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347" r:id="rId8"/>
    <p:sldId id="34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9" r:id="rId95"/>
    <p:sldId id="350" r:id="rId96"/>
    <p:sldId id="351" r:id="rId97"/>
    <p:sldId id="352" r:id="rId98"/>
    <p:sldId id="353"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4"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4/25/2023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16AA21-1863-4931-97CB-99D0A168701B}" type="datetimeFigureOut">
              <a:rPr lang="en-US" dirty="0"/>
              <a:t>4/25/2023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772C379-9A7C-4C87-A116-CBE9F58B04C5}" type="datetimeFigureOut">
              <a:rPr lang="en-US" dirty="0"/>
              <a:t>4/25/2023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4/25/2023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hyperlink" Target="https://tourlib.net/wto.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so.org/iso/ru/home/store/catalogue_tc/catalogue_detail.htm?csnumber=54859" TargetMode="External"/><Relationship Id="rId2" Type="http://schemas.openxmlformats.org/officeDocument/2006/relationships/hyperlink" Target="http://www.iso.org/iso/ru/home/store/catalogue_tc/catalogue_detail.htm?csnumber=5485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iso.org/standard/71286.html" TargetMode="External"/><Relationship Id="rId2" Type="http://schemas.openxmlformats.org/officeDocument/2006/relationships/hyperlink" Target="http://www.iso.org/iso/ru/home/store/catalogue_tc/catalogue_detail.htm?csnumber=5486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iso.org/standard/67390.html" TargetMode="External"/><Relationship Id="rId2" Type="http://schemas.openxmlformats.org/officeDocument/2006/relationships/hyperlink" Target="https://www.iso.org/standard/67392.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hyperlink" Target="http://www.iso.org/iso/home/store/catalogue_tc/catalogue_detail.htm?csnumber=54306" TargetMode="External"/><Relationship Id="rId2" Type="http://schemas.openxmlformats.org/officeDocument/2006/relationships/hyperlink" Target="http://shop.uas.org.ua/ua/contact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iso.org/iso/home/store/catalogue_tc/catalogue_detail.htm?csnumber=61250" TargetMode="External"/><Relationship Id="rId2" Type="http://schemas.openxmlformats.org/officeDocument/2006/relationships/hyperlink" Target="http://shop.uas.org.ua/ua/turistichni-poslugi-znaki-turistichni-aktivnogo-turizmu-klasifikacija-opis-i-pravila-zastosuvannja.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iso.org/iso/home/store/catalogue_tc/catalogue_detail.htm?csnumber=6024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iso.org/standard/60243.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so.org/iso/home/store/catalogue_tc/catalogue_detail.htm?csnumber=54284" TargetMode="External"/><Relationship Id="rId2" Type="http://schemas.openxmlformats.org/officeDocument/2006/relationships/hyperlink" Target="http://www.iso.org/iso/home/store/catalogue_tc/catalogue_detail.htm?csnumber=52329"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hop.uas.org.ua/ua/poslugi-turistichni-zasobi-rozmischennja-zagal-ni-vimogi.html" TargetMode="External"/><Relationship Id="rId2" Type="http://schemas.openxmlformats.org/officeDocument/2006/relationships/hyperlink" Target="http://shop.uas.org.ua/ua/poslugi-turistichni-zasobi-rozmischennja-termini-ta-viznachennja.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iso.org/iso/home/store/catalogue_tc/catalogue_detail.htm?csnumber=54307" TargetMode="External"/><Relationship Id="rId2" Type="http://schemas.openxmlformats.org/officeDocument/2006/relationships/hyperlink" Target="http://shop.uas.org.ua/ua/poslugi-turistichni-klasifikacija-goteliv.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iso.org/iso/home/store/catalogue_tc/catalogue_detail.htm?csnumber=55038"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iso.org/standard/55867.html" TargetMode="External"/><Relationship Id="rId2" Type="http://schemas.openxmlformats.org/officeDocument/2006/relationships/hyperlink" Target="https://www.iso.org/standard/58086.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hop.uas.org.ua/ua/restoranne-gospodarstvo-termini-ta-viznachennja.html" TargetMode="External"/><Relationship Id="rId2" Type="http://schemas.openxmlformats.org/officeDocument/2006/relationships/hyperlink" Target="http://shop.uas.org.ua/ua/zakladi-restorannogo-gospodarstva-klasifikacija.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hop.uas.org.ua/ua/turistsko-jekskursionnoe-obsluzhivanie-trebovanija-po-obespecheniju-bezopasnosti-turistov-i-jekskursantov.html" TargetMode="External"/><Relationship Id="rId2" Type="http://schemas.openxmlformats.org/officeDocument/2006/relationships/hyperlink" Target="http://shop.uas.org.ua/ua/bezpechnist-strichkovih-konveeriv-dlja-zimovih-vidiv-sportu-chi-turizmu.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hop.uas.org.ua/ua/turistsko-jekskursionnoe-obsluzhivanie-proektirovanie-turistskih-uslug.html" TargetMode="External"/><Relationship Id="rId2" Type="http://schemas.openxmlformats.org/officeDocument/2006/relationships/hyperlink" Target="http://shop.uas.org.ua/ua/host-28681-2-95-turystsko-jekskursyonnoe-obsluzhyvanye-turystskye-usluhy-obshchye-trebovanyia.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hop.uas.org.ua/ua/host-28681-0-90-standartyzatsyia-v-sfere-turystsko-jekskursyonnoho-obsluzhyvanyia-osnovnye-polozheny.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hop.uas.org.ua/ua/dstu-iso-5912-2008-palatky-turystychni.html" TargetMode="External"/><Relationship Id="rId2" Type="http://schemas.openxmlformats.org/officeDocument/2006/relationships/hyperlink" Target="http://www.iso.org/iso/home/store/catalogue_tc/catalogue_detail.htm?csnumber=42074" TargetMode="External"/><Relationship Id="rId1" Type="http://schemas.openxmlformats.org/officeDocument/2006/relationships/slideLayout" Target="../slideLayouts/slideLayout2.xml"/><Relationship Id="rId4" Type="http://schemas.openxmlformats.org/officeDocument/2006/relationships/hyperlink" Target="http://shop.uas.org.ua/ua/palatki-turistskie-obschie-tehnicheskie-uslovija.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hop.uas.org.ua/ua/pliti-gazovi-pobutovi-turists-ki-zagal-ni-tehnichni-umovi.html" TargetMode="External"/><Relationship Id="rId2" Type="http://schemas.openxmlformats.org/officeDocument/2006/relationships/hyperlink" Target="http://shop.uas.org.ua/ua/rst-ussr-1280-83-palatky-turystski-zahalni-tekhnichni-umovy.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jpeg"/></Relationships>
</file>

<file path=ppt/slides/_rels/slide67.xml.rels><?xml version="1.0" encoding="UTF-8" standalone="yes"?>
<Relationships xmlns="http://schemas.openxmlformats.org/package/2006/relationships"><Relationship Id="rId3" Type="http://schemas.openxmlformats.org/officeDocument/2006/relationships/hyperlink" Target="https://uk.wikipedia.org/wiki/%D0%90%D0%BD%D0%B3%D0%BB%D1%96%D0%B9%D1%81%D1%8C%D0%BA%D0%B0_%D0%BC%D0%BE%D0%B2%D0%B0" TargetMode="External"/><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hyperlink" Target="https://uk.wikipedia.org/wiki/%D0%92%D1%96%D0%B4%D1%81%D0%BE%D1%82%D0%BE%D0%BA" TargetMode="External"/><Relationship Id="rId4" Type="http://schemas.openxmlformats.org/officeDocument/2006/relationships/hyperlink" Target="https://uk.wikipedia.org/wiki/%D0%9F%D0%BE%D0%B4%D0%B0%D1%82%D0%BE%D0%BA_%D0%BD%D0%B0_%D0%B4%D0%BE%D0%B4%D0%B0%D0%BD%D1%83_%D0%B2%D0%B0%D1%80%D1%82%D1%96%D1%81%D1%82%D1%8C"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ru.wikipedia.org/wiki/%D0%90%D0%B2%D1%81%D1%82%D1%80%D0%B8%D1%8F" TargetMode="External"/><Relationship Id="rId2" Type="http://schemas.openxmlformats.org/officeDocument/2006/relationships/hyperlink" Target="https://ru.wikipedia.org/wiki/%D0%90%D0%B2%D1%81%D1%82%D1%80%D0%B0%D0%BB%D0%B8%D1%8F" TargetMode="External"/><Relationship Id="rId1" Type="http://schemas.openxmlformats.org/officeDocument/2006/relationships/slideLayout" Target="../slideLayouts/slideLayout2.xml"/><Relationship Id="rId5" Type="http://schemas.openxmlformats.org/officeDocument/2006/relationships/hyperlink" Target="https://ru.wikipedia.org/wiki/%D0%91%D0%B5%D0%BB%D0%BE%D1%80%D1%83%D1%81%D1%81%D0%B8%D1%8F" TargetMode="External"/><Relationship Id="rId4" Type="http://schemas.openxmlformats.org/officeDocument/2006/relationships/hyperlink" Target="https://ru.wikipedia.org/wiki/%D0%90%D1%80%D0%B3%D0%B5%D0%BD%D1%82%D0%B8%D0%BD%D0%B0"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ru.wikipedia.org/wiki/%D0%92%D0%B5%D0%BB%D0%B8%D0%BA%D0%BE%D0%B1%D1%80%D0%B8%D1%82%D0%B0%D0%BD%D0%B8%D1%8F" TargetMode="External"/><Relationship Id="rId2" Type="http://schemas.openxmlformats.org/officeDocument/2006/relationships/hyperlink" Target="https://ru.wikipedia.org/wiki/%D0%91%D0%B5%D0%BB%D1%8C%D0%B3%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3%D1%80%D0%B5%D1%86%D0%B8%D1%8F" TargetMode="External"/><Relationship Id="rId5" Type="http://schemas.openxmlformats.org/officeDocument/2006/relationships/hyperlink" Target="https://ru.wikipedia.org/wiki/%D0%93%D0%B5%D1%80%D0%BC%D0%B0%D0%BD%D0%B8%D1%8F" TargetMode="External"/><Relationship Id="rId4" Type="http://schemas.openxmlformats.org/officeDocument/2006/relationships/hyperlink" Target="https://ru.wikipedia.org/wiki/%D0%92%D0%B5%D0%BD%D0%B3%D1%80%D0%B8%D1%8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ru.wikipedia.org/wiki/%D0%98%D1%82%D0%B0%D0%BB%D0%B8%D1%8F" TargetMode="External"/><Relationship Id="rId3" Type="http://schemas.openxmlformats.org/officeDocument/2006/relationships/hyperlink" Target="https://ru.wikipedia.org/wiki/%D0%98%D0%B7%D1%80%D0%B0%D0%B8%D0%BB%D1%8C" TargetMode="External"/><Relationship Id="rId7" Type="http://schemas.openxmlformats.org/officeDocument/2006/relationships/hyperlink" Target="https://ru.wikipedia.org/wiki/%D0%98%D1%81%D0%BF%D0%B0%D0%BD%D0%B8%D1%8F" TargetMode="External"/><Relationship Id="rId2" Type="http://schemas.openxmlformats.org/officeDocument/2006/relationships/hyperlink" Target="https://ru.wikipedia.org/wiki/%D0%94%D0%B0%D0%BD%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8%D1%81%D0%BB%D0%B0%D0%BD%D0%B4%D0%B8%D1%8F" TargetMode="External"/><Relationship Id="rId5" Type="http://schemas.openxmlformats.org/officeDocument/2006/relationships/hyperlink" Target="https://ru.wikipedia.org/wiki/%D0%98%D1%80%D0%BB%D0%B0%D0%BD%D0%B4%D0%B8%D1%8F" TargetMode="External"/><Relationship Id="rId4" Type="http://schemas.openxmlformats.org/officeDocument/2006/relationships/hyperlink" Target="https://ru.wikipedia.org/wiki/%D0%98%D0%BD%D0%B4%D0%BE%D0%BD%D0%B5%D0%B7%D0%B8%D1%8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ru.wikipedia.org/wiki/%D0%9B%D0%B0%D1%82%D0%B2%D0%B8%D1%8F" TargetMode="External"/><Relationship Id="rId7" Type="http://schemas.openxmlformats.org/officeDocument/2006/relationships/hyperlink" Target="https://ru.wikipedia.org/wiki/%D0%9C%D0%B0%D1%80%D0%BE%D0%BA%D0%BA%D0%BE" TargetMode="External"/><Relationship Id="rId2" Type="http://schemas.openxmlformats.org/officeDocument/2006/relationships/hyperlink" Target="https://ru.wikipedia.org/wiki/%D0%A0%D0%B5%D1%81%D0%BF%D1%83%D0%B1%D0%BB%D0%B8%D0%BA%D0%B0_%D0%9A%D0%B8%D0%BF%D1%80" TargetMode="External"/><Relationship Id="rId1" Type="http://schemas.openxmlformats.org/officeDocument/2006/relationships/slideLayout" Target="../slideLayouts/slideLayout2.xml"/><Relationship Id="rId6" Type="http://schemas.openxmlformats.org/officeDocument/2006/relationships/hyperlink" Target="https://ru.wikipedia.org/wiki/%D0%9B%D1%8E%D0%BA%D1%81%D0%B5%D0%BC%D0%B1%D1%83%D1%80%D0%B3" TargetMode="External"/><Relationship Id="rId5" Type="http://schemas.openxmlformats.org/officeDocument/2006/relationships/hyperlink" Target="https://ru.wikipedia.org/wiki/%D0%9B%D0%B8%D1%82%D0%B2%D0%B0" TargetMode="External"/><Relationship Id="rId4" Type="http://schemas.openxmlformats.org/officeDocument/2006/relationships/hyperlink" Target="https://ru.wikipedia.org/wiki/%D0%9B%D0%B8%D0%B2%D0%B0%D0%BD"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ru.wikipedia.org/wiki/%D0%9D%D0%B8%D0%B4%D0%B5%D1%80%D0%BB%D0%B0%D0%BD%D0%B4%D1%8B" TargetMode="External"/><Relationship Id="rId7" Type="http://schemas.openxmlformats.org/officeDocument/2006/relationships/hyperlink" Target="https://ru.wikipedia.org/wiki/%D0%A0%D0%B5%D1%81%D0%BF%D1%83%D0%B1%D0%BB%D0%B8%D0%BA%D0%B0_%D0%9A%D0%BE%D1%80%D0%B5%D1%8F" TargetMode="External"/><Relationship Id="rId2" Type="http://schemas.openxmlformats.org/officeDocument/2006/relationships/hyperlink" Target="https://ru.wikipedia.org/wiki/%D0%9C%D0%B5%D0%BA%D1%81%D0%B8%D0%BA%D0%B0" TargetMode="External"/><Relationship Id="rId1" Type="http://schemas.openxmlformats.org/officeDocument/2006/relationships/slideLayout" Target="../slideLayouts/slideLayout2.xml"/><Relationship Id="rId6" Type="http://schemas.openxmlformats.org/officeDocument/2006/relationships/hyperlink" Target="https://ru.wikipedia.org/wiki/%D0%9F%D0%BE%D1%80%D1%82%D1%83%D0%B3%D0%B0%D0%BB%D0%B8%D1%8F" TargetMode="External"/><Relationship Id="rId5" Type="http://schemas.openxmlformats.org/officeDocument/2006/relationships/hyperlink" Target="https://ru.wikipedia.org/wiki/%D0%9F%D0%BE%D0%BB%D1%8C%D1%88%D0%B0" TargetMode="External"/><Relationship Id="rId4" Type="http://schemas.openxmlformats.org/officeDocument/2006/relationships/hyperlink" Target="https://ru.wikipedia.org/wiki/%D0%9D%D0%BE%D1%80%D0%B2%D0%B5%D0%B3%D0%B8%D1%8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ru.wikipedia.org/wiki/%D0%A1%D0%BB%D0%BE%D0%B2%D0%B0%D0%BA%D0%B8%D1%8F" TargetMode="External"/><Relationship Id="rId7" Type="http://schemas.openxmlformats.org/officeDocument/2006/relationships/hyperlink" Target="https://ru.wikipedia.org/wiki/%D0%A4%D0%B8%D0%BD%D0%BB%D1%8F%D0%BD%D0%B4%D0%B8%D1%8F" TargetMode="External"/><Relationship Id="rId2" Type="http://schemas.openxmlformats.org/officeDocument/2006/relationships/hyperlink" Target="https://ru.wikipedia.org/wiki/%D0%A1%D0%B8%D0%BD%D0%B3%D0%B0%D0%BF%D1%83%D1%80" TargetMode="External"/><Relationship Id="rId1" Type="http://schemas.openxmlformats.org/officeDocument/2006/relationships/slideLayout" Target="../slideLayouts/slideLayout2.xml"/><Relationship Id="rId6" Type="http://schemas.openxmlformats.org/officeDocument/2006/relationships/hyperlink" Target="https://ru.wikipedia.org/wiki/%D0%A2%D1%83%D1%80%D1%86%D0%B8%D1%8F" TargetMode="External"/><Relationship Id="rId5" Type="http://schemas.openxmlformats.org/officeDocument/2006/relationships/hyperlink" Target="https://ru.wikipedia.org/wiki/%D0%A2%D0%B0%D0%B8%D0%BB%D0%B0%D0%BD%D0%B4" TargetMode="External"/><Relationship Id="rId4" Type="http://schemas.openxmlformats.org/officeDocument/2006/relationships/hyperlink" Target="https://ru.wikipedia.org/wiki/%D0%A1%D0%BB%D0%BE%D0%B2%D0%B5%D0%BD%D0%B8%D1%8F"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ru.wikipedia.org/wiki/%D0%A5%D0%BE%D1%80%D0%B2%D0%B0%D1%82%D0%B8%D1%8F" TargetMode="External"/><Relationship Id="rId7" Type="http://schemas.openxmlformats.org/officeDocument/2006/relationships/hyperlink" Target="https://ru.wikipedia.org/wiki/%D0%AD%D1%81%D1%82%D0%BE%D0%BD%D0%B8%D1%8F" TargetMode="External"/><Relationship Id="rId2" Type="http://schemas.openxmlformats.org/officeDocument/2006/relationships/hyperlink" Target="https://ru.wikipedia.org/wiki/%D0%A4%D1%80%D0%B0%D0%BD%D1%86%D0%B8%D1%8F" TargetMode="External"/><Relationship Id="rId1" Type="http://schemas.openxmlformats.org/officeDocument/2006/relationships/slideLayout" Target="../slideLayouts/slideLayout2.xml"/><Relationship Id="rId6" Type="http://schemas.openxmlformats.org/officeDocument/2006/relationships/hyperlink" Target="https://ru.wikipedia.org/wiki/%D0%A8%D0%B2%D0%B5%D1%86%D0%B8%D1%8F" TargetMode="External"/><Relationship Id="rId5" Type="http://schemas.openxmlformats.org/officeDocument/2006/relationships/hyperlink" Target="https://ru.wikipedia.org/wiki/%D0%A8%D0%B2%D0%B5%D0%B9%D1%86%D0%B0%D1%80%D0%B8%D1%8F" TargetMode="External"/><Relationship Id="rId4" Type="http://schemas.openxmlformats.org/officeDocument/2006/relationships/hyperlink" Target="https://ru.wikipedia.org/wiki/%D0%A7%D0%B5%D1%85%D0%B8%D1%8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ru.wikipedia.org/wiki/%D0%AF%D0%BF%D0%BE%D0%BD%D0%B8%D1%8F" TargetMode="External"/><Relationship Id="rId2" Type="http://schemas.openxmlformats.org/officeDocument/2006/relationships/hyperlink" Target="https://ru.wikipedia.org/wiki/%D0%AE%D0%B6%D0%BD%D0%BE-%D0%90%D1%84%D1%80%D0%B8%D0%BA%D0%B0%D0%BD%D1%81%D0%BA%D0%B0%D1%8F_%D0%A0%D0%B5%D1%81%D0%BF%D1%83%D0%B1%D0%BB%D0%B8%D0%BA%D0%B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jpeg"/></Relationships>
</file>

<file path=ppt/slides/_rels/slide8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jpeg"/></Relationships>
</file>

<file path=ppt/slides/_rels/slide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jpeg"/></Relationships>
</file>

<file path=ppt/slides/_rels/slide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tripmydream.com/media/layfhak/kak-ystroena-transportnaja-sistema-v-evrop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2CA677-261F-42C3-B419-62DE243915B9}"/>
              </a:ext>
            </a:extLst>
          </p:cNvPr>
          <p:cNvSpPr>
            <a:spLocks noGrp="1"/>
          </p:cNvSpPr>
          <p:nvPr>
            <p:ph type="ctrTitle"/>
          </p:nvPr>
        </p:nvSpPr>
        <p:spPr/>
        <p:txBody>
          <a:bodyPr/>
          <a:lstStyle/>
          <a:p>
            <a:r>
              <a:rPr lang="uk-UA" sz="2800" b="1" dirty="0"/>
              <a:t>Становлення сучасних форм розвитку та державного регулювання міжнародного туризму в країнах світу.</a:t>
            </a:r>
            <a:br>
              <a:rPr lang="uk-UA" sz="2800" b="1" dirty="0"/>
            </a:br>
            <a:r>
              <a:rPr lang="uk-UA" sz="2800" b="1" dirty="0"/>
              <a:t>Лекція 6. </a:t>
            </a:r>
            <a:r>
              <a:rPr lang="uk-UA" sz="1800" dirty="0"/>
              <a:t>Форми</a:t>
            </a:r>
            <a:r>
              <a:rPr lang="uk-UA" dirty="0"/>
              <a:t> </a:t>
            </a:r>
            <a:r>
              <a:rPr lang="uk-UA" sz="1800" dirty="0"/>
              <a:t>організації державного регулювання туристичної галузі країн світу</a:t>
            </a:r>
            <a:r>
              <a:rPr lang="ru-RU" dirty="0"/>
              <a:t/>
            </a:r>
            <a:br>
              <a:rPr lang="ru-RU" dirty="0"/>
            </a:br>
            <a:r>
              <a:rPr lang="ru-RU" sz="2800" dirty="0"/>
              <a:t/>
            </a:r>
            <a:br>
              <a:rPr lang="ru-RU" sz="2800" dirty="0"/>
            </a:br>
            <a:endParaRPr lang="ru-RU" sz="2800" dirty="0"/>
          </a:p>
        </p:txBody>
      </p:sp>
      <p:sp>
        <p:nvSpPr>
          <p:cNvPr id="3" name="Подзаголовок 2">
            <a:extLst>
              <a:ext uri="{FF2B5EF4-FFF2-40B4-BE49-F238E27FC236}">
                <a16:creationId xmlns:a16="http://schemas.microsoft.com/office/drawing/2014/main" xmlns="" id="{A9A27B5E-17ED-4353-B0C4-F7CD506F3DED}"/>
              </a:ext>
            </a:extLst>
          </p:cNvPr>
          <p:cNvSpPr>
            <a:spLocks noGrp="1"/>
          </p:cNvSpPr>
          <p:nvPr>
            <p:ph type="subTitle" idx="1"/>
          </p:nvPr>
        </p:nvSpPr>
        <p:spPr/>
        <p:txBody>
          <a:bodyPr/>
          <a:lstStyle/>
          <a:p>
            <a:r>
              <a:rPr lang="uk-UA" dirty="0"/>
              <a:t>Лекція</a:t>
            </a:r>
            <a:endParaRPr lang="ru-RU" dirty="0"/>
          </a:p>
        </p:txBody>
      </p:sp>
    </p:spTree>
    <p:extLst>
      <p:ext uri="{BB962C8B-B14F-4D97-AF65-F5344CB8AC3E}">
        <p14:creationId xmlns:p14="http://schemas.microsoft.com/office/powerpoint/2010/main" val="190495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xmlns="" id="{A574535B-59FA-4168-BA05-64D3E684B541}"/>
              </a:ext>
            </a:extLst>
          </p:cNvPr>
          <p:cNvSpPr>
            <a:spLocks noGrp="1"/>
          </p:cNvSpPr>
          <p:nvPr>
            <p:ph type="title"/>
          </p:nvPr>
        </p:nvSpPr>
        <p:spPr>
          <a:xfrm>
            <a:off x="1069848" y="484632"/>
            <a:ext cx="10058400" cy="1609344"/>
          </a:xfrm>
        </p:spPr>
        <p:txBody>
          <a:bodyPr>
            <a:normAutofit/>
          </a:bodyPr>
          <a:lstStyle/>
          <a:p>
            <a:r>
              <a:rPr lang="ru-RU" sz="3800" b="1"/>
              <a:t>Друга модель - “Туризм - </a:t>
            </a:r>
            <a:r>
              <a:rPr lang="ru-RU" sz="3800" b="1" err="1"/>
              <a:t>основне</a:t>
            </a:r>
            <a:r>
              <a:rPr lang="ru-RU" sz="3800" b="1"/>
              <a:t> </a:t>
            </a:r>
            <a:r>
              <a:rPr lang="ru-RU" sz="3800" b="1" err="1"/>
              <a:t>джерело</a:t>
            </a:r>
            <a:r>
              <a:rPr lang="ru-RU" sz="3800" b="1"/>
              <a:t> </a:t>
            </a:r>
            <a:r>
              <a:rPr lang="ru-RU" sz="3800" b="1" err="1"/>
              <a:t>надходжень</a:t>
            </a:r>
            <a:r>
              <a:rPr lang="ru-RU" sz="3800" b="1"/>
              <a:t> до бюджету”</a:t>
            </a:r>
            <a:endParaRPr lang="ru-RU" sz="3800"/>
          </a:p>
        </p:txBody>
      </p:sp>
      <p:pic>
        <p:nvPicPr>
          <p:cNvPr id="4098" name="Picture 2" descr="Всё об Израиле: что посмотреть, куда сходить, как добраться.">
            <a:extLst>
              <a:ext uri="{FF2B5EF4-FFF2-40B4-BE49-F238E27FC236}">
                <a16:creationId xmlns:a16="http://schemas.microsoft.com/office/drawing/2014/main" xmlns="" id="{F9881858-C629-4ED4-9F02-ABF34BF35B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331" b="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85E3DAD8-4BBF-4B54-ACA6-6E3094DADAC3}"/>
              </a:ext>
            </a:extLst>
          </p:cNvPr>
          <p:cNvSpPr>
            <a:spLocks noGrp="1"/>
          </p:cNvSpPr>
          <p:nvPr>
            <p:ph idx="1"/>
          </p:nvPr>
        </p:nvSpPr>
        <p:spPr>
          <a:xfrm>
            <a:off x="6496216" y="2320412"/>
            <a:ext cx="4632031" cy="3851787"/>
          </a:xfrm>
        </p:spPr>
        <p:txBody>
          <a:bodyPr anchor="ctr">
            <a:normAutofit/>
          </a:bodyPr>
          <a:lstStyle/>
          <a:p>
            <a:r>
              <a:rPr lang="uk-UA" sz="1700" dirty="0"/>
              <a:t>Державне регулювання, макроекономічний + </a:t>
            </a:r>
            <a:r>
              <a:rPr lang="uk-UA" sz="1700" dirty="0" err="1"/>
              <a:t>мезоекономічний</a:t>
            </a:r>
            <a:r>
              <a:rPr lang="uk-UA" sz="1700" dirty="0"/>
              <a:t> + мікроекономічний рівень.</a:t>
            </a:r>
          </a:p>
          <a:p>
            <a:r>
              <a:rPr lang="uk-UA" sz="1700" dirty="0"/>
              <a:t>Країни, що розвиваються, країни з перехідною економікою, країни з уже розвинутою індустрією туризму.</a:t>
            </a:r>
          </a:p>
          <a:p>
            <a:r>
              <a:rPr lang="uk-UA" sz="1700" dirty="0"/>
              <a:t>Спеціальні органи державної влади. Центральний орган – міністерство.</a:t>
            </a:r>
          </a:p>
          <a:p>
            <a:r>
              <a:rPr lang="uk-UA" sz="1700" dirty="0"/>
              <a:t>Ізраїль, Єгипет, Індія, Куба, Мальта, Марокко, Мексика, Нова Зеландія, Малайзія, Кенія, Оман, Камбоджа, ПАР, Домініканська Республіка, Хорватія.</a:t>
            </a:r>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58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E8873A5-9EA0-47C1-9DBE-522758A3AE6B}"/>
              </a:ext>
            </a:extLst>
          </p:cNvPr>
          <p:cNvSpPr>
            <a:spLocks noGrp="1"/>
          </p:cNvSpPr>
          <p:nvPr>
            <p:ph idx="1"/>
          </p:nvPr>
        </p:nvSpPr>
        <p:spPr>
          <a:xfrm>
            <a:off x="1069848" y="815926"/>
            <a:ext cx="10058400" cy="5356274"/>
          </a:xfrm>
        </p:spPr>
        <p:txBody>
          <a:bodyPr/>
          <a:lstStyle/>
          <a:p>
            <a:r>
              <a:rPr lang="uk-UA" b="1" dirty="0"/>
              <a:t>Друга модель розвитку туризму</a:t>
            </a:r>
            <a:r>
              <a:rPr lang="uk-UA" dirty="0"/>
              <a:t> передбачає наявність спеціального, потужного, авторитетного та самостійного державного центрального органу (міністерства, управління та ін.), що займається розвитком та контролює діяльність усієї туристичної галузі. Міністерство має значні повноваження у сфері інвестицій, маркетингових досліджень, підготовки кадрів, реклами тощо. Спеціалізовані органи займаються майже виключно питаннями функціонування туристичної галузі.</a:t>
            </a:r>
          </a:p>
          <a:p>
            <a:endParaRPr lang="ru-RU" dirty="0"/>
          </a:p>
        </p:txBody>
      </p:sp>
      <p:graphicFrame>
        <p:nvGraphicFramePr>
          <p:cNvPr id="4" name="Таблица 3">
            <a:extLst>
              <a:ext uri="{FF2B5EF4-FFF2-40B4-BE49-F238E27FC236}">
                <a16:creationId xmlns:a16="http://schemas.microsoft.com/office/drawing/2014/main" xmlns="" id="{21AFC878-7539-44D0-B0F0-09D5B7C0B41F}"/>
              </a:ext>
            </a:extLst>
          </p:cNvPr>
          <p:cNvGraphicFramePr>
            <a:graphicFrameLocks noGrp="1"/>
          </p:cNvGraphicFramePr>
          <p:nvPr/>
        </p:nvGraphicFramePr>
        <p:xfrm>
          <a:off x="1069975" y="3088036"/>
          <a:ext cx="10058400" cy="2206946"/>
        </p:xfrm>
        <a:graphic>
          <a:graphicData uri="http://schemas.openxmlformats.org/drawingml/2006/table">
            <a:tbl>
              <a:tblPr firstRow="1" firstCol="1" bandRow="1">
                <a:tableStyleId>{5C22544A-7EE6-4342-B048-85BDC9FD1C3A}</a:tableStyleId>
              </a:tblPr>
              <a:tblGrid>
                <a:gridCol w="5029200">
                  <a:extLst>
                    <a:ext uri="{9D8B030D-6E8A-4147-A177-3AD203B41FA5}">
                      <a16:colId xmlns:a16="http://schemas.microsoft.com/office/drawing/2014/main" xmlns="" val="3580071163"/>
                    </a:ext>
                  </a:extLst>
                </a:gridCol>
                <a:gridCol w="5029200">
                  <a:extLst>
                    <a:ext uri="{9D8B030D-6E8A-4147-A177-3AD203B41FA5}">
                      <a16:colId xmlns:a16="http://schemas.microsoft.com/office/drawing/2014/main" xmlns="" val="762480477"/>
                    </a:ext>
                  </a:extLst>
                </a:gridCol>
              </a:tblGrid>
              <a:tr h="0">
                <a:tc>
                  <a:txBody>
                    <a:bodyPr/>
                    <a:lstStyle/>
                    <a:p>
                      <a:pPr algn="just">
                        <a:lnSpc>
                          <a:spcPct val="107000"/>
                        </a:lnSpc>
                        <a:spcAft>
                          <a:spcPts val="0"/>
                        </a:spcAft>
                      </a:pPr>
                      <a:r>
                        <a:rPr lang="ru-RU" sz="1400">
                          <a:effectLst/>
                        </a:rPr>
                        <a:t>Країна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Спеціалізований підрозділ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73581686"/>
                  </a:ext>
                </a:extLst>
              </a:tr>
              <a:tr h="0">
                <a:tc>
                  <a:txBody>
                    <a:bodyPr/>
                    <a:lstStyle/>
                    <a:p>
                      <a:pPr algn="just">
                        <a:lnSpc>
                          <a:spcPct val="107000"/>
                        </a:lnSpc>
                        <a:spcAft>
                          <a:spcPts val="0"/>
                        </a:spcAft>
                      </a:pPr>
                      <a:r>
                        <a:rPr lang="ru-RU" sz="1400">
                          <a:effectLst/>
                        </a:rPr>
                        <a:t>Єгипет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Державна туристична адміністрація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191892513"/>
                  </a:ext>
                </a:extLst>
              </a:tr>
              <a:tr h="0">
                <a:tc>
                  <a:txBody>
                    <a:bodyPr/>
                    <a:lstStyle/>
                    <a:p>
                      <a:pPr algn="just">
                        <a:lnSpc>
                          <a:spcPct val="107000"/>
                        </a:lnSpc>
                        <a:spcAft>
                          <a:spcPts val="0"/>
                        </a:spcAft>
                      </a:pPr>
                      <a:r>
                        <a:rPr lang="ru-RU" sz="1400">
                          <a:effectLst/>
                        </a:rPr>
                        <a:t>Ізраїль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Міністерство туризму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512802584"/>
                  </a:ext>
                </a:extLst>
              </a:tr>
              <a:tr h="0">
                <a:tc>
                  <a:txBody>
                    <a:bodyPr/>
                    <a:lstStyle/>
                    <a:p>
                      <a:pPr algn="just">
                        <a:lnSpc>
                          <a:spcPct val="107000"/>
                        </a:lnSpc>
                        <a:spcAft>
                          <a:spcPts val="0"/>
                        </a:spcAft>
                      </a:pPr>
                      <a:r>
                        <a:rPr lang="ru-RU" sz="1400">
                          <a:effectLst/>
                        </a:rPr>
                        <a:t>Куба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Національний офіс з туризму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58518764"/>
                  </a:ext>
                </a:extLst>
              </a:tr>
              <a:tr h="0">
                <a:tc>
                  <a:txBody>
                    <a:bodyPr/>
                    <a:lstStyle/>
                    <a:p>
                      <a:pPr algn="just">
                        <a:lnSpc>
                          <a:spcPct val="107000"/>
                        </a:lnSpc>
                        <a:spcAft>
                          <a:spcPts val="0"/>
                        </a:spcAft>
                      </a:pPr>
                      <a:r>
                        <a:rPr lang="ru-RU" sz="1400">
                          <a:effectLst/>
                        </a:rPr>
                        <a:t>Мальта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Управління з туризму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62253985"/>
                  </a:ext>
                </a:extLst>
              </a:tr>
              <a:tr h="0">
                <a:tc>
                  <a:txBody>
                    <a:bodyPr/>
                    <a:lstStyle/>
                    <a:p>
                      <a:pPr algn="just">
                        <a:lnSpc>
                          <a:spcPct val="107000"/>
                        </a:lnSpc>
                        <a:spcAft>
                          <a:spcPts val="0"/>
                        </a:spcAft>
                      </a:pPr>
                      <a:r>
                        <a:rPr lang="ru-RU" sz="1400">
                          <a:effectLst/>
                        </a:rPr>
                        <a:t>Марокко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Національний туристичний офіс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260656939"/>
                  </a:ext>
                </a:extLst>
              </a:tr>
              <a:tr h="0">
                <a:tc>
                  <a:txBody>
                    <a:bodyPr/>
                    <a:lstStyle/>
                    <a:p>
                      <a:pPr algn="just">
                        <a:lnSpc>
                          <a:spcPct val="107000"/>
                        </a:lnSpc>
                        <a:spcAft>
                          <a:spcPts val="0"/>
                        </a:spcAft>
                      </a:pPr>
                      <a:r>
                        <a:rPr lang="ru-RU" sz="1400">
                          <a:effectLst/>
                        </a:rPr>
                        <a:t>Хорватія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Міністерство туризму (Управління з туризму)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189054311"/>
                  </a:ext>
                </a:extLst>
              </a:tr>
              <a:tr h="0">
                <a:tc>
                  <a:txBody>
                    <a:bodyPr/>
                    <a:lstStyle/>
                    <a:p>
                      <a:pPr algn="just">
                        <a:lnSpc>
                          <a:spcPct val="107000"/>
                        </a:lnSpc>
                        <a:spcAft>
                          <a:spcPts val="0"/>
                        </a:spcAft>
                      </a:pPr>
                      <a:r>
                        <a:rPr lang="ru-RU" sz="1400">
                          <a:effectLst/>
                        </a:rPr>
                        <a:t>Індія, Мексика, Малайзія, Нова Зеландія, Кенія, Оман, Камбоджа, ПАР, Домініканська Республіка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err="1">
                          <a:effectLst/>
                        </a:rPr>
                        <a:t>Міністерство</a:t>
                      </a:r>
                      <a:r>
                        <a:rPr lang="ru-RU" sz="1400" dirty="0">
                          <a:effectLst/>
                        </a:rPr>
                        <a:t> туризму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941141449"/>
                  </a:ext>
                </a:extLst>
              </a:tr>
            </a:tbl>
          </a:graphicData>
        </a:graphic>
      </p:graphicFrame>
    </p:spTree>
    <p:extLst>
      <p:ext uri="{BB962C8B-B14F-4D97-AF65-F5344CB8AC3E}">
        <p14:creationId xmlns:p14="http://schemas.microsoft.com/office/powerpoint/2010/main" val="411811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971970F-4ADA-4DB6-A13F-25DC8BC612D4}"/>
              </a:ext>
            </a:extLst>
          </p:cNvPr>
          <p:cNvSpPr>
            <a:spLocks noGrp="1"/>
          </p:cNvSpPr>
          <p:nvPr>
            <p:ph idx="1"/>
          </p:nvPr>
        </p:nvSpPr>
        <p:spPr>
          <a:xfrm>
            <a:off x="1262353" y="733766"/>
            <a:ext cx="4759452" cy="4050792"/>
          </a:xfrm>
        </p:spPr>
        <p:txBody>
          <a:bodyPr>
            <a:noAutofit/>
          </a:bodyPr>
          <a:lstStyle/>
          <a:p>
            <a:r>
              <a:rPr lang="uk-UA" sz="1600" dirty="0"/>
              <a:t>Така модель управління туристичною індустрією властива багатьом країнам, що розвиваються, країнам з перехідною економікою, для яких туризм є одним з основних джерел валютних надходжень у бюджет, а також деяким </a:t>
            </a:r>
            <a:r>
              <a:rPr lang="uk-UA" sz="1600" dirty="0" err="1"/>
              <a:t>високорозвинутим</a:t>
            </a:r>
            <a:r>
              <a:rPr lang="uk-UA" sz="1600" dirty="0"/>
              <a:t> з туристичного погляду державам з багатою туристичною історією, які мають намір постійно підтримувати на належному рівні туристичний імідж. У цих країнах туризму надається важливого значення в державній туристичній політиці.</a:t>
            </a:r>
          </a:p>
          <a:p>
            <a:r>
              <a:rPr lang="uk-UA" sz="1600" dirty="0"/>
              <a:t>Для реалізації цієї моделі потрібні: значні фінансові інвестиції в розвиток індустрії туризму для створення й підтримки на високому рівні національного туристичного продукту та туристичної інфраструктури, забезпечення державної підтримки малого і середнього бізнесу, створення системи безпеки туристів тощо.</a:t>
            </a:r>
          </a:p>
          <a:p>
            <a:endParaRPr lang="uk-UA" sz="1600" dirty="0"/>
          </a:p>
        </p:txBody>
      </p:sp>
      <p:pic>
        <p:nvPicPr>
          <p:cNvPr id="6146" name="Picture 2" descr="Министерство по туризму Египта: начинаем переговоры с Россией о  возобновлении полётов в Хургаду и Шарм-эль-Шейх | Туристические новости от  Турпрома">
            <a:extLst>
              <a:ext uri="{FF2B5EF4-FFF2-40B4-BE49-F238E27FC236}">
                <a16:creationId xmlns:a16="http://schemas.microsoft.com/office/drawing/2014/main" xmlns="" id="{A881A61D-A68C-40B1-A70E-61625BA8AF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92" r="21260" b="-2"/>
          <a:stretch/>
        </p:blipFill>
        <p:spPr bwMode="auto">
          <a:xfrm>
            <a:off x="6361113" y="2193036"/>
            <a:ext cx="4773168" cy="398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3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4" name="Picture 6" descr="Флаг Франции">
            <a:extLst>
              <a:ext uri="{FF2B5EF4-FFF2-40B4-BE49-F238E27FC236}">
                <a16:creationId xmlns:a16="http://schemas.microsoft.com/office/drawing/2014/main" xmlns="" id="{6546A7CF-5627-49EA-A705-8FDBCEDBB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01" r="3" b="4484"/>
          <a:stretch/>
        </p:blipFill>
        <p:spPr bwMode="auto">
          <a:xfrm>
            <a:off x="3344" y="4679245"/>
            <a:ext cx="4475150" cy="217875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75697405-D261-4D6B-8E15-0FF5AE9DD2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FFF783B-47A7-4E48-8040-875CC2FF9D87}"/>
              </a:ext>
            </a:extLst>
          </p:cNvPr>
          <p:cNvSpPr>
            <a:spLocks noGrp="1"/>
          </p:cNvSpPr>
          <p:nvPr>
            <p:ph type="title"/>
          </p:nvPr>
        </p:nvSpPr>
        <p:spPr>
          <a:xfrm>
            <a:off x="4970109" y="484632"/>
            <a:ext cx="6730277" cy="1609344"/>
          </a:xfrm>
          <a:ln>
            <a:noFill/>
          </a:ln>
        </p:spPr>
        <p:txBody>
          <a:bodyPr>
            <a:normAutofit/>
          </a:bodyPr>
          <a:lstStyle/>
          <a:p>
            <a:r>
              <a:rPr lang="ru-RU" sz="4800" b="1"/>
              <a:t>Третя модель -“Європейська”</a:t>
            </a:r>
            <a:endParaRPr lang="ru-RU" sz="4800"/>
          </a:p>
        </p:txBody>
      </p:sp>
      <p:pic>
        <p:nvPicPr>
          <p:cNvPr id="7170" name="Picture 2" descr="Флаг Швейцарии купить в Киеве и Украине - цена, фото в интернет-магазине  Tenti.in.ua">
            <a:extLst>
              <a:ext uri="{FF2B5EF4-FFF2-40B4-BE49-F238E27FC236}">
                <a16:creationId xmlns:a16="http://schemas.microsoft.com/office/drawing/2014/main" xmlns="" id="{28681B9B-2CD8-466A-852B-5D930757EA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06" r="2" b="38709"/>
          <a:stretch/>
        </p:blipFill>
        <p:spPr bwMode="auto">
          <a:xfrm>
            <a:off x="3344" y="10"/>
            <a:ext cx="4475150" cy="21787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Флаг Германии. Герб Германия.">
            <a:extLst>
              <a:ext uri="{FF2B5EF4-FFF2-40B4-BE49-F238E27FC236}">
                <a16:creationId xmlns:a16="http://schemas.microsoft.com/office/drawing/2014/main" xmlns="" id="{61B51972-9C7C-4B70-91D8-1F33CE3C8A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186" r="3" b="7699"/>
          <a:stretch/>
        </p:blipFill>
        <p:spPr bwMode="auto">
          <a:xfrm>
            <a:off x="3344" y="2339622"/>
            <a:ext cx="4475150" cy="217875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CBB73D00-6A2E-4F30-A4B9-1704843BF364}"/>
              </a:ext>
            </a:extLst>
          </p:cNvPr>
          <p:cNvSpPr>
            <a:spLocks noGrp="1"/>
          </p:cNvSpPr>
          <p:nvPr>
            <p:ph idx="1"/>
          </p:nvPr>
        </p:nvSpPr>
        <p:spPr>
          <a:xfrm>
            <a:off x="4970109" y="2121408"/>
            <a:ext cx="6730276" cy="4050792"/>
          </a:xfrm>
        </p:spPr>
        <p:txBody>
          <a:bodyPr>
            <a:normAutofit/>
          </a:bodyPr>
          <a:lstStyle/>
          <a:p>
            <a:r>
              <a:rPr lang="ru-RU" sz="1800"/>
              <a:t>Державне регулювання, макроекономічний + мезоекономічний + мікроекономічний рівень.</a:t>
            </a:r>
          </a:p>
          <a:p>
            <a:r>
              <a:rPr lang="ru-RU" sz="1800"/>
              <a:t>Розвинуті європейські держави.</a:t>
            </a:r>
          </a:p>
          <a:p>
            <a:r>
              <a:rPr lang="ru-RU" sz="1800"/>
              <a:t>Спеціалізований галузевий підрозділ (централізована структура, державний орган) багатопрофільного, багатогалузевого органу (міністерства) або підпорядкований уряду країни.</a:t>
            </a:r>
          </a:p>
          <a:p>
            <a:r>
              <a:rPr lang="ru-RU" sz="1800"/>
              <a:t>Швейцарія, Німеччина, Франція, Австрія, Великобританія, Італія, Іспанія, Швеція, Сінгапур, Чехія, Угорщина, Грузія, Китай.</a:t>
            </a:r>
          </a:p>
          <a:p>
            <a:endParaRPr lang="ru-RU" sz="1800"/>
          </a:p>
          <a:p>
            <a:endParaRPr lang="ru-RU" sz="1800"/>
          </a:p>
        </p:txBody>
      </p:sp>
      <p:grpSp>
        <p:nvGrpSpPr>
          <p:cNvPr id="77" name="Group 76">
            <a:extLst>
              <a:ext uri="{FF2B5EF4-FFF2-40B4-BE49-F238E27FC236}">
                <a16:creationId xmlns:a16="http://schemas.microsoft.com/office/drawing/2014/main" xmlns="" id="{19373530-15FD-4390-A707-0FA6DA4D513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03054FEE-E83D-4966-B2E7-594F3F4C0F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68741C56-588D-4397-A8F3-E84E946E0A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9819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Флаг великобритании - цвета, история возникновения, что обозначает">
            <a:extLst>
              <a:ext uri="{FF2B5EF4-FFF2-40B4-BE49-F238E27FC236}">
                <a16:creationId xmlns:a16="http://schemas.microsoft.com/office/drawing/2014/main" xmlns="" id="{7056B4A5-CDE9-4B3F-9F9D-DD39732850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90" r="-2" b="12417"/>
          <a:stretch/>
        </p:blipFill>
        <p:spPr bwMode="auto">
          <a:xfrm>
            <a:off x="3344" y="4679245"/>
            <a:ext cx="4475150" cy="217875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75697405-D261-4D6B-8E15-0FF5AE9DD2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Флаг Испании — Википедия">
            <a:extLst>
              <a:ext uri="{FF2B5EF4-FFF2-40B4-BE49-F238E27FC236}">
                <a16:creationId xmlns:a16="http://schemas.microsoft.com/office/drawing/2014/main" xmlns="" id="{CB94517F-D3DF-460F-AEDA-5C11E6A91D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406" r="2" b="9713"/>
          <a:stretch/>
        </p:blipFill>
        <p:spPr bwMode="auto">
          <a:xfrm>
            <a:off x="3344" y="10"/>
            <a:ext cx="4475150" cy="217874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Флаг Италии: что означают цвета, как выглядит, кто придумал, фото">
            <a:extLst>
              <a:ext uri="{FF2B5EF4-FFF2-40B4-BE49-F238E27FC236}">
                <a16:creationId xmlns:a16="http://schemas.microsoft.com/office/drawing/2014/main" xmlns="" id="{5A6E9AA4-3015-4E9F-9329-5BF55D8908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2630"/>
          <a:stretch/>
        </p:blipFill>
        <p:spPr bwMode="auto">
          <a:xfrm>
            <a:off x="3344" y="2339622"/>
            <a:ext cx="4475150" cy="217875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F4898E37-79C3-4ED6-9C60-AF4F85061C75}"/>
              </a:ext>
            </a:extLst>
          </p:cNvPr>
          <p:cNvSpPr>
            <a:spLocks noGrp="1"/>
          </p:cNvSpPr>
          <p:nvPr>
            <p:ph idx="1"/>
          </p:nvPr>
        </p:nvSpPr>
        <p:spPr>
          <a:xfrm>
            <a:off x="4970109" y="2121408"/>
            <a:ext cx="6730276" cy="4050792"/>
          </a:xfrm>
        </p:spPr>
        <p:txBody>
          <a:bodyPr>
            <a:normAutofit/>
          </a:bodyPr>
          <a:lstStyle/>
          <a:p>
            <a:r>
              <a:rPr lang="ru-RU" sz="1800" b="1" dirty="0" err="1"/>
              <a:t>Третя</a:t>
            </a:r>
            <a:r>
              <a:rPr lang="ru-RU" sz="1800" b="1" dirty="0"/>
              <a:t> (</a:t>
            </a:r>
            <a:r>
              <a:rPr lang="ru-RU" sz="1800" b="1" dirty="0" err="1"/>
              <a:t>європейська</a:t>
            </a:r>
            <a:r>
              <a:rPr lang="ru-RU" sz="1800" b="1" dirty="0"/>
              <a:t>) модель</a:t>
            </a:r>
            <a:r>
              <a:rPr lang="ru-RU" sz="1800" dirty="0"/>
              <a:t> </a:t>
            </a:r>
            <a:r>
              <a:rPr lang="ru-RU" sz="1800" dirty="0" err="1"/>
              <a:t>участі</a:t>
            </a:r>
            <a:r>
              <a:rPr lang="ru-RU" sz="1800" dirty="0"/>
              <a:t> </a:t>
            </a:r>
            <a:r>
              <a:rPr lang="ru-RU" sz="1800" dirty="0" err="1"/>
              <a:t>держави</a:t>
            </a:r>
            <a:r>
              <a:rPr lang="ru-RU" sz="1800" dirty="0"/>
              <a:t> в </a:t>
            </a:r>
            <a:r>
              <a:rPr lang="ru-RU" sz="1800" dirty="0" err="1"/>
              <a:t>розвитку</a:t>
            </a:r>
            <a:r>
              <a:rPr lang="ru-RU" sz="1800" dirty="0"/>
              <a:t> </a:t>
            </a:r>
            <a:r>
              <a:rPr lang="ru-RU" sz="1800" dirty="0" err="1"/>
              <a:t>індустрії</a:t>
            </a:r>
            <a:r>
              <a:rPr lang="ru-RU" sz="1800" dirty="0"/>
              <a:t> туризму </a:t>
            </a:r>
            <a:r>
              <a:rPr lang="ru-RU" sz="1800" dirty="0" err="1"/>
              <a:t>переважає</a:t>
            </a:r>
            <a:r>
              <a:rPr lang="ru-RU" sz="1800" dirty="0"/>
              <a:t> в </a:t>
            </a:r>
            <a:r>
              <a:rPr lang="ru-RU" sz="1800" dirty="0" err="1"/>
              <a:t>розвинутих</a:t>
            </a:r>
            <a:r>
              <a:rPr lang="ru-RU" sz="1800" dirty="0"/>
              <a:t> </a:t>
            </a:r>
            <a:r>
              <a:rPr lang="ru-RU" sz="1800" dirty="0" err="1"/>
              <a:t>європейських</a:t>
            </a:r>
            <a:r>
              <a:rPr lang="ru-RU" sz="1800" dirty="0"/>
              <a:t> державах. Вона </a:t>
            </a:r>
            <a:r>
              <a:rPr lang="ru-RU" sz="1800" dirty="0" err="1"/>
              <a:t>передбачає</a:t>
            </a:r>
            <a:r>
              <a:rPr lang="ru-RU" sz="1800" dirty="0"/>
              <a:t>, </a:t>
            </a:r>
            <a:r>
              <a:rPr lang="ru-RU" sz="1800" dirty="0" err="1"/>
              <a:t>що</a:t>
            </a:r>
            <a:r>
              <a:rPr lang="ru-RU" sz="1800" dirty="0"/>
              <a:t> </a:t>
            </a:r>
            <a:r>
              <a:rPr lang="ru-RU" sz="1800" dirty="0" err="1"/>
              <a:t>питання</a:t>
            </a:r>
            <a:r>
              <a:rPr lang="ru-RU" sz="1800" dirty="0"/>
              <a:t> </a:t>
            </a:r>
            <a:r>
              <a:rPr lang="ru-RU" sz="1800" dirty="0" err="1"/>
              <a:t>розвитку</a:t>
            </a:r>
            <a:r>
              <a:rPr lang="ru-RU" sz="1800" dirty="0"/>
              <a:t> </a:t>
            </a:r>
            <a:r>
              <a:rPr lang="ru-RU" sz="1800" dirty="0" err="1"/>
              <a:t>туристичної</a:t>
            </a:r>
            <a:r>
              <a:rPr lang="ru-RU" sz="1800" dirty="0"/>
              <a:t> </a:t>
            </a:r>
            <a:r>
              <a:rPr lang="ru-RU" sz="1800" dirty="0" err="1"/>
              <a:t>діяльності</a:t>
            </a:r>
            <a:r>
              <a:rPr lang="ru-RU" sz="1800" dirty="0"/>
              <a:t> </a:t>
            </a:r>
            <a:r>
              <a:rPr lang="ru-RU" sz="1800" dirty="0" err="1"/>
              <a:t>вирішуються</a:t>
            </a:r>
            <a:r>
              <a:rPr lang="ru-RU" sz="1800" dirty="0"/>
              <a:t> на </a:t>
            </a:r>
            <a:r>
              <a:rPr lang="ru-RU" sz="1800" dirty="0" err="1"/>
              <a:t>рівні</a:t>
            </a:r>
            <a:r>
              <a:rPr lang="ru-RU" sz="1800" dirty="0"/>
              <a:t> </a:t>
            </a:r>
            <a:r>
              <a:rPr lang="ru-RU" sz="1800" u="sng" dirty="0" err="1"/>
              <a:t>спеціалізованого</a:t>
            </a:r>
            <a:r>
              <a:rPr lang="ru-RU" sz="1800" u="sng" dirty="0"/>
              <a:t> </a:t>
            </a:r>
            <a:r>
              <a:rPr lang="ru-RU" sz="1800" u="sng" dirty="0" err="1"/>
              <a:t>галузевого</a:t>
            </a:r>
            <a:r>
              <a:rPr lang="ru-RU" sz="1800" u="sng" dirty="0"/>
              <a:t> </a:t>
            </a:r>
            <a:r>
              <a:rPr lang="ru-RU" sz="1800" u="sng" dirty="0" err="1"/>
              <a:t>підрозділу</a:t>
            </a:r>
            <a:r>
              <a:rPr lang="ru-RU" sz="1800" u="sng" dirty="0"/>
              <a:t> </a:t>
            </a:r>
            <a:r>
              <a:rPr lang="ru-RU" sz="1800" dirty="0"/>
              <a:t>(</a:t>
            </a:r>
            <a:r>
              <a:rPr lang="ru-RU" sz="1800" dirty="0" err="1"/>
              <a:t>централізована</a:t>
            </a:r>
            <a:r>
              <a:rPr lang="ru-RU" sz="1800" dirty="0"/>
              <a:t> структура, </a:t>
            </a:r>
            <a:r>
              <a:rPr lang="ru-RU" sz="1800" dirty="0" err="1"/>
              <a:t>державний</a:t>
            </a:r>
            <a:r>
              <a:rPr lang="ru-RU" sz="1800" dirty="0"/>
              <a:t> орган), </a:t>
            </a:r>
            <a:r>
              <a:rPr lang="ru-RU" sz="1800" dirty="0" err="1"/>
              <a:t>який</a:t>
            </a:r>
            <a:r>
              <a:rPr lang="ru-RU" sz="1800" dirty="0"/>
              <a:t> </a:t>
            </a:r>
            <a:r>
              <a:rPr lang="ru-RU" sz="1800" dirty="0" err="1"/>
              <a:t>функціонує</a:t>
            </a:r>
            <a:r>
              <a:rPr lang="ru-RU" sz="1800" dirty="0"/>
              <a:t> в рамках </a:t>
            </a:r>
            <a:r>
              <a:rPr lang="ru-RU" sz="1800" dirty="0" err="1"/>
              <a:t>багатогалузевих</a:t>
            </a:r>
            <a:r>
              <a:rPr lang="ru-RU" sz="1800" dirty="0"/>
              <a:t>, </a:t>
            </a:r>
            <a:r>
              <a:rPr lang="ru-RU" sz="1800" dirty="0" err="1"/>
              <a:t>багатофункціональних</a:t>
            </a:r>
            <a:r>
              <a:rPr lang="ru-RU" sz="1800" dirty="0"/>
              <a:t> </a:t>
            </a:r>
            <a:r>
              <a:rPr lang="ru-RU" sz="1800" dirty="0" err="1"/>
              <a:t>міністерств</a:t>
            </a:r>
            <a:r>
              <a:rPr lang="ru-RU" sz="1800" dirty="0"/>
              <a:t> (</a:t>
            </a:r>
            <a:r>
              <a:rPr lang="ru-RU" sz="1800" dirty="0" err="1"/>
              <a:t>найчастіше</a:t>
            </a:r>
            <a:r>
              <a:rPr lang="ru-RU" sz="1800" dirty="0"/>
              <a:t> </a:t>
            </a:r>
            <a:r>
              <a:rPr lang="ru-RU" sz="1800" dirty="0" err="1"/>
              <a:t>економічної</a:t>
            </a:r>
            <a:r>
              <a:rPr lang="ru-RU" sz="1800" dirty="0"/>
              <a:t> </a:t>
            </a:r>
            <a:r>
              <a:rPr lang="ru-RU" sz="1800" dirty="0" err="1"/>
              <a:t>спрямованості</a:t>
            </a:r>
            <a:r>
              <a:rPr lang="ru-RU" sz="1800" dirty="0"/>
              <a:t>) </a:t>
            </a:r>
            <a:r>
              <a:rPr lang="ru-RU" sz="1800" dirty="0" err="1"/>
              <a:t>або</a:t>
            </a:r>
            <a:r>
              <a:rPr lang="ru-RU" sz="1800" dirty="0"/>
              <a:t> </a:t>
            </a:r>
            <a:r>
              <a:rPr lang="ru-RU" sz="1800" dirty="0" err="1"/>
              <a:t>напряму</a:t>
            </a:r>
            <a:r>
              <a:rPr lang="ru-RU" sz="1800" dirty="0"/>
              <a:t> </a:t>
            </a:r>
            <a:r>
              <a:rPr lang="ru-RU" sz="1800" dirty="0" err="1"/>
              <a:t>підпорядковується</a:t>
            </a:r>
            <a:r>
              <a:rPr lang="ru-RU" sz="1800" dirty="0"/>
              <a:t> </a:t>
            </a:r>
            <a:r>
              <a:rPr lang="ru-RU" sz="1800" dirty="0" err="1"/>
              <a:t>урядові</a:t>
            </a:r>
            <a:r>
              <a:rPr lang="ru-RU" sz="1800" dirty="0"/>
              <a:t> </a:t>
            </a:r>
            <a:r>
              <a:rPr lang="ru-RU" sz="1800" dirty="0" err="1"/>
              <a:t>країни</a:t>
            </a:r>
            <a:r>
              <a:rPr lang="ru-RU" sz="1800" dirty="0"/>
              <a:t>, </a:t>
            </a:r>
            <a:r>
              <a:rPr lang="ru-RU" sz="1800" dirty="0" err="1"/>
              <a:t>однак</a:t>
            </a:r>
            <a:r>
              <a:rPr lang="ru-RU" sz="1800" dirty="0"/>
              <a:t> </a:t>
            </a:r>
            <a:r>
              <a:rPr lang="ru-RU" sz="1800" dirty="0" err="1"/>
              <a:t>має</a:t>
            </a:r>
            <a:r>
              <a:rPr lang="ru-RU" sz="1800" dirty="0"/>
              <a:t> статус </a:t>
            </a:r>
            <a:r>
              <a:rPr lang="ru-RU" sz="1800" dirty="0" err="1"/>
              <a:t>відносно</a:t>
            </a:r>
            <a:r>
              <a:rPr lang="ru-RU" sz="1800" dirty="0"/>
              <a:t> </a:t>
            </a:r>
            <a:r>
              <a:rPr lang="ru-RU" sz="1800" dirty="0" err="1"/>
              <a:t>самостійного</a:t>
            </a:r>
            <a:r>
              <a:rPr lang="ru-RU" sz="1800" dirty="0"/>
              <a:t> </a:t>
            </a:r>
            <a:r>
              <a:rPr lang="ru-RU" sz="1800" dirty="0" err="1"/>
              <a:t>адміністративного</a:t>
            </a:r>
            <a:r>
              <a:rPr lang="ru-RU" sz="1800" dirty="0"/>
              <a:t> органу.</a:t>
            </a:r>
          </a:p>
          <a:p>
            <a:endParaRPr lang="ru-RU" sz="1800" dirty="0"/>
          </a:p>
          <a:p>
            <a:endParaRPr lang="ru-RU" sz="1800" dirty="0"/>
          </a:p>
        </p:txBody>
      </p:sp>
      <p:grpSp>
        <p:nvGrpSpPr>
          <p:cNvPr id="77" name="Group 76">
            <a:extLst>
              <a:ext uri="{FF2B5EF4-FFF2-40B4-BE49-F238E27FC236}">
                <a16:creationId xmlns:a16="http://schemas.microsoft.com/office/drawing/2014/main" xmlns="" id="{19373530-15FD-4390-A707-0FA6DA4D513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03054FEE-E83D-4966-B2E7-594F3F4C0F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68741C56-588D-4397-A8F3-E84E946E0A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6035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105CF622-9951-4B71-9B8A-CCBBBA8EFF54}"/>
              </a:ext>
            </a:extLst>
          </p:cNvPr>
          <p:cNvGraphicFramePr>
            <a:graphicFrameLocks noGrp="1"/>
          </p:cNvGraphicFramePr>
          <p:nvPr>
            <p:ph idx="1"/>
            <p:extLst>
              <p:ext uri="{D42A27DB-BD31-4B8C-83A1-F6EECF244321}">
                <p14:modId xmlns:p14="http://schemas.microsoft.com/office/powerpoint/2010/main" val="3481245031"/>
              </p:ext>
            </p:extLst>
          </p:nvPr>
        </p:nvGraphicFramePr>
        <p:xfrm>
          <a:off x="548640" y="422031"/>
          <a:ext cx="11000935" cy="6072145"/>
        </p:xfrm>
        <a:graphic>
          <a:graphicData uri="http://schemas.openxmlformats.org/drawingml/2006/table">
            <a:tbl>
              <a:tblPr firstRow="1" firstCol="1" bandRow="1">
                <a:tableStyleId>{5C22544A-7EE6-4342-B048-85BDC9FD1C3A}</a:tableStyleId>
              </a:tblPr>
              <a:tblGrid>
                <a:gridCol w="2200187">
                  <a:extLst>
                    <a:ext uri="{9D8B030D-6E8A-4147-A177-3AD203B41FA5}">
                      <a16:colId xmlns:a16="http://schemas.microsoft.com/office/drawing/2014/main" xmlns="" val="2127711754"/>
                    </a:ext>
                  </a:extLst>
                </a:gridCol>
                <a:gridCol w="2200187">
                  <a:extLst>
                    <a:ext uri="{9D8B030D-6E8A-4147-A177-3AD203B41FA5}">
                      <a16:colId xmlns:a16="http://schemas.microsoft.com/office/drawing/2014/main" xmlns="" val="2703156463"/>
                    </a:ext>
                  </a:extLst>
                </a:gridCol>
                <a:gridCol w="2200187">
                  <a:extLst>
                    <a:ext uri="{9D8B030D-6E8A-4147-A177-3AD203B41FA5}">
                      <a16:colId xmlns:a16="http://schemas.microsoft.com/office/drawing/2014/main" xmlns="" val="2374023790"/>
                    </a:ext>
                  </a:extLst>
                </a:gridCol>
                <a:gridCol w="2200187">
                  <a:extLst>
                    <a:ext uri="{9D8B030D-6E8A-4147-A177-3AD203B41FA5}">
                      <a16:colId xmlns:a16="http://schemas.microsoft.com/office/drawing/2014/main" xmlns="" val="3423122612"/>
                    </a:ext>
                  </a:extLst>
                </a:gridCol>
                <a:gridCol w="2200187">
                  <a:extLst>
                    <a:ext uri="{9D8B030D-6E8A-4147-A177-3AD203B41FA5}">
                      <a16:colId xmlns:a16="http://schemas.microsoft.com/office/drawing/2014/main" xmlns="" val="1002298062"/>
                    </a:ext>
                  </a:extLst>
                </a:gridCol>
              </a:tblGrid>
              <a:tr h="262394">
                <a:tc rowSpan="2">
                  <a:txBody>
                    <a:bodyPr/>
                    <a:lstStyle/>
                    <a:p>
                      <a:pPr algn="ctr">
                        <a:lnSpc>
                          <a:spcPct val="107000"/>
                        </a:lnSpc>
                        <a:spcAft>
                          <a:spcPts val="0"/>
                        </a:spcAft>
                      </a:pPr>
                      <a:r>
                        <a:rPr lang="ru-RU" sz="1400" dirty="0" err="1">
                          <a:effectLst/>
                        </a:rPr>
                        <a:t>Країна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gridSpan="3">
                  <a:txBody>
                    <a:bodyPr/>
                    <a:lstStyle/>
                    <a:p>
                      <a:pPr algn="ctr">
                        <a:lnSpc>
                          <a:spcPct val="107000"/>
                        </a:lnSpc>
                        <a:spcAft>
                          <a:spcPts val="0"/>
                        </a:spcAft>
                      </a:pPr>
                      <a:r>
                        <a:rPr lang="ru-RU" sz="1100" dirty="0" err="1">
                          <a:effectLst/>
                        </a:rPr>
                        <a:t>Макроекономічний</a:t>
                      </a:r>
                      <a:r>
                        <a:rPr lang="ru-RU" sz="1100" dirty="0">
                          <a:effectLst/>
                        </a:rPr>
                        <a:t> (</a:t>
                      </a:r>
                      <a:r>
                        <a:rPr lang="ru-RU" sz="1100" dirty="0" err="1">
                          <a:effectLst/>
                        </a:rPr>
                        <a:t>державний</a:t>
                      </a:r>
                      <a:r>
                        <a:rPr lang="ru-RU" sz="1100" dirty="0">
                          <a:effectLst/>
                        </a:rPr>
                        <a:t>) </a:t>
                      </a:r>
                      <a:r>
                        <a:rPr lang="ru-RU" sz="1100" dirty="0" err="1">
                          <a:effectLst/>
                        </a:rPr>
                        <a:t>рівень</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hMerge="1">
                  <a:txBody>
                    <a:bodyPr/>
                    <a:lstStyle/>
                    <a:p>
                      <a:endParaRPr lang="ru-RU"/>
                    </a:p>
                  </a:txBody>
                  <a:tcPr/>
                </a:tc>
                <a:tc hMerge="1">
                  <a:txBody>
                    <a:bodyPr/>
                    <a:lstStyle/>
                    <a:p>
                      <a:endParaRPr lang="ru-RU"/>
                    </a:p>
                  </a:txBody>
                  <a:tcPr/>
                </a:tc>
                <a:tc rowSpan="2">
                  <a:txBody>
                    <a:bodyPr/>
                    <a:lstStyle/>
                    <a:p>
                      <a:pPr algn="ctr">
                        <a:lnSpc>
                          <a:spcPct val="107000"/>
                        </a:lnSpc>
                        <a:spcAft>
                          <a:spcPts val="0"/>
                        </a:spcAft>
                      </a:pPr>
                      <a:r>
                        <a:rPr lang="uk-UA" sz="1100" noProof="0" dirty="0" err="1">
                          <a:effectLst/>
                        </a:rPr>
                        <a:t>Мезоекономічний</a:t>
                      </a:r>
                      <a:r>
                        <a:rPr lang="uk-UA" sz="1100" noProof="0" dirty="0">
                          <a:effectLst/>
                        </a:rPr>
                        <a:t> (регіональний) рівень</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extLst>
                  <a:ext uri="{0D108BD9-81ED-4DB2-BD59-A6C34878D82A}">
                    <a16:rowId xmlns:a16="http://schemas.microsoft.com/office/drawing/2014/main" xmlns="" val="2001652109"/>
                  </a:ext>
                </a:extLst>
              </a:tr>
              <a:tr h="1023533">
                <a:tc vMerge="1">
                  <a:txBody>
                    <a:bodyPr/>
                    <a:lstStyle/>
                    <a:p>
                      <a:endParaRPr lang="ru-RU"/>
                    </a:p>
                  </a:txBody>
                  <a:tcPr/>
                </a:tc>
                <a:tc gridSpan="2">
                  <a:txBody>
                    <a:bodyPr/>
                    <a:lstStyle/>
                    <a:p>
                      <a:pPr algn="l">
                        <a:lnSpc>
                          <a:spcPct val="107000"/>
                        </a:lnSpc>
                        <a:spcAft>
                          <a:spcPts val="0"/>
                        </a:spcAft>
                      </a:pPr>
                      <a:r>
                        <a:rPr lang="uk-UA" sz="1100" noProof="0" dirty="0">
                          <a:effectLst/>
                        </a:rPr>
                        <a:t>Спеціалізований підрозділ у міністерстві</a:t>
                      </a:r>
                      <a:br>
                        <a:rPr lang="uk-UA" sz="1100" noProof="0" dirty="0">
                          <a:effectLst/>
                        </a:rPr>
                      </a:br>
                      <a:r>
                        <a:rPr lang="uk-UA" sz="1100" noProof="0" dirty="0">
                          <a:effectLst/>
                        </a:rPr>
                        <a:t>А - Адміністративна діяльність</a:t>
                      </a:r>
                      <a:br>
                        <a:rPr lang="uk-UA" sz="1100" noProof="0" dirty="0">
                          <a:effectLst/>
                        </a:rPr>
                      </a:br>
                      <a:r>
                        <a:rPr lang="uk-UA" sz="1100" noProof="0" dirty="0">
                          <a:effectLst/>
                        </a:rPr>
                        <a:t>М - Маркетингова політика (кількість представництв за кордоном)</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hMerge="1">
                  <a:txBody>
                    <a:bodyPr/>
                    <a:lstStyle/>
                    <a:p>
                      <a:endParaRPr lang="ru-RU"/>
                    </a:p>
                  </a:txBody>
                  <a:tcPr/>
                </a:tc>
                <a:tc>
                  <a:txBody>
                    <a:bodyPr/>
                    <a:lstStyle/>
                    <a:p>
                      <a:pPr algn="ctr">
                        <a:lnSpc>
                          <a:spcPct val="107000"/>
                        </a:lnSpc>
                        <a:spcAft>
                          <a:spcPts val="0"/>
                        </a:spcAft>
                      </a:pPr>
                      <a:r>
                        <a:rPr lang="uk-UA" sz="1100" noProof="0" dirty="0">
                          <a:effectLst/>
                        </a:rPr>
                        <a:t>Назва відомства</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vMerge="1">
                  <a:txBody>
                    <a:bodyPr/>
                    <a:lstStyle/>
                    <a:p>
                      <a:endParaRPr lang="ru-RU"/>
                    </a:p>
                  </a:txBody>
                  <a:tcPr/>
                </a:tc>
                <a:extLst>
                  <a:ext uri="{0D108BD9-81ED-4DB2-BD59-A6C34878D82A}">
                    <a16:rowId xmlns:a16="http://schemas.microsoft.com/office/drawing/2014/main" xmlns="" val="939599709"/>
                  </a:ext>
                </a:extLst>
              </a:tr>
              <a:tr h="2001239">
                <a:tc>
                  <a:txBody>
                    <a:bodyPr/>
                    <a:lstStyle/>
                    <a:p>
                      <a:pPr algn="ctr">
                        <a:lnSpc>
                          <a:spcPct val="107000"/>
                        </a:lnSpc>
                        <a:spcAft>
                          <a:spcPts val="0"/>
                        </a:spcAft>
                      </a:pPr>
                      <a:r>
                        <a:rPr lang="ru-RU" sz="1400" dirty="0" err="1">
                          <a:effectLst/>
                        </a:rPr>
                        <a:t>Швейцарія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a:txBody>
                    <a:bodyPr/>
                    <a:lstStyle/>
                    <a:p>
                      <a:pPr algn="l">
                        <a:lnSpc>
                          <a:spcPct val="107000"/>
                        </a:lnSpc>
                        <a:spcAft>
                          <a:spcPts val="0"/>
                        </a:spcAft>
                      </a:pPr>
                      <a:r>
                        <a:rPr lang="uk-UA" sz="1100" noProof="0" dirty="0">
                          <a:effectLst/>
                        </a:rPr>
                        <a:t>А - Державний секретаріат з економічних</a:t>
                      </a:r>
                      <a:br>
                        <a:rPr lang="uk-UA" sz="1100" noProof="0" dirty="0">
                          <a:effectLst/>
                        </a:rPr>
                      </a:br>
                      <a:r>
                        <a:rPr lang="uk-UA" sz="1100" noProof="0" dirty="0">
                          <a:effectLst/>
                        </a:rPr>
                        <a:t>питань</a:t>
                      </a:r>
                      <a:br>
                        <a:rPr lang="uk-UA" sz="1100" noProof="0" dirty="0">
                          <a:effectLst/>
                        </a:rPr>
                      </a:br>
                      <a:r>
                        <a:rPr lang="uk-UA" sz="1100" noProof="0" dirty="0">
                          <a:effectLst/>
                        </a:rPr>
                        <a:t>М - Швейцарська національна туристична корпорація </a:t>
                      </a:r>
                      <a:r>
                        <a:rPr lang="uk-UA" sz="1100" noProof="0" dirty="0" err="1">
                          <a:effectLst/>
                        </a:rPr>
                        <a:t>Switzerland</a:t>
                      </a:r>
                      <a:r>
                        <a:rPr lang="uk-UA" sz="1100" noProof="0" dirty="0">
                          <a:effectLst/>
                        </a:rPr>
                        <a:t> </a:t>
                      </a:r>
                      <a:r>
                        <a:rPr lang="uk-UA" sz="1100" noProof="0" dirty="0" err="1">
                          <a:effectLst/>
                        </a:rPr>
                        <a:t>Tourism</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rowSpan="3">
                  <a:txBody>
                    <a:bodyPr/>
                    <a:lstStyle/>
                    <a:p>
                      <a:pPr algn="ctr">
                        <a:lnSpc>
                          <a:spcPct val="107000"/>
                        </a:lnSpc>
                        <a:spcAft>
                          <a:spcPts val="0"/>
                        </a:spcAft>
                      </a:pPr>
                      <a:r>
                        <a:rPr lang="uk-UA" sz="1100" noProof="0" dirty="0">
                          <a:effectLst/>
                        </a:rPr>
                        <a:t>Входить</a:t>
                      </a:r>
                      <a:br>
                        <a:rPr lang="uk-UA" sz="1100" noProof="0" dirty="0">
                          <a:effectLst/>
                        </a:rPr>
                      </a:br>
                      <a:r>
                        <a:rPr lang="uk-UA" sz="1100" noProof="0" dirty="0">
                          <a:effectLst/>
                        </a:rPr>
                        <a:t>до</a:t>
                      </a:r>
                      <a:br>
                        <a:rPr lang="uk-UA" sz="1100" noProof="0" dirty="0">
                          <a:effectLst/>
                        </a:rPr>
                      </a:br>
                      <a:r>
                        <a:rPr lang="uk-UA" sz="1100" noProof="0" dirty="0">
                          <a:effectLst/>
                        </a:rPr>
                        <a:t>складу,</a:t>
                      </a:r>
                      <a:br>
                        <a:rPr lang="uk-UA" sz="1100" noProof="0" dirty="0">
                          <a:effectLst/>
                        </a:rPr>
                      </a:br>
                      <a:r>
                        <a:rPr lang="uk-UA" sz="1100" noProof="0" dirty="0">
                          <a:effectLst/>
                        </a:rPr>
                        <a:t>підпорядковується</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a:txBody>
                    <a:bodyPr/>
                    <a:lstStyle/>
                    <a:p>
                      <a:pPr algn="ctr">
                        <a:lnSpc>
                          <a:spcPct val="107000"/>
                        </a:lnSpc>
                        <a:spcAft>
                          <a:spcPts val="0"/>
                        </a:spcAft>
                      </a:pPr>
                      <a:r>
                        <a:rPr lang="uk-UA" sz="1100" noProof="0" dirty="0">
                          <a:effectLst/>
                        </a:rPr>
                        <a:t>Федеральний департамент економіки</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a:txBody>
                    <a:bodyPr/>
                    <a:lstStyle/>
                    <a:p>
                      <a:pPr algn="ctr">
                        <a:lnSpc>
                          <a:spcPct val="107000"/>
                        </a:lnSpc>
                        <a:spcAft>
                          <a:spcPts val="0"/>
                        </a:spcAft>
                      </a:pPr>
                      <a:r>
                        <a:rPr lang="uk-UA" sz="1100" noProof="0" dirty="0">
                          <a:effectLst/>
                        </a:rPr>
                        <a:t>Регіональні і локальні Союзи з туризму</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extLst>
                  <a:ext uri="{0D108BD9-81ED-4DB2-BD59-A6C34878D82A}">
                    <a16:rowId xmlns:a16="http://schemas.microsoft.com/office/drawing/2014/main" xmlns="" val="891728432"/>
                  </a:ext>
                </a:extLst>
              </a:tr>
              <a:tr h="1254019">
                <a:tc>
                  <a:txBody>
                    <a:bodyPr/>
                    <a:lstStyle/>
                    <a:p>
                      <a:pPr algn="ctr">
                        <a:lnSpc>
                          <a:spcPct val="107000"/>
                        </a:lnSpc>
                        <a:spcAft>
                          <a:spcPts val="0"/>
                        </a:spcAft>
                      </a:pPr>
                      <a:r>
                        <a:rPr lang="ru-RU" sz="1400" dirty="0" err="1">
                          <a:effectLst/>
                        </a:rPr>
                        <a:t>Німеччина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a:txBody>
                    <a:bodyPr/>
                    <a:lstStyle/>
                    <a:p>
                      <a:pPr algn="l">
                        <a:lnSpc>
                          <a:spcPct val="107000"/>
                        </a:lnSpc>
                        <a:spcAft>
                          <a:spcPts val="0"/>
                        </a:spcAft>
                      </a:pPr>
                      <a:r>
                        <a:rPr lang="uk-UA" sz="1100" noProof="0" dirty="0">
                          <a:effectLst/>
                        </a:rPr>
                        <a:t>А - Федеральний туристичний союз</a:t>
                      </a:r>
                      <a:br>
                        <a:rPr lang="uk-UA" sz="1100" noProof="0" dirty="0">
                          <a:effectLst/>
                        </a:rPr>
                      </a:br>
                      <a:r>
                        <a:rPr lang="uk-UA" sz="1100" noProof="0" dirty="0">
                          <a:effectLst/>
                        </a:rPr>
                        <a:t>М - Національний туристичний комітет (27)</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vMerge="1">
                  <a:txBody>
                    <a:bodyPr/>
                    <a:lstStyle/>
                    <a:p>
                      <a:endParaRPr lang="ru-RU"/>
                    </a:p>
                  </a:txBody>
                  <a:tcPr/>
                </a:tc>
                <a:tc>
                  <a:txBody>
                    <a:bodyPr/>
                    <a:lstStyle/>
                    <a:p>
                      <a:pPr algn="ctr">
                        <a:lnSpc>
                          <a:spcPct val="107000"/>
                        </a:lnSpc>
                        <a:spcAft>
                          <a:spcPts val="0"/>
                        </a:spcAft>
                      </a:pPr>
                      <a:r>
                        <a:rPr lang="uk-UA" sz="1100" noProof="0" dirty="0">
                          <a:effectLst/>
                        </a:rPr>
                        <a:t>Міністерство економіки, парламент</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a:txBody>
                    <a:bodyPr/>
                    <a:lstStyle/>
                    <a:p>
                      <a:pPr algn="ctr">
                        <a:lnSpc>
                          <a:spcPct val="107000"/>
                        </a:lnSpc>
                        <a:spcAft>
                          <a:spcPts val="0"/>
                        </a:spcAft>
                      </a:pPr>
                      <a:r>
                        <a:rPr lang="uk-UA" sz="1100" noProof="0" dirty="0">
                          <a:effectLst/>
                        </a:rPr>
                        <a:t>-</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extLst>
                  <a:ext uri="{0D108BD9-81ED-4DB2-BD59-A6C34878D82A}">
                    <a16:rowId xmlns:a16="http://schemas.microsoft.com/office/drawing/2014/main" xmlns="" val="428501482"/>
                  </a:ext>
                </a:extLst>
              </a:tr>
              <a:tr h="1530960">
                <a:tc>
                  <a:txBody>
                    <a:bodyPr/>
                    <a:lstStyle/>
                    <a:p>
                      <a:pPr algn="ctr">
                        <a:lnSpc>
                          <a:spcPct val="107000"/>
                        </a:lnSpc>
                        <a:spcAft>
                          <a:spcPts val="0"/>
                        </a:spcAft>
                      </a:pPr>
                      <a:r>
                        <a:rPr lang="ru-RU" sz="1400" dirty="0" err="1">
                          <a:effectLst/>
                        </a:rPr>
                        <a:t>Франція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a:txBody>
                    <a:bodyPr/>
                    <a:lstStyle/>
                    <a:p>
                      <a:pPr algn="l">
                        <a:lnSpc>
                          <a:spcPct val="107000"/>
                        </a:lnSpc>
                        <a:spcAft>
                          <a:spcPts val="0"/>
                        </a:spcAft>
                      </a:pPr>
                      <a:r>
                        <a:rPr lang="uk-UA" sz="1100" noProof="0" dirty="0">
                          <a:effectLst/>
                        </a:rPr>
                        <a:t>А - Державний секретаріат з питань туризму та Управління з туризму</a:t>
                      </a:r>
                      <a:br>
                        <a:rPr lang="uk-UA" sz="1100" noProof="0" dirty="0">
                          <a:effectLst/>
                        </a:rPr>
                      </a:br>
                      <a:r>
                        <a:rPr lang="uk-UA" sz="1100" noProof="0" dirty="0">
                          <a:effectLst/>
                        </a:rPr>
                        <a:t>М - “</a:t>
                      </a:r>
                      <a:r>
                        <a:rPr lang="uk-UA" sz="1100" noProof="0" dirty="0" err="1">
                          <a:effectLst/>
                        </a:rPr>
                        <a:t>Maison</a:t>
                      </a:r>
                      <a:r>
                        <a:rPr lang="uk-UA" sz="1100" noProof="0" dirty="0">
                          <a:effectLst/>
                        </a:rPr>
                        <a:t> </a:t>
                      </a:r>
                      <a:r>
                        <a:rPr lang="uk-UA" sz="1100" noProof="0" dirty="0" err="1">
                          <a:effectLst/>
                        </a:rPr>
                        <a:t>de</a:t>
                      </a:r>
                      <a:r>
                        <a:rPr lang="uk-UA" sz="1100" noProof="0" dirty="0">
                          <a:effectLst/>
                        </a:rPr>
                        <a:t> </a:t>
                      </a:r>
                      <a:r>
                        <a:rPr lang="uk-UA" sz="1100" noProof="0" dirty="0" err="1">
                          <a:effectLst/>
                        </a:rPr>
                        <a:t>la</a:t>
                      </a:r>
                      <a:r>
                        <a:rPr lang="uk-UA" sz="1100" noProof="0" dirty="0">
                          <a:effectLst/>
                        </a:rPr>
                        <a:t> </a:t>
                      </a:r>
                      <a:r>
                        <a:rPr lang="uk-UA" sz="1100" noProof="0" dirty="0" err="1">
                          <a:effectLst/>
                        </a:rPr>
                        <a:t>France</a:t>
                      </a:r>
                      <a:r>
                        <a:rPr lang="uk-UA" sz="1100" noProof="0" dirty="0">
                          <a:effectLst/>
                        </a:rPr>
                        <a:t>” (33)</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vMerge="1">
                  <a:txBody>
                    <a:bodyPr/>
                    <a:lstStyle/>
                    <a:p>
                      <a:endParaRPr lang="ru-RU"/>
                    </a:p>
                  </a:txBody>
                  <a:tcPr/>
                </a:tc>
                <a:tc>
                  <a:txBody>
                    <a:bodyPr/>
                    <a:lstStyle/>
                    <a:p>
                      <a:pPr algn="ctr">
                        <a:lnSpc>
                          <a:spcPct val="107000"/>
                        </a:lnSpc>
                        <a:spcAft>
                          <a:spcPts val="0"/>
                        </a:spcAft>
                      </a:pPr>
                      <a:r>
                        <a:rPr lang="uk-UA" sz="1100" noProof="0" dirty="0">
                          <a:effectLst/>
                        </a:rPr>
                        <a:t>Міністерство економіки, фінансів та промисловості</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tc>
                  <a:txBody>
                    <a:bodyPr/>
                    <a:lstStyle/>
                    <a:p>
                      <a:pPr algn="ctr">
                        <a:lnSpc>
                          <a:spcPct val="107000"/>
                        </a:lnSpc>
                        <a:spcAft>
                          <a:spcPts val="0"/>
                        </a:spcAft>
                      </a:pPr>
                      <a:r>
                        <a:rPr lang="uk-UA" sz="1100" noProof="0" dirty="0">
                          <a:effectLst/>
                        </a:rPr>
                        <a:t>Регіональні туристичні представництва, підпорядковуються префектам</a:t>
                      </a:r>
                      <a:endParaRPr lang="uk-UA"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624" marR="7624" marT="7624" marB="7624" anchor="ctr"/>
                </a:tc>
                <a:extLst>
                  <a:ext uri="{0D108BD9-81ED-4DB2-BD59-A6C34878D82A}">
                    <a16:rowId xmlns:a16="http://schemas.microsoft.com/office/drawing/2014/main" xmlns="" val="90302483"/>
                  </a:ext>
                </a:extLst>
              </a:tr>
            </a:tbl>
          </a:graphicData>
        </a:graphic>
      </p:graphicFrame>
    </p:spTree>
    <p:extLst>
      <p:ext uri="{BB962C8B-B14F-4D97-AF65-F5344CB8AC3E}">
        <p14:creationId xmlns:p14="http://schemas.microsoft.com/office/powerpoint/2010/main" val="425136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3A83030-A894-4568-8C73-8F10A34FC46F}"/>
              </a:ext>
            </a:extLst>
          </p:cNvPr>
          <p:cNvSpPr>
            <a:spLocks noGrp="1"/>
          </p:cNvSpPr>
          <p:nvPr>
            <p:ph idx="1"/>
          </p:nvPr>
        </p:nvSpPr>
        <p:spPr>
          <a:xfrm>
            <a:off x="1069848" y="548640"/>
            <a:ext cx="10058400" cy="5623560"/>
          </a:xfrm>
        </p:spPr>
        <p:txBody>
          <a:bodyPr/>
          <a:lstStyle/>
          <a:p>
            <a:r>
              <a:rPr lang="uk-UA" dirty="0"/>
              <a:t>У різних країнах світу спеціалізовані галузеві підрозділи (урядові або </a:t>
            </a:r>
            <a:r>
              <a:rPr lang="uk-UA" dirty="0" err="1"/>
              <a:t>напівурядові</a:t>
            </a:r>
            <a:r>
              <a:rPr lang="uk-UA" dirty="0"/>
              <a:t>) називаються по-різному, але за суттю всі вони є Національними туристичними адміністраціями (далі - НТА), до компетенції яких належить формування державної туристичної політики.</a:t>
            </a:r>
          </a:p>
          <a:p>
            <a:r>
              <a:rPr lang="uk-UA" dirty="0"/>
              <a:t>Доцільно розглянути європейську модель розвитку детальніше, тому що вона видається найбільш прийнятною і для України. </a:t>
            </a:r>
          </a:p>
          <a:p>
            <a:r>
              <a:rPr lang="uk-UA" u="sng" dirty="0"/>
              <a:t>Характерними рисами цього типу розвитку туризму є: </a:t>
            </a:r>
          </a:p>
          <a:p>
            <a:r>
              <a:rPr lang="uk-UA" dirty="0"/>
              <a:t>погодження інтересів держави, місцевої влади та приватного бізнесу;</a:t>
            </a:r>
          </a:p>
          <a:p>
            <a:r>
              <a:rPr lang="uk-UA" dirty="0"/>
              <a:t> взаємовигідні форми співробітництва між органами управління макроекономічного та </a:t>
            </a:r>
            <a:r>
              <a:rPr lang="uk-UA" dirty="0" err="1"/>
              <a:t>мезоекономічного</a:t>
            </a:r>
            <a:r>
              <a:rPr lang="uk-UA" dirty="0"/>
              <a:t> рівнів; </a:t>
            </a:r>
          </a:p>
          <a:p>
            <a:r>
              <a:rPr lang="uk-UA" dirty="0"/>
              <a:t>у країнах діють багато інших організацій, що займаються питаннями розвитку туризму (перебувають в адміністративному підпорядкуванні у вищезгаданих структур або функціонують автономно). </a:t>
            </a:r>
          </a:p>
          <a:p>
            <a:r>
              <a:rPr lang="uk-UA" dirty="0"/>
              <a:t>Така схема роботи виявилася досить продуктивною для залучення фінансових засобів приватного сектора до вирішення актуальних завдань розвитку національної економіки.</a:t>
            </a:r>
          </a:p>
          <a:p>
            <a:endParaRPr lang="ru-RU" dirty="0"/>
          </a:p>
        </p:txBody>
      </p:sp>
    </p:spTree>
    <p:extLst>
      <p:ext uri="{BB962C8B-B14F-4D97-AF65-F5344CB8AC3E}">
        <p14:creationId xmlns:p14="http://schemas.microsoft.com/office/powerpoint/2010/main" val="423784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99830760-26BB-4DF9-938D-77E5D34C8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0E4A2198-67CC-4E8D-B7C3-521143F2BA2E}"/>
              </a:ext>
            </a:extLst>
          </p:cNvPr>
          <p:cNvSpPr>
            <a:spLocks noGrp="1"/>
          </p:cNvSpPr>
          <p:nvPr>
            <p:ph type="title"/>
          </p:nvPr>
        </p:nvSpPr>
        <p:spPr>
          <a:xfrm>
            <a:off x="801098" y="804335"/>
            <a:ext cx="5712824" cy="1917518"/>
          </a:xfrm>
        </p:spPr>
        <p:txBody>
          <a:bodyPr>
            <a:normAutofit/>
          </a:bodyPr>
          <a:lstStyle/>
          <a:p>
            <a:r>
              <a:rPr lang="ru-RU" sz="4600" b="1" err="1"/>
              <a:t>Четверта</a:t>
            </a:r>
            <a:r>
              <a:rPr lang="ru-RU" sz="4600" b="1"/>
              <a:t> модель ”</a:t>
            </a:r>
            <a:r>
              <a:rPr lang="ru-RU" sz="4600" b="1" err="1"/>
              <a:t>Комбінована</a:t>
            </a:r>
            <a:r>
              <a:rPr lang="ru-RU" sz="4600" b="1"/>
              <a:t>”</a:t>
            </a:r>
            <a:endParaRPr lang="ru-RU" sz="4600"/>
          </a:p>
        </p:txBody>
      </p:sp>
      <p:sp>
        <p:nvSpPr>
          <p:cNvPr id="3" name="Объект 2">
            <a:extLst>
              <a:ext uri="{FF2B5EF4-FFF2-40B4-BE49-F238E27FC236}">
                <a16:creationId xmlns:a16="http://schemas.microsoft.com/office/drawing/2014/main" xmlns="" id="{EFDE8CBD-78FB-4180-BC25-6FA3A70100A6}"/>
              </a:ext>
            </a:extLst>
          </p:cNvPr>
          <p:cNvSpPr>
            <a:spLocks noGrp="1"/>
          </p:cNvSpPr>
          <p:nvPr>
            <p:ph idx="1"/>
          </p:nvPr>
        </p:nvSpPr>
        <p:spPr>
          <a:xfrm>
            <a:off x="805543" y="2871982"/>
            <a:ext cx="4558309" cy="3181684"/>
          </a:xfrm>
        </p:spPr>
        <p:txBody>
          <a:bodyPr anchor="t">
            <a:normAutofit/>
          </a:bodyPr>
          <a:lstStyle/>
          <a:p>
            <a:r>
              <a:rPr lang="ru-RU" sz="1300"/>
              <a:t>Державне регулювання, макроекономічний + мезоекономічний + мікроекономічний рівень.</a:t>
            </a:r>
          </a:p>
          <a:p>
            <a:r>
              <a:rPr lang="ru-RU" sz="1300"/>
              <a:t>Країни з рецептивними (такими, що приймають) туристичними ринками.</a:t>
            </a:r>
          </a:p>
          <a:p>
            <a:r>
              <a:rPr lang="ru-RU" sz="1300"/>
              <a:t>Комбіноване міністерство (туризм + суміжні з ним або взаємодоповнюючі напрями соціально-економічної політики).</a:t>
            </a:r>
          </a:p>
          <a:p>
            <a:r>
              <a:rPr lang="ru-RU" sz="1300"/>
              <a:t>Туризм - пріоритетний напрям розвитку економіки.</a:t>
            </a:r>
          </a:p>
          <a:p>
            <a:r>
              <a:rPr lang="ru-RU" sz="1300"/>
              <a:t>Чіткий розподіл повноважень між центральною та регіональними туристичними адміністраціями.</a:t>
            </a:r>
          </a:p>
          <a:p>
            <a:r>
              <a:rPr lang="ru-RU" sz="1300"/>
              <a:t>Туреччина, Греція, Польща, Туніс, Індонезія, Болгарія, Йорданія, Російська Федерація</a:t>
            </a:r>
          </a:p>
        </p:txBody>
      </p:sp>
      <p:pic>
        <p:nvPicPr>
          <p:cNvPr id="11268" name="Picture 4" descr="Флаг Греции — Википедия">
            <a:extLst>
              <a:ext uri="{FF2B5EF4-FFF2-40B4-BE49-F238E27FC236}">
                <a16:creationId xmlns:a16="http://schemas.microsoft.com/office/drawing/2014/main" xmlns="" id="{1FBEDBEB-CF90-4F01-A289-0A11669E4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02" r="2515" b="-1"/>
          <a:stretch/>
        </p:blipFill>
        <p:spPr bwMode="auto">
          <a:xfrm>
            <a:off x="7853983" y="-2"/>
            <a:ext cx="4329965" cy="3793338"/>
          </a:xfrm>
          <a:custGeom>
            <a:avLst/>
            <a:gdLst/>
            <a:ahLst/>
            <a:cxnLst/>
            <a:rect l="l" t="t" r="r" b="b"/>
            <a:pathLst>
              <a:path w="4329965" h="3793338">
                <a:moveTo>
                  <a:pt x="620085" y="0"/>
                </a:moveTo>
                <a:lnTo>
                  <a:pt x="4329965" y="0"/>
                </a:lnTo>
                <a:lnTo>
                  <a:pt x="4329965" y="2733720"/>
                </a:lnTo>
                <a:lnTo>
                  <a:pt x="4251051" y="2820548"/>
                </a:lnTo>
                <a:cubicBezTo>
                  <a:pt x="3831561" y="3240037"/>
                  <a:pt x="3252041" y="3499497"/>
                  <a:pt x="2611921" y="3499497"/>
                </a:cubicBezTo>
                <a:cubicBezTo>
                  <a:pt x="1331680" y="3499497"/>
                  <a:pt x="293841" y="2461658"/>
                  <a:pt x="293841" y="1181418"/>
                </a:cubicBezTo>
                <a:cubicBezTo>
                  <a:pt x="293841" y="781342"/>
                  <a:pt x="395193" y="404939"/>
                  <a:pt x="573621" y="76483"/>
                </a:cubicBezTo>
                <a:close/>
                <a:moveTo>
                  <a:pt x="284617" y="0"/>
                </a:moveTo>
                <a:lnTo>
                  <a:pt x="543760" y="0"/>
                </a:lnTo>
                <a:lnTo>
                  <a:pt x="516204" y="45359"/>
                </a:lnTo>
                <a:cubicBezTo>
                  <a:pt x="332750" y="383067"/>
                  <a:pt x="228543" y="770073"/>
                  <a:pt x="228543" y="1181418"/>
                </a:cubicBezTo>
                <a:cubicBezTo>
                  <a:pt x="228543" y="2497720"/>
                  <a:pt x="1295618" y="3564795"/>
                  <a:pt x="2611921" y="3564795"/>
                </a:cubicBezTo>
                <a:cubicBezTo>
                  <a:pt x="3270072" y="3564795"/>
                  <a:pt x="3865916" y="3298026"/>
                  <a:pt x="4297223" y="2866720"/>
                </a:cubicBezTo>
                <a:lnTo>
                  <a:pt x="4329965" y="2830694"/>
                </a:lnTo>
                <a:lnTo>
                  <a:pt x="4329965" y="3145443"/>
                </a:lnTo>
                <a:lnTo>
                  <a:pt x="4273345" y="3196903"/>
                </a:lnTo>
                <a:cubicBezTo>
                  <a:pt x="3821851" y="3569508"/>
                  <a:pt x="3243025" y="3793338"/>
                  <a:pt x="2611921" y="3793338"/>
                </a:cubicBezTo>
                <a:cubicBezTo>
                  <a:pt x="1169396" y="3793338"/>
                  <a:pt x="0" y="2623942"/>
                  <a:pt x="0" y="1181418"/>
                </a:cubicBezTo>
                <a:cubicBezTo>
                  <a:pt x="0" y="820786"/>
                  <a:pt x="73088" y="477226"/>
                  <a:pt x="205258" y="164740"/>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xmlns="" id="{F12B191D-14E0-48C6-9541-2DC3B7D198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62035" y="0"/>
            <a:ext cx="4329965" cy="3793338"/>
          </a:xfrm>
          <a:custGeom>
            <a:avLst/>
            <a:gdLst>
              <a:gd name="connsiteX0" fmla="*/ 620085 w 4329965"/>
              <a:gd name="connsiteY0" fmla="*/ 0 h 3793338"/>
              <a:gd name="connsiteX1" fmla="*/ 4329965 w 4329965"/>
              <a:gd name="connsiteY1" fmla="*/ 0 h 3793338"/>
              <a:gd name="connsiteX2" fmla="*/ 4329965 w 4329965"/>
              <a:gd name="connsiteY2" fmla="*/ 2733720 h 3793338"/>
              <a:gd name="connsiteX3" fmla="*/ 4251051 w 4329965"/>
              <a:gd name="connsiteY3" fmla="*/ 2820548 h 3793338"/>
              <a:gd name="connsiteX4" fmla="*/ 2611921 w 4329965"/>
              <a:gd name="connsiteY4" fmla="*/ 3499497 h 3793338"/>
              <a:gd name="connsiteX5" fmla="*/ 293841 w 4329965"/>
              <a:gd name="connsiteY5" fmla="*/ 1181418 h 3793338"/>
              <a:gd name="connsiteX6" fmla="*/ 573621 w 4329965"/>
              <a:gd name="connsiteY6" fmla="*/ 76483 h 3793338"/>
              <a:gd name="connsiteX7" fmla="*/ 284617 w 4329965"/>
              <a:gd name="connsiteY7" fmla="*/ 0 h 3793338"/>
              <a:gd name="connsiteX8" fmla="*/ 543760 w 4329965"/>
              <a:gd name="connsiteY8" fmla="*/ 0 h 3793338"/>
              <a:gd name="connsiteX9" fmla="*/ 516204 w 4329965"/>
              <a:gd name="connsiteY9" fmla="*/ 45359 h 3793338"/>
              <a:gd name="connsiteX10" fmla="*/ 228543 w 4329965"/>
              <a:gd name="connsiteY10" fmla="*/ 1181418 h 3793338"/>
              <a:gd name="connsiteX11" fmla="*/ 2611921 w 4329965"/>
              <a:gd name="connsiteY11" fmla="*/ 3564795 h 3793338"/>
              <a:gd name="connsiteX12" fmla="*/ 4297223 w 4329965"/>
              <a:gd name="connsiteY12" fmla="*/ 2866720 h 3793338"/>
              <a:gd name="connsiteX13" fmla="*/ 4329965 w 4329965"/>
              <a:gd name="connsiteY13" fmla="*/ 2830694 h 3793338"/>
              <a:gd name="connsiteX14" fmla="*/ 4329965 w 4329965"/>
              <a:gd name="connsiteY14" fmla="*/ 3145443 h 3793338"/>
              <a:gd name="connsiteX15" fmla="*/ 4273345 w 4329965"/>
              <a:gd name="connsiteY15" fmla="*/ 3196903 h 3793338"/>
              <a:gd name="connsiteX16" fmla="*/ 2611921 w 4329965"/>
              <a:gd name="connsiteY16" fmla="*/ 3793338 h 3793338"/>
              <a:gd name="connsiteX17" fmla="*/ 0 w 4329965"/>
              <a:gd name="connsiteY17" fmla="*/ 1181418 h 3793338"/>
              <a:gd name="connsiteX18" fmla="*/ 205258 w 4329965"/>
              <a:gd name="connsiteY18" fmla="*/ 164740 h 379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9965" h="3793338">
                <a:moveTo>
                  <a:pt x="620085" y="0"/>
                </a:moveTo>
                <a:lnTo>
                  <a:pt x="4329965" y="0"/>
                </a:lnTo>
                <a:lnTo>
                  <a:pt x="4329965" y="2733720"/>
                </a:lnTo>
                <a:lnTo>
                  <a:pt x="4251051" y="2820548"/>
                </a:lnTo>
                <a:cubicBezTo>
                  <a:pt x="3831561" y="3240037"/>
                  <a:pt x="3252041" y="3499497"/>
                  <a:pt x="2611921" y="3499497"/>
                </a:cubicBezTo>
                <a:cubicBezTo>
                  <a:pt x="1331680" y="3499497"/>
                  <a:pt x="293841" y="2461658"/>
                  <a:pt x="293841" y="1181418"/>
                </a:cubicBezTo>
                <a:cubicBezTo>
                  <a:pt x="293841" y="781342"/>
                  <a:pt x="395193" y="404939"/>
                  <a:pt x="573621" y="76483"/>
                </a:cubicBezTo>
                <a:close/>
                <a:moveTo>
                  <a:pt x="284617" y="0"/>
                </a:moveTo>
                <a:lnTo>
                  <a:pt x="543760" y="0"/>
                </a:lnTo>
                <a:lnTo>
                  <a:pt x="516204" y="45359"/>
                </a:lnTo>
                <a:cubicBezTo>
                  <a:pt x="332750" y="383067"/>
                  <a:pt x="228543" y="770073"/>
                  <a:pt x="228543" y="1181418"/>
                </a:cubicBezTo>
                <a:cubicBezTo>
                  <a:pt x="228543" y="2497720"/>
                  <a:pt x="1295618" y="3564795"/>
                  <a:pt x="2611921" y="3564795"/>
                </a:cubicBezTo>
                <a:cubicBezTo>
                  <a:pt x="3270072" y="3564795"/>
                  <a:pt x="3865916" y="3298026"/>
                  <a:pt x="4297223" y="2866720"/>
                </a:cubicBezTo>
                <a:lnTo>
                  <a:pt x="4329965" y="2830694"/>
                </a:lnTo>
                <a:lnTo>
                  <a:pt x="4329965" y="3145443"/>
                </a:lnTo>
                <a:lnTo>
                  <a:pt x="4273345" y="3196903"/>
                </a:lnTo>
                <a:cubicBezTo>
                  <a:pt x="3821851" y="3569508"/>
                  <a:pt x="3243025" y="3793338"/>
                  <a:pt x="2611921" y="3793338"/>
                </a:cubicBezTo>
                <a:cubicBezTo>
                  <a:pt x="1169396" y="3793338"/>
                  <a:pt x="0" y="2623942"/>
                  <a:pt x="0" y="1181418"/>
                </a:cubicBezTo>
                <a:cubicBezTo>
                  <a:pt x="0" y="820786"/>
                  <a:pt x="73088" y="477226"/>
                  <a:pt x="205258" y="16474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1266" name="Picture 2" descr="Флаг Турции - цвета, история возникновения, что обозначает">
            <a:extLst>
              <a:ext uri="{FF2B5EF4-FFF2-40B4-BE49-F238E27FC236}">
                <a16:creationId xmlns:a16="http://schemas.microsoft.com/office/drawing/2014/main" xmlns="" id="{AE03613A-4F28-4EE2-A184-C1D6995E33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14" r="47838"/>
          <a:stretch/>
        </p:blipFill>
        <p:spPr bwMode="auto">
          <a:xfrm>
            <a:off x="5679762" y="2646306"/>
            <a:ext cx="3197072" cy="3197072"/>
          </a:xfrm>
          <a:custGeom>
            <a:avLst/>
            <a:gdLst/>
            <a:ahLst/>
            <a:cxnLst/>
            <a:rect l="l" t="t" r="r" b="b"/>
            <a:pathLst>
              <a:path w="3197072" h="3197072">
                <a:moveTo>
                  <a:pt x="1598536" y="179835"/>
                </a:moveTo>
                <a:cubicBezTo>
                  <a:pt x="2382063" y="179835"/>
                  <a:pt x="3017237" y="815009"/>
                  <a:pt x="3017237" y="1598536"/>
                </a:cubicBezTo>
                <a:cubicBezTo>
                  <a:pt x="3017237" y="2382063"/>
                  <a:pt x="2382063" y="3017237"/>
                  <a:pt x="1598536" y="3017237"/>
                </a:cubicBezTo>
                <a:cubicBezTo>
                  <a:pt x="815009" y="3017237"/>
                  <a:pt x="179836" y="2382063"/>
                  <a:pt x="179836" y="1598536"/>
                </a:cubicBezTo>
                <a:cubicBezTo>
                  <a:pt x="179836" y="815009"/>
                  <a:pt x="815009" y="179835"/>
                  <a:pt x="1598536" y="179835"/>
                </a:cubicBezTo>
                <a:close/>
                <a:moveTo>
                  <a:pt x="1598536" y="139872"/>
                </a:moveTo>
                <a:cubicBezTo>
                  <a:pt x="792938" y="139872"/>
                  <a:pt x="139872" y="792939"/>
                  <a:pt x="139872" y="1598536"/>
                </a:cubicBezTo>
                <a:cubicBezTo>
                  <a:pt x="139872" y="2404134"/>
                  <a:pt x="792938" y="3057200"/>
                  <a:pt x="1598536" y="3057200"/>
                </a:cubicBezTo>
                <a:cubicBezTo>
                  <a:pt x="2404134" y="3057200"/>
                  <a:pt x="3057200" y="2404134"/>
                  <a:pt x="3057200" y="1598536"/>
                </a:cubicBezTo>
                <a:cubicBezTo>
                  <a:pt x="3057200" y="792939"/>
                  <a:pt x="2404134" y="139872"/>
                  <a:pt x="1598536" y="139872"/>
                </a:cubicBezTo>
                <a:close/>
                <a:moveTo>
                  <a:pt x="1598536" y="0"/>
                </a:moveTo>
                <a:cubicBezTo>
                  <a:pt x="2481383" y="0"/>
                  <a:pt x="3197072" y="715689"/>
                  <a:pt x="3197072" y="1598536"/>
                </a:cubicBezTo>
                <a:cubicBezTo>
                  <a:pt x="3197072" y="2481383"/>
                  <a:pt x="2481383" y="3197072"/>
                  <a:pt x="1598536" y="3197072"/>
                </a:cubicBezTo>
                <a:cubicBezTo>
                  <a:pt x="715689" y="3197072"/>
                  <a:pt x="0" y="2481383"/>
                  <a:pt x="0" y="1598536"/>
                </a:cubicBezTo>
                <a:cubicBezTo>
                  <a:pt x="0" y="715689"/>
                  <a:pt x="715689" y="0"/>
                  <a:pt x="1598536" y="0"/>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xmlns="" id="{575806C2-AB07-4F56-936F-6EA1070F7F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9762" y="2646306"/>
            <a:ext cx="3197072" cy="3197072"/>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81" name="Group 80">
            <a:extLst>
              <a:ext uri="{FF2B5EF4-FFF2-40B4-BE49-F238E27FC236}">
                <a16:creationId xmlns:a16="http://schemas.microsoft.com/office/drawing/2014/main" xmlns="" id="{C69923DF-00DF-45A6-86A0-5AD7FE498C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142428" y="6229681"/>
            <a:ext cx="457200" cy="457200"/>
            <a:chOff x="11361456" y="6195813"/>
            <a:chExt cx="548640" cy="548640"/>
          </a:xfrm>
        </p:grpSpPr>
        <p:sp>
          <p:nvSpPr>
            <p:cNvPr id="82" name="Oval 81">
              <a:extLst>
                <a:ext uri="{FF2B5EF4-FFF2-40B4-BE49-F238E27FC236}">
                  <a16:creationId xmlns:a16="http://schemas.microsoft.com/office/drawing/2014/main" xmlns="" id="{32CF2C9B-5727-4B1C-9BEF-9E7BB40FB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83" name="Oval 82">
              <a:extLst>
                <a:ext uri="{FF2B5EF4-FFF2-40B4-BE49-F238E27FC236}">
                  <a16:creationId xmlns:a16="http://schemas.microsoft.com/office/drawing/2014/main" xmlns="" id="{7E8D297F-5AA5-452D-BA3A-F410FA845E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11270" name="Picture 6" descr="Как выглядит флаг Польши — Значение изображения и история">
            <a:extLst>
              <a:ext uri="{FF2B5EF4-FFF2-40B4-BE49-F238E27FC236}">
                <a16:creationId xmlns:a16="http://schemas.microsoft.com/office/drawing/2014/main" xmlns="" id="{517CC649-6F33-4629-9ABE-3110DFEBB9F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631" r="13618"/>
          <a:stretch/>
        </p:blipFill>
        <p:spPr bwMode="auto">
          <a:xfrm>
            <a:off x="8775850" y="3931477"/>
            <a:ext cx="3416150" cy="2926525"/>
          </a:xfrm>
          <a:custGeom>
            <a:avLst/>
            <a:gdLst/>
            <a:ahLst/>
            <a:cxnLst/>
            <a:rect l="l" t="t" r="r" b="b"/>
            <a:pathLst>
              <a:path w="3416150" h="2926525">
                <a:moveTo>
                  <a:pt x="2001856" y="225209"/>
                </a:moveTo>
                <a:cubicBezTo>
                  <a:pt x="2553790" y="225209"/>
                  <a:pt x="3046941" y="476889"/>
                  <a:pt x="3372804" y="871744"/>
                </a:cubicBezTo>
                <a:lnTo>
                  <a:pt x="3416150" y="929710"/>
                </a:lnTo>
                <a:lnTo>
                  <a:pt x="3416150" y="2926525"/>
                </a:lnTo>
                <a:lnTo>
                  <a:pt x="486913" y="2926525"/>
                </a:lnTo>
                <a:lnTo>
                  <a:pt x="439641" y="2848713"/>
                </a:lnTo>
                <a:cubicBezTo>
                  <a:pt x="302888" y="2596974"/>
                  <a:pt x="225209" y="2308487"/>
                  <a:pt x="225209" y="2001857"/>
                </a:cubicBezTo>
                <a:cubicBezTo>
                  <a:pt x="225209" y="1020641"/>
                  <a:pt x="1020641" y="225209"/>
                  <a:pt x="2001856" y="225209"/>
                </a:cubicBezTo>
                <a:close/>
                <a:moveTo>
                  <a:pt x="2001856" y="0"/>
                </a:moveTo>
                <a:cubicBezTo>
                  <a:pt x="2485554" y="0"/>
                  <a:pt x="2929185" y="171550"/>
                  <a:pt x="3275223" y="457127"/>
                </a:cubicBezTo>
                <a:lnTo>
                  <a:pt x="3416150" y="585210"/>
                </a:lnTo>
                <a:lnTo>
                  <a:pt x="3416150" y="846232"/>
                </a:lnTo>
                <a:lnTo>
                  <a:pt x="3411422" y="839910"/>
                </a:lnTo>
                <a:cubicBezTo>
                  <a:pt x="3076380" y="433932"/>
                  <a:pt x="2569338" y="175163"/>
                  <a:pt x="2001856" y="175163"/>
                </a:cubicBezTo>
                <a:cubicBezTo>
                  <a:pt x="993002" y="175163"/>
                  <a:pt x="175162" y="993002"/>
                  <a:pt x="175162" y="2001857"/>
                </a:cubicBezTo>
                <a:cubicBezTo>
                  <a:pt x="175162" y="2317124"/>
                  <a:pt x="255029" y="2613738"/>
                  <a:pt x="395634" y="2872568"/>
                </a:cubicBezTo>
                <a:lnTo>
                  <a:pt x="428414" y="2926525"/>
                </a:lnTo>
                <a:lnTo>
                  <a:pt x="227385" y="2926525"/>
                </a:lnTo>
                <a:lnTo>
                  <a:pt x="157316" y="2781070"/>
                </a:lnTo>
                <a:cubicBezTo>
                  <a:pt x="56016" y="2541571"/>
                  <a:pt x="0" y="2278256"/>
                  <a:pt x="0" y="2001857"/>
                </a:cubicBezTo>
                <a:cubicBezTo>
                  <a:pt x="0" y="896262"/>
                  <a:pt x="896262" y="0"/>
                  <a:pt x="2001856" y="0"/>
                </a:cubicBezTo>
                <a:close/>
              </a:path>
            </a:pathLst>
          </a:custGeom>
          <a:noFill/>
          <a:extLst>
            <a:ext uri="{909E8E84-426E-40DD-AFC4-6F175D3DCCD1}">
              <a14:hiddenFill xmlns:a14="http://schemas.microsoft.com/office/drawing/2010/main">
                <a:solidFill>
                  <a:srgbClr val="FFFFFF"/>
                </a:solidFill>
              </a14:hiddenFill>
            </a:ext>
          </a:extLst>
        </p:spPr>
      </p:pic>
      <p:sp>
        <p:nvSpPr>
          <p:cNvPr id="85" name="Freeform: Shape 84">
            <a:extLst>
              <a:ext uri="{FF2B5EF4-FFF2-40B4-BE49-F238E27FC236}">
                <a16:creationId xmlns:a16="http://schemas.microsoft.com/office/drawing/2014/main" xmlns="" id="{D55F217F-C24D-4846-B638-491EF6D27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5850" y="3931475"/>
            <a:ext cx="3416150" cy="2926525"/>
          </a:xfrm>
          <a:custGeom>
            <a:avLst/>
            <a:gdLst>
              <a:gd name="connsiteX0" fmla="*/ 2001856 w 3416150"/>
              <a:gd name="connsiteY0" fmla="*/ 225209 h 2926525"/>
              <a:gd name="connsiteX1" fmla="*/ 3372804 w 3416150"/>
              <a:gd name="connsiteY1" fmla="*/ 871744 h 2926525"/>
              <a:gd name="connsiteX2" fmla="*/ 3416150 w 3416150"/>
              <a:gd name="connsiteY2" fmla="*/ 929710 h 2926525"/>
              <a:gd name="connsiteX3" fmla="*/ 3416150 w 3416150"/>
              <a:gd name="connsiteY3" fmla="*/ 2926525 h 2926525"/>
              <a:gd name="connsiteX4" fmla="*/ 486913 w 3416150"/>
              <a:gd name="connsiteY4" fmla="*/ 2926525 h 2926525"/>
              <a:gd name="connsiteX5" fmla="*/ 439641 w 3416150"/>
              <a:gd name="connsiteY5" fmla="*/ 2848713 h 2926525"/>
              <a:gd name="connsiteX6" fmla="*/ 225209 w 3416150"/>
              <a:gd name="connsiteY6" fmla="*/ 2001857 h 2926525"/>
              <a:gd name="connsiteX7" fmla="*/ 2001856 w 3416150"/>
              <a:gd name="connsiteY7" fmla="*/ 225209 h 2926525"/>
              <a:gd name="connsiteX8" fmla="*/ 2001856 w 3416150"/>
              <a:gd name="connsiteY8" fmla="*/ 0 h 2926525"/>
              <a:gd name="connsiteX9" fmla="*/ 3275223 w 3416150"/>
              <a:gd name="connsiteY9" fmla="*/ 457127 h 2926525"/>
              <a:gd name="connsiteX10" fmla="*/ 3416150 w 3416150"/>
              <a:gd name="connsiteY10" fmla="*/ 585210 h 2926525"/>
              <a:gd name="connsiteX11" fmla="*/ 3416150 w 3416150"/>
              <a:gd name="connsiteY11" fmla="*/ 846232 h 2926525"/>
              <a:gd name="connsiteX12" fmla="*/ 3411422 w 3416150"/>
              <a:gd name="connsiteY12" fmla="*/ 839910 h 2926525"/>
              <a:gd name="connsiteX13" fmla="*/ 2001856 w 3416150"/>
              <a:gd name="connsiteY13" fmla="*/ 175163 h 2926525"/>
              <a:gd name="connsiteX14" fmla="*/ 175162 w 3416150"/>
              <a:gd name="connsiteY14" fmla="*/ 2001857 h 2926525"/>
              <a:gd name="connsiteX15" fmla="*/ 395634 w 3416150"/>
              <a:gd name="connsiteY15" fmla="*/ 2872568 h 2926525"/>
              <a:gd name="connsiteX16" fmla="*/ 428414 w 3416150"/>
              <a:gd name="connsiteY16" fmla="*/ 2926525 h 2926525"/>
              <a:gd name="connsiteX17" fmla="*/ 227385 w 3416150"/>
              <a:gd name="connsiteY17" fmla="*/ 2926525 h 2926525"/>
              <a:gd name="connsiteX18" fmla="*/ 157316 w 3416150"/>
              <a:gd name="connsiteY18" fmla="*/ 2781070 h 2926525"/>
              <a:gd name="connsiteX19" fmla="*/ 0 w 3416150"/>
              <a:gd name="connsiteY19" fmla="*/ 2001857 h 2926525"/>
              <a:gd name="connsiteX20" fmla="*/ 2001856 w 3416150"/>
              <a:gd name="connsiteY20" fmla="*/ 0 h 292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6150" h="2926525">
                <a:moveTo>
                  <a:pt x="2001856" y="225209"/>
                </a:moveTo>
                <a:cubicBezTo>
                  <a:pt x="2553790" y="225209"/>
                  <a:pt x="3046941" y="476889"/>
                  <a:pt x="3372804" y="871744"/>
                </a:cubicBezTo>
                <a:lnTo>
                  <a:pt x="3416150" y="929710"/>
                </a:lnTo>
                <a:lnTo>
                  <a:pt x="3416150" y="2926525"/>
                </a:lnTo>
                <a:lnTo>
                  <a:pt x="486913" y="2926525"/>
                </a:lnTo>
                <a:lnTo>
                  <a:pt x="439641" y="2848713"/>
                </a:lnTo>
                <a:cubicBezTo>
                  <a:pt x="302888" y="2596974"/>
                  <a:pt x="225209" y="2308487"/>
                  <a:pt x="225209" y="2001857"/>
                </a:cubicBezTo>
                <a:cubicBezTo>
                  <a:pt x="225209" y="1020641"/>
                  <a:pt x="1020641" y="225209"/>
                  <a:pt x="2001856" y="225209"/>
                </a:cubicBezTo>
                <a:close/>
                <a:moveTo>
                  <a:pt x="2001856" y="0"/>
                </a:moveTo>
                <a:cubicBezTo>
                  <a:pt x="2485554" y="0"/>
                  <a:pt x="2929185" y="171550"/>
                  <a:pt x="3275223" y="457127"/>
                </a:cubicBezTo>
                <a:lnTo>
                  <a:pt x="3416150" y="585210"/>
                </a:lnTo>
                <a:lnTo>
                  <a:pt x="3416150" y="846232"/>
                </a:lnTo>
                <a:lnTo>
                  <a:pt x="3411422" y="839910"/>
                </a:lnTo>
                <a:cubicBezTo>
                  <a:pt x="3076380" y="433932"/>
                  <a:pt x="2569338" y="175163"/>
                  <a:pt x="2001856" y="175163"/>
                </a:cubicBezTo>
                <a:cubicBezTo>
                  <a:pt x="993002" y="175163"/>
                  <a:pt x="175162" y="993002"/>
                  <a:pt x="175162" y="2001857"/>
                </a:cubicBezTo>
                <a:cubicBezTo>
                  <a:pt x="175162" y="2317124"/>
                  <a:pt x="255029" y="2613738"/>
                  <a:pt x="395634" y="2872568"/>
                </a:cubicBezTo>
                <a:lnTo>
                  <a:pt x="428414" y="2926525"/>
                </a:lnTo>
                <a:lnTo>
                  <a:pt x="227385" y="2926525"/>
                </a:lnTo>
                <a:lnTo>
                  <a:pt x="157316" y="2781070"/>
                </a:lnTo>
                <a:cubicBezTo>
                  <a:pt x="56016" y="2541571"/>
                  <a:pt x="0" y="2278256"/>
                  <a:pt x="0" y="2001857"/>
                </a:cubicBezTo>
                <a:cubicBezTo>
                  <a:pt x="0" y="896262"/>
                  <a:pt x="896262" y="0"/>
                  <a:pt x="2001856" y="0"/>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422301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71158B0-3646-4617-9D77-98F3BCA52881}"/>
              </a:ext>
            </a:extLst>
          </p:cNvPr>
          <p:cNvSpPr>
            <a:spLocks noGrp="1"/>
          </p:cNvSpPr>
          <p:nvPr>
            <p:ph idx="1"/>
          </p:nvPr>
        </p:nvSpPr>
        <p:spPr>
          <a:xfrm>
            <a:off x="1069848" y="492369"/>
            <a:ext cx="10058400" cy="5679831"/>
          </a:xfrm>
        </p:spPr>
        <p:txBody>
          <a:bodyPr/>
          <a:lstStyle/>
          <a:p>
            <a:r>
              <a:rPr lang="uk-UA" b="1" dirty="0"/>
              <a:t>Четверта (комбінована) модель</a:t>
            </a:r>
            <a:r>
              <a:rPr lang="uk-UA" dirty="0"/>
              <a:t> розвитку туристичної галузі передбачає створення комбінованого міністерства, яке, крім туризму, охоплює інші, суміжні з ним або взаємодоповнюючі напрями соціально-економічної політики.</a:t>
            </a:r>
          </a:p>
          <a:p>
            <a:r>
              <a:rPr lang="uk-UA" dirty="0"/>
              <a:t>За даними </a:t>
            </a:r>
            <a:r>
              <a:rPr lang="uk-UA" u="sng" dirty="0">
                <a:hlinkClick r:id="rId2"/>
              </a:rPr>
              <a:t>Всесвітньої туристичної організації (UNWTO)</a:t>
            </a:r>
            <a:r>
              <a:rPr lang="uk-UA" dirty="0"/>
              <a:t>, у понад 80 країн світу туризм віднесено переважно до компетенції міністерств і відомств економічного блоку (міністерства економіки, торгівлі, транспорту, промисловості, фінансів), решта - до міністерств і відомств соціального блоку (міністерства культури, екології, освіти, інформації, археології).</a:t>
            </a:r>
          </a:p>
          <a:p>
            <a:r>
              <a:rPr lang="uk-UA" dirty="0"/>
              <a:t>Для країн, які дотримуються цього типу державного регулювання, характерне визначення туризму як пріоритетного напряму розвитку економіки, що досягається за допомогою чіткого розподілу повноважень між центральною та регіональними туристичними адміністраціями. Основними цілями державної туристичної політики подібних спільних міністерств є забезпечення збалансованості в розвитку туризму та інших галузей економіки, а також просування національного туристичного продукту за кордоном. Ц</a:t>
            </a:r>
            <a:r>
              <a:rPr lang="uk-UA" u="sng" dirty="0"/>
              <a:t>я модель поєднує риси другої та третьої моделей розвитку туристичної галузі.</a:t>
            </a:r>
            <a:r>
              <a:rPr lang="uk-UA" dirty="0"/>
              <a:t> Вона знайшла широке застосування в тих країнах, які мають намір позиціонувати себе як рецептивні туристичні ринки.</a:t>
            </a:r>
          </a:p>
        </p:txBody>
      </p:sp>
    </p:spTree>
    <p:extLst>
      <p:ext uri="{BB962C8B-B14F-4D97-AF65-F5344CB8AC3E}">
        <p14:creationId xmlns:p14="http://schemas.microsoft.com/office/powerpoint/2010/main" val="327076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58968A96-565D-46AF-A22E-DA0CEA706683}"/>
              </a:ext>
            </a:extLst>
          </p:cNvPr>
          <p:cNvGraphicFramePr>
            <a:graphicFrameLocks noGrp="1"/>
          </p:cNvGraphicFramePr>
          <p:nvPr>
            <p:ph idx="1"/>
            <p:extLst>
              <p:ext uri="{D42A27DB-BD31-4B8C-83A1-F6EECF244321}">
                <p14:modId xmlns:p14="http://schemas.microsoft.com/office/powerpoint/2010/main" val="1543689598"/>
              </p:ext>
            </p:extLst>
          </p:nvPr>
        </p:nvGraphicFramePr>
        <p:xfrm>
          <a:off x="1069975" y="1223517"/>
          <a:ext cx="10058400" cy="4718052"/>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xmlns="" val="3201724738"/>
                    </a:ext>
                  </a:extLst>
                </a:gridCol>
                <a:gridCol w="3352800">
                  <a:extLst>
                    <a:ext uri="{9D8B030D-6E8A-4147-A177-3AD203B41FA5}">
                      <a16:colId xmlns:a16="http://schemas.microsoft.com/office/drawing/2014/main" xmlns="" val="3748024857"/>
                    </a:ext>
                  </a:extLst>
                </a:gridCol>
                <a:gridCol w="3352800">
                  <a:extLst>
                    <a:ext uri="{9D8B030D-6E8A-4147-A177-3AD203B41FA5}">
                      <a16:colId xmlns:a16="http://schemas.microsoft.com/office/drawing/2014/main" xmlns="" val="1518512636"/>
                    </a:ext>
                  </a:extLst>
                </a:gridCol>
              </a:tblGrid>
              <a:tr h="0">
                <a:tc>
                  <a:txBody>
                    <a:bodyPr/>
                    <a:lstStyle/>
                    <a:p>
                      <a:pPr algn="ctr">
                        <a:lnSpc>
                          <a:spcPct val="107000"/>
                        </a:lnSpc>
                        <a:spcAft>
                          <a:spcPts val="0"/>
                        </a:spcAft>
                      </a:pPr>
                      <a:r>
                        <a:rPr lang="ru-RU" sz="1400" dirty="0" err="1">
                          <a:effectLst/>
                        </a:rPr>
                        <a:t>Країна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Спеціалізований підрозділ</a:t>
                      </a:r>
                      <a:br>
                        <a:rPr lang="ru-RU" sz="1400">
                          <a:effectLst/>
                        </a:rPr>
                      </a:br>
                      <a:r>
                        <a:rPr lang="ru-RU" sz="1400">
                          <a:effectLst/>
                        </a:rPr>
                        <a:t>А - Адміністративна діяльність</a:t>
                      </a:r>
                      <a:br>
                        <a:rPr lang="ru-RU" sz="1400">
                          <a:effectLst/>
                        </a:rPr>
                      </a:br>
                      <a:r>
                        <a:rPr lang="ru-RU" sz="1400">
                          <a:effectLst/>
                        </a:rPr>
                        <a:t>М - Маркетингова політика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1400" dirty="0" err="1">
                          <a:effectLst/>
                        </a:rPr>
                        <a:t>Назва</a:t>
                      </a:r>
                      <a:r>
                        <a:rPr lang="ru-RU" sz="1400" dirty="0">
                          <a:effectLst/>
                        </a:rPr>
                        <a:t> </a:t>
                      </a:r>
                      <a:r>
                        <a:rPr lang="ru-RU" sz="1400" dirty="0" err="1">
                          <a:effectLst/>
                        </a:rPr>
                        <a:t>відомства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829270727"/>
                  </a:ext>
                </a:extLst>
              </a:tr>
              <a:tr h="0">
                <a:tc>
                  <a:txBody>
                    <a:bodyPr/>
                    <a:lstStyle/>
                    <a:p>
                      <a:pPr algn="ctr">
                        <a:lnSpc>
                          <a:spcPct val="107000"/>
                        </a:lnSpc>
                        <a:spcAft>
                          <a:spcPts val="0"/>
                        </a:spcAft>
                      </a:pPr>
                      <a:r>
                        <a:rPr lang="ru-RU" sz="1400" dirty="0" err="1">
                          <a:effectLst/>
                        </a:rPr>
                        <a:t>Туреччина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А + М - Генеральна дирекція популяризації, Генеральне управління з інвестицій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1400" dirty="0" err="1">
                          <a:effectLst/>
                        </a:rPr>
                        <a:t>Міністерство</a:t>
                      </a:r>
                      <a:r>
                        <a:rPr lang="ru-RU" sz="1400" dirty="0">
                          <a:effectLst/>
                        </a:rPr>
                        <a:t> </a:t>
                      </a:r>
                      <a:r>
                        <a:rPr lang="ru-RU" sz="1400" dirty="0" err="1">
                          <a:effectLst/>
                        </a:rPr>
                        <a:t>культури</a:t>
                      </a:r>
                      <a:r>
                        <a:rPr lang="ru-RU" sz="1400" dirty="0">
                          <a:effectLst/>
                        </a:rPr>
                        <a:t> та туризму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7843646"/>
                  </a:ext>
                </a:extLst>
              </a:tr>
              <a:tr h="0">
                <a:tc>
                  <a:txBody>
                    <a:bodyPr/>
                    <a:lstStyle/>
                    <a:p>
                      <a:pPr algn="ctr">
                        <a:lnSpc>
                          <a:spcPct val="107000"/>
                        </a:lnSpc>
                        <a:spcAft>
                          <a:spcPts val="0"/>
                        </a:spcAft>
                      </a:pPr>
                      <a:r>
                        <a:rPr lang="ru-RU" sz="1400" dirty="0" err="1">
                          <a:effectLst/>
                        </a:rPr>
                        <a:t>Греція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1400" dirty="0" err="1">
                          <a:effectLst/>
                        </a:rPr>
                        <a:t>Міністерство</a:t>
                      </a:r>
                      <a:r>
                        <a:rPr lang="ru-RU" sz="1400" dirty="0">
                          <a:effectLst/>
                        </a:rPr>
                        <a:t> </a:t>
                      </a:r>
                      <a:r>
                        <a:rPr lang="ru-RU" sz="1400" dirty="0" err="1">
                          <a:effectLst/>
                        </a:rPr>
                        <a:t>культури</a:t>
                      </a:r>
                      <a:r>
                        <a:rPr lang="ru-RU" sz="1400" dirty="0">
                          <a:effectLst/>
                        </a:rPr>
                        <a:t> та туризму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0765587"/>
                  </a:ext>
                </a:extLst>
              </a:tr>
              <a:tr h="0">
                <a:tc rowSpan="2">
                  <a:txBody>
                    <a:bodyPr/>
                    <a:lstStyle/>
                    <a:p>
                      <a:pPr algn="ctr">
                        <a:lnSpc>
                          <a:spcPct val="107000"/>
                        </a:lnSpc>
                        <a:spcAft>
                          <a:spcPts val="0"/>
                        </a:spcAft>
                      </a:pPr>
                      <a:r>
                        <a:rPr lang="ru-RU" sz="1400" dirty="0" err="1">
                          <a:effectLst/>
                        </a:rPr>
                        <a:t>Польща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А - Департамент туризму</a:t>
                      </a:r>
                      <a:br>
                        <a:rPr lang="ru-RU" sz="1400">
                          <a:effectLst/>
                        </a:rPr>
                      </a:br>
                      <a:r>
                        <a:rPr lang="ru-RU" sz="1400">
                          <a:effectLst/>
                        </a:rPr>
                        <a:t>М - Польська туристична організація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gn="ctr">
                        <a:lnSpc>
                          <a:spcPct val="107000"/>
                        </a:lnSpc>
                        <a:spcAft>
                          <a:spcPts val="0"/>
                        </a:spcAft>
                      </a:pPr>
                      <a:r>
                        <a:rPr lang="ru-RU" sz="1400" dirty="0" err="1">
                          <a:effectLst/>
                        </a:rPr>
                        <a:t>Міністерство</a:t>
                      </a:r>
                      <a:r>
                        <a:rPr lang="ru-RU" sz="1400" dirty="0">
                          <a:effectLst/>
                        </a:rPr>
                        <a:t> спорту і туризму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695391925"/>
                  </a:ext>
                </a:extLst>
              </a:tr>
              <a:tr h="0">
                <a:tc vMerge="1">
                  <a:txBody>
                    <a:bodyPr/>
                    <a:lstStyle/>
                    <a:p>
                      <a:endParaRPr lang="ru-RU"/>
                    </a:p>
                  </a:txBody>
                  <a:tcPr/>
                </a:tc>
                <a:tc>
                  <a:txBody>
                    <a:bodyPr/>
                    <a:lstStyle/>
                    <a:p>
                      <a:pPr algn="just">
                        <a:lnSpc>
                          <a:spcPct val="107000"/>
                        </a:lnSpc>
                        <a:spcAft>
                          <a:spcPts val="0"/>
                        </a:spcAft>
                      </a:pPr>
                      <a:r>
                        <a:rPr lang="ru-RU" sz="1400">
                          <a:effectLst/>
                        </a:rPr>
                        <a:t>Органи місцевого самоврядування, Польське агентство розвитку туризму, регіональні та локальні туристичні організації</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vMerge="1">
                  <a:txBody>
                    <a:bodyPr/>
                    <a:lstStyle/>
                    <a:p>
                      <a:endParaRPr lang="ru-RU"/>
                    </a:p>
                  </a:txBody>
                  <a:tcPr/>
                </a:tc>
                <a:extLst>
                  <a:ext uri="{0D108BD9-81ED-4DB2-BD59-A6C34878D82A}">
                    <a16:rowId xmlns:a16="http://schemas.microsoft.com/office/drawing/2014/main" xmlns="" val="532063403"/>
                  </a:ext>
                </a:extLst>
              </a:tr>
              <a:tr h="0">
                <a:tc>
                  <a:txBody>
                    <a:bodyPr/>
                    <a:lstStyle/>
                    <a:p>
                      <a:pPr algn="ctr">
                        <a:lnSpc>
                          <a:spcPct val="107000"/>
                        </a:lnSpc>
                        <a:spcAft>
                          <a:spcPts val="0"/>
                        </a:spcAft>
                      </a:pPr>
                      <a:r>
                        <a:rPr lang="ru-RU" sz="1400" dirty="0" err="1">
                          <a:effectLst/>
                        </a:rPr>
                        <a:t>Туніс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А + М - Національне управління з туризму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1400" dirty="0" err="1">
                          <a:effectLst/>
                        </a:rPr>
                        <a:t>Міністерство</a:t>
                      </a:r>
                      <a:r>
                        <a:rPr lang="ru-RU" sz="1400" dirty="0">
                          <a:effectLst/>
                        </a:rPr>
                        <a:t> </a:t>
                      </a:r>
                      <a:r>
                        <a:rPr lang="ru-RU" sz="1400" dirty="0" err="1">
                          <a:effectLst/>
                        </a:rPr>
                        <a:t>торгівлі</a:t>
                      </a:r>
                      <a:r>
                        <a:rPr lang="ru-RU" sz="1400" dirty="0">
                          <a:effectLst/>
                        </a:rPr>
                        <a:t> та туризму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45207503"/>
                  </a:ext>
                </a:extLst>
              </a:tr>
              <a:tr h="0">
                <a:tc>
                  <a:txBody>
                    <a:bodyPr/>
                    <a:lstStyle/>
                    <a:p>
                      <a:pPr algn="ctr">
                        <a:lnSpc>
                          <a:spcPct val="107000"/>
                        </a:lnSpc>
                        <a:spcAft>
                          <a:spcPts val="0"/>
                        </a:spcAft>
                      </a:pPr>
                      <a:r>
                        <a:rPr lang="ru-RU" sz="1400" dirty="0" err="1">
                          <a:effectLst/>
                        </a:rPr>
                        <a:t>Індонезія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А</a:t>
                      </a:r>
                      <a:r>
                        <a:rPr lang="en-GB" sz="1400">
                          <a:effectLst/>
                        </a:rPr>
                        <a:t> + </a:t>
                      </a:r>
                      <a:r>
                        <a:rPr lang="ru-RU" sz="1400">
                          <a:effectLst/>
                        </a:rPr>
                        <a:t>М</a:t>
                      </a:r>
                      <a:r>
                        <a:rPr lang="en-GB" sz="1400">
                          <a:effectLst/>
                        </a:rPr>
                        <a:t> - </a:t>
                      </a:r>
                      <a:r>
                        <a:rPr lang="ru-RU" sz="1400">
                          <a:effectLst/>
                        </a:rPr>
                        <a:t>Управління з туризму Індонезії</a:t>
                      </a:r>
                      <a:r>
                        <a:rPr lang="en-GB" sz="1400">
                          <a:effectLst/>
                        </a:rPr>
                        <a:t> VITO (Visit Indonesia Tourism Promotion Officer)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1400" dirty="0" err="1">
                          <a:effectLst/>
                        </a:rPr>
                        <a:t>Міністерство</a:t>
                      </a:r>
                      <a:r>
                        <a:rPr lang="ru-RU" sz="1400" dirty="0">
                          <a:effectLst/>
                        </a:rPr>
                        <a:t> туризму, </a:t>
                      </a:r>
                      <a:r>
                        <a:rPr lang="ru-RU" sz="1400" dirty="0" err="1">
                          <a:effectLst/>
                        </a:rPr>
                        <a:t>культури</a:t>
                      </a:r>
                      <a:r>
                        <a:rPr lang="ru-RU" sz="1400" dirty="0">
                          <a:effectLst/>
                        </a:rPr>
                        <a:t> та </a:t>
                      </a:r>
                      <a:r>
                        <a:rPr lang="ru-RU" sz="1400" dirty="0" err="1">
                          <a:effectLst/>
                        </a:rPr>
                        <a:t>мистецтва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38365375"/>
                  </a:ext>
                </a:extLst>
              </a:tr>
              <a:tr h="0">
                <a:tc>
                  <a:txBody>
                    <a:bodyPr/>
                    <a:lstStyle/>
                    <a:p>
                      <a:pPr algn="ctr">
                        <a:lnSpc>
                          <a:spcPct val="107000"/>
                        </a:lnSpc>
                        <a:spcAft>
                          <a:spcPts val="0"/>
                        </a:spcAft>
                      </a:pPr>
                      <a:r>
                        <a:rPr lang="ru-RU" sz="1400" dirty="0" err="1">
                          <a:effectLst/>
                        </a:rPr>
                        <a:t>Болгарія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ru-RU" sz="1400" dirty="0" err="1">
                          <a:effectLst/>
                        </a:rPr>
                        <a:t>Міністерство</a:t>
                      </a:r>
                      <a:r>
                        <a:rPr lang="ru-RU" sz="1400" dirty="0">
                          <a:effectLst/>
                        </a:rPr>
                        <a:t> </a:t>
                      </a:r>
                      <a:r>
                        <a:rPr lang="ru-RU" sz="1400" dirty="0" err="1">
                          <a:effectLst/>
                        </a:rPr>
                        <a:t>економіки</a:t>
                      </a:r>
                      <a:r>
                        <a:rPr lang="ru-RU" sz="1400" dirty="0">
                          <a:effectLst/>
                        </a:rPr>
                        <a:t>, </a:t>
                      </a:r>
                      <a:r>
                        <a:rPr lang="ru-RU" sz="1400" dirty="0" err="1">
                          <a:effectLst/>
                        </a:rPr>
                        <a:t>енергетики</a:t>
                      </a:r>
                      <a:r>
                        <a:rPr lang="ru-RU" sz="1400" dirty="0">
                          <a:effectLst/>
                        </a:rPr>
                        <a:t> та туризму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072753193"/>
                  </a:ext>
                </a:extLst>
              </a:tr>
            </a:tbl>
          </a:graphicData>
        </a:graphic>
      </p:graphicFrame>
    </p:spTree>
    <p:extLst>
      <p:ext uri="{BB962C8B-B14F-4D97-AF65-F5344CB8AC3E}">
        <p14:creationId xmlns:p14="http://schemas.microsoft.com/office/powerpoint/2010/main" val="171674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E68919-73FB-457D-AD0D-C35C3524DDF7}"/>
              </a:ext>
            </a:extLst>
          </p:cNvPr>
          <p:cNvSpPr>
            <a:spLocks noGrp="1"/>
          </p:cNvSpPr>
          <p:nvPr>
            <p:ph type="title"/>
          </p:nvPr>
        </p:nvSpPr>
        <p:spPr/>
        <p:txBody>
          <a:bodyPr/>
          <a:lstStyle/>
          <a:p>
            <a:pPr algn="ctr"/>
            <a:r>
              <a:rPr lang="uk-UA" dirty="0"/>
              <a:t>план</a:t>
            </a:r>
            <a:endParaRPr lang="ru-RU" dirty="0"/>
          </a:p>
        </p:txBody>
      </p:sp>
      <p:sp>
        <p:nvSpPr>
          <p:cNvPr id="3" name="Объект 2">
            <a:extLst>
              <a:ext uri="{FF2B5EF4-FFF2-40B4-BE49-F238E27FC236}">
                <a16:creationId xmlns:a16="http://schemas.microsoft.com/office/drawing/2014/main" xmlns="" id="{CD219B3A-CD03-45DF-ABCB-D89497838909}"/>
              </a:ext>
            </a:extLst>
          </p:cNvPr>
          <p:cNvSpPr>
            <a:spLocks noGrp="1"/>
          </p:cNvSpPr>
          <p:nvPr>
            <p:ph idx="1"/>
          </p:nvPr>
        </p:nvSpPr>
        <p:spPr/>
        <p:txBody>
          <a:bodyPr/>
          <a:lstStyle/>
          <a:p>
            <a:r>
              <a:rPr lang="uk-UA" dirty="0"/>
              <a:t>Форми організації державного регулювання туристичної галузі країн світу.</a:t>
            </a:r>
            <a:endParaRPr lang="ru-RU" dirty="0"/>
          </a:p>
          <a:p>
            <a:endParaRPr lang="ru-RU" dirty="0"/>
          </a:p>
        </p:txBody>
      </p:sp>
    </p:spTree>
    <p:extLst>
      <p:ext uri="{BB962C8B-B14F-4D97-AF65-F5344CB8AC3E}">
        <p14:creationId xmlns:p14="http://schemas.microsoft.com/office/powerpoint/2010/main" val="118256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38FC32C-7E5E-468D-980C-C4729974937F}"/>
              </a:ext>
            </a:extLst>
          </p:cNvPr>
          <p:cNvSpPr>
            <a:spLocks noGrp="1"/>
          </p:cNvSpPr>
          <p:nvPr>
            <p:ph idx="1"/>
          </p:nvPr>
        </p:nvSpPr>
        <p:spPr>
          <a:xfrm>
            <a:off x="1069848" y="548640"/>
            <a:ext cx="10058400" cy="5623560"/>
          </a:xfrm>
        </p:spPr>
        <p:txBody>
          <a:bodyPr>
            <a:normAutofit/>
          </a:bodyPr>
          <a:lstStyle/>
          <a:p>
            <a:r>
              <a:rPr lang="uk-UA" dirty="0"/>
              <a:t>Незважаючи на те, що у світі сформувалися різні моделі розвитку туризму, кожна країна має свої специфічні особливості та власні варіанти реалізації цих моделей, але водночас можна виділити спільні для країн загальні риси. Результати досліджень свідчать, що в більшості країн світу створено </a:t>
            </a:r>
            <a:r>
              <a:rPr lang="uk-UA" b="1" dirty="0"/>
              <a:t>Національні туристичні адміністрації </a:t>
            </a:r>
            <a:r>
              <a:rPr lang="uk-UA" dirty="0"/>
              <a:t>- </a:t>
            </a:r>
            <a:r>
              <a:rPr lang="uk-UA" b="1" i="1" dirty="0"/>
              <a:t>НТА</a:t>
            </a:r>
            <a:r>
              <a:rPr lang="uk-UA" dirty="0"/>
              <a:t> (Ради, організації, управління тощо) - спеціалізовані органи управління (самостійні або у складі міністерств, урядові або </a:t>
            </a:r>
            <a:r>
              <a:rPr lang="uk-UA" dirty="0" err="1"/>
              <a:t>квазіурядові</a:t>
            </a:r>
            <a:r>
              <a:rPr lang="uk-UA" dirty="0"/>
              <a:t>), які займаються формуванням та реалізацією стратегії розвитку туризму й державної політики у сфері туризму.</a:t>
            </a:r>
          </a:p>
          <a:p>
            <a:r>
              <a:rPr lang="uk-UA" dirty="0"/>
              <a:t>Ці органи відповідають за управління галуззю, її регулювання, інвестування й міжнародні відносини у сфері туризму, виконують контрольну та координаційну функції. </a:t>
            </a:r>
            <a:r>
              <a:rPr lang="uk-UA" u="sng" dirty="0"/>
              <a:t>Найважливішими завданням НТА є</a:t>
            </a:r>
            <a:r>
              <a:rPr lang="uk-UA" dirty="0"/>
              <a:t>:</a:t>
            </a:r>
          </a:p>
          <a:p>
            <a:r>
              <a:rPr lang="uk-UA" dirty="0"/>
              <a:t>- загальне управління розвитком туризму;</a:t>
            </a:r>
          </a:p>
          <a:p>
            <a:r>
              <a:rPr lang="uk-UA" dirty="0"/>
              <a:t>- залучення інвестицій до туристичної галузі;</a:t>
            </a:r>
            <a:endParaRPr lang="en-US" dirty="0"/>
          </a:p>
          <a:p>
            <a:r>
              <a:rPr lang="uk-UA" dirty="0"/>
              <a:t>- розвиток інфраструктури;</a:t>
            </a:r>
          </a:p>
          <a:p>
            <a:r>
              <a:rPr lang="uk-UA" dirty="0"/>
              <a:t>- просування національного туристичного продукту на світові ринки та розвиток нових видів туризму всередині країни.</a:t>
            </a:r>
          </a:p>
          <a:p>
            <a:pPr marL="0" indent="0">
              <a:buNone/>
            </a:pPr>
            <a:endParaRPr lang="uk-UA" dirty="0"/>
          </a:p>
        </p:txBody>
      </p:sp>
    </p:spTree>
    <p:extLst>
      <p:ext uri="{BB962C8B-B14F-4D97-AF65-F5344CB8AC3E}">
        <p14:creationId xmlns:p14="http://schemas.microsoft.com/office/powerpoint/2010/main" val="41744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79FEB3F-B285-493B-8123-A68A7026C6D7}"/>
              </a:ext>
            </a:extLst>
          </p:cNvPr>
          <p:cNvSpPr>
            <a:spLocks noGrp="1"/>
          </p:cNvSpPr>
          <p:nvPr>
            <p:ph idx="1"/>
          </p:nvPr>
        </p:nvSpPr>
        <p:spPr>
          <a:xfrm>
            <a:off x="1069848" y="576775"/>
            <a:ext cx="10058400" cy="5595425"/>
          </a:xfrm>
        </p:spPr>
        <p:txBody>
          <a:bodyPr/>
          <a:lstStyle/>
          <a:p>
            <a:pPr algn="ctr"/>
            <a:r>
              <a:rPr lang="uk-UA" sz="3600" dirty="0"/>
              <a:t>Основні особливості діяльності НТА:</a:t>
            </a:r>
          </a:p>
          <a:p>
            <a:r>
              <a:rPr lang="uk-UA" dirty="0"/>
              <a:t>- займаються розробкою національних програм розвитку туризму;</a:t>
            </a:r>
          </a:p>
          <a:p>
            <a:r>
              <a:rPr lang="uk-UA" dirty="0"/>
              <a:t>- НТА в більшості країн світу фінансуються за рахунок державних (урядових) джерел (</a:t>
            </a:r>
            <a:r>
              <a:rPr lang="uk-UA" dirty="0" err="1"/>
              <a:t>VisitBritain</a:t>
            </a:r>
            <a:r>
              <a:rPr lang="uk-UA" dirty="0"/>
              <a:t> фінансується з держбюджету на 68 %, ENIT та </a:t>
            </a:r>
            <a:r>
              <a:rPr lang="uk-UA" dirty="0" err="1"/>
              <a:t>Turespana</a:t>
            </a:r>
            <a:r>
              <a:rPr lang="uk-UA" dirty="0"/>
              <a:t> повністю фінансуються з держбюджету);</a:t>
            </a:r>
          </a:p>
          <a:p>
            <a:r>
              <a:rPr lang="uk-UA" dirty="0"/>
              <a:t>- крім фінансових дотацій від держави НТА з метою розвитку туризму залучають кошти шляхом рекламно-пропагандистської діяльності, співробітництва з регіональними представниками туристичного бізнесу;</a:t>
            </a:r>
            <a:endParaRPr lang="en-US" dirty="0"/>
          </a:p>
          <a:p>
            <a:r>
              <a:rPr lang="uk-UA" dirty="0"/>
              <a:t>- основна частина витрат НТА скеровується на сприяння просуванню національного туристичного продукту на внутрішній і зовнішній ринок (за рахунок організації туристських виставок, конференцій, рекламних акцій тощо). У середньому частка таких витрат становить 50-70% бюджетів НТА;</a:t>
            </a:r>
            <a:endParaRPr lang="en-US" dirty="0"/>
          </a:p>
          <a:p>
            <a:r>
              <a:rPr lang="uk-UA" dirty="0"/>
              <a:t>- вони мають розгалужену мережу представництв за кордоном.</a:t>
            </a:r>
          </a:p>
        </p:txBody>
      </p:sp>
    </p:spTree>
    <p:extLst>
      <p:ext uri="{BB962C8B-B14F-4D97-AF65-F5344CB8AC3E}">
        <p14:creationId xmlns:p14="http://schemas.microsoft.com/office/powerpoint/2010/main" val="260374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Напрями діяльності національних туристичних адміністрацій">
            <a:extLst>
              <a:ext uri="{FF2B5EF4-FFF2-40B4-BE49-F238E27FC236}">
                <a16:creationId xmlns:a16="http://schemas.microsoft.com/office/drawing/2014/main" xmlns="" id="{514ABCB5-92AB-49A8-99C3-3EB9914763F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088136" y="1054698"/>
            <a:ext cx="10037064" cy="2634729"/>
          </a:xfrm>
          <a:prstGeom prst="rect">
            <a:avLst/>
          </a:prstGeom>
          <a:noFill/>
        </p:spPr>
      </p:pic>
      <p:sp>
        <p:nvSpPr>
          <p:cNvPr id="3" name="Объект 2">
            <a:extLst>
              <a:ext uri="{FF2B5EF4-FFF2-40B4-BE49-F238E27FC236}">
                <a16:creationId xmlns:a16="http://schemas.microsoft.com/office/drawing/2014/main" xmlns="" id="{27C12DA8-276B-49F5-A2FE-5D32DDBAC2C6}"/>
              </a:ext>
            </a:extLst>
          </p:cNvPr>
          <p:cNvSpPr>
            <a:spLocks noGrp="1"/>
          </p:cNvSpPr>
          <p:nvPr>
            <p:ph idx="1"/>
          </p:nvPr>
        </p:nvSpPr>
        <p:spPr>
          <a:xfrm>
            <a:off x="872197" y="4511896"/>
            <a:ext cx="10365779" cy="1609345"/>
          </a:xfrm>
        </p:spPr>
        <p:txBody>
          <a:bodyPr anchor="ctr">
            <a:normAutofit/>
          </a:bodyPr>
          <a:lstStyle/>
          <a:p>
            <a:r>
              <a:rPr lang="uk-UA" dirty="0"/>
              <a:t>Світовий досвід свідчить про доцільність і необхідність чіткого розподілу діяльності підрозділу, відповідального за розвиток туризму в країні, на два напрями: адміністративний та маркетинговий.</a:t>
            </a:r>
          </a:p>
          <a:p>
            <a:endParaRPr lang="uk-UA" sz="1400" dirty="0"/>
          </a:p>
        </p:txBody>
      </p:sp>
      <p:sp>
        <p:nvSpPr>
          <p:cNvPr id="9" name="Rectangle 8">
            <a:extLst>
              <a:ext uri="{FF2B5EF4-FFF2-40B4-BE49-F238E27FC236}">
                <a16:creationId xmlns:a16="http://schemas.microsoft.com/office/drawing/2014/main" xmlns="" id="{CAC6F186-990E-4A9E-9C75-88580953E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4431215"/>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047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8B21D13-21FC-4449-8411-15BEE68A64BB}"/>
              </a:ext>
            </a:extLst>
          </p:cNvPr>
          <p:cNvSpPr>
            <a:spLocks noGrp="1"/>
          </p:cNvSpPr>
          <p:nvPr>
            <p:ph idx="1"/>
          </p:nvPr>
        </p:nvSpPr>
        <p:spPr>
          <a:xfrm>
            <a:off x="1069848" y="731520"/>
            <a:ext cx="10058400" cy="5440680"/>
          </a:xfrm>
        </p:spPr>
        <p:txBody>
          <a:bodyPr>
            <a:normAutofit/>
          </a:bodyPr>
          <a:lstStyle/>
          <a:p>
            <a:r>
              <a:rPr lang="uk-UA" b="1" dirty="0"/>
              <a:t>Перший напрям </a:t>
            </a:r>
            <a:r>
              <a:rPr lang="uk-UA" dirty="0"/>
              <a:t>діяльності НТА (адміністративний) представляє Департамент (комітет, дирекція, секретаріат тощо) туризму - </a:t>
            </a:r>
            <a:r>
              <a:rPr lang="uk-UA" i="1" dirty="0"/>
              <a:t>головний орган державного управління з питань туризму</a:t>
            </a:r>
            <a:r>
              <a:rPr lang="uk-UA" dirty="0"/>
              <a:t>, який </a:t>
            </a:r>
            <a:r>
              <a:rPr lang="uk-UA" u="sng" dirty="0"/>
              <a:t>займається формуванням загальної стратегії в галузі туризму, здійсненням державної туристичної політики, підтримкою стабільного розвитку та регулюванням туристичної індустрії</a:t>
            </a:r>
            <a:r>
              <a:rPr lang="uk-UA" dirty="0"/>
              <a:t>.</a:t>
            </a:r>
          </a:p>
          <a:p>
            <a:r>
              <a:rPr lang="uk-UA" dirty="0"/>
              <a:t>Функції Департаменту туризму полягають у розробці нормативно-правової бази загальнонаціонального характеру, зборі та обробці статистичної інформації, координації діяльності регіональної представницької і виконавчої влади, міжнародному співробітництві (міжурядові угоди, відносини з міжнародними організаціями, ЄС) тощо. До складу цього департаменту зазвичай входять представники регіональних департаментів туризму та головних професійних організацій у галузі туризму.</a:t>
            </a:r>
          </a:p>
        </p:txBody>
      </p:sp>
    </p:spTree>
    <p:extLst>
      <p:ext uri="{BB962C8B-B14F-4D97-AF65-F5344CB8AC3E}">
        <p14:creationId xmlns:p14="http://schemas.microsoft.com/office/powerpoint/2010/main" val="1683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85D1187-2ADD-426B-B56C-50CA9D047F60}"/>
              </a:ext>
            </a:extLst>
          </p:cNvPr>
          <p:cNvSpPr>
            <a:spLocks noGrp="1"/>
          </p:cNvSpPr>
          <p:nvPr>
            <p:ph idx="1"/>
          </p:nvPr>
        </p:nvSpPr>
        <p:spPr>
          <a:xfrm>
            <a:off x="1069848" y="576775"/>
            <a:ext cx="10058400" cy="5595425"/>
          </a:xfrm>
        </p:spPr>
        <p:txBody>
          <a:bodyPr/>
          <a:lstStyle/>
          <a:p>
            <a:r>
              <a:rPr lang="uk-UA" dirty="0"/>
              <a:t>Усвідомлення важливості ефективної некомерційної рекламної діяльності з популяризації туристичного потенціалу відчувається в діяльності з розвитку туризму в багатьох країнах. Тому </a:t>
            </a:r>
            <a:r>
              <a:rPr lang="uk-UA" b="1" dirty="0"/>
              <a:t>другий напрям </a:t>
            </a:r>
            <a:r>
              <a:rPr lang="uk-UA" dirty="0"/>
              <a:t>діяльності НТА представлений </a:t>
            </a:r>
            <a:r>
              <a:rPr lang="uk-UA" i="1" dirty="0"/>
              <a:t>національними туристичними офісами - організаціями</a:t>
            </a:r>
            <a:r>
              <a:rPr lang="uk-UA" dirty="0"/>
              <a:t>, які </a:t>
            </a:r>
            <a:r>
              <a:rPr lang="uk-UA" u="sng" dirty="0"/>
              <a:t>займаються маркетинговою діяльністю</a:t>
            </a:r>
            <a:r>
              <a:rPr lang="uk-UA" dirty="0"/>
              <a:t> (наприклад, інститут туризму </a:t>
            </a:r>
            <a:r>
              <a:rPr lang="uk-UA" dirty="0" err="1"/>
              <a:t>Turespana</a:t>
            </a:r>
            <a:r>
              <a:rPr lang="uk-UA" dirty="0"/>
              <a:t> в Іспанії, ENIT в Італії, </a:t>
            </a:r>
            <a:r>
              <a:rPr lang="uk-UA" dirty="0" err="1"/>
              <a:t>Maison</a:t>
            </a:r>
            <a:r>
              <a:rPr lang="uk-UA" dirty="0"/>
              <a:t> </a:t>
            </a:r>
            <a:r>
              <a:rPr lang="uk-UA" dirty="0" err="1"/>
              <a:t>de</a:t>
            </a:r>
            <a:r>
              <a:rPr lang="uk-UA" dirty="0"/>
              <a:t> </a:t>
            </a:r>
            <a:r>
              <a:rPr lang="uk-UA" dirty="0" err="1"/>
              <a:t>la</a:t>
            </a:r>
            <a:r>
              <a:rPr lang="uk-UA" dirty="0"/>
              <a:t> </a:t>
            </a:r>
            <a:r>
              <a:rPr lang="uk-UA" dirty="0" err="1"/>
              <a:t>France</a:t>
            </a:r>
            <a:r>
              <a:rPr lang="uk-UA" dirty="0"/>
              <a:t> у Франції, </a:t>
            </a:r>
            <a:r>
              <a:rPr lang="uk-UA" dirty="0" err="1"/>
              <a:t>VisitBritain</a:t>
            </a:r>
            <a:r>
              <a:rPr lang="uk-UA" dirty="0"/>
              <a:t> у Великобританії, Польська туристична організація, Мальтійське управління туризму тощо). Саме це відомство одержує основну частку державного фінансування; у його структурі працюють набагато більше фахівців, ніж в “адміністративному” напрямі діяльності НТУ.</a:t>
            </a:r>
          </a:p>
          <a:p>
            <a:r>
              <a:rPr lang="uk-UA" dirty="0"/>
              <a:t>До компетенції офісів належить розробка “національної програми маркетингу”, створення привабливого туристичного іміджу країни, просування національного туристичного продукту та туристичних можливостей у державі й за кордоном через мережу регіональних, локальних та іноземних осередків, рівномірний розподіл туристичних потоків за регіонами, рекламну діяльність, маркетингові дослідження, управління закордонними туристичними представництвами та координацію маркетингової діяльності регіональних органів, розвиток інформаційної мережі тощо.</a:t>
            </a:r>
          </a:p>
          <a:p>
            <a:endParaRPr lang="ru-RU" dirty="0"/>
          </a:p>
        </p:txBody>
      </p:sp>
    </p:spTree>
    <p:extLst>
      <p:ext uri="{BB962C8B-B14F-4D97-AF65-F5344CB8AC3E}">
        <p14:creationId xmlns:p14="http://schemas.microsoft.com/office/powerpoint/2010/main" val="2108791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5364" name="Picture 4" descr="Новости ENIT">
            <a:extLst>
              <a:ext uri="{FF2B5EF4-FFF2-40B4-BE49-F238E27FC236}">
                <a16:creationId xmlns:a16="http://schemas.microsoft.com/office/drawing/2014/main" xmlns="" id="{5B29E1CE-76A8-4603-980E-301FD15779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56867" y="1016889"/>
            <a:ext cx="4950629" cy="203683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5362" name="Picture 2" descr="Expodat - Отдел туризма Посольства Испании, TURESPAÑA">
            <a:extLst>
              <a:ext uri="{FF2B5EF4-FFF2-40B4-BE49-F238E27FC236}">
                <a16:creationId xmlns:a16="http://schemas.microsoft.com/office/drawing/2014/main" xmlns="" id="{BAB794B5-8869-418D-B710-9F8B10E15E3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84502" y="1214440"/>
            <a:ext cx="4950632" cy="1641726"/>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Oval 146">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9" name="Oval 148">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760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B009BAF-AC97-4F19-AEED-AC5BC71369F1}"/>
              </a:ext>
            </a:extLst>
          </p:cNvPr>
          <p:cNvSpPr>
            <a:spLocks noGrp="1"/>
          </p:cNvSpPr>
          <p:nvPr>
            <p:ph idx="1"/>
          </p:nvPr>
        </p:nvSpPr>
        <p:spPr>
          <a:xfrm>
            <a:off x="1069848" y="675249"/>
            <a:ext cx="10058400" cy="5496951"/>
          </a:xfrm>
        </p:spPr>
        <p:txBody>
          <a:bodyPr/>
          <a:lstStyle/>
          <a:p>
            <a:r>
              <a:rPr lang="uk-UA" u="sng" dirty="0"/>
              <a:t>Основними заходами, які проводяться маркетинговими гілками НТУ </a:t>
            </a:r>
            <a:r>
              <a:rPr lang="uk-UA" dirty="0"/>
              <a:t>з метою розвитку туризму, є такі: </a:t>
            </a:r>
          </a:p>
          <a:p>
            <a:r>
              <a:rPr lang="uk-UA" dirty="0"/>
              <a:t>проведення конференцій, презентацій, участь у міжнародних виставках і ярмарках, видавництво та поширення туристичних рекламно-інформаційних матеріалів, організація прес-турів та консалтингове обслуговування, електронний маркетинг через мережу Інтернет (наприклад, створення інформаційної туристичної системи CZECHTOURSERVICE в Чехії та IT у Польщі) тощо. </a:t>
            </a:r>
          </a:p>
          <a:p>
            <a:r>
              <a:rPr lang="uk-UA" dirty="0"/>
              <a:t>Особливістю розвитку туризму на Мальті є діяльність Мальтійського управління з туризму (МТА) з організації Мальтійських клубів за кордоном, які поєднують компанії, що обрали Мальту своїм пріоритетним напрямом.</a:t>
            </a:r>
          </a:p>
          <a:p>
            <a:r>
              <a:rPr lang="uk-UA" dirty="0"/>
              <a:t>Національні туристичні офіси співпрацюють з органами самоврядування, науковими та навчальними закладами, представниками туристичної індустрії, а також регіональними та локальними туристичними офісами.</a:t>
            </a:r>
          </a:p>
          <a:p>
            <a:endParaRPr lang="uk-UA" dirty="0"/>
          </a:p>
        </p:txBody>
      </p:sp>
    </p:spTree>
    <p:extLst>
      <p:ext uri="{BB962C8B-B14F-4D97-AF65-F5344CB8AC3E}">
        <p14:creationId xmlns:p14="http://schemas.microsoft.com/office/powerpoint/2010/main" val="2052453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250DBD1-E260-4BB0-A63F-C367828C74CB}"/>
              </a:ext>
            </a:extLst>
          </p:cNvPr>
          <p:cNvSpPr>
            <a:spLocks noGrp="1"/>
          </p:cNvSpPr>
          <p:nvPr>
            <p:ph idx="1"/>
          </p:nvPr>
        </p:nvSpPr>
        <p:spPr>
          <a:xfrm>
            <a:off x="1069848" y="464234"/>
            <a:ext cx="10058400" cy="5707966"/>
          </a:xfrm>
        </p:spPr>
        <p:txBody>
          <a:bodyPr>
            <a:normAutofit fontScale="92500" lnSpcReduction="20000"/>
          </a:bodyPr>
          <a:lstStyle/>
          <a:p>
            <a:r>
              <a:rPr lang="uk-UA" dirty="0"/>
              <a:t>Становить інтерес </a:t>
            </a:r>
            <a:r>
              <a:rPr lang="uk-UA" u="sng" dirty="0"/>
              <a:t>зарубіжний досвід регулювання регіонального розвитку туризму</a:t>
            </a:r>
            <a:r>
              <a:rPr lang="uk-UA" dirty="0"/>
              <a:t>, тому що саме на місцях та в регіонах розміщені туристичні та рекреаційні ресурси, виробляється і споживається туристичний продукт, </a:t>
            </a:r>
            <a:r>
              <a:rPr lang="uk-UA" b="1" dirty="0"/>
              <a:t>створюється певний імідж не тільки окремої місцевості, а й країни взагалі</a:t>
            </a:r>
            <a:r>
              <a:rPr lang="uk-UA" dirty="0"/>
              <a:t>. </a:t>
            </a:r>
          </a:p>
          <a:p>
            <a:r>
              <a:rPr lang="uk-UA" dirty="0"/>
              <a:t>На регіональному (</a:t>
            </a:r>
            <a:r>
              <a:rPr lang="uk-UA" dirty="0" err="1"/>
              <a:t>мезоекономічному</a:t>
            </a:r>
            <a:r>
              <a:rPr lang="uk-UA" dirty="0"/>
              <a:t>) рівні розвитку туризму в багатьох країнах </a:t>
            </a:r>
            <a:r>
              <a:rPr lang="uk-UA" b="1" dirty="0"/>
              <a:t>діють відповідні органи центральної виконавчої влади</a:t>
            </a:r>
            <a:r>
              <a:rPr lang="uk-UA" dirty="0"/>
              <a:t>, що вирішують питання ліцензування, сертифікації послуг, координують місцеві та національні ініціативи, створюють привабливий туристичний імідж регіону (наприклад, Ради з туризму в регіонах Італії та Австрії, регіональні управління з туризму Великобританії, регіональні туристичні асоціації в Німеччині тощо).</a:t>
            </a:r>
          </a:p>
          <a:p>
            <a:r>
              <a:rPr lang="uk-UA" dirty="0"/>
              <a:t>Учасниками регіональних туристичних організацій є представники регіональної туристичної громадськості, місцевої влади та торговельних палат, власники туристичних компаній та інфраструктурних об’єктів. </a:t>
            </a:r>
            <a:r>
              <a:rPr lang="uk-UA" b="1" dirty="0"/>
              <a:t>Фінансування здійснюється за допомогою внесків цих учасників</a:t>
            </a:r>
            <a:r>
              <a:rPr lang="uk-UA" dirty="0"/>
              <a:t>, але, як правило, найбільші внески належать місцевій владі.</a:t>
            </a:r>
          </a:p>
          <a:p>
            <a:r>
              <a:rPr lang="uk-UA" dirty="0"/>
              <a:t>При існуванні складної територіальної структури та великої різниці між рівнями соціально-економічного розвитку окремих регіонів країни, для координації державної політики в галузі розвитку туризму у відстаючих регіонах </a:t>
            </a:r>
            <a:r>
              <a:rPr lang="uk-UA" b="1" dirty="0"/>
              <a:t>створюються спеціальні агентства</a:t>
            </a:r>
            <a:r>
              <a:rPr lang="uk-UA" dirty="0"/>
              <a:t> (наприклад, “Каса Півдня” в Італії). У Польщі розробкою фірмового туристичного продукту для різних регіонів з урахуванням їх специфіки займається Польське агентство розвитку туризму (PART). У цій країні існують території пріоритетного розвитку туризму, де інтенсивно формується популярний і успішний туристичний продукт за рахунок грамотного застосування PR і маркетингових технологій.</a:t>
            </a:r>
          </a:p>
          <a:p>
            <a:endParaRPr lang="ru-RU" dirty="0"/>
          </a:p>
        </p:txBody>
      </p:sp>
    </p:spTree>
    <p:extLst>
      <p:ext uri="{BB962C8B-B14F-4D97-AF65-F5344CB8AC3E}">
        <p14:creationId xmlns:p14="http://schemas.microsoft.com/office/powerpoint/2010/main" val="27943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AC4F3E1-9961-47BC-ADDE-3C9CBA9CE799}"/>
              </a:ext>
            </a:extLst>
          </p:cNvPr>
          <p:cNvSpPr>
            <a:spLocks noGrp="1"/>
          </p:cNvSpPr>
          <p:nvPr>
            <p:ph idx="1"/>
          </p:nvPr>
        </p:nvSpPr>
        <p:spPr>
          <a:xfrm>
            <a:off x="1069848" y="548640"/>
            <a:ext cx="10058400" cy="5623560"/>
          </a:xfrm>
        </p:spPr>
        <p:txBody>
          <a:bodyPr>
            <a:normAutofit lnSpcReduction="10000"/>
          </a:bodyPr>
          <a:lstStyle/>
          <a:p>
            <a:r>
              <a:rPr lang="uk-UA" u="sng" dirty="0"/>
              <a:t>Підсумовуючи досвід країн світу та існуючі моделі розвитку туризму</a:t>
            </a:r>
            <a:r>
              <a:rPr lang="uk-UA" dirty="0"/>
              <a:t>, можна зазначити, що </a:t>
            </a:r>
            <a:r>
              <a:rPr lang="uk-UA" b="1" dirty="0"/>
              <a:t>рівень участі держави в розвитку туризму залежить від </a:t>
            </a:r>
            <a:r>
              <a:rPr lang="uk-UA" b="1" dirty="0" err="1"/>
              <a:t>розвинутості</a:t>
            </a:r>
            <a:r>
              <a:rPr lang="uk-UA" b="1" dirty="0"/>
              <a:t> економіки країн</a:t>
            </a:r>
            <a:r>
              <a:rPr lang="uk-UA" dirty="0"/>
              <a:t>. У країнах з розвинутою ринковою економікою втручання державних структур може бути мінімальним, тоді як у країнах з неусталеною економікою спостерігається підвищена увага з боку держави до туристичної сфери. Держава допомагає приватному сектору (видає кредити чи субсидії під будівництво готелів) або сама будує й експлуатує об’єкти туристичної інфраструктури. У будь-якому випадку держава має виступати координатором у розвитку туристичної інфраструктури.</a:t>
            </a:r>
          </a:p>
          <a:p>
            <a:r>
              <a:rPr lang="uk-UA" dirty="0"/>
              <a:t>У ряді країн розробляються спеціальні державні програми стимулювання туризму, які передбачають прямі субсидії або пільги в оподатковуванні, створення сприятливих умов для приватних інвестицій, позики за вигідними відсотковими ставками, зниження мит, збільшення бюджетних асигнувань на розвиток інфраструктури, надання гарантій на інвестиції з метою залучення інвесторів тощо. Наприклад, у Хорватії туристичні послуги звільнені від сплати ПДВ; польський туристичний бізнес має найнижчу ставку оподаткування в Європі - 7%; уряд Греції пропонує інвесторам допомогу в одержанні кредиту за вигідною відсотковою ставкою, знижки в податках; органи державного управління Туреччини здають в оренду на 49 років земельні ділянки за мінімальну плату інвесторам за умови будівництва готелю.</a:t>
            </a:r>
          </a:p>
          <a:p>
            <a:endParaRPr lang="ru-RU" dirty="0"/>
          </a:p>
        </p:txBody>
      </p:sp>
    </p:spTree>
    <p:extLst>
      <p:ext uri="{BB962C8B-B14F-4D97-AF65-F5344CB8AC3E}">
        <p14:creationId xmlns:p14="http://schemas.microsoft.com/office/powerpoint/2010/main" val="266350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B34FC68-C714-4579-843A-8E43F3DA76ED}"/>
              </a:ext>
            </a:extLst>
          </p:cNvPr>
          <p:cNvSpPr>
            <a:spLocks noGrp="1"/>
          </p:cNvSpPr>
          <p:nvPr>
            <p:ph idx="1"/>
          </p:nvPr>
        </p:nvSpPr>
        <p:spPr>
          <a:xfrm>
            <a:off x="1069848" y="436098"/>
            <a:ext cx="10058400" cy="5736102"/>
          </a:xfrm>
        </p:spPr>
        <p:txBody>
          <a:bodyPr/>
          <a:lstStyle/>
          <a:p>
            <a:r>
              <a:rPr lang="ru-RU" dirty="0"/>
              <a:t>У </a:t>
            </a:r>
            <a:r>
              <a:rPr lang="uk-UA" dirty="0"/>
              <a:t>багатьох країнах світу, уряди яких вважають туризм однією з основних галузей розвитку національної економіки, існують </a:t>
            </a:r>
            <a:r>
              <a:rPr lang="uk-UA" i="1" dirty="0"/>
              <a:t>Стратегічні (державні) програми розвитку туризму</a:t>
            </a:r>
            <a:r>
              <a:rPr lang="uk-UA" dirty="0"/>
              <a:t> (національні туристичні стратегії), які підкріплені належним фінансуванням, податковими заходами стимулювання тощо. Наприклад, угорський уряд визнав розвиток туристської галузі стратегічним питанням, і в країні розроблений план </a:t>
            </a:r>
            <a:r>
              <a:rPr lang="uk-UA" dirty="0" err="1"/>
              <a:t>Сечені</a:t>
            </a:r>
            <a:r>
              <a:rPr lang="uk-UA" dirty="0"/>
              <a:t>, у Словаччині реалізуються Програма підтримки розвитку туризму та Кредитна програма підтримки.</a:t>
            </a:r>
          </a:p>
          <a:p>
            <a:r>
              <a:rPr lang="uk-UA" dirty="0"/>
              <a:t>Обов’язковим елементом Стратегії розвитку туризму є </a:t>
            </a:r>
            <a:r>
              <a:rPr lang="uk-UA" u="sng" dirty="0"/>
              <a:t>активна робота з розвитку законодавства в галузі туризму й приведення його у відповідність з правовою базою Євросоюзу</a:t>
            </a:r>
            <a:r>
              <a:rPr lang="uk-UA" dirty="0"/>
              <a:t>. Один з основних елементів національних туристичних стратегій - організація роботи туристичних інформаційних центрів (ТІЦ) - структур, що надають туристу вичерпну інформацію про місце, у якому він знаходиться, про його визначні пам’ятки та екскурсії, рекламно-інформаційну продукцію (буклети, довідники, карти) тощо. Європейські ТІЦ функціонують у формі підрозділів органів влади або на базі музеїв чи туристичних баз, обладнані сучасною комп’ютерною технікою.</a:t>
            </a:r>
          </a:p>
          <a:p>
            <a:endParaRPr lang="ru-RU" dirty="0"/>
          </a:p>
        </p:txBody>
      </p:sp>
    </p:spTree>
    <p:extLst>
      <p:ext uri="{BB962C8B-B14F-4D97-AF65-F5344CB8AC3E}">
        <p14:creationId xmlns:p14="http://schemas.microsoft.com/office/powerpoint/2010/main" val="364036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289F02-6C5D-4CF4-846C-657C18EC9211}"/>
              </a:ext>
            </a:extLst>
          </p:cNvPr>
          <p:cNvSpPr>
            <a:spLocks noGrp="1"/>
          </p:cNvSpPr>
          <p:nvPr>
            <p:ph type="title"/>
          </p:nvPr>
        </p:nvSpPr>
        <p:spPr/>
        <p:txBody>
          <a:bodyPr>
            <a:normAutofit/>
          </a:bodyPr>
          <a:lstStyle/>
          <a:p>
            <a:pPr algn="ctr"/>
            <a:r>
              <a:rPr lang="uk-UA" sz="2800" b="1" dirty="0"/>
              <a:t>Форми організації державного регулювання туристичної галузі країн світу</a:t>
            </a:r>
            <a:endParaRPr lang="ru-RU" sz="2800" dirty="0"/>
          </a:p>
        </p:txBody>
      </p:sp>
      <p:sp>
        <p:nvSpPr>
          <p:cNvPr id="3" name="Объект 2">
            <a:extLst>
              <a:ext uri="{FF2B5EF4-FFF2-40B4-BE49-F238E27FC236}">
                <a16:creationId xmlns:a16="http://schemas.microsoft.com/office/drawing/2014/main" xmlns="" id="{C4B696A5-1DB1-4889-9331-B6F80D47EF34}"/>
              </a:ext>
            </a:extLst>
          </p:cNvPr>
          <p:cNvSpPr>
            <a:spLocks noGrp="1"/>
          </p:cNvSpPr>
          <p:nvPr>
            <p:ph idx="1"/>
          </p:nvPr>
        </p:nvSpPr>
        <p:spPr/>
        <p:txBody>
          <a:bodyPr/>
          <a:lstStyle/>
          <a:p>
            <a:r>
              <a:rPr lang="uk-UA" dirty="0"/>
              <a:t>Організація державного регулювання туристичною галуззю здійснюється через спеціальний адміністративний орган – Національну туристичну адміністрацію (НТА), роль якої в різних державах неоднакова. </a:t>
            </a:r>
            <a:endParaRPr lang="ru-RU" dirty="0"/>
          </a:p>
          <a:p>
            <a:pPr marL="0" indent="0">
              <a:buNone/>
            </a:pPr>
            <a:r>
              <a:rPr lang="uk-UA" dirty="0"/>
              <a:t>Державне регулювання туристичної галузі реалізовується у наступних формах:</a:t>
            </a:r>
            <a:endParaRPr lang="ru-RU" dirty="0"/>
          </a:p>
          <a:p>
            <a:pPr lvl="0"/>
            <a:r>
              <a:rPr lang="uk-UA" dirty="0"/>
              <a:t>Нормативно-правове регулювання;</a:t>
            </a:r>
            <a:endParaRPr lang="ru-RU" dirty="0"/>
          </a:p>
          <a:p>
            <a:pPr lvl="0"/>
            <a:r>
              <a:rPr lang="uk-UA" dirty="0"/>
              <a:t>Стандартизація та сертифікація туристичної діяльності;</a:t>
            </a:r>
            <a:endParaRPr lang="ru-RU" dirty="0"/>
          </a:p>
          <a:p>
            <a:pPr lvl="0"/>
            <a:r>
              <a:rPr lang="uk-UA" dirty="0"/>
              <a:t>Ліцензування;</a:t>
            </a:r>
            <a:endParaRPr lang="ru-RU" dirty="0"/>
          </a:p>
          <a:p>
            <a:r>
              <a:rPr lang="uk-UA" dirty="0"/>
              <a:t>Державна податкова політика.</a:t>
            </a:r>
            <a:endParaRPr lang="ru-RU" dirty="0"/>
          </a:p>
        </p:txBody>
      </p:sp>
    </p:spTree>
    <p:extLst>
      <p:ext uri="{BB962C8B-B14F-4D97-AF65-F5344CB8AC3E}">
        <p14:creationId xmlns:p14="http://schemas.microsoft.com/office/powerpoint/2010/main" val="2952944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xmlns="" id="{395BC10F-28F2-43C8-9B67-1D3A0543A7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Туристичний інформаційний центр - Офіційний сайт Запорізької міської ради">
            <a:extLst>
              <a:ext uri="{FF2B5EF4-FFF2-40B4-BE49-F238E27FC236}">
                <a16:creationId xmlns:a16="http://schemas.microsoft.com/office/drawing/2014/main" xmlns="" id="{3FDBA7BE-9DB0-43A7-A853-B4F9F594D3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0080" y="842829"/>
            <a:ext cx="3369910" cy="129040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Туристично-інформаційний центр Черкас - Home | Facebook">
            <a:extLst>
              <a:ext uri="{FF2B5EF4-FFF2-40B4-BE49-F238E27FC236}">
                <a16:creationId xmlns:a16="http://schemas.microsoft.com/office/drawing/2014/main" xmlns="" id="{604913A6-1C68-42EC-A8A1-F1C8CA2F933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70812" y="2486209"/>
            <a:ext cx="1708446" cy="170844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Про Житомирщину — tic.zt.ua">
            <a:extLst>
              <a:ext uri="{FF2B5EF4-FFF2-40B4-BE49-F238E27FC236}">
                <a16:creationId xmlns:a16="http://schemas.microsoft.com/office/drawing/2014/main" xmlns="" id="{3B479004-F5B2-44F3-A931-F04D2200F4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6111" y="4355523"/>
            <a:ext cx="3097848" cy="1697171"/>
          </a:xfrm>
          <a:prstGeom prst="rect">
            <a:avLst/>
          </a:prstGeom>
          <a:noFill/>
          <a:extLst>
            <a:ext uri="{909E8E84-426E-40DD-AFC4-6F175D3DCCD1}">
              <a14:hiddenFill xmlns:a14="http://schemas.microsoft.com/office/drawing/2010/main">
                <a:solidFill>
                  <a:srgbClr val="FFFFFF"/>
                </a:solidFill>
              </a14:hiddenFill>
            </a:ext>
          </a:extLst>
        </p:spPr>
      </p:pic>
      <p:sp>
        <p:nvSpPr>
          <p:cNvPr id="17418" name="Content Placeholder 17417">
            <a:extLst>
              <a:ext uri="{FF2B5EF4-FFF2-40B4-BE49-F238E27FC236}">
                <a16:creationId xmlns:a16="http://schemas.microsoft.com/office/drawing/2014/main" xmlns="" id="{82627CA3-DE7C-42DC-801C-0342B9CC1550}"/>
              </a:ext>
            </a:extLst>
          </p:cNvPr>
          <p:cNvSpPr>
            <a:spLocks noGrp="1"/>
          </p:cNvSpPr>
          <p:nvPr>
            <p:ph idx="1"/>
          </p:nvPr>
        </p:nvSpPr>
        <p:spPr>
          <a:xfrm>
            <a:off x="4970109" y="2121408"/>
            <a:ext cx="6730276" cy="4050792"/>
          </a:xfrm>
        </p:spPr>
        <p:txBody>
          <a:bodyPr>
            <a:normAutofit/>
          </a:bodyPr>
          <a:lstStyle/>
          <a:p>
            <a:r>
              <a:rPr lang="uk-UA" dirty="0"/>
              <a:t>Підтримку держави в рамках </a:t>
            </a:r>
            <a:r>
              <a:rPr lang="uk-UA" b="1" dirty="0"/>
              <a:t>Стратегії розвитку туризму </a:t>
            </a:r>
            <a:r>
              <a:rPr lang="uk-UA" dirty="0"/>
              <a:t>доцільно скерувати на розвиток наукового потенціалу й створення умов для інноваційної діяльності. Стратегія розвитку туризму визначає стратегічні завдання туристичної галузі, тоді як Програма розвитку національного </a:t>
            </a:r>
            <a:r>
              <a:rPr lang="uk-UA" dirty="0" err="1"/>
              <a:t>турпродукту</a:t>
            </a:r>
            <a:r>
              <a:rPr lang="uk-UA" dirty="0"/>
              <a:t> розробляє </a:t>
            </a:r>
            <a:r>
              <a:rPr lang="uk-UA" dirty="0" err="1"/>
              <a:t>стимулювальні</a:t>
            </a:r>
            <a:r>
              <a:rPr lang="uk-UA" dirty="0"/>
              <a:t> заходи функціонування пріоритетних видів туризму (сільський, зелений, екологічний туризм, </a:t>
            </a:r>
            <a:r>
              <a:rPr lang="uk-UA" dirty="0" err="1"/>
              <a:t>інсентив-туризм</a:t>
            </a:r>
            <a:r>
              <a:rPr lang="uk-UA" dirty="0"/>
              <a:t>, діловий, </a:t>
            </a:r>
            <a:r>
              <a:rPr lang="uk-UA" dirty="0" err="1"/>
              <a:t>конференц-туризм</a:t>
            </a:r>
            <a:r>
              <a:rPr lang="uk-UA" dirty="0"/>
              <a:t> та ін.), які забезпечать покращення соціально-економічних показників розвитку національної економіки. Практика розвитку окремих видів туризму за кордоном може бути використана у вітчизняній практиці.</a:t>
            </a:r>
          </a:p>
          <a:p>
            <a:endParaRPr lang="en-US" sz="1800" dirty="0"/>
          </a:p>
        </p:txBody>
      </p:sp>
      <p:grpSp>
        <p:nvGrpSpPr>
          <p:cNvPr id="143" name="Group 142">
            <a:extLst>
              <a:ext uri="{FF2B5EF4-FFF2-40B4-BE49-F238E27FC236}">
                <a16:creationId xmlns:a16="http://schemas.microsoft.com/office/drawing/2014/main" xmlns="" id="{B0304908-7666-49AF-8BE8-B722183B39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44" name="Oval 143">
              <a:extLst>
                <a:ext uri="{FF2B5EF4-FFF2-40B4-BE49-F238E27FC236}">
                  <a16:creationId xmlns:a16="http://schemas.microsoft.com/office/drawing/2014/main" xmlns="" id="{C06BD438-6F5A-499B-9867-7B6FF7633C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5" name="Oval 144">
              <a:extLst>
                <a:ext uri="{FF2B5EF4-FFF2-40B4-BE49-F238E27FC236}">
                  <a16:creationId xmlns:a16="http://schemas.microsoft.com/office/drawing/2014/main" xmlns="" id="{EFC5E2A3-26AB-4A75-9D71-38E96FBB5E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2593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8434" name="Picture 2" descr="Три регіони стали лідерами внутрішнього туризму в Україні - Прямий">
            <a:extLst>
              <a:ext uri="{FF2B5EF4-FFF2-40B4-BE49-F238E27FC236}">
                <a16:creationId xmlns:a16="http://schemas.microsoft.com/office/drawing/2014/main" xmlns="" id="{5DF08388-C606-47B4-9CA6-30BA8295CC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24" r="13512"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EA115185-733A-49B7-B314-614187299927}"/>
              </a:ext>
            </a:extLst>
          </p:cNvPr>
          <p:cNvSpPr>
            <a:spLocks noGrp="1"/>
          </p:cNvSpPr>
          <p:nvPr>
            <p:ph idx="1"/>
          </p:nvPr>
        </p:nvSpPr>
        <p:spPr>
          <a:xfrm>
            <a:off x="6496216" y="2320412"/>
            <a:ext cx="4632031" cy="3851787"/>
          </a:xfrm>
        </p:spPr>
        <p:txBody>
          <a:bodyPr anchor="ctr">
            <a:normAutofit lnSpcReduction="10000"/>
          </a:bodyPr>
          <a:lstStyle/>
          <a:p>
            <a:r>
              <a:rPr lang="uk-UA" sz="1600" dirty="0"/>
              <a:t>Для розвитку туризму в Україні необхідно використовувати досвід зарубіжних країн, спрямований на створення й закріплення позитивного іміджу України як країни, привабливої для туризму. “Європейська” модель розвитку індустрії туризму є найбільш прийнятною для України. Досвід більшості країн, у яких успішно розвивається туристична галузь, свідчить, що лише окрема структура - національна туристична адміністрація - може ефективно здійснювати державну політику у сфері туризму. Функції гілок НТА чітко розподілені; організаційна структура має розгалужену мережу як у країні, так і за кордоном. Дуже важливо, що НТА в розвинутих європейських країнах працює в тісній взаємодії з місцевою владою і приватним бізнесом.</a:t>
            </a:r>
          </a:p>
          <a:p>
            <a:endParaRPr lang="ru-RU" sz="1400"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4544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4DF578B-0BA5-4729-BD82-9A5D0EF60E4E}"/>
              </a:ext>
            </a:extLst>
          </p:cNvPr>
          <p:cNvSpPr>
            <a:spLocks noGrp="1"/>
          </p:cNvSpPr>
          <p:nvPr>
            <p:ph idx="1"/>
          </p:nvPr>
        </p:nvSpPr>
        <p:spPr>
          <a:xfrm>
            <a:off x="1069848" y="590843"/>
            <a:ext cx="10058400" cy="5581357"/>
          </a:xfrm>
        </p:spPr>
        <p:txBody>
          <a:bodyPr>
            <a:normAutofit fontScale="92500" lnSpcReduction="20000"/>
          </a:bodyPr>
          <a:lstStyle/>
          <a:p>
            <a:r>
              <a:rPr lang="uk-UA" dirty="0"/>
              <a:t>Для ефективного функціонування цієї моделі доцільним є державне фінансування галузі за такими напрямами:</a:t>
            </a:r>
          </a:p>
          <a:p>
            <a:r>
              <a:rPr lang="uk-UA" dirty="0"/>
              <a:t>- розробка стратегічної програми розвитку туризму;</a:t>
            </a:r>
          </a:p>
          <a:p>
            <a:r>
              <a:rPr lang="uk-UA" dirty="0"/>
              <a:t>- створення національного туристичного продукту та створення мережі туристичних представництв за кордоном для ефективної пропаганди цього продукту;</a:t>
            </a:r>
          </a:p>
          <a:p>
            <a:r>
              <a:rPr lang="uk-UA" dirty="0"/>
              <a:t>- визначення найбільш перспективних видів туризму;</a:t>
            </a:r>
          </a:p>
          <a:p>
            <a:r>
              <a:rPr lang="uk-UA" dirty="0"/>
              <a:t>- застосовування сучасних інформаційних технологій;</a:t>
            </a:r>
          </a:p>
          <a:p>
            <a:r>
              <a:rPr lang="uk-UA" dirty="0"/>
              <a:t>- маркетингова, рекламно-інформаційна діяльність;</a:t>
            </a:r>
          </a:p>
          <a:p>
            <a:r>
              <a:rPr lang="uk-UA" dirty="0"/>
              <a:t>- організація ТІЦ;</a:t>
            </a:r>
          </a:p>
          <a:p>
            <a:r>
              <a:rPr lang="uk-UA" dirty="0"/>
              <a:t>- створення національного туристичного Інтернет-порталу;</a:t>
            </a:r>
          </a:p>
          <a:p>
            <a:r>
              <a:rPr lang="uk-UA" dirty="0"/>
              <a:t>- проведення політики стимулювання інвесторів, організація кредитної програми підтримки проектів розвитку туристичної інфраструктури;</a:t>
            </a:r>
          </a:p>
          <a:p>
            <a:r>
              <a:rPr lang="uk-UA" dirty="0"/>
              <a:t>- приведення нормативно-правової бази туристичної індустрії у відповідність з міжнародними стандартами.</a:t>
            </a:r>
          </a:p>
          <a:p>
            <a:r>
              <a:rPr lang="uk-UA" dirty="0"/>
              <a:t>Реалізація вказаних заходів дасть можливість підвищити темпи розвитку туристичної галузі, проводити активну загальнодержавну політику в цій важливій складовій економіки України, вимагає подальших досліджень запозичення Україною досвіду розвитку туристичної галузі провідних туристичних країн світу.</a:t>
            </a:r>
          </a:p>
          <a:p>
            <a:endParaRPr lang="ru-RU" dirty="0"/>
          </a:p>
        </p:txBody>
      </p:sp>
    </p:spTree>
    <p:extLst>
      <p:ext uri="{BB962C8B-B14F-4D97-AF65-F5344CB8AC3E}">
        <p14:creationId xmlns:p14="http://schemas.microsoft.com/office/powerpoint/2010/main" val="178771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xmlns="" id="{4F521909-94F5-44BE-9092-66C90FF1A41F}"/>
              </a:ext>
            </a:extLst>
          </p:cNvPr>
          <p:cNvSpPr>
            <a:spLocks noGrp="1"/>
          </p:cNvSpPr>
          <p:nvPr>
            <p:ph type="title"/>
          </p:nvPr>
        </p:nvSpPr>
        <p:spPr>
          <a:xfrm>
            <a:off x="1069848" y="484632"/>
            <a:ext cx="10058400" cy="1609344"/>
          </a:xfrm>
        </p:spPr>
        <p:txBody>
          <a:bodyPr>
            <a:normAutofit/>
          </a:bodyPr>
          <a:lstStyle/>
          <a:p>
            <a:r>
              <a:rPr lang="uk-UA" b="1" dirty="0"/>
              <a:t>Сертифікація і стандартизація</a:t>
            </a:r>
            <a:endParaRPr lang="ru-RU"/>
          </a:p>
        </p:txBody>
      </p:sp>
      <p:pic>
        <p:nvPicPr>
          <p:cNvPr id="19458" name="Picture 2" descr="Обязательная и добровольная сертификация продукции | ООО «Legio»">
            <a:extLst>
              <a:ext uri="{FF2B5EF4-FFF2-40B4-BE49-F238E27FC236}">
                <a16:creationId xmlns:a16="http://schemas.microsoft.com/office/drawing/2014/main" xmlns="" id="{005BF6A7-C2EF-495C-8E77-426195B50F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04" r="20042"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274530DF-A6F0-406D-943B-177FAB6F7FE8}"/>
              </a:ext>
            </a:extLst>
          </p:cNvPr>
          <p:cNvSpPr>
            <a:spLocks noGrp="1"/>
          </p:cNvSpPr>
          <p:nvPr>
            <p:ph idx="1"/>
          </p:nvPr>
        </p:nvSpPr>
        <p:spPr>
          <a:xfrm>
            <a:off x="6496216" y="2320412"/>
            <a:ext cx="4632031" cy="3851787"/>
          </a:xfrm>
        </p:spPr>
        <p:txBody>
          <a:bodyPr anchor="ctr">
            <a:normAutofit/>
          </a:bodyPr>
          <a:lstStyle/>
          <a:p>
            <a:r>
              <a:rPr lang="uk-UA" sz="1700"/>
              <a:t>Сертифікація – процедура, яка підтверджує відповідність об’єкта сертифікації, в нашому випадку – туристичної послуги, нормам і правилам, встановленим державою для таких послуг. У туризмі сертифікації підлягають або туристичні послуги, або послуги готелів. Процедуру підтвердження відповідності здійснює орган сертифікації – незалежна від споживача й виконавця уповноважена на це організація.</a:t>
            </a:r>
            <a:endParaRPr lang="ru-RU" sz="1700"/>
          </a:p>
          <a:p>
            <a:r>
              <a:rPr lang="uk-UA" sz="1700"/>
              <a:t>Види сертифікації: обов’язкова та добровільна. </a:t>
            </a:r>
            <a:endParaRPr lang="ru-RU" sz="1700"/>
          </a:p>
          <a:p>
            <a:endParaRPr lang="ru-RU" sz="170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12644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Сертификация - Biz Norma">
            <a:extLst>
              <a:ext uri="{FF2B5EF4-FFF2-40B4-BE49-F238E27FC236}">
                <a16:creationId xmlns:a16="http://schemas.microsoft.com/office/drawing/2014/main" xmlns="" id="{796AEF0A-1457-4C73-9B65-E33C8CDB67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3942" y="3317281"/>
            <a:ext cx="4773168" cy="173219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334B2429-D6AF-4D99-81B6-8DD16D0178A7}"/>
              </a:ext>
            </a:extLst>
          </p:cNvPr>
          <p:cNvSpPr>
            <a:spLocks noGrp="1"/>
          </p:cNvSpPr>
          <p:nvPr>
            <p:ph idx="1"/>
          </p:nvPr>
        </p:nvSpPr>
        <p:spPr>
          <a:xfrm>
            <a:off x="6355080" y="2121408"/>
            <a:ext cx="4773168" cy="4050792"/>
          </a:xfrm>
        </p:spPr>
        <p:txBody>
          <a:bodyPr>
            <a:normAutofit/>
          </a:bodyPr>
          <a:lstStyle/>
          <a:p>
            <a:r>
              <a:rPr lang="uk-UA" sz="1600"/>
              <a:t>Обов’язкова сертифікація запроваджується там, де немає чітких механізмів саморегулювання, які працюють за наявності потужних професійних об’єднань, що надають діям своїх членів цивілізованої ринкової форми. Там, де такі об’єднання існують (Швейцарія), обов’язкова сертифікація поступається місцем добровільній – ініційованій виробником послуги процедурі підтвердження відповідності рівня якості послуг, які надаються, вимогам стандартів обслуговування й іншим нормативним документам, що визначають рівень якості послуг подібного роду. За підсумками сертифікації видається документ, який слугує письмовим підтвердженням того факту, що послуга, яка сертифікується, відповідає встановленим вимогам.</a:t>
            </a:r>
            <a:endParaRPr lang="ru-RU" sz="1600"/>
          </a:p>
        </p:txBody>
      </p:sp>
    </p:spTree>
    <p:extLst>
      <p:ext uri="{BB962C8B-B14F-4D97-AF65-F5344CB8AC3E}">
        <p14:creationId xmlns:p14="http://schemas.microsoft.com/office/powerpoint/2010/main" val="4049486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Стандартизация работы, деятельности и процессов производства">
            <a:extLst>
              <a:ext uri="{FF2B5EF4-FFF2-40B4-BE49-F238E27FC236}">
                <a16:creationId xmlns:a16="http://schemas.microsoft.com/office/drawing/2014/main" xmlns="" id="{363B4B14-C0AB-4352-85A7-76F5F9F339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3942" y="2478677"/>
            <a:ext cx="4773168" cy="340940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0615C72A-8244-4244-9B7E-F1E15A3D8EB1}"/>
              </a:ext>
            </a:extLst>
          </p:cNvPr>
          <p:cNvSpPr>
            <a:spLocks noGrp="1"/>
          </p:cNvSpPr>
          <p:nvPr>
            <p:ph idx="1"/>
          </p:nvPr>
        </p:nvSpPr>
        <p:spPr>
          <a:xfrm>
            <a:off x="6355080" y="2121408"/>
            <a:ext cx="4773168" cy="4050792"/>
          </a:xfrm>
        </p:spPr>
        <p:txBody>
          <a:bodyPr>
            <a:normAutofit/>
          </a:bodyPr>
          <a:lstStyle/>
          <a:p>
            <a:r>
              <a:rPr lang="uk-UA" sz="1600" b="1" dirty="0"/>
              <a:t>Стандартизація</a:t>
            </a:r>
            <a:r>
              <a:rPr lang="uk-UA" sz="1600" dirty="0"/>
              <a:t> – один зі способів державного регулювання туристичної діяльності, метою якого є захист прав та інтересів туристів і добросовісних виробників </a:t>
            </a:r>
            <a:r>
              <a:rPr lang="uk-UA" sz="1600" dirty="0" err="1"/>
              <a:t>турпродукту</a:t>
            </a:r>
            <a:r>
              <a:rPr lang="uk-UA" sz="1600" dirty="0"/>
              <a:t>. Стандартами у сфері надання послуг є національний і міжнародний стандарт, санітарні, будівельні норми й правила та інші документи, якими, відповідно до законодавства, встановлюються обов’язкові вимоги до якості послуг.</a:t>
            </a:r>
            <a:endParaRPr lang="ru-RU" sz="1600" dirty="0"/>
          </a:p>
          <a:p>
            <a:r>
              <a:rPr lang="uk-UA" sz="1600" dirty="0"/>
              <a:t>Стандартизація – діяльність, спрямована на досягнення та встановлення прогресивних норм і вимог шляхом створення нормативно-технічної документації на виробництво та застосування різних видів продукції, а також надання послуг.</a:t>
            </a:r>
            <a:endParaRPr lang="ru-RU" sz="1600" dirty="0"/>
          </a:p>
          <a:p>
            <a:endParaRPr lang="ru-RU" sz="1600" dirty="0"/>
          </a:p>
        </p:txBody>
      </p:sp>
    </p:spTree>
    <p:extLst>
      <p:ext uri="{BB962C8B-B14F-4D97-AF65-F5344CB8AC3E}">
        <p14:creationId xmlns:p14="http://schemas.microsoft.com/office/powerpoint/2010/main" val="52490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D642E41-1175-4462-AB65-FBF238264521}"/>
              </a:ext>
            </a:extLst>
          </p:cNvPr>
          <p:cNvSpPr>
            <a:spLocks noGrp="1"/>
          </p:cNvSpPr>
          <p:nvPr>
            <p:ph idx="1"/>
          </p:nvPr>
        </p:nvSpPr>
        <p:spPr>
          <a:xfrm>
            <a:off x="1069848" y="520505"/>
            <a:ext cx="10058400" cy="5651695"/>
          </a:xfrm>
        </p:spPr>
        <p:txBody>
          <a:bodyPr>
            <a:normAutofit lnSpcReduction="10000"/>
          </a:bodyPr>
          <a:lstStyle/>
          <a:p>
            <a:pPr algn="ctr"/>
            <a:r>
              <a:rPr lang="uk-UA" dirty="0"/>
              <a:t>Стандарти серії І</a:t>
            </a:r>
            <a:r>
              <a:rPr lang="en-GB" dirty="0"/>
              <a:t>S</a:t>
            </a:r>
            <a:r>
              <a:rPr lang="uk-UA" dirty="0"/>
              <a:t>О</a:t>
            </a:r>
            <a:endParaRPr lang="ru-RU" dirty="0"/>
          </a:p>
          <a:p>
            <a:r>
              <a:rPr lang="uk-UA" dirty="0"/>
              <a:t> </a:t>
            </a:r>
            <a:r>
              <a:rPr lang="uk-UA" b="1" i="1" dirty="0"/>
              <a:t>Комітет Міжнародної організації </a:t>
            </a:r>
            <a:r>
              <a:rPr lang="de-DE" b="1" i="1" dirty="0"/>
              <a:t>ISO </a:t>
            </a:r>
            <a:r>
              <a:rPr lang="uk-UA" b="1" i="1" dirty="0"/>
              <a:t>зі споживчої політики (</a:t>
            </a:r>
            <a:r>
              <a:rPr lang="de-DE" b="1" i="1" dirty="0"/>
              <a:t>ISO/COPOLCO ) </a:t>
            </a:r>
            <a:r>
              <a:rPr lang="de-DE" dirty="0"/>
              <a:t>– </a:t>
            </a:r>
            <a:r>
              <a:rPr lang="uk-UA" dirty="0"/>
              <a:t>структура із розробки політики розвитку туристичної галузі, який включає до свого складу делегованих представників значної кількості країн.</a:t>
            </a:r>
            <a:endParaRPr lang="ru-RU" dirty="0"/>
          </a:p>
          <a:p>
            <a:pPr lvl="0"/>
            <a:r>
              <a:rPr lang="ru-RU" dirty="0" err="1"/>
              <a:t>Починаючи</a:t>
            </a:r>
            <a:r>
              <a:rPr lang="ru-RU" dirty="0"/>
              <a:t> з 1995 року</a:t>
            </a:r>
            <a:r>
              <a:rPr lang="uk-UA" dirty="0"/>
              <a:t>,</a:t>
            </a:r>
            <a:r>
              <a:rPr lang="ru-RU" dirty="0"/>
              <a:t> </a:t>
            </a:r>
            <a:r>
              <a:rPr lang="ru-RU" dirty="0" err="1"/>
              <a:t>комітет</a:t>
            </a:r>
            <a:r>
              <a:rPr lang="ru-RU" dirty="0"/>
              <a:t> проводить </a:t>
            </a:r>
            <a:r>
              <a:rPr lang="ru-RU" dirty="0" err="1"/>
              <a:t>періодично</a:t>
            </a:r>
            <a:r>
              <a:rPr lang="ru-RU" dirty="0"/>
              <a:t> </a:t>
            </a:r>
            <a:r>
              <a:rPr lang="ru-RU" dirty="0" err="1"/>
              <a:t>міжнародні</a:t>
            </a:r>
            <a:r>
              <a:rPr lang="ru-RU" dirty="0"/>
              <a:t> </a:t>
            </a:r>
            <a:r>
              <a:rPr lang="ru-RU" dirty="0" err="1"/>
              <a:t>семінари</a:t>
            </a:r>
            <a:r>
              <a:rPr lang="ru-RU" dirty="0"/>
              <a:t> з </a:t>
            </a:r>
            <a:r>
              <a:rPr lang="ru-RU" dirty="0" err="1"/>
              <a:t>питань</a:t>
            </a:r>
            <a:r>
              <a:rPr lang="ru-RU" dirty="0"/>
              <a:t> </a:t>
            </a:r>
            <a:r>
              <a:rPr lang="ru-RU" dirty="0" err="1"/>
              <a:t>стандартизації</a:t>
            </a:r>
            <a:r>
              <a:rPr lang="ru-RU" dirty="0"/>
              <a:t> </a:t>
            </a:r>
            <a:r>
              <a:rPr lang="uk-UA" dirty="0"/>
              <a:t>у</a:t>
            </a:r>
            <a:r>
              <a:rPr lang="ru-RU" dirty="0"/>
              <a:t> </a:t>
            </a:r>
            <a:r>
              <a:rPr lang="ru-RU" dirty="0" err="1"/>
              <a:t>сфері</a:t>
            </a:r>
            <a:r>
              <a:rPr lang="ru-RU" dirty="0"/>
              <a:t> туризму.; </a:t>
            </a:r>
          </a:p>
          <a:p>
            <a:pPr lvl="0"/>
            <a:r>
              <a:rPr lang="ru-RU" dirty="0" err="1"/>
              <a:t>Комітетом</a:t>
            </a:r>
            <a:r>
              <a:rPr lang="ru-RU" dirty="0"/>
              <a:t> </a:t>
            </a:r>
            <a:r>
              <a:rPr lang="ru-RU" dirty="0" err="1"/>
              <a:t>спільними</a:t>
            </a:r>
            <a:r>
              <a:rPr lang="ru-RU" dirty="0"/>
              <a:t> </a:t>
            </a:r>
            <a:r>
              <a:rPr lang="ru-RU" dirty="0" err="1"/>
              <a:t>зусиллями</a:t>
            </a:r>
            <a:r>
              <a:rPr lang="ru-RU" dirty="0"/>
              <a:t> </a:t>
            </a:r>
            <a:r>
              <a:rPr lang="ru-RU" dirty="0" err="1"/>
              <a:t>із</a:t>
            </a:r>
            <a:r>
              <a:rPr lang="ru-RU" dirty="0"/>
              <a:t> </a:t>
            </a:r>
            <a:r>
              <a:rPr lang="ru-RU" dirty="0" err="1"/>
              <a:t>представниками</a:t>
            </a:r>
            <a:r>
              <a:rPr lang="ru-RU" dirty="0"/>
              <a:t> таких </a:t>
            </a:r>
            <a:r>
              <a:rPr lang="ru-RU" dirty="0" err="1"/>
              <a:t>організацій</a:t>
            </a:r>
            <a:r>
              <a:rPr lang="ru-RU" dirty="0"/>
              <a:t>, як ЮНВТО, </a:t>
            </a:r>
            <a:r>
              <a:rPr lang="ru-RU" dirty="0" err="1"/>
              <a:t>швейцарська</a:t>
            </a:r>
            <a:r>
              <a:rPr lang="ru-RU" dirty="0"/>
              <a:t> </a:t>
            </a:r>
            <a:r>
              <a:rPr lang="ru-RU" dirty="0" err="1"/>
              <a:t>Асоціація</a:t>
            </a:r>
            <a:r>
              <a:rPr lang="ru-RU" dirty="0"/>
              <a:t> туризму, </a:t>
            </a:r>
            <a:r>
              <a:rPr lang="ru-RU" dirty="0" err="1"/>
              <a:t>Міжнародна</a:t>
            </a:r>
            <a:r>
              <a:rPr lang="ru-RU" dirty="0"/>
              <a:t> </a:t>
            </a:r>
            <a:r>
              <a:rPr lang="ru-RU" dirty="0" err="1"/>
              <a:t>асоціація</a:t>
            </a:r>
            <a:r>
              <a:rPr lang="ru-RU" dirty="0"/>
              <a:t> </a:t>
            </a:r>
            <a:r>
              <a:rPr lang="ru-RU" dirty="0" err="1"/>
              <a:t>готелів</a:t>
            </a:r>
            <a:r>
              <a:rPr lang="ru-RU" dirty="0"/>
              <a:t> і </a:t>
            </a:r>
            <a:r>
              <a:rPr lang="ru-RU" dirty="0" err="1"/>
              <a:t>ресторанів</a:t>
            </a:r>
            <a:r>
              <a:rPr lang="ru-RU" dirty="0"/>
              <a:t>, </a:t>
            </a:r>
            <a:r>
              <a:rPr lang="de-DE" dirty="0"/>
              <a:t>Rainforest Alliance </a:t>
            </a:r>
            <a:r>
              <a:rPr lang="ru-RU" dirty="0" err="1"/>
              <a:t>розроблено</a:t>
            </a:r>
            <a:r>
              <a:rPr lang="ru-RU" dirty="0"/>
              <a:t> </a:t>
            </a:r>
            <a:r>
              <a:rPr lang="ru-RU" dirty="0" err="1"/>
              <a:t>серію</a:t>
            </a:r>
            <a:r>
              <a:rPr lang="ru-RU" dirty="0"/>
              <a:t> </a:t>
            </a:r>
            <a:r>
              <a:rPr lang="ru-RU" dirty="0" err="1"/>
              <a:t>стандартів</a:t>
            </a:r>
            <a:r>
              <a:rPr lang="ru-RU" dirty="0"/>
              <a:t> </a:t>
            </a:r>
            <a:r>
              <a:rPr lang="ru-RU" i="1" dirty="0" err="1"/>
              <a:t>стосовно</a:t>
            </a:r>
            <a:r>
              <a:rPr lang="ru-RU" i="1" dirty="0"/>
              <a:t> </a:t>
            </a:r>
            <a:r>
              <a:rPr lang="ru-RU" i="1" dirty="0" err="1"/>
              <a:t>послуг</a:t>
            </a:r>
            <a:r>
              <a:rPr lang="ru-RU" i="1" dirty="0"/>
              <a:t> </a:t>
            </a:r>
            <a:r>
              <a:rPr lang="ru-RU" i="1" dirty="0" err="1"/>
              <a:t>гігієни</a:t>
            </a:r>
            <a:r>
              <a:rPr lang="ru-RU" i="1" dirty="0"/>
              <a:t>, </a:t>
            </a:r>
            <a:r>
              <a:rPr lang="ru-RU" i="1" dirty="0" err="1"/>
              <a:t>розвитку</a:t>
            </a:r>
            <a:r>
              <a:rPr lang="ru-RU" i="1" dirty="0"/>
              <a:t> </a:t>
            </a:r>
            <a:r>
              <a:rPr lang="ru-RU" i="1" dirty="0" err="1"/>
              <a:t>сталого</a:t>
            </a:r>
            <a:r>
              <a:rPr lang="ru-RU" i="1" dirty="0"/>
              <a:t> туризму, </a:t>
            </a:r>
            <a:r>
              <a:rPr lang="ru-RU" i="1" dirty="0" err="1"/>
              <a:t>безпеки</a:t>
            </a:r>
            <a:r>
              <a:rPr lang="ru-RU" i="1" dirty="0"/>
              <a:t> </a:t>
            </a:r>
            <a:r>
              <a:rPr lang="ru-RU" dirty="0"/>
              <a:t>(особливо </a:t>
            </a:r>
            <a:r>
              <a:rPr lang="ru-RU" dirty="0" err="1"/>
              <a:t>стосовно</a:t>
            </a:r>
            <a:r>
              <a:rPr lang="ru-RU" dirty="0"/>
              <a:t> </a:t>
            </a:r>
            <a:r>
              <a:rPr lang="ru-RU" dirty="0" err="1"/>
              <a:t>ставлення</a:t>
            </a:r>
            <a:r>
              <a:rPr lang="ru-RU" dirty="0"/>
              <a:t> до </a:t>
            </a:r>
            <a:r>
              <a:rPr lang="ru-RU" dirty="0" err="1"/>
              <a:t>дітей</a:t>
            </a:r>
            <a:r>
              <a:rPr lang="ru-RU" dirty="0"/>
              <a:t> та </a:t>
            </a:r>
            <a:r>
              <a:rPr lang="ru-RU" dirty="0" err="1"/>
              <a:t>пожежної</a:t>
            </a:r>
            <a:r>
              <a:rPr lang="ru-RU" dirty="0"/>
              <a:t> </a:t>
            </a:r>
            <a:r>
              <a:rPr lang="ru-RU" dirty="0" err="1"/>
              <a:t>безпеки</a:t>
            </a:r>
            <a:r>
              <a:rPr lang="ru-RU" dirty="0"/>
              <a:t>) і </a:t>
            </a:r>
            <a:r>
              <a:rPr lang="ru-RU" i="1" dirty="0" err="1"/>
              <a:t>доступності</a:t>
            </a:r>
            <a:r>
              <a:rPr lang="ru-RU" i="1" dirty="0"/>
              <a:t> </a:t>
            </a:r>
            <a:r>
              <a:rPr lang="ru-RU" dirty="0"/>
              <a:t>(</a:t>
            </a:r>
            <a:r>
              <a:rPr lang="ru-RU" dirty="0" err="1"/>
              <a:t>враховуючи</a:t>
            </a:r>
            <a:r>
              <a:rPr lang="ru-RU" dirty="0"/>
              <a:t> </a:t>
            </a:r>
            <a:r>
              <a:rPr lang="ru-RU" dirty="0" err="1"/>
              <a:t>концепцію</a:t>
            </a:r>
            <a:r>
              <a:rPr lang="ru-RU" dirty="0"/>
              <a:t> «Дизайн для </a:t>
            </a:r>
            <a:r>
              <a:rPr lang="ru-RU" dirty="0" err="1"/>
              <a:t>всіх</a:t>
            </a:r>
            <a:r>
              <a:rPr lang="ru-RU" dirty="0"/>
              <a:t>»).</a:t>
            </a:r>
          </a:p>
          <a:p>
            <a:r>
              <a:rPr lang="en-US" b="1" dirty="0"/>
              <a:t>ISO/TC 228 Tourism and related services</a:t>
            </a:r>
            <a:endParaRPr lang="ru-RU" dirty="0"/>
          </a:p>
          <a:p>
            <a:pPr lvl="0"/>
            <a:r>
              <a:rPr lang="uk-UA" dirty="0"/>
              <a:t>23 опублікованих стандартів </a:t>
            </a:r>
            <a:r>
              <a:rPr lang="en-US" dirty="0"/>
              <a:t>ISO</a:t>
            </a:r>
            <a:r>
              <a:rPr lang="uk-UA" dirty="0"/>
              <a:t> під прямою відповідальністю </a:t>
            </a:r>
            <a:r>
              <a:rPr lang="de-DE" dirty="0"/>
              <a:t>ISO / TC 228</a:t>
            </a:r>
            <a:endParaRPr lang="ru-RU" dirty="0"/>
          </a:p>
          <a:p>
            <a:pPr lvl="0"/>
            <a:r>
              <a:rPr lang="de-DE" dirty="0"/>
              <a:t>12 </a:t>
            </a:r>
            <a:r>
              <a:rPr lang="uk-UA" dirty="0"/>
              <a:t>стандартів </a:t>
            </a:r>
            <a:r>
              <a:rPr lang="de-DE" dirty="0"/>
              <a:t>ISO </a:t>
            </a:r>
            <a:r>
              <a:rPr lang="uk-UA" dirty="0"/>
              <a:t>в стадії розробки під прямою відповідальністю </a:t>
            </a:r>
            <a:r>
              <a:rPr lang="de-DE" dirty="0"/>
              <a:t>ISO / TC 228</a:t>
            </a:r>
            <a:endParaRPr lang="ru-RU" dirty="0"/>
          </a:p>
          <a:p>
            <a:pPr lvl="0"/>
            <a:r>
              <a:rPr lang="de-DE" dirty="0"/>
              <a:t>63 </a:t>
            </a:r>
            <a:r>
              <a:rPr lang="uk-UA" dirty="0"/>
              <a:t>Країни-учасниці</a:t>
            </a:r>
            <a:endParaRPr lang="ru-RU" dirty="0"/>
          </a:p>
          <a:p>
            <a:pPr lvl="0"/>
            <a:r>
              <a:rPr lang="uk-UA" dirty="0"/>
              <a:t>29 Країни-спостерігачі</a:t>
            </a:r>
            <a:endParaRPr lang="ru-RU" dirty="0"/>
          </a:p>
          <a:p>
            <a:endParaRPr lang="ru-RU" dirty="0"/>
          </a:p>
        </p:txBody>
      </p:sp>
    </p:spTree>
    <p:extLst>
      <p:ext uri="{BB962C8B-B14F-4D97-AF65-F5344CB8AC3E}">
        <p14:creationId xmlns:p14="http://schemas.microsoft.com/office/powerpoint/2010/main" val="2277895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3470EDBE-6EDA-44D7-A23D-19B238EAEAA3}"/>
              </a:ext>
            </a:extLst>
          </p:cNvPr>
          <p:cNvGraphicFramePr>
            <a:graphicFrameLocks noGrp="1"/>
          </p:cNvGraphicFramePr>
          <p:nvPr>
            <p:ph idx="1"/>
          </p:nvPr>
        </p:nvGraphicFramePr>
        <p:xfrm>
          <a:off x="1978025" y="1311592"/>
          <a:ext cx="8242300" cy="4079240"/>
        </p:xfrm>
        <a:graphic>
          <a:graphicData uri="http://schemas.openxmlformats.org/drawingml/2006/table">
            <a:tbl>
              <a:tblPr firstRow="1" bandRow="1">
                <a:tableStyleId>{5C22544A-7EE6-4342-B048-85BDC9FD1C3A}</a:tableStyleId>
              </a:tblPr>
              <a:tblGrid>
                <a:gridCol w="2146300">
                  <a:extLst>
                    <a:ext uri="{9D8B030D-6E8A-4147-A177-3AD203B41FA5}">
                      <a16:colId xmlns:a16="http://schemas.microsoft.com/office/drawing/2014/main" xmlns="" val="2832336761"/>
                    </a:ext>
                  </a:extLst>
                </a:gridCol>
                <a:gridCol w="6096000">
                  <a:extLst>
                    <a:ext uri="{9D8B030D-6E8A-4147-A177-3AD203B41FA5}">
                      <a16:colId xmlns:a16="http://schemas.microsoft.com/office/drawing/2014/main" xmlns="" val="3150857359"/>
                    </a:ext>
                  </a:extLst>
                </a:gridCol>
              </a:tblGrid>
              <a:tr h="370840">
                <a:tc>
                  <a:txBody>
                    <a:bodyPr/>
                    <a:lstStyle/>
                    <a:p>
                      <a:pPr algn="ctr">
                        <a:lnSpc>
                          <a:spcPct val="107000"/>
                        </a:lnSpc>
                        <a:spcAft>
                          <a:spcPts val="0"/>
                        </a:spcAft>
                      </a:pPr>
                      <a:r>
                        <a:rPr lang="uk-UA" sz="1400" kern="1200">
                          <a:effectLst>
                            <a:outerShdw blurRad="38100" dist="38100" dir="2700000" algn="tl">
                              <a:srgbClr val="000000">
                                <a:alpha val="43000"/>
                              </a:srgbClr>
                            </a:outerShdw>
                          </a:effectLst>
                        </a:rPr>
                        <a:t>Код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uk-UA" sz="1400" kern="1200">
                          <a:effectLst>
                            <a:outerShdw blurRad="38100" dist="38100" dir="2700000" algn="tl">
                              <a:srgbClr val="000000">
                                <a:alpha val="43000"/>
                              </a:srgbClr>
                            </a:outerShdw>
                          </a:effectLst>
                        </a:rPr>
                        <a:t>Назва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774580103"/>
                  </a:ext>
                </a:extLst>
              </a:tr>
              <a:tr h="370840">
                <a:tc>
                  <a:txBody>
                    <a:bodyPr/>
                    <a:lstStyle/>
                    <a:p>
                      <a:pPr>
                        <a:lnSpc>
                          <a:spcPct val="107000"/>
                        </a:lnSpc>
                        <a:spcAft>
                          <a:spcPts val="0"/>
                        </a:spcAft>
                      </a:pPr>
                      <a:r>
                        <a:rPr lang="uk-UA" sz="1400" kern="1200">
                          <a:effectLst/>
                        </a:rPr>
                        <a:t> ISO/TC 228/AHG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Heritage Hotels and Traditional Restaurants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44256670"/>
                  </a:ext>
                </a:extLst>
              </a:tr>
              <a:tr h="370840">
                <a:tc>
                  <a:txBody>
                    <a:bodyPr/>
                    <a:lstStyle/>
                    <a:p>
                      <a:pPr>
                        <a:lnSpc>
                          <a:spcPct val="107000"/>
                        </a:lnSpc>
                        <a:spcAft>
                          <a:spcPts val="0"/>
                        </a:spcAft>
                      </a:pPr>
                      <a:r>
                        <a:rPr lang="uk-UA" sz="1400" kern="1200">
                          <a:effectLst/>
                        </a:rPr>
                        <a:t> ISO/TC 228/CAG</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Chair Advisory Group</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454566116"/>
                  </a:ext>
                </a:extLst>
              </a:tr>
              <a:tr h="370840">
                <a:tc>
                  <a:txBody>
                    <a:bodyPr/>
                    <a:lstStyle/>
                    <a:p>
                      <a:pPr>
                        <a:lnSpc>
                          <a:spcPct val="107000"/>
                        </a:lnSpc>
                        <a:spcAft>
                          <a:spcPts val="0"/>
                        </a:spcAft>
                      </a:pPr>
                      <a:r>
                        <a:rPr lang="uk-UA" sz="1400" kern="1200">
                          <a:effectLst/>
                        </a:rPr>
                        <a:t> ISO/TC 228/WG 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Diving services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07446147"/>
                  </a:ext>
                </a:extLst>
              </a:tr>
              <a:tr h="370840">
                <a:tc>
                  <a:txBody>
                    <a:bodyPr/>
                    <a:lstStyle/>
                    <a:p>
                      <a:pPr>
                        <a:lnSpc>
                          <a:spcPct val="107000"/>
                        </a:lnSpc>
                        <a:spcAft>
                          <a:spcPts val="0"/>
                        </a:spcAft>
                      </a:pPr>
                      <a:r>
                        <a:rPr lang="uk-UA" sz="1400" kern="1200">
                          <a:effectLst/>
                        </a:rPr>
                        <a:t> ISO/TC 228/WG 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Health tourism services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754395768"/>
                  </a:ext>
                </a:extLst>
              </a:tr>
              <a:tr h="370840">
                <a:tc>
                  <a:txBody>
                    <a:bodyPr/>
                    <a:lstStyle/>
                    <a:p>
                      <a:pPr>
                        <a:lnSpc>
                          <a:spcPct val="107000"/>
                        </a:lnSpc>
                        <a:spcAft>
                          <a:spcPts val="0"/>
                        </a:spcAft>
                      </a:pPr>
                      <a:r>
                        <a:rPr lang="uk-UA" sz="1400" kern="1200">
                          <a:effectLst/>
                        </a:rPr>
                        <a:t> ISO/TC 228/WG 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Adventure tourism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879149065"/>
                  </a:ext>
                </a:extLst>
              </a:tr>
              <a:tr h="370840">
                <a:tc>
                  <a:txBody>
                    <a:bodyPr/>
                    <a:lstStyle/>
                    <a:p>
                      <a:pPr>
                        <a:lnSpc>
                          <a:spcPct val="107000"/>
                        </a:lnSpc>
                        <a:spcAft>
                          <a:spcPts val="0"/>
                        </a:spcAft>
                      </a:pPr>
                      <a:r>
                        <a:rPr lang="uk-UA" sz="1400" kern="1200">
                          <a:effectLst/>
                        </a:rPr>
                        <a:t> ISO/TC 228/WG 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Yacht harbors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24423204"/>
                  </a:ext>
                </a:extLst>
              </a:tr>
              <a:tr h="370840">
                <a:tc>
                  <a:txBody>
                    <a:bodyPr/>
                    <a:lstStyle/>
                    <a:p>
                      <a:pPr>
                        <a:lnSpc>
                          <a:spcPct val="107000"/>
                        </a:lnSpc>
                        <a:spcAft>
                          <a:spcPts val="0"/>
                        </a:spcAft>
                      </a:pPr>
                      <a:r>
                        <a:rPr lang="uk-UA" sz="1400" kern="1200">
                          <a:effectLst/>
                        </a:rPr>
                        <a:t> ISO/TC 228/WG 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Bare boat charter services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72945149"/>
                  </a:ext>
                </a:extLst>
              </a:tr>
              <a:tr h="370840">
                <a:tc>
                  <a:txBody>
                    <a:bodyPr/>
                    <a:lstStyle/>
                    <a:p>
                      <a:pPr>
                        <a:lnSpc>
                          <a:spcPct val="107000"/>
                        </a:lnSpc>
                        <a:spcAft>
                          <a:spcPts val="0"/>
                        </a:spcAft>
                      </a:pPr>
                      <a:r>
                        <a:rPr lang="uk-UA" sz="1400" kern="1200">
                          <a:effectLst/>
                        </a:rPr>
                        <a:t> ISO/TC 228/WG 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International volunteer tourism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717418140"/>
                  </a:ext>
                </a:extLst>
              </a:tr>
              <a:tr h="370840">
                <a:tc>
                  <a:txBody>
                    <a:bodyPr/>
                    <a:lstStyle/>
                    <a:p>
                      <a:pPr>
                        <a:lnSpc>
                          <a:spcPct val="107000"/>
                        </a:lnSpc>
                        <a:spcAft>
                          <a:spcPts val="0"/>
                        </a:spcAft>
                      </a:pPr>
                      <a:r>
                        <a:rPr lang="uk-UA" sz="1400" kern="1200">
                          <a:effectLst/>
                        </a:rPr>
                        <a:t> ISO/TC 228/WG 13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a:effectLst/>
                        </a:rPr>
                        <a:t>Sustainable tourism</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38965511"/>
                  </a:ext>
                </a:extLst>
              </a:tr>
              <a:tr h="370840">
                <a:tc>
                  <a:txBody>
                    <a:bodyPr/>
                    <a:lstStyle/>
                    <a:p>
                      <a:pPr>
                        <a:lnSpc>
                          <a:spcPct val="107000"/>
                        </a:lnSpc>
                        <a:spcAft>
                          <a:spcPts val="0"/>
                        </a:spcAft>
                      </a:pPr>
                      <a:r>
                        <a:rPr lang="uk-UA" sz="1400" kern="1200">
                          <a:effectLst/>
                        </a:rPr>
                        <a:t> ISO/TC 228/WG 14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1400" kern="1200" dirty="0" err="1">
                          <a:effectLst/>
                        </a:rPr>
                        <a:t>Accessible</a:t>
                      </a:r>
                      <a:r>
                        <a:rPr lang="uk-UA" sz="1400" kern="1200" dirty="0">
                          <a:effectLst/>
                        </a:rPr>
                        <a:t> </a:t>
                      </a:r>
                      <a:r>
                        <a:rPr lang="uk-UA" sz="1400" kern="1200" dirty="0" err="1">
                          <a:effectLst/>
                        </a:rPr>
                        <a:t>tourism</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48640791"/>
                  </a:ext>
                </a:extLst>
              </a:tr>
            </a:tbl>
          </a:graphicData>
        </a:graphic>
      </p:graphicFrame>
    </p:spTree>
    <p:extLst>
      <p:ext uri="{BB962C8B-B14F-4D97-AF65-F5344CB8AC3E}">
        <p14:creationId xmlns:p14="http://schemas.microsoft.com/office/powerpoint/2010/main" val="1602509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C7FF924-8DA0-4BE9-8C7E-095B0EC13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a:extLst>
              <a:ext uri="{FF2B5EF4-FFF2-40B4-BE49-F238E27FC236}">
                <a16:creationId xmlns:a16="http://schemas.microsoft.com/office/drawing/2014/main" xmlns="" id="{6FDA600F-FA85-4CDF-B9DE-438ACF9F22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996251"/>
            <a:ext cx="5112461" cy="28757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649C44EC-094A-422D-AC66-0C4FC99CD26D}"/>
              </a:ext>
            </a:extLst>
          </p:cNvPr>
          <p:cNvSpPr>
            <a:spLocks noGrp="1"/>
          </p:cNvSpPr>
          <p:nvPr>
            <p:ph idx="1"/>
          </p:nvPr>
        </p:nvSpPr>
        <p:spPr>
          <a:xfrm>
            <a:off x="6400799" y="2121408"/>
            <a:ext cx="5299585" cy="4050792"/>
          </a:xfrm>
        </p:spPr>
        <p:txBody>
          <a:bodyPr>
            <a:normAutofit/>
          </a:bodyPr>
          <a:lstStyle/>
          <a:p>
            <a:r>
              <a:rPr lang="uk-UA" sz="1400" dirty="0"/>
              <a:t>В організації розроблено стандарт </a:t>
            </a:r>
            <a:r>
              <a:rPr lang="uk-UA" sz="1400" b="1" dirty="0"/>
              <a:t>ISO 21902 Туризм і додаткові послуги - Туризм для всіх - вимоги і рекомендації </a:t>
            </a:r>
            <a:r>
              <a:rPr lang="uk-UA" sz="1400" dirty="0"/>
              <a:t>(ISO 21902 </a:t>
            </a:r>
            <a:r>
              <a:rPr lang="uk-UA" sz="1400" dirty="0" err="1"/>
              <a:t>Tourism</a:t>
            </a:r>
            <a:r>
              <a:rPr lang="uk-UA" sz="1400" dirty="0"/>
              <a:t> </a:t>
            </a:r>
            <a:r>
              <a:rPr lang="uk-UA" sz="1400" dirty="0" err="1"/>
              <a:t>and</a:t>
            </a:r>
            <a:r>
              <a:rPr lang="uk-UA" sz="1400" dirty="0"/>
              <a:t> </a:t>
            </a:r>
            <a:r>
              <a:rPr lang="uk-UA" sz="1400" dirty="0" err="1"/>
              <a:t>related</a:t>
            </a:r>
            <a:r>
              <a:rPr lang="uk-UA" sz="1400" dirty="0"/>
              <a:t> </a:t>
            </a:r>
            <a:r>
              <a:rPr lang="uk-UA" sz="1400" dirty="0" err="1"/>
              <a:t>services</a:t>
            </a:r>
            <a:r>
              <a:rPr lang="uk-UA" sz="1400" dirty="0"/>
              <a:t> - </a:t>
            </a:r>
            <a:r>
              <a:rPr lang="uk-UA" sz="1400" dirty="0" err="1"/>
              <a:t>Tourism</a:t>
            </a:r>
            <a:r>
              <a:rPr lang="uk-UA" sz="1400" dirty="0"/>
              <a:t> </a:t>
            </a:r>
            <a:r>
              <a:rPr lang="uk-UA" sz="1400" dirty="0" err="1"/>
              <a:t>for</a:t>
            </a:r>
            <a:r>
              <a:rPr lang="uk-UA" sz="1400" dirty="0"/>
              <a:t> </a:t>
            </a:r>
            <a:r>
              <a:rPr lang="uk-UA" sz="1400" dirty="0" err="1"/>
              <a:t>all</a:t>
            </a:r>
            <a:r>
              <a:rPr lang="uk-UA" sz="1400" dirty="0"/>
              <a:t> - </a:t>
            </a:r>
            <a:r>
              <a:rPr lang="uk-UA" sz="1400" dirty="0" err="1"/>
              <a:t>Requirements</a:t>
            </a:r>
            <a:r>
              <a:rPr lang="uk-UA" sz="1400" dirty="0"/>
              <a:t> </a:t>
            </a:r>
            <a:r>
              <a:rPr lang="uk-UA" sz="1400" dirty="0" err="1"/>
              <a:t>and</a:t>
            </a:r>
            <a:r>
              <a:rPr lang="uk-UA" sz="1400" dirty="0"/>
              <a:t> </a:t>
            </a:r>
            <a:r>
              <a:rPr lang="uk-UA" sz="1400" dirty="0" err="1"/>
              <a:t>recommendations</a:t>
            </a:r>
            <a:r>
              <a:rPr lang="uk-UA" sz="1400" dirty="0"/>
              <a:t>). </a:t>
            </a:r>
          </a:p>
          <a:p>
            <a:r>
              <a:rPr lang="uk-UA" sz="1400" dirty="0"/>
              <a:t>Стандарт затверджено в 2018 році та оприлюднений протягом 2019 року. Стандарт </a:t>
            </a:r>
            <a:r>
              <a:rPr lang="uk-UA" sz="1400" dirty="0" err="1"/>
              <a:t>застосовуеться</a:t>
            </a:r>
            <a:r>
              <a:rPr lang="uk-UA" sz="1400" dirty="0"/>
              <a:t> до різних зацікавлених сторін туристичного сектора, як державних, так і приватних на різних рівнях управління.</a:t>
            </a:r>
          </a:p>
          <a:p>
            <a:r>
              <a:rPr lang="uk-UA" sz="1400" b="1" i="1" dirty="0"/>
              <a:t>Європейська комісія (DG </a:t>
            </a:r>
            <a:r>
              <a:rPr lang="uk-UA" sz="1400" b="1" i="1" dirty="0" err="1"/>
              <a:t>Enterprise</a:t>
            </a:r>
            <a:r>
              <a:rPr lang="uk-UA" sz="1400" b="1" i="1" dirty="0"/>
              <a:t>) </a:t>
            </a:r>
            <a:r>
              <a:rPr lang="uk-UA" sz="1400" i="1" dirty="0"/>
              <a:t>доручила </a:t>
            </a:r>
            <a:r>
              <a:rPr lang="uk-UA" sz="1400" b="1" i="1" dirty="0"/>
              <a:t>Європейському комітету зі стандартизації (CEN) </a:t>
            </a:r>
            <a:r>
              <a:rPr lang="uk-UA" sz="1400" i="1" dirty="0"/>
              <a:t>розробити основу для стандартизації туристичних послуг </a:t>
            </a:r>
            <a:r>
              <a:rPr lang="uk-UA" sz="1400" b="1" i="1" dirty="0"/>
              <a:t>(Мандат 340)</a:t>
            </a:r>
            <a:r>
              <a:rPr lang="uk-UA" sz="1400" i="1" dirty="0"/>
              <a:t>, які потенційно прийняті як міжнародні. </a:t>
            </a:r>
            <a:endParaRPr lang="uk-UA" sz="1400" dirty="0"/>
          </a:p>
          <a:p>
            <a:r>
              <a:rPr lang="uk-UA" sz="1400" i="1" dirty="0"/>
              <a:t>В результаті провідні туристичні країни мають серію стандартів, які регулюють рівень якості надаваних послуг в різних сегментах ринку туристичних послуг.</a:t>
            </a:r>
            <a:endParaRPr lang="uk-UA" sz="1400" dirty="0"/>
          </a:p>
          <a:p>
            <a:endParaRPr lang="ru-RU" sz="1400" dirty="0"/>
          </a:p>
        </p:txBody>
      </p:sp>
      <p:grpSp>
        <p:nvGrpSpPr>
          <p:cNvPr id="73" name="Group 72">
            <a:extLst>
              <a:ext uri="{FF2B5EF4-FFF2-40B4-BE49-F238E27FC236}">
                <a16:creationId xmlns:a16="http://schemas.microsoft.com/office/drawing/2014/main" xmlns="" id="{5029B4A8-2CF0-48DC-B29E-F3B62EDDC4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xmlns="" id="{F71DA811-F7AE-460D-9891-57F221994B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xmlns="" id="{3747795E-BBFD-44B4-892D-2054745A8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97963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C0B594A-5B72-4DE9-8710-73728F3F16CA}"/>
              </a:ext>
            </a:extLst>
          </p:cNvPr>
          <p:cNvSpPr>
            <a:spLocks noGrp="1"/>
          </p:cNvSpPr>
          <p:nvPr>
            <p:ph idx="1"/>
          </p:nvPr>
        </p:nvSpPr>
        <p:spPr>
          <a:xfrm>
            <a:off x="1069848" y="478302"/>
            <a:ext cx="10058400" cy="5693898"/>
          </a:xfrm>
        </p:spPr>
        <p:txBody>
          <a:bodyPr>
            <a:normAutofit fontScale="92500" lnSpcReduction="20000"/>
          </a:bodyPr>
          <a:lstStyle/>
          <a:p>
            <a:r>
              <a:rPr lang="uk-UA" b="1" dirty="0"/>
              <a:t>Яка ситуація на сьогодні в Україні?</a:t>
            </a:r>
            <a:endParaRPr lang="uk-UA" dirty="0"/>
          </a:p>
          <a:p>
            <a:r>
              <a:rPr lang="uk-UA" dirty="0"/>
              <a:t>Робота зі стандартизації в сфері туризму здійснюється з кінця 90-х років ХХ століття з початком функціонування в межах </a:t>
            </a:r>
            <a:r>
              <a:rPr lang="uk-UA" i="1" dirty="0"/>
              <a:t>ТК 118 «Послуги торгівлі, ресторанного господарства, туризму та виставкові»</a:t>
            </a:r>
            <a:r>
              <a:rPr lang="uk-UA" dirty="0"/>
              <a:t> (Наказ Державного комітету України з питань технічного регулювання та споживчої політики від 9 січня 1997 року №5) підкомітету «Послуги туристичні», який у 2016 році перейменовано на «Туризм та послуги у сфері туризму»  (дзеркальна назва до ТК ISO). </a:t>
            </a:r>
          </a:p>
          <a:p>
            <a:r>
              <a:rPr lang="uk-UA" b="1" i="1" dirty="0"/>
              <a:t>ТК 118 </a:t>
            </a:r>
            <a:r>
              <a:rPr lang="uk-UA" i="1" dirty="0"/>
              <a:t>функціонує на базі КНТЕУ. Голова ТК 118 – </a:t>
            </a:r>
            <a:r>
              <a:rPr lang="uk-UA" b="1" i="1" dirty="0" err="1"/>
              <a:t>Мазаракі</a:t>
            </a:r>
            <a:r>
              <a:rPr lang="uk-UA" b="1" i="1" dirty="0"/>
              <a:t> Анатолій Антонович</a:t>
            </a:r>
            <a:r>
              <a:rPr lang="uk-UA" i="1" dirty="0"/>
              <a:t>, ректор, доктор економічних наук, професор, заслужений діяч науки і техніки.</a:t>
            </a:r>
            <a:endParaRPr lang="uk-UA" dirty="0"/>
          </a:p>
          <a:p>
            <a:r>
              <a:rPr lang="uk-UA" b="1" dirty="0"/>
              <a:t>Розробленні і набули чинності національні стандарти (ДСТУ)</a:t>
            </a:r>
            <a:endParaRPr lang="uk-UA" dirty="0"/>
          </a:p>
          <a:p>
            <a:r>
              <a:rPr lang="uk-UA" dirty="0"/>
              <a:t>1. ДСТУ 4268:2003 «Послуги туристичні. Засоби розміщення. Загальні вимоги».</a:t>
            </a:r>
          </a:p>
          <a:p>
            <a:r>
              <a:rPr lang="uk-UA" dirty="0"/>
              <a:t>2. ДСТУ 4269:2003 «Послуги туристичні. Засоби розміщення. Класифікація».</a:t>
            </a:r>
          </a:p>
          <a:p>
            <a:r>
              <a:rPr lang="uk-UA" dirty="0"/>
              <a:t>3. ДСТУ 4527:2006 «Послуги туристичні. Засоби розміщення. Терміни та визначення», узгоджений з Європейським ISO/FDIS 18513:2003 «Готелі та інші типи розміщення туристів. Термінологія».</a:t>
            </a:r>
          </a:p>
          <a:p>
            <a:r>
              <a:rPr lang="uk-UA" dirty="0"/>
              <a:t>4. ДСТУ 7450:2013 «Туристичні послуги. Знаки туристичні активного туризму. Класифікація, опис і правила застосування».</a:t>
            </a:r>
          </a:p>
          <a:p>
            <a:r>
              <a:rPr lang="uk-UA" dirty="0"/>
              <a:t>5. ДСТУ 3862-99 «Ресторанне господарство. Терміни та визначення».</a:t>
            </a:r>
          </a:p>
          <a:p>
            <a:r>
              <a:rPr lang="uk-UA" dirty="0"/>
              <a:t>6. ДСТУ 4281:2004 «Заклади ресторанного господарства. Класифікація».</a:t>
            </a:r>
          </a:p>
          <a:p>
            <a:endParaRPr lang="ru-RU" dirty="0"/>
          </a:p>
        </p:txBody>
      </p:sp>
    </p:spTree>
    <p:extLst>
      <p:ext uri="{BB962C8B-B14F-4D97-AF65-F5344CB8AC3E}">
        <p14:creationId xmlns:p14="http://schemas.microsoft.com/office/powerpoint/2010/main" val="247698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0"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xmlns="" id="{D85C7816-15F6-4EE0-A9A9-D389036E1E43}"/>
              </a:ext>
            </a:extLst>
          </p:cNvPr>
          <p:cNvSpPr>
            <a:spLocks noGrp="1"/>
          </p:cNvSpPr>
          <p:nvPr>
            <p:ph type="title"/>
          </p:nvPr>
        </p:nvSpPr>
        <p:spPr>
          <a:xfrm>
            <a:off x="1069848" y="484632"/>
            <a:ext cx="10058400" cy="1609344"/>
          </a:xfrm>
        </p:spPr>
        <p:txBody>
          <a:bodyPr>
            <a:normAutofit/>
          </a:bodyPr>
          <a:lstStyle/>
          <a:p>
            <a:r>
              <a:rPr lang="uk-UA" sz="3400" b="1"/>
              <a:t>Правове регулювання розвитку міжнародної туристичної діяльності</a:t>
            </a:r>
            <a:endParaRPr lang="ru-RU" sz="3400"/>
          </a:p>
        </p:txBody>
      </p:sp>
      <p:pic>
        <p:nvPicPr>
          <p:cNvPr id="1026" name="Picture 2" descr="Страны мира: список и таблица сравнений по площади, численности населения и  ВВП в 2021 году">
            <a:extLst>
              <a:ext uri="{FF2B5EF4-FFF2-40B4-BE49-F238E27FC236}">
                <a16:creationId xmlns:a16="http://schemas.microsoft.com/office/drawing/2014/main" xmlns="" id="{B829A256-4FF5-4804-B21B-EC1924E57E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62" r="-2" b="4773"/>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AC4706CA-01DB-4107-9A62-6836CBD0D9AC}"/>
              </a:ext>
            </a:extLst>
          </p:cNvPr>
          <p:cNvSpPr>
            <a:spLocks noGrp="1"/>
          </p:cNvSpPr>
          <p:nvPr>
            <p:ph idx="1"/>
          </p:nvPr>
        </p:nvSpPr>
        <p:spPr>
          <a:xfrm>
            <a:off x="6496216" y="2320412"/>
            <a:ext cx="4632031" cy="3851787"/>
          </a:xfrm>
        </p:spPr>
        <p:txBody>
          <a:bodyPr anchor="ctr">
            <a:normAutofit/>
          </a:bodyPr>
          <a:lstStyle/>
          <a:p>
            <a:r>
              <a:rPr lang="uk-UA" sz="1900" dirty="0"/>
              <a:t>У країнах світу існують різноманітні підходи до створення та функціонування органів регулювання розвитку індустрії туризму. Це пояснюється специфікою соціально-економічних і політичних умов розвитку окремих держав, рівнем значущості та масштабами туризму в національній економіці, рівнем </a:t>
            </a:r>
            <a:r>
              <a:rPr lang="uk-UA" sz="1900" dirty="0" err="1"/>
              <a:t>розвинутості</a:t>
            </a:r>
            <a:r>
              <a:rPr lang="uk-UA" sz="1900" dirty="0"/>
              <a:t> ринкових відносин та ін. Аналізуючи роль держави в розвитку туристичної галузі, можна виділити </a:t>
            </a:r>
            <a:r>
              <a:rPr lang="uk-UA" sz="1900" u="sng" dirty="0"/>
              <a:t>чотири моделі розвитку індустрії туризму</a:t>
            </a:r>
            <a:r>
              <a:rPr lang="uk-UA" sz="1900" dirty="0"/>
              <a:t>.</a:t>
            </a:r>
          </a:p>
          <a:p>
            <a:endParaRPr lang="ru-RU" sz="1900"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4466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FD36396-35C0-437C-A0F3-9096DF5CCEBC}"/>
              </a:ext>
            </a:extLst>
          </p:cNvPr>
          <p:cNvSpPr>
            <a:spLocks noGrp="1"/>
          </p:cNvSpPr>
          <p:nvPr>
            <p:ph idx="1"/>
          </p:nvPr>
        </p:nvSpPr>
        <p:spPr>
          <a:xfrm>
            <a:off x="1069848" y="576775"/>
            <a:ext cx="10058400" cy="5595425"/>
          </a:xfrm>
        </p:spPr>
        <p:txBody>
          <a:bodyPr>
            <a:normAutofit fontScale="85000" lnSpcReduction="10000"/>
          </a:bodyPr>
          <a:lstStyle/>
          <a:p>
            <a:r>
              <a:rPr lang="ru-RU" b="1" dirty="0" err="1"/>
              <a:t>Розроблені</a:t>
            </a:r>
            <a:r>
              <a:rPr lang="ru-RU" b="1" dirty="0"/>
              <a:t> </a:t>
            </a:r>
            <a:r>
              <a:rPr lang="ru-RU" b="1" dirty="0" err="1"/>
              <a:t>національні</a:t>
            </a:r>
            <a:r>
              <a:rPr lang="ru-RU" b="1" dirty="0"/>
              <a:t>     </a:t>
            </a:r>
            <a:r>
              <a:rPr lang="ru-RU" b="1" dirty="0" err="1"/>
              <a:t>стандарти</a:t>
            </a:r>
            <a:r>
              <a:rPr lang="ru-RU" b="1" dirty="0"/>
              <a:t> </a:t>
            </a:r>
            <a:endParaRPr lang="ru-RU" dirty="0"/>
          </a:p>
          <a:p>
            <a:r>
              <a:rPr lang="ru-RU" dirty="0"/>
              <a:t>1. </a:t>
            </a:r>
            <a:r>
              <a:rPr lang="uk-UA" dirty="0"/>
              <a:t>ДСТУ «Послуги туристичні. Туроператори та </a:t>
            </a:r>
            <a:r>
              <a:rPr lang="uk-UA" dirty="0" err="1"/>
              <a:t>турагенти</a:t>
            </a:r>
            <a:r>
              <a:rPr lang="uk-UA" dirty="0"/>
              <a:t>: терміни та визначення», узгоджений з Європейським </a:t>
            </a:r>
            <a:r>
              <a:rPr lang="en-US" dirty="0"/>
              <a:t>ISO</a:t>
            </a:r>
            <a:r>
              <a:rPr lang="ru-RU" dirty="0"/>
              <a:t>/</a:t>
            </a:r>
            <a:r>
              <a:rPr lang="en-US" dirty="0"/>
              <a:t>FDIS</a:t>
            </a:r>
            <a:r>
              <a:rPr lang="ru-RU" dirty="0"/>
              <a:t> 13809:2003 «</a:t>
            </a:r>
            <a:r>
              <a:rPr lang="uk-UA" dirty="0"/>
              <a:t>Туроператори та </a:t>
            </a:r>
            <a:r>
              <a:rPr lang="uk-UA" dirty="0" err="1"/>
              <a:t>турагенти</a:t>
            </a:r>
            <a:r>
              <a:rPr lang="uk-UA" dirty="0"/>
              <a:t>. Термінологія»</a:t>
            </a:r>
            <a:endParaRPr lang="ru-RU" dirty="0"/>
          </a:p>
          <a:p>
            <a:r>
              <a:rPr lang="ru-RU" dirty="0"/>
              <a:t>2. </a:t>
            </a:r>
            <a:r>
              <a:rPr lang="uk-UA" dirty="0"/>
              <a:t>ДСТУ «Туризм сільський, зелений. Загальні вимоги». </a:t>
            </a:r>
            <a:endParaRPr lang="ru-RU" dirty="0"/>
          </a:p>
          <a:p>
            <a:r>
              <a:rPr lang="ru-RU" b="1" dirty="0" err="1"/>
              <a:t>Здійснена</a:t>
            </a:r>
            <a:r>
              <a:rPr lang="ru-RU" b="1" dirty="0"/>
              <a:t> </a:t>
            </a:r>
            <a:r>
              <a:rPr lang="ru-RU" b="1" dirty="0" err="1"/>
              <a:t>експертиза</a:t>
            </a:r>
            <a:r>
              <a:rPr lang="ru-RU" b="1" dirty="0"/>
              <a:t> на </a:t>
            </a:r>
            <a:r>
              <a:rPr lang="ru-RU" b="1" dirty="0" err="1"/>
              <a:t>визнання</a:t>
            </a:r>
            <a:r>
              <a:rPr lang="ru-RU" b="1" dirty="0"/>
              <a:t> </a:t>
            </a:r>
            <a:r>
              <a:rPr lang="ru-RU" b="1" i="1" dirty="0" err="1"/>
              <a:t>ГОСТів</a:t>
            </a:r>
            <a:r>
              <a:rPr lang="ru-RU" b="1" dirty="0"/>
              <a:t> як </a:t>
            </a:r>
            <a:r>
              <a:rPr lang="ru-RU" b="1" dirty="0" err="1"/>
              <a:t>національних</a:t>
            </a:r>
            <a:r>
              <a:rPr lang="ru-RU" b="1" dirty="0"/>
              <a:t> ДСТУ:</a:t>
            </a:r>
            <a:endParaRPr lang="ru-RU" dirty="0"/>
          </a:p>
          <a:p>
            <a:r>
              <a:rPr lang="ru-RU" dirty="0"/>
              <a:t>1. ГОСТ 28681.1-95 «Турист</a:t>
            </a:r>
            <a:r>
              <a:rPr lang="uk-UA" dirty="0"/>
              <a:t>с</a:t>
            </a:r>
            <a:r>
              <a:rPr lang="ru-RU" dirty="0"/>
              <a:t>ко-экскурсионное обслуживание. Проектирование туристских услуг»; </a:t>
            </a:r>
          </a:p>
          <a:p>
            <a:r>
              <a:rPr lang="ru-RU" dirty="0"/>
              <a:t>2. ГОСТ 28681.2-95 «Турист</a:t>
            </a:r>
            <a:r>
              <a:rPr lang="uk-UA" dirty="0"/>
              <a:t>с</a:t>
            </a:r>
            <a:r>
              <a:rPr lang="ru-RU" dirty="0"/>
              <a:t>ко-экскурсионное обслуживание. Туристские услуги. Общие требования»; </a:t>
            </a:r>
          </a:p>
          <a:p>
            <a:r>
              <a:rPr lang="ru-RU" dirty="0"/>
              <a:t>3. ГОСТ 28681.3-95 «Турист</a:t>
            </a:r>
            <a:r>
              <a:rPr lang="uk-UA" dirty="0"/>
              <a:t>с</a:t>
            </a:r>
            <a:r>
              <a:rPr lang="ru-RU" dirty="0"/>
              <a:t>ко-экскурсионное обслуживание. Требования по обеспечению безопасности туристов и экскурсантов».</a:t>
            </a:r>
          </a:p>
          <a:p>
            <a:r>
              <a:rPr lang="ru-RU" b="1" dirty="0" err="1"/>
              <a:t>Здійснена</a:t>
            </a:r>
            <a:r>
              <a:rPr lang="ru-RU" b="1" dirty="0"/>
              <a:t> </a:t>
            </a:r>
            <a:r>
              <a:rPr lang="ru-RU" b="1" dirty="0" err="1"/>
              <a:t>експертиза</a:t>
            </a:r>
            <a:r>
              <a:rPr lang="ru-RU" b="1" dirty="0"/>
              <a:t> </a:t>
            </a:r>
            <a:r>
              <a:rPr lang="ru-RU" b="1" dirty="0" err="1"/>
              <a:t>національних</a:t>
            </a:r>
            <a:r>
              <a:rPr lang="ru-RU" b="1" dirty="0"/>
              <a:t> </a:t>
            </a:r>
            <a:r>
              <a:rPr lang="ru-RU" b="1" dirty="0" err="1"/>
              <a:t>стандартів</a:t>
            </a:r>
            <a:r>
              <a:rPr lang="ru-RU" b="1" dirty="0"/>
              <a:t> </a:t>
            </a:r>
            <a:r>
              <a:rPr lang="ru-RU" b="1" dirty="0" err="1"/>
              <a:t>країн</a:t>
            </a:r>
            <a:r>
              <a:rPr lang="ru-RU" b="1" dirty="0"/>
              <a:t> СНД на </a:t>
            </a:r>
            <a:r>
              <a:rPr lang="ru-RU" b="1" dirty="0" err="1"/>
              <a:t>визнання</a:t>
            </a:r>
            <a:r>
              <a:rPr lang="ru-RU" b="1" dirty="0"/>
              <a:t> </a:t>
            </a:r>
            <a:r>
              <a:rPr lang="ru-RU" b="1" dirty="0" err="1"/>
              <a:t>їх</a:t>
            </a:r>
            <a:r>
              <a:rPr lang="ru-RU" b="1" dirty="0"/>
              <a:t> як </a:t>
            </a:r>
            <a:r>
              <a:rPr lang="ru-RU" b="1" i="1" dirty="0" err="1"/>
              <a:t>міждержавні</a:t>
            </a:r>
            <a:r>
              <a:rPr lang="ru-RU" b="1" dirty="0"/>
              <a:t>:</a:t>
            </a:r>
            <a:endParaRPr lang="ru-RU" dirty="0"/>
          </a:p>
          <a:p>
            <a:r>
              <a:rPr lang="ru-RU" dirty="0"/>
              <a:t>1. ГОСТ ИСО 8377-1 «Транспортные средства для отдыха. Автокараваны». </a:t>
            </a:r>
            <a:r>
              <a:rPr lang="ru-RU" i="1" dirty="0" err="1"/>
              <a:t>Республіка</a:t>
            </a:r>
            <a:r>
              <a:rPr lang="ru-RU" i="1" dirty="0"/>
              <a:t> </a:t>
            </a:r>
            <a:r>
              <a:rPr lang="ru-RU" i="1" dirty="0" err="1"/>
              <a:t>Білорусь</a:t>
            </a:r>
            <a:r>
              <a:rPr lang="ru-RU" dirty="0"/>
              <a:t>, 2005.</a:t>
            </a:r>
          </a:p>
          <a:p>
            <a:r>
              <a:rPr lang="ru-RU" dirty="0"/>
              <a:t>2. ГОСТ ИСО 8377-2 «Транспортные средства для отдыха. Автокараваны. Часть 2. Установка отопительных приборов, работающих на жидком топливе или сниженном нефтяном газе», </a:t>
            </a:r>
            <a:r>
              <a:rPr lang="ru-RU" i="1" dirty="0" err="1"/>
              <a:t>Республіка</a:t>
            </a:r>
            <a:r>
              <a:rPr lang="ru-RU" i="1" dirty="0"/>
              <a:t> </a:t>
            </a:r>
            <a:r>
              <a:rPr lang="ru-RU" i="1" dirty="0" err="1"/>
              <a:t>Білорусь</a:t>
            </a:r>
            <a:r>
              <a:rPr lang="ru-RU" dirty="0"/>
              <a:t>, 2006.</a:t>
            </a:r>
          </a:p>
          <a:p>
            <a:r>
              <a:rPr lang="ru-RU" dirty="0"/>
              <a:t>3. ГОСТ ИСО «</a:t>
            </a:r>
            <a:r>
              <a:rPr lang="ru-RU" dirty="0" err="1"/>
              <a:t>Туристсько-екскурсійне</a:t>
            </a:r>
            <a:r>
              <a:rPr lang="ru-RU" dirty="0"/>
              <a:t> </a:t>
            </a:r>
            <a:r>
              <a:rPr lang="ru-RU" dirty="0" err="1"/>
              <a:t>обслуговування</a:t>
            </a:r>
            <a:r>
              <a:rPr lang="ru-RU" dirty="0"/>
              <a:t>. </a:t>
            </a:r>
            <a:r>
              <a:rPr lang="ru-RU" dirty="0" err="1"/>
              <a:t>Проживання</a:t>
            </a:r>
            <a:r>
              <a:rPr lang="ru-RU" dirty="0"/>
              <a:t> в юртах. </a:t>
            </a:r>
            <a:r>
              <a:rPr lang="ru-RU" dirty="0" err="1"/>
              <a:t>Загальні</a:t>
            </a:r>
            <a:r>
              <a:rPr lang="ru-RU" dirty="0"/>
              <a:t> </a:t>
            </a:r>
            <a:r>
              <a:rPr lang="ru-RU" dirty="0" err="1"/>
              <a:t>вимоги</a:t>
            </a:r>
            <a:r>
              <a:rPr lang="ru-RU" dirty="0"/>
              <a:t>», </a:t>
            </a:r>
            <a:r>
              <a:rPr lang="ru-RU" i="1" dirty="0" err="1"/>
              <a:t>Республіка</a:t>
            </a:r>
            <a:r>
              <a:rPr lang="ru-RU" i="1" dirty="0"/>
              <a:t> Киргизстан</a:t>
            </a:r>
            <a:r>
              <a:rPr lang="ru-RU" dirty="0"/>
              <a:t>, 2006.</a:t>
            </a:r>
          </a:p>
          <a:p>
            <a:endParaRPr lang="ru-RU" dirty="0"/>
          </a:p>
        </p:txBody>
      </p:sp>
    </p:spTree>
    <p:extLst>
      <p:ext uri="{BB962C8B-B14F-4D97-AF65-F5344CB8AC3E}">
        <p14:creationId xmlns:p14="http://schemas.microsoft.com/office/powerpoint/2010/main" val="813054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5AB741C-7B21-42E4-90B0-4B7D7F2DABBF}"/>
              </a:ext>
            </a:extLst>
          </p:cNvPr>
          <p:cNvSpPr>
            <a:spLocks noGrp="1"/>
          </p:cNvSpPr>
          <p:nvPr>
            <p:ph idx="1"/>
          </p:nvPr>
        </p:nvSpPr>
        <p:spPr>
          <a:xfrm>
            <a:off x="1069848" y="576775"/>
            <a:ext cx="10058400" cy="5595425"/>
          </a:xfrm>
        </p:spPr>
        <p:txBody>
          <a:bodyPr/>
          <a:lstStyle/>
          <a:p>
            <a:r>
              <a:rPr lang="ru-RU" i="1" dirty="0" err="1"/>
              <a:t>Упродовж</a:t>
            </a:r>
            <a:r>
              <a:rPr lang="ru-RU" i="1" dirty="0"/>
              <a:t> </a:t>
            </a:r>
            <a:r>
              <a:rPr lang="ru-RU" b="1" i="1" dirty="0"/>
              <a:t>2016 р. </a:t>
            </a:r>
            <a:r>
              <a:rPr lang="ru-RU" i="1" dirty="0"/>
              <a:t>за </a:t>
            </a:r>
            <a:r>
              <a:rPr lang="ru-RU" i="1" dirty="0" err="1"/>
              <a:t>спільною</a:t>
            </a:r>
            <a:r>
              <a:rPr lang="ru-RU" i="1" dirty="0"/>
              <a:t> </a:t>
            </a:r>
            <a:r>
              <a:rPr lang="ru-RU" i="1" dirty="0" err="1"/>
              <a:t>ініціативою</a:t>
            </a:r>
            <a:r>
              <a:rPr lang="ru-RU" i="1" dirty="0"/>
              <a:t> і за </a:t>
            </a:r>
            <a:r>
              <a:rPr lang="ru-RU" i="1" dirty="0" err="1"/>
              <a:t>підтримки</a:t>
            </a:r>
            <a:r>
              <a:rPr lang="ru-RU" i="1" dirty="0"/>
              <a:t> центрального органу </a:t>
            </a:r>
            <a:r>
              <a:rPr lang="ru-RU" i="1" dirty="0" err="1"/>
              <a:t>виконавчої</a:t>
            </a:r>
            <a:r>
              <a:rPr lang="ru-RU" i="1" dirty="0"/>
              <a:t> </a:t>
            </a:r>
            <a:r>
              <a:rPr lang="ru-RU" i="1" dirty="0" err="1"/>
              <a:t>влади</a:t>
            </a:r>
            <a:r>
              <a:rPr lang="ru-RU" i="1" dirty="0"/>
              <a:t> в </a:t>
            </a:r>
            <a:r>
              <a:rPr lang="ru-RU" i="1" dirty="0" err="1"/>
              <a:t>сфері</a:t>
            </a:r>
            <a:r>
              <a:rPr lang="ru-RU" i="1" dirty="0"/>
              <a:t> туризму – департаменту туризму і </a:t>
            </a:r>
            <a:r>
              <a:rPr lang="ru-RU" i="1" dirty="0" err="1"/>
              <a:t>курортів</a:t>
            </a:r>
            <a:r>
              <a:rPr lang="ru-RU" i="1" dirty="0"/>
              <a:t> </a:t>
            </a:r>
            <a:r>
              <a:rPr lang="ru-RU" i="1" dirty="0" err="1"/>
              <a:t>Міністерства</a:t>
            </a:r>
            <a:r>
              <a:rPr lang="ru-RU" i="1" dirty="0"/>
              <a:t> </a:t>
            </a:r>
            <a:r>
              <a:rPr lang="ru-RU" i="1" dirty="0" err="1"/>
              <a:t>економічного</a:t>
            </a:r>
            <a:r>
              <a:rPr lang="ru-RU" i="1" dirty="0"/>
              <a:t> </a:t>
            </a:r>
            <a:r>
              <a:rPr lang="ru-RU" i="1" dirty="0" err="1"/>
              <a:t>розвитку</a:t>
            </a:r>
            <a:r>
              <a:rPr lang="ru-RU" i="1" dirty="0"/>
              <a:t> та </a:t>
            </a:r>
            <a:r>
              <a:rPr lang="ru-RU" i="1" dirty="0" err="1"/>
              <a:t>торгівлі</a:t>
            </a:r>
            <a:r>
              <a:rPr lang="ru-RU" i="1" dirty="0"/>
              <a:t> та ТК 118 </a:t>
            </a:r>
            <a:r>
              <a:rPr lang="ru-RU" b="1" i="1" dirty="0"/>
              <a:t>в сферу туризму </a:t>
            </a:r>
            <a:r>
              <a:rPr lang="ru-RU" b="1" i="1" dirty="0" err="1"/>
              <a:t>впроваджено</a:t>
            </a:r>
            <a:r>
              <a:rPr lang="ru-RU" b="1" i="1" dirty="0"/>
              <a:t> 11 </a:t>
            </a:r>
            <a:r>
              <a:rPr lang="ru-RU" b="1" i="1" dirty="0" err="1"/>
              <a:t>стандартів</a:t>
            </a:r>
            <a:r>
              <a:rPr lang="ru-RU" b="1" i="1" dirty="0"/>
              <a:t> </a:t>
            </a:r>
            <a:r>
              <a:rPr lang="de-DE" b="1" i="1" dirty="0"/>
              <a:t>ISO</a:t>
            </a:r>
            <a:r>
              <a:rPr lang="de-DE" i="1" dirty="0"/>
              <a:t>, </a:t>
            </a:r>
            <a:r>
              <a:rPr lang="ru-RU" i="1" dirty="0" err="1"/>
              <a:t>які</a:t>
            </a:r>
            <a:r>
              <a:rPr lang="ru-RU" i="1" dirty="0"/>
              <a:t> </a:t>
            </a:r>
            <a:r>
              <a:rPr lang="ru-RU" i="1" dirty="0" err="1"/>
              <a:t>визнані</a:t>
            </a:r>
            <a:r>
              <a:rPr lang="ru-RU" i="1" dirty="0"/>
              <a:t> </a:t>
            </a:r>
            <a:r>
              <a:rPr lang="ru-RU" i="1" dirty="0" err="1"/>
              <a:t>національними</a:t>
            </a:r>
            <a:r>
              <a:rPr lang="ru-RU" i="1" dirty="0"/>
              <a:t> стандартами методом  </a:t>
            </a:r>
            <a:r>
              <a:rPr lang="ru-RU" i="1" dirty="0" err="1"/>
              <a:t>підтвердження</a:t>
            </a:r>
            <a:r>
              <a:rPr lang="ru-RU" i="1" dirty="0"/>
              <a:t> (авт. – «</a:t>
            </a:r>
            <a:r>
              <a:rPr lang="ru-RU" i="1" dirty="0" err="1"/>
              <a:t>обкладинки</a:t>
            </a:r>
            <a:r>
              <a:rPr lang="ru-RU" i="1" dirty="0"/>
              <a:t>», </a:t>
            </a:r>
            <a:r>
              <a:rPr lang="ru-RU" i="1" dirty="0" err="1"/>
              <a:t>мовою</a:t>
            </a:r>
            <a:r>
              <a:rPr lang="ru-RU" i="1" dirty="0"/>
              <a:t> </a:t>
            </a:r>
            <a:r>
              <a:rPr lang="ru-RU" i="1" dirty="0" err="1"/>
              <a:t>оригіналу</a:t>
            </a:r>
            <a:r>
              <a:rPr lang="ru-RU" i="1" dirty="0"/>
              <a:t>). </a:t>
            </a:r>
            <a:endParaRPr lang="ru-RU" dirty="0"/>
          </a:p>
          <a:p>
            <a:endParaRPr lang="ru-RU" dirty="0"/>
          </a:p>
        </p:txBody>
      </p:sp>
      <p:graphicFrame>
        <p:nvGraphicFramePr>
          <p:cNvPr id="4" name="Таблица 3">
            <a:extLst>
              <a:ext uri="{FF2B5EF4-FFF2-40B4-BE49-F238E27FC236}">
                <a16:creationId xmlns:a16="http://schemas.microsoft.com/office/drawing/2014/main" xmlns="" id="{F952926A-221A-454A-8E2D-637045F0DDB8}"/>
              </a:ext>
            </a:extLst>
          </p:cNvPr>
          <p:cNvGraphicFramePr>
            <a:graphicFrameLocks noGrp="1"/>
          </p:cNvGraphicFramePr>
          <p:nvPr/>
        </p:nvGraphicFramePr>
        <p:xfrm>
          <a:off x="1489075" y="2314130"/>
          <a:ext cx="9220200" cy="3698558"/>
        </p:xfrm>
        <a:graphic>
          <a:graphicData uri="http://schemas.openxmlformats.org/drawingml/2006/table">
            <a:tbl>
              <a:tblPr firstRow="1" bandRow="1">
                <a:tableStyleId>{5C22544A-7EE6-4342-B048-85BDC9FD1C3A}</a:tableStyleId>
              </a:tblPr>
              <a:tblGrid>
                <a:gridCol w="1904365">
                  <a:extLst>
                    <a:ext uri="{9D8B030D-6E8A-4147-A177-3AD203B41FA5}">
                      <a16:colId xmlns:a16="http://schemas.microsoft.com/office/drawing/2014/main" xmlns="" val="2155268074"/>
                    </a:ext>
                  </a:extLst>
                </a:gridCol>
                <a:gridCol w="1689735">
                  <a:extLst>
                    <a:ext uri="{9D8B030D-6E8A-4147-A177-3AD203B41FA5}">
                      <a16:colId xmlns:a16="http://schemas.microsoft.com/office/drawing/2014/main" xmlns="" val="2562809860"/>
                    </a:ext>
                  </a:extLst>
                </a:gridCol>
                <a:gridCol w="5626100">
                  <a:extLst>
                    <a:ext uri="{9D8B030D-6E8A-4147-A177-3AD203B41FA5}">
                      <a16:colId xmlns:a16="http://schemas.microsoft.com/office/drawing/2014/main" xmlns="" val="3292034377"/>
                    </a:ext>
                  </a:extLst>
                </a:gridCol>
              </a:tblGrid>
              <a:tr h="445135">
                <a:tc>
                  <a:txBody>
                    <a:bodyPr/>
                    <a:lstStyle/>
                    <a:p>
                      <a:pPr algn="just">
                        <a:lnSpc>
                          <a:spcPct val="107000"/>
                        </a:lnSpc>
                        <a:spcAft>
                          <a:spcPts val="0"/>
                        </a:spcAft>
                      </a:pPr>
                      <a:r>
                        <a:rPr lang="uk-UA" sz="1400" kern="1200" dirty="0">
                          <a:effectLst>
                            <a:outerShdw blurRad="38100" dist="38100" dir="2700000" algn="tl">
                              <a:srgbClr val="000000">
                                <a:alpha val="43000"/>
                              </a:srgbClr>
                            </a:outerShdw>
                          </a:effectLst>
                        </a:rPr>
                        <a:t>Назва стандарту </a:t>
                      </a:r>
                      <a:r>
                        <a:rPr lang="de-DE" sz="1400" kern="1200" dirty="0">
                          <a:effectLst>
                            <a:outerShdw blurRad="38100" dist="38100" dir="2700000" algn="tl">
                              <a:srgbClr val="000000">
                                <a:alpha val="43000"/>
                              </a:srgbClr>
                            </a:outerShdw>
                          </a:effectLst>
                        </a:rPr>
                        <a:t>ISO</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0"/>
                        </a:spcAft>
                      </a:pPr>
                      <a:r>
                        <a:rPr lang="uk-UA" sz="1400" kern="1200">
                          <a:effectLst>
                            <a:outerShdw blurRad="38100" dist="38100" dir="2700000" algn="tl">
                              <a:srgbClr val="000000">
                                <a:alpha val="43000"/>
                              </a:srgbClr>
                            </a:outerShdw>
                          </a:effectLst>
                        </a:rPr>
                        <a:t>Назва стандарту ДСТУ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just">
                        <a:lnSpc>
                          <a:spcPct val="107000"/>
                        </a:lnSpc>
                        <a:spcAft>
                          <a:spcPts val="0"/>
                        </a:spcAft>
                      </a:pPr>
                      <a:r>
                        <a:rPr lang="uk-UA" sz="1400" kern="1200">
                          <a:effectLst>
                            <a:outerShdw blurRad="38100" dist="38100" dir="2700000" algn="tl">
                              <a:srgbClr val="000000">
                                <a:alpha val="43000"/>
                              </a:srgbClr>
                            </a:outerShdw>
                          </a:effectLst>
                        </a:rPr>
                        <a:t>Коротка характеристика</a:t>
                      </a:r>
                      <a:endParaRPr lang="ru-RU" sz="1100">
                        <a:effectLst/>
                      </a:endParaRPr>
                    </a:p>
                    <a:p>
                      <a:pPr algn="just">
                        <a:lnSpc>
                          <a:spcPct val="107000"/>
                        </a:lnSpc>
                        <a:spcAft>
                          <a:spcPts val="0"/>
                        </a:spcAft>
                      </a:pPr>
                      <a:r>
                        <a:rPr lang="de-DE" sz="1400" kern="1200">
                          <a:effectLst>
                            <a:outerShdw blurRad="38100" dist="38100" dir="2700000" algn="tl">
                              <a:srgbClr val="000000">
                                <a:alpha val="43000"/>
                              </a:srgbClr>
                            </a:outerShdw>
                          </a:effectLst>
                        </a:rPr>
                        <a:t>ISO </a:t>
                      </a:r>
                      <a:r>
                        <a:rPr lang="uk-UA" sz="1400" kern="1200">
                          <a:effectLst>
                            <a:outerShdw blurRad="38100" dist="38100" dir="2700000" algn="tl">
                              <a:srgbClr val="000000">
                                <a:alpha val="43000"/>
                              </a:srgbClr>
                            </a:outerShdw>
                          </a:effectLst>
                        </a:rPr>
                        <a:t>ДСТУ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2928507894"/>
                  </a:ext>
                </a:extLst>
              </a:tr>
              <a:tr h="1399540">
                <a:tc>
                  <a:txBody>
                    <a:bodyPr/>
                    <a:lstStyle/>
                    <a:p>
                      <a:pPr algn="just">
                        <a:lnSpc>
                          <a:spcPct val="107000"/>
                        </a:lnSpc>
                        <a:spcAft>
                          <a:spcPts val="0"/>
                        </a:spcAft>
                      </a:pPr>
                      <a:r>
                        <a:rPr lang="en-US" sz="1400" kern="1200" dirty="0">
                          <a:effectLst/>
                        </a:rPr>
                        <a:t>ISO 21101:2014 «Adventure tourism – Safety management systems – Requirements», IDT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0"/>
                        </a:spcAft>
                      </a:pPr>
                      <a:r>
                        <a:rPr lang="ru-RU" sz="1400" kern="1200">
                          <a:effectLst/>
                        </a:rPr>
                        <a:t>ДСТУ ISO 21101:2016 «Туризм пригодницький. Системи менеджменту безпеки. Вимоги»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0"/>
                        </a:spcAft>
                      </a:pPr>
                      <a:r>
                        <a:rPr lang="ru-RU" sz="1400" kern="1200">
                          <a:effectLst/>
                        </a:rPr>
                        <a:t>Впровадження стандарту сприятиме забезпеченню якості і безпеки послуг пригодницького туризму, допоможе споживачам послуг зробити свідомий вибір виробника і постачальника послуг пригодницького туризму.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954593023"/>
                  </a:ext>
                </a:extLst>
              </a:tr>
              <a:tr h="1209040">
                <a:tc>
                  <a:txBody>
                    <a:bodyPr/>
                    <a:lstStyle/>
                    <a:p>
                      <a:pPr algn="just">
                        <a:lnSpc>
                          <a:spcPct val="107000"/>
                        </a:lnSpc>
                        <a:spcAft>
                          <a:spcPts val="0"/>
                        </a:spcAft>
                      </a:pPr>
                      <a:r>
                        <a:rPr lang="de-DE" sz="1400" kern="1200">
                          <a:effectLst/>
                        </a:rPr>
                        <a:t>ISO/TR 21102:2013 «Adventure tourism – Leaders – Personnel competence»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0"/>
                        </a:spcAft>
                      </a:pPr>
                      <a:r>
                        <a:rPr lang="ru-RU" sz="1400" kern="1200">
                          <a:effectLst/>
                        </a:rPr>
                        <a:t>ДСТУ ISO/TR 21102:2016 «Туризм пригодницький. Лідери. Особиста компетентність»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0"/>
                        </a:spcAft>
                      </a:pPr>
                      <a:r>
                        <a:rPr lang="ru-RU" sz="1400" kern="1200" dirty="0" err="1">
                          <a:effectLst/>
                        </a:rPr>
                        <a:t>Встановлення</a:t>
                      </a:r>
                      <a:r>
                        <a:rPr lang="ru-RU" sz="1400" kern="1200" dirty="0">
                          <a:effectLst/>
                        </a:rPr>
                        <a:t> </a:t>
                      </a:r>
                      <a:r>
                        <a:rPr lang="ru-RU" sz="1400" kern="1200" dirty="0" err="1">
                          <a:effectLst/>
                        </a:rPr>
                        <a:t>вимог</a:t>
                      </a:r>
                      <a:r>
                        <a:rPr lang="ru-RU" sz="1400" kern="1200" dirty="0">
                          <a:effectLst/>
                        </a:rPr>
                        <a:t> до </a:t>
                      </a:r>
                      <a:r>
                        <a:rPr lang="ru-RU" sz="1400" kern="1200" dirty="0" err="1">
                          <a:effectLst/>
                        </a:rPr>
                        <a:t>компетентності</a:t>
                      </a:r>
                      <a:r>
                        <a:rPr lang="ru-RU" sz="1400" kern="1200" dirty="0">
                          <a:effectLst/>
                        </a:rPr>
                        <a:t> </a:t>
                      </a:r>
                      <a:r>
                        <a:rPr lang="ru-RU" sz="1400" kern="1200" dirty="0" err="1">
                          <a:effectLst/>
                        </a:rPr>
                        <a:t>лідерів</a:t>
                      </a:r>
                      <a:r>
                        <a:rPr lang="ru-RU" sz="1400" kern="1200" dirty="0">
                          <a:effectLst/>
                        </a:rPr>
                        <a:t> </a:t>
                      </a:r>
                      <a:r>
                        <a:rPr lang="ru-RU" sz="1400" kern="1200" dirty="0" err="1">
                          <a:effectLst/>
                        </a:rPr>
                        <a:t>пригодницького</a:t>
                      </a:r>
                      <a:r>
                        <a:rPr lang="ru-RU" sz="1400" kern="1200" dirty="0">
                          <a:effectLst/>
                        </a:rPr>
                        <a:t> туризму, </a:t>
                      </a:r>
                      <a:r>
                        <a:rPr lang="ru-RU" sz="1400" kern="1200" dirty="0" err="1">
                          <a:effectLst/>
                        </a:rPr>
                        <a:t>обов’язків</a:t>
                      </a:r>
                      <a:r>
                        <a:rPr lang="ru-RU" sz="1400" kern="1200" dirty="0">
                          <a:effectLst/>
                        </a:rPr>
                        <a:t> </a:t>
                      </a:r>
                      <a:r>
                        <a:rPr lang="ru-RU" sz="1400" kern="1200" dirty="0" err="1">
                          <a:effectLst/>
                        </a:rPr>
                        <a:t>щодо</a:t>
                      </a:r>
                      <a:r>
                        <a:rPr lang="ru-RU" sz="1400" kern="1200" dirty="0">
                          <a:effectLst/>
                        </a:rPr>
                        <a:t> </a:t>
                      </a:r>
                      <a:r>
                        <a:rPr lang="ru-RU" sz="1400" kern="1200" dirty="0" err="1">
                          <a:effectLst/>
                        </a:rPr>
                        <a:t>забезпечення</a:t>
                      </a:r>
                      <a:r>
                        <a:rPr lang="ru-RU" sz="1400" kern="1200" dirty="0">
                          <a:effectLst/>
                        </a:rPr>
                        <a:t> </a:t>
                      </a:r>
                      <a:r>
                        <a:rPr lang="ru-RU" sz="1400" kern="1200" dirty="0" err="1">
                          <a:effectLst/>
                        </a:rPr>
                        <a:t>безпеки</a:t>
                      </a:r>
                      <a:r>
                        <a:rPr lang="ru-RU" sz="1400" kern="1200" dirty="0">
                          <a:effectLst/>
                        </a:rPr>
                        <a:t> </a:t>
                      </a:r>
                      <a:r>
                        <a:rPr lang="ru-RU" sz="1400" kern="1200" dirty="0" err="1">
                          <a:effectLst/>
                        </a:rPr>
                        <a:t>пригодницького</a:t>
                      </a:r>
                      <a:r>
                        <a:rPr lang="ru-RU" sz="1400" kern="1200" dirty="0">
                          <a:effectLst/>
                        </a:rPr>
                        <a:t> туризму.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978665536"/>
                  </a:ext>
                </a:extLst>
              </a:tr>
            </a:tbl>
          </a:graphicData>
        </a:graphic>
      </p:graphicFrame>
    </p:spTree>
    <p:extLst>
      <p:ext uri="{BB962C8B-B14F-4D97-AF65-F5344CB8AC3E}">
        <p14:creationId xmlns:p14="http://schemas.microsoft.com/office/powerpoint/2010/main" val="1852626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F756B218-2A00-4925-9743-FA3622BB33BA}"/>
              </a:ext>
            </a:extLst>
          </p:cNvPr>
          <p:cNvGraphicFramePr>
            <a:graphicFrameLocks noGrp="1"/>
          </p:cNvGraphicFramePr>
          <p:nvPr>
            <p:ph idx="1"/>
          </p:nvPr>
        </p:nvGraphicFramePr>
        <p:xfrm>
          <a:off x="2700371" y="703263"/>
          <a:ext cx="6797607" cy="5741182"/>
        </p:xfrm>
        <a:graphic>
          <a:graphicData uri="http://schemas.openxmlformats.org/drawingml/2006/table">
            <a:tbl>
              <a:tblPr firstRow="1" bandRow="1">
                <a:tableStyleId>{5C22544A-7EE6-4342-B048-85BDC9FD1C3A}</a:tableStyleId>
              </a:tblPr>
              <a:tblGrid>
                <a:gridCol w="1403996">
                  <a:extLst>
                    <a:ext uri="{9D8B030D-6E8A-4147-A177-3AD203B41FA5}">
                      <a16:colId xmlns:a16="http://schemas.microsoft.com/office/drawing/2014/main" xmlns="" val="1124054456"/>
                    </a:ext>
                  </a:extLst>
                </a:gridCol>
                <a:gridCol w="1245760">
                  <a:extLst>
                    <a:ext uri="{9D8B030D-6E8A-4147-A177-3AD203B41FA5}">
                      <a16:colId xmlns:a16="http://schemas.microsoft.com/office/drawing/2014/main" xmlns="" val="2225322796"/>
                    </a:ext>
                  </a:extLst>
                </a:gridCol>
                <a:gridCol w="4147851">
                  <a:extLst>
                    <a:ext uri="{9D8B030D-6E8A-4147-A177-3AD203B41FA5}">
                      <a16:colId xmlns:a16="http://schemas.microsoft.com/office/drawing/2014/main" xmlns="" val="1821319233"/>
                    </a:ext>
                  </a:extLst>
                </a:gridCol>
              </a:tblGrid>
              <a:tr h="564033">
                <a:tc>
                  <a:txBody>
                    <a:bodyPr/>
                    <a:lstStyle/>
                    <a:p>
                      <a:pPr marL="457200" algn="just">
                        <a:lnSpc>
                          <a:spcPct val="107000"/>
                        </a:lnSpc>
                        <a:spcAft>
                          <a:spcPts val="0"/>
                        </a:spcAft>
                      </a:pPr>
                      <a:r>
                        <a:rPr lang="uk-UA" sz="1000" dirty="0">
                          <a:effectLst/>
                        </a:rPr>
                        <a:t>Назва стандарту </a:t>
                      </a:r>
                      <a:r>
                        <a:rPr lang="de-DE" sz="1000" dirty="0">
                          <a:effectLst/>
                        </a:rPr>
                        <a:t>ISO</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nchor="ctr"/>
                </a:tc>
                <a:tc>
                  <a:txBody>
                    <a:bodyPr/>
                    <a:lstStyle/>
                    <a:p>
                      <a:pPr marL="457200" algn="just">
                        <a:lnSpc>
                          <a:spcPct val="107000"/>
                        </a:lnSpc>
                        <a:spcAft>
                          <a:spcPts val="0"/>
                        </a:spcAft>
                      </a:pPr>
                      <a:r>
                        <a:rPr lang="uk-UA" sz="1000">
                          <a:effectLst/>
                        </a:rPr>
                        <a:t>Назва стандарту ДСТУ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nchor="ctr"/>
                </a:tc>
                <a:tc>
                  <a:txBody>
                    <a:bodyPr/>
                    <a:lstStyle/>
                    <a:p>
                      <a:pPr marL="457200" algn="just">
                        <a:lnSpc>
                          <a:spcPct val="107000"/>
                        </a:lnSpc>
                        <a:spcAft>
                          <a:spcPts val="0"/>
                        </a:spcAft>
                      </a:pPr>
                      <a:r>
                        <a:rPr lang="uk-UA" sz="1000">
                          <a:effectLst/>
                        </a:rPr>
                        <a:t>Коротка характеристика</a:t>
                      </a:r>
                      <a:endParaRPr lang="ru-RU" sz="800">
                        <a:effectLst/>
                      </a:endParaRPr>
                    </a:p>
                    <a:p>
                      <a:pPr marL="457200" algn="just">
                        <a:lnSpc>
                          <a:spcPct val="107000"/>
                        </a:lnSpc>
                        <a:spcAft>
                          <a:spcPts val="0"/>
                        </a:spcAft>
                      </a:pPr>
                      <a:r>
                        <a:rPr lang="de-DE" sz="1000">
                          <a:effectLst/>
                        </a:rPr>
                        <a:t>ISO </a:t>
                      </a:r>
                      <a:r>
                        <a:rPr lang="uk-UA" sz="1000">
                          <a:effectLst/>
                        </a:rPr>
                        <a:t>ДСТУ</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nchor="ctr"/>
                </a:tc>
                <a:extLst>
                  <a:ext uri="{0D108BD9-81ED-4DB2-BD59-A6C34878D82A}">
                    <a16:rowId xmlns:a16="http://schemas.microsoft.com/office/drawing/2014/main" xmlns="" val="901052211"/>
                  </a:ext>
                </a:extLst>
              </a:tr>
              <a:tr h="1405541">
                <a:tc>
                  <a:txBody>
                    <a:bodyPr/>
                    <a:lstStyle/>
                    <a:p>
                      <a:pPr marL="457200" algn="just">
                        <a:lnSpc>
                          <a:spcPct val="107000"/>
                        </a:lnSpc>
                        <a:spcAft>
                          <a:spcPts val="0"/>
                        </a:spcAft>
                      </a:pPr>
                      <a:r>
                        <a:rPr lang="de-DE" sz="1000">
                          <a:effectLst/>
                        </a:rPr>
                        <a:t>ISO 21103:2014 «Adventure tourism – Information for participants»</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tc>
                  <a:txBody>
                    <a:bodyPr/>
                    <a:lstStyle/>
                    <a:p>
                      <a:pPr marL="457200" algn="just">
                        <a:lnSpc>
                          <a:spcPct val="107000"/>
                        </a:lnSpc>
                        <a:spcAft>
                          <a:spcPts val="0"/>
                        </a:spcAft>
                      </a:pPr>
                      <a:r>
                        <a:rPr lang="ru-RU" sz="1000">
                          <a:effectLst/>
                        </a:rPr>
                        <a:t>ДСТУ ISO 21103:2016 «Туризм пригодницький. Інформація для учасників»</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tc>
                  <a:txBody>
                    <a:bodyPr/>
                    <a:lstStyle/>
                    <a:p>
                      <a:pPr marL="457200" algn="just">
                        <a:lnSpc>
                          <a:spcPct val="107000"/>
                        </a:lnSpc>
                        <a:spcAft>
                          <a:spcPts val="0"/>
                        </a:spcAft>
                      </a:pPr>
                      <a:r>
                        <a:rPr lang="ru-RU" sz="1000">
                          <a:effectLst/>
                        </a:rPr>
                        <a:t>Встановлення загальних вимог до інформації, пов’язаної з договірними аспектами послуг пригодницького туризму, що будуть надаватися учасникам та іншим зацікавленим сторонам.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extLst>
                  <a:ext uri="{0D108BD9-81ED-4DB2-BD59-A6C34878D82A}">
                    <a16:rowId xmlns:a16="http://schemas.microsoft.com/office/drawing/2014/main" xmlns="" val="3746294609"/>
                  </a:ext>
                </a:extLst>
              </a:tr>
              <a:tr h="1588917">
                <a:tc>
                  <a:txBody>
                    <a:bodyPr/>
                    <a:lstStyle/>
                    <a:p>
                      <a:pPr algn="just">
                        <a:lnSpc>
                          <a:spcPct val="107000"/>
                        </a:lnSpc>
                        <a:spcAft>
                          <a:spcPts val="800"/>
                        </a:spcAft>
                      </a:pPr>
                      <a:r>
                        <a:rPr lang="de-DE" sz="1000">
                          <a:effectLst/>
                        </a:rPr>
                        <a:t>ISO 14785:2014 «Tourist information offices – Tourist information and reception services – Requirements», IDT</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tc>
                  <a:txBody>
                    <a:bodyPr/>
                    <a:lstStyle/>
                    <a:p>
                      <a:pPr algn="just">
                        <a:lnSpc>
                          <a:spcPct val="107000"/>
                        </a:lnSpc>
                        <a:spcAft>
                          <a:spcPts val="800"/>
                        </a:spcAft>
                      </a:pPr>
                      <a:r>
                        <a:rPr lang="ru-RU" sz="1000" dirty="0">
                          <a:effectLst/>
                        </a:rPr>
                        <a:t>ДСТУ ISO 14785:2016 «</a:t>
                      </a:r>
                      <a:r>
                        <a:rPr lang="ru-RU" sz="1000" dirty="0" err="1">
                          <a:effectLst/>
                        </a:rPr>
                        <a:t>Туристичні</a:t>
                      </a:r>
                      <a:r>
                        <a:rPr lang="ru-RU" sz="1000" dirty="0">
                          <a:effectLst/>
                        </a:rPr>
                        <a:t> </a:t>
                      </a:r>
                      <a:r>
                        <a:rPr lang="ru-RU" sz="1000" dirty="0" err="1">
                          <a:effectLst/>
                        </a:rPr>
                        <a:t>інформаційні</a:t>
                      </a:r>
                      <a:r>
                        <a:rPr lang="ru-RU" sz="1000" dirty="0">
                          <a:effectLst/>
                        </a:rPr>
                        <a:t> </a:t>
                      </a:r>
                      <a:r>
                        <a:rPr lang="ru-RU" sz="1000" dirty="0" err="1">
                          <a:effectLst/>
                        </a:rPr>
                        <a:t>офіси</a:t>
                      </a:r>
                      <a:r>
                        <a:rPr lang="ru-RU" sz="1000" dirty="0">
                          <a:effectLst/>
                        </a:rPr>
                        <a:t> – </a:t>
                      </a:r>
                      <a:r>
                        <a:rPr lang="ru-RU" sz="1000" dirty="0" err="1">
                          <a:effectLst/>
                        </a:rPr>
                        <a:t>Туристична</a:t>
                      </a:r>
                      <a:r>
                        <a:rPr lang="ru-RU" sz="1000" dirty="0">
                          <a:effectLst/>
                        </a:rPr>
                        <a:t> </a:t>
                      </a:r>
                      <a:r>
                        <a:rPr lang="ru-RU" sz="1000" dirty="0" err="1">
                          <a:effectLst/>
                        </a:rPr>
                        <a:t>інформація</a:t>
                      </a:r>
                      <a:r>
                        <a:rPr lang="ru-RU" sz="1000" dirty="0">
                          <a:effectLst/>
                        </a:rPr>
                        <a:t> </a:t>
                      </a:r>
                      <a:r>
                        <a:rPr lang="ru-RU" sz="1000" dirty="0" err="1">
                          <a:effectLst/>
                        </a:rPr>
                        <a:t>щодо</a:t>
                      </a:r>
                      <a:r>
                        <a:rPr lang="ru-RU" sz="1000" dirty="0">
                          <a:effectLst/>
                        </a:rPr>
                        <a:t> </a:t>
                      </a:r>
                      <a:r>
                        <a:rPr lang="ru-RU" sz="1000" dirty="0" err="1">
                          <a:effectLst/>
                        </a:rPr>
                        <a:t>послуг</a:t>
                      </a:r>
                      <a:r>
                        <a:rPr lang="ru-RU" sz="1000" dirty="0">
                          <a:effectLst/>
                        </a:rPr>
                        <a:t> з </a:t>
                      </a:r>
                      <a:r>
                        <a:rPr lang="ru-RU" sz="1000" dirty="0" err="1">
                          <a:effectLst/>
                        </a:rPr>
                        <a:t>приймання</a:t>
                      </a:r>
                      <a:r>
                        <a:rPr lang="ru-RU" sz="1000" dirty="0">
                          <a:effectLst/>
                        </a:rPr>
                        <a:t> </a:t>
                      </a:r>
                      <a:r>
                        <a:rPr lang="ru-RU" sz="1000" dirty="0" err="1">
                          <a:effectLst/>
                        </a:rPr>
                        <a:t>туристів</a:t>
                      </a:r>
                      <a:r>
                        <a:rPr lang="ru-RU" sz="1000" dirty="0">
                          <a:effectLst/>
                        </a:rPr>
                        <a:t> – </a:t>
                      </a:r>
                      <a:r>
                        <a:rPr lang="ru-RU" sz="1000" dirty="0" err="1">
                          <a:effectLst/>
                        </a:rPr>
                        <a:t>Вимоги</a:t>
                      </a:r>
                      <a:r>
                        <a:rPr lang="ru-RU" sz="1000" dirty="0">
                          <a:effectLst/>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tc>
                  <a:txBody>
                    <a:bodyPr/>
                    <a:lstStyle/>
                    <a:p>
                      <a:pPr algn="just">
                        <a:lnSpc>
                          <a:spcPct val="107000"/>
                        </a:lnSpc>
                        <a:spcAft>
                          <a:spcPts val="800"/>
                        </a:spcAft>
                      </a:pPr>
                      <a:r>
                        <a:rPr lang="ru-RU" sz="1000" dirty="0" err="1">
                          <a:effectLst/>
                        </a:rPr>
                        <a:t>Встановлення</a:t>
                      </a:r>
                      <a:r>
                        <a:rPr lang="ru-RU" sz="1000" dirty="0">
                          <a:effectLst/>
                        </a:rPr>
                        <a:t> </a:t>
                      </a:r>
                      <a:r>
                        <a:rPr lang="ru-RU" sz="1000" dirty="0" err="1">
                          <a:effectLst/>
                        </a:rPr>
                        <a:t>мінімальних</a:t>
                      </a:r>
                      <a:r>
                        <a:rPr lang="ru-RU" sz="1000" dirty="0">
                          <a:effectLst/>
                        </a:rPr>
                        <a:t> </a:t>
                      </a:r>
                      <a:r>
                        <a:rPr lang="ru-RU" sz="1000" dirty="0" err="1">
                          <a:effectLst/>
                        </a:rPr>
                        <a:t>вимог</a:t>
                      </a:r>
                      <a:r>
                        <a:rPr lang="ru-RU" sz="1000" dirty="0">
                          <a:effectLst/>
                        </a:rPr>
                        <a:t> до </a:t>
                      </a:r>
                      <a:r>
                        <a:rPr lang="ru-RU" sz="1000" dirty="0" err="1">
                          <a:effectLst/>
                        </a:rPr>
                        <a:t>якості</a:t>
                      </a:r>
                      <a:r>
                        <a:rPr lang="ru-RU" sz="1000" dirty="0">
                          <a:effectLst/>
                        </a:rPr>
                        <a:t> </a:t>
                      </a:r>
                      <a:r>
                        <a:rPr lang="ru-RU" sz="1000" dirty="0" err="1">
                          <a:effectLst/>
                        </a:rPr>
                        <a:t>послуг</a:t>
                      </a:r>
                      <a:r>
                        <a:rPr lang="ru-RU" sz="1000" dirty="0">
                          <a:effectLst/>
                        </a:rPr>
                        <a:t>, </a:t>
                      </a:r>
                      <a:r>
                        <a:rPr lang="ru-RU" sz="1000" dirty="0" err="1">
                          <a:effectLst/>
                        </a:rPr>
                        <a:t>що</a:t>
                      </a:r>
                      <a:r>
                        <a:rPr lang="ru-RU" sz="1000" dirty="0">
                          <a:effectLst/>
                        </a:rPr>
                        <a:t> </a:t>
                      </a:r>
                      <a:r>
                        <a:rPr lang="ru-RU" sz="1000" dirty="0" err="1">
                          <a:effectLst/>
                        </a:rPr>
                        <a:t>надаються</a:t>
                      </a:r>
                      <a:r>
                        <a:rPr lang="ru-RU" sz="1000" dirty="0">
                          <a:effectLst/>
                        </a:rPr>
                        <a:t> </a:t>
                      </a:r>
                      <a:r>
                        <a:rPr lang="ru-RU" sz="1000" dirty="0" err="1">
                          <a:effectLst/>
                        </a:rPr>
                        <a:t>туристичними</a:t>
                      </a:r>
                      <a:r>
                        <a:rPr lang="ru-RU" sz="1000" dirty="0">
                          <a:effectLst/>
                        </a:rPr>
                        <a:t> </a:t>
                      </a:r>
                      <a:r>
                        <a:rPr lang="ru-RU" sz="1000" dirty="0" err="1">
                          <a:effectLst/>
                        </a:rPr>
                        <a:t>інформаційними</a:t>
                      </a:r>
                      <a:r>
                        <a:rPr lang="ru-RU" sz="1000" dirty="0">
                          <a:effectLst/>
                        </a:rPr>
                        <a:t> </a:t>
                      </a:r>
                      <a:r>
                        <a:rPr lang="ru-RU" sz="1000" dirty="0" err="1">
                          <a:effectLst/>
                        </a:rPr>
                        <a:t>офісами</a:t>
                      </a:r>
                      <a:r>
                        <a:rPr lang="ru-RU" sz="1000" dirty="0">
                          <a:effectLst/>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extLst>
                  <a:ext uri="{0D108BD9-81ED-4DB2-BD59-A6C34878D82A}">
                    <a16:rowId xmlns:a16="http://schemas.microsoft.com/office/drawing/2014/main" xmlns="" val="4045037150"/>
                  </a:ext>
                </a:extLst>
              </a:tr>
              <a:tr h="1910446">
                <a:tc>
                  <a:txBody>
                    <a:bodyPr/>
                    <a:lstStyle/>
                    <a:p>
                      <a:pPr algn="just">
                        <a:lnSpc>
                          <a:spcPct val="107000"/>
                        </a:lnSpc>
                        <a:spcAft>
                          <a:spcPts val="800"/>
                        </a:spcAft>
                      </a:pPr>
                      <a:r>
                        <a:rPr lang="en-US" sz="1000">
                          <a:effectLst/>
                        </a:rPr>
                        <a:t>ISO/TS 13811:2015 «Tourism and related services – Guidelines on developing environmental specifications for accommodation establishments», IDT</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tc>
                  <a:txBody>
                    <a:bodyPr/>
                    <a:lstStyle/>
                    <a:p>
                      <a:pPr algn="just">
                        <a:lnSpc>
                          <a:spcPct val="107000"/>
                        </a:lnSpc>
                        <a:spcAft>
                          <a:spcPts val="800"/>
                        </a:spcAft>
                      </a:pPr>
                      <a:r>
                        <a:rPr lang="uk-UA" sz="1000">
                          <a:effectLst/>
                        </a:rPr>
                        <a:t>ДСТУ </a:t>
                      </a:r>
                      <a:r>
                        <a:rPr lang="de-DE" sz="1000">
                          <a:effectLst/>
                        </a:rPr>
                        <a:t>ISO/TS 13811:2016 «</a:t>
                      </a:r>
                      <a:r>
                        <a:rPr lang="uk-UA" sz="1000">
                          <a:effectLst/>
                        </a:rPr>
                        <a:t>Туризм та пов’язані з ним послуги – Інструкція з розробки екологічних специфікацій щодо розміщення закладів»</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tc>
                  <a:txBody>
                    <a:bodyPr/>
                    <a:lstStyle/>
                    <a:p>
                      <a:pPr algn="just">
                        <a:lnSpc>
                          <a:spcPct val="107000"/>
                        </a:lnSpc>
                        <a:spcAft>
                          <a:spcPts val="800"/>
                        </a:spcAft>
                      </a:pPr>
                      <a:r>
                        <a:rPr lang="ru-RU" sz="1000" dirty="0" err="1">
                          <a:effectLst/>
                        </a:rPr>
                        <a:t>Встановлення</a:t>
                      </a:r>
                      <a:r>
                        <a:rPr lang="ru-RU" sz="1000" dirty="0">
                          <a:effectLst/>
                        </a:rPr>
                        <a:t> </a:t>
                      </a:r>
                      <a:r>
                        <a:rPr lang="ru-RU" sz="1000" dirty="0" err="1">
                          <a:effectLst/>
                        </a:rPr>
                        <a:t>вимог</a:t>
                      </a:r>
                      <a:r>
                        <a:rPr lang="ru-RU" sz="1000" dirty="0">
                          <a:effectLst/>
                        </a:rPr>
                        <a:t> до </a:t>
                      </a:r>
                      <a:r>
                        <a:rPr lang="ru-RU" sz="1000" dirty="0" err="1">
                          <a:effectLst/>
                        </a:rPr>
                        <a:t>розроблення</a:t>
                      </a:r>
                      <a:r>
                        <a:rPr lang="ru-RU" sz="1000" dirty="0">
                          <a:effectLst/>
                        </a:rPr>
                        <a:t> </a:t>
                      </a:r>
                      <a:r>
                        <a:rPr lang="ru-RU" sz="1000" dirty="0" err="1">
                          <a:effectLst/>
                        </a:rPr>
                        <a:t>екологічних</a:t>
                      </a:r>
                      <a:r>
                        <a:rPr lang="ru-RU" sz="1000" dirty="0">
                          <a:effectLst/>
                        </a:rPr>
                        <a:t> </a:t>
                      </a:r>
                      <a:r>
                        <a:rPr lang="ru-RU" sz="1000" dirty="0" err="1">
                          <a:effectLst/>
                        </a:rPr>
                        <a:t>специфікацій</a:t>
                      </a:r>
                      <a:r>
                        <a:rPr lang="ru-RU" sz="1000" dirty="0">
                          <a:effectLst/>
                        </a:rPr>
                        <a:t>, </a:t>
                      </a:r>
                      <a:r>
                        <a:rPr lang="ru-RU" sz="1000" dirty="0" err="1">
                          <a:effectLst/>
                        </a:rPr>
                        <a:t>спрямованих</a:t>
                      </a:r>
                      <a:r>
                        <a:rPr lang="ru-RU" sz="1000" dirty="0">
                          <a:effectLst/>
                        </a:rPr>
                        <a:t> на </a:t>
                      </a:r>
                      <a:r>
                        <a:rPr lang="ru-RU" sz="1000" dirty="0" err="1">
                          <a:effectLst/>
                        </a:rPr>
                        <a:t>охорону</a:t>
                      </a:r>
                      <a:r>
                        <a:rPr lang="ru-RU" sz="1000" dirty="0">
                          <a:effectLst/>
                        </a:rPr>
                        <a:t> </a:t>
                      </a:r>
                      <a:r>
                        <a:rPr lang="ru-RU" sz="1000" dirty="0" err="1">
                          <a:effectLst/>
                        </a:rPr>
                        <a:t>навколишнього</a:t>
                      </a:r>
                      <a:r>
                        <a:rPr lang="ru-RU" sz="1000" dirty="0">
                          <a:effectLst/>
                        </a:rPr>
                        <a:t> </a:t>
                      </a:r>
                      <a:r>
                        <a:rPr lang="ru-RU" sz="1000" dirty="0" err="1">
                          <a:effectLst/>
                        </a:rPr>
                        <a:t>середовища</a:t>
                      </a:r>
                      <a:r>
                        <a:rPr lang="ru-RU" sz="1000" dirty="0">
                          <a:effectLst/>
                        </a:rPr>
                        <a:t> при </a:t>
                      </a:r>
                      <a:r>
                        <a:rPr lang="ru-RU" sz="1000" dirty="0" err="1">
                          <a:effectLst/>
                        </a:rPr>
                        <a:t>розміщенні</a:t>
                      </a:r>
                      <a:r>
                        <a:rPr lang="ru-RU" sz="1000" dirty="0">
                          <a:effectLst/>
                        </a:rPr>
                        <a:t> </a:t>
                      </a:r>
                      <a:r>
                        <a:rPr lang="ru-RU" sz="1000" dirty="0" err="1">
                          <a:effectLst/>
                        </a:rPr>
                        <a:t>туристичних</a:t>
                      </a:r>
                      <a:r>
                        <a:rPr lang="ru-RU" sz="1000" dirty="0">
                          <a:effectLst/>
                        </a:rPr>
                        <a:t> </a:t>
                      </a:r>
                      <a:r>
                        <a:rPr lang="ru-RU" sz="1000" dirty="0" err="1">
                          <a:effectLst/>
                        </a:rPr>
                        <a:t>закладів</a:t>
                      </a:r>
                      <a:r>
                        <a:rPr lang="ru-RU" sz="1000" dirty="0">
                          <a:effectLst/>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7414" marR="67414" marT="33707" marB="33707"/>
                </a:tc>
                <a:extLst>
                  <a:ext uri="{0D108BD9-81ED-4DB2-BD59-A6C34878D82A}">
                    <a16:rowId xmlns:a16="http://schemas.microsoft.com/office/drawing/2014/main" xmlns="" val="2444926350"/>
                  </a:ext>
                </a:extLst>
              </a:tr>
            </a:tbl>
          </a:graphicData>
        </a:graphic>
      </p:graphicFrame>
    </p:spTree>
    <p:extLst>
      <p:ext uri="{BB962C8B-B14F-4D97-AF65-F5344CB8AC3E}">
        <p14:creationId xmlns:p14="http://schemas.microsoft.com/office/powerpoint/2010/main" val="2123631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A64B1BF0-EE58-47C3-A0D0-5BB3F96B1CB1}"/>
              </a:ext>
            </a:extLst>
          </p:cNvPr>
          <p:cNvGraphicFramePr>
            <a:graphicFrameLocks noGrp="1"/>
          </p:cNvGraphicFramePr>
          <p:nvPr>
            <p:ph idx="1"/>
          </p:nvPr>
        </p:nvGraphicFramePr>
        <p:xfrm>
          <a:off x="1489075" y="2169477"/>
          <a:ext cx="9220200" cy="2325370"/>
        </p:xfrm>
        <a:graphic>
          <a:graphicData uri="http://schemas.openxmlformats.org/drawingml/2006/table">
            <a:tbl>
              <a:tblPr firstRow="1" bandRow="1">
                <a:tableStyleId>{5C22544A-7EE6-4342-B048-85BDC9FD1C3A}</a:tableStyleId>
              </a:tblPr>
              <a:tblGrid>
                <a:gridCol w="4885403">
                  <a:extLst>
                    <a:ext uri="{9D8B030D-6E8A-4147-A177-3AD203B41FA5}">
                      <a16:colId xmlns:a16="http://schemas.microsoft.com/office/drawing/2014/main" xmlns="" val="3491263759"/>
                    </a:ext>
                  </a:extLst>
                </a:gridCol>
                <a:gridCol w="4334797">
                  <a:extLst>
                    <a:ext uri="{9D8B030D-6E8A-4147-A177-3AD203B41FA5}">
                      <a16:colId xmlns:a16="http://schemas.microsoft.com/office/drawing/2014/main" xmlns="" val="2624674878"/>
                    </a:ext>
                  </a:extLst>
                </a:gridCol>
              </a:tblGrid>
              <a:tr h="1249680">
                <a:tc>
                  <a:txBody>
                    <a:bodyPr/>
                    <a:lstStyle/>
                    <a:p>
                      <a:pPr algn="just">
                        <a:lnSpc>
                          <a:spcPct val="107000"/>
                        </a:lnSpc>
                        <a:spcAft>
                          <a:spcPts val="800"/>
                        </a:spcAft>
                      </a:pPr>
                      <a:r>
                        <a:rPr lang="de-DE" sz="1400">
                          <a:effectLst/>
                        </a:rPr>
                        <a:t>ISO 13810:2015 «Tourism services – Industrial tourism – Service provision»,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a:effectLst/>
                        </a:rPr>
                        <a:t>ДСТУ ISO 13810:2016 «Туристичні послуги – Промисловий туризм – Надання послуг»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215157022"/>
                  </a:ext>
                </a:extLst>
              </a:tr>
              <a:tr h="1075690">
                <a:tc>
                  <a:txBody>
                    <a:bodyPr/>
                    <a:lstStyle/>
                    <a:p>
                      <a:pPr algn="just">
                        <a:lnSpc>
                          <a:spcPct val="107000"/>
                        </a:lnSpc>
                        <a:spcAft>
                          <a:spcPts val="800"/>
                        </a:spcAft>
                      </a:pPr>
                      <a:r>
                        <a:rPr lang="en-US" sz="1400">
                          <a:effectLst/>
                        </a:rPr>
                        <a:t>ISO 13009:2015 «Tourism and related services – Requirements and recommendations for beach operation»,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dirty="0">
                          <a:effectLst/>
                        </a:rPr>
                        <a:t>ДСТУ ISO 13009:2016 «Туризм та </a:t>
                      </a:r>
                      <a:r>
                        <a:rPr lang="ru-RU" sz="1400" dirty="0" err="1">
                          <a:effectLst/>
                        </a:rPr>
                        <a:t>пов’язані</a:t>
                      </a:r>
                      <a:r>
                        <a:rPr lang="ru-RU" sz="1400" dirty="0">
                          <a:effectLst/>
                        </a:rPr>
                        <a:t> з ним </a:t>
                      </a:r>
                      <a:r>
                        <a:rPr lang="ru-RU" sz="1400" dirty="0" err="1">
                          <a:effectLst/>
                        </a:rPr>
                        <a:t>послуги</a:t>
                      </a:r>
                      <a:r>
                        <a:rPr lang="ru-RU" sz="1400" dirty="0">
                          <a:effectLst/>
                        </a:rPr>
                        <a:t> – </a:t>
                      </a:r>
                      <a:r>
                        <a:rPr lang="ru-RU" sz="1400" dirty="0" err="1">
                          <a:effectLst/>
                        </a:rPr>
                        <a:t>Вимоги</a:t>
                      </a:r>
                      <a:r>
                        <a:rPr lang="ru-RU" sz="1400" dirty="0">
                          <a:effectLst/>
                        </a:rPr>
                        <a:t> та </a:t>
                      </a:r>
                      <a:r>
                        <a:rPr lang="ru-RU" sz="1400" dirty="0" err="1">
                          <a:effectLst/>
                        </a:rPr>
                        <a:t>рекомендації</a:t>
                      </a:r>
                      <a:r>
                        <a:rPr lang="ru-RU" sz="1400" dirty="0">
                          <a:effectLst/>
                        </a:rPr>
                        <a:t> з </a:t>
                      </a:r>
                      <a:r>
                        <a:rPr lang="ru-RU" sz="1400" dirty="0" err="1">
                          <a:effectLst/>
                        </a:rPr>
                        <a:t>експлуатації</a:t>
                      </a:r>
                      <a:r>
                        <a:rPr lang="ru-RU" sz="1400" dirty="0">
                          <a:effectLst/>
                        </a:rPr>
                        <a:t> пляжу»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281067142"/>
                  </a:ext>
                </a:extLst>
              </a:tr>
            </a:tbl>
          </a:graphicData>
        </a:graphic>
      </p:graphicFrame>
    </p:spTree>
    <p:extLst>
      <p:ext uri="{BB962C8B-B14F-4D97-AF65-F5344CB8AC3E}">
        <p14:creationId xmlns:p14="http://schemas.microsoft.com/office/powerpoint/2010/main" val="345053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D34395E6-9E86-4B48-AEE8-091BF7A2B088}"/>
              </a:ext>
            </a:extLst>
          </p:cNvPr>
          <p:cNvGraphicFramePr>
            <a:graphicFrameLocks noGrp="1"/>
          </p:cNvGraphicFramePr>
          <p:nvPr>
            <p:ph idx="1"/>
          </p:nvPr>
        </p:nvGraphicFramePr>
        <p:xfrm>
          <a:off x="1489075" y="2850896"/>
          <a:ext cx="9220200" cy="2602548"/>
        </p:xfrm>
        <a:graphic>
          <a:graphicData uri="http://schemas.openxmlformats.org/drawingml/2006/table">
            <a:tbl>
              <a:tblPr firstRow="1" bandRow="1">
                <a:tableStyleId>{5C22544A-7EE6-4342-B048-85BDC9FD1C3A}</a:tableStyleId>
              </a:tblPr>
              <a:tblGrid>
                <a:gridCol w="1904365">
                  <a:extLst>
                    <a:ext uri="{9D8B030D-6E8A-4147-A177-3AD203B41FA5}">
                      <a16:colId xmlns:a16="http://schemas.microsoft.com/office/drawing/2014/main" xmlns="" val="3608390305"/>
                    </a:ext>
                  </a:extLst>
                </a:gridCol>
                <a:gridCol w="1689735">
                  <a:extLst>
                    <a:ext uri="{9D8B030D-6E8A-4147-A177-3AD203B41FA5}">
                      <a16:colId xmlns:a16="http://schemas.microsoft.com/office/drawing/2014/main" xmlns="" val="2020892999"/>
                    </a:ext>
                  </a:extLst>
                </a:gridCol>
                <a:gridCol w="5626100">
                  <a:extLst>
                    <a:ext uri="{9D8B030D-6E8A-4147-A177-3AD203B41FA5}">
                      <a16:colId xmlns:a16="http://schemas.microsoft.com/office/drawing/2014/main" xmlns="" val="2239625949"/>
                    </a:ext>
                  </a:extLst>
                </a:gridCol>
              </a:tblGrid>
              <a:tr h="1850390">
                <a:tc>
                  <a:txBody>
                    <a:bodyPr/>
                    <a:lstStyle/>
                    <a:p>
                      <a:pPr algn="just">
                        <a:lnSpc>
                          <a:spcPct val="107000"/>
                        </a:lnSpc>
                        <a:spcAft>
                          <a:spcPts val="800"/>
                        </a:spcAft>
                      </a:pPr>
                      <a:r>
                        <a:rPr lang="en-US" sz="1400">
                          <a:effectLst/>
                        </a:rPr>
                        <a:t>ISO 18065:2015 «Tourism and related services – Tourist services for public use provided by Natural Protected Areas Authorities –  Requirements»,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a:effectLst/>
                        </a:rPr>
                        <a:t>ДСТУ ISO 18065:2016 «Туризм та пов’язані з ним послуги – Туристичні послуги, що надаються на природоохоронних територіях – Вимоги»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uk-UA" sz="1400" dirty="0">
                          <a:effectLst/>
                        </a:rPr>
                        <a:t>В</a:t>
                      </a:r>
                      <a:r>
                        <a:rPr lang="ru-RU" sz="1400" dirty="0" err="1">
                          <a:effectLst/>
                        </a:rPr>
                        <a:t>становлення</a:t>
                      </a:r>
                      <a:r>
                        <a:rPr lang="ru-RU" sz="1400" dirty="0">
                          <a:effectLst/>
                        </a:rPr>
                        <a:t> </a:t>
                      </a:r>
                      <a:r>
                        <a:rPr lang="ru-RU" sz="1400" dirty="0" err="1">
                          <a:effectLst/>
                        </a:rPr>
                        <a:t>загальних</a:t>
                      </a:r>
                      <a:r>
                        <a:rPr lang="ru-RU" sz="1400" dirty="0">
                          <a:effectLst/>
                        </a:rPr>
                        <a:t> </a:t>
                      </a:r>
                      <a:r>
                        <a:rPr lang="ru-RU" sz="1400" dirty="0" err="1">
                          <a:effectLst/>
                        </a:rPr>
                        <a:t>вимог</a:t>
                      </a:r>
                      <a:r>
                        <a:rPr lang="ru-RU" sz="1400" dirty="0">
                          <a:effectLst/>
                        </a:rPr>
                        <a:t> до </a:t>
                      </a:r>
                      <a:r>
                        <a:rPr lang="ru-RU" sz="1400" dirty="0" err="1">
                          <a:effectLst/>
                        </a:rPr>
                        <a:t>туристичних</a:t>
                      </a:r>
                      <a:r>
                        <a:rPr lang="ru-RU" sz="1400" dirty="0">
                          <a:effectLst/>
                        </a:rPr>
                        <a:t> </a:t>
                      </a:r>
                      <a:r>
                        <a:rPr lang="ru-RU" sz="1400" dirty="0" err="1">
                          <a:effectLst/>
                        </a:rPr>
                        <a:t>послуг</a:t>
                      </a:r>
                      <a:r>
                        <a:rPr lang="ru-RU" sz="1400" dirty="0">
                          <a:effectLst/>
                        </a:rPr>
                        <a:t>, </a:t>
                      </a:r>
                      <a:r>
                        <a:rPr lang="ru-RU" sz="1400" dirty="0" err="1">
                          <a:effectLst/>
                        </a:rPr>
                        <a:t>що</a:t>
                      </a:r>
                      <a:r>
                        <a:rPr lang="ru-RU" sz="1400" dirty="0">
                          <a:effectLst/>
                        </a:rPr>
                        <a:t> </a:t>
                      </a:r>
                      <a:r>
                        <a:rPr lang="ru-RU" sz="1400" dirty="0" err="1">
                          <a:effectLst/>
                        </a:rPr>
                        <a:t>надаються</a:t>
                      </a:r>
                      <a:r>
                        <a:rPr lang="ru-RU" sz="1400" dirty="0">
                          <a:effectLst/>
                        </a:rPr>
                        <a:t> на </a:t>
                      </a:r>
                      <a:r>
                        <a:rPr lang="ru-RU" sz="1400" dirty="0" err="1">
                          <a:effectLst/>
                        </a:rPr>
                        <a:t>природоохоронних</a:t>
                      </a:r>
                      <a:r>
                        <a:rPr lang="ru-RU" sz="1400" dirty="0">
                          <a:effectLst/>
                        </a:rPr>
                        <a:t> </a:t>
                      </a:r>
                      <a:r>
                        <a:rPr lang="ru-RU" sz="1400" dirty="0" err="1">
                          <a:effectLst/>
                        </a:rPr>
                        <a:t>територіях</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370078861"/>
                  </a:ext>
                </a:extLst>
              </a:tr>
            </a:tbl>
          </a:graphicData>
        </a:graphic>
      </p:graphicFrame>
    </p:spTree>
    <p:extLst>
      <p:ext uri="{BB962C8B-B14F-4D97-AF65-F5344CB8AC3E}">
        <p14:creationId xmlns:p14="http://schemas.microsoft.com/office/powerpoint/2010/main" val="3226016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4C01060C-F761-45A6-93B0-2782830B004B}"/>
              </a:ext>
            </a:extLst>
          </p:cNvPr>
          <p:cNvGraphicFramePr>
            <a:graphicFrameLocks noGrp="1"/>
          </p:cNvGraphicFramePr>
          <p:nvPr>
            <p:ph idx="1"/>
          </p:nvPr>
        </p:nvGraphicFramePr>
        <p:xfrm>
          <a:off x="1489075" y="799179"/>
          <a:ext cx="9220200" cy="5981383"/>
        </p:xfrm>
        <a:graphic>
          <a:graphicData uri="http://schemas.openxmlformats.org/drawingml/2006/table">
            <a:tbl>
              <a:tblPr firstRow="1" bandRow="1">
                <a:tableStyleId>{5C22544A-7EE6-4342-B048-85BDC9FD1C3A}</a:tableStyleId>
              </a:tblPr>
              <a:tblGrid>
                <a:gridCol w="1904365">
                  <a:extLst>
                    <a:ext uri="{9D8B030D-6E8A-4147-A177-3AD203B41FA5}">
                      <a16:colId xmlns:a16="http://schemas.microsoft.com/office/drawing/2014/main" xmlns="" val="1345846277"/>
                    </a:ext>
                  </a:extLst>
                </a:gridCol>
                <a:gridCol w="1689735">
                  <a:extLst>
                    <a:ext uri="{9D8B030D-6E8A-4147-A177-3AD203B41FA5}">
                      <a16:colId xmlns:a16="http://schemas.microsoft.com/office/drawing/2014/main" xmlns="" val="2982562949"/>
                    </a:ext>
                  </a:extLst>
                </a:gridCol>
                <a:gridCol w="5626100">
                  <a:extLst>
                    <a:ext uri="{9D8B030D-6E8A-4147-A177-3AD203B41FA5}">
                      <a16:colId xmlns:a16="http://schemas.microsoft.com/office/drawing/2014/main" xmlns="" val="1511220776"/>
                    </a:ext>
                  </a:extLst>
                </a:gridCol>
              </a:tblGrid>
              <a:tr h="1125220">
                <a:tc>
                  <a:txBody>
                    <a:bodyPr/>
                    <a:lstStyle/>
                    <a:p>
                      <a:pPr algn="just">
                        <a:lnSpc>
                          <a:spcPct val="107000"/>
                        </a:lnSpc>
                        <a:spcAft>
                          <a:spcPts val="800"/>
                        </a:spcAft>
                      </a:pPr>
                      <a:r>
                        <a:rPr lang="en-US" sz="1400">
                          <a:effectLst/>
                        </a:rPr>
                        <a:t>ISO 13687:2014 «Tourism and related services – Yacht harbours – Minimum requirements»,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uk-UA" sz="1400">
                          <a:effectLst/>
                        </a:rPr>
                        <a:t>ДСТУ </a:t>
                      </a:r>
                      <a:r>
                        <a:rPr lang="de-DE" sz="1400">
                          <a:effectLst/>
                        </a:rPr>
                        <a:t>ISO 13687:2016 «</a:t>
                      </a:r>
                      <a:r>
                        <a:rPr lang="uk-UA" sz="1400">
                          <a:effectLst/>
                        </a:rPr>
                        <a:t>Туризм та пов’язані з ним послуги – Яхт-гавані – Мінімальні вимоги»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a:effectLst/>
                        </a:rPr>
                        <a:t>Встановлення мінімальних вимог до яхт-гаваней.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703335693"/>
                  </a:ext>
                </a:extLst>
              </a:tr>
              <a:tr h="1350010">
                <a:tc>
                  <a:txBody>
                    <a:bodyPr/>
                    <a:lstStyle/>
                    <a:p>
                      <a:pPr algn="just">
                        <a:lnSpc>
                          <a:spcPct val="107000"/>
                        </a:lnSpc>
                        <a:spcAft>
                          <a:spcPts val="800"/>
                        </a:spcAft>
                      </a:pPr>
                      <a:r>
                        <a:rPr lang="en-US" sz="1400">
                          <a:effectLst/>
                        </a:rPr>
                        <a:t>ISO 17680:2015 «Tourism and related services – Thalassotherapy – Service requirements»,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a:effectLst/>
                        </a:rPr>
                        <a:t>ДСТУ ISO 17680:2016 «Туризм та пов’язані з ним послуги – Таласотерапія – Вимоги до послуг»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a:effectLst/>
                        </a:rPr>
                        <a:t>Встановлення мінімальних вимог до надання послуг в центрах таласотерапії.</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096089293"/>
                  </a:ext>
                </a:extLst>
              </a:tr>
              <a:tr h="1760220">
                <a:tc>
                  <a:txBody>
                    <a:bodyPr/>
                    <a:lstStyle/>
                    <a:p>
                      <a:pPr algn="just">
                        <a:lnSpc>
                          <a:spcPct val="107000"/>
                        </a:lnSpc>
                        <a:spcAft>
                          <a:spcPts val="800"/>
                        </a:spcAft>
                      </a:pPr>
                      <a:r>
                        <a:rPr lang="en-US" sz="1400">
                          <a:effectLst/>
                        </a:rPr>
                        <a:t>EN 15565:2008 «Tourism services – Requirements for the provision of professional tourist guide training and qualification programmes»,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a:effectLst/>
                        </a:rPr>
                        <a:t>ДСТУ EN 15565:2016 «Туристичні послуги – Вимоги до професійної підготовки та кваліфікаційних програм для гідів»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just">
                        <a:lnSpc>
                          <a:spcPct val="107000"/>
                        </a:lnSpc>
                        <a:spcAft>
                          <a:spcPts val="800"/>
                        </a:spcAft>
                      </a:pPr>
                      <a:r>
                        <a:rPr lang="ru-RU" sz="1400" dirty="0" err="1">
                          <a:effectLst/>
                        </a:rPr>
                        <a:t>Встановлення</a:t>
                      </a:r>
                      <a:r>
                        <a:rPr lang="ru-RU" sz="1400" dirty="0">
                          <a:effectLst/>
                        </a:rPr>
                        <a:t> </a:t>
                      </a:r>
                      <a:r>
                        <a:rPr lang="ru-RU" sz="1400" dirty="0" err="1">
                          <a:effectLst/>
                        </a:rPr>
                        <a:t>мінімальних</a:t>
                      </a:r>
                      <a:r>
                        <a:rPr lang="ru-RU" sz="1400" dirty="0">
                          <a:effectLst/>
                        </a:rPr>
                        <a:t> </a:t>
                      </a:r>
                      <a:r>
                        <a:rPr lang="ru-RU" sz="1400" dirty="0" err="1">
                          <a:effectLst/>
                        </a:rPr>
                        <a:t>вимог</a:t>
                      </a:r>
                      <a:r>
                        <a:rPr lang="ru-RU" sz="1400" dirty="0">
                          <a:effectLst/>
                        </a:rPr>
                        <a:t> до </a:t>
                      </a:r>
                      <a:r>
                        <a:rPr lang="ru-RU" sz="1400" dirty="0" err="1">
                          <a:effectLst/>
                        </a:rPr>
                        <a:t>професійної</a:t>
                      </a:r>
                      <a:r>
                        <a:rPr lang="ru-RU" sz="1400" dirty="0">
                          <a:effectLst/>
                        </a:rPr>
                        <a:t> </a:t>
                      </a:r>
                      <a:r>
                        <a:rPr lang="ru-RU" sz="1400" dirty="0" err="1">
                          <a:effectLst/>
                        </a:rPr>
                        <a:t>підготовки</a:t>
                      </a:r>
                      <a:r>
                        <a:rPr lang="ru-RU" sz="1400" dirty="0">
                          <a:effectLst/>
                        </a:rPr>
                        <a:t> та </a:t>
                      </a:r>
                      <a:r>
                        <a:rPr lang="ru-RU" sz="1400" dirty="0" err="1">
                          <a:effectLst/>
                        </a:rPr>
                        <a:t>кваліфікаційних</a:t>
                      </a:r>
                      <a:r>
                        <a:rPr lang="ru-RU" sz="1400" dirty="0">
                          <a:effectLst/>
                        </a:rPr>
                        <a:t> </a:t>
                      </a:r>
                      <a:r>
                        <a:rPr lang="ru-RU" sz="1400" dirty="0" err="1">
                          <a:effectLst/>
                        </a:rPr>
                        <a:t>програм</a:t>
                      </a:r>
                      <a:r>
                        <a:rPr lang="ru-RU" sz="1400" dirty="0">
                          <a:effectLst/>
                        </a:rPr>
                        <a:t> для </a:t>
                      </a:r>
                      <a:r>
                        <a:rPr lang="ru-RU" sz="1400" dirty="0" err="1">
                          <a:effectLst/>
                        </a:rPr>
                        <a:t>гідів</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452557221"/>
                  </a:ext>
                </a:extLst>
              </a:tr>
            </a:tbl>
          </a:graphicData>
        </a:graphic>
      </p:graphicFrame>
    </p:spTree>
    <p:extLst>
      <p:ext uri="{BB962C8B-B14F-4D97-AF65-F5344CB8AC3E}">
        <p14:creationId xmlns:p14="http://schemas.microsoft.com/office/powerpoint/2010/main" val="3661823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99E5474-FDAD-46A3-9B2D-41CE95D87684}"/>
              </a:ext>
            </a:extLst>
          </p:cNvPr>
          <p:cNvSpPr>
            <a:spLocks noGrp="1"/>
          </p:cNvSpPr>
          <p:nvPr>
            <p:ph idx="1"/>
          </p:nvPr>
        </p:nvSpPr>
        <p:spPr>
          <a:xfrm>
            <a:off x="1069848" y="618978"/>
            <a:ext cx="10058400" cy="5553222"/>
          </a:xfrm>
        </p:spPr>
        <p:txBody>
          <a:bodyPr/>
          <a:lstStyle/>
          <a:p>
            <a:r>
              <a:rPr lang="ru-RU" dirty="0"/>
              <a:t>До проекту Плану </a:t>
            </a:r>
            <a:r>
              <a:rPr lang="ru-RU" dirty="0" err="1"/>
              <a:t>національної</a:t>
            </a:r>
            <a:r>
              <a:rPr lang="ru-RU" dirty="0"/>
              <a:t> </a:t>
            </a:r>
            <a:r>
              <a:rPr lang="ru-RU" dirty="0" err="1"/>
              <a:t>стандартизації</a:t>
            </a:r>
            <a:r>
              <a:rPr lang="ru-RU" dirty="0"/>
              <a:t> на 2017 </a:t>
            </a:r>
            <a:r>
              <a:rPr lang="ru-RU" dirty="0" err="1"/>
              <a:t>рік</a:t>
            </a:r>
            <a:r>
              <a:rPr lang="ru-RU" dirty="0"/>
              <a:t> (лист </a:t>
            </a:r>
            <a:r>
              <a:rPr lang="ru-RU" dirty="0" err="1"/>
              <a:t>від</a:t>
            </a:r>
            <a:r>
              <a:rPr lang="ru-RU" dirty="0"/>
              <a:t> 07.11.2016 № 3767/45) </a:t>
            </a:r>
            <a:r>
              <a:rPr lang="ru-RU" b="1" dirty="0"/>
              <a:t>ТК 118 </a:t>
            </a:r>
            <a:r>
              <a:rPr lang="ru-RU" dirty="0"/>
              <a:t>подано три заявки на </a:t>
            </a:r>
            <a:r>
              <a:rPr lang="ru-RU" dirty="0" err="1"/>
              <a:t>визнання</a:t>
            </a:r>
            <a:r>
              <a:rPr lang="ru-RU" dirty="0"/>
              <a:t> </a:t>
            </a:r>
            <a:r>
              <a:rPr lang="ru-RU" dirty="0" err="1"/>
              <a:t>стандартів</a:t>
            </a:r>
            <a:r>
              <a:rPr lang="ru-RU" dirty="0"/>
              <a:t> </a:t>
            </a:r>
            <a:r>
              <a:rPr lang="de-DE" b="1" dirty="0"/>
              <a:t>ISO </a:t>
            </a:r>
            <a:r>
              <a:rPr lang="ru-RU" b="1" dirty="0" err="1"/>
              <a:t>національними</a:t>
            </a:r>
            <a:r>
              <a:rPr lang="ru-RU" b="1" dirty="0"/>
              <a:t> </a:t>
            </a:r>
            <a:r>
              <a:rPr lang="ru-RU" b="1" dirty="0" err="1"/>
              <a:t>такі</a:t>
            </a:r>
            <a:r>
              <a:rPr lang="ru-RU" b="1" dirty="0"/>
              <a:t>, </a:t>
            </a:r>
            <a:r>
              <a:rPr lang="ru-RU" b="1" dirty="0" err="1"/>
              <a:t>що</a:t>
            </a:r>
            <a:r>
              <a:rPr lang="ru-RU" b="1" dirty="0"/>
              <a:t> </a:t>
            </a:r>
            <a:r>
              <a:rPr lang="ru-RU" b="1" dirty="0" err="1"/>
              <a:t>містять</a:t>
            </a:r>
            <a:r>
              <a:rPr lang="ru-RU" b="1" dirty="0"/>
              <a:t> </a:t>
            </a:r>
            <a:r>
              <a:rPr lang="ru-RU" b="1" dirty="0" err="1"/>
              <a:t>вимоги</a:t>
            </a:r>
            <a:r>
              <a:rPr lang="ru-RU" b="1" dirty="0"/>
              <a:t> до </a:t>
            </a:r>
            <a:r>
              <a:rPr lang="ru-RU" b="1" dirty="0" err="1"/>
              <a:t>послуг</a:t>
            </a:r>
            <a:r>
              <a:rPr lang="ru-RU" b="1" dirty="0"/>
              <a:t> СПА і </a:t>
            </a:r>
            <a:r>
              <a:rPr lang="ru-RU" b="1" dirty="0" err="1"/>
              <a:t>Веллнессу</a:t>
            </a:r>
            <a:r>
              <a:rPr lang="ru-RU" b="1" dirty="0"/>
              <a:t>, та </a:t>
            </a:r>
            <a:r>
              <a:rPr lang="ru-RU" b="1" dirty="0" err="1"/>
              <a:t>які</a:t>
            </a:r>
            <a:r>
              <a:rPr lang="ru-RU" b="1" dirty="0"/>
              <a:t> </a:t>
            </a:r>
            <a:r>
              <a:rPr lang="ru-RU" b="1" dirty="0" err="1"/>
              <a:t>забезпечать</a:t>
            </a:r>
            <a:r>
              <a:rPr lang="ru-RU" b="1" dirty="0"/>
              <a:t> </a:t>
            </a:r>
            <a:r>
              <a:rPr lang="ru-RU" b="1" dirty="0" err="1"/>
              <a:t>доступність</a:t>
            </a:r>
            <a:r>
              <a:rPr lang="ru-RU" b="1" dirty="0"/>
              <a:t> </a:t>
            </a:r>
            <a:r>
              <a:rPr lang="ru-RU" b="1" dirty="0" err="1"/>
              <a:t>туристичних</a:t>
            </a:r>
            <a:r>
              <a:rPr lang="ru-RU" b="1" dirty="0"/>
              <a:t> </a:t>
            </a:r>
            <a:r>
              <a:rPr lang="ru-RU" b="1" dirty="0" err="1"/>
              <a:t>послуг</a:t>
            </a:r>
            <a:r>
              <a:rPr lang="ru-RU" b="1" dirty="0"/>
              <a:t> людям з </a:t>
            </a:r>
            <a:r>
              <a:rPr lang="ru-RU" b="1" dirty="0" err="1"/>
              <a:t>обмеженими</a:t>
            </a:r>
            <a:r>
              <a:rPr lang="ru-RU" b="1" dirty="0"/>
              <a:t> </a:t>
            </a:r>
            <a:r>
              <a:rPr lang="ru-RU" b="1" dirty="0" err="1"/>
              <a:t>можливостями</a:t>
            </a:r>
            <a:r>
              <a:rPr lang="ru-RU" b="1" dirty="0"/>
              <a:t> (</a:t>
            </a:r>
            <a:r>
              <a:rPr lang="ru-RU" b="1" dirty="0" err="1"/>
              <a:t>сліпим</a:t>
            </a:r>
            <a:r>
              <a:rPr lang="ru-RU" b="1" dirty="0"/>
              <a:t>, </a:t>
            </a:r>
            <a:r>
              <a:rPr lang="ru-RU" b="1" dirty="0" err="1"/>
              <a:t>зі</a:t>
            </a:r>
            <a:r>
              <a:rPr lang="ru-RU" b="1" dirty="0"/>
              <a:t> слабим </a:t>
            </a:r>
            <a:r>
              <a:rPr lang="ru-RU" b="1" dirty="0" err="1"/>
              <a:t>зором</a:t>
            </a:r>
            <a:r>
              <a:rPr lang="ru-RU" b="1" dirty="0"/>
              <a:t> </a:t>
            </a:r>
            <a:r>
              <a:rPr lang="ru-RU" b="1" dirty="0" err="1"/>
              <a:t>інші</a:t>
            </a:r>
            <a:r>
              <a:rPr lang="ru-RU" b="1" dirty="0"/>
              <a:t>)</a:t>
            </a:r>
            <a:r>
              <a:rPr lang="ru-RU" dirty="0"/>
              <a:t>: </a:t>
            </a:r>
          </a:p>
          <a:p>
            <a:r>
              <a:rPr lang="ru-RU" dirty="0"/>
              <a:t>1) </a:t>
            </a:r>
            <a:r>
              <a:rPr lang="ru-RU" b="1" dirty="0"/>
              <a:t>ДСТУ </a:t>
            </a:r>
            <a:r>
              <a:rPr lang="de-DE" b="1" dirty="0"/>
              <a:t>ISO 17679:20__ </a:t>
            </a:r>
            <a:r>
              <a:rPr lang="de-DE" dirty="0"/>
              <a:t>«</a:t>
            </a:r>
            <a:r>
              <a:rPr lang="ru-RU" dirty="0"/>
              <a:t>Туризм та </a:t>
            </a:r>
            <a:r>
              <a:rPr lang="ru-RU" dirty="0" err="1"/>
              <a:t>пов’язані</a:t>
            </a:r>
            <a:r>
              <a:rPr lang="ru-RU" dirty="0"/>
              <a:t> з ним </a:t>
            </a:r>
            <a:r>
              <a:rPr lang="ru-RU" dirty="0" err="1"/>
              <a:t>послуги</a:t>
            </a:r>
            <a:r>
              <a:rPr lang="ru-RU" dirty="0"/>
              <a:t>. Велнес та СПА</a:t>
            </a:r>
            <a:r>
              <a:rPr lang="en-GB" dirty="0"/>
              <a:t>. </a:t>
            </a:r>
            <a:r>
              <a:rPr lang="ru-RU" dirty="0" err="1"/>
              <a:t>Вимоги</a:t>
            </a:r>
            <a:r>
              <a:rPr lang="ru-RU" dirty="0"/>
              <a:t> до </a:t>
            </a:r>
            <a:r>
              <a:rPr lang="ru-RU" dirty="0" err="1"/>
              <a:t>послуг</a:t>
            </a:r>
            <a:r>
              <a:rPr lang="en-GB" dirty="0"/>
              <a:t>» (</a:t>
            </a:r>
            <a:r>
              <a:rPr lang="de-DE" dirty="0"/>
              <a:t>ISO 17679:2016 «</a:t>
            </a:r>
            <a:r>
              <a:rPr lang="de-DE" dirty="0" err="1"/>
              <a:t>Tourism</a:t>
            </a:r>
            <a:r>
              <a:rPr lang="de-DE" dirty="0"/>
              <a:t> and </a:t>
            </a:r>
            <a:r>
              <a:rPr lang="de-DE" dirty="0" err="1"/>
              <a:t>related</a:t>
            </a:r>
            <a:r>
              <a:rPr lang="de-DE" dirty="0"/>
              <a:t> </a:t>
            </a:r>
            <a:r>
              <a:rPr lang="de-DE" dirty="0" err="1"/>
              <a:t>services</a:t>
            </a:r>
            <a:r>
              <a:rPr lang="de-DE" dirty="0"/>
              <a:t>. Wellness </a:t>
            </a:r>
            <a:r>
              <a:rPr lang="de-DE" dirty="0" err="1"/>
              <a:t>spa</a:t>
            </a:r>
            <a:r>
              <a:rPr lang="de-DE" dirty="0"/>
              <a:t>. Service </a:t>
            </a:r>
            <a:r>
              <a:rPr lang="de-DE" dirty="0" err="1"/>
              <a:t>requirements</a:t>
            </a:r>
            <a:r>
              <a:rPr lang="de-DE" dirty="0"/>
              <a:t>», IDT);</a:t>
            </a:r>
            <a:endParaRPr lang="ru-RU" dirty="0"/>
          </a:p>
          <a:p>
            <a:r>
              <a:rPr lang="de-DE" dirty="0"/>
              <a:t>2) </a:t>
            </a:r>
            <a:r>
              <a:rPr lang="ru-RU" b="1" dirty="0"/>
              <a:t>ДСТУ </a:t>
            </a:r>
            <a:r>
              <a:rPr lang="de-DE" b="1" dirty="0"/>
              <a:t>ISO 17049:20__ </a:t>
            </a:r>
            <a:r>
              <a:rPr lang="de-DE" dirty="0"/>
              <a:t>«</a:t>
            </a:r>
            <a:r>
              <a:rPr lang="ru-RU" dirty="0" err="1"/>
              <a:t>Проектування</a:t>
            </a:r>
            <a:r>
              <a:rPr lang="ru-RU" dirty="0"/>
              <a:t> </a:t>
            </a:r>
            <a:r>
              <a:rPr lang="ru-RU" dirty="0" err="1"/>
              <a:t>доступності</a:t>
            </a:r>
            <a:r>
              <a:rPr lang="de-DE" dirty="0"/>
              <a:t>. </a:t>
            </a:r>
            <a:r>
              <a:rPr lang="ru-RU" dirty="0" err="1"/>
              <a:t>Застосування</a:t>
            </a:r>
            <a:r>
              <a:rPr lang="ru-RU" dirty="0"/>
              <a:t> шрифту Брайля на </a:t>
            </a:r>
            <a:r>
              <a:rPr lang="ru-RU" dirty="0" err="1"/>
              <a:t>ідентифікаційних</a:t>
            </a:r>
            <a:r>
              <a:rPr lang="ru-RU" dirty="0"/>
              <a:t> комплектах </a:t>
            </a:r>
            <a:r>
              <a:rPr lang="ru-RU" dirty="0" err="1"/>
              <a:t>фірми</a:t>
            </a:r>
            <a:r>
              <a:rPr lang="de-DE" dirty="0"/>
              <a:t>, </a:t>
            </a:r>
            <a:r>
              <a:rPr lang="ru-RU" dirty="0" err="1"/>
              <a:t>обладнанні</a:t>
            </a:r>
            <a:r>
              <a:rPr lang="ru-RU" dirty="0"/>
              <a:t> та </a:t>
            </a:r>
            <a:r>
              <a:rPr lang="ru-RU" dirty="0" err="1"/>
              <a:t>приладах</a:t>
            </a:r>
            <a:r>
              <a:rPr lang="de-DE" dirty="0"/>
              <a:t>» (ISO 17049:2013 «</a:t>
            </a:r>
            <a:r>
              <a:rPr lang="de-DE" dirty="0" err="1"/>
              <a:t>Accessible</a:t>
            </a:r>
            <a:r>
              <a:rPr lang="de-DE" dirty="0"/>
              <a:t> design. </a:t>
            </a:r>
            <a:r>
              <a:rPr lang="de-DE" dirty="0" err="1"/>
              <a:t>Application</a:t>
            </a:r>
            <a:r>
              <a:rPr lang="de-DE" dirty="0"/>
              <a:t> </a:t>
            </a:r>
            <a:r>
              <a:rPr lang="de-DE" dirty="0" err="1"/>
              <a:t>of</a:t>
            </a:r>
            <a:r>
              <a:rPr lang="de-DE" dirty="0"/>
              <a:t> </a:t>
            </a:r>
            <a:r>
              <a:rPr lang="de-DE" dirty="0" err="1"/>
              <a:t>braille</a:t>
            </a:r>
            <a:r>
              <a:rPr lang="de-DE" dirty="0"/>
              <a:t> on </a:t>
            </a:r>
            <a:r>
              <a:rPr lang="de-DE" dirty="0" err="1"/>
              <a:t>signage</a:t>
            </a:r>
            <a:r>
              <a:rPr lang="de-DE" dirty="0"/>
              <a:t>, </a:t>
            </a:r>
            <a:r>
              <a:rPr lang="de-DE" dirty="0" err="1"/>
              <a:t>equipment</a:t>
            </a:r>
            <a:r>
              <a:rPr lang="de-DE" dirty="0"/>
              <a:t> and </a:t>
            </a:r>
            <a:r>
              <a:rPr lang="de-DE" dirty="0" err="1"/>
              <a:t>appliances</a:t>
            </a:r>
            <a:r>
              <a:rPr lang="de-DE" dirty="0"/>
              <a:t>», IDT);</a:t>
            </a:r>
            <a:endParaRPr lang="ru-RU" dirty="0"/>
          </a:p>
          <a:p>
            <a:r>
              <a:rPr lang="de-DE" dirty="0"/>
              <a:t>3) </a:t>
            </a:r>
            <a:r>
              <a:rPr lang="ru-RU" b="1" dirty="0"/>
              <a:t>ДСТУ</a:t>
            </a:r>
            <a:r>
              <a:rPr lang="de-DE" b="1" dirty="0"/>
              <a:t> ISO 23599:20__ </a:t>
            </a:r>
            <a:r>
              <a:rPr lang="de-DE" dirty="0"/>
              <a:t>«</a:t>
            </a:r>
            <a:r>
              <a:rPr lang="ru-RU" dirty="0" err="1"/>
              <a:t>Вироби</a:t>
            </a:r>
            <a:r>
              <a:rPr lang="ru-RU" dirty="0"/>
              <a:t> для </a:t>
            </a:r>
            <a:r>
              <a:rPr lang="ru-RU" dirty="0" err="1"/>
              <a:t>надання</a:t>
            </a:r>
            <a:r>
              <a:rPr lang="ru-RU" dirty="0"/>
              <a:t> </a:t>
            </a:r>
            <a:r>
              <a:rPr lang="ru-RU" dirty="0" err="1"/>
              <a:t>допомоги</a:t>
            </a:r>
            <a:r>
              <a:rPr lang="ru-RU" dirty="0"/>
              <a:t> </a:t>
            </a:r>
            <a:r>
              <a:rPr lang="ru-RU" dirty="0" err="1"/>
              <a:t>сліпим</a:t>
            </a:r>
            <a:r>
              <a:rPr lang="ru-RU" dirty="0"/>
              <a:t> і людям </a:t>
            </a:r>
            <a:r>
              <a:rPr lang="ru-RU" dirty="0" err="1"/>
              <a:t>зі</a:t>
            </a:r>
            <a:r>
              <a:rPr lang="ru-RU" dirty="0"/>
              <a:t> </a:t>
            </a:r>
            <a:r>
              <a:rPr lang="ru-RU" dirty="0" err="1"/>
              <a:t>слабким</a:t>
            </a:r>
            <a:r>
              <a:rPr lang="ru-RU" dirty="0"/>
              <a:t> </a:t>
            </a:r>
            <a:r>
              <a:rPr lang="ru-RU" dirty="0" err="1"/>
              <a:t>зором</a:t>
            </a:r>
            <a:r>
              <a:rPr lang="de-DE" dirty="0"/>
              <a:t>. </a:t>
            </a:r>
            <a:r>
              <a:rPr lang="ru-RU" dirty="0" err="1"/>
              <a:t>Тактильні</a:t>
            </a:r>
            <a:r>
              <a:rPr lang="ru-RU" dirty="0"/>
              <a:t> </a:t>
            </a:r>
            <a:r>
              <a:rPr lang="ru-RU" dirty="0" err="1"/>
              <a:t>індикатори</a:t>
            </a:r>
            <a:r>
              <a:rPr lang="ru-RU" dirty="0"/>
              <a:t> </a:t>
            </a:r>
            <a:r>
              <a:rPr lang="ru-RU" dirty="0" err="1"/>
              <a:t>пішохідної</a:t>
            </a:r>
            <a:r>
              <a:rPr lang="ru-RU" dirty="0"/>
              <a:t> </a:t>
            </a:r>
            <a:r>
              <a:rPr lang="ru-RU" dirty="0" err="1"/>
              <a:t>поверхні</a:t>
            </a:r>
            <a:r>
              <a:rPr lang="en-GB" dirty="0"/>
              <a:t>» (</a:t>
            </a:r>
            <a:r>
              <a:rPr lang="de-DE" dirty="0"/>
              <a:t>ISO 23599:2012 «</a:t>
            </a:r>
            <a:r>
              <a:rPr lang="de-DE" dirty="0" err="1"/>
              <a:t>Assistive</a:t>
            </a:r>
            <a:r>
              <a:rPr lang="de-DE" dirty="0"/>
              <a:t> </a:t>
            </a:r>
            <a:r>
              <a:rPr lang="de-DE" dirty="0" err="1"/>
              <a:t>products</a:t>
            </a:r>
            <a:r>
              <a:rPr lang="de-DE" dirty="0"/>
              <a:t> </a:t>
            </a:r>
            <a:r>
              <a:rPr lang="de-DE" dirty="0" err="1"/>
              <a:t>for</a:t>
            </a:r>
            <a:r>
              <a:rPr lang="de-DE" dirty="0"/>
              <a:t> blind and </a:t>
            </a:r>
            <a:r>
              <a:rPr lang="de-DE" dirty="0" err="1"/>
              <a:t>vision-impaired</a:t>
            </a:r>
            <a:r>
              <a:rPr lang="de-DE" dirty="0"/>
              <a:t> </a:t>
            </a:r>
            <a:r>
              <a:rPr lang="de-DE" dirty="0" err="1"/>
              <a:t>persons</a:t>
            </a:r>
            <a:r>
              <a:rPr lang="de-DE" dirty="0"/>
              <a:t>. </a:t>
            </a:r>
            <a:r>
              <a:rPr lang="de-DE" dirty="0" err="1"/>
              <a:t>Tactile</a:t>
            </a:r>
            <a:r>
              <a:rPr lang="de-DE" dirty="0"/>
              <a:t> </a:t>
            </a:r>
            <a:r>
              <a:rPr lang="de-DE" dirty="0" err="1"/>
              <a:t>walking</a:t>
            </a:r>
            <a:r>
              <a:rPr lang="de-DE" dirty="0"/>
              <a:t> </a:t>
            </a:r>
            <a:r>
              <a:rPr lang="de-DE" dirty="0" err="1"/>
              <a:t>surface</a:t>
            </a:r>
            <a:r>
              <a:rPr lang="de-DE" dirty="0"/>
              <a:t> </a:t>
            </a:r>
            <a:r>
              <a:rPr lang="de-DE" dirty="0" err="1"/>
              <a:t>indicators</a:t>
            </a:r>
            <a:r>
              <a:rPr lang="de-DE" dirty="0"/>
              <a:t>», IDT).</a:t>
            </a:r>
            <a:endParaRPr lang="ru-RU" dirty="0"/>
          </a:p>
          <a:p>
            <a:endParaRPr lang="ru-RU" dirty="0"/>
          </a:p>
        </p:txBody>
      </p:sp>
    </p:spTree>
    <p:extLst>
      <p:ext uri="{BB962C8B-B14F-4D97-AF65-F5344CB8AC3E}">
        <p14:creationId xmlns:p14="http://schemas.microsoft.com/office/powerpoint/2010/main" val="1417635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xmlns="" id="{99DF7FBE-F1AF-4668-BB64-325A12559CCD}"/>
              </a:ext>
            </a:extLst>
          </p:cNvPr>
          <p:cNvGraphicFramePr>
            <a:graphicFrameLocks noGrp="1"/>
          </p:cNvGraphicFramePr>
          <p:nvPr>
            <p:ph idx="1"/>
          </p:nvPr>
        </p:nvGraphicFramePr>
        <p:xfrm>
          <a:off x="2076877" y="562260"/>
          <a:ext cx="8044596" cy="5723001"/>
        </p:xfrm>
        <a:graphic>
          <a:graphicData uri="http://schemas.openxmlformats.org/drawingml/2006/table">
            <a:tbl>
              <a:tblPr firstRow="1" firstCol="1" bandRow="1">
                <a:tableStyleId>{5C22544A-7EE6-4342-B048-85BDC9FD1C3A}</a:tableStyleId>
              </a:tblPr>
              <a:tblGrid>
                <a:gridCol w="1206546">
                  <a:extLst>
                    <a:ext uri="{9D8B030D-6E8A-4147-A177-3AD203B41FA5}">
                      <a16:colId xmlns:a16="http://schemas.microsoft.com/office/drawing/2014/main" xmlns="" val="142243165"/>
                    </a:ext>
                  </a:extLst>
                </a:gridCol>
                <a:gridCol w="744391">
                  <a:extLst>
                    <a:ext uri="{9D8B030D-6E8A-4147-A177-3AD203B41FA5}">
                      <a16:colId xmlns:a16="http://schemas.microsoft.com/office/drawing/2014/main" xmlns="" val="73471273"/>
                    </a:ext>
                  </a:extLst>
                </a:gridCol>
                <a:gridCol w="6093659">
                  <a:extLst>
                    <a:ext uri="{9D8B030D-6E8A-4147-A177-3AD203B41FA5}">
                      <a16:colId xmlns:a16="http://schemas.microsoft.com/office/drawing/2014/main" xmlns="" val="2256025611"/>
                    </a:ext>
                  </a:extLst>
                </a:gridCol>
              </a:tblGrid>
              <a:tr h="609768">
                <a:tc>
                  <a:txBody>
                    <a:bodyPr/>
                    <a:lstStyle/>
                    <a:p>
                      <a:pPr algn="just">
                        <a:lnSpc>
                          <a:spcPct val="107000"/>
                        </a:lnSpc>
                        <a:spcAft>
                          <a:spcPts val="0"/>
                        </a:spcAft>
                      </a:pPr>
                      <a:r>
                        <a:rPr lang="ru-RU" sz="1300">
                          <a:effectLst/>
                        </a:rPr>
                        <a:t>Реквізити</a:t>
                      </a:r>
                      <a:br>
                        <a:rPr lang="ru-RU" sz="1300">
                          <a:effectLst/>
                        </a:rPr>
                      </a:br>
                      <a:r>
                        <a:rPr lang="ru-RU" sz="1300">
                          <a:effectLst/>
                        </a:rPr>
                        <a:t>національного стандарту</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just">
                        <a:lnSpc>
                          <a:spcPct val="107000"/>
                        </a:lnSpc>
                        <a:spcAft>
                          <a:spcPts val="0"/>
                        </a:spcAft>
                      </a:pPr>
                      <a:r>
                        <a:rPr lang="ru-RU" sz="1300">
                          <a:effectLst/>
                        </a:rPr>
                        <a:t>Назва стандарту</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extLst>
                  <a:ext uri="{0D108BD9-81ED-4DB2-BD59-A6C34878D82A}">
                    <a16:rowId xmlns:a16="http://schemas.microsoft.com/office/drawing/2014/main" xmlns="" val="3654868416"/>
                  </a:ext>
                </a:extLst>
              </a:tr>
              <a:tr h="196473">
                <a:tc gridSpan="3">
                  <a:txBody>
                    <a:bodyPr/>
                    <a:lstStyle/>
                    <a:p>
                      <a:pPr algn="just">
                        <a:lnSpc>
                          <a:spcPct val="107000"/>
                        </a:lnSpc>
                        <a:spcAft>
                          <a:spcPts val="0"/>
                        </a:spcAft>
                      </a:pPr>
                      <a:r>
                        <a:rPr lang="ru-RU" sz="1300">
                          <a:effectLst/>
                        </a:rPr>
                        <a:t>Туризм пригодницький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464960511"/>
                  </a:ext>
                </a:extLst>
              </a:tr>
              <a:tr h="2676244">
                <a:tc>
                  <a:txBody>
                    <a:bodyPr/>
                    <a:lstStyle/>
                    <a:p>
                      <a:pPr algn="just">
                        <a:lnSpc>
                          <a:spcPct val="107000"/>
                        </a:lnSpc>
                        <a:spcAft>
                          <a:spcPts val="0"/>
                        </a:spcAft>
                      </a:pPr>
                      <a:r>
                        <a:rPr lang="ru-RU" sz="1300">
                          <a:effectLst/>
                        </a:rPr>
                        <a:t>ДСТУ ISO 21101:2016 (ISO 21101:2014, IDT)</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u="sng">
                          <a:effectLst/>
                          <a:hlinkClick r:id="rId2"/>
                        </a:rPr>
                        <a:t>Туризм пригодницький. Системи менеджменту безпеки. Вимоги</a:t>
                      </a:r>
                      <a:r>
                        <a:rPr lang="ru-RU" sz="13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a:effectLst/>
                        </a:rPr>
                        <a:t>У стандарті викладені вимоги до </a:t>
                      </a:r>
                      <a:endParaRPr lang="ru-RU" sz="1000">
                        <a:effectLst/>
                      </a:endParaRPr>
                    </a:p>
                    <a:p>
                      <a:pPr algn="just">
                        <a:lnSpc>
                          <a:spcPct val="107000"/>
                        </a:lnSpc>
                        <a:spcAft>
                          <a:spcPts val="0"/>
                        </a:spcAft>
                      </a:pPr>
                      <a:r>
                        <a:rPr lang="ru-RU" sz="1300">
                          <a:effectLst/>
                        </a:rPr>
                        <a:t>системи управління безпекою для </a:t>
                      </a:r>
                      <a:endParaRPr lang="ru-RU" sz="1000">
                        <a:effectLst/>
                      </a:endParaRPr>
                    </a:p>
                    <a:p>
                      <a:pPr algn="just">
                        <a:lnSpc>
                          <a:spcPct val="107000"/>
                        </a:lnSpc>
                        <a:spcAft>
                          <a:spcPts val="0"/>
                        </a:spcAft>
                      </a:pPr>
                      <a:r>
                        <a:rPr lang="ru-RU" sz="1300">
                          <a:effectLst/>
                        </a:rPr>
                        <a:t>організаторів пригодницького туризму.</a:t>
                      </a:r>
                      <a:endParaRPr lang="ru-RU" sz="1000">
                        <a:effectLst/>
                      </a:endParaRPr>
                    </a:p>
                    <a:p>
                      <a:pPr algn="just">
                        <a:lnSpc>
                          <a:spcPct val="107000"/>
                        </a:lnSpc>
                        <a:spcAft>
                          <a:spcPts val="0"/>
                        </a:spcAft>
                      </a:pPr>
                      <a:r>
                        <a:rPr lang="ru-RU" sz="1300">
                          <a:effectLst/>
                        </a:rPr>
                        <a:t>Стандарт використовується з метою: </a:t>
                      </a:r>
                      <a:endParaRPr lang="ru-RU" sz="1000">
                        <a:effectLst/>
                      </a:endParaRPr>
                    </a:p>
                    <a:p>
                      <a:pPr algn="just">
                        <a:lnSpc>
                          <a:spcPct val="107000"/>
                        </a:lnSpc>
                        <a:spcAft>
                          <a:spcPts val="0"/>
                        </a:spcAft>
                      </a:pPr>
                      <a:r>
                        <a:rPr lang="ru-RU" sz="1300">
                          <a:effectLst/>
                        </a:rPr>
                        <a:t>підвищення рівня безпеки; щоб </a:t>
                      </a:r>
                      <a:endParaRPr lang="ru-RU" sz="1000">
                        <a:effectLst/>
                      </a:endParaRPr>
                    </a:p>
                    <a:p>
                      <a:pPr algn="just">
                        <a:lnSpc>
                          <a:spcPct val="107000"/>
                        </a:lnSpc>
                        <a:spcAft>
                          <a:spcPts val="0"/>
                        </a:spcAft>
                      </a:pPr>
                      <a:r>
                        <a:rPr lang="ru-RU" sz="1300">
                          <a:effectLst/>
                        </a:rPr>
                        <a:t>задовольнити очікування учасників </a:t>
                      </a:r>
                      <a:endParaRPr lang="ru-RU" sz="1000">
                        <a:effectLst/>
                      </a:endParaRPr>
                    </a:p>
                    <a:p>
                      <a:pPr algn="just">
                        <a:lnSpc>
                          <a:spcPct val="107000"/>
                        </a:lnSpc>
                        <a:spcAft>
                          <a:spcPts val="0"/>
                        </a:spcAft>
                      </a:pPr>
                      <a:r>
                        <a:rPr lang="ru-RU" sz="1300">
                          <a:effectLst/>
                        </a:rPr>
                        <a:t>і безпеки персоналу; щоб </a:t>
                      </a:r>
                      <a:endParaRPr lang="ru-RU" sz="1000">
                        <a:effectLst/>
                      </a:endParaRPr>
                    </a:p>
                    <a:p>
                      <a:pPr algn="just">
                        <a:lnSpc>
                          <a:spcPct val="107000"/>
                        </a:lnSpc>
                        <a:spcAft>
                          <a:spcPts val="0"/>
                        </a:spcAft>
                      </a:pPr>
                      <a:r>
                        <a:rPr lang="ru-RU" sz="1300">
                          <a:effectLst/>
                        </a:rPr>
                        <a:t>продемонструвати безпечну практику; </a:t>
                      </a:r>
                      <a:endParaRPr lang="ru-RU" sz="1000">
                        <a:effectLst/>
                      </a:endParaRPr>
                    </a:p>
                    <a:p>
                      <a:pPr algn="just">
                        <a:lnSpc>
                          <a:spcPct val="107000"/>
                        </a:lnSpc>
                        <a:spcAft>
                          <a:spcPts val="0"/>
                        </a:spcAft>
                      </a:pPr>
                      <a:r>
                        <a:rPr lang="ru-RU" sz="1300">
                          <a:effectLst/>
                        </a:rPr>
                        <a:t>на підтримку дотримання вимог законодавства.</a:t>
                      </a:r>
                      <a:endParaRPr lang="ru-RU" sz="1000">
                        <a:effectLst/>
                      </a:endParaRPr>
                    </a:p>
                    <a:p>
                      <a:pPr algn="just">
                        <a:lnSpc>
                          <a:spcPct val="107000"/>
                        </a:lnSpc>
                        <a:spcAft>
                          <a:spcPts val="0"/>
                        </a:spcAft>
                      </a:pPr>
                      <a:r>
                        <a:rPr lang="ru-RU" sz="1300">
                          <a:effectLst/>
                        </a:rPr>
                        <a:t>Стандарт може бути використаний для </a:t>
                      </a:r>
                      <a:endParaRPr lang="ru-RU" sz="1000">
                        <a:effectLst/>
                      </a:endParaRPr>
                    </a:p>
                    <a:p>
                      <a:pPr algn="just">
                        <a:lnSpc>
                          <a:spcPct val="107000"/>
                        </a:lnSpc>
                        <a:spcAft>
                          <a:spcPts val="0"/>
                        </a:spcAft>
                      </a:pPr>
                      <a:r>
                        <a:rPr lang="ru-RU" sz="1300">
                          <a:effectLst/>
                        </a:rPr>
                        <a:t>всіх організаторів, що працюють в </a:t>
                      </a:r>
                      <a:endParaRPr lang="ru-RU" sz="1000">
                        <a:effectLst/>
                      </a:endParaRPr>
                    </a:p>
                    <a:p>
                      <a:pPr algn="just">
                        <a:lnSpc>
                          <a:spcPct val="107000"/>
                        </a:lnSpc>
                        <a:spcAft>
                          <a:spcPts val="0"/>
                        </a:spcAft>
                      </a:pPr>
                      <a:r>
                        <a:rPr lang="ru-RU" sz="1300">
                          <a:effectLst/>
                        </a:rPr>
                        <a:t>різних географічних, культурних і </a:t>
                      </a:r>
                      <a:endParaRPr lang="ru-RU" sz="1000">
                        <a:effectLst/>
                      </a:endParaRPr>
                    </a:p>
                    <a:p>
                      <a:pPr algn="just">
                        <a:lnSpc>
                          <a:spcPct val="107000"/>
                        </a:lnSpc>
                        <a:spcAft>
                          <a:spcPts val="0"/>
                        </a:spcAft>
                      </a:pPr>
                      <a:r>
                        <a:rPr lang="ru-RU" sz="1300">
                          <a:effectLst/>
                        </a:rPr>
                        <a:t>соціальних умовах.</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02968993"/>
                  </a:ext>
                </a:extLst>
              </a:tr>
              <a:tr h="2056302">
                <a:tc>
                  <a:txBody>
                    <a:bodyPr/>
                    <a:lstStyle/>
                    <a:p>
                      <a:pPr algn="just">
                        <a:lnSpc>
                          <a:spcPct val="107000"/>
                        </a:lnSpc>
                        <a:spcAft>
                          <a:spcPts val="0"/>
                        </a:spcAft>
                      </a:pPr>
                      <a:r>
                        <a:rPr lang="ru-RU" sz="1300">
                          <a:effectLst/>
                        </a:rPr>
                        <a:t>ДСТУ</a:t>
                      </a:r>
                      <a:r>
                        <a:rPr lang="en-GB" sz="1300">
                          <a:effectLst/>
                        </a:rPr>
                        <a:t> ISO/TR 21102:2016 (ISO/TR 21102:2013, IDT)</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u="sng">
                          <a:effectLst/>
                          <a:hlinkClick r:id="rId3"/>
                        </a:rPr>
                        <a:t>Туризм пригодницький. Лідери. Особиста компетентність</a:t>
                      </a:r>
                      <a:r>
                        <a:rPr lang="ru-RU" sz="13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dirty="0" err="1">
                          <a:effectLst/>
                        </a:rPr>
                        <a:t>Цей</a:t>
                      </a:r>
                      <a:r>
                        <a:rPr lang="ru-RU" sz="1300" dirty="0">
                          <a:effectLst/>
                        </a:rPr>
                        <a:t> стандарт є основою для </a:t>
                      </a:r>
                      <a:endParaRPr lang="ru-RU" sz="1000" dirty="0">
                        <a:effectLst/>
                      </a:endParaRPr>
                    </a:p>
                    <a:p>
                      <a:pPr algn="just">
                        <a:lnSpc>
                          <a:spcPct val="107000"/>
                        </a:lnSpc>
                        <a:spcAft>
                          <a:spcPts val="0"/>
                        </a:spcAft>
                      </a:pPr>
                      <a:r>
                        <a:rPr lang="ru-RU" sz="1300" dirty="0" err="1">
                          <a:effectLst/>
                        </a:rPr>
                        <a:t>туристичної</a:t>
                      </a:r>
                      <a:r>
                        <a:rPr lang="ru-RU" sz="1300" dirty="0">
                          <a:effectLst/>
                        </a:rPr>
                        <a:t> </a:t>
                      </a:r>
                      <a:r>
                        <a:rPr lang="ru-RU" sz="1300" dirty="0" err="1">
                          <a:effectLst/>
                        </a:rPr>
                        <a:t>діяльності</a:t>
                      </a:r>
                      <a:r>
                        <a:rPr lang="ru-RU" sz="1300" dirty="0">
                          <a:effectLst/>
                        </a:rPr>
                        <a:t> </a:t>
                      </a:r>
                      <a:r>
                        <a:rPr lang="ru-RU" sz="1300" dirty="0" err="1">
                          <a:effectLst/>
                        </a:rPr>
                        <a:t>організаторів</a:t>
                      </a:r>
                      <a:r>
                        <a:rPr lang="ru-RU" sz="1300" dirty="0">
                          <a:effectLst/>
                        </a:rPr>
                        <a:t>, </a:t>
                      </a:r>
                      <a:endParaRPr lang="ru-RU" sz="1000" dirty="0">
                        <a:effectLst/>
                      </a:endParaRPr>
                    </a:p>
                    <a:p>
                      <a:pPr algn="just">
                        <a:lnSpc>
                          <a:spcPct val="107000"/>
                        </a:lnSpc>
                        <a:spcAft>
                          <a:spcPts val="0"/>
                        </a:spcAft>
                      </a:pPr>
                      <a:r>
                        <a:rPr lang="ru-RU" sz="1300" dirty="0" err="1">
                          <a:effectLst/>
                        </a:rPr>
                        <a:t>що</a:t>
                      </a:r>
                      <a:r>
                        <a:rPr lang="ru-RU" sz="1300" dirty="0">
                          <a:effectLst/>
                        </a:rPr>
                        <a:t> </a:t>
                      </a:r>
                      <a:r>
                        <a:rPr lang="ru-RU" sz="1300" dirty="0" err="1">
                          <a:effectLst/>
                        </a:rPr>
                        <a:t>пропонують</a:t>
                      </a:r>
                      <a:r>
                        <a:rPr lang="ru-RU" sz="1300" dirty="0">
                          <a:effectLst/>
                        </a:rPr>
                        <a:t> </a:t>
                      </a:r>
                      <a:r>
                        <a:rPr lang="ru-RU" sz="1300" dirty="0" err="1">
                          <a:effectLst/>
                        </a:rPr>
                        <a:t>пригодницький</a:t>
                      </a:r>
                      <a:r>
                        <a:rPr lang="ru-RU" sz="1300" dirty="0">
                          <a:effectLst/>
                        </a:rPr>
                        <a:t> туризм, </a:t>
                      </a:r>
                      <a:endParaRPr lang="ru-RU" sz="1000" dirty="0">
                        <a:effectLst/>
                      </a:endParaRPr>
                    </a:p>
                    <a:p>
                      <a:pPr algn="just">
                        <a:lnSpc>
                          <a:spcPct val="107000"/>
                        </a:lnSpc>
                        <a:spcAft>
                          <a:spcPts val="0"/>
                        </a:spcAft>
                      </a:pPr>
                      <a:r>
                        <a:rPr lang="ru-RU" sz="1300" dirty="0" err="1">
                          <a:effectLst/>
                        </a:rPr>
                        <a:t>щодо</a:t>
                      </a:r>
                      <a:r>
                        <a:rPr lang="ru-RU" sz="1300" dirty="0">
                          <a:effectLst/>
                        </a:rPr>
                        <a:t> </a:t>
                      </a:r>
                      <a:r>
                        <a:rPr lang="ru-RU" sz="1300" dirty="0" err="1">
                          <a:effectLst/>
                        </a:rPr>
                        <a:t>їх</a:t>
                      </a:r>
                      <a:r>
                        <a:rPr lang="ru-RU" sz="1300" dirty="0">
                          <a:effectLst/>
                        </a:rPr>
                        <a:t> </a:t>
                      </a:r>
                      <a:r>
                        <a:rPr lang="ru-RU" sz="1300" dirty="0" err="1">
                          <a:effectLst/>
                        </a:rPr>
                        <a:t>компетентності</a:t>
                      </a:r>
                      <a:r>
                        <a:rPr lang="ru-RU" sz="1300" dirty="0">
                          <a:effectLst/>
                        </a:rPr>
                        <a:t> з метою </a:t>
                      </a:r>
                      <a:endParaRPr lang="ru-RU" sz="1000" dirty="0">
                        <a:effectLst/>
                      </a:endParaRPr>
                    </a:p>
                    <a:p>
                      <a:pPr algn="just">
                        <a:lnSpc>
                          <a:spcPct val="107000"/>
                        </a:lnSpc>
                        <a:spcAft>
                          <a:spcPts val="0"/>
                        </a:spcAft>
                      </a:pPr>
                      <a:r>
                        <a:rPr lang="ru-RU" sz="1300" dirty="0" err="1">
                          <a:effectLst/>
                        </a:rPr>
                        <a:t>організації</a:t>
                      </a:r>
                      <a:r>
                        <a:rPr lang="ru-RU" sz="1300" dirty="0">
                          <a:effectLst/>
                        </a:rPr>
                        <a:t> максимально </a:t>
                      </a:r>
                      <a:r>
                        <a:rPr lang="ru-RU" sz="1300" dirty="0" err="1">
                          <a:effectLst/>
                        </a:rPr>
                        <a:t>безпечної</a:t>
                      </a:r>
                      <a:r>
                        <a:rPr lang="ru-RU" sz="1300" dirty="0">
                          <a:effectLst/>
                        </a:rPr>
                        <a:t> </a:t>
                      </a:r>
                      <a:r>
                        <a:rPr lang="ru-RU" sz="1300" dirty="0" err="1">
                          <a:effectLst/>
                        </a:rPr>
                        <a:t>подорожі</a:t>
                      </a:r>
                      <a:r>
                        <a:rPr lang="ru-RU" sz="1300" dirty="0">
                          <a:effectLst/>
                        </a:rPr>
                        <a:t>.</a:t>
                      </a:r>
                      <a:endParaRPr lang="ru-RU" sz="1000" dirty="0">
                        <a:effectLst/>
                      </a:endParaRPr>
                    </a:p>
                    <a:p>
                      <a:pPr algn="just">
                        <a:lnSpc>
                          <a:spcPct val="107000"/>
                        </a:lnSpc>
                        <a:spcAft>
                          <a:spcPts val="0"/>
                        </a:spcAft>
                      </a:pPr>
                      <a:r>
                        <a:rPr lang="ru-RU" sz="1300" dirty="0" err="1">
                          <a:effectLst/>
                        </a:rPr>
                        <a:t>Ефективне</a:t>
                      </a:r>
                      <a:r>
                        <a:rPr lang="ru-RU" sz="1300" dirty="0">
                          <a:effectLst/>
                        </a:rPr>
                        <a:t> </a:t>
                      </a:r>
                      <a:r>
                        <a:rPr lang="ru-RU" sz="1300" dirty="0" err="1">
                          <a:effectLst/>
                        </a:rPr>
                        <a:t>виконання</a:t>
                      </a:r>
                      <a:r>
                        <a:rPr lang="ru-RU" sz="1300" dirty="0">
                          <a:effectLst/>
                        </a:rPr>
                        <a:t> </a:t>
                      </a:r>
                      <a:r>
                        <a:rPr lang="ru-RU" sz="1300" dirty="0" err="1">
                          <a:effectLst/>
                        </a:rPr>
                        <a:t>положень</a:t>
                      </a:r>
                      <a:r>
                        <a:rPr lang="ru-RU" sz="1300" dirty="0">
                          <a:effectLst/>
                        </a:rPr>
                        <a:t> </a:t>
                      </a:r>
                      <a:r>
                        <a:rPr lang="ru-RU" sz="1300" dirty="0" err="1">
                          <a:effectLst/>
                        </a:rPr>
                        <a:t>цього</a:t>
                      </a:r>
                      <a:r>
                        <a:rPr lang="ru-RU" sz="1300" dirty="0">
                          <a:effectLst/>
                        </a:rPr>
                        <a:t> </a:t>
                      </a:r>
                      <a:endParaRPr lang="ru-RU" sz="1000" dirty="0">
                        <a:effectLst/>
                      </a:endParaRPr>
                    </a:p>
                    <a:p>
                      <a:pPr algn="just">
                        <a:lnSpc>
                          <a:spcPct val="107000"/>
                        </a:lnSpc>
                        <a:spcAft>
                          <a:spcPts val="0"/>
                        </a:spcAft>
                      </a:pPr>
                      <a:r>
                        <a:rPr lang="ru-RU" sz="1300" dirty="0" err="1">
                          <a:effectLst/>
                        </a:rPr>
                        <a:t>міжнародного</a:t>
                      </a:r>
                      <a:r>
                        <a:rPr lang="ru-RU" sz="1300" dirty="0">
                          <a:effectLst/>
                        </a:rPr>
                        <a:t> стандарту </a:t>
                      </a:r>
                      <a:r>
                        <a:rPr lang="ru-RU" sz="1300" dirty="0" err="1">
                          <a:effectLst/>
                        </a:rPr>
                        <a:t>допоможе</a:t>
                      </a:r>
                      <a:r>
                        <a:rPr lang="ru-RU" sz="1300" dirty="0">
                          <a:effectLst/>
                        </a:rPr>
                        <a:t> </a:t>
                      </a:r>
                      <a:endParaRPr lang="ru-RU" sz="1000" dirty="0">
                        <a:effectLst/>
                      </a:endParaRPr>
                    </a:p>
                    <a:p>
                      <a:pPr algn="just">
                        <a:lnSpc>
                          <a:spcPct val="107000"/>
                        </a:lnSpc>
                        <a:spcAft>
                          <a:spcPts val="0"/>
                        </a:spcAft>
                      </a:pPr>
                      <a:r>
                        <a:rPr lang="ru-RU" sz="1300" dirty="0" err="1">
                          <a:effectLst/>
                        </a:rPr>
                        <a:t>споживачеві</a:t>
                      </a:r>
                      <a:r>
                        <a:rPr lang="ru-RU" sz="1300" dirty="0">
                          <a:effectLst/>
                        </a:rPr>
                        <a:t> </a:t>
                      </a:r>
                      <a:r>
                        <a:rPr lang="ru-RU" sz="1300" dirty="0" err="1">
                          <a:effectLst/>
                        </a:rPr>
                        <a:t>зробити</a:t>
                      </a:r>
                      <a:r>
                        <a:rPr lang="ru-RU" sz="1300" dirty="0">
                          <a:effectLst/>
                        </a:rPr>
                        <a:t> </a:t>
                      </a:r>
                      <a:r>
                        <a:rPr lang="ru-RU" sz="1300" dirty="0" err="1">
                          <a:effectLst/>
                        </a:rPr>
                        <a:t>усвідомлений</a:t>
                      </a:r>
                      <a:r>
                        <a:rPr lang="ru-RU" sz="1300" dirty="0">
                          <a:effectLst/>
                        </a:rPr>
                        <a:t> </a:t>
                      </a:r>
                      <a:endParaRPr lang="ru-RU" sz="1000" dirty="0">
                        <a:effectLst/>
                      </a:endParaRPr>
                    </a:p>
                    <a:p>
                      <a:pPr algn="just">
                        <a:lnSpc>
                          <a:spcPct val="107000"/>
                        </a:lnSpc>
                        <a:spcAft>
                          <a:spcPts val="0"/>
                        </a:spcAft>
                      </a:pPr>
                      <a:r>
                        <a:rPr lang="ru-RU" sz="1300" dirty="0" err="1">
                          <a:effectLst/>
                        </a:rPr>
                        <a:t>вибір</a:t>
                      </a:r>
                      <a:r>
                        <a:rPr lang="ru-RU" sz="1300" dirty="0">
                          <a:effectLst/>
                        </a:rPr>
                        <a:t> </a:t>
                      </a:r>
                      <a:r>
                        <a:rPr lang="ru-RU" sz="1300" dirty="0" err="1">
                          <a:effectLst/>
                        </a:rPr>
                        <a:t>щодо</a:t>
                      </a:r>
                      <a:r>
                        <a:rPr lang="ru-RU" sz="1300" dirty="0">
                          <a:effectLst/>
                        </a:rPr>
                        <a:t> </a:t>
                      </a:r>
                      <a:r>
                        <a:rPr lang="ru-RU" sz="1300" dirty="0" err="1">
                          <a:effectLst/>
                        </a:rPr>
                        <a:t>діяльності</a:t>
                      </a:r>
                      <a:r>
                        <a:rPr lang="ru-RU" sz="1300" dirty="0">
                          <a:effectLst/>
                        </a:rPr>
                        <a:t> </a:t>
                      </a:r>
                      <a:r>
                        <a:rPr lang="ru-RU" sz="1300" dirty="0" err="1">
                          <a:effectLst/>
                        </a:rPr>
                        <a:t>організаторів</a:t>
                      </a:r>
                      <a:r>
                        <a:rPr lang="ru-RU" sz="1300" dirty="0">
                          <a:effectLst/>
                        </a:rPr>
                        <a:t> </a:t>
                      </a:r>
                      <a:endParaRPr lang="ru-RU" sz="1000" dirty="0">
                        <a:effectLst/>
                      </a:endParaRPr>
                    </a:p>
                    <a:p>
                      <a:pPr algn="just">
                        <a:lnSpc>
                          <a:spcPct val="107000"/>
                        </a:lnSpc>
                        <a:spcAft>
                          <a:spcPts val="0"/>
                        </a:spcAft>
                      </a:pPr>
                      <a:r>
                        <a:rPr lang="ru-RU" sz="1300" dirty="0" err="1">
                          <a:effectLst/>
                        </a:rPr>
                        <a:t>пригодницького</a:t>
                      </a:r>
                      <a:r>
                        <a:rPr lang="ru-RU" sz="1300" dirty="0">
                          <a:effectLst/>
                        </a:rPr>
                        <a:t> туризму.</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96462462"/>
                  </a:ext>
                </a:extLst>
              </a:tr>
            </a:tbl>
          </a:graphicData>
        </a:graphic>
      </p:graphicFrame>
      <p:sp>
        <p:nvSpPr>
          <p:cNvPr id="7" name="Rectangle 2">
            <a:extLst>
              <a:ext uri="{FF2B5EF4-FFF2-40B4-BE49-F238E27FC236}">
                <a16:creationId xmlns:a16="http://schemas.microsoft.com/office/drawing/2014/main" xmlns="" id="{93D8B3E5-73AF-43FF-9801-B24DC9D7DD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П</a:t>
            </a:r>
            <a:r>
              <a:rPr kumimoji="0" lang="ru-RU" altLang="ru-RU"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ЕРЕЛІК НАЦІОНАЛЬНИХ СТАНДАРТІВ СФЕРИ ТУРИЗМУ</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4658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FBEA3393-B1C6-478F-8F1D-23017D9EB908}"/>
              </a:ext>
            </a:extLst>
          </p:cNvPr>
          <p:cNvGraphicFramePr>
            <a:graphicFrameLocks noGrp="1"/>
          </p:cNvGraphicFramePr>
          <p:nvPr>
            <p:ph idx="1"/>
          </p:nvPr>
        </p:nvGraphicFramePr>
        <p:xfrm>
          <a:off x="1655762" y="863314"/>
          <a:ext cx="8886825" cy="5478781"/>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1510282051"/>
                    </a:ext>
                  </a:extLst>
                </a:gridCol>
                <a:gridCol w="822325">
                  <a:extLst>
                    <a:ext uri="{9D8B030D-6E8A-4147-A177-3AD203B41FA5}">
                      <a16:colId xmlns:a16="http://schemas.microsoft.com/office/drawing/2014/main" xmlns="" val="2284650090"/>
                    </a:ext>
                  </a:extLst>
                </a:gridCol>
                <a:gridCol w="6731635">
                  <a:extLst>
                    <a:ext uri="{9D8B030D-6E8A-4147-A177-3AD203B41FA5}">
                      <a16:colId xmlns:a16="http://schemas.microsoft.com/office/drawing/2014/main" xmlns="" val="3825969689"/>
                    </a:ext>
                  </a:extLst>
                </a:gridCol>
              </a:tblGrid>
              <a:tr h="0">
                <a:tc>
                  <a:txBody>
                    <a:bodyPr/>
                    <a:lstStyle/>
                    <a:p>
                      <a:pPr algn="just">
                        <a:lnSpc>
                          <a:spcPct val="107000"/>
                        </a:lnSpc>
                        <a:spcAft>
                          <a:spcPts val="0"/>
                        </a:spcAft>
                      </a:pPr>
                      <a:r>
                        <a:rPr lang="ru-RU" sz="1400">
                          <a:effectLst/>
                        </a:rPr>
                        <a:t>ДСТУ ISO 21103:2016 (ISO 21103:2014,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Туризм пригодницький. Інформація для учасників</a:t>
                      </a: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a:effectLst/>
                        </a:rPr>
                        <a:t>Даний стандарт визначає мінімальну </a:t>
                      </a:r>
                      <a:endParaRPr lang="ru-RU" sz="1100">
                        <a:effectLst/>
                      </a:endParaRPr>
                    </a:p>
                    <a:p>
                      <a:pPr algn="just">
                        <a:lnSpc>
                          <a:spcPct val="107000"/>
                        </a:lnSpc>
                        <a:spcAft>
                          <a:spcPts val="0"/>
                        </a:spcAft>
                      </a:pPr>
                      <a:r>
                        <a:rPr lang="ru-RU" sz="1400">
                          <a:effectLst/>
                        </a:rPr>
                        <a:t>інформацію, яка підлягає передачі </a:t>
                      </a:r>
                      <a:endParaRPr lang="ru-RU" sz="1100">
                        <a:effectLst/>
                      </a:endParaRPr>
                    </a:p>
                    <a:p>
                      <a:pPr algn="just">
                        <a:lnSpc>
                          <a:spcPct val="107000"/>
                        </a:lnSpc>
                        <a:spcAft>
                          <a:spcPts val="0"/>
                        </a:spcAft>
                      </a:pPr>
                      <a:r>
                        <a:rPr lang="ru-RU" sz="1400">
                          <a:effectLst/>
                        </a:rPr>
                        <a:t>учасникам і потенціалу учасників </a:t>
                      </a:r>
                      <a:endParaRPr lang="ru-RU" sz="1100">
                        <a:effectLst/>
                      </a:endParaRPr>
                    </a:p>
                    <a:p>
                      <a:pPr algn="just">
                        <a:lnSpc>
                          <a:spcPct val="107000"/>
                        </a:lnSpc>
                        <a:spcAft>
                          <a:spcPts val="0"/>
                        </a:spcAft>
                      </a:pPr>
                      <a:r>
                        <a:rPr lang="ru-RU" sz="1400">
                          <a:effectLst/>
                        </a:rPr>
                        <a:t>до, під час і після діяльності з метою </a:t>
                      </a:r>
                      <a:endParaRPr lang="ru-RU" sz="1100">
                        <a:effectLst/>
                      </a:endParaRPr>
                    </a:p>
                    <a:p>
                      <a:pPr algn="just">
                        <a:lnSpc>
                          <a:spcPct val="107000"/>
                        </a:lnSpc>
                        <a:spcAft>
                          <a:spcPts val="0"/>
                        </a:spcAft>
                      </a:pPr>
                      <a:r>
                        <a:rPr lang="ru-RU" sz="1400">
                          <a:effectLst/>
                        </a:rPr>
                        <a:t>забезпечення їх безпеки.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292901680"/>
                  </a:ext>
                </a:extLst>
              </a:tr>
              <a:tr h="0">
                <a:tc gridSpan="3">
                  <a:txBody>
                    <a:bodyPr/>
                    <a:lstStyle/>
                    <a:p>
                      <a:pPr algn="just">
                        <a:lnSpc>
                          <a:spcPct val="107000"/>
                        </a:lnSpc>
                        <a:spcAft>
                          <a:spcPts val="0"/>
                        </a:spcAft>
                      </a:pPr>
                      <a:r>
                        <a:rPr lang="ru-RU" sz="1400">
                          <a:effectLst/>
                        </a:rPr>
                        <a:t>Вимоги до окремих туристичних послуг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16406035"/>
                  </a:ext>
                </a:extLst>
              </a:tr>
              <a:tr h="0">
                <a:tc>
                  <a:txBody>
                    <a:bodyPr/>
                    <a:lstStyle/>
                    <a:p>
                      <a:pPr algn="just">
                        <a:lnSpc>
                          <a:spcPct val="107000"/>
                        </a:lnSpc>
                        <a:spcAft>
                          <a:spcPts val="0"/>
                        </a:spcAft>
                      </a:pPr>
                      <a:r>
                        <a:rPr lang="ru-RU" sz="1400">
                          <a:effectLst/>
                        </a:rPr>
                        <a:t>ДСТУ ISO 13687-1:2018 (ISO 13687-1:2017,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Туризм та пов’язані з ним послуги. Яхтові гавані. Частина 1. Мінімальні вимоги до гаваней з базовим рівнем обслуговування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a:effectLst/>
                        </a:rPr>
                        <a:t>Стандарт </a:t>
                      </a:r>
                      <a:r>
                        <a:rPr lang="ru-RU" sz="1400" dirty="0" err="1">
                          <a:effectLst/>
                        </a:rPr>
                        <a:t>встановлює</a:t>
                      </a:r>
                      <a:r>
                        <a:rPr lang="ru-RU" sz="1400" dirty="0">
                          <a:effectLst/>
                        </a:rPr>
                        <a:t> </a:t>
                      </a:r>
                      <a:r>
                        <a:rPr lang="ru-RU" sz="1400" dirty="0" err="1">
                          <a:effectLst/>
                        </a:rPr>
                        <a:t>мінімальні</a:t>
                      </a:r>
                      <a:r>
                        <a:rPr lang="ru-RU" sz="1400" dirty="0">
                          <a:effectLst/>
                        </a:rPr>
                        <a:t> </a:t>
                      </a:r>
                      <a:r>
                        <a:rPr lang="ru-RU" sz="1400" dirty="0" err="1">
                          <a:effectLst/>
                        </a:rPr>
                        <a:t>вимоги</a:t>
                      </a:r>
                      <a:r>
                        <a:rPr lang="ru-RU" sz="1400" dirty="0">
                          <a:effectLst/>
                        </a:rPr>
                        <a:t> </a:t>
                      </a:r>
                      <a:endParaRPr lang="ru-RU" sz="1100" dirty="0">
                        <a:effectLst/>
                      </a:endParaRPr>
                    </a:p>
                    <a:p>
                      <a:pPr algn="just">
                        <a:lnSpc>
                          <a:spcPct val="107000"/>
                        </a:lnSpc>
                        <a:spcAft>
                          <a:spcPts val="0"/>
                        </a:spcAft>
                      </a:pPr>
                      <a:r>
                        <a:rPr lang="ru-RU" sz="1400" dirty="0">
                          <a:effectLst/>
                        </a:rPr>
                        <a:t>до </a:t>
                      </a:r>
                      <a:r>
                        <a:rPr lang="ru-RU" sz="1400" dirty="0" err="1">
                          <a:effectLst/>
                        </a:rPr>
                        <a:t>комерційних</a:t>
                      </a:r>
                      <a:r>
                        <a:rPr lang="ru-RU" sz="1400" dirty="0">
                          <a:effectLst/>
                        </a:rPr>
                        <a:t> і </a:t>
                      </a:r>
                      <a:r>
                        <a:rPr lang="ru-RU" sz="1400" dirty="0" err="1">
                          <a:effectLst/>
                        </a:rPr>
                        <a:t>некомерційних</a:t>
                      </a:r>
                      <a:r>
                        <a:rPr lang="ru-RU" sz="1400" dirty="0">
                          <a:effectLst/>
                        </a:rPr>
                        <a:t> </a:t>
                      </a:r>
                      <a:endParaRPr lang="ru-RU" sz="1100" dirty="0">
                        <a:effectLst/>
                      </a:endParaRPr>
                    </a:p>
                    <a:p>
                      <a:pPr algn="just">
                        <a:lnSpc>
                          <a:spcPct val="107000"/>
                        </a:lnSpc>
                        <a:spcAft>
                          <a:spcPts val="0"/>
                        </a:spcAft>
                      </a:pPr>
                      <a:r>
                        <a:rPr lang="ru-RU" sz="1400" dirty="0">
                          <a:effectLst/>
                        </a:rPr>
                        <a:t>гаваней, </a:t>
                      </a:r>
                      <a:r>
                        <a:rPr lang="ru-RU" sz="1400" dirty="0" err="1">
                          <a:effectLst/>
                        </a:rPr>
                        <a:t>визначає</a:t>
                      </a:r>
                      <a:r>
                        <a:rPr lang="ru-RU" sz="1400" dirty="0">
                          <a:effectLst/>
                        </a:rPr>
                        <a:t> </a:t>
                      </a:r>
                      <a:r>
                        <a:rPr lang="ru-RU" sz="1400" dirty="0" err="1">
                          <a:effectLst/>
                        </a:rPr>
                        <a:t>базовий</a:t>
                      </a:r>
                      <a:r>
                        <a:rPr lang="ru-RU" sz="1400" dirty="0">
                          <a:effectLst/>
                        </a:rPr>
                        <a:t> </a:t>
                      </a:r>
                      <a:r>
                        <a:rPr lang="ru-RU" sz="1400" dirty="0" err="1">
                          <a:effectLst/>
                        </a:rPr>
                        <a:t>рівень</a:t>
                      </a:r>
                      <a:r>
                        <a:rPr lang="ru-RU" sz="1400" dirty="0">
                          <a:effectLst/>
                        </a:rPr>
                        <a:t> </a:t>
                      </a:r>
                      <a:endParaRPr lang="ru-RU" sz="1100" dirty="0">
                        <a:effectLst/>
                      </a:endParaRPr>
                    </a:p>
                    <a:p>
                      <a:pPr algn="just">
                        <a:lnSpc>
                          <a:spcPct val="107000"/>
                        </a:lnSpc>
                        <a:spcAft>
                          <a:spcPts val="0"/>
                        </a:spcAft>
                      </a:pPr>
                      <a:r>
                        <a:rPr lang="ru-RU" sz="1400" dirty="0" err="1">
                          <a:effectLst/>
                        </a:rPr>
                        <a:t>обслуговування</a:t>
                      </a:r>
                      <a:r>
                        <a:rPr lang="ru-RU" sz="1400" dirty="0">
                          <a:effectLst/>
                        </a:rPr>
                        <a:t> яхт для </a:t>
                      </a:r>
                      <a:r>
                        <a:rPr lang="ru-RU" sz="1400" dirty="0" err="1">
                          <a:effectLst/>
                        </a:rPr>
                        <a:t>всіх</a:t>
                      </a:r>
                      <a:r>
                        <a:rPr lang="ru-RU" sz="1400" dirty="0">
                          <a:effectLst/>
                        </a:rPr>
                        <a:t> </a:t>
                      </a:r>
                      <a:r>
                        <a:rPr lang="ru-RU" sz="1400" dirty="0" err="1">
                          <a:effectLst/>
                        </a:rPr>
                        <a:t>видів</a:t>
                      </a:r>
                      <a:r>
                        <a:rPr lang="ru-RU" sz="1400" dirty="0">
                          <a:effectLst/>
                        </a:rPr>
                        <a:t> </a:t>
                      </a:r>
                      <a:endParaRPr lang="ru-RU" sz="1100" dirty="0">
                        <a:effectLst/>
                      </a:endParaRPr>
                    </a:p>
                    <a:p>
                      <a:pPr algn="just">
                        <a:lnSpc>
                          <a:spcPct val="107000"/>
                        </a:lnSpc>
                        <a:spcAft>
                          <a:spcPts val="0"/>
                        </a:spcAft>
                      </a:pPr>
                      <a:r>
                        <a:rPr lang="ru-RU" sz="1400" dirty="0">
                          <a:effectLst/>
                        </a:rPr>
                        <a:t>активного </a:t>
                      </a:r>
                      <a:r>
                        <a:rPr lang="ru-RU" sz="1400" dirty="0" err="1">
                          <a:effectLst/>
                        </a:rPr>
                        <a:t>відпочинку</a:t>
                      </a:r>
                      <a:r>
                        <a:rPr lang="ru-RU" sz="1400" dirty="0">
                          <a:effectLst/>
                        </a:rPr>
                        <a:t>, за </a:t>
                      </a:r>
                      <a:r>
                        <a:rPr lang="ru-RU" sz="1400" dirty="0" err="1">
                          <a:effectLst/>
                        </a:rPr>
                        <a:t>винятком</a:t>
                      </a:r>
                      <a:r>
                        <a:rPr lang="ru-RU" sz="1400" dirty="0">
                          <a:effectLst/>
                        </a:rPr>
                        <a:t> </a:t>
                      </a:r>
                      <a:endParaRPr lang="ru-RU" sz="1100" dirty="0">
                        <a:effectLst/>
                      </a:endParaRPr>
                    </a:p>
                    <a:p>
                      <a:pPr algn="just">
                        <a:lnSpc>
                          <a:spcPct val="107000"/>
                        </a:lnSpc>
                        <a:spcAft>
                          <a:spcPts val="0"/>
                        </a:spcAft>
                      </a:pPr>
                      <a:r>
                        <a:rPr lang="ru-RU" sz="1400" dirty="0" err="1">
                          <a:effectLst/>
                        </a:rPr>
                        <a:t>спортивних</a:t>
                      </a:r>
                      <a:r>
                        <a:rPr lang="ru-RU" sz="1400" dirty="0">
                          <a:effectLst/>
                        </a:rPr>
                        <a:t> </a:t>
                      </a:r>
                      <a:r>
                        <a:rPr lang="ru-RU" sz="1400" dirty="0" err="1">
                          <a:effectLst/>
                        </a:rPr>
                        <a:t>заходів</a:t>
                      </a:r>
                      <a:r>
                        <a:rPr lang="ru-RU" sz="1400" dirty="0">
                          <a:effectLst/>
                        </a:rPr>
                        <a:t>.</a:t>
                      </a:r>
                      <a:endParaRPr lang="ru-RU" sz="1100" dirty="0">
                        <a:effectLst/>
                      </a:endParaRPr>
                    </a:p>
                    <a:p>
                      <a:pPr algn="just">
                        <a:lnSpc>
                          <a:spcPct val="107000"/>
                        </a:lnSpc>
                        <a:spcAft>
                          <a:spcPts val="0"/>
                        </a:spcAft>
                      </a:pPr>
                      <a:r>
                        <a:rPr lang="ru-RU" sz="1400" dirty="0">
                          <a:effectLst/>
                        </a:rPr>
                        <a:t>Сфера </a:t>
                      </a:r>
                      <a:r>
                        <a:rPr lang="ru-RU" sz="1400" dirty="0" err="1">
                          <a:effectLst/>
                        </a:rPr>
                        <a:t>застосування</a:t>
                      </a:r>
                      <a:r>
                        <a:rPr lang="ru-RU" sz="1400" dirty="0">
                          <a:effectLst/>
                        </a:rPr>
                        <a:t> не </a:t>
                      </a:r>
                      <a:r>
                        <a:rPr lang="ru-RU" sz="1400" dirty="0" err="1">
                          <a:effectLst/>
                        </a:rPr>
                        <a:t>охоплює</a:t>
                      </a:r>
                      <a:r>
                        <a:rPr lang="ru-RU" sz="1400" dirty="0">
                          <a:effectLst/>
                        </a:rPr>
                        <a:t> </a:t>
                      </a:r>
                      <a:endParaRPr lang="ru-RU" sz="1100" dirty="0">
                        <a:effectLst/>
                      </a:endParaRPr>
                    </a:p>
                    <a:p>
                      <a:pPr algn="just">
                        <a:lnSpc>
                          <a:spcPct val="107000"/>
                        </a:lnSpc>
                        <a:spcAft>
                          <a:spcPts val="0"/>
                        </a:spcAft>
                      </a:pPr>
                      <a:r>
                        <a:rPr lang="ru-RU" sz="1400" dirty="0" err="1">
                          <a:effectLst/>
                        </a:rPr>
                        <a:t>специфіку</a:t>
                      </a:r>
                      <a:r>
                        <a:rPr lang="ru-RU" sz="1400" dirty="0">
                          <a:effectLst/>
                        </a:rPr>
                        <a:t> </a:t>
                      </a:r>
                      <a:r>
                        <a:rPr lang="ru-RU" sz="1400" dirty="0" err="1">
                          <a:effectLst/>
                        </a:rPr>
                        <a:t>доків</a:t>
                      </a:r>
                      <a:r>
                        <a:rPr lang="ru-RU" sz="1400" dirty="0">
                          <a:effectLst/>
                        </a:rPr>
                        <a:t>, </a:t>
                      </a:r>
                      <a:r>
                        <a:rPr lang="ru-RU" sz="1400" dirty="0" err="1">
                          <a:effectLst/>
                        </a:rPr>
                        <a:t>сховищ</a:t>
                      </a:r>
                      <a:r>
                        <a:rPr lang="ru-RU" sz="1400" dirty="0">
                          <a:effectLst/>
                        </a:rPr>
                        <a:t>, </a:t>
                      </a:r>
                      <a:r>
                        <a:rPr lang="ru-RU" sz="1400" dirty="0" err="1">
                          <a:effectLst/>
                        </a:rPr>
                        <a:t>автозаправних</a:t>
                      </a:r>
                      <a:r>
                        <a:rPr lang="ru-RU" sz="1400" dirty="0">
                          <a:effectLst/>
                        </a:rPr>
                        <a:t> </a:t>
                      </a:r>
                      <a:endParaRPr lang="ru-RU" sz="1100" dirty="0">
                        <a:effectLst/>
                      </a:endParaRPr>
                    </a:p>
                    <a:p>
                      <a:pPr algn="just">
                        <a:lnSpc>
                          <a:spcPct val="107000"/>
                        </a:lnSpc>
                        <a:spcAft>
                          <a:spcPts val="0"/>
                        </a:spcAft>
                      </a:pPr>
                      <a:r>
                        <a:rPr lang="ru-RU" sz="1400" dirty="0" err="1">
                          <a:effectLst/>
                        </a:rPr>
                        <a:t>станцій</a:t>
                      </a:r>
                      <a:r>
                        <a:rPr lang="ru-RU" sz="1400" dirty="0">
                          <a:effectLst/>
                        </a:rPr>
                        <a:t> і </a:t>
                      </a:r>
                      <a:r>
                        <a:rPr lang="ru-RU" sz="1400" dirty="0" err="1">
                          <a:effectLst/>
                        </a:rPr>
                        <a:t>прилеглих</a:t>
                      </a:r>
                      <a:r>
                        <a:rPr lang="ru-RU" sz="1400" dirty="0">
                          <a:effectLst/>
                        </a:rPr>
                        <a:t> </a:t>
                      </a:r>
                      <a:r>
                        <a:rPr lang="ru-RU" sz="1400" dirty="0" err="1">
                          <a:effectLst/>
                        </a:rPr>
                        <a:t>пляжів</a:t>
                      </a:r>
                      <a:r>
                        <a:rPr lang="ru-RU" sz="1400" dirty="0">
                          <a:effectLst/>
                        </a:rPr>
                        <a:t>.</a:t>
                      </a:r>
                      <a:endParaRPr lang="ru-RU" sz="1100" dirty="0">
                        <a:effectLst/>
                      </a:endParaRPr>
                    </a:p>
                    <a:p>
                      <a:pPr algn="just">
                        <a:lnSpc>
                          <a:spcPct val="107000"/>
                        </a:lnSpc>
                        <a:spcAft>
                          <a:spcPts val="0"/>
                        </a:spcAft>
                      </a:pPr>
                      <a:r>
                        <a:rPr lang="ru-RU" sz="1400" dirty="0">
                          <a:effectLst/>
                        </a:rPr>
                        <a:t>Стандарт не </a:t>
                      </a:r>
                      <a:r>
                        <a:rPr lang="ru-RU" sz="1400" dirty="0" err="1">
                          <a:effectLst/>
                        </a:rPr>
                        <a:t>поширюється</a:t>
                      </a:r>
                      <a:r>
                        <a:rPr lang="ru-RU" sz="1400" dirty="0">
                          <a:effectLst/>
                        </a:rPr>
                        <a:t> на </a:t>
                      </a:r>
                      <a:r>
                        <a:rPr lang="ru-RU" sz="1400" dirty="0" err="1">
                          <a:effectLst/>
                        </a:rPr>
                        <a:t>ризики</a:t>
                      </a:r>
                      <a:r>
                        <a:rPr lang="ru-RU" sz="1400" dirty="0">
                          <a:effectLst/>
                        </a:rPr>
                        <a:t> у </a:t>
                      </a:r>
                      <a:r>
                        <a:rPr lang="ru-RU" sz="1400" dirty="0" err="1">
                          <a:effectLst/>
                        </a:rPr>
                        <a:t>випадку</a:t>
                      </a:r>
                      <a:r>
                        <a:rPr lang="ru-RU" sz="1400" dirty="0">
                          <a:effectLst/>
                        </a:rPr>
                        <a:t> </a:t>
                      </a:r>
                      <a:r>
                        <a:rPr lang="ru-RU" sz="1400" dirty="0" err="1">
                          <a:effectLst/>
                        </a:rPr>
                        <a:t>аномальних</a:t>
                      </a:r>
                      <a:r>
                        <a:rPr lang="ru-RU" sz="1400" dirty="0">
                          <a:effectLst/>
                        </a:rPr>
                        <a:t> </a:t>
                      </a:r>
                      <a:r>
                        <a:rPr lang="ru-RU" sz="1400" dirty="0" err="1">
                          <a:effectLst/>
                        </a:rPr>
                        <a:t>погодних</a:t>
                      </a:r>
                      <a:r>
                        <a:rPr lang="ru-RU" sz="1400" dirty="0">
                          <a:effectLst/>
                        </a:rPr>
                        <a:t> умов.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247969251"/>
                  </a:ext>
                </a:extLst>
              </a:tr>
            </a:tbl>
          </a:graphicData>
        </a:graphic>
      </p:graphicFrame>
    </p:spTree>
    <p:extLst>
      <p:ext uri="{BB962C8B-B14F-4D97-AF65-F5344CB8AC3E}">
        <p14:creationId xmlns:p14="http://schemas.microsoft.com/office/powerpoint/2010/main" val="478178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96436A61-7129-4938-997E-923ED0C0578F}"/>
              </a:ext>
            </a:extLst>
          </p:cNvPr>
          <p:cNvGraphicFramePr>
            <a:graphicFrameLocks noGrp="1"/>
          </p:cNvGraphicFramePr>
          <p:nvPr>
            <p:ph idx="1"/>
            <p:extLst>
              <p:ext uri="{D42A27DB-BD31-4B8C-83A1-F6EECF244321}">
                <p14:modId xmlns:p14="http://schemas.microsoft.com/office/powerpoint/2010/main" val="3538097635"/>
              </p:ext>
            </p:extLst>
          </p:nvPr>
        </p:nvGraphicFramePr>
        <p:xfrm>
          <a:off x="1751528" y="465725"/>
          <a:ext cx="8873542" cy="5883559"/>
        </p:xfrm>
        <a:graphic>
          <a:graphicData uri="http://schemas.openxmlformats.org/drawingml/2006/table">
            <a:tbl>
              <a:tblPr firstRow="1" firstCol="1" bandRow="1">
                <a:tableStyleId>{5C22544A-7EE6-4342-B048-85BDC9FD1C3A}</a:tableStyleId>
              </a:tblPr>
              <a:tblGrid>
                <a:gridCol w="1101800">
                  <a:extLst>
                    <a:ext uri="{9D8B030D-6E8A-4147-A177-3AD203B41FA5}">
                      <a16:colId xmlns:a16="http://schemas.microsoft.com/office/drawing/2014/main" xmlns="" val="1027949649"/>
                    </a:ext>
                  </a:extLst>
                </a:gridCol>
                <a:gridCol w="1050168">
                  <a:extLst>
                    <a:ext uri="{9D8B030D-6E8A-4147-A177-3AD203B41FA5}">
                      <a16:colId xmlns:a16="http://schemas.microsoft.com/office/drawing/2014/main" xmlns="" val="606920223"/>
                    </a:ext>
                  </a:extLst>
                </a:gridCol>
                <a:gridCol w="6721574">
                  <a:extLst>
                    <a:ext uri="{9D8B030D-6E8A-4147-A177-3AD203B41FA5}">
                      <a16:colId xmlns:a16="http://schemas.microsoft.com/office/drawing/2014/main" xmlns="" val="1688551042"/>
                    </a:ext>
                  </a:extLst>
                </a:gridCol>
              </a:tblGrid>
              <a:tr h="3036978">
                <a:tc>
                  <a:txBody>
                    <a:bodyPr/>
                    <a:lstStyle/>
                    <a:p>
                      <a:pPr algn="just">
                        <a:lnSpc>
                          <a:spcPct val="107000"/>
                        </a:lnSpc>
                        <a:spcAft>
                          <a:spcPts val="0"/>
                        </a:spcAft>
                      </a:pPr>
                      <a:r>
                        <a:rPr lang="ru-RU" sz="1100" dirty="0">
                          <a:effectLst/>
                        </a:rPr>
                        <a:t>ДСТУ ISO 13687-2:2018 (ISO 13687-2:2017, IDT)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u="sng" dirty="0">
                          <a:effectLst/>
                          <a:hlinkClick r:id="rId2"/>
                        </a:rPr>
                        <a:t>Туризм та </a:t>
                      </a:r>
                      <a:r>
                        <a:rPr lang="ru-RU" sz="1100" u="sng" dirty="0" err="1">
                          <a:effectLst/>
                          <a:hlinkClick r:id="rId2"/>
                        </a:rPr>
                        <a:t>пов’язані</a:t>
                      </a:r>
                      <a:r>
                        <a:rPr lang="ru-RU" sz="1100" u="sng" dirty="0">
                          <a:effectLst/>
                          <a:hlinkClick r:id="rId2"/>
                        </a:rPr>
                        <a:t> з ним </a:t>
                      </a:r>
                      <a:r>
                        <a:rPr lang="ru-RU" sz="1100" u="sng" dirty="0" err="1">
                          <a:effectLst/>
                          <a:hlinkClick r:id="rId2"/>
                        </a:rPr>
                        <a:t>послуги</a:t>
                      </a:r>
                      <a:r>
                        <a:rPr lang="ru-RU" sz="1100" u="sng" dirty="0">
                          <a:effectLst/>
                          <a:hlinkClick r:id="rId2"/>
                        </a:rPr>
                        <a:t>. </a:t>
                      </a:r>
                      <a:r>
                        <a:rPr lang="ru-RU" sz="1100" u="sng" dirty="0" err="1">
                          <a:effectLst/>
                          <a:hlinkClick r:id="rId2"/>
                        </a:rPr>
                        <a:t>Яхтові</a:t>
                      </a:r>
                      <a:r>
                        <a:rPr lang="ru-RU" sz="1100" u="sng" dirty="0">
                          <a:effectLst/>
                          <a:hlinkClick r:id="rId2"/>
                        </a:rPr>
                        <a:t> </a:t>
                      </a:r>
                      <a:r>
                        <a:rPr lang="ru-RU" sz="1100" u="sng" dirty="0" err="1">
                          <a:effectLst/>
                          <a:hlinkClick r:id="rId2"/>
                        </a:rPr>
                        <a:t>гавані</a:t>
                      </a:r>
                      <a:r>
                        <a:rPr lang="ru-RU" sz="1100" u="sng" dirty="0">
                          <a:effectLst/>
                          <a:hlinkClick r:id="rId2"/>
                        </a:rPr>
                        <a:t>. </a:t>
                      </a:r>
                      <a:r>
                        <a:rPr lang="ru-RU" sz="1100" u="sng" dirty="0" err="1">
                          <a:effectLst/>
                          <a:hlinkClick r:id="rId2"/>
                        </a:rPr>
                        <a:t>Частина</a:t>
                      </a:r>
                      <a:r>
                        <a:rPr lang="ru-RU" sz="1100" u="sng" dirty="0">
                          <a:effectLst/>
                          <a:hlinkClick r:id="rId2"/>
                        </a:rPr>
                        <a:t> 2. </a:t>
                      </a:r>
                      <a:r>
                        <a:rPr lang="ru-RU" sz="1100" u="sng" dirty="0" err="1">
                          <a:effectLst/>
                          <a:hlinkClick r:id="rId2"/>
                        </a:rPr>
                        <a:t>Мінімальні</a:t>
                      </a:r>
                      <a:r>
                        <a:rPr lang="ru-RU" sz="1100" u="sng" dirty="0">
                          <a:effectLst/>
                          <a:hlinkClick r:id="rId2"/>
                        </a:rPr>
                        <a:t> </a:t>
                      </a:r>
                      <a:r>
                        <a:rPr lang="ru-RU" sz="1100" u="sng" dirty="0" err="1">
                          <a:effectLst/>
                          <a:hlinkClick r:id="rId2"/>
                        </a:rPr>
                        <a:t>вимоги</a:t>
                      </a:r>
                      <a:r>
                        <a:rPr lang="ru-RU" sz="1100" u="sng" dirty="0">
                          <a:effectLst/>
                          <a:hlinkClick r:id="rId2"/>
                        </a:rPr>
                        <a:t> до гаваней </a:t>
                      </a:r>
                      <a:r>
                        <a:rPr lang="ru-RU" sz="1100" u="sng" dirty="0" err="1">
                          <a:effectLst/>
                          <a:hlinkClick r:id="rId2"/>
                        </a:rPr>
                        <a:t>із</a:t>
                      </a:r>
                      <a:r>
                        <a:rPr lang="ru-RU" sz="1100" u="sng" dirty="0">
                          <a:effectLst/>
                          <a:hlinkClick r:id="rId2"/>
                        </a:rPr>
                        <a:t> </a:t>
                      </a:r>
                      <a:r>
                        <a:rPr lang="ru-RU" sz="1100" u="sng" dirty="0" err="1">
                          <a:effectLst/>
                          <a:hlinkClick r:id="rId2"/>
                        </a:rPr>
                        <a:t>середнім</a:t>
                      </a:r>
                      <a:r>
                        <a:rPr lang="ru-RU" sz="1100" u="sng" dirty="0">
                          <a:effectLst/>
                          <a:hlinkClick r:id="rId2"/>
                        </a:rPr>
                        <a:t> </a:t>
                      </a:r>
                      <a:r>
                        <a:rPr lang="ru-RU" sz="1100" u="sng" dirty="0" err="1">
                          <a:effectLst/>
                          <a:hlinkClick r:id="rId2"/>
                        </a:rPr>
                        <a:t>рівнем</a:t>
                      </a:r>
                      <a:r>
                        <a:rPr lang="ru-RU" sz="1100" u="sng" dirty="0">
                          <a:effectLst/>
                          <a:hlinkClick r:id="rId2"/>
                        </a:rPr>
                        <a:t> </a:t>
                      </a:r>
                      <a:r>
                        <a:rPr lang="ru-RU" sz="1100" u="sng" dirty="0" err="1">
                          <a:effectLst/>
                          <a:hlinkClick r:id="rId2"/>
                        </a:rPr>
                        <a:t>обслуговування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a:effectLst/>
                        </a:rPr>
                        <a:t>Стандарт встановлює мінімальні вимоги </a:t>
                      </a:r>
                      <a:endParaRPr lang="ru-RU" sz="900">
                        <a:effectLst/>
                      </a:endParaRPr>
                    </a:p>
                    <a:p>
                      <a:pPr algn="just">
                        <a:lnSpc>
                          <a:spcPct val="107000"/>
                        </a:lnSpc>
                        <a:spcAft>
                          <a:spcPts val="0"/>
                        </a:spcAft>
                      </a:pPr>
                      <a:r>
                        <a:rPr lang="ru-RU" sz="1100">
                          <a:effectLst/>
                        </a:rPr>
                        <a:t>до комерційних і некомерційних </a:t>
                      </a:r>
                      <a:endParaRPr lang="ru-RU" sz="900">
                        <a:effectLst/>
                      </a:endParaRPr>
                    </a:p>
                    <a:p>
                      <a:pPr algn="just">
                        <a:lnSpc>
                          <a:spcPct val="107000"/>
                        </a:lnSpc>
                        <a:spcAft>
                          <a:spcPts val="0"/>
                        </a:spcAft>
                      </a:pPr>
                      <a:r>
                        <a:rPr lang="ru-RU" sz="1100">
                          <a:effectLst/>
                        </a:rPr>
                        <a:t>гаваней, визначає проміжний рівень </a:t>
                      </a:r>
                      <a:endParaRPr lang="ru-RU" sz="900">
                        <a:effectLst/>
                      </a:endParaRPr>
                    </a:p>
                    <a:p>
                      <a:pPr algn="just">
                        <a:lnSpc>
                          <a:spcPct val="107000"/>
                        </a:lnSpc>
                        <a:spcAft>
                          <a:spcPts val="0"/>
                        </a:spcAft>
                      </a:pPr>
                      <a:r>
                        <a:rPr lang="ru-RU" sz="1100">
                          <a:effectLst/>
                        </a:rPr>
                        <a:t>обслуговування яхт для всіх видів </a:t>
                      </a:r>
                      <a:endParaRPr lang="ru-RU" sz="900">
                        <a:effectLst/>
                      </a:endParaRPr>
                    </a:p>
                    <a:p>
                      <a:pPr algn="just">
                        <a:lnSpc>
                          <a:spcPct val="107000"/>
                        </a:lnSpc>
                        <a:spcAft>
                          <a:spcPts val="0"/>
                        </a:spcAft>
                      </a:pPr>
                      <a:r>
                        <a:rPr lang="ru-RU" sz="1100">
                          <a:effectLst/>
                        </a:rPr>
                        <a:t>активного відпочинку, за винятком </a:t>
                      </a:r>
                      <a:endParaRPr lang="ru-RU" sz="900">
                        <a:effectLst/>
                      </a:endParaRPr>
                    </a:p>
                    <a:p>
                      <a:pPr algn="just">
                        <a:lnSpc>
                          <a:spcPct val="107000"/>
                        </a:lnSpc>
                        <a:spcAft>
                          <a:spcPts val="0"/>
                        </a:spcAft>
                      </a:pPr>
                      <a:r>
                        <a:rPr lang="ru-RU" sz="1100">
                          <a:effectLst/>
                        </a:rPr>
                        <a:t>спортивних заходів.</a:t>
                      </a:r>
                      <a:endParaRPr lang="ru-RU" sz="900">
                        <a:effectLst/>
                      </a:endParaRPr>
                    </a:p>
                    <a:p>
                      <a:pPr algn="just">
                        <a:lnSpc>
                          <a:spcPct val="107000"/>
                        </a:lnSpc>
                        <a:spcAft>
                          <a:spcPts val="0"/>
                        </a:spcAft>
                      </a:pPr>
                      <a:r>
                        <a:rPr lang="ru-RU" sz="1100">
                          <a:effectLst/>
                        </a:rPr>
                        <a:t>Сфера застосування не охоплює </a:t>
                      </a:r>
                      <a:endParaRPr lang="ru-RU" sz="900">
                        <a:effectLst/>
                      </a:endParaRPr>
                    </a:p>
                    <a:p>
                      <a:pPr algn="just">
                        <a:lnSpc>
                          <a:spcPct val="107000"/>
                        </a:lnSpc>
                        <a:spcAft>
                          <a:spcPts val="0"/>
                        </a:spcAft>
                      </a:pPr>
                      <a:r>
                        <a:rPr lang="ru-RU" sz="1100">
                          <a:effectLst/>
                        </a:rPr>
                        <a:t>специфіку доків, сховищ, автозаправних </a:t>
                      </a:r>
                      <a:endParaRPr lang="ru-RU" sz="900">
                        <a:effectLst/>
                      </a:endParaRPr>
                    </a:p>
                    <a:p>
                      <a:pPr algn="just">
                        <a:lnSpc>
                          <a:spcPct val="107000"/>
                        </a:lnSpc>
                        <a:spcAft>
                          <a:spcPts val="0"/>
                        </a:spcAft>
                      </a:pPr>
                      <a:r>
                        <a:rPr lang="ru-RU" sz="1100">
                          <a:effectLst/>
                        </a:rPr>
                        <a:t>станцій і прилеглих пляжів.</a:t>
                      </a:r>
                      <a:endParaRPr lang="ru-RU" sz="900">
                        <a:effectLst/>
                      </a:endParaRPr>
                    </a:p>
                    <a:p>
                      <a:pPr algn="just">
                        <a:lnSpc>
                          <a:spcPct val="107000"/>
                        </a:lnSpc>
                        <a:spcAft>
                          <a:spcPts val="0"/>
                        </a:spcAft>
                      </a:pPr>
                      <a:r>
                        <a:rPr lang="ru-RU" sz="1100">
                          <a:effectLst/>
                        </a:rPr>
                        <a:t>Стандарт не поширюється на ризики у </a:t>
                      </a:r>
                      <a:endParaRPr lang="ru-RU" sz="900">
                        <a:effectLst/>
                      </a:endParaRPr>
                    </a:p>
                    <a:p>
                      <a:pPr algn="just">
                        <a:lnSpc>
                          <a:spcPct val="107000"/>
                        </a:lnSpc>
                        <a:spcAft>
                          <a:spcPts val="0"/>
                        </a:spcAft>
                      </a:pPr>
                      <a:r>
                        <a:rPr lang="ru-RU" sz="1100">
                          <a:effectLst/>
                        </a:rPr>
                        <a:t>випадку аномальних погодних умов.</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46720102"/>
                  </a:ext>
                </a:extLst>
              </a:tr>
              <a:tr h="2846581">
                <a:tc>
                  <a:txBody>
                    <a:bodyPr/>
                    <a:lstStyle/>
                    <a:p>
                      <a:pPr algn="just">
                        <a:lnSpc>
                          <a:spcPct val="107000"/>
                        </a:lnSpc>
                        <a:spcAft>
                          <a:spcPts val="0"/>
                        </a:spcAft>
                      </a:pPr>
                      <a:r>
                        <a:rPr lang="ru-RU" sz="1100">
                          <a:effectLst/>
                        </a:rPr>
                        <a:t>ДСТУ ISO 13687-3:2018 (ISO 13687-3:2017, IDT)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u="sng">
                          <a:effectLst/>
                          <a:hlinkClick r:id="rId3"/>
                        </a:rPr>
                        <a:t>Туризм та пов’язані з ним послуги. Яхтові гавані. Частина 3. Мінімальні вимоги до гаваней з високим рівнем обслуговування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dirty="0">
                          <a:effectLst/>
                        </a:rPr>
                        <a:t>Стандарт </a:t>
                      </a:r>
                      <a:r>
                        <a:rPr lang="ru-RU" sz="1100" dirty="0" err="1">
                          <a:effectLst/>
                        </a:rPr>
                        <a:t>встановлює</a:t>
                      </a:r>
                      <a:r>
                        <a:rPr lang="ru-RU" sz="1100" dirty="0">
                          <a:effectLst/>
                        </a:rPr>
                        <a:t> </a:t>
                      </a:r>
                      <a:r>
                        <a:rPr lang="ru-RU" sz="1100" dirty="0" err="1">
                          <a:effectLst/>
                        </a:rPr>
                        <a:t>мінімальні</a:t>
                      </a:r>
                      <a:r>
                        <a:rPr lang="ru-RU" sz="1100" dirty="0">
                          <a:effectLst/>
                        </a:rPr>
                        <a:t> </a:t>
                      </a:r>
                      <a:r>
                        <a:rPr lang="ru-RU" sz="1100" dirty="0" err="1">
                          <a:effectLst/>
                        </a:rPr>
                        <a:t>вимоги</a:t>
                      </a:r>
                      <a:r>
                        <a:rPr lang="ru-RU" sz="1100" dirty="0">
                          <a:effectLst/>
                        </a:rPr>
                        <a:t> </a:t>
                      </a:r>
                      <a:endParaRPr lang="ru-RU" sz="900" dirty="0">
                        <a:effectLst/>
                      </a:endParaRPr>
                    </a:p>
                    <a:p>
                      <a:pPr algn="just">
                        <a:lnSpc>
                          <a:spcPct val="107000"/>
                        </a:lnSpc>
                        <a:spcAft>
                          <a:spcPts val="0"/>
                        </a:spcAft>
                      </a:pPr>
                      <a:r>
                        <a:rPr lang="ru-RU" sz="1100" dirty="0">
                          <a:effectLst/>
                        </a:rPr>
                        <a:t>до </a:t>
                      </a:r>
                      <a:r>
                        <a:rPr lang="ru-RU" sz="1100" dirty="0" err="1">
                          <a:effectLst/>
                        </a:rPr>
                        <a:t>комерційних</a:t>
                      </a:r>
                      <a:r>
                        <a:rPr lang="ru-RU" sz="1100" dirty="0">
                          <a:effectLst/>
                        </a:rPr>
                        <a:t> і </a:t>
                      </a:r>
                      <a:r>
                        <a:rPr lang="ru-RU" sz="1100" dirty="0" err="1">
                          <a:effectLst/>
                        </a:rPr>
                        <a:t>некомерційних</a:t>
                      </a:r>
                      <a:r>
                        <a:rPr lang="ru-RU" sz="1100" dirty="0">
                          <a:effectLst/>
                        </a:rPr>
                        <a:t> </a:t>
                      </a:r>
                      <a:endParaRPr lang="ru-RU" sz="900" dirty="0">
                        <a:effectLst/>
                      </a:endParaRPr>
                    </a:p>
                    <a:p>
                      <a:pPr algn="just">
                        <a:lnSpc>
                          <a:spcPct val="107000"/>
                        </a:lnSpc>
                        <a:spcAft>
                          <a:spcPts val="0"/>
                        </a:spcAft>
                      </a:pPr>
                      <a:r>
                        <a:rPr lang="ru-RU" sz="1100" dirty="0">
                          <a:effectLst/>
                        </a:rPr>
                        <a:t>гаваней, </a:t>
                      </a:r>
                      <a:r>
                        <a:rPr lang="ru-RU" sz="1100" dirty="0" err="1">
                          <a:effectLst/>
                        </a:rPr>
                        <a:t>визначає</a:t>
                      </a:r>
                      <a:r>
                        <a:rPr lang="ru-RU" sz="1100" dirty="0">
                          <a:effectLst/>
                        </a:rPr>
                        <a:t> </a:t>
                      </a:r>
                      <a:r>
                        <a:rPr lang="ru-RU" sz="1100" dirty="0" err="1">
                          <a:effectLst/>
                        </a:rPr>
                        <a:t>високий</a:t>
                      </a:r>
                      <a:r>
                        <a:rPr lang="ru-RU" sz="1100" dirty="0">
                          <a:effectLst/>
                        </a:rPr>
                        <a:t> </a:t>
                      </a:r>
                      <a:r>
                        <a:rPr lang="ru-RU" sz="1100" dirty="0" err="1">
                          <a:effectLst/>
                        </a:rPr>
                        <a:t>рівень</a:t>
                      </a:r>
                      <a:r>
                        <a:rPr lang="ru-RU" sz="1100" dirty="0">
                          <a:effectLst/>
                        </a:rPr>
                        <a:t> </a:t>
                      </a:r>
                      <a:endParaRPr lang="ru-RU" sz="900" dirty="0">
                        <a:effectLst/>
                      </a:endParaRPr>
                    </a:p>
                    <a:p>
                      <a:pPr algn="just">
                        <a:lnSpc>
                          <a:spcPct val="107000"/>
                        </a:lnSpc>
                        <a:spcAft>
                          <a:spcPts val="0"/>
                        </a:spcAft>
                      </a:pPr>
                      <a:r>
                        <a:rPr lang="ru-RU" sz="1100" dirty="0" err="1">
                          <a:effectLst/>
                        </a:rPr>
                        <a:t>обслуговування</a:t>
                      </a:r>
                      <a:r>
                        <a:rPr lang="ru-RU" sz="1100" dirty="0">
                          <a:effectLst/>
                        </a:rPr>
                        <a:t> яхт для </a:t>
                      </a:r>
                      <a:r>
                        <a:rPr lang="ru-RU" sz="1100" dirty="0" err="1">
                          <a:effectLst/>
                        </a:rPr>
                        <a:t>всіх</a:t>
                      </a:r>
                      <a:r>
                        <a:rPr lang="ru-RU" sz="1100" dirty="0">
                          <a:effectLst/>
                        </a:rPr>
                        <a:t> </a:t>
                      </a:r>
                      <a:r>
                        <a:rPr lang="ru-RU" sz="1100" dirty="0" err="1">
                          <a:effectLst/>
                        </a:rPr>
                        <a:t>видів</a:t>
                      </a:r>
                      <a:r>
                        <a:rPr lang="ru-RU" sz="1100" dirty="0">
                          <a:effectLst/>
                        </a:rPr>
                        <a:t> </a:t>
                      </a:r>
                      <a:endParaRPr lang="ru-RU" sz="900" dirty="0">
                        <a:effectLst/>
                      </a:endParaRPr>
                    </a:p>
                    <a:p>
                      <a:pPr algn="just">
                        <a:lnSpc>
                          <a:spcPct val="107000"/>
                        </a:lnSpc>
                        <a:spcAft>
                          <a:spcPts val="0"/>
                        </a:spcAft>
                      </a:pPr>
                      <a:r>
                        <a:rPr lang="ru-RU" sz="1100" dirty="0">
                          <a:effectLst/>
                        </a:rPr>
                        <a:t>активного </a:t>
                      </a:r>
                      <a:r>
                        <a:rPr lang="ru-RU" sz="1100" dirty="0" err="1">
                          <a:effectLst/>
                        </a:rPr>
                        <a:t>відпочинку</a:t>
                      </a:r>
                      <a:r>
                        <a:rPr lang="ru-RU" sz="1100" dirty="0">
                          <a:effectLst/>
                        </a:rPr>
                        <a:t>, за </a:t>
                      </a:r>
                      <a:r>
                        <a:rPr lang="ru-RU" sz="1100" dirty="0" err="1">
                          <a:effectLst/>
                        </a:rPr>
                        <a:t>винятком</a:t>
                      </a:r>
                      <a:r>
                        <a:rPr lang="ru-RU" sz="1100" dirty="0">
                          <a:effectLst/>
                        </a:rPr>
                        <a:t> </a:t>
                      </a:r>
                      <a:endParaRPr lang="ru-RU" sz="900" dirty="0">
                        <a:effectLst/>
                      </a:endParaRPr>
                    </a:p>
                    <a:p>
                      <a:pPr algn="just">
                        <a:lnSpc>
                          <a:spcPct val="107000"/>
                        </a:lnSpc>
                        <a:spcAft>
                          <a:spcPts val="0"/>
                        </a:spcAft>
                      </a:pPr>
                      <a:r>
                        <a:rPr lang="ru-RU" sz="1100" dirty="0" err="1">
                          <a:effectLst/>
                        </a:rPr>
                        <a:t>спортивних</a:t>
                      </a:r>
                      <a:r>
                        <a:rPr lang="ru-RU" sz="1100" dirty="0">
                          <a:effectLst/>
                        </a:rPr>
                        <a:t> </a:t>
                      </a:r>
                      <a:r>
                        <a:rPr lang="ru-RU" sz="1100" dirty="0" err="1">
                          <a:effectLst/>
                        </a:rPr>
                        <a:t>заходів</a:t>
                      </a:r>
                      <a:r>
                        <a:rPr lang="ru-RU" sz="1100" dirty="0">
                          <a:effectLst/>
                        </a:rPr>
                        <a:t>.</a:t>
                      </a:r>
                      <a:endParaRPr lang="ru-RU" sz="900" dirty="0">
                        <a:effectLst/>
                      </a:endParaRPr>
                    </a:p>
                    <a:p>
                      <a:pPr algn="just">
                        <a:lnSpc>
                          <a:spcPct val="107000"/>
                        </a:lnSpc>
                        <a:spcAft>
                          <a:spcPts val="0"/>
                        </a:spcAft>
                      </a:pPr>
                      <a:r>
                        <a:rPr lang="ru-RU" sz="1100" dirty="0">
                          <a:effectLst/>
                        </a:rPr>
                        <a:t>Сфера </a:t>
                      </a:r>
                      <a:r>
                        <a:rPr lang="ru-RU" sz="1100" dirty="0" err="1">
                          <a:effectLst/>
                        </a:rPr>
                        <a:t>застосування</a:t>
                      </a:r>
                      <a:r>
                        <a:rPr lang="ru-RU" sz="1100" dirty="0">
                          <a:effectLst/>
                        </a:rPr>
                        <a:t> не </a:t>
                      </a:r>
                      <a:r>
                        <a:rPr lang="ru-RU" sz="1100" dirty="0" err="1">
                          <a:effectLst/>
                        </a:rPr>
                        <a:t>охоплює</a:t>
                      </a:r>
                      <a:r>
                        <a:rPr lang="ru-RU" sz="1100" dirty="0">
                          <a:effectLst/>
                        </a:rPr>
                        <a:t> </a:t>
                      </a:r>
                      <a:endParaRPr lang="ru-RU" sz="900" dirty="0">
                        <a:effectLst/>
                      </a:endParaRPr>
                    </a:p>
                    <a:p>
                      <a:pPr algn="just">
                        <a:lnSpc>
                          <a:spcPct val="107000"/>
                        </a:lnSpc>
                        <a:spcAft>
                          <a:spcPts val="0"/>
                        </a:spcAft>
                      </a:pPr>
                      <a:r>
                        <a:rPr lang="ru-RU" sz="1100" dirty="0" err="1">
                          <a:effectLst/>
                        </a:rPr>
                        <a:t>специфіку</a:t>
                      </a:r>
                      <a:r>
                        <a:rPr lang="ru-RU" sz="1100" dirty="0">
                          <a:effectLst/>
                        </a:rPr>
                        <a:t> </a:t>
                      </a:r>
                      <a:r>
                        <a:rPr lang="ru-RU" sz="1100" dirty="0" err="1">
                          <a:effectLst/>
                        </a:rPr>
                        <a:t>доків</a:t>
                      </a:r>
                      <a:r>
                        <a:rPr lang="ru-RU" sz="1100" dirty="0">
                          <a:effectLst/>
                        </a:rPr>
                        <a:t>, </a:t>
                      </a:r>
                      <a:r>
                        <a:rPr lang="ru-RU" sz="1100" dirty="0" err="1">
                          <a:effectLst/>
                        </a:rPr>
                        <a:t>сховищ</a:t>
                      </a:r>
                      <a:r>
                        <a:rPr lang="ru-RU" sz="1100" dirty="0">
                          <a:effectLst/>
                        </a:rPr>
                        <a:t>, </a:t>
                      </a:r>
                      <a:r>
                        <a:rPr lang="ru-RU" sz="1100" dirty="0" err="1">
                          <a:effectLst/>
                        </a:rPr>
                        <a:t>автозаправних</a:t>
                      </a:r>
                      <a:r>
                        <a:rPr lang="ru-RU" sz="1100" dirty="0">
                          <a:effectLst/>
                        </a:rPr>
                        <a:t> </a:t>
                      </a:r>
                      <a:endParaRPr lang="ru-RU" sz="900" dirty="0">
                        <a:effectLst/>
                      </a:endParaRPr>
                    </a:p>
                    <a:p>
                      <a:pPr algn="just">
                        <a:lnSpc>
                          <a:spcPct val="107000"/>
                        </a:lnSpc>
                        <a:spcAft>
                          <a:spcPts val="0"/>
                        </a:spcAft>
                      </a:pPr>
                      <a:r>
                        <a:rPr lang="ru-RU" sz="1100" dirty="0" err="1">
                          <a:effectLst/>
                        </a:rPr>
                        <a:t>станцій</a:t>
                      </a:r>
                      <a:r>
                        <a:rPr lang="ru-RU" sz="1100" dirty="0">
                          <a:effectLst/>
                        </a:rPr>
                        <a:t> і </a:t>
                      </a:r>
                      <a:r>
                        <a:rPr lang="ru-RU" sz="1100" dirty="0" err="1">
                          <a:effectLst/>
                        </a:rPr>
                        <a:t>прилеглих</a:t>
                      </a:r>
                      <a:r>
                        <a:rPr lang="ru-RU" sz="1100" dirty="0">
                          <a:effectLst/>
                        </a:rPr>
                        <a:t> </a:t>
                      </a:r>
                      <a:r>
                        <a:rPr lang="ru-RU" sz="1100" dirty="0" err="1">
                          <a:effectLst/>
                        </a:rPr>
                        <a:t>пляжів</a:t>
                      </a:r>
                      <a:r>
                        <a:rPr lang="ru-RU" sz="1100" dirty="0">
                          <a:effectLst/>
                        </a:rPr>
                        <a:t>.</a:t>
                      </a:r>
                      <a:endParaRPr lang="ru-RU" sz="900" dirty="0">
                        <a:effectLst/>
                      </a:endParaRPr>
                    </a:p>
                    <a:p>
                      <a:pPr algn="just">
                        <a:lnSpc>
                          <a:spcPct val="107000"/>
                        </a:lnSpc>
                        <a:spcAft>
                          <a:spcPts val="0"/>
                        </a:spcAft>
                      </a:pPr>
                      <a:r>
                        <a:rPr lang="ru-RU" sz="1100" dirty="0">
                          <a:effectLst/>
                        </a:rPr>
                        <a:t>Стандарт не </a:t>
                      </a:r>
                      <a:r>
                        <a:rPr lang="ru-RU" sz="1100" dirty="0" err="1">
                          <a:effectLst/>
                        </a:rPr>
                        <a:t>поширюється</a:t>
                      </a:r>
                      <a:r>
                        <a:rPr lang="ru-RU" sz="1100" dirty="0">
                          <a:effectLst/>
                        </a:rPr>
                        <a:t> на </a:t>
                      </a:r>
                      <a:r>
                        <a:rPr lang="ru-RU" sz="1100" dirty="0" err="1">
                          <a:effectLst/>
                        </a:rPr>
                        <a:t>ризики</a:t>
                      </a:r>
                      <a:r>
                        <a:rPr lang="ru-RU" sz="1100" dirty="0">
                          <a:effectLst/>
                        </a:rPr>
                        <a:t> у </a:t>
                      </a:r>
                      <a:endParaRPr lang="ru-RU" sz="900" dirty="0">
                        <a:effectLst/>
                      </a:endParaRPr>
                    </a:p>
                    <a:p>
                      <a:pPr algn="just">
                        <a:lnSpc>
                          <a:spcPct val="107000"/>
                        </a:lnSpc>
                        <a:spcAft>
                          <a:spcPts val="0"/>
                        </a:spcAft>
                      </a:pPr>
                      <a:r>
                        <a:rPr lang="ru-RU" sz="1100" dirty="0" err="1">
                          <a:effectLst/>
                        </a:rPr>
                        <a:t>випадку</a:t>
                      </a:r>
                      <a:r>
                        <a:rPr lang="ru-RU" sz="1100" dirty="0">
                          <a:effectLst/>
                        </a:rPr>
                        <a:t> </a:t>
                      </a:r>
                      <a:r>
                        <a:rPr lang="ru-RU" sz="1100" dirty="0" err="1">
                          <a:effectLst/>
                        </a:rPr>
                        <a:t>аномальних</a:t>
                      </a:r>
                      <a:r>
                        <a:rPr lang="ru-RU" sz="1100" dirty="0">
                          <a:effectLst/>
                        </a:rPr>
                        <a:t> </a:t>
                      </a:r>
                      <a:r>
                        <a:rPr lang="ru-RU" sz="1100" dirty="0" err="1">
                          <a:effectLst/>
                        </a:rPr>
                        <a:t>погодних</a:t>
                      </a:r>
                      <a:r>
                        <a:rPr lang="ru-RU" sz="1100" dirty="0">
                          <a:effectLst/>
                        </a:rPr>
                        <a:t> умов.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061253471"/>
                  </a:ext>
                </a:extLst>
              </a:tr>
            </a:tbl>
          </a:graphicData>
        </a:graphic>
      </p:graphicFrame>
    </p:spTree>
    <p:extLst>
      <p:ext uri="{BB962C8B-B14F-4D97-AF65-F5344CB8AC3E}">
        <p14:creationId xmlns:p14="http://schemas.microsoft.com/office/powerpoint/2010/main" val="108697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54"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55"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xmlns="" id="{22E640F4-8FD5-45D8-A763-FF0141A12295}"/>
              </a:ext>
            </a:extLst>
          </p:cNvPr>
          <p:cNvSpPr>
            <a:spLocks noGrp="1"/>
          </p:cNvSpPr>
          <p:nvPr>
            <p:ph type="title"/>
          </p:nvPr>
        </p:nvSpPr>
        <p:spPr>
          <a:xfrm>
            <a:off x="1069848" y="484632"/>
            <a:ext cx="10058400" cy="1609344"/>
          </a:xfrm>
        </p:spPr>
        <p:txBody>
          <a:bodyPr>
            <a:normAutofit/>
          </a:bodyPr>
          <a:lstStyle/>
          <a:p>
            <a:r>
              <a:rPr lang="ru-RU" b="1"/>
              <a:t>Перша модель - “Ринкова, американська”</a:t>
            </a:r>
            <a:endParaRPr lang="ru-RU" dirty="0"/>
          </a:p>
        </p:txBody>
      </p:sp>
      <p:pic>
        <p:nvPicPr>
          <p:cNvPr id="2050" name="Picture 2" descr="Что стоит за «упадком» США - Ведомости">
            <a:extLst>
              <a:ext uri="{FF2B5EF4-FFF2-40B4-BE49-F238E27FC236}">
                <a16:creationId xmlns:a16="http://schemas.microsoft.com/office/drawing/2014/main" xmlns="" id="{645EBC6A-B34C-403E-BC91-E674B4D94A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20"/>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B4746B82-C5B6-48FD-8F92-3152B0A9A46E}"/>
              </a:ext>
            </a:extLst>
          </p:cNvPr>
          <p:cNvSpPr>
            <a:spLocks noGrp="1"/>
          </p:cNvSpPr>
          <p:nvPr>
            <p:ph idx="1"/>
          </p:nvPr>
        </p:nvSpPr>
        <p:spPr>
          <a:xfrm>
            <a:off x="6496216" y="2320412"/>
            <a:ext cx="4632031" cy="3851787"/>
          </a:xfrm>
        </p:spPr>
        <p:txBody>
          <a:bodyPr anchor="ctr">
            <a:normAutofit/>
          </a:bodyPr>
          <a:lstStyle/>
          <a:p>
            <a:r>
              <a:rPr lang="uk-UA" sz="1700" dirty="0"/>
              <a:t>Оперативне регулювання, </a:t>
            </a:r>
            <a:r>
              <a:rPr lang="uk-UA" sz="1700" dirty="0" err="1"/>
              <a:t>мезоекономічний</a:t>
            </a:r>
            <a:r>
              <a:rPr lang="uk-UA" sz="1700" dirty="0"/>
              <a:t> + мікроекономічний рівень.</a:t>
            </a:r>
          </a:p>
          <a:p>
            <a:r>
              <a:rPr lang="uk-UA" sz="1700" dirty="0"/>
              <a:t>Країни з розвинутою ринковою економікою.</a:t>
            </a:r>
          </a:p>
          <a:p>
            <a:r>
              <a:rPr lang="uk-UA" sz="1700" dirty="0"/>
              <a:t>Відсутність державної адміністрації, що займається питаннями розвитку туристичної галузі.</a:t>
            </a:r>
          </a:p>
          <a:p>
            <a:r>
              <a:rPr lang="uk-UA" sz="1700" dirty="0"/>
              <a:t>Вирішення питань розвитку туризму на місцях.</a:t>
            </a:r>
          </a:p>
          <a:p>
            <a:r>
              <a:rPr lang="uk-UA" sz="1700" dirty="0"/>
              <a:t>Принципи ринкової економіки.</a:t>
            </a:r>
          </a:p>
          <a:p>
            <a:r>
              <a:rPr lang="uk-UA" sz="1700" dirty="0"/>
              <a:t>США</a:t>
            </a:r>
          </a:p>
          <a:p>
            <a:endParaRPr lang="ru-RU" sz="1700" dirty="0"/>
          </a:p>
          <a:p>
            <a:endParaRPr lang="ru-RU" sz="1700" dirty="0"/>
          </a:p>
          <a:p>
            <a:endParaRPr lang="ru-RU" sz="1700"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9180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094888A6-73C3-48B8-A897-1956780CDACD}"/>
              </a:ext>
            </a:extLst>
          </p:cNvPr>
          <p:cNvGraphicFramePr>
            <a:graphicFrameLocks noGrp="1"/>
          </p:cNvGraphicFramePr>
          <p:nvPr>
            <p:ph idx="1"/>
            <p:extLst>
              <p:ext uri="{D42A27DB-BD31-4B8C-83A1-F6EECF244321}">
                <p14:modId xmlns:p14="http://schemas.microsoft.com/office/powerpoint/2010/main" val="2829010677"/>
              </p:ext>
            </p:extLst>
          </p:nvPr>
        </p:nvGraphicFramePr>
        <p:xfrm>
          <a:off x="2240924" y="633413"/>
          <a:ext cx="7038340" cy="5540307"/>
        </p:xfrm>
        <a:graphic>
          <a:graphicData uri="http://schemas.openxmlformats.org/drawingml/2006/table">
            <a:tbl>
              <a:tblPr firstRow="1" firstCol="1" bandRow="1">
                <a:tableStyleId>{5C22544A-7EE6-4342-B048-85BDC9FD1C3A}</a:tableStyleId>
              </a:tblPr>
              <a:tblGrid>
                <a:gridCol w="1275008">
                  <a:extLst>
                    <a:ext uri="{9D8B030D-6E8A-4147-A177-3AD203B41FA5}">
                      <a16:colId xmlns:a16="http://schemas.microsoft.com/office/drawing/2014/main" xmlns="" val="2445096703"/>
                    </a:ext>
                  </a:extLst>
                </a:gridCol>
                <a:gridCol w="945593">
                  <a:extLst>
                    <a:ext uri="{9D8B030D-6E8A-4147-A177-3AD203B41FA5}">
                      <a16:colId xmlns:a16="http://schemas.microsoft.com/office/drawing/2014/main" xmlns="" val="467335908"/>
                    </a:ext>
                  </a:extLst>
                </a:gridCol>
                <a:gridCol w="4817739">
                  <a:extLst>
                    <a:ext uri="{9D8B030D-6E8A-4147-A177-3AD203B41FA5}">
                      <a16:colId xmlns:a16="http://schemas.microsoft.com/office/drawing/2014/main" xmlns="" val="524915066"/>
                    </a:ext>
                  </a:extLst>
                </a:gridCol>
              </a:tblGrid>
              <a:tr h="2115879">
                <a:tc>
                  <a:txBody>
                    <a:bodyPr/>
                    <a:lstStyle/>
                    <a:p>
                      <a:pPr algn="just">
                        <a:lnSpc>
                          <a:spcPct val="107000"/>
                        </a:lnSpc>
                        <a:spcAft>
                          <a:spcPts val="0"/>
                        </a:spcAft>
                      </a:pPr>
                      <a:r>
                        <a:rPr lang="ru-RU" sz="1000" dirty="0">
                          <a:effectLst/>
                        </a:rPr>
                        <a:t>ДСТУ EN 13809:2018 (EN 13809:2003, IDT)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000" u="sng">
                          <a:effectLst/>
                          <a:hlinkClick r:id="rId2"/>
                        </a:rPr>
                        <a:t>Послуги туристичні. Туристичні агенції та туристичні оператори. Терміни та визначення</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000">
                          <a:effectLst/>
                        </a:rPr>
                        <a:t>Цей стандарт визначає терміни, що </a:t>
                      </a:r>
                      <a:endParaRPr lang="ru-RU" sz="800">
                        <a:effectLst/>
                      </a:endParaRPr>
                    </a:p>
                    <a:p>
                      <a:pPr algn="just">
                        <a:lnSpc>
                          <a:spcPct val="107000"/>
                        </a:lnSpc>
                        <a:spcAft>
                          <a:spcPts val="0"/>
                        </a:spcAft>
                      </a:pPr>
                      <a:r>
                        <a:rPr lang="ru-RU" sz="1000">
                          <a:effectLst/>
                        </a:rPr>
                        <a:t>використовуються під час надання </a:t>
                      </a:r>
                      <a:endParaRPr lang="ru-RU" sz="800">
                        <a:effectLst/>
                      </a:endParaRPr>
                    </a:p>
                    <a:p>
                      <a:pPr algn="just">
                        <a:lnSpc>
                          <a:spcPct val="107000"/>
                        </a:lnSpc>
                        <a:spcAft>
                          <a:spcPts val="0"/>
                        </a:spcAft>
                      </a:pPr>
                      <a:r>
                        <a:rPr lang="ru-RU" sz="1000">
                          <a:effectLst/>
                        </a:rPr>
                        <a:t>послуг суб’єктами туристичної діяльності.</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12577454"/>
                  </a:ext>
                </a:extLst>
              </a:tr>
              <a:tr h="3422908">
                <a:tc>
                  <a:txBody>
                    <a:bodyPr/>
                    <a:lstStyle/>
                    <a:p>
                      <a:pPr algn="just">
                        <a:lnSpc>
                          <a:spcPct val="107000"/>
                        </a:lnSpc>
                        <a:spcAft>
                          <a:spcPts val="0"/>
                        </a:spcAft>
                      </a:pPr>
                      <a:r>
                        <a:rPr lang="ru-RU" sz="1000">
                          <a:effectLst/>
                        </a:rPr>
                        <a:t>ДСТУ ISO 13810:2016 (ISO 13810:2015, IDT)</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000" u="sng">
                          <a:effectLst/>
                          <a:hlinkClick r:id="rId3"/>
                        </a:rPr>
                        <a:t>Туристичні послуги. Промисловий туризм. Надання послуг</a:t>
                      </a:r>
                      <a:r>
                        <a:rPr lang="ru-RU" sz="1000">
                          <a:effectLst/>
                        </a:rPr>
                        <a:t>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000" dirty="0" err="1">
                          <a:effectLst/>
                        </a:rPr>
                        <a:t>Цей</a:t>
                      </a:r>
                      <a:r>
                        <a:rPr lang="ru-RU" sz="1000" dirty="0">
                          <a:effectLst/>
                        </a:rPr>
                        <a:t> стандарт </a:t>
                      </a:r>
                      <a:r>
                        <a:rPr lang="ru-RU" sz="1000" dirty="0" err="1">
                          <a:effectLst/>
                        </a:rPr>
                        <a:t>встановлює</a:t>
                      </a:r>
                      <a:r>
                        <a:rPr lang="ru-RU" sz="1000" dirty="0">
                          <a:effectLst/>
                        </a:rPr>
                        <a:t> </a:t>
                      </a:r>
                      <a:r>
                        <a:rPr lang="ru-RU" sz="1000" dirty="0" err="1">
                          <a:effectLst/>
                        </a:rPr>
                        <a:t>загальні</a:t>
                      </a:r>
                      <a:r>
                        <a:rPr lang="ru-RU" sz="1000" dirty="0">
                          <a:effectLst/>
                        </a:rPr>
                        <a:t> </a:t>
                      </a:r>
                      <a:endParaRPr lang="ru-RU" sz="800" dirty="0">
                        <a:effectLst/>
                      </a:endParaRPr>
                    </a:p>
                    <a:p>
                      <a:pPr algn="just">
                        <a:lnSpc>
                          <a:spcPct val="107000"/>
                        </a:lnSpc>
                        <a:spcAft>
                          <a:spcPts val="0"/>
                        </a:spcAft>
                      </a:pPr>
                      <a:r>
                        <a:rPr lang="ru-RU" sz="1000" dirty="0" err="1">
                          <a:effectLst/>
                        </a:rPr>
                        <a:t>вимоги</a:t>
                      </a:r>
                      <a:r>
                        <a:rPr lang="ru-RU" sz="1000" dirty="0">
                          <a:effectLst/>
                        </a:rPr>
                        <a:t> до </a:t>
                      </a:r>
                      <a:r>
                        <a:rPr lang="ru-RU" sz="1000" dirty="0" err="1">
                          <a:effectLst/>
                        </a:rPr>
                        <a:t>промислового</a:t>
                      </a:r>
                      <a:r>
                        <a:rPr lang="ru-RU" sz="1000" dirty="0">
                          <a:effectLst/>
                        </a:rPr>
                        <a:t> туризму, </a:t>
                      </a:r>
                      <a:endParaRPr lang="ru-RU" sz="800" dirty="0">
                        <a:effectLst/>
                      </a:endParaRPr>
                    </a:p>
                    <a:p>
                      <a:pPr algn="just">
                        <a:lnSpc>
                          <a:spcPct val="107000"/>
                        </a:lnSpc>
                        <a:spcAft>
                          <a:spcPts val="0"/>
                        </a:spcAft>
                      </a:pPr>
                      <a:r>
                        <a:rPr lang="ru-RU" sz="1000" dirty="0" err="1">
                          <a:effectLst/>
                        </a:rPr>
                        <a:t>пропонованих</a:t>
                      </a:r>
                      <a:r>
                        <a:rPr lang="ru-RU" sz="1000" dirty="0">
                          <a:effectLst/>
                        </a:rPr>
                        <a:t> </a:t>
                      </a:r>
                      <a:r>
                        <a:rPr lang="ru-RU" sz="1000" dirty="0" err="1">
                          <a:effectLst/>
                        </a:rPr>
                        <a:t>постачальниками</a:t>
                      </a:r>
                      <a:r>
                        <a:rPr lang="ru-RU" sz="1000" dirty="0">
                          <a:effectLst/>
                        </a:rPr>
                        <a:t> </a:t>
                      </a:r>
                      <a:r>
                        <a:rPr lang="ru-RU" sz="1000" dirty="0" err="1">
                          <a:effectLst/>
                        </a:rPr>
                        <a:t>послуг</a:t>
                      </a:r>
                      <a:r>
                        <a:rPr lang="ru-RU" sz="1000" dirty="0">
                          <a:effectLst/>
                        </a:rPr>
                        <a:t>, </a:t>
                      </a:r>
                      <a:endParaRPr lang="ru-RU" sz="800" dirty="0">
                        <a:effectLst/>
                      </a:endParaRPr>
                    </a:p>
                    <a:p>
                      <a:pPr algn="just">
                        <a:lnSpc>
                          <a:spcPct val="107000"/>
                        </a:lnSpc>
                        <a:spcAft>
                          <a:spcPts val="0"/>
                        </a:spcAft>
                      </a:pPr>
                      <a:r>
                        <a:rPr lang="ru-RU" sz="1000" dirty="0" err="1">
                          <a:effectLst/>
                        </a:rPr>
                        <a:t>які</a:t>
                      </a:r>
                      <a:r>
                        <a:rPr lang="ru-RU" sz="1000" dirty="0">
                          <a:effectLst/>
                        </a:rPr>
                        <a:t> </a:t>
                      </a:r>
                      <a:r>
                        <a:rPr lang="ru-RU" sz="1000" dirty="0" err="1">
                          <a:effectLst/>
                        </a:rPr>
                        <a:t>мають</a:t>
                      </a:r>
                      <a:r>
                        <a:rPr lang="ru-RU" sz="1000" dirty="0">
                          <a:effectLst/>
                        </a:rPr>
                        <a:t> </a:t>
                      </a:r>
                      <a:r>
                        <a:rPr lang="ru-RU" sz="1000" dirty="0" err="1">
                          <a:effectLst/>
                        </a:rPr>
                        <a:t>намір</a:t>
                      </a:r>
                      <a:r>
                        <a:rPr lang="ru-RU" sz="1000" dirty="0">
                          <a:effectLst/>
                        </a:rPr>
                        <a:t> </a:t>
                      </a:r>
                      <a:r>
                        <a:rPr lang="ru-RU" sz="1000" dirty="0" err="1">
                          <a:effectLst/>
                        </a:rPr>
                        <a:t>передавати</a:t>
                      </a:r>
                      <a:r>
                        <a:rPr lang="ru-RU" sz="1000" dirty="0">
                          <a:effectLst/>
                        </a:rPr>
                        <a:t> </a:t>
                      </a:r>
                      <a:r>
                        <a:rPr lang="ru-RU" sz="1000" dirty="0" err="1">
                          <a:effectLst/>
                        </a:rPr>
                        <a:t>знання</a:t>
                      </a:r>
                      <a:r>
                        <a:rPr lang="ru-RU" sz="1000" dirty="0">
                          <a:effectLst/>
                        </a:rPr>
                        <a:t> </a:t>
                      </a:r>
                      <a:r>
                        <a:rPr lang="ru-RU" sz="1000" dirty="0" err="1">
                          <a:effectLst/>
                        </a:rPr>
                        <a:t>щодо</a:t>
                      </a:r>
                      <a:r>
                        <a:rPr lang="ru-RU" sz="1000" dirty="0">
                          <a:effectLst/>
                        </a:rPr>
                        <a:t> </a:t>
                      </a:r>
                      <a:endParaRPr lang="ru-RU" sz="800" dirty="0">
                        <a:effectLst/>
                      </a:endParaRPr>
                    </a:p>
                    <a:p>
                      <a:pPr algn="just">
                        <a:lnSpc>
                          <a:spcPct val="107000"/>
                        </a:lnSpc>
                        <a:spcAft>
                          <a:spcPts val="0"/>
                        </a:spcAft>
                      </a:pPr>
                      <a:r>
                        <a:rPr lang="ru-RU" sz="1000" dirty="0" err="1">
                          <a:effectLst/>
                        </a:rPr>
                        <a:t>виробництва</a:t>
                      </a:r>
                      <a:r>
                        <a:rPr lang="ru-RU" sz="1000" dirty="0">
                          <a:effectLst/>
                        </a:rPr>
                        <a:t>, </a:t>
                      </a:r>
                      <a:r>
                        <a:rPr lang="ru-RU" sz="1000" dirty="0" err="1">
                          <a:effectLst/>
                        </a:rPr>
                        <a:t>науково-технічної</a:t>
                      </a:r>
                      <a:r>
                        <a:rPr lang="ru-RU" sz="1000" dirty="0">
                          <a:effectLst/>
                        </a:rPr>
                        <a:t> </a:t>
                      </a:r>
                      <a:endParaRPr lang="ru-RU" sz="800" dirty="0">
                        <a:effectLst/>
                      </a:endParaRPr>
                    </a:p>
                    <a:p>
                      <a:pPr algn="just">
                        <a:lnSpc>
                          <a:spcPct val="107000"/>
                        </a:lnSpc>
                        <a:spcAft>
                          <a:spcPts val="0"/>
                        </a:spcAft>
                      </a:pPr>
                      <a:r>
                        <a:rPr lang="ru-RU" sz="1000" dirty="0" err="1">
                          <a:effectLst/>
                        </a:rPr>
                        <a:t>діяльності</a:t>
                      </a:r>
                      <a:r>
                        <a:rPr lang="ru-RU" sz="1000" dirty="0">
                          <a:effectLst/>
                        </a:rPr>
                        <a:t>, </a:t>
                      </a:r>
                      <a:r>
                        <a:rPr lang="ru-RU" sz="1000" dirty="0" err="1">
                          <a:effectLst/>
                        </a:rPr>
                        <a:t>заснованих</a:t>
                      </a:r>
                      <a:r>
                        <a:rPr lang="ru-RU" sz="1000" dirty="0">
                          <a:effectLst/>
                        </a:rPr>
                        <a:t> на </a:t>
                      </a:r>
                      <a:r>
                        <a:rPr lang="ru-RU" sz="1000" dirty="0" err="1">
                          <a:effectLst/>
                        </a:rPr>
                        <a:t>виробничих</a:t>
                      </a:r>
                      <a:r>
                        <a:rPr lang="ru-RU" sz="1000" dirty="0">
                          <a:effectLst/>
                        </a:rPr>
                        <a:t> </a:t>
                      </a:r>
                      <a:endParaRPr lang="ru-RU" sz="800" dirty="0">
                        <a:effectLst/>
                      </a:endParaRPr>
                    </a:p>
                    <a:p>
                      <a:pPr algn="just">
                        <a:lnSpc>
                          <a:spcPct val="107000"/>
                        </a:lnSpc>
                        <a:spcAft>
                          <a:spcPts val="0"/>
                        </a:spcAft>
                      </a:pPr>
                      <a:r>
                        <a:rPr lang="ru-RU" sz="1000" dirty="0" err="1">
                          <a:effectLst/>
                        </a:rPr>
                        <a:t>процесах</a:t>
                      </a:r>
                      <a:r>
                        <a:rPr lang="ru-RU" sz="1000" dirty="0">
                          <a:effectLst/>
                        </a:rPr>
                        <a:t>, ноу-хау, а </a:t>
                      </a:r>
                      <a:r>
                        <a:rPr lang="ru-RU" sz="1000" dirty="0" err="1">
                          <a:effectLst/>
                        </a:rPr>
                        <a:t>також</a:t>
                      </a:r>
                      <a:r>
                        <a:rPr lang="ru-RU" sz="1000" dirty="0">
                          <a:effectLst/>
                        </a:rPr>
                        <a:t> </a:t>
                      </a:r>
                      <a:r>
                        <a:rPr lang="ru-RU" sz="1000" dirty="0" err="1">
                          <a:effectLst/>
                        </a:rPr>
                        <a:t>продуктів</a:t>
                      </a:r>
                      <a:r>
                        <a:rPr lang="ru-RU" sz="1000" dirty="0">
                          <a:effectLst/>
                        </a:rPr>
                        <a:t> </a:t>
                      </a:r>
                      <a:r>
                        <a:rPr lang="ru-RU" sz="1000" dirty="0" err="1">
                          <a:effectLst/>
                        </a:rPr>
                        <a:t>або</a:t>
                      </a:r>
                      <a:endParaRPr lang="ru-RU" sz="800" dirty="0">
                        <a:effectLst/>
                      </a:endParaRPr>
                    </a:p>
                    <a:p>
                      <a:pPr algn="just">
                        <a:lnSpc>
                          <a:spcPct val="107000"/>
                        </a:lnSpc>
                        <a:spcAft>
                          <a:spcPts val="0"/>
                        </a:spcAft>
                      </a:pPr>
                      <a:r>
                        <a:rPr lang="ru-RU" sz="1000" dirty="0">
                          <a:effectLst/>
                        </a:rPr>
                        <a:t> </a:t>
                      </a:r>
                      <a:r>
                        <a:rPr lang="ru-RU" sz="1000" dirty="0" err="1">
                          <a:effectLst/>
                        </a:rPr>
                        <a:t>послуг</a:t>
                      </a:r>
                      <a:r>
                        <a:rPr lang="ru-RU" sz="1000" dirty="0">
                          <a:effectLst/>
                        </a:rPr>
                        <a:t>.</a:t>
                      </a:r>
                      <a:endParaRPr lang="ru-RU" sz="800" dirty="0">
                        <a:effectLst/>
                      </a:endParaRPr>
                    </a:p>
                    <a:p>
                      <a:pPr algn="just">
                        <a:lnSpc>
                          <a:spcPct val="107000"/>
                        </a:lnSpc>
                        <a:spcAft>
                          <a:spcPts val="0"/>
                        </a:spcAft>
                      </a:pPr>
                      <a:r>
                        <a:rPr lang="ru-RU" sz="1000" dirty="0">
                          <a:effectLst/>
                        </a:rPr>
                        <a:t>Стандарт </a:t>
                      </a:r>
                      <a:r>
                        <a:rPr lang="ru-RU" sz="1000" dirty="0" err="1">
                          <a:effectLst/>
                        </a:rPr>
                        <a:t>допоможе</a:t>
                      </a:r>
                      <a:r>
                        <a:rPr lang="ru-RU" sz="1000" dirty="0">
                          <a:effectLst/>
                        </a:rPr>
                        <a:t> туроператорам і </a:t>
                      </a:r>
                      <a:endParaRPr lang="ru-RU" sz="800" dirty="0">
                        <a:effectLst/>
                      </a:endParaRPr>
                    </a:p>
                    <a:p>
                      <a:pPr algn="just">
                        <a:lnSpc>
                          <a:spcPct val="107000"/>
                        </a:lnSpc>
                        <a:spcAft>
                          <a:spcPts val="0"/>
                        </a:spcAft>
                      </a:pPr>
                      <a:r>
                        <a:rPr lang="ru-RU" sz="1000" dirty="0" err="1">
                          <a:effectLst/>
                        </a:rPr>
                        <a:t>власникам</a:t>
                      </a:r>
                      <a:r>
                        <a:rPr lang="ru-RU" sz="1000" dirty="0">
                          <a:effectLst/>
                        </a:rPr>
                        <a:t> </a:t>
                      </a:r>
                      <a:r>
                        <a:rPr lang="ru-RU" sz="1000" dirty="0" err="1">
                          <a:effectLst/>
                        </a:rPr>
                        <a:t>різних</a:t>
                      </a:r>
                      <a:r>
                        <a:rPr lang="ru-RU" sz="1000" dirty="0">
                          <a:effectLst/>
                        </a:rPr>
                        <a:t> </a:t>
                      </a:r>
                      <a:r>
                        <a:rPr lang="ru-RU" sz="1000" dirty="0" err="1">
                          <a:effectLst/>
                        </a:rPr>
                        <a:t>промислових</a:t>
                      </a:r>
                      <a:r>
                        <a:rPr lang="ru-RU" sz="1000" dirty="0">
                          <a:effectLst/>
                        </a:rPr>
                        <a:t> </a:t>
                      </a:r>
                      <a:r>
                        <a:rPr lang="ru-RU" sz="1000" dirty="0" err="1">
                          <a:effectLst/>
                        </a:rPr>
                        <a:t>об'єктів</a:t>
                      </a:r>
                      <a:r>
                        <a:rPr lang="ru-RU" sz="1000" dirty="0">
                          <a:effectLst/>
                        </a:rPr>
                        <a:t> </a:t>
                      </a:r>
                      <a:endParaRPr lang="ru-RU" sz="800" dirty="0">
                        <a:effectLst/>
                      </a:endParaRPr>
                    </a:p>
                    <a:p>
                      <a:pPr algn="just">
                        <a:lnSpc>
                          <a:spcPct val="107000"/>
                        </a:lnSpc>
                        <a:spcAft>
                          <a:spcPts val="0"/>
                        </a:spcAft>
                      </a:pPr>
                      <a:r>
                        <a:rPr lang="ru-RU" sz="1000" dirty="0">
                          <a:effectLst/>
                        </a:rPr>
                        <a:t>(на </a:t>
                      </a:r>
                      <a:r>
                        <a:rPr lang="ru-RU" sz="1000" dirty="0" err="1">
                          <a:effectLst/>
                        </a:rPr>
                        <a:t>кшталт</a:t>
                      </a:r>
                      <a:r>
                        <a:rPr lang="ru-RU" sz="1000" dirty="0">
                          <a:effectLst/>
                        </a:rPr>
                        <a:t> </a:t>
                      </a:r>
                      <a:r>
                        <a:rPr lang="ru-RU" sz="1000" dirty="0" err="1">
                          <a:effectLst/>
                        </a:rPr>
                        <a:t>шоколадної</a:t>
                      </a:r>
                      <a:r>
                        <a:rPr lang="ru-RU" sz="1000" dirty="0">
                          <a:effectLst/>
                        </a:rPr>
                        <a:t> фабрики, </a:t>
                      </a:r>
                      <a:endParaRPr lang="ru-RU" sz="800" dirty="0">
                        <a:effectLst/>
                      </a:endParaRPr>
                    </a:p>
                    <a:p>
                      <a:pPr algn="just">
                        <a:lnSpc>
                          <a:spcPct val="107000"/>
                        </a:lnSpc>
                        <a:spcAft>
                          <a:spcPts val="0"/>
                        </a:spcAft>
                      </a:pPr>
                      <a:r>
                        <a:rPr lang="ru-RU" sz="1000" dirty="0" err="1">
                          <a:effectLst/>
                        </a:rPr>
                        <a:t>виноробного</a:t>
                      </a:r>
                      <a:r>
                        <a:rPr lang="ru-RU" sz="1000" dirty="0">
                          <a:effectLst/>
                        </a:rPr>
                        <a:t> заводу, </a:t>
                      </a:r>
                      <a:r>
                        <a:rPr lang="ru-RU" sz="1000" dirty="0" err="1">
                          <a:effectLst/>
                        </a:rPr>
                        <a:t>електростанції</a:t>
                      </a:r>
                      <a:r>
                        <a:rPr lang="ru-RU" sz="1000" dirty="0">
                          <a:effectLst/>
                        </a:rPr>
                        <a:t> </a:t>
                      </a:r>
                      <a:endParaRPr lang="ru-RU" sz="800" dirty="0">
                        <a:effectLst/>
                      </a:endParaRPr>
                    </a:p>
                    <a:p>
                      <a:pPr algn="just">
                        <a:lnSpc>
                          <a:spcPct val="107000"/>
                        </a:lnSpc>
                        <a:spcAft>
                          <a:spcPts val="0"/>
                        </a:spcAft>
                      </a:pPr>
                      <a:r>
                        <a:rPr lang="ru-RU" sz="1000" dirty="0" err="1">
                          <a:effectLst/>
                        </a:rPr>
                        <a:t>або</a:t>
                      </a:r>
                      <a:r>
                        <a:rPr lang="ru-RU" sz="1000" dirty="0">
                          <a:effectLst/>
                        </a:rPr>
                        <a:t> </a:t>
                      </a:r>
                      <a:r>
                        <a:rPr lang="ru-RU" sz="1000" dirty="0" err="1">
                          <a:effectLst/>
                        </a:rPr>
                        <a:t>шахти</a:t>
                      </a:r>
                      <a:r>
                        <a:rPr lang="ru-RU" sz="1000" dirty="0">
                          <a:effectLst/>
                        </a:rPr>
                        <a:t>) </a:t>
                      </a:r>
                      <a:r>
                        <a:rPr lang="ru-RU" sz="1000" dirty="0" err="1">
                          <a:effectLst/>
                        </a:rPr>
                        <a:t>привернути</a:t>
                      </a:r>
                      <a:r>
                        <a:rPr lang="ru-RU" sz="1000" dirty="0">
                          <a:effectLst/>
                        </a:rPr>
                        <a:t> </a:t>
                      </a:r>
                      <a:r>
                        <a:rPr lang="ru-RU" sz="1000" dirty="0" err="1">
                          <a:effectLst/>
                        </a:rPr>
                        <a:t>увагу</a:t>
                      </a:r>
                      <a:r>
                        <a:rPr lang="ru-RU" sz="1000" dirty="0">
                          <a:effectLst/>
                        </a:rPr>
                        <a:t> </a:t>
                      </a:r>
                      <a:r>
                        <a:rPr lang="ru-RU" sz="1000" dirty="0" err="1">
                          <a:effectLst/>
                        </a:rPr>
                        <a:t>додаткових</a:t>
                      </a:r>
                      <a:r>
                        <a:rPr lang="ru-RU" sz="1000" dirty="0">
                          <a:effectLst/>
                        </a:rPr>
                        <a:t> </a:t>
                      </a:r>
                      <a:endParaRPr lang="ru-RU" sz="800" dirty="0">
                        <a:effectLst/>
                      </a:endParaRPr>
                    </a:p>
                    <a:p>
                      <a:pPr algn="just">
                        <a:lnSpc>
                          <a:spcPct val="107000"/>
                        </a:lnSpc>
                        <a:spcAft>
                          <a:spcPts val="0"/>
                        </a:spcAft>
                      </a:pPr>
                      <a:r>
                        <a:rPr lang="ru-RU" sz="1000" dirty="0" err="1">
                          <a:effectLst/>
                        </a:rPr>
                        <a:t>туристів</a:t>
                      </a:r>
                      <a:r>
                        <a:rPr lang="ru-RU" sz="1000" dirty="0">
                          <a:effectLst/>
                        </a:rPr>
                        <a:t>. У той же час </a:t>
                      </a:r>
                      <a:r>
                        <a:rPr lang="ru-RU" sz="1000" dirty="0" err="1">
                          <a:effectLst/>
                        </a:rPr>
                        <a:t>відвідувачі</a:t>
                      </a:r>
                      <a:r>
                        <a:rPr lang="ru-RU" sz="1000" dirty="0">
                          <a:effectLst/>
                        </a:rPr>
                        <a:t> </a:t>
                      </a:r>
                      <a:endParaRPr lang="ru-RU" sz="800" dirty="0">
                        <a:effectLst/>
                      </a:endParaRPr>
                    </a:p>
                    <a:p>
                      <a:pPr algn="just">
                        <a:lnSpc>
                          <a:spcPct val="107000"/>
                        </a:lnSpc>
                        <a:spcAft>
                          <a:spcPts val="0"/>
                        </a:spcAft>
                      </a:pPr>
                      <a:r>
                        <a:rPr lang="ru-RU" sz="1000" dirty="0" err="1">
                          <a:effectLst/>
                        </a:rPr>
                        <a:t>подібних</a:t>
                      </a:r>
                      <a:r>
                        <a:rPr lang="ru-RU" sz="1000" dirty="0">
                          <a:effectLst/>
                        </a:rPr>
                        <a:t> </a:t>
                      </a:r>
                      <a:r>
                        <a:rPr lang="ru-RU" sz="1000" dirty="0" err="1">
                          <a:effectLst/>
                        </a:rPr>
                        <a:t>індустріальних</a:t>
                      </a:r>
                      <a:r>
                        <a:rPr lang="ru-RU" sz="1000" dirty="0">
                          <a:effectLst/>
                        </a:rPr>
                        <a:t> </a:t>
                      </a:r>
                      <a:r>
                        <a:rPr lang="ru-RU" sz="1000" dirty="0" err="1">
                          <a:effectLst/>
                        </a:rPr>
                        <a:t>об'єктів</a:t>
                      </a:r>
                      <a:r>
                        <a:rPr lang="ru-RU" sz="1000" dirty="0">
                          <a:effectLst/>
                        </a:rPr>
                        <a:t> </a:t>
                      </a:r>
                      <a:endParaRPr lang="ru-RU" sz="800" dirty="0">
                        <a:effectLst/>
                      </a:endParaRPr>
                    </a:p>
                    <a:p>
                      <a:pPr algn="just">
                        <a:lnSpc>
                          <a:spcPct val="107000"/>
                        </a:lnSpc>
                        <a:spcAft>
                          <a:spcPts val="0"/>
                        </a:spcAft>
                      </a:pPr>
                      <a:r>
                        <a:rPr lang="ru-RU" sz="1000" dirty="0" err="1">
                          <a:effectLst/>
                        </a:rPr>
                        <a:t>отримають</a:t>
                      </a:r>
                      <a:r>
                        <a:rPr lang="ru-RU" sz="1000" dirty="0">
                          <a:effectLst/>
                        </a:rPr>
                        <a:t> </a:t>
                      </a:r>
                      <a:r>
                        <a:rPr lang="ru-RU" sz="1000" dirty="0" err="1">
                          <a:effectLst/>
                        </a:rPr>
                        <a:t>незабутній</a:t>
                      </a:r>
                      <a:r>
                        <a:rPr lang="ru-RU" sz="1000" dirty="0">
                          <a:effectLst/>
                        </a:rPr>
                        <a:t> і </a:t>
                      </a:r>
                      <a:r>
                        <a:rPr lang="ru-RU" sz="1000" dirty="0" err="1">
                          <a:effectLst/>
                        </a:rPr>
                        <a:t>приємний</a:t>
                      </a:r>
                      <a:r>
                        <a:rPr lang="ru-RU" sz="1000" dirty="0">
                          <a:effectLst/>
                        </a:rPr>
                        <a:t> </a:t>
                      </a:r>
                      <a:r>
                        <a:rPr lang="ru-RU" sz="1000" dirty="0" err="1">
                          <a:effectLst/>
                        </a:rPr>
                        <a:t>досвід</a:t>
                      </a:r>
                      <a:r>
                        <a:rPr lang="ru-RU" sz="1000" dirty="0">
                          <a:effectLst/>
                        </a:rPr>
                        <a:t>.</a:t>
                      </a:r>
                      <a:endParaRPr lang="ru-RU" sz="800" dirty="0">
                        <a:effectLst/>
                      </a:endParaRPr>
                    </a:p>
                    <a:p>
                      <a:pPr algn="just">
                        <a:lnSpc>
                          <a:spcPct val="107000"/>
                        </a:lnSpc>
                        <a:spcAft>
                          <a:spcPts val="0"/>
                        </a:spcAft>
                      </a:pPr>
                      <a:r>
                        <a:rPr lang="ru-RU" sz="1000" dirty="0" err="1">
                          <a:effectLst/>
                        </a:rPr>
                        <a:t>Цільовою</a:t>
                      </a:r>
                      <a:r>
                        <a:rPr lang="ru-RU" sz="1000" dirty="0">
                          <a:effectLst/>
                        </a:rPr>
                        <a:t> </a:t>
                      </a:r>
                      <a:r>
                        <a:rPr lang="ru-RU" sz="1000" dirty="0" err="1">
                          <a:effectLst/>
                        </a:rPr>
                        <a:t>аудиторією</a:t>
                      </a:r>
                      <a:r>
                        <a:rPr lang="ru-RU" sz="1000" dirty="0">
                          <a:effectLst/>
                        </a:rPr>
                        <a:t> стандарту </a:t>
                      </a:r>
                      <a:endParaRPr lang="ru-RU" sz="800" dirty="0">
                        <a:effectLst/>
                      </a:endParaRPr>
                    </a:p>
                    <a:p>
                      <a:pPr algn="just">
                        <a:lnSpc>
                          <a:spcPct val="107000"/>
                        </a:lnSpc>
                        <a:spcAft>
                          <a:spcPts val="0"/>
                        </a:spcAft>
                      </a:pPr>
                      <a:r>
                        <a:rPr lang="ru-RU" sz="1000" dirty="0" err="1">
                          <a:effectLst/>
                        </a:rPr>
                        <a:t>виступають</a:t>
                      </a:r>
                      <a:r>
                        <a:rPr lang="ru-RU" sz="1000" dirty="0">
                          <a:effectLst/>
                        </a:rPr>
                        <a:t> </a:t>
                      </a:r>
                      <a:r>
                        <a:rPr lang="ru-RU" sz="1000" dirty="0" err="1">
                          <a:effectLst/>
                        </a:rPr>
                        <a:t>приватні</a:t>
                      </a:r>
                      <a:r>
                        <a:rPr lang="ru-RU" sz="1000" dirty="0">
                          <a:effectLst/>
                        </a:rPr>
                        <a:t> </a:t>
                      </a:r>
                      <a:r>
                        <a:rPr lang="ru-RU" sz="1000" dirty="0" err="1">
                          <a:effectLst/>
                        </a:rPr>
                        <a:t>промислові</a:t>
                      </a:r>
                      <a:r>
                        <a:rPr lang="ru-RU" sz="1000" dirty="0">
                          <a:effectLst/>
                        </a:rPr>
                        <a:t> </a:t>
                      </a:r>
                      <a:endParaRPr lang="ru-RU" sz="800" dirty="0">
                        <a:effectLst/>
                      </a:endParaRPr>
                    </a:p>
                    <a:p>
                      <a:pPr algn="just">
                        <a:lnSpc>
                          <a:spcPct val="107000"/>
                        </a:lnSpc>
                        <a:spcAft>
                          <a:spcPts val="0"/>
                        </a:spcAft>
                      </a:pPr>
                      <a:r>
                        <a:rPr lang="ru-RU" sz="1000" dirty="0" err="1">
                          <a:effectLst/>
                        </a:rPr>
                        <a:t>компанії</a:t>
                      </a:r>
                      <a:r>
                        <a:rPr lang="ru-RU" sz="1000" dirty="0">
                          <a:effectLst/>
                        </a:rPr>
                        <a:t> і </a:t>
                      </a:r>
                      <a:r>
                        <a:rPr lang="ru-RU" sz="1000" dirty="0" err="1">
                          <a:effectLst/>
                        </a:rPr>
                        <a:t>органи</a:t>
                      </a:r>
                      <a:r>
                        <a:rPr lang="ru-RU" sz="1000" dirty="0">
                          <a:effectLst/>
                        </a:rPr>
                        <a:t> </a:t>
                      </a:r>
                      <a:r>
                        <a:rPr lang="ru-RU" sz="1000" dirty="0" err="1">
                          <a:effectLst/>
                        </a:rPr>
                        <a:t>місцевого</a:t>
                      </a:r>
                      <a:r>
                        <a:rPr lang="ru-RU" sz="1000" dirty="0">
                          <a:effectLst/>
                        </a:rPr>
                        <a:t> </a:t>
                      </a:r>
                      <a:endParaRPr lang="ru-RU" sz="800" dirty="0">
                        <a:effectLst/>
                      </a:endParaRPr>
                    </a:p>
                    <a:p>
                      <a:pPr algn="just">
                        <a:lnSpc>
                          <a:spcPct val="107000"/>
                        </a:lnSpc>
                        <a:spcAft>
                          <a:spcPts val="0"/>
                        </a:spcAft>
                      </a:pPr>
                      <a:r>
                        <a:rPr lang="ru-RU" sz="1000" dirty="0" err="1">
                          <a:effectLst/>
                        </a:rPr>
                        <a:t>самоврядування</a:t>
                      </a:r>
                      <a:r>
                        <a:rPr lang="ru-RU" sz="1000" dirty="0">
                          <a:effectLst/>
                        </a:rPr>
                        <a:t>, у </a:t>
                      </a:r>
                      <a:r>
                        <a:rPr lang="ru-RU" sz="1000" dirty="0" err="1">
                          <a:effectLst/>
                        </a:rPr>
                        <a:t>віданні</a:t>
                      </a:r>
                      <a:r>
                        <a:rPr lang="ru-RU" sz="1000" dirty="0">
                          <a:effectLst/>
                        </a:rPr>
                        <a:t> </a:t>
                      </a:r>
                      <a:r>
                        <a:rPr lang="ru-RU" sz="1000" dirty="0" err="1">
                          <a:effectLst/>
                        </a:rPr>
                        <a:t>яких</a:t>
                      </a:r>
                      <a:r>
                        <a:rPr lang="ru-RU" sz="1000" dirty="0">
                          <a:effectLst/>
                        </a:rPr>
                        <a:t> є </a:t>
                      </a:r>
                      <a:r>
                        <a:rPr lang="ru-RU" sz="1000" dirty="0" err="1">
                          <a:effectLst/>
                        </a:rPr>
                        <a:t>старі</a:t>
                      </a:r>
                      <a:r>
                        <a:rPr lang="ru-RU" sz="1000" dirty="0">
                          <a:effectLst/>
                        </a:rPr>
                        <a:t> </a:t>
                      </a:r>
                      <a:endParaRPr lang="ru-RU" sz="800" dirty="0">
                        <a:effectLst/>
                      </a:endParaRPr>
                    </a:p>
                    <a:p>
                      <a:pPr algn="just">
                        <a:lnSpc>
                          <a:spcPct val="107000"/>
                        </a:lnSpc>
                        <a:spcAft>
                          <a:spcPts val="0"/>
                        </a:spcAft>
                      </a:pPr>
                      <a:r>
                        <a:rPr lang="ru-RU" sz="1000" dirty="0" err="1">
                          <a:effectLst/>
                        </a:rPr>
                        <a:t>індустріальні</a:t>
                      </a:r>
                      <a:r>
                        <a:rPr lang="ru-RU" sz="1000" dirty="0">
                          <a:effectLst/>
                        </a:rPr>
                        <a:t> </a:t>
                      </a:r>
                      <a:r>
                        <a:rPr lang="ru-RU" sz="1000" dirty="0" err="1">
                          <a:effectLst/>
                        </a:rPr>
                        <a:t>об'єкти</a:t>
                      </a:r>
                      <a:r>
                        <a:rPr lang="ru-RU" sz="1000" dirty="0">
                          <a:effectLst/>
                        </a:rPr>
                        <a:t>.</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420506705"/>
                  </a:ext>
                </a:extLst>
              </a:tr>
            </a:tbl>
          </a:graphicData>
        </a:graphic>
      </p:graphicFrame>
    </p:spTree>
    <p:extLst>
      <p:ext uri="{BB962C8B-B14F-4D97-AF65-F5344CB8AC3E}">
        <p14:creationId xmlns:p14="http://schemas.microsoft.com/office/powerpoint/2010/main" val="3156522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1986F559-E723-44EC-B159-F6A396631572}"/>
              </a:ext>
            </a:extLst>
          </p:cNvPr>
          <p:cNvGraphicFramePr>
            <a:graphicFrameLocks noGrp="1"/>
          </p:cNvGraphicFramePr>
          <p:nvPr>
            <p:ph idx="1"/>
            <p:extLst>
              <p:ext uri="{D42A27DB-BD31-4B8C-83A1-F6EECF244321}">
                <p14:modId xmlns:p14="http://schemas.microsoft.com/office/powerpoint/2010/main" val="2005422754"/>
              </p:ext>
            </p:extLst>
          </p:nvPr>
        </p:nvGraphicFramePr>
        <p:xfrm>
          <a:off x="2021984" y="576263"/>
          <a:ext cx="7602010" cy="5595937"/>
        </p:xfrm>
        <a:graphic>
          <a:graphicData uri="http://schemas.openxmlformats.org/drawingml/2006/table">
            <a:tbl>
              <a:tblPr firstRow="1" firstCol="1" bandRow="1">
                <a:tableStyleId>{5C22544A-7EE6-4342-B048-85BDC9FD1C3A}</a:tableStyleId>
              </a:tblPr>
              <a:tblGrid>
                <a:gridCol w="1120461">
                  <a:extLst>
                    <a:ext uri="{9D8B030D-6E8A-4147-A177-3AD203B41FA5}">
                      <a16:colId xmlns:a16="http://schemas.microsoft.com/office/drawing/2014/main" xmlns="" val="3622563398"/>
                    </a:ext>
                  </a:extLst>
                </a:gridCol>
                <a:gridCol w="1141556">
                  <a:extLst>
                    <a:ext uri="{9D8B030D-6E8A-4147-A177-3AD203B41FA5}">
                      <a16:colId xmlns:a16="http://schemas.microsoft.com/office/drawing/2014/main" xmlns="" val="2393575262"/>
                    </a:ext>
                  </a:extLst>
                </a:gridCol>
                <a:gridCol w="5339993">
                  <a:extLst>
                    <a:ext uri="{9D8B030D-6E8A-4147-A177-3AD203B41FA5}">
                      <a16:colId xmlns:a16="http://schemas.microsoft.com/office/drawing/2014/main" xmlns="" val="4148278237"/>
                    </a:ext>
                  </a:extLst>
                </a:gridCol>
              </a:tblGrid>
              <a:tr h="3250692">
                <a:tc>
                  <a:txBody>
                    <a:bodyPr/>
                    <a:lstStyle/>
                    <a:p>
                      <a:pPr algn="just">
                        <a:lnSpc>
                          <a:spcPct val="107000"/>
                        </a:lnSpc>
                        <a:spcAft>
                          <a:spcPts val="0"/>
                        </a:spcAft>
                      </a:pPr>
                      <a:r>
                        <a:rPr lang="ru-RU" sz="1100" dirty="0">
                          <a:effectLst/>
                        </a:rPr>
                        <a:t>ДСТУ 7450:2013</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u="sng" dirty="0" err="1">
                          <a:effectLst/>
                          <a:hlinkClick r:id="rId2"/>
                        </a:rPr>
                        <a:t>Туристичні</a:t>
                      </a:r>
                      <a:r>
                        <a:rPr lang="ru-RU" sz="1100" u="sng" dirty="0">
                          <a:effectLst/>
                          <a:hlinkClick r:id="rId2"/>
                        </a:rPr>
                        <a:t> </a:t>
                      </a:r>
                      <a:r>
                        <a:rPr lang="ru-RU" sz="1100" u="sng" dirty="0" err="1">
                          <a:effectLst/>
                          <a:hlinkClick r:id="rId2"/>
                        </a:rPr>
                        <a:t>послуги</a:t>
                      </a:r>
                      <a:r>
                        <a:rPr lang="ru-RU" sz="1100" u="sng" dirty="0">
                          <a:effectLst/>
                          <a:hlinkClick r:id="rId2"/>
                        </a:rPr>
                        <a:t>. Знаки </a:t>
                      </a:r>
                      <a:r>
                        <a:rPr lang="ru-RU" sz="1100" u="sng" dirty="0" err="1">
                          <a:effectLst/>
                          <a:hlinkClick r:id="rId2"/>
                        </a:rPr>
                        <a:t>туристичні</a:t>
                      </a:r>
                      <a:r>
                        <a:rPr lang="ru-RU" sz="1100" u="sng" dirty="0">
                          <a:effectLst/>
                          <a:hlinkClick r:id="rId2"/>
                        </a:rPr>
                        <a:t> активного туризму. </a:t>
                      </a:r>
                      <a:r>
                        <a:rPr lang="ru-RU" sz="1100" u="sng" dirty="0" err="1">
                          <a:effectLst/>
                          <a:hlinkClick r:id="rId2"/>
                        </a:rPr>
                        <a:t>Класифікація</a:t>
                      </a:r>
                      <a:r>
                        <a:rPr lang="ru-RU" sz="1100" u="sng" dirty="0">
                          <a:effectLst/>
                          <a:hlinkClick r:id="rId2"/>
                        </a:rPr>
                        <a:t>, </a:t>
                      </a:r>
                      <a:r>
                        <a:rPr lang="ru-RU" sz="1100" u="sng" dirty="0" err="1">
                          <a:effectLst/>
                          <a:hlinkClick r:id="rId2"/>
                        </a:rPr>
                        <a:t>опис</a:t>
                      </a:r>
                      <a:r>
                        <a:rPr lang="ru-RU" sz="1100" u="sng" dirty="0">
                          <a:effectLst/>
                          <a:hlinkClick r:id="rId2"/>
                        </a:rPr>
                        <a:t> і правила </a:t>
                      </a:r>
                      <a:r>
                        <a:rPr lang="ru-RU" sz="1100" u="sng" dirty="0" err="1">
                          <a:effectLst/>
                          <a:hlinkClick r:id="rId2"/>
                        </a:rPr>
                        <a:t>застосування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a:effectLst/>
                        </a:rPr>
                        <a:t>Даним стандартом затверджується </a:t>
                      </a:r>
                      <a:endParaRPr lang="ru-RU" sz="900">
                        <a:effectLst/>
                      </a:endParaRPr>
                    </a:p>
                    <a:p>
                      <a:pPr algn="just">
                        <a:lnSpc>
                          <a:spcPct val="107000"/>
                        </a:lnSpc>
                        <a:spcAft>
                          <a:spcPts val="0"/>
                        </a:spcAft>
                      </a:pPr>
                      <a:r>
                        <a:rPr lang="ru-RU" sz="1100">
                          <a:effectLst/>
                        </a:rPr>
                        <a:t>колірно-цифрова система знакування для </a:t>
                      </a:r>
                      <a:endParaRPr lang="ru-RU" sz="900">
                        <a:effectLst/>
                      </a:endParaRPr>
                    </a:p>
                    <a:p>
                      <a:pPr algn="just">
                        <a:lnSpc>
                          <a:spcPct val="107000"/>
                        </a:lnSpc>
                        <a:spcAft>
                          <a:spcPts val="0"/>
                        </a:spcAft>
                      </a:pPr>
                      <a:r>
                        <a:rPr lang="ru-RU" sz="1100">
                          <a:effectLst/>
                        </a:rPr>
                        <a:t>активного туризму.</a:t>
                      </a:r>
                      <a:endParaRPr lang="ru-RU" sz="900">
                        <a:effectLst/>
                      </a:endParaRPr>
                    </a:p>
                    <a:p>
                      <a:pPr algn="just">
                        <a:lnSpc>
                          <a:spcPct val="107000"/>
                        </a:lnSpc>
                        <a:spcAft>
                          <a:spcPts val="0"/>
                        </a:spcAft>
                      </a:pPr>
                      <a:r>
                        <a:rPr lang="ru-RU" sz="1100">
                          <a:effectLst/>
                        </a:rPr>
                        <a:t>Цей стандарт є інструментом для </a:t>
                      </a:r>
                      <a:endParaRPr lang="ru-RU" sz="900">
                        <a:effectLst/>
                      </a:endParaRPr>
                    </a:p>
                    <a:p>
                      <a:pPr algn="just">
                        <a:lnSpc>
                          <a:spcPct val="107000"/>
                        </a:lnSpc>
                        <a:spcAft>
                          <a:spcPts val="0"/>
                        </a:spcAft>
                      </a:pPr>
                      <a:r>
                        <a:rPr lang="ru-RU" sz="1100">
                          <a:effectLst/>
                        </a:rPr>
                        <a:t>створення національної багаторівневої </a:t>
                      </a:r>
                      <a:endParaRPr lang="ru-RU" sz="900">
                        <a:effectLst/>
                      </a:endParaRPr>
                    </a:p>
                    <a:p>
                      <a:pPr algn="just">
                        <a:lnSpc>
                          <a:spcPct val="107000"/>
                        </a:lnSpc>
                        <a:spcAft>
                          <a:spcPts val="0"/>
                        </a:spcAft>
                      </a:pPr>
                      <a:r>
                        <a:rPr lang="ru-RU" sz="1100">
                          <a:effectLst/>
                        </a:rPr>
                        <a:t>мережі туристичних шляхів, яка </a:t>
                      </a:r>
                      <a:endParaRPr lang="ru-RU" sz="900">
                        <a:effectLst/>
                      </a:endParaRPr>
                    </a:p>
                    <a:p>
                      <a:pPr algn="just">
                        <a:lnSpc>
                          <a:spcPct val="107000"/>
                        </a:lnSpc>
                        <a:spcAft>
                          <a:spcPts val="0"/>
                        </a:spcAft>
                      </a:pPr>
                      <a:r>
                        <a:rPr lang="ru-RU" sz="1100">
                          <a:effectLst/>
                        </a:rPr>
                        <a:t>відповідає всім європейським </a:t>
                      </a:r>
                      <a:endParaRPr lang="ru-RU" sz="900">
                        <a:effectLst/>
                      </a:endParaRPr>
                    </a:p>
                    <a:p>
                      <a:pPr algn="just">
                        <a:lnSpc>
                          <a:spcPct val="107000"/>
                        </a:lnSpc>
                        <a:spcAft>
                          <a:spcPts val="0"/>
                        </a:spcAft>
                      </a:pPr>
                      <a:r>
                        <a:rPr lang="ru-RU" sz="1100">
                          <a:effectLst/>
                        </a:rPr>
                        <a:t>рекомендаціям в даній галузі та </a:t>
                      </a:r>
                      <a:endParaRPr lang="ru-RU" sz="900">
                        <a:effectLst/>
                      </a:endParaRPr>
                    </a:p>
                    <a:p>
                      <a:pPr algn="just">
                        <a:lnSpc>
                          <a:spcPct val="107000"/>
                        </a:lnSpc>
                        <a:spcAft>
                          <a:spcPts val="0"/>
                        </a:spcAft>
                      </a:pPr>
                      <a:r>
                        <a:rPr lang="ru-RU" sz="1100">
                          <a:effectLst/>
                        </a:rPr>
                        <a:t>найкращим напрацюванням європейських </a:t>
                      </a:r>
                      <a:endParaRPr lang="ru-RU" sz="900">
                        <a:effectLst/>
                      </a:endParaRPr>
                    </a:p>
                    <a:p>
                      <a:pPr algn="just">
                        <a:lnSpc>
                          <a:spcPct val="107000"/>
                        </a:lnSpc>
                        <a:spcAft>
                          <a:spcPts val="0"/>
                        </a:spcAft>
                      </a:pPr>
                      <a:r>
                        <a:rPr lang="ru-RU" sz="1100">
                          <a:effectLst/>
                        </a:rPr>
                        <a:t>країн.</a:t>
                      </a:r>
                      <a:endParaRPr lang="ru-RU" sz="900">
                        <a:effectLst/>
                      </a:endParaRPr>
                    </a:p>
                    <a:p>
                      <a:pPr algn="just">
                        <a:lnSpc>
                          <a:spcPct val="107000"/>
                        </a:lnSpc>
                        <a:spcAft>
                          <a:spcPts val="0"/>
                        </a:spcAft>
                      </a:pPr>
                      <a:r>
                        <a:rPr lang="ru-RU" sz="1100">
                          <a:effectLst/>
                        </a:rPr>
                        <a:t>Його створено у зв’язку з відсутністю </a:t>
                      </a:r>
                      <a:endParaRPr lang="ru-RU" sz="900">
                        <a:effectLst/>
                      </a:endParaRPr>
                    </a:p>
                    <a:p>
                      <a:pPr algn="just">
                        <a:lnSpc>
                          <a:spcPct val="107000"/>
                        </a:lnSpc>
                        <a:spcAft>
                          <a:spcPts val="0"/>
                        </a:spcAft>
                      </a:pPr>
                      <a:r>
                        <a:rPr lang="ru-RU" sz="1100">
                          <a:effectLst/>
                        </a:rPr>
                        <a:t>нормативної бази інфраструктурного </a:t>
                      </a:r>
                      <a:endParaRPr lang="ru-RU" sz="900">
                        <a:effectLst/>
                      </a:endParaRPr>
                    </a:p>
                    <a:p>
                      <a:pPr algn="just">
                        <a:lnSpc>
                          <a:spcPct val="107000"/>
                        </a:lnSpc>
                        <a:spcAft>
                          <a:spcPts val="0"/>
                        </a:spcAft>
                      </a:pPr>
                      <a:r>
                        <a:rPr lang="ru-RU" sz="1100">
                          <a:effectLst/>
                        </a:rPr>
                        <a:t>забезпечення активного туризму, та </a:t>
                      </a:r>
                      <a:endParaRPr lang="ru-RU" sz="900">
                        <a:effectLst/>
                      </a:endParaRPr>
                    </a:p>
                    <a:p>
                      <a:pPr algn="just">
                        <a:lnSpc>
                          <a:spcPct val="107000"/>
                        </a:lnSpc>
                        <a:spcAft>
                          <a:spcPts val="0"/>
                        </a:spcAft>
                      </a:pPr>
                      <a:r>
                        <a:rPr lang="ru-RU" sz="1100">
                          <a:effectLst/>
                        </a:rPr>
                        <a:t>негативними тенденціями, які намітилися </a:t>
                      </a:r>
                      <a:endParaRPr lang="ru-RU" sz="900">
                        <a:effectLst/>
                      </a:endParaRPr>
                    </a:p>
                    <a:p>
                      <a:pPr algn="just">
                        <a:lnSpc>
                          <a:spcPct val="107000"/>
                        </a:lnSpc>
                        <a:spcAft>
                          <a:spcPts val="0"/>
                        </a:spcAft>
                      </a:pPr>
                      <a:r>
                        <a:rPr lang="ru-RU" sz="1100">
                          <a:effectLst/>
                        </a:rPr>
                        <a:t>у зв’язку з реалізацією різного </a:t>
                      </a:r>
                      <a:endParaRPr lang="ru-RU" sz="900">
                        <a:effectLst/>
                      </a:endParaRPr>
                    </a:p>
                    <a:p>
                      <a:pPr algn="just">
                        <a:lnSpc>
                          <a:spcPct val="107000"/>
                        </a:lnSpc>
                        <a:spcAft>
                          <a:spcPts val="0"/>
                        </a:spcAft>
                      </a:pPr>
                      <a:r>
                        <a:rPr lang="ru-RU" sz="1100">
                          <a:effectLst/>
                        </a:rPr>
                        <a:t>роду проектів зі створення такої </a:t>
                      </a:r>
                      <a:endParaRPr lang="ru-RU" sz="900">
                        <a:effectLst/>
                      </a:endParaRPr>
                    </a:p>
                    <a:p>
                      <a:pPr algn="just">
                        <a:lnSpc>
                          <a:spcPct val="107000"/>
                        </a:lnSpc>
                        <a:spcAft>
                          <a:spcPts val="0"/>
                        </a:spcAft>
                      </a:pPr>
                      <a:r>
                        <a:rPr lang="ru-RU" sz="1100">
                          <a:effectLst/>
                        </a:rPr>
                        <a:t>інфраструктури на основі застарілої </a:t>
                      </a:r>
                      <a:endParaRPr lang="ru-RU" sz="900">
                        <a:effectLst/>
                      </a:endParaRPr>
                    </a:p>
                    <a:p>
                      <a:pPr algn="just">
                        <a:lnSpc>
                          <a:spcPct val="107000"/>
                        </a:lnSpc>
                        <a:spcAft>
                          <a:spcPts val="0"/>
                        </a:spcAft>
                      </a:pPr>
                      <a:r>
                        <a:rPr lang="ru-RU" sz="1100">
                          <a:effectLst/>
                        </a:rPr>
                        <a:t>нормативної бази сусідніх країн.</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246514893"/>
                  </a:ext>
                </a:extLst>
              </a:tr>
              <a:tr h="2345245">
                <a:tc>
                  <a:txBody>
                    <a:bodyPr/>
                    <a:lstStyle/>
                    <a:p>
                      <a:pPr algn="just">
                        <a:lnSpc>
                          <a:spcPct val="107000"/>
                        </a:lnSpc>
                        <a:spcAft>
                          <a:spcPts val="0"/>
                        </a:spcAft>
                      </a:pPr>
                      <a:r>
                        <a:rPr lang="ru-RU" sz="1100">
                          <a:effectLst/>
                        </a:rPr>
                        <a:t>ДСТУ ISO 18065:2016 (ISO 18065:2015, IDT)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u="sng">
                          <a:effectLst/>
                          <a:hlinkClick r:id="rId3"/>
                        </a:rPr>
                        <a:t>Туризм та пов'язані з ним послуги. Туристичні послуги, що надають на природоохоронних територіях. Вимоги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100" dirty="0" err="1">
                          <a:effectLst/>
                        </a:rPr>
                        <a:t>Цей</a:t>
                      </a:r>
                      <a:r>
                        <a:rPr lang="ru-RU" sz="1100" dirty="0">
                          <a:effectLst/>
                        </a:rPr>
                        <a:t> стандарт </a:t>
                      </a:r>
                      <a:r>
                        <a:rPr lang="ru-RU" sz="1100" dirty="0" err="1">
                          <a:effectLst/>
                        </a:rPr>
                        <a:t>встановлює</a:t>
                      </a:r>
                      <a:r>
                        <a:rPr lang="ru-RU" sz="1100" dirty="0">
                          <a:effectLst/>
                        </a:rPr>
                        <a:t> </a:t>
                      </a:r>
                      <a:r>
                        <a:rPr lang="ru-RU" sz="1100" dirty="0" err="1">
                          <a:effectLst/>
                        </a:rPr>
                        <a:t>вимоги</a:t>
                      </a:r>
                      <a:r>
                        <a:rPr lang="ru-RU" sz="1100" dirty="0">
                          <a:effectLst/>
                        </a:rPr>
                        <a:t> до </a:t>
                      </a:r>
                      <a:endParaRPr lang="ru-RU" sz="900" dirty="0">
                        <a:effectLst/>
                      </a:endParaRPr>
                    </a:p>
                    <a:p>
                      <a:pPr algn="just">
                        <a:lnSpc>
                          <a:spcPct val="107000"/>
                        </a:lnSpc>
                        <a:spcAft>
                          <a:spcPts val="0"/>
                        </a:spcAft>
                      </a:pPr>
                      <a:r>
                        <a:rPr lang="ru-RU" sz="1100" dirty="0" err="1">
                          <a:effectLst/>
                        </a:rPr>
                        <a:t>туристичних</a:t>
                      </a:r>
                      <a:r>
                        <a:rPr lang="ru-RU" sz="1100" dirty="0">
                          <a:effectLst/>
                        </a:rPr>
                        <a:t> </a:t>
                      </a:r>
                      <a:r>
                        <a:rPr lang="ru-RU" sz="1100" dirty="0" err="1">
                          <a:effectLst/>
                        </a:rPr>
                        <a:t>послуг</a:t>
                      </a:r>
                      <a:r>
                        <a:rPr lang="ru-RU" sz="1100" dirty="0">
                          <a:effectLst/>
                        </a:rPr>
                        <a:t>, </a:t>
                      </a:r>
                      <a:r>
                        <a:rPr lang="ru-RU" sz="1100" dirty="0" err="1">
                          <a:effectLst/>
                        </a:rPr>
                        <a:t>що</a:t>
                      </a:r>
                      <a:r>
                        <a:rPr lang="ru-RU" sz="1100" dirty="0">
                          <a:effectLst/>
                        </a:rPr>
                        <a:t> </a:t>
                      </a:r>
                      <a:r>
                        <a:rPr lang="ru-RU" sz="1100" dirty="0" err="1">
                          <a:effectLst/>
                        </a:rPr>
                        <a:t>надаються</a:t>
                      </a:r>
                      <a:r>
                        <a:rPr lang="ru-RU" sz="1100" dirty="0">
                          <a:effectLst/>
                        </a:rPr>
                        <a:t> </a:t>
                      </a:r>
                      <a:endParaRPr lang="ru-RU" sz="900" dirty="0">
                        <a:effectLst/>
                      </a:endParaRPr>
                    </a:p>
                    <a:p>
                      <a:pPr algn="just">
                        <a:lnSpc>
                          <a:spcPct val="107000"/>
                        </a:lnSpc>
                        <a:spcAft>
                          <a:spcPts val="0"/>
                        </a:spcAft>
                      </a:pPr>
                      <a:r>
                        <a:rPr lang="ru-RU" sz="1100" dirty="0" err="1">
                          <a:effectLst/>
                        </a:rPr>
                        <a:t>безпосередньо</a:t>
                      </a:r>
                      <a:r>
                        <a:rPr lang="ru-RU" sz="1100" dirty="0">
                          <a:effectLst/>
                        </a:rPr>
                        <a:t> на </a:t>
                      </a:r>
                      <a:r>
                        <a:rPr lang="ru-RU" sz="1100" dirty="0" err="1">
                          <a:effectLst/>
                        </a:rPr>
                        <a:t>природоохоронних</a:t>
                      </a:r>
                      <a:r>
                        <a:rPr lang="ru-RU" sz="1100" dirty="0">
                          <a:effectLst/>
                        </a:rPr>
                        <a:t> </a:t>
                      </a:r>
                      <a:endParaRPr lang="ru-RU" sz="900" dirty="0">
                        <a:effectLst/>
                      </a:endParaRPr>
                    </a:p>
                    <a:p>
                      <a:pPr algn="just">
                        <a:lnSpc>
                          <a:spcPct val="107000"/>
                        </a:lnSpc>
                        <a:spcAft>
                          <a:spcPts val="0"/>
                        </a:spcAft>
                      </a:pPr>
                      <a:r>
                        <a:rPr lang="ru-RU" sz="1100" dirty="0" err="1">
                          <a:effectLst/>
                        </a:rPr>
                        <a:t>територіях</a:t>
                      </a:r>
                      <a:r>
                        <a:rPr lang="ru-RU" sz="1100" dirty="0">
                          <a:effectLst/>
                        </a:rPr>
                        <a:t>, </a:t>
                      </a:r>
                      <a:r>
                        <a:rPr lang="ru-RU" sz="1100" dirty="0" err="1">
                          <a:effectLst/>
                        </a:rPr>
                        <a:t>щоб</a:t>
                      </a:r>
                      <a:r>
                        <a:rPr lang="ru-RU" sz="1100" dirty="0">
                          <a:effectLst/>
                        </a:rPr>
                        <a:t> </a:t>
                      </a:r>
                      <a:r>
                        <a:rPr lang="ru-RU" sz="1100" dirty="0" err="1">
                          <a:effectLst/>
                        </a:rPr>
                        <a:t>задовольнити</a:t>
                      </a:r>
                      <a:r>
                        <a:rPr lang="ru-RU" sz="1100" dirty="0">
                          <a:effectLst/>
                        </a:rPr>
                        <a:t> </a:t>
                      </a:r>
                      <a:endParaRPr lang="ru-RU" sz="900" dirty="0">
                        <a:effectLst/>
                      </a:endParaRPr>
                    </a:p>
                    <a:p>
                      <a:pPr algn="just">
                        <a:lnSpc>
                          <a:spcPct val="107000"/>
                        </a:lnSpc>
                        <a:spcAft>
                          <a:spcPts val="0"/>
                        </a:spcAft>
                      </a:pPr>
                      <a:r>
                        <a:rPr lang="ru-RU" sz="1100" dirty="0" err="1">
                          <a:effectLst/>
                        </a:rPr>
                        <a:t>відвідувачів</a:t>
                      </a:r>
                      <a:r>
                        <a:rPr lang="ru-RU" sz="1100" dirty="0">
                          <a:effectLst/>
                        </a:rPr>
                        <a:t>, </a:t>
                      </a:r>
                      <a:r>
                        <a:rPr lang="ru-RU" sz="1100" dirty="0" err="1">
                          <a:effectLst/>
                        </a:rPr>
                        <a:t>надаючи</a:t>
                      </a:r>
                      <a:r>
                        <a:rPr lang="ru-RU" sz="1100" dirty="0">
                          <a:effectLst/>
                        </a:rPr>
                        <a:t> </a:t>
                      </a:r>
                      <a:r>
                        <a:rPr lang="ru-RU" sz="1100" dirty="0" err="1">
                          <a:effectLst/>
                        </a:rPr>
                        <a:t>пріоритетну</a:t>
                      </a:r>
                      <a:r>
                        <a:rPr lang="ru-RU" sz="1100" dirty="0">
                          <a:effectLst/>
                        </a:rPr>
                        <a:t> </a:t>
                      </a:r>
                      <a:r>
                        <a:rPr lang="ru-RU" sz="1100" dirty="0" err="1">
                          <a:effectLst/>
                        </a:rPr>
                        <a:t>увагу</a:t>
                      </a:r>
                      <a:r>
                        <a:rPr lang="ru-RU" sz="1100" dirty="0">
                          <a:effectLst/>
                        </a:rPr>
                        <a:t> </a:t>
                      </a:r>
                      <a:endParaRPr lang="ru-RU" sz="900" dirty="0">
                        <a:effectLst/>
                      </a:endParaRPr>
                    </a:p>
                    <a:p>
                      <a:pPr algn="just">
                        <a:lnSpc>
                          <a:spcPct val="107000"/>
                        </a:lnSpc>
                        <a:spcAft>
                          <a:spcPts val="0"/>
                        </a:spcAft>
                      </a:pPr>
                      <a:r>
                        <a:rPr lang="ru-RU" sz="1100" dirty="0" err="1">
                          <a:effectLst/>
                        </a:rPr>
                        <a:t>цілям</a:t>
                      </a:r>
                      <a:r>
                        <a:rPr lang="ru-RU" sz="1100" dirty="0">
                          <a:effectLst/>
                        </a:rPr>
                        <a:t> </a:t>
                      </a:r>
                      <a:r>
                        <a:rPr lang="ru-RU" sz="1100" dirty="0" err="1">
                          <a:effectLst/>
                        </a:rPr>
                        <a:t>збереження</a:t>
                      </a:r>
                      <a:r>
                        <a:rPr lang="ru-RU" sz="1100" dirty="0">
                          <a:effectLst/>
                        </a:rPr>
                        <a:t> </a:t>
                      </a:r>
                      <a:r>
                        <a:rPr lang="ru-RU" sz="1100" dirty="0" err="1">
                          <a:effectLst/>
                        </a:rPr>
                        <a:t>цих</a:t>
                      </a:r>
                      <a:r>
                        <a:rPr lang="ru-RU" sz="1100" dirty="0">
                          <a:effectLst/>
                        </a:rPr>
                        <a:t> </a:t>
                      </a:r>
                      <a:r>
                        <a:rPr lang="ru-RU" sz="1100" dirty="0" err="1">
                          <a:effectLst/>
                        </a:rPr>
                        <a:t>територій</a:t>
                      </a:r>
                      <a:r>
                        <a:rPr lang="ru-RU" sz="1100" dirty="0">
                          <a:effectLst/>
                        </a:rPr>
                        <a:t>, за </a:t>
                      </a:r>
                      <a:endParaRPr lang="ru-RU" sz="900" dirty="0">
                        <a:effectLst/>
                      </a:endParaRPr>
                    </a:p>
                    <a:p>
                      <a:pPr algn="just">
                        <a:lnSpc>
                          <a:spcPct val="107000"/>
                        </a:lnSpc>
                        <a:spcAft>
                          <a:spcPts val="0"/>
                        </a:spcAft>
                      </a:pPr>
                      <a:r>
                        <a:rPr lang="ru-RU" sz="1100" dirty="0" err="1">
                          <a:effectLst/>
                        </a:rPr>
                        <a:t>винятком</a:t>
                      </a:r>
                      <a:r>
                        <a:rPr lang="ru-RU" sz="1100" dirty="0">
                          <a:effectLst/>
                        </a:rPr>
                        <a:t> </a:t>
                      </a:r>
                      <a:r>
                        <a:rPr lang="ru-RU" sz="1100" dirty="0" err="1">
                          <a:effectLst/>
                        </a:rPr>
                        <a:t>морських</a:t>
                      </a:r>
                      <a:r>
                        <a:rPr lang="ru-RU" sz="1100" dirty="0">
                          <a:effectLst/>
                        </a:rPr>
                        <a:t> </a:t>
                      </a:r>
                      <a:r>
                        <a:rPr lang="ru-RU" sz="1100" dirty="0" err="1">
                          <a:effectLst/>
                        </a:rPr>
                        <a:t>районів</a:t>
                      </a:r>
                      <a:r>
                        <a:rPr lang="ru-RU" sz="1100" dirty="0">
                          <a:effectLst/>
                        </a:rPr>
                        <a:t>, </a:t>
                      </a:r>
                      <a:r>
                        <a:rPr lang="ru-RU" sz="1100" dirty="0" err="1">
                          <a:effectLst/>
                        </a:rPr>
                        <a:t>що</a:t>
                      </a:r>
                      <a:r>
                        <a:rPr lang="ru-RU" sz="1100" dirty="0">
                          <a:effectLst/>
                        </a:rPr>
                        <a:t> </a:t>
                      </a:r>
                      <a:endParaRPr lang="ru-RU" sz="900" dirty="0">
                        <a:effectLst/>
                      </a:endParaRPr>
                    </a:p>
                    <a:p>
                      <a:pPr algn="just">
                        <a:lnSpc>
                          <a:spcPct val="107000"/>
                        </a:lnSpc>
                        <a:spcAft>
                          <a:spcPts val="0"/>
                        </a:spcAft>
                      </a:pPr>
                      <a:r>
                        <a:rPr lang="ru-RU" sz="1100" dirty="0" err="1">
                          <a:effectLst/>
                        </a:rPr>
                        <a:t>знаходяться</a:t>
                      </a:r>
                      <a:r>
                        <a:rPr lang="ru-RU" sz="1100" dirty="0">
                          <a:effectLst/>
                        </a:rPr>
                        <a:t> </a:t>
                      </a:r>
                      <a:r>
                        <a:rPr lang="ru-RU" sz="1100" dirty="0" err="1">
                          <a:effectLst/>
                        </a:rPr>
                        <a:t>під</a:t>
                      </a:r>
                      <a:r>
                        <a:rPr lang="ru-RU" sz="1100" dirty="0">
                          <a:effectLst/>
                        </a:rPr>
                        <a:t> </a:t>
                      </a:r>
                      <a:r>
                        <a:rPr lang="ru-RU" sz="1100" dirty="0" err="1">
                          <a:effectLst/>
                        </a:rPr>
                        <a:t>охороною</a:t>
                      </a:r>
                      <a:r>
                        <a:rPr lang="ru-RU" sz="1100" dirty="0">
                          <a:effectLst/>
                        </a:rPr>
                        <a: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5820085"/>
                  </a:ext>
                </a:extLst>
              </a:tr>
            </a:tbl>
          </a:graphicData>
        </a:graphic>
      </p:graphicFrame>
    </p:spTree>
    <p:extLst>
      <p:ext uri="{BB962C8B-B14F-4D97-AF65-F5344CB8AC3E}">
        <p14:creationId xmlns:p14="http://schemas.microsoft.com/office/powerpoint/2010/main" val="3673247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457C66E6-D606-46C0-BA1F-447CFC843B00}"/>
              </a:ext>
            </a:extLst>
          </p:cNvPr>
          <p:cNvGraphicFramePr>
            <a:graphicFrameLocks noGrp="1"/>
          </p:cNvGraphicFramePr>
          <p:nvPr>
            <p:ph idx="1"/>
          </p:nvPr>
        </p:nvGraphicFramePr>
        <p:xfrm>
          <a:off x="1655762" y="1346739"/>
          <a:ext cx="8886825" cy="4109085"/>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2710321170"/>
                    </a:ext>
                  </a:extLst>
                </a:gridCol>
                <a:gridCol w="822325">
                  <a:extLst>
                    <a:ext uri="{9D8B030D-6E8A-4147-A177-3AD203B41FA5}">
                      <a16:colId xmlns:a16="http://schemas.microsoft.com/office/drawing/2014/main" xmlns="" val="4227262040"/>
                    </a:ext>
                  </a:extLst>
                </a:gridCol>
                <a:gridCol w="6731635">
                  <a:extLst>
                    <a:ext uri="{9D8B030D-6E8A-4147-A177-3AD203B41FA5}">
                      <a16:colId xmlns:a16="http://schemas.microsoft.com/office/drawing/2014/main" xmlns="" val="729314835"/>
                    </a:ext>
                  </a:extLst>
                </a:gridCol>
              </a:tblGrid>
              <a:tr h="0">
                <a:tc>
                  <a:txBody>
                    <a:bodyPr/>
                    <a:lstStyle/>
                    <a:p>
                      <a:pPr algn="just">
                        <a:lnSpc>
                          <a:spcPct val="107000"/>
                        </a:lnSpc>
                        <a:spcAft>
                          <a:spcPts val="0"/>
                        </a:spcAft>
                      </a:pPr>
                      <a:r>
                        <a:rPr lang="ru-RU" sz="1400">
                          <a:effectLst/>
                        </a:rPr>
                        <a:t>ДСТУ ISO 17680:2016 (ISO 17680:2015,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Туризм та пов'язані з ним послуги. Таласотерапія. Вимоги до послуг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err="1">
                          <a:effectLst/>
                        </a:rPr>
                        <a:t>Цей</a:t>
                      </a:r>
                      <a:r>
                        <a:rPr lang="ru-RU" sz="1400" dirty="0">
                          <a:effectLst/>
                        </a:rPr>
                        <a:t> стандарт </a:t>
                      </a:r>
                      <a:r>
                        <a:rPr lang="ru-RU" sz="1400" dirty="0" err="1">
                          <a:effectLst/>
                        </a:rPr>
                        <a:t>встановлює</a:t>
                      </a:r>
                      <a:r>
                        <a:rPr lang="ru-RU" sz="1400" dirty="0">
                          <a:effectLst/>
                        </a:rPr>
                        <a:t> </a:t>
                      </a:r>
                      <a:r>
                        <a:rPr lang="ru-RU" sz="1400" dirty="0" err="1">
                          <a:effectLst/>
                        </a:rPr>
                        <a:t>вимоги</a:t>
                      </a:r>
                      <a:r>
                        <a:rPr lang="ru-RU" sz="1400" dirty="0">
                          <a:effectLst/>
                        </a:rPr>
                        <a:t> до </a:t>
                      </a:r>
                      <a:endParaRPr lang="ru-RU" sz="1100" dirty="0">
                        <a:effectLst/>
                      </a:endParaRPr>
                    </a:p>
                    <a:p>
                      <a:pPr algn="just">
                        <a:lnSpc>
                          <a:spcPct val="107000"/>
                        </a:lnSpc>
                        <a:spcAft>
                          <a:spcPts val="0"/>
                        </a:spcAft>
                      </a:pPr>
                      <a:r>
                        <a:rPr lang="ru-RU" sz="1400" dirty="0" err="1">
                          <a:effectLst/>
                        </a:rPr>
                        <a:t>надання</a:t>
                      </a:r>
                      <a:r>
                        <a:rPr lang="ru-RU" sz="1400" dirty="0">
                          <a:effectLst/>
                        </a:rPr>
                        <a:t> </a:t>
                      </a:r>
                      <a:r>
                        <a:rPr lang="ru-RU" sz="1400" dirty="0" err="1">
                          <a:effectLst/>
                        </a:rPr>
                        <a:t>послуг</a:t>
                      </a:r>
                      <a:r>
                        <a:rPr lang="ru-RU" sz="1400" dirty="0">
                          <a:effectLst/>
                        </a:rPr>
                        <a:t> в центрах </a:t>
                      </a:r>
                      <a:r>
                        <a:rPr lang="ru-RU" sz="1400" dirty="0" err="1">
                          <a:effectLst/>
                        </a:rPr>
                        <a:t>таласотерапії</a:t>
                      </a:r>
                      <a:r>
                        <a:rPr lang="ru-RU" sz="1400" dirty="0">
                          <a:effectLst/>
                        </a:rPr>
                        <a:t> </a:t>
                      </a:r>
                      <a:endParaRPr lang="ru-RU" sz="1100" dirty="0">
                        <a:effectLst/>
                      </a:endParaRPr>
                    </a:p>
                    <a:p>
                      <a:pPr algn="just">
                        <a:lnSpc>
                          <a:spcPct val="107000"/>
                        </a:lnSpc>
                        <a:spcAft>
                          <a:spcPts val="0"/>
                        </a:spcAft>
                      </a:pPr>
                      <a:r>
                        <a:rPr lang="ru-RU" sz="1400" dirty="0">
                          <a:effectLst/>
                        </a:rPr>
                        <a:t>з </a:t>
                      </a:r>
                      <a:r>
                        <a:rPr lang="ru-RU" sz="1400" dirty="0" err="1">
                          <a:effectLst/>
                        </a:rPr>
                        <a:t>використанням</a:t>
                      </a:r>
                      <a:r>
                        <a:rPr lang="ru-RU" sz="1400" dirty="0">
                          <a:effectLst/>
                        </a:rPr>
                        <a:t> благотворного </a:t>
                      </a:r>
                      <a:endParaRPr lang="ru-RU" sz="1100" dirty="0">
                        <a:effectLst/>
                      </a:endParaRPr>
                    </a:p>
                    <a:p>
                      <a:pPr algn="just">
                        <a:lnSpc>
                          <a:spcPct val="107000"/>
                        </a:lnSpc>
                        <a:spcAft>
                          <a:spcPts val="0"/>
                        </a:spcAft>
                      </a:pPr>
                      <a:r>
                        <a:rPr lang="ru-RU" sz="1400" dirty="0" err="1">
                          <a:effectLst/>
                        </a:rPr>
                        <a:t>впливу</a:t>
                      </a:r>
                      <a:r>
                        <a:rPr lang="ru-RU" sz="1400" dirty="0">
                          <a:effectLst/>
                        </a:rPr>
                        <a:t> </a:t>
                      </a:r>
                      <a:r>
                        <a:rPr lang="ru-RU" sz="1400" dirty="0" err="1">
                          <a:effectLst/>
                        </a:rPr>
                        <a:t>морського</a:t>
                      </a:r>
                      <a:r>
                        <a:rPr lang="ru-RU" sz="1400" dirty="0">
                          <a:effectLst/>
                        </a:rPr>
                        <a:t> </a:t>
                      </a:r>
                      <a:r>
                        <a:rPr lang="ru-RU" sz="1400" dirty="0" err="1">
                          <a:effectLst/>
                        </a:rPr>
                        <a:t>навколишнього</a:t>
                      </a:r>
                      <a:r>
                        <a:rPr lang="ru-RU" sz="1400" dirty="0">
                          <a:effectLst/>
                        </a:rPr>
                        <a:t> </a:t>
                      </a:r>
                      <a:endParaRPr lang="ru-RU" sz="1100" dirty="0">
                        <a:effectLst/>
                      </a:endParaRPr>
                    </a:p>
                    <a:p>
                      <a:pPr algn="just">
                        <a:lnSpc>
                          <a:spcPct val="107000"/>
                        </a:lnSpc>
                        <a:spcAft>
                          <a:spcPts val="0"/>
                        </a:spcAft>
                      </a:pPr>
                      <a:r>
                        <a:rPr lang="ru-RU" sz="1400" dirty="0" err="1">
                          <a:effectLst/>
                        </a:rPr>
                        <a:t>середовища</a:t>
                      </a:r>
                      <a:r>
                        <a:rPr lang="ru-RU" sz="1400" dirty="0">
                          <a:effectLst/>
                        </a:rPr>
                        <a:t> з </a:t>
                      </a:r>
                      <a:r>
                        <a:rPr lang="ru-RU" sz="1400" dirty="0" err="1">
                          <a:effectLst/>
                        </a:rPr>
                        <a:t>лікувальною</a:t>
                      </a:r>
                      <a:r>
                        <a:rPr lang="ru-RU" sz="1400" dirty="0">
                          <a:effectLst/>
                        </a:rPr>
                        <a:t> </a:t>
                      </a:r>
                      <a:r>
                        <a:rPr lang="ru-RU" sz="1400" dirty="0" err="1">
                          <a:effectLst/>
                        </a:rPr>
                        <a:t>або</a:t>
                      </a:r>
                      <a:r>
                        <a:rPr lang="ru-RU" sz="1400" dirty="0">
                          <a:effectLst/>
                        </a:rPr>
                        <a:t> </a:t>
                      </a:r>
                      <a:endParaRPr lang="ru-RU" sz="1100" dirty="0">
                        <a:effectLst/>
                      </a:endParaRPr>
                    </a:p>
                    <a:p>
                      <a:pPr algn="just">
                        <a:lnSpc>
                          <a:spcPct val="107000"/>
                        </a:lnSpc>
                        <a:spcAft>
                          <a:spcPts val="0"/>
                        </a:spcAft>
                      </a:pPr>
                      <a:r>
                        <a:rPr lang="ru-RU" sz="1400" dirty="0" err="1">
                          <a:effectLst/>
                        </a:rPr>
                        <a:t>профілактичною</a:t>
                      </a:r>
                      <a:r>
                        <a:rPr lang="ru-RU" sz="1400" dirty="0">
                          <a:effectLst/>
                        </a:rPr>
                        <a:t> метою, з метою </a:t>
                      </a:r>
                      <a:endParaRPr lang="ru-RU" sz="1100" dirty="0">
                        <a:effectLst/>
                      </a:endParaRPr>
                    </a:p>
                    <a:p>
                      <a:pPr algn="just">
                        <a:lnSpc>
                          <a:spcPct val="107000"/>
                        </a:lnSpc>
                        <a:spcAft>
                          <a:spcPts val="0"/>
                        </a:spcAft>
                      </a:pPr>
                      <a:r>
                        <a:rPr lang="ru-RU" sz="1400" dirty="0" err="1">
                          <a:effectLst/>
                        </a:rPr>
                        <a:t>забезпечення</a:t>
                      </a:r>
                      <a:r>
                        <a:rPr lang="ru-RU" sz="1400" dirty="0">
                          <a:effectLst/>
                        </a:rPr>
                        <a:t>: </a:t>
                      </a:r>
                      <a:r>
                        <a:rPr lang="ru-RU" sz="1400" dirty="0" err="1">
                          <a:effectLst/>
                        </a:rPr>
                        <a:t>хорошої</a:t>
                      </a:r>
                      <a:r>
                        <a:rPr lang="ru-RU" sz="1400" dirty="0">
                          <a:effectLst/>
                        </a:rPr>
                        <a:t> </a:t>
                      </a:r>
                      <a:r>
                        <a:rPr lang="ru-RU" sz="1400" dirty="0" err="1">
                          <a:effectLst/>
                        </a:rPr>
                        <a:t>якості</a:t>
                      </a:r>
                      <a:r>
                        <a:rPr lang="ru-RU" sz="1400" dirty="0">
                          <a:effectLst/>
                        </a:rPr>
                        <a:t> </a:t>
                      </a:r>
                      <a:r>
                        <a:rPr lang="ru-RU" sz="1400" dirty="0" err="1">
                          <a:effectLst/>
                        </a:rPr>
                        <a:t>послуг</a:t>
                      </a:r>
                      <a:r>
                        <a:rPr lang="ru-RU" sz="1400" dirty="0">
                          <a:effectLst/>
                        </a:rPr>
                        <a:t>, </a:t>
                      </a:r>
                      <a:endParaRPr lang="ru-RU" sz="1100" dirty="0">
                        <a:effectLst/>
                      </a:endParaRPr>
                    </a:p>
                    <a:p>
                      <a:pPr algn="just">
                        <a:lnSpc>
                          <a:spcPct val="107000"/>
                        </a:lnSpc>
                        <a:spcAft>
                          <a:spcPts val="0"/>
                        </a:spcAft>
                      </a:pPr>
                      <a:r>
                        <a:rPr lang="ru-RU" sz="1400" dirty="0" err="1">
                          <a:effectLst/>
                        </a:rPr>
                        <a:t>що</a:t>
                      </a:r>
                      <a:r>
                        <a:rPr lang="ru-RU" sz="1400" dirty="0">
                          <a:effectLst/>
                        </a:rPr>
                        <a:t> </a:t>
                      </a:r>
                      <a:r>
                        <a:rPr lang="ru-RU" sz="1400" dirty="0" err="1">
                          <a:effectLst/>
                        </a:rPr>
                        <a:t>відповідають</a:t>
                      </a:r>
                      <a:r>
                        <a:rPr lang="ru-RU" sz="1400" dirty="0">
                          <a:effectLst/>
                        </a:rPr>
                        <a:t> на </a:t>
                      </a:r>
                      <a:r>
                        <a:rPr lang="ru-RU" sz="1400" dirty="0" err="1">
                          <a:effectLst/>
                        </a:rPr>
                        <a:t>прямі</a:t>
                      </a:r>
                      <a:r>
                        <a:rPr lang="ru-RU" sz="1400" dirty="0">
                          <a:effectLst/>
                        </a:rPr>
                        <a:t> і </a:t>
                      </a:r>
                      <a:r>
                        <a:rPr lang="ru-RU" sz="1400" dirty="0" err="1">
                          <a:effectLst/>
                        </a:rPr>
                        <a:t>непрямі</a:t>
                      </a:r>
                      <a:r>
                        <a:rPr lang="ru-RU" sz="1400" dirty="0">
                          <a:effectLst/>
                        </a:rPr>
                        <a:t> </a:t>
                      </a:r>
                      <a:endParaRPr lang="ru-RU" sz="1100" dirty="0">
                        <a:effectLst/>
                      </a:endParaRPr>
                    </a:p>
                    <a:p>
                      <a:pPr algn="just">
                        <a:lnSpc>
                          <a:spcPct val="107000"/>
                        </a:lnSpc>
                        <a:spcAft>
                          <a:spcPts val="0"/>
                        </a:spcAft>
                      </a:pPr>
                      <a:r>
                        <a:rPr lang="ru-RU" sz="1400" dirty="0">
                          <a:effectLst/>
                        </a:rPr>
                        <a:t>потреби </a:t>
                      </a:r>
                      <a:r>
                        <a:rPr lang="ru-RU" sz="1400" dirty="0" err="1">
                          <a:effectLst/>
                        </a:rPr>
                        <a:t>клієнта</a:t>
                      </a:r>
                      <a:r>
                        <a:rPr lang="ru-RU" sz="1400" dirty="0">
                          <a:effectLst/>
                        </a:rPr>
                        <a:t>, </a:t>
                      </a:r>
                      <a:r>
                        <a:rPr lang="ru-RU" sz="1400" dirty="0" err="1">
                          <a:effectLst/>
                        </a:rPr>
                        <a:t>шанобливого</a:t>
                      </a:r>
                      <a:r>
                        <a:rPr lang="ru-RU" sz="1400" dirty="0">
                          <a:effectLst/>
                        </a:rPr>
                        <a:t> </a:t>
                      </a:r>
                      <a:endParaRPr lang="ru-RU" sz="1100" dirty="0">
                        <a:effectLst/>
                      </a:endParaRPr>
                    </a:p>
                    <a:p>
                      <a:pPr algn="just">
                        <a:lnSpc>
                          <a:spcPct val="107000"/>
                        </a:lnSpc>
                        <a:spcAft>
                          <a:spcPts val="0"/>
                        </a:spcAft>
                      </a:pPr>
                      <a:r>
                        <a:rPr lang="ru-RU" sz="1400" dirty="0" err="1">
                          <a:effectLst/>
                        </a:rPr>
                        <a:t>використання</a:t>
                      </a:r>
                      <a:r>
                        <a:rPr lang="ru-RU" sz="1400" dirty="0">
                          <a:effectLst/>
                        </a:rPr>
                        <a:t> </a:t>
                      </a:r>
                      <a:r>
                        <a:rPr lang="ru-RU" sz="1400" dirty="0" err="1">
                          <a:effectLst/>
                        </a:rPr>
                        <a:t>концепції</a:t>
                      </a:r>
                      <a:r>
                        <a:rPr lang="ru-RU" sz="1400" dirty="0">
                          <a:effectLst/>
                        </a:rPr>
                        <a:t> </a:t>
                      </a:r>
                      <a:r>
                        <a:rPr lang="ru-RU" sz="1400" dirty="0" err="1">
                          <a:effectLst/>
                        </a:rPr>
                        <a:t>таласотерапії</a:t>
                      </a:r>
                      <a:r>
                        <a:rPr lang="ru-RU" sz="1400" dirty="0">
                          <a:effectLst/>
                        </a:rPr>
                        <a:t>,</a:t>
                      </a:r>
                      <a:endParaRPr lang="ru-RU" sz="1100" dirty="0">
                        <a:effectLst/>
                      </a:endParaRPr>
                    </a:p>
                    <a:p>
                      <a:pPr algn="just">
                        <a:lnSpc>
                          <a:spcPct val="107000"/>
                        </a:lnSpc>
                        <a:spcAft>
                          <a:spcPts val="0"/>
                        </a:spcAft>
                      </a:pPr>
                      <a:r>
                        <a:rPr lang="ru-RU" sz="1400" dirty="0">
                          <a:effectLst/>
                        </a:rPr>
                        <a:t> </a:t>
                      </a:r>
                      <a:r>
                        <a:rPr lang="ru-RU" sz="1400" dirty="0" err="1">
                          <a:effectLst/>
                        </a:rPr>
                        <a:t>реалізації</a:t>
                      </a:r>
                      <a:r>
                        <a:rPr lang="ru-RU" sz="1400" dirty="0">
                          <a:effectLst/>
                        </a:rPr>
                        <a:t> </a:t>
                      </a:r>
                      <a:r>
                        <a:rPr lang="ru-RU" sz="1400" dirty="0" err="1">
                          <a:effectLst/>
                        </a:rPr>
                        <a:t>принципів</a:t>
                      </a:r>
                      <a:r>
                        <a:rPr lang="ru-RU" sz="1400" dirty="0">
                          <a:effectLst/>
                        </a:rPr>
                        <a:t> </a:t>
                      </a:r>
                      <a:r>
                        <a:rPr lang="ru-RU" sz="1400" dirty="0" err="1">
                          <a:effectLst/>
                        </a:rPr>
                        <a:t>гігієни</a:t>
                      </a:r>
                      <a:r>
                        <a:rPr lang="ru-RU" sz="1400" dirty="0">
                          <a:effectLst/>
                        </a:rPr>
                        <a:t> і </a:t>
                      </a:r>
                      <a:r>
                        <a:rPr lang="ru-RU" sz="1400" dirty="0" err="1">
                          <a:effectLst/>
                        </a:rPr>
                        <a:t>безпеки</a:t>
                      </a:r>
                      <a:r>
                        <a:rPr lang="ru-RU" sz="1400" dirty="0">
                          <a:effectLst/>
                        </a:rPr>
                        <a:t>, </a:t>
                      </a:r>
                      <a:endParaRPr lang="ru-RU" sz="1100" dirty="0">
                        <a:effectLst/>
                      </a:endParaRPr>
                    </a:p>
                    <a:p>
                      <a:pPr algn="just">
                        <a:lnSpc>
                          <a:spcPct val="107000"/>
                        </a:lnSpc>
                        <a:spcAft>
                          <a:spcPts val="0"/>
                        </a:spcAft>
                      </a:pPr>
                      <a:r>
                        <a:rPr lang="ru-RU" sz="1400" dirty="0">
                          <a:effectLst/>
                        </a:rPr>
                        <a:t>комфорту для </a:t>
                      </a:r>
                      <a:r>
                        <a:rPr lang="ru-RU" sz="1400" dirty="0" err="1">
                          <a:effectLst/>
                        </a:rPr>
                        <a:t>клієнтів</a:t>
                      </a:r>
                      <a:r>
                        <a:rPr lang="ru-RU" sz="1400" dirty="0">
                          <a:effectLst/>
                        </a:rPr>
                        <a:t>.</a:t>
                      </a:r>
                      <a:endParaRPr lang="ru-RU" sz="1100" dirty="0">
                        <a:effectLst/>
                      </a:endParaRPr>
                    </a:p>
                    <a:p>
                      <a:pPr algn="just">
                        <a:lnSpc>
                          <a:spcPct val="107000"/>
                        </a:lnSpc>
                        <a:spcAft>
                          <a:spcPts val="0"/>
                        </a:spcAft>
                      </a:pPr>
                      <a:r>
                        <a:rPr lang="ru-RU" sz="1400" dirty="0" err="1">
                          <a:effectLst/>
                        </a:rPr>
                        <a:t>Цей</a:t>
                      </a:r>
                      <a:r>
                        <a:rPr lang="ru-RU" sz="1400" dirty="0">
                          <a:effectLst/>
                        </a:rPr>
                        <a:t> стандарт не </a:t>
                      </a:r>
                      <a:r>
                        <a:rPr lang="ru-RU" sz="1400" dirty="0" err="1">
                          <a:effectLst/>
                        </a:rPr>
                        <a:t>стосується</a:t>
                      </a:r>
                      <a:r>
                        <a:rPr lang="ru-RU" sz="1400" dirty="0">
                          <a:effectLst/>
                        </a:rPr>
                        <a:t> </a:t>
                      </a:r>
                      <a:r>
                        <a:rPr lang="ru-RU" sz="1400" dirty="0" err="1">
                          <a:effectLst/>
                        </a:rPr>
                        <a:t>лікувальних</a:t>
                      </a:r>
                      <a:r>
                        <a:rPr lang="ru-RU" sz="1400" dirty="0">
                          <a:effectLst/>
                        </a:rPr>
                        <a:t> </a:t>
                      </a:r>
                      <a:endParaRPr lang="ru-RU" sz="1100" dirty="0">
                        <a:effectLst/>
                      </a:endParaRPr>
                    </a:p>
                    <a:p>
                      <a:pPr algn="just">
                        <a:lnSpc>
                          <a:spcPct val="107000"/>
                        </a:lnSpc>
                        <a:spcAft>
                          <a:spcPts val="0"/>
                        </a:spcAft>
                      </a:pPr>
                      <a:r>
                        <a:rPr lang="ru-RU" sz="1400" dirty="0" err="1">
                          <a:effectLst/>
                        </a:rPr>
                        <a:t>властивостей</a:t>
                      </a:r>
                      <a:r>
                        <a:rPr lang="ru-RU" sz="1400" dirty="0">
                          <a:effectLst/>
                        </a:rPr>
                        <a:t> і не </a:t>
                      </a:r>
                      <a:r>
                        <a:rPr lang="ru-RU" sz="1400" dirty="0" err="1">
                          <a:effectLst/>
                        </a:rPr>
                        <a:t>охоплює</a:t>
                      </a:r>
                      <a:r>
                        <a:rPr lang="ru-RU" sz="1400" dirty="0">
                          <a:effectLst/>
                        </a:rPr>
                        <a:t> </a:t>
                      </a:r>
                      <a:r>
                        <a:rPr lang="ru-RU" sz="1400" dirty="0" err="1">
                          <a:effectLst/>
                        </a:rPr>
                        <a:t>рішення</a:t>
                      </a:r>
                      <a:r>
                        <a:rPr lang="ru-RU" sz="1400" dirty="0">
                          <a:effectLst/>
                        </a:rPr>
                        <a:t>, </a:t>
                      </a:r>
                      <a:r>
                        <a:rPr lang="ru-RU" sz="1400" dirty="0" err="1">
                          <a:effectLst/>
                        </a:rPr>
                        <a:t>які</a:t>
                      </a:r>
                      <a:r>
                        <a:rPr lang="ru-RU" sz="1400" dirty="0">
                          <a:effectLst/>
                        </a:rPr>
                        <a:t> </a:t>
                      </a:r>
                      <a:endParaRPr lang="ru-RU" sz="1100" dirty="0">
                        <a:effectLst/>
                      </a:endParaRPr>
                    </a:p>
                    <a:p>
                      <a:pPr algn="just">
                        <a:lnSpc>
                          <a:spcPct val="107000"/>
                        </a:lnSpc>
                        <a:spcAft>
                          <a:spcPts val="0"/>
                        </a:spcAft>
                      </a:pPr>
                      <a:r>
                        <a:rPr lang="ru-RU" sz="1400" dirty="0" err="1">
                          <a:effectLst/>
                        </a:rPr>
                        <a:t>відповідають</a:t>
                      </a:r>
                      <a:r>
                        <a:rPr lang="ru-RU" sz="1400" dirty="0">
                          <a:effectLst/>
                        </a:rPr>
                        <a:t> </a:t>
                      </a:r>
                      <a:r>
                        <a:rPr lang="ru-RU" sz="1400" dirty="0" err="1">
                          <a:effectLst/>
                        </a:rPr>
                        <a:t>медичній</a:t>
                      </a:r>
                      <a:r>
                        <a:rPr lang="ru-RU" sz="1400" dirty="0">
                          <a:effectLst/>
                        </a:rPr>
                        <a:t> </a:t>
                      </a:r>
                      <a:r>
                        <a:rPr lang="ru-RU" sz="1400" dirty="0" err="1">
                          <a:effectLst/>
                        </a:rPr>
                        <a:t>професії</a:t>
                      </a:r>
                      <a:r>
                        <a:rPr lang="ru-RU" sz="1400" dirty="0">
                          <a:effectLst/>
                        </a:rPr>
                        <a:t>.</a:t>
                      </a:r>
                      <a:endParaRPr lang="ru-RU" sz="1100" dirty="0">
                        <a:effectLst/>
                      </a:endParaRPr>
                    </a:p>
                    <a:p>
                      <a:pPr algn="just">
                        <a:lnSpc>
                          <a:spcPct val="107000"/>
                        </a:lnSpc>
                        <a:spcAft>
                          <a:spcPts val="0"/>
                        </a:spcAft>
                      </a:pPr>
                      <a:r>
                        <a:rPr lang="ru-RU" sz="1400" dirty="0" err="1">
                          <a:effectLst/>
                        </a:rPr>
                        <a:t>Цей</a:t>
                      </a:r>
                      <a:r>
                        <a:rPr lang="ru-RU" sz="1400" dirty="0">
                          <a:effectLst/>
                        </a:rPr>
                        <a:t> стандарт не </a:t>
                      </a:r>
                      <a:r>
                        <a:rPr lang="ru-RU" sz="1400" dirty="0" err="1">
                          <a:effectLst/>
                        </a:rPr>
                        <a:t>поширюється</a:t>
                      </a:r>
                      <a:r>
                        <a:rPr lang="ru-RU" sz="1400" dirty="0">
                          <a:effectLst/>
                        </a:rPr>
                        <a:t> на </a:t>
                      </a:r>
                      <a:endParaRPr lang="ru-RU" sz="1100" dirty="0">
                        <a:effectLst/>
                      </a:endParaRPr>
                    </a:p>
                    <a:p>
                      <a:pPr algn="just">
                        <a:lnSpc>
                          <a:spcPct val="107000"/>
                        </a:lnSpc>
                        <a:spcAft>
                          <a:spcPts val="0"/>
                        </a:spcAft>
                      </a:pPr>
                      <a:r>
                        <a:rPr lang="ru-RU" sz="1400" dirty="0" err="1">
                          <a:effectLst/>
                        </a:rPr>
                        <a:t>житло</a:t>
                      </a:r>
                      <a:r>
                        <a:rPr lang="ru-RU" sz="1400" dirty="0">
                          <a:effectLst/>
                        </a:rPr>
                        <a:t> та </a:t>
                      </a:r>
                      <a:r>
                        <a:rPr lang="ru-RU" sz="1400" dirty="0" err="1">
                          <a:effectLst/>
                        </a:rPr>
                        <a:t>послуги</a:t>
                      </a:r>
                      <a:r>
                        <a:rPr lang="ru-RU" sz="1400" dirty="0">
                          <a:effectLst/>
                        </a:rPr>
                        <a:t> </a:t>
                      </a:r>
                      <a:r>
                        <a:rPr lang="ru-RU" sz="1400" dirty="0" err="1">
                          <a:effectLst/>
                        </a:rPr>
                        <a:t>громадського</a:t>
                      </a:r>
                      <a:r>
                        <a:rPr lang="ru-RU" sz="1400" dirty="0">
                          <a:effectLst/>
                        </a:rPr>
                        <a:t> </a:t>
                      </a:r>
                      <a:endParaRPr lang="ru-RU" sz="1100" dirty="0">
                        <a:effectLst/>
                      </a:endParaRPr>
                    </a:p>
                    <a:p>
                      <a:pPr algn="just">
                        <a:lnSpc>
                          <a:spcPct val="107000"/>
                        </a:lnSpc>
                        <a:spcAft>
                          <a:spcPts val="0"/>
                        </a:spcAft>
                      </a:pPr>
                      <a:r>
                        <a:rPr lang="ru-RU" sz="1400" dirty="0" err="1">
                          <a:effectLst/>
                        </a:rPr>
                        <a:t>харчування</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710974052"/>
                  </a:ext>
                </a:extLst>
              </a:tr>
            </a:tbl>
          </a:graphicData>
        </a:graphic>
      </p:graphicFrame>
    </p:spTree>
    <p:extLst>
      <p:ext uri="{BB962C8B-B14F-4D97-AF65-F5344CB8AC3E}">
        <p14:creationId xmlns:p14="http://schemas.microsoft.com/office/powerpoint/2010/main" val="178081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3E4D173A-4C67-466A-89B0-123A63798DF3}"/>
              </a:ext>
            </a:extLst>
          </p:cNvPr>
          <p:cNvGraphicFramePr>
            <a:graphicFrameLocks noGrp="1"/>
          </p:cNvGraphicFramePr>
          <p:nvPr>
            <p:ph idx="1"/>
          </p:nvPr>
        </p:nvGraphicFramePr>
        <p:xfrm>
          <a:off x="1655762" y="1361027"/>
          <a:ext cx="8886825" cy="4109085"/>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1123172965"/>
                    </a:ext>
                  </a:extLst>
                </a:gridCol>
                <a:gridCol w="822325">
                  <a:extLst>
                    <a:ext uri="{9D8B030D-6E8A-4147-A177-3AD203B41FA5}">
                      <a16:colId xmlns:a16="http://schemas.microsoft.com/office/drawing/2014/main" xmlns="" val="2213252145"/>
                    </a:ext>
                  </a:extLst>
                </a:gridCol>
                <a:gridCol w="6731635">
                  <a:extLst>
                    <a:ext uri="{9D8B030D-6E8A-4147-A177-3AD203B41FA5}">
                      <a16:colId xmlns:a16="http://schemas.microsoft.com/office/drawing/2014/main" xmlns="" val="3892101625"/>
                    </a:ext>
                  </a:extLst>
                </a:gridCol>
              </a:tblGrid>
              <a:tr h="0">
                <a:tc>
                  <a:txBody>
                    <a:bodyPr/>
                    <a:lstStyle/>
                    <a:p>
                      <a:pPr algn="just">
                        <a:lnSpc>
                          <a:spcPct val="107000"/>
                        </a:lnSpc>
                        <a:spcAft>
                          <a:spcPts val="0"/>
                        </a:spcAft>
                      </a:pPr>
                      <a:r>
                        <a:rPr lang="ru-RU" sz="1400">
                          <a:effectLst/>
                        </a:rPr>
                        <a:t>ДСТУ ISO 17679:2017 (ISO 17679:2016,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Туризм та пов’язані з ним послуги. Велнес та СПА. Вимоги до послуг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err="1">
                          <a:effectLst/>
                        </a:rPr>
                        <a:t>Цей</a:t>
                      </a:r>
                      <a:r>
                        <a:rPr lang="ru-RU" sz="1400" dirty="0">
                          <a:effectLst/>
                        </a:rPr>
                        <a:t> стандарт </a:t>
                      </a:r>
                      <a:r>
                        <a:rPr lang="ru-RU" sz="1400" dirty="0" err="1">
                          <a:effectLst/>
                        </a:rPr>
                        <a:t>встановлює</a:t>
                      </a:r>
                      <a:r>
                        <a:rPr lang="ru-RU" sz="1400" dirty="0">
                          <a:effectLst/>
                        </a:rPr>
                        <a:t> </a:t>
                      </a:r>
                      <a:r>
                        <a:rPr lang="ru-RU" sz="1400" dirty="0" err="1">
                          <a:effectLst/>
                        </a:rPr>
                        <a:t>вимоги</a:t>
                      </a:r>
                      <a:r>
                        <a:rPr lang="ru-RU" sz="1400" dirty="0">
                          <a:effectLst/>
                        </a:rPr>
                        <a:t> до </a:t>
                      </a:r>
                      <a:endParaRPr lang="ru-RU" sz="1100" dirty="0">
                        <a:effectLst/>
                      </a:endParaRPr>
                    </a:p>
                    <a:p>
                      <a:pPr algn="just">
                        <a:lnSpc>
                          <a:spcPct val="107000"/>
                        </a:lnSpc>
                        <a:spcAft>
                          <a:spcPts val="0"/>
                        </a:spcAft>
                      </a:pPr>
                      <a:r>
                        <a:rPr lang="ru-RU" sz="1400" dirty="0" err="1">
                          <a:effectLst/>
                        </a:rPr>
                        <a:t>обслуговування</a:t>
                      </a:r>
                      <a:r>
                        <a:rPr lang="ru-RU" sz="1400" dirty="0">
                          <a:effectLst/>
                        </a:rPr>
                        <a:t> велнес </a:t>
                      </a:r>
                      <a:r>
                        <a:rPr lang="ru-RU" sz="1400" dirty="0" err="1">
                          <a:effectLst/>
                        </a:rPr>
                        <a:t>спа</a:t>
                      </a:r>
                      <a:r>
                        <a:rPr lang="ru-RU" sz="1400" dirty="0">
                          <a:effectLst/>
                        </a:rPr>
                        <a:t>, </a:t>
                      </a:r>
                      <a:r>
                        <a:rPr lang="ru-RU" sz="1400" dirty="0" err="1">
                          <a:effectLst/>
                        </a:rPr>
                        <a:t>основних</a:t>
                      </a:r>
                      <a:r>
                        <a:rPr lang="ru-RU" sz="1400" dirty="0">
                          <a:effectLst/>
                        </a:rPr>
                        <a:t> </a:t>
                      </a:r>
                      <a:endParaRPr lang="ru-RU" sz="1100" dirty="0">
                        <a:effectLst/>
                      </a:endParaRPr>
                    </a:p>
                    <a:p>
                      <a:pPr algn="just">
                        <a:lnSpc>
                          <a:spcPct val="107000"/>
                        </a:lnSpc>
                        <a:spcAft>
                          <a:spcPts val="0"/>
                        </a:spcAft>
                      </a:pPr>
                      <a:r>
                        <a:rPr lang="ru-RU" sz="1400" dirty="0" err="1">
                          <a:effectLst/>
                        </a:rPr>
                        <a:t>допоміжних</a:t>
                      </a:r>
                      <a:r>
                        <a:rPr lang="ru-RU" sz="1400" dirty="0">
                          <a:effectLst/>
                        </a:rPr>
                        <a:t> </a:t>
                      </a:r>
                      <a:r>
                        <a:rPr lang="ru-RU" sz="1400" dirty="0" err="1">
                          <a:effectLst/>
                        </a:rPr>
                        <a:t>процесів</a:t>
                      </a:r>
                      <a:r>
                        <a:rPr lang="ru-RU" sz="1400" dirty="0">
                          <a:effectLst/>
                        </a:rPr>
                        <a:t> і </a:t>
                      </a:r>
                      <a:r>
                        <a:rPr lang="ru-RU" sz="1400" dirty="0" err="1">
                          <a:effectLst/>
                        </a:rPr>
                        <a:t>якості</a:t>
                      </a:r>
                      <a:r>
                        <a:rPr lang="ru-RU" sz="1400" dirty="0">
                          <a:effectLst/>
                        </a:rPr>
                        <a:t> </a:t>
                      </a:r>
                      <a:r>
                        <a:rPr lang="ru-RU" sz="1400" dirty="0" err="1">
                          <a:effectLst/>
                        </a:rPr>
                        <a:t>наданої</a:t>
                      </a:r>
                      <a:r>
                        <a:rPr lang="ru-RU" sz="1400" dirty="0">
                          <a:effectLst/>
                        </a:rPr>
                        <a:t> </a:t>
                      </a:r>
                      <a:endParaRPr lang="ru-RU" sz="1100" dirty="0">
                        <a:effectLst/>
                      </a:endParaRPr>
                    </a:p>
                    <a:p>
                      <a:pPr algn="just">
                        <a:lnSpc>
                          <a:spcPct val="107000"/>
                        </a:lnSpc>
                        <a:spcAft>
                          <a:spcPts val="0"/>
                        </a:spcAft>
                      </a:pPr>
                      <a:r>
                        <a:rPr lang="ru-RU" sz="1400" dirty="0" err="1">
                          <a:effectLst/>
                        </a:rPr>
                        <a:t>послуги</a:t>
                      </a:r>
                      <a:r>
                        <a:rPr lang="ru-RU" sz="1400" dirty="0">
                          <a:effectLst/>
                        </a:rPr>
                        <a:t> </a:t>
                      </a:r>
                      <a:r>
                        <a:rPr lang="ru-RU" sz="1400" dirty="0" err="1">
                          <a:effectLst/>
                        </a:rPr>
                        <a:t>клієнту</a:t>
                      </a:r>
                      <a:r>
                        <a:rPr lang="ru-RU" sz="1400" dirty="0">
                          <a:effectLst/>
                        </a:rPr>
                        <a:t>.</a:t>
                      </a:r>
                      <a:endParaRPr lang="ru-RU" sz="1100" dirty="0">
                        <a:effectLst/>
                      </a:endParaRPr>
                    </a:p>
                    <a:p>
                      <a:pPr algn="just">
                        <a:lnSpc>
                          <a:spcPct val="107000"/>
                        </a:lnSpc>
                        <a:spcAft>
                          <a:spcPts val="0"/>
                        </a:spcAft>
                      </a:pPr>
                      <a:r>
                        <a:rPr lang="ru-RU" sz="1400" dirty="0" err="1">
                          <a:effectLst/>
                        </a:rPr>
                        <a:t>Він</a:t>
                      </a:r>
                      <a:r>
                        <a:rPr lang="ru-RU" sz="1400" dirty="0">
                          <a:effectLst/>
                        </a:rPr>
                        <a:t> </a:t>
                      </a:r>
                      <a:r>
                        <a:rPr lang="ru-RU" sz="1400" dirty="0" err="1">
                          <a:effectLst/>
                        </a:rPr>
                        <a:t>може</a:t>
                      </a:r>
                      <a:r>
                        <a:rPr lang="ru-RU" sz="1400" dirty="0">
                          <a:effectLst/>
                        </a:rPr>
                        <a:t> </a:t>
                      </a:r>
                      <a:r>
                        <a:rPr lang="ru-RU" sz="1400" dirty="0" err="1">
                          <a:effectLst/>
                        </a:rPr>
                        <a:t>використовуватися</a:t>
                      </a:r>
                      <a:r>
                        <a:rPr lang="ru-RU" sz="1400" dirty="0">
                          <a:effectLst/>
                        </a:rPr>
                        <a:t> </a:t>
                      </a:r>
                      <a:r>
                        <a:rPr lang="ru-RU" sz="1400" dirty="0" err="1">
                          <a:effectLst/>
                        </a:rPr>
                        <a:t>усіма</a:t>
                      </a:r>
                      <a:r>
                        <a:rPr lang="ru-RU" sz="1400" dirty="0">
                          <a:effectLst/>
                        </a:rPr>
                        <a:t> типами </a:t>
                      </a:r>
                      <a:endParaRPr lang="ru-RU" sz="1100" dirty="0">
                        <a:effectLst/>
                      </a:endParaRPr>
                    </a:p>
                    <a:p>
                      <a:pPr algn="just">
                        <a:lnSpc>
                          <a:spcPct val="107000"/>
                        </a:lnSpc>
                        <a:spcAft>
                          <a:spcPts val="0"/>
                        </a:spcAft>
                      </a:pPr>
                      <a:r>
                        <a:rPr lang="ru-RU" sz="1400" dirty="0" err="1">
                          <a:effectLst/>
                        </a:rPr>
                        <a:t>оздоровчих</a:t>
                      </a:r>
                      <a:r>
                        <a:rPr lang="ru-RU" sz="1400" dirty="0">
                          <a:effectLst/>
                        </a:rPr>
                        <a:t> </a:t>
                      </a:r>
                      <a:r>
                        <a:rPr lang="ru-RU" sz="1400" dirty="0" err="1">
                          <a:effectLst/>
                        </a:rPr>
                        <a:t>курортів</a:t>
                      </a:r>
                      <a:r>
                        <a:rPr lang="ru-RU" sz="1400" dirty="0">
                          <a:effectLst/>
                        </a:rPr>
                        <a:t>, </a:t>
                      </a:r>
                      <a:r>
                        <a:rPr lang="ru-RU" sz="1400" dirty="0" err="1">
                          <a:effectLst/>
                        </a:rPr>
                        <a:t>навіть</a:t>
                      </a:r>
                      <a:r>
                        <a:rPr lang="ru-RU" sz="1400" dirty="0">
                          <a:effectLst/>
                        </a:rPr>
                        <a:t> </a:t>
                      </a:r>
                      <a:r>
                        <a:rPr lang="ru-RU" sz="1400" dirty="0" err="1">
                          <a:effectLst/>
                        </a:rPr>
                        <a:t>якщо</a:t>
                      </a:r>
                      <a:r>
                        <a:rPr lang="ru-RU" sz="1400" dirty="0">
                          <a:effectLst/>
                        </a:rPr>
                        <a:t> </a:t>
                      </a:r>
                      <a:endParaRPr lang="ru-RU" sz="1100" dirty="0">
                        <a:effectLst/>
                      </a:endParaRPr>
                    </a:p>
                    <a:p>
                      <a:pPr algn="just">
                        <a:lnSpc>
                          <a:spcPct val="107000"/>
                        </a:lnSpc>
                        <a:spcAft>
                          <a:spcPts val="0"/>
                        </a:spcAft>
                      </a:pPr>
                      <a:r>
                        <a:rPr lang="ru-RU" sz="1400" dirty="0" err="1">
                          <a:effectLst/>
                        </a:rPr>
                        <a:t>він</a:t>
                      </a:r>
                      <a:r>
                        <a:rPr lang="ru-RU" sz="1400" dirty="0">
                          <a:effectLst/>
                        </a:rPr>
                        <a:t> є </a:t>
                      </a:r>
                      <a:r>
                        <a:rPr lang="ru-RU" sz="1400" dirty="0" err="1">
                          <a:effectLst/>
                        </a:rPr>
                        <a:t>частиною</a:t>
                      </a:r>
                      <a:r>
                        <a:rPr lang="ru-RU" sz="1400" dirty="0">
                          <a:effectLst/>
                        </a:rPr>
                        <a:t> </a:t>
                      </a:r>
                      <a:r>
                        <a:rPr lang="ru-RU" sz="1400" dirty="0" err="1">
                          <a:effectLst/>
                        </a:rPr>
                        <a:t>іншої</a:t>
                      </a:r>
                      <a:r>
                        <a:rPr lang="ru-RU" sz="1400" dirty="0">
                          <a:effectLst/>
                        </a:rPr>
                        <a:t> </a:t>
                      </a:r>
                      <a:r>
                        <a:rPr lang="ru-RU" sz="1400" dirty="0" err="1">
                          <a:effectLst/>
                        </a:rPr>
                        <a:t>діяльності</a:t>
                      </a:r>
                      <a:r>
                        <a:rPr lang="ru-RU" sz="1400" dirty="0">
                          <a:effectLst/>
                        </a:rPr>
                        <a:t> </a:t>
                      </a:r>
                      <a:endParaRPr lang="ru-RU" sz="1100" dirty="0">
                        <a:effectLst/>
                      </a:endParaRPr>
                    </a:p>
                    <a:p>
                      <a:pPr algn="just">
                        <a:lnSpc>
                          <a:spcPct val="107000"/>
                        </a:lnSpc>
                        <a:spcAft>
                          <a:spcPts val="0"/>
                        </a:spcAft>
                      </a:pPr>
                      <a:r>
                        <a:rPr lang="ru-RU" sz="1400" dirty="0">
                          <a:effectLst/>
                        </a:rPr>
                        <a:t>(</a:t>
                      </a:r>
                      <a:r>
                        <a:rPr lang="ru-RU" sz="1400" dirty="0" err="1">
                          <a:effectLst/>
                        </a:rPr>
                        <a:t>наприклад</a:t>
                      </a:r>
                      <a:r>
                        <a:rPr lang="ru-RU" sz="1400" dirty="0">
                          <a:effectLst/>
                        </a:rPr>
                        <a:t>, </a:t>
                      </a:r>
                      <a:r>
                        <a:rPr lang="ru-RU" sz="1400" dirty="0" err="1">
                          <a:effectLst/>
                        </a:rPr>
                        <a:t>об'єктів</a:t>
                      </a:r>
                      <a:r>
                        <a:rPr lang="ru-RU" sz="1400" dirty="0">
                          <a:effectLst/>
                        </a:rPr>
                        <a:t> </a:t>
                      </a:r>
                      <a:r>
                        <a:rPr lang="ru-RU" sz="1400" dirty="0" err="1">
                          <a:effectLst/>
                        </a:rPr>
                        <a:t>розміщення</a:t>
                      </a:r>
                      <a:r>
                        <a:rPr lang="ru-RU" sz="1400" dirty="0">
                          <a:effectLst/>
                        </a:rPr>
                        <a:t>, </a:t>
                      </a:r>
                      <a:endParaRPr lang="ru-RU" sz="1100" dirty="0">
                        <a:effectLst/>
                      </a:endParaRPr>
                    </a:p>
                    <a:p>
                      <a:pPr algn="just">
                        <a:lnSpc>
                          <a:spcPct val="107000"/>
                        </a:lnSpc>
                        <a:spcAft>
                          <a:spcPts val="0"/>
                        </a:spcAft>
                      </a:pPr>
                      <a:r>
                        <a:rPr lang="ru-RU" sz="1400" dirty="0" err="1">
                          <a:effectLst/>
                        </a:rPr>
                        <a:t>фітнес-центрів</a:t>
                      </a:r>
                      <a:r>
                        <a:rPr lang="ru-RU" sz="1400" dirty="0">
                          <a:effectLst/>
                        </a:rPr>
                        <a:t> і </a:t>
                      </a:r>
                      <a:r>
                        <a:rPr lang="ru-RU" sz="1400" dirty="0" err="1">
                          <a:effectLst/>
                        </a:rPr>
                        <a:t>лікарень</a:t>
                      </a:r>
                      <a:r>
                        <a:rPr lang="ru-RU" sz="1400" dirty="0">
                          <a:effectLst/>
                        </a:rPr>
                        <a:t>).</a:t>
                      </a:r>
                      <a:endParaRPr lang="ru-RU" sz="1100" dirty="0">
                        <a:effectLst/>
                      </a:endParaRPr>
                    </a:p>
                    <a:p>
                      <a:pPr algn="just">
                        <a:lnSpc>
                          <a:spcPct val="107000"/>
                        </a:lnSpc>
                        <a:spcAft>
                          <a:spcPts val="0"/>
                        </a:spcAft>
                      </a:pPr>
                      <a:r>
                        <a:rPr lang="ru-RU" sz="1400" dirty="0">
                          <a:effectLst/>
                        </a:rPr>
                        <a:t>Стандарт не </a:t>
                      </a:r>
                      <a:r>
                        <a:rPr lang="ru-RU" sz="1400" dirty="0" err="1">
                          <a:effectLst/>
                        </a:rPr>
                        <a:t>включає</a:t>
                      </a:r>
                      <a:r>
                        <a:rPr lang="ru-RU" sz="1400" dirty="0">
                          <a:effectLst/>
                        </a:rPr>
                        <a:t> </a:t>
                      </a:r>
                      <a:r>
                        <a:rPr lang="ru-RU" sz="1400" dirty="0" err="1">
                          <a:effectLst/>
                        </a:rPr>
                        <a:t>ніяких</a:t>
                      </a:r>
                      <a:r>
                        <a:rPr lang="ru-RU" sz="1400" dirty="0">
                          <a:effectLst/>
                        </a:rPr>
                        <a:t> </a:t>
                      </a:r>
                      <a:r>
                        <a:rPr lang="ru-RU" sz="1400" dirty="0" err="1">
                          <a:effectLst/>
                        </a:rPr>
                        <a:t>вимог</a:t>
                      </a:r>
                      <a:r>
                        <a:rPr lang="ru-RU" sz="1400" dirty="0">
                          <a:effectLst/>
                        </a:rPr>
                        <a:t> до </a:t>
                      </a:r>
                      <a:endParaRPr lang="ru-RU" sz="1100" dirty="0">
                        <a:effectLst/>
                      </a:endParaRPr>
                    </a:p>
                    <a:p>
                      <a:pPr algn="just">
                        <a:lnSpc>
                          <a:spcPct val="107000"/>
                        </a:lnSpc>
                        <a:spcAft>
                          <a:spcPts val="0"/>
                        </a:spcAft>
                      </a:pPr>
                      <a:r>
                        <a:rPr lang="ru-RU" sz="1400" dirty="0" err="1">
                          <a:effectLst/>
                        </a:rPr>
                        <a:t>розміщення</a:t>
                      </a:r>
                      <a:r>
                        <a:rPr lang="ru-RU" sz="1400" dirty="0">
                          <a:effectLst/>
                        </a:rPr>
                        <a:t> </a:t>
                      </a:r>
                      <a:r>
                        <a:rPr lang="ru-RU" sz="1400" dirty="0" err="1">
                          <a:effectLst/>
                        </a:rPr>
                        <a:t>або</a:t>
                      </a:r>
                      <a:r>
                        <a:rPr lang="ru-RU" sz="1400" dirty="0">
                          <a:effectLst/>
                        </a:rPr>
                        <a:t> </a:t>
                      </a:r>
                      <a:r>
                        <a:rPr lang="ru-RU" sz="1400" dirty="0" err="1">
                          <a:effectLst/>
                        </a:rPr>
                        <a:t>споживання</a:t>
                      </a:r>
                      <a:r>
                        <a:rPr lang="ru-RU" sz="1400" dirty="0">
                          <a:effectLst/>
                        </a:rPr>
                        <a:t> </a:t>
                      </a:r>
                      <a:r>
                        <a:rPr lang="ru-RU" sz="1400" dirty="0" err="1">
                          <a:effectLst/>
                        </a:rPr>
                        <a:t>продуктів</a:t>
                      </a:r>
                      <a:r>
                        <a:rPr lang="ru-RU" sz="1400" dirty="0">
                          <a:effectLst/>
                        </a:rPr>
                        <a:t> </a:t>
                      </a:r>
                      <a:endParaRPr lang="ru-RU" sz="1100" dirty="0">
                        <a:effectLst/>
                      </a:endParaRPr>
                    </a:p>
                    <a:p>
                      <a:pPr algn="just">
                        <a:lnSpc>
                          <a:spcPct val="107000"/>
                        </a:lnSpc>
                        <a:spcAft>
                          <a:spcPts val="0"/>
                        </a:spcAft>
                      </a:pPr>
                      <a:r>
                        <a:rPr lang="ru-RU" sz="1400" dirty="0" err="1">
                          <a:effectLst/>
                        </a:rPr>
                        <a:t>харчування</a:t>
                      </a:r>
                      <a:r>
                        <a:rPr lang="ru-RU" sz="1400" dirty="0">
                          <a:effectLst/>
                        </a:rPr>
                        <a:t> і </a:t>
                      </a:r>
                      <a:r>
                        <a:rPr lang="ru-RU" sz="1400" dirty="0" err="1">
                          <a:effectLst/>
                        </a:rPr>
                        <a:t>напоїв</a:t>
                      </a:r>
                      <a:r>
                        <a:rPr lang="ru-RU" sz="1400" dirty="0">
                          <a:effectLst/>
                        </a:rPr>
                        <a:t>.</a:t>
                      </a:r>
                      <a:endParaRPr lang="ru-RU" sz="1100" dirty="0">
                        <a:effectLst/>
                      </a:endParaRPr>
                    </a:p>
                    <a:p>
                      <a:pPr algn="just">
                        <a:lnSpc>
                          <a:spcPct val="107000"/>
                        </a:lnSpc>
                        <a:spcAft>
                          <a:spcPts val="0"/>
                        </a:spcAft>
                      </a:pPr>
                      <a:r>
                        <a:rPr lang="ru-RU" sz="1400" dirty="0" err="1">
                          <a:effectLst/>
                        </a:rPr>
                        <a:t>Він</a:t>
                      </a:r>
                      <a:r>
                        <a:rPr lang="ru-RU" sz="1400" dirty="0">
                          <a:effectLst/>
                        </a:rPr>
                        <a:t> не </a:t>
                      </a:r>
                      <a:r>
                        <a:rPr lang="ru-RU" sz="1400" dirty="0" err="1">
                          <a:effectLst/>
                        </a:rPr>
                        <a:t>поширюється</a:t>
                      </a:r>
                      <a:r>
                        <a:rPr lang="ru-RU" sz="1400" dirty="0">
                          <a:effectLst/>
                        </a:rPr>
                        <a:t> на </a:t>
                      </a:r>
                      <a:r>
                        <a:rPr lang="ru-RU" sz="1400" dirty="0" err="1">
                          <a:effectLst/>
                        </a:rPr>
                        <a:t>лікувальні</a:t>
                      </a:r>
                      <a:r>
                        <a:rPr lang="ru-RU" sz="1400" dirty="0">
                          <a:effectLst/>
                        </a:rPr>
                        <a:t> центри і</a:t>
                      </a:r>
                      <a:endParaRPr lang="ru-RU" sz="1100" dirty="0">
                        <a:effectLst/>
                      </a:endParaRPr>
                    </a:p>
                    <a:p>
                      <a:pPr algn="just">
                        <a:lnSpc>
                          <a:spcPct val="107000"/>
                        </a:lnSpc>
                        <a:spcAft>
                          <a:spcPts val="0"/>
                        </a:spcAft>
                      </a:pPr>
                      <a:r>
                        <a:rPr lang="ru-RU" sz="1400" dirty="0">
                          <a:effectLst/>
                        </a:rPr>
                        <a:t> центри </a:t>
                      </a:r>
                      <a:r>
                        <a:rPr lang="ru-RU" sz="1400" dirty="0" err="1">
                          <a:effectLst/>
                        </a:rPr>
                        <a:t>таласотерапії</a:t>
                      </a:r>
                      <a:r>
                        <a:rPr lang="ru-RU" sz="1400" dirty="0">
                          <a:effectLst/>
                        </a:rPr>
                        <a:t>.</a:t>
                      </a:r>
                      <a:endParaRPr lang="ru-RU" sz="1100" dirty="0">
                        <a:effectLst/>
                      </a:endParaRPr>
                    </a:p>
                    <a:p>
                      <a:pPr algn="just">
                        <a:lnSpc>
                          <a:spcPct val="107000"/>
                        </a:lnSpc>
                        <a:spcAft>
                          <a:spcPts val="0"/>
                        </a:spcAft>
                      </a:pPr>
                      <a:r>
                        <a:rPr lang="ru-RU" sz="1400" dirty="0" err="1">
                          <a:effectLst/>
                        </a:rPr>
                        <a:t>Також</a:t>
                      </a:r>
                      <a:r>
                        <a:rPr lang="ru-RU" sz="1400" dirty="0">
                          <a:effectLst/>
                        </a:rPr>
                        <a:t> </a:t>
                      </a:r>
                      <a:r>
                        <a:rPr lang="ru-RU" sz="1400" dirty="0" err="1">
                          <a:effectLst/>
                        </a:rPr>
                        <a:t>він</a:t>
                      </a:r>
                      <a:r>
                        <a:rPr lang="ru-RU" sz="1400" dirty="0">
                          <a:effectLst/>
                        </a:rPr>
                        <a:t> не </a:t>
                      </a:r>
                      <a:r>
                        <a:rPr lang="ru-RU" sz="1400" dirty="0" err="1">
                          <a:effectLst/>
                        </a:rPr>
                        <a:t>охоплює</a:t>
                      </a:r>
                      <a:r>
                        <a:rPr lang="ru-RU" sz="1400" dirty="0">
                          <a:effectLst/>
                        </a:rPr>
                        <a:t> </a:t>
                      </a:r>
                      <a:r>
                        <a:rPr lang="ru-RU" sz="1400" dirty="0" err="1">
                          <a:effectLst/>
                        </a:rPr>
                        <a:t>рішення</a:t>
                      </a:r>
                      <a:r>
                        <a:rPr lang="ru-RU" sz="1400" dirty="0">
                          <a:effectLst/>
                        </a:rPr>
                        <a:t>, </a:t>
                      </a:r>
                      <a:r>
                        <a:rPr lang="ru-RU" sz="1400" dirty="0" err="1">
                          <a:effectLst/>
                        </a:rPr>
                        <a:t>що</a:t>
                      </a:r>
                      <a:r>
                        <a:rPr lang="ru-RU" sz="1400" dirty="0">
                          <a:effectLst/>
                        </a:rPr>
                        <a:t> </a:t>
                      </a:r>
                      <a:endParaRPr lang="ru-RU" sz="1100" dirty="0">
                        <a:effectLst/>
                      </a:endParaRPr>
                    </a:p>
                    <a:p>
                      <a:pPr algn="just">
                        <a:lnSpc>
                          <a:spcPct val="107000"/>
                        </a:lnSpc>
                        <a:spcAft>
                          <a:spcPts val="0"/>
                        </a:spcAft>
                      </a:pPr>
                      <a:r>
                        <a:rPr lang="ru-RU" sz="1400" dirty="0" err="1">
                          <a:effectLst/>
                        </a:rPr>
                        <a:t>стосуються</a:t>
                      </a:r>
                      <a:r>
                        <a:rPr lang="ru-RU" sz="1400" dirty="0">
                          <a:effectLst/>
                        </a:rPr>
                        <a:t> </a:t>
                      </a:r>
                      <a:r>
                        <a:rPr lang="ru-RU" sz="1400" dirty="0" err="1">
                          <a:effectLst/>
                        </a:rPr>
                        <a:t>медичних</a:t>
                      </a:r>
                      <a:r>
                        <a:rPr lang="ru-RU" sz="1400" dirty="0">
                          <a:effectLst/>
                        </a:rPr>
                        <a:t> </a:t>
                      </a:r>
                      <a:r>
                        <a:rPr lang="ru-RU" sz="1400" dirty="0" err="1">
                          <a:effectLst/>
                        </a:rPr>
                        <a:t>професій</a:t>
                      </a:r>
                      <a:r>
                        <a:rPr lang="ru-RU" sz="1400" dirty="0">
                          <a:effectLst/>
                        </a:rPr>
                        <a:t>, </a:t>
                      </a:r>
                      <a:endParaRPr lang="ru-RU" sz="1100" dirty="0">
                        <a:effectLst/>
                      </a:endParaRPr>
                    </a:p>
                    <a:p>
                      <a:pPr algn="just">
                        <a:lnSpc>
                          <a:spcPct val="107000"/>
                        </a:lnSpc>
                        <a:spcAft>
                          <a:spcPts val="0"/>
                        </a:spcAft>
                      </a:pPr>
                      <a:r>
                        <a:rPr lang="ru-RU" sz="1400" dirty="0" err="1">
                          <a:effectLst/>
                        </a:rPr>
                        <a:t>медичного</a:t>
                      </a:r>
                      <a:r>
                        <a:rPr lang="ru-RU" sz="1400" dirty="0">
                          <a:effectLst/>
                        </a:rPr>
                        <a:t> </a:t>
                      </a:r>
                      <a:r>
                        <a:rPr lang="ru-RU" sz="1400" dirty="0" err="1">
                          <a:effectLst/>
                        </a:rPr>
                        <a:t>навчання</a:t>
                      </a:r>
                      <a:r>
                        <a:rPr lang="ru-RU" sz="1400" dirty="0">
                          <a:effectLst/>
                        </a:rPr>
                        <a:t> </a:t>
                      </a:r>
                      <a:r>
                        <a:rPr lang="ru-RU" sz="1400" dirty="0" err="1">
                          <a:effectLst/>
                        </a:rPr>
                        <a:t>або</a:t>
                      </a:r>
                      <a:r>
                        <a:rPr lang="ru-RU" sz="1400" dirty="0">
                          <a:effectLst/>
                        </a:rPr>
                        <a:t> будь-</a:t>
                      </a:r>
                      <a:r>
                        <a:rPr lang="ru-RU" sz="1400" dirty="0" err="1">
                          <a:effectLst/>
                        </a:rPr>
                        <a:t>яких</a:t>
                      </a:r>
                      <a:r>
                        <a:rPr lang="ru-RU" sz="1400" dirty="0">
                          <a:effectLst/>
                        </a:rPr>
                        <a:t> </a:t>
                      </a:r>
                      <a:endParaRPr lang="ru-RU" sz="1100" dirty="0">
                        <a:effectLst/>
                      </a:endParaRPr>
                    </a:p>
                    <a:p>
                      <a:pPr algn="just">
                        <a:lnSpc>
                          <a:spcPct val="107000"/>
                        </a:lnSpc>
                        <a:spcAft>
                          <a:spcPts val="0"/>
                        </a:spcAft>
                      </a:pPr>
                      <a:r>
                        <a:rPr lang="ru-RU" sz="1400" dirty="0" err="1">
                          <a:effectLst/>
                        </a:rPr>
                        <a:t>релігійних</a:t>
                      </a:r>
                      <a:r>
                        <a:rPr lang="ru-RU" sz="1400" dirty="0">
                          <a:effectLst/>
                        </a:rPr>
                        <a:t> </a:t>
                      </a:r>
                      <a:r>
                        <a:rPr lang="ru-RU" sz="1400" dirty="0" err="1">
                          <a:effectLst/>
                        </a:rPr>
                        <a:t>аспектів</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18688249"/>
                  </a:ext>
                </a:extLst>
              </a:tr>
            </a:tbl>
          </a:graphicData>
        </a:graphic>
      </p:graphicFrame>
    </p:spTree>
    <p:extLst>
      <p:ext uri="{BB962C8B-B14F-4D97-AF65-F5344CB8AC3E}">
        <p14:creationId xmlns:p14="http://schemas.microsoft.com/office/powerpoint/2010/main" val="2258173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052AF828-A08B-4EA1-B5BD-67EB6A9E36E4}"/>
              </a:ext>
            </a:extLst>
          </p:cNvPr>
          <p:cNvGraphicFramePr>
            <a:graphicFrameLocks noGrp="1"/>
          </p:cNvGraphicFramePr>
          <p:nvPr>
            <p:ph idx="1"/>
          </p:nvPr>
        </p:nvGraphicFramePr>
        <p:xfrm>
          <a:off x="1655762" y="688149"/>
          <a:ext cx="8886825" cy="5478780"/>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2062815864"/>
                    </a:ext>
                  </a:extLst>
                </a:gridCol>
                <a:gridCol w="822325">
                  <a:extLst>
                    <a:ext uri="{9D8B030D-6E8A-4147-A177-3AD203B41FA5}">
                      <a16:colId xmlns:a16="http://schemas.microsoft.com/office/drawing/2014/main" xmlns="" val="4061076484"/>
                    </a:ext>
                  </a:extLst>
                </a:gridCol>
                <a:gridCol w="6731635">
                  <a:extLst>
                    <a:ext uri="{9D8B030D-6E8A-4147-A177-3AD203B41FA5}">
                      <a16:colId xmlns:a16="http://schemas.microsoft.com/office/drawing/2014/main" xmlns="" val="3438562855"/>
                    </a:ext>
                  </a:extLst>
                </a:gridCol>
              </a:tblGrid>
              <a:tr h="0">
                <a:tc>
                  <a:txBody>
                    <a:bodyPr/>
                    <a:lstStyle/>
                    <a:p>
                      <a:pPr algn="just">
                        <a:lnSpc>
                          <a:spcPct val="107000"/>
                        </a:lnSpc>
                        <a:spcAft>
                          <a:spcPts val="0"/>
                        </a:spcAft>
                      </a:pPr>
                      <a:r>
                        <a:rPr lang="ru-RU" sz="1400">
                          <a:effectLst/>
                        </a:rPr>
                        <a:t>ДСТУ ISO 13009:2016 (ISO 13009:2015,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Туризм та пов'язані з ним послуги. Вимоги та рекомендації з експлуатації пляжу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a:effectLst/>
                        </a:rPr>
                        <a:t>Цей стандарт встановлює загальні вимоги і </a:t>
                      </a:r>
                      <a:endParaRPr lang="ru-RU" sz="1100">
                        <a:effectLst/>
                      </a:endParaRPr>
                    </a:p>
                    <a:p>
                      <a:pPr algn="just">
                        <a:lnSpc>
                          <a:spcPct val="107000"/>
                        </a:lnSpc>
                        <a:spcAft>
                          <a:spcPts val="0"/>
                        </a:spcAft>
                      </a:pPr>
                      <a:r>
                        <a:rPr lang="ru-RU" sz="1400">
                          <a:effectLst/>
                        </a:rPr>
                        <a:t>рекомендації для пляжу. У ньому </a:t>
                      </a:r>
                      <a:endParaRPr lang="ru-RU" sz="1100">
                        <a:effectLst/>
                      </a:endParaRPr>
                    </a:p>
                    <a:p>
                      <a:pPr algn="just">
                        <a:lnSpc>
                          <a:spcPct val="107000"/>
                        </a:lnSpc>
                        <a:spcAft>
                          <a:spcPts val="0"/>
                        </a:spcAft>
                      </a:pPr>
                      <a:r>
                        <a:rPr lang="ru-RU" sz="1400">
                          <a:effectLst/>
                        </a:rPr>
                        <a:t>містяться вказівки для тих, хто </a:t>
                      </a:r>
                      <a:endParaRPr lang="ru-RU" sz="1100">
                        <a:effectLst/>
                      </a:endParaRPr>
                    </a:p>
                    <a:p>
                      <a:pPr algn="just">
                        <a:lnSpc>
                          <a:spcPct val="107000"/>
                        </a:lnSpc>
                        <a:spcAft>
                          <a:spcPts val="0"/>
                        </a:spcAft>
                      </a:pPr>
                      <a:r>
                        <a:rPr lang="ru-RU" sz="1400">
                          <a:effectLst/>
                        </a:rPr>
                        <a:t>обслуговує пляжі і їх користувачів щодо </a:t>
                      </a:r>
                      <a:endParaRPr lang="ru-RU" sz="1100">
                        <a:effectLst/>
                      </a:endParaRPr>
                    </a:p>
                    <a:p>
                      <a:pPr algn="just">
                        <a:lnSpc>
                          <a:spcPct val="107000"/>
                        </a:lnSpc>
                        <a:spcAft>
                          <a:spcPts val="0"/>
                        </a:spcAft>
                      </a:pPr>
                      <a:r>
                        <a:rPr lang="ru-RU" sz="1400">
                          <a:effectLst/>
                        </a:rPr>
                        <a:t>сталого управління і планування, </a:t>
                      </a:r>
                      <a:endParaRPr lang="ru-RU" sz="1100">
                        <a:effectLst/>
                      </a:endParaRPr>
                    </a:p>
                    <a:p>
                      <a:pPr algn="just">
                        <a:lnSpc>
                          <a:spcPct val="107000"/>
                        </a:lnSpc>
                        <a:spcAft>
                          <a:spcPts val="0"/>
                        </a:spcAft>
                      </a:pPr>
                      <a:r>
                        <a:rPr lang="ru-RU" sz="1400">
                          <a:effectLst/>
                        </a:rPr>
                        <a:t>володіння пляжем, стійкої інфраструктури </a:t>
                      </a:r>
                      <a:endParaRPr lang="ru-RU" sz="1100">
                        <a:effectLst/>
                      </a:endParaRPr>
                    </a:p>
                    <a:p>
                      <a:pPr algn="just">
                        <a:lnSpc>
                          <a:spcPct val="107000"/>
                        </a:lnSpc>
                        <a:spcAft>
                          <a:spcPts val="0"/>
                        </a:spcAft>
                      </a:pPr>
                      <a:r>
                        <a:rPr lang="ru-RU" sz="1400">
                          <a:effectLst/>
                        </a:rPr>
                        <a:t>та потреб надання послуг, в тому </a:t>
                      </a:r>
                      <a:endParaRPr lang="ru-RU" sz="1100">
                        <a:effectLst/>
                      </a:endParaRPr>
                    </a:p>
                    <a:p>
                      <a:pPr algn="just">
                        <a:lnSpc>
                          <a:spcPct val="107000"/>
                        </a:lnSpc>
                        <a:spcAft>
                          <a:spcPts val="0"/>
                        </a:spcAft>
                      </a:pPr>
                      <a:r>
                        <a:rPr lang="ru-RU" sz="1400">
                          <a:effectLst/>
                        </a:rPr>
                        <a:t>числі безпеки пляжів, інформації та </a:t>
                      </a:r>
                      <a:endParaRPr lang="ru-RU" sz="1100">
                        <a:effectLst/>
                      </a:endParaRPr>
                    </a:p>
                    <a:p>
                      <a:pPr algn="just">
                        <a:lnSpc>
                          <a:spcPct val="107000"/>
                        </a:lnSpc>
                        <a:spcAft>
                          <a:spcPts val="0"/>
                        </a:spcAft>
                      </a:pPr>
                      <a:r>
                        <a:rPr lang="ru-RU" sz="1400">
                          <a:effectLst/>
                        </a:rPr>
                        <a:t>комунікацій, очищення і видалення </a:t>
                      </a:r>
                      <a:endParaRPr lang="ru-RU" sz="1100">
                        <a:effectLst/>
                      </a:endParaRPr>
                    </a:p>
                    <a:p>
                      <a:pPr algn="just">
                        <a:lnSpc>
                          <a:spcPct val="107000"/>
                        </a:lnSpc>
                        <a:spcAft>
                          <a:spcPts val="0"/>
                        </a:spcAft>
                      </a:pPr>
                      <a:r>
                        <a:rPr lang="ru-RU" sz="1400">
                          <a:effectLst/>
                        </a:rPr>
                        <a:t>відходів.</a:t>
                      </a:r>
                      <a:endParaRPr lang="ru-RU" sz="1100">
                        <a:effectLst/>
                      </a:endParaRPr>
                    </a:p>
                    <a:p>
                      <a:pPr algn="just">
                        <a:lnSpc>
                          <a:spcPct val="107000"/>
                        </a:lnSpc>
                        <a:spcAft>
                          <a:spcPts val="0"/>
                        </a:spcAft>
                      </a:pPr>
                      <a:r>
                        <a:rPr lang="ru-RU" sz="1400">
                          <a:effectLst/>
                        </a:rPr>
                        <a:t>Цей стандарт поширюється на пляжах під </a:t>
                      </a:r>
                      <a:endParaRPr lang="ru-RU" sz="1100">
                        <a:effectLst/>
                      </a:endParaRPr>
                    </a:p>
                    <a:p>
                      <a:pPr algn="just">
                        <a:lnSpc>
                          <a:spcPct val="107000"/>
                        </a:lnSpc>
                        <a:spcAft>
                          <a:spcPts val="0"/>
                        </a:spcAft>
                      </a:pPr>
                      <a:r>
                        <a:rPr lang="ru-RU" sz="1400">
                          <a:effectLst/>
                        </a:rPr>
                        <a:t>час купального сезону.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01679734"/>
                  </a:ext>
                </a:extLst>
              </a:tr>
              <a:tr h="0">
                <a:tc>
                  <a:txBody>
                    <a:bodyPr/>
                    <a:lstStyle/>
                    <a:p>
                      <a:pPr algn="just">
                        <a:lnSpc>
                          <a:spcPct val="107000"/>
                        </a:lnSpc>
                        <a:spcAft>
                          <a:spcPts val="0"/>
                        </a:spcAft>
                      </a:pPr>
                      <a:r>
                        <a:rPr lang="ru-RU" sz="1400">
                          <a:effectLst/>
                        </a:rPr>
                        <a:t>ДСТУ ISO 13687:2016 (ISO 13687:2014,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Туризм та пов'язані з ним послуги. Яхт-гавані. Мінімальні вимоги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err="1">
                          <a:effectLst/>
                        </a:rPr>
                        <a:t>Цей</a:t>
                      </a:r>
                      <a:r>
                        <a:rPr lang="ru-RU" sz="1400" dirty="0">
                          <a:effectLst/>
                        </a:rPr>
                        <a:t> стандарт </a:t>
                      </a:r>
                      <a:r>
                        <a:rPr lang="ru-RU" sz="1400" dirty="0" err="1">
                          <a:effectLst/>
                        </a:rPr>
                        <a:t>встановлює</a:t>
                      </a:r>
                      <a:r>
                        <a:rPr lang="ru-RU" sz="1400" dirty="0">
                          <a:effectLst/>
                        </a:rPr>
                        <a:t> </a:t>
                      </a:r>
                      <a:endParaRPr lang="ru-RU" sz="1100" dirty="0">
                        <a:effectLst/>
                      </a:endParaRPr>
                    </a:p>
                    <a:p>
                      <a:pPr algn="just">
                        <a:lnSpc>
                          <a:spcPct val="107000"/>
                        </a:lnSpc>
                        <a:spcAft>
                          <a:spcPts val="0"/>
                        </a:spcAft>
                      </a:pPr>
                      <a:r>
                        <a:rPr lang="ru-RU" sz="1400" dirty="0" err="1">
                          <a:effectLst/>
                        </a:rPr>
                        <a:t>мінімальні</a:t>
                      </a:r>
                      <a:r>
                        <a:rPr lang="ru-RU" sz="1400" dirty="0">
                          <a:effectLst/>
                        </a:rPr>
                        <a:t> </a:t>
                      </a:r>
                      <a:r>
                        <a:rPr lang="ru-RU" sz="1400" dirty="0" err="1">
                          <a:effectLst/>
                        </a:rPr>
                        <a:t>вимоги</a:t>
                      </a:r>
                      <a:r>
                        <a:rPr lang="ru-RU" sz="1400" dirty="0">
                          <a:effectLst/>
                        </a:rPr>
                        <a:t> для </a:t>
                      </a:r>
                      <a:r>
                        <a:rPr lang="ru-RU" sz="1400" dirty="0" err="1">
                          <a:effectLst/>
                        </a:rPr>
                        <a:t>комерційних</a:t>
                      </a:r>
                      <a:r>
                        <a:rPr lang="ru-RU" sz="1400" dirty="0">
                          <a:effectLst/>
                        </a:rPr>
                        <a:t> </a:t>
                      </a:r>
                      <a:endParaRPr lang="ru-RU" sz="1100" dirty="0">
                        <a:effectLst/>
                      </a:endParaRPr>
                    </a:p>
                    <a:p>
                      <a:pPr algn="just">
                        <a:lnSpc>
                          <a:spcPct val="107000"/>
                        </a:lnSpc>
                        <a:spcAft>
                          <a:spcPts val="0"/>
                        </a:spcAft>
                      </a:pPr>
                      <a:r>
                        <a:rPr lang="ru-RU" sz="1400" dirty="0">
                          <a:effectLst/>
                        </a:rPr>
                        <a:t>і </a:t>
                      </a:r>
                      <a:r>
                        <a:rPr lang="ru-RU" sz="1400" dirty="0" err="1">
                          <a:effectLst/>
                        </a:rPr>
                        <a:t>некомерційних</a:t>
                      </a:r>
                      <a:r>
                        <a:rPr lang="ru-RU" sz="1400" dirty="0">
                          <a:effectLst/>
                        </a:rPr>
                        <a:t> гаваней для </a:t>
                      </a:r>
                      <a:endParaRPr lang="ru-RU" sz="1100" dirty="0">
                        <a:effectLst/>
                      </a:endParaRPr>
                    </a:p>
                    <a:p>
                      <a:pPr algn="just">
                        <a:lnSpc>
                          <a:spcPct val="107000"/>
                        </a:lnSpc>
                        <a:spcAft>
                          <a:spcPts val="0"/>
                        </a:spcAft>
                      </a:pPr>
                      <a:r>
                        <a:rPr lang="ru-RU" sz="1400" dirty="0" err="1">
                          <a:effectLst/>
                        </a:rPr>
                        <a:t>прогулянкових</a:t>
                      </a:r>
                      <a:r>
                        <a:rPr lang="ru-RU" sz="1400" dirty="0">
                          <a:effectLst/>
                        </a:rPr>
                        <a:t> </a:t>
                      </a:r>
                      <a:r>
                        <a:rPr lang="ru-RU" sz="1400" dirty="0" err="1">
                          <a:effectLst/>
                        </a:rPr>
                        <a:t>катерів</a:t>
                      </a:r>
                      <a:r>
                        <a:rPr lang="ru-RU" sz="1400" dirty="0">
                          <a:effectLst/>
                        </a:rPr>
                        <a:t> і яхт, за </a:t>
                      </a:r>
                      <a:r>
                        <a:rPr lang="ru-RU" sz="1400" dirty="0" err="1">
                          <a:effectLst/>
                        </a:rPr>
                        <a:t>винятком</a:t>
                      </a:r>
                      <a:endParaRPr lang="ru-RU" sz="1100" dirty="0">
                        <a:effectLst/>
                      </a:endParaRPr>
                    </a:p>
                    <a:p>
                      <a:pPr algn="just">
                        <a:lnSpc>
                          <a:spcPct val="107000"/>
                        </a:lnSpc>
                        <a:spcAft>
                          <a:spcPts val="0"/>
                        </a:spcAft>
                      </a:pPr>
                      <a:r>
                        <a:rPr lang="ru-RU" sz="1400" dirty="0">
                          <a:effectLst/>
                        </a:rPr>
                        <a:t> </a:t>
                      </a:r>
                      <a:r>
                        <a:rPr lang="ru-RU" sz="1400" dirty="0" err="1">
                          <a:effectLst/>
                        </a:rPr>
                        <a:t>стандартизації</a:t>
                      </a:r>
                      <a:r>
                        <a:rPr lang="ru-RU" sz="1400" dirty="0">
                          <a:effectLst/>
                        </a:rPr>
                        <a:t> </a:t>
                      </a:r>
                      <a:r>
                        <a:rPr lang="ru-RU" sz="1400" dirty="0" err="1">
                          <a:effectLst/>
                        </a:rPr>
                        <a:t>спортивних</a:t>
                      </a:r>
                      <a:r>
                        <a:rPr lang="ru-RU" sz="1400" dirty="0">
                          <a:effectLst/>
                        </a:rPr>
                        <a:t> </a:t>
                      </a:r>
                      <a:r>
                        <a:rPr lang="ru-RU" sz="1400" dirty="0" err="1">
                          <a:effectLst/>
                        </a:rPr>
                        <a:t>заходів</a:t>
                      </a:r>
                      <a:r>
                        <a:rPr lang="ru-RU" sz="1400" dirty="0">
                          <a:effectLst/>
                        </a:rPr>
                        <a:t>. </a:t>
                      </a:r>
                      <a:endParaRPr lang="ru-RU" sz="1100" dirty="0">
                        <a:effectLst/>
                      </a:endParaRPr>
                    </a:p>
                    <a:p>
                      <a:pPr algn="just">
                        <a:lnSpc>
                          <a:spcPct val="107000"/>
                        </a:lnSpc>
                        <a:spcAft>
                          <a:spcPts val="0"/>
                        </a:spcAft>
                      </a:pPr>
                      <a:r>
                        <a:rPr lang="ru-RU" sz="1400" dirty="0">
                          <a:effectLst/>
                        </a:rPr>
                        <a:t>Стандарт не </a:t>
                      </a:r>
                      <a:r>
                        <a:rPr lang="ru-RU" sz="1400" dirty="0" err="1">
                          <a:effectLst/>
                        </a:rPr>
                        <a:t>поширюється</a:t>
                      </a:r>
                      <a:r>
                        <a:rPr lang="ru-RU" sz="1400" dirty="0">
                          <a:effectLst/>
                        </a:rPr>
                        <a:t> на </a:t>
                      </a:r>
                      <a:endParaRPr lang="ru-RU" sz="1100" dirty="0">
                        <a:effectLst/>
                      </a:endParaRPr>
                    </a:p>
                    <a:p>
                      <a:pPr algn="just">
                        <a:lnSpc>
                          <a:spcPct val="107000"/>
                        </a:lnSpc>
                        <a:spcAft>
                          <a:spcPts val="0"/>
                        </a:spcAft>
                      </a:pPr>
                      <a:r>
                        <a:rPr lang="ru-RU" sz="1400" dirty="0" err="1">
                          <a:effectLst/>
                        </a:rPr>
                        <a:t>особливості</a:t>
                      </a:r>
                      <a:r>
                        <a:rPr lang="ru-RU" sz="1400" dirty="0">
                          <a:effectLst/>
                        </a:rPr>
                        <a:t> складу яхт, </a:t>
                      </a:r>
                      <a:r>
                        <a:rPr lang="ru-RU" sz="1400" dirty="0" err="1">
                          <a:effectLst/>
                        </a:rPr>
                        <a:t>складів</a:t>
                      </a:r>
                      <a:r>
                        <a:rPr lang="ru-RU" sz="1400" dirty="0">
                          <a:effectLst/>
                        </a:rPr>
                        <a:t>, </a:t>
                      </a:r>
                      <a:r>
                        <a:rPr lang="ru-RU" sz="1400" dirty="0" err="1">
                          <a:effectLst/>
                        </a:rPr>
                        <a:t>заправних</a:t>
                      </a:r>
                      <a:r>
                        <a:rPr lang="ru-RU" sz="1400" dirty="0">
                          <a:effectLst/>
                        </a:rPr>
                        <a:t> </a:t>
                      </a:r>
                      <a:endParaRPr lang="ru-RU" sz="1100" dirty="0">
                        <a:effectLst/>
                      </a:endParaRPr>
                    </a:p>
                    <a:p>
                      <a:pPr algn="just">
                        <a:lnSpc>
                          <a:spcPct val="107000"/>
                        </a:lnSpc>
                        <a:spcAft>
                          <a:spcPts val="0"/>
                        </a:spcAft>
                      </a:pPr>
                      <a:r>
                        <a:rPr lang="ru-RU" sz="1400" dirty="0" err="1">
                          <a:effectLst/>
                        </a:rPr>
                        <a:t>станцій</a:t>
                      </a:r>
                      <a:r>
                        <a:rPr lang="ru-RU" sz="1400" dirty="0">
                          <a:effectLst/>
                        </a:rPr>
                        <a:t> і </a:t>
                      </a:r>
                      <a:r>
                        <a:rPr lang="ru-RU" sz="1400" dirty="0" err="1">
                          <a:effectLst/>
                        </a:rPr>
                        <a:t>прилеглих</a:t>
                      </a:r>
                      <a:r>
                        <a:rPr lang="ru-RU" sz="1400" dirty="0">
                          <a:effectLst/>
                        </a:rPr>
                        <a:t> </a:t>
                      </a:r>
                      <a:r>
                        <a:rPr lang="ru-RU" sz="1400" dirty="0" err="1">
                          <a:effectLst/>
                        </a:rPr>
                        <a:t>пляжів</a:t>
                      </a:r>
                      <a:r>
                        <a:rPr lang="ru-RU" sz="1400" dirty="0">
                          <a:effectLst/>
                        </a:rPr>
                        <a:t>.</a:t>
                      </a:r>
                      <a:endParaRPr lang="ru-RU" sz="1100" dirty="0">
                        <a:effectLst/>
                      </a:endParaRPr>
                    </a:p>
                    <a:p>
                      <a:pPr algn="just">
                        <a:lnSpc>
                          <a:spcPct val="107000"/>
                        </a:lnSpc>
                        <a:spcAft>
                          <a:spcPts val="0"/>
                        </a:spcAft>
                      </a:pPr>
                      <a:r>
                        <a:rPr lang="ru-RU" sz="1400" dirty="0" err="1">
                          <a:effectLst/>
                        </a:rPr>
                        <a:t>Відповідність</a:t>
                      </a:r>
                      <a:r>
                        <a:rPr lang="ru-RU" sz="1400" dirty="0">
                          <a:effectLst/>
                        </a:rPr>
                        <a:t> </a:t>
                      </a:r>
                      <a:r>
                        <a:rPr lang="ru-RU" sz="1400" dirty="0" err="1">
                          <a:effectLst/>
                        </a:rPr>
                        <a:t>цьому</a:t>
                      </a:r>
                      <a:r>
                        <a:rPr lang="ru-RU" sz="1400" dirty="0">
                          <a:effectLst/>
                        </a:rPr>
                        <a:t> стандарту не </a:t>
                      </a:r>
                      <a:endParaRPr lang="ru-RU" sz="1100" dirty="0">
                        <a:effectLst/>
                      </a:endParaRPr>
                    </a:p>
                    <a:p>
                      <a:pPr algn="just">
                        <a:lnSpc>
                          <a:spcPct val="107000"/>
                        </a:lnSpc>
                        <a:spcAft>
                          <a:spcPts val="0"/>
                        </a:spcAft>
                      </a:pPr>
                      <a:r>
                        <a:rPr lang="ru-RU" sz="1400" dirty="0" err="1">
                          <a:effectLst/>
                        </a:rPr>
                        <a:t>гарантує</a:t>
                      </a:r>
                      <a:r>
                        <a:rPr lang="ru-RU" sz="1400" dirty="0">
                          <a:effectLst/>
                        </a:rPr>
                        <a:t> </a:t>
                      </a:r>
                      <a:r>
                        <a:rPr lang="ru-RU" sz="1400" dirty="0" err="1">
                          <a:effectLst/>
                        </a:rPr>
                        <a:t>повної</a:t>
                      </a:r>
                      <a:r>
                        <a:rPr lang="ru-RU" sz="1400" dirty="0">
                          <a:effectLst/>
                        </a:rPr>
                        <a:t> </a:t>
                      </a:r>
                      <a:r>
                        <a:rPr lang="ru-RU" sz="1400" dirty="0" err="1">
                          <a:effectLst/>
                        </a:rPr>
                        <a:t>безпеки</a:t>
                      </a:r>
                      <a:r>
                        <a:rPr lang="ru-RU" sz="1400" dirty="0">
                          <a:effectLst/>
                        </a:rPr>
                        <a:t> </a:t>
                      </a:r>
                      <a:r>
                        <a:rPr lang="ru-RU" sz="1400" dirty="0" err="1">
                          <a:effectLst/>
                        </a:rPr>
                        <a:t>або</a:t>
                      </a:r>
                      <a:r>
                        <a:rPr lang="ru-RU" sz="1400" dirty="0">
                          <a:effectLst/>
                        </a:rPr>
                        <a:t> </a:t>
                      </a:r>
                      <a:r>
                        <a:rPr lang="ru-RU" sz="1400" dirty="0" err="1">
                          <a:effectLst/>
                        </a:rPr>
                        <a:t>відсутність</a:t>
                      </a:r>
                      <a:endParaRPr lang="ru-RU" sz="1100" dirty="0">
                        <a:effectLst/>
                      </a:endParaRPr>
                    </a:p>
                    <a:p>
                      <a:pPr algn="just">
                        <a:lnSpc>
                          <a:spcPct val="107000"/>
                        </a:lnSpc>
                        <a:spcAft>
                          <a:spcPts val="0"/>
                        </a:spcAft>
                      </a:pPr>
                      <a:r>
                        <a:rPr lang="ru-RU" sz="1400" dirty="0">
                          <a:effectLst/>
                        </a:rPr>
                        <a:t> </a:t>
                      </a:r>
                      <a:r>
                        <a:rPr lang="ru-RU" sz="1400" dirty="0" err="1">
                          <a:effectLst/>
                        </a:rPr>
                        <a:t>ризиків</a:t>
                      </a:r>
                      <a:r>
                        <a:rPr lang="ru-RU" sz="1400" dirty="0">
                          <a:effectLst/>
                        </a:rPr>
                        <a:t> в </a:t>
                      </a:r>
                      <a:r>
                        <a:rPr lang="ru-RU" sz="1400" dirty="0" err="1">
                          <a:effectLst/>
                        </a:rPr>
                        <a:t>разі</a:t>
                      </a:r>
                      <a:r>
                        <a:rPr lang="ru-RU" sz="1400" dirty="0">
                          <a:effectLst/>
                        </a:rPr>
                        <a:t> </a:t>
                      </a:r>
                      <a:r>
                        <a:rPr lang="ru-RU" sz="1400" dirty="0" err="1">
                          <a:effectLst/>
                        </a:rPr>
                        <a:t>аномальних</a:t>
                      </a:r>
                      <a:r>
                        <a:rPr lang="ru-RU" sz="1400" dirty="0">
                          <a:effectLst/>
                        </a:rPr>
                        <a:t> </a:t>
                      </a:r>
                      <a:r>
                        <a:rPr lang="ru-RU" sz="1400" dirty="0" err="1">
                          <a:effectLst/>
                        </a:rPr>
                        <a:t>погодних</a:t>
                      </a:r>
                      <a:r>
                        <a:rPr lang="ru-RU" sz="1400" dirty="0">
                          <a:effectLst/>
                        </a:rPr>
                        <a:t> умов і </a:t>
                      </a:r>
                      <a:endParaRPr lang="ru-RU" sz="1100" dirty="0">
                        <a:effectLst/>
                      </a:endParaRPr>
                    </a:p>
                    <a:p>
                      <a:pPr algn="just">
                        <a:lnSpc>
                          <a:spcPct val="107000"/>
                        </a:lnSpc>
                        <a:spcAft>
                          <a:spcPts val="0"/>
                        </a:spcAft>
                      </a:pPr>
                      <a:r>
                        <a:rPr lang="ru-RU" sz="1400" dirty="0" err="1">
                          <a:effectLst/>
                        </a:rPr>
                        <a:t>екстремальних</a:t>
                      </a:r>
                      <a:r>
                        <a:rPr lang="ru-RU" sz="1400" dirty="0">
                          <a:effectLst/>
                        </a:rPr>
                        <a:t> умов на </a:t>
                      </a:r>
                      <a:r>
                        <a:rPr lang="ru-RU" sz="1400" dirty="0" err="1">
                          <a:effectLst/>
                        </a:rPr>
                        <a:t>морі</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51237073"/>
                  </a:ext>
                </a:extLst>
              </a:tr>
            </a:tbl>
          </a:graphicData>
        </a:graphic>
      </p:graphicFrame>
    </p:spTree>
    <p:extLst>
      <p:ext uri="{BB962C8B-B14F-4D97-AF65-F5344CB8AC3E}">
        <p14:creationId xmlns:p14="http://schemas.microsoft.com/office/powerpoint/2010/main" val="3665728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21B45669-1357-4A01-846B-F4BF2AC9946F}"/>
              </a:ext>
            </a:extLst>
          </p:cNvPr>
          <p:cNvGraphicFramePr>
            <a:graphicFrameLocks noGrp="1"/>
          </p:cNvGraphicFramePr>
          <p:nvPr>
            <p:ph idx="1"/>
          </p:nvPr>
        </p:nvGraphicFramePr>
        <p:xfrm>
          <a:off x="1655762" y="966342"/>
          <a:ext cx="8886825" cy="4793933"/>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1750770065"/>
                    </a:ext>
                  </a:extLst>
                </a:gridCol>
                <a:gridCol w="822325">
                  <a:extLst>
                    <a:ext uri="{9D8B030D-6E8A-4147-A177-3AD203B41FA5}">
                      <a16:colId xmlns:a16="http://schemas.microsoft.com/office/drawing/2014/main" xmlns="" val="912595653"/>
                    </a:ext>
                  </a:extLst>
                </a:gridCol>
                <a:gridCol w="6731635">
                  <a:extLst>
                    <a:ext uri="{9D8B030D-6E8A-4147-A177-3AD203B41FA5}">
                      <a16:colId xmlns:a16="http://schemas.microsoft.com/office/drawing/2014/main" xmlns="" val="4117535310"/>
                    </a:ext>
                  </a:extLst>
                </a:gridCol>
              </a:tblGrid>
              <a:tr h="0">
                <a:tc gridSpan="3">
                  <a:txBody>
                    <a:bodyPr/>
                    <a:lstStyle/>
                    <a:p>
                      <a:pPr algn="just">
                        <a:lnSpc>
                          <a:spcPct val="107000"/>
                        </a:lnSpc>
                        <a:spcAft>
                          <a:spcPts val="0"/>
                        </a:spcAft>
                      </a:pPr>
                      <a:r>
                        <a:rPr lang="ru-RU" sz="1400">
                          <a:effectLst/>
                        </a:rPr>
                        <a:t>Вимоги до засобів розміщення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921257601"/>
                  </a:ext>
                </a:extLst>
              </a:tr>
              <a:tr h="0">
                <a:tc>
                  <a:txBody>
                    <a:bodyPr/>
                    <a:lstStyle/>
                    <a:p>
                      <a:pPr algn="just">
                        <a:lnSpc>
                          <a:spcPct val="107000"/>
                        </a:lnSpc>
                        <a:spcAft>
                          <a:spcPts val="0"/>
                        </a:spcAft>
                      </a:pPr>
                      <a:r>
                        <a:rPr lang="ru-RU" sz="1400">
                          <a:effectLst/>
                        </a:rPr>
                        <a:t>ДСТУ 4527:2006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Послуги туристичні. Засоби розміщення. Терміни та визначення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a:effectLst/>
                        </a:rPr>
                        <a:t>Даний стандарт встановлює терміни, </a:t>
                      </a:r>
                      <a:endParaRPr lang="ru-RU" sz="1100">
                        <a:effectLst/>
                      </a:endParaRPr>
                    </a:p>
                    <a:p>
                      <a:pPr algn="just">
                        <a:lnSpc>
                          <a:spcPct val="107000"/>
                        </a:lnSpc>
                        <a:spcAft>
                          <a:spcPts val="0"/>
                        </a:spcAft>
                      </a:pPr>
                      <a:r>
                        <a:rPr lang="ru-RU" sz="1400">
                          <a:effectLst/>
                        </a:rPr>
                        <a:t>обов'язкові для вживання в усіх </a:t>
                      </a:r>
                      <a:endParaRPr lang="ru-RU" sz="1100">
                        <a:effectLst/>
                      </a:endParaRPr>
                    </a:p>
                    <a:p>
                      <a:pPr algn="just">
                        <a:lnSpc>
                          <a:spcPct val="107000"/>
                        </a:lnSpc>
                        <a:spcAft>
                          <a:spcPts val="0"/>
                        </a:spcAft>
                      </a:pPr>
                      <a:r>
                        <a:rPr lang="ru-RU" sz="1400">
                          <a:effectLst/>
                        </a:rPr>
                        <a:t>видах нормативних документів, що </a:t>
                      </a:r>
                      <a:endParaRPr lang="ru-RU" sz="1100">
                        <a:effectLst/>
                      </a:endParaRPr>
                    </a:p>
                    <a:p>
                      <a:pPr algn="just">
                        <a:lnSpc>
                          <a:spcPct val="107000"/>
                        </a:lnSpc>
                        <a:spcAft>
                          <a:spcPts val="0"/>
                        </a:spcAft>
                      </a:pPr>
                      <a:r>
                        <a:rPr lang="ru-RU" sz="1400">
                          <a:effectLst/>
                        </a:rPr>
                        <a:t>стосуються сертифікації послуг з </a:t>
                      </a:r>
                      <a:endParaRPr lang="ru-RU" sz="1100">
                        <a:effectLst/>
                      </a:endParaRPr>
                    </a:p>
                    <a:p>
                      <a:pPr algn="just">
                        <a:lnSpc>
                          <a:spcPct val="107000"/>
                        </a:lnSpc>
                        <a:spcAft>
                          <a:spcPts val="0"/>
                        </a:spcAft>
                      </a:pPr>
                      <a:r>
                        <a:rPr lang="ru-RU" sz="1400">
                          <a:effectLst/>
                        </a:rPr>
                        <a:t>тимчасового розміщення (проживання),</a:t>
                      </a:r>
                      <a:endParaRPr lang="ru-RU" sz="1100">
                        <a:effectLst/>
                      </a:endParaRPr>
                    </a:p>
                    <a:p>
                      <a:pPr algn="just">
                        <a:lnSpc>
                          <a:spcPct val="107000"/>
                        </a:lnSpc>
                        <a:spcAft>
                          <a:spcPts val="0"/>
                        </a:spcAft>
                      </a:pPr>
                      <a:r>
                        <a:rPr lang="ru-RU" sz="1400">
                          <a:effectLst/>
                        </a:rPr>
                        <a:t> для встановлювання категорій готелів</a:t>
                      </a:r>
                      <a:endParaRPr lang="ru-RU" sz="1100">
                        <a:effectLst/>
                      </a:endParaRPr>
                    </a:p>
                    <a:p>
                      <a:pPr algn="just">
                        <a:lnSpc>
                          <a:spcPct val="107000"/>
                        </a:lnSpc>
                        <a:spcAft>
                          <a:spcPts val="0"/>
                        </a:spcAft>
                      </a:pPr>
                      <a:r>
                        <a:rPr lang="ru-RU" sz="1400">
                          <a:effectLst/>
                        </a:rPr>
                        <a:t> та інших об'єктів, що надають </a:t>
                      </a:r>
                      <a:endParaRPr lang="ru-RU" sz="1100">
                        <a:effectLst/>
                      </a:endParaRPr>
                    </a:p>
                    <a:p>
                      <a:pPr algn="just">
                        <a:lnSpc>
                          <a:spcPct val="107000"/>
                        </a:lnSpc>
                        <a:spcAft>
                          <a:spcPts val="0"/>
                        </a:spcAft>
                      </a:pPr>
                      <a:r>
                        <a:rPr lang="ru-RU" sz="1400">
                          <a:effectLst/>
                        </a:rPr>
                        <a:t>послуги з тимчасового розміщення </a:t>
                      </a:r>
                      <a:endParaRPr lang="ru-RU" sz="1100">
                        <a:effectLst/>
                      </a:endParaRPr>
                    </a:p>
                    <a:p>
                      <a:pPr algn="just">
                        <a:lnSpc>
                          <a:spcPct val="107000"/>
                        </a:lnSpc>
                        <a:spcAft>
                          <a:spcPts val="0"/>
                        </a:spcAft>
                      </a:pPr>
                      <a:r>
                        <a:rPr lang="ru-RU" sz="1400">
                          <a:effectLst/>
                        </a:rPr>
                        <a:t>(проживання), а також для робіт зі </a:t>
                      </a:r>
                      <a:endParaRPr lang="ru-RU" sz="1100">
                        <a:effectLst/>
                      </a:endParaRPr>
                    </a:p>
                    <a:p>
                      <a:pPr algn="just">
                        <a:lnSpc>
                          <a:spcPct val="107000"/>
                        </a:lnSpc>
                        <a:spcAft>
                          <a:spcPts val="0"/>
                        </a:spcAft>
                      </a:pPr>
                      <a:r>
                        <a:rPr lang="ru-RU" sz="1400">
                          <a:effectLst/>
                        </a:rPr>
                        <a:t>стандартизування.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034504588"/>
                  </a:ext>
                </a:extLst>
              </a:tr>
              <a:tr h="0">
                <a:tc>
                  <a:txBody>
                    <a:bodyPr/>
                    <a:lstStyle/>
                    <a:p>
                      <a:pPr algn="just">
                        <a:lnSpc>
                          <a:spcPct val="107000"/>
                        </a:lnSpc>
                        <a:spcAft>
                          <a:spcPts val="0"/>
                        </a:spcAft>
                      </a:pPr>
                      <a:r>
                        <a:rPr lang="ru-RU" sz="1400">
                          <a:effectLst/>
                        </a:rPr>
                        <a:t>ДСТУ 4268:2003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Послуги туристичні. Засоби розміщення. Загальні вимоги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a:effectLst/>
                        </a:rPr>
                        <a:t>Стандарт </a:t>
                      </a:r>
                      <a:r>
                        <a:rPr lang="ru-RU" sz="1400" dirty="0" err="1">
                          <a:effectLst/>
                        </a:rPr>
                        <a:t>встановлює</a:t>
                      </a:r>
                      <a:r>
                        <a:rPr lang="ru-RU" sz="1400" dirty="0">
                          <a:effectLst/>
                        </a:rPr>
                        <a:t> </a:t>
                      </a:r>
                      <a:r>
                        <a:rPr lang="ru-RU" sz="1400" dirty="0" err="1">
                          <a:effectLst/>
                        </a:rPr>
                        <a:t>класифікацію</a:t>
                      </a:r>
                      <a:r>
                        <a:rPr lang="ru-RU" sz="1400" dirty="0">
                          <a:effectLst/>
                        </a:rPr>
                        <a:t> </a:t>
                      </a:r>
                      <a:endParaRPr lang="ru-RU" sz="1100" dirty="0">
                        <a:effectLst/>
                      </a:endParaRPr>
                    </a:p>
                    <a:p>
                      <a:pPr algn="just">
                        <a:lnSpc>
                          <a:spcPct val="107000"/>
                        </a:lnSpc>
                        <a:spcAft>
                          <a:spcPts val="0"/>
                        </a:spcAft>
                      </a:pPr>
                      <a:r>
                        <a:rPr lang="ru-RU" sz="1400" dirty="0" err="1">
                          <a:effectLst/>
                        </a:rPr>
                        <a:t>засобів</a:t>
                      </a:r>
                      <a:r>
                        <a:rPr lang="ru-RU" sz="1400" dirty="0">
                          <a:effectLst/>
                        </a:rPr>
                        <a:t> </a:t>
                      </a:r>
                      <a:r>
                        <a:rPr lang="ru-RU" sz="1400" dirty="0" err="1">
                          <a:effectLst/>
                        </a:rPr>
                        <a:t>розміщування</a:t>
                      </a:r>
                      <a:r>
                        <a:rPr lang="ru-RU" sz="1400" dirty="0">
                          <a:effectLst/>
                        </a:rPr>
                        <a:t>, </a:t>
                      </a:r>
                      <a:r>
                        <a:rPr lang="ru-RU" sz="1400" dirty="0" err="1">
                          <a:effectLst/>
                        </a:rPr>
                        <a:t>загальні</a:t>
                      </a:r>
                      <a:r>
                        <a:rPr lang="ru-RU" sz="1400" dirty="0">
                          <a:effectLst/>
                        </a:rPr>
                        <a:t> </a:t>
                      </a:r>
                      <a:r>
                        <a:rPr lang="ru-RU" sz="1400" dirty="0" err="1">
                          <a:effectLst/>
                        </a:rPr>
                        <a:t>вимоги</a:t>
                      </a:r>
                      <a:r>
                        <a:rPr lang="ru-RU" sz="1400" dirty="0">
                          <a:effectLst/>
                        </a:rPr>
                        <a:t> до </a:t>
                      </a:r>
                      <a:endParaRPr lang="ru-RU" sz="1100" dirty="0">
                        <a:effectLst/>
                      </a:endParaRPr>
                    </a:p>
                    <a:p>
                      <a:pPr algn="just">
                        <a:lnSpc>
                          <a:spcPct val="107000"/>
                        </a:lnSpc>
                        <a:spcAft>
                          <a:spcPts val="0"/>
                        </a:spcAft>
                      </a:pPr>
                      <a:r>
                        <a:rPr lang="ru-RU" sz="1400" dirty="0" err="1">
                          <a:effectLst/>
                        </a:rPr>
                        <a:t>засобів</a:t>
                      </a:r>
                      <a:r>
                        <a:rPr lang="ru-RU" sz="1400" dirty="0">
                          <a:effectLst/>
                        </a:rPr>
                        <a:t> </a:t>
                      </a:r>
                      <a:r>
                        <a:rPr lang="ru-RU" sz="1400" dirty="0" err="1">
                          <a:effectLst/>
                        </a:rPr>
                        <a:t>розміщування</a:t>
                      </a:r>
                      <a:r>
                        <a:rPr lang="ru-RU" sz="1400" dirty="0">
                          <a:effectLst/>
                        </a:rPr>
                        <a:t> та до </a:t>
                      </a:r>
                      <a:r>
                        <a:rPr lang="ru-RU" sz="1400" dirty="0" err="1">
                          <a:effectLst/>
                        </a:rPr>
                        <a:t>послуг</a:t>
                      </a:r>
                      <a:r>
                        <a:rPr lang="ru-RU" sz="1400" dirty="0">
                          <a:effectLst/>
                        </a:rPr>
                        <a:t>, </a:t>
                      </a:r>
                      <a:r>
                        <a:rPr lang="ru-RU" sz="1400" dirty="0" err="1">
                          <a:effectLst/>
                        </a:rPr>
                        <a:t>які</a:t>
                      </a:r>
                      <a:r>
                        <a:rPr lang="ru-RU" sz="1400" dirty="0">
                          <a:effectLst/>
                        </a:rPr>
                        <a:t> </a:t>
                      </a:r>
                      <a:endParaRPr lang="ru-RU" sz="1100" dirty="0">
                        <a:effectLst/>
                      </a:endParaRPr>
                    </a:p>
                    <a:p>
                      <a:pPr algn="just">
                        <a:lnSpc>
                          <a:spcPct val="107000"/>
                        </a:lnSpc>
                        <a:spcAft>
                          <a:spcPts val="0"/>
                        </a:spcAft>
                      </a:pPr>
                      <a:r>
                        <a:rPr lang="ru-RU" sz="1400" dirty="0" err="1">
                          <a:effectLst/>
                        </a:rPr>
                        <a:t>надають</a:t>
                      </a:r>
                      <a:r>
                        <a:rPr lang="ru-RU" sz="1400" dirty="0">
                          <a:effectLst/>
                        </a:rPr>
                        <a:t> у </a:t>
                      </a:r>
                      <a:r>
                        <a:rPr lang="ru-RU" sz="1400" dirty="0" err="1">
                          <a:effectLst/>
                        </a:rPr>
                        <a:t>засобах</a:t>
                      </a:r>
                      <a:r>
                        <a:rPr lang="ru-RU" sz="1400" dirty="0">
                          <a:effectLst/>
                        </a:rPr>
                        <a:t> </a:t>
                      </a:r>
                      <a:r>
                        <a:rPr lang="ru-RU" sz="1400" dirty="0" err="1">
                          <a:effectLst/>
                        </a:rPr>
                        <a:t>розміщування</a:t>
                      </a:r>
                      <a:r>
                        <a:rPr lang="ru-RU" sz="1400" dirty="0">
                          <a:effectLst/>
                        </a:rPr>
                        <a:t>.</a:t>
                      </a:r>
                      <a:endParaRPr lang="ru-RU" sz="1100" dirty="0">
                        <a:effectLst/>
                      </a:endParaRPr>
                    </a:p>
                    <a:p>
                      <a:pPr algn="just">
                        <a:lnSpc>
                          <a:spcPct val="107000"/>
                        </a:lnSpc>
                        <a:spcAft>
                          <a:spcPts val="0"/>
                        </a:spcAft>
                      </a:pPr>
                      <a:r>
                        <a:rPr lang="ru-RU" sz="1400" dirty="0" err="1">
                          <a:effectLst/>
                        </a:rPr>
                        <a:t>Вимоги</a:t>
                      </a:r>
                      <a:r>
                        <a:rPr lang="ru-RU" sz="1400" dirty="0">
                          <a:effectLst/>
                        </a:rPr>
                        <a:t> </a:t>
                      </a:r>
                      <a:r>
                        <a:rPr lang="ru-RU" sz="1400" dirty="0" err="1">
                          <a:effectLst/>
                        </a:rPr>
                        <a:t>цього</a:t>
                      </a:r>
                      <a:r>
                        <a:rPr lang="ru-RU" sz="1400" dirty="0">
                          <a:effectLst/>
                        </a:rPr>
                        <a:t> стандарту </a:t>
                      </a:r>
                      <a:r>
                        <a:rPr lang="ru-RU" sz="1400" dirty="0" err="1">
                          <a:effectLst/>
                        </a:rPr>
                        <a:t>застосовують</a:t>
                      </a:r>
                      <a:r>
                        <a:rPr lang="ru-RU" sz="1400" dirty="0">
                          <a:effectLst/>
                        </a:rPr>
                        <a:t> </a:t>
                      </a:r>
                      <a:endParaRPr lang="ru-RU" sz="1100" dirty="0">
                        <a:effectLst/>
                      </a:endParaRPr>
                    </a:p>
                    <a:p>
                      <a:pPr algn="just">
                        <a:lnSpc>
                          <a:spcPct val="107000"/>
                        </a:lnSpc>
                        <a:spcAft>
                          <a:spcPts val="0"/>
                        </a:spcAft>
                      </a:pPr>
                      <a:r>
                        <a:rPr lang="ru-RU" sz="1400" dirty="0" err="1">
                          <a:effectLst/>
                        </a:rPr>
                        <a:t>суб'єкти</a:t>
                      </a:r>
                      <a:r>
                        <a:rPr lang="ru-RU" sz="1400" dirty="0">
                          <a:effectLst/>
                        </a:rPr>
                        <a:t> </a:t>
                      </a:r>
                      <a:r>
                        <a:rPr lang="ru-RU" sz="1400" dirty="0" err="1">
                          <a:effectLst/>
                        </a:rPr>
                        <a:t>господарювання</a:t>
                      </a:r>
                      <a:r>
                        <a:rPr lang="ru-RU" sz="1400" dirty="0">
                          <a:effectLst/>
                        </a:rPr>
                        <a:t>, </a:t>
                      </a:r>
                      <a:r>
                        <a:rPr lang="ru-RU" sz="1400" dirty="0" err="1">
                          <a:effectLst/>
                        </a:rPr>
                        <a:t>що</a:t>
                      </a:r>
                      <a:r>
                        <a:rPr lang="ru-RU" sz="1400" dirty="0">
                          <a:effectLst/>
                        </a:rPr>
                        <a:t> </a:t>
                      </a:r>
                      <a:r>
                        <a:rPr lang="ru-RU" sz="1400" dirty="0" err="1">
                          <a:effectLst/>
                        </a:rPr>
                        <a:t>надають</a:t>
                      </a:r>
                      <a:r>
                        <a:rPr lang="ru-RU" sz="1400" dirty="0">
                          <a:effectLst/>
                        </a:rPr>
                        <a:t> </a:t>
                      </a:r>
                      <a:endParaRPr lang="ru-RU" sz="1100" dirty="0">
                        <a:effectLst/>
                      </a:endParaRPr>
                    </a:p>
                    <a:p>
                      <a:pPr algn="just">
                        <a:lnSpc>
                          <a:spcPct val="107000"/>
                        </a:lnSpc>
                        <a:spcAft>
                          <a:spcPts val="0"/>
                        </a:spcAft>
                      </a:pPr>
                      <a:r>
                        <a:rPr lang="ru-RU" sz="1400" dirty="0" err="1">
                          <a:effectLst/>
                        </a:rPr>
                        <a:t>послуги</a:t>
                      </a:r>
                      <a:r>
                        <a:rPr lang="ru-RU" sz="1400" dirty="0">
                          <a:effectLst/>
                        </a:rPr>
                        <a:t> </a:t>
                      </a:r>
                      <a:r>
                        <a:rPr lang="ru-RU" sz="1400" dirty="0" err="1">
                          <a:effectLst/>
                        </a:rPr>
                        <a:t>засобів</a:t>
                      </a:r>
                      <a:r>
                        <a:rPr lang="ru-RU" sz="1400" dirty="0">
                          <a:effectLst/>
                        </a:rPr>
                        <a:t> </a:t>
                      </a:r>
                      <a:r>
                        <a:rPr lang="ru-RU" sz="1400" dirty="0" err="1">
                          <a:effectLst/>
                        </a:rPr>
                        <a:t>розміщування</a:t>
                      </a:r>
                      <a:r>
                        <a:rPr lang="ru-RU" sz="1400" dirty="0">
                          <a:effectLst/>
                        </a:rPr>
                        <a:t>.</a:t>
                      </a:r>
                      <a:endParaRPr lang="ru-RU" sz="1100" dirty="0">
                        <a:effectLst/>
                      </a:endParaRPr>
                    </a:p>
                    <a:p>
                      <a:pPr algn="just">
                        <a:lnSpc>
                          <a:spcPct val="107000"/>
                        </a:lnSpc>
                        <a:spcAft>
                          <a:spcPts val="0"/>
                        </a:spcAft>
                      </a:pPr>
                      <a:r>
                        <a:rPr lang="ru-RU" sz="1400" dirty="0">
                          <a:effectLst/>
                        </a:rPr>
                        <a:t>Стандарт </a:t>
                      </a:r>
                      <a:r>
                        <a:rPr lang="ru-RU" sz="1400" dirty="0" err="1">
                          <a:effectLst/>
                        </a:rPr>
                        <a:t>придатний</a:t>
                      </a:r>
                      <a:r>
                        <a:rPr lang="ru-RU" sz="1400" dirty="0">
                          <a:effectLst/>
                        </a:rPr>
                        <a:t> для </a:t>
                      </a:r>
                      <a:endParaRPr lang="ru-RU" sz="1100" dirty="0">
                        <a:effectLst/>
                      </a:endParaRPr>
                    </a:p>
                    <a:p>
                      <a:pPr algn="just">
                        <a:lnSpc>
                          <a:spcPct val="107000"/>
                        </a:lnSpc>
                        <a:spcAft>
                          <a:spcPts val="0"/>
                        </a:spcAft>
                      </a:pPr>
                      <a:r>
                        <a:rPr lang="ru-RU" sz="1400" dirty="0" err="1">
                          <a:effectLst/>
                        </a:rPr>
                        <a:t>застосування</a:t>
                      </a:r>
                      <a:r>
                        <a:rPr lang="ru-RU" sz="1400" dirty="0">
                          <a:effectLst/>
                        </a:rPr>
                        <a:t> з метою </a:t>
                      </a:r>
                      <a:r>
                        <a:rPr lang="ru-RU" sz="1400" dirty="0" err="1">
                          <a:effectLst/>
                        </a:rPr>
                        <a:t>сертифікації</a:t>
                      </a:r>
                      <a:r>
                        <a:rPr lang="ru-RU" sz="1400" dirty="0">
                          <a:effectLst/>
                        </a:rPr>
                        <a:t> </a:t>
                      </a:r>
                      <a:r>
                        <a:rPr lang="ru-RU" sz="1400" dirty="0" err="1">
                          <a:effectLst/>
                        </a:rPr>
                        <a:t>засобів</a:t>
                      </a:r>
                      <a:endParaRPr lang="ru-RU" sz="1100" dirty="0">
                        <a:effectLst/>
                      </a:endParaRPr>
                    </a:p>
                    <a:p>
                      <a:pPr algn="just">
                        <a:lnSpc>
                          <a:spcPct val="107000"/>
                        </a:lnSpc>
                        <a:spcAft>
                          <a:spcPts val="0"/>
                        </a:spcAft>
                      </a:pPr>
                      <a:r>
                        <a:rPr lang="ru-RU" sz="1400" dirty="0">
                          <a:effectLst/>
                        </a:rPr>
                        <a:t> </a:t>
                      </a:r>
                      <a:r>
                        <a:rPr lang="ru-RU" sz="1400" dirty="0" err="1">
                          <a:effectLst/>
                        </a:rPr>
                        <a:t>розміщування</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970217693"/>
                  </a:ext>
                </a:extLst>
              </a:tr>
            </a:tbl>
          </a:graphicData>
        </a:graphic>
      </p:graphicFrame>
    </p:spTree>
    <p:extLst>
      <p:ext uri="{BB962C8B-B14F-4D97-AF65-F5344CB8AC3E}">
        <p14:creationId xmlns:p14="http://schemas.microsoft.com/office/powerpoint/2010/main" val="587484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11831EF3-2113-4B5D-BAFD-B8BED4A6E0F5}"/>
              </a:ext>
            </a:extLst>
          </p:cNvPr>
          <p:cNvGraphicFramePr>
            <a:graphicFrameLocks noGrp="1"/>
          </p:cNvGraphicFramePr>
          <p:nvPr>
            <p:ph idx="1"/>
            <p:extLst>
              <p:ext uri="{D42A27DB-BD31-4B8C-83A1-F6EECF244321}">
                <p14:modId xmlns:p14="http://schemas.microsoft.com/office/powerpoint/2010/main" val="2795683458"/>
              </p:ext>
            </p:extLst>
          </p:nvPr>
        </p:nvGraphicFramePr>
        <p:xfrm>
          <a:off x="1900460" y="1026246"/>
          <a:ext cx="8886825" cy="4337368"/>
        </p:xfrm>
        <a:graphic>
          <a:graphicData uri="http://schemas.openxmlformats.org/drawingml/2006/table">
            <a:tbl>
              <a:tblPr firstRow="1" firstCol="1" bandRow="1">
                <a:tableStyleId>{5C22544A-7EE6-4342-B048-85BDC9FD1C3A}</a:tableStyleId>
              </a:tblPr>
              <a:tblGrid>
                <a:gridCol w="1126075">
                  <a:extLst>
                    <a:ext uri="{9D8B030D-6E8A-4147-A177-3AD203B41FA5}">
                      <a16:colId xmlns:a16="http://schemas.microsoft.com/office/drawing/2014/main" xmlns="" val="3983638649"/>
                    </a:ext>
                  </a:extLst>
                </a:gridCol>
                <a:gridCol w="1029115">
                  <a:extLst>
                    <a:ext uri="{9D8B030D-6E8A-4147-A177-3AD203B41FA5}">
                      <a16:colId xmlns:a16="http://schemas.microsoft.com/office/drawing/2014/main" xmlns="" val="1152360789"/>
                    </a:ext>
                  </a:extLst>
                </a:gridCol>
                <a:gridCol w="6731635">
                  <a:extLst>
                    <a:ext uri="{9D8B030D-6E8A-4147-A177-3AD203B41FA5}">
                      <a16:colId xmlns:a16="http://schemas.microsoft.com/office/drawing/2014/main" xmlns="" val="2820660324"/>
                    </a:ext>
                  </a:extLst>
                </a:gridCol>
              </a:tblGrid>
              <a:tr h="0">
                <a:tc>
                  <a:txBody>
                    <a:bodyPr/>
                    <a:lstStyle/>
                    <a:p>
                      <a:pPr algn="just">
                        <a:lnSpc>
                          <a:spcPct val="107000"/>
                        </a:lnSpc>
                        <a:spcAft>
                          <a:spcPts val="0"/>
                        </a:spcAft>
                      </a:pPr>
                      <a:r>
                        <a:rPr lang="ru-RU" sz="1400">
                          <a:effectLst/>
                        </a:rPr>
                        <a:t>ДСТУ 4269:2003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Послуги туристичні. Класифікація готелів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a:effectLst/>
                        </a:rPr>
                        <a:t>Цей стандарт встановлює класифікацію </a:t>
                      </a:r>
                      <a:endParaRPr lang="ru-RU" sz="1100">
                        <a:effectLst/>
                      </a:endParaRPr>
                    </a:p>
                    <a:p>
                      <a:pPr algn="just">
                        <a:lnSpc>
                          <a:spcPct val="107000"/>
                        </a:lnSpc>
                        <a:spcAft>
                          <a:spcPts val="0"/>
                        </a:spcAft>
                      </a:pPr>
                      <a:r>
                        <a:rPr lang="ru-RU" sz="1400">
                          <a:effectLst/>
                        </a:rPr>
                        <a:t>готелів та аналогічних засобів </a:t>
                      </a:r>
                      <a:endParaRPr lang="ru-RU" sz="1100">
                        <a:effectLst/>
                      </a:endParaRPr>
                    </a:p>
                    <a:p>
                      <a:pPr algn="just">
                        <a:lnSpc>
                          <a:spcPct val="107000"/>
                        </a:lnSpc>
                        <a:spcAft>
                          <a:spcPts val="0"/>
                        </a:spcAft>
                      </a:pPr>
                      <a:r>
                        <a:rPr lang="ru-RU" sz="1400">
                          <a:effectLst/>
                        </a:rPr>
                        <a:t>розміщування незалежно від форм </a:t>
                      </a:r>
                      <a:endParaRPr lang="ru-RU" sz="1100">
                        <a:effectLst/>
                      </a:endParaRPr>
                    </a:p>
                    <a:p>
                      <a:pPr algn="just">
                        <a:lnSpc>
                          <a:spcPct val="107000"/>
                        </a:lnSpc>
                        <a:spcAft>
                          <a:spcPts val="0"/>
                        </a:spcAft>
                      </a:pPr>
                      <a:r>
                        <a:rPr lang="ru-RU" sz="1400">
                          <a:effectLst/>
                        </a:rPr>
                        <a:t>власності та відомчої належності, </a:t>
                      </a:r>
                      <a:endParaRPr lang="ru-RU" sz="1100">
                        <a:effectLst/>
                      </a:endParaRPr>
                    </a:p>
                    <a:p>
                      <a:pPr algn="just">
                        <a:lnSpc>
                          <a:spcPct val="107000"/>
                        </a:lnSpc>
                        <a:spcAft>
                          <a:spcPts val="0"/>
                        </a:spcAft>
                      </a:pPr>
                      <a:r>
                        <a:rPr lang="ru-RU" sz="1400">
                          <a:effectLst/>
                        </a:rPr>
                        <a:t>а також вимоги до них. </a:t>
                      </a:r>
                      <a:br>
                        <a:rPr lang="ru-RU" sz="1400">
                          <a:effectLst/>
                        </a:rPr>
                      </a:br>
                      <a:r>
                        <a:rPr lang="ru-RU" sz="1400">
                          <a:effectLst/>
                        </a:rPr>
                        <a:t>Стандарт придатний для застосування з </a:t>
                      </a:r>
                      <a:endParaRPr lang="ru-RU" sz="1100">
                        <a:effectLst/>
                      </a:endParaRPr>
                    </a:p>
                    <a:p>
                      <a:pPr algn="just">
                        <a:lnSpc>
                          <a:spcPct val="107000"/>
                        </a:lnSpc>
                        <a:spcAft>
                          <a:spcPts val="0"/>
                        </a:spcAft>
                      </a:pPr>
                      <a:r>
                        <a:rPr lang="ru-RU" sz="1400">
                          <a:effectLst/>
                        </a:rPr>
                        <a:t>метою сертифікації.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993009343"/>
                  </a:ext>
                </a:extLst>
              </a:tr>
              <a:tr h="0">
                <a:tc>
                  <a:txBody>
                    <a:bodyPr/>
                    <a:lstStyle/>
                    <a:p>
                      <a:pPr algn="just">
                        <a:lnSpc>
                          <a:spcPct val="107000"/>
                        </a:lnSpc>
                        <a:spcAft>
                          <a:spcPts val="0"/>
                        </a:spcAft>
                      </a:pPr>
                      <a:r>
                        <a:rPr lang="ru-RU" sz="1400">
                          <a:effectLst/>
                        </a:rPr>
                        <a:t>ДСТУ</a:t>
                      </a:r>
                      <a:r>
                        <a:rPr lang="en-GB" sz="1400">
                          <a:effectLst/>
                        </a:rPr>
                        <a:t> ISO/TS 13811:2016 (ISO/TS 13811:2015,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Туризм та пов'язані з ним послуги. Інструкція з розроблення екологічних специфікацій щодо розміщення закладів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a:effectLst/>
                        </a:rPr>
                        <a:t>Даний стандарт </a:t>
                      </a:r>
                      <a:r>
                        <a:rPr lang="ru-RU" sz="1400" dirty="0" err="1">
                          <a:effectLst/>
                        </a:rPr>
                        <a:t>містить</a:t>
                      </a:r>
                      <a:r>
                        <a:rPr lang="ru-RU" sz="1400" dirty="0">
                          <a:effectLst/>
                        </a:rPr>
                        <a:t> </a:t>
                      </a:r>
                      <a:endParaRPr lang="ru-RU" sz="1100" dirty="0">
                        <a:effectLst/>
                      </a:endParaRPr>
                    </a:p>
                    <a:p>
                      <a:pPr algn="just">
                        <a:lnSpc>
                          <a:spcPct val="107000"/>
                        </a:lnSpc>
                        <a:spcAft>
                          <a:spcPts val="0"/>
                        </a:spcAft>
                      </a:pPr>
                      <a:r>
                        <a:rPr lang="ru-RU" sz="1400" dirty="0" err="1">
                          <a:effectLst/>
                        </a:rPr>
                        <a:t>рекомендації</a:t>
                      </a:r>
                      <a:r>
                        <a:rPr lang="ru-RU" sz="1400" dirty="0">
                          <a:effectLst/>
                        </a:rPr>
                        <a:t> по </a:t>
                      </a:r>
                      <a:r>
                        <a:rPr lang="ru-RU" sz="1400" dirty="0" err="1">
                          <a:effectLst/>
                        </a:rPr>
                        <a:t>розробці</a:t>
                      </a:r>
                      <a:r>
                        <a:rPr lang="ru-RU" sz="1400" dirty="0">
                          <a:effectLst/>
                        </a:rPr>
                        <a:t> </a:t>
                      </a:r>
                      <a:endParaRPr lang="ru-RU" sz="1100" dirty="0">
                        <a:effectLst/>
                      </a:endParaRPr>
                    </a:p>
                    <a:p>
                      <a:pPr algn="just">
                        <a:lnSpc>
                          <a:spcPct val="107000"/>
                        </a:lnSpc>
                        <a:spcAft>
                          <a:spcPts val="0"/>
                        </a:spcAft>
                      </a:pPr>
                      <a:r>
                        <a:rPr lang="ru-RU" sz="1400" dirty="0" err="1">
                          <a:effectLst/>
                        </a:rPr>
                        <a:t>специфікацій</a:t>
                      </a:r>
                      <a:r>
                        <a:rPr lang="ru-RU" sz="1400" dirty="0">
                          <a:effectLst/>
                        </a:rPr>
                        <a:t>, </a:t>
                      </a:r>
                      <a:r>
                        <a:rPr lang="ru-RU" sz="1400" dirty="0" err="1">
                          <a:effectLst/>
                        </a:rPr>
                        <a:t>спрямованих</a:t>
                      </a:r>
                      <a:r>
                        <a:rPr lang="ru-RU" sz="1400" dirty="0">
                          <a:effectLst/>
                        </a:rPr>
                        <a:t> на </a:t>
                      </a:r>
                      <a:r>
                        <a:rPr lang="ru-RU" sz="1400" dirty="0" err="1">
                          <a:effectLst/>
                        </a:rPr>
                        <a:t>зниження</a:t>
                      </a:r>
                      <a:r>
                        <a:rPr lang="ru-RU" sz="1400" dirty="0">
                          <a:effectLst/>
                        </a:rPr>
                        <a:t> </a:t>
                      </a:r>
                      <a:endParaRPr lang="ru-RU" sz="1100" dirty="0">
                        <a:effectLst/>
                      </a:endParaRPr>
                    </a:p>
                    <a:p>
                      <a:pPr algn="just">
                        <a:lnSpc>
                          <a:spcPct val="107000"/>
                        </a:lnSpc>
                        <a:spcAft>
                          <a:spcPts val="0"/>
                        </a:spcAft>
                      </a:pPr>
                      <a:r>
                        <a:rPr lang="ru-RU" sz="1400" dirty="0">
                          <a:effectLst/>
                        </a:rPr>
                        <a:t>негативного </a:t>
                      </a:r>
                      <a:r>
                        <a:rPr lang="ru-RU" sz="1400" dirty="0" err="1">
                          <a:effectLst/>
                        </a:rPr>
                        <a:t>впливу</a:t>
                      </a:r>
                      <a:r>
                        <a:rPr lang="ru-RU" sz="1400" dirty="0">
                          <a:effectLst/>
                        </a:rPr>
                        <a:t> і </a:t>
                      </a:r>
                      <a:r>
                        <a:rPr lang="ru-RU" sz="1400" dirty="0" err="1">
                          <a:effectLst/>
                        </a:rPr>
                        <a:t>збільшення</a:t>
                      </a:r>
                      <a:r>
                        <a:rPr lang="ru-RU" sz="1400" dirty="0">
                          <a:effectLst/>
                        </a:rPr>
                        <a:t> </a:t>
                      </a:r>
                      <a:endParaRPr lang="ru-RU" sz="1100" dirty="0">
                        <a:effectLst/>
                      </a:endParaRPr>
                    </a:p>
                    <a:p>
                      <a:pPr algn="just">
                        <a:lnSpc>
                          <a:spcPct val="107000"/>
                        </a:lnSpc>
                        <a:spcAft>
                          <a:spcPts val="0"/>
                        </a:spcAft>
                      </a:pPr>
                      <a:r>
                        <a:rPr lang="ru-RU" sz="1400" dirty="0">
                          <a:effectLst/>
                        </a:rPr>
                        <a:t>позитивного </a:t>
                      </a:r>
                      <a:r>
                        <a:rPr lang="ru-RU" sz="1400" dirty="0" err="1">
                          <a:effectLst/>
                        </a:rPr>
                        <a:t>впливу</a:t>
                      </a:r>
                      <a:r>
                        <a:rPr lang="ru-RU" sz="1400" dirty="0">
                          <a:effectLst/>
                        </a:rPr>
                        <a:t> </a:t>
                      </a:r>
                      <a:r>
                        <a:rPr lang="ru-RU" sz="1400" dirty="0" err="1">
                          <a:effectLst/>
                        </a:rPr>
                        <a:t>закладів</a:t>
                      </a:r>
                      <a:r>
                        <a:rPr lang="ru-RU" sz="1400" dirty="0">
                          <a:effectLst/>
                        </a:rPr>
                        <a:t> </a:t>
                      </a:r>
                      <a:r>
                        <a:rPr lang="ru-RU" sz="1400" dirty="0" err="1">
                          <a:effectLst/>
                        </a:rPr>
                        <a:t>розміщення</a:t>
                      </a:r>
                      <a:r>
                        <a:rPr lang="ru-RU" sz="1400" dirty="0">
                          <a:effectLst/>
                        </a:rPr>
                        <a:t> </a:t>
                      </a:r>
                      <a:endParaRPr lang="ru-RU" sz="1100" dirty="0">
                        <a:effectLst/>
                      </a:endParaRPr>
                    </a:p>
                    <a:p>
                      <a:pPr algn="just">
                        <a:lnSpc>
                          <a:spcPct val="107000"/>
                        </a:lnSpc>
                        <a:spcAft>
                          <a:spcPts val="0"/>
                        </a:spcAft>
                      </a:pPr>
                      <a:r>
                        <a:rPr lang="ru-RU" sz="1400" dirty="0">
                          <a:effectLst/>
                        </a:rPr>
                        <a:t>на </a:t>
                      </a:r>
                      <a:r>
                        <a:rPr lang="ru-RU" sz="1400" dirty="0" err="1">
                          <a:effectLst/>
                        </a:rPr>
                        <a:t>навколишнє</a:t>
                      </a:r>
                      <a:r>
                        <a:rPr lang="ru-RU" sz="1400" dirty="0">
                          <a:effectLst/>
                        </a:rPr>
                        <a:t> </a:t>
                      </a:r>
                      <a:r>
                        <a:rPr lang="ru-RU" sz="1400" dirty="0" err="1">
                          <a:effectLst/>
                        </a:rPr>
                        <a:t>середовище</a:t>
                      </a:r>
                      <a:r>
                        <a:rPr lang="ru-RU" sz="1400" dirty="0">
                          <a:effectLst/>
                        </a:rPr>
                        <a:t>.</a:t>
                      </a:r>
                      <a:endParaRPr lang="ru-RU" sz="1100" dirty="0">
                        <a:effectLst/>
                      </a:endParaRPr>
                    </a:p>
                    <a:p>
                      <a:pPr algn="just">
                        <a:lnSpc>
                          <a:spcPct val="107000"/>
                        </a:lnSpc>
                        <a:spcAft>
                          <a:spcPts val="0"/>
                        </a:spcAft>
                      </a:pPr>
                      <a:r>
                        <a:rPr lang="ru-RU" sz="1400" dirty="0">
                          <a:effectLst/>
                        </a:rPr>
                        <a:t>Даний стандарт не </a:t>
                      </a:r>
                      <a:r>
                        <a:rPr lang="ru-RU" sz="1400" dirty="0" err="1">
                          <a:effectLst/>
                        </a:rPr>
                        <a:t>стосується</a:t>
                      </a:r>
                      <a:r>
                        <a:rPr lang="ru-RU" sz="1400" dirty="0">
                          <a:effectLst/>
                        </a:rPr>
                        <a:t> </a:t>
                      </a:r>
                      <a:endParaRPr lang="ru-RU" sz="1100" dirty="0">
                        <a:effectLst/>
                      </a:endParaRPr>
                    </a:p>
                    <a:p>
                      <a:pPr algn="just">
                        <a:lnSpc>
                          <a:spcPct val="107000"/>
                        </a:lnSpc>
                        <a:spcAft>
                          <a:spcPts val="0"/>
                        </a:spcAft>
                      </a:pPr>
                      <a:r>
                        <a:rPr lang="ru-RU" sz="1400" dirty="0" err="1">
                          <a:effectLst/>
                        </a:rPr>
                        <a:t>кемпінгів</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636465756"/>
                  </a:ext>
                </a:extLst>
              </a:tr>
            </a:tbl>
          </a:graphicData>
        </a:graphic>
      </p:graphicFrame>
    </p:spTree>
    <p:extLst>
      <p:ext uri="{BB962C8B-B14F-4D97-AF65-F5344CB8AC3E}">
        <p14:creationId xmlns:p14="http://schemas.microsoft.com/office/powerpoint/2010/main" val="297296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97A70411-9C08-42F0-84B2-ED7A6F45D01E}"/>
              </a:ext>
            </a:extLst>
          </p:cNvPr>
          <p:cNvGraphicFramePr>
            <a:graphicFrameLocks noGrp="1"/>
          </p:cNvGraphicFramePr>
          <p:nvPr>
            <p:ph idx="1"/>
            <p:extLst>
              <p:ext uri="{D42A27DB-BD31-4B8C-83A1-F6EECF244321}">
                <p14:modId xmlns:p14="http://schemas.microsoft.com/office/powerpoint/2010/main" val="885731307"/>
              </p:ext>
            </p:extLst>
          </p:nvPr>
        </p:nvGraphicFramePr>
        <p:xfrm>
          <a:off x="1133341" y="1780349"/>
          <a:ext cx="9409246" cy="2282826"/>
        </p:xfrm>
        <a:graphic>
          <a:graphicData uri="http://schemas.openxmlformats.org/drawingml/2006/table">
            <a:tbl>
              <a:tblPr firstRow="1" firstCol="1" bandRow="1">
                <a:tableStyleId>{5C22544A-7EE6-4342-B048-85BDC9FD1C3A}</a:tableStyleId>
              </a:tblPr>
              <a:tblGrid>
                <a:gridCol w="1344687">
                  <a:extLst>
                    <a:ext uri="{9D8B030D-6E8A-4147-A177-3AD203B41FA5}">
                      <a16:colId xmlns:a16="http://schemas.microsoft.com/office/drawing/2014/main" xmlns="" val="4098177394"/>
                    </a:ext>
                  </a:extLst>
                </a:gridCol>
                <a:gridCol w="6731154">
                  <a:extLst>
                    <a:ext uri="{9D8B030D-6E8A-4147-A177-3AD203B41FA5}">
                      <a16:colId xmlns:a16="http://schemas.microsoft.com/office/drawing/2014/main" xmlns="" val="1024273672"/>
                    </a:ext>
                  </a:extLst>
                </a:gridCol>
                <a:gridCol w="1333405">
                  <a:extLst>
                    <a:ext uri="{9D8B030D-6E8A-4147-A177-3AD203B41FA5}">
                      <a16:colId xmlns:a16="http://schemas.microsoft.com/office/drawing/2014/main" xmlns="" val="1134566491"/>
                    </a:ext>
                  </a:extLst>
                </a:gridCol>
              </a:tblGrid>
              <a:tr h="0">
                <a:tc gridSpan="3">
                  <a:txBody>
                    <a:bodyPr/>
                    <a:lstStyle/>
                    <a:p>
                      <a:pPr algn="just">
                        <a:lnSpc>
                          <a:spcPct val="107000"/>
                        </a:lnSpc>
                        <a:spcAft>
                          <a:spcPts val="0"/>
                        </a:spcAft>
                      </a:pPr>
                      <a:r>
                        <a:rPr lang="ru-RU" sz="1400">
                          <a:effectLst/>
                        </a:rPr>
                        <a:t>Вимоги до ТІЦ</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229940127"/>
                  </a:ext>
                </a:extLst>
              </a:tr>
              <a:tr h="0">
                <a:tc>
                  <a:txBody>
                    <a:bodyPr/>
                    <a:lstStyle/>
                    <a:p>
                      <a:pPr algn="just">
                        <a:lnSpc>
                          <a:spcPct val="107000"/>
                        </a:lnSpc>
                        <a:spcAft>
                          <a:spcPts val="0"/>
                        </a:spcAft>
                      </a:pPr>
                      <a:r>
                        <a:rPr lang="ru-RU" sz="1400" u="sng">
                          <a:effectLst/>
                          <a:hlinkClick r:id="rId2"/>
                        </a:rPr>
                        <a:t>Офіси туристичні інформаційні. Туристична інформація щодо послуг з приймання туристів. Вимоги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a:effectLst/>
                        </a:rPr>
                        <a:t>Цей стандарт встановлює мінімальні </a:t>
                      </a:r>
                      <a:endParaRPr lang="ru-RU" sz="1100">
                        <a:effectLst/>
                      </a:endParaRPr>
                    </a:p>
                    <a:p>
                      <a:pPr algn="just">
                        <a:lnSpc>
                          <a:spcPct val="107000"/>
                        </a:lnSpc>
                        <a:spcAft>
                          <a:spcPts val="0"/>
                        </a:spcAft>
                      </a:pPr>
                      <a:r>
                        <a:rPr lang="ru-RU" sz="1400">
                          <a:effectLst/>
                        </a:rPr>
                        <a:t>вимоги до якості послуг, що </a:t>
                      </a:r>
                      <a:endParaRPr lang="ru-RU" sz="1100">
                        <a:effectLst/>
                      </a:endParaRPr>
                    </a:p>
                    <a:p>
                      <a:pPr algn="just">
                        <a:lnSpc>
                          <a:spcPct val="107000"/>
                        </a:lnSpc>
                        <a:spcAft>
                          <a:spcPts val="0"/>
                        </a:spcAft>
                      </a:pPr>
                      <a:r>
                        <a:rPr lang="ru-RU" sz="1400">
                          <a:effectLst/>
                        </a:rPr>
                        <a:t>надаються туристичними інформаційними </a:t>
                      </a:r>
                      <a:endParaRPr lang="ru-RU" sz="1100">
                        <a:effectLst/>
                      </a:endParaRPr>
                    </a:p>
                    <a:p>
                      <a:pPr algn="just">
                        <a:lnSpc>
                          <a:spcPct val="107000"/>
                        </a:lnSpc>
                        <a:spcAft>
                          <a:spcPts val="0"/>
                        </a:spcAft>
                      </a:pPr>
                      <a:r>
                        <a:rPr lang="ru-RU" sz="1400">
                          <a:effectLst/>
                        </a:rPr>
                        <a:t>офісами (TІO) будь-якого типу і розміру, </a:t>
                      </a:r>
                      <a:endParaRPr lang="ru-RU" sz="1100">
                        <a:effectLst/>
                      </a:endParaRPr>
                    </a:p>
                    <a:p>
                      <a:pPr algn="just">
                        <a:lnSpc>
                          <a:spcPct val="107000"/>
                        </a:lnSpc>
                        <a:spcAft>
                          <a:spcPts val="0"/>
                        </a:spcAft>
                      </a:pPr>
                      <a:r>
                        <a:rPr lang="ru-RU" sz="1400">
                          <a:effectLst/>
                        </a:rPr>
                        <a:t>державних чи приватних.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07196858"/>
                  </a:ext>
                </a:extLst>
              </a:tr>
            </a:tbl>
          </a:graphicData>
        </a:graphic>
      </p:graphicFrame>
    </p:spTree>
    <p:extLst>
      <p:ext uri="{BB962C8B-B14F-4D97-AF65-F5344CB8AC3E}">
        <p14:creationId xmlns:p14="http://schemas.microsoft.com/office/powerpoint/2010/main" val="1582296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44AF0D67-215E-4999-9DB8-F20792E7637B}"/>
              </a:ext>
            </a:extLst>
          </p:cNvPr>
          <p:cNvGraphicFramePr>
            <a:graphicFrameLocks noGrp="1"/>
          </p:cNvGraphicFramePr>
          <p:nvPr>
            <p:ph idx="1"/>
            <p:extLst>
              <p:ext uri="{D42A27DB-BD31-4B8C-83A1-F6EECF244321}">
                <p14:modId xmlns:p14="http://schemas.microsoft.com/office/powerpoint/2010/main" val="4032981681"/>
              </p:ext>
            </p:extLst>
          </p:nvPr>
        </p:nvGraphicFramePr>
        <p:xfrm>
          <a:off x="2218417" y="619125"/>
          <a:ext cx="7761516" cy="5553075"/>
        </p:xfrm>
        <a:graphic>
          <a:graphicData uri="http://schemas.openxmlformats.org/drawingml/2006/table">
            <a:tbl>
              <a:tblPr firstRow="1" firstCol="1" bandRow="1">
                <a:tableStyleId>{5C22544A-7EE6-4342-B048-85BDC9FD1C3A}</a:tableStyleId>
              </a:tblPr>
              <a:tblGrid>
                <a:gridCol w="1164089">
                  <a:extLst>
                    <a:ext uri="{9D8B030D-6E8A-4147-A177-3AD203B41FA5}">
                      <a16:colId xmlns:a16="http://schemas.microsoft.com/office/drawing/2014/main" xmlns="" val="303450460"/>
                    </a:ext>
                  </a:extLst>
                </a:gridCol>
                <a:gridCol w="1099342">
                  <a:extLst>
                    <a:ext uri="{9D8B030D-6E8A-4147-A177-3AD203B41FA5}">
                      <a16:colId xmlns:a16="http://schemas.microsoft.com/office/drawing/2014/main" xmlns="" val="3087604439"/>
                    </a:ext>
                  </a:extLst>
                </a:gridCol>
                <a:gridCol w="5498085">
                  <a:extLst>
                    <a:ext uri="{9D8B030D-6E8A-4147-A177-3AD203B41FA5}">
                      <a16:colId xmlns:a16="http://schemas.microsoft.com/office/drawing/2014/main" xmlns="" val="2562633816"/>
                    </a:ext>
                  </a:extLst>
                </a:gridCol>
              </a:tblGrid>
              <a:tr h="189560">
                <a:tc gridSpan="3">
                  <a:txBody>
                    <a:bodyPr/>
                    <a:lstStyle/>
                    <a:p>
                      <a:pPr algn="just">
                        <a:lnSpc>
                          <a:spcPct val="107000"/>
                        </a:lnSpc>
                        <a:spcAft>
                          <a:spcPts val="0"/>
                        </a:spcAft>
                      </a:pPr>
                      <a:r>
                        <a:rPr lang="ru-RU" sz="1200">
                          <a:effectLst/>
                        </a:rPr>
                        <a:t>Вимоги та специфікації для інвалідів та інших маломобільних груп населення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598404682"/>
                  </a:ext>
                </a:extLst>
              </a:tr>
              <a:tr h="2781446">
                <a:tc>
                  <a:txBody>
                    <a:bodyPr/>
                    <a:lstStyle/>
                    <a:p>
                      <a:pPr algn="just">
                        <a:lnSpc>
                          <a:spcPct val="107000"/>
                        </a:lnSpc>
                        <a:spcAft>
                          <a:spcPts val="0"/>
                        </a:spcAft>
                      </a:pPr>
                      <a:r>
                        <a:rPr lang="ru-RU" sz="1200">
                          <a:effectLst/>
                        </a:rPr>
                        <a:t>ДСТУ ISO 17049:2017 (ISO 17049:2013, IDT)</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200" u="sng">
                          <a:effectLst/>
                          <a:hlinkClick r:id="rId2"/>
                        </a:rPr>
                        <a:t>Доступне проектування. Застосування шрифту Брайля на інформаційних вказівниках, обладнанні та приладах</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200">
                          <a:effectLst/>
                        </a:rPr>
                        <a:t>Стандарт визначає основні вимоги </a:t>
                      </a:r>
                      <a:endParaRPr lang="ru-RU" sz="1000">
                        <a:effectLst/>
                      </a:endParaRPr>
                    </a:p>
                    <a:p>
                      <a:pPr algn="just">
                        <a:lnSpc>
                          <a:spcPct val="107000"/>
                        </a:lnSpc>
                        <a:spcAft>
                          <a:spcPts val="0"/>
                        </a:spcAft>
                      </a:pPr>
                      <a:r>
                        <a:rPr lang="ru-RU" sz="1200">
                          <a:effectLst/>
                        </a:rPr>
                        <a:t>до шрифту Брайля, використовуваного для </a:t>
                      </a:r>
                      <a:endParaRPr lang="ru-RU" sz="1000">
                        <a:effectLst/>
                      </a:endParaRPr>
                    </a:p>
                    <a:p>
                      <a:pPr algn="just">
                        <a:lnSpc>
                          <a:spcPct val="107000"/>
                        </a:lnSpc>
                        <a:spcAft>
                          <a:spcPts val="0"/>
                        </a:spcAft>
                      </a:pPr>
                      <a:r>
                        <a:rPr lang="ru-RU" sz="1200">
                          <a:effectLst/>
                        </a:rPr>
                        <a:t>вивісок, устаткування і приладів, </a:t>
                      </a:r>
                      <a:endParaRPr lang="ru-RU" sz="1000">
                        <a:effectLst/>
                      </a:endParaRPr>
                    </a:p>
                    <a:p>
                      <a:pPr algn="just">
                        <a:lnSpc>
                          <a:spcPct val="107000"/>
                        </a:lnSpc>
                        <a:spcAft>
                          <a:spcPts val="0"/>
                        </a:spcAft>
                      </a:pPr>
                      <a:r>
                        <a:rPr lang="ru-RU" sz="1200">
                          <a:effectLst/>
                        </a:rPr>
                        <a:t>включаючи параметри розміру </a:t>
                      </a:r>
                      <a:endParaRPr lang="ru-RU" sz="1000">
                        <a:effectLst/>
                      </a:endParaRPr>
                    </a:p>
                    <a:p>
                      <a:pPr algn="just">
                        <a:lnSpc>
                          <a:spcPct val="107000"/>
                        </a:lnSpc>
                        <a:spcAft>
                          <a:spcPts val="0"/>
                        </a:spcAft>
                      </a:pPr>
                      <a:r>
                        <a:rPr lang="ru-RU" sz="1200">
                          <a:effectLst/>
                        </a:rPr>
                        <a:t>шрифту Брайля і характеристики </a:t>
                      </a:r>
                      <a:endParaRPr lang="ru-RU" sz="1000">
                        <a:effectLst/>
                      </a:endParaRPr>
                    </a:p>
                    <a:p>
                      <a:pPr algn="just">
                        <a:lnSpc>
                          <a:spcPct val="107000"/>
                        </a:lnSpc>
                        <a:spcAft>
                          <a:spcPts val="0"/>
                        </a:spcAft>
                      </a:pPr>
                      <a:r>
                        <a:rPr lang="ru-RU" sz="1200">
                          <a:effectLst/>
                        </a:rPr>
                        <a:t>використовуваних матеріалів, а також </a:t>
                      </a:r>
                      <a:endParaRPr lang="ru-RU" sz="1000">
                        <a:effectLst/>
                      </a:endParaRPr>
                    </a:p>
                    <a:p>
                      <a:pPr algn="just">
                        <a:lnSpc>
                          <a:spcPct val="107000"/>
                        </a:lnSpc>
                        <a:spcAft>
                          <a:spcPts val="0"/>
                        </a:spcAft>
                      </a:pPr>
                      <a:r>
                        <a:rPr lang="ru-RU" sz="1200">
                          <a:effectLst/>
                        </a:rPr>
                        <a:t>керівні принципи для практичної реалізації</a:t>
                      </a:r>
                      <a:endParaRPr lang="ru-RU" sz="1000">
                        <a:effectLst/>
                      </a:endParaRPr>
                    </a:p>
                    <a:p>
                      <a:pPr algn="just">
                        <a:lnSpc>
                          <a:spcPct val="107000"/>
                        </a:lnSpc>
                        <a:spcAft>
                          <a:spcPts val="0"/>
                        </a:spcAft>
                      </a:pPr>
                      <a:r>
                        <a:rPr lang="ru-RU" sz="1200">
                          <a:effectLst/>
                        </a:rPr>
                        <a:t> стандарту для перекладу.</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304989324"/>
                  </a:ext>
                </a:extLst>
              </a:tr>
              <a:tr h="2582069">
                <a:tc>
                  <a:txBody>
                    <a:bodyPr/>
                    <a:lstStyle/>
                    <a:p>
                      <a:pPr algn="just">
                        <a:lnSpc>
                          <a:spcPct val="107000"/>
                        </a:lnSpc>
                        <a:spcAft>
                          <a:spcPts val="0"/>
                        </a:spcAft>
                      </a:pPr>
                      <a:r>
                        <a:rPr lang="ru-RU" sz="1200">
                          <a:effectLst/>
                        </a:rPr>
                        <a:t>ДСТУ ISO 23599:2017» (ISO 23599:2012, IDT)</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200" u="sng">
                          <a:effectLst/>
                          <a:hlinkClick r:id="rId3"/>
                        </a:rPr>
                        <a:t>Вироби для надання допомоги сліпим і людям зі слабким зором. Тактильні індикатори пішохідної зони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200" dirty="0" err="1">
                          <a:effectLst/>
                        </a:rPr>
                        <a:t>Цей</a:t>
                      </a:r>
                      <a:r>
                        <a:rPr lang="ru-RU" sz="1200" dirty="0">
                          <a:effectLst/>
                        </a:rPr>
                        <a:t> </a:t>
                      </a:r>
                      <a:r>
                        <a:rPr lang="ru-RU" sz="1200" dirty="0" err="1">
                          <a:effectLst/>
                        </a:rPr>
                        <a:t>міжнародний</a:t>
                      </a:r>
                      <a:r>
                        <a:rPr lang="ru-RU" sz="1200" dirty="0">
                          <a:effectLst/>
                        </a:rPr>
                        <a:t> стандарт </a:t>
                      </a:r>
                      <a:r>
                        <a:rPr lang="ru-RU" sz="1200" dirty="0" err="1">
                          <a:effectLst/>
                        </a:rPr>
                        <a:t>забезпечує</a:t>
                      </a:r>
                      <a:r>
                        <a:rPr lang="ru-RU" sz="1200" dirty="0">
                          <a:effectLst/>
                        </a:rPr>
                        <a:t> </a:t>
                      </a:r>
                      <a:endParaRPr lang="ru-RU" sz="1000" dirty="0">
                        <a:effectLst/>
                      </a:endParaRPr>
                    </a:p>
                    <a:p>
                      <a:pPr algn="just">
                        <a:lnSpc>
                          <a:spcPct val="107000"/>
                        </a:lnSpc>
                        <a:spcAft>
                          <a:spcPts val="0"/>
                        </a:spcAft>
                      </a:pPr>
                      <a:r>
                        <a:rPr lang="ru-RU" sz="1200" dirty="0" err="1">
                          <a:effectLst/>
                        </a:rPr>
                        <a:t>специфікації</a:t>
                      </a:r>
                      <a:r>
                        <a:rPr lang="ru-RU" sz="1200" dirty="0">
                          <a:effectLst/>
                        </a:rPr>
                        <a:t> продукту для </a:t>
                      </a:r>
                      <a:r>
                        <a:rPr lang="ru-RU" sz="1200" dirty="0" err="1">
                          <a:effectLst/>
                        </a:rPr>
                        <a:t>дотикових</a:t>
                      </a:r>
                      <a:r>
                        <a:rPr lang="ru-RU" sz="1200" dirty="0">
                          <a:effectLst/>
                        </a:rPr>
                        <a:t> </a:t>
                      </a:r>
                      <a:endParaRPr lang="ru-RU" sz="1000" dirty="0">
                        <a:effectLst/>
                      </a:endParaRPr>
                    </a:p>
                    <a:p>
                      <a:pPr algn="just">
                        <a:lnSpc>
                          <a:spcPct val="107000"/>
                        </a:lnSpc>
                        <a:spcAft>
                          <a:spcPts val="0"/>
                        </a:spcAft>
                      </a:pPr>
                      <a:r>
                        <a:rPr lang="ru-RU" sz="1200" dirty="0" err="1">
                          <a:effectLst/>
                        </a:rPr>
                        <a:t>зовнішніх</a:t>
                      </a:r>
                      <a:r>
                        <a:rPr lang="ru-RU" sz="1200" dirty="0">
                          <a:effectLst/>
                        </a:rPr>
                        <a:t> </a:t>
                      </a:r>
                      <a:r>
                        <a:rPr lang="ru-RU" sz="1200" dirty="0" err="1">
                          <a:effectLst/>
                        </a:rPr>
                        <a:t>індикаторів</a:t>
                      </a:r>
                      <a:r>
                        <a:rPr lang="ru-RU" sz="1200" dirty="0">
                          <a:effectLst/>
                        </a:rPr>
                        <a:t> і </a:t>
                      </a:r>
                      <a:r>
                        <a:rPr lang="ru-RU" sz="1200" dirty="0" err="1">
                          <a:effectLst/>
                        </a:rPr>
                        <a:t>рекомендації</a:t>
                      </a:r>
                      <a:r>
                        <a:rPr lang="ru-RU" sz="1200" dirty="0">
                          <a:effectLst/>
                        </a:rPr>
                        <a:t> </a:t>
                      </a:r>
                      <a:r>
                        <a:rPr lang="ru-RU" sz="1200" dirty="0" err="1">
                          <a:effectLst/>
                        </a:rPr>
                        <a:t>щодо</a:t>
                      </a:r>
                      <a:endParaRPr lang="ru-RU" sz="1000" dirty="0">
                        <a:effectLst/>
                      </a:endParaRPr>
                    </a:p>
                    <a:p>
                      <a:pPr algn="just">
                        <a:lnSpc>
                          <a:spcPct val="107000"/>
                        </a:lnSpc>
                        <a:spcAft>
                          <a:spcPts val="0"/>
                        </a:spcAft>
                      </a:pPr>
                      <a:r>
                        <a:rPr lang="ru-RU" sz="1200" dirty="0">
                          <a:effectLst/>
                        </a:rPr>
                        <a:t> </a:t>
                      </a:r>
                      <a:r>
                        <a:rPr lang="ru-RU" sz="1200" dirty="0" err="1">
                          <a:effectLst/>
                        </a:rPr>
                        <a:t>їх</a:t>
                      </a:r>
                      <a:r>
                        <a:rPr lang="ru-RU" sz="1200" dirty="0">
                          <a:effectLst/>
                        </a:rPr>
                        <a:t> установки з метою </a:t>
                      </a:r>
                      <a:r>
                        <a:rPr lang="ru-RU" sz="1200" dirty="0" err="1">
                          <a:effectLst/>
                        </a:rPr>
                        <a:t>допомоги</a:t>
                      </a:r>
                      <a:r>
                        <a:rPr lang="ru-RU" sz="1200" dirty="0">
                          <a:effectLst/>
                        </a:rPr>
                        <a:t> у</a:t>
                      </a:r>
                      <a:endParaRPr lang="ru-RU" sz="1000" dirty="0">
                        <a:effectLst/>
                      </a:endParaRPr>
                    </a:p>
                    <a:p>
                      <a:pPr algn="just">
                        <a:lnSpc>
                          <a:spcPct val="107000"/>
                        </a:lnSpc>
                        <a:spcAft>
                          <a:spcPts val="0"/>
                        </a:spcAft>
                      </a:pPr>
                      <a:r>
                        <a:rPr lang="ru-RU" sz="1200" dirty="0">
                          <a:effectLst/>
                        </a:rPr>
                        <a:t> </a:t>
                      </a:r>
                      <a:r>
                        <a:rPr lang="ru-RU" sz="1200" dirty="0" err="1">
                          <a:effectLst/>
                        </a:rPr>
                        <a:t>забезпеченні</a:t>
                      </a:r>
                      <a:r>
                        <a:rPr lang="ru-RU" sz="1200" dirty="0">
                          <a:effectLst/>
                        </a:rPr>
                        <a:t> </a:t>
                      </a:r>
                      <a:r>
                        <a:rPr lang="ru-RU" sz="1200" dirty="0" err="1">
                          <a:effectLst/>
                        </a:rPr>
                        <a:t>безпечного</a:t>
                      </a:r>
                      <a:r>
                        <a:rPr lang="ru-RU" sz="1200" dirty="0">
                          <a:effectLst/>
                        </a:rPr>
                        <a:t> і </a:t>
                      </a:r>
                      <a:r>
                        <a:rPr lang="ru-RU" sz="1200" dirty="0" err="1">
                          <a:effectLst/>
                        </a:rPr>
                        <a:t>самостійного</a:t>
                      </a:r>
                      <a:endParaRPr lang="ru-RU" sz="1000" dirty="0">
                        <a:effectLst/>
                      </a:endParaRPr>
                    </a:p>
                    <a:p>
                      <a:pPr algn="just">
                        <a:lnSpc>
                          <a:spcPct val="107000"/>
                        </a:lnSpc>
                        <a:spcAft>
                          <a:spcPts val="0"/>
                        </a:spcAft>
                      </a:pPr>
                      <a:r>
                        <a:rPr lang="ru-RU" sz="1200" dirty="0">
                          <a:effectLst/>
                        </a:rPr>
                        <a:t> </a:t>
                      </a:r>
                      <a:r>
                        <a:rPr lang="ru-RU" sz="1200" dirty="0" err="1">
                          <a:effectLst/>
                        </a:rPr>
                        <a:t>пересування</a:t>
                      </a:r>
                      <a:r>
                        <a:rPr lang="ru-RU" sz="1200" dirty="0">
                          <a:effectLst/>
                        </a:rPr>
                        <a:t> </a:t>
                      </a:r>
                      <a:r>
                        <a:rPr lang="ru-RU" sz="1200" dirty="0" err="1">
                          <a:effectLst/>
                        </a:rPr>
                        <a:t>сліпих</a:t>
                      </a:r>
                      <a:r>
                        <a:rPr lang="ru-RU" sz="1200" dirty="0">
                          <a:effectLst/>
                        </a:rPr>
                        <a:t> </a:t>
                      </a:r>
                      <a:r>
                        <a:rPr lang="ru-RU" sz="1200" dirty="0" err="1">
                          <a:effectLst/>
                        </a:rPr>
                        <a:t>або</a:t>
                      </a:r>
                      <a:r>
                        <a:rPr lang="ru-RU" sz="1200" dirty="0">
                          <a:effectLst/>
                        </a:rPr>
                        <a:t> людей </a:t>
                      </a:r>
                      <a:r>
                        <a:rPr lang="ru-RU" sz="1200" dirty="0" err="1">
                          <a:effectLst/>
                        </a:rPr>
                        <a:t>зі</a:t>
                      </a:r>
                      <a:r>
                        <a:rPr lang="ru-RU" sz="1200" dirty="0">
                          <a:effectLst/>
                        </a:rPr>
                        <a:t> </a:t>
                      </a:r>
                      <a:r>
                        <a:rPr lang="ru-RU" sz="1200" dirty="0" err="1">
                          <a:effectLst/>
                        </a:rPr>
                        <a:t>слабким</a:t>
                      </a:r>
                      <a:endParaRPr lang="ru-RU" sz="1000" dirty="0">
                        <a:effectLst/>
                      </a:endParaRPr>
                    </a:p>
                    <a:p>
                      <a:pPr algn="just">
                        <a:lnSpc>
                          <a:spcPct val="107000"/>
                        </a:lnSpc>
                        <a:spcAft>
                          <a:spcPts val="0"/>
                        </a:spcAft>
                      </a:pPr>
                      <a:r>
                        <a:rPr lang="ru-RU" sz="1200" dirty="0">
                          <a:effectLst/>
                        </a:rPr>
                        <a:t> </a:t>
                      </a:r>
                      <a:r>
                        <a:rPr lang="ru-RU" sz="1200" dirty="0" err="1">
                          <a:effectLst/>
                        </a:rPr>
                        <a:t>зором</a:t>
                      </a:r>
                      <a:r>
                        <a:rPr lang="ru-RU" sz="1200" dirty="0">
                          <a:effectLst/>
                        </a:rPr>
                        <a:t>.</a:t>
                      </a:r>
                      <a:endParaRPr lang="ru-RU" sz="1000" dirty="0">
                        <a:effectLst/>
                      </a:endParaRPr>
                    </a:p>
                    <a:p>
                      <a:pPr algn="just">
                        <a:lnSpc>
                          <a:spcPct val="107000"/>
                        </a:lnSpc>
                        <a:spcAft>
                          <a:spcPts val="0"/>
                        </a:spcAft>
                      </a:pPr>
                      <a:r>
                        <a:rPr lang="ru-RU" sz="1200" dirty="0" err="1">
                          <a:effectLst/>
                        </a:rPr>
                        <a:t>Він</a:t>
                      </a:r>
                      <a:r>
                        <a:rPr lang="ru-RU" sz="1200" dirty="0">
                          <a:effectLst/>
                        </a:rPr>
                        <a:t> </a:t>
                      </a:r>
                      <a:r>
                        <a:rPr lang="ru-RU" sz="1200" dirty="0" err="1">
                          <a:effectLst/>
                        </a:rPr>
                        <a:t>конкретизує</a:t>
                      </a:r>
                      <a:r>
                        <a:rPr lang="ru-RU" sz="1200" dirty="0">
                          <a:effectLst/>
                        </a:rPr>
                        <a:t> два </a:t>
                      </a:r>
                      <a:r>
                        <a:rPr lang="ru-RU" sz="1200" dirty="0" err="1">
                          <a:effectLst/>
                        </a:rPr>
                        <a:t>види</a:t>
                      </a:r>
                      <a:r>
                        <a:rPr lang="ru-RU" sz="1200" dirty="0">
                          <a:effectLst/>
                        </a:rPr>
                        <a:t> </a:t>
                      </a:r>
                      <a:endParaRPr lang="ru-RU" sz="1000" dirty="0">
                        <a:effectLst/>
                      </a:endParaRPr>
                    </a:p>
                    <a:p>
                      <a:pPr algn="just">
                        <a:lnSpc>
                          <a:spcPct val="107000"/>
                        </a:lnSpc>
                        <a:spcAft>
                          <a:spcPts val="0"/>
                        </a:spcAft>
                      </a:pPr>
                      <a:r>
                        <a:rPr lang="ru-RU" sz="1200" dirty="0" err="1">
                          <a:effectLst/>
                        </a:rPr>
                        <a:t>специфікації</a:t>
                      </a:r>
                      <a:r>
                        <a:rPr lang="ru-RU" sz="1200" dirty="0">
                          <a:effectLst/>
                        </a:rPr>
                        <a:t>: з </a:t>
                      </a:r>
                      <a:r>
                        <a:rPr lang="ru-RU" sz="1200" dirty="0" err="1">
                          <a:effectLst/>
                        </a:rPr>
                        <a:t>концентрації</a:t>
                      </a:r>
                      <a:r>
                        <a:rPr lang="ru-RU" sz="1200" dirty="0">
                          <a:effectLst/>
                        </a:rPr>
                        <a:t> </a:t>
                      </a:r>
                      <a:r>
                        <a:rPr lang="ru-RU" sz="1200" dirty="0" err="1">
                          <a:effectLst/>
                        </a:rPr>
                        <a:t>уваги</a:t>
                      </a:r>
                      <a:r>
                        <a:rPr lang="ru-RU" sz="1200" dirty="0">
                          <a:effectLst/>
                        </a:rPr>
                        <a:t> і </a:t>
                      </a:r>
                      <a:endParaRPr lang="ru-RU" sz="1000" dirty="0">
                        <a:effectLst/>
                      </a:endParaRPr>
                    </a:p>
                    <a:p>
                      <a:pPr algn="just">
                        <a:lnSpc>
                          <a:spcPct val="107000"/>
                        </a:lnSpc>
                        <a:spcAft>
                          <a:spcPts val="0"/>
                        </a:spcAft>
                      </a:pPr>
                      <a:r>
                        <a:rPr lang="ru-RU" sz="1200" dirty="0">
                          <a:effectLst/>
                        </a:rPr>
                        <a:t>для </a:t>
                      </a:r>
                      <a:r>
                        <a:rPr lang="ru-RU" sz="1200" dirty="0" err="1">
                          <a:effectLst/>
                        </a:rPr>
                        <a:t>безпечного</a:t>
                      </a:r>
                      <a:r>
                        <a:rPr lang="ru-RU" sz="1200" dirty="0">
                          <a:effectLst/>
                        </a:rPr>
                        <a:t> </a:t>
                      </a:r>
                      <a:r>
                        <a:rPr lang="ru-RU" sz="1200" dirty="0" err="1">
                          <a:effectLst/>
                        </a:rPr>
                        <a:t>пересування</a:t>
                      </a:r>
                      <a:r>
                        <a:rPr lang="ru-RU" sz="1200" dirty="0">
                          <a:effectLst/>
                        </a:rPr>
                        <a:t>. Вони </a:t>
                      </a:r>
                      <a:endParaRPr lang="ru-RU" sz="1000" dirty="0">
                        <a:effectLst/>
                      </a:endParaRPr>
                    </a:p>
                    <a:p>
                      <a:pPr algn="just">
                        <a:lnSpc>
                          <a:spcPct val="107000"/>
                        </a:lnSpc>
                        <a:spcAft>
                          <a:spcPts val="0"/>
                        </a:spcAft>
                      </a:pPr>
                      <a:r>
                        <a:rPr lang="ru-RU" sz="1200" dirty="0" err="1">
                          <a:effectLst/>
                        </a:rPr>
                        <a:t>можуть</a:t>
                      </a:r>
                      <a:r>
                        <a:rPr lang="ru-RU" sz="1200" dirty="0">
                          <a:effectLst/>
                        </a:rPr>
                        <a:t> бути </a:t>
                      </a:r>
                      <a:r>
                        <a:rPr lang="ru-RU" sz="1200" dirty="0" err="1">
                          <a:effectLst/>
                        </a:rPr>
                        <a:t>використані</a:t>
                      </a:r>
                      <a:r>
                        <a:rPr lang="ru-RU" sz="1200" dirty="0">
                          <a:effectLst/>
                        </a:rPr>
                        <a:t> як в </a:t>
                      </a:r>
                      <a:r>
                        <a:rPr lang="ru-RU" sz="1200" dirty="0" err="1">
                          <a:effectLst/>
                        </a:rPr>
                        <a:t>приміщенні</a:t>
                      </a:r>
                      <a:r>
                        <a:rPr lang="ru-RU" sz="1200" dirty="0">
                          <a:effectLst/>
                        </a:rPr>
                        <a:t>, </a:t>
                      </a:r>
                      <a:endParaRPr lang="ru-RU" sz="1000" dirty="0">
                        <a:effectLst/>
                      </a:endParaRPr>
                    </a:p>
                    <a:p>
                      <a:pPr algn="just">
                        <a:lnSpc>
                          <a:spcPct val="107000"/>
                        </a:lnSpc>
                        <a:spcAft>
                          <a:spcPts val="0"/>
                        </a:spcAft>
                      </a:pPr>
                      <a:r>
                        <a:rPr lang="ru-RU" sz="1200" dirty="0">
                          <a:effectLst/>
                        </a:rPr>
                        <a:t>так і в </a:t>
                      </a:r>
                      <a:r>
                        <a:rPr lang="ru-RU" sz="1200" dirty="0" err="1">
                          <a:effectLst/>
                        </a:rPr>
                        <a:t>довкіллі</a:t>
                      </a:r>
                      <a:r>
                        <a:rPr lang="ru-RU" sz="1200" dirty="0">
                          <a:effectLst/>
                        </a:rPr>
                        <a:t>, де </a:t>
                      </a:r>
                      <a:r>
                        <a:rPr lang="ru-RU" sz="1200" dirty="0" err="1">
                          <a:effectLst/>
                        </a:rPr>
                        <a:t>можуть</a:t>
                      </a:r>
                      <a:r>
                        <a:rPr lang="ru-RU" sz="1200" dirty="0">
                          <a:effectLst/>
                        </a:rPr>
                        <a:t> бути </a:t>
                      </a:r>
                      <a:r>
                        <a:rPr lang="ru-RU" sz="1200" dirty="0" err="1">
                          <a:effectLst/>
                        </a:rPr>
                        <a:t>присутні</a:t>
                      </a:r>
                      <a:r>
                        <a:rPr lang="ru-RU" sz="1200" dirty="0">
                          <a:effectLst/>
                        </a:rPr>
                        <a:t> </a:t>
                      </a:r>
                      <a:endParaRPr lang="ru-RU" sz="1000" dirty="0">
                        <a:effectLst/>
                      </a:endParaRPr>
                    </a:p>
                    <a:p>
                      <a:pPr algn="just">
                        <a:lnSpc>
                          <a:spcPct val="107000"/>
                        </a:lnSpc>
                        <a:spcAft>
                          <a:spcPts val="0"/>
                        </a:spcAft>
                      </a:pPr>
                      <a:r>
                        <a:rPr lang="ru-RU" sz="1200" dirty="0" err="1">
                          <a:effectLst/>
                        </a:rPr>
                        <a:t>ризики</a:t>
                      </a:r>
                      <a:r>
                        <a:rPr lang="ru-RU" sz="1200" dirty="0">
                          <a:effectLst/>
                        </a:rPr>
                        <a:t> для людей </a:t>
                      </a:r>
                      <a:r>
                        <a:rPr lang="ru-RU" sz="1200" dirty="0" err="1">
                          <a:effectLst/>
                        </a:rPr>
                        <a:t>зі</a:t>
                      </a:r>
                      <a:r>
                        <a:rPr lang="ru-RU" sz="1200" dirty="0">
                          <a:effectLst/>
                        </a:rPr>
                        <a:t> </a:t>
                      </a:r>
                      <a:r>
                        <a:rPr lang="ru-RU" sz="1200" dirty="0" err="1">
                          <a:effectLst/>
                        </a:rPr>
                        <a:t>слабким</a:t>
                      </a:r>
                      <a:r>
                        <a:rPr lang="ru-RU" sz="1200" dirty="0">
                          <a:effectLst/>
                        </a:rPr>
                        <a:t> </a:t>
                      </a:r>
                      <a:r>
                        <a:rPr lang="ru-RU" sz="1200" dirty="0" err="1">
                          <a:effectLst/>
                        </a:rPr>
                        <a:t>зором</a:t>
                      </a:r>
                      <a:r>
                        <a:rPr lang="ru-RU" sz="1200" dirty="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477033763"/>
                  </a:ext>
                </a:extLst>
              </a:tr>
            </a:tbl>
          </a:graphicData>
        </a:graphic>
      </p:graphicFrame>
    </p:spTree>
    <p:extLst>
      <p:ext uri="{BB962C8B-B14F-4D97-AF65-F5344CB8AC3E}">
        <p14:creationId xmlns:p14="http://schemas.microsoft.com/office/powerpoint/2010/main" val="630480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D2060108-3B92-4926-975B-78EB8D9571D5}"/>
              </a:ext>
            </a:extLst>
          </p:cNvPr>
          <p:cNvGraphicFramePr>
            <a:graphicFrameLocks noGrp="1"/>
          </p:cNvGraphicFramePr>
          <p:nvPr>
            <p:ph idx="1"/>
          </p:nvPr>
        </p:nvGraphicFramePr>
        <p:xfrm>
          <a:off x="1655762" y="1402842"/>
          <a:ext cx="8886825" cy="3938271"/>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3250020846"/>
                    </a:ext>
                  </a:extLst>
                </a:gridCol>
                <a:gridCol w="822325">
                  <a:extLst>
                    <a:ext uri="{9D8B030D-6E8A-4147-A177-3AD203B41FA5}">
                      <a16:colId xmlns:a16="http://schemas.microsoft.com/office/drawing/2014/main" xmlns="" val="1194837999"/>
                    </a:ext>
                  </a:extLst>
                </a:gridCol>
                <a:gridCol w="6731635">
                  <a:extLst>
                    <a:ext uri="{9D8B030D-6E8A-4147-A177-3AD203B41FA5}">
                      <a16:colId xmlns:a16="http://schemas.microsoft.com/office/drawing/2014/main" xmlns="" val="1477872289"/>
                    </a:ext>
                  </a:extLst>
                </a:gridCol>
              </a:tblGrid>
              <a:tr h="285750">
                <a:tc gridSpan="3">
                  <a:txBody>
                    <a:bodyPr/>
                    <a:lstStyle/>
                    <a:p>
                      <a:pPr algn="just">
                        <a:lnSpc>
                          <a:spcPct val="107000"/>
                        </a:lnSpc>
                        <a:spcAft>
                          <a:spcPts val="0"/>
                        </a:spcAft>
                      </a:pPr>
                      <a:r>
                        <a:rPr lang="ru-RU" sz="1400">
                          <a:effectLst/>
                        </a:rPr>
                        <a:t>Вимоги до закладів ресторанного господарства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337856571"/>
                  </a:ext>
                </a:extLst>
              </a:tr>
              <a:tr h="0">
                <a:tc>
                  <a:txBody>
                    <a:bodyPr/>
                    <a:lstStyle/>
                    <a:p>
                      <a:pPr algn="just">
                        <a:lnSpc>
                          <a:spcPct val="107000"/>
                        </a:lnSpc>
                        <a:spcAft>
                          <a:spcPts val="0"/>
                        </a:spcAft>
                      </a:pPr>
                      <a:r>
                        <a:rPr lang="ru-RU" sz="1400">
                          <a:effectLst/>
                        </a:rPr>
                        <a:t>ДСТУ 4281:2004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Заклади ресторанного господарства. Класифікація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a:effectLst/>
                        </a:rPr>
                        <a:t>Даний стандарт встановлює визначення </a:t>
                      </a:r>
                      <a:endParaRPr lang="ru-RU" sz="1100">
                        <a:effectLst/>
                      </a:endParaRPr>
                    </a:p>
                    <a:p>
                      <a:pPr algn="just">
                        <a:lnSpc>
                          <a:spcPct val="107000"/>
                        </a:lnSpc>
                        <a:spcAft>
                          <a:spcPts val="0"/>
                        </a:spcAft>
                      </a:pPr>
                      <a:r>
                        <a:rPr lang="ru-RU" sz="1400">
                          <a:effectLst/>
                        </a:rPr>
                        <a:t>закладів ресторанного господарства, їх </a:t>
                      </a:r>
                      <a:endParaRPr lang="ru-RU" sz="1100">
                        <a:effectLst/>
                      </a:endParaRPr>
                    </a:p>
                    <a:p>
                      <a:pPr algn="just">
                        <a:lnSpc>
                          <a:spcPct val="107000"/>
                        </a:lnSpc>
                        <a:spcAft>
                          <a:spcPts val="0"/>
                        </a:spcAft>
                      </a:pPr>
                      <a:r>
                        <a:rPr lang="ru-RU" sz="1400">
                          <a:effectLst/>
                        </a:rPr>
                        <a:t>класифікацію та загальні вимоги до них.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697722200"/>
                  </a:ext>
                </a:extLst>
              </a:tr>
              <a:tr h="0">
                <a:tc>
                  <a:txBody>
                    <a:bodyPr/>
                    <a:lstStyle/>
                    <a:p>
                      <a:pPr algn="just">
                        <a:lnSpc>
                          <a:spcPct val="107000"/>
                        </a:lnSpc>
                        <a:spcAft>
                          <a:spcPts val="0"/>
                        </a:spcAft>
                      </a:pPr>
                      <a:r>
                        <a:rPr lang="ru-RU" sz="1400">
                          <a:effectLst/>
                        </a:rPr>
                        <a:t>ДСТУ 3862-99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Ресторанне господарство. Терміни та визначення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err="1">
                          <a:effectLst/>
                        </a:rPr>
                        <a:t>Цей</a:t>
                      </a:r>
                      <a:r>
                        <a:rPr lang="ru-RU" sz="1400" dirty="0">
                          <a:effectLst/>
                        </a:rPr>
                        <a:t> стандарт </a:t>
                      </a:r>
                      <a:r>
                        <a:rPr lang="ru-RU" sz="1400" dirty="0" err="1">
                          <a:effectLst/>
                        </a:rPr>
                        <a:t>встановлює</a:t>
                      </a:r>
                      <a:r>
                        <a:rPr lang="ru-RU" sz="1400" dirty="0">
                          <a:effectLst/>
                        </a:rPr>
                        <a:t> </a:t>
                      </a:r>
                      <a:r>
                        <a:rPr lang="ru-RU" sz="1400" dirty="0" err="1">
                          <a:effectLst/>
                        </a:rPr>
                        <a:t>терміни</a:t>
                      </a:r>
                      <a:r>
                        <a:rPr lang="ru-RU" sz="1400" dirty="0">
                          <a:effectLst/>
                        </a:rPr>
                        <a:t> </a:t>
                      </a:r>
                      <a:endParaRPr lang="ru-RU" sz="1100" dirty="0">
                        <a:effectLst/>
                      </a:endParaRPr>
                    </a:p>
                    <a:p>
                      <a:pPr algn="just">
                        <a:lnSpc>
                          <a:spcPct val="107000"/>
                        </a:lnSpc>
                        <a:spcAft>
                          <a:spcPts val="0"/>
                        </a:spcAft>
                      </a:pPr>
                      <a:r>
                        <a:rPr lang="ru-RU" sz="1400" dirty="0">
                          <a:effectLst/>
                        </a:rPr>
                        <a:t>та </a:t>
                      </a:r>
                      <a:r>
                        <a:rPr lang="ru-RU" sz="1400" dirty="0" err="1">
                          <a:effectLst/>
                        </a:rPr>
                        <a:t>визначення</a:t>
                      </a:r>
                      <a:r>
                        <a:rPr lang="ru-RU" sz="1400" dirty="0">
                          <a:effectLst/>
                        </a:rPr>
                        <a:t> </a:t>
                      </a:r>
                      <a:r>
                        <a:rPr lang="ru-RU" sz="1400" dirty="0" err="1">
                          <a:effectLst/>
                        </a:rPr>
                        <a:t>стосовно</a:t>
                      </a:r>
                      <a:r>
                        <a:rPr lang="ru-RU" sz="1400" dirty="0">
                          <a:effectLst/>
                        </a:rPr>
                        <a:t> </a:t>
                      </a:r>
                      <a:r>
                        <a:rPr lang="ru-RU" sz="1400" dirty="0" err="1">
                          <a:effectLst/>
                        </a:rPr>
                        <a:t>закладів</a:t>
                      </a:r>
                      <a:r>
                        <a:rPr lang="ru-RU" sz="1400" dirty="0">
                          <a:effectLst/>
                        </a:rPr>
                        <a:t> </a:t>
                      </a:r>
                      <a:endParaRPr lang="ru-RU" sz="1100" dirty="0">
                        <a:effectLst/>
                      </a:endParaRPr>
                    </a:p>
                    <a:p>
                      <a:pPr algn="just">
                        <a:lnSpc>
                          <a:spcPct val="107000"/>
                        </a:lnSpc>
                        <a:spcAft>
                          <a:spcPts val="0"/>
                        </a:spcAft>
                      </a:pPr>
                      <a:r>
                        <a:rPr lang="ru-RU" sz="1400" dirty="0" err="1">
                          <a:effectLst/>
                        </a:rPr>
                        <a:t>громадського</a:t>
                      </a:r>
                      <a:r>
                        <a:rPr lang="ru-RU" sz="1400" dirty="0">
                          <a:effectLst/>
                        </a:rPr>
                        <a:t> </a:t>
                      </a:r>
                      <a:r>
                        <a:rPr lang="ru-RU" sz="1400" dirty="0" err="1">
                          <a:effectLst/>
                        </a:rPr>
                        <a:t>харчування</a:t>
                      </a:r>
                      <a:r>
                        <a:rPr lang="ru-RU" sz="1400" dirty="0">
                          <a:effectLst/>
                        </a:rPr>
                        <a:t>. </a:t>
                      </a:r>
                      <a:r>
                        <a:rPr lang="ru-RU" sz="1400" dirty="0" err="1">
                          <a:effectLst/>
                        </a:rPr>
                        <a:t>Вимоги</a:t>
                      </a:r>
                      <a:r>
                        <a:rPr lang="ru-RU" sz="1400" dirty="0">
                          <a:effectLst/>
                        </a:rPr>
                        <a:t> </a:t>
                      </a:r>
                      <a:endParaRPr lang="ru-RU" sz="1100" dirty="0">
                        <a:effectLst/>
                      </a:endParaRPr>
                    </a:p>
                    <a:p>
                      <a:pPr algn="just">
                        <a:lnSpc>
                          <a:spcPct val="107000"/>
                        </a:lnSpc>
                        <a:spcAft>
                          <a:spcPts val="0"/>
                        </a:spcAft>
                      </a:pPr>
                      <a:r>
                        <a:rPr lang="ru-RU" sz="1400" dirty="0">
                          <a:effectLst/>
                        </a:rPr>
                        <a:t>стандарту </a:t>
                      </a:r>
                      <a:r>
                        <a:rPr lang="ru-RU" sz="1400" dirty="0" err="1">
                          <a:effectLst/>
                        </a:rPr>
                        <a:t>чинні</a:t>
                      </a:r>
                      <a:r>
                        <a:rPr lang="ru-RU" sz="1400" dirty="0">
                          <a:effectLst/>
                        </a:rPr>
                        <a:t> для </a:t>
                      </a:r>
                      <a:r>
                        <a:rPr lang="ru-RU" sz="1400" dirty="0" err="1">
                          <a:effectLst/>
                        </a:rPr>
                        <a:t>застосування</a:t>
                      </a:r>
                      <a:r>
                        <a:rPr lang="ru-RU" sz="1400" dirty="0">
                          <a:effectLst/>
                        </a:rPr>
                        <a:t> у </a:t>
                      </a:r>
                      <a:r>
                        <a:rPr lang="ru-RU" sz="1400" dirty="0" err="1">
                          <a:effectLst/>
                        </a:rPr>
                        <a:t>роботі</a:t>
                      </a:r>
                      <a:r>
                        <a:rPr lang="ru-RU" sz="1400" dirty="0">
                          <a:effectLst/>
                        </a:rPr>
                        <a:t> </a:t>
                      </a:r>
                      <a:endParaRPr lang="ru-RU" sz="1100" dirty="0">
                        <a:effectLst/>
                      </a:endParaRPr>
                    </a:p>
                    <a:p>
                      <a:pPr algn="just">
                        <a:lnSpc>
                          <a:spcPct val="107000"/>
                        </a:lnSpc>
                        <a:spcAft>
                          <a:spcPts val="0"/>
                        </a:spcAft>
                      </a:pPr>
                      <a:r>
                        <a:rPr lang="ru-RU" sz="1400" dirty="0" err="1">
                          <a:effectLst/>
                        </a:rPr>
                        <a:t>підприємств</a:t>
                      </a:r>
                      <a:r>
                        <a:rPr lang="ru-RU" sz="1400" dirty="0">
                          <a:effectLst/>
                        </a:rPr>
                        <a:t>, </a:t>
                      </a:r>
                      <a:r>
                        <a:rPr lang="ru-RU" sz="1400" dirty="0" err="1">
                          <a:effectLst/>
                        </a:rPr>
                        <a:t>установ</a:t>
                      </a:r>
                      <a:r>
                        <a:rPr lang="ru-RU" sz="1400" dirty="0">
                          <a:effectLst/>
                        </a:rPr>
                        <a:t>, </a:t>
                      </a:r>
                      <a:r>
                        <a:rPr lang="ru-RU" sz="1400" dirty="0" err="1">
                          <a:effectLst/>
                        </a:rPr>
                        <a:t>організацій</a:t>
                      </a:r>
                      <a:r>
                        <a:rPr lang="ru-RU" sz="1400" dirty="0">
                          <a:effectLst/>
                        </a:rPr>
                        <a:t>, </a:t>
                      </a:r>
                      <a:r>
                        <a:rPr lang="ru-RU" sz="1400" dirty="0" err="1">
                          <a:effectLst/>
                        </a:rPr>
                        <a:t>що</a:t>
                      </a:r>
                      <a:r>
                        <a:rPr lang="ru-RU" sz="1400" dirty="0">
                          <a:effectLst/>
                        </a:rPr>
                        <a:t> </a:t>
                      </a:r>
                      <a:endParaRPr lang="ru-RU" sz="1100" dirty="0">
                        <a:effectLst/>
                      </a:endParaRPr>
                    </a:p>
                    <a:p>
                      <a:pPr algn="just">
                        <a:lnSpc>
                          <a:spcPct val="107000"/>
                        </a:lnSpc>
                        <a:spcAft>
                          <a:spcPts val="0"/>
                        </a:spcAft>
                      </a:pPr>
                      <a:r>
                        <a:rPr lang="ru-RU" sz="1400" dirty="0" err="1">
                          <a:effectLst/>
                        </a:rPr>
                        <a:t>діють</a:t>
                      </a:r>
                      <a:r>
                        <a:rPr lang="ru-RU" sz="1400" dirty="0">
                          <a:effectLst/>
                        </a:rPr>
                        <a:t> на </a:t>
                      </a:r>
                      <a:r>
                        <a:rPr lang="ru-RU" sz="1400" dirty="0" err="1">
                          <a:effectLst/>
                        </a:rPr>
                        <a:t>території</a:t>
                      </a:r>
                      <a:r>
                        <a:rPr lang="ru-RU" sz="1400" dirty="0">
                          <a:effectLst/>
                        </a:rPr>
                        <a:t> </a:t>
                      </a:r>
                      <a:r>
                        <a:rPr lang="ru-RU" sz="1400" dirty="0" err="1">
                          <a:effectLst/>
                        </a:rPr>
                        <a:t>України</a:t>
                      </a:r>
                      <a:r>
                        <a:rPr lang="ru-RU" sz="1400" dirty="0">
                          <a:effectLst/>
                        </a:rPr>
                        <a:t>, </a:t>
                      </a:r>
                      <a:r>
                        <a:rPr lang="ru-RU" sz="1400" dirty="0" err="1">
                          <a:effectLst/>
                        </a:rPr>
                        <a:t>технічних</a:t>
                      </a:r>
                      <a:r>
                        <a:rPr lang="ru-RU" sz="1400" dirty="0">
                          <a:effectLst/>
                        </a:rPr>
                        <a:t> </a:t>
                      </a:r>
                      <a:endParaRPr lang="ru-RU" sz="1100" dirty="0">
                        <a:effectLst/>
                      </a:endParaRPr>
                    </a:p>
                    <a:p>
                      <a:pPr algn="just">
                        <a:lnSpc>
                          <a:spcPct val="107000"/>
                        </a:lnSpc>
                        <a:spcAft>
                          <a:spcPts val="0"/>
                        </a:spcAft>
                      </a:pPr>
                      <a:r>
                        <a:rPr lang="ru-RU" sz="1400" dirty="0" err="1">
                          <a:effectLst/>
                        </a:rPr>
                        <a:t>комітетів</a:t>
                      </a:r>
                      <a:r>
                        <a:rPr lang="ru-RU" sz="1400" dirty="0">
                          <a:effectLst/>
                        </a:rPr>
                        <a:t> з </a:t>
                      </a:r>
                      <a:r>
                        <a:rPr lang="ru-RU" sz="1400" dirty="0" err="1">
                          <a:effectLst/>
                        </a:rPr>
                        <a:t>стандартизації</a:t>
                      </a:r>
                      <a:r>
                        <a:rPr lang="ru-RU" sz="1400" dirty="0">
                          <a:effectLst/>
                        </a:rPr>
                        <a:t>, </a:t>
                      </a:r>
                      <a:endParaRPr lang="ru-RU" sz="1100" dirty="0">
                        <a:effectLst/>
                      </a:endParaRPr>
                    </a:p>
                    <a:p>
                      <a:pPr algn="just">
                        <a:lnSpc>
                          <a:spcPct val="107000"/>
                        </a:lnSpc>
                        <a:spcAft>
                          <a:spcPts val="0"/>
                        </a:spcAft>
                      </a:pPr>
                      <a:r>
                        <a:rPr lang="ru-RU" sz="1400" dirty="0" err="1">
                          <a:effectLst/>
                        </a:rPr>
                        <a:t>науково-технічних</a:t>
                      </a:r>
                      <a:r>
                        <a:rPr lang="ru-RU" sz="1400" dirty="0">
                          <a:effectLst/>
                        </a:rPr>
                        <a:t> та </a:t>
                      </a:r>
                      <a:r>
                        <a:rPr lang="ru-RU" sz="1400" dirty="0" err="1">
                          <a:effectLst/>
                        </a:rPr>
                        <a:t>інженерних</a:t>
                      </a:r>
                      <a:r>
                        <a:rPr lang="ru-RU" sz="1400" dirty="0">
                          <a:effectLst/>
                        </a:rPr>
                        <a:t> </a:t>
                      </a:r>
                      <a:endParaRPr lang="ru-RU" sz="1100" dirty="0">
                        <a:effectLst/>
                      </a:endParaRPr>
                    </a:p>
                    <a:p>
                      <a:pPr algn="just">
                        <a:lnSpc>
                          <a:spcPct val="107000"/>
                        </a:lnSpc>
                        <a:spcAft>
                          <a:spcPts val="0"/>
                        </a:spcAft>
                      </a:pPr>
                      <a:r>
                        <a:rPr lang="ru-RU" sz="1400" dirty="0" err="1">
                          <a:effectLst/>
                        </a:rPr>
                        <a:t>товариств</a:t>
                      </a:r>
                      <a:r>
                        <a:rPr lang="ru-RU" sz="1400" dirty="0">
                          <a:effectLst/>
                        </a:rPr>
                        <a:t>, </a:t>
                      </a:r>
                      <a:r>
                        <a:rPr lang="ru-RU" sz="1400" dirty="0" err="1">
                          <a:effectLst/>
                        </a:rPr>
                        <a:t>міністерств</a:t>
                      </a:r>
                      <a:r>
                        <a:rPr lang="ru-RU" sz="1400" dirty="0">
                          <a:effectLst/>
                        </a:rPr>
                        <a:t> (</a:t>
                      </a:r>
                      <a:r>
                        <a:rPr lang="ru-RU" sz="1400" dirty="0" err="1">
                          <a:effectLst/>
                        </a:rPr>
                        <a:t>відомств</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49976655"/>
                  </a:ext>
                </a:extLst>
              </a:tr>
            </a:tbl>
          </a:graphicData>
        </a:graphic>
      </p:graphicFrame>
    </p:spTree>
    <p:extLst>
      <p:ext uri="{BB962C8B-B14F-4D97-AF65-F5344CB8AC3E}">
        <p14:creationId xmlns:p14="http://schemas.microsoft.com/office/powerpoint/2010/main" val="205377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1EF8CF4-AEDF-4508-97C0-518F57EC1FBB}"/>
              </a:ext>
            </a:extLst>
          </p:cNvPr>
          <p:cNvSpPr>
            <a:spLocks noGrp="1"/>
          </p:cNvSpPr>
          <p:nvPr>
            <p:ph idx="1"/>
          </p:nvPr>
        </p:nvSpPr>
        <p:spPr>
          <a:xfrm>
            <a:off x="1069848" y="689317"/>
            <a:ext cx="10058400" cy="5482883"/>
          </a:xfrm>
        </p:spPr>
        <p:txBody>
          <a:bodyPr>
            <a:normAutofit/>
          </a:bodyPr>
          <a:lstStyle/>
          <a:p>
            <a:r>
              <a:rPr lang="uk-UA" b="1" dirty="0"/>
              <a:t>Перша (ринкова) модель</a:t>
            </a:r>
            <a:r>
              <a:rPr lang="uk-UA" dirty="0"/>
              <a:t> передбачає відсутність центральної державної туристичної адміністрації, органу державного управління на рівні центральної влади. Всі питання, пов’язані з розвитком туризму, вирішуються на рівні регіонів або самостійно суб’єктами господарювання на основі оперативного регулювання та принципів ринкової економіки. Основна умова для можливості використання цієї моделі полягає в тому, що країна має бути привабливою для іноземних туристів з усіх поглядів і не мати потреби в особливій рекламі національного туристичного продукту на світовому ринку.</a:t>
            </a:r>
          </a:p>
          <a:p>
            <a:r>
              <a:rPr lang="uk-UA" dirty="0"/>
              <a:t>Подібна модель розвитку індустрії туризму сформувалася в США, де з метою економії бюджетних коштів у 1997 р. ліквідована державна структура U.S. </a:t>
            </a:r>
            <a:r>
              <a:rPr lang="uk-UA" dirty="0" err="1"/>
              <a:t>Travel</a:t>
            </a:r>
            <a:r>
              <a:rPr lang="uk-UA" dirty="0"/>
              <a:t> </a:t>
            </a:r>
            <a:r>
              <a:rPr lang="uk-UA" dirty="0" err="1"/>
              <a:t>and</a:t>
            </a:r>
            <a:r>
              <a:rPr lang="uk-UA" dirty="0"/>
              <a:t> </a:t>
            </a:r>
            <a:r>
              <a:rPr lang="uk-UA" dirty="0" err="1"/>
              <a:t>Tourism</a:t>
            </a:r>
            <a:r>
              <a:rPr lang="uk-UA" dirty="0"/>
              <a:t> </a:t>
            </a:r>
            <a:r>
              <a:rPr lang="uk-UA" dirty="0" err="1"/>
              <a:t>Administration</a:t>
            </a:r>
            <a:r>
              <a:rPr lang="uk-UA" dirty="0"/>
              <a:t> (USTTA), що займалася питаннями розвитку туристичної галузі. Цей крок був зумовлений тим, що США втримують міцні позиції на міжнародному туристичному ринку, а сильні приватні компанії здатні на самостійні рекламні акції в інтересах усього національного ринку туризму. Замість USTTA в США діє Консультативна рада з туризму та подорожей (USTTAB, </a:t>
            </a:r>
            <a:r>
              <a:rPr lang="uk-UA" dirty="0">
                <a:solidFill>
                  <a:srgbClr val="000000"/>
                </a:solidFill>
                <a:latin typeface="Arial"/>
              </a:rPr>
              <a:t>US </a:t>
            </a:r>
            <a:r>
              <a:rPr lang="uk-UA" dirty="0" err="1">
                <a:solidFill>
                  <a:srgbClr val="000000"/>
                </a:solidFill>
                <a:latin typeface="Arial"/>
              </a:rPr>
              <a:t>Travel</a:t>
            </a:r>
            <a:r>
              <a:rPr lang="uk-UA" dirty="0">
                <a:solidFill>
                  <a:srgbClr val="000000"/>
                </a:solidFill>
                <a:latin typeface="Arial"/>
              </a:rPr>
              <a:t> </a:t>
            </a:r>
            <a:r>
              <a:rPr lang="uk-UA" dirty="0" err="1">
                <a:solidFill>
                  <a:srgbClr val="000000"/>
                </a:solidFill>
                <a:latin typeface="Arial"/>
              </a:rPr>
              <a:t>and</a:t>
            </a:r>
            <a:r>
              <a:rPr lang="uk-UA" dirty="0">
                <a:solidFill>
                  <a:srgbClr val="000000"/>
                </a:solidFill>
                <a:latin typeface="Arial"/>
              </a:rPr>
              <a:t> </a:t>
            </a:r>
            <a:r>
              <a:rPr lang="uk-UA" dirty="0" err="1">
                <a:solidFill>
                  <a:srgbClr val="000000"/>
                </a:solidFill>
                <a:latin typeface="Arial"/>
              </a:rPr>
              <a:t>Tourism</a:t>
            </a:r>
            <a:r>
              <a:rPr lang="uk-UA" dirty="0">
                <a:solidFill>
                  <a:srgbClr val="000000"/>
                </a:solidFill>
                <a:latin typeface="Arial"/>
              </a:rPr>
              <a:t> </a:t>
            </a:r>
            <a:r>
              <a:rPr lang="uk-UA" dirty="0" err="1">
                <a:solidFill>
                  <a:srgbClr val="000000"/>
                </a:solidFill>
                <a:latin typeface="Arial"/>
              </a:rPr>
              <a:t>Advisory</a:t>
            </a:r>
            <a:r>
              <a:rPr lang="uk-UA" dirty="0">
                <a:solidFill>
                  <a:srgbClr val="000000"/>
                </a:solidFill>
                <a:latin typeface="Arial"/>
              </a:rPr>
              <a:t> </a:t>
            </a:r>
            <a:r>
              <a:rPr lang="uk-UA" dirty="0" err="1">
                <a:solidFill>
                  <a:srgbClr val="000000"/>
                </a:solidFill>
                <a:latin typeface="Arial"/>
              </a:rPr>
              <a:t>Board</a:t>
            </a:r>
            <a:r>
              <a:rPr lang="uk-UA" dirty="0"/>
              <a:t>) – досить впливовий орган, до складу якого входять значні представники туристичної індустрії.</a:t>
            </a:r>
          </a:p>
          <a:p>
            <a:endParaRPr lang="uk-UA" dirty="0"/>
          </a:p>
        </p:txBody>
      </p:sp>
    </p:spTree>
    <p:extLst>
      <p:ext uri="{BB962C8B-B14F-4D97-AF65-F5344CB8AC3E}">
        <p14:creationId xmlns:p14="http://schemas.microsoft.com/office/powerpoint/2010/main" val="1152675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xmlns="" id="{ECCB8C45-6F95-4966-B00B-B9DE85464730}"/>
              </a:ext>
            </a:extLst>
          </p:cNvPr>
          <p:cNvGraphicFramePr>
            <a:graphicFrameLocks noGrp="1"/>
          </p:cNvGraphicFramePr>
          <p:nvPr>
            <p:ph idx="1"/>
            <p:extLst>
              <p:ext uri="{D42A27DB-BD31-4B8C-83A1-F6EECF244321}">
                <p14:modId xmlns:p14="http://schemas.microsoft.com/office/powerpoint/2010/main" val="298332516"/>
              </p:ext>
            </p:extLst>
          </p:nvPr>
        </p:nvGraphicFramePr>
        <p:xfrm>
          <a:off x="2012906" y="507809"/>
          <a:ext cx="8172538" cy="5638909"/>
        </p:xfrm>
        <a:graphic>
          <a:graphicData uri="http://schemas.openxmlformats.org/drawingml/2006/table">
            <a:tbl>
              <a:tblPr firstRow="1" firstCol="1" bandRow="1">
                <a:tableStyleId>{5C22544A-7EE6-4342-B048-85BDC9FD1C3A}</a:tableStyleId>
              </a:tblPr>
              <a:tblGrid>
                <a:gridCol w="1225735">
                  <a:extLst>
                    <a:ext uri="{9D8B030D-6E8A-4147-A177-3AD203B41FA5}">
                      <a16:colId xmlns:a16="http://schemas.microsoft.com/office/drawing/2014/main" xmlns="" val="1572208779"/>
                    </a:ext>
                  </a:extLst>
                </a:gridCol>
                <a:gridCol w="1475027">
                  <a:extLst>
                    <a:ext uri="{9D8B030D-6E8A-4147-A177-3AD203B41FA5}">
                      <a16:colId xmlns:a16="http://schemas.microsoft.com/office/drawing/2014/main" xmlns="" val="1566728655"/>
                    </a:ext>
                  </a:extLst>
                </a:gridCol>
                <a:gridCol w="5471776">
                  <a:extLst>
                    <a:ext uri="{9D8B030D-6E8A-4147-A177-3AD203B41FA5}">
                      <a16:colId xmlns:a16="http://schemas.microsoft.com/office/drawing/2014/main" xmlns="" val="80871379"/>
                    </a:ext>
                  </a:extLst>
                </a:gridCol>
              </a:tblGrid>
              <a:tr h="199598">
                <a:tc gridSpan="3">
                  <a:txBody>
                    <a:bodyPr/>
                    <a:lstStyle/>
                    <a:p>
                      <a:pPr algn="just">
                        <a:lnSpc>
                          <a:spcPct val="107000"/>
                        </a:lnSpc>
                        <a:spcAft>
                          <a:spcPts val="0"/>
                        </a:spcAft>
                      </a:pPr>
                      <a:r>
                        <a:rPr lang="ru-RU" sz="1300" dirty="0" err="1">
                          <a:effectLst/>
                        </a:rPr>
                        <a:t>Вимоги</a:t>
                      </a:r>
                      <a:r>
                        <a:rPr lang="ru-RU" sz="1300" dirty="0">
                          <a:effectLst/>
                        </a:rPr>
                        <a:t> </a:t>
                      </a:r>
                      <a:r>
                        <a:rPr lang="ru-RU" sz="1300" dirty="0" err="1">
                          <a:effectLst/>
                        </a:rPr>
                        <a:t>щодо</a:t>
                      </a:r>
                      <a:r>
                        <a:rPr lang="ru-RU" sz="1300" dirty="0">
                          <a:effectLst/>
                        </a:rPr>
                        <a:t> </a:t>
                      </a:r>
                      <a:r>
                        <a:rPr lang="ru-RU" sz="1300" dirty="0" err="1">
                          <a:effectLst/>
                        </a:rPr>
                        <a:t>туристсько-екскурсійного</a:t>
                      </a:r>
                      <a:r>
                        <a:rPr lang="ru-RU" sz="1300" dirty="0">
                          <a:effectLst/>
                        </a:rPr>
                        <a:t> </a:t>
                      </a:r>
                      <a:r>
                        <a:rPr lang="ru-RU" sz="1300" dirty="0" err="1">
                          <a:effectLst/>
                        </a:rPr>
                        <a:t>обслуговування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420231257"/>
                  </a:ext>
                </a:extLst>
              </a:tr>
              <a:tr h="2089005">
                <a:tc>
                  <a:txBody>
                    <a:bodyPr/>
                    <a:lstStyle/>
                    <a:p>
                      <a:pPr algn="just">
                        <a:lnSpc>
                          <a:spcPct val="107000"/>
                        </a:lnSpc>
                        <a:spcAft>
                          <a:spcPts val="0"/>
                        </a:spcAft>
                      </a:pPr>
                      <a:r>
                        <a:rPr lang="ru-RU" sz="1300">
                          <a:effectLst/>
                        </a:rPr>
                        <a:t>ДСТУ EN 15700:2014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u="sng">
                          <a:effectLst/>
                          <a:hlinkClick r:id="rId2"/>
                        </a:rPr>
                        <a:t>Безпечність стрічкових конвеєрів для зимових  видів спорту чи туризму</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dirty="0">
                          <a:effectLst/>
                        </a:rPr>
                        <a:t>Даний стандарт </a:t>
                      </a:r>
                      <a:r>
                        <a:rPr lang="ru-RU" sz="1300" dirty="0" err="1">
                          <a:effectLst/>
                        </a:rPr>
                        <a:t>встановлює</a:t>
                      </a:r>
                      <a:r>
                        <a:rPr lang="ru-RU" sz="1300" dirty="0">
                          <a:effectLst/>
                        </a:rPr>
                        <a:t> </a:t>
                      </a:r>
                      <a:r>
                        <a:rPr lang="ru-RU" sz="1300" dirty="0" err="1">
                          <a:effectLst/>
                        </a:rPr>
                        <a:t>вимоги</a:t>
                      </a:r>
                      <a:r>
                        <a:rPr lang="ru-RU" sz="1300" dirty="0">
                          <a:effectLst/>
                        </a:rPr>
                        <a:t> </a:t>
                      </a:r>
                      <a:endParaRPr lang="ru-RU" sz="1000" dirty="0">
                        <a:effectLst/>
                      </a:endParaRPr>
                    </a:p>
                    <a:p>
                      <a:pPr algn="just">
                        <a:lnSpc>
                          <a:spcPct val="107000"/>
                        </a:lnSpc>
                        <a:spcAft>
                          <a:spcPts val="0"/>
                        </a:spcAft>
                      </a:pPr>
                      <a:r>
                        <a:rPr lang="ru-RU" sz="1300" dirty="0">
                          <a:effectLst/>
                        </a:rPr>
                        <a:t>до </a:t>
                      </a:r>
                      <a:r>
                        <a:rPr lang="ru-RU" sz="1300" dirty="0" err="1">
                          <a:effectLst/>
                        </a:rPr>
                        <a:t>стрічкових</a:t>
                      </a:r>
                      <a:r>
                        <a:rPr lang="ru-RU" sz="1300" dirty="0">
                          <a:effectLst/>
                        </a:rPr>
                        <a:t> </a:t>
                      </a:r>
                      <a:r>
                        <a:rPr lang="ru-RU" sz="1300" dirty="0" err="1">
                          <a:effectLst/>
                        </a:rPr>
                        <a:t>конвеєрів</a:t>
                      </a:r>
                      <a:r>
                        <a:rPr lang="ru-RU" sz="1300" dirty="0">
                          <a:effectLst/>
                        </a:rPr>
                        <a:t> для </a:t>
                      </a:r>
                      <a:r>
                        <a:rPr lang="ru-RU" sz="1300" dirty="0" err="1">
                          <a:effectLst/>
                        </a:rPr>
                        <a:t>зимових</a:t>
                      </a:r>
                      <a:r>
                        <a:rPr lang="ru-RU" sz="1300" dirty="0">
                          <a:effectLst/>
                        </a:rPr>
                        <a:t> </a:t>
                      </a:r>
                      <a:endParaRPr lang="ru-RU" sz="1000" dirty="0">
                        <a:effectLst/>
                      </a:endParaRPr>
                    </a:p>
                    <a:p>
                      <a:pPr algn="just">
                        <a:lnSpc>
                          <a:spcPct val="107000"/>
                        </a:lnSpc>
                        <a:spcAft>
                          <a:spcPts val="0"/>
                        </a:spcAft>
                      </a:pPr>
                      <a:r>
                        <a:rPr lang="ru-RU" sz="1300" dirty="0" err="1">
                          <a:effectLst/>
                        </a:rPr>
                        <a:t>видів</a:t>
                      </a:r>
                      <a:r>
                        <a:rPr lang="ru-RU" sz="1300" dirty="0">
                          <a:effectLst/>
                        </a:rPr>
                        <a:t> спорту </a:t>
                      </a:r>
                      <a:r>
                        <a:rPr lang="ru-RU" sz="1300" dirty="0" err="1">
                          <a:effectLst/>
                        </a:rPr>
                        <a:t>чи</a:t>
                      </a:r>
                      <a:r>
                        <a:rPr lang="ru-RU" sz="1300" dirty="0">
                          <a:effectLst/>
                        </a:rPr>
                        <a:t> туризму з метою </a:t>
                      </a:r>
                      <a:endParaRPr lang="ru-RU" sz="1000" dirty="0">
                        <a:effectLst/>
                      </a:endParaRPr>
                    </a:p>
                    <a:p>
                      <a:pPr algn="just">
                        <a:lnSpc>
                          <a:spcPct val="107000"/>
                        </a:lnSpc>
                        <a:spcAft>
                          <a:spcPts val="0"/>
                        </a:spcAft>
                      </a:pPr>
                      <a:r>
                        <a:rPr lang="ru-RU" sz="1300" dirty="0" err="1">
                          <a:effectLst/>
                        </a:rPr>
                        <a:t>забезпечення</a:t>
                      </a:r>
                      <a:r>
                        <a:rPr lang="ru-RU" sz="1300" dirty="0">
                          <a:effectLst/>
                        </a:rPr>
                        <a:t> </a:t>
                      </a:r>
                      <a:r>
                        <a:rPr lang="ru-RU" sz="1300" dirty="0" err="1">
                          <a:effectLst/>
                        </a:rPr>
                        <a:t>безпеки</a:t>
                      </a:r>
                      <a:r>
                        <a:rPr lang="ru-RU" sz="1300" dirty="0">
                          <a:effectLst/>
                        </a:rPr>
                        <a:t> </a:t>
                      </a:r>
                      <a:r>
                        <a:rPr lang="ru-RU" sz="1300" dirty="0" err="1">
                          <a:effectLst/>
                        </a:rPr>
                        <a:t>туристів</a:t>
                      </a:r>
                      <a:r>
                        <a:rPr lang="ru-RU" sz="1300" dirty="0">
                          <a:effectLst/>
                        </a:rPr>
                        <a:t>.</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4511244"/>
                  </a:ext>
                </a:extLst>
              </a:tr>
              <a:tr h="3348609">
                <a:tc>
                  <a:txBody>
                    <a:bodyPr/>
                    <a:lstStyle/>
                    <a:p>
                      <a:pPr algn="just">
                        <a:lnSpc>
                          <a:spcPct val="107000"/>
                        </a:lnSpc>
                        <a:spcAft>
                          <a:spcPts val="0"/>
                        </a:spcAft>
                      </a:pPr>
                      <a:r>
                        <a:rPr lang="ru-RU" sz="1300">
                          <a:effectLst/>
                        </a:rPr>
                        <a:t>ГОСТ 28681.3-95</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u="sng">
                          <a:effectLst/>
                          <a:hlinkClick r:id="rId3"/>
                        </a:rPr>
                        <a:t>Туристско-экскурсионное обслуживание. Требования по обеспечению безопасности туристов и экскурсантов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300" dirty="0" err="1">
                          <a:effectLst/>
                        </a:rPr>
                        <a:t>Ці</a:t>
                      </a:r>
                      <a:r>
                        <a:rPr lang="ru-RU" sz="1300" dirty="0">
                          <a:effectLst/>
                        </a:rPr>
                        <a:t> </a:t>
                      </a:r>
                      <a:r>
                        <a:rPr lang="ru-RU" sz="1300" dirty="0" err="1">
                          <a:effectLst/>
                        </a:rPr>
                        <a:t>стандарти</a:t>
                      </a:r>
                      <a:r>
                        <a:rPr lang="ru-RU" sz="1300" dirty="0">
                          <a:effectLst/>
                        </a:rPr>
                        <a:t> </a:t>
                      </a:r>
                      <a:r>
                        <a:rPr lang="ru-RU" sz="1300" dirty="0" err="1">
                          <a:effectLst/>
                        </a:rPr>
                        <a:t>встановлюють</a:t>
                      </a:r>
                      <a:r>
                        <a:rPr lang="ru-RU" sz="1300" dirty="0">
                          <a:effectLst/>
                        </a:rPr>
                        <a:t> </a:t>
                      </a:r>
                      <a:r>
                        <a:rPr lang="ru-RU" sz="1300" dirty="0" err="1">
                          <a:effectLst/>
                        </a:rPr>
                        <a:t>вимоги</a:t>
                      </a:r>
                      <a:r>
                        <a:rPr lang="ru-RU" sz="1300" dirty="0">
                          <a:effectLst/>
                        </a:rPr>
                        <a:t> до</a:t>
                      </a:r>
                      <a:endParaRPr lang="ru-RU" sz="1000" dirty="0">
                        <a:effectLst/>
                      </a:endParaRPr>
                    </a:p>
                    <a:p>
                      <a:pPr algn="just">
                        <a:lnSpc>
                          <a:spcPct val="107000"/>
                        </a:lnSpc>
                        <a:spcAft>
                          <a:spcPts val="0"/>
                        </a:spcAft>
                      </a:pPr>
                      <a:r>
                        <a:rPr lang="ru-RU" sz="1300" dirty="0">
                          <a:effectLst/>
                        </a:rPr>
                        <a:t> </a:t>
                      </a:r>
                      <a:r>
                        <a:rPr lang="ru-RU" sz="1300" dirty="0" err="1">
                          <a:effectLst/>
                        </a:rPr>
                        <a:t>туристських</a:t>
                      </a:r>
                      <a:r>
                        <a:rPr lang="ru-RU" sz="1300" dirty="0">
                          <a:effectLst/>
                        </a:rPr>
                        <a:t> і </a:t>
                      </a:r>
                      <a:r>
                        <a:rPr lang="ru-RU" sz="1300" dirty="0" err="1">
                          <a:effectLst/>
                        </a:rPr>
                        <a:t>екскурсійних</a:t>
                      </a:r>
                      <a:r>
                        <a:rPr lang="ru-RU" sz="1300" dirty="0">
                          <a:effectLst/>
                        </a:rPr>
                        <a:t> </a:t>
                      </a:r>
                      <a:r>
                        <a:rPr lang="ru-RU" sz="1300" dirty="0" err="1">
                          <a:effectLst/>
                        </a:rPr>
                        <a:t>послуг</a:t>
                      </a:r>
                      <a:r>
                        <a:rPr lang="ru-RU" sz="1300" dirty="0">
                          <a:effectLst/>
                        </a:rPr>
                        <a:t>, </a:t>
                      </a:r>
                      <a:endParaRPr lang="ru-RU" sz="1000" dirty="0">
                        <a:effectLst/>
                      </a:endParaRPr>
                    </a:p>
                    <a:p>
                      <a:pPr algn="just">
                        <a:lnSpc>
                          <a:spcPct val="107000"/>
                        </a:lnSpc>
                        <a:spcAft>
                          <a:spcPts val="0"/>
                        </a:spcAft>
                      </a:pPr>
                      <a:r>
                        <a:rPr lang="ru-RU" sz="1300" dirty="0" err="1">
                          <a:effectLst/>
                        </a:rPr>
                        <a:t>які</a:t>
                      </a:r>
                      <a:r>
                        <a:rPr lang="ru-RU" sz="1300" dirty="0">
                          <a:effectLst/>
                        </a:rPr>
                        <a:t> </a:t>
                      </a:r>
                      <a:r>
                        <a:rPr lang="ru-RU" sz="1300" dirty="0" err="1">
                          <a:effectLst/>
                        </a:rPr>
                        <a:t>забезпечують</a:t>
                      </a:r>
                      <a:r>
                        <a:rPr lang="ru-RU" sz="1300" dirty="0">
                          <a:effectLst/>
                        </a:rPr>
                        <a:t> </a:t>
                      </a:r>
                      <a:r>
                        <a:rPr lang="ru-RU" sz="1300" dirty="0" err="1">
                          <a:effectLst/>
                        </a:rPr>
                        <a:t>безпеку</a:t>
                      </a:r>
                      <a:r>
                        <a:rPr lang="ru-RU" sz="1300" dirty="0">
                          <a:effectLst/>
                        </a:rPr>
                        <a:t> </a:t>
                      </a:r>
                      <a:r>
                        <a:rPr lang="ru-RU" sz="1300" dirty="0" err="1">
                          <a:effectLst/>
                        </a:rPr>
                        <a:t>життя</a:t>
                      </a:r>
                      <a:r>
                        <a:rPr lang="ru-RU" sz="1300" dirty="0">
                          <a:effectLst/>
                        </a:rPr>
                        <a:t> і </a:t>
                      </a:r>
                      <a:r>
                        <a:rPr lang="ru-RU" sz="1300" dirty="0" err="1">
                          <a:effectLst/>
                        </a:rPr>
                        <a:t>здоров'я</a:t>
                      </a:r>
                      <a:r>
                        <a:rPr lang="ru-RU" sz="1300" dirty="0">
                          <a:effectLst/>
                        </a:rPr>
                        <a:t> </a:t>
                      </a:r>
                      <a:endParaRPr lang="ru-RU" sz="1000" dirty="0">
                        <a:effectLst/>
                      </a:endParaRPr>
                    </a:p>
                    <a:p>
                      <a:pPr algn="just">
                        <a:lnSpc>
                          <a:spcPct val="107000"/>
                        </a:lnSpc>
                        <a:spcAft>
                          <a:spcPts val="0"/>
                        </a:spcAft>
                      </a:pPr>
                      <a:r>
                        <a:rPr lang="ru-RU" sz="1300" dirty="0" err="1">
                          <a:effectLst/>
                        </a:rPr>
                        <a:t>туристів</a:t>
                      </a:r>
                      <a:r>
                        <a:rPr lang="ru-RU" sz="1300" dirty="0">
                          <a:effectLst/>
                        </a:rPr>
                        <a:t> і </a:t>
                      </a:r>
                      <a:r>
                        <a:rPr lang="ru-RU" sz="1300" dirty="0" err="1">
                          <a:effectLst/>
                        </a:rPr>
                        <a:t>екскурсантів</a:t>
                      </a:r>
                      <a:r>
                        <a:rPr lang="ru-RU" sz="1300" dirty="0">
                          <a:effectLst/>
                        </a:rPr>
                        <a:t>, </a:t>
                      </a:r>
                      <a:r>
                        <a:rPr lang="ru-RU" sz="1300" dirty="0" err="1">
                          <a:effectLst/>
                        </a:rPr>
                        <a:t>методи</a:t>
                      </a:r>
                      <a:r>
                        <a:rPr lang="ru-RU" sz="1300" dirty="0">
                          <a:effectLst/>
                        </a:rPr>
                        <a:t> </a:t>
                      </a:r>
                      <a:r>
                        <a:rPr lang="ru-RU" sz="1300" dirty="0" err="1">
                          <a:effectLst/>
                        </a:rPr>
                        <a:t>їх</a:t>
                      </a:r>
                      <a:r>
                        <a:rPr lang="ru-RU" sz="1300" dirty="0">
                          <a:effectLst/>
                        </a:rPr>
                        <a:t> </a:t>
                      </a:r>
                      <a:endParaRPr lang="ru-RU" sz="1000" dirty="0">
                        <a:effectLst/>
                      </a:endParaRPr>
                    </a:p>
                    <a:p>
                      <a:pPr algn="just">
                        <a:lnSpc>
                          <a:spcPct val="107000"/>
                        </a:lnSpc>
                        <a:spcAft>
                          <a:spcPts val="0"/>
                        </a:spcAft>
                      </a:pPr>
                      <a:r>
                        <a:rPr lang="ru-RU" sz="1300" dirty="0">
                          <a:effectLst/>
                        </a:rPr>
                        <a:t>контролю і </a:t>
                      </a:r>
                      <a:r>
                        <a:rPr lang="ru-RU" sz="1300" dirty="0" err="1">
                          <a:effectLst/>
                        </a:rPr>
                        <a:t>призначений</a:t>
                      </a:r>
                      <a:r>
                        <a:rPr lang="ru-RU" sz="1300" dirty="0">
                          <a:effectLst/>
                        </a:rPr>
                        <a:t> для </a:t>
                      </a:r>
                      <a:r>
                        <a:rPr lang="ru-RU" sz="1300" dirty="0" err="1">
                          <a:effectLst/>
                        </a:rPr>
                        <a:t>обов'язкової</a:t>
                      </a:r>
                      <a:r>
                        <a:rPr lang="ru-RU" sz="1300" dirty="0">
                          <a:effectLst/>
                        </a:rPr>
                        <a:t> </a:t>
                      </a:r>
                      <a:endParaRPr lang="ru-RU" sz="1000" dirty="0">
                        <a:effectLst/>
                      </a:endParaRPr>
                    </a:p>
                    <a:p>
                      <a:pPr algn="just">
                        <a:lnSpc>
                          <a:spcPct val="107000"/>
                        </a:lnSpc>
                        <a:spcAft>
                          <a:spcPts val="0"/>
                        </a:spcAft>
                      </a:pPr>
                      <a:r>
                        <a:rPr lang="ru-RU" sz="1300" dirty="0" err="1">
                          <a:effectLst/>
                        </a:rPr>
                        <a:t>сертифікації</a:t>
                      </a:r>
                      <a:r>
                        <a:rPr lang="ru-RU" sz="1300" dirty="0">
                          <a:effectLst/>
                        </a:rPr>
                        <a:t> </a:t>
                      </a:r>
                      <a:r>
                        <a:rPr lang="ru-RU" sz="1300" dirty="0" err="1">
                          <a:effectLst/>
                        </a:rPr>
                        <a:t>туристських</a:t>
                      </a:r>
                      <a:r>
                        <a:rPr lang="ru-RU" sz="1300" dirty="0">
                          <a:effectLst/>
                        </a:rPr>
                        <a:t> </a:t>
                      </a:r>
                      <a:r>
                        <a:rPr lang="ru-RU" sz="1300" dirty="0" err="1">
                          <a:effectLst/>
                        </a:rPr>
                        <a:t>послуг</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791860811"/>
                  </a:ext>
                </a:extLst>
              </a:tr>
            </a:tbl>
          </a:graphicData>
        </a:graphic>
      </p:graphicFrame>
    </p:spTree>
    <p:extLst>
      <p:ext uri="{BB962C8B-B14F-4D97-AF65-F5344CB8AC3E}">
        <p14:creationId xmlns:p14="http://schemas.microsoft.com/office/powerpoint/2010/main" val="2422782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CAE2D68B-98F3-4236-A408-44E5137CCFA6}"/>
              </a:ext>
            </a:extLst>
          </p:cNvPr>
          <p:cNvGraphicFramePr>
            <a:graphicFrameLocks noGrp="1"/>
          </p:cNvGraphicFramePr>
          <p:nvPr>
            <p:ph idx="1"/>
            <p:extLst>
              <p:ext uri="{D42A27DB-BD31-4B8C-83A1-F6EECF244321}">
                <p14:modId xmlns:p14="http://schemas.microsoft.com/office/powerpoint/2010/main" val="73042341"/>
              </p:ext>
            </p:extLst>
          </p:nvPr>
        </p:nvGraphicFramePr>
        <p:xfrm>
          <a:off x="1655762" y="1024223"/>
          <a:ext cx="8886825" cy="2739391"/>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3454314175"/>
                    </a:ext>
                  </a:extLst>
                </a:gridCol>
                <a:gridCol w="1737919">
                  <a:extLst>
                    <a:ext uri="{9D8B030D-6E8A-4147-A177-3AD203B41FA5}">
                      <a16:colId xmlns:a16="http://schemas.microsoft.com/office/drawing/2014/main" xmlns="" val="1653731295"/>
                    </a:ext>
                  </a:extLst>
                </a:gridCol>
                <a:gridCol w="5816041">
                  <a:extLst>
                    <a:ext uri="{9D8B030D-6E8A-4147-A177-3AD203B41FA5}">
                      <a16:colId xmlns:a16="http://schemas.microsoft.com/office/drawing/2014/main" xmlns="" val="1693243023"/>
                    </a:ext>
                  </a:extLst>
                </a:gridCol>
              </a:tblGrid>
              <a:tr h="0">
                <a:tc>
                  <a:txBody>
                    <a:bodyPr/>
                    <a:lstStyle/>
                    <a:p>
                      <a:pPr algn="just">
                        <a:lnSpc>
                          <a:spcPct val="107000"/>
                        </a:lnSpc>
                        <a:spcAft>
                          <a:spcPts val="0"/>
                        </a:spcAft>
                      </a:pPr>
                      <a:r>
                        <a:rPr lang="ru-RU" sz="1400">
                          <a:effectLst/>
                        </a:rPr>
                        <a:t>ГОСТ 28681.2-95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Туристско-экскурсионное обслуживание. Туристские услуги. Общие требования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ru-RU" sz="1100">
                        <a:effectLst/>
                        <a:latin typeface="Calibri" panose="020F0502020204030204" pitchFamily="34" charset="0"/>
                      </a:endParaRPr>
                    </a:p>
                  </a:txBody>
                  <a:tcPr marL="0" marR="0" marT="0" marB="0" anchor="ctr"/>
                </a:tc>
                <a:extLst>
                  <a:ext uri="{0D108BD9-81ED-4DB2-BD59-A6C34878D82A}">
                    <a16:rowId xmlns:a16="http://schemas.microsoft.com/office/drawing/2014/main" xmlns="" val="803350959"/>
                  </a:ext>
                </a:extLst>
              </a:tr>
              <a:tr h="0">
                <a:tc>
                  <a:txBody>
                    <a:bodyPr/>
                    <a:lstStyle/>
                    <a:p>
                      <a:pPr algn="just">
                        <a:lnSpc>
                          <a:spcPct val="107000"/>
                        </a:lnSpc>
                        <a:spcAft>
                          <a:spcPts val="0"/>
                        </a:spcAft>
                      </a:pPr>
                      <a:r>
                        <a:rPr lang="ru-RU" sz="1400">
                          <a:effectLst/>
                        </a:rPr>
                        <a:t>ГОСТ 28681.1-95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Туристско-экскурсионное обслуживание. Проектирование туристских услуг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err="1">
                          <a:effectLst/>
                        </a:rPr>
                        <a:t>Цей</a:t>
                      </a:r>
                      <a:r>
                        <a:rPr lang="ru-RU" sz="1400" dirty="0">
                          <a:effectLst/>
                        </a:rPr>
                        <a:t> стандарт </a:t>
                      </a:r>
                      <a:r>
                        <a:rPr lang="ru-RU" sz="1400" dirty="0" err="1">
                          <a:effectLst/>
                        </a:rPr>
                        <a:t>встановлює</a:t>
                      </a:r>
                      <a:r>
                        <a:rPr lang="ru-RU" sz="1400" dirty="0">
                          <a:effectLst/>
                        </a:rPr>
                        <a:t> порядок </a:t>
                      </a:r>
                      <a:endParaRPr lang="ru-RU" sz="1100" dirty="0">
                        <a:effectLst/>
                      </a:endParaRPr>
                    </a:p>
                    <a:p>
                      <a:pPr algn="just">
                        <a:lnSpc>
                          <a:spcPct val="107000"/>
                        </a:lnSpc>
                        <a:spcAft>
                          <a:spcPts val="0"/>
                        </a:spcAft>
                      </a:pPr>
                      <a:r>
                        <a:rPr lang="ru-RU" sz="1400" dirty="0" err="1">
                          <a:effectLst/>
                        </a:rPr>
                        <a:t>розробки</a:t>
                      </a:r>
                      <a:r>
                        <a:rPr lang="ru-RU" sz="1400" dirty="0">
                          <a:effectLst/>
                        </a:rPr>
                        <a:t> </a:t>
                      </a:r>
                      <a:r>
                        <a:rPr lang="ru-RU" sz="1400" dirty="0" err="1">
                          <a:effectLst/>
                        </a:rPr>
                        <a:t>документації</a:t>
                      </a:r>
                      <a:r>
                        <a:rPr lang="ru-RU" sz="1400" dirty="0">
                          <a:effectLst/>
                        </a:rPr>
                        <a:t> при </a:t>
                      </a:r>
                      <a:r>
                        <a:rPr lang="ru-RU" sz="1400" dirty="0" err="1">
                          <a:effectLst/>
                        </a:rPr>
                        <a:t>проектуванні</a:t>
                      </a:r>
                      <a:r>
                        <a:rPr lang="ru-RU" sz="1400" dirty="0">
                          <a:effectLst/>
                        </a:rPr>
                        <a:t> </a:t>
                      </a:r>
                      <a:endParaRPr lang="ru-RU" sz="1100" dirty="0">
                        <a:effectLst/>
                      </a:endParaRPr>
                    </a:p>
                    <a:p>
                      <a:pPr algn="just">
                        <a:lnSpc>
                          <a:spcPct val="107000"/>
                        </a:lnSpc>
                        <a:spcAft>
                          <a:spcPts val="0"/>
                        </a:spcAft>
                      </a:pPr>
                      <a:r>
                        <a:rPr lang="ru-RU" sz="1400" dirty="0" err="1">
                          <a:effectLst/>
                        </a:rPr>
                        <a:t>туристських</a:t>
                      </a:r>
                      <a:r>
                        <a:rPr lang="ru-RU" sz="1400" dirty="0">
                          <a:effectLst/>
                        </a:rPr>
                        <a:t> </a:t>
                      </a:r>
                      <a:r>
                        <a:rPr lang="ru-RU" sz="1400" dirty="0" err="1">
                          <a:effectLst/>
                        </a:rPr>
                        <a:t>послуг</a:t>
                      </a:r>
                      <a:r>
                        <a:rPr lang="ru-RU" sz="1400" dirty="0">
                          <a:effectLst/>
                        </a:rPr>
                        <a:t> і </a:t>
                      </a:r>
                      <a:r>
                        <a:rPr lang="ru-RU" sz="1400" dirty="0" err="1">
                          <a:effectLst/>
                        </a:rPr>
                        <a:t>призначений</a:t>
                      </a:r>
                      <a:r>
                        <a:rPr lang="ru-RU" sz="1400" dirty="0">
                          <a:effectLst/>
                        </a:rPr>
                        <a:t> для</a:t>
                      </a:r>
                      <a:endParaRPr lang="ru-RU" sz="1100" dirty="0">
                        <a:effectLst/>
                      </a:endParaRPr>
                    </a:p>
                    <a:p>
                      <a:pPr algn="just">
                        <a:lnSpc>
                          <a:spcPct val="107000"/>
                        </a:lnSpc>
                        <a:spcAft>
                          <a:spcPts val="0"/>
                        </a:spcAft>
                      </a:pPr>
                      <a:r>
                        <a:rPr lang="ru-RU" sz="1400" dirty="0">
                          <a:effectLst/>
                        </a:rPr>
                        <a:t> </a:t>
                      </a:r>
                      <a:r>
                        <a:rPr lang="ru-RU" sz="1400" dirty="0" err="1">
                          <a:effectLst/>
                        </a:rPr>
                        <a:t>підприємств</a:t>
                      </a:r>
                      <a:r>
                        <a:rPr lang="ru-RU" sz="1400" dirty="0">
                          <a:effectLst/>
                        </a:rPr>
                        <a:t>, </a:t>
                      </a:r>
                      <a:r>
                        <a:rPr lang="ru-RU" sz="1400" dirty="0" err="1">
                          <a:effectLst/>
                        </a:rPr>
                        <a:t>організацій</a:t>
                      </a:r>
                      <a:r>
                        <a:rPr lang="ru-RU" sz="1400" dirty="0">
                          <a:effectLst/>
                        </a:rPr>
                        <a:t> </a:t>
                      </a:r>
                      <a:r>
                        <a:rPr lang="ru-RU" sz="1400" dirty="0" err="1">
                          <a:effectLst/>
                        </a:rPr>
                        <a:t>різних</a:t>
                      </a:r>
                      <a:r>
                        <a:rPr lang="ru-RU" sz="1400" dirty="0">
                          <a:effectLst/>
                        </a:rPr>
                        <a:t> </a:t>
                      </a:r>
                      <a:endParaRPr lang="ru-RU" sz="1100" dirty="0">
                        <a:effectLst/>
                      </a:endParaRPr>
                    </a:p>
                    <a:p>
                      <a:pPr algn="just">
                        <a:lnSpc>
                          <a:spcPct val="107000"/>
                        </a:lnSpc>
                        <a:spcAft>
                          <a:spcPts val="0"/>
                        </a:spcAft>
                      </a:pPr>
                      <a:r>
                        <a:rPr lang="ru-RU" sz="1400" dirty="0" err="1">
                          <a:effectLst/>
                        </a:rPr>
                        <a:t>організаційно-правових</a:t>
                      </a:r>
                      <a:r>
                        <a:rPr lang="ru-RU" sz="1400" dirty="0">
                          <a:effectLst/>
                        </a:rPr>
                        <a:t> форм і </a:t>
                      </a:r>
                      <a:endParaRPr lang="ru-RU" sz="1100" dirty="0">
                        <a:effectLst/>
                      </a:endParaRPr>
                    </a:p>
                    <a:p>
                      <a:pPr algn="just">
                        <a:lnSpc>
                          <a:spcPct val="107000"/>
                        </a:lnSpc>
                        <a:spcAft>
                          <a:spcPts val="0"/>
                        </a:spcAft>
                      </a:pPr>
                      <a:r>
                        <a:rPr lang="ru-RU" sz="1400" dirty="0" err="1">
                          <a:effectLst/>
                        </a:rPr>
                        <a:t>фізичних</a:t>
                      </a:r>
                      <a:r>
                        <a:rPr lang="ru-RU" sz="1400" dirty="0">
                          <a:effectLst/>
                        </a:rPr>
                        <a:t> </a:t>
                      </a:r>
                      <a:r>
                        <a:rPr lang="ru-RU" sz="1400" dirty="0" err="1">
                          <a:effectLst/>
                        </a:rPr>
                        <a:t>осіб-підприємців</a:t>
                      </a:r>
                      <a:r>
                        <a:rPr lang="ru-RU" sz="1400" dirty="0">
                          <a:effectLst/>
                        </a:rPr>
                        <a:t>, </a:t>
                      </a:r>
                      <a:r>
                        <a:rPr lang="ru-RU" sz="1400" dirty="0" err="1">
                          <a:effectLst/>
                        </a:rPr>
                        <a:t>які</a:t>
                      </a:r>
                      <a:r>
                        <a:rPr lang="ru-RU" sz="1400" dirty="0">
                          <a:effectLst/>
                        </a:rPr>
                        <a:t> </a:t>
                      </a:r>
                      <a:r>
                        <a:rPr lang="ru-RU" sz="1400" dirty="0" err="1">
                          <a:effectLst/>
                        </a:rPr>
                        <a:t>надають</a:t>
                      </a:r>
                      <a:r>
                        <a:rPr lang="ru-RU" sz="1400" dirty="0">
                          <a:effectLst/>
                        </a:rPr>
                        <a:t> </a:t>
                      </a:r>
                      <a:endParaRPr lang="ru-RU" sz="1100" dirty="0">
                        <a:effectLst/>
                      </a:endParaRPr>
                    </a:p>
                    <a:p>
                      <a:pPr algn="just">
                        <a:lnSpc>
                          <a:spcPct val="107000"/>
                        </a:lnSpc>
                        <a:spcAft>
                          <a:spcPts val="0"/>
                        </a:spcAft>
                      </a:pPr>
                      <a:r>
                        <a:rPr lang="ru-RU" sz="1400" dirty="0" err="1">
                          <a:effectLst/>
                        </a:rPr>
                        <a:t>туристичні</a:t>
                      </a:r>
                      <a:r>
                        <a:rPr lang="ru-RU" sz="1400" dirty="0">
                          <a:effectLst/>
                        </a:rPr>
                        <a:t> </a:t>
                      </a:r>
                      <a:r>
                        <a:rPr lang="ru-RU" sz="1400" dirty="0" err="1">
                          <a:effectLst/>
                        </a:rPr>
                        <a:t>послуги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048179622"/>
                  </a:ext>
                </a:extLst>
              </a:tr>
            </a:tbl>
          </a:graphicData>
        </a:graphic>
      </p:graphicFrame>
    </p:spTree>
    <p:extLst>
      <p:ext uri="{BB962C8B-B14F-4D97-AF65-F5344CB8AC3E}">
        <p14:creationId xmlns:p14="http://schemas.microsoft.com/office/powerpoint/2010/main" val="4002323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03EA2607-2133-4611-B72F-C37FE49A4365}"/>
              </a:ext>
            </a:extLst>
          </p:cNvPr>
          <p:cNvGraphicFramePr>
            <a:graphicFrameLocks noGrp="1"/>
          </p:cNvGraphicFramePr>
          <p:nvPr>
            <p:ph idx="1"/>
            <p:extLst>
              <p:ext uri="{D42A27DB-BD31-4B8C-83A1-F6EECF244321}">
                <p14:modId xmlns:p14="http://schemas.microsoft.com/office/powerpoint/2010/main" val="1152150814"/>
              </p:ext>
            </p:extLst>
          </p:nvPr>
        </p:nvGraphicFramePr>
        <p:xfrm>
          <a:off x="1655762" y="2103660"/>
          <a:ext cx="8886825" cy="2511108"/>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706509986"/>
                    </a:ext>
                  </a:extLst>
                </a:gridCol>
                <a:gridCol w="1956860">
                  <a:extLst>
                    <a:ext uri="{9D8B030D-6E8A-4147-A177-3AD203B41FA5}">
                      <a16:colId xmlns:a16="http://schemas.microsoft.com/office/drawing/2014/main" xmlns="" val="1488931691"/>
                    </a:ext>
                  </a:extLst>
                </a:gridCol>
                <a:gridCol w="5597100">
                  <a:extLst>
                    <a:ext uri="{9D8B030D-6E8A-4147-A177-3AD203B41FA5}">
                      <a16:colId xmlns:a16="http://schemas.microsoft.com/office/drawing/2014/main" xmlns="" val="2125244643"/>
                    </a:ext>
                  </a:extLst>
                </a:gridCol>
              </a:tblGrid>
              <a:tr h="0">
                <a:tc>
                  <a:txBody>
                    <a:bodyPr/>
                    <a:lstStyle/>
                    <a:p>
                      <a:pPr algn="just">
                        <a:lnSpc>
                          <a:spcPct val="107000"/>
                        </a:lnSpc>
                        <a:spcAft>
                          <a:spcPts val="0"/>
                        </a:spcAft>
                      </a:pPr>
                      <a:r>
                        <a:rPr lang="ru-RU" sz="1400" dirty="0">
                          <a:effectLst/>
                        </a:rPr>
                        <a:t>ГОСТ 28681.0-90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dirty="0">
                          <a:effectLst/>
                          <a:hlinkClick r:id="rId2"/>
                        </a:rPr>
                        <a:t>Стандартизация в сфере туристско-экскурсионного обслуживания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a:effectLst/>
                        </a:rPr>
                        <a:t>Даний стандарт </a:t>
                      </a:r>
                      <a:r>
                        <a:rPr lang="ru-RU" sz="1400" dirty="0" err="1">
                          <a:effectLst/>
                        </a:rPr>
                        <a:t>встановлює</a:t>
                      </a:r>
                      <a:r>
                        <a:rPr lang="ru-RU" sz="1400" dirty="0">
                          <a:effectLst/>
                        </a:rPr>
                        <a:t> </a:t>
                      </a:r>
                      <a:r>
                        <a:rPr lang="ru-RU" sz="1400" dirty="0" err="1">
                          <a:effectLst/>
                        </a:rPr>
                        <a:t>цілі</a:t>
                      </a:r>
                      <a:r>
                        <a:rPr lang="ru-RU" sz="1400" dirty="0">
                          <a:effectLst/>
                        </a:rPr>
                        <a:t>, </a:t>
                      </a:r>
                      <a:r>
                        <a:rPr lang="ru-RU" sz="1400" dirty="0" err="1">
                          <a:effectLst/>
                        </a:rPr>
                        <a:t>задачі</a:t>
                      </a:r>
                      <a:r>
                        <a:rPr lang="ru-RU" sz="1400" dirty="0">
                          <a:effectLst/>
                        </a:rPr>
                        <a:t>, </a:t>
                      </a:r>
                      <a:endParaRPr lang="ru-RU" sz="1100" dirty="0">
                        <a:effectLst/>
                      </a:endParaRPr>
                    </a:p>
                    <a:p>
                      <a:pPr algn="just">
                        <a:lnSpc>
                          <a:spcPct val="107000"/>
                        </a:lnSpc>
                        <a:spcAft>
                          <a:spcPts val="0"/>
                        </a:spcAft>
                      </a:pPr>
                      <a:r>
                        <a:rPr lang="ru-RU" sz="1400" dirty="0" err="1">
                          <a:effectLst/>
                        </a:rPr>
                        <a:t>об’єкти</a:t>
                      </a:r>
                      <a:r>
                        <a:rPr lang="ru-RU" sz="1400" dirty="0">
                          <a:effectLst/>
                        </a:rPr>
                        <a:t> </a:t>
                      </a:r>
                      <a:r>
                        <a:rPr lang="ru-RU" sz="1400" dirty="0" err="1">
                          <a:effectLst/>
                        </a:rPr>
                        <a:t>стандартизації</a:t>
                      </a:r>
                      <a:r>
                        <a:rPr lang="ru-RU" sz="1400" dirty="0">
                          <a:effectLst/>
                        </a:rPr>
                        <a:t> та структуру </a:t>
                      </a:r>
                      <a:endParaRPr lang="ru-RU" sz="1100" dirty="0">
                        <a:effectLst/>
                      </a:endParaRPr>
                    </a:p>
                    <a:p>
                      <a:pPr algn="just">
                        <a:lnSpc>
                          <a:spcPct val="107000"/>
                        </a:lnSpc>
                        <a:spcAft>
                          <a:spcPts val="0"/>
                        </a:spcAft>
                      </a:pPr>
                      <a:r>
                        <a:rPr lang="ru-RU" sz="1400" dirty="0">
                          <a:effectLst/>
                        </a:rPr>
                        <a:t>комплексу </a:t>
                      </a:r>
                      <a:r>
                        <a:rPr lang="ru-RU" sz="1400" dirty="0" err="1">
                          <a:effectLst/>
                        </a:rPr>
                        <a:t>стандартів</a:t>
                      </a:r>
                      <a:r>
                        <a:rPr lang="ru-RU" sz="1400" dirty="0">
                          <a:effectLst/>
                        </a:rPr>
                        <a:t> а </a:t>
                      </a:r>
                      <a:r>
                        <a:rPr lang="ru-RU" sz="1400" dirty="0" err="1">
                          <a:effectLst/>
                        </a:rPr>
                        <a:t>також</a:t>
                      </a:r>
                      <a:r>
                        <a:rPr lang="ru-RU" sz="1400" dirty="0">
                          <a:effectLst/>
                        </a:rPr>
                        <a:t> </a:t>
                      </a:r>
                      <a:r>
                        <a:rPr lang="ru-RU" sz="1400" dirty="0" err="1">
                          <a:effectLst/>
                        </a:rPr>
                        <a:t>інших</a:t>
                      </a:r>
                      <a:r>
                        <a:rPr lang="ru-RU" sz="1400" dirty="0">
                          <a:effectLst/>
                        </a:rPr>
                        <a:t> </a:t>
                      </a:r>
                      <a:endParaRPr lang="ru-RU" sz="1100" dirty="0">
                        <a:effectLst/>
                      </a:endParaRPr>
                    </a:p>
                    <a:p>
                      <a:pPr algn="just">
                        <a:lnSpc>
                          <a:spcPct val="107000"/>
                        </a:lnSpc>
                        <a:spcAft>
                          <a:spcPts val="0"/>
                        </a:spcAft>
                      </a:pPr>
                      <a:r>
                        <a:rPr lang="ru-RU" sz="1400" dirty="0" err="1">
                          <a:effectLst/>
                        </a:rPr>
                        <a:t>документів</a:t>
                      </a:r>
                      <a:r>
                        <a:rPr lang="ru-RU" sz="1400" dirty="0">
                          <a:effectLst/>
                        </a:rPr>
                        <a:t> </a:t>
                      </a:r>
                      <a:r>
                        <a:rPr lang="ru-RU" sz="1400" dirty="0" err="1">
                          <a:effectLst/>
                        </a:rPr>
                        <a:t>зі</a:t>
                      </a:r>
                      <a:r>
                        <a:rPr lang="ru-RU" sz="1400" dirty="0">
                          <a:effectLst/>
                        </a:rPr>
                        <a:t> </a:t>
                      </a:r>
                      <a:r>
                        <a:rPr lang="ru-RU" sz="1400" dirty="0" err="1">
                          <a:effectLst/>
                        </a:rPr>
                        <a:t>стандартизації</a:t>
                      </a:r>
                      <a:r>
                        <a:rPr lang="ru-RU" sz="1400" dirty="0">
                          <a:effectLst/>
                        </a:rPr>
                        <a:t> у </a:t>
                      </a:r>
                      <a:endParaRPr lang="ru-RU" sz="1100" dirty="0">
                        <a:effectLst/>
                      </a:endParaRPr>
                    </a:p>
                    <a:p>
                      <a:pPr algn="just">
                        <a:lnSpc>
                          <a:spcPct val="107000"/>
                        </a:lnSpc>
                        <a:spcAft>
                          <a:spcPts val="0"/>
                        </a:spcAft>
                      </a:pPr>
                      <a:r>
                        <a:rPr lang="ru-RU" sz="1400" dirty="0" err="1">
                          <a:effectLst/>
                        </a:rPr>
                        <a:t>сфері</a:t>
                      </a:r>
                      <a:r>
                        <a:rPr lang="ru-RU" sz="1400" dirty="0">
                          <a:effectLst/>
                        </a:rPr>
                        <a:t> </a:t>
                      </a:r>
                      <a:r>
                        <a:rPr lang="ru-RU" sz="1400" dirty="0" err="1">
                          <a:effectLst/>
                        </a:rPr>
                        <a:t>туристсько-екскурсійного</a:t>
                      </a:r>
                      <a:endParaRPr lang="ru-RU" sz="1100" dirty="0">
                        <a:effectLst/>
                      </a:endParaRPr>
                    </a:p>
                    <a:p>
                      <a:pPr algn="just">
                        <a:lnSpc>
                          <a:spcPct val="107000"/>
                        </a:lnSpc>
                        <a:spcAft>
                          <a:spcPts val="0"/>
                        </a:spcAft>
                      </a:pPr>
                      <a:r>
                        <a:rPr lang="ru-RU" sz="1400" dirty="0">
                          <a:effectLst/>
                        </a:rPr>
                        <a:t> </a:t>
                      </a:r>
                      <a:r>
                        <a:rPr lang="ru-RU" sz="1400" dirty="0" err="1">
                          <a:effectLst/>
                        </a:rPr>
                        <a:t>обслуговування</a:t>
                      </a:r>
                      <a:r>
                        <a:rPr lang="ru-RU" sz="1400" dirty="0">
                          <a:effectLst/>
                        </a:rPr>
                        <a:t>. Стандарт </a:t>
                      </a:r>
                      <a:endParaRPr lang="ru-RU" sz="1100" dirty="0">
                        <a:effectLst/>
                      </a:endParaRPr>
                    </a:p>
                    <a:p>
                      <a:pPr algn="just">
                        <a:lnSpc>
                          <a:spcPct val="107000"/>
                        </a:lnSpc>
                        <a:spcAft>
                          <a:spcPts val="0"/>
                        </a:spcAft>
                      </a:pPr>
                      <a:r>
                        <a:rPr lang="ru-RU" sz="1400" dirty="0" err="1">
                          <a:effectLst/>
                        </a:rPr>
                        <a:t>розповсюджується</a:t>
                      </a:r>
                      <a:r>
                        <a:rPr lang="ru-RU" sz="1400" dirty="0">
                          <a:effectLst/>
                        </a:rPr>
                        <a:t> на </a:t>
                      </a:r>
                      <a:r>
                        <a:rPr lang="ru-RU" sz="1400" dirty="0" err="1">
                          <a:effectLst/>
                        </a:rPr>
                        <a:t>організації</a:t>
                      </a:r>
                      <a:r>
                        <a:rPr lang="ru-RU" sz="1400" dirty="0">
                          <a:effectLst/>
                        </a:rPr>
                        <a:t> та </a:t>
                      </a:r>
                      <a:endParaRPr lang="ru-RU" sz="1100" dirty="0">
                        <a:effectLst/>
                      </a:endParaRPr>
                    </a:p>
                    <a:p>
                      <a:pPr algn="just">
                        <a:lnSpc>
                          <a:spcPct val="107000"/>
                        </a:lnSpc>
                        <a:spcAft>
                          <a:spcPts val="0"/>
                        </a:spcAft>
                      </a:pPr>
                      <a:r>
                        <a:rPr lang="ru-RU" sz="1400" dirty="0" err="1">
                          <a:effectLst/>
                        </a:rPr>
                        <a:t>підприємства</a:t>
                      </a:r>
                      <a:r>
                        <a:rPr lang="ru-RU" sz="1400" dirty="0">
                          <a:effectLst/>
                        </a:rPr>
                        <a:t> з </a:t>
                      </a:r>
                      <a:r>
                        <a:rPr lang="ru-RU" sz="1400" dirty="0" err="1">
                          <a:effectLst/>
                        </a:rPr>
                        <a:t>питань</a:t>
                      </a:r>
                      <a:r>
                        <a:rPr lang="ru-RU" sz="1400" dirty="0">
                          <a:effectLst/>
                        </a:rPr>
                        <a:t> </a:t>
                      </a:r>
                      <a:r>
                        <a:rPr lang="ru-RU" sz="1400" dirty="0" err="1">
                          <a:effectLst/>
                        </a:rPr>
                        <a:t>стандартизації</a:t>
                      </a:r>
                      <a:r>
                        <a:rPr lang="ru-RU" sz="1400" dirty="0">
                          <a:effectLst/>
                        </a:rPr>
                        <a:t> в</a:t>
                      </a:r>
                      <a:endParaRPr lang="ru-RU" sz="1100" dirty="0">
                        <a:effectLst/>
                      </a:endParaRPr>
                    </a:p>
                    <a:p>
                      <a:pPr algn="just">
                        <a:lnSpc>
                          <a:spcPct val="107000"/>
                        </a:lnSpc>
                        <a:spcAft>
                          <a:spcPts val="0"/>
                        </a:spcAft>
                      </a:pPr>
                      <a:r>
                        <a:rPr lang="ru-RU" sz="1400" dirty="0">
                          <a:effectLst/>
                        </a:rPr>
                        <a:t> </a:t>
                      </a:r>
                      <a:r>
                        <a:rPr lang="ru-RU" sz="1400" dirty="0" err="1">
                          <a:effectLst/>
                        </a:rPr>
                        <a:t>сфері</a:t>
                      </a:r>
                      <a:r>
                        <a:rPr lang="ru-RU" sz="1400" dirty="0">
                          <a:effectLst/>
                        </a:rPr>
                        <a:t> </a:t>
                      </a:r>
                      <a:r>
                        <a:rPr lang="ru-RU" sz="1400" dirty="0" err="1">
                          <a:effectLst/>
                        </a:rPr>
                        <a:t>туристсько-екскурсійного</a:t>
                      </a:r>
                      <a:r>
                        <a:rPr lang="ru-RU" sz="1400" dirty="0">
                          <a:effectLst/>
                        </a:rPr>
                        <a:t> </a:t>
                      </a:r>
                      <a:endParaRPr lang="ru-RU" sz="1100" dirty="0">
                        <a:effectLst/>
                      </a:endParaRPr>
                    </a:p>
                    <a:p>
                      <a:pPr algn="just">
                        <a:lnSpc>
                          <a:spcPct val="107000"/>
                        </a:lnSpc>
                        <a:spcAft>
                          <a:spcPts val="0"/>
                        </a:spcAft>
                      </a:pPr>
                      <a:r>
                        <a:rPr lang="ru-RU" sz="1400" dirty="0" err="1">
                          <a:effectLst/>
                        </a:rPr>
                        <a:t>обслуговування</a:t>
                      </a:r>
                      <a:r>
                        <a:rPr lang="ru-RU" sz="1400" dirty="0">
                          <a:effectLst/>
                        </a:rPr>
                        <a:t>, </a:t>
                      </a:r>
                      <a:r>
                        <a:rPr lang="ru-RU" sz="1400" dirty="0" err="1">
                          <a:effectLst/>
                        </a:rPr>
                        <a:t>незалежно</a:t>
                      </a:r>
                      <a:r>
                        <a:rPr lang="ru-RU" sz="1400" dirty="0">
                          <a:effectLst/>
                        </a:rPr>
                        <a:t> </a:t>
                      </a:r>
                      <a:r>
                        <a:rPr lang="ru-RU" sz="1400" dirty="0" err="1">
                          <a:effectLst/>
                        </a:rPr>
                        <a:t>від</a:t>
                      </a:r>
                      <a:r>
                        <a:rPr lang="ru-RU" sz="1400" dirty="0">
                          <a:effectLst/>
                        </a:rPr>
                        <a:t> </a:t>
                      </a:r>
                      <a:r>
                        <a:rPr lang="ru-RU" sz="1400" dirty="0" err="1">
                          <a:effectLst/>
                        </a:rPr>
                        <a:t>їх</a:t>
                      </a:r>
                      <a:endParaRPr lang="ru-RU" sz="1100" dirty="0">
                        <a:effectLst/>
                      </a:endParaRPr>
                    </a:p>
                    <a:p>
                      <a:pPr algn="just">
                        <a:lnSpc>
                          <a:spcPct val="107000"/>
                        </a:lnSpc>
                        <a:spcAft>
                          <a:spcPts val="0"/>
                        </a:spcAft>
                      </a:pPr>
                      <a:r>
                        <a:rPr lang="ru-RU" sz="1400" dirty="0">
                          <a:effectLst/>
                        </a:rPr>
                        <a:t> </a:t>
                      </a:r>
                      <a:r>
                        <a:rPr lang="ru-RU" sz="1400" dirty="0" err="1">
                          <a:effectLst/>
                        </a:rPr>
                        <a:t>підпорядкування</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890627162"/>
                  </a:ext>
                </a:extLst>
              </a:tr>
            </a:tbl>
          </a:graphicData>
        </a:graphic>
      </p:graphicFrame>
    </p:spTree>
    <p:extLst>
      <p:ext uri="{BB962C8B-B14F-4D97-AF65-F5344CB8AC3E}">
        <p14:creationId xmlns:p14="http://schemas.microsoft.com/office/powerpoint/2010/main" val="1083975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FF1FE48B-2191-4427-88DD-962F641FC0F7}"/>
              </a:ext>
            </a:extLst>
          </p:cNvPr>
          <p:cNvGraphicFramePr>
            <a:graphicFrameLocks noGrp="1"/>
          </p:cNvGraphicFramePr>
          <p:nvPr>
            <p:ph idx="1"/>
            <p:extLst>
              <p:ext uri="{D42A27DB-BD31-4B8C-83A1-F6EECF244321}">
                <p14:modId xmlns:p14="http://schemas.microsoft.com/office/powerpoint/2010/main" val="2687976176"/>
              </p:ext>
            </p:extLst>
          </p:nvPr>
        </p:nvGraphicFramePr>
        <p:xfrm>
          <a:off x="1655762" y="1549812"/>
          <a:ext cx="8886825" cy="3412744"/>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412482032"/>
                    </a:ext>
                  </a:extLst>
                </a:gridCol>
                <a:gridCol w="1712162">
                  <a:extLst>
                    <a:ext uri="{9D8B030D-6E8A-4147-A177-3AD203B41FA5}">
                      <a16:colId xmlns:a16="http://schemas.microsoft.com/office/drawing/2014/main" xmlns="" val="3141330174"/>
                    </a:ext>
                  </a:extLst>
                </a:gridCol>
                <a:gridCol w="5841798">
                  <a:extLst>
                    <a:ext uri="{9D8B030D-6E8A-4147-A177-3AD203B41FA5}">
                      <a16:colId xmlns:a16="http://schemas.microsoft.com/office/drawing/2014/main" xmlns="" val="1832732815"/>
                    </a:ext>
                  </a:extLst>
                </a:gridCol>
              </a:tblGrid>
              <a:tr h="0">
                <a:tc gridSpan="3">
                  <a:txBody>
                    <a:bodyPr/>
                    <a:lstStyle/>
                    <a:p>
                      <a:pPr algn="just">
                        <a:lnSpc>
                          <a:spcPct val="107000"/>
                        </a:lnSpc>
                        <a:spcAft>
                          <a:spcPts val="0"/>
                        </a:spcAft>
                      </a:pPr>
                      <a:r>
                        <a:rPr lang="ru-RU" sz="1400">
                          <a:effectLst/>
                        </a:rPr>
                        <a:t>Технічні умови щодо туристського спорядження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633660589"/>
                  </a:ext>
                </a:extLst>
              </a:tr>
              <a:tr h="57150">
                <a:tc>
                  <a:txBody>
                    <a:bodyPr/>
                    <a:lstStyle/>
                    <a:p>
                      <a:pPr algn="just">
                        <a:lnSpc>
                          <a:spcPct val="107000"/>
                        </a:lnSpc>
                        <a:spcAft>
                          <a:spcPts val="0"/>
                        </a:spcAft>
                      </a:pPr>
                      <a:r>
                        <a:rPr lang="ru-RU" sz="1400">
                          <a:effectLst/>
                        </a:rPr>
                        <a:t>ДСТУ ISO 5912:2015 (ISO 5912:2011, IDT)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Палатки туристичні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just">
                        <a:lnSpc>
                          <a:spcPct val="107000"/>
                        </a:lnSpc>
                        <a:spcAft>
                          <a:spcPts val="0"/>
                        </a:spcAft>
                      </a:pPr>
                      <a:r>
                        <a:rPr lang="ru-RU" sz="1400">
                          <a:effectLst/>
                        </a:rPr>
                        <a:t>Ці стандарти встановлюють вимоги </a:t>
                      </a:r>
                      <a:endParaRPr lang="ru-RU" sz="1100">
                        <a:effectLst/>
                      </a:endParaRPr>
                    </a:p>
                    <a:p>
                      <a:pPr algn="just">
                        <a:lnSpc>
                          <a:spcPct val="107000"/>
                        </a:lnSpc>
                        <a:spcAft>
                          <a:spcPts val="0"/>
                        </a:spcAft>
                      </a:pPr>
                      <a:r>
                        <a:rPr lang="ru-RU" sz="1400">
                          <a:effectLst/>
                        </a:rPr>
                        <a:t>до безпеки, продуктивності та </a:t>
                      </a:r>
                      <a:endParaRPr lang="ru-RU" sz="1100">
                        <a:effectLst/>
                      </a:endParaRPr>
                    </a:p>
                    <a:p>
                      <a:pPr algn="just">
                        <a:lnSpc>
                          <a:spcPct val="107000"/>
                        </a:lnSpc>
                        <a:spcAft>
                          <a:spcPts val="0"/>
                        </a:spcAft>
                      </a:pPr>
                      <a:r>
                        <a:rPr lang="ru-RU" sz="1400">
                          <a:effectLst/>
                        </a:rPr>
                        <a:t>придатності для використання палаток </a:t>
                      </a:r>
                      <a:endParaRPr lang="ru-RU" sz="1100">
                        <a:effectLst/>
                      </a:endParaRPr>
                    </a:p>
                    <a:p>
                      <a:pPr algn="just">
                        <a:lnSpc>
                          <a:spcPct val="107000"/>
                        </a:lnSpc>
                        <a:spcAft>
                          <a:spcPts val="0"/>
                        </a:spcAft>
                      </a:pPr>
                      <a:r>
                        <a:rPr lang="ru-RU" sz="1400">
                          <a:effectLst/>
                        </a:rPr>
                        <a:t>(наметів кемпінгу).</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52271490"/>
                  </a:ext>
                </a:extLst>
              </a:tr>
              <a:tr h="0">
                <a:tc>
                  <a:txBody>
                    <a:bodyPr/>
                    <a:lstStyle/>
                    <a:p>
                      <a:pPr algn="just">
                        <a:lnSpc>
                          <a:spcPct val="107000"/>
                        </a:lnSpc>
                        <a:spcAft>
                          <a:spcPts val="0"/>
                        </a:spcAft>
                      </a:pPr>
                      <a:r>
                        <a:rPr lang="ru-RU" sz="1400">
                          <a:effectLst/>
                        </a:rPr>
                        <a:t>ДСТУ ISO 5912:2008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Палатки туристичні</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ru-RU"/>
                    </a:p>
                  </a:txBody>
                  <a:tcPr/>
                </a:tc>
                <a:extLst>
                  <a:ext uri="{0D108BD9-81ED-4DB2-BD59-A6C34878D82A}">
                    <a16:rowId xmlns:a16="http://schemas.microsoft.com/office/drawing/2014/main" xmlns="" val="3447534108"/>
                  </a:ext>
                </a:extLst>
              </a:tr>
              <a:tr h="0">
                <a:tc>
                  <a:txBody>
                    <a:bodyPr/>
                    <a:lstStyle/>
                    <a:p>
                      <a:pPr algn="just">
                        <a:lnSpc>
                          <a:spcPct val="107000"/>
                        </a:lnSpc>
                        <a:spcAft>
                          <a:spcPts val="0"/>
                        </a:spcAft>
                      </a:pPr>
                      <a:r>
                        <a:rPr lang="ru-RU" sz="1400">
                          <a:effectLst/>
                        </a:rPr>
                        <a:t>ГОСТ 28917-91 (ИСО 5912-85)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4"/>
                        </a:rPr>
                        <a:t>Палатки туристские. Общие технические условия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a:effectLst/>
                        </a:rPr>
                        <a:t>Даний стандарт </a:t>
                      </a:r>
                      <a:r>
                        <a:rPr lang="ru-RU" sz="1400" dirty="0" err="1">
                          <a:effectLst/>
                        </a:rPr>
                        <a:t>розповсюджується</a:t>
                      </a:r>
                      <a:r>
                        <a:rPr lang="ru-RU" sz="1400" dirty="0">
                          <a:effectLst/>
                        </a:rPr>
                        <a:t> на </a:t>
                      </a:r>
                      <a:endParaRPr lang="ru-RU" sz="1100" dirty="0">
                        <a:effectLst/>
                      </a:endParaRPr>
                    </a:p>
                    <a:p>
                      <a:pPr algn="just">
                        <a:lnSpc>
                          <a:spcPct val="107000"/>
                        </a:lnSpc>
                        <a:spcAft>
                          <a:spcPts val="0"/>
                        </a:spcAft>
                      </a:pPr>
                      <a:r>
                        <a:rPr lang="ru-RU" sz="1400" dirty="0">
                          <a:effectLst/>
                        </a:rPr>
                        <a:t>палатки </a:t>
                      </a:r>
                      <a:r>
                        <a:rPr lang="ru-RU" sz="1400" dirty="0" err="1">
                          <a:effectLst/>
                        </a:rPr>
                        <a:t>туристичні</a:t>
                      </a:r>
                      <a:r>
                        <a:rPr lang="ru-RU" sz="1400" dirty="0">
                          <a:effectLst/>
                        </a:rPr>
                        <a:t>, </a:t>
                      </a:r>
                      <a:r>
                        <a:rPr lang="ru-RU" sz="1400" dirty="0" err="1">
                          <a:effectLst/>
                        </a:rPr>
                        <a:t>призначені</a:t>
                      </a:r>
                      <a:r>
                        <a:rPr lang="ru-RU" sz="1400" dirty="0">
                          <a:effectLst/>
                        </a:rPr>
                        <a:t> для</a:t>
                      </a:r>
                      <a:endParaRPr lang="ru-RU" sz="1100" dirty="0">
                        <a:effectLst/>
                      </a:endParaRPr>
                    </a:p>
                    <a:p>
                      <a:pPr algn="just">
                        <a:lnSpc>
                          <a:spcPct val="107000"/>
                        </a:lnSpc>
                        <a:spcAft>
                          <a:spcPts val="0"/>
                        </a:spcAft>
                      </a:pPr>
                      <a:r>
                        <a:rPr lang="ru-RU" sz="1400" dirty="0">
                          <a:effectLst/>
                        </a:rPr>
                        <a:t> </a:t>
                      </a:r>
                      <a:r>
                        <a:rPr lang="ru-RU" sz="1400" dirty="0" err="1">
                          <a:effectLst/>
                        </a:rPr>
                        <a:t>тимчасового</a:t>
                      </a:r>
                      <a:r>
                        <a:rPr lang="ru-RU" sz="1400" dirty="0">
                          <a:effectLst/>
                        </a:rPr>
                        <a:t> </a:t>
                      </a:r>
                      <a:r>
                        <a:rPr lang="ru-RU" sz="1400" dirty="0" err="1">
                          <a:effectLst/>
                        </a:rPr>
                        <a:t>проживання</a:t>
                      </a:r>
                      <a:r>
                        <a:rPr lang="ru-RU" sz="1400" dirty="0">
                          <a:effectLst/>
                        </a:rPr>
                        <a:t> </a:t>
                      </a:r>
                      <a:r>
                        <a:rPr lang="ru-RU" sz="1400" dirty="0" err="1">
                          <a:effectLst/>
                        </a:rPr>
                        <a:t>туристів</a:t>
                      </a:r>
                      <a:r>
                        <a:rPr lang="ru-RU" sz="1400" dirty="0">
                          <a:effectLst/>
                        </a:rPr>
                        <a:t> в </a:t>
                      </a:r>
                      <a:endParaRPr lang="ru-RU" sz="1100" dirty="0">
                        <a:effectLst/>
                      </a:endParaRPr>
                    </a:p>
                    <a:p>
                      <a:pPr algn="just">
                        <a:lnSpc>
                          <a:spcPct val="107000"/>
                        </a:lnSpc>
                        <a:spcAft>
                          <a:spcPts val="0"/>
                        </a:spcAft>
                      </a:pPr>
                      <a:r>
                        <a:rPr lang="ru-RU" sz="1400" dirty="0" err="1">
                          <a:effectLst/>
                        </a:rPr>
                        <a:t>похідних</a:t>
                      </a:r>
                      <a:r>
                        <a:rPr lang="ru-RU" sz="1400" dirty="0">
                          <a:effectLst/>
                        </a:rPr>
                        <a:t> </a:t>
                      </a:r>
                      <a:r>
                        <a:rPr lang="ru-RU" sz="1400" dirty="0" err="1">
                          <a:effectLst/>
                        </a:rPr>
                        <a:t>умовах</a:t>
                      </a:r>
                      <a:r>
                        <a:rPr lang="ru-RU" sz="1400" dirty="0">
                          <a:effectLst/>
                        </a:rPr>
                        <a:t> і на </a:t>
                      </a:r>
                      <a:r>
                        <a:rPr lang="ru-RU" sz="1400" dirty="0" err="1">
                          <a:effectLst/>
                        </a:rPr>
                        <a:t>відпочинку</a:t>
                      </a:r>
                      <a:r>
                        <a:rPr lang="ru-RU" sz="1400" dirty="0">
                          <a:effectLst/>
                        </a:rPr>
                        <a:t>. Стандарт</a:t>
                      </a:r>
                      <a:endParaRPr lang="ru-RU" sz="1100" dirty="0">
                        <a:effectLst/>
                      </a:endParaRPr>
                    </a:p>
                    <a:p>
                      <a:pPr algn="just">
                        <a:lnSpc>
                          <a:spcPct val="107000"/>
                        </a:lnSpc>
                        <a:spcAft>
                          <a:spcPts val="0"/>
                        </a:spcAft>
                      </a:pPr>
                      <a:r>
                        <a:rPr lang="ru-RU" sz="1400" dirty="0">
                          <a:effectLst/>
                        </a:rPr>
                        <a:t> не </a:t>
                      </a:r>
                      <a:r>
                        <a:rPr lang="ru-RU" sz="1400" dirty="0" err="1">
                          <a:effectLst/>
                        </a:rPr>
                        <a:t>розповсюджується</a:t>
                      </a:r>
                      <a:r>
                        <a:rPr lang="ru-RU" sz="1400" dirty="0">
                          <a:effectLst/>
                        </a:rPr>
                        <a:t> на палатки </a:t>
                      </a:r>
                      <a:endParaRPr lang="ru-RU" sz="1100" dirty="0">
                        <a:effectLst/>
                      </a:endParaRPr>
                    </a:p>
                    <a:p>
                      <a:pPr algn="just">
                        <a:lnSpc>
                          <a:spcPct val="107000"/>
                        </a:lnSpc>
                        <a:spcAft>
                          <a:spcPts val="0"/>
                        </a:spcAft>
                      </a:pPr>
                      <a:r>
                        <a:rPr lang="ru-RU" sz="1400" dirty="0" err="1">
                          <a:effectLst/>
                        </a:rPr>
                        <a:t>спеціального</a:t>
                      </a:r>
                      <a:r>
                        <a:rPr lang="ru-RU" sz="1400" dirty="0">
                          <a:effectLst/>
                        </a:rPr>
                        <a:t> </a:t>
                      </a:r>
                      <a:r>
                        <a:rPr lang="ru-RU" sz="1400" dirty="0" err="1">
                          <a:effectLst/>
                        </a:rPr>
                        <a:t>призначення</a:t>
                      </a:r>
                      <a:r>
                        <a:rPr lang="ru-RU" sz="1400" dirty="0">
                          <a:effectLst/>
                        </a:rPr>
                        <a:t> </a:t>
                      </a:r>
                      <a:endParaRPr lang="ru-RU" sz="1100" dirty="0">
                        <a:effectLst/>
                      </a:endParaRPr>
                    </a:p>
                    <a:p>
                      <a:pPr algn="just">
                        <a:lnSpc>
                          <a:spcPct val="107000"/>
                        </a:lnSpc>
                        <a:spcAft>
                          <a:spcPts val="0"/>
                        </a:spcAft>
                      </a:pPr>
                      <a:r>
                        <a:rPr lang="ru-RU" sz="1400" dirty="0">
                          <a:effectLst/>
                        </a:rPr>
                        <a:t>(</a:t>
                      </a:r>
                      <a:r>
                        <a:rPr lang="ru-RU" sz="1400" dirty="0" err="1">
                          <a:effectLst/>
                        </a:rPr>
                        <a:t>альпіністські</a:t>
                      </a:r>
                      <a:r>
                        <a:rPr lang="ru-RU" sz="1400" dirty="0">
                          <a:effectLst/>
                        </a:rPr>
                        <a:t>, для </a:t>
                      </a:r>
                      <a:r>
                        <a:rPr lang="ru-RU" sz="1400" dirty="0" err="1">
                          <a:effectLst/>
                        </a:rPr>
                        <a:t>експедицій</a:t>
                      </a:r>
                      <a:r>
                        <a:rPr lang="ru-RU" sz="1400" dirty="0">
                          <a:effectLst/>
                        </a:rPr>
                        <a:t>, </a:t>
                      </a:r>
                      <a:endParaRPr lang="ru-RU" sz="1100" dirty="0">
                        <a:effectLst/>
                      </a:endParaRPr>
                    </a:p>
                    <a:p>
                      <a:pPr algn="just">
                        <a:lnSpc>
                          <a:spcPct val="107000"/>
                        </a:lnSpc>
                        <a:spcAft>
                          <a:spcPts val="0"/>
                        </a:spcAft>
                      </a:pPr>
                      <a:r>
                        <a:rPr lang="ru-RU" sz="1400" dirty="0">
                          <a:effectLst/>
                        </a:rPr>
                        <a:t>палатки-</a:t>
                      </a:r>
                      <a:r>
                        <a:rPr lang="ru-RU" sz="1400" dirty="0" err="1">
                          <a:effectLst/>
                        </a:rPr>
                        <a:t>павільйони</a:t>
                      </a:r>
                      <a:r>
                        <a:rPr lang="ru-RU" sz="1400" dirty="0">
                          <a:effectLst/>
                        </a:rPr>
                        <a:t> та </a:t>
                      </a:r>
                      <a:r>
                        <a:rPr lang="ru-RU" sz="1400" dirty="0" err="1">
                          <a:effectLst/>
                        </a:rPr>
                        <a:t>ін</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2579934696"/>
                  </a:ext>
                </a:extLst>
              </a:tr>
            </a:tbl>
          </a:graphicData>
        </a:graphic>
      </p:graphicFrame>
    </p:spTree>
    <p:extLst>
      <p:ext uri="{BB962C8B-B14F-4D97-AF65-F5344CB8AC3E}">
        <p14:creationId xmlns:p14="http://schemas.microsoft.com/office/powerpoint/2010/main" val="1663283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9C4470C5-C6D3-4558-AA6E-D5555B605829}"/>
              </a:ext>
            </a:extLst>
          </p:cNvPr>
          <p:cNvGraphicFramePr>
            <a:graphicFrameLocks noGrp="1"/>
          </p:cNvGraphicFramePr>
          <p:nvPr>
            <p:ph idx="1"/>
            <p:extLst>
              <p:ext uri="{D42A27DB-BD31-4B8C-83A1-F6EECF244321}">
                <p14:modId xmlns:p14="http://schemas.microsoft.com/office/powerpoint/2010/main" val="2767403467"/>
              </p:ext>
            </p:extLst>
          </p:nvPr>
        </p:nvGraphicFramePr>
        <p:xfrm>
          <a:off x="1655762" y="1703355"/>
          <a:ext cx="8886825" cy="2282826"/>
        </p:xfrm>
        <a:graphic>
          <a:graphicData uri="http://schemas.openxmlformats.org/drawingml/2006/table">
            <a:tbl>
              <a:tblPr firstRow="1" firstCol="1" bandRow="1">
                <a:tableStyleId>{5C22544A-7EE6-4342-B048-85BDC9FD1C3A}</a:tableStyleId>
              </a:tblPr>
              <a:tblGrid>
                <a:gridCol w="1332865">
                  <a:extLst>
                    <a:ext uri="{9D8B030D-6E8A-4147-A177-3AD203B41FA5}">
                      <a16:colId xmlns:a16="http://schemas.microsoft.com/office/drawing/2014/main" xmlns="" val="1517887375"/>
                    </a:ext>
                  </a:extLst>
                </a:gridCol>
                <a:gridCol w="1261401">
                  <a:extLst>
                    <a:ext uri="{9D8B030D-6E8A-4147-A177-3AD203B41FA5}">
                      <a16:colId xmlns:a16="http://schemas.microsoft.com/office/drawing/2014/main" xmlns="" val="2742417299"/>
                    </a:ext>
                  </a:extLst>
                </a:gridCol>
                <a:gridCol w="6292559">
                  <a:extLst>
                    <a:ext uri="{9D8B030D-6E8A-4147-A177-3AD203B41FA5}">
                      <a16:colId xmlns:a16="http://schemas.microsoft.com/office/drawing/2014/main" xmlns="" val="4082996502"/>
                    </a:ext>
                  </a:extLst>
                </a:gridCol>
              </a:tblGrid>
              <a:tr h="352425">
                <a:tc>
                  <a:txBody>
                    <a:bodyPr/>
                    <a:lstStyle/>
                    <a:p>
                      <a:pPr algn="just">
                        <a:lnSpc>
                          <a:spcPct val="107000"/>
                        </a:lnSpc>
                        <a:spcAft>
                          <a:spcPts val="0"/>
                        </a:spcAft>
                      </a:pPr>
                      <a:r>
                        <a:rPr lang="ru-RU" sz="1400" dirty="0">
                          <a:effectLst/>
                        </a:rPr>
                        <a:t>РСТ УССР 1280-83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2"/>
                        </a:rPr>
                        <a:t>Палатки туристські. Загальні технічні умови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a:effectLst/>
                        </a:rPr>
                        <a:t>Стандарт </a:t>
                      </a:r>
                      <a:r>
                        <a:rPr lang="ru-RU" sz="1400" dirty="0" err="1">
                          <a:effectLst/>
                        </a:rPr>
                        <a:t>встановлює</a:t>
                      </a:r>
                      <a:r>
                        <a:rPr lang="ru-RU" sz="1400" dirty="0">
                          <a:effectLst/>
                        </a:rPr>
                        <a:t> </a:t>
                      </a:r>
                      <a:r>
                        <a:rPr lang="ru-RU" sz="1400" dirty="0" err="1">
                          <a:effectLst/>
                        </a:rPr>
                        <a:t>загальні</a:t>
                      </a:r>
                      <a:r>
                        <a:rPr lang="ru-RU" sz="1400" dirty="0">
                          <a:effectLst/>
                        </a:rPr>
                        <a:t> </a:t>
                      </a:r>
                      <a:r>
                        <a:rPr lang="ru-RU" sz="1400" dirty="0" err="1">
                          <a:effectLst/>
                        </a:rPr>
                        <a:t>технічні</a:t>
                      </a:r>
                      <a:r>
                        <a:rPr lang="ru-RU" sz="1400" dirty="0">
                          <a:effectLst/>
                        </a:rPr>
                        <a:t> </a:t>
                      </a:r>
                      <a:endParaRPr lang="ru-RU" sz="1100" dirty="0">
                        <a:effectLst/>
                      </a:endParaRPr>
                    </a:p>
                    <a:p>
                      <a:pPr algn="just">
                        <a:lnSpc>
                          <a:spcPct val="107000"/>
                        </a:lnSpc>
                        <a:spcAft>
                          <a:spcPts val="0"/>
                        </a:spcAft>
                      </a:pPr>
                      <a:r>
                        <a:rPr lang="ru-RU" sz="1400" dirty="0" err="1">
                          <a:effectLst/>
                        </a:rPr>
                        <a:t>умови</a:t>
                      </a:r>
                      <a:r>
                        <a:rPr lang="ru-RU" sz="1400" dirty="0">
                          <a:effectLst/>
                        </a:rPr>
                        <a:t> для палаток </a:t>
                      </a:r>
                      <a:r>
                        <a:rPr lang="ru-RU" sz="1400" dirty="0" err="1">
                          <a:effectLst/>
                        </a:rPr>
                        <a:t>туристських</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50699712"/>
                  </a:ext>
                </a:extLst>
              </a:tr>
              <a:tr h="0">
                <a:tc>
                  <a:txBody>
                    <a:bodyPr/>
                    <a:lstStyle/>
                    <a:p>
                      <a:pPr algn="just">
                        <a:lnSpc>
                          <a:spcPct val="107000"/>
                        </a:lnSpc>
                        <a:spcAft>
                          <a:spcPts val="0"/>
                        </a:spcAft>
                      </a:pPr>
                      <a:r>
                        <a:rPr lang="ru-RU" sz="1400">
                          <a:effectLst/>
                        </a:rPr>
                        <a:t>ДСТУ 2584-94 (ГОСТ 30154-94)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u="sng">
                          <a:effectLst/>
                          <a:hlinkClick r:id="rId3"/>
                        </a:rPr>
                        <a:t>Плити газові побутові туристські. Загальні технічні умови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just">
                        <a:lnSpc>
                          <a:spcPct val="107000"/>
                        </a:lnSpc>
                        <a:spcAft>
                          <a:spcPts val="0"/>
                        </a:spcAft>
                      </a:pPr>
                      <a:r>
                        <a:rPr lang="ru-RU" sz="1400" dirty="0" err="1">
                          <a:effectLst/>
                        </a:rPr>
                        <a:t>Цей</a:t>
                      </a:r>
                      <a:r>
                        <a:rPr lang="ru-RU" sz="1400" dirty="0">
                          <a:effectLst/>
                        </a:rPr>
                        <a:t> стандарт </a:t>
                      </a:r>
                      <a:r>
                        <a:rPr lang="ru-RU" sz="1400" dirty="0" err="1">
                          <a:effectLst/>
                        </a:rPr>
                        <a:t>поширюється</a:t>
                      </a:r>
                      <a:r>
                        <a:rPr lang="ru-RU" sz="1400" dirty="0">
                          <a:effectLst/>
                        </a:rPr>
                        <a:t> на </a:t>
                      </a:r>
                      <a:r>
                        <a:rPr lang="ru-RU" sz="1400" dirty="0" err="1">
                          <a:effectLst/>
                        </a:rPr>
                        <a:t>плити</a:t>
                      </a:r>
                      <a:endParaRPr lang="ru-RU" sz="1100" dirty="0">
                        <a:effectLst/>
                      </a:endParaRPr>
                    </a:p>
                    <a:p>
                      <a:pPr algn="just">
                        <a:lnSpc>
                          <a:spcPct val="107000"/>
                        </a:lnSpc>
                        <a:spcAft>
                          <a:spcPts val="0"/>
                        </a:spcAft>
                      </a:pPr>
                      <a:r>
                        <a:rPr lang="ru-RU" sz="1400" dirty="0">
                          <a:effectLst/>
                        </a:rPr>
                        <a:t> </a:t>
                      </a:r>
                      <a:r>
                        <a:rPr lang="ru-RU" sz="1400" dirty="0" err="1">
                          <a:effectLst/>
                        </a:rPr>
                        <a:t>газові</a:t>
                      </a:r>
                      <a:r>
                        <a:rPr lang="ru-RU" sz="1400" dirty="0">
                          <a:effectLst/>
                        </a:rPr>
                        <a:t> </a:t>
                      </a:r>
                      <a:r>
                        <a:rPr lang="ru-RU" sz="1400" dirty="0" err="1">
                          <a:effectLst/>
                        </a:rPr>
                        <a:t>побутові</a:t>
                      </a:r>
                      <a:r>
                        <a:rPr lang="ru-RU" sz="1400" dirty="0">
                          <a:effectLst/>
                        </a:rPr>
                        <a:t> </a:t>
                      </a:r>
                      <a:r>
                        <a:rPr lang="ru-RU" sz="1400" dirty="0" err="1">
                          <a:effectLst/>
                        </a:rPr>
                        <a:t>туристські</a:t>
                      </a:r>
                      <a:r>
                        <a:rPr lang="ru-RU" sz="1400" dirty="0">
                          <a:effectLst/>
                        </a:rPr>
                        <a:t>, </a:t>
                      </a:r>
                      <a:r>
                        <a:rPr lang="ru-RU" sz="1400" dirty="0" err="1">
                          <a:effectLst/>
                        </a:rPr>
                        <a:t>призначені</a:t>
                      </a:r>
                      <a:r>
                        <a:rPr lang="ru-RU" sz="1400" dirty="0">
                          <a:effectLst/>
                        </a:rPr>
                        <a:t> </a:t>
                      </a:r>
                      <a:endParaRPr lang="ru-RU" sz="1100" dirty="0">
                        <a:effectLst/>
                      </a:endParaRPr>
                    </a:p>
                    <a:p>
                      <a:pPr algn="just">
                        <a:lnSpc>
                          <a:spcPct val="107000"/>
                        </a:lnSpc>
                        <a:spcAft>
                          <a:spcPts val="0"/>
                        </a:spcAft>
                      </a:pPr>
                      <a:r>
                        <a:rPr lang="ru-RU" sz="1400" dirty="0">
                          <a:effectLst/>
                        </a:rPr>
                        <a:t>для </a:t>
                      </a:r>
                      <a:r>
                        <a:rPr lang="ru-RU" sz="1400" dirty="0" err="1">
                          <a:effectLst/>
                        </a:rPr>
                        <a:t>приготування</a:t>
                      </a:r>
                      <a:r>
                        <a:rPr lang="ru-RU" sz="1400" dirty="0">
                          <a:effectLst/>
                        </a:rPr>
                        <a:t> </a:t>
                      </a:r>
                      <a:r>
                        <a:rPr lang="ru-RU" sz="1400" dirty="0" err="1">
                          <a:effectLst/>
                        </a:rPr>
                        <a:t>їжі</a:t>
                      </a:r>
                      <a:r>
                        <a:rPr lang="ru-RU" sz="1400" dirty="0">
                          <a:effectLst/>
                        </a:rPr>
                        <a:t> у </a:t>
                      </a:r>
                      <a:r>
                        <a:rPr lang="ru-RU" sz="1400" dirty="0" err="1">
                          <a:effectLst/>
                        </a:rPr>
                        <a:t>похідних</a:t>
                      </a:r>
                      <a:r>
                        <a:rPr lang="ru-RU" sz="1400" dirty="0">
                          <a:effectLst/>
                        </a:rPr>
                        <a:t> </a:t>
                      </a:r>
                      <a:r>
                        <a:rPr lang="ru-RU" sz="1400" dirty="0" err="1">
                          <a:effectLst/>
                        </a:rPr>
                        <a:t>умовах</a:t>
                      </a:r>
                      <a:r>
                        <a:rPr lang="ru-RU" sz="1400" dirty="0">
                          <a:effectLst/>
                        </a:rPr>
                        <a:t> </a:t>
                      </a:r>
                      <a:endParaRPr lang="ru-RU" sz="1100" dirty="0">
                        <a:effectLst/>
                      </a:endParaRPr>
                    </a:p>
                    <a:p>
                      <a:pPr algn="just">
                        <a:lnSpc>
                          <a:spcPct val="107000"/>
                        </a:lnSpc>
                        <a:spcAft>
                          <a:spcPts val="0"/>
                        </a:spcAft>
                      </a:pPr>
                      <a:r>
                        <a:rPr lang="ru-RU" sz="1400" dirty="0">
                          <a:effectLst/>
                        </a:rPr>
                        <a:t>на </a:t>
                      </a:r>
                      <a:r>
                        <a:rPr lang="ru-RU" sz="1400" dirty="0" err="1">
                          <a:effectLst/>
                        </a:rPr>
                        <a:t>відкритому</a:t>
                      </a:r>
                      <a:r>
                        <a:rPr lang="ru-RU" sz="1400" dirty="0">
                          <a:effectLst/>
                        </a:rPr>
                        <a:t> </a:t>
                      </a:r>
                      <a:r>
                        <a:rPr lang="ru-RU" sz="1400" dirty="0" err="1">
                          <a:effectLst/>
                        </a:rPr>
                        <a:t>повітрі</a:t>
                      </a:r>
                      <a:r>
                        <a:rPr lang="ru-RU" sz="1400" dirty="0">
                          <a:effectLst/>
                        </a:rPr>
                        <a:t>, </a:t>
                      </a:r>
                      <a:r>
                        <a:rPr lang="ru-RU" sz="1400" dirty="0" err="1">
                          <a:effectLst/>
                        </a:rPr>
                        <a:t>що</a:t>
                      </a:r>
                      <a:r>
                        <a:rPr lang="ru-RU" sz="1400" dirty="0">
                          <a:effectLst/>
                        </a:rPr>
                        <a:t> </a:t>
                      </a:r>
                      <a:r>
                        <a:rPr lang="ru-RU" sz="1400" dirty="0" err="1">
                          <a:effectLst/>
                        </a:rPr>
                        <a:t>працюють</a:t>
                      </a:r>
                      <a:r>
                        <a:rPr lang="ru-RU" sz="1400" dirty="0">
                          <a:effectLst/>
                        </a:rPr>
                        <a:t> </a:t>
                      </a:r>
                      <a:r>
                        <a:rPr lang="ru-RU" sz="1400" dirty="0" err="1">
                          <a:effectLst/>
                        </a:rPr>
                        <a:t>від</a:t>
                      </a:r>
                      <a:r>
                        <a:rPr lang="ru-RU" sz="1400" dirty="0">
                          <a:effectLst/>
                        </a:rPr>
                        <a:t> </a:t>
                      </a:r>
                      <a:endParaRPr lang="ru-RU" sz="1100" dirty="0">
                        <a:effectLst/>
                      </a:endParaRPr>
                    </a:p>
                    <a:p>
                      <a:pPr algn="just">
                        <a:lnSpc>
                          <a:spcPct val="107000"/>
                        </a:lnSpc>
                        <a:spcAft>
                          <a:spcPts val="0"/>
                        </a:spcAft>
                      </a:pPr>
                      <a:r>
                        <a:rPr lang="ru-RU" sz="1400" dirty="0" err="1">
                          <a:effectLst/>
                        </a:rPr>
                        <a:t>балона</a:t>
                      </a:r>
                      <a:r>
                        <a:rPr lang="ru-RU" sz="1400" dirty="0">
                          <a:effectLst/>
                        </a:rPr>
                        <a:t> для </a:t>
                      </a:r>
                      <a:r>
                        <a:rPr lang="ru-RU" sz="1400" dirty="0" err="1">
                          <a:effectLst/>
                        </a:rPr>
                        <a:t>зріджених</a:t>
                      </a:r>
                      <a:r>
                        <a:rPr lang="ru-RU" sz="1400" dirty="0">
                          <a:effectLst/>
                        </a:rPr>
                        <a:t> </a:t>
                      </a:r>
                      <a:r>
                        <a:rPr lang="ru-RU" sz="1400" dirty="0" err="1">
                          <a:effectLst/>
                        </a:rPr>
                        <a:t>вуглеводневих</a:t>
                      </a:r>
                      <a:r>
                        <a:rPr lang="ru-RU" sz="1400" dirty="0">
                          <a:effectLst/>
                        </a:rPr>
                        <a:t> </a:t>
                      </a:r>
                      <a:r>
                        <a:rPr lang="ru-RU" sz="1400" dirty="0" err="1">
                          <a:effectLst/>
                        </a:rPr>
                        <a:t>газів</a:t>
                      </a:r>
                      <a:r>
                        <a:rPr lang="ru-RU" sz="1400" dirty="0">
                          <a:effectLst/>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87104318"/>
                  </a:ext>
                </a:extLst>
              </a:tr>
            </a:tbl>
          </a:graphicData>
        </a:graphic>
      </p:graphicFrame>
    </p:spTree>
    <p:extLst>
      <p:ext uri="{BB962C8B-B14F-4D97-AF65-F5344CB8AC3E}">
        <p14:creationId xmlns:p14="http://schemas.microsoft.com/office/powerpoint/2010/main" val="1665395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F60106-36DA-4CAD-953B-6417F6DC1370}"/>
              </a:ext>
            </a:extLst>
          </p:cNvPr>
          <p:cNvSpPr>
            <a:spLocks noGrp="1"/>
          </p:cNvSpPr>
          <p:nvPr>
            <p:ph type="title"/>
          </p:nvPr>
        </p:nvSpPr>
        <p:spPr/>
        <p:txBody>
          <a:bodyPr/>
          <a:lstStyle/>
          <a:p>
            <a:pPr algn="ctr"/>
            <a:r>
              <a:rPr lang="uk-UA" dirty="0"/>
              <a:t>ліцензування</a:t>
            </a:r>
            <a:endParaRPr lang="ru-RU" dirty="0"/>
          </a:p>
        </p:txBody>
      </p:sp>
      <p:sp>
        <p:nvSpPr>
          <p:cNvPr id="3" name="Объект 2">
            <a:extLst>
              <a:ext uri="{FF2B5EF4-FFF2-40B4-BE49-F238E27FC236}">
                <a16:creationId xmlns:a16="http://schemas.microsoft.com/office/drawing/2014/main" xmlns="" id="{84528868-1DFF-4711-8349-1355E2F7EBB5}"/>
              </a:ext>
            </a:extLst>
          </p:cNvPr>
          <p:cNvSpPr>
            <a:spLocks noGrp="1"/>
          </p:cNvSpPr>
          <p:nvPr>
            <p:ph idx="1"/>
          </p:nvPr>
        </p:nvSpPr>
        <p:spPr/>
        <p:txBody>
          <a:bodyPr/>
          <a:lstStyle/>
          <a:p>
            <a:r>
              <a:rPr lang="uk-UA" b="1" dirty="0"/>
              <a:t>Ліцензування </a:t>
            </a:r>
            <a:r>
              <a:rPr lang="uk-UA" dirty="0"/>
              <a:t>– найбільш оперативна форма</a:t>
            </a:r>
            <a:r>
              <a:rPr lang="uk-UA" b="1" dirty="0"/>
              <a:t> </a:t>
            </a:r>
            <a:r>
              <a:rPr lang="uk-UA" dirty="0"/>
              <a:t>державного регулювання завдяки спрощеному (порівняно з сертифікацією чи стандартизацією) процесу одержання дозволу.</a:t>
            </a:r>
            <a:endParaRPr lang="ru-RU" dirty="0"/>
          </a:p>
          <a:p>
            <a:r>
              <a:rPr lang="uk-UA" dirty="0"/>
              <a:t>Ліцензія – це дозвіл (документ визначеної форми), виданий державними органами фізичним і юридичним особам на певний вид діяльності.</a:t>
            </a:r>
            <a:endParaRPr lang="ru-RU" dirty="0"/>
          </a:p>
          <a:p>
            <a:r>
              <a:rPr lang="uk-UA" dirty="0"/>
              <a:t>Діяльність засобів розміщення практично ніде, крім Іспанії, не ліцензується. Готелі, як і ресторани, частіше стають об’єктами різних видів сертифікації або стандартизації (атестація, класифікація тощо). Водночас діяльність туристичних фірм, які організовують подорож, звичайно підлягає ліцензуванню, але не стає об’єктом сертифікації. Особи, які надають посередницькі послуги в туризмі (екскурсоводи, супровідники, гіди-перекладачі), здійснюють професійну діяльність на підставі ліцензії або сертифіката відповідності, який видається за результатами атестації.</a:t>
            </a:r>
            <a:endParaRPr lang="ru-RU" dirty="0"/>
          </a:p>
          <a:p>
            <a:endParaRPr lang="ru-RU" dirty="0"/>
          </a:p>
        </p:txBody>
      </p:sp>
    </p:spTree>
    <p:extLst>
      <p:ext uri="{BB962C8B-B14F-4D97-AF65-F5344CB8AC3E}">
        <p14:creationId xmlns:p14="http://schemas.microsoft.com/office/powerpoint/2010/main" val="2035676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C7FF924-8DA0-4BE9-8C7E-095B0EC13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823EA5AC-062F-4622-B624-AF10D9E4D92E}"/>
              </a:ext>
            </a:extLst>
          </p:cNvPr>
          <p:cNvSpPr>
            <a:spLocks noGrp="1"/>
          </p:cNvSpPr>
          <p:nvPr>
            <p:ph type="title"/>
          </p:nvPr>
        </p:nvSpPr>
        <p:spPr>
          <a:xfrm>
            <a:off x="6400800" y="484632"/>
            <a:ext cx="5299586" cy="1609344"/>
          </a:xfrm>
          <a:ln>
            <a:noFill/>
          </a:ln>
        </p:spPr>
        <p:txBody>
          <a:bodyPr>
            <a:normAutofit/>
          </a:bodyPr>
          <a:lstStyle/>
          <a:p>
            <a:r>
              <a:rPr lang="uk-UA" sz="2800" b="1"/>
              <a:t>Податкове регулювання міжнародної туристичної діяльності</a:t>
            </a:r>
            <a:r>
              <a:rPr lang="uk-UA" sz="2800"/>
              <a:t>. </a:t>
            </a:r>
            <a:endParaRPr lang="ru-RU" sz="2800"/>
          </a:p>
        </p:txBody>
      </p:sp>
      <p:pic>
        <p:nvPicPr>
          <p:cNvPr id="48130" name="Picture 2" descr="Система оподаткування туристичного бізнесу в Україні">
            <a:extLst>
              <a:ext uri="{FF2B5EF4-FFF2-40B4-BE49-F238E27FC236}">
                <a16:creationId xmlns:a16="http://schemas.microsoft.com/office/drawing/2014/main" xmlns="" id="{7DE5B4EF-19EB-4ED0-9072-A5C4DE756CF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640954"/>
            <a:ext cx="5112461" cy="358635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C1FFCF0F-E9BB-4A30-B8BB-7DE17C8A02A6}"/>
              </a:ext>
            </a:extLst>
          </p:cNvPr>
          <p:cNvSpPr>
            <a:spLocks noGrp="1"/>
          </p:cNvSpPr>
          <p:nvPr>
            <p:ph idx="1"/>
          </p:nvPr>
        </p:nvSpPr>
        <p:spPr>
          <a:xfrm>
            <a:off x="6400799" y="2121408"/>
            <a:ext cx="5299585" cy="4050792"/>
          </a:xfrm>
        </p:spPr>
        <p:txBody>
          <a:bodyPr>
            <a:normAutofit/>
          </a:bodyPr>
          <a:lstStyle/>
          <a:p>
            <a:r>
              <a:rPr lang="uk-UA" sz="1800"/>
              <a:t>Об’єкти туристичної індустрії, туристичні фірми й самі мандрівники у всіх країнах є об’єктами оподаткування. За даними Всесвітньої ради з подорожей і туризму (</a:t>
            </a:r>
            <a:r>
              <a:rPr lang="en-GB" sz="1800"/>
              <a:t>WT and TC</a:t>
            </a:r>
            <a:r>
              <a:rPr lang="uk-UA" sz="1800"/>
              <a:t>), приблизно 50 % податків від туризму формується за рахунок таких податкових надходжень, як ПДВ і податок з продажу, 35 % припадає на податки з персоналу підприємства туристичної сфери, 15 % дає податок із прибутку.</a:t>
            </a:r>
            <a:endParaRPr lang="ru-RU" sz="1800"/>
          </a:p>
          <a:p>
            <a:endParaRPr lang="ru-RU" sz="1800"/>
          </a:p>
        </p:txBody>
      </p:sp>
      <p:grpSp>
        <p:nvGrpSpPr>
          <p:cNvPr id="73" name="Group 72">
            <a:extLst>
              <a:ext uri="{FF2B5EF4-FFF2-40B4-BE49-F238E27FC236}">
                <a16:creationId xmlns:a16="http://schemas.microsoft.com/office/drawing/2014/main" xmlns="" id="{5029B4A8-2CF0-48DC-B29E-F3B62EDDC4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xmlns="" id="{F71DA811-F7AE-460D-9891-57F221994B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xmlns="" id="{3747795E-BBFD-44B4-892D-2054745A8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6648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descr="Такс-фри во Франции | Франция">
            <a:extLst>
              <a:ext uri="{FF2B5EF4-FFF2-40B4-BE49-F238E27FC236}">
                <a16:creationId xmlns:a16="http://schemas.microsoft.com/office/drawing/2014/main" xmlns="" id="{A65500AD-B026-471A-8937-BA37E8DF91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3942" y="3226050"/>
            <a:ext cx="4773168" cy="191466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84385107-DFA8-47FE-B2E2-5D3B35DBEA17}"/>
              </a:ext>
            </a:extLst>
          </p:cNvPr>
          <p:cNvSpPr>
            <a:spLocks noGrp="1"/>
          </p:cNvSpPr>
          <p:nvPr>
            <p:ph idx="1"/>
          </p:nvPr>
        </p:nvSpPr>
        <p:spPr>
          <a:xfrm>
            <a:off x="6355080" y="2121408"/>
            <a:ext cx="4773168" cy="4050792"/>
          </a:xfrm>
        </p:spPr>
        <p:txBody>
          <a:bodyPr>
            <a:normAutofit/>
          </a:bodyPr>
          <a:lstStyle/>
          <a:p>
            <a:r>
              <a:rPr lang="uk-UA" sz="1700" b="1" dirty="0" err="1"/>
              <a:t>Tax</a:t>
            </a:r>
            <a:r>
              <a:rPr lang="uk-UA" sz="1700" b="1" dirty="0"/>
              <a:t> </a:t>
            </a:r>
            <a:r>
              <a:rPr lang="uk-UA" sz="1700" b="1" dirty="0" err="1"/>
              <a:t>free</a:t>
            </a:r>
            <a:r>
              <a:rPr lang="uk-UA" sz="1700" dirty="0"/>
              <a:t>, </a:t>
            </a:r>
            <a:r>
              <a:rPr lang="uk-UA" sz="1700" b="1" dirty="0" err="1"/>
              <a:t>такс</a:t>
            </a:r>
            <a:r>
              <a:rPr lang="uk-UA" sz="1700" b="1" dirty="0"/>
              <a:t> </a:t>
            </a:r>
            <a:r>
              <a:rPr lang="uk-UA" sz="1700" b="1" dirty="0" err="1"/>
              <a:t>фрі</a:t>
            </a:r>
            <a:r>
              <a:rPr lang="uk-UA" sz="1700" dirty="0"/>
              <a:t> (з </a:t>
            </a:r>
            <a:r>
              <a:rPr lang="uk-UA" sz="1700" dirty="0" err="1">
                <a:hlinkClick r:id="rId3" tooltip="Англійська мова"/>
              </a:rPr>
              <a:t>англ</a:t>
            </a:r>
            <a:r>
              <a:rPr lang="uk-UA" sz="1700" dirty="0">
                <a:hlinkClick r:id="rId3" tooltip="Англійська мова"/>
              </a:rPr>
              <a:t>.</a:t>
            </a:r>
            <a:r>
              <a:rPr lang="uk-UA" sz="1700" dirty="0"/>
              <a:t> </a:t>
            </a:r>
            <a:r>
              <a:rPr lang="uk-UA" sz="1700" i="1" dirty="0"/>
              <a:t>без зборів</a:t>
            </a:r>
            <a:r>
              <a:rPr lang="uk-UA" sz="1700" dirty="0"/>
              <a:t>) – система повернення суми </a:t>
            </a:r>
            <a:r>
              <a:rPr lang="uk-UA" sz="1700" dirty="0">
                <a:hlinkClick r:id="rId4" tooltip="Податок на додану вартість"/>
              </a:rPr>
              <a:t>податку на додану вартість</a:t>
            </a:r>
            <a:r>
              <a:rPr lang="uk-UA" sz="1700" dirty="0"/>
              <a:t> (ПДВ). ПДВ повертається на покупки, здійснені іноземними громадянами, при виїзді з країни, в якій вони були придбані. Суми повернення становлять від 5 до 23 </a:t>
            </a:r>
            <a:r>
              <a:rPr lang="uk-UA" sz="1700" dirty="0">
                <a:hlinkClick r:id="rId5" tooltip="Відсоток"/>
              </a:rPr>
              <a:t>%</a:t>
            </a:r>
            <a:r>
              <a:rPr lang="uk-UA" sz="1700" dirty="0"/>
              <a:t> від суми покупки і залежать від розміру ПДВ і від комісійних оператора </a:t>
            </a:r>
            <a:r>
              <a:rPr lang="uk-UA" sz="1700" dirty="0" err="1"/>
              <a:t>Tax</a:t>
            </a:r>
            <a:r>
              <a:rPr lang="uk-UA" sz="1700" dirty="0"/>
              <a:t> </a:t>
            </a:r>
            <a:r>
              <a:rPr lang="uk-UA" sz="1700" dirty="0" err="1"/>
              <a:t>Free</a:t>
            </a:r>
            <a:r>
              <a:rPr lang="uk-UA" sz="1700" dirty="0"/>
              <a:t>. З 130 країн, які стягують ПДВ, близько 50 відшкодовують сплачений податок нерезидентам країни в тих випадках, коли покупки були здійснені в магазинах з відповідним логотипом (</a:t>
            </a:r>
            <a:r>
              <a:rPr lang="uk-UA" sz="1700" dirty="0" err="1"/>
              <a:t>Tax</a:t>
            </a:r>
            <a:r>
              <a:rPr lang="uk-UA" sz="1700" dirty="0"/>
              <a:t> </a:t>
            </a:r>
            <a:r>
              <a:rPr lang="uk-UA" sz="1700" dirty="0" err="1"/>
              <a:t>Free</a:t>
            </a:r>
            <a:r>
              <a:rPr lang="uk-UA" sz="1700" dirty="0"/>
              <a:t> або однієї з компаній-операторів повернення податку).</a:t>
            </a:r>
          </a:p>
          <a:p>
            <a:endParaRPr lang="ru-RU" sz="1700" dirty="0"/>
          </a:p>
        </p:txBody>
      </p:sp>
    </p:spTree>
    <p:extLst>
      <p:ext uri="{BB962C8B-B14F-4D97-AF65-F5344CB8AC3E}">
        <p14:creationId xmlns:p14="http://schemas.microsoft.com/office/powerpoint/2010/main" val="110069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F81195FD-1660-430F-B3FB-8596B1B8FC66}"/>
              </a:ext>
            </a:extLst>
          </p:cNvPr>
          <p:cNvGraphicFramePr>
            <a:graphicFrameLocks noGrp="1"/>
          </p:cNvGraphicFramePr>
          <p:nvPr>
            <p:ph idx="1"/>
            <p:extLst>
              <p:ext uri="{D42A27DB-BD31-4B8C-83A1-F6EECF244321}">
                <p14:modId xmlns:p14="http://schemas.microsoft.com/office/powerpoint/2010/main" val="361982793"/>
              </p:ext>
            </p:extLst>
          </p:nvPr>
        </p:nvGraphicFramePr>
        <p:xfrm>
          <a:off x="1069975" y="618978"/>
          <a:ext cx="10058400" cy="5683347"/>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4043898392"/>
                    </a:ext>
                  </a:extLst>
                </a:gridCol>
                <a:gridCol w="2011680">
                  <a:extLst>
                    <a:ext uri="{9D8B030D-6E8A-4147-A177-3AD203B41FA5}">
                      <a16:colId xmlns:a16="http://schemas.microsoft.com/office/drawing/2014/main" xmlns="" val="1646795408"/>
                    </a:ext>
                  </a:extLst>
                </a:gridCol>
                <a:gridCol w="2011680">
                  <a:extLst>
                    <a:ext uri="{9D8B030D-6E8A-4147-A177-3AD203B41FA5}">
                      <a16:colId xmlns:a16="http://schemas.microsoft.com/office/drawing/2014/main" xmlns="" val="433480678"/>
                    </a:ext>
                  </a:extLst>
                </a:gridCol>
                <a:gridCol w="2011680">
                  <a:extLst>
                    <a:ext uri="{9D8B030D-6E8A-4147-A177-3AD203B41FA5}">
                      <a16:colId xmlns:a16="http://schemas.microsoft.com/office/drawing/2014/main" xmlns="" val="633631505"/>
                    </a:ext>
                  </a:extLst>
                </a:gridCol>
                <a:gridCol w="2011680">
                  <a:extLst>
                    <a:ext uri="{9D8B030D-6E8A-4147-A177-3AD203B41FA5}">
                      <a16:colId xmlns:a16="http://schemas.microsoft.com/office/drawing/2014/main" xmlns="" val="1703146577"/>
                    </a:ext>
                  </a:extLst>
                </a:gridCol>
              </a:tblGrid>
              <a:tr h="1466122">
                <a:tc>
                  <a:txBody>
                    <a:bodyPr/>
                    <a:lstStyle/>
                    <a:p>
                      <a:pPr algn="ctr">
                        <a:lnSpc>
                          <a:spcPct val="107000"/>
                        </a:lnSpc>
                        <a:spcBef>
                          <a:spcPts val="1200"/>
                        </a:spcBef>
                        <a:spcAft>
                          <a:spcPts val="1200"/>
                        </a:spcAft>
                      </a:pPr>
                      <a:r>
                        <a:rPr lang="ru-RU" sz="1050">
                          <a:effectLst/>
                        </a:rPr>
                        <a:t>Страна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НДС (сниженная ставка)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Мин. стоимость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Срок действия Tax Free Cheque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Срок действия печати таможни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425524598"/>
                  </a:ext>
                </a:extLst>
              </a:tr>
              <a:tr h="863257">
                <a:tc>
                  <a:txBody>
                    <a:bodyPr/>
                    <a:lstStyle/>
                    <a:p>
                      <a:pPr algn="ctr">
                        <a:lnSpc>
                          <a:spcPct val="107000"/>
                        </a:lnSpc>
                        <a:spcBef>
                          <a:spcPts val="1200"/>
                        </a:spcBef>
                        <a:spcAft>
                          <a:spcPts val="1200"/>
                        </a:spcAft>
                      </a:pPr>
                      <a:r>
                        <a:rPr lang="ru-RU" sz="1050" dirty="0">
                          <a:effectLst/>
                        </a:rPr>
                        <a:t> </a:t>
                      </a:r>
                      <a:r>
                        <a:rPr lang="ru-RU" sz="1050" u="none" strike="noStrike" dirty="0">
                          <a:effectLst/>
                          <a:hlinkClick r:id="rId2" tooltip="Австралия"/>
                        </a:rPr>
                        <a:t>Австралия</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10 % (+14,5 % на вина)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300 AUD</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544996822"/>
                  </a:ext>
                </a:extLst>
              </a:tr>
              <a:tr h="830237">
                <a:tc>
                  <a:txBody>
                    <a:bodyPr/>
                    <a:lstStyle/>
                    <a:p>
                      <a:pPr algn="ctr">
                        <a:lnSpc>
                          <a:spcPct val="107000"/>
                        </a:lnSpc>
                        <a:spcBef>
                          <a:spcPts val="1200"/>
                        </a:spcBef>
                        <a:spcAft>
                          <a:spcPts val="1200"/>
                        </a:spcAft>
                      </a:pPr>
                      <a:r>
                        <a:rPr lang="ru-RU" sz="1050" dirty="0">
                          <a:effectLst/>
                        </a:rPr>
                        <a:t> </a:t>
                      </a:r>
                      <a:r>
                        <a:rPr lang="ru-RU" sz="1050" u="none" strike="noStrike" dirty="0">
                          <a:effectLst/>
                          <a:hlinkClick r:id="rId3" tooltip="Австрия"/>
                        </a:rPr>
                        <a:t>Австрия</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 (10-12 %)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75,01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без ограничения срока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798819302"/>
                  </a:ext>
                </a:extLst>
              </a:tr>
              <a:tr h="863257">
                <a:tc>
                  <a:txBody>
                    <a:bodyPr/>
                    <a:lstStyle/>
                    <a:p>
                      <a:pPr algn="ctr">
                        <a:lnSpc>
                          <a:spcPct val="107000"/>
                        </a:lnSpc>
                        <a:spcBef>
                          <a:spcPts val="1200"/>
                        </a:spcBef>
                        <a:spcAft>
                          <a:spcPts val="1200"/>
                        </a:spcAft>
                      </a:pPr>
                      <a:r>
                        <a:rPr lang="ru-RU" sz="1050">
                          <a:effectLst/>
                        </a:rPr>
                        <a:t> </a:t>
                      </a:r>
                      <a:r>
                        <a:rPr lang="ru-RU" sz="1050" u="none" strike="noStrike">
                          <a:effectLst/>
                          <a:hlinkClick r:id="rId4" tooltip="Аргентина"/>
                        </a:rPr>
                        <a:t>Аргентина</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21 % (0-10,5 %)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70 песо ($17)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6 месяцев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4280520624"/>
                  </a:ext>
                </a:extLst>
              </a:tr>
              <a:tr h="830237">
                <a:tc>
                  <a:txBody>
                    <a:bodyPr/>
                    <a:lstStyle/>
                    <a:p>
                      <a:pPr algn="ctr">
                        <a:lnSpc>
                          <a:spcPct val="107000"/>
                        </a:lnSpc>
                        <a:spcBef>
                          <a:spcPts val="1200"/>
                        </a:spcBef>
                        <a:spcAft>
                          <a:spcPts val="1200"/>
                        </a:spcAft>
                      </a:pPr>
                      <a:r>
                        <a:rPr lang="ru-RU" sz="1050">
                          <a:effectLst/>
                        </a:rPr>
                        <a:t> </a:t>
                      </a:r>
                      <a:r>
                        <a:rPr lang="ru-RU" sz="1050" u="none" strike="noStrike">
                          <a:effectLst/>
                          <a:hlinkClick r:id="rId5" tooltip="Белоруссия"/>
                        </a:rPr>
                        <a:t>Белоруссия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80 BYN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6 месяцев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293276950"/>
                  </a:ext>
                </a:extLst>
              </a:tr>
              <a:tr h="830237">
                <a:tc>
                  <a:txBody>
                    <a:bodyPr/>
                    <a:lstStyle/>
                    <a:p>
                      <a:pPr algn="ctr">
                        <a:lnSpc>
                          <a:spcPct val="107000"/>
                        </a:lnSpc>
                        <a:spcBef>
                          <a:spcPts val="1200"/>
                        </a:spcBef>
                        <a:spcAft>
                          <a:spcPts val="1200"/>
                        </a:spcAft>
                      </a:pPr>
                      <a:r>
                        <a:rPr lang="ru-RU" sz="1050" dirty="0">
                          <a:effectLst/>
                        </a:rPr>
                        <a:t>Болгария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100 лев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dirty="0">
                          <a:effectLst/>
                        </a:rPr>
                        <a:t>3 месяца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3586614392"/>
                  </a:ext>
                </a:extLst>
              </a:tr>
            </a:tbl>
          </a:graphicData>
        </a:graphic>
      </p:graphicFrame>
    </p:spTree>
    <p:extLst>
      <p:ext uri="{BB962C8B-B14F-4D97-AF65-F5344CB8AC3E}">
        <p14:creationId xmlns:p14="http://schemas.microsoft.com/office/powerpoint/2010/main" val="10069661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00784C59-AA9E-4DAE-BCF2-DA438734445D}"/>
              </a:ext>
            </a:extLst>
          </p:cNvPr>
          <p:cNvGraphicFramePr>
            <a:graphicFrameLocks noGrp="1"/>
          </p:cNvGraphicFramePr>
          <p:nvPr>
            <p:ph idx="1"/>
            <p:extLst>
              <p:ext uri="{D42A27DB-BD31-4B8C-83A1-F6EECF244321}">
                <p14:modId xmlns:p14="http://schemas.microsoft.com/office/powerpoint/2010/main" val="3539846584"/>
              </p:ext>
            </p:extLst>
          </p:nvPr>
        </p:nvGraphicFramePr>
        <p:xfrm>
          <a:off x="1069975" y="914397"/>
          <a:ext cx="10058400" cy="5430131"/>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3515220304"/>
                    </a:ext>
                  </a:extLst>
                </a:gridCol>
                <a:gridCol w="2011680">
                  <a:extLst>
                    <a:ext uri="{9D8B030D-6E8A-4147-A177-3AD203B41FA5}">
                      <a16:colId xmlns:a16="http://schemas.microsoft.com/office/drawing/2014/main" xmlns="" val="891149"/>
                    </a:ext>
                  </a:extLst>
                </a:gridCol>
                <a:gridCol w="2011680">
                  <a:extLst>
                    <a:ext uri="{9D8B030D-6E8A-4147-A177-3AD203B41FA5}">
                      <a16:colId xmlns:a16="http://schemas.microsoft.com/office/drawing/2014/main" xmlns="" val="3169262464"/>
                    </a:ext>
                  </a:extLst>
                </a:gridCol>
                <a:gridCol w="2011680">
                  <a:extLst>
                    <a:ext uri="{9D8B030D-6E8A-4147-A177-3AD203B41FA5}">
                      <a16:colId xmlns:a16="http://schemas.microsoft.com/office/drawing/2014/main" xmlns="" val="4104201673"/>
                    </a:ext>
                  </a:extLst>
                </a:gridCol>
                <a:gridCol w="2011680">
                  <a:extLst>
                    <a:ext uri="{9D8B030D-6E8A-4147-A177-3AD203B41FA5}">
                      <a16:colId xmlns:a16="http://schemas.microsoft.com/office/drawing/2014/main" xmlns="" val="409994832"/>
                    </a:ext>
                  </a:extLst>
                </a:gridCol>
              </a:tblGrid>
              <a:tr h="1102901">
                <a:tc>
                  <a:txBody>
                    <a:bodyPr/>
                    <a:lstStyle/>
                    <a:p>
                      <a:pPr algn="ctr">
                        <a:lnSpc>
                          <a:spcPct val="107000"/>
                        </a:lnSpc>
                        <a:spcBef>
                          <a:spcPts val="1200"/>
                        </a:spcBef>
                        <a:spcAft>
                          <a:spcPts val="1200"/>
                        </a:spcAft>
                      </a:pPr>
                      <a:r>
                        <a:rPr lang="ru-RU" sz="1050">
                          <a:effectLst/>
                        </a:rPr>
                        <a:t> </a:t>
                      </a:r>
                      <a:r>
                        <a:rPr lang="ru-RU" sz="1050" u="none" strike="noStrike">
                          <a:effectLst/>
                          <a:hlinkClick r:id="rId2" tooltip="Бельгия"/>
                        </a:rPr>
                        <a:t>Бельгия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21 % (6-12 %)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3688636888"/>
                  </a:ext>
                </a:extLst>
              </a:tr>
              <a:tr h="1060714">
                <a:tc>
                  <a:txBody>
                    <a:bodyPr/>
                    <a:lstStyle/>
                    <a:p>
                      <a:pPr algn="ctr">
                        <a:lnSpc>
                          <a:spcPct val="107000"/>
                        </a:lnSpc>
                        <a:spcBef>
                          <a:spcPts val="1200"/>
                        </a:spcBef>
                        <a:spcAft>
                          <a:spcPts val="1200"/>
                        </a:spcAft>
                      </a:pPr>
                      <a:r>
                        <a:rPr lang="ru-RU" sz="1050">
                          <a:effectLst/>
                        </a:rPr>
                        <a:t> </a:t>
                      </a:r>
                      <a:r>
                        <a:rPr lang="ru-RU" sz="1050" u="none" strike="noStrike">
                          <a:effectLst/>
                          <a:hlinkClick r:id="rId3" tooltip="Великобритания"/>
                        </a:rPr>
                        <a:t>Великобритания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 (0-5 %)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25 GBP</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932494634"/>
                  </a:ext>
                </a:extLst>
              </a:tr>
              <a:tr h="1102901">
                <a:tc>
                  <a:txBody>
                    <a:bodyPr/>
                    <a:lstStyle/>
                    <a:p>
                      <a:pPr algn="ctr">
                        <a:lnSpc>
                          <a:spcPct val="107000"/>
                        </a:lnSpc>
                        <a:spcBef>
                          <a:spcPts val="1200"/>
                        </a:spcBef>
                        <a:spcAft>
                          <a:spcPts val="1200"/>
                        </a:spcAft>
                      </a:pPr>
                      <a:r>
                        <a:rPr lang="ru-RU" sz="1050">
                          <a:effectLst/>
                        </a:rPr>
                        <a:t> </a:t>
                      </a:r>
                      <a:r>
                        <a:rPr lang="ru-RU" sz="1050" u="none" strike="noStrike">
                          <a:effectLst/>
                          <a:hlinkClick r:id="rId4" tooltip="Венгрия"/>
                        </a:rPr>
                        <a:t>Венгрия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27 % (5 %)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827224001"/>
                  </a:ext>
                </a:extLst>
              </a:tr>
              <a:tr h="1060714">
                <a:tc>
                  <a:txBody>
                    <a:bodyPr/>
                    <a:lstStyle/>
                    <a:p>
                      <a:pPr algn="ctr">
                        <a:lnSpc>
                          <a:spcPct val="107000"/>
                        </a:lnSpc>
                        <a:spcBef>
                          <a:spcPts val="1200"/>
                        </a:spcBef>
                        <a:spcAft>
                          <a:spcPts val="1200"/>
                        </a:spcAft>
                      </a:pPr>
                      <a:r>
                        <a:rPr lang="ru-RU" sz="1050">
                          <a:effectLst/>
                        </a:rPr>
                        <a:t> </a:t>
                      </a:r>
                      <a:r>
                        <a:rPr lang="ru-RU" sz="1050" u="none" strike="noStrike">
                          <a:effectLst/>
                          <a:hlinkClick r:id="rId5" tooltip="Германия"/>
                        </a:rPr>
                        <a:t>Германия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19 % (7 %)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25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года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962729556"/>
                  </a:ext>
                </a:extLst>
              </a:tr>
              <a:tr h="1102901">
                <a:tc>
                  <a:txBody>
                    <a:bodyPr/>
                    <a:lstStyle/>
                    <a:p>
                      <a:pPr algn="ctr">
                        <a:lnSpc>
                          <a:spcPct val="107000"/>
                        </a:lnSpc>
                        <a:spcBef>
                          <a:spcPts val="1200"/>
                        </a:spcBef>
                        <a:spcAft>
                          <a:spcPts val="1200"/>
                        </a:spcAft>
                      </a:pPr>
                      <a:r>
                        <a:rPr lang="ru-RU" sz="1050">
                          <a:effectLst/>
                        </a:rPr>
                        <a:t> </a:t>
                      </a:r>
                      <a:r>
                        <a:rPr lang="ru-RU" sz="1050" u="none" strike="noStrike">
                          <a:effectLst/>
                          <a:hlinkClick r:id="rId6" tooltip="Греция"/>
                        </a:rPr>
                        <a:t>Греция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23 % (3-13 %)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dirty="0">
                          <a:effectLst/>
                        </a:rPr>
                        <a:t>3 месяца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376717572"/>
                  </a:ext>
                </a:extLst>
              </a:tr>
            </a:tbl>
          </a:graphicData>
        </a:graphic>
      </p:graphicFrame>
    </p:spTree>
    <p:extLst>
      <p:ext uri="{BB962C8B-B14F-4D97-AF65-F5344CB8AC3E}">
        <p14:creationId xmlns:p14="http://schemas.microsoft.com/office/powerpoint/2010/main" val="58687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9848" y="489397"/>
            <a:ext cx="10058400" cy="5682803"/>
          </a:xfrm>
        </p:spPr>
        <p:txBody>
          <a:bodyPr>
            <a:normAutofit/>
          </a:bodyPr>
          <a:lstStyle/>
          <a:p>
            <a:pPr algn="ctr"/>
            <a:r>
              <a:rPr lang="en-US" b="1" dirty="0">
                <a:solidFill>
                  <a:srgbClr val="000000"/>
                </a:solidFill>
                <a:latin typeface="Merriweather"/>
              </a:rPr>
              <a:t>National Travel and Tourism Office (NTTO)</a:t>
            </a:r>
            <a:endParaRPr lang="ru-RU" b="1" dirty="0">
              <a:solidFill>
                <a:srgbClr val="000000"/>
              </a:solidFill>
              <a:latin typeface="Merriweather"/>
            </a:endParaRPr>
          </a:p>
          <a:p>
            <a:pPr algn="just"/>
            <a:r>
              <a:rPr lang="uk-UA" dirty="0">
                <a:solidFill>
                  <a:srgbClr val="000000"/>
                </a:solidFill>
                <a:latin typeface="Times New Roman" pitchFamily="18" charset="0"/>
                <a:cs typeface="Times New Roman" pitchFamily="18" charset="0"/>
              </a:rPr>
              <a:t>Крім надання статистичних даних, Національне управління подорожей і туризму (NTTO) створює сприятливий клімат для зростання подорожей і туризму шляхом зменшення інституційних перешкод для туризму, керує спільними маркетинговими зусиллями, надає офіційну статистику подорожей і туризму та координує зусилля між федеральними агентствами через Раду туристичної політики. Офіс працює над підвищенням міжнародної конкурентоспроможності індустрії подорожей і туризму США та збільшенням її експорту, тим самим створюючи робочі місця та економічне зростання в США.</a:t>
            </a:r>
          </a:p>
          <a:p>
            <a:pPr algn="just"/>
            <a:r>
              <a:rPr lang="uk-UA" dirty="0">
                <a:solidFill>
                  <a:srgbClr val="000000"/>
                </a:solidFill>
                <a:latin typeface="Times New Roman" pitchFamily="18" charset="0"/>
                <a:cs typeface="Times New Roman" pitchFamily="18" charset="0"/>
              </a:rPr>
              <a:t>Національна стратегія подорожей і туризму до 2022 року. Міністерство торгівлі від імені Федеральної міжвідомчої ради з питань політики в галузі туризму запускає нову </a:t>
            </a:r>
            <a:r>
              <a:rPr lang="uk-UA" i="1" dirty="0">
                <a:solidFill>
                  <a:srgbClr val="000000"/>
                </a:solidFill>
                <a:latin typeface="Times New Roman" pitchFamily="18" charset="0"/>
                <a:cs typeface="Times New Roman" pitchFamily="18" charset="0"/>
              </a:rPr>
              <a:t>Національну стратегію подорожей і туризму (Стратегія) </a:t>
            </a:r>
            <a:r>
              <a:rPr lang="uk-UA" dirty="0">
                <a:solidFill>
                  <a:srgbClr val="000000"/>
                </a:solidFill>
                <a:latin typeface="Times New Roman" pitchFamily="18" charset="0"/>
                <a:cs typeface="Times New Roman" pitchFamily="18" charset="0"/>
              </a:rPr>
              <a:t>для відновлення та перебудови індустрії подорожей і туризму США, яка є більш інклюзивною, справедливою, стійкою, позиціонуючи сектор для стимулювання економічного розвитку та доходів від експорту. Стратегія спрямована на використання всіх зусиль федерального уряду для просування Сполучених Штатів як найкращого напряму, який є репрезентативним за широтою та різноманітністю їхніх громад, а також сприяти розвитку сектора, який створює хороші робочі місця для більшої кількості американців.</a:t>
            </a:r>
          </a:p>
          <a:p>
            <a:pPr algn="ctr"/>
            <a:endParaRPr lang="uk-UA" b="1" dirty="0">
              <a:solidFill>
                <a:srgbClr val="000000"/>
              </a:solidFill>
              <a:latin typeface="Merriweather"/>
            </a:endParaRPr>
          </a:p>
          <a:p>
            <a:pPr algn="ctr"/>
            <a:endParaRPr lang="uk-UA" dirty="0"/>
          </a:p>
        </p:txBody>
      </p:sp>
    </p:spTree>
    <p:extLst>
      <p:ext uri="{BB962C8B-B14F-4D97-AF65-F5344CB8AC3E}">
        <p14:creationId xmlns:p14="http://schemas.microsoft.com/office/powerpoint/2010/main" val="40916627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044A7CC4-762E-4AD2-B08C-0067D379D0FD}"/>
              </a:ext>
            </a:extLst>
          </p:cNvPr>
          <p:cNvGraphicFramePr>
            <a:graphicFrameLocks noGrp="1"/>
          </p:cNvGraphicFramePr>
          <p:nvPr>
            <p:ph idx="1"/>
            <p:extLst>
              <p:ext uri="{D42A27DB-BD31-4B8C-83A1-F6EECF244321}">
                <p14:modId xmlns:p14="http://schemas.microsoft.com/office/powerpoint/2010/main" val="511632454"/>
              </p:ext>
            </p:extLst>
          </p:nvPr>
        </p:nvGraphicFramePr>
        <p:xfrm>
          <a:off x="1069975" y="703382"/>
          <a:ext cx="10058400" cy="5472334"/>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1942003092"/>
                    </a:ext>
                  </a:extLst>
                </a:gridCol>
                <a:gridCol w="2011680">
                  <a:extLst>
                    <a:ext uri="{9D8B030D-6E8A-4147-A177-3AD203B41FA5}">
                      <a16:colId xmlns:a16="http://schemas.microsoft.com/office/drawing/2014/main" xmlns="" val="114182676"/>
                    </a:ext>
                  </a:extLst>
                </a:gridCol>
                <a:gridCol w="2011680">
                  <a:extLst>
                    <a:ext uri="{9D8B030D-6E8A-4147-A177-3AD203B41FA5}">
                      <a16:colId xmlns:a16="http://schemas.microsoft.com/office/drawing/2014/main" xmlns="" val="692322710"/>
                    </a:ext>
                  </a:extLst>
                </a:gridCol>
                <a:gridCol w="2011680">
                  <a:extLst>
                    <a:ext uri="{9D8B030D-6E8A-4147-A177-3AD203B41FA5}">
                      <a16:colId xmlns:a16="http://schemas.microsoft.com/office/drawing/2014/main" xmlns="" val="1469698866"/>
                    </a:ext>
                  </a:extLst>
                </a:gridCol>
                <a:gridCol w="2011680">
                  <a:extLst>
                    <a:ext uri="{9D8B030D-6E8A-4147-A177-3AD203B41FA5}">
                      <a16:colId xmlns:a16="http://schemas.microsoft.com/office/drawing/2014/main" xmlns="" val="1763717986"/>
                    </a:ext>
                  </a:extLst>
                </a:gridCol>
              </a:tblGrid>
              <a:tr h="790400">
                <a:tc>
                  <a:txBody>
                    <a:bodyPr/>
                    <a:lstStyle/>
                    <a:p>
                      <a:pPr algn="ctr">
                        <a:lnSpc>
                          <a:spcPct val="107000"/>
                        </a:lnSpc>
                        <a:spcBef>
                          <a:spcPts val="1200"/>
                        </a:spcBef>
                        <a:spcAft>
                          <a:spcPts val="1200"/>
                        </a:spcAft>
                      </a:pPr>
                      <a:r>
                        <a:rPr lang="ru-RU" sz="1050">
                          <a:effectLst/>
                        </a:rPr>
                        <a:t> </a:t>
                      </a:r>
                      <a:r>
                        <a:rPr lang="ru-RU" sz="1050" u="none" strike="noStrike">
                          <a:effectLst/>
                          <a:hlinkClick r:id="rId2" tooltip="Дания"/>
                        </a:rPr>
                        <a:t>Дания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926303370"/>
                  </a:ext>
                </a:extLst>
              </a:tr>
              <a:tr h="790400">
                <a:tc>
                  <a:txBody>
                    <a:bodyPr/>
                    <a:lstStyle/>
                    <a:p>
                      <a:pPr algn="ctr">
                        <a:lnSpc>
                          <a:spcPct val="107000"/>
                        </a:lnSpc>
                        <a:spcBef>
                          <a:spcPts val="1200"/>
                        </a:spcBef>
                        <a:spcAft>
                          <a:spcPts val="1200"/>
                        </a:spcAft>
                      </a:pPr>
                      <a:r>
                        <a:rPr lang="ru-RU" sz="1050">
                          <a:effectLst/>
                        </a:rPr>
                        <a:t> </a:t>
                      </a:r>
                      <a:r>
                        <a:rPr lang="ru-RU" sz="1050" u="none" strike="noStrike">
                          <a:effectLst/>
                          <a:hlinkClick r:id="rId3" tooltip="Израиль"/>
                        </a:rPr>
                        <a:t>Израиль</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15,5 %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400 шекелей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2781360064"/>
                  </a:ext>
                </a:extLst>
              </a:tr>
              <a:tr h="790400">
                <a:tc>
                  <a:txBody>
                    <a:bodyPr/>
                    <a:lstStyle/>
                    <a:p>
                      <a:pPr algn="ctr">
                        <a:lnSpc>
                          <a:spcPct val="107000"/>
                        </a:lnSpc>
                        <a:spcBef>
                          <a:spcPts val="1200"/>
                        </a:spcBef>
                        <a:spcAft>
                          <a:spcPts val="1200"/>
                        </a:spcAft>
                      </a:pPr>
                      <a:r>
                        <a:rPr lang="ru-RU" sz="1050">
                          <a:effectLst/>
                        </a:rPr>
                        <a:t> </a:t>
                      </a:r>
                      <a:r>
                        <a:rPr lang="ru-RU" sz="1050" u="none" strike="noStrike">
                          <a:effectLst/>
                          <a:hlinkClick r:id="rId4" tooltip="Индонезия"/>
                        </a:rPr>
                        <a:t>Индонезия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500 000 рупий ($55)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2622292892"/>
                  </a:ext>
                </a:extLst>
              </a:tr>
              <a:tr h="790400">
                <a:tc>
                  <a:txBody>
                    <a:bodyPr/>
                    <a:lstStyle/>
                    <a:p>
                      <a:pPr algn="ctr">
                        <a:lnSpc>
                          <a:spcPct val="107000"/>
                        </a:lnSpc>
                        <a:spcBef>
                          <a:spcPts val="1200"/>
                        </a:spcBef>
                        <a:spcAft>
                          <a:spcPts val="1200"/>
                        </a:spcAft>
                      </a:pPr>
                      <a:r>
                        <a:rPr lang="ru-RU" sz="1050">
                          <a:effectLst/>
                        </a:rPr>
                        <a:t> </a:t>
                      </a:r>
                      <a:r>
                        <a:rPr lang="ru-RU" sz="1050" u="none" strike="noStrike">
                          <a:effectLst/>
                          <a:hlinkClick r:id="rId5" tooltip="Ирландия"/>
                        </a:rPr>
                        <a:t>Ирландия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23 % (0-13,5 %)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146147548"/>
                  </a:ext>
                </a:extLst>
              </a:tr>
              <a:tr h="790400">
                <a:tc>
                  <a:txBody>
                    <a:bodyPr/>
                    <a:lstStyle/>
                    <a:p>
                      <a:pPr algn="ctr">
                        <a:lnSpc>
                          <a:spcPct val="107000"/>
                        </a:lnSpc>
                        <a:spcBef>
                          <a:spcPts val="1200"/>
                        </a:spcBef>
                        <a:spcAft>
                          <a:spcPts val="1200"/>
                        </a:spcAft>
                      </a:pPr>
                      <a:r>
                        <a:rPr lang="ru-RU" sz="1050">
                          <a:effectLst/>
                        </a:rPr>
                        <a:t> </a:t>
                      </a:r>
                      <a:r>
                        <a:rPr lang="ru-RU" sz="1050" u="none" strike="noStrike">
                          <a:effectLst/>
                          <a:hlinkClick r:id="rId6" tooltip="Исландия"/>
                        </a:rPr>
                        <a:t>Исландия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24 % (11 %)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790336463"/>
                  </a:ext>
                </a:extLst>
              </a:tr>
              <a:tr h="760167">
                <a:tc>
                  <a:txBody>
                    <a:bodyPr/>
                    <a:lstStyle/>
                    <a:p>
                      <a:pPr algn="ctr">
                        <a:lnSpc>
                          <a:spcPct val="107000"/>
                        </a:lnSpc>
                        <a:spcBef>
                          <a:spcPts val="1200"/>
                        </a:spcBef>
                        <a:spcAft>
                          <a:spcPts val="1200"/>
                        </a:spcAft>
                      </a:pPr>
                      <a:r>
                        <a:rPr lang="ru-RU" sz="1050">
                          <a:effectLst/>
                        </a:rPr>
                        <a:t> </a:t>
                      </a:r>
                      <a:r>
                        <a:rPr lang="ru-RU" sz="1050" u="none" strike="noStrike">
                          <a:effectLst/>
                          <a:hlinkClick r:id="rId7" tooltip="Испания"/>
                        </a:rPr>
                        <a:t>Испания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21 % (4-8 %)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90,15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без ограничения срока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505898030"/>
                  </a:ext>
                </a:extLst>
              </a:tr>
              <a:tr h="760167">
                <a:tc>
                  <a:txBody>
                    <a:bodyPr/>
                    <a:lstStyle/>
                    <a:p>
                      <a:pPr algn="ctr">
                        <a:lnSpc>
                          <a:spcPct val="107000"/>
                        </a:lnSpc>
                        <a:spcBef>
                          <a:spcPts val="1200"/>
                        </a:spcBef>
                        <a:spcAft>
                          <a:spcPts val="1200"/>
                        </a:spcAft>
                      </a:pPr>
                      <a:r>
                        <a:rPr lang="ru-RU" sz="1050">
                          <a:effectLst/>
                        </a:rPr>
                        <a:t> </a:t>
                      </a:r>
                      <a:r>
                        <a:rPr lang="ru-RU" sz="1050" u="none" strike="noStrike">
                          <a:effectLst/>
                          <a:hlinkClick r:id="rId8" tooltip="Италия"/>
                        </a:rPr>
                        <a:t>Италия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22 % (4-10 %)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154,94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dirty="0">
                          <a:effectLst/>
                        </a:rPr>
                        <a:t>3 месяца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3757160297"/>
                  </a:ext>
                </a:extLst>
              </a:tr>
            </a:tbl>
          </a:graphicData>
        </a:graphic>
      </p:graphicFrame>
    </p:spTree>
    <p:extLst>
      <p:ext uri="{BB962C8B-B14F-4D97-AF65-F5344CB8AC3E}">
        <p14:creationId xmlns:p14="http://schemas.microsoft.com/office/powerpoint/2010/main" val="1635157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658F7D71-2E8C-4B7A-8018-120C96ABE623}"/>
              </a:ext>
            </a:extLst>
          </p:cNvPr>
          <p:cNvGraphicFramePr>
            <a:graphicFrameLocks noGrp="1"/>
          </p:cNvGraphicFramePr>
          <p:nvPr>
            <p:ph idx="1"/>
            <p:extLst>
              <p:ext uri="{D42A27DB-BD31-4B8C-83A1-F6EECF244321}">
                <p14:modId xmlns:p14="http://schemas.microsoft.com/office/powerpoint/2010/main" val="3345709760"/>
              </p:ext>
            </p:extLst>
          </p:nvPr>
        </p:nvGraphicFramePr>
        <p:xfrm>
          <a:off x="1069975" y="942533"/>
          <a:ext cx="10058400" cy="5162844"/>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3660687930"/>
                    </a:ext>
                  </a:extLst>
                </a:gridCol>
                <a:gridCol w="2011680">
                  <a:extLst>
                    <a:ext uri="{9D8B030D-6E8A-4147-A177-3AD203B41FA5}">
                      <a16:colId xmlns:a16="http://schemas.microsoft.com/office/drawing/2014/main" xmlns="" val="3857761844"/>
                    </a:ext>
                  </a:extLst>
                </a:gridCol>
                <a:gridCol w="2011680">
                  <a:extLst>
                    <a:ext uri="{9D8B030D-6E8A-4147-A177-3AD203B41FA5}">
                      <a16:colId xmlns:a16="http://schemas.microsoft.com/office/drawing/2014/main" xmlns="" val="2385937962"/>
                    </a:ext>
                  </a:extLst>
                </a:gridCol>
                <a:gridCol w="2011680">
                  <a:extLst>
                    <a:ext uri="{9D8B030D-6E8A-4147-A177-3AD203B41FA5}">
                      <a16:colId xmlns:a16="http://schemas.microsoft.com/office/drawing/2014/main" xmlns="" val="4076491813"/>
                    </a:ext>
                  </a:extLst>
                </a:gridCol>
                <a:gridCol w="2011680">
                  <a:extLst>
                    <a:ext uri="{9D8B030D-6E8A-4147-A177-3AD203B41FA5}">
                      <a16:colId xmlns:a16="http://schemas.microsoft.com/office/drawing/2014/main" xmlns="" val="1138983440"/>
                    </a:ext>
                  </a:extLst>
                </a:gridCol>
              </a:tblGrid>
              <a:tr h="860474">
                <a:tc>
                  <a:txBody>
                    <a:bodyPr/>
                    <a:lstStyle/>
                    <a:p>
                      <a:pPr algn="ctr">
                        <a:lnSpc>
                          <a:spcPct val="107000"/>
                        </a:lnSpc>
                        <a:spcBef>
                          <a:spcPts val="1200"/>
                        </a:spcBef>
                        <a:spcAft>
                          <a:spcPts val="1200"/>
                        </a:spcAft>
                      </a:pPr>
                      <a:r>
                        <a:rPr lang="ru-RU" sz="1050">
                          <a:effectLst/>
                        </a:rPr>
                        <a:t> </a:t>
                      </a:r>
                      <a:r>
                        <a:rPr lang="ru-RU" sz="1050" u="none" strike="noStrike">
                          <a:effectLst/>
                          <a:hlinkClick r:id="rId2" tooltip="Республика Кипр"/>
                        </a:rPr>
                        <a:t>Кипр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19 % (5-8 %)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892877031"/>
                  </a:ext>
                </a:extLst>
              </a:tr>
              <a:tr h="860474">
                <a:tc>
                  <a:txBody>
                    <a:bodyPr/>
                    <a:lstStyle/>
                    <a:p>
                      <a:pPr algn="ctr">
                        <a:lnSpc>
                          <a:spcPct val="107000"/>
                        </a:lnSpc>
                        <a:spcBef>
                          <a:spcPts val="1200"/>
                        </a:spcBef>
                        <a:spcAft>
                          <a:spcPts val="1200"/>
                        </a:spcAft>
                      </a:pPr>
                      <a:r>
                        <a:rPr lang="ru-RU" sz="1050">
                          <a:effectLst/>
                        </a:rPr>
                        <a:t> </a:t>
                      </a:r>
                      <a:r>
                        <a:rPr lang="ru-RU" sz="1050" u="none" strike="noStrike">
                          <a:effectLst/>
                          <a:hlinkClick r:id="rId3" tooltip="Латвия"/>
                        </a:rPr>
                        <a:t>Латвия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21 % (12 %)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695560085"/>
                  </a:ext>
                </a:extLst>
              </a:tr>
              <a:tr h="860474">
                <a:tc>
                  <a:txBody>
                    <a:bodyPr/>
                    <a:lstStyle/>
                    <a:p>
                      <a:pPr algn="ctr">
                        <a:lnSpc>
                          <a:spcPct val="107000"/>
                        </a:lnSpc>
                        <a:spcBef>
                          <a:spcPts val="1200"/>
                        </a:spcBef>
                        <a:spcAft>
                          <a:spcPts val="1200"/>
                        </a:spcAft>
                      </a:pPr>
                      <a:r>
                        <a:rPr lang="ru-RU" sz="1050">
                          <a:effectLst/>
                        </a:rPr>
                        <a:t> </a:t>
                      </a:r>
                      <a:r>
                        <a:rPr lang="ru-RU" sz="1050" u="none" strike="noStrike">
                          <a:effectLst/>
                          <a:hlinkClick r:id="rId4" tooltip="Ливан"/>
                        </a:rPr>
                        <a:t>Ливан</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150 000 фунтов ($99)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2184464510"/>
                  </a:ext>
                </a:extLst>
              </a:tr>
              <a:tr h="860474">
                <a:tc>
                  <a:txBody>
                    <a:bodyPr/>
                    <a:lstStyle/>
                    <a:p>
                      <a:pPr algn="ctr">
                        <a:lnSpc>
                          <a:spcPct val="107000"/>
                        </a:lnSpc>
                        <a:spcBef>
                          <a:spcPts val="1200"/>
                        </a:spcBef>
                        <a:spcAft>
                          <a:spcPts val="1200"/>
                        </a:spcAft>
                      </a:pPr>
                      <a:r>
                        <a:rPr lang="ru-RU" sz="1050">
                          <a:effectLst/>
                        </a:rPr>
                        <a:t> </a:t>
                      </a:r>
                      <a:r>
                        <a:rPr lang="ru-RU" sz="1050" u="none" strike="noStrike">
                          <a:effectLst/>
                          <a:hlinkClick r:id="rId5" tooltip="Литва"/>
                        </a:rPr>
                        <a:t>Литва</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21 % (5-9 %)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3683527260"/>
                  </a:ext>
                </a:extLst>
              </a:tr>
              <a:tr h="860474">
                <a:tc>
                  <a:txBody>
                    <a:bodyPr/>
                    <a:lstStyle/>
                    <a:p>
                      <a:pPr algn="ctr">
                        <a:lnSpc>
                          <a:spcPct val="107000"/>
                        </a:lnSpc>
                        <a:spcBef>
                          <a:spcPts val="1200"/>
                        </a:spcBef>
                        <a:spcAft>
                          <a:spcPts val="1200"/>
                        </a:spcAft>
                      </a:pPr>
                      <a:r>
                        <a:rPr lang="ru-RU" sz="1050">
                          <a:effectLst/>
                        </a:rPr>
                        <a:t> </a:t>
                      </a:r>
                      <a:r>
                        <a:rPr lang="ru-RU" sz="1050" u="none" strike="noStrike">
                          <a:effectLst/>
                          <a:hlinkClick r:id="rId6" tooltip="Люксембург"/>
                        </a:rPr>
                        <a:t>Люксембург</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17 % (3-14 %)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3613408720"/>
                  </a:ext>
                </a:extLst>
              </a:tr>
              <a:tr h="860474">
                <a:tc>
                  <a:txBody>
                    <a:bodyPr/>
                    <a:lstStyle/>
                    <a:p>
                      <a:pPr algn="ctr">
                        <a:lnSpc>
                          <a:spcPct val="107000"/>
                        </a:lnSpc>
                        <a:spcBef>
                          <a:spcPts val="1200"/>
                        </a:spcBef>
                        <a:spcAft>
                          <a:spcPts val="1200"/>
                        </a:spcAft>
                      </a:pPr>
                      <a:r>
                        <a:rPr lang="ru-RU" sz="1050">
                          <a:effectLst/>
                        </a:rPr>
                        <a:t> </a:t>
                      </a:r>
                      <a:r>
                        <a:rPr lang="ru-RU" sz="1050" u="none" strike="noStrike">
                          <a:effectLst/>
                          <a:hlinkClick r:id="rId7" tooltip="Марокко"/>
                        </a:rPr>
                        <a:t>Марокко</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2000 дирхам ($236)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dirty="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1677501983"/>
                  </a:ext>
                </a:extLst>
              </a:tr>
            </a:tbl>
          </a:graphicData>
        </a:graphic>
      </p:graphicFrame>
    </p:spTree>
    <p:extLst>
      <p:ext uri="{BB962C8B-B14F-4D97-AF65-F5344CB8AC3E}">
        <p14:creationId xmlns:p14="http://schemas.microsoft.com/office/powerpoint/2010/main" val="1296749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4D959854-7FCD-444E-BC41-2A6B1F07026A}"/>
              </a:ext>
            </a:extLst>
          </p:cNvPr>
          <p:cNvGraphicFramePr>
            <a:graphicFrameLocks noGrp="1"/>
          </p:cNvGraphicFramePr>
          <p:nvPr>
            <p:ph idx="1"/>
            <p:extLst>
              <p:ext uri="{D42A27DB-BD31-4B8C-83A1-F6EECF244321}">
                <p14:modId xmlns:p14="http://schemas.microsoft.com/office/powerpoint/2010/main" val="3737330937"/>
              </p:ext>
            </p:extLst>
          </p:nvPr>
        </p:nvGraphicFramePr>
        <p:xfrm>
          <a:off x="1069975" y="815926"/>
          <a:ext cx="10058400" cy="5247248"/>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1245174752"/>
                    </a:ext>
                  </a:extLst>
                </a:gridCol>
                <a:gridCol w="2011680">
                  <a:extLst>
                    <a:ext uri="{9D8B030D-6E8A-4147-A177-3AD203B41FA5}">
                      <a16:colId xmlns:a16="http://schemas.microsoft.com/office/drawing/2014/main" xmlns="" val="1313388859"/>
                    </a:ext>
                  </a:extLst>
                </a:gridCol>
                <a:gridCol w="2011680">
                  <a:extLst>
                    <a:ext uri="{9D8B030D-6E8A-4147-A177-3AD203B41FA5}">
                      <a16:colId xmlns:a16="http://schemas.microsoft.com/office/drawing/2014/main" xmlns="" val="538524939"/>
                    </a:ext>
                  </a:extLst>
                </a:gridCol>
                <a:gridCol w="2011680">
                  <a:extLst>
                    <a:ext uri="{9D8B030D-6E8A-4147-A177-3AD203B41FA5}">
                      <a16:colId xmlns:a16="http://schemas.microsoft.com/office/drawing/2014/main" xmlns="" val="3443489492"/>
                    </a:ext>
                  </a:extLst>
                </a:gridCol>
                <a:gridCol w="2011680">
                  <a:extLst>
                    <a:ext uri="{9D8B030D-6E8A-4147-A177-3AD203B41FA5}">
                      <a16:colId xmlns:a16="http://schemas.microsoft.com/office/drawing/2014/main" xmlns="" val="2589954784"/>
                    </a:ext>
                  </a:extLst>
                </a:gridCol>
              </a:tblGrid>
              <a:tr h="885836">
                <a:tc>
                  <a:txBody>
                    <a:bodyPr/>
                    <a:lstStyle/>
                    <a:p>
                      <a:pPr algn="ctr">
                        <a:lnSpc>
                          <a:spcPct val="107000"/>
                        </a:lnSpc>
                        <a:spcBef>
                          <a:spcPts val="1200"/>
                        </a:spcBef>
                        <a:spcAft>
                          <a:spcPts val="1200"/>
                        </a:spcAft>
                      </a:pPr>
                      <a:r>
                        <a:rPr lang="ru-RU" sz="1050">
                          <a:effectLst/>
                        </a:rPr>
                        <a:t> </a:t>
                      </a:r>
                      <a:r>
                        <a:rPr lang="ru-RU" sz="1050" u="none" strike="noStrike">
                          <a:effectLst/>
                          <a:hlinkClick r:id="rId2" tooltip="Мексика"/>
                        </a:rPr>
                        <a:t>Мексика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16 %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1200 песо ($96)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2666279728"/>
                  </a:ext>
                </a:extLst>
              </a:tr>
              <a:tr h="851952">
                <a:tc>
                  <a:txBody>
                    <a:bodyPr/>
                    <a:lstStyle/>
                    <a:p>
                      <a:pPr algn="ctr">
                        <a:lnSpc>
                          <a:spcPct val="107000"/>
                        </a:lnSpc>
                        <a:spcBef>
                          <a:spcPts val="1200"/>
                        </a:spcBef>
                        <a:spcAft>
                          <a:spcPts val="1200"/>
                        </a:spcAft>
                      </a:pPr>
                      <a:r>
                        <a:rPr lang="ru-RU" sz="1050">
                          <a:effectLst/>
                        </a:rPr>
                        <a:t> </a:t>
                      </a:r>
                      <a:r>
                        <a:rPr lang="ru-RU" sz="1050" u="none" strike="noStrike">
                          <a:effectLst/>
                          <a:hlinkClick r:id="rId3" tooltip="Нидерланды"/>
                        </a:rPr>
                        <a:t>Нидерланды</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21 % (0-6 %)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50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3869969404"/>
                  </a:ext>
                </a:extLst>
              </a:tr>
              <a:tr h="885836">
                <a:tc>
                  <a:txBody>
                    <a:bodyPr/>
                    <a:lstStyle/>
                    <a:p>
                      <a:pPr algn="ctr">
                        <a:lnSpc>
                          <a:spcPct val="107000"/>
                        </a:lnSpc>
                        <a:spcBef>
                          <a:spcPts val="1200"/>
                        </a:spcBef>
                        <a:spcAft>
                          <a:spcPts val="1200"/>
                        </a:spcAft>
                      </a:pPr>
                      <a:r>
                        <a:rPr lang="ru-RU" sz="1050" u="none" strike="noStrike" dirty="0">
                          <a:effectLst/>
                          <a:hlinkClick r:id="rId4" tooltip="Норвегия"/>
                        </a:rPr>
                        <a:t>Норвегия</a:t>
                      </a:r>
                      <a:endParaRPr lang="ru-R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25 % (8-15 %)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 месяц</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894791770"/>
                  </a:ext>
                </a:extLst>
              </a:tr>
              <a:tr h="851952">
                <a:tc>
                  <a:txBody>
                    <a:bodyPr/>
                    <a:lstStyle/>
                    <a:p>
                      <a:pPr algn="ctr">
                        <a:lnSpc>
                          <a:spcPct val="107000"/>
                        </a:lnSpc>
                        <a:spcBef>
                          <a:spcPts val="1200"/>
                        </a:spcBef>
                        <a:spcAft>
                          <a:spcPts val="1200"/>
                        </a:spcAft>
                      </a:pPr>
                      <a:r>
                        <a:rPr lang="ru-RU" sz="1050">
                          <a:effectLst/>
                        </a:rPr>
                        <a:t> </a:t>
                      </a:r>
                      <a:r>
                        <a:rPr lang="ru-RU" sz="1050" u="none" strike="noStrike">
                          <a:effectLst/>
                          <a:hlinkClick r:id="rId5" tooltip="Польша"/>
                        </a:rPr>
                        <a:t>Польша</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23 % (0-8 %)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200 PLN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4 месяца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511553447"/>
                  </a:ext>
                </a:extLst>
              </a:tr>
              <a:tr h="885836">
                <a:tc>
                  <a:txBody>
                    <a:bodyPr/>
                    <a:lstStyle/>
                    <a:p>
                      <a:pPr algn="ctr">
                        <a:lnSpc>
                          <a:spcPct val="107000"/>
                        </a:lnSpc>
                        <a:spcBef>
                          <a:spcPts val="1200"/>
                        </a:spcBef>
                        <a:spcAft>
                          <a:spcPts val="1200"/>
                        </a:spcAft>
                      </a:pPr>
                      <a:r>
                        <a:rPr lang="ru-RU" sz="1050">
                          <a:effectLst/>
                        </a:rPr>
                        <a:t> </a:t>
                      </a:r>
                      <a:r>
                        <a:rPr lang="ru-RU" sz="1050" u="none" strike="noStrike">
                          <a:effectLst/>
                          <a:hlinkClick r:id="rId6" tooltip="Португалия"/>
                        </a:rPr>
                        <a:t>Португалия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23 % (6-13 %)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678127145"/>
                  </a:ext>
                </a:extLst>
              </a:tr>
              <a:tr h="885836">
                <a:tc>
                  <a:txBody>
                    <a:bodyPr/>
                    <a:lstStyle/>
                    <a:p>
                      <a:pPr algn="ctr">
                        <a:lnSpc>
                          <a:spcPct val="107000"/>
                        </a:lnSpc>
                        <a:spcBef>
                          <a:spcPts val="1200"/>
                        </a:spcBef>
                        <a:spcAft>
                          <a:spcPts val="1200"/>
                        </a:spcAft>
                      </a:pPr>
                      <a:r>
                        <a:rPr lang="ru-RU" sz="1050">
                          <a:effectLst/>
                        </a:rPr>
                        <a:t> </a:t>
                      </a:r>
                      <a:r>
                        <a:rPr lang="ru-RU" sz="1050" u="none" strike="noStrike">
                          <a:effectLst/>
                          <a:hlinkClick r:id="rId7" tooltip="Республика Корея"/>
                        </a:rPr>
                        <a:t>Республика Корея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50 000 вон ($43)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dirty="0">
                          <a:effectLst/>
                        </a:rPr>
                        <a:t>3 месяца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827817441"/>
                  </a:ext>
                </a:extLst>
              </a:tr>
            </a:tbl>
          </a:graphicData>
        </a:graphic>
      </p:graphicFrame>
    </p:spTree>
    <p:extLst>
      <p:ext uri="{BB962C8B-B14F-4D97-AF65-F5344CB8AC3E}">
        <p14:creationId xmlns:p14="http://schemas.microsoft.com/office/powerpoint/2010/main" val="1936506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A73ADCBF-6ECC-4F84-A01E-7510A3A3F322}"/>
              </a:ext>
            </a:extLst>
          </p:cNvPr>
          <p:cNvGraphicFramePr>
            <a:graphicFrameLocks noGrp="1"/>
          </p:cNvGraphicFramePr>
          <p:nvPr>
            <p:ph idx="1"/>
            <p:extLst>
              <p:ext uri="{D42A27DB-BD31-4B8C-83A1-F6EECF244321}">
                <p14:modId xmlns:p14="http://schemas.microsoft.com/office/powerpoint/2010/main" val="3030460571"/>
              </p:ext>
            </p:extLst>
          </p:nvPr>
        </p:nvGraphicFramePr>
        <p:xfrm>
          <a:off x="1069975" y="703383"/>
          <a:ext cx="10058400" cy="5401994"/>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1192650377"/>
                    </a:ext>
                  </a:extLst>
                </a:gridCol>
                <a:gridCol w="2011680">
                  <a:extLst>
                    <a:ext uri="{9D8B030D-6E8A-4147-A177-3AD203B41FA5}">
                      <a16:colId xmlns:a16="http://schemas.microsoft.com/office/drawing/2014/main" xmlns="" val="1934363514"/>
                    </a:ext>
                  </a:extLst>
                </a:gridCol>
                <a:gridCol w="2011680">
                  <a:extLst>
                    <a:ext uri="{9D8B030D-6E8A-4147-A177-3AD203B41FA5}">
                      <a16:colId xmlns:a16="http://schemas.microsoft.com/office/drawing/2014/main" xmlns="" val="719829574"/>
                    </a:ext>
                  </a:extLst>
                </a:gridCol>
                <a:gridCol w="2011680">
                  <a:extLst>
                    <a:ext uri="{9D8B030D-6E8A-4147-A177-3AD203B41FA5}">
                      <a16:colId xmlns:a16="http://schemas.microsoft.com/office/drawing/2014/main" xmlns="" val="2199577571"/>
                    </a:ext>
                  </a:extLst>
                </a:gridCol>
                <a:gridCol w="2011680">
                  <a:extLst>
                    <a:ext uri="{9D8B030D-6E8A-4147-A177-3AD203B41FA5}">
                      <a16:colId xmlns:a16="http://schemas.microsoft.com/office/drawing/2014/main" xmlns="" val="172022550"/>
                    </a:ext>
                  </a:extLst>
                </a:gridCol>
              </a:tblGrid>
              <a:tr h="906109">
                <a:tc>
                  <a:txBody>
                    <a:bodyPr/>
                    <a:lstStyle/>
                    <a:p>
                      <a:pPr algn="ctr">
                        <a:lnSpc>
                          <a:spcPct val="107000"/>
                        </a:lnSpc>
                        <a:spcBef>
                          <a:spcPts val="1200"/>
                        </a:spcBef>
                        <a:spcAft>
                          <a:spcPts val="1200"/>
                        </a:spcAft>
                      </a:pPr>
                      <a:r>
                        <a:rPr lang="ru-RU" sz="1050">
                          <a:effectLst/>
                        </a:rPr>
                        <a:t> </a:t>
                      </a:r>
                      <a:r>
                        <a:rPr lang="ru-RU" sz="1050" u="none" strike="noStrike">
                          <a:effectLst/>
                          <a:hlinkClick r:id="rId2" tooltip="Сингапур"/>
                        </a:rPr>
                        <a:t>Сингапур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100 SGD</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592996572"/>
                  </a:ext>
                </a:extLst>
              </a:tr>
              <a:tr h="906109">
                <a:tc>
                  <a:txBody>
                    <a:bodyPr/>
                    <a:lstStyle/>
                    <a:p>
                      <a:pPr algn="ctr">
                        <a:lnSpc>
                          <a:spcPct val="107000"/>
                        </a:lnSpc>
                        <a:spcBef>
                          <a:spcPts val="1200"/>
                        </a:spcBef>
                        <a:spcAft>
                          <a:spcPts val="1200"/>
                        </a:spcAft>
                      </a:pPr>
                      <a:r>
                        <a:rPr lang="ru-RU" sz="1050">
                          <a:effectLst/>
                        </a:rPr>
                        <a:t> </a:t>
                      </a:r>
                      <a:r>
                        <a:rPr lang="ru-RU" sz="1050" u="none" strike="noStrike">
                          <a:effectLst/>
                          <a:hlinkClick r:id="rId3" tooltip="Словакия"/>
                        </a:rPr>
                        <a:t>Словакия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 (10 %)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916472043"/>
                  </a:ext>
                </a:extLst>
              </a:tr>
              <a:tr h="906109">
                <a:tc>
                  <a:txBody>
                    <a:bodyPr/>
                    <a:lstStyle/>
                    <a:p>
                      <a:pPr algn="ctr">
                        <a:lnSpc>
                          <a:spcPct val="107000"/>
                        </a:lnSpc>
                        <a:spcBef>
                          <a:spcPts val="1200"/>
                        </a:spcBef>
                        <a:spcAft>
                          <a:spcPts val="1200"/>
                        </a:spcAft>
                      </a:pPr>
                      <a:r>
                        <a:rPr lang="ru-RU" sz="1050">
                          <a:effectLst/>
                        </a:rPr>
                        <a:t> </a:t>
                      </a:r>
                      <a:r>
                        <a:rPr lang="ru-RU" sz="1050" u="none" strike="noStrike">
                          <a:effectLst/>
                          <a:hlinkClick r:id="rId4" tooltip="Словения"/>
                        </a:rPr>
                        <a:t>Словения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22 % (9,5 %)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080366947"/>
                  </a:ext>
                </a:extLst>
              </a:tr>
              <a:tr h="906109">
                <a:tc>
                  <a:txBody>
                    <a:bodyPr/>
                    <a:lstStyle/>
                    <a:p>
                      <a:pPr algn="ctr">
                        <a:lnSpc>
                          <a:spcPct val="107000"/>
                        </a:lnSpc>
                        <a:spcBef>
                          <a:spcPts val="1200"/>
                        </a:spcBef>
                        <a:spcAft>
                          <a:spcPts val="1200"/>
                        </a:spcAft>
                      </a:pPr>
                      <a:r>
                        <a:rPr lang="ru-RU" sz="1050">
                          <a:effectLst/>
                        </a:rPr>
                        <a:t> </a:t>
                      </a:r>
                      <a:r>
                        <a:rPr lang="ru-RU" sz="1050" u="none" strike="noStrike">
                          <a:effectLst/>
                          <a:hlinkClick r:id="rId5" tooltip="Таиланд"/>
                        </a:rPr>
                        <a:t>Таиланд</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10 % (7 %)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2000 бат ($66)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3214483659"/>
                  </a:ext>
                </a:extLst>
              </a:tr>
              <a:tr h="906109">
                <a:tc>
                  <a:txBody>
                    <a:bodyPr/>
                    <a:lstStyle/>
                    <a:p>
                      <a:pPr algn="ctr">
                        <a:lnSpc>
                          <a:spcPct val="107000"/>
                        </a:lnSpc>
                        <a:spcBef>
                          <a:spcPts val="1200"/>
                        </a:spcBef>
                        <a:spcAft>
                          <a:spcPts val="1200"/>
                        </a:spcAft>
                      </a:pPr>
                      <a:r>
                        <a:rPr lang="ru-RU" sz="1050">
                          <a:effectLst/>
                        </a:rPr>
                        <a:t> </a:t>
                      </a:r>
                      <a:r>
                        <a:rPr lang="ru-RU" sz="1050" u="none" strike="noStrike">
                          <a:effectLst/>
                          <a:hlinkClick r:id="rId6" tooltip="Турция"/>
                        </a:rPr>
                        <a:t>Турция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18 % (1-8 %)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3066262956"/>
                  </a:ext>
                </a:extLst>
              </a:tr>
              <a:tr h="871449">
                <a:tc>
                  <a:txBody>
                    <a:bodyPr/>
                    <a:lstStyle/>
                    <a:p>
                      <a:pPr algn="ctr">
                        <a:lnSpc>
                          <a:spcPct val="107000"/>
                        </a:lnSpc>
                        <a:spcBef>
                          <a:spcPts val="1200"/>
                        </a:spcBef>
                        <a:spcAft>
                          <a:spcPts val="1200"/>
                        </a:spcAft>
                      </a:pPr>
                      <a:r>
                        <a:rPr lang="ru-RU" sz="1050">
                          <a:effectLst/>
                        </a:rPr>
                        <a:t> </a:t>
                      </a:r>
                      <a:r>
                        <a:rPr lang="ru-RU" sz="1050" u="none" strike="noStrike">
                          <a:effectLst/>
                          <a:hlinkClick r:id="rId7" tooltip="Финляндия"/>
                        </a:rPr>
                        <a:t>Финляндия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24 % (10-14 %)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40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dirty="0">
                          <a:effectLst/>
                        </a:rPr>
                        <a:t>6 месяцев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704355347"/>
                  </a:ext>
                </a:extLst>
              </a:tr>
            </a:tbl>
          </a:graphicData>
        </a:graphic>
      </p:graphicFrame>
    </p:spTree>
    <p:extLst>
      <p:ext uri="{BB962C8B-B14F-4D97-AF65-F5344CB8AC3E}">
        <p14:creationId xmlns:p14="http://schemas.microsoft.com/office/powerpoint/2010/main" val="2494441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30DF5320-9A2C-43A6-8D10-313DA92A9D02}"/>
              </a:ext>
            </a:extLst>
          </p:cNvPr>
          <p:cNvGraphicFramePr>
            <a:graphicFrameLocks noGrp="1"/>
          </p:cNvGraphicFramePr>
          <p:nvPr>
            <p:ph idx="1"/>
            <p:extLst>
              <p:ext uri="{D42A27DB-BD31-4B8C-83A1-F6EECF244321}">
                <p14:modId xmlns:p14="http://schemas.microsoft.com/office/powerpoint/2010/main" val="1969143454"/>
              </p:ext>
            </p:extLst>
          </p:nvPr>
        </p:nvGraphicFramePr>
        <p:xfrm>
          <a:off x="1069975" y="773720"/>
          <a:ext cx="10058400" cy="5401996"/>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1899804935"/>
                    </a:ext>
                  </a:extLst>
                </a:gridCol>
                <a:gridCol w="2011680">
                  <a:extLst>
                    <a:ext uri="{9D8B030D-6E8A-4147-A177-3AD203B41FA5}">
                      <a16:colId xmlns:a16="http://schemas.microsoft.com/office/drawing/2014/main" xmlns="" val="3539158933"/>
                    </a:ext>
                  </a:extLst>
                </a:gridCol>
                <a:gridCol w="2011680">
                  <a:extLst>
                    <a:ext uri="{9D8B030D-6E8A-4147-A177-3AD203B41FA5}">
                      <a16:colId xmlns:a16="http://schemas.microsoft.com/office/drawing/2014/main" xmlns="" val="3786200339"/>
                    </a:ext>
                  </a:extLst>
                </a:gridCol>
                <a:gridCol w="2011680">
                  <a:extLst>
                    <a:ext uri="{9D8B030D-6E8A-4147-A177-3AD203B41FA5}">
                      <a16:colId xmlns:a16="http://schemas.microsoft.com/office/drawing/2014/main" xmlns="" val="4013931327"/>
                    </a:ext>
                  </a:extLst>
                </a:gridCol>
                <a:gridCol w="2011680">
                  <a:extLst>
                    <a:ext uri="{9D8B030D-6E8A-4147-A177-3AD203B41FA5}">
                      <a16:colId xmlns:a16="http://schemas.microsoft.com/office/drawing/2014/main" xmlns="" val="3703137448"/>
                    </a:ext>
                  </a:extLst>
                </a:gridCol>
              </a:tblGrid>
              <a:tr h="877076">
                <a:tc>
                  <a:txBody>
                    <a:bodyPr/>
                    <a:lstStyle/>
                    <a:p>
                      <a:pPr algn="ctr">
                        <a:lnSpc>
                          <a:spcPct val="107000"/>
                        </a:lnSpc>
                        <a:spcBef>
                          <a:spcPts val="1200"/>
                        </a:spcBef>
                        <a:spcAft>
                          <a:spcPts val="1200"/>
                        </a:spcAft>
                      </a:pPr>
                      <a:r>
                        <a:rPr lang="ru-RU" sz="1050">
                          <a:effectLst/>
                        </a:rPr>
                        <a:t> </a:t>
                      </a:r>
                      <a:r>
                        <a:rPr lang="ru-RU" sz="1050" u="none" strike="noStrike">
                          <a:effectLst/>
                          <a:hlinkClick r:id="rId2" tooltip="Франция"/>
                        </a:rPr>
                        <a:t>Франция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 (2,1-10 %)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175,01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6 месяцев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 (6 месяцев)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111403070"/>
                  </a:ext>
                </a:extLst>
              </a:tr>
              <a:tr h="911961">
                <a:tc>
                  <a:txBody>
                    <a:bodyPr/>
                    <a:lstStyle/>
                    <a:p>
                      <a:pPr algn="ctr">
                        <a:lnSpc>
                          <a:spcPct val="107000"/>
                        </a:lnSpc>
                        <a:spcBef>
                          <a:spcPts val="1200"/>
                        </a:spcBef>
                        <a:spcAft>
                          <a:spcPts val="1200"/>
                        </a:spcAft>
                      </a:pPr>
                      <a:r>
                        <a:rPr lang="ru-RU" sz="1050">
                          <a:effectLst/>
                        </a:rPr>
                        <a:t> </a:t>
                      </a:r>
                      <a:r>
                        <a:rPr lang="ru-RU" sz="1050" u="none" strike="noStrike">
                          <a:effectLst/>
                          <a:hlinkClick r:id="rId3" tooltip="Хорватия"/>
                        </a:rPr>
                        <a:t>Хорватия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25 % (5-13 %)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4054633125"/>
                  </a:ext>
                </a:extLst>
              </a:tr>
              <a:tr h="911961">
                <a:tc>
                  <a:txBody>
                    <a:bodyPr/>
                    <a:lstStyle/>
                    <a:p>
                      <a:pPr algn="ctr">
                        <a:lnSpc>
                          <a:spcPct val="107000"/>
                        </a:lnSpc>
                        <a:spcBef>
                          <a:spcPts val="1200"/>
                        </a:spcBef>
                        <a:spcAft>
                          <a:spcPts val="1200"/>
                        </a:spcAft>
                      </a:pPr>
                      <a:r>
                        <a:rPr lang="ru-RU" sz="1050">
                          <a:effectLst/>
                        </a:rPr>
                        <a:t> </a:t>
                      </a:r>
                      <a:r>
                        <a:rPr lang="ru-RU" sz="1050" u="none" strike="noStrike">
                          <a:effectLst/>
                          <a:hlinkClick r:id="rId4" tooltip="Чехия"/>
                        </a:rPr>
                        <a:t>Чехия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21 % (15 %)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2001 CZK</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410237105"/>
                  </a:ext>
                </a:extLst>
              </a:tr>
              <a:tr h="877076">
                <a:tc>
                  <a:txBody>
                    <a:bodyPr/>
                    <a:lstStyle/>
                    <a:p>
                      <a:pPr algn="ctr">
                        <a:lnSpc>
                          <a:spcPct val="107000"/>
                        </a:lnSpc>
                        <a:spcBef>
                          <a:spcPts val="1200"/>
                        </a:spcBef>
                        <a:spcAft>
                          <a:spcPts val="1200"/>
                        </a:spcAft>
                      </a:pPr>
                      <a:r>
                        <a:rPr lang="ru-RU" sz="1050">
                          <a:effectLst/>
                        </a:rPr>
                        <a:t> </a:t>
                      </a:r>
                      <a:r>
                        <a:rPr lang="ru-RU" sz="1050" u="none" strike="noStrike">
                          <a:effectLst/>
                          <a:hlinkClick r:id="rId5" tooltip="Швейцария"/>
                        </a:rPr>
                        <a:t>Швейцария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8 % (2,5-3,8 %)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300 CHF</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 месяц с даты покупки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30 дней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550324409"/>
                  </a:ext>
                </a:extLst>
              </a:tr>
              <a:tr h="911961">
                <a:tc>
                  <a:txBody>
                    <a:bodyPr/>
                    <a:lstStyle/>
                    <a:p>
                      <a:pPr algn="ctr">
                        <a:lnSpc>
                          <a:spcPct val="107000"/>
                        </a:lnSpc>
                        <a:spcBef>
                          <a:spcPts val="1200"/>
                        </a:spcBef>
                        <a:spcAft>
                          <a:spcPts val="1200"/>
                        </a:spcAft>
                      </a:pPr>
                      <a:r>
                        <a:rPr lang="ru-RU" sz="1050">
                          <a:effectLst/>
                        </a:rPr>
                        <a:t> </a:t>
                      </a:r>
                      <a:r>
                        <a:rPr lang="ru-RU" sz="1050" u="none" strike="noStrike">
                          <a:effectLst/>
                          <a:hlinkClick r:id="rId6" tooltip="Швеция"/>
                        </a:rPr>
                        <a:t>Швеция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25 % (0-12 %)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 месяца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491662026"/>
                  </a:ext>
                </a:extLst>
              </a:tr>
              <a:tr h="911961">
                <a:tc>
                  <a:txBody>
                    <a:bodyPr/>
                    <a:lstStyle/>
                    <a:p>
                      <a:pPr algn="ctr">
                        <a:lnSpc>
                          <a:spcPct val="107000"/>
                        </a:lnSpc>
                        <a:spcBef>
                          <a:spcPts val="1200"/>
                        </a:spcBef>
                        <a:spcAft>
                          <a:spcPts val="1200"/>
                        </a:spcAft>
                      </a:pPr>
                      <a:r>
                        <a:rPr lang="ru-RU" sz="1050">
                          <a:effectLst/>
                        </a:rPr>
                        <a:t> </a:t>
                      </a:r>
                      <a:r>
                        <a:rPr lang="ru-RU" sz="1050" u="none" strike="noStrike">
                          <a:effectLst/>
                          <a:hlinkClick r:id="rId7" tooltip="Эстония"/>
                        </a:rPr>
                        <a:t>Эстония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20 % (9 %)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38 EUR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tc>
                  <a:txBody>
                    <a:bodyPr/>
                    <a:lstStyle/>
                    <a:p>
                      <a:pPr algn="ctr">
                        <a:lnSpc>
                          <a:spcPct val="107000"/>
                        </a:lnSpc>
                        <a:spcBef>
                          <a:spcPts val="1200"/>
                        </a:spcBef>
                        <a:spcAft>
                          <a:spcPts val="1200"/>
                        </a:spcAft>
                      </a:pPr>
                      <a:r>
                        <a:rPr lang="ru-RU" sz="1050" dirty="0">
                          <a:effectLst/>
                        </a:rPr>
                        <a:t>3 месяца (1 год)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xmlns="" val="2151758683"/>
                  </a:ext>
                </a:extLst>
              </a:tr>
            </a:tbl>
          </a:graphicData>
        </a:graphic>
      </p:graphicFrame>
    </p:spTree>
    <p:extLst>
      <p:ext uri="{BB962C8B-B14F-4D97-AF65-F5344CB8AC3E}">
        <p14:creationId xmlns:p14="http://schemas.microsoft.com/office/powerpoint/2010/main" val="671885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3B04C0F3-0042-4C59-822A-A4BA7155C65A}"/>
              </a:ext>
            </a:extLst>
          </p:cNvPr>
          <p:cNvGraphicFramePr>
            <a:graphicFrameLocks noGrp="1"/>
          </p:cNvGraphicFramePr>
          <p:nvPr>
            <p:ph idx="1"/>
            <p:extLst>
              <p:ext uri="{D42A27DB-BD31-4B8C-83A1-F6EECF244321}">
                <p14:modId xmlns:p14="http://schemas.microsoft.com/office/powerpoint/2010/main" val="2972312327"/>
              </p:ext>
            </p:extLst>
          </p:nvPr>
        </p:nvGraphicFramePr>
        <p:xfrm>
          <a:off x="1069975" y="1012872"/>
          <a:ext cx="10058400" cy="5064370"/>
        </p:xfrm>
        <a:graphic>
          <a:graphicData uri="http://schemas.openxmlformats.org/drawingml/2006/table">
            <a:tbl>
              <a:tblPr firstRow="1" firstCol="1" bandRow="1">
                <a:tableStyleId>{5C22544A-7EE6-4342-B048-85BDC9FD1C3A}</a:tableStyleId>
              </a:tblPr>
              <a:tblGrid>
                <a:gridCol w="2514600">
                  <a:extLst>
                    <a:ext uri="{9D8B030D-6E8A-4147-A177-3AD203B41FA5}">
                      <a16:colId xmlns:a16="http://schemas.microsoft.com/office/drawing/2014/main" xmlns="" val="899444082"/>
                    </a:ext>
                  </a:extLst>
                </a:gridCol>
                <a:gridCol w="2514600">
                  <a:extLst>
                    <a:ext uri="{9D8B030D-6E8A-4147-A177-3AD203B41FA5}">
                      <a16:colId xmlns:a16="http://schemas.microsoft.com/office/drawing/2014/main" xmlns="" val="2927371074"/>
                    </a:ext>
                  </a:extLst>
                </a:gridCol>
                <a:gridCol w="2514600">
                  <a:extLst>
                    <a:ext uri="{9D8B030D-6E8A-4147-A177-3AD203B41FA5}">
                      <a16:colId xmlns:a16="http://schemas.microsoft.com/office/drawing/2014/main" xmlns="" val="245764466"/>
                    </a:ext>
                  </a:extLst>
                </a:gridCol>
                <a:gridCol w="2514600">
                  <a:extLst>
                    <a:ext uri="{9D8B030D-6E8A-4147-A177-3AD203B41FA5}">
                      <a16:colId xmlns:a16="http://schemas.microsoft.com/office/drawing/2014/main" xmlns="" val="2894909689"/>
                    </a:ext>
                  </a:extLst>
                </a:gridCol>
              </a:tblGrid>
              <a:tr h="2532185">
                <a:tc>
                  <a:txBody>
                    <a:bodyPr/>
                    <a:lstStyle/>
                    <a:p>
                      <a:pPr algn="ctr">
                        <a:lnSpc>
                          <a:spcPct val="107000"/>
                        </a:lnSpc>
                        <a:spcBef>
                          <a:spcPts val="1200"/>
                        </a:spcBef>
                        <a:spcAft>
                          <a:spcPts val="1200"/>
                        </a:spcAft>
                      </a:pPr>
                      <a:r>
                        <a:rPr lang="ru-RU" sz="1050">
                          <a:effectLst/>
                        </a:rPr>
                        <a:t> </a:t>
                      </a:r>
                      <a:r>
                        <a:rPr lang="ru-RU" sz="1050" u="none" strike="noStrike">
                          <a:effectLst/>
                          <a:hlinkClick r:id="rId2" tooltip="Южно-Африканская Республика"/>
                        </a:rPr>
                        <a:t>ЮАР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14 %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250 рандов ($36)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2851155143"/>
                  </a:ext>
                </a:extLst>
              </a:tr>
              <a:tr h="2532185">
                <a:tc>
                  <a:txBody>
                    <a:bodyPr/>
                    <a:lstStyle/>
                    <a:p>
                      <a:pPr algn="ctr">
                        <a:lnSpc>
                          <a:spcPct val="107000"/>
                        </a:lnSpc>
                        <a:spcBef>
                          <a:spcPts val="1200"/>
                        </a:spcBef>
                        <a:spcAft>
                          <a:spcPts val="1200"/>
                        </a:spcAft>
                      </a:pPr>
                      <a:r>
                        <a:rPr lang="ru-RU" sz="1050">
                          <a:effectLst/>
                        </a:rPr>
                        <a:t> </a:t>
                      </a:r>
                      <a:r>
                        <a:rPr lang="ru-RU" sz="1050" u="none" strike="noStrike">
                          <a:effectLst/>
                          <a:hlinkClick r:id="rId3" tooltip="Япония"/>
                        </a:rPr>
                        <a:t>Япония</a:t>
                      </a:r>
                      <a:endParaRPr lang="ru-R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8 %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ru-RU" sz="1050">
                          <a:effectLst/>
                        </a:rPr>
                        <a:t>10 001 иена ($119)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ru-RU" sz="1100" dirty="0">
                        <a:effectLst/>
                        <a:latin typeface="Calibri" panose="020F0502020204030204" pitchFamily="34" charset="0"/>
                      </a:endParaRPr>
                    </a:p>
                  </a:txBody>
                  <a:tcPr marL="60960" marR="60960" marT="30480" marB="30480" anchor="ctr"/>
                </a:tc>
                <a:extLst>
                  <a:ext uri="{0D108BD9-81ED-4DB2-BD59-A6C34878D82A}">
                    <a16:rowId xmlns:a16="http://schemas.microsoft.com/office/drawing/2014/main" xmlns="" val="294529966"/>
                  </a:ext>
                </a:extLst>
              </a:tr>
            </a:tbl>
          </a:graphicData>
        </a:graphic>
      </p:graphicFrame>
    </p:spTree>
    <p:extLst>
      <p:ext uri="{BB962C8B-B14F-4D97-AF65-F5344CB8AC3E}">
        <p14:creationId xmlns:p14="http://schemas.microsoft.com/office/powerpoint/2010/main" val="488308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E00C8AA-281F-4339-91BE-AEDFC0DDAA1E}"/>
              </a:ext>
            </a:extLst>
          </p:cNvPr>
          <p:cNvSpPr>
            <a:spLocks noGrp="1"/>
          </p:cNvSpPr>
          <p:nvPr>
            <p:ph idx="1"/>
          </p:nvPr>
        </p:nvSpPr>
        <p:spPr>
          <a:xfrm>
            <a:off x="1069848" y="675249"/>
            <a:ext cx="10058400" cy="5496951"/>
          </a:xfrm>
        </p:spPr>
        <p:txBody>
          <a:bodyPr/>
          <a:lstStyle/>
          <a:p>
            <a:r>
              <a:rPr lang="uk-UA" dirty="0"/>
              <a:t>У Канаді існує федеральний податок на товари та послуги (аналогічний ПДВ) у розмірі 5%, а також додаткові податки в провінціях у розмірі 12-15%.</a:t>
            </a:r>
          </a:p>
          <a:p>
            <a:r>
              <a:rPr lang="uk-UA" dirty="0"/>
              <a:t>На території України дана можливість є з відсотковим поверненням 100%</a:t>
            </a:r>
          </a:p>
          <a:p>
            <a:r>
              <a:rPr lang="uk-UA" dirty="0"/>
              <a:t>Система </a:t>
            </a:r>
            <a:r>
              <a:rPr lang="uk-UA" dirty="0" err="1"/>
              <a:t>Tax</a:t>
            </a:r>
            <a:r>
              <a:rPr lang="uk-UA" dirty="0"/>
              <a:t> </a:t>
            </a:r>
            <a:r>
              <a:rPr lang="uk-UA" dirty="0" err="1"/>
              <a:t>free</a:t>
            </a:r>
            <a:r>
              <a:rPr lang="uk-UA" dirty="0"/>
              <a:t> на території Євросоюзу. Мандрівники, які мають громадянство країни, що не входить до ЄС, можуть отримувати повернення коштів ПДВ за покупки поза магазинами системи безмитної торгівлі в аеропортах: для цього необхідно зберегти чеки за покупку, а також вимагати у продавця чи іншого співробітника магазину форму декларації на повернення ПДВ (VAT </a:t>
            </a:r>
            <a:r>
              <a:rPr lang="uk-UA" dirty="0" err="1"/>
              <a:t>Refund</a:t>
            </a:r>
            <a:r>
              <a:rPr lang="uk-UA" dirty="0"/>
              <a:t>).</a:t>
            </a:r>
          </a:p>
          <a:p>
            <a:r>
              <a:rPr lang="uk-UA" dirty="0"/>
              <a:t>Найчастіше основною вимогою для повернення є умова відсутності у покупця громадянства однієї з країн-учасниць Європейського Союзу. </a:t>
            </a:r>
          </a:p>
          <a:p>
            <a:r>
              <a:rPr lang="uk-UA" dirty="0"/>
              <a:t>Купівля має бути здійснена лише для особистого користування та протягом зафіксованого терміну у шість місяців, коли нерезидент має право перебувати на території ЄС без дозволу на роботу, посвідки на проживання чи гостьової візи.</a:t>
            </a:r>
          </a:p>
        </p:txBody>
      </p:sp>
    </p:spTree>
    <p:extLst>
      <p:ext uri="{BB962C8B-B14F-4D97-AF65-F5344CB8AC3E}">
        <p14:creationId xmlns:p14="http://schemas.microsoft.com/office/powerpoint/2010/main" val="33451336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68609E2-DDDA-4B08-827D-AA953326F4F0}"/>
              </a:ext>
            </a:extLst>
          </p:cNvPr>
          <p:cNvSpPr>
            <a:spLocks noGrp="1"/>
          </p:cNvSpPr>
          <p:nvPr>
            <p:ph idx="1"/>
          </p:nvPr>
        </p:nvSpPr>
        <p:spPr>
          <a:xfrm>
            <a:off x="1069848" y="661182"/>
            <a:ext cx="10058400" cy="5511018"/>
          </a:xfrm>
        </p:spPr>
        <p:txBody>
          <a:bodyPr/>
          <a:lstStyle/>
          <a:p>
            <a:r>
              <a:rPr lang="uk-UA" dirty="0"/>
              <a:t>Для завершення повернення ПДВ необхідно заповнити квитанцію та у прикордонному пункті митниці поставити штамп перевірки офіцером. Потім підтверджена квитанція надсилається продавцям для запиту на повернення.</a:t>
            </a:r>
          </a:p>
          <a:p>
            <a:r>
              <a:rPr lang="uk-UA" dirty="0"/>
              <a:t>У кожної країни-учасниці ЄС своя ставка повернення ПДВ та власні обмеження щодо суми мінімального та максимального повернення.</a:t>
            </a:r>
          </a:p>
          <a:p>
            <a:r>
              <a:rPr lang="uk-UA" dirty="0"/>
              <a:t>Система </a:t>
            </a:r>
            <a:r>
              <a:rPr lang="uk-UA" dirty="0" err="1"/>
              <a:t>Tax</a:t>
            </a:r>
            <a:r>
              <a:rPr lang="uk-UA" dirty="0"/>
              <a:t> </a:t>
            </a:r>
            <a:r>
              <a:rPr lang="uk-UA" dirty="0" err="1"/>
              <a:t>free</a:t>
            </a:r>
            <a:r>
              <a:rPr lang="uk-UA" dirty="0"/>
              <a:t> на території Австралії. В Австралії повернення ПДВ називається «Схема туристичного повернення» (</a:t>
            </a:r>
            <a:r>
              <a:rPr lang="uk-UA" dirty="0" err="1"/>
              <a:t>Tourist</a:t>
            </a:r>
            <a:r>
              <a:rPr lang="uk-UA" dirty="0"/>
              <a:t> </a:t>
            </a:r>
            <a:r>
              <a:rPr lang="uk-UA" dirty="0" err="1"/>
              <a:t>Refund</a:t>
            </a:r>
            <a:r>
              <a:rPr lang="uk-UA" dirty="0"/>
              <a:t> </a:t>
            </a:r>
            <a:r>
              <a:rPr lang="uk-UA" dirty="0" err="1"/>
              <a:t>Scheme</a:t>
            </a:r>
            <a:r>
              <a:rPr lang="uk-UA" dirty="0"/>
              <a:t> або TRS). Ця система дозволяє туристам отримувати повернення податку на товари та послуги (</a:t>
            </a:r>
            <a:r>
              <a:rPr lang="uk-UA" dirty="0" err="1"/>
              <a:t>Goods</a:t>
            </a:r>
            <a:r>
              <a:rPr lang="uk-UA" dirty="0"/>
              <a:t> </a:t>
            </a:r>
            <a:r>
              <a:rPr lang="uk-UA" dirty="0" err="1"/>
              <a:t>and</a:t>
            </a:r>
            <a:r>
              <a:rPr lang="uk-UA" dirty="0"/>
              <a:t> </a:t>
            </a:r>
            <a:r>
              <a:rPr lang="uk-UA" dirty="0" err="1"/>
              <a:t>Services</a:t>
            </a:r>
            <a:r>
              <a:rPr lang="uk-UA" dirty="0"/>
              <a:t> </a:t>
            </a:r>
            <a:r>
              <a:rPr lang="uk-UA" dirty="0" err="1"/>
              <a:t>Tax</a:t>
            </a:r>
            <a:r>
              <a:rPr lang="uk-UA" dirty="0"/>
              <a:t> або GST) та </a:t>
            </a:r>
            <a:r>
              <a:rPr lang="uk-UA" dirty="0" err="1"/>
              <a:t>Wine</a:t>
            </a:r>
            <a:r>
              <a:rPr lang="uk-UA" dirty="0"/>
              <a:t> </a:t>
            </a:r>
            <a:r>
              <a:rPr lang="uk-UA" dirty="0" err="1"/>
              <a:t>equalisation</a:t>
            </a:r>
            <a:r>
              <a:rPr lang="uk-UA" dirty="0"/>
              <a:t> </a:t>
            </a:r>
            <a:r>
              <a:rPr lang="uk-UA" dirty="0" err="1"/>
              <a:t>tax</a:t>
            </a:r>
            <a:r>
              <a:rPr lang="uk-UA" dirty="0"/>
              <a:t> (WET) протягом 60 днів після відвідування території Австралії (купівля товарів має </a:t>
            </a:r>
            <a:r>
              <a:rPr lang="uk-UA" dirty="0" err="1"/>
              <a:t>здійснюватись</a:t>
            </a:r>
            <a:r>
              <a:rPr lang="uk-UA" dirty="0"/>
              <a:t> протягом 60 до закінчення терміну відвідування Австралії).</a:t>
            </a:r>
          </a:p>
          <a:p>
            <a:r>
              <a:rPr lang="uk-UA" dirty="0"/>
              <a:t>Мінімальна сума, з якої відбувається повернення коштів, – $300. Також турист повинен подати на митниці декларацію та чеки, які фіксують покупку.</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0" y="232334"/>
            <a:ext cx="168275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5306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626883B-AAAC-4F64-B721-AADDF9738711}"/>
              </a:ext>
            </a:extLst>
          </p:cNvPr>
          <p:cNvSpPr>
            <a:spLocks noGrp="1"/>
          </p:cNvSpPr>
          <p:nvPr>
            <p:ph idx="1"/>
          </p:nvPr>
        </p:nvSpPr>
        <p:spPr>
          <a:xfrm>
            <a:off x="1069848" y="450166"/>
            <a:ext cx="10058400" cy="5722034"/>
          </a:xfrm>
        </p:spPr>
        <p:txBody>
          <a:bodyPr/>
          <a:lstStyle/>
          <a:p>
            <a:r>
              <a:rPr lang="uk-UA" dirty="0"/>
              <a:t>Історія появи туристичних податків сягає корінням у Середні віки. Сплата податку на відвідувачів була відома з 1306 в </a:t>
            </a:r>
            <a:r>
              <a:rPr lang="uk-UA" dirty="0" err="1"/>
              <a:t>Бадерехті</a:t>
            </a:r>
            <a:r>
              <a:rPr lang="uk-UA" dirty="0"/>
              <a:t>, а з 1507 фіксується в Баден-</a:t>
            </a:r>
            <a:r>
              <a:rPr lang="uk-UA" dirty="0" err="1"/>
              <a:t>Бадені</a:t>
            </a:r>
            <a:r>
              <a:rPr lang="uk-UA" dirty="0"/>
              <a:t>. </a:t>
            </a:r>
          </a:p>
          <a:p>
            <a:r>
              <a:rPr lang="uk-UA" dirty="0"/>
              <a:t>У пізніший час, у міру розвитку туризму, подібні податки стали практично повсюдними. Організовано туристичний збір стягують із середини ХІХ століття на курортах Австрії, Німеччини, з 1919 року поняття «туристичного податку» існує у законодавстві Франції. В даний час найвищі ставки збору туристичного податку існують у країнах, які одержують високий відсоток національного доходу від туризму, наприклад, в Італії.</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20" y="2797643"/>
            <a:ext cx="3481731" cy="233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787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3356D1D-84D0-47F1-AFFD-8968AAC594C4}"/>
              </a:ext>
            </a:extLst>
          </p:cNvPr>
          <p:cNvSpPr>
            <a:spLocks noGrp="1"/>
          </p:cNvSpPr>
          <p:nvPr>
            <p:ph idx="1"/>
          </p:nvPr>
        </p:nvSpPr>
        <p:spPr>
          <a:xfrm>
            <a:off x="1069848" y="633046"/>
            <a:ext cx="10058400" cy="5539154"/>
          </a:xfrm>
        </p:spPr>
        <p:txBody>
          <a:bodyPr/>
          <a:lstStyle/>
          <a:p>
            <a:r>
              <a:rPr lang="uk-UA" b="1" dirty="0"/>
              <a:t>Що таке "туристичний податок"? </a:t>
            </a:r>
            <a:r>
              <a:rPr lang="uk-UA" dirty="0"/>
              <a:t>Туристичні податки – це невеликі збори, які зазвичай стягуються побічно через постачальників житла чи туристичні компанії і, як правило, націлені на туристів, що залишаються у місті на нічліг.</a:t>
            </a:r>
          </a:p>
          <a:p>
            <a:r>
              <a:rPr lang="uk-UA" b="1" dirty="0"/>
              <a:t>Які бувають податки у туризмі? </a:t>
            </a:r>
            <a:r>
              <a:rPr lang="uk-UA" dirty="0"/>
              <a:t>Туристів та організаторів туризму стосуються різні види «туристичних податків»: міський збір, курортний збір, екологічний збір, туристичний збір та інші.</a:t>
            </a:r>
          </a:p>
          <a:p>
            <a:r>
              <a:rPr lang="uk-UA" b="1" dirty="0"/>
              <a:t>Хто вводить податок та чи обов'язково його платити? </a:t>
            </a:r>
            <a:r>
              <a:rPr lang="uk-UA" dirty="0"/>
              <a:t>Більшість туристичних податків запроваджують міста, популярні у туристів. Іноді необхідність запровадження таких зборів обумовлюється внутрішнім законодавством країн, а бажаність – декларується Всесвітньою Туристичною Організацією ООН.</a:t>
            </a:r>
          </a:p>
          <a:p>
            <a:r>
              <a:rPr lang="uk-UA" dirty="0"/>
              <a:t>Платити такий податок обов'язково практично завжди, коли ви відвідуєте інші міста (іноді у бізнес-готелях можна не сплачувати збір, якщо ви зумієте довести, що прибули не з культурно-туристичною метою).</a:t>
            </a:r>
          </a:p>
        </p:txBody>
      </p:sp>
    </p:spTree>
    <p:extLst>
      <p:ext uri="{BB962C8B-B14F-4D97-AF65-F5344CB8AC3E}">
        <p14:creationId xmlns:p14="http://schemas.microsoft.com/office/powerpoint/2010/main" val="158721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9848" y="631065"/>
            <a:ext cx="10058400" cy="5541135"/>
          </a:xfrm>
        </p:spPr>
        <p:txBody>
          <a:bodyPr>
            <a:normAutofit fontScale="92500"/>
          </a:bodyPr>
          <a:lstStyle/>
          <a:p>
            <a:pPr algn="ctr"/>
            <a:r>
              <a:rPr lang="ru-RU" b="1" i="1" dirty="0" err="1">
                <a:latin typeface="Times New Roman" pitchFamily="18" charset="0"/>
                <a:cs typeface="Times New Roman" pitchFamily="18" charset="0"/>
              </a:rPr>
              <a:t>Консультативна</a:t>
            </a:r>
            <a:r>
              <a:rPr lang="ru-RU" b="1" i="1" dirty="0">
                <a:latin typeface="Times New Roman" pitchFamily="18" charset="0"/>
                <a:cs typeface="Times New Roman" pitchFamily="18" charset="0"/>
              </a:rPr>
              <a:t> рада з </a:t>
            </a:r>
            <a:r>
              <a:rPr lang="ru-RU" b="1" i="1" dirty="0" err="1">
                <a:latin typeface="Times New Roman" pitchFamily="18" charset="0"/>
                <a:cs typeface="Times New Roman" pitchFamily="18" charset="0"/>
              </a:rPr>
              <a:t>подорожей</a:t>
            </a:r>
            <a:r>
              <a:rPr lang="ru-RU" b="1" i="1" dirty="0">
                <a:latin typeface="Times New Roman" pitchFamily="18" charset="0"/>
                <a:cs typeface="Times New Roman" pitchFamily="18" charset="0"/>
              </a:rPr>
              <a:t> і туризму (</a:t>
            </a:r>
            <a:r>
              <a:rPr lang="en-GB" b="1" i="1" dirty="0">
                <a:latin typeface="Times New Roman" pitchFamily="18" charset="0"/>
                <a:cs typeface="Times New Roman" pitchFamily="18" charset="0"/>
              </a:rPr>
              <a:t>TTAB)</a:t>
            </a:r>
            <a:endParaRPr lang="uk-UA" b="1" i="1"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Консультативна рада з подорожей і туризму США (TTAB) є дорадчим органом при Міністрі торгівлі з питань, пов’язаних з індустрією подорожей і туризму в Сполучених Штатах. Рада консультує Міністра з питань урядової політики та програм, які впливають на індустрію подорожей і туризму США, надає консультації щодо поточних і нових питань, а також забезпечує форум для обговорення та пропозиції рішень проблем, пов’язаних з галуззю. </a:t>
            </a:r>
          </a:p>
          <a:p>
            <a:pPr algn="just"/>
            <a:r>
              <a:rPr lang="uk-UA" dirty="0">
                <a:latin typeface="Times New Roman" pitchFamily="18" charset="0"/>
                <a:cs typeface="Times New Roman" pitchFamily="18" charset="0"/>
              </a:rPr>
              <a:t>NTTO є офіційним представником федерального уряду США з </a:t>
            </a:r>
            <a:r>
              <a:rPr lang="uk-UA" dirty="0" err="1">
                <a:latin typeface="Times New Roman" pitchFamily="18" charset="0"/>
                <a:cs typeface="Times New Roman" pitchFamily="18" charset="0"/>
              </a:rPr>
              <a:t>Brand</a:t>
            </a:r>
            <a:r>
              <a:rPr lang="uk-UA" dirty="0">
                <a:latin typeface="Times New Roman" pitchFamily="18" charset="0"/>
                <a:cs typeface="Times New Roman" pitchFamily="18" charset="0"/>
              </a:rPr>
              <a:t> USA. Корпорація з просування туристичних подорожей має багатомовний веб-сайт для споживачів, основна мета якого — надати міжнародним мандрівникам «єдине вікно» туристичної інформації про Сполучені Штати. Це державно-приватне партнерство дозволяє тисячам туристичних організацій США мати контакти з подорожуючими споживачами по всьому світу, надаючи їм додаткові ресурси для підтримки експорту. Він охоплює всі 50 штатів, п’ять територій США та сотні пунктів призначення в США. </a:t>
            </a:r>
          </a:p>
          <a:p>
            <a:pPr algn="just"/>
            <a:r>
              <a:rPr lang="uk-UA" dirty="0">
                <a:latin typeface="Times New Roman" pitchFamily="18" charset="0"/>
                <a:cs typeface="Times New Roman" pitchFamily="18" charset="0"/>
              </a:rPr>
              <a:t>NTTO представляє туристичні інтереси США в міжурядових організаціях, щоб очолити глобальні зусилля щодо проблем і питань політики подорожей і туризму, включаючи головування в Комітеті з туризму Організації економічного співробітництва та розвитку. Він також є офіційним представником уряду США в робочій групі Азіатсько-Тихоокеанського економічного співробітництва (АТЕС) з туризму та офіційним спостерігачем від уряду США та учасником комітетів і діяльності Всесвітньої туристичної організації ООН.</a:t>
            </a:r>
          </a:p>
        </p:txBody>
      </p:sp>
    </p:spTree>
    <p:extLst>
      <p:ext uri="{BB962C8B-B14F-4D97-AF65-F5344CB8AC3E}">
        <p14:creationId xmlns:p14="http://schemas.microsoft.com/office/powerpoint/2010/main" val="412389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DC33B04-784C-4703-8596-653D4ED7590E}"/>
              </a:ext>
            </a:extLst>
          </p:cNvPr>
          <p:cNvSpPr>
            <a:spLocks noGrp="1"/>
          </p:cNvSpPr>
          <p:nvPr>
            <p:ph idx="1"/>
          </p:nvPr>
        </p:nvSpPr>
        <p:spPr>
          <a:xfrm>
            <a:off x="1069848" y="703385"/>
            <a:ext cx="10058400" cy="5468815"/>
          </a:xfrm>
        </p:spPr>
        <p:txBody>
          <a:bodyPr/>
          <a:lstStyle/>
          <a:p>
            <a:r>
              <a:rPr lang="ru-RU" b="1" dirty="0"/>
              <a:t>Як </a:t>
            </a:r>
            <a:r>
              <a:rPr lang="ru-RU" b="1" dirty="0" err="1"/>
              <a:t>сплатити</a:t>
            </a:r>
            <a:r>
              <a:rPr lang="ru-RU" b="1" dirty="0"/>
              <a:t> </a:t>
            </a:r>
            <a:r>
              <a:rPr lang="ru-RU" b="1" dirty="0" err="1"/>
              <a:t>туристичний</a:t>
            </a:r>
            <a:r>
              <a:rPr lang="ru-RU" b="1" dirty="0"/>
              <a:t> </a:t>
            </a:r>
            <a:r>
              <a:rPr lang="ru-RU" b="1" dirty="0" err="1"/>
              <a:t>податок</a:t>
            </a:r>
            <a:r>
              <a:rPr lang="ru-RU" b="1" dirty="0"/>
              <a:t>? </a:t>
            </a:r>
            <a:r>
              <a:rPr lang="ru-RU" dirty="0"/>
              <a:t>З </a:t>
            </a:r>
            <a:r>
              <a:rPr lang="ru-RU" dirty="0" err="1"/>
              <a:t>цього</a:t>
            </a:r>
            <a:r>
              <a:rPr lang="ru-RU" dirty="0"/>
              <a:t> приводу можете не </a:t>
            </a:r>
            <a:r>
              <a:rPr lang="ru-RU" dirty="0" err="1"/>
              <a:t>переживати</a:t>
            </a:r>
            <a:r>
              <a:rPr lang="ru-RU" dirty="0"/>
              <a:t> – про все </a:t>
            </a:r>
            <a:r>
              <a:rPr lang="ru-RU" dirty="0" err="1"/>
              <a:t>подбають</a:t>
            </a:r>
            <a:r>
              <a:rPr lang="ru-RU" dirty="0"/>
              <a:t> у </a:t>
            </a:r>
            <a:r>
              <a:rPr lang="ru-RU" dirty="0" err="1"/>
              <a:t>готелі</a:t>
            </a:r>
            <a:r>
              <a:rPr lang="ru-RU" dirty="0"/>
              <a:t> </a:t>
            </a:r>
            <a:r>
              <a:rPr lang="ru-RU" dirty="0" err="1"/>
              <a:t>або</a:t>
            </a:r>
            <a:r>
              <a:rPr lang="ru-RU" dirty="0"/>
              <a:t> в </a:t>
            </a:r>
            <a:r>
              <a:rPr lang="ru-RU" dirty="0" err="1"/>
              <a:t>іншому</a:t>
            </a:r>
            <a:r>
              <a:rPr lang="ru-RU" dirty="0"/>
              <a:t> </a:t>
            </a:r>
            <a:r>
              <a:rPr lang="ru-RU" dirty="0" err="1"/>
              <a:t>місці</a:t>
            </a:r>
            <a:r>
              <a:rPr lang="ru-RU" dirty="0"/>
              <a:t> </a:t>
            </a:r>
            <a:r>
              <a:rPr lang="ru-RU" dirty="0" err="1"/>
              <a:t>вашого</a:t>
            </a:r>
            <a:r>
              <a:rPr lang="ru-RU" dirty="0"/>
              <a:t> </a:t>
            </a:r>
            <a:r>
              <a:rPr lang="ru-RU" dirty="0" err="1"/>
              <a:t>проживання</a:t>
            </a:r>
            <a:r>
              <a:rPr lang="ru-RU" dirty="0"/>
              <a:t>: ставка </a:t>
            </a:r>
            <a:r>
              <a:rPr lang="ru-RU" dirty="0" err="1"/>
              <a:t>податку</a:t>
            </a:r>
            <a:r>
              <a:rPr lang="ru-RU" dirty="0"/>
              <a:t>, </a:t>
            </a:r>
            <a:r>
              <a:rPr lang="ru-RU" dirty="0" err="1"/>
              <a:t>що</a:t>
            </a:r>
            <a:r>
              <a:rPr lang="ru-RU" dirty="0"/>
              <a:t> </a:t>
            </a:r>
            <a:r>
              <a:rPr lang="ru-RU" dirty="0" err="1"/>
              <a:t>вказана</a:t>
            </a:r>
            <a:r>
              <a:rPr lang="ru-RU" dirty="0"/>
              <a:t> в конкретному </a:t>
            </a:r>
            <a:r>
              <a:rPr lang="ru-RU" dirty="0" err="1"/>
              <a:t>місці</a:t>
            </a:r>
            <a:r>
              <a:rPr lang="ru-RU" dirty="0"/>
              <a:t>, </a:t>
            </a:r>
            <a:r>
              <a:rPr lang="ru-RU" dirty="0" err="1"/>
              <a:t>включається</a:t>
            </a:r>
            <a:r>
              <a:rPr lang="ru-RU" dirty="0"/>
              <a:t> в </a:t>
            </a:r>
            <a:r>
              <a:rPr lang="ru-RU" dirty="0" err="1"/>
              <a:t>ціну</a:t>
            </a:r>
            <a:r>
              <a:rPr lang="ru-RU" dirty="0"/>
              <a:t> номера. </a:t>
            </a:r>
          </a:p>
          <a:p>
            <a:r>
              <a:rPr lang="ru-RU" dirty="0" err="1"/>
              <a:t>Збір</a:t>
            </a:r>
            <a:r>
              <a:rPr lang="ru-RU" dirty="0"/>
              <a:t> буде </a:t>
            </a:r>
            <a:r>
              <a:rPr lang="ru-RU" dirty="0" err="1"/>
              <a:t>зібраний</a:t>
            </a:r>
            <a:r>
              <a:rPr lang="ru-RU" dirty="0"/>
              <a:t> з вас </a:t>
            </a:r>
            <a:r>
              <a:rPr lang="ru-RU" dirty="0" err="1"/>
              <a:t>незалежно</a:t>
            </a:r>
            <a:r>
              <a:rPr lang="ru-RU" dirty="0"/>
              <a:t> </a:t>
            </a:r>
            <a:r>
              <a:rPr lang="ru-RU" dirty="0" err="1"/>
              <a:t>від</a:t>
            </a:r>
            <a:r>
              <a:rPr lang="ru-RU" dirty="0"/>
              <a:t> того, як </a:t>
            </a:r>
            <a:r>
              <a:rPr lang="ru-RU" dirty="0" err="1"/>
              <a:t>ви</a:t>
            </a:r>
            <a:r>
              <a:rPr lang="ru-RU" dirty="0"/>
              <a:t> </a:t>
            </a:r>
            <a:r>
              <a:rPr lang="ru-RU" dirty="0" err="1"/>
              <a:t>забронювали</a:t>
            </a:r>
            <a:r>
              <a:rPr lang="ru-RU" dirty="0"/>
              <a:t> номер: онлайн, по телефону </a:t>
            </a:r>
            <a:r>
              <a:rPr lang="ru-RU" dirty="0" err="1"/>
              <a:t>або</a:t>
            </a:r>
            <a:r>
              <a:rPr lang="ru-RU" dirty="0"/>
              <a:t> </a:t>
            </a:r>
            <a:r>
              <a:rPr lang="ru-RU" dirty="0" err="1"/>
              <a:t>оселилися</a:t>
            </a:r>
            <a:r>
              <a:rPr lang="ru-RU" dirty="0"/>
              <a:t> просто, </a:t>
            </a:r>
            <a:r>
              <a:rPr lang="ru-RU" dirty="0" err="1"/>
              <a:t>зайшовши</a:t>
            </a:r>
            <a:r>
              <a:rPr lang="ru-RU" dirty="0"/>
              <a:t> з </a:t>
            </a:r>
            <a:r>
              <a:rPr lang="ru-RU" dirty="0" err="1"/>
              <a:t>вулиці</a:t>
            </a:r>
            <a:r>
              <a:rPr lang="ru-RU" dirty="0"/>
              <a:t>.</a:t>
            </a:r>
          </a:p>
          <a:p>
            <a:r>
              <a:rPr lang="ru-RU" dirty="0" err="1"/>
              <a:t>Якщо</a:t>
            </a:r>
            <a:r>
              <a:rPr lang="ru-RU" dirty="0"/>
              <a:t> ж </a:t>
            </a:r>
            <a:r>
              <a:rPr lang="ru-RU" dirty="0" err="1"/>
              <a:t>ви</a:t>
            </a:r>
            <a:r>
              <a:rPr lang="ru-RU" dirty="0"/>
              <a:t> </a:t>
            </a:r>
            <a:r>
              <a:rPr lang="ru-RU" dirty="0" err="1"/>
              <a:t>поїхали</a:t>
            </a:r>
            <a:r>
              <a:rPr lang="ru-RU" dirty="0"/>
              <a:t> в </a:t>
            </a:r>
            <a:r>
              <a:rPr lang="ru-RU" dirty="0" err="1"/>
              <a:t>пакетний</a:t>
            </a:r>
            <a:r>
              <a:rPr lang="ru-RU" dirty="0"/>
              <a:t> тур, то при </a:t>
            </a:r>
            <a:r>
              <a:rPr lang="ru-RU" dirty="0" err="1"/>
              <a:t>прибутті</a:t>
            </a:r>
            <a:r>
              <a:rPr lang="ru-RU" dirty="0"/>
              <a:t> </a:t>
            </a:r>
            <a:r>
              <a:rPr lang="ru-RU" dirty="0" err="1"/>
              <a:t>або</a:t>
            </a:r>
            <a:r>
              <a:rPr lang="ru-RU" dirty="0"/>
              <a:t> </a:t>
            </a:r>
            <a:r>
              <a:rPr lang="ru-RU" dirty="0" err="1"/>
              <a:t>виселенні</a:t>
            </a:r>
            <a:r>
              <a:rPr lang="ru-RU" dirty="0"/>
              <a:t> з </a:t>
            </a:r>
            <a:r>
              <a:rPr lang="ru-RU" dirty="0" err="1"/>
              <a:t>готелю</a:t>
            </a:r>
            <a:r>
              <a:rPr lang="ru-RU" dirty="0"/>
              <a:t> вас </a:t>
            </a:r>
            <a:r>
              <a:rPr lang="ru-RU" dirty="0" err="1"/>
              <a:t>можливо</a:t>
            </a:r>
            <a:r>
              <a:rPr lang="ru-RU" dirty="0"/>
              <a:t> </a:t>
            </a:r>
            <a:r>
              <a:rPr lang="ru-RU" dirty="0" err="1"/>
              <a:t>попросять</a:t>
            </a:r>
            <a:r>
              <a:rPr lang="ru-RU" dirty="0"/>
              <a:t> </a:t>
            </a:r>
            <a:r>
              <a:rPr lang="ru-RU" dirty="0" err="1"/>
              <a:t>здати</a:t>
            </a:r>
            <a:r>
              <a:rPr lang="ru-RU" dirty="0"/>
              <a:t> </a:t>
            </a:r>
            <a:r>
              <a:rPr lang="ru-RU" dirty="0" err="1"/>
              <a:t>керівнику</a:t>
            </a:r>
            <a:r>
              <a:rPr lang="ru-RU" dirty="0"/>
              <a:t> </a:t>
            </a:r>
            <a:r>
              <a:rPr lang="ru-RU" dirty="0" err="1"/>
              <a:t>групи</a:t>
            </a:r>
            <a:r>
              <a:rPr lang="ru-RU" dirty="0"/>
              <a:t> </a:t>
            </a:r>
            <a:r>
              <a:rPr lang="ru-RU" dirty="0" err="1"/>
              <a:t>певну</a:t>
            </a:r>
            <a:r>
              <a:rPr lang="ru-RU" dirty="0"/>
              <a:t> суму </a:t>
            </a:r>
            <a:r>
              <a:rPr lang="ru-RU" dirty="0" err="1"/>
              <a:t>готівкою</a:t>
            </a:r>
            <a:r>
              <a:rPr lang="ru-RU" dirty="0"/>
              <a:t>, </a:t>
            </a:r>
            <a:r>
              <a:rPr lang="ru-RU" dirty="0" err="1"/>
              <a:t>якщо</a:t>
            </a:r>
            <a:r>
              <a:rPr lang="ru-RU" dirty="0"/>
              <a:t> в </a:t>
            </a:r>
            <a:r>
              <a:rPr lang="ru-RU" dirty="0" err="1"/>
              <a:t>рахунку</a:t>
            </a:r>
            <a:r>
              <a:rPr lang="ru-RU" dirty="0"/>
              <a:t> на оплату </a:t>
            </a:r>
            <a:r>
              <a:rPr lang="ru-RU" dirty="0" err="1"/>
              <a:t>вашої</a:t>
            </a:r>
            <a:r>
              <a:rPr lang="ru-RU" dirty="0"/>
              <a:t> </a:t>
            </a:r>
            <a:r>
              <a:rPr lang="ru-RU" dirty="0" err="1"/>
              <a:t>путівки</a:t>
            </a:r>
            <a:r>
              <a:rPr lang="ru-RU" dirty="0"/>
              <a:t> не </a:t>
            </a:r>
            <a:r>
              <a:rPr lang="ru-RU" dirty="0" err="1"/>
              <a:t>було</a:t>
            </a:r>
            <a:r>
              <a:rPr lang="ru-RU" dirty="0"/>
              <a:t> </a:t>
            </a:r>
            <a:r>
              <a:rPr lang="ru-RU" dirty="0" err="1"/>
              <a:t>вказано</a:t>
            </a:r>
            <a:r>
              <a:rPr lang="ru-RU" dirty="0"/>
              <a:t> пункт «</a:t>
            </a:r>
            <a:r>
              <a:rPr lang="ru-RU" dirty="0" err="1"/>
              <a:t>туристичний</a:t>
            </a:r>
            <a:r>
              <a:rPr lang="ru-RU" dirty="0"/>
              <a:t> </a:t>
            </a:r>
            <a:r>
              <a:rPr lang="ru-RU" dirty="0" err="1"/>
              <a:t>збір</a:t>
            </a:r>
            <a:r>
              <a:rPr lang="ru-RU" dirty="0"/>
              <a:t>».</a:t>
            </a:r>
          </a:p>
          <a:p>
            <a:r>
              <a:rPr lang="ru-RU" b="1" dirty="0"/>
              <a:t>На </a:t>
            </a:r>
            <a:r>
              <a:rPr lang="ru-RU" b="1" dirty="0" err="1"/>
              <a:t>що</a:t>
            </a:r>
            <a:r>
              <a:rPr lang="ru-RU" b="1" dirty="0"/>
              <a:t> </a:t>
            </a:r>
            <a:r>
              <a:rPr lang="ru-RU" b="1" dirty="0" err="1"/>
              <a:t>йдуть</a:t>
            </a:r>
            <a:r>
              <a:rPr lang="ru-RU" b="1" dirty="0"/>
              <a:t> </a:t>
            </a:r>
            <a:r>
              <a:rPr lang="ru-RU" b="1" dirty="0" err="1"/>
              <a:t>туристичні</a:t>
            </a:r>
            <a:r>
              <a:rPr lang="ru-RU" b="1" dirty="0"/>
              <a:t> </a:t>
            </a:r>
            <a:r>
              <a:rPr lang="ru-RU" b="1" dirty="0" err="1"/>
              <a:t>податки</a:t>
            </a:r>
            <a:r>
              <a:rPr lang="ru-RU" b="1" dirty="0"/>
              <a:t>? </a:t>
            </a:r>
            <a:r>
              <a:rPr lang="ru-RU" dirty="0" err="1"/>
              <a:t>Це</a:t>
            </a:r>
            <a:r>
              <a:rPr lang="ru-RU" dirty="0"/>
              <a:t> </a:t>
            </a:r>
            <a:r>
              <a:rPr lang="ru-RU" dirty="0" err="1"/>
              <a:t>залежить</a:t>
            </a:r>
            <a:r>
              <a:rPr lang="ru-RU" dirty="0"/>
              <a:t> </a:t>
            </a:r>
            <a:r>
              <a:rPr lang="ru-RU" dirty="0" err="1"/>
              <a:t>від</a:t>
            </a:r>
            <a:r>
              <a:rPr lang="ru-RU" dirty="0"/>
              <a:t> </a:t>
            </a:r>
            <a:r>
              <a:rPr lang="ru-RU" dirty="0" err="1"/>
              <a:t>країни</a:t>
            </a:r>
            <a:r>
              <a:rPr lang="ru-RU" dirty="0"/>
              <a:t> та </a:t>
            </a:r>
            <a:r>
              <a:rPr lang="ru-RU" dirty="0" err="1"/>
              <a:t>міста</a:t>
            </a:r>
            <a:r>
              <a:rPr lang="ru-RU" dirty="0"/>
              <a:t>, але в основному на </a:t>
            </a:r>
            <a:r>
              <a:rPr lang="ru-RU" dirty="0" err="1"/>
              <a:t>підтримку</a:t>
            </a:r>
            <a:r>
              <a:rPr lang="ru-RU" dirty="0"/>
              <a:t> </a:t>
            </a:r>
            <a:r>
              <a:rPr lang="ru-RU" dirty="0" err="1"/>
              <a:t>інфраструктури</a:t>
            </a:r>
            <a:r>
              <a:rPr lang="ru-RU" dirty="0"/>
              <a:t> для </a:t>
            </a:r>
            <a:r>
              <a:rPr lang="ru-RU" dirty="0" err="1"/>
              <a:t>місцевих</a:t>
            </a:r>
            <a:r>
              <a:rPr lang="ru-RU" dirty="0"/>
              <a:t> </a:t>
            </a:r>
            <a:r>
              <a:rPr lang="ru-RU" dirty="0" err="1"/>
              <a:t>жителів</a:t>
            </a:r>
            <a:r>
              <a:rPr lang="ru-RU" dirty="0"/>
              <a:t>, </a:t>
            </a:r>
            <a:r>
              <a:rPr lang="ru-RU" dirty="0" err="1"/>
              <a:t>які</a:t>
            </a:r>
            <a:r>
              <a:rPr lang="ru-RU" dirty="0"/>
              <a:t> </a:t>
            </a:r>
            <a:r>
              <a:rPr lang="ru-RU" dirty="0" err="1"/>
              <a:t>страждають</a:t>
            </a:r>
            <a:r>
              <a:rPr lang="ru-RU" dirty="0"/>
              <a:t> </a:t>
            </a:r>
            <a:r>
              <a:rPr lang="ru-RU" dirty="0" err="1"/>
              <a:t>від</a:t>
            </a:r>
            <a:r>
              <a:rPr lang="ru-RU" dirty="0"/>
              <a:t> </a:t>
            </a:r>
            <a:r>
              <a:rPr lang="ru-RU" dirty="0" err="1"/>
              <a:t>надлишку</a:t>
            </a:r>
            <a:r>
              <a:rPr lang="ru-RU" dirty="0"/>
              <a:t> </a:t>
            </a:r>
            <a:r>
              <a:rPr lang="ru-RU" dirty="0" err="1"/>
              <a:t>туристів</a:t>
            </a:r>
            <a:r>
              <a:rPr lang="ru-RU" dirty="0"/>
              <a:t> (так званий </a:t>
            </a:r>
            <a:r>
              <a:rPr lang="ru-RU" dirty="0" err="1"/>
              <a:t>overtourism</a:t>
            </a:r>
            <a:r>
              <a:rPr lang="ru-RU" dirty="0"/>
              <a:t>), а </a:t>
            </a:r>
            <a:r>
              <a:rPr lang="ru-RU" dirty="0" err="1"/>
              <a:t>також</a:t>
            </a:r>
            <a:r>
              <a:rPr lang="ru-RU" dirty="0"/>
              <a:t> </a:t>
            </a:r>
            <a:r>
              <a:rPr lang="ru-RU" dirty="0" err="1"/>
              <a:t>гроші</a:t>
            </a:r>
            <a:r>
              <a:rPr lang="ru-RU" dirty="0"/>
              <a:t> </a:t>
            </a:r>
            <a:r>
              <a:rPr lang="ru-RU" dirty="0" err="1"/>
              <a:t>можуть</a:t>
            </a:r>
            <a:r>
              <a:rPr lang="ru-RU" dirty="0"/>
              <a:t> </a:t>
            </a:r>
            <a:r>
              <a:rPr lang="ru-RU" dirty="0" err="1"/>
              <a:t>використовуватися</a:t>
            </a:r>
            <a:r>
              <a:rPr lang="ru-RU" dirty="0"/>
              <a:t> для </a:t>
            </a:r>
            <a:r>
              <a:rPr lang="ru-RU" dirty="0" err="1"/>
              <a:t>покращення</a:t>
            </a:r>
            <a:r>
              <a:rPr lang="ru-RU" dirty="0"/>
              <a:t> </a:t>
            </a:r>
            <a:r>
              <a:rPr lang="ru-RU" dirty="0" err="1"/>
              <a:t>іміджу</a:t>
            </a:r>
            <a:r>
              <a:rPr lang="ru-RU" dirty="0"/>
              <a:t> </a:t>
            </a:r>
            <a:r>
              <a:rPr lang="ru-RU" dirty="0" err="1"/>
              <a:t>певного</a:t>
            </a:r>
            <a:r>
              <a:rPr lang="ru-RU" dirty="0"/>
              <a:t> </a:t>
            </a:r>
            <a:r>
              <a:rPr lang="ru-RU" dirty="0" err="1"/>
              <a:t>місця</a:t>
            </a:r>
            <a:r>
              <a:rPr lang="ru-RU" dirty="0"/>
              <a:t> на </a:t>
            </a:r>
            <a:r>
              <a:rPr lang="ru-RU" dirty="0" err="1"/>
              <a:t>світовому</a:t>
            </a:r>
            <a:r>
              <a:rPr lang="ru-RU" dirty="0"/>
              <a:t> ринку туризму </a:t>
            </a:r>
            <a:r>
              <a:rPr lang="ru-RU" dirty="0" err="1"/>
              <a:t>або</a:t>
            </a:r>
            <a:r>
              <a:rPr lang="ru-RU" dirty="0"/>
              <a:t> для </a:t>
            </a:r>
            <a:r>
              <a:rPr lang="ru-RU" dirty="0" err="1"/>
              <a:t>локації</a:t>
            </a:r>
            <a:r>
              <a:rPr lang="ru-RU" dirty="0"/>
              <a:t> </a:t>
            </a:r>
            <a:r>
              <a:rPr lang="ru-RU" dirty="0" err="1"/>
              <a:t>ребрендингу</a:t>
            </a:r>
            <a:r>
              <a:rPr lang="ru-RU" dirty="0"/>
              <a:t>.</a:t>
            </a:r>
          </a:p>
        </p:txBody>
      </p:sp>
    </p:spTree>
    <p:extLst>
      <p:ext uri="{BB962C8B-B14F-4D97-AF65-F5344CB8AC3E}">
        <p14:creationId xmlns:p14="http://schemas.microsoft.com/office/powerpoint/2010/main" val="3718867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8370" name="Picture 2" descr="Австрия усилила ограничения для невакцинированных от коронавируса |  Украинская правда">
            <a:extLst>
              <a:ext uri="{FF2B5EF4-FFF2-40B4-BE49-F238E27FC236}">
                <a16:creationId xmlns:a16="http://schemas.microsoft.com/office/drawing/2014/main" xmlns="" id="{BDE986DB-288F-42C9-9710-2D2B40A6F8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8" r="22486"/>
          <a:stretch/>
        </p:blipFill>
        <p:spPr bwMode="auto">
          <a:xfrm>
            <a:off x="1007196" y="544802"/>
            <a:ext cx="5088800" cy="562739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0001749E-74D2-4B28-AE6B-1CC96020EA19}"/>
              </a:ext>
            </a:extLst>
          </p:cNvPr>
          <p:cNvSpPr>
            <a:spLocks noGrp="1"/>
          </p:cNvSpPr>
          <p:nvPr>
            <p:ph idx="1"/>
          </p:nvPr>
        </p:nvSpPr>
        <p:spPr>
          <a:xfrm>
            <a:off x="6362164" y="544802"/>
            <a:ext cx="4766084" cy="5627397"/>
          </a:xfrm>
        </p:spPr>
        <p:txBody>
          <a:bodyPr anchor="ctr">
            <a:normAutofit/>
          </a:bodyPr>
          <a:lstStyle/>
          <a:p>
            <a:r>
              <a:rPr lang="uk-UA" sz="1800" b="1" dirty="0"/>
              <a:t>Де і скільки доведеться заплатити? </a:t>
            </a:r>
            <a:r>
              <a:rPr lang="uk-UA" sz="1800" dirty="0"/>
              <a:t>Ми зібрали інформацію, який туристичний податок потрібно будете платити за низку популярних серед українських туристів напрямів у 2020 році.</a:t>
            </a:r>
          </a:p>
          <a:p>
            <a:r>
              <a:rPr lang="uk-UA" sz="1800" dirty="0"/>
              <a:t>Основну інформацію ми взяли на сайті Європейської асоціації туроператорів (ETOA), ставки податків постійно змінюються.</a:t>
            </a:r>
          </a:p>
          <a:p>
            <a:r>
              <a:rPr lang="uk-UA" sz="1800" b="1" dirty="0"/>
              <a:t>Австрія.</a:t>
            </a:r>
            <a:r>
              <a:rPr lang="uk-UA" sz="1800" dirty="0"/>
              <a:t> В Австрії туристи повинні сплачувати податок на проживання за ніч (у тому числі в кемпінгах), що стягується залежно від провінції, де ви перебуваєте. Туристичний збір, який може стягуватися, тут має дві назви </a:t>
            </a:r>
            <a:r>
              <a:rPr lang="uk-UA" sz="1800" dirty="0" err="1"/>
              <a:t>Tourismusgesetz</a:t>
            </a:r>
            <a:r>
              <a:rPr lang="uk-UA" sz="1800" dirty="0"/>
              <a:t> і </a:t>
            </a:r>
            <a:r>
              <a:rPr lang="uk-UA" sz="1800" dirty="0" err="1"/>
              <a:t>Beherbergungsbeiträge</a:t>
            </a:r>
            <a:r>
              <a:rPr lang="uk-UA" sz="1800" dirty="0"/>
              <a:t>, в даний час становить від 0,36 до 3,2% від вартості готелю на людину за добу у Відні. Діти віком до 15 років (а іноді й до 14 років) звільняються від сплати податку.</a:t>
            </a:r>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66321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59394" name="Picture 2" descr="Бельгия | Hearts of Iron вики | Fandom">
            <a:extLst>
              <a:ext uri="{FF2B5EF4-FFF2-40B4-BE49-F238E27FC236}">
                <a16:creationId xmlns:a16="http://schemas.microsoft.com/office/drawing/2014/main" xmlns="" id="{FB883367-7DE0-4966-B8D9-33CDD8BD7E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93" r="-2" b="5970"/>
          <a:stretch/>
        </p:blipFill>
        <p:spPr bwMode="auto">
          <a:xfrm>
            <a:off x="1007196" y="464119"/>
            <a:ext cx="5088800" cy="570807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FD9708D7-A2B9-41B5-A935-6FDC6587DA99}"/>
              </a:ext>
            </a:extLst>
          </p:cNvPr>
          <p:cNvSpPr>
            <a:spLocks noGrp="1"/>
          </p:cNvSpPr>
          <p:nvPr>
            <p:ph idx="1"/>
          </p:nvPr>
        </p:nvSpPr>
        <p:spPr>
          <a:xfrm>
            <a:off x="6575465" y="504460"/>
            <a:ext cx="4632031" cy="5347951"/>
          </a:xfrm>
        </p:spPr>
        <p:txBody>
          <a:bodyPr anchor="ctr">
            <a:noAutofit/>
          </a:bodyPr>
          <a:lstStyle/>
          <a:p>
            <a:r>
              <a:rPr lang="uk-UA" sz="1600" b="1" dirty="0"/>
              <a:t>Бельгія</a:t>
            </a:r>
            <a:r>
              <a:rPr lang="uk-UA" sz="1600" dirty="0"/>
              <a:t>. У Бельгії існує ціла низка податкових зборів, які залежать від міста. В Антверпені існує фіксована ставка у розмірі 2,39 євро з особи за ніч проживання у готелях. Проживання, що підпадає під дію указу «Туризм для всіх», та діти віком до 18 років звільняються від сплати податку – за винятком </a:t>
            </a:r>
            <a:r>
              <a:rPr lang="uk-UA" sz="1600" dirty="0" err="1"/>
              <a:t>Брюгге</a:t>
            </a:r>
            <a:r>
              <a:rPr lang="uk-UA" sz="1600" dirty="0"/>
              <a:t> та </a:t>
            </a:r>
            <a:r>
              <a:rPr lang="uk-UA" sz="1600" dirty="0" err="1"/>
              <a:t>Гента</a:t>
            </a:r>
            <a:r>
              <a:rPr lang="uk-UA" sz="1600" dirty="0"/>
              <a:t>, де від сплати звільняються діти віком до 12 років. Якщо ви зупинитесь у </a:t>
            </a:r>
            <a:r>
              <a:rPr lang="uk-UA" sz="1600" dirty="0" err="1"/>
              <a:t>Брюгге</a:t>
            </a:r>
            <a:r>
              <a:rPr lang="uk-UA" sz="1600" dirty="0"/>
              <a:t>, то туристичний податок становитиме 2,12 євро з особи за ніч. Це стосується всіх туристичних об'єктів, включаючи готелі, гостьові будинки та гуртожитки. Міський податок у </a:t>
            </a:r>
            <a:r>
              <a:rPr lang="uk-UA" sz="1600" dirty="0" err="1"/>
              <a:t>Генті</a:t>
            </a:r>
            <a:r>
              <a:rPr lang="uk-UA" sz="1600" dirty="0"/>
              <a:t> складає 3 євро з особи за ніч. У деяких готелях стягується плата за вартість номера, але інші можуть зменшити вартість та стягувати плату як додаток. У Брюсселі існує міський податок, який стягується за номер за ніч в залежності від району, розміру готелю та класифікації готелю.</a:t>
            </a:r>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9002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0418" name="Picture 2" descr="Болгария из Харькова, Болгария 2021, Отдых в Болгарии, Цены в Болгарии,  Болгария летом,болгария отдых цены, болгария цены из харькова,болгария все  включено, отели болгарии, болгария все включено цены, болгария летом цены,  туры в">
            <a:extLst>
              <a:ext uri="{FF2B5EF4-FFF2-40B4-BE49-F238E27FC236}">
                <a16:creationId xmlns:a16="http://schemas.microsoft.com/office/drawing/2014/main" xmlns="" id="{2EC78268-026F-4EAB-97B7-C08B97978C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63" r="6368" b="2"/>
          <a:stretch/>
        </p:blipFill>
        <p:spPr bwMode="auto">
          <a:xfrm>
            <a:off x="1007196" y="601952"/>
            <a:ext cx="5088800" cy="557024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51A28AFF-AA65-439A-93FE-DA119B7DC9EA}"/>
              </a:ext>
            </a:extLst>
          </p:cNvPr>
          <p:cNvSpPr>
            <a:spLocks noGrp="1"/>
          </p:cNvSpPr>
          <p:nvPr>
            <p:ph idx="1"/>
          </p:nvPr>
        </p:nvSpPr>
        <p:spPr>
          <a:xfrm>
            <a:off x="6496216" y="601952"/>
            <a:ext cx="4632031" cy="5570247"/>
          </a:xfrm>
        </p:spPr>
        <p:txBody>
          <a:bodyPr anchor="ctr">
            <a:normAutofit/>
          </a:bodyPr>
          <a:lstStyle/>
          <a:p>
            <a:pPr algn="ctr"/>
            <a:r>
              <a:rPr lang="ru-RU" sz="1800" b="1" dirty="0" err="1"/>
              <a:t>Болгарія</a:t>
            </a:r>
            <a:endParaRPr lang="ru-RU" sz="1800" b="1" dirty="0"/>
          </a:p>
          <a:p>
            <a:r>
              <a:rPr lang="ru-RU" sz="1800" dirty="0" err="1"/>
              <a:t>Болгарія</a:t>
            </a:r>
            <a:r>
              <a:rPr lang="ru-RU" sz="1800" dirty="0"/>
              <a:t> </a:t>
            </a:r>
            <a:r>
              <a:rPr lang="ru-RU" sz="1800" dirty="0" err="1"/>
              <a:t>стягує</a:t>
            </a:r>
            <a:r>
              <a:rPr lang="ru-RU" sz="1800" dirty="0"/>
              <a:t> </a:t>
            </a:r>
            <a:r>
              <a:rPr lang="ru-RU" sz="1800" dirty="0" err="1"/>
              <a:t>міський</a:t>
            </a:r>
            <a:r>
              <a:rPr lang="ru-RU" sz="1800" dirty="0"/>
              <a:t> </a:t>
            </a:r>
            <a:r>
              <a:rPr lang="ru-RU" sz="1800" dirty="0" err="1"/>
              <a:t>податок</a:t>
            </a:r>
            <a:r>
              <a:rPr lang="ru-RU" sz="1800" dirty="0"/>
              <a:t> </a:t>
            </a:r>
            <a:r>
              <a:rPr lang="ru-RU" sz="1800" dirty="0" err="1"/>
              <a:t>або</a:t>
            </a:r>
            <a:r>
              <a:rPr lang="ru-RU" sz="1800" dirty="0"/>
              <a:t> </a:t>
            </a:r>
            <a:r>
              <a:rPr lang="ru-RU" sz="1800" dirty="0" err="1"/>
              <a:t>курортний</a:t>
            </a:r>
            <a:r>
              <a:rPr lang="ru-RU" sz="1800" dirty="0"/>
              <a:t> </a:t>
            </a:r>
            <a:r>
              <a:rPr lang="ru-RU" sz="1800" dirty="0" err="1"/>
              <a:t>податок</a:t>
            </a:r>
            <a:r>
              <a:rPr lang="ru-RU" sz="1800" dirty="0"/>
              <a:t> </a:t>
            </a:r>
            <a:r>
              <a:rPr lang="ru-RU" sz="1800" dirty="0" err="1"/>
              <a:t>із</a:t>
            </a:r>
            <a:r>
              <a:rPr lang="ru-RU" sz="1800" dirty="0"/>
              <a:t> </a:t>
            </a:r>
            <a:r>
              <a:rPr lang="ru-RU" sz="1800" dirty="0" err="1"/>
              <a:t>відвідувачів</a:t>
            </a:r>
            <a:r>
              <a:rPr lang="ru-RU" sz="1800" dirty="0"/>
              <a:t>, </a:t>
            </a:r>
            <a:r>
              <a:rPr lang="ru-RU" sz="1800" dirty="0" err="1"/>
              <a:t>який</a:t>
            </a:r>
            <a:r>
              <a:rPr lang="ru-RU" sz="1800" dirty="0"/>
              <a:t> </a:t>
            </a:r>
            <a:r>
              <a:rPr lang="ru-RU" sz="1800" dirty="0" err="1"/>
              <a:t>залежить</a:t>
            </a:r>
            <a:r>
              <a:rPr lang="ru-RU" sz="1800" dirty="0"/>
              <a:t> </a:t>
            </a:r>
            <a:r>
              <a:rPr lang="ru-RU" sz="1800" dirty="0" err="1"/>
              <a:t>від</a:t>
            </a:r>
            <a:r>
              <a:rPr lang="ru-RU" sz="1800" dirty="0"/>
              <a:t> району та </a:t>
            </a:r>
            <a:r>
              <a:rPr lang="ru-RU" sz="1800" dirty="0" err="1"/>
              <a:t>класифікації</a:t>
            </a:r>
            <a:r>
              <a:rPr lang="ru-RU" sz="1800" dirty="0"/>
              <a:t> </a:t>
            </a:r>
            <a:r>
              <a:rPr lang="ru-RU" sz="1800" dirty="0" err="1"/>
              <a:t>готелю</a:t>
            </a:r>
            <a:r>
              <a:rPr lang="ru-RU" sz="1800" dirty="0"/>
              <a:t>.</a:t>
            </a:r>
          </a:p>
          <a:p>
            <a:r>
              <a:rPr lang="ru-RU" sz="1800" dirty="0" err="1"/>
              <a:t>Міський</a:t>
            </a:r>
            <a:r>
              <a:rPr lang="ru-RU" sz="1800" dirty="0"/>
              <a:t> </a:t>
            </a:r>
            <a:r>
              <a:rPr lang="ru-RU" sz="1800" dirty="0" err="1"/>
              <a:t>податок</a:t>
            </a:r>
            <a:r>
              <a:rPr lang="ru-RU" sz="1800" dirty="0"/>
              <a:t> </a:t>
            </a:r>
            <a:r>
              <a:rPr lang="ru-RU" sz="1800" dirty="0" err="1"/>
              <a:t>стягується</a:t>
            </a:r>
            <a:r>
              <a:rPr lang="ru-RU" sz="1800" dirty="0"/>
              <a:t> з особи за </a:t>
            </a:r>
            <a:r>
              <a:rPr lang="ru-RU" sz="1800" dirty="0" err="1"/>
              <a:t>ніч</a:t>
            </a:r>
            <a:r>
              <a:rPr lang="ru-RU" sz="1800" dirty="0"/>
              <a:t> у </a:t>
            </a:r>
            <a:r>
              <a:rPr lang="ru-RU" sz="1800" dirty="0" err="1"/>
              <a:t>діапазоні</a:t>
            </a:r>
            <a:r>
              <a:rPr lang="ru-RU" sz="1800" dirty="0"/>
              <a:t> </a:t>
            </a:r>
            <a:r>
              <a:rPr lang="ru-RU" sz="1800" dirty="0" err="1"/>
              <a:t>від</a:t>
            </a:r>
            <a:r>
              <a:rPr lang="ru-RU" sz="1800" dirty="0"/>
              <a:t> 0,2 </a:t>
            </a:r>
            <a:r>
              <a:rPr lang="ru-RU" sz="1800" dirty="0" err="1"/>
              <a:t>болгарського</a:t>
            </a:r>
            <a:r>
              <a:rPr lang="ru-RU" sz="1800" dirty="0"/>
              <a:t> лева (0,1 </a:t>
            </a:r>
            <a:r>
              <a:rPr lang="ru-RU" sz="1800" dirty="0" err="1"/>
              <a:t>євро</a:t>
            </a:r>
            <a:r>
              <a:rPr lang="ru-RU" sz="1800" dirty="0"/>
              <a:t>) до 1,4 лева (0,72 </a:t>
            </a:r>
            <a:r>
              <a:rPr lang="ru-RU" sz="1800" dirty="0" err="1"/>
              <a:t>євро</a:t>
            </a:r>
            <a:r>
              <a:rPr lang="ru-RU" sz="1800" dirty="0"/>
              <a:t>).</a:t>
            </a:r>
          </a:p>
          <a:p>
            <a:r>
              <a:rPr lang="ru-RU" sz="1800" dirty="0" err="1"/>
              <a:t>Курортний</a:t>
            </a:r>
            <a:r>
              <a:rPr lang="ru-RU" sz="1800" dirty="0"/>
              <a:t> </a:t>
            </a:r>
            <a:r>
              <a:rPr lang="ru-RU" sz="1800" dirty="0" err="1"/>
              <a:t>збір</a:t>
            </a:r>
            <a:r>
              <a:rPr lang="ru-RU" sz="1800" dirty="0"/>
              <a:t> </a:t>
            </a:r>
            <a:r>
              <a:rPr lang="ru-RU" sz="1800" dirty="0" err="1"/>
              <a:t>стягується</a:t>
            </a:r>
            <a:r>
              <a:rPr lang="ru-RU" sz="1800" dirty="0"/>
              <a:t> в </a:t>
            </a:r>
            <a:r>
              <a:rPr lang="ru-RU" sz="1800" dirty="0" err="1"/>
              <a:t>деяких</a:t>
            </a:r>
            <a:r>
              <a:rPr lang="ru-RU" sz="1800" dirty="0"/>
              <a:t> районах за </a:t>
            </a:r>
            <a:r>
              <a:rPr lang="ru-RU" sz="1800" dirty="0" err="1"/>
              <a:t>перебування</a:t>
            </a:r>
            <a:r>
              <a:rPr lang="ru-RU" sz="1800" dirty="0"/>
              <a:t>, а не з особи за </a:t>
            </a:r>
            <a:r>
              <a:rPr lang="ru-RU" sz="1800" dirty="0" err="1"/>
              <a:t>ніч</a:t>
            </a:r>
            <a:r>
              <a:rPr lang="ru-RU" sz="1800" dirty="0"/>
              <a:t>. </a:t>
            </a:r>
            <a:r>
              <a:rPr lang="ru-RU" sz="1800" dirty="0" err="1"/>
              <a:t>Розмір</a:t>
            </a:r>
            <a:r>
              <a:rPr lang="ru-RU" sz="1800" dirty="0"/>
              <a:t> </a:t>
            </a:r>
            <a:r>
              <a:rPr lang="ru-RU" sz="1800" dirty="0" err="1"/>
              <a:t>варіюватиметься</a:t>
            </a:r>
            <a:r>
              <a:rPr lang="ru-RU" sz="1800" dirty="0"/>
              <a:t> </a:t>
            </a:r>
            <a:r>
              <a:rPr lang="ru-RU" sz="1800" dirty="0" err="1"/>
              <a:t>від</a:t>
            </a:r>
            <a:r>
              <a:rPr lang="ru-RU" sz="1800" dirty="0"/>
              <a:t> району до району і </a:t>
            </a:r>
            <a:r>
              <a:rPr lang="ru-RU" sz="1800" dirty="0" err="1"/>
              <a:t>краще</a:t>
            </a:r>
            <a:r>
              <a:rPr lang="ru-RU" sz="1800" dirty="0"/>
              <a:t> </a:t>
            </a:r>
            <a:r>
              <a:rPr lang="ru-RU" sz="1800" dirty="0" err="1"/>
              <a:t>уточнювати</a:t>
            </a:r>
            <a:r>
              <a:rPr lang="ru-RU" sz="1800" dirty="0"/>
              <a:t> </a:t>
            </a:r>
            <a:r>
              <a:rPr lang="ru-RU" sz="1800" dirty="0" err="1"/>
              <a:t>або</a:t>
            </a:r>
            <a:r>
              <a:rPr lang="ru-RU" sz="1800" dirty="0"/>
              <a:t> в </a:t>
            </a:r>
            <a:r>
              <a:rPr lang="ru-RU" sz="1800" dirty="0" err="1"/>
              <a:t>готелі</a:t>
            </a:r>
            <a:r>
              <a:rPr lang="ru-RU" sz="1800" dirty="0"/>
              <a:t>, </a:t>
            </a:r>
            <a:r>
              <a:rPr lang="ru-RU" sz="1800" dirty="0" err="1"/>
              <a:t>що</a:t>
            </a:r>
            <a:r>
              <a:rPr lang="ru-RU" sz="1800" dirty="0"/>
              <a:t> </a:t>
            </a:r>
            <a:r>
              <a:rPr lang="ru-RU" sz="1800" dirty="0" err="1"/>
              <a:t>бронюється</a:t>
            </a:r>
            <a:r>
              <a:rPr lang="ru-RU" sz="1800" dirty="0"/>
              <a:t>, </a:t>
            </a:r>
            <a:r>
              <a:rPr lang="ru-RU" sz="1800" dirty="0" err="1"/>
              <a:t>або</a:t>
            </a:r>
            <a:r>
              <a:rPr lang="ru-RU" sz="1800" dirty="0"/>
              <a:t> у </a:t>
            </a:r>
            <a:r>
              <a:rPr lang="ru-RU" sz="1800" dirty="0" err="1"/>
              <a:t>свого</a:t>
            </a:r>
            <a:r>
              <a:rPr lang="ru-RU" sz="1800" dirty="0"/>
              <a:t> </a:t>
            </a:r>
            <a:r>
              <a:rPr lang="ru-RU" sz="1800" dirty="0" err="1"/>
              <a:t>турагента</a:t>
            </a:r>
            <a:r>
              <a:rPr lang="ru-RU" sz="1800" dirty="0"/>
              <a:t>.</a:t>
            </a:r>
          </a:p>
          <a:p>
            <a:endParaRPr lang="ru-RU" sz="1700"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652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5" name="Rectangle 71">
            <a:extLst>
              <a:ext uri="{FF2B5EF4-FFF2-40B4-BE49-F238E27FC236}">
                <a16:creationId xmlns:a16="http://schemas.microsoft.com/office/drawing/2014/main" xmlns="" id="{1C7FF924-8DA0-4BE9-8C7E-095B0EC13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3" name="Picture 3" descr="Флаг Хорватии купить в Киеве и Украине - цена, фото в интернет-магазине  Tenti.in.ua">
            <a:extLst>
              <a:ext uri="{FF2B5EF4-FFF2-40B4-BE49-F238E27FC236}">
                <a16:creationId xmlns:a16="http://schemas.microsoft.com/office/drawing/2014/main" xmlns="" id="{6CC7CAF1-E96E-4D42-AEA5-45E3B9CD80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877900"/>
            <a:ext cx="5112461" cy="511246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488E513E-9AA3-4D64-B2ED-370580C0D474}"/>
              </a:ext>
            </a:extLst>
          </p:cNvPr>
          <p:cNvSpPr>
            <a:spLocks noGrp="1"/>
          </p:cNvSpPr>
          <p:nvPr>
            <p:ph idx="1"/>
          </p:nvPr>
        </p:nvSpPr>
        <p:spPr>
          <a:xfrm>
            <a:off x="6330740" y="463639"/>
            <a:ext cx="5299585" cy="5526721"/>
          </a:xfrm>
        </p:spPr>
        <p:txBody>
          <a:bodyPr>
            <a:normAutofit/>
          </a:bodyPr>
          <a:lstStyle/>
          <a:p>
            <a:pPr algn="ctr"/>
            <a:r>
              <a:rPr lang="ru-RU" b="1" dirty="0" err="1"/>
              <a:t>Хорватія</a:t>
            </a:r>
            <a:endParaRPr lang="ru-RU" b="1" dirty="0"/>
          </a:p>
          <a:p>
            <a:r>
              <a:rPr lang="uk-UA" dirty="0"/>
              <a:t>У Хорватії, відпочиваючі старші від 18 років повинні платити "</a:t>
            </a:r>
            <a:r>
              <a:rPr lang="uk-UA" dirty="0" err="1"/>
              <a:t>Sojourn</a:t>
            </a:r>
            <a:r>
              <a:rPr lang="uk-UA" dirty="0"/>
              <a:t> </a:t>
            </a:r>
            <a:r>
              <a:rPr lang="uk-UA" dirty="0" err="1"/>
              <a:t>Tax</a:t>
            </a:r>
            <a:r>
              <a:rPr lang="uk-UA" dirty="0"/>
              <a:t>" - податок на перебування, який, як правило, становить близько 10 хорватських кун (1,34 євро) з особи за ніч, хоча це залежить від категорії розміщення та сезону.</a:t>
            </a:r>
          </a:p>
          <a:p>
            <a:r>
              <a:rPr lang="uk-UA" dirty="0"/>
              <a:t>Для дітей віком від 12 до 18 років надається знижка 50%, а діти віком до 12 років звільняються від сплати податку. Кожне місто потрапляє до однієї з чотирьох категорій A-D. </a:t>
            </a:r>
            <a:r>
              <a:rPr lang="uk-UA" dirty="0" err="1"/>
              <a:t>Дубровник</a:t>
            </a:r>
            <a:r>
              <a:rPr lang="uk-UA" dirty="0"/>
              <a:t>, наприклад, знаходиться в категорії А. Дані щодо податкової ставки наведені в таблиці нижче, на основі ЕТОА станом на осінь 2019 року.</a:t>
            </a:r>
          </a:p>
        </p:txBody>
      </p:sp>
      <p:grpSp>
        <p:nvGrpSpPr>
          <p:cNvPr id="61446" name="Group 73">
            <a:extLst>
              <a:ext uri="{FF2B5EF4-FFF2-40B4-BE49-F238E27FC236}">
                <a16:creationId xmlns:a16="http://schemas.microsoft.com/office/drawing/2014/main" xmlns="" id="{5029B4A8-2CF0-48DC-B29E-F3B62EDDC4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5" name="Oval 74">
              <a:extLst>
                <a:ext uri="{FF2B5EF4-FFF2-40B4-BE49-F238E27FC236}">
                  <a16:creationId xmlns:a16="http://schemas.microsoft.com/office/drawing/2014/main" xmlns="" id="{F71DA811-F7AE-460D-9891-57F221994B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1447" name="Oval 75">
              <a:extLst>
                <a:ext uri="{FF2B5EF4-FFF2-40B4-BE49-F238E27FC236}">
                  <a16:creationId xmlns:a16="http://schemas.microsoft.com/office/drawing/2014/main" xmlns="" id="{3747795E-BBFD-44B4-892D-2054745A8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10162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8FED9BBF-40C7-4BD3-8D7F-92413EED6967}"/>
              </a:ext>
            </a:extLst>
          </p:cNvPr>
          <p:cNvGraphicFramePr>
            <a:graphicFrameLocks noGrp="1"/>
          </p:cNvGraphicFramePr>
          <p:nvPr>
            <p:ph idx="1"/>
            <p:extLst>
              <p:ext uri="{D42A27DB-BD31-4B8C-83A1-F6EECF244321}">
                <p14:modId xmlns:p14="http://schemas.microsoft.com/office/powerpoint/2010/main" val="3310181138"/>
              </p:ext>
            </p:extLst>
          </p:nvPr>
        </p:nvGraphicFramePr>
        <p:xfrm>
          <a:off x="1069975" y="872197"/>
          <a:ext cx="10058400" cy="5050300"/>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xmlns="" val="1793473999"/>
                    </a:ext>
                  </a:extLst>
                </a:gridCol>
                <a:gridCol w="2011680">
                  <a:extLst>
                    <a:ext uri="{9D8B030D-6E8A-4147-A177-3AD203B41FA5}">
                      <a16:colId xmlns:a16="http://schemas.microsoft.com/office/drawing/2014/main" xmlns="" val="530658156"/>
                    </a:ext>
                  </a:extLst>
                </a:gridCol>
                <a:gridCol w="2011680">
                  <a:extLst>
                    <a:ext uri="{9D8B030D-6E8A-4147-A177-3AD203B41FA5}">
                      <a16:colId xmlns:a16="http://schemas.microsoft.com/office/drawing/2014/main" xmlns="" val="1791358156"/>
                    </a:ext>
                  </a:extLst>
                </a:gridCol>
                <a:gridCol w="2011680">
                  <a:extLst>
                    <a:ext uri="{9D8B030D-6E8A-4147-A177-3AD203B41FA5}">
                      <a16:colId xmlns:a16="http://schemas.microsoft.com/office/drawing/2014/main" xmlns="" val="4008659619"/>
                    </a:ext>
                  </a:extLst>
                </a:gridCol>
                <a:gridCol w="2011680">
                  <a:extLst>
                    <a:ext uri="{9D8B030D-6E8A-4147-A177-3AD203B41FA5}">
                      <a16:colId xmlns:a16="http://schemas.microsoft.com/office/drawing/2014/main" xmlns="" val="3292420084"/>
                    </a:ext>
                  </a:extLst>
                </a:gridCol>
              </a:tblGrid>
              <a:tr h="1010060">
                <a:tc>
                  <a:txBody>
                    <a:bodyPr/>
                    <a:lstStyle/>
                    <a:p>
                      <a:pPr>
                        <a:lnSpc>
                          <a:spcPct val="107000"/>
                        </a:lnSpc>
                      </a:pPr>
                      <a:endParaRPr lang="ru-RU" sz="1100" dirty="0">
                        <a:effectLst/>
                        <a:latin typeface="Calibri" panose="020F0502020204030204" pitchFamily="34" charset="0"/>
                      </a:endParaRPr>
                    </a:p>
                  </a:txBody>
                  <a:tcPr marL="9525" marR="9525" marT="9525" marB="9525" anchor="ctr"/>
                </a:tc>
                <a:tc>
                  <a:txBody>
                    <a:bodyPr/>
                    <a:lstStyle/>
                    <a:p>
                      <a:pPr algn="just">
                        <a:lnSpc>
                          <a:spcPct val="107000"/>
                        </a:lnSpc>
                        <a:spcAft>
                          <a:spcPts val="0"/>
                        </a:spcAft>
                      </a:pPr>
                      <a:r>
                        <a:rPr lang="ru-RU" sz="1400" dirty="0">
                          <a:effectLst/>
                        </a:rPr>
                        <a:t>«</a:t>
                      </a:r>
                      <a:r>
                        <a:rPr lang="ru-RU" sz="1400" dirty="0" err="1">
                          <a:effectLst/>
                        </a:rPr>
                        <a:t>Ранній</a:t>
                      </a:r>
                      <a:r>
                        <a:rPr lang="ru-RU" sz="1400" dirty="0">
                          <a:effectLst/>
                        </a:rPr>
                        <a:t>» сезон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a:t>
                      </a:r>
                      <a:r>
                        <a:rPr lang="ru-RU" sz="1400" dirty="0" err="1">
                          <a:effectLst/>
                        </a:rPr>
                        <a:t>Високий</a:t>
                      </a:r>
                      <a:r>
                        <a:rPr lang="ru-RU" sz="1400" dirty="0">
                          <a:effectLst/>
                        </a:rPr>
                        <a:t>» сезон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a:t>
                      </a:r>
                      <a:r>
                        <a:rPr lang="ru-RU" sz="1400" dirty="0" err="1">
                          <a:effectLst/>
                        </a:rPr>
                        <a:t>Низький</a:t>
                      </a:r>
                      <a:r>
                        <a:rPr lang="ru-RU" sz="1400" dirty="0">
                          <a:effectLst/>
                        </a:rPr>
                        <a:t>» сезон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a:t>
                      </a:r>
                      <a:r>
                        <a:rPr lang="ru-RU" sz="1400" dirty="0" err="1">
                          <a:effectLst/>
                        </a:rPr>
                        <a:t>Пізній</a:t>
                      </a:r>
                      <a:r>
                        <a:rPr lang="ru-RU" sz="1400" dirty="0">
                          <a:effectLst/>
                        </a:rPr>
                        <a:t>» сезон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137810049"/>
                  </a:ext>
                </a:extLst>
              </a:tr>
              <a:tr h="1010060">
                <a:tc>
                  <a:txBody>
                    <a:bodyPr/>
                    <a:lstStyle/>
                    <a:p>
                      <a:pPr algn="just">
                        <a:lnSpc>
                          <a:spcPct val="107000"/>
                        </a:lnSpc>
                        <a:spcAft>
                          <a:spcPts val="0"/>
                        </a:spcAft>
                      </a:pPr>
                      <a:r>
                        <a:rPr lang="ru-RU" sz="1400" dirty="0" err="1">
                          <a:effectLst/>
                        </a:rPr>
                        <a:t>Категорія</a:t>
                      </a:r>
                      <a:r>
                        <a:rPr lang="ru-RU" sz="1400" dirty="0">
                          <a:effectLst/>
                        </a:rPr>
                        <a:t> «А»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0,74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0,94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0,6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0,74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248092763"/>
                  </a:ext>
                </a:extLst>
              </a:tr>
              <a:tr h="1010060">
                <a:tc>
                  <a:txBody>
                    <a:bodyPr/>
                    <a:lstStyle/>
                    <a:p>
                      <a:pPr algn="just">
                        <a:lnSpc>
                          <a:spcPct val="107000"/>
                        </a:lnSpc>
                        <a:spcAft>
                          <a:spcPts val="0"/>
                        </a:spcAft>
                      </a:pPr>
                      <a:r>
                        <a:rPr lang="ru-RU" sz="1400" dirty="0" err="1">
                          <a:effectLst/>
                        </a:rPr>
                        <a:t>Категорія</a:t>
                      </a:r>
                      <a:r>
                        <a:rPr lang="ru-RU" sz="1400" dirty="0">
                          <a:effectLst/>
                        </a:rPr>
                        <a:t> «B»</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0,6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0,81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0,47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0,6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509139825"/>
                  </a:ext>
                </a:extLst>
              </a:tr>
              <a:tr h="1010060">
                <a:tc>
                  <a:txBody>
                    <a:bodyPr/>
                    <a:lstStyle/>
                    <a:p>
                      <a:pPr algn="just">
                        <a:lnSpc>
                          <a:spcPct val="107000"/>
                        </a:lnSpc>
                        <a:spcAft>
                          <a:spcPts val="0"/>
                        </a:spcAft>
                      </a:pPr>
                      <a:r>
                        <a:rPr lang="ru-RU" sz="1400" dirty="0" err="1">
                          <a:effectLst/>
                        </a:rPr>
                        <a:t>Категорія</a:t>
                      </a:r>
                      <a:r>
                        <a:rPr lang="ru-RU" sz="1400" dirty="0">
                          <a:effectLst/>
                        </a:rPr>
                        <a:t> «C»</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0,47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0,67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0,34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0,47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518735377"/>
                  </a:ext>
                </a:extLst>
              </a:tr>
              <a:tr h="1010060">
                <a:tc>
                  <a:txBody>
                    <a:bodyPr/>
                    <a:lstStyle/>
                    <a:p>
                      <a:pPr algn="just">
                        <a:lnSpc>
                          <a:spcPct val="107000"/>
                        </a:lnSpc>
                        <a:spcAft>
                          <a:spcPts val="0"/>
                        </a:spcAft>
                      </a:pPr>
                      <a:r>
                        <a:rPr lang="ru-RU" sz="1400" dirty="0" err="1">
                          <a:effectLst/>
                        </a:rPr>
                        <a:t>Категорія</a:t>
                      </a:r>
                      <a:r>
                        <a:rPr lang="ru-RU" sz="1400" dirty="0">
                          <a:effectLst/>
                        </a:rPr>
                        <a:t> «D»</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0,32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0,54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0,27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just">
                        <a:lnSpc>
                          <a:spcPct val="107000"/>
                        </a:lnSpc>
                        <a:spcAft>
                          <a:spcPts val="0"/>
                        </a:spcAft>
                      </a:pPr>
                      <a:r>
                        <a:rPr lang="ru-RU" sz="1400" dirty="0">
                          <a:effectLst/>
                        </a:rPr>
                        <a:t>0,32 </a:t>
                      </a:r>
                      <a:r>
                        <a:rPr lang="ru-RU" sz="1400" dirty="0" err="1">
                          <a:effectLst/>
                        </a:rPr>
                        <a:t>євро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203772497"/>
                  </a:ext>
                </a:extLst>
              </a:tr>
            </a:tbl>
          </a:graphicData>
        </a:graphic>
      </p:graphicFrame>
    </p:spTree>
    <p:extLst>
      <p:ext uri="{BB962C8B-B14F-4D97-AF65-F5344CB8AC3E}">
        <p14:creationId xmlns:p14="http://schemas.microsoft.com/office/powerpoint/2010/main" val="1563624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3490" name="Picture 2" descr="Франція відкрила кордони для українців | Економічна правда">
            <a:extLst>
              <a:ext uri="{FF2B5EF4-FFF2-40B4-BE49-F238E27FC236}">
                <a16:creationId xmlns:a16="http://schemas.microsoft.com/office/drawing/2014/main" xmlns="" id="{A08B2514-84CE-439B-A712-20653025FF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16" r="19048"/>
          <a:stretch/>
        </p:blipFill>
        <p:spPr bwMode="auto">
          <a:xfrm>
            <a:off x="1007196" y="544802"/>
            <a:ext cx="5088800" cy="562739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1D96A24E-A1A2-4E53-A5AC-C54EAF5F8DCE}"/>
              </a:ext>
            </a:extLst>
          </p:cNvPr>
          <p:cNvSpPr>
            <a:spLocks noGrp="1"/>
          </p:cNvSpPr>
          <p:nvPr>
            <p:ph idx="1"/>
          </p:nvPr>
        </p:nvSpPr>
        <p:spPr>
          <a:xfrm>
            <a:off x="6496216" y="601952"/>
            <a:ext cx="4632031" cy="5570247"/>
          </a:xfrm>
        </p:spPr>
        <p:txBody>
          <a:bodyPr anchor="ctr">
            <a:normAutofit/>
          </a:bodyPr>
          <a:lstStyle/>
          <a:p>
            <a:pPr algn="ctr"/>
            <a:r>
              <a:rPr lang="ru-RU" sz="1800" b="1" dirty="0" err="1">
                <a:solidFill>
                  <a:srgbClr val="000000"/>
                </a:solidFill>
              </a:rPr>
              <a:t>Франція</a:t>
            </a:r>
            <a:endParaRPr lang="ru-RU" sz="1800" b="1" dirty="0">
              <a:solidFill>
                <a:srgbClr val="000000"/>
              </a:solidFill>
            </a:endParaRPr>
          </a:p>
          <a:p>
            <a:r>
              <a:rPr lang="uk-UA" dirty="0">
                <a:solidFill>
                  <a:srgbClr val="000000"/>
                </a:solidFill>
              </a:rPr>
              <a:t>У Франції існує </a:t>
            </a:r>
            <a:r>
              <a:rPr lang="uk-UA" dirty="0" err="1">
                <a:solidFill>
                  <a:srgbClr val="000000"/>
                </a:solidFill>
              </a:rPr>
              <a:t>Taxe</a:t>
            </a:r>
            <a:r>
              <a:rPr lang="uk-UA" dirty="0">
                <a:solidFill>
                  <a:srgbClr val="000000"/>
                </a:solidFill>
              </a:rPr>
              <a:t> </a:t>
            </a:r>
            <a:r>
              <a:rPr lang="uk-UA" dirty="0" err="1">
                <a:solidFill>
                  <a:srgbClr val="000000"/>
                </a:solidFill>
              </a:rPr>
              <a:t>de</a:t>
            </a:r>
            <a:r>
              <a:rPr lang="uk-UA" dirty="0">
                <a:solidFill>
                  <a:srgbClr val="000000"/>
                </a:solidFill>
              </a:rPr>
              <a:t> </a:t>
            </a:r>
            <a:r>
              <a:rPr lang="uk-UA" dirty="0" err="1">
                <a:solidFill>
                  <a:srgbClr val="000000"/>
                </a:solidFill>
              </a:rPr>
              <a:t>Sejour</a:t>
            </a:r>
            <a:r>
              <a:rPr lang="uk-UA" dirty="0">
                <a:solidFill>
                  <a:srgbClr val="000000"/>
                </a:solidFill>
              </a:rPr>
              <a:t> або туристичний податок, який стягується з людини за ніч і варіюється в залежності від якості та рівня проживання. Ціни варіюються від 0,50 євро до 4 євро з особи за ніч. Ви можете побачити, як розбиті ціни на сайті service-public.fr. Париж стягує ще 15% податку, що означає, що ви додатково платитимете від 0,23 євро до 4,60 євро. Діти віком до 18 років звільняються від сплати податку.</a:t>
            </a:r>
          </a:p>
          <a:p>
            <a:endParaRPr lang="ru-RU" sz="1700"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371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4" name="Picture 2" descr="Германия изменила условия въезда в страну с 10 октября для туристов из  Украины">
            <a:extLst>
              <a:ext uri="{FF2B5EF4-FFF2-40B4-BE49-F238E27FC236}">
                <a16:creationId xmlns:a16="http://schemas.microsoft.com/office/drawing/2014/main" xmlns="" id="{F5C8D727-A0AA-4903-883A-B35B2059BD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8" r="46846" b="1"/>
          <a:stretch/>
        </p:blipFill>
        <p:spPr bwMode="auto">
          <a:xfrm>
            <a:off x="633999" y="640080"/>
            <a:ext cx="4001315"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0744DF72-AE24-4B98-85D9-06054585D266}"/>
              </a:ext>
            </a:extLst>
          </p:cNvPr>
          <p:cNvSpPr>
            <a:spLocks noGrp="1"/>
          </p:cNvSpPr>
          <p:nvPr>
            <p:ph idx="1"/>
          </p:nvPr>
        </p:nvSpPr>
        <p:spPr>
          <a:xfrm>
            <a:off x="4935794" y="640080"/>
            <a:ext cx="6607276" cy="5532120"/>
          </a:xfrm>
        </p:spPr>
        <p:txBody>
          <a:bodyPr>
            <a:normAutofit/>
          </a:bodyPr>
          <a:lstStyle/>
          <a:p>
            <a:pPr algn="ctr"/>
            <a:r>
              <a:rPr lang="uk-UA" sz="1800" b="1" dirty="0">
                <a:solidFill>
                  <a:srgbClr val="000000"/>
                </a:solidFill>
              </a:rPr>
              <a:t>Німеччина</a:t>
            </a:r>
          </a:p>
          <a:p>
            <a:r>
              <a:rPr lang="uk-UA" i="1" dirty="0" err="1">
                <a:solidFill>
                  <a:srgbClr val="000000"/>
                </a:solidFill>
                <a:latin typeface="Times New Roman" pitchFamily="18" charset="0"/>
                <a:cs typeface="Times New Roman" pitchFamily="18" charset="0"/>
              </a:rPr>
              <a:t>Kulturförderabgabe</a:t>
            </a:r>
            <a:r>
              <a:rPr lang="uk-UA" dirty="0">
                <a:solidFill>
                  <a:srgbClr val="000000"/>
                </a:solidFill>
                <a:latin typeface="Times New Roman" pitchFamily="18" charset="0"/>
                <a:cs typeface="Times New Roman" pitchFamily="18" charset="0"/>
              </a:rPr>
              <a:t> (податок на культуру) або </a:t>
            </a:r>
            <a:r>
              <a:rPr lang="uk-UA" dirty="0" err="1">
                <a:solidFill>
                  <a:srgbClr val="000000"/>
                </a:solidFill>
                <a:latin typeface="Times New Roman" pitchFamily="18" charset="0"/>
                <a:cs typeface="Times New Roman" pitchFamily="18" charset="0"/>
              </a:rPr>
              <a:t>Bettensteuer</a:t>
            </a:r>
            <a:r>
              <a:rPr lang="uk-UA" dirty="0">
                <a:solidFill>
                  <a:srgbClr val="000000"/>
                </a:solidFill>
                <a:latin typeface="Times New Roman" pitchFamily="18" charset="0"/>
                <a:cs typeface="Times New Roman" pitchFamily="18" charset="0"/>
              </a:rPr>
              <a:t> (податок на ліжко) – деякі з термінів, які використовуються для туристичних податків у Німеччині. Податки варіюються від 0,50 євро до 4 євро з особи за ніч або 7,5% від вартості номера в залежності від типу проживання, вартості номера та місця розташування. Наприклад, у Берліні з вас стягуватиметься 5% вартості номеру, а податок обмежений 21 послідовним днем, хоча ділові мандрівники звільнені від сплати податку. У той же час у Мюнхені, наприклад, туристичного податку немає, хоча це одне з найпопулярніших міст для відвідування Німеччини.</a:t>
            </a:r>
          </a:p>
          <a:p>
            <a:endParaRPr lang="ru-RU" sz="1700" dirty="0"/>
          </a:p>
        </p:txBody>
      </p:sp>
    </p:spTree>
    <p:extLst>
      <p:ext uri="{BB962C8B-B14F-4D97-AF65-F5344CB8AC3E}">
        <p14:creationId xmlns:p14="http://schemas.microsoft.com/office/powerpoint/2010/main" val="19043069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descr="Греція відкрила кордони для туристів з України - офіційно | Українська  правда">
            <a:extLst>
              <a:ext uri="{FF2B5EF4-FFF2-40B4-BE49-F238E27FC236}">
                <a16:creationId xmlns:a16="http://schemas.microsoft.com/office/drawing/2014/main" xmlns="" id="{3F09ADD1-2596-4299-9643-03F291E1F3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853" b="2"/>
          <a:stretch/>
        </p:blipFill>
        <p:spPr bwMode="auto">
          <a:xfrm>
            <a:off x="1063942" y="669701"/>
            <a:ext cx="4773168" cy="550402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17AB4A68-2545-4723-8CF6-9839B43E7799}"/>
              </a:ext>
            </a:extLst>
          </p:cNvPr>
          <p:cNvSpPr>
            <a:spLocks noGrp="1"/>
          </p:cNvSpPr>
          <p:nvPr>
            <p:ph idx="1"/>
          </p:nvPr>
        </p:nvSpPr>
        <p:spPr>
          <a:xfrm>
            <a:off x="6355080" y="669701"/>
            <a:ext cx="4773168" cy="5502499"/>
          </a:xfrm>
        </p:spPr>
        <p:txBody>
          <a:bodyPr>
            <a:normAutofit/>
          </a:bodyPr>
          <a:lstStyle/>
          <a:p>
            <a:pPr algn="ctr"/>
            <a:r>
              <a:rPr lang="uk-UA" b="1" dirty="0"/>
              <a:t>Греція</a:t>
            </a:r>
          </a:p>
          <a:p>
            <a:r>
              <a:rPr lang="uk-UA" dirty="0"/>
              <a:t>У Греції туристичний збір запровадили лише 2018 року.</a:t>
            </a:r>
          </a:p>
          <a:p>
            <a:r>
              <a:rPr lang="uk-UA" dirty="0"/>
              <a:t>Він становить 0,50 євро на особу на день для тих, хто проживає в одно- або двозіркових готелях, до 1,50 євро у тризіркових, 3 євро у готелях з 4 зірками та 4 євро у п'ятизіркових готелях.</a:t>
            </a:r>
          </a:p>
        </p:txBody>
      </p:sp>
    </p:spTree>
    <p:extLst>
      <p:ext uri="{BB962C8B-B14F-4D97-AF65-F5344CB8AC3E}">
        <p14:creationId xmlns:p14="http://schemas.microsoft.com/office/powerpoint/2010/main" val="3739494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6562" name="Picture 2" descr="Италия с 3 июня начнет принимать туристов из ЕС | Новости из Германии о  Европе | DW | 16.05.2020">
            <a:extLst>
              <a:ext uri="{FF2B5EF4-FFF2-40B4-BE49-F238E27FC236}">
                <a16:creationId xmlns:a16="http://schemas.microsoft.com/office/drawing/2014/main" xmlns="" id="{9FD9826A-7382-4264-89FA-99839291A7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24" r="18496"/>
          <a:stretch/>
        </p:blipFill>
        <p:spPr bwMode="auto">
          <a:xfrm>
            <a:off x="1007196" y="601952"/>
            <a:ext cx="5088800" cy="557024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FAC54358-0174-44AA-8D42-7DF52030307F}"/>
              </a:ext>
            </a:extLst>
          </p:cNvPr>
          <p:cNvSpPr>
            <a:spLocks noGrp="1"/>
          </p:cNvSpPr>
          <p:nvPr>
            <p:ph idx="1"/>
          </p:nvPr>
        </p:nvSpPr>
        <p:spPr>
          <a:xfrm>
            <a:off x="6496216" y="601952"/>
            <a:ext cx="4632031" cy="5570247"/>
          </a:xfrm>
        </p:spPr>
        <p:txBody>
          <a:bodyPr anchor="ctr">
            <a:normAutofit/>
          </a:bodyPr>
          <a:lstStyle/>
          <a:p>
            <a:pPr algn="ctr"/>
            <a:r>
              <a:rPr lang="uk-UA" b="1" dirty="0"/>
              <a:t>Італія</a:t>
            </a:r>
          </a:p>
          <a:p>
            <a:r>
              <a:rPr lang="uk-UA" dirty="0"/>
              <a:t>В Італії туристи мають сплачувати податок під назвою </a:t>
            </a:r>
            <a:r>
              <a:rPr lang="uk-UA" dirty="0" err="1"/>
              <a:t>Tassa</a:t>
            </a:r>
            <a:r>
              <a:rPr lang="uk-UA" dirty="0"/>
              <a:t> di </a:t>
            </a:r>
            <a:r>
              <a:rPr lang="uk-UA" dirty="0" err="1"/>
              <a:t>soggiorno</a:t>
            </a:r>
            <a:r>
              <a:rPr lang="uk-UA" dirty="0"/>
              <a:t>.</a:t>
            </a:r>
          </a:p>
          <a:p>
            <a:r>
              <a:rPr lang="uk-UA" dirty="0"/>
              <a:t>Плата варіюється від міста до міста, залежить від зіркового рейтингу готелю і стягується за певну кількість ночей, зазвичай для дітей передбачені пільги. Наприклад, у Римі ви можете розраховувати на оплату від 3 євро до 7 євро з особи на день на строк до 10 днів перебування. Діти віком до 10 років звільняються від сплати </a:t>
            </a:r>
            <a:r>
              <a:rPr lang="uk-UA" dirty="0" err="1"/>
              <a:t>податку.Т</a:t>
            </a:r>
            <a:r>
              <a:rPr lang="uk-UA" dirty="0"/>
              <a:t> </a:t>
            </a:r>
            <a:r>
              <a:rPr lang="uk-UA" dirty="0" err="1"/>
              <a:t>аблицю</a:t>
            </a:r>
            <a:r>
              <a:rPr lang="uk-UA" dirty="0"/>
              <a:t> з розбивкою поточних податків у найпопулярніших містах можна знайти на </a:t>
            </a:r>
            <a:r>
              <a:rPr lang="uk-UA" dirty="0" err="1"/>
              <a:t>italyvacations</a:t>
            </a:r>
            <a:r>
              <a:rPr lang="en-GB" dirty="0"/>
              <a:t>.com.</a:t>
            </a:r>
            <a:endParaRPr lang="ru-RU"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974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Байден усомнился, что Россия превзойдет США по военной мощи - РИА Новости,  22.10.2021">
            <a:extLst>
              <a:ext uri="{FF2B5EF4-FFF2-40B4-BE49-F238E27FC236}">
                <a16:creationId xmlns:a16="http://schemas.microsoft.com/office/drawing/2014/main" xmlns="" id="{27351461-267D-43CE-A0E2-270B9DEE97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29" r="13835"/>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45841ACC-EC1F-4F4B-ADB4-A2AC1EF73F62}"/>
              </a:ext>
            </a:extLst>
          </p:cNvPr>
          <p:cNvSpPr>
            <a:spLocks noGrp="1"/>
          </p:cNvSpPr>
          <p:nvPr>
            <p:ph idx="1"/>
          </p:nvPr>
        </p:nvSpPr>
        <p:spPr>
          <a:xfrm>
            <a:off x="6496216" y="2320412"/>
            <a:ext cx="4632031" cy="3851787"/>
          </a:xfrm>
        </p:spPr>
        <p:txBody>
          <a:bodyPr anchor="ctr">
            <a:normAutofit/>
          </a:bodyPr>
          <a:lstStyle/>
          <a:p>
            <a:r>
              <a:rPr lang="uk-UA" sz="1700" dirty="0"/>
              <a:t>Однак прийняття першої моделі можливе лише у випадках, коли туризм національній економіці взагалі не потрібний або коли суб’єкти туристичного ринку настільки сильні та свідомі, що здатні вирішувати всі свої проблеми без участі держави. Такий підхід ефективний у країнах з розвинутою ринковою економікою, де переважають приватні компанії різної величини і спеціалізації. Важливе значення при цьому мають розвинута інфраструктура, система забезпечення безпеки туристів, високий рівень надання банківських, страхових послуг і медичного обслуговування.</a:t>
            </a:r>
          </a:p>
          <a:p>
            <a:endParaRPr lang="uk-UA" sz="1700" dirty="0"/>
          </a:p>
        </p:txBody>
      </p:sp>
      <p:sp>
        <p:nvSpPr>
          <p:cNvPr id="79" name="Oval 78">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868320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5B057BAA-CAD8-42D7-8DDF-E2075435DA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6" name="Picture 2" descr="Почему правительство хочет, чтобы туристы перестали называть Нидерланды  «Голландией»? | Туристические новости от Турпрома">
            <a:extLst>
              <a:ext uri="{FF2B5EF4-FFF2-40B4-BE49-F238E27FC236}">
                <a16:creationId xmlns:a16="http://schemas.microsoft.com/office/drawing/2014/main" xmlns="" id="{2AFE1446-FB51-4A6B-8703-C5F599EBC4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78" r="19631"/>
          <a:stretch/>
        </p:blipFill>
        <p:spPr bwMode="auto">
          <a:xfrm>
            <a:off x="633999" y="640080"/>
            <a:ext cx="479419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A3C1D3B3-808F-43C1-BE31-23F9F49F28B8}"/>
              </a:ext>
            </a:extLst>
          </p:cNvPr>
          <p:cNvSpPr>
            <a:spLocks noGrp="1"/>
          </p:cNvSpPr>
          <p:nvPr>
            <p:ph idx="1"/>
          </p:nvPr>
        </p:nvSpPr>
        <p:spPr>
          <a:xfrm>
            <a:off x="6400799" y="640080"/>
            <a:ext cx="5299585" cy="5532120"/>
          </a:xfrm>
        </p:spPr>
        <p:txBody>
          <a:bodyPr>
            <a:normAutofit/>
          </a:bodyPr>
          <a:lstStyle/>
          <a:p>
            <a:pPr algn="ctr"/>
            <a:r>
              <a:rPr lang="ru-RU" b="1" dirty="0" err="1"/>
              <a:t>Нідерланди</a:t>
            </a:r>
            <a:endParaRPr lang="ru-RU" b="1" dirty="0"/>
          </a:p>
          <a:p>
            <a:r>
              <a:rPr lang="ru-RU" dirty="0"/>
              <a:t>У </a:t>
            </a:r>
            <a:r>
              <a:rPr lang="ru-RU" dirty="0" err="1"/>
              <a:t>Нідерландах</a:t>
            </a:r>
            <a:r>
              <a:rPr lang="ru-RU" dirty="0"/>
              <a:t> з </a:t>
            </a:r>
            <a:r>
              <a:rPr lang="ru-RU" dirty="0" err="1"/>
              <a:t>відвідувачів</a:t>
            </a:r>
            <a:r>
              <a:rPr lang="ru-RU" dirty="0"/>
              <a:t> </a:t>
            </a:r>
            <a:r>
              <a:rPr lang="ru-RU" dirty="0" err="1"/>
              <a:t>стягується</a:t>
            </a:r>
            <a:r>
              <a:rPr lang="ru-RU" dirty="0"/>
              <a:t> </a:t>
            </a:r>
            <a:r>
              <a:rPr lang="ru-RU" dirty="0" err="1"/>
              <a:t>податок</a:t>
            </a:r>
            <a:r>
              <a:rPr lang="ru-RU" dirty="0"/>
              <a:t> на </a:t>
            </a:r>
            <a:r>
              <a:rPr lang="ru-RU" dirty="0" err="1"/>
              <a:t>розміщення</a:t>
            </a:r>
            <a:r>
              <a:rPr lang="ru-RU" dirty="0"/>
              <a:t> </a:t>
            </a:r>
            <a:r>
              <a:rPr lang="ru-RU" dirty="0" err="1"/>
              <a:t>туристів</a:t>
            </a:r>
            <a:r>
              <a:rPr lang="ru-RU" dirty="0"/>
              <a:t> </a:t>
            </a:r>
            <a:r>
              <a:rPr lang="ru-RU" dirty="0" err="1"/>
              <a:t>під</a:t>
            </a:r>
            <a:r>
              <a:rPr lang="ru-RU" dirty="0"/>
              <a:t> </a:t>
            </a:r>
            <a:r>
              <a:rPr lang="ru-RU" dirty="0" err="1"/>
              <a:t>назвою</a:t>
            </a:r>
            <a:r>
              <a:rPr lang="ru-RU" dirty="0"/>
              <a:t> </a:t>
            </a:r>
            <a:r>
              <a:rPr lang="en-GB" dirty="0" err="1"/>
              <a:t>Toeristenbelasting</a:t>
            </a:r>
            <a:r>
              <a:rPr lang="en-GB" dirty="0"/>
              <a:t>.</a:t>
            </a:r>
            <a:endParaRPr lang="uk-UA" dirty="0"/>
          </a:p>
          <a:p>
            <a:r>
              <a:rPr lang="ru-RU" dirty="0" err="1"/>
              <a:t>Він</a:t>
            </a:r>
            <a:r>
              <a:rPr lang="ru-RU" dirty="0"/>
              <a:t> </a:t>
            </a:r>
            <a:r>
              <a:rPr lang="ru-RU" dirty="0" err="1"/>
              <a:t>стягується</a:t>
            </a:r>
            <a:r>
              <a:rPr lang="ru-RU" dirty="0"/>
              <a:t> з особи на </a:t>
            </a:r>
            <a:r>
              <a:rPr lang="ru-RU" dirty="0" err="1"/>
              <a:t>добу</a:t>
            </a:r>
            <a:r>
              <a:rPr lang="ru-RU" dirty="0"/>
              <a:t> </a:t>
            </a:r>
            <a:r>
              <a:rPr lang="ru-RU" dirty="0" err="1"/>
              <a:t>більш</a:t>
            </a:r>
            <a:r>
              <a:rPr lang="ru-RU" dirty="0"/>
              <a:t> </a:t>
            </a:r>
            <a:r>
              <a:rPr lang="ru-RU" dirty="0" err="1"/>
              <a:t>ніж</a:t>
            </a:r>
            <a:r>
              <a:rPr lang="ru-RU" dirty="0"/>
              <a:t> у 400 </a:t>
            </a:r>
            <a:r>
              <a:rPr lang="ru-RU" dirty="0" err="1"/>
              <a:t>муніципалітетах</a:t>
            </a:r>
            <a:r>
              <a:rPr lang="ru-RU" dirty="0"/>
              <a:t>, але </a:t>
            </a:r>
            <a:r>
              <a:rPr lang="ru-RU" dirty="0" err="1"/>
              <a:t>може</a:t>
            </a:r>
            <a:r>
              <a:rPr lang="ru-RU" dirty="0"/>
              <a:t> </a:t>
            </a:r>
            <a:r>
              <a:rPr lang="ru-RU" dirty="0" err="1"/>
              <a:t>змінюватись</a:t>
            </a:r>
            <a:r>
              <a:rPr lang="ru-RU" dirty="0"/>
              <a:t> </a:t>
            </a:r>
            <a:r>
              <a:rPr lang="ru-RU" dirty="0" err="1"/>
              <a:t>залежно</a:t>
            </a:r>
            <a:r>
              <a:rPr lang="ru-RU" dirty="0"/>
              <a:t> </a:t>
            </a:r>
            <a:r>
              <a:rPr lang="ru-RU" dirty="0" err="1"/>
              <a:t>від</a:t>
            </a:r>
            <a:r>
              <a:rPr lang="ru-RU" dirty="0"/>
              <a:t> </a:t>
            </a:r>
            <a:r>
              <a:rPr lang="ru-RU" dirty="0" err="1"/>
              <a:t>класу</a:t>
            </a:r>
            <a:r>
              <a:rPr lang="ru-RU" dirty="0"/>
              <a:t> </a:t>
            </a:r>
            <a:r>
              <a:rPr lang="ru-RU" dirty="0" err="1"/>
              <a:t>готелю</a:t>
            </a:r>
            <a:r>
              <a:rPr lang="ru-RU" dirty="0"/>
              <a:t> та типу </a:t>
            </a:r>
            <a:r>
              <a:rPr lang="ru-RU" dirty="0" err="1"/>
              <a:t>проживання</a:t>
            </a:r>
            <a:r>
              <a:rPr lang="ru-RU" dirty="0"/>
              <a:t>. </a:t>
            </a:r>
            <a:r>
              <a:rPr lang="ru-RU" dirty="0" err="1"/>
              <a:t>Інші</a:t>
            </a:r>
            <a:r>
              <a:rPr lang="ru-RU" dirty="0"/>
              <a:t> </a:t>
            </a:r>
            <a:r>
              <a:rPr lang="ru-RU" dirty="0" err="1"/>
              <a:t>або</a:t>
            </a:r>
            <a:r>
              <a:rPr lang="ru-RU" dirty="0"/>
              <a:t> </a:t>
            </a:r>
            <a:r>
              <a:rPr lang="ru-RU" dirty="0" err="1"/>
              <a:t>стягують</a:t>
            </a:r>
            <a:r>
              <a:rPr lang="ru-RU" dirty="0"/>
              <a:t> </a:t>
            </a:r>
            <a:r>
              <a:rPr lang="ru-RU" dirty="0" err="1"/>
              <a:t>відсоток</a:t>
            </a:r>
            <a:r>
              <a:rPr lang="ru-RU" dirty="0"/>
              <a:t>, </a:t>
            </a:r>
            <a:r>
              <a:rPr lang="ru-RU" dirty="0" err="1"/>
              <a:t>який</a:t>
            </a:r>
            <a:r>
              <a:rPr lang="ru-RU" dirty="0"/>
              <a:t> </a:t>
            </a:r>
            <a:r>
              <a:rPr lang="ru-RU" dirty="0" err="1"/>
              <a:t>також</a:t>
            </a:r>
            <a:r>
              <a:rPr lang="ru-RU" dirty="0"/>
              <a:t> </a:t>
            </a:r>
            <a:r>
              <a:rPr lang="ru-RU" dirty="0" err="1"/>
              <a:t>може</a:t>
            </a:r>
            <a:r>
              <a:rPr lang="ru-RU" dirty="0"/>
              <a:t> </a:t>
            </a:r>
            <a:r>
              <a:rPr lang="ru-RU" dirty="0" err="1"/>
              <a:t>змінюватись</a:t>
            </a:r>
            <a:r>
              <a:rPr lang="ru-RU" dirty="0"/>
              <a:t> в </a:t>
            </a:r>
            <a:r>
              <a:rPr lang="ru-RU" dirty="0" err="1"/>
              <a:t>залежності</a:t>
            </a:r>
            <a:r>
              <a:rPr lang="ru-RU" dirty="0"/>
              <a:t> </a:t>
            </a:r>
            <a:r>
              <a:rPr lang="ru-RU" dirty="0" err="1"/>
              <a:t>від</a:t>
            </a:r>
            <a:r>
              <a:rPr lang="ru-RU" dirty="0"/>
              <a:t> рейтингу </a:t>
            </a:r>
            <a:r>
              <a:rPr lang="ru-RU" dirty="0" err="1"/>
              <a:t>готелю</a:t>
            </a:r>
            <a:r>
              <a:rPr lang="ru-RU" dirty="0"/>
              <a:t> </a:t>
            </a:r>
            <a:r>
              <a:rPr lang="ru-RU" dirty="0" err="1"/>
              <a:t>або</a:t>
            </a:r>
            <a:r>
              <a:rPr lang="ru-RU" dirty="0"/>
              <a:t> типу </a:t>
            </a:r>
            <a:r>
              <a:rPr lang="ru-RU" dirty="0" err="1"/>
              <a:t>розміщення</a:t>
            </a:r>
            <a:r>
              <a:rPr lang="ru-RU" dirty="0"/>
              <a:t>, </a:t>
            </a:r>
            <a:r>
              <a:rPr lang="ru-RU" dirty="0" err="1"/>
              <a:t>або</a:t>
            </a:r>
            <a:r>
              <a:rPr lang="ru-RU" dirty="0"/>
              <a:t> вони </a:t>
            </a:r>
            <a:r>
              <a:rPr lang="ru-RU" dirty="0" err="1"/>
              <a:t>можуть</a:t>
            </a:r>
            <a:r>
              <a:rPr lang="ru-RU" dirty="0"/>
              <a:t> </a:t>
            </a:r>
            <a:r>
              <a:rPr lang="ru-RU" dirty="0" err="1"/>
              <a:t>нічого</a:t>
            </a:r>
            <a:r>
              <a:rPr lang="ru-RU" dirty="0"/>
              <a:t> не </a:t>
            </a:r>
            <a:r>
              <a:rPr lang="ru-RU" dirty="0" err="1"/>
              <a:t>стягувати</a:t>
            </a:r>
            <a:r>
              <a:rPr lang="ru-RU" dirty="0"/>
              <a:t>. </a:t>
            </a:r>
            <a:r>
              <a:rPr lang="ru-RU" dirty="0" err="1"/>
              <a:t>Наприклад</a:t>
            </a:r>
            <a:r>
              <a:rPr lang="ru-RU" dirty="0"/>
              <a:t>, в </a:t>
            </a:r>
            <a:r>
              <a:rPr lang="ru-RU" dirty="0" err="1"/>
              <a:t>улюбленому</a:t>
            </a:r>
            <a:r>
              <a:rPr lang="ru-RU" dirty="0"/>
              <a:t> туристами </a:t>
            </a:r>
            <a:r>
              <a:rPr lang="ru-RU" dirty="0" err="1"/>
              <a:t>Амстердамі</a:t>
            </a:r>
            <a:r>
              <a:rPr lang="ru-RU" dirty="0"/>
              <a:t> </a:t>
            </a:r>
            <a:r>
              <a:rPr lang="ru-RU" dirty="0" err="1"/>
              <a:t>існує</a:t>
            </a:r>
            <a:r>
              <a:rPr lang="ru-RU" dirty="0"/>
              <a:t> </a:t>
            </a:r>
            <a:r>
              <a:rPr lang="ru-RU" dirty="0" err="1"/>
              <a:t>міський</a:t>
            </a:r>
            <a:r>
              <a:rPr lang="ru-RU" dirty="0"/>
              <a:t> </a:t>
            </a:r>
            <a:r>
              <a:rPr lang="ru-RU" dirty="0" err="1"/>
              <a:t>податок</a:t>
            </a:r>
            <a:r>
              <a:rPr lang="ru-RU" dirty="0"/>
              <a:t> у </a:t>
            </a:r>
            <a:r>
              <a:rPr lang="ru-RU" dirty="0" err="1"/>
              <a:t>розмірі</a:t>
            </a:r>
            <a:r>
              <a:rPr lang="ru-RU" dirty="0"/>
              <a:t> 7% </a:t>
            </a:r>
            <a:r>
              <a:rPr lang="ru-RU" dirty="0" err="1"/>
              <a:t>вартості</a:t>
            </a:r>
            <a:r>
              <a:rPr lang="ru-RU" dirty="0"/>
              <a:t> номера.</a:t>
            </a:r>
          </a:p>
        </p:txBody>
      </p:sp>
      <p:grpSp>
        <p:nvGrpSpPr>
          <p:cNvPr id="73" name="Group 72">
            <a:extLst>
              <a:ext uri="{FF2B5EF4-FFF2-40B4-BE49-F238E27FC236}">
                <a16:creationId xmlns:a16="http://schemas.microsoft.com/office/drawing/2014/main" xmlns="" id="{ECBD3C71-5915-4215-B435-9334BCE4BE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xmlns="" id="{118961C7-3F52-4908-BA1D-EE6B50734D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xmlns="" id="{C640DAE0-FDB1-4C88-B414-A361A75EA2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088598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0" name="Picture 2" descr="Испания — Википедия">
            <a:extLst>
              <a:ext uri="{FF2B5EF4-FFF2-40B4-BE49-F238E27FC236}">
                <a16:creationId xmlns:a16="http://schemas.microsoft.com/office/drawing/2014/main" xmlns="" id="{25500237-484D-4450-89C8-30B386A0FF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40" r="42211"/>
          <a:stretch/>
        </p:blipFill>
        <p:spPr bwMode="auto">
          <a:xfrm>
            <a:off x="633999" y="640080"/>
            <a:ext cx="4001315"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xmlns="" id="{75D1E90F-57CD-4DCC-8D40-3238FF287952}"/>
              </a:ext>
            </a:extLst>
          </p:cNvPr>
          <p:cNvSpPr>
            <a:spLocks noGrp="1"/>
          </p:cNvSpPr>
          <p:nvPr>
            <p:ph idx="1"/>
          </p:nvPr>
        </p:nvSpPr>
        <p:spPr>
          <a:xfrm>
            <a:off x="4935794" y="640080"/>
            <a:ext cx="6607276" cy="5532120"/>
          </a:xfrm>
        </p:spPr>
        <p:txBody>
          <a:bodyPr>
            <a:noAutofit/>
          </a:bodyPr>
          <a:lstStyle/>
          <a:p>
            <a:pPr algn="ctr"/>
            <a:r>
              <a:rPr lang="ru-RU" sz="1600" b="1" dirty="0" err="1"/>
              <a:t>Іспанія</a:t>
            </a:r>
            <a:r>
              <a:rPr lang="ru-RU" sz="1600" b="1" dirty="0"/>
              <a:t> </a:t>
            </a:r>
          </a:p>
          <a:p>
            <a:r>
              <a:rPr lang="ru-RU" sz="1600" dirty="0" err="1"/>
              <a:t>Якщо</a:t>
            </a:r>
            <a:r>
              <a:rPr lang="ru-RU" sz="1600" dirty="0"/>
              <a:t> </a:t>
            </a:r>
            <a:r>
              <a:rPr lang="ru-RU" sz="1600" dirty="0" err="1"/>
              <a:t>ви</a:t>
            </a:r>
            <a:r>
              <a:rPr lang="ru-RU" sz="1600" dirty="0"/>
              <a:t> </a:t>
            </a:r>
            <a:r>
              <a:rPr lang="ru-RU" sz="1600" dirty="0" err="1"/>
              <a:t>прямуєте</a:t>
            </a:r>
            <a:r>
              <a:rPr lang="ru-RU" sz="1600" dirty="0"/>
              <a:t> на </a:t>
            </a:r>
            <a:r>
              <a:rPr lang="ru-RU" sz="1600" dirty="0" err="1"/>
              <a:t>Ібіцу</a:t>
            </a:r>
            <a:r>
              <a:rPr lang="ru-RU" sz="1600" dirty="0"/>
              <a:t> </a:t>
            </a:r>
            <a:r>
              <a:rPr lang="ru-RU" sz="1600" dirty="0" err="1"/>
              <a:t>або</a:t>
            </a:r>
            <a:r>
              <a:rPr lang="ru-RU" sz="1600" dirty="0"/>
              <a:t> Майорку, будьте </a:t>
            </a:r>
            <a:r>
              <a:rPr lang="ru-RU" sz="1600" dirty="0" err="1"/>
              <a:t>готові</a:t>
            </a:r>
            <a:r>
              <a:rPr lang="ru-RU" sz="1600" dirty="0"/>
              <a:t> до </a:t>
            </a:r>
            <a:r>
              <a:rPr lang="ru-RU" sz="1600" dirty="0" err="1"/>
              <a:t>підвищеного</a:t>
            </a:r>
            <a:r>
              <a:rPr lang="ru-RU" sz="1600" dirty="0"/>
              <a:t> </a:t>
            </a:r>
            <a:r>
              <a:rPr lang="ru-RU" sz="1600" dirty="0" err="1"/>
              <a:t>туристичного</a:t>
            </a:r>
            <a:r>
              <a:rPr lang="ru-RU" sz="1600" dirty="0"/>
              <a:t> </a:t>
            </a:r>
            <a:r>
              <a:rPr lang="ru-RU" sz="1600" dirty="0" err="1"/>
              <a:t>податку</a:t>
            </a:r>
            <a:r>
              <a:rPr lang="ru-RU" sz="1600" dirty="0"/>
              <a:t> (</a:t>
            </a:r>
            <a:r>
              <a:rPr lang="ru-RU" sz="1600" dirty="0" err="1"/>
              <a:t>діє</a:t>
            </a:r>
            <a:r>
              <a:rPr lang="ru-RU" sz="1600" dirty="0"/>
              <a:t> з 2017 року). </a:t>
            </a:r>
            <a:r>
              <a:rPr lang="ru-RU" sz="1600" dirty="0" err="1"/>
              <a:t>Єдиний</a:t>
            </a:r>
            <a:r>
              <a:rPr lang="ru-RU" sz="1600" dirty="0"/>
              <a:t> та </a:t>
            </a:r>
            <a:r>
              <a:rPr lang="ru-RU" sz="1600" dirty="0" err="1"/>
              <a:t>фіксований</a:t>
            </a:r>
            <a:r>
              <a:rPr lang="ru-RU" sz="1600" dirty="0"/>
              <a:t> </a:t>
            </a:r>
            <a:r>
              <a:rPr lang="ru-RU" sz="1600" dirty="0" err="1"/>
              <a:t>туристичний</a:t>
            </a:r>
            <a:r>
              <a:rPr lang="ru-RU" sz="1600" dirty="0"/>
              <a:t> </a:t>
            </a:r>
            <a:r>
              <a:rPr lang="ru-RU" sz="1600" dirty="0" err="1"/>
              <a:t>податок</a:t>
            </a:r>
            <a:r>
              <a:rPr lang="ru-RU" sz="1600" dirty="0"/>
              <a:t>, </a:t>
            </a:r>
            <a:r>
              <a:rPr lang="ru-RU" sz="1600" dirty="0" err="1"/>
              <a:t>який</a:t>
            </a:r>
            <a:r>
              <a:rPr lang="ru-RU" sz="1600" dirty="0"/>
              <a:t> </a:t>
            </a:r>
            <a:r>
              <a:rPr lang="ru-RU" sz="1600" dirty="0" err="1"/>
              <a:t>застосовується</a:t>
            </a:r>
            <a:r>
              <a:rPr lang="ru-RU" sz="1600" dirty="0"/>
              <a:t> до </a:t>
            </a:r>
            <a:r>
              <a:rPr lang="ru-RU" sz="1600" dirty="0" err="1"/>
              <a:t>курортних</a:t>
            </a:r>
            <a:r>
              <a:rPr lang="ru-RU" sz="1600" dirty="0"/>
              <a:t> </a:t>
            </a:r>
            <a:r>
              <a:rPr lang="ru-RU" sz="1600" dirty="0" err="1"/>
              <a:t>готелів</a:t>
            </a:r>
            <a:r>
              <a:rPr lang="ru-RU" sz="1600" dirty="0"/>
              <a:t> на </a:t>
            </a:r>
            <a:r>
              <a:rPr lang="ru-RU" sz="1600" dirty="0" err="1"/>
              <a:t>Балеарських</a:t>
            </a:r>
            <a:r>
              <a:rPr lang="ru-RU" sz="1600" dirty="0"/>
              <a:t> островах </a:t>
            </a:r>
            <a:r>
              <a:rPr lang="ru-RU" sz="1600" dirty="0" err="1"/>
              <a:t>Іспанії</a:t>
            </a:r>
            <a:r>
              <a:rPr lang="ru-RU" sz="1600" dirty="0"/>
              <a:t> (Майорка, Менорка, </a:t>
            </a:r>
            <a:r>
              <a:rPr lang="ru-RU" sz="1600" dirty="0" err="1"/>
              <a:t>Ібіца</a:t>
            </a:r>
            <a:r>
              <a:rPr lang="ru-RU" sz="1600" dirty="0"/>
              <a:t>, </a:t>
            </a:r>
            <a:r>
              <a:rPr lang="ru-RU" sz="1600" dirty="0" err="1"/>
              <a:t>Форментера</a:t>
            </a:r>
            <a:r>
              <a:rPr lang="ru-RU" sz="1600" dirty="0"/>
              <a:t>), </a:t>
            </a:r>
            <a:r>
              <a:rPr lang="ru-RU" sz="1600" dirty="0" err="1"/>
              <a:t>застосовується</a:t>
            </a:r>
            <a:r>
              <a:rPr lang="ru-RU" sz="1600" dirty="0"/>
              <a:t> до кожного </a:t>
            </a:r>
            <a:r>
              <a:rPr lang="ru-RU" sz="1600" dirty="0" err="1"/>
              <a:t>відпочиваючого</a:t>
            </a:r>
            <a:r>
              <a:rPr lang="ru-RU" sz="1600" dirty="0"/>
              <a:t> у </a:t>
            </a:r>
            <a:r>
              <a:rPr lang="ru-RU" sz="1600" dirty="0" err="1"/>
              <a:t>віці</a:t>
            </a:r>
            <a:r>
              <a:rPr lang="ru-RU" sz="1600" dirty="0"/>
              <a:t> 16 </a:t>
            </a:r>
            <a:r>
              <a:rPr lang="ru-RU" sz="1600" dirty="0" err="1"/>
              <a:t>років</a:t>
            </a:r>
            <a:r>
              <a:rPr lang="ru-RU" sz="1600" dirty="0"/>
              <a:t> і старше. У </a:t>
            </a:r>
            <a:r>
              <a:rPr lang="ru-RU" sz="1600" dirty="0" err="1"/>
              <a:t>високий</a:t>
            </a:r>
            <a:r>
              <a:rPr lang="ru-RU" sz="1600" dirty="0"/>
              <a:t> сезон </a:t>
            </a:r>
            <a:r>
              <a:rPr lang="ru-RU" sz="1600" dirty="0" err="1"/>
              <a:t>ті</a:t>
            </a:r>
            <a:r>
              <a:rPr lang="ru-RU" sz="1600" dirty="0"/>
              <a:t>, </a:t>
            </a:r>
            <a:r>
              <a:rPr lang="ru-RU" sz="1600" dirty="0" err="1"/>
              <a:t>хто</a:t>
            </a:r>
            <a:r>
              <a:rPr lang="ru-RU" sz="1600" dirty="0"/>
              <a:t> </a:t>
            </a:r>
            <a:r>
              <a:rPr lang="ru-RU" sz="1600" dirty="0" err="1"/>
              <a:t>зупиняється</a:t>
            </a:r>
            <a:r>
              <a:rPr lang="ru-RU" sz="1600" dirty="0"/>
              <a:t> в </a:t>
            </a:r>
            <a:r>
              <a:rPr lang="ru-RU" sz="1600" dirty="0" err="1"/>
              <a:t>розкішних</a:t>
            </a:r>
            <a:r>
              <a:rPr lang="ru-RU" sz="1600" dirty="0"/>
              <a:t> </a:t>
            </a:r>
            <a:r>
              <a:rPr lang="ru-RU" sz="1600" dirty="0" err="1"/>
              <a:t>готелях</a:t>
            </a:r>
            <a:r>
              <a:rPr lang="ru-RU" sz="1600" dirty="0"/>
              <a:t>, </a:t>
            </a:r>
            <a:r>
              <a:rPr lang="ru-RU" sz="1600" dirty="0" err="1"/>
              <a:t>платять</a:t>
            </a:r>
            <a:r>
              <a:rPr lang="ru-RU" sz="1600" dirty="0"/>
              <a:t> по 4 </a:t>
            </a:r>
            <a:r>
              <a:rPr lang="ru-RU" sz="1600" dirty="0" err="1"/>
              <a:t>євро</a:t>
            </a:r>
            <a:r>
              <a:rPr lang="ru-RU" sz="1600" dirty="0"/>
              <a:t> на особу на день, 3 </a:t>
            </a:r>
            <a:r>
              <a:rPr lang="ru-RU" sz="1600" dirty="0" err="1"/>
              <a:t>євро</a:t>
            </a:r>
            <a:r>
              <a:rPr lang="ru-RU" sz="1600" dirty="0"/>
              <a:t> за </a:t>
            </a:r>
            <a:r>
              <a:rPr lang="ru-RU" sz="1600" dirty="0" err="1"/>
              <a:t>готелі</a:t>
            </a:r>
            <a:r>
              <a:rPr lang="ru-RU" sz="1600" dirty="0"/>
              <a:t> </a:t>
            </a:r>
            <a:r>
              <a:rPr lang="ru-RU" sz="1600" dirty="0" err="1"/>
              <a:t>середнього</a:t>
            </a:r>
            <a:r>
              <a:rPr lang="ru-RU" sz="1600" dirty="0"/>
              <a:t> </a:t>
            </a:r>
            <a:r>
              <a:rPr lang="ru-RU" sz="1600" dirty="0" err="1"/>
              <a:t>класу</a:t>
            </a:r>
            <a:r>
              <a:rPr lang="ru-RU" sz="1600" dirty="0"/>
              <a:t> та 2 </a:t>
            </a:r>
            <a:r>
              <a:rPr lang="ru-RU" sz="1600" dirty="0" err="1"/>
              <a:t>євро</a:t>
            </a:r>
            <a:r>
              <a:rPr lang="ru-RU" sz="1600" dirty="0"/>
              <a:t> за </a:t>
            </a:r>
            <a:r>
              <a:rPr lang="ru-RU" sz="1600" dirty="0" err="1"/>
              <a:t>апартаменти</a:t>
            </a:r>
            <a:r>
              <a:rPr lang="ru-RU" sz="1600" dirty="0"/>
              <a:t> та </a:t>
            </a:r>
            <a:r>
              <a:rPr lang="ru-RU" sz="1600" dirty="0" err="1"/>
              <a:t>круїзні</a:t>
            </a:r>
            <a:r>
              <a:rPr lang="ru-RU" sz="1600" dirty="0"/>
              <a:t> </a:t>
            </a:r>
            <a:r>
              <a:rPr lang="ru-RU" sz="1600" dirty="0" err="1"/>
              <a:t>лайнери</a:t>
            </a:r>
            <a:r>
              <a:rPr lang="ru-RU" sz="1600" dirty="0"/>
              <a:t> (</a:t>
            </a:r>
            <a:r>
              <a:rPr lang="ru-RU" sz="1600" dirty="0" err="1"/>
              <a:t>навіть</a:t>
            </a:r>
            <a:r>
              <a:rPr lang="ru-RU" sz="1600" dirty="0"/>
              <a:t> </a:t>
            </a:r>
            <a:r>
              <a:rPr lang="ru-RU" sz="1600" dirty="0" err="1"/>
              <a:t>якщо</a:t>
            </a:r>
            <a:r>
              <a:rPr lang="ru-RU" sz="1600" dirty="0"/>
              <a:t> </a:t>
            </a:r>
            <a:r>
              <a:rPr lang="ru-RU" sz="1600" dirty="0" err="1"/>
              <a:t>ви</a:t>
            </a:r>
            <a:r>
              <a:rPr lang="ru-RU" sz="1600" dirty="0"/>
              <a:t> не </a:t>
            </a:r>
            <a:r>
              <a:rPr lang="ru-RU" sz="1600" dirty="0" err="1"/>
              <a:t>залишаєтеся</a:t>
            </a:r>
            <a:r>
              <a:rPr lang="ru-RU" sz="1600" dirty="0"/>
              <a:t> на островах) та 1 </a:t>
            </a:r>
            <a:r>
              <a:rPr lang="ru-RU" sz="1600" dirty="0" err="1"/>
              <a:t>євро</a:t>
            </a:r>
            <a:r>
              <a:rPr lang="ru-RU" sz="1600" dirty="0"/>
              <a:t> для </a:t>
            </a:r>
            <a:r>
              <a:rPr lang="ru-RU" sz="1600" dirty="0" err="1"/>
              <a:t>кемпінгів</a:t>
            </a:r>
            <a:r>
              <a:rPr lang="ru-RU" sz="1600" dirty="0"/>
              <a:t> та </a:t>
            </a:r>
            <a:r>
              <a:rPr lang="ru-RU" sz="1600" dirty="0" err="1"/>
              <a:t>гуртожитків</a:t>
            </a:r>
            <a:r>
              <a:rPr lang="ru-RU" sz="1600" dirty="0"/>
              <a:t>. </a:t>
            </a:r>
            <a:r>
              <a:rPr lang="ru-RU" sz="1600" dirty="0" err="1"/>
              <a:t>Ціни</a:t>
            </a:r>
            <a:r>
              <a:rPr lang="ru-RU" sz="1600" dirty="0"/>
              <a:t> </a:t>
            </a:r>
            <a:r>
              <a:rPr lang="ru-RU" sz="1600" dirty="0" err="1"/>
              <a:t>знижуються</a:t>
            </a:r>
            <a:r>
              <a:rPr lang="ru-RU" sz="1600" dirty="0"/>
              <a:t> на 75%, </a:t>
            </a:r>
            <a:r>
              <a:rPr lang="ru-RU" sz="1600" dirty="0" err="1"/>
              <a:t>якщо</a:t>
            </a:r>
            <a:r>
              <a:rPr lang="ru-RU" sz="1600" dirty="0"/>
              <a:t> </a:t>
            </a:r>
            <a:r>
              <a:rPr lang="ru-RU" sz="1600" dirty="0" err="1"/>
              <a:t>ви</a:t>
            </a:r>
            <a:r>
              <a:rPr lang="ru-RU" sz="1600" dirty="0"/>
              <a:t> </a:t>
            </a:r>
            <a:r>
              <a:rPr lang="ru-RU" sz="1600" dirty="0" err="1"/>
              <a:t>подорожуєте</a:t>
            </a:r>
            <a:r>
              <a:rPr lang="ru-RU" sz="1600" dirty="0"/>
              <a:t> з листопада до </a:t>
            </a:r>
            <a:r>
              <a:rPr lang="ru-RU" sz="1600" dirty="0" err="1"/>
              <a:t>квітня</a:t>
            </a:r>
            <a:r>
              <a:rPr lang="ru-RU" sz="1600" dirty="0"/>
              <a:t>, а </a:t>
            </a:r>
            <a:r>
              <a:rPr lang="ru-RU" sz="1600" dirty="0" err="1"/>
              <a:t>податок</a:t>
            </a:r>
            <a:r>
              <a:rPr lang="ru-RU" sz="1600" dirty="0"/>
              <a:t> </a:t>
            </a:r>
            <a:r>
              <a:rPr lang="ru-RU" sz="1600" dirty="0" err="1"/>
              <a:t>знижується</a:t>
            </a:r>
            <a:r>
              <a:rPr lang="ru-RU" sz="1600" dirty="0"/>
              <a:t> на 50% </a:t>
            </a:r>
            <a:r>
              <a:rPr lang="ru-RU" sz="1600" dirty="0" err="1"/>
              <a:t>після</a:t>
            </a:r>
            <a:r>
              <a:rPr lang="ru-RU" sz="1600" dirty="0"/>
              <a:t> восьми ночей на </a:t>
            </a:r>
            <a:r>
              <a:rPr lang="ru-RU" sz="1600" dirty="0" err="1"/>
              <a:t>острові</a:t>
            </a:r>
            <a:r>
              <a:rPr lang="ru-RU" sz="1600" dirty="0"/>
              <a:t>. «</a:t>
            </a:r>
            <a:r>
              <a:rPr lang="ru-RU" sz="1600" dirty="0" err="1"/>
              <a:t>Tasa</a:t>
            </a:r>
            <a:r>
              <a:rPr lang="ru-RU" sz="1600" dirty="0"/>
              <a:t> </a:t>
            </a:r>
            <a:r>
              <a:rPr lang="ru-RU" sz="1600" dirty="0" err="1"/>
              <a:t>turistica</a:t>
            </a:r>
            <a:r>
              <a:rPr lang="ru-RU" sz="1600" dirty="0"/>
              <a:t>» – </a:t>
            </a:r>
            <a:r>
              <a:rPr lang="ru-RU" sz="1600" dirty="0" err="1"/>
              <a:t>особливий</a:t>
            </a:r>
            <a:r>
              <a:rPr lang="ru-RU" sz="1600" dirty="0"/>
              <a:t> </a:t>
            </a:r>
            <a:r>
              <a:rPr lang="ru-RU" sz="1600" dirty="0" err="1"/>
              <a:t>туристичний</a:t>
            </a:r>
            <a:r>
              <a:rPr lang="ru-RU" sz="1600" dirty="0"/>
              <a:t> </a:t>
            </a:r>
            <a:r>
              <a:rPr lang="ru-RU" sz="1600" dirty="0" err="1"/>
              <a:t>збір</a:t>
            </a:r>
            <a:r>
              <a:rPr lang="ru-RU" sz="1600" dirty="0"/>
              <a:t>, </a:t>
            </a:r>
            <a:r>
              <a:rPr lang="ru-RU" sz="1600" dirty="0" err="1"/>
              <a:t>який</a:t>
            </a:r>
            <a:r>
              <a:rPr lang="ru-RU" sz="1600" dirty="0"/>
              <a:t> </a:t>
            </a:r>
            <a:r>
              <a:rPr lang="ru-RU" sz="1600" dirty="0" err="1"/>
              <a:t>стягується</a:t>
            </a:r>
            <a:r>
              <a:rPr lang="ru-RU" sz="1600" dirty="0"/>
              <a:t> при </a:t>
            </a:r>
            <a:r>
              <a:rPr lang="ru-RU" sz="1600" dirty="0" err="1"/>
              <a:t>відвідуванні</a:t>
            </a:r>
            <a:r>
              <a:rPr lang="ru-RU" sz="1600" dirty="0"/>
              <a:t> </a:t>
            </a:r>
            <a:r>
              <a:rPr lang="ru-RU" sz="1600" dirty="0" err="1"/>
              <a:t>Каталонії</a:t>
            </a:r>
            <a:r>
              <a:rPr lang="ru-RU" sz="1600" dirty="0"/>
              <a:t> (</a:t>
            </a:r>
            <a:r>
              <a:rPr lang="ru-RU" sz="1600" dirty="0" err="1"/>
              <a:t>саме</a:t>
            </a:r>
            <a:r>
              <a:rPr lang="ru-RU" sz="1600" dirty="0"/>
              <a:t> тут </a:t>
            </a:r>
            <a:r>
              <a:rPr lang="ru-RU" sz="1600" dirty="0" err="1"/>
              <a:t>знаходиться</a:t>
            </a:r>
            <a:r>
              <a:rPr lang="ru-RU" sz="1600" dirty="0"/>
              <a:t> Барселона, </a:t>
            </a:r>
            <a:r>
              <a:rPr lang="ru-RU" sz="1600" dirty="0" err="1"/>
              <a:t>чи</a:t>
            </a:r>
            <a:r>
              <a:rPr lang="ru-RU" sz="1600" dirty="0"/>
              <a:t> не </a:t>
            </a:r>
            <a:r>
              <a:rPr lang="ru-RU" sz="1600" dirty="0" err="1"/>
              <a:t>найбільше</a:t>
            </a:r>
            <a:r>
              <a:rPr lang="ru-RU" sz="1600" dirty="0"/>
              <a:t> </a:t>
            </a:r>
            <a:r>
              <a:rPr lang="ru-RU" sz="1600" dirty="0" err="1"/>
              <a:t>відвідуване</a:t>
            </a:r>
            <a:r>
              <a:rPr lang="ru-RU" sz="1600" dirty="0"/>
              <a:t> туристами </a:t>
            </a:r>
            <a:r>
              <a:rPr lang="ru-RU" sz="1600" dirty="0" err="1"/>
              <a:t>місто</a:t>
            </a:r>
            <a:r>
              <a:rPr lang="ru-RU" sz="1600" dirty="0"/>
              <a:t> в </a:t>
            </a:r>
            <a:r>
              <a:rPr lang="ru-RU" sz="1600" dirty="0" err="1"/>
              <a:t>Іспанії</a:t>
            </a:r>
            <a:r>
              <a:rPr lang="ru-RU" sz="1600" dirty="0"/>
              <a:t>). Вам </a:t>
            </a:r>
            <a:r>
              <a:rPr lang="ru-RU" sz="1600" dirty="0" err="1"/>
              <a:t>доведеться</a:t>
            </a:r>
            <a:r>
              <a:rPr lang="ru-RU" sz="1600" dirty="0"/>
              <a:t> </a:t>
            </a:r>
            <a:r>
              <a:rPr lang="ru-RU" sz="1600" dirty="0" err="1"/>
              <a:t>платити</a:t>
            </a:r>
            <a:r>
              <a:rPr lang="ru-RU" sz="1600" dirty="0"/>
              <a:t> </a:t>
            </a:r>
            <a:r>
              <a:rPr lang="ru-RU" sz="1600" dirty="0" err="1"/>
              <a:t>від</a:t>
            </a:r>
            <a:r>
              <a:rPr lang="ru-RU" sz="1600" dirty="0"/>
              <a:t> 0,45 </a:t>
            </a:r>
            <a:r>
              <a:rPr lang="ru-RU" sz="1600" dirty="0" err="1"/>
              <a:t>євро</a:t>
            </a:r>
            <a:r>
              <a:rPr lang="ru-RU" sz="1600" dirty="0"/>
              <a:t> до 2,25 </a:t>
            </a:r>
            <a:r>
              <a:rPr lang="ru-RU" sz="1600" dirty="0" err="1"/>
              <a:t>євро</a:t>
            </a:r>
            <a:r>
              <a:rPr lang="ru-RU" sz="1600" dirty="0"/>
              <a:t> з особи за </a:t>
            </a:r>
            <a:r>
              <a:rPr lang="ru-RU" sz="1600" dirty="0" err="1"/>
              <a:t>ніч</a:t>
            </a:r>
            <a:r>
              <a:rPr lang="ru-RU" sz="1600" dirty="0"/>
              <a:t> </a:t>
            </a:r>
            <a:r>
              <a:rPr lang="ru-RU" sz="1600" dirty="0" err="1"/>
              <a:t>протягом</a:t>
            </a:r>
            <a:r>
              <a:rPr lang="ru-RU" sz="1600" dirty="0"/>
              <a:t> перших семи ночей, </a:t>
            </a:r>
            <a:r>
              <a:rPr lang="ru-RU" sz="1600" dirty="0" err="1"/>
              <a:t>залежно</a:t>
            </a:r>
            <a:r>
              <a:rPr lang="ru-RU" sz="1600" dirty="0"/>
              <a:t> </a:t>
            </a:r>
            <a:r>
              <a:rPr lang="ru-RU" sz="1600" dirty="0" err="1"/>
              <a:t>від</a:t>
            </a:r>
            <a:r>
              <a:rPr lang="ru-RU" sz="1600" dirty="0"/>
              <a:t> </a:t>
            </a:r>
            <a:r>
              <a:rPr lang="ru-RU" sz="1600" dirty="0" err="1"/>
              <a:t>категорії</a:t>
            </a:r>
            <a:r>
              <a:rPr lang="ru-RU" sz="1600" dirty="0"/>
              <a:t> </a:t>
            </a:r>
            <a:r>
              <a:rPr lang="ru-RU" sz="1600" dirty="0" err="1"/>
              <a:t>готелю</a:t>
            </a:r>
            <a:r>
              <a:rPr lang="ru-RU" sz="1600" dirty="0"/>
              <a:t> та </a:t>
            </a:r>
            <a:r>
              <a:rPr lang="ru-RU" sz="1600" dirty="0" err="1"/>
              <a:t>від</a:t>
            </a:r>
            <a:r>
              <a:rPr lang="ru-RU" sz="1600" dirty="0"/>
              <a:t> того, </a:t>
            </a:r>
            <a:r>
              <a:rPr lang="ru-RU" sz="1600" dirty="0" err="1"/>
              <a:t>чи</a:t>
            </a:r>
            <a:r>
              <a:rPr lang="ru-RU" sz="1600" dirty="0"/>
              <a:t> </a:t>
            </a:r>
            <a:r>
              <a:rPr lang="ru-RU" sz="1600" dirty="0" err="1"/>
              <a:t>зупиняєтеся</a:t>
            </a:r>
            <a:r>
              <a:rPr lang="ru-RU" sz="1600" dirty="0"/>
              <a:t> </a:t>
            </a:r>
            <a:r>
              <a:rPr lang="ru-RU" sz="1600" dirty="0" err="1"/>
              <a:t>ви</a:t>
            </a:r>
            <a:r>
              <a:rPr lang="ru-RU" sz="1600" dirty="0"/>
              <a:t> у </a:t>
            </a:r>
            <a:r>
              <a:rPr lang="ru-RU" sz="1600" dirty="0" err="1"/>
              <a:t>самій</a:t>
            </a:r>
            <a:r>
              <a:rPr lang="ru-RU" sz="1600" dirty="0"/>
              <a:t> </a:t>
            </a:r>
            <a:r>
              <a:rPr lang="ru-RU" sz="1600" dirty="0" err="1"/>
              <a:t>Барселоні</a:t>
            </a:r>
            <a:r>
              <a:rPr lang="ru-RU" sz="1600" dirty="0"/>
              <a:t> </a:t>
            </a:r>
            <a:r>
              <a:rPr lang="ru-RU" sz="1600" dirty="0" err="1"/>
              <a:t>чи</a:t>
            </a:r>
            <a:r>
              <a:rPr lang="ru-RU" sz="1600" dirty="0"/>
              <a:t> </a:t>
            </a:r>
            <a:r>
              <a:rPr lang="ru-RU" sz="1600" dirty="0" err="1"/>
              <a:t>інших</a:t>
            </a:r>
            <a:r>
              <a:rPr lang="ru-RU" sz="1600" dirty="0"/>
              <a:t> </a:t>
            </a:r>
            <a:r>
              <a:rPr lang="ru-RU" sz="1600" dirty="0" err="1"/>
              <a:t>містах</a:t>
            </a:r>
            <a:r>
              <a:rPr lang="ru-RU" sz="1600" dirty="0"/>
              <a:t> </a:t>
            </a:r>
            <a:r>
              <a:rPr lang="ru-RU" sz="1600" dirty="0" err="1"/>
              <a:t>регіону</a:t>
            </a:r>
            <a:r>
              <a:rPr lang="ru-RU" sz="1600" dirty="0"/>
              <a:t>. </a:t>
            </a:r>
            <a:r>
              <a:rPr lang="ru-RU" sz="1600" dirty="0" err="1"/>
              <a:t>Діти</a:t>
            </a:r>
            <a:r>
              <a:rPr lang="ru-RU" sz="1600" dirty="0"/>
              <a:t> </a:t>
            </a:r>
            <a:r>
              <a:rPr lang="ru-RU" sz="1600" dirty="0" err="1"/>
              <a:t>віком</a:t>
            </a:r>
            <a:r>
              <a:rPr lang="ru-RU" sz="1600" dirty="0"/>
              <a:t> до 16 </a:t>
            </a:r>
            <a:r>
              <a:rPr lang="ru-RU" sz="1600" dirty="0" err="1"/>
              <a:t>років</a:t>
            </a:r>
            <a:r>
              <a:rPr lang="ru-RU" sz="1600" dirty="0"/>
              <a:t> </a:t>
            </a:r>
            <a:r>
              <a:rPr lang="ru-RU" sz="1600" dirty="0" err="1"/>
              <a:t>звільняються</a:t>
            </a:r>
            <a:r>
              <a:rPr lang="ru-RU" sz="1600" dirty="0"/>
              <a:t> </a:t>
            </a:r>
            <a:r>
              <a:rPr lang="ru-RU" sz="1600" dirty="0" err="1"/>
              <a:t>від</a:t>
            </a:r>
            <a:r>
              <a:rPr lang="ru-RU" sz="1600" dirty="0"/>
              <a:t> </a:t>
            </a:r>
            <a:r>
              <a:rPr lang="ru-RU" sz="1600" dirty="0" err="1"/>
              <a:t>сплати</a:t>
            </a:r>
            <a:r>
              <a:rPr lang="ru-RU" sz="1600" dirty="0"/>
              <a:t>. На </a:t>
            </a:r>
            <a:r>
              <a:rPr lang="ru-RU" sz="1600" dirty="0" err="1"/>
              <a:t>Канарських</a:t>
            </a:r>
            <a:r>
              <a:rPr lang="ru-RU" sz="1600" dirty="0"/>
              <a:t> островах </a:t>
            </a:r>
            <a:r>
              <a:rPr lang="ru-RU" sz="1600" dirty="0" err="1"/>
              <a:t>поки</a:t>
            </a:r>
            <a:r>
              <a:rPr lang="ru-RU" sz="1600" dirty="0"/>
              <a:t> </a:t>
            </a:r>
            <a:r>
              <a:rPr lang="ru-RU" sz="1600" dirty="0" err="1"/>
              <a:t>що</a:t>
            </a:r>
            <a:r>
              <a:rPr lang="ru-RU" sz="1600" dirty="0"/>
              <a:t> </a:t>
            </a:r>
            <a:r>
              <a:rPr lang="ru-RU" sz="1600" dirty="0" err="1"/>
              <a:t>немає</a:t>
            </a:r>
            <a:r>
              <a:rPr lang="ru-RU" sz="1600" dirty="0"/>
              <a:t> </a:t>
            </a:r>
            <a:r>
              <a:rPr lang="ru-RU" sz="1600" dirty="0" err="1"/>
              <a:t>туристичного</a:t>
            </a:r>
            <a:r>
              <a:rPr lang="ru-RU" sz="1600" dirty="0"/>
              <a:t> </a:t>
            </a:r>
            <a:r>
              <a:rPr lang="ru-RU" sz="1600" dirty="0" err="1"/>
              <a:t>податку</a:t>
            </a:r>
            <a:r>
              <a:rPr lang="ru-RU" sz="1600" dirty="0"/>
              <a:t>, але </a:t>
            </a:r>
            <a:r>
              <a:rPr lang="ru-RU" sz="1600" dirty="0" err="1"/>
              <a:t>його</a:t>
            </a:r>
            <a:r>
              <a:rPr lang="ru-RU" sz="1600" dirty="0"/>
              <a:t> </a:t>
            </a:r>
            <a:r>
              <a:rPr lang="ru-RU" sz="1600" dirty="0" err="1"/>
              <a:t>введення</a:t>
            </a:r>
            <a:r>
              <a:rPr lang="ru-RU" sz="1600" dirty="0"/>
              <a:t> зараз </a:t>
            </a:r>
            <a:r>
              <a:rPr lang="ru-RU" sz="1600" dirty="0" err="1"/>
              <a:t>розглядатиметься</a:t>
            </a:r>
            <a:r>
              <a:rPr lang="ru-RU" sz="1600" dirty="0"/>
              <a:t>, </a:t>
            </a:r>
            <a:r>
              <a:rPr lang="ru-RU" sz="1600" dirty="0" err="1"/>
              <a:t>тож</a:t>
            </a:r>
            <a:r>
              <a:rPr lang="ru-RU" sz="1600" dirty="0"/>
              <a:t> </a:t>
            </a:r>
            <a:r>
              <a:rPr lang="ru-RU" sz="1600" dirty="0" err="1"/>
              <a:t>незабаром</a:t>
            </a:r>
            <a:r>
              <a:rPr lang="ru-RU" sz="1600" dirty="0"/>
              <a:t> </a:t>
            </a:r>
            <a:r>
              <a:rPr lang="ru-RU" sz="1600" dirty="0" err="1"/>
              <a:t>необхідно</a:t>
            </a:r>
            <a:r>
              <a:rPr lang="ru-RU" sz="1600" dirty="0"/>
              <a:t> буде </a:t>
            </a:r>
            <a:r>
              <a:rPr lang="ru-RU" sz="1600" dirty="0" err="1"/>
              <a:t>перевірити</a:t>
            </a:r>
            <a:r>
              <a:rPr lang="ru-RU" sz="1600" dirty="0"/>
              <a:t> </a:t>
            </a:r>
            <a:r>
              <a:rPr lang="ru-RU" sz="1600" dirty="0" err="1"/>
              <a:t>цю</a:t>
            </a:r>
            <a:r>
              <a:rPr lang="ru-RU" sz="1600" dirty="0"/>
              <a:t> </a:t>
            </a:r>
            <a:r>
              <a:rPr lang="ru-RU" sz="1600" dirty="0" err="1"/>
              <a:t>інформацію</a:t>
            </a:r>
            <a:r>
              <a:rPr lang="ru-RU" sz="1600" dirty="0"/>
              <a:t>.</a:t>
            </a:r>
          </a:p>
        </p:txBody>
      </p:sp>
    </p:spTree>
    <p:extLst>
      <p:ext uri="{BB962C8B-B14F-4D97-AF65-F5344CB8AC3E}">
        <p14:creationId xmlns:p14="http://schemas.microsoft.com/office/powerpoint/2010/main" val="38669678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65874C1-F9DA-445F-9078-6377D23F85E5}"/>
              </a:ext>
            </a:extLst>
          </p:cNvPr>
          <p:cNvSpPr>
            <a:spLocks noGrp="1"/>
          </p:cNvSpPr>
          <p:nvPr>
            <p:ph idx="1"/>
          </p:nvPr>
        </p:nvSpPr>
        <p:spPr>
          <a:xfrm>
            <a:off x="1069848" y="590843"/>
            <a:ext cx="10058400" cy="5581357"/>
          </a:xfrm>
        </p:spPr>
        <p:txBody>
          <a:bodyPr>
            <a:normAutofit/>
          </a:bodyPr>
          <a:lstStyle/>
          <a:p>
            <a:pPr algn="ctr"/>
            <a:r>
              <a:rPr lang="ru-RU" b="1" dirty="0"/>
              <a:t>США</a:t>
            </a:r>
          </a:p>
          <a:p>
            <a:r>
              <a:rPr lang="ru-RU" dirty="0" err="1"/>
              <a:t>Податок</a:t>
            </a:r>
            <a:r>
              <a:rPr lang="ru-RU" dirty="0"/>
              <a:t> на </a:t>
            </a:r>
            <a:r>
              <a:rPr lang="ru-RU" dirty="0" err="1"/>
              <a:t>тимчасове</a:t>
            </a:r>
            <a:r>
              <a:rPr lang="ru-RU" dirty="0"/>
              <a:t> </a:t>
            </a:r>
            <a:r>
              <a:rPr lang="ru-RU" dirty="0" err="1"/>
              <a:t>проживання</a:t>
            </a:r>
            <a:r>
              <a:rPr lang="ru-RU" dirty="0"/>
              <a:t> </a:t>
            </a:r>
            <a:r>
              <a:rPr lang="ru-RU" dirty="0" err="1"/>
              <a:t>стягується</a:t>
            </a:r>
            <a:r>
              <a:rPr lang="ru-RU" dirty="0"/>
              <a:t> з </a:t>
            </a:r>
            <a:r>
              <a:rPr lang="ru-RU" dirty="0" err="1"/>
              <a:t>мандрівників</a:t>
            </a:r>
            <a:r>
              <a:rPr lang="ru-RU" dirty="0"/>
              <a:t> у </a:t>
            </a:r>
            <a:r>
              <a:rPr lang="ru-RU" dirty="0" err="1"/>
              <a:t>більшості</a:t>
            </a:r>
            <a:r>
              <a:rPr lang="ru-RU" dirty="0"/>
              <a:t> </a:t>
            </a:r>
            <a:r>
              <a:rPr lang="ru-RU" dirty="0" err="1"/>
              <a:t>штатів</a:t>
            </a:r>
            <a:r>
              <a:rPr lang="ru-RU" dirty="0"/>
              <a:t>, </a:t>
            </a:r>
            <a:r>
              <a:rPr lang="ru-RU" dirty="0" err="1"/>
              <a:t>включаючи</a:t>
            </a:r>
            <a:r>
              <a:rPr lang="ru-RU" dirty="0"/>
              <a:t> </a:t>
            </a:r>
            <a:r>
              <a:rPr lang="ru-RU" dirty="0" err="1"/>
              <a:t>Каліфорнію</a:t>
            </a:r>
            <a:r>
              <a:rPr lang="ru-RU" dirty="0"/>
              <a:t> та Флориду, при </a:t>
            </a:r>
            <a:r>
              <a:rPr lang="ru-RU" dirty="0" err="1"/>
              <a:t>оренді</a:t>
            </a:r>
            <a:r>
              <a:rPr lang="ru-RU" dirty="0"/>
              <a:t> </a:t>
            </a:r>
            <a:r>
              <a:rPr lang="ru-RU" dirty="0" err="1"/>
              <a:t>житла</a:t>
            </a:r>
            <a:r>
              <a:rPr lang="ru-RU" dirty="0"/>
              <a:t> (</a:t>
            </a:r>
            <a:r>
              <a:rPr lang="ru-RU" dirty="0" err="1"/>
              <a:t>кімнати</a:t>
            </a:r>
            <a:r>
              <a:rPr lang="ru-RU" dirty="0"/>
              <a:t>, </a:t>
            </a:r>
            <a:r>
              <a:rPr lang="ru-RU" dirty="0" err="1"/>
              <a:t>всього</a:t>
            </a:r>
            <a:r>
              <a:rPr lang="ru-RU" dirty="0"/>
              <a:t> </a:t>
            </a:r>
            <a:r>
              <a:rPr lang="ru-RU" dirty="0" err="1"/>
              <a:t>будинку</a:t>
            </a:r>
            <a:r>
              <a:rPr lang="ru-RU" dirty="0"/>
              <a:t> </a:t>
            </a:r>
            <a:r>
              <a:rPr lang="ru-RU" dirty="0" err="1"/>
              <a:t>чи</a:t>
            </a:r>
            <a:r>
              <a:rPr lang="ru-RU" dirty="0"/>
              <a:t> </a:t>
            </a:r>
            <a:r>
              <a:rPr lang="ru-RU" dirty="0" err="1"/>
              <a:t>апартаментів</a:t>
            </a:r>
            <a:r>
              <a:rPr lang="ru-RU" dirty="0"/>
              <a:t>), у </a:t>
            </a:r>
            <a:r>
              <a:rPr lang="ru-RU" dirty="0" err="1"/>
              <a:t>готелі</a:t>
            </a:r>
            <a:r>
              <a:rPr lang="ru-RU" dirty="0"/>
              <a:t>, </a:t>
            </a:r>
            <a:r>
              <a:rPr lang="ru-RU" dirty="0" err="1"/>
              <a:t>мотелі</a:t>
            </a:r>
            <a:r>
              <a:rPr lang="ru-RU" dirty="0"/>
              <a:t> та в будь-</a:t>
            </a:r>
            <a:r>
              <a:rPr lang="ru-RU" dirty="0" err="1"/>
              <a:t>яких</a:t>
            </a:r>
            <a:r>
              <a:rPr lang="ru-RU" dirty="0"/>
              <a:t> </a:t>
            </a:r>
            <a:r>
              <a:rPr lang="ru-RU" dirty="0" err="1"/>
              <a:t>інших</a:t>
            </a:r>
            <a:r>
              <a:rPr lang="ru-RU" dirty="0"/>
              <a:t> </a:t>
            </a:r>
            <a:r>
              <a:rPr lang="ru-RU" dirty="0" err="1"/>
              <a:t>можливих</a:t>
            </a:r>
            <a:r>
              <a:rPr lang="ru-RU" dirty="0"/>
              <a:t> </a:t>
            </a:r>
            <a:r>
              <a:rPr lang="ru-RU" dirty="0" err="1"/>
              <a:t>місцях</a:t>
            </a:r>
            <a:r>
              <a:rPr lang="ru-RU" dirty="0"/>
              <a:t> для </a:t>
            </a:r>
            <a:r>
              <a:rPr lang="ru-RU" dirty="0" err="1"/>
              <a:t>поселення</a:t>
            </a:r>
            <a:r>
              <a:rPr lang="ru-RU" dirty="0"/>
              <a:t>, </a:t>
            </a:r>
            <a:r>
              <a:rPr lang="ru-RU" dirty="0" err="1"/>
              <a:t>якщо</a:t>
            </a:r>
            <a:r>
              <a:rPr lang="ru-RU" dirty="0"/>
              <a:t> </a:t>
            </a:r>
            <a:r>
              <a:rPr lang="ru-RU" dirty="0" err="1"/>
              <a:t>термін</a:t>
            </a:r>
            <a:r>
              <a:rPr lang="ru-RU" dirty="0"/>
              <a:t> </a:t>
            </a:r>
            <a:r>
              <a:rPr lang="ru-RU" dirty="0" err="1"/>
              <a:t>перебування</a:t>
            </a:r>
            <a:r>
              <a:rPr lang="ru-RU" dirty="0"/>
              <a:t> не </a:t>
            </a:r>
            <a:r>
              <a:rPr lang="ru-RU" dirty="0" err="1"/>
              <a:t>перевищує</a:t>
            </a:r>
            <a:r>
              <a:rPr lang="ru-RU" dirty="0"/>
              <a:t> 30 </a:t>
            </a:r>
            <a:r>
              <a:rPr lang="ru-RU" dirty="0" err="1"/>
              <a:t>днів</a:t>
            </a:r>
            <a:r>
              <a:rPr lang="ru-RU" dirty="0"/>
              <a:t>.</a:t>
            </a:r>
          </a:p>
          <a:p>
            <a:r>
              <a:rPr lang="ru-RU" dirty="0" err="1"/>
              <a:t>Податок</a:t>
            </a:r>
            <a:r>
              <a:rPr lang="ru-RU" dirty="0"/>
              <a:t> </a:t>
            </a:r>
            <a:r>
              <a:rPr lang="ru-RU" dirty="0" err="1"/>
              <a:t>стягується</a:t>
            </a:r>
            <a:r>
              <a:rPr lang="ru-RU" dirty="0"/>
              <a:t> в той момент, коли </a:t>
            </a:r>
            <a:r>
              <a:rPr lang="ru-RU" dirty="0" err="1"/>
              <a:t>здійснюється</a:t>
            </a:r>
            <a:r>
              <a:rPr lang="ru-RU" dirty="0"/>
              <a:t> оплата за </a:t>
            </a:r>
            <a:r>
              <a:rPr lang="ru-RU" dirty="0" err="1"/>
              <a:t>проживання</a:t>
            </a:r>
            <a:r>
              <a:rPr lang="ru-RU" dirty="0"/>
              <a:t>, а </a:t>
            </a:r>
            <a:r>
              <a:rPr lang="ru-RU" dirty="0" err="1"/>
              <a:t>потім</a:t>
            </a:r>
            <a:r>
              <a:rPr lang="ru-RU" dirty="0"/>
              <a:t> оператор </a:t>
            </a:r>
            <a:r>
              <a:rPr lang="ru-RU" dirty="0" err="1"/>
              <a:t>перераховує</a:t>
            </a:r>
            <a:r>
              <a:rPr lang="ru-RU" dirty="0"/>
              <a:t> </a:t>
            </a:r>
            <a:r>
              <a:rPr lang="ru-RU" dirty="0" err="1"/>
              <a:t>його</a:t>
            </a:r>
            <a:r>
              <a:rPr lang="ru-RU" dirty="0"/>
              <a:t> до </a:t>
            </a:r>
            <a:r>
              <a:rPr lang="ru-RU" dirty="0" err="1"/>
              <a:t>міста</a:t>
            </a:r>
            <a:r>
              <a:rPr lang="ru-RU" dirty="0"/>
              <a:t> </a:t>
            </a:r>
            <a:r>
              <a:rPr lang="ru-RU" dirty="0" err="1"/>
              <a:t>або</a:t>
            </a:r>
            <a:r>
              <a:rPr lang="ru-RU" dirty="0"/>
              <a:t> округу. У Нью-Йорку з </a:t>
            </a:r>
            <a:r>
              <a:rPr lang="ru-RU" dirty="0" err="1"/>
              <a:t>грудня</a:t>
            </a:r>
            <a:r>
              <a:rPr lang="ru-RU" dirty="0"/>
              <a:t> 2013 року </a:t>
            </a:r>
            <a:r>
              <a:rPr lang="ru-RU" dirty="0" err="1"/>
              <a:t>діє</a:t>
            </a:r>
            <a:r>
              <a:rPr lang="ru-RU" dirty="0"/>
              <a:t> ставка </a:t>
            </a:r>
            <a:r>
              <a:rPr lang="ru-RU" dirty="0" err="1"/>
              <a:t>податку</a:t>
            </a:r>
            <a:r>
              <a:rPr lang="ru-RU" dirty="0"/>
              <a:t> на </a:t>
            </a:r>
            <a:r>
              <a:rPr lang="ru-RU" dirty="0" err="1"/>
              <a:t>проживання</a:t>
            </a:r>
            <a:r>
              <a:rPr lang="ru-RU" dirty="0"/>
              <a:t> в </a:t>
            </a:r>
            <a:r>
              <a:rPr lang="ru-RU" dirty="0" err="1"/>
              <a:t>готельних</a:t>
            </a:r>
            <a:r>
              <a:rPr lang="ru-RU" dirty="0"/>
              <a:t> номерах у </a:t>
            </a:r>
            <a:r>
              <a:rPr lang="ru-RU" dirty="0" err="1"/>
              <a:t>розмірі</a:t>
            </a:r>
            <a:r>
              <a:rPr lang="ru-RU" dirty="0"/>
              <a:t> 5,9%. </a:t>
            </a:r>
            <a:r>
              <a:rPr lang="ru-RU" dirty="0" err="1"/>
              <a:t>Крім</a:t>
            </a:r>
            <a:r>
              <a:rPr lang="ru-RU" dirty="0"/>
              <a:t> того, у Нью-Йорку </a:t>
            </a:r>
            <a:r>
              <a:rPr lang="ru-RU" dirty="0" err="1"/>
              <a:t>існує</a:t>
            </a:r>
            <a:r>
              <a:rPr lang="ru-RU" dirty="0"/>
              <a:t> </a:t>
            </a:r>
            <a:r>
              <a:rPr lang="ru-RU" dirty="0" err="1"/>
              <a:t>ще</a:t>
            </a:r>
            <a:r>
              <a:rPr lang="ru-RU" dirty="0"/>
              <a:t> </a:t>
            </a:r>
            <a:r>
              <a:rPr lang="en-GB" dirty="0"/>
              <a:t>New York State Hotel Unit Fee, </a:t>
            </a:r>
            <a:r>
              <a:rPr lang="ru-RU" dirty="0" err="1"/>
              <a:t>який</a:t>
            </a:r>
            <a:r>
              <a:rPr lang="ru-RU" dirty="0"/>
              <a:t> </a:t>
            </a:r>
            <a:r>
              <a:rPr lang="ru-RU" dirty="0" err="1"/>
              <a:t>складає</a:t>
            </a:r>
            <a:r>
              <a:rPr lang="ru-RU" dirty="0"/>
              <a:t> $1,5/</a:t>
            </a:r>
            <a:r>
              <a:rPr lang="ru-RU" dirty="0" err="1"/>
              <a:t>добу</a:t>
            </a:r>
            <a:r>
              <a:rPr lang="ru-RU" dirty="0"/>
              <a:t> з номера. У </a:t>
            </a:r>
            <a:r>
              <a:rPr lang="ru-RU" dirty="0" err="1"/>
              <a:t>штаті</a:t>
            </a:r>
            <a:r>
              <a:rPr lang="ru-RU" dirty="0"/>
              <a:t> Техас </a:t>
            </a:r>
            <a:r>
              <a:rPr lang="ru-RU" dirty="0" err="1"/>
              <a:t>податки</a:t>
            </a:r>
            <a:r>
              <a:rPr lang="ru-RU" dirty="0"/>
              <a:t> </a:t>
            </a:r>
            <a:r>
              <a:rPr lang="ru-RU" dirty="0" err="1"/>
              <a:t>збирають</a:t>
            </a:r>
            <a:r>
              <a:rPr lang="ru-RU" dirty="0"/>
              <a:t> </a:t>
            </a:r>
            <a:r>
              <a:rPr lang="ru-RU" dirty="0" err="1"/>
              <a:t>із</a:t>
            </a:r>
            <a:r>
              <a:rPr lang="ru-RU" dirty="0"/>
              <a:t> </a:t>
            </a:r>
            <a:r>
              <a:rPr lang="ru-RU" dirty="0" err="1"/>
              <a:t>готельних</a:t>
            </a:r>
            <a:r>
              <a:rPr lang="ru-RU" dirty="0"/>
              <a:t> </a:t>
            </a:r>
            <a:r>
              <a:rPr lang="ru-RU" dirty="0" err="1"/>
              <a:t>номерів</a:t>
            </a:r>
            <a:r>
              <a:rPr lang="ru-RU" dirty="0"/>
              <a:t> та </a:t>
            </a:r>
            <a:r>
              <a:rPr lang="ru-RU" dirty="0" err="1"/>
              <a:t>інших</a:t>
            </a:r>
            <a:r>
              <a:rPr lang="ru-RU" dirty="0"/>
              <a:t> </a:t>
            </a:r>
            <a:r>
              <a:rPr lang="ru-RU" dirty="0" err="1"/>
              <a:t>місць</a:t>
            </a:r>
            <a:r>
              <a:rPr lang="ru-RU" dirty="0"/>
              <a:t> для </a:t>
            </a:r>
            <a:r>
              <a:rPr lang="ru-RU" dirty="0" err="1"/>
              <a:t>тимчасового</a:t>
            </a:r>
            <a:r>
              <a:rPr lang="ru-RU" dirty="0"/>
              <a:t> </a:t>
            </a:r>
            <a:r>
              <a:rPr lang="ru-RU" dirty="0" err="1"/>
              <a:t>розміщення</a:t>
            </a:r>
            <a:r>
              <a:rPr lang="ru-RU" dirty="0"/>
              <a:t> </a:t>
            </a:r>
            <a:r>
              <a:rPr lang="ru-RU" dirty="0" err="1"/>
              <a:t>вартістю</a:t>
            </a:r>
            <a:r>
              <a:rPr lang="ru-RU" dirty="0"/>
              <a:t> </a:t>
            </a:r>
            <a:r>
              <a:rPr lang="ru-RU" dirty="0" err="1"/>
              <a:t>понад</a:t>
            </a:r>
            <a:r>
              <a:rPr lang="ru-RU" dirty="0"/>
              <a:t> 15 дол./</a:t>
            </a:r>
            <a:r>
              <a:rPr lang="ru-RU" dirty="0" err="1"/>
              <a:t>добу</a:t>
            </a:r>
            <a:r>
              <a:rPr lang="ru-RU" dirty="0"/>
              <a:t>, </a:t>
            </a:r>
            <a:r>
              <a:rPr lang="ru-RU" dirty="0" err="1"/>
              <a:t>причому</a:t>
            </a:r>
            <a:r>
              <a:rPr lang="ru-RU" dirty="0"/>
              <a:t> </a:t>
            </a:r>
            <a:r>
              <a:rPr lang="ru-RU" dirty="0" err="1"/>
              <a:t>місцевий</a:t>
            </a:r>
            <a:r>
              <a:rPr lang="ru-RU" dirty="0"/>
              <a:t> </a:t>
            </a:r>
            <a:r>
              <a:rPr lang="ru-RU" dirty="0" err="1"/>
              <a:t>податок</a:t>
            </a:r>
            <a:r>
              <a:rPr lang="ru-RU" dirty="0"/>
              <a:t> </a:t>
            </a:r>
            <a:r>
              <a:rPr lang="ru-RU" dirty="0" err="1"/>
              <a:t>складає</a:t>
            </a:r>
            <a:r>
              <a:rPr lang="ru-RU" dirty="0"/>
              <a:t> суму </a:t>
            </a:r>
            <a:r>
              <a:rPr lang="ru-RU" dirty="0" err="1"/>
              <a:t>від</a:t>
            </a:r>
            <a:r>
              <a:rPr lang="ru-RU" dirty="0"/>
              <a:t> 2 дол./</a:t>
            </a:r>
            <a:r>
              <a:rPr lang="ru-RU" dirty="0" err="1"/>
              <a:t>добу</a:t>
            </a:r>
            <a:r>
              <a:rPr lang="ru-RU" dirty="0"/>
              <a:t> та </a:t>
            </a:r>
            <a:r>
              <a:rPr lang="ru-RU" dirty="0" err="1"/>
              <a:t>більше</a:t>
            </a:r>
            <a:r>
              <a:rPr lang="ru-RU" dirty="0"/>
              <a:t>, а ось </a:t>
            </a:r>
            <a:r>
              <a:rPr lang="ru-RU" dirty="0" err="1"/>
              <a:t>фіксована</a:t>
            </a:r>
            <a:r>
              <a:rPr lang="ru-RU" dirty="0"/>
              <a:t> ставка становить 6% </a:t>
            </a:r>
            <a:r>
              <a:rPr lang="ru-RU" dirty="0" err="1"/>
              <a:t>вартості</a:t>
            </a:r>
            <a:r>
              <a:rPr lang="ru-RU" dirty="0"/>
              <a:t> номера. </a:t>
            </a:r>
            <a:r>
              <a:rPr lang="ru-RU" dirty="0" err="1"/>
              <a:t>Також</a:t>
            </a:r>
            <a:r>
              <a:rPr lang="ru-RU" dirty="0"/>
              <a:t> у США </a:t>
            </a:r>
            <a:r>
              <a:rPr lang="ru-RU" dirty="0" err="1"/>
              <a:t>поширена</a:t>
            </a:r>
            <a:r>
              <a:rPr lang="ru-RU" dirty="0"/>
              <a:t> практика оплати </a:t>
            </a:r>
            <a:r>
              <a:rPr lang="ru-RU" dirty="0" err="1"/>
              <a:t>курортних</a:t>
            </a:r>
            <a:r>
              <a:rPr lang="ru-RU" dirty="0"/>
              <a:t> </a:t>
            </a:r>
            <a:r>
              <a:rPr lang="ru-RU" dirty="0" err="1"/>
              <a:t>послуг</a:t>
            </a:r>
            <a:r>
              <a:rPr lang="ru-RU" dirty="0"/>
              <a:t> </a:t>
            </a:r>
            <a:r>
              <a:rPr lang="ru-RU" dirty="0" err="1"/>
              <a:t>чи</a:t>
            </a:r>
            <a:r>
              <a:rPr lang="ru-RU" dirty="0"/>
              <a:t> </a:t>
            </a:r>
            <a:r>
              <a:rPr lang="ru-RU" dirty="0" err="1"/>
              <a:t>т.зв</a:t>
            </a:r>
            <a:r>
              <a:rPr lang="ru-RU" dirty="0"/>
              <a:t>. "плата за </a:t>
            </a:r>
            <a:r>
              <a:rPr lang="ru-RU" dirty="0" err="1"/>
              <a:t>відвідування</a:t>
            </a:r>
            <a:r>
              <a:rPr lang="ru-RU" dirty="0"/>
              <a:t>". </a:t>
            </a:r>
            <a:r>
              <a:rPr lang="ru-RU" dirty="0" err="1"/>
              <a:t>Це</a:t>
            </a:r>
            <a:r>
              <a:rPr lang="ru-RU" dirty="0"/>
              <a:t> </a:t>
            </a:r>
            <a:r>
              <a:rPr lang="ru-RU" dirty="0" err="1"/>
              <a:t>окремий</a:t>
            </a:r>
            <a:r>
              <a:rPr lang="ru-RU" dirty="0"/>
              <a:t> </a:t>
            </a:r>
            <a:r>
              <a:rPr lang="ru-RU" dirty="0" err="1"/>
              <a:t>платіж</a:t>
            </a:r>
            <a:r>
              <a:rPr lang="ru-RU" dirty="0"/>
              <a:t>, </a:t>
            </a:r>
            <a:r>
              <a:rPr lang="ru-RU" dirty="0" err="1"/>
              <a:t>який</a:t>
            </a:r>
            <a:r>
              <a:rPr lang="ru-RU" dirty="0"/>
              <a:t> </a:t>
            </a:r>
            <a:r>
              <a:rPr lang="ru-RU" dirty="0" err="1"/>
              <a:t>також</a:t>
            </a:r>
            <a:r>
              <a:rPr lang="ru-RU" dirty="0"/>
              <a:t> </a:t>
            </a:r>
            <a:r>
              <a:rPr lang="ru-RU" dirty="0" err="1"/>
              <a:t>оподатковується</a:t>
            </a:r>
            <a:r>
              <a:rPr lang="ru-RU" dirty="0"/>
              <a:t> </a:t>
            </a:r>
            <a:r>
              <a:rPr lang="ru-RU" dirty="0" err="1"/>
              <a:t>місцевими</a:t>
            </a:r>
            <a:r>
              <a:rPr lang="ru-RU" dirty="0"/>
              <a:t> </a:t>
            </a:r>
            <a:r>
              <a:rPr lang="ru-RU" dirty="0" err="1"/>
              <a:t>податками</a:t>
            </a:r>
            <a:r>
              <a:rPr lang="ru-RU" dirty="0"/>
              <a:t>. </a:t>
            </a:r>
            <a:r>
              <a:rPr lang="ru-RU" dirty="0" err="1"/>
              <a:t>Подібна</a:t>
            </a:r>
            <a:r>
              <a:rPr lang="ru-RU" dirty="0"/>
              <a:t> </a:t>
            </a:r>
            <a:r>
              <a:rPr lang="ru-RU" dirty="0" err="1"/>
              <a:t>ситуація</a:t>
            </a:r>
            <a:r>
              <a:rPr lang="ru-RU" dirty="0"/>
              <a:t> є у </a:t>
            </a:r>
            <a:r>
              <a:rPr lang="ru-RU" dirty="0" err="1"/>
              <a:t>всіх</a:t>
            </a:r>
            <a:r>
              <a:rPr lang="ru-RU" dirty="0"/>
              <a:t> </a:t>
            </a:r>
            <a:r>
              <a:rPr lang="ru-RU" dirty="0" err="1"/>
              <a:t>готелях</a:t>
            </a:r>
            <a:r>
              <a:rPr lang="ru-RU" dirty="0"/>
              <a:t> Лас-Вегаса, у </a:t>
            </a:r>
            <a:r>
              <a:rPr lang="ru-RU" dirty="0" err="1"/>
              <a:t>багатьох</a:t>
            </a:r>
            <a:r>
              <a:rPr lang="ru-RU" dirty="0"/>
              <a:t> </a:t>
            </a:r>
            <a:r>
              <a:rPr lang="ru-RU" dirty="0" err="1"/>
              <a:t>готелях</a:t>
            </a:r>
            <a:r>
              <a:rPr lang="ru-RU" dirty="0"/>
              <a:t> у </a:t>
            </a:r>
            <a:r>
              <a:rPr lang="ru-RU" dirty="0" err="1"/>
              <a:t>Флориді</a:t>
            </a:r>
            <a:r>
              <a:rPr lang="ru-RU" dirty="0"/>
              <a:t>, </a:t>
            </a:r>
            <a:r>
              <a:rPr lang="ru-RU" dirty="0" err="1"/>
              <a:t>частини</a:t>
            </a:r>
            <a:r>
              <a:rPr lang="ru-RU" dirty="0"/>
              <a:t> </a:t>
            </a:r>
            <a:r>
              <a:rPr lang="ru-RU" dirty="0" err="1"/>
              <a:t>готелів</a:t>
            </a:r>
            <a:r>
              <a:rPr lang="ru-RU" dirty="0"/>
              <a:t> Нью-Йорка, штату Невада, </a:t>
            </a:r>
            <a:r>
              <a:rPr lang="ru-RU" dirty="0" err="1"/>
              <a:t>іноді</a:t>
            </a:r>
            <a:r>
              <a:rPr lang="ru-RU" dirty="0"/>
              <a:t> </a:t>
            </a:r>
            <a:r>
              <a:rPr lang="ru-RU" dirty="0" err="1"/>
              <a:t>зустрічаються</a:t>
            </a:r>
            <a:r>
              <a:rPr lang="ru-RU" dirty="0"/>
              <a:t> в </a:t>
            </a:r>
            <a:r>
              <a:rPr lang="ru-RU" dirty="0" err="1"/>
              <a:t>Канаді</a:t>
            </a:r>
            <a:r>
              <a:rPr lang="ru-RU" dirty="0"/>
              <a:t>, </a:t>
            </a:r>
            <a:r>
              <a:rPr lang="ru-RU" dirty="0" err="1"/>
              <a:t>Мексиці</a:t>
            </a:r>
            <a:r>
              <a:rPr lang="ru-RU" dirty="0"/>
              <a:t>, островах </a:t>
            </a:r>
            <a:r>
              <a:rPr lang="ru-RU" dirty="0" err="1"/>
              <a:t>Карибського</a:t>
            </a:r>
            <a:r>
              <a:rPr lang="ru-RU" dirty="0"/>
              <a:t> </a:t>
            </a:r>
            <a:r>
              <a:rPr lang="ru-RU" dirty="0" err="1"/>
              <a:t>басейну</a:t>
            </a:r>
            <a:r>
              <a:rPr lang="ru-RU" dirty="0"/>
              <a:t>.</a:t>
            </a:r>
            <a:r>
              <a:rPr lang="ru-RU" dirty="0">
                <a:hlinkClick r:id="rId2"/>
              </a:rPr>
              <a:t/>
            </a:r>
            <a:br>
              <a:rPr lang="ru-RU" dirty="0">
                <a:hlinkClick r:id="rId2"/>
              </a:rPr>
            </a:br>
            <a:endParaRPr lang="ru-RU" dirty="0"/>
          </a:p>
          <a:p>
            <a:endParaRPr lang="ru-RU" dirty="0"/>
          </a:p>
        </p:txBody>
      </p:sp>
    </p:spTree>
    <p:extLst>
      <p:ext uri="{BB962C8B-B14F-4D97-AF65-F5344CB8AC3E}">
        <p14:creationId xmlns:p14="http://schemas.microsoft.com/office/powerpoint/2010/main" val="37490480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Америка привлекает и отталкивает: как США видят люди в разных странах мира?">
            <a:extLst>
              <a:ext uri="{FF2B5EF4-FFF2-40B4-BE49-F238E27FC236}">
                <a16:creationId xmlns:a16="http://schemas.microsoft.com/office/drawing/2014/main" xmlns="" id="{7F112A64-1773-4AF6-92B7-836C7AB94C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123" y="1209822"/>
            <a:ext cx="9073662" cy="455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042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b="1" dirty="0">
                <a:solidFill>
                  <a:srgbClr val="00202F"/>
                </a:solidFill>
                <a:latin typeface="Open Sans"/>
              </a:rPr>
              <a:t>Tourist taxes: All of the countries you will have to pay to enter in 2022</a:t>
            </a:r>
            <a:r>
              <a:rPr lang="en-US" b="1" dirty="0">
                <a:solidFill>
                  <a:srgbClr val="00202F"/>
                </a:solidFill>
                <a:latin typeface="Open Sans"/>
              </a:rPr>
              <a:t/>
            </a:r>
            <a:br>
              <a:rPr lang="en-US" b="1" dirty="0">
                <a:solidFill>
                  <a:srgbClr val="00202F"/>
                </a:solidFill>
                <a:latin typeface="Open Sans"/>
              </a:rPr>
            </a:br>
            <a:r>
              <a:rPr lang="en-US" sz="1300" b="1" dirty="0">
                <a:solidFill>
                  <a:srgbClr val="00202F"/>
                </a:solidFill>
                <a:latin typeface="Open Sans"/>
              </a:rPr>
              <a:t>https://www.euronews.com/travel/2022/01/18/tourist-taxes-all-of-the-countries-you-will-have-to-pay-to-enter-in-2022</a:t>
            </a:r>
            <a:endParaRPr lang="ru-RU" sz="1300" dirty="0"/>
          </a:p>
        </p:txBody>
      </p:sp>
      <p:sp>
        <p:nvSpPr>
          <p:cNvPr id="3" name="Объект 2"/>
          <p:cNvSpPr>
            <a:spLocks noGrp="1"/>
          </p:cNvSpPr>
          <p:nvPr>
            <p:ph idx="1"/>
          </p:nvPr>
        </p:nvSpPr>
        <p:spPr/>
        <p:txBody>
          <a:bodyPr>
            <a:normAutofit fontScale="92500" lnSpcReduction="10000"/>
          </a:bodyPr>
          <a:lstStyle/>
          <a:p>
            <a:r>
              <a:rPr lang="uk-UA" dirty="0"/>
              <a:t>Оскільки пандемія COVID-19 триває, туристичний сектор бореться за відновлення всупереч обмеженням і закриттям. Країни, які в минулому значною мірою покладалися на туризм, переживають особливу біду.</a:t>
            </a:r>
          </a:p>
          <a:p>
            <a:r>
              <a:rPr lang="uk-UA" dirty="0"/>
              <a:t>У результаті деякі вдалися до запровадження «туристичного податку» у 2022 році.</a:t>
            </a:r>
          </a:p>
          <a:p>
            <a:r>
              <a:rPr lang="uk-UA" dirty="0"/>
              <a:t>Але в багатьох місцях уже діють туристичні податки, і якщо ви подорожували за кордон, ви, швидше за все, платили їх раніше. Можливо, ви ніколи цього не помічали, оскільки іноді це використовують для авіаквитків або податків, які ви сплачуєте в готелі.</a:t>
            </a:r>
          </a:p>
          <a:p>
            <a:r>
              <a:rPr lang="uk-UA" b="1" dirty="0"/>
              <a:t>Таїланд</a:t>
            </a:r>
            <a:r>
              <a:rPr lang="uk-UA" dirty="0"/>
              <a:t> вводить туристичний збір у 2022 році. Повідомляється, що з квітня Таїланд запроваджує туристичний збір у розмірі 300 </a:t>
            </a:r>
            <a:r>
              <a:rPr lang="uk-UA" dirty="0" err="1"/>
              <a:t>бат</a:t>
            </a:r>
            <a:r>
              <a:rPr lang="uk-UA" dirty="0"/>
              <a:t> (8 євро).</a:t>
            </a:r>
          </a:p>
          <a:p>
            <a:r>
              <a:rPr lang="uk-UA" dirty="0"/>
              <a:t>Губернатор Управління туризму Таїланду сказав </a:t>
            </a:r>
            <a:r>
              <a:rPr lang="uk-UA" dirty="0" err="1"/>
              <a:t>Reuters</a:t>
            </a:r>
            <a:r>
              <a:rPr lang="uk-UA" dirty="0"/>
              <a:t>, що частина збору «буде використана для догляду за туристами», оскільки були випадки, коли медична страховка їх не </a:t>
            </a:r>
            <a:r>
              <a:rPr lang="uk-UA" dirty="0" err="1"/>
              <a:t>покривала.Це</a:t>
            </a:r>
            <a:r>
              <a:rPr lang="uk-UA" dirty="0"/>
              <a:t> також допоможе фінансувати подальший розвиток туристичних атракцій, таких як Великий палац у Бангкоку.</a:t>
            </a:r>
          </a:p>
        </p:txBody>
      </p:sp>
    </p:spTree>
    <p:extLst>
      <p:ext uri="{BB962C8B-B14F-4D97-AF65-F5344CB8AC3E}">
        <p14:creationId xmlns:p14="http://schemas.microsoft.com/office/powerpoint/2010/main" val="3841852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9848" y="399245"/>
            <a:ext cx="10058400" cy="5772955"/>
          </a:xfrm>
        </p:spPr>
        <p:txBody>
          <a:bodyPr>
            <a:normAutofit fontScale="85000" lnSpcReduction="10000"/>
          </a:bodyPr>
          <a:lstStyle/>
          <a:p>
            <a:r>
              <a:rPr lang="ru-RU" b="1" dirty="0" err="1"/>
              <a:t>Венеція</a:t>
            </a:r>
            <a:r>
              <a:rPr lang="ru-RU" b="1" dirty="0"/>
              <a:t> </a:t>
            </a:r>
            <a:r>
              <a:rPr lang="ru-RU" dirty="0" err="1"/>
              <a:t>запровадить</a:t>
            </a:r>
            <a:r>
              <a:rPr lang="ru-RU" dirty="0"/>
              <a:t> </a:t>
            </a:r>
            <a:r>
              <a:rPr lang="ru-RU" dirty="0" err="1"/>
              <a:t>туристичний</a:t>
            </a:r>
            <a:r>
              <a:rPr lang="ru-RU" dirty="0"/>
              <a:t> </a:t>
            </a:r>
            <a:r>
              <a:rPr lang="ru-RU" dirty="0" err="1"/>
              <a:t>збір</a:t>
            </a:r>
            <a:r>
              <a:rPr lang="ru-RU" dirty="0"/>
              <a:t> у 2022 </a:t>
            </a:r>
            <a:r>
              <a:rPr lang="ru-RU" dirty="0" err="1"/>
              <a:t>році</a:t>
            </a:r>
            <a:r>
              <a:rPr lang="ru-RU" dirty="0"/>
              <a:t>. </a:t>
            </a:r>
            <a:r>
              <a:rPr lang="ru-RU" dirty="0" err="1"/>
              <a:t>Венеція</a:t>
            </a:r>
            <a:r>
              <a:rPr lang="ru-RU" dirty="0"/>
              <a:t> </a:t>
            </a:r>
            <a:r>
              <a:rPr lang="ru-RU" dirty="0" err="1"/>
              <a:t>незабаром</a:t>
            </a:r>
            <a:r>
              <a:rPr lang="ru-RU" dirty="0"/>
              <a:t> </a:t>
            </a:r>
            <a:r>
              <a:rPr lang="ru-RU" dirty="0" err="1"/>
              <a:t>може</a:t>
            </a:r>
            <a:r>
              <a:rPr lang="ru-RU" dirty="0"/>
              <a:t> </a:t>
            </a:r>
            <a:r>
              <a:rPr lang="ru-RU" dirty="0" err="1"/>
              <a:t>почати</a:t>
            </a:r>
            <a:r>
              <a:rPr lang="ru-RU" dirty="0"/>
              <a:t> </a:t>
            </a:r>
            <a:r>
              <a:rPr lang="ru-RU" dirty="0" err="1"/>
              <a:t>стягувати</a:t>
            </a:r>
            <a:r>
              <a:rPr lang="ru-RU" dirty="0"/>
              <a:t> </a:t>
            </a:r>
            <a:r>
              <a:rPr lang="uk-UA" dirty="0"/>
              <a:t>плату з туристів, які відвідують її з літа 2022 року.</a:t>
            </a:r>
          </a:p>
          <a:p>
            <a:r>
              <a:rPr lang="uk-UA" dirty="0"/>
              <a:t>Італійська газета </a:t>
            </a:r>
            <a:r>
              <a:rPr lang="uk-UA" dirty="0" err="1"/>
              <a:t>La</a:t>
            </a:r>
            <a:r>
              <a:rPr lang="uk-UA" dirty="0"/>
              <a:t> </a:t>
            </a:r>
            <a:r>
              <a:rPr lang="uk-UA" dirty="0" err="1"/>
              <a:t>Stampa</a:t>
            </a:r>
            <a:r>
              <a:rPr lang="uk-UA" dirty="0"/>
              <a:t> повідомила в серпні, що було запропоновано кілька заходів для контролю кількості туристів, наприклад система онлайн-бронювання. Але потрібно докласти більше зусиль, щоб зменшити кількість людей, включаючи плату за в’їзд до міста.</a:t>
            </a:r>
          </a:p>
          <a:p>
            <a:r>
              <a:rPr lang="uk-UA" dirty="0"/>
              <a:t>Запропонований збір коливатиметься від 3 до 10 євро залежно від того, низький чи високий сезон.</a:t>
            </a:r>
          </a:p>
          <a:p>
            <a:r>
              <a:rPr lang="uk-UA" b="1" dirty="0"/>
              <a:t>ЄС запровадить туристичний податок у 2022 році. </a:t>
            </a:r>
            <a:r>
              <a:rPr lang="uk-UA" dirty="0"/>
              <a:t>До кінця 2022 року громадянам країн, які не входять до ЄС, включаючи американців, австралійців, британців та інших мандрівників з-за меж Шенгенської зони, потрібно буде заповнити заявку на 7 євро, щоб потрапити. Особам молодше 18 і старше 70 не доведеться сплачувати збір.</a:t>
            </a:r>
          </a:p>
          <a:p>
            <a:r>
              <a:rPr lang="uk-UA" dirty="0"/>
              <a:t>У багатьох країнах уже діє туристичний збір з різних причин. Для деяких це пов’язано зі спробою скоротити кількість туристів і запобігти надмірному туризму. Для інших це майже як податок на екологічність з кожного відвідувача. Кошти від цих податків йдуть на утримання туристичних об’єктів і захист природних ресурсів.</a:t>
            </a:r>
          </a:p>
          <a:p>
            <a:r>
              <a:rPr lang="uk-UA" b="1" dirty="0"/>
              <a:t>Австрія. </a:t>
            </a:r>
            <a:r>
              <a:rPr lang="uk-UA" dirty="0"/>
              <a:t>В Австрії ви сплачуєте податок на ночівлю, який залежить від того, в якій провінції ви перебуваєте. У Відні чи Зальцбурзі ви сплачуєте додатково 3,02 % від рахунку в готелі за кожну особу. Туристичний збір також відомий як </a:t>
            </a:r>
            <a:r>
              <a:rPr lang="uk-UA" dirty="0" err="1"/>
              <a:t>Tourismusgesetz</a:t>
            </a:r>
            <a:r>
              <a:rPr lang="uk-UA" dirty="0"/>
              <a:t> і </a:t>
            </a:r>
            <a:r>
              <a:rPr lang="uk-UA" dirty="0" err="1"/>
              <a:t>Berherbergungsbeiträge</a:t>
            </a:r>
            <a:r>
              <a:rPr lang="uk-UA" dirty="0"/>
              <a:t>.</a:t>
            </a:r>
          </a:p>
          <a:p>
            <a:r>
              <a:rPr lang="uk-UA" b="1" dirty="0"/>
              <a:t>Бельгія. </a:t>
            </a:r>
            <a:r>
              <a:rPr lang="uk-UA" dirty="0"/>
              <a:t>Туристичний податок у Бельгії також стягується з розміщення за кожну ніч перебування. Комісія іноді включається у вартість номеру в готелі, але деякі відокремлюють вартість і роблять її додатковою оплатою, тому вам потрібно уважно перевіряти свій рахунок. Антверпен і </a:t>
            </a:r>
            <a:r>
              <a:rPr lang="uk-UA" dirty="0" err="1"/>
              <a:t>Брюгге</a:t>
            </a:r>
            <a:r>
              <a:rPr lang="uk-UA" dirty="0"/>
              <a:t> стягують тариф за номер. Ціна в Брюсселі залежить від розміру та рейтингу готелю. Загалом це близько 7,50 євро.</a:t>
            </a:r>
          </a:p>
        </p:txBody>
      </p:sp>
    </p:spTree>
    <p:extLst>
      <p:ext uri="{BB962C8B-B14F-4D97-AF65-F5344CB8AC3E}">
        <p14:creationId xmlns:p14="http://schemas.microsoft.com/office/powerpoint/2010/main" val="28440200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9848" y="515155"/>
            <a:ext cx="10058400" cy="5657045"/>
          </a:xfrm>
        </p:spPr>
        <p:txBody>
          <a:bodyPr>
            <a:noAutofit/>
          </a:bodyPr>
          <a:lstStyle/>
          <a:p>
            <a:r>
              <a:rPr lang="uk-UA" sz="1600" b="1" dirty="0"/>
              <a:t>Бутан</a:t>
            </a:r>
            <a:r>
              <a:rPr lang="uk-UA" sz="1600" dirty="0"/>
              <a:t>. У той час як туристичні збори в більшості країн становлять менше 20 євро, податок у Бутані порівняно високий. Мінімальна щоденна плата для більшості іноземців становить: 250 доларів США (228 євро) на особу на день у високий сезон і трохи менше в низький сезон. Але вона покриває багато, включаючи проживання, транспорт у країні, гіда, харчування та вхідні внески.</a:t>
            </a:r>
          </a:p>
          <a:p>
            <a:r>
              <a:rPr lang="uk-UA" sz="1600" b="1" dirty="0"/>
              <a:t>Болгарія. </a:t>
            </a:r>
            <a:r>
              <a:rPr lang="uk-UA" sz="1600" dirty="0"/>
              <a:t>У Болгарії стягується туристичний збір за ночівлю. Він дуже низький і варіюється залежно від району та класифікації готелю - приблизно до 1,50 євро.</a:t>
            </a:r>
          </a:p>
          <a:p>
            <a:r>
              <a:rPr lang="uk-UA" sz="1600" b="1" dirty="0"/>
              <a:t>Карибські острови. </a:t>
            </a:r>
            <a:r>
              <a:rPr lang="uk-UA" sz="1600" dirty="0"/>
              <a:t>На більшості Карибських островів туристичні податки додаються до вартості готелю або плати за виїзд. Антигуа і Барбуда, Аруба, Багами, Барбадос, Бермуди, Бонайре, Британські Віргінські острови, Кайманові острови, Домініка, Домініканська Республіка, Гренада, Гаїті, Ямайка, Монтсеррат, Сент-Кітс і Невіс, Сент-Люсія, Сент-Люсія. </a:t>
            </a:r>
            <a:r>
              <a:rPr lang="uk-UA" sz="1600" dirty="0" err="1"/>
              <a:t>Маартен</a:t>
            </a:r>
            <a:r>
              <a:rPr lang="uk-UA" sz="1600" dirty="0"/>
              <a:t>, Сент-Вінсент і Гренадини, Тринідад і Тобаго та Віргінські острови США мають певну плату для відвідувачів. Комісія коливається від 13 євро на Багамах до 45 євро на Антигуа і Барбуді.</a:t>
            </a:r>
          </a:p>
          <a:p>
            <a:r>
              <a:rPr lang="uk-UA" sz="1600" b="1" dirty="0"/>
              <a:t>Хорватія. </a:t>
            </a:r>
            <a:r>
              <a:rPr lang="uk-UA" sz="1600" dirty="0"/>
              <a:t>Хорватія підвищила свій туристичний податок у 2019 році. Проте підвищена ставка застосовується лише в пік сезону влітку. Відвідувачі платять близько 10 кун (1,33 євро) з людини за ніч.</a:t>
            </a:r>
          </a:p>
          <a:p>
            <a:r>
              <a:rPr lang="uk-UA" sz="1600" dirty="0"/>
              <a:t>Туристичний</a:t>
            </a:r>
            <a:r>
              <a:rPr lang="uk-UA" sz="1600" b="1" dirty="0"/>
              <a:t> </a:t>
            </a:r>
            <a:r>
              <a:rPr lang="uk-UA" sz="1600" dirty="0"/>
              <a:t>збір </a:t>
            </a:r>
            <a:r>
              <a:rPr lang="uk-UA" sz="1600" b="1" dirty="0"/>
              <a:t>у Чехії </a:t>
            </a:r>
            <a:r>
              <a:rPr lang="uk-UA" sz="1600" dirty="0"/>
              <a:t>потрібно сплатити лише під час відвідування столиці – Праги. Він дуже малий (менше 1 євро) і оплачується з особи за ніч, до 60 ночей. Податок не поширюється на дітей до 18 років.</a:t>
            </a:r>
          </a:p>
          <a:p>
            <a:r>
              <a:rPr lang="uk-UA" sz="1600" dirty="0"/>
              <a:t>У </a:t>
            </a:r>
            <a:r>
              <a:rPr lang="uk-UA" sz="1600" b="1" dirty="0"/>
              <a:t>Франції</a:t>
            </a:r>
            <a:r>
              <a:rPr lang="uk-UA" sz="1600" dirty="0"/>
              <a:t> існує «податок на </a:t>
            </a:r>
            <a:r>
              <a:rPr lang="uk-UA" sz="1600" dirty="0" err="1"/>
              <a:t>сежурство</a:t>
            </a:r>
            <a:r>
              <a:rPr lang="uk-UA" sz="1600" dirty="0"/>
              <a:t>»; додається до рахунку в готелі та змінюється залежно від міста. Ціни коливаються від 0,20 євро до приблизно 4 євро з людини за ніч. Такі туристичні точки, як Париж і Ліон, використовують гроші для підтримки туристичної інфраструктури.</a:t>
            </a:r>
          </a:p>
          <a:p>
            <a:r>
              <a:rPr lang="uk-UA" sz="1600" dirty="0"/>
              <a:t>У </a:t>
            </a:r>
            <a:r>
              <a:rPr lang="uk-UA" sz="1600" b="1" dirty="0"/>
              <a:t>Німеччині</a:t>
            </a:r>
            <a:r>
              <a:rPr lang="uk-UA" sz="1600" dirty="0"/>
              <a:t> існує «податок на культуру» (</a:t>
            </a:r>
            <a:r>
              <a:rPr lang="uk-UA" sz="1600" dirty="0" err="1"/>
              <a:t>kulturförderabgabe</a:t>
            </a:r>
            <a:r>
              <a:rPr lang="uk-UA" sz="1600" dirty="0"/>
              <a:t>) та «податок на ліжко» (</a:t>
            </a:r>
            <a:r>
              <a:rPr lang="uk-UA" sz="1600" dirty="0" err="1"/>
              <a:t>bettensteuer</a:t>
            </a:r>
            <a:r>
              <a:rPr lang="uk-UA" sz="1600" dirty="0"/>
              <a:t>) у Франкфурті, Гамбурзі, Берліні. Комісія становить близько 5% від рахунку в готелі.</a:t>
            </a:r>
          </a:p>
        </p:txBody>
      </p:sp>
    </p:spTree>
    <p:extLst>
      <p:ext uri="{BB962C8B-B14F-4D97-AF65-F5344CB8AC3E}">
        <p14:creationId xmlns:p14="http://schemas.microsoft.com/office/powerpoint/2010/main" val="16944998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425003"/>
            <a:ext cx="10213848" cy="5747197"/>
          </a:xfrm>
        </p:spPr>
        <p:txBody>
          <a:bodyPr>
            <a:normAutofit lnSpcReduction="10000"/>
          </a:bodyPr>
          <a:lstStyle/>
          <a:p>
            <a:endParaRPr lang="ru-RU" sz="1000" dirty="0">
              <a:solidFill>
                <a:prstClr val="black"/>
              </a:solidFill>
            </a:endParaRPr>
          </a:p>
          <a:p>
            <a:pPr lvl="0">
              <a:buClr>
                <a:srgbClr val="D34817">
                  <a:lumMod val="75000"/>
                </a:srgbClr>
              </a:buClr>
            </a:pPr>
            <a:r>
              <a:rPr lang="uk-UA" sz="1600" dirty="0">
                <a:solidFill>
                  <a:prstClr val="black"/>
                </a:solidFill>
              </a:rPr>
              <a:t>Туристичний податок у </a:t>
            </a:r>
            <a:r>
              <a:rPr lang="uk-UA" sz="1600" b="1" dirty="0">
                <a:solidFill>
                  <a:prstClr val="black"/>
                </a:solidFill>
              </a:rPr>
              <a:t>Греції</a:t>
            </a:r>
            <a:r>
              <a:rPr lang="uk-UA" sz="1600" dirty="0">
                <a:solidFill>
                  <a:prstClr val="black"/>
                </a:solidFill>
              </a:rPr>
              <a:t> залежить від кількості зірок готелю або кількості кімнат, які ви знімаєте. Це може бути що завгодно до 4 євро за номер. Його запровадило Міністерство туризму Греції, щоб допомогти скоротити борг країни. </a:t>
            </a:r>
          </a:p>
          <a:p>
            <a:r>
              <a:rPr lang="uk-UA" sz="1600" dirty="0">
                <a:solidFill>
                  <a:prstClr val="black"/>
                </a:solidFill>
              </a:rPr>
              <a:t>Туристичний збір в </a:t>
            </a:r>
            <a:r>
              <a:rPr lang="uk-UA" sz="1600" b="1" dirty="0">
                <a:solidFill>
                  <a:prstClr val="black"/>
                </a:solidFill>
              </a:rPr>
              <a:t>Угорщині</a:t>
            </a:r>
            <a:r>
              <a:rPr lang="uk-UA" sz="1600" dirty="0">
                <a:solidFill>
                  <a:prstClr val="black"/>
                </a:solidFill>
              </a:rPr>
              <a:t> стягується лише в Будапешті. Мандрівники повинні сплачувати додаткові 4 % щоночі від вартості номеру.</a:t>
            </a:r>
          </a:p>
          <a:p>
            <a:r>
              <a:rPr lang="uk-UA" sz="1600" b="1" dirty="0">
                <a:solidFill>
                  <a:prstClr val="black"/>
                </a:solidFill>
              </a:rPr>
              <a:t>Індонезія. </a:t>
            </a:r>
            <a:r>
              <a:rPr lang="uk-UA" sz="1600" dirty="0">
                <a:solidFill>
                  <a:prstClr val="black"/>
                </a:solidFill>
              </a:rPr>
              <a:t>Туристичний податок в Індонезії стягується лише на Балі. У 2019 році новий закон передбачає, що іноземні відвідувачі індонезійського острова повинні сплачувати збір у розмірі 9 євро. Повідомляється, що доходи від податку йдуть на програми, які допомагають зберегти навколишнє середовище та </a:t>
            </a:r>
            <a:r>
              <a:rPr lang="uk-UA" sz="1600" dirty="0" err="1">
                <a:solidFill>
                  <a:prstClr val="black"/>
                </a:solidFill>
              </a:rPr>
              <a:t>балійську</a:t>
            </a:r>
            <a:r>
              <a:rPr lang="uk-UA" sz="1600" dirty="0">
                <a:solidFill>
                  <a:prstClr val="black"/>
                </a:solidFill>
              </a:rPr>
              <a:t> культуру.</a:t>
            </a:r>
          </a:p>
          <a:p>
            <a:r>
              <a:rPr lang="uk-UA" sz="1600" dirty="0">
                <a:solidFill>
                  <a:prstClr val="black"/>
                </a:solidFill>
              </a:rPr>
              <a:t>Туристичний збір в </a:t>
            </a:r>
            <a:r>
              <a:rPr lang="uk-UA" sz="1600" b="1" dirty="0">
                <a:solidFill>
                  <a:prstClr val="black"/>
                </a:solidFill>
              </a:rPr>
              <a:t>Італії </a:t>
            </a:r>
            <a:r>
              <a:rPr lang="uk-UA" sz="1600" dirty="0">
                <a:solidFill>
                  <a:prstClr val="black"/>
                </a:solidFill>
              </a:rPr>
              <a:t>залежить від того, де ви перебуваєте. Венеція може ввести власний податок влітку 2022 року. Тим часом плата в Римі коливається від 3 до 7 євро за ніч залежно від типу кімнати, але в деяких менших містах стягується більше.</a:t>
            </a:r>
          </a:p>
          <a:p>
            <a:r>
              <a:rPr lang="uk-UA" sz="1600" b="1" dirty="0">
                <a:solidFill>
                  <a:prstClr val="black"/>
                </a:solidFill>
              </a:rPr>
              <a:t>В Японії </a:t>
            </a:r>
            <a:r>
              <a:rPr lang="uk-UA" sz="1600" dirty="0">
                <a:solidFill>
                  <a:prstClr val="black"/>
                </a:solidFill>
              </a:rPr>
              <a:t>це надходить у формі податку на виїзд. Відвідувачі Японії платять 1000 ієн (близько 8 євро), коли вони виїжджають з країни. На офіційному туристичному веб-сайті стверджується, що цей невеликий податок «значно впливає» на економіку.</a:t>
            </a:r>
          </a:p>
          <a:p>
            <a:r>
              <a:rPr lang="uk-UA" sz="1600" dirty="0">
                <a:solidFill>
                  <a:prstClr val="black"/>
                </a:solidFill>
              </a:rPr>
              <a:t>Туристичний податок </a:t>
            </a:r>
            <a:r>
              <a:rPr lang="uk-UA" sz="1600" b="1" dirty="0">
                <a:solidFill>
                  <a:prstClr val="black"/>
                </a:solidFill>
              </a:rPr>
              <a:t>Малайзії </a:t>
            </a:r>
            <a:r>
              <a:rPr lang="uk-UA" sz="1600" dirty="0">
                <a:solidFill>
                  <a:prstClr val="black"/>
                </a:solidFill>
              </a:rPr>
              <a:t>є фіксованою ставкою та стягується за ніч вашого перебування. Це не більше ніж близько 4 євро за ніч.</a:t>
            </a:r>
          </a:p>
          <a:p>
            <a:r>
              <a:rPr lang="uk-UA" sz="1600" b="1" dirty="0">
                <a:solidFill>
                  <a:prstClr val="black"/>
                </a:solidFill>
              </a:rPr>
              <a:t>Нова Зеландія. </a:t>
            </a:r>
            <a:r>
              <a:rPr lang="uk-UA" sz="1600" dirty="0">
                <a:solidFill>
                  <a:prstClr val="black"/>
                </a:solidFill>
              </a:rPr>
              <a:t>Багато туристів, людей, які перебувають у робочих відпустках, а також деяких студентів і робітників, які приїжджають до Нової Зеландії, повинні сплачувати міжнародний збір на охорону природи та туризм (IVL), коли вони прибувають. Але люди з Австралії звільнені. Це 35 новозеландських доларів, тобто близько 21 євро.</a:t>
            </a:r>
          </a:p>
        </p:txBody>
      </p:sp>
    </p:spTree>
    <p:extLst>
      <p:ext uri="{BB962C8B-B14F-4D97-AF65-F5344CB8AC3E}">
        <p14:creationId xmlns:p14="http://schemas.microsoft.com/office/powerpoint/2010/main" val="33240917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9848" y="489397"/>
            <a:ext cx="10058400" cy="5682803"/>
          </a:xfrm>
        </p:spPr>
        <p:txBody>
          <a:bodyPr/>
          <a:lstStyle/>
          <a:p>
            <a:pPr lvl="0">
              <a:buClr>
                <a:srgbClr val="D34817">
                  <a:lumMod val="75000"/>
                </a:srgbClr>
              </a:buClr>
            </a:pPr>
            <a:r>
              <a:rPr lang="uk-UA" sz="1600" b="1" dirty="0">
                <a:solidFill>
                  <a:prstClr val="black"/>
                </a:solidFill>
              </a:rPr>
              <a:t>У Нідерландах </a:t>
            </a:r>
            <a:r>
              <a:rPr lang="uk-UA" sz="1600" dirty="0">
                <a:solidFill>
                  <a:prstClr val="black"/>
                </a:solidFill>
              </a:rPr>
              <a:t>діє туристичний податок на землю та податок на водних туристів. В Амстердамі це становить 7 % від вартості готельного номера. Це називається </a:t>
            </a:r>
            <a:r>
              <a:rPr lang="uk-UA" sz="1600" dirty="0" err="1">
                <a:solidFill>
                  <a:prstClr val="black"/>
                </a:solidFill>
              </a:rPr>
              <a:t>toeristenbelasting</a:t>
            </a:r>
            <a:r>
              <a:rPr lang="uk-UA" sz="1600" dirty="0">
                <a:solidFill>
                  <a:prstClr val="black"/>
                </a:solidFill>
              </a:rPr>
              <a:t>.</a:t>
            </a:r>
          </a:p>
          <a:p>
            <a:pPr lvl="0">
              <a:buClr>
                <a:srgbClr val="D34817">
                  <a:lumMod val="75000"/>
                </a:srgbClr>
              </a:buClr>
            </a:pPr>
            <a:r>
              <a:rPr lang="uk-UA" sz="1600" dirty="0">
                <a:solidFill>
                  <a:prstClr val="black"/>
                </a:solidFill>
              </a:rPr>
              <a:t>Низький туристичний податок у </a:t>
            </a:r>
            <a:r>
              <a:rPr lang="uk-UA" sz="1600" b="1" dirty="0">
                <a:solidFill>
                  <a:prstClr val="black"/>
                </a:solidFill>
              </a:rPr>
              <a:t>Португалії </a:t>
            </a:r>
            <a:r>
              <a:rPr lang="uk-UA" sz="1600" dirty="0">
                <a:solidFill>
                  <a:prstClr val="black"/>
                </a:solidFill>
              </a:rPr>
              <a:t>сплачується за ніч з особи та поширюється лише на гостей віком від 13 років. Це приблизно 2 євро. Ви повинні заплатити лише за перші сім днів перебування.</a:t>
            </a:r>
          </a:p>
          <a:p>
            <a:pPr lvl="0">
              <a:buClr>
                <a:srgbClr val="D34817">
                  <a:lumMod val="75000"/>
                </a:srgbClr>
              </a:buClr>
            </a:pPr>
            <a:r>
              <a:rPr lang="uk-UA" sz="1600" dirty="0">
                <a:solidFill>
                  <a:prstClr val="black"/>
                </a:solidFill>
              </a:rPr>
              <a:t>Туристичний збір </a:t>
            </a:r>
            <a:r>
              <a:rPr lang="uk-UA" sz="1600" b="1" dirty="0">
                <a:solidFill>
                  <a:prstClr val="black"/>
                </a:solidFill>
              </a:rPr>
              <a:t>у Словенії </a:t>
            </a:r>
            <a:r>
              <a:rPr lang="uk-UA" sz="1600" dirty="0">
                <a:solidFill>
                  <a:prstClr val="black"/>
                </a:solidFill>
              </a:rPr>
              <a:t>залежить від місця розташування та рейтингу готелю. Він трохи вищий у великих містах і на курортах, включаючи Любляну та </a:t>
            </a:r>
            <a:r>
              <a:rPr lang="uk-UA" sz="1600" dirty="0" err="1">
                <a:solidFill>
                  <a:prstClr val="black"/>
                </a:solidFill>
              </a:rPr>
              <a:t>Блед</a:t>
            </a:r>
            <a:r>
              <a:rPr lang="uk-UA" sz="1600" dirty="0">
                <a:solidFill>
                  <a:prstClr val="black"/>
                </a:solidFill>
              </a:rPr>
              <a:t> – близько 3 євро.</a:t>
            </a:r>
          </a:p>
          <a:p>
            <a:pPr lvl="0">
              <a:buClr>
                <a:srgbClr val="D34817">
                  <a:lumMod val="75000"/>
                </a:srgbClr>
              </a:buClr>
            </a:pPr>
            <a:r>
              <a:rPr lang="uk-UA" sz="1600" b="1" dirty="0">
                <a:solidFill>
                  <a:prstClr val="black"/>
                </a:solidFill>
              </a:rPr>
              <a:t>Іспанія</a:t>
            </a:r>
            <a:r>
              <a:rPr lang="uk-UA" sz="1600" dirty="0">
                <a:solidFill>
                  <a:prstClr val="black"/>
                </a:solidFill>
              </a:rPr>
              <a:t>. Якщо ви прямуєте на </a:t>
            </a:r>
            <a:r>
              <a:rPr lang="uk-UA" sz="1600" dirty="0" err="1">
                <a:solidFill>
                  <a:prstClr val="black"/>
                </a:solidFill>
              </a:rPr>
              <a:t>Ібіцу</a:t>
            </a:r>
            <a:r>
              <a:rPr lang="uk-UA" sz="1600" dirty="0">
                <a:solidFill>
                  <a:prstClr val="black"/>
                </a:solidFill>
              </a:rPr>
              <a:t> чи Майорку, вам доведеться заплатити туристичний збір. Сталий туристичний податок, який застосовується до житла для відпочинку на іспанських Балеарських островах (Майорка, </a:t>
            </a:r>
            <a:r>
              <a:rPr lang="uk-UA" sz="1600" dirty="0" err="1">
                <a:solidFill>
                  <a:prstClr val="black"/>
                </a:solidFill>
              </a:rPr>
              <a:t>Менорка</a:t>
            </a:r>
            <a:r>
              <a:rPr lang="uk-UA" sz="1600" dirty="0">
                <a:solidFill>
                  <a:prstClr val="black"/>
                </a:solidFill>
              </a:rPr>
              <a:t>, </a:t>
            </a:r>
            <a:r>
              <a:rPr lang="uk-UA" sz="1600" dirty="0" err="1">
                <a:solidFill>
                  <a:prstClr val="black"/>
                </a:solidFill>
              </a:rPr>
              <a:t>Ібіца</a:t>
            </a:r>
            <a:r>
              <a:rPr lang="uk-UA" sz="1600" dirty="0">
                <a:solidFill>
                  <a:prstClr val="black"/>
                </a:solidFill>
              </a:rPr>
              <a:t>, </a:t>
            </a:r>
            <a:r>
              <a:rPr lang="uk-UA" sz="1600" dirty="0" err="1">
                <a:solidFill>
                  <a:prstClr val="black"/>
                </a:solidFill>
              </a:rPr>
              <a:t>Форментера</a:t>
            </a:r>
            <a:r>
              <a:rPr lang="uk-UA" sz="1600" dirty="0">
                <a:solidFill>
                  <a:prstClr val="black"/>
                </a:solidFill>
              </a:rPr>
              <a:t>), також поширюється на кожного відпочиваючого віком від 16 років. У високий сезон податок може досягати 4 євро за ніч.</a:t>
            </a:r>
          </a:p>
          <a:p>
            <a:pPr lvl="0">
              <a:buClr>
                <a:srgbClr val="D34817">
                  <a:lumMod val="75000"/>
                </a:srgbClr>
              </a:buClr>
            </a:pPr>
            <a:r>
              <a:rPr lang="uk-UA" sz="1600" dirty="0">
                <a:solidFill>
                  <a:prstClr val="black"/>
                </a:solidFill>
              </a:rPr>
              <a:t>Туристичний збір у </a:t>
            </a:r>
            <a:r>
              <a:rPr lang="uk-UA" sz="1600" b="1" dirty="0">
                <a:solidFill>
                  <a:prstClr val="black"/>
                </a:solidFill>
              </a:rPr>
              <a:t>Швейцарії</a:t>
            </a:r>
            <a:r>
              <a:rPr lang="uk-UA" sz="1600" dirty="0">
                <a:solidFill>
                  <a:prstClr val="black"/>
                </a:solidFill>
              </a:rPr>
              <a:t> залежить від місця розташування. Вартість вказана за ніч і за людину і становить приблизно 2,20 євро. Ціни на проживання зазвичай не включають туристичний збір - він вказується окремою сумою, тому його легше відстежувати. І це стосується лише перебування менше 40 днів.</a:t>
            </a:r>
          </a:p>
          <a:p>
            <a:pPr lvl="0">
              <a:buClr>
                <a:srgbClr val="D34817">
                  <a:lumMod val="75000"/>
                </a:srgbClr>
              </a:buClr>
            </a:pPr>
            <a:r>
              <a:rPr lang="uk-UA" sz="1600" b="1" dirty="0">
                <a:solidFill>
                  <a:prstClr val="black"/>
                </a:solidFill>
              </a:rPr>
              <a:t>США. </a:t>
            </a:r>
            <a:r>
              <a:rPr lang="uk-UA" sz="1600" dirty="0">
                <a:solidFill>
                  <a:prstClr val="black"/>
                </a:solidFill>
              </a:rPr>
              <a:t>Готельний податок або податок на проживання для мандрівників, які орендують житло, стягується в більшості Сполучених Штатів. Його також називають податком на проживання. Плата стягується в готелях, мотелях і пансіонатах. Повідомляється, що найвища ставка сплачується в Х'юстоні, з 17-відсотковим податком на готельний рахунок.</a:t>
            </a:r>
          </a:p>
          <a:p>
            <a:endParaRPr lang="ru-RU" dirty="0"/>
          </a:p>
        </p:txBody>
      </p:sp>
    </p:spTree>
    <p:extLst>
      <p:ext uri="{BB962C8B-B14F-4D97-AF65-F5344CB8AC3E}">
        <p14:creationId xmlns:p14="http://schemas.microsoft.com/office/powerpoint/2010/main" val="2915661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283</TotalTime>
  <Words>10506</Words>
  <Application>Microsoft Office PowerPoint</Application>
  <PresentationFormat>Произвольный</PresentationFormat>
  <Paragraphs>908</Paragraphs>
  <Slides>98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98</vt:i4>
      </vt:variant>
    </vt:vector>
  </HeadingPairs>
  <TitlesOfParts>
    <vt:vector size="99" baseType="lpstr">
      <vt:lpstr>Дерево</vt:lpstr>
      <vt:lpstr>Становлення сучасних форм розвитку та державного регулювання міжнародного туризму в країнах світу. Лекція 6. Форми організації державного регулювання туристичної галузі країн світу  </vt:lpstr>
      <vt:lpstr>план</vt:lpstr>
      <vt:lpstr>Форми організації державного регулювання туристичної галузі країн світу</vt:lpstr>
      <vt:lpstr>Правове регулювання розвитку міжнародної туристичної діяльності</vt:lpstr>
      <vt:lpstr>Перша модель - “Ринкова, американська”</vt:lpstr>
      <vt:lpstr>Презентация PowerPoint</vt:lpstr>
      <vt:lpstr>Презентация PowerPoint</vt:lpstr>
      <vt:lpstr>Презентация PowerPoint</vt:lpstr>
      <vt:lpstr>Презентация PowerPoint</vt:lpstr>
      <vt:lpstr>Друга модель - “Туризм - основне джерело надходжень до бюджету”</vt:lpstr>
      <vt:lpstr>Презентация PowerPoint</vt:lpstr>
      <vt:lpstr>Презентация PowerPoint</vt:lpstr>
      <vt:lpstr>Третя модель -“Європейська”</vt:lpstr>
      <vt:lpstr>Презентация PowerPoint</vt:lpstr>
      <vt:lpstr>Презентация PowerPoint</vt:lpstr>
      <vt:lpstr>Презентация PowerPoint</vt:lpstr>
      <vt:lpstr>Четверта модель ”Комбінована”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Сертифікація і стандартизація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ліцензування</vt:lpstr>
      <vt:lpstr>Податкове регулювання міжнародної туристичної діяльності.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Tourist taxes: All of the countries you will have to pay to enter in 2022 https://www.euronews.com/travel/2022/01/18/tourist-taxes-all-of-the-countries-you-will-have-to-pay-to-enter-in-2022</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Становлення сучасних форм розвитку та державного регулювання міжнародного туризму в країнах світу. Лекція 6. Форми організації державного регулювання туристичної галузі країн світу</dc:title>
  <dc:creator>Oleksandr Krugliak</dc:creator>
  <cp:lastModifiedBy>Бондар Дарина Сергіївна</cp:lastModifiedBy>
  <cp:revision>26</cp:revision>
  <dcterms:created xsi:type="dcterms:W3CDTF">2021-10-24T16:58:30Z</dcterms:created>
  <dcterms:modified xsi:type="dcterms:W3CDTF">2023-04-25T11:51:09Z</dcterms:modified>
</cp:coreProperties>
</file>