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1"/>
  </p:notesMasterIdLst>
  <p:sldIdLst>
    <p:sldId id="619" r:id="rId2"/>
    <p:sldId id="666" r:id="rId3"/>
    <p:sldId id="618" r:id="rId4"/>
    <p:sldId id="662" r:id="rId5"/>
    <p:sldId id="630" r:id="rId6"/>
    <p:sldId id="272" r:id="rId7"/>
    <p:sldId id="620" r:id="rId8"/>
    <p:sldId id="625" r:id="rId9"/>
    <p:sldId id="634" r:id="rId10"/>
    <p:sldId id="624" r:id="rId11"/>
    <p:sldId id="661" r:id="rId12"/>
    <p:sldId id="629" r:id="rId13"/>
    <p:sldId id="632" r:id="rId14"/>
    <p:sldId id="623" r:id="rId15"/>
    <p:sldId id="664" r:id="rId16"/>
    <p:sldId id="631" r:id="rId17"/>
    <p:sldId id="638" r:id="rId18"/>
    <p:sldId id="599" r:id="rId19"/>
    <p:sldId id="655" r:id="rId20"/>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24A9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82" autoAdjust="0"/>
    <p:restoredTop sz="93979" autoAdjust="0"/>
  </p:normalViewPr>
  <p:slideViewPr>
    <p:cSldViewPr snapToGrid="0">
      <p:cViewPr varScale="1">
        <p:scale>
          <a:sx n="69" d="100"/>
          <a:sy n="69" d="100"/>
        </p:scale>
        <p:origin x="6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4098EF8-C5DA-48A6-8388-2DC7CD75FC89}" type="datetimeFigureOut">
              <a:rPr lang="uk-UA" smtClean="0"/>
              <a:t>24.02.2025</a:t>
            </a:fld>
            <a:endParaRPr lang="uk-UA"/>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5A392-6E94-4F57-9F74-0323B6B46DC5}" type="slidenum">
              <a:rPr lang="uk-UA" smtClean="0"/>
              <a:t>‹#›</a:t>
            </a:fld>
            <a:endParaRPr lang="uk-UA"/>
          </a:p>
        </p:txBody>
      </p:sp>
    </p:spTree>
    <p:extLst>
      <p:ext uri="{BB962C8B-B14F-4D97-AF65-F5344CB8AC3E}">
        <p14:creationId xmlns:p14="http://schemas.microsoft.com/office/powerpoint/2010/main" val="158994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worldometers.info/world-population/" TargetMode="External"/><Relationship Id="rId2" Type="http://schemas.openxmlformats.org/officeDocument/2006/relationships/slide" Target="../slides/slide1.xml"/><Relationship Id="rId1" Type="http://schemas.openxmlformats.org/officeDocument/2006/relationships/notesMaster" Target="../notesMasters/notesMaster1.xml"/><Relationship Id="rId5" Type="http://schemas.openxmlformats.org/officeDocument/2006/relationships/hyperlink" Target="https://ec.europa.eu/commission/presscorner/detail/en/ip_23_4807" TargetMode="External"/><Relationship Id="rId4" Type="http://schemas.openxmlformats.org/officeDocument/2006/relationships/hyperlink" Target="https://www.worldometers.info/world-population/population-by-region/" TargetMode="Externa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www.sapiens.com.ua/" TargetMode="External"/><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sapiens.com.ua/" TargetMode="External"/><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8" Type="http://schemas.openxmlformats.org/officeDocument/2006/relationships/hyperlink" Target="https://www.unhcr.org/refugee-statistics/insights/explainers/refugee-hosting-metrics.html#FN4" TargetMode="External"/><Relationship Id="rId3" Type="http://schemas.openxmlformats.org/officeDocument/2006/relationships/hyperlink" Target="https://www.unhcr.org/the-global-compact-on-refugees.html" TargetMode="External"/><Relationship Id="rId7" Type="http://schemas.openxmlformats.org/officeDocument/2006/relationships/hyperlink" Target="https://www.unhcr.org/refugee-statistics/insights/explainers/refugee-hosting-metrics.html#FN3" TargetMode="External"/><Relationship Id="rId2" Type="http://schemas.openxmlformats.org/officeDocument/2006/relationships/slide" Target="../slides/slide18.xml"/><Relationship Id="rId1" Type="http://schemas.openxmlformats.org/officeDocument/2006/relationships/notesMaster" Target="../notesMasters/notesMaster1.xml"/><Relationship Id="rId6" Type="http://schemas.openxmlformats.org/officeDocument/2006/relationships/hyperlink" Target="https://www.unhcr.org/refugee-statistics/insights/explainers/refugee-hosting-metrics.html#FN2" TargetMode="External"/><Relationship Id="rId5" Type="http://schemas.openxmlformats.org/officeDocument/2006/relationships/hyperlink" Target="https://www.unhcr.org/refugee-statistics/insights/explainers/refugee-hosting-metrics.html#FN1" TargetMode="External"/><Relationship Id="rId4" Type="http://schemas.openxmlformats.org/officeDocument/2006/relationships/hyperlink" Target="https://datahelpdesk.worldbank.org/knowledgebase/articles/906519-world-bank-country-and-lending-groups"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worldometers.info/world-population/"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s://ec.europa.eu/commission/presscorner/detail/en/ip_23_4807" TargetMode="External"/><Relationship Id="rId4" Type="http://schemas.openxmlformats.org/officeDocument/2006/relationships/hyperlink" Target="https://www.worldometers.info/world-population/population-by-region/"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8" Type="http://schemas.openxmlformats.org/officeDocument/2006/relationships/hyperlink" Target="https://www.unhcr.org/refugee-statistics/insights/explainers/refugee-hosting-metrics.html#FN4" TargetMode="External"/><Relationship Id="rId3" Type="http://schemas.openxmlformats.org/officeDocument/2006/relationships/hyperlink" Target="https://www.unhcr.org/the-global-compact-on-refugees.html" TargetMode="External"/><Relationship Id="rId7" Type="http://schemas.openxmlformats.org/officeDocument/2006/relationships/hyperlink" Target="https://www.unhcr.org/refugee-statistics/insights/explainers/refugee-hosting-metrics.html#FN3"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www.unhcr.org/refugee-statistics/insights/explainers/refugee-hosting-metrics.html#FN2" TargetMode="External"/><Relationship Id="rId5" Type="http://schemas.openxmlformats.org/officeDocument/2006/relationships/hyperlink" Target="https://www.unhcr.org/refugee-statistics/insights/explainers/refugee-hosting-metrics.html#FN1" TargetMode="External"/><Relationship Id="rId4" Type="http://schemas.openxmlformats.org/officeDocument/2006/relationships/hyperlink" Target="https://datahelpdesk.worldbank.org/knowledgebase/articles/906519-world-bank-country-and-lending-group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current population of </a:t>
            </a:r>
            <a:r>
              <a:rPr lang="en-US" sz="1200" b="1" i="0" kern="1200" dirty="0" smtClean="0">
                <a:solidFill>
                  <a:schemeClr val="tx1"/>
                </a:solidFill>
                <a:effectLst/>
                <a:latin typeface="+mn-lt"/>
                <a:ea typeface="+mn-ea"/>
                <a:cs typeface="+mn-cs"/>
              </a:rPr>
              <a:t>Europe</a:t>
            </a:r>
            <a:r>
              <a:rPr lang="en-US" sz="1200" b="0" i="0" kern="1200" dirty="0" smtClean="0">
                <a:solidFill>
                  <a:schemeClr val="tx1"/>
                </a:solidFill>
                <a:effectLst/>
                <a:latin typeface="+mn-lt"/>
                <a:ea typeface="+mn-ea"/>
                <a:cs typeface="+mn-cs"/>
              </a:rPr>
              <a:t> is </a:t>
            </a:r>
            <a:r>
              <a:rPr lang="en-US" sz="1200" b="1" i="0" kern="1200" dirty="0" smtClean="0">
                <a:solidFill>
                  <a:schemeClr val="tx1"/>
                </a:solidFill>
                <a:effectLst/>
                <a:latin typeface="+mn-lt"/>
                <a:ea typeface="+mn-ea"/>
                <a:cs typeface="+mn-cs"/>
              </a:rPr>
              <a:t>744,819,089</a:t>
            </a:r>
            <a:r>
              <a:rPr lang="en-US" sz="1200" b="0" i="0" kern="1200" dirty="0" smtClean="0">
                <a:solidFill>
                  <a:schemeClr val="tx1"/>
                </a:solidFill>
                <a:effectLst/>
                <a:latin typeface="+mn-lt"/>
                <a:ea typeface="+mn-ea"/>
                <a:cs typeface="+mn-cs"/>
              </a:rPr>
              <a:t> as of Tuesday, November 19, 2024, based on the latest United Nations estimates.</a:t>
            </a:r>
          </a:p>
          <a:p>
            <a:r>
              <a:rPr lang="en-US" sz="1200" b="0" i="0" kern="1200" dirty="0" smtClean="0">
                <a:solidFill>
                  <a:schemeClr val="tx1"/>
                </a:solidFill>
                <a:effectLst/>
                <a:latin typeface="+mn-lt"/>
                <a:ea typeface="+mn-ea"/>
                <a:cs typeface="+mn-cs"/>
              </a:rPr>
              <a:t>Europe population is equivalent to </a:t>
            </a:r>
            <a:r>
              <a:rPr lang="en-US" sz="1200" b="1" i="0" kern="1200" dirty="0" smtClean="0">
                <a:solidFill>
                  <a:schemeClr val="tx1"/>
                </a:solidFill>
                <a:effectLst/>
                <a:latin typeface="+mn-lt"/>
                <a:ea typeface="+mn-ea"/>
                <a:cs typeface="+mn-cs"/>
              </a:rPr>
              <a:t>9.21%</a:t>
            </a:r>
            <a:r>
              <a:rPr lang="en-US" sz="1200" b="0" i="0" kern="1200" dirty="0" smtClean="0">
                <a:solidFill>
                  <a:schemeClr val="tx1"/>
                </a:solidFill>
                <a:effectLst/>
                <a:latin typeface="+mn-lt"/>
                <a:ea typeface="+mn-ea"/>
                <a:cs typeface="+mn-cs"/>
              </a:rPr>
              <a:t> of the </a:t>
            </a:r>
            <a:r>
              <a:rPr lang="en-US" sz="1200" b="0" i="0" u="sng" kern="1200" dirty="0" smtClean="0">
                <a:solidFill>
                  <a:schemeClr val="tx1"/>
                </a:solidFill>
                <a:effectLst/>
                <a:latin typeface="+mn-lt"/>
                <a:ea typeface="+mn-ea"/>
                <a:cs typeface="+mn-cs"/>
                <a:hlinkClick r:id="rId3"/>
              </a:rPr>
              <a:t>total world population</a:t>
            </a:r>
            <a:r>
              <a:rPr lang="en-US" sz="1200" b="0" i="0" kern="1200" dirty="0" smtClean="0">
                <a:solidFill>
                  <a:schemeClr val="tx1"/>
                </a:solidFill>
                <a:effectLst/>
                <a:latin typeface="+mn-lt"/>
                <a:ea typeface="+mn-ea"/>
                <a:cs typeface="+mn-cs"/>
              </a:rPr>
              <a:t>.</a:t>
            </a:r>
          </a:p>
          <a:p>
            <a:r>
              <a:rPr lang="en-US" sz="1200" b="0" i="0" kern="1200" dirty="0" smtClean="0">
                <a:solidFill>
                  <a:schemeClr val="tx1"/>
                </a:solidFill>
                <a:effectLst/>
                <a:latin typeface="+mn-lt"/>
                <a:ea typeface="+mn-ea"/>
                <a:cs typeface="+mn-cs"/>
              </a:rPr>
              <a:t>Europe ranks number </a:t>
            </a:r>
            <a:r>
              <a:rPr lang="en-US" sz="1200" b="1" i="0" kern="1200" dirty="0" smtClean="0">
                <a:solidFill>
                  <a:schemeClr val="tx1"/>
                </a:solidFill>
                <a:effectLst/>
                <a:latin typeface="+mn-lt"/>
                <a:ea typeface="+mn-ea"/>
                <a:cs typeface="+mn-cs"/>
              </a:rPr>
              <a:t>3</a:t>
            </a:r>
            <a:r>
              <a:rPr lang="en-US" sz="1200" b="0" i="0" kern="1200" dirty="0" smtClean="0">
                <a:solidFill>
                  <a:schemeClr val="tx1"/>
                </a:solidFill>
                <a:effectLst/>
                <a:latin typeface="+mn-lt"/>
                <a:ea typeface="+mn-ea"/>
                <a:cs typeface="+mn-cs"/>
              </a:rPr>
              <a:t> among </a:t>
            </a:r>
            <a:r>
              <a:rPr lang="en-US" sz="1200" b="0" i="0" u="sng" kern="1200" dirty="0" smtClean="0">
                <a:solidFill>
                  <a:schemeClr val="tx1"/>
                </a:solidFill>
                <a:effectLst/>
                <a:latin typeface="+mn-lt"/>
                <a:ea typeface="+mn-ea"/>
                <a:cs typeface="+mn-cs"/>
                <a:hlinkClick r:id="rId4"/>
              </a:rPr>
              <a:t>regions of the world</a:t>
            </a:r>
            <a:r>
              <a:rPr lang="en-US" sz="1200" b="0" i="0" kern="1200" dirty="0" smtClean="0">
                <a:solidFill>
                  <a:schemeClr val="tx1"/>
                </a:solidFill>
                <a:effectLst/>
                <a:latin typeface="+mn-lt"/>
                <a:ea typeface="+mn-ea"/>
                <a:cs typeface="+mn-cs"/>
              </a:rPr>
              <a:t> (roughly equivalent to "continents"), ordered by population.</a:t>
            </a:r>
          </a:p>
          <a:p>
            <a:r>
              <a:rPr lang="en-US" sz="1200" b="0" i="0" kern="1200" dirty="0" smtClean="0">
                <a:solidFill>
                  <a:schemeClr val="tx1"/>
                </a:solidFill>
                <a:effectLst/>
                <a:latin typeface="+mn-lt"/>
                <a:ea typeface="+mn-ea"/>
                <a:cs typeface="+mn-cs"/>
              </a:rPr>
              <a:t>The population density in Europe is 34 per Km</a:t>
            </a:r>
            <a:r>
              <a:rPr lang="en-US" sz="1200" b="0" i="0" kern="1200" baseline="30000" dirty="0" smtClean="0">
                <a:solidFill>
                  <a:schemeClr val="tx1"/>
                </a:solidFill>
                <a:effectLst/>
                <a:latin typeface="+mn-lt"/>
                <a:ea typeface="+mn-ea"/>
                <a:cs typeface="+mn-cs"/>
              </a:rPr>
              <a:t>2</a:t>
            </a:r>
            <a:r>
              <a:rPr lang="en-US" sz="1200" b="0" i="0" kern="1200" dirty="0" smtClean="0">
                <a:solidFill>
                  <a:schemeClr val="tx1"/>
                </a:solidFill>
                <a:effectLst/>
                <a:latin typeface="+mn-lt"/>
                <a:ea typeface="+mn-ea"/>
                <a:cs typeface="+mn-cs"/>
              </a:rPr>
              <a:t> (87 people per mi</a:t>
            </a:r>
            <a:r>
              <a:rPr lang="en-US" sz="1200" b="0" i="0" kern="1200" baseline="30000" dirty="0" smtClean="0">
                <a:solidFill>
                  <a:schemeClr val="tx1"/>
                </a:solidFill>
                <a:effectLst/>
                <a:latin typeface="+mn-lt"/>
                <a:ea typeface="+mn-ea"/>
                <a:cs typeface="+mn-cs"/>
              </a:rPr>
              <a:t>2</a:t>
            </a:r>
            <a:r>
              <a:rPr lang="en-US" sz="1200" b="0" i="0" kern="1200" dirty="0" smtClean="0">
                <a:solidFill>
                  <a:schemeClr val="tx1"/>
                </a:solidFill>
                <a:effectLst/>
                <a:latin typeface="+mn-lt"/>
                <a:ea typeface="+mn-ea"/>
                <a:cs typeface="+mn-cs"/>
              </a:rPr>
              <a:t>).</a:t>
            </a:r>
          </a:p>
          <a:p>
            <a:r>
              <a:rPr lang="en-US" sz="1200" b="0" i="0" kern="1200" dirty="0" smtClean="0">
                <a:solidFill>
                  <a:schemeClr val="tx1"/>
                </a:solidFill>
                <a:effectLst/>
                <a:latin typeface="+mn-lt"/>
                <a:ea typeface="+mn-ea"/>
                <a:cs typeface="+mn-cs"/>
              </a:rPr>
              <a:t>The total land area is 22,134,900 Km2 (8,546,329 sq. miles)</a:t>
            </a:r>
          </a:p>
          <a:p>
            <a:r>
              <a:rPr lang="en-US" sz="1200" b="1" i="0" kern="1200" dirty="0" smtClean="0">
                <a:solidFill>
                  <a:schemeClr val="tx1"/>
                </a:solidFill>
                <a:effectLst/>
                <a:latin typeface="+mn-lt"/>
                <a:ea typeface="+mn-ea"/>
                <a:cs typeface="+mn-cs"/>
              </a:rPr>
              <a:t>75.6 %</a:t>
            </a:r>
            <a:r>
              <a:rPr lang="en-US" sz="1200" b="0" i="0" kern="1200" dirty="0" smtClean="0">
                <a:solidFill>
                  <a:schemeClr val="tx1"/>
                </a:solidFill>
                <a:effectLst/>
                <a:latin typeface="+mn-lt"/>
                <a:ea typeface="+mn-ea"/>
                <a:cs typeface="+mn-cs"/>
              </a:rPr>
              <a:t> of the population is </a:t>
            </a:r>
            <a:r>
              <a:rPr lang="en-US" sz="1200" b="1" i="0" kern="1200" dirty="0" smtClean="0">
                <a:solidFill>
                  <a:schemeClr val="tx1"/>
                </a:solidFill>
                <a:effectLst/>
                <a:latin typeface="+mn-lt"/>
                <a:ea typeface="+mn-ea"/>
                <a:cs typeface="+mn-cs"/>
              </a:rPr>
              <a:t>urban</a:t>
            </a:r>
            <a:r>
              <a:rPr lang="en-US" sz="1200" b="0" i="0" kern="1200" dirty="0" smtClean="0">
                <a:solidFill>
                  <a:schemeClr val="tx1"/>
                </a:solidFill>
                <a:effectLst/>
                <a:latin typeface="+mn-lt"/>
                <a:ea typeface="+mn-ea"/>
                <a:cs typeface="+mn-cs"/>
              </a:rPr>
              <a:t> (563,417,440 people in 2024)</a:t>
            </a:r>
          </a:p>
          <a:p>
            <a:r>
              <a:rPr lang="en-US" sz="1200" b="0" i="0" kern="1200" dirty="0" smtClean="0">
                <a:solidFill>
                  <a:schemeClr val="tx1"/>
                </a:solidFill>
                <a:effectLst/>
                <a:latin typeface="+mn-lt"/>
                <a:ea typeface="+mn-ea"/>
                <a:cs typeface="+mn-cs"/>
              </a:rPr>
              <a:t>The </a:t>
            </a:r>
            <a:r>
              <a:rPr lang="en-US" sz="1200" b="1" i="0" kern="1200" dirty="0" smtClean="0">
                <a:solidFill>
                  <a:schemeClr val="tx1"/>
                </a:solidFill>
                <a:effectLst/>
                <a:latin typeface="+mn-lt"/>
                <a:ea typeface="+mn-ea"/>
                <a:cs typeface="+mn-cs"/>
              </a:rPr>
              <a:t>median age</a:t>
            </a:r>
            <a:r>
              <a:rPr lang="en-US" sz="1200" b="0" i="0" kern="1200" dirty="0" smtClean="0">
                <a:solidFill>
                  <a:schemeClr val="tx1"/>
                </a:solidFill>
                <a:effectLst/>
                <a:latin typeface="+mn-lt"/>
                <a:ea typeface="+mn-ea"/>
                <a:cs typeface="+mn-cs"/>
              </a:rPr>
              <a:t> in Europe is </a:t>
            </a:r>
            <a:r>
              <a:rPr lang="en-US" sz="1200" b="1" i="0" kern="1200" dirty="0" smtClean="0">
                <a:solidFill>
                  <a:schemeClr val="tx1"/>
                </a:solidFill>
                <a:effectLst/>
                <a:latin typeface="+mn-lt"/>
                <a:ea typeface="+mn-ea"/>
                <a:cs typeface="+mn-cs"/>
              </a:rPr>
              <a:t>42.5 years</a:t>
            </a:r>
            <a:r>
              <a:rPr lang="en-US" sz="1200" b="0" i="0" kern="1200" dirty="0" smtClean="0">
                <a:solidFill>
                  <a:schemeClr val="tx1"/>
                </a:solidFill>
                <a:effectLst/>
                <a:latin typeface="+mn-lt"/>
                <a:ea typeface="+mn-ea"/>
                <a:cs typeface="+mn-cs"/>
              </a:rPr>
              <a:t>.</a:t>
            </a:r>
          </a:p>
          <a:p>
            <a:endParaRPr lang="en-US" dirty="0" smtClean="0"/>
          </a:p>
          <a:p>
            <a:r>
              <a:rPr lang="en-US" sz="1200" b="1" i="0" u="none" strike="noStrike" kern="1200" dirty="0" smtClean="0">
                <a:solidFill>
                  <a:schemeClr val="tx1"/>
                </a:solidFill>
                <a:effectLst/>
                <a:latin typeface="+mn-lt"/>
                <a:ea typeface="+mn-ea"/>
                <a:cs typeface="+mn-cs"/>
                <a:hlinkClick r:id="rId5"/>
              </a:rPr>
              <a:t>According to the report</a:t>
            </a:r>
            <a:r>
              <a:rPr lang="en-US" sz="1200" b="0" i="0" kern="1200" dirty="0" smtClean="0">
                <a:solidFill>
                  <a:schemeClr val="tx1"/>
                </a:solidFill>
                <a:effectLst/>
                <a:latin typeface="+mn-lt"/>
                <a:ea typeface="+mn-ea"/>
                <a:cs typeface="+mn-cs"/>
              </a:rPr>
              <a:t>, the EU's population, which was slightly over 448 million people earlier this year, is projected to reach its peak around 2026 and then gradually decrease, losing 57.4 million working-age people by 2100. More worryingly, the bloc's dependency ratio — the ratio of the number of elderly people compared to the number of people of working age — will surge from 33% today to 60% by the end of the century.</a:t>
            </a:r>
          </a:p>
          <a:p>
            <a:r>
              <a:rPr lang="en-US" sz="1200" b="0" i="0" kern="1200" dirty="0" smtClean="0">
                <a:solidFill>
                  <a:schemeClr val="tx1"/>
                </a:solidFill>
                <a:effectLst/>
                <a:latin typeface="+mn-lt"/>
                <a:ea typeface="+mn-ea"/>
                <a:cs typeface="+mn-cs"/>
              </a:rPr>
              <a:t>The drastic shift in the demographic pyramid will upend the </a:t>
            </a:r>
            <a:r>
              <a:rPr lang="en-US" sz="1200" b="0" i="0" kern="1200" dirty="0" err="1" smtClean="0">
                <a:solidFill>
                  <a:schemeClr val="tx1"/>
                </a:solidFill>
                <a:effectLst/>
                <a:latin typeface="+mn-lt"/>
                <a:ea typeface="+mn-ea"/>
                <a:cs typeface="+mn-cs"/>
              </a:rPr>
              <a:t>labour</a:t>
            </a:r>
            <a:r>
              <a:rPr lang="en-US" sz="1200" b="0" i="0" kern="1200" dirty="0" smtClean="0">
                <a:solidFill>
                  <a:schemeClr val="tx1"/>
                </a:solidFill>
                <a:effectLst/>
                <a:latin typeface="+mn-lt"/>
                <a:ea typeface="+mn-ea"/>
                <a:cs typeface="+mn-cs"/>
              </a:rPr>
              <a:t> market, with widespread shortages that could inhibit growth, productivity and innovation rates, and therefore accelerate loss of competitiveness vis-à-vis other major economies.</a:t>
            </a:r>
          </a:p>
          <a:p>
            <a:r>
              <a:rPr lang="en-US" sz="1200" b="0" i="0" kern="1200" dirty="0" smtClean="0">
                <a:solidFill>
                  <a:schemeClr val="tx1"/>
                </a:solidFill>
                <a:effectLst/>
                <a:latin typeface="+mn-lt"/>
                <a:ea typeface="+mn-ea"/>
                <a:cs typeface="+mn-cs"/>
              </a:rPr>
              <a:t>A dwindling workforce will inevitably reduce revenue for state coffers while piling additional pressure on public budgets to spend more on healthcare and pensions, an explosive combination that could divert attention away from the much-needed investments in renewable energy and cutting-edge technologies.</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a:t>
            </a:fld>
            <a:endParaRPr lang="uk-UA"/>
          </a:p>
        </p:txBody>
      </p:sp>
    </p:spTree>
    <p:extLst>
      <p:ext uri="{BB962C8B-B14F-4D97-AF65-F5344CB8AC3E}">
        <p14:creationId xmlns:p14="http://schemas.microsoft.com/office/powerpoint/2010/main" val="1817208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State Statistics Service of Ukraine stopped publishing unemployment data when the full-scale war started. The </a:t>
            </a:r>
            <a:r>
              <a:rPr lang="en-US" sz="1200" b="1" i="0" u="none" strike="noStrike" kern="1200" dirty="0" smtClean="0">
                <a:solidFill>
                  <a:schemeClr val="tx1"/>
                </a:solidFill>
                <a:effectLst/>
                <a:latin typeface="+mn-lt"/>
                <a:ea typeface="+mn-ea"/>
                <a:cs typeface="+mn-cs"/>
                <a:hlinkClick r:id="rId3"/>
              </a:rPr>
              <a:t>Info Sapiens</a:t>
            </a:r>
            <a:r>
              <a:rPr lang="en-US" sz="1200" b="0" i="0" kern="1200" dirty="0" smtClean="0">
                <a:solidFill>
                  <a:schemeClr val="tx1"/>
                </a:solidFill>
                <a:effectLst/>
                <a:latin typeface="+mn-lt"/>
                <a:ea typeface="+mn-ea"/>
                <a:cs typeface="+mn-cs"/>
              </a:rPr>
              <a:t> research agency makes its own estimates of the unemployment rate. According to them </a:t>
            </a:r>
            <a:r>
              <a:rPr lang="en-US" sz="1200" b="1" i="0" kern="1200" dirty="0" smtClean="0">
                <a:solidFill>
                  <a:schemeClr val="tx1"/>
                </a:solidFill>
                <a:effectLst/>
                <a:latin typeface="+mn-lt"/>
                <a:ea typeface="+mn-ea"/>
                <a:cs typeface="+mn-cs"/>
              </a:rPr>
              <a:t>in October 2024, the unemployment rate in Ukraine was 15.3%</a:t>
            </a:r>
            <a:r>
              <a:rPr lang="en-US" sz="1200" b="0" i="0" kern="1200" dirty="0" smtClean="0">
                <a:solidFill>
                  <a:schemeClr val="tx1"/>
                </a:solidFill>
                <a:effectLst/>
                <a:latin typeface="+mn-lt"/>
                <a:ea typeface="+mn-ea"/>
                <a:cs typeface="+mn-cs"/>
              </a:rPr>
              <a:t>.</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12</a:t>
            </a:fld>
            <a:endParaRPr lang="uk-UA"/>
          </a:p>
        </p:txBody>
      </p:sp>
    </p:spTree>
    <p:extLst>
      <p:ext uri="{BB962C8B-B14F-4D97-AF65-F5344CB8AC3E}">
        <p14:creationId xmlns:p14="http://schemas.microsoft.com/office/powerpoint/2010/main" val="28753554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smtClean="0"/>
          </a:p>
        </p:txBody>
      </p:sp>
      <p:sp>
        <p:nvSpPr>
          <p:cNvPr id="4" name="Номер слайда 3"/>
          <p:cNvSpPr>
            <a:spLocks noGrp="1"/>
          </p:cNvSpPr>
          <p:nvPr>
            <p:ph type="sldNum" sz="quarter" idx="10"/>
          </p:nvPr>
        </p:nvSpPr>
        <p:spPr/>
        <p:txBody>
          <a:bodyPr/>
          <a:lstStyle/>
          <a:p>
            <a:fld id="{EF85A392-6E94-4F57-9F74-0323B6B46DC5}" type="slidenum">
              <a:rPr lang="uk-UA" smtClean="0"/>
              <a:t>13</a:t>
            </a:fld>
            <a:endParaRPr lang="uk-UA"/>
          </a:p>
        </p:txBody>
      </p:sp>
    </p:spTree>
    <p:extLst>
      <p:ext uri="{BB962C8B-B14F-4D97-AF65-F5344CB8AC3E}">
        <p14:creationId xmlns:p14="http://schemas.microsoft.com/office/powerpoint/2010/main" val="9050214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uk-UA" dirty="0" smtClean="0"/>
              <a:t>Нерівномірний</a:t>
            </a:r>
            <a:r>
              <a:rPr lang="uk-UA" baseline="0" dirty="0" smtClean="0"/>
              <a:t> розподіл робочої сили в світі. </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14</a:t>
            </a:fld>
            <a:endParaRPr lang="uk-UA"/>
          </a:p>
        </p:txBody>
      </p:sp>
    </p:spTree>
    <p:extLst>
      <p:ext uri="{BB962C8B-B14F-4D97-AF65-F5344CB8AC3E}">
        <p14:creationId xmlns:p14="http://schemas.microsoft.com/office/powerpoint/2010/main" val="4607807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State Statistics Service of Ukraine stopped publishing unemployment data when the full-scale war started. The </a:t>
            </a:r>
            <a:r>
              <a:rPr lang="en-US" sz="1200" b="1" i="0" u="none" strike="noStrike" kern="1200" dirty="0" smtClean="0">
                <a:solidFill>
                  <a:schemeClr val="tx1"/>
                </a:solidFill>
                <a:effectLst/>
                <a:latin typeface="+mn-lt"/>
                <a:ea typeface="+mn-ea"/>
                <a:cs typeface="+mn-cs"/>
                <a:hlinkClick r:id="rId3"/>
              </a:rPr>
              <a:t>Info Sapiens</a:t>
            </a:r>
            <a:r>
              <a:rPr lang="en-US" sz="1200" b="0" i="0" kern="1200" dirty="0" smtClean="0">
                <a:solidFill>
                  <a:schemeClr val="tx1"/>
                </a:solidFill>
                <a:effectLst/>
                <a:latin typeface="+mn-lt"/>
                <a:ea typeface="+mn-ea"/>
                <a:cs typeface="+mn-cs"/>
              </a:rPr>
              <a:t> research agency makes its own estimates of the unemployment rate. According to them </a:t>
            </a:r>
            <a:r>
              <a:rPr lang="en-US" sz="1200" b="1" i="0" kern="1200" dirty="0" smtClean="0">
                <a:solidFill>
                  <a:schemeClr val="tx1"/>
                </a:solidFill>
                <a:effectLst/>
                <a:latin typeface="+mn-lt"/>
                <a:ea typeface="+mn-ea"/>
                <a:cs typeface="+mn-cs"/>
              </a:rPr>
              <a:t>in October 2024, the unemployment rate in Ukraine was 15.3%</a:t>
            </a:r>
            <a:r>
              <a:rPr lang="en-US" sz="1200" b="0" i="0" kern="1200" dirty="0" smtClean="0">
                <a:solidFill>
                  <a:schemeClr val="tx1"/>
                </a:solidFill>
                <a:effectLst/>
                <a:latin typeface="+mn-lt"/>
                <a:ea typeface="+mn-ea"/>
                <a:cs typeface="+mn-cs"/>
              </a:rPr>
              <a:t>.</a:t>
            </a:r>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15</a:t>
            </a:fld>
            <a:endParaRPr lang="uk-UA"/>
          </a:p>
        </p:txBody>
      </p:sp>
    </p:spTree>
    <p:extLst>
      <p:ext uri="{BB962C8B-B14F-4D97-AF65-F5344CB8AC3E}">
        <p14:creationId xmlns:p14="http://schemas.microsoft.com/office/powerpoint/2010/main" val="20284558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16</a:t>
            </a:fld>
            <a:endParaRPr lang="uk-UA"/>
          </a:p>
        </p:txBody>
      </p:sp>
    </p:spTree>
    <p:extLst>
      <p:ext uri="{BB962C8B-B14F-4D97-AF65-F5344CB8AC3E}">
        <p14:creationId xmlns:p14="http://schemas.microsoft.com/office/powerpoint/2010/main" val="200460903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interactive graph below displays the relationship between countries' populations, income levels and the number of refugees hosted in the country over time. The size of the bubble indicates the number of refugees, while the </a:t>
            </a:r>
            <a:r>
              <a:rPr lang="en-US" sz="1200" b="0" i="0" kern="1200" dirty="0" err="1" smtClean="0">
                <a:solidFill>
                  <a:schemeClr val="tx1"/>
                </a:solidFill>
                <a:effectLst/>
                <a:latin typeface="+mn-lt"/>
                <a:ea typeface="+mn-ea"/>
                <a:cs typeface="+mn-cs"/>
              </a:rPr>
              <a:t>colour</a:t>
            </a:r>
            <a:r>
              <a:rPr lang="en-US" sz="1200" b="0" i="0" kern="1200" dirty="0" smtClean="0">
                <a:solidFill>
                  <a:schemeClr val="tx1"/>
                </a:solidFill>
                <a:effectLst/>
                <a:latin typeface="+mn-lt"/>
                <a:ea typeface="+mn-ea"/>
                <a:cs typeface="+mn-cs"/>
              </a:rPr>
              <a:t> denotes the income-level.</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71 per cent of refugees are hosted in low- and middle-income countries</a:t>
            </a:r>
          </a:p>
          <a:p>
            <a:r>
              <a:rPr lang="en-US" sz="1200" b="0" i="0" kern="1200" dirty="0" smtClean="0">
                <a:solidFill>
                  <a:schemeClr val="tx1"/>
                </a:solidFill>
                <a:effectLst/>
                <a:latin typeface="+mn-lt"/>
                <a:ea typeface="+mn-ea"/>
                <a:cs typeface="+mn-cs"/>
              </a:rPr>
              <a:t>The </a:t>
            </a:r>
            <a:r>
              <a:rPr lang="en-US" sz="1200" b="0" i="0" u="none" strike="noStrike" kern="1200" dirty="0" smtClean="0">
                <a:solidFill>
                  <a:schemeClr val="tx1"/>
                </a:solidFill>
                <a:effectLst/>
                <a:latin typeface="+mn-lt"/>
                <a:ea typeface="+mn-ea"/>
                <a:cs typeface="+mn-cs"/>
                <a:hlinkClick r:id="rId3"/>
              </a:rPr>
              <a:t>Global Compact on Refugees</a:t>
            </a:r>
            <a:r>
              <a:rPr lang="en-US" sz="1200" b="0" i="0" kern="1200" dirty="0" smtClean="0">
                <a:solidFill>
                  <a:schemeClr val="tx1"/>
                </a:solidFill>
                <a:effectLst/>
                <a:latin typeface="+mn-lt"/>
                <a:ea typeface="+mn-ea"/>
                <a:cs typeface="+mn-cs"/>
              </a:rPr>
              <a:t> emphasizes the importance of greater responsibility- and burden-sharing. Yet, when it comes to hosting refugees, the weight is not equally shared. The proportion of refugees hosted in low- and middle-income countries helps us to assess how the responsibility for hosting refugees is shared globally. The underlying classification of countries into low, middle and high income groups is based on </a:t>
            </a:r>
            <a:r>
              <a:rPr lang="en-US" sz="1200" b="0" i="0" u="none" strike="noStrike" kern="1200" dirty="0" smtClean="0">
                <a:solidFill>
                  <a:schemeClr val="tx1"/>
                </a:solidFill>
                <a:effectLst/>
                <a:latin typeface="+mn-lt"/>
                <a:ea typeface="+mn-ea"/>
                <a:cs typeface="+mn-cs"/>
                <a:hlinkClick r:id="rId4"/>
              </a:rPr>
              <a:t>the World Bank's income groups</a:t>
            </a:r>
            <a:r>
              <a:rPr lang="en-US" sz="1200" b="0" i="0" kern="1200" dirty="0" smtClean="0">
                <a:solidFill>
                  <a:schemeClr val="tx1"/>
                </a:solidFill>
                <a:effectLst/>
                <a:latin typeface="+mn-lt"/>
                <a:ea typeface="+mn-ea"/>
                <a:cs typeface="+mn-cs"/>
              </a:rPr>
              <a:t>, which are updated annually. The income levels of countries are determined by calculating the Gross National Income (GNI) per capita.</a:t>
            </a:r>
            <a:r>
              <a:rPr lang="en-US" sz="1200" b="0" i="0" u="none" strike="noStrike" kern="1200" baseline="30000" dirty="0" smtClean="0">
                <a:solidFill>
                  <a:schemeClr val="tx1"/>
                </a:solidFill>
                <a:effectLst/>
                <a:latin typeface="+mn-lt"/>
                <a:ea typeface="+mn-ea"/>
                <a:cs typeface="+mn-cs"/>
                <a:hlinkClick r:id="rId5"/>
              </a:rPr>
              <a:t>1</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Figure 1 shows that at mid-2024, 71 per cent of refugees are hosted in upper-middle-income countries (37 per cent), lower-middle-income countries (17 per cent) and low-income countries (18 per cent). As an alternative measure, 22 per cent were hosted in the least developed countries. </a:t>
            </a:r>
            <a:r>
              <a:rPr lang="en-US" sz="1200" b="0" i="0" u="none" strike="noStrike" kern="1200" baseline="30000" dirty="0" smtClean="0">
                <a:solidFill>
                  <a:schemeClr val="tx1"/>
                </a:solidFill>
                <a:effectLst/>
                <a:latin typeface="+mn-lt"/>
                <a:ea typeface="+mn-ea"/>
                <a:cs typeface="+mn-cs"/>
                <a:hlinkClick r:id="rId6"/>
              </a:rPr>
              <a:t>2</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There are marked changes in the distribution of refugees according to their host countries' income level over time. One of the prominent changes relates to a sharp increase in the share of refugees hosted in upper-middle-income countries since 2009, increasing from 7 per cent in 2009 to 37 per cent by mid-2024. Upper-middle-income countries, such as </a:t>
            </a:r>
            <a:r>
              <a:rPr lang="en-US" sz="1200" b="0" i="0" kern="1200" dirty="0" err="1" smtClean="0">
                <a:solidFill>
                  <a:schemeClr val="tx1"/>
                </a:solidFill>
                <a:effectLst/>
                <a:latin typeface="+mn-lt"/>
                <a:ea typeface="+mn-ea"/>
                <a:cs typeface="+mn-cs"/>
              </a:rPr>
              <a:t>Türkiye</a:t>
            </a:r>
            <a:r>
              <a:rPr lang="en-US" sz="1200" b="0" i="0" kern="1200" dirty="0" smtClean="0">
                <a:solidFill>
                  <a:schemeClr val="tx1"/>
                </a:solidFill>
                <a:effectLst/>
                <a:latin typeface="+mn-lt"/>
                <a:ea typeface="+mn-ea"/>
                <a:cs typeface="+mn-cs"/>
              </a:rPr>
              <a:t>, Lebanon and Jordan, provided asylum to millions of Syrian refugees, while countries such as Colombia, Peru and Ecuador received a high number of Venezuelans. There was a </a:t>
            </a:r>
            <a:r>
              <a:rPr lang="en-US" sz="1200" b="0" i="0" kern="1200" dirty="0" err="1" smtClean="0">
                <a:solidFill>
                  <a:schemeClr val="tx1"/>
                </a:solidFill>
                <a:effectLst/>
                <a:latin typeface="+mn-lt"/>
                <a:ea typeface="+mn-ea"/>
                <a:cs typeface="+mn-cs"/>
              </a:rPr>
              <a:t>markable</a:t>
            </a:r>
            <a:r>
              <a:rPr lang="en-US" sz="1200" b="0" i="0" kern="1200" dirty="0" smtClean="0">
                <a:solidFill>
                  <a:schemeClr val="tx1"/>
                </a:solidFill>
                <a:effectLst/>
                <a:latin typeface="+mn-lt"/>
                <a:ea typeface="+mn-ea"/>
                <a:cs typeface="+mn-cs"/>
              </a:rPr>
              <a:t> increase between 2023 and 2024 as the Islamic Republic of Iran, which hosts nearly 3.8 million refugees, was reclassified by the World Bank as upper-middle-income.</a:t>
            </a:r>
          </a:p>
          <a:p>
            <a:r>
              <a:rPr lang="en-US" sz="1200" b="0" i="0" kern="1200" dirty="0" smtClean="0">
                <a:solidFill>
                  <a:schemeClr val="tx1"/>
                </a:solidFill>
                <a:effectLst/>
                <a:latin typeface="+mn-lt"/>
                <a:ea typeface="+mn-ea"/>
                <a:cs typeface="+mn-cs"/>
              </a:rPr>
              <a:t>The share of refugees hosted by low-income countries has also decreased in comparison to the early 1990s (51 per cent in 1990, compared with 18 per cent by mid-2024). This can be largely attributed to the economic development of large hosting countries within the group, which were re-classified as lower-middle-income during this period, such as Pakistan. High-income countries have hosted between 17 and 29 per cent of refugees during the same years, with a notable increase since 2022 due primarily to the numbers of Ukrainian refugees hosted in high-income, mainly European countries.</a:t>
            </a:r>
          </a:p>
          <a:p>
            <a:r>
              <a:rPr lang="en-US" sz="1200" b="0" i="0" kern="1200" dirty="0" smtClean="0">
                <a:solidFill>
                  <a:schemeClr val="tx1"/>
                </a:solidFill>
                <a:effectLst/>
                <a:latin typeface="+mn-lt"/>
                <a:ea typeface="+mn-ea"/>
                <a:cs typeface="+mn-cs"/>
              </a:rPr>
              <a:t>Low-income countries host a disproportionately large share of the global refugee population, both in terms of their population size and the resources available to them. These countries, represent 9 per cent of the global population</a:t>
            </a:r>
            <a:r>
              <a:rPr lang="en-US" sz="1200" b="0" i="0" u="none" strike="noStrike" kern="1200" baseline="30000" dirty="0" smtClean="0">
                <a:solidFill>
                  <a:schemeClr val="tx1"/>
                </a:solidFill>
                <a:effectLst/>
                <a:latin typeface="+mn-lt"/>
                <a:ea typeface="+mn-ea"/>
                <a:cs typeface="+mn-cs"/>
                <a:hlinkClick r:id="rId7"/>
              </a:rPr>
              <a:t>3</a:t>
            </a:r>
            <a:r>
              <a:rPr lang="en-US" sz="1200" b="0" i="0" kern="1200" dirty="0" smtClean="0">
                <a:solidFill>
                  <a:schemeClr val="tx1"/>
                </a:solidFill>
                <a:effectLst/>
                <a:latin typeface="+mn-lt"/>
                <a:ea typeface="+mn-ea"/>
                <a:cs typeface="+mn-cs"/>
              </a:rPr>
              <a:t> and only 0.6 per cent of the global gross domestic product,</a:t>
            </a:r>
            <a:r>
              <a:rPr lang="en-US" sz="1200" b="0" i="0" u="none" strike="noStrike" kern="1200" baseline="30000" dirty="0" smtClean="0">
                <a:solidFill>
                  <a:schemeClr val="tx1"/>
                </a:solidFill>
                <a:effectLst/>
                <a:latin typeface="+mn-lt"/>
                <a:ea typeface="+mn-ea"/>
                <a:cs typeface="+mn-cs"/>
                <a:hlinkClick r:id="rId8"/>
              </a:rPr>
              <a:t>4</a:t>
            </a:r>
            <a:r>
              <a:rPr lang="en-US" sz="1200" b="0" i="0" kern="1200" dirty="0" smtClean="0">
                <a:solidFill>
                  <a:schemeClr val="tx1"/>
                </a:solidFill>
                <a:effectLst/>
                <a:latin typeface="+mn-lt"/>
                <a:ea typeface="+mn-ea"/>
                <a:cs typeface="+mn-cs"/>
              </a:rPr>
              <a:t> yet host 18 per cent of refugees. This includes very large refugee populations in Uganda, Sudan, Ethiopia, Chad and the Democratic Republic of the Congo. High-income countries, which account for nearly two-thirds of the global wealth, hosted 29 per cent of refugees at mid-2024.</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18</a:t>
            </a:fld>
            <a:endParaRPr lang="uk-UA"/>
          </a:p>
        </p:txBody>
      </p:sp>
    </p:spTree>
    <p:extLst>
      <p:ext uri="{BB962C8B-B14F-4D97-AF65-F5344CB8AC3E}">
        <p14:creationId xmlns:p14="http://schemas.microsoft.com/office/powerpoint/2010/main" val="19307855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current population of </a:t>
            </a:r>
            <a:r>
              <a:rPr lang="en-US" sz="1200" b="1" i="0" kern="1200" dirty="0" smtClean="0">
                <a:solidFill>
                  <a:schemeClr val="tx1"/>
                </a:solidFill>
                <a:effectLst/>
                <a:latin typeface="+mn-lt"/>
                <a:ea typeface="+mn-ea"/>
                <a:cs typeface="+mn-cs"/>
              </a:rPr>
              <a:t>Europe</a:t>
            </a:r>
            <a:r>
              <a:rPr lang="en-US" sz="1200" b="0" i="0" kern="1200" dirty="0" smtClean="0">
                <a:solidFill>
                  <a:schemeClr val="tx1"/>
                </a:solidFill>
                <a:effectLst/>
                <a:latin typeface="+mn-lt"/>
                <a:ea typeface="+mn-ea"/>
                <a:cs typeface="+mn-cs"/>
              </a:rPr>
              <a:t> is </a:t>
            </a:r>
            <a:r>
              <a:rPr lang="en-US" sz="1200" b="1" i="0" kern="1200" dirty="0" smtClean="0">
                <a:solidFill>
                  <a:schemeClr val="tx1"/>
                </a:solidFill>
                <a:effectLst/>
                <a:latin typeface="+mn-lt"/>
                <a:ea typeface="+mn-ea"/>
                <a:cs typeface="+mn-cs"/>
              </a:rPr>
              <a:t>744,819,089</a:t>
            </a:r>
            <a:r>
              <a:rPr lang="en-US" sz="1200" b="0" i="0" kern="1200" dirty="0" smtClean="0">
                <a:solidFill>
                  <a:schemeClr val="tx1"/>
                </a:solidFill>
                <a:effectLst/>
                <a:latin typeface="+mn-lt"/>
                <a:ea typeface="+mn-ea"/>
                <a:cs typeface="+mn-cs"/>
              </a:rPr>
              <a:t> as of Tuesday, November 19, 2024, based on the latest United Nations estimates.</a:t>
            </a:r>
          </a:p>
          <a:p>
            <a:r>
              <a:rPr lang="en-US" sz="1200" b="0" i="0" kern="1200" dirty="0" smtClean="0">
                <a:solidFill>
                  <a:schemeClr val="tx1"/>
                </a:solidFill>
                <a:effectLst/>
                <a:latin typeface="+mn-lt"/>
                <a:ea typeface="+mn-ea"/>
                <a:cs typeface="+mn-cs"/>
              </a:rPr>
              <a:t>Europe population is equivalent to </a:t>
            </a:r>
            <a:r>
              <a:rPr lang="en-US" sz="1200" b="1" i="0" kern="1200" dirty="0" smtClean="0">
                <a:solidFill>
                  <a:schemeClr val="tx1"/>
                </a:solidFill>
                <a:effectLst/>
                <a:latin typeface="+mn-lt"/>
                <a:ea typeface="+mn-ea"/>
                <a:cs typeface="+mn-cs"/>
              </a:rPr>
              <a:t>9.21%</a:t>
            </a:r>
            <a:r>
              <a:rPr lang="en-US" sz="1200" b="0" i="0" kern="1200" dirty="0" smtClean="0">
                <a:solidFill>
                  <a:schemeClr val="tx1"/>
                </a:solidFill>
                <a:effectLst/>
                <a:latin typeface="+mn-lt"/>
                <a:ea typeface="+mn-ea"/>
                <a:cs typeface="+mn-cs"/>
              </a:rPr>
              <a:t> of the </a:t>
            </a:r>
            <a:r>
              <a:rPr lang="en-US" sz="1200" b="0" i="0" u="sng" kern="1200" dirty="0" smtClean="0">
                <a:solidFill>
                  <a:schemeClr val="tx1"/>
                </a:solidFill>
                <a:effectLst/>
                <a:latin typeface="+mn-lt"/>
                <a:ea typeface="+mn-ea"/>
                <a:cs typeface="+mn-cs"/>
                <a:hlinkClick r:id="rId3"/>
              </a:rPr>
              <a:t>total world population</a:t>
            </a:r>
            <a:r>
              <a:rPr lang="en-US" sz="1200" b="0" i="0" kern="1200" dirty="0" smtClean="0">
                <a:solidFill>
                  <a:schemeClr val="tx1"/>
                </a:solidFill>
                <a:effectLst/>
                <a:latin typeface="+mn-lt"/>
                <a:ea typeface="+mn-ea"/>
                <a:cs typeface="+mn-cs"/>
              </a:rPr>
              <a:t>.</a:t>
            </a:r>
          </a:p>
          <a:p>
            <a:r>
              <a:rPr lang="en-US" sz="1200" b="0" i="0" kern="1200" dirty="0" smtClean="0">
                <a:solidFill>
                  <a:schemeClr val="tx1"/>
                </a:solidFill>
                <a:effectLst/>
                <a:latin typeface="+mn-lt"/>
                <a:ea typeface="+mn-ea"/>
                <a:cs typeface="+mn-cs"/>
              </a:rPr>
              <a:t>Europe ranks number </a:t>
            </a:r>
            <a:r>
              <a:rPr lang="en-US" sz="1200" b="1" i="0" kern="1200" dirty="0" smtClean="0">
                <a:solidFill>
                  <a:schemeClr val="tx1"/>
                </a:solidFill>
                <a:effectLst/>
                <a:latin typeface="+mn-lt"/>
                <a:ea typeface="+mn-ea"/>
                <a:cs typeface="+mn-cs"/>
              </a:rPr>
              <a:t>3</a:t>
            </a:r>
            <a:r>
              <a:rPr lang="en-US" sz="1200" b="0" i="0" kern="1200" dirty="0" smtClean="0">
                <a:solidFill>
                  <a:schemeClr val="tx1"/>
                </a:solidFill>
                <a:effectLst/>
                <a:latin typeface="+mn-lt"/>
                <a:ea typeface="+mn-ea"/>
                <a:cs typeface="+mn-cs"/>
              </a:rPr>
              <a:t> among </a:t>
            </a:r>
            <a:r>
              <a:rPr lang="en-US" sz="1200" b="0" i="0" u="sng" kern="1200" dirty="0" smtClean="0">
                <a:solidFill>
                  <a:schemeClr val="tx1"/>
                </a:solidFill>
                <a:effectLst/>
                <a:latin typeface="+mn-lt"/>
                <a:ea typeface="+mn-ea"/>
                <a:cs typeface="+mn-cs"/>
                <a:hlinkClick r:id="rId4"/>
              </a:rPr>
              <a:t>regions of the world</a:t>
            </a:r>
            <a:r>
              <a:rPr lang="en-US" sz="1200" b="0" i="0" kern="1200" dirty="0" smtClean="0">
                <a:solidFill>
                  <a:schemeClr val="tx1"/>
                </a:solidFill>
                <a:effectLst/>
                <a:latin typeface="+mn-lt"/>
                <a:ea typeface="+mn-ea"/>
                <a:cs typeface="+mn-cs"/>
              </a:rPr>
              <a:t> (roughly equivalent to "continents"), ordered by population.</a:t>
            </a:r>
          </a:p>
          <a:p>
            <a:r>
              <a:rPr lang="en-US" sz="1200" b="0" i="0" kern="1200" dirty="0" smtClean="0">
                <a:solidFill>
                  <a:schemeClr val="tx1"/>
                </a:solidFill>
                <a:effectLst/>
                <a:latin typeface="+mn-lt"/>
                <a:ea typeface="+mn-ea"/>
                <a:cs typeface="+mn-cs"/>
              </a:rPr>
              <a:t>The population density in Europe is 34 per Km</a:t>
            </a:r>
            <a:r>
              <a:rPr lang="en-US" sz="1200" b="0" i="0" kern="1200" baseline="30000" dirty="0" smtClean="0">
                <a:solidFill>
                  <a:schemeClr val="tx1"/>
                </a:solidFill>
                <a:effectLst/>
                <a:latin typeface="+mn-lt"/>
                <a:ea typeface="+mn-ea"/>
                <a:cs typeface="+mn-cs"/>
              </a:rPr>
              <a:t>2</a:t>
            </a:r>
            <a:r>
              <a:rPr lang="en-US" sz="1200" b="0" i="0" kern="1200" dirty="0" smtClean="0">
                <a:solidFill>
                  <a:schemeClr val="tx1"/>
                </a:solidFill>
                <a:effectLst/>
                <a:latin typeface="+mn-lt"/>
                <a:ea typeface="+mn-ea"/>
                <a:cs typeface="+mn-cs"/>
              </a:rPr>
              <a:t> (87 people per mi</a:t>
            </a:r>
            <a:r>
              <a:rPr lang="en-US" sz="1200" b="0" i="0" kern="1200" baseline="30000" dirty="0" smtClean="0">
                <a:solidFill>
                  <a:schemeClr val="tx1"/>
                </a:solidFill>
                <a:effectLst/>
                <a:latin typeface="+mn-lt"/>
                <a:ea typeface="+mn-ea"/>
                <a:cs typeface="+mn-cs"/>
              </a:rPr>
              <a:t>2</a:t>
            </a:r>
            <a:r>
              <a:rPr lang="en-US" sz="1200" b="0" i="0" kern="1200" dirty="0" smtClean="0">
                <a:solidFill>
                  <a:schemeClr val="tx1"/>
                </a:solidFill>
                <a:effectLst/>
                <a:latin typeface="+mn-lt"/>
                <a:ea typeface="+mn-ea"/>
                <a:cs typeface="+mn-cs"/>
              </a:rPr>
              <a:t>).</a:t>
            </a:r>
          </a:p>
          <a:p>
            <a:r>
              <a:rPr lang="en-US" sz="1200" b="0" i="0" kern="1200" dirty="0" smtClean="0">
                <a:solidFill>
                  <a:schemeClr val="tx1"/>
                </a:solidFill>
                <a:effectLst/>
                <a:latin typeface="+mn-lt"/>
                <a:ea typeface="+mn-ea"/>
                <a:cs typeface="+mn-cs"/>
              </a:rPr>
              <a:t>The total land area is 22,134,900 Km2 (8,546,329 sq. miles)</a:t>
            </a:r>
          </a:p>
          <a:p>
            <a:r>
              <a:rPr lang="en-US" sz="1200" b="1" i="0" kern="1200" dirty="0" smtClean="0">
                <a:solidFill>
                  <a:schemeClr val="tx1"/>
                </a:solidFill>
                <a:effectLst/>
                <a:latin typeface="+mn-lt"/>
                <a:ea typeface="+mn-ea"/>
                <a:cs typeface="+mn-cs"/>
              </a:rPr>
              <a:t>75.6 %</a:t>
            </a:r>
            <a:r>
              <a:rPr lang="en-US" sz="1200" b="0" i="0" kern="1200" dirty="0" smtClean="0">
                <a:solidFill>
                  <a:schemeClr val="tx1"/>
                </a:solidFill>
                <a:effectLst/>
                <a:latin typeface="+mn-lt"/>
                <a:ea typeface="+mn-ea"/>
                <a:cs typeface="+mn-cs"/>
              </a:rPr>
              <a:t> of the population is </a:t>
            </a:r>
            <a:r>
              <a:rPr lang="en-US" sz="1200" b="1" i="0" kern="1200" dirty="0" smtClean="0">
                <a:solidFill>
                  <a:schemeClr val="tx1"/>
                </a:solidFill>
                <a:effectLst/>
                <a:latin typeface="+mn-lt"/>
                <a:ea typeface="+mn-ea"/>
                <a:cs typeface="+mn-cs"/>
              </a:rPr>
              <a:t>urban</a:t>
            </a:r>
            <a:r>
              <a:rPr lang="en-US" sz="1200" b="0" i="0" kern="1200" dirty="0" smtClean="0">
                <a:solidFill>
                  <a:schemeClr val="tx1"/>
                </a:solidFill>
                <a:effectLst/>
                <a:latin typeface="+mn-lt"/>
                <a:ea typeface="+mn-ea"/>
                <a:cs typeface="+mn-cs"/>
              </a:rPr>
              <a:t> (563,417,440 people in 2024)</a:t>
            </a:r>
          </a:p>
          <a:p>
            <a:r>
              <a:rPr lang="en-US" sz="1200" b="0" i="0" kern="1200" dirty="0" smtClean="0">
                <a:solidFill>
                  <a:schemeClr val="tx1"/>
                </a:solidFill>
                <a:effectLst/>
                <a:latin typeface="+mn-lt"/>
                <a:ea typeface="+mn-ea"/>
                <a:cs typeface="+mn-cs"/>
              </a:rPr>
              <a:t>The </a:t>
            </a:r>
            <a:r>
              <a:rPr lang="en-US" sz="1200" b="1" i="0" kern="1200" dirty="0" smtClean="0">
                <a:solidFill>
                  <a:schemeClr val="tx1"/>
                </a:solidFill>
                <a:effectLst/>
                <a:latin typeface="+mn-lt"/>
                <a:ea typeface="+mn-ea"/>
                <a:cs typeface="+mn-cs"/>
              </a:rPr>
              <a:t>median age</a:t>
            </a:r>
            <a:r>
              <a:rPr lang="en-US" sz="1200" b="0" i="0" kern="1200" dirty="0" smtClean="0">
                <a:solidFill>
                  <a:schemeClr val="tx1"/>
                </a:solidFill>
                <a:effectLst/>
                <a:latin typeface="+mn-lt"/>
                <a:ea typeface="+mn-ea"/>
                <a:cs typeface="+mn-cs"/>
              </a:rPr>
              <a:t> in Europe is </a:t>
            </a:r>
            <a:r>
              <a:rPr lang="en-US" sz="1200" b="1" i="0" kern="1200" dirty="0" smtClean="0">
                <a:solidFill>
                  <a:schemeClr val="tx1"/>
                </a:solidFill>
                <a:effectLst/>
                <a:latin typeface="+mn-lt"/>
                <a:ea typeface="+mn-ea"/>
                <a:cs typeface="+mn-cs"/>
              </a:rPr>
              <a:t>42.5 years</a:t>
            </a:r>
            <a:r>
              <a:rPr lang="en-US" sz="1200" b="0" i="0" kern="1200" dirty="0" smtClean="0">
                <a:solidFill>
                  <a:schemeClr val="tx1"/>
                </a:solidFill>
                <a:effectLst/>
                <a:latin typeface="+mn-lt"/>
                <a:ea typeface="+mn-ea"/>
                <a:cs typeface="+mn-cs"/>
              </a:rPr>
              <a:t>.</a:t>
            </a:r>
          </a:p>
          <a:p>
            <a:endParaRPr lang="en-US" dirty="0" smtClean="0"/>
          </a:p>
          <a:p>
            <a:r>
              <a:rPr lang="en-US" sz="1200" b="1" i="0" u="none" strike="noStrike" kern="1200" dirty="0" smtClean="0">
                <a:solidFill>
                  <a:schemeClr val="tx1"/>
                </a:solidFill>
                <a:effectLst/>
                <a:latin typeface="+mn-lt"/>
                <a:ea typeface="+mn-ea"/>
                <a:cs typeface="+mn-cs"/>
                <a:hlinkClick r:id="rId5"/>
              </a:rPr>
              <a:t>According to the report</a:t>
            </a:r>
            <a:r>
              <a:rPr lang="en-US" sz="1200" b="0" i="0" kern="1200" dirty="0" smtClean="0">
                <a:solidFill>
                  <a:schemeClr val="tx1"/>
                </a:solidFill>
                <a:effectLst/>
                <a:latin typeface="+mn-lt"/>
                <a:ea typeface="+mn-ea"/>
                <a:cs typeface="+mn-cs"/>
              </a:rPr>
              <a:t>, the EU's population, which was slightly over 448 million people earlier this year, is projected to reach its peak around 2026 and then gradually decrease, losing 57.4 million working-age people by 2100. More worryingly, the bloc's dependency ratio — the ratio of the number of elderly people compared to the number of people of working age — will surge from 33% today to 60% by the end of the century.</a:t>
            </a:r>
          </a:p>
          <a:p>
            <a:r>
              <a:rPr lang="en-US" sz="1200" b="0" i="0" kern="1200" dirty="0" smtClean="0">
                <a:solidFill>
                  <a:schemeClr val="tx1"/>
                </a:solidFill>
                <a:effectLst/>
                <a:latin typeface="+mn-lt"/>
                <a:ea typeface="+mn-ea"/>
                <a:cs typeface="+mn-cs"/>
              </a:rPr>
              <a:t>The drastic shift in the demographic pyramid will upend the </a:t>
            </a:r>
            <a:r>
              <a:rPr lang="en-US" sz="1200" b="0" i="0" kern="1200" dirty="0" err="1" smtClean="0">
                <a:solidFill>
                  <a:schemeClr val="tx1"/>
                </a:solidFill>
                <a:effectLst/>
                <a:latin typeface="+mn-lt"/>
                <a:ea typeface="+mn-ea"/>
                <a:cs typeface="+mn-cs"/>
              </a:rPr>
              <a:t>labour</a:t>
            </a:r>
            <a:r>
              <a:rPr lang="en-US" sz="1200" b="0" i="0" kern="1200" dirty="0" smtClean="0">
                <a:solidFill>
                  <a:schemeClr val="tx1"/>
                </a:solidFill>
                <a:effectLst/>
                <a:latin typeface="+mn-lt"/>
                <a:ea typeface="+mn-ea"/>
                <a:cs typeface="+mn-cs"/>
              </a:rPr>
              <a:t> market, with widespread shortages that could inhibit growth, productivity and innovation rates, and therefore accelerate loss of competitiveness vis-à-vis other major economies.</a:t>
            </a:r>
          </a:p>
          <a:p>
            <a:r>
              <a:rPr lang="en-US" sz="1200" b="0" i="0" kern="1200" dirty="0" smtClean="0">
                <a:solidFill>
                  <a:schemeClr val="tx1"/>
                </a:solidFill>
                <a:effectLst/>
                <a:latin typeface="+mn-lt"/>
                <a:ea typeface="+mn-ea"/>
                <a:cs typeface="+mn-cs"/>
              </a:rPr>
              <a:t>A dwindling workforce will inevitably reduce revenue for state coffers while piling additional pressure on public budgets to spend more on healthcare and pensions, an explosive combination that could divert attention away from the much-needed investments in renewable energy and cutting-edge technologies.</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2</a:t>
            </a:fld>
            <a:endParaRPr lang="uk-UA"/>
          </a:p>
        </p:txBody>
      </p:sp>
    </p:spTree>
    <p:extLst>
      <p:ext uri="{BB962C8B-B14F-4D97-AF65-F5344CB8AC3E}">
        <p14:creationId xmlns:p14="http://schemas.microsoft.com/office/powerpoint/2010/main" val="284406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3</a:t>
            </a:fld>
            <a:endParaRPr lang="uk-UA"/>
          </a:p>
        </p:txBody>
      </p:sp>
    </p:spTree>
    <p:extLst>
      <p:ext uri="{BB962C8B-B14F-4D97-AF65-F5344CB8AC3E}">
        <p14:creationId xmlns:p14="http://schemas.microsoft.com/office/powerpoint/2010/main" val="1806995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4</a:t>
            </a:fld>
            <a:endParaRPr lang="uk-UA"/>
          </a:p>
        </p:txBody>
      </p:sp>
    </p:spTree>
    <p:extLst>
      <p:ext uri="{BB962C8B-B14F-4D97-AF65-F5344CB8AC3E}">
        <p14:creationId xmlns:p14="http://schemas.microsoft.com/office/powerpoint/2010/main" val="1025625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6</a:t>
            </a:fld>
            <a:endParaRPr lang="uk-UA"/>
          </a:p>
        </p:txBody>
      </p:sp>
    </p:spTree>
    <p:extLst>
      <p:ext uri="{BB962C8B-B14F-4D97-AF65-F5344CB8AC3E}">
        <p14:creationId xmlns:p14="http://schemas.microsoft.com/office/powerpoint/2010/main" val="34185811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7</a:t>
            </a:fld>
            <a:endParaRPr lang="uk-UA"/>
          </a:p>
        </p:txBody>
      </p:sp>
    </p:spTree>
    <p:extLst>
      <p:ext uri="{BB962C8B-B14F-4D97-AF65-F5344CB8AC3E}">
        <p14:creationId xmlns:p14="http://schemas.microsoft.com/office/powerpoint/2010/main" val="3602652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8</a:t>
            </a:fld>
            <a:endParaRPr lang="uk-UA"/>
          </a:p>
        </p:txBody>
      </p:sp>
    </p:spTree>
    <p:extLst>
      <p:ext uri="{BB962C8B-B14F-4D97-AF65-F5344CB8AC3E}">
        <p14:creationId xmlns:p14="http://schemas.microsoft.com/office/powerpoint/2010/main" val="274472744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This section looks at the age structure of the population. The analyses are provided for 3 separate age groups:</a:t>
            </a:r>
          </a:p>
          <a:p>
            <a:r>
              <a:rPr lang="en-US" sz="1200" b="0" i="0" kern="1200" dirty="0" smtClean="0">
                <a:solidFill>
                  <a:schemeClr val="tx1"/>
                </a:solidFill>
                <a:effectLst/>
                <a:latin typeface="+mn-lt"/>
                <a:ea typeface="+mn-ea"/>
                <a:cs typeface="+mn-cs"/>
              </a:rPr>
              <a:t>15-29 years (referred to as youth);</a:t>
            </a:r>
          </a:p>
          <a:p>
            <a:r>
              <a:rPr lang="en-US" sz="1200" b="0" i="0" kern="1200" dirty="0" smtClean="0">
                <a:solidFill>
                  <a:schemeClr val="tx1"/>
                </a:solidFill>
                <a:effectLst/>
                <a:latin typeface="+mn-lt"/>
                <a:ea typeface="+mn-ea"/>
                <a:cs typeface="+mn-cs"/>
              </a:rPr>
              <a:t>30-54 years;</a:t>
            </a:r>
          </a:p>
          <a:p>
            <a:r>
              <a:rPr lang="en-US" sz="1200" b="0" i="0" kern="1200" dirty="0" smtClean="0">
                <a:solidFill>
                  <a:schemeClr val="tx1"/>
                </a:solidFill>
                <a:effectLst/>
                <a:latin typeface="+mn-lt"/>
                <a:ea typeface="+mn-ea"/>
                <a:cs typeface="+mn-cs"/>
              </a:rPr>
              <a:t>55-74 years.</a:t>
            </a:r>
          </a:p>
          <a:p>
            <a:r>
              <a:rPr lang="en-US" sz="1200" b="0" i="0" kern="1200" dirty="0" smtClean="0">
                <a:solidFill>
                  <a:schemeClr val="tx1"/>
                </a:solidFill>
                <a:effectLst/>
                <a:latin typeface="+mn-lt"/>
                <a:ea typeface="+mn-ea"/>
                <a:cs typeface="+mn-cs"/>
              </a:rPr>
              <a:t>In 2023, the age structure of native-born persons with two native-born parents shows a majority in the 30-54 age group (44.0%), followed by the 55-74 age group (35.9%), and finally the youngest age group (20.1%). A similar pattern is observed for foreign-born people, though with a higher proportion in the 30-54 age group (56.1%), and lower proportions in the older (25.9%) and younger (18.0%) age groups.</a:t>
            </a:r>
          </a:p>
          <a:p>
            <a:r>
              <a:rPr lang="en-US" sz="1200" b="0" i="0" kern="1200" dirty="0" smtClean="0">
                <a:solidFill>
                  <a:schemeClr val="tx1"/>
                </a:solidFill>
                <a:effectLst/>
                <a:latin typeface="+mn-lt"/>
                <a:ea typeface="+mn-ea"/>
                <a:cs typeface="+mn-cs"/>
              </a:rPr>
              <a:t>The other 2 subpopulations had a younger age structure, with the oldest age group being the smallest. However, for native-born persons with one foreign-born parent, the largest share is observed for those aged 30-54 (36.8%), while for native-born persons with two foreign-born parents, the youngest age group is the most numerous (42.3%).</a:t>
            </a:r>
          </a:p>
          <a:p>
            <a:r>
              <a:rPr lang="en-US" sz="1200" b="0" i="0" kern="1200" dirty="0" smtClean="0">
                <a:solidFill>
                  <a:schemeClr val="tx1"/>
                </a:solidFill>
                <a:effectLst/>
                <a:latin typeface="+mn-lt"/>
                <a:ea typeface="+mn-ea"/>
                <a:cs typeface="+mn-cs"/>
              </a:rPr>
              <a:t>For a majority of EU countries, the share of young people in the total population in 2023 was lowest among foreign-born persons. Equally, the largest share of people aged 30-54 years in 2023 was observed for foreign-born persons in most EU countries.</a:t>
            </a:r>
          </a:p>
          <a:p>
            <a:r>
              <a:rPr lang="en-US" sz="1200" b="0" i="0" kern="1200" dirty="0" smtClean="0">
                <a:solidFill>
                  <a:schemeClr val="tx1"/>
                </a:solidFill>
                <a:effectLst/>
                <a:latin typeface="+mn-lt"/>
                <a:ea typeface="+mn-ea"/>
                <a:cs typeface="+mn-cs"/>
              </a:rPr>
              <a:t>Looking at each migration status, the age structure for native-born persons with two native-born parents was relatively similar across all EU countries. Among the 3 other categories (among the EU countries with reliable data), the structures were much more varied in 2023. For example, for native-born persons with two foreign-born parents the shares ranged from:</a:t>
            </a:r>
          </a:p>
          <a:p>
            <a:r>
              <a:rPr lang="en-US" sz="1200" b="0" i="0" kern="1200" dirty="0" smtClean="0">
                <a:solidFill>
                  <a:schemeClr val="tx1"/>
                </a:solidFill>
                <a:effectLst/>
                <a:latin typeface="+mn-lt"/>
                <a:ea typeface="+mn-ea"/>
                <a:cs typeface="+mn-cs"/>
              </a:rPr>
              <a:t>3.8% in Latvia to 90.7% in Cyprus for those aged 15-29 years;</a:t>
            </a:r>
          </a:p>
          <a:p>
            <a:r>
              <a:rPr lang="en-US" sz="1200" b="0" i="0" kern="1200" dirty="0" smtClean="0">
                <a:solidFill>
                  <a:schemeClr val="tx1"/>
                </a:solidFill>
                <a:effectLst/>
                <a:latin typeface="+mn-lt"/>
                <a:ea typeface="+mn-ea"/>
                <a:cs typeface="+mn-cs"/>
              </a:rPr>
              <a:t>7.0% in Italy to 64.1% in Slovenia for those aged 30-54 years;</a:t>
            </a:r>
          </a:p>
          <a:p>
            <a:r>
              <a:rPr lang="en-US" sz="1200" b="0" i="0" kern="1200" dirty="0" smtClean="0">
                <a:solidFill>
                  <a:schemeClr val="tx1"/>
                </a:solidFill>
                <a:effectLst/>
                <a:latin typeface="+mn-lt"/>
                <a:ea typeface="+mn-ea"/>
                <a:cs typeface="+mn-cs"/>
              </a:rPr>
              <a:t>1.7% in Spain to 88.3% in Poland for those aged 55-74 years.</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10</a:t>
            </a:fld>
            <a:endParaRPr lang="uk-UA"/>
          </a:p>
        </p:txBody>
      </p:sp>
    </p:spTree>
    <p:extLst>
      <p:ext uri="{BB962C8B-B14F-4D97-AF65-F5344CB8AC3E}">
        <p14:creationId xmlns:p14="http://schemas.microsoft.com/office/powerpoint/2010/main" val="13898499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en-US" sz="1200" b="0" i="0" kern="1200" dirty="0" smtClean="0">
                <a:solidFill>
                  <a:schemeClr val="tx1"/>
                </a:solidFill>
                <a:effectLst/>
                <a:latin typeface="+mn-lt"/>
                <a:ea typeface="+mn-ea"/>
                <a:cs typeface="+mn-cs"/>
              </a:rPr>
              <a:t>The interactive graph below displays the relationship between countries' populations, income levels and the number of refugees hosted in the country over time. The size of the bubble indicates the number of refugees, while the </a:t>
            </a:r>
            <a:r>
              <a:rPr lang="en-US" sz="1200" b="0" i="0" kern="1200" dirty="0" err="1" smtClean="0">
                <a:solidFill>
                  <a:schemeClr val="tx1"/>
                </a:solidFill>
                <a:effectLst/>
                <a:latin typeface="+mn-lt"/>
                <a:ea typeface="+mn-ea"/>
                <a:cs typeface="+mn-cs"/>
              </a:rPr>
              <a:t>colour</a:t>
            </a:r>
            <a:r>
              <a:rPr lang="en-US" sz="1200" b="0" i="0" kern="1200" dirty="0" smtClean="0">
                <a:solidFill>
                  <a:schemeClr val="tx1"/>
                </a:solidFill>
                <a:effectLst/>
                <a:latin typeface="+mn-lt"/>
                <a:ea typeface="+mn-ea"/>
                <a:cs typeface="+mn-cs"/>
              </a:rPr>
              <a:t> denotes the income-level.</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71 per cent of refugees are hosted in low- and middle-income countries</a:t>
            </a:r>
          </a:p>
          <a:p>
            <a:r>
              <a:rPr lang="en-US" sz="1200" b="0" i="0" kern="1200" dirty="0" smtClean="0">
                <a:solidFill>
                  <a:schemeClr val="tx1"/>
                </a:solidFill>
                <a:effectLst/>
                <a:latin typeface="+mn-lt"/>
                <a:ea typeface="+mn-ea"/>
                <a:cs typeface="+mn-cs"/>
              </a:rPr>
              <a:t>The </a:t>
            </a:r>
            <a:r>
              <a:rPr lang="en-US" sz="1200" b="0" i="0" u="none" strike="noStrike" kern="1200" dirty="0" smtClean="0">
                <a:solidFill>
                  <a:schemeClr val="tx1"/>
                </a:solidFill>
                <a:effectLst/>
                <a:latin typeface="+mn-lt"/>
                <a:ea typeface="+mn-ea"/>
                <a:cs typeface="+mn-cs"/>
                <a:hlinkClick r:id="rId3"/>
              </a:rPr>
              <a:t>Global Compact on Refugees</a:t>
            </a:r>
            <a:r>
              <a:rPr lang="en-US" sz="1200" b="0" i="0" kern="1200" dirty="0" smtClean="0">
                <a:solidFill>
                  <a:schemeClr val="tx1"/>
                </a:solidFill>
                <a:effectLst/>
                <a:latin typeface="+mn-lt"/>
                <a:ea typeface="+mn-ea"/>
                <a:cs typeface="+mn-cs"/>
              </a:rPr>
              <a:t> emphasizes the importance of greater responsibility- and burden-sharing. Yet, when it comes to hosting refugees, the weight is not equally shared. The proportion of refugees hosted in low- and middle-income countries helps us to assess how the responsibility for hosting refugees is shared globally. The underlying classification of countries into low, middle and high income groups is based on </a:t>
            </a:r>
            <a:r>
              <a:rPr lang="en-US" sz="1200" b="0" i="0" u="none" strike="noStrike" kern="1200" dirty="0" smtClean="0">
                <a:solidFill>
                  <a:schemeClr val="tx1"/>
                </a:solidFill>
                <a:effectLst/>
                <a:latin typeface="+mn-lt"/>
                <a:ea typeface="+mn-ea"/>
                <a:cs typeface="+mn-cs"/>
                <a:hlinkClick r:id="rId4"/>
              </a:rPr>
              <a:t>the World Bank's income groups</a:t>
            </a:r>
            <a:r>
              <a:rPr lang="en-US" sz="1200" b="0" i="0" kern="1200" dirty="0" smtClean="0">
                <a:solidFill>
                  <a:schemeClr val="tx1"/>
                </a:solidFill>
                <a:effectLst/>
                <a:latin typeface="+mn-lt"/>
                <a:ea typeface="+mn-ea"/>
                <a:cs typeface="+mn-cs"/>
              </a:rPr>
              <a:t>, which are updated annually. The income levels of countries are determined by calculating the Gross National Income (GNI) per capita.</a:t>
            </a:r>
            <a:r>
              <a:rPr lang="en-US" sz="1200" b="0" i="0" u="none" strike="noStrike" kern="1200" baseline="30000" dirty="0" smtClean="0">
                <a:solidFill>
                  <a:schemeClr val="tx1"/>
                </a:solidFill>
                <a:effectLst/>
                <a:latin typeface="+mn-lt"/>
                <a:ea typeface="+mn-ea"/>
                <a:cs typeface="+mn-cs"/>
                <a:hlinkClick r:id="rId5"/>
              </a:rPr>
              <a:t>1</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Figure 1 shows that at mid-2024, 71 per cent of refugees are hosted in upper-middle-income countries (37 per cent), lower-middle-income countries (17 per cent) and low-income countries (18 per cent). As an alternative measure, 22 per cent were hosted in the least developed countries. </a:t>
            </a:r>
            <a:r>
              <a:rPr lang="en-US" sz="1200" b="0" i="0" u="none" strike="noStrike" kern="1200" baseline="30000" dirty="0" smtClean="0">
                <a:solidFill>
                  <a:schemeClr val="tx1"/>
                </a:solidFill>
                <a:effectLst/>
                <a:latin typeface="+mn-lt"/>
                <a:ea typeface="+mn-ea"/>
                <a:cs typeface="+mn-cs"/>
                <a:hlinkClick r:id="rId6"/>
              </a:rPr>
              <a:t>2</a:t>
            </a:r>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There are marked changes in the distribution of refugees according to their host countries' income level over time. One of the prominent changes relates to a sharp increase in the share of refugees hosted in upper-middle-income countries since 2009, increasing from 7 per cent in 2009 to 37 per cent by mid-2024. Upper-middle-income countries, such as </a:t>
            </a:r>
            <a:r>
              <a:rPr lang="en-US" sz="1200" b="0" i="0" kern="1200" dirty="0" err="1" smtClean="0">
                <a:solidFill>
                  <a:schemeClr val="tx1"/>
                </a:solidFill>
                <a:effectLst/>
                <a:latin typeface="+mn-lt"/>
                <a:ea typeface="+mn-ea"/>
                <a:cs typeface="+mn-cs"/>
              </a:rPr>
              <a:t>Türkiye</a:t>
            </a:r>
            <a:r>
              <a:rPr lang="en-US" sz="1200" b="0" i="0" kern="1200" dirty="0" smtClean="0">
                <a:solidFill>
                  <a:schemeClr val="tx1"/>
                </a:solidFill>
                <a:effectLst/>
                <a:latin typeface="+mn-lt"/>
                <a:ea typeface="+mn-ea"/>
                <a:cs typeface="+mn-cs"/>
              </a:rPr>
              <a:t>, Lebanon and Jordan, provided asylum to millions of Syrian refugees, while countries such as Colombia, Peru and Ecuador received a high number of Venezuelans. There was a </a:t>
            </a:r>
            <a:r>
              <a:rPr lang="en-US" sz="1200" b="0" i="0" kern="1200" dirty="0" err="1" smtClean="0">
                <a:solidFill>
                  <a:schemeClr val="tx1"/>
                </a:solidFill>
                <a:effectLst/>
                <a:latin typeface="+mn-lt"/>
                <a:ea typeface="+mn-ea"/>
                <a:cs typeface="+mn-cs"/>
              </a:rPr>
              <a:t>markable</a:t>
            </a:r>
            <a:r>
              <a:rPr lang="en-US" sz="1200" b="0" i="0" kern="1200" dirty="0" smtClean="0">
                <a:solidFill>
                  <a:schemeClr val="tx1"/>
                </a:solidFill>
                <a:effectLst/>
                <a:latin typeface="+mn-lt"/>
                <a:ea typeface="+mn-ea"/>
                <a:cs typeface="+mn-cs"/>
              </a:rPr>
              <a:t> increase between 2023 and 2024 as the Islamic Republic of Iran, which hosts nearly 3.8 million refugees, was reclassified by the World Bank as upper-middle-income.</a:t>
            </a:r>
          </a:p>
          <a:p>
            <a:r>
              <a:rPr lang="en-US" sz="1200" b="0" i="0" kern="1200" dirty="0" smtClean="0">
                <a:solidFill>
                  <a:schemeClr val="tx1"/>
                </a:solidFill>
                <a:effectLst/>
                <a:latin typeface="+mn-lt"/>
                <a:ea typeface="+mn-ea"/>
                <a:cs typeface="+mn-cs"/>
              </a:rPr>
              <a:t>The share of refugees hosted by low-income countries has also decreased in comparison to the early 1990s (51 per cent in 1990, compared with 18 per cent by mid-2024). This can be largely attributed to the economic development of large hosting countries within the group, which were re-classified as lower-middle-income during this period, such as Pakistan. High-income countries have hosted between 17 and 29 per cent of refugees during the same years, with a notable increase since 2022 due primarily to the numbers of Ukrainian refugees hosted in high-income, mainly European countries.</a:t>
            </a:r>
          </a:p>
          <a:p>
            <a:r>
              <a:rPr lang="en-US" sz="1200" b="0" i="0" kern="1200" dirty="0" smtClean="0">
                <a:solidFill>
                  <a:schemeClr val="tx1"/>
                </a:solidFill>
                <a:effectLst/>
                <a:latin typeface="+mn-lt"/>
                <a:ea typeface="+mn-ea"/>
                <a:cs typeface="+mn-cs"/>
              </a:rPr>
              <a:t>Low-income countries host a disproportionately large share of the global refugee population, both in terms of their population size and the resources available to them. These countries, represent 9 per cent of the global population</a:t>
            </a:r>
            <a:r>
              <a:rPr lang="en-US" sz="1200" b="0" i="0" u="none" strike="noStrike" kern="1200" baseline="30000" dirty="0" smtClean="0">
                <a:solidFill>
                  <a:schemeClr val="tx1"/>
                </a:solidFill>
                <a:effectLst/>
                <a:latin typeface="+mn-lt"/>
                <a:ea typeface="+mn-ea"/>
                <a:cs typeface="+mn-cs"/>
                <a:hlinkClick r:id="rId7"/>
              </a:rPr>
              <a:t>3</a:t>
            </a:r>
            <a:r>
              <a:rPr lang="en-US" sz="1200" b="0" i="0" kern="1200" dirty="0" smtClean="0">
                <a:solidFill>
                  <a:schemeClr val="tx1"/>
                </a:solidFill>
                <a:effectLst/>
                <a:latin typeface="+mn-lt"/>
                <a:ea typeface="+mn-ea"/>
                <a:cs typeface="+mn-cs"/>
              </a:rPr>
              <a:t> and only 0.6 per cent of the global gross domestic product,</a:t>
            </a:r>
            <a:r>
              <a:rPr lang="en-US" sz="1200" b="0" i="0" u="none" strike="noStrike" kern="1200" baseline="30000" dirty="0" smtClean="0">
                <a:solidFill>
                  <a:schemeClr val="tx1"/>
                </a:solidFill>
                <a:effectLst/>
                <a:latin typeface="+mn-lt"/>
                <a:ea typeface="+mn-ea"/>
                <a:cs typeface="+mn-cs"/>
                <a:hlinkClick r:id="rId8"/>
              </a:rPr>
              <a:t>4</a:t>
            </a:r>
            <a:r>
              <a:rPr lang="en-US" sz="1200" b="0" i="0" kern="1200" dirty="0" smtClean="0">
                <a:solidFill>
                  <a:schemeClr val="tx1"/>
                </a:solidFill>
                <a:effectLst/>
                <a:latin typeface="+mn-lt"/>
                <a:ea typeface="+mn-ea"/>
                <a:cs typeface="+mn-cs"/>
              </a:rPr>
              <a:t> yet host 18 per cent of refugees. This includes very large refugee populations in Uganda, Sudan, Ethiopia, Chad and the Democratic Republic of the Congo. High-income countries, which account for nearly two-thirds of the global wealth, hosted 29 per cent of refugees at mid-2024.</a:t>
            </a:r>
          </a:p>
          <a:p>
            <a:endParaRPr lang="uk-UA" dirty="0"/>
          </a:p>
        </p:txBody>
      </p:sp>
      <p:sp>
        <p:nvSpPr>
          <p:cNvPr id="4" name="Номер слайда 3"/>
          <p:cNvSpPr>
            <a:spLocks noGrp="1"/>
          </p:cNvSpPr>
          <p:nvPr>
            <p:ph type="sldNum" sz="quarter" idx="10"/>
          </p:nvPr>
        </p:nvSpPr>
        <p:spPr/>
        <p:txBody>
          <a:bodyPr/>
          <a:lstStyle/>
          <a:p>
            <a:fld id="{EF85A392-6E94-4F57-9F74-0323B6B46DC5}" type="slidenum">
              <a:rPr lang="uk-UA" smtClean="0"/>
              <a:t>11</a:t>
            </a:fld>
            <a:endParaRPr lang="uk-UA"/>
          </a:p>
        </p:txBody>
      </p:sp>
    </p:spTree>
    <p:extLst>
      <p:ext uri="{BB962C8B-B14F-4D97-AF65-F5344CB8AC3E}">
        <p14:creationId xmlns:p14="http://schemas.microsoft.com/office/powerpoint/2010/main" val="19073898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uk-UA"/>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24.02.2025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37988140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24.02.2025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2832595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uk-UA"/>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24.02.2025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1267693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10"/>
          </p:nvPr>
        </p:nvSpPr>
        <p:spPr/>
        <p:txBody>
          <a:bodyPr/>
          <a:lstStyle/>
          <a:p>
            <a:fld id="{951D36D8-E4C7-41AA-90E2-C8161BAB98C4}" type="datetimeFigureOut">
              <a:rPr lang="uk-UA" smtClean="0"/>
              <a:t>24.02.2025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130907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uk-UA"/>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951D36D8-E4C7-41AA-90E2-C8161BAB98C4}" type="datetimeFigureOut">
              <a:rPr lang="uk-UA" smtClean="0"/>
              <a:t>24.02.2025</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1969653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Дата 4"/>
          <p:cNvSpPr>
            <a:spLocks noGrp="1"/>
          </p:cNvSpPr>
          <p:nvPr>
            <p:ph type="dt" sz="half" idx="10"/>
          </p:nvPr>
        </p:nvSpPr>
        <p:spPr/>
        <p:txBody>
          <a:bodyPr/>
          <a:lstStyle/>
          <a:p>
            <a:fld id="{951D36D8-E4C7-41AA-90E2-C8161BAB98C4}" type="datetimeFigureOut">
              <a:rPr lang="uk-UA" smtClean="0"/>
              <a:t>24.02.2025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324486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uk-UA"/>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7" name="Дата 6"/>
          <p:cNvSpPr>
            <a:spLocks noGrp="1"/>
          </p:cNvSpPr>
          <p:nvPr>
            <p:ph type="dt" sz="half" idx="10"/>
          </p:nvPr>
        </p:nvSpPr>
        <p:spPr/>
        <p:txBody>
          <a:bodyPr/>
          <a:lstStyle/>
          <a:p>
            <a:fld id="{951D36D8-E4C7-41AA-90E2-C8161BAB98C4}" type="datetimeFigureOut">
              <a:rPr lang="uk-UA" smtClean="0"/>
              <a:t>24.02.2025</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279479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k-UA"/>
          </a:p>
        </p:txBody>
      </p:sp>
      <p:sp>
        <p:nvSpPr>
          <p:cNvPr id="3" name="Дата 2"/>
          <p:cNvSpPr>
            <a:spLocks noGrp="1"/>
          </p:cNvSpPr>
          <p:nvPr>
            <p:ph type="dt" sz="half" idx="10"/>
          </p:nvPr>
        </p:nvSpPr>
        <p:spPr/>
        <p:txBody>
          <a:bodyPr/>
          <a:lstStyle/>
          <a:p>
            <a:fld id="{951D36D8-E4C7-41AA-90E2-C8161BAB98C4}" type="datetimeFigureOut">
              <a:rPr lang="uk-UA" smtClean="0"/>
              <a:t>24.02.2025</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903982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951D36D8-E4C7-41AA-90E2-C8161BAB98C4}" type="datetimeFigureOut">
              <a:rPr lang="uk-UA" smtClean="0"/>
              <a:t>24.02.2025</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41922517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51D36D8-E4C7-41AA-90E2-C8161BAB98C4}" type="datetimeFigureOut">
              <a:rPr lang="uk-UA" smtClean="0"/>
              <a:t>24.02.2025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940964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uk-UA"/>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951D36D8-E4C7-41AA-90E2-C8161BAB98C4}" type="datetimeFigureOut">
              <a:rPr lang="uk-UA" smtClean="0"/>
              <a:t>24.02.2025</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EF835491-77A9-4224-86F5-74928B983E64}" type="slidenum">
              <a:rPr lang="uk-UA" smtClean="0"/>
              <a:t>‹#›</a:t>
            </a:fld>
            <a:endParaRPr lang="uk-UA"/>
          </a:p>
        </p:txBody>
      </p:sp>
    </p:spTree>
    <p:extLst>
      <p:ext uri="{BB962C8B-B14F-4D97-AF65-F5344CB8AC3E}">
        <p14:creationId xmlns:p14="http://schemas.microsoft.com/office/powerpoint/2010/main" val="21827901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uk-UA"/>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1D36D8-E4C7-41AA-90E2-C8161BAB98C4}" type="datetimeFigureOut">
              <a:rPr lang="uk-UA" smtClean="0"/>
              <a:t>24.02.2025</a:t>
            </a:fld>
            <a:endParaRPr lang="uk-UA"/>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835491-77A9-4224-86F5-74928B983E64}" type="slidenum">
              <a:rPr lang="uk-UA" smtClean="0"/>
              <a:t>‹#›</a:t>
            </a:fld>
            <a:endParaRPr lang="uk-UA"/>
          </a:p>
        </p:txBody>
      </p:sp>
    </p:spTree>
    <p:extLst>
      <p:ext uri="{BB962C8B-B14F-4D97-AF65-F5344CB8AC3E}">
        <p14:creationId xmlns:p14="http://schemas.microsoft.com/office/powerpoint/2010/main" val="1988766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8" Type="http://schemas.openxmlformats.org/officeDocument/2006/relationships/hyperlink" Target="https://zakon.rada.gov.ua/laws/show/473/2021#n17" TargetMode="External"/><Relationship Id="rId3" Type="http://schemas.openxmlformats.org/officeDocument/2006/relationships/image" Target="../media/image1.png"/><Relationship Id="rId7" Type="http://schemas.openxmlformats.org/officeDocument/2006/relationships/hyperlink" Target="https://zakon.rada.gov.ua/laws/show/447/2021#n12"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zakon.rada.gov.ua/laws/show/121/2021#n15"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zakon.rada.gov.ua/laws/show/372/2021#n12"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3.png"/><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hyperlink" Target="https://ips.ligazakon.net/document/view/t030964?ed=2003_06_19&amp;an=232" TargetMode="Externa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577273" y="2066405"/>
            <a:ext cx="11037454" cy="2308324"/>
          </a:xfrm>
          <a:prstGeom prst="rect">
            <a:avLst/>
          </a:prstGeom>
        </p:spPr>
        <p:txBody>
          <a:bodyPr wrap="square">
            <a:spAutoFit/>
          </a:bodyPr>
          <a:lstStyle/>
          <a:p>
            <a:pPr algn="ctr">
              <a:lnSpc>
                <a:spcPct val="200000"/>
              </a:lnSpc>
            </a:pPr>
            <a:r>
              <a:rPr lang="uk-UA" sz="2400" b="1" dirty="0" smtClean="0">
                <a:solidFill>
                  <a:srgbClr val="224A98"/>
                </a:solidFill>
                <a:latin typeface="Arial" panose="020B0604020202020204" pitchFamily="34" charset="0"/>
                <a:cs typeface="Arial" panose="020B0604020202020204" pitchFamily="34" charset="0"/>
              </a:rPr>
              <a:t>СИСТЕМА </a:t>
            </a:r>
            <a:r>
              <a:rPr lang="uk-UA" sz="2400" b="1" dirty="0" smtClean="0">
                <a:solidFill>
                  <a:srgbClr val="224A98"/>
                </a:solidFill>
                <a:latin typeface="Arial" panose="020B0604020202020204" pitchFamily="34" charset="0"/>
                <a:cs typeface="Arial" panose="020B0604020202020204" pitchFamily="34" charset="0"/>
              </a:rPr>
              <a:t>НАЦІОНАЛЬНОЇ БЕЗПЕКИ ЯК ОБ'ЄКТ УПРАВЛІННЯ : СТРУКТУРА, ПРИНЦИПИ ТА ОСНОВНІ ВИКЛИКИ</a:t>
            </a:r>
          </a:p>
          <a:p>
            <a:pPr algn="just">
              <a:lnSpc>
                <a:spcPct val="200000"/>
              </a:lnSpc>
            </a:pPr>
            <a:endParaRPr lang="uk-UA" sz="2400" b="1"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337192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Рисунок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0" name="Прямая соединительная линия 9"/>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1"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771713" y="5245671"/>
            <a:ext cx="10912287" cy="400110"/>
          </a:xfrm>
          <a:prstGeom prst="rect">
            <a:avLst/>
          </a:prstGeom>
        </p:spPr>
        <p:txBody>
          <a:bodyPr wrap="square">
            <a:spAutoFit/>
          </a:bodyPr>
          <a:lstStyle/>
          <a:p>
            <a:pPr algn="just"/>
            <a:r>
              <a:rPr lang="ru-RU" sz="2000" b="1" dirty="0" err="1">
                <a:solidFill>
                  <a:srgbClr val="224A98"/>
                </a:solidFill>
                <a:latin typeface="Arial" panose="020B0604020202020204" pitchFamily="34" charset="0"/>
                <a:cs typeface="Arial" panose="020B0604020202020204" pitchFamily="34" charset="0"/>
              </a:rPr>
              <a:t>Стратегія</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національної</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безпеки</a:t>
            </a:r>
            <a:r>
              <a:rPr lang="ru-RU" sz="2000" b="1" dirty="0">
                <a:solidFill>
                  <a:srgbClr val="224A98"/>
                </a:solidFill>
                <a:latin typeface="Arial" panose="020B0604020202020204" pitchFamily="34" charset="0"/>
                <a:cs typeface="Arial" panose="020B0604020202020204" pitchFamily="34" charset="0"/>
              </a:rPr>
              <a:t> </a:t>
            </a:r>
            <a:r>
              <a:rPr lang="ru-RU" sz="2000" b="1" dirty="0" err="1" smtClean="0">
                <a:solidFill>
                  <a:srgbClr val="224A98"/>
                </a:solidFill>
                <a:latin typeface="Arial" panose="020B0604020202020204" pitchFamily="34" charset="0"/>
                <a:cs typeface="Arial" panose="020B0604020202020204" pitchFamily="34" charset="0"/>
              </a:rPr>
              <a:t>України</a:t>
            </a:r>
            <a:r>
              <a:rPr lang="ru-RU" sz="2000" b="1" dirty="0" smtClean="0">
                <a:solidFill>
                  <a:srgbClr val="224A98"/>
                </a:solidFill>
                <a:latin typeface="Arial" panose="020B0604020202020204" pitchFamily="34" charset="0"/>
                <a:cs typeface="Arial" panose="020B0604020202020204" pitchFamily="34" charset="0"/>
              </a:rPr>
              <a:t> «</a:t>
            </a:r>
            <a:r>
              <a:rPr lang="ru-RU" sz="2000" b="1" dirty="0" err="1" smtClean="0">
                <a:solidFill>
                  <a:srgbClr val="224A98"/>
                </a:solidFill>
                <a:latin typeface="Arial" panose="020B0604020202020204" pitchFamily="34" charset="0"/>
                <a:cs typeface="Arial" panose="020B0604020202020204" pitchFamily="34" charset="0"/>
              </a:rPr>
              <a:t>Безпека</a:t>
            </a:r>
            <a:r>
              <a:rPr lang="ru-RU" sz="2000" b="1" dirty="0" smtClean="0">
                <a:solidFill>
                  <a:srgbClr val="224A98"/>
                </a:solidFill>
                <a:latin typeface="Arial" panose="020B0604020202020204" pitchFamily="34" charset="0"/>
                <a:cs typeface="Arial" panose="020B0604020202020204" pitchFamily="34" charset="0"/>
              </a:rPr>
              <a:t> </a:t>
            </a:r>
            <a:r>
              <a:rPr lang="ru-RU" sz="2000" b="1" dirty="0" err="1" smtClean="0">
                <a:solidFill>
                  <a:srgbClr val="224A98"/>
                </a:solidFill>
                <a:latin typeface="Arial" panose="020B0604020202020204" pitchFamily="34" charset="0"/>
                <a:cs typeface="Arial" panose="020B0604020202020204" pitchFamily="34" charset="0"/>
              </a:rPr>
              <a:t>людини</a:t>
            </a:r>
            <a:r>
              <a:rPr lang="ru-RU" sz="2000" b="1" dirty="0" smtClean="0">
                <a:solidFill>
                  <a:srgbClr val="224A98"/>
                </a:solidFill>
                <a:latin typeface="Arial" panose="020B0604020202020204" pitchFamily="34" charset="0"/>
                <a:cs typeface="Arial" panose="020B0604020202020204" pitchFamily="34" charset="0"/>
              </a:rPr>
              <a:t> - </a:t>
            </a:r>
            <a:r>
              <a:rPr lang="ru-RU" sz="2000" b="1" dirty="0" err="1" smtClean="0">
                <a:solidFill>
                  <a:srgbClr val="224A98"/>
                </a:solidFill>
                <a:latin typeface="Arial" panose="020B0604020202020204" pitchFamily="34" charset="0"/>
                <a:cs typeface="Arial" panose="020B0604020202020204" pitchFamily="34" charset="0"/>
              </a:rPr>
              <a:t>безпека</a:t>
            </a:r>
            <a:r>
              <a:rPr lang="ru-RU" sz="2000" b="1" dirty="0" smtClean="0">
                <a:solidFill>
                  <a:srgbClr val="224A98"/>
                </a:solidFill>
                <a:latin typeface="Arial" panose="020B0604020202020204" pitchFamily="34" charset="0"/>
                <a:cs typeface="Arial" panose="020B0604020202020204" pitchFamily="34" charset="0"/>
              </a:rPr>
              <a:t> </a:t>
            </a:r>
            <a:r>
              <a:rPr lang="ru-RU" sz="2000" b="1" dirty="0" err="1" smtClean="0">
                <a:solidFill>
                  <a:srgbClr val="224A98"/>
                </a:solidFill>
                <a:latin typeface="Arial" panose="020B0604020202020204" pitchFamily="34" charset="0"/>
                <a:cs typeface="Arial" panose="020B0604020202020204" pitchFamily="34" charset="0"/>
              </a:rPr>
              <a:t>країни</a:t>
            </a:r>
            <a:r>
              <a:rPr lang="ru-RU" sz="2000" b="1" dirty="0" smtClean="0">
                <a:solidFill>
                  <a:srgbClr val="224A98"/>
                </a:solidFill>
                <a:latin typeface="Arial" panose="020B0604020202020204" pitchFamily="34" charset="0"/>
                <a:cs typeface="Arial" panose="020B0604020202020204" pitchFamily="34" charset="0"/>
              </a:rPr>
              <a:t>» </a:t>
            </a:r>
            <a:r>
              <a:rPr lang="uk-UA" sz="2000" b="1" dirty="0">
                <a:solidFill>
                  <a:srgbClr val="224A98"/>
                </a:solidFill>
                <a:latin typeface="Arial" panose="020B0604020202020204" pitchFamily="34" charset="0"/>
                <a:cs typeface="Arial" panose="020B0604020202020204" pitchFamily="34" charset="0"/>
              </a:rPr>
              <a:t>(2020 р</a:t>
            </a:r>
            <a:r>
              <a:rPr lang="uk-UA" sz="2000" b="1" dirty="0" smtClean="0">
                <a:solidFill>
                  <a:srgbClr val="224A98"/>
                </a:solidFill>
                <a:latin typeface="Arial" panose="020B0604020202020204" pitchFamily="34" charset="0"/>
                <a:cs typeface="Arial" panose="020B0604020202020204" pitchFamily="34" charset="0"/>
              </a:rPr>
              <a:t>.)</a:t>
            </a:r>
            <a:endParaRPr lang="uk-UA" sz="2000" b="1" dirty="0">
              <a:solidFill>
                <a:srgbClr val="224A98"/>
              </a:solidFill>
              <a:latin typeface="Arial" panose="020B0604020202020204" pitchFamily="34" charset="0"/>
              <a:cs typeface="Arial" panose="020B0604020202020204" pitchFamily="34" charset="0"/>
            </a:endParaRPr>
          </a:p>
        </p:txBody>
      </p:sp>
      <p:sp>
        <p:nvSpPr>
          <p:cNvPr id="5" name="Прямоугольник 4"/>
          <p:cNvSpPr/>
          <p:nvPr/>
        </p:nvSpPr>
        <p:spPr>
          <a:xfrm>
            <a:off x="771713" y="2385509"/>
            <a:ext cx="10658764" cy="1323439"/>
          </a:xfrm>
          <a:prstGeom prst="rect">
            <a:avLst/>
          </a:prstGeom>
        </p:spPr>
        <p:txBody>
          <a:bodyPr wrap="square">
            <a:spAutoFit/>
          </a:bodyPr>
          <a:lstStyle/>
          <a:p>
            <a:pPr algn="just"/>
            <a:r>
              <a:rPr lang="uk-UA" sz="2000" dirty="0" smtClean="0">
                <a:solidFill>
                  <a:srgbClr val="224A98"/>
                </a:solidFill>
                <a:latin typeface="Arial" panose="020B0604020202020204" pitchFamily="34" charset="0"/>
                <a:cs typeface="Arial" panose="020B0604020202020204" pitchFamily="34" charset="0"/>
              </a:rPr>
              <a:t>Стратегія </a:t>
            </a:r>
            <a:r>
              <a:rPr lang="uk-UA" sz="2000" dirty="0">
                <a:solidFill>
                  <a:srgbClr val="224A98"/>
                </a:solidFill>
                <a:latin typeface="Arial" panose="020B0604020202020204" pitchFamily="34" charset="0"/>
                <a:cs typeface="Arial" panose="020B0604020202020204" pitchFamily="34" charset="0"/>
              </a:rPr>
              <a:t>національної безпеки </a:t>
            </a:r>
            <a:r>
              <a:rPr lang="uk-UA" sz="2000" dirty="0" smtClean="0">
                <a:solidFill>
                  <a:srgbClr val="224A98"/>
                </a:solidFill>
                <a:latin typeface="Arial" panose="020B0604020202020204" pitchFamily="34" charset="0"/>
                <a:cs typeface="Arial" panose="020B0604020202020204" pitchFamily="34" charset="0"/>
              </a:rPr>
              <a:t>України - документ</a:t>
            </a:r>
            <a:r>
              <a:rPr lang="uk-UA" sz="2000" dirty="0">
                <a:solidFill>
                  <a:srgbClr val="224A98"/>
                </a:solidFill>
                <a:latin typeface="Arial" panose="020B0604020202020204" pitchFamily="34" charset="0"/>
                <a:cs typeface="Arial" panose="020B0604020202020204" pitchFamily="34" charset="0"/>
              </a:rPr>
              <a:t>, що визначає актуальні загрози національній безпеці України та відповідні цілі, завдання, механізми захисту національних інтересів України та є основою для планування і реалізації державної політики у сфері національної </a:t>
            </a:r>
            <a:r>
              <a:rPr lang="uk-UA" sz="2000" dirty="0" smtClean="0">
                <a:solidFill>
                  <a:srgbClr val="224A98"/>
                </a:solidFill>
                <a:latin typeface="Arial" panose="020B0604020202020204" pitchFamily="34" charset="0"/>
                <a:cs typeface="Arial" panose="020B0604020202020204" pitchFamily="34" charset="0"/>
              </a:rPr>
              <a:t>безпеки.</a:t>
            </a:r>
            <a:endParaRPr lang="uk-UA" sz="2000" dirty="0">
              <a:solidFill>
                <a:srgbClr val="224A98"/>
              </a:solidFill>
              <a:latin typeface="Arial" panose="020B0604020202020204" pitchFamily="34" charset="0"/>
              <a:cs typeface="Arial" panose="020B0604020202020204" pitchFamily="34" charset="0"/>
            </a:endParaRPr>
          </a:p>
        </p:txBody>
      </p:sp>
      <p:sp>
        <p:nvSpPr>
          <p:cNvPr id="6" name="Прямоугольник 5"/>
          <p:cNvSpPr/>
          <p:nvPr/>
        </p:nvSpPr>
        <p:spPr>
          <a:xfrm>
            <a:off x="771713" y="4034871"/>
            <a:ext cx="10575637" cy="400110"/>
          </a:xfrm>
          <a:prstGeom prst="rect">
            <a:avLst/>
          </a:prstGeom>
        </p:spPr>
        <p:txBody>
          <a:bodyPr wrap="square">
            <a:spAutoFit/>
          </a:bodyPr>
          <a:lstStyle/>
          <a:p>
            <a:pPr algn="just"/>
            <a:r>
              <a:rPr lang="uk-UA" sz="2000" b="1" dirty="0">
                <a:solidFill>
                  <a:srgbClr val="224A98"/>
                </a:solidFill>
                <a:latin typeface="Arial" panose="020B0604020202020204" pitchFamily="34" charset="0"/>
                <a:cs typeface="Arial" panose="020B0604020202020204" pitchFamily="34" charset="0"/>
              </a:rPr>
              <a:t>Стратегією національної безпеки «Україна у світі, що змінюється</a:t>
            </a:r>
            <a:r>
              <a:rPr lang="uk-UA" sz="2000" b="1" dirty="0" smtClean="0">
                <a:solidFill>
                  <a:srgbClr val="224A98"/>
                </a:solidFill>
                <a:latin typeface="Arial" panose="020B0604020202020204" pitchFamily="34" charset="0"/>
                <a:cs typeface="Arial" panose="020B0604020202020204" pitchFamily="34" charset="0"/>
              </a:rPr>
              <a:t>» (2007 </a:t>
            </a:r>
            <a:r>
              <a:rPr lang="uk-UA" sz="2000" b="1" dirty="0">
                <a:solidFill>
                  <a:srgbClr val="224A98"/>
                </a:solidFill>
                <a:latin typeface="Arial" panose="020B0604020202020204" pitchFamily="34" charset="0"/>
                <a:cs typeface="Arial" panose="020B0604020202020204" pitchFamily="34" charset="0"/>
              </a:rPr>
              <a:t>р</a:t>
            </a:r>
            <a:r>
              <a:rPr lang="uk-UA" sz="2000" b="1" dirty="0" smtClean="0">
                <a:solidFill>
                  <a:srgbClr val="224A98"/>
                </a:solidFill>
                <a:latin typeface="Arial" panose="020B0604020202020204" pitchFamily="34" charset="0"/>
                <a:cs typeface="Arial" panose="020B0604020202020204" pitchFamily="34" charset="0"/>
              </a:rPr>
              <a:t>.) </a:t>
            </a:r>
          </a:p>
        </p:txBody>
      </p:sp>
      <p:sp>
        <p:nvSpPr>
          <p:cNvPr id="7" name="Прямоугольник 6"/>
          <p:cNvSpPr/>
          <p:nvPr/>
        </p:nvSpPr>
        <p:spPr>
          <a:xfrm>
            <a:off x="771713" y="4640271"/>
            <a:ext cx="5410455" cy="400110"/>
          </a:xfrm>
          <a:prstGeom prst="rect">
            <a:avLst/>
          </a:prstGeom>
        </p:spPr>
        <p:txBody>
          <a:bodyPr wrap="none">
            <a:spAutoFit/>
          </a:bodyPr>
          <a:lstStyle/>
          <a:p>
            <a:pPr algn="just"/>
            <a:r>
              <a:rPr lang="uk-UA" sz="2000" b="1" dirty="0">
                <a:solidFill>
                  <a:srgbClr val="224A98"/>
                </a:solidFill>
                <a:latin typeface="Arial" panose="020B0604020202020204" pitchFamily="34" charset="0"/>
                <a:cs typeface="Arial" panose="020B0604020202020204" pitchFamily="34" charset="0"/>
              </a:rPr>
              <a:t>Стратегія національної безпеки (2015 р.) </a:t>
            </a:r>
          </a:p>
        </p:txBody>
      </p:sp>
      <p:sp>
        <p:nvSpPr>
          <p:cNvPr id="14" name="Прямоугольник 13"/>
          <p:cNvSpPr/>
          <p:nvPr/>
        </p:nvSpPr>
        <p:spPr>
          <a:xfrm>
            <a:off x="2252504" y="1379999"/>
            <a:ext cx="7950703" cy="400110"/>
          </a:xfrm>
          <a:prstGeom prst="rect">
            <a:avLst/>
          </a:prstGeom>
        </p:spPr>
        <p:txBody>
          <a:bodyPr wrap="none">
            <a:spAutoFit/>
          </a:bodyPr>
          <a:lstStyle/>
          <a:p>
            <a:r>
              <a:rPr lang="ru-RU" sz="2000" b="1" u="sng" dirty="0" err="1" smtClean="0">
                <a:solidFill>
                  <a:srgbClr val="224A98"/>
                </a:solidFill>
                <a:latin typeface="Arial" panose="020B0604020202020204" pitchFamily="34" charset="0"/>
                <a:cs typeface="Arial" panose="020B0604020202020204" pitchFamily="34" charset="0"/>
              </a:rPr>
              <a:t>Стратегічні</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документи</a:t>
            </a:r>
            <a:r>
              <a:rPr lang="ru-RU" sz="2000" b="1" u="sng" dirty="0" smtClean="0">
                <a:solidFill>
                  <a:srgbClr val="224A98"/>
                </a:solidFill>
                <a:latin typeface="Arial" panose="020B0604020202020204" pitchFamily="34" charset="0"/>
                <a:cs typeface="Arial" panose="020B0604020202020204" pitchFamily="34" charset="0"/>
              </a:rPr>
              <a:t> в </a:t>
            </a:r>
            <a:r>
              <a:rPr lang="ru-RU" sz="2000" b="1" u="sng" dirty="0" err="1" smtClean="0">
                <a:solidFill>
                  <a:srgbClr val="224A98"/>
                </a:solidFill>
                <a:latin typeface="Arial" panose="020B0604020202020204" pitchFamily="34" charset="0"/>
                <a:cs typeface="Arial" panose="020B0604020202020204" pitchFamily="34" charset="0"/>
              </a:rPr>
              <a:t>сфері</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національної</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безпеки</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України</a:t>
            </a:r>
            <a:endParaRPr lang="uk-UA" sz="2000" b="1" u="sng"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509550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598659" y="1320134"/>
            <a:ext cx="10994681" cy="4708981"/>
          </a:xfrm>
          <a:prstGeom prst="rect">
            <a:avLst/>
          </a:prstGeom>
        </p:spPr>
        <p:txBody>
          <a:bodyPr wrap="square">
            <a:spAutoFit/>
          </a:bodyPr>
          <a:lstStyle/>
          <a:p>
            <a:pPr algn="just"/>
            <a:r>
              <a:rPr lang="uk-UA" sz="2000" u="sng" dirty="0" smtClean="0">
                <a:solidFill>
                  <a:srgbClr val="224A98"/>
                </a:solidFill>
                <a:latin typeface="Arial" panose="020B0604020202020204" pitchFamily="34" charset="0"/>
                <a:cs typeface="Arial" panose="020B0604020202020204" pitchFamily="34" charset="0"/>
                <a:hlinkClick r:id="rId6"/>
              </a:rPr>
              <a:t>Стратегія </a:t>
            </a:r>
            <a:r>
              <a:rPr lang="uk-UA" sz="2000" u="sng" dirty="0">
                <a:solidFill>
                  <a:srgbClr val="224A98"/>
                </a:solidFill>
                <a:latin typeface="Arial" panose="020B0604020202020204" pitchFamily="34" charset="0"/>
                <a:cs typeface="Arial" panose="020B0604020202020204" pitchFamily="34" charset="0"/>
                <a:hlinkClick r:id="rId6"/>
              </a:rPr>
              <a:t>воєнної безпеки України</a:t>
            </a:r>
            <a:r>
              <a:rPr lang="uk-UA" sz="2000" dirty="0">
                <a:solidFill>
                  <a:srgbClr val="224A98"/>
                </a:solidFill>
                <a:latin typeface="Arial" panose="020B0604020202020204" pitchFamily="34" charset="0"/>
                <a:cs typeface="Arial" panose="020B0604020202020204" pitchFamily="34" charset="0"/>
              </a:rPr>
              <a:t> - документ, у якому викладається система поглядів на причини виникнення, сутність і характер сучасних воєнних конфліктів, принципи і шляхи запобігання їх виникненню, підготовку держави до можливого воєнного конфлікту, а також на застосування воєнної сили для захисту державного суверенітету, територіальної цілісності, інших </a:t>
            </a:r>
            <a:r>
              <a:rPr lang="uk-UA" sz="2000" dirty="0" err="1">
                <a:solidFill>
                  <a:srgbClr val="224A98"/>
                </a:solidFill>
                <a:latin typeface="Arial" panose="020B0604020202020204" pitchFamily="34" charset="0"/>
                <a:cs typeface="Arial" panose="020B0604020202020204" pitchFamily="34" charset="0"/>
              </a:rPr>
              <a:t>життєво</a:t>
            </a:r>
            <a:r>
              <a:rPr lang="uk-UA" sz="2000" dirty="0">
                <a:solidFill>
                  <a:srgbClr val="224A98"/>
                </a:solidFill>
                <a:latin typeface="Arial" panose="020B0604020202020204" pitchFamily="34" charset="0"/>
                <a:cs typeface="Arial" panose="020B0604020202020204" pitchFamily="34" charset="0"/>
              </a:rPr>
              <a:t> важливих національних </a:t>
            </a:r>
            <a:r>
              <a:rPr lang="uk-UA" sz="2000" dirty="0" smtClean="0">
                <a:solidFill>
                  <a:srgbClr val="224A98"/>
                </a:solidFill>
                <a:latin typeface="Arial" panose="020B0604020202020204" pitchFamily="34" charset="0"/>
                <a:cs typeface="Arial" panose="020B0604020202020204" pitchFamily="34" charset="0"/>
              </a:rPr>
              <a:t>інтересів.</a:t>
            </a:r>
          </a:p>
          <a:p>
            <a:pPr algn="just"/>
            <a:endParaRPr lang="uk-UA" sz="2000" dirty="0">
              <a:solidFill>
                <a:srgbClr val="224A98"/>
              </a:solidFill>
              <a:latin typeface="Arial" panose="020B0604020202020204" pitchFamily="34" charset="0"/>
              <a:cs typeface="Arial" panose="020B0604020202020204" pitchFamily="34" charset="0"/>
            </a:endParaRPr>
          </a:p>
          <a:p>
            <a:pPr algn="just"/>
            <a:r>
              <a:rPr lang="uk-UA" sz="2000" u="sng" dirty="0" smtClean="0">
                <a:solidFill>
                  <a:srgbClr val="224A98"/>
                </a:solidFill>
                <a:latin typeface="Arial" panose="020B0604020202020204" pitchFamily="34" charset="0"/>
                <a:cs typeface="Arial" panose="020B0604020202020204" pitchFamily="34" charset="0"/>
                <a:hlinkClick r:id="rId7"/>
              </a:rPr>
              <a:t>Стратегія </a:t>
            </a:r>
            <a:r>
              <a:rPr lang="uk-UA" sz="2000" u="sng" dirty="0" err="1">
                <a:solidFill>
                  <a:srgbClr val="224A98"/>
                </a:solidFill>
                <a:latin typeface="Arial" panose="020B0604020202020204" pitchFamily="34" charset="0"/>
                <a:cs typeface="Arial" panose="020B0604020202020204" pitchFamily="34" charset="0"/>
                <a:hlinkClick r:id="rId7"/>
              </a:rPr>
              <a:t>кібербезпеки</a:t>
            </a:r>
            <a:r>
              <a:rPr lang="uk-UA" sz="2000" u="sng" dirty="0">
                <a:solidFill>
                  <a:srgbClr val="224A98"/>
                </a:solidFill>
                <a:latin typeface="Arial" panose="020B0604020202020204" pitchFamily="34" charset="0"/>
                <a:cs typeface="Arial" panose="020B0604020202020204" pitchFamily="34" charset="0"/>
                <a:hlinkClick r:id="rId7"/>
              </a:rPr>
              <a:t> України</a:t>
            </a:r>
            <a:r>
              <a:rPr lang="uk-UA" sz="2000" dirty="0">
                <a:solidFill>
                  <a:srgbClr val="224A98"/>
                </a:solidFill>
                <a:latin typeface="Arial" panose="020B0604020202020204" pitchFamily="34" charset="0"/>
                <a:cs typeface="Arial" panose="020B0604020202020204" pitchFamily="34" charset="0"/>
              </a:rPr>
              <a:t> - документ довгострокового планування, що визначає загрози </a:t>
            </a:r>
            <a:r>
              <a:rPr lang="uk-UA" sz="2000" dirty="0" err="1">
                <a:solidFill>
                  <a:srgbClr val="224A98"/>
                </a:solidFill>
                <a:latin typeface="Arial" panose="020B0604020202020204" pitchFamily="34" charset="0"/>
                <a:cs typeface="Arial" panose="020B0604020202020204" pitchFamily="34" charset="0"/>
              </a:rPr>
              <a:t>кібербезпеці</a:t>
            </a:r>
            <a:r>
              <a:rPr lang="uk-UA" sz="2000" dirty="0">
                <a:solidFill>
                  <a:srgbClr val="224A98"/>
                </a:solidFill>
                <a:latin typeface="Arial" panose="020B0604020202020204" pitchFamily="34" charset="0"/>
                <a:cs typeface="Arial" panose="020B0604020202020204" pitchFamily="34" charset="0"/>
              </a:rPr>
              <a:t> України, пріоритети та напрями забезпечення </a:t>
            </a:r>
            <a:r>
              <a:rPr lang="uk-UA" sz="2000" dirty="0" err="1">
                <a:solidFill>
                  <a:srgbClr val="224A98"/>
                </a:solidFill>
                <a:latin typeface="Arial" panose="020B0604020202020204" pitchFamily="34" charset="0"/>
                <a:cs typeface="Arial" panose="020B0604020202020204" pitchFamily="34" charset="0"/>
              </a:rPr>
              <a:t>кібербезпеки</a:t>
            </a:r>
            <a:r>
              <a:rPr lang="uk-UA" sz="2000" dirty="0">
                <a:solidFill>
                  <a:srgbClr val="224A98"/>
                </a:solidFill>
                <a:latin typeface="Arial" panose="020B0604020202020204" pitchFamily="34" charset="0"/>
                <a:cs typeface="Arial" panose="020B0604020202020204" pitchFamily="34" charset="0"/>
              </a:rPr>
              <a:t> України з метою створення умов для безпечного функціонування кіберпростору, його використання в інтересах особи, суспільства і </a:t>
            </a:r>
            <a:r>
              <a:rPr lang="uk-UA" sz="2000" dirty="0" smtClean="0">
                <a:solidFill>
                  <a:srgbClr val="224A98"/>
                </a:solidFill>
                <a:latin typeface="Arial" panose="020B0604020202020204" pitchFamily="34" charset="0"/>
                <a:cs typeface="Arial" panose="020B0604020202020204" pitchFamily="34" charset="0"/>
              </a:rPr>
              <a:t>держави.</a:t>
            </a:r>
          </a:p>
          <a:p>
            <a:pPr algn="just"/>
            <a:endParaRPr lang="uk-UA" sz="2000" dirty="0" smtClean="0">
              <a:solidFill>
                <a:srgbClr val="224A98"/>
              </a:solidFill>
              <a:latin typeface="Arial" panose="020B0604020202020204" pitchFamily="34" charset="0"/>
              <a:cs typeface="Arial" panose="020B0604020202020204" pitchFamily="34" charset="0"/>
            </a:endParaRPr>
          </a:p>
          <a:p>
            <a:pPr algn="just"/>
            <a:r>
              <a:rPr lang="uk-UA" sz="2000" u="sng" dirty="0" smtClean="0">
                <a:solidFill>
                  <a:srgbClr val="224A98"/>
                </a:solidFill>
                <a:latin typeface="Arial" panose="020B0604020202020204" pitchFamily="34" charset="0"/>
                <a:cs typeface="Arial" panose="020B0604020202020204" pitchFamily="34" charset="0"/>
                <a:hlinkClick r:id="rId8"/>
              </a:rPr>
              <a:t>Стратегічний </a:t>
            </a:r>
            <a:r>
              <a:rPr lang="uk-UA" sz="2000" u="sng" dirty="0">
                <a:solidFill>
                  <a:srgbClr val="224A98"/>
                </a:solidFill>
                <a:latin typeface="Arial" panose="020B0604020202020204" pitchFamily="34" charset="0"/>
                <a:cs typeface="Arial" panose="020B0604020202020204" pitchFamily="34" charset="0"/>
                <a:hlinkClick r:id="rId8"/>
              </a:rPr>
              <a:t>оборонний бюлетень України</a:t>
            </a:r>
            <a:r>
              <a:rPr lang="uk-UA" sz="2000" dirty="0">
                <a:solidFill>
                  <a:srgbClr val="224A98"/>
                </a:solidFill>
                <a:latin typeface="Arial" panose="020B0604020202020204" pitchFamily="34" charset="0"/>
                <a:cs typeface="Arial" panose="020B0604020202020204" pitchFamily="34" charset="0"/>
              </a:rPr>
              <a:t> - документ оборонного планування, що розробляється за результатами оборонного огляду та визначає основні напрями реалізації воєнної політики України, стратегічні цілі розвитку та очікувані результати їх досягнення з урахуванням актуальних воєнно-політичних загроз і </a:t>
            </a:r>
            <a:r>
              <a:rPr lang="uk-UA" sz="2000" dirty="0" smtClean="0">
                <a:solidFill>
                  <a:srgbClr val="224A98"/>
                </a:solidFill>
                <a:latin typeface="Arial" panose="020B0604020202020204" pitchFamily="34" charset="0"/>
                <a:cs typeface="Arial" panose="020B0604020202020204" pitchFamily="34" charset="0"/>
              </a:rPr>
              <a:t>викликів.</a:t>
            </a:r>
            <a:endParaRPr lang="uk-UA" sz="2000" b="0" i="0" dirty="0">
              <a:solidFill>
                <a:srgbClr val="224A98"/>
              </a:solidFill>
              <a:effectLst/>
              <a:latin typeface="Arial" panose="020B0604020202020204" pitchFamily="34" charset="0"/>
              <a:cs typeface="Arial" panose="020B0604020202020204" pitchFamily="34" charset="0"/>
            </a:endParaRPr>
          </a:p>
        </p:txBody>
      </p:sp>
      <p:sp>
        <p:nvSpPr>
          <p:cNvPr id="13" name="Прямоугольник 12"/>
          <p:cNvSpPr/>
          <p:nvPr/>
        </p:nvSpPr>
        <p:spPr>
          <a:xfrm>
            <a:off x="1866405" y="808415"/>
            <a:ext cx="7950703" cy="400110"/>
          </a:xfrm>
          <a:prstGeom prst="rect">
            <a:avLst/>
          </a:prstGeom>
        </p:spPr>
        <p:txBody>
          <a:bodyPr wrap="none">
            <a:spAutoFit/>
          </a:bodyPr>
          <a:lstStyle/>
          <a:p>
            <a:r>
              <a:rPr lang="ru-RU" sz="2000" b="1" u="sng" dirty="0" err="1" smtClean="0">
                <a:solidFill>
                  <a:srgbClr val="224A98"/>
                </a:solidFill>
                <a:latin typeface="Arial" panose="020B0604020202020204" pitchFamily="34" charset="0"/>
                <a:cs typeface="Arial" panose="020B0604020202020204" pitchFamily="34" charset="0"/>
              </a:rPr>
              <a:t>Стратегічні</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документи</a:t>
            </a:r>
            <a:r>
              <a:rPr lang="ru-RU" sz="2000" b="1" u="sng" dirty="0" smtClean="0">
                <a:solidFill>
                  <a:srgbClr val="224A98"/>
                </a:solidFill>
                <a:latin typeface="Arial" panose="020B0604020202020204" pitchFamily="34" charset="0"/>
                <a:cs typeface="Arial" panose="020B0604020202020204" pitchFamily="34" charset="0"/>
              </a:rPr>
              <a:t> в </a:t>
            </a:r>
            <a:r>
              <a:rPr lang="ru-RU" sz="2000" b="1" u="sng" dirty="0" err="1" smtClean="0">
                <a:solidFill>
                  <a:srgbClr val="224A98"/>
                </a:solidFill>
                <a:latin typeface="Arial" panose="020B0604020202020204" pitchFamily="34" charset="0"/>
                <a:cs typeface="Arial" panose="020B0604020202020204" pitchFamily="34" charset="0"/>
              </a:rPr>
              <a:t>сфері</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національної</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безпеки</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України</a:t>
            </a:r>
            <a:endParaRPr lang="uk-UA" sz="2000" b="1" u="sng"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7950086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8" name="Прямоугольник 7"/>
          <p:cNvSpPr/>
          <p:nvPr/>
        </p:nvSpPr>
        <p:spPr>
          <a:xfrm>
            <a:off x="2038364" y="1120079"/>
            <a:ext cx="7950703" cy="400110"/>
          </a:xfrm>
          <a:prstGeom prst="rect">
            <a:avLst/>
          </a:prstGeom>
        </p:spPr>
        <p:txBody>
          <a:bodyPr wrap="none">
            <a:spAutoFit/>
          </a:bodyPr>
          <a:lstStyle/>
          <a:p>
            <a:r>
              <a:rPr lang="ru-RU" sz="2000" b="1" u="sng" dirty="0" err="1" smtClean="0">
                <a:solidFill>
                  <a:srgbClr val="224A98"/>
                </a:solidFill>
                <a:latin typeface="Arial" panose="020B0604020202020204" pitchFamily="34" charset="0"/>
                <a:cs typeface="Arial" panose="020B0604020202020204" pitchFamily="34" charset="0"/>
              </a:rPr>
              <a:t>Стратегічні</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документи</a:t>
            </a:r>
            <a:r>
              <a:rPr lang="ru-RU" sz="2000" b="1" u="sng" dirty="0" smtClean="0">
                <a:solidFill>
                  <a:srgbClr val="224A98"/>
                </a:solidFill>
                <a:latin typeface="Arial" panose="020B0604020202020204" pitchFamily="34" charset="0"/>
                <a:cs typeface="Arial" panose="020B0604020202020204" pitchFamily="34" charset="0"/>
              </a:rPr>
              <a:t> в </a:t>
            </a:r>
            <a:r>
              <a:rPr lang="ru-RU" sz="2000" b="1" u="sng" dirty="0" err="1" smtClean="0">
                <a:solidFill>
                  <a:srgbClr val="224A98"/>
                </a:solidFill>
                <a:latin typeface="Arial" panose="020B0604020202020204" pitchFamily="34" charset="0"/>
                <a:cs typeface="Arial" panose="020B0604020202020204" pitchFamily="34" charset="0"/>
              </a:rPr>
              <a:t>сфері</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національної</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безпеки</a:t>
            </a:r>
            <a:r>
              <a:rPr lang="ru-RU" sz="2000" b="1" u="sng" dirty="0" smtClean="0">
                <a:solidFill>
                  <a:srgbClr val="224A98"/>
                </a:solidFill>
                <a:latin typeface="Arial" panose="020B0604020202020204" pitchFamily="34" charset="0"/>
                <a:cs typeface="Arial" panose="020B0604020202020204" pitchFamily="34" charset="0"/>
              </a:rPr>
              <a:t> </a:t>
            </a:r>
            <a:r>
              <a:rPr lang="ru-RU" sz="2000" b="1" u="sng" dirty="0" err="1" smtClean="0">
                <a:solidFill>
                  <a:srgbClr val="224A98"/>
                </a:solidFill>
                <a:latin typeface="Arial" panose="020B0604020202020204" pitchFamily="34" charset="0"/>
                <a:cs typeface="Arial" panose="020B0604020202020204" pitchFamily="34" charset="0"/>
              </a:rPr>
              <a:t>України</a:t>
            </a:r>
            <a:endParaRPr lang="uk-UA" sz="2000" b="1" u="sng" dirty="0">
              <a:solidFill>
                <a:srgbClr val="224A98"/>
              </a:solidFill>
              <a:latin typeface="Arial" panose="020B0604020202020204" pitchFamily="34" charset="0"/>
              <a:cs typeface="Arial" panose="020B0604020202020204" pitchFamily="34" charset="0"/>
            </a:endParaRPr>
          </a:p>
        </p:txBody>
      </p:sp>
      <p:sp>
        <p:nvSpPr>
          <p:cNvPr id="2" name="Прямоугольник 1"/>
          <p:cNvSpPr/>
          <p:nvPr/>
        </p:nvSpPr>
        <p:spPr>
          <a:xfrm>
            <a:off x="406401" y="1752069"/>
            <a:ext cx="11448217" cy="4555093"/>
          </a:xfrm>
          <a:prstGeom prst="rect">
            <a:avLst/>
          </a:prstGeom>
        </p:spPr>
        <p:txBody>
          <a:bodyPr wrap="square">
            <a:spAutoFit/>
          </a:bodyPr>
          <a:lstStyle/>
          <a:p>
            <a:pPr algn="just">
              <a:spcAft>
                <a:spcPts val="1200"/>
              </a:spcAft>
            </a:pPr>
            <a:r>
              <a:rPr lang="uk-UA" b="1" dirty="0">
                <a:solidFill>
                  <a:srgbClr val="224A98"/>
                </a:solidFill>
                <a:latin typeface="Arial" panose="020B0604020202020204" pitchFamily="34" charset="0"/>
                <a:cs typeface="Arial" panose="020B0604020202020204" pitchFamily="34" charset="0"/>
              </a:rPr>
              <a:t>Стратегія громадської безпеки та цивільного захисту України </a:t>
            </a:r>
            <a:r>
              <a:rPr lang="uk-UA" dirty="0">
                <a:solidFill>
                  <a:srgbClr val="224A98"/>
                </a:solidFill>
                <a:latin typeface="Arial" panose="020B0604020202020204" pitchFamily="34" charset="0"/>
                <a:cs typeface="Arial" panose="020B0604020202020204" pitchFamily="34" charset="0"/>
              </a:rPr>
              <a:t>- документ довгострокового планування, що розробляється </a:t>
            </a:r>
            <a:r>
              <a:rPr lang="uk-UA" dirty="0" smtClean="0">
                <a:solidFill>
                  <a:srgbClr val="224A98"/>
                </a:solidFill>
                <a:latin typeface="Arial" panose="020B0604020202020204" pitchFamily="34" charset="0"/>
                <a:cs typeface="Arial" panose="020B0604020202020204" pitchFamily="34" charset="0"/>
              </a:rPr>
              <a:t>за </a:t>
            </a:r>
            <a:r>
              <a:rPr lang="uk-UA" dirty="0">
                <a:solidFill>
                  <a:srgbClr val="224A98"/>
                </a:solidFill>
                <a:latin typeface="Arial" panose="020B0604020202020204" pitchFamily="34" charset="0"/>
                <a:cs typeface="Arial" panose="020B0604020202020204" pitchFamily="34" charset="0"/>
              </a:rPr>
              <a:t>результатами огляду громадської безпеки та цивільного захисту і визначає напрями державної політики щодо гарантування захищеності </a:t>
            </a:r>
            <a:r>
              <a:rPr lang="uk-UA" dirty="0" err="1">
                <a:solidFill>
                  <a:srgbClr val="224A98"/>
                </a:solidFill>
                <a:latin typeface="Arial" panose="020B0604020202020204" pitchFamily="34" charset="0"/>
                <a:cs typeface="Arial" panose="020B0604020202020204" pitchFamily="34" charset="0"/>
              </a:rPr>
              <a:t>життєво</a:t>
            </a:r>
            <a:r>
              <a:rPr lang="uk-UA" dirty="0">
                <a:solidFill>
                  <a:srgbClr val="224A98"/>
                </a:solidFill>
                <a:latin typeface="Arial" panose="020B0604020202020204" pitchFamily="34" charset="0"/>
                <a:cs typeface="Arial" panose="020B0604020202020204" pitchFamily="34" charset="0"/>
              </a:rPr>
              <a:t> важливих для держави, суспільства та особи інтересів, прав і свобод людини і громадянина, цілі та очікувані результати їх досягнення з урахуванням актуальних загроз;</a:t>
            </a:r>
          </a:p>
          <a:p>
            <a:pPr algn="just">
              <a:spcAft>
                <a:spcPts val="1200"/>
              </a:spcAft>
            </a:pPr>
            <a:r>
              <a:rPr lang="uk-UA" b="1" u="sng" dirty="0" smtClean="0">
                <a:solidFill>
                  <a:srgbClr val="224A98"/>
                </a:solidFill>
                <a:latin typeface="Arial" panose="020B0604020202020204" pitchFamily="34" charset="0"/>
                <a:cs typeface="Arial" panose="020B0604020202020204" pitchFamily="34" charset="0"/>
                <a:hlinkClick r:id="rId6"/>
              </a:rPr>
              <a:t>Стратегія </a:t>
            </a:r>
            <a:r>
              <a:rPr lang="uk-UA" b="1" u="sng" dirty="0">
                <a:solidFill>
                  <a:srgbClr val="224A98"/>
                </a:solidFill>
                <a:latin typeface="Arial" panose="020B0604020202020204" pitchFamily="34" charset="0"/>
                <a:cs typeface="Arial" panose="020B0604020202020204" pitchFamily="34" charset="0"/>
                <a:hlinkClick r:id="rId6"/>
              </a:rPr>
              <a:t>розвитку оборонно-промислового комплексу України</a:t>
            </a:r>
            <a:r>
              <a:rPr lang="uk-UA" dirty="0">
                <a:solidFill>
                  <a:srgbClr val="224A98"/>
                </a:solidFill>
                <a:latin typeface="Arial" panose="020B0604020202020204" pitchFamily="34" charset="0"/>
                <a:cs typeface="Arial" panose="020B0604020202020204" pitchFamily="34" charset="0"/>
              </a:rPr>
              <a:t> - документ, що розробляється за результатами огляду оборонно-промислового комплексу України та визначає пріоритетні напрями державної військово-промислової політики, цілі реформи оборонно-промислового комплексу та очікувані результати їх досягнення з урахуванням актуальних воєнно-політичних загроз і викликів;</a:t>
            </a:r>
          </a:p>
          <a:p>
            <a:pPr algn="just">
              <a:spcAft>
                <a:spcPts val="1200"/>
              </a:spcAft>
            </a:pPr>
            <a:r>
              <a:rPr lang="uk-UA" b="1" dirty="0" smtClean="0">
                <a:solidFill>
                  <a:srgbClr val="224A98"/>
                </a:solidFill>
                <a:latin typeface="Arial" panose="020B0604020202020204" pitchFamily="34" charset="0"/>
                <a:cs typeface="Arial" panose="020B0604020202020204" pitchFamily="34" charset="0"/>
              </a:rPr>
              <a:t>Стратегія </a:t>
            </a:r>
            <a:r>
              <a:rPr lang="uk-UA" b="1" dirty="0">
                <a:solidFill>
                  <a:srgbClr val="224A98"/>
                </a:solidFill>
                <a:latin typeface="Arial" panose="020B0604020202020204" pitchFamily="34" charset="0"/>
                <a:cs typeface="Arial" panose="020B0604020202020204" pitchFamily="34" charset="0"/>
              </a:rPr>
              <a:t>інтегрованого управління державним кордоном України </a:t>
            </a:r>
            <a:r>
              <a:rPr lang="uk-UA" dirty="0">
                <a:solidFill>
                  <a:srgbClr val="224A98"/>
                </a:solidFill>
                <a:latin typeface="Arial" panose="020B0604020202020204" pitchFamily="34" charset="0"/>
                <a:cs typeface="Arial" panose="020B0604020202020204" pitchFamily="34" charset="0"/>
              </a:rPr>
              <a:t>– документ довгострокового планування, що розробляється </a:t>
            </a:r>
            <a:r>
              <a:rPr lang="uk-UA" dirty="0" smtClean="0">
                <a:solidFill>
                  <a:srgbClr val="224A98"/>
                </a:solidFill>
                <a:latin typeface="Arial" panose="020B0604020202020204" pitchFamily="34" charset="0"/>
                <a:cs typeface="Arial" panose="020B0604020202020204" pitchFamily="34" charset="0"/>
              </a:rPr>
              <a:t>з </a:t>
            </a:r>
            <a:r>
              <a:rPr lang="uk-UA" dirty="0">
                <a:solidFill>
                  <a:srgbClr val="224A98"/>
                </a:solidFill>
                <a:latin typeface="Arial" panose="020B0604020202020204" pitchFamily="34" charset="0"/>
                <a:cs typeface="Arial" panose="020B0604020202020204" pitchFamily="34" charset="0"/>
              </a:rPr>
              <a:t>метою визначення пріоритетних напрямів державної політики у сфері охорони та захисту державного кордону України, стратегічних цілей розвитку та очікуваних результатів їх досягнення з урахуванням створення і підтримання балансу між забезпеченням належного рівня прикордонної безпеки і збереженням відкритості державного кордону України для законного транскордонного співробітництва, а також для осіб, які подорожують.</a:t>
            </a:r>
            <a:endParaRPr lang="uk-UA" b="0" i="0" dirty="0">
              <a:solidFill>
                <a:srgbClr val="224A98"/>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302840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Рисунок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0" name="Прямая соединительная линия 9"/>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1"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655781" y="1320134"/>
            <a:ext cx="11046691" cy="5355312"/>
          </a:xfrm>
          <a:prstGeom prst="rect">
            <a:avLst/>
          </a:prstGeom>
        </p:spPr>
        <p:txBody>
          <a:bodyPr wrap="square">
            <a:spAutoFit/>
          </a:bodyPr>
          <a:lstStyle/>
          <a:p>
            <a:pPr algn="just"/>
            <a:r>
              <a:rPr lang="uk-UA" b="1" dirty="0">
                <a:solidFill>
                  <a:srgbClr val="224A98"/>
                </a:solidFill>
                <a:latin typeface="Arial" panose="020B0604020202020204" pitchFamily="34" charset="0"/>
                <a:cs typeface="Arial" panose="020B0604020202020204" pitchFamily="34" charset="0"/>
              </a:rPr>
              <a:t>Стратегія національної безпеки України </a:t>
            </a:r>
            <a:r>
              <a:rPr lang="uk-UA" dirty="0" smtClean="0">
                <a:solidFill>
                  <a:srgbClr val="224A98"/>
                </a:solidFill>
                <a:latin typeface="Arial" panose="020B0604020202020204" pitchFamily="34" charset="0"/>
                <a:cs typeface="Arial" panose="020B0604020202020204" pitchFamily="34" charset="0"/>
              </a:rPr>
              <a:t>є </a:t>
            </a:r>
            <a:r>
              <a:rPr lang="uk-UA" dirty="0">
                <a:solidFill>
                  <a:srgbClr val="224A98"/>
                </a:solidFill>
                <a:latin typeface="Arial" panose="020B0604020202020204" pitchFamily="34" charset="0"/>
                <a:cs typeface="Arial" panose="020B0604020202020204" pitchFamily="34" charset="0"/>
              </a:rPr>
              <a:t>основою для розроблення таких документів щодо планування у сферах національної безпеки і оборони, які визначатимуть шляхи та інструменти її реалізації:</a:t>
            </a:r>
          </a:p>
          <a:p>
            <a:pPr algn="just"/>
            <a:r>
              <a:rPr lang="uk-UA" dirty="0">
                <a:solidFill>
                  <a:srgbClr val="224A98"/>
                </a:solidFill>
                <a:latin typeface="Arial" panose="020B0604020202020204" pitchFamily="34" charset="0"/>
                <a:cs typeface="Arial" panose="020B0604020202020204" pitchFamily="34" charset="0"/>
              </a:rPr>
              <a:t>Стратегія людського розвитку;</a:t>
            </a:r>
          </a:p>
          <a:p>
            <a:pPr algn="just"/>
            <a:r>
              <a:rPr lang="uk-UA" dirty="0">
                <a:solidFill>
                  <a:srgbClr val="224A98"/>
                </a:solidFill>
                <a:latin typeface="Arial" panose="020B0604020202020204" pitchFamily="34" charset="0"/>
                <a:cs typeface="Arial" panose="020B0604020202020204" pitchFamily="34" charset="0"/>
              </a:rPr>
              <a:t>Стратегія воєнної безпеки України;</a:t>
            </a:r>
          </a:p>
          <a:p>
            <a:pPr algn="just"/>
            <a:r>
              <a:rPr lang="uk-UA" dirty="0">
                <a:solidFill>
                  <a:srgbClr val="224A98"/>
                </a:solidFill>
                <a:latin typeface="Arial" panose="020B0604020202020204" pitchFamily="34" charset="0"/>
                <a:cs typeface="Arial" panose="020B0604020202020204" pitchFamily="34" charset="0"/>
              </a:rPr>
              <a:t>Стратегія громадської безпеки та цивільного захисту України;</a:t>
            </a:r>
          </a:p>
          <a:p>
            <a:pPr algn="just"/>
            <a:r>
              <a:rPr lang="uk-UA" dirty="0">
                <a:solidFill>
                  <a:srgbClr val="224A98"/>
                </a:solidFill>
                <a:latin typeface="Arial" panose="020B0604020202020204" pitchFamily="34" charset="0"/>
                <a:cs typeface="Arial" panose="020B0604020202020204" pitchFamily="34" charset="0"/>
              </a:rPr>
              <a:t>Стратегія розвитку оборонно-промислового комплексу України;</a:t>
            </a:r>
          </a:p>
          <a:p>
            <a:pPr algn="just"/>
            <a:r>
              <a:rPr lang="uk-UA" dirty="0">
                <a:solidFill>
                  <a:srgbClr val="224A98"/>
                </a:solidFill>
                <a:latin typeface="Arial" panose="020B0604020202020204" pitchFamily="34" charset="0"/>
                <a:cs typeface="Arial" panose="020B0604020202020204" pitchFamily="34" charset="0"/>
              </a:rPr>
              <a:t>Стратегія економічної безпеки;</a:t>
            </a:r>
          </a:p>
          <a:p>
            <a:pPr algn="just"/>
            <a:r>
              <a:rPr lang="uk-UA" dirty="0">
                <a:solidFill>
                  <a:srgbClr val="224A98"/>
                </a:solidFill>
                <a:latin typeface="Arial" panose="020B0604020202020204" pitchFamily="34" charset="0"/>
                <a:cs typeface="Arial" panose="020B0604020202020204" pitchFamily="34" charset="0"/>
              </a:rPr>
              <a:t>Стратегія енергетичної безпеки;</a:t>
            </a:r>
          </a:p>
          <a:p>
            <a:pPr algn="just"/>
            <a:r>
              <a:rPr lang="uk-UA" dirty="0">
                <a:solidFill>
                  <a:srgbClr val="224A98"/>
                </a:solidFill>
                <a:latin typeface="Arial" panose="020B0604020202020204" pitchFamily="34" charset="0"/>
                <a:cs typeface="Arial" panose="020B0604020202020204" pitchFamily="34" charset="0"/>
              </a:rPr>
              <a:t>Стратегія екологічної безпеки та адаптації до зміни клімату;</a:t>
            </a:r>
          </a:p>
          <a:p>
            <a:pPr algn="just"/>
            <a:r>
              <a:rPr lang="uk-UA" dirty="0">
                <a:solidFill>
                  <a:srgbClr val="224A98"/>
                </a:solidFill>
                <a:latin typeface="Arial" panose="020B0604020202020204" pitchFamily="34" charset="0"/>
                <a:cs typeface="Arial" panose="020B0604020202020204" pitchFamily="34" charset="0"/>
              </a:rPr>
              <a:t>Стратегія </a:t>
            </a:r>
            <a:r>
              <a:rPr lang="uk-UA" dirty="0" err="1">
                <a:solidFill>
                  <a:srgbClr val="224A98"/>
                </a:solidFill>
                <a:latin typeface="Arial" panose="020B0604020202020204" pitchFamily="34" charset="0"/>
                <a:cs typeface="Arial" panose="020B0604020202020204" pitchFamily="34" charset="0"/>
              </a:rPr>
              <a:t>біобезпеки</a:t>
            </a:r>
            <a:r>
              <a:rPr lang="uk-UA" dirty="0">
                <a:solidFill>
                  <a:srgbClr val="224A98"/>
                </a:solidFill>
                <a:latin typeface="Arial" panose="020B0604020202020204" pitchFamily="34" charset="0"/>
                <a:cs typeface="Arial" panose="020B0604020202020204" pitchFamily="34" charset="0"/>
              </a:rPr>
              <a:t> та біологічного захисту;</a:t>
            </a:r>
          </a:p>
          <a:p>
            <a:pPr algn="just"/>
            <a:r>
              <a:rPr lang="uk-UA" dirty="0">
                <a:solidFill>
                  <a:srgbClr val="224A98"/>
                </a:solidFill>
                <a:latin typeface="Arial" panose="020B0604020202020204" pitchFamily="34" charset="0"/>
                <a:cs typeface="Arial" panose="020B0604020202020204" pitchFamily="34" charset="0"/>
              </a:rPr>
              <a:t>Стратегія інформаційної безпеки;</a:t>
            </a:r>
          </a:p>
          <a:p>
            <a:pPr algn="just"/>
            <a:r>
              <a:rPr lang="uk-UA" dirty="0">
                <a:solidFill>
                  <a:srgbClr val="224A98"/>
                </a:solidFill>
                <a:latin typeface="Arial" panose="020B0604020202020204" pitchFamily="34" charset="0"/>
                <a:cs typeface="Arial" panose="020B0604020202020204" pitchFamily="34" charset="0"/>
              </a:rPr>
              <a:t>Стратегія </a:t>
            </a:r>
            <a:r>
              <a:rPr lang="uk-UA" dirty="0" err="1">
                <a:solidFill>
                  <a:srgbClr val="224A98"/>
                </a:solidFill>
                <a:latin typeface="Arial" panose="020B0604020202020204" pitchFamily="34" charset="0"/>
                <a:cs typeface="Arial" panose="020B0604020202020204" pitchFamily="34" charset="0"/>
              </a:rPr>
              <a:t>кібербезпеки</a:t>
            </a:r>
            <a:r>
              <a:rPr lang="uk-UA" dirty="0">
                <a:solidFill>
                  <a:srgbClr val="224A98"/>
                </a:solidFill>
                <a:latin typeface="Arial" panose="020B0604020202020204" pitchFamily="34" charset="0"/>
                <a:cs typeface="Arial" panose="020B0604020202020204" pitchFamily="34" charset="0"/>
              </a:rPr>
              <a:t> України;</a:t>
            </a:r>
          </a:p>
          <a:p>
            <a:pPr algn="just"/>
            <a:r>
              <a:rPr lang="uk-UA" dirty="0">
                <a:solidFill>
                  <a:srgbClr val="224A98"/>
                </a:solidFill>
                <a:latin typeface="Arial" panose="020B0604020202020204" pitchFamily="34" charset="0"/>
                <a:cs typeface="Arial" panose="020B0604020202020204" pitchFamily="34" charset="0"/>
              </a:rPr>
              <a:t>Стратегія зовнішньополітичної діяльності;</a:t>
            </a:r>
          </a:p>
          <a:p>
            <a:pPr algn="just"/>
            <a:r>
              <a:rPr lang="uk-UA" dirty="0" smtClean="0">
                <a:solidFill>
                  <a:srgbClr val="224A98"/>
                </a:solidFill>
                <a:latin typeface="Arial" panose="020B0604020202020204" pitchFamily="34" charset="0"/>
                <a:cs typeface="Arial" panose="020B0604020202020204" pitchFamily="34" charset="0"/>
              </a:rPr>
              <a:t>Стратегія </a:t>
            </a:r>
            <a:r>
              <a:rPr lang="uk-UA" dirty="0">
                <a:solidFill>
                  <a:srgbClr val="224A98"/>
                </a:solidFill>
                <a:latin typeface="Arial" panose="020B0604020202020204" pitchFamily="34" charset="0"/>
                <a:cs typeface="Arial" panose="020B0604020202020204" pitchFamily="34" charset="0"/>
              </a:rPr>
              <a:t>забезпечення державної безпеки;</a:t>
            </a:r>
          </a:p>
          <a:p>
            <a:pPr algn="just"/>
            <a:r>
              <a:rPr lang="uk-UA" dirty="0">
                <a:solidFill>
                  <a:srgbClr val="224A98"/>
                </a:solidFill>
                <a:latin typeface="Arial" panose="020B0604020202020204" pitchFamily="34" charset="0"/>
                <a:cs typeface="Arial" panose="020B0604020202020204" pitchFamily="34" charset="0"/>
              </a:rPr>
              <a:t>Стратегія інтегрованого управління державним кордоном України</a:t>
            </a:r>
            <a:r>
              <a:rPr lang="uk-UA" dirty="0" smtClean="0">
                <a:solidFill>
                  <a:srgbClr val="224A98"/>
                </a:solidFill>
                <a:latin typeface="Arial" panose="020B0604020202020204" pitchFamily="34" charset="0"/>
                <a:cs typeface="Arial" panose="020B0604020202020204" pitchFamily="34" charset="0"/>
              </a:rPr>
              <a:t>;</a:t>
            </a:r>
          </a:p>
          <a:p>
            <a:pPr algn="just"/>
            <a:r>
              <a:rPr lang="uk-UA" dirty="0" smtClean="0">
                <a:solidFill>
                  <a:srgbClr val="224A98"/>
                </a:solidFill>
                <a:latin typeface="Arial" panose="020B0604020202020204" pitchFamily="34" charset="0"/>
                <a:cs typeface="Arial" panose="020B0604020202020204" pitchFamily="34" charset="0"/>
              </a:rPr>
              <a:t>Стратегія продовольчої безпеки;</a:t>
            </a:r>
            <a:endParaRPr lang="uk-UA" dirty="0">
              <a:solidFill>
                <a:srgbClr val="224A98"/>
              </a:solidFill>
              <a:latin typeface="Arial" panose="020B0604020202020204" pitchFamily="34" charset="0"/>
              <a:cs typeface="Arial" panose="020B0604020202020204" pitchFamily="34" charset="0"/>
            </a:endParaRPr>
          </a:p>
          <a:p>
            <a:pPr algn="just"/>
            <a:endParaRPr lang="uk-UA" dirty="0" smtClean="0">
              <a:solidFill>
                <a:srgbClr val="224A98"/>
              </a:solidFill>
              <a:latin typeface="Arial" panose="020B0604020202020204" pitchFamily="34" charset="0"/>
              <a:cs typeface="Arial" panose="020B0604020202020204" pitchFamily="34" charset="0"/>
            </a:endParaRPr>
          </a:p>
          <a:p>
            <a:pPr algn="just"/>
            <a:r>
              <a:rPr lang="uk-UA" dirty="0" smtClean="0">
                <a:solidFill>
                  <a:srgbClr val="224A98"/>
                </a:solidFill>
                <a:latin typeface="Arial" panose="020B0604020202020204" pitchFamily="34" charset="0"/>
                <a:cs typeface="Arial" panose="020B0604020202020204" pitchFamily="34" charset="0"/>
              </a:rPr>
              <a:t>Національна </a:t>
            </a:r>
            <a:r>
              <a:rPr lang="uk-UA" dirty="0">
                <a:solidFill>
                  <a:srgbClr val="224A98"/>
                </a:solidFill>
                <a:latin typeface="Arial" panose="020B0604020202020204" pitchFamily="34" charset="0"/>
                <a:cs typeface="Arial" panose="020B0604020202020204" pitchFamily="34" charset="0"/>
              </a:rPr>
              <a:t>розвідувальна програма.</a:t>
            </a:r>
            <a:endParaRPr lang="uk-UA" b="0" i="0" dirty="0">
              <a:solidFill>
                <a:srgbClr val="224A98"/>
              </a:solidFill>
              <a:effectLst/>
              <a:latin typeface="Arial" panose="020B0604020202020204" pitchFamily="34" charset="0"/>
              <a:cs typeface="Arial" panose="020B0604020202020204" pitchFamily="34" charset="0"/>
            </a:endParaRPr>
          </a:p>
        </p:txBody>
      </p:sp>
      <p:sp>
        <p:nvSpPr>
          <p:cNvPr id="13" name="Прямоугольник 12"/>
          <p:cNvSpPr/>
          <p:nvPr/>
        </p:nvSpPr>
        <p:spPr>
          <a:xfrm>
            <a:off x="3543891" y="808415"/>
            <a:ext cx="4616585" cy="400110"/>
          </a:xfrm>
          <a:prstGeom prst="rect">
            <a:avLst/>
          </a:prstGeom>
        </p:spPr>
        <p:txBody>
          <a:bodyPr wrap="none">
            <a:spAutoFit/>
          </a:bodyPr>
          <a:lstStyle/>
          <a:p>
            <a:r>
              <a:rPr lang="ru-RU" sz="2000" b="1" dirty="0" smtClean="0">
                <a:solidFill>
                  <a:srgbClr val="224A98"/>
                </a:solidFill>
                <a:latin typeface="Arial" panose="020B0604020202020204" pitchFamily="34" charset="0"/>
                <a:cs typeface="Arial" panose="020B0604020202020204" pitchFamily="34" charset="0"/>
              </a:rPr>
              <a:t>Структура </a:t>
            </a:r>
            <a:r>
              <a:rPr lang="ru-RU" sz="2000" b="1" dirty="0" err="1" smtClean="0">
                <a:solidFill>
                  <a:srgbClr val="224A98"/>
                </a:solidFill>
                <a:latin typeface="Arial" panose="020B0604020202020204" pitchFamily="34" charset="0"/>
                <a:cs typeface="Arial" panose="020B0604020202020204" pitchFamily="34" charset="0"/>
              </a:rPr>
              <a:t>національної</a:t>
            </a:r>
            <a:r>
              <a:rPr lang="ru-RU" sz="2000" b="1" dirty="0" smtClean="0">
                <a:solidFill>
                  <a:srgbClr val="224A98"/>
                </a:solidFill>
                <a:latin typeface="Arial" panose="020B0604020202020204" pitchFamily="34" charset="0"/>
                <a:cs typeface="Arial" panose="020B0604020202020204" pitchFamily="34" charset="0"/>
              </a:rPr>
              <a:t> </a:t>
            </a:r>
            <a:r>
              <a:rPr lang="ru-RU" sz="2000" b="1" dirty="0" err="1" smtClean="0">
                <a:solidFill>
                  <a:srgbClr val="224A98"/>
                </a:solidFill>
                <a:latin typeface="Arial" panose="020B0604020202020204" pitchFamily="34" charset="0"/>
                <a:cs typeface="Arial" panose="020B0604020202020204" pitchFamily="34" charset="0"/>
              </a:rPr>
              <a:t>безпеки</a:t>
            </a:r>
            <a:r>
              <a:rPr lang="ru-RU" sz="2000" b="1" dirty="0" smtClean="0">
                <a:solidFill>
                  <a:srgbClr val="224A98"/>
                </a:solidFill>
                <a:latin typeface="Arial" panose="020B0604020202020204" pitchFamily="34" charset="0"/>
                <a:cs typeface="Arial" panose="020B0604020202020204" pitchFamily="34" charset="0"/>
              </a:rPr>
              <a:t>?</a:t>
            </a:r>
            <a:endParaRPr lang="uk-UA" sz="2000" b="1"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918714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Рисунок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2" name="Прямая соединительная линия 11"/>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pic>
        <p:nvPicPr>
          <p:cNvPr id="2" name="Рисунок 1"/>
          <p:cNvPicPr>
            <a:picLocks noChangeAspect="1"/>
          </p:cNvPicPr>
          <p:nvPr/>
        </p:nvPicPr>
        <p:blipFill>
          <a:blip r:embed="rId6"/>
          <a:stretch>
            <a:fillRect/>
          </a:stretch>
        </p:blipFill>
        <p:spPr>
          <a:xfrm>
            <a:off x="1636943" y="1207664"/>
            <a:ext cx="8869013" cy="4848902"/>
          </a:xfrm>
          <a:prstGeom prst="rect">
            <a:avLst/>
          </a:prstGeom>
        </p:spPr>
      </p:pic>
    </p:spTree>
    <p:extLst>
      <p:ext uri="{BB962C8B-B14F-4D97-AF65-F5344CB8AC3E}">
        <p14:creationId xmlns:p14="http://schemas.microsoft.com/office/powerpoint/2010/main" val="265436647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7" name="Прямоугольник 6"/>
          <p:cNvSpPr/>
          <p:nvPr/>
        </p:nvSpPr>
        <p:spPr>
          <a:xfrm>
            <a:off x="542763" y="1951841"/>
            <a:ext cx="11106473" cy="3785652"/>
          </a:xfrm>
          <a:prstGeom prst="rect">
            <a:avLst/>
          </a:prstGeom>
        </p:spPr>
        <p:txBody>
          <a:bodyPr wrap="square">
            <a:spAutoFit/>
          </a:bodyPr>
          <a:lstStyle/>
          <a:p>
            <a:pPr algn="just">
              <a:lnSpc>
                <a:spcPct val="150000"/>
              </a:lnSpc>
            </a:pPr>
            <a:r>
              <a:rPr lang="ru-RU" sz="2000" dirty="0" smtClean="0">
                <a:solidFill>
                  <a:srgbClr val="224A98"/>
                </a:solidFill>
                <a:latin typeface="Arial" panose="020B0604020202020204" pitchFamily="34" charset="0"/>
                <a:cs typeface="Arial" panose="020B0604020202020204" pitchFamily="34" charset="0"/>
              </a:rPr>
              <a:t>1</a:t>
            </a:r>
            <a:r>
              <a:rPr lang="ru-RU" sz="2000" dirty="0">
                <a:solidFill>
                  <a:srgbClr val="224A98"/>
                </a:solidFill>
                <a:latin typeface="Arial" panose="020B0604020202020204" pitchFamily="34" charset="0"/>
                <a:cs typeface="Arial" panose="020B0604020202020204" pitchFamily="34" charset="0"/>
              </a:rPr>
              <a:t>) верховенство права, </a:t>
            </a:r>
            <a:r>
              <a:rPr lang="ru-RU" sz="2000" dirty="0" err="1">
                <a:solidFill>
                  <a:srgbClr val="224A98"/>
                </a:solidFill>
                <a:latin typeface="Arial" panose="020B0604020202020204" pitchFamily="34" charset="0"/>
                <a:cs typeface="Arial" panose="020B0604020202020204" pitchFamily="34" charset="0"/>
              </a:rPr>
              <a:t>підзвітність</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законність</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прозорість</a:t>
            </a:r>
            <a:r>
              <a:rPr lang="ru-RU" sz="2000" dirty="0">
                <a:solidFill>
                  <a:srgbClr val="224A98"/>
                </a:solidFill>
                <a:latin typeface="Arial" panose="020B0604020202020204" pitchFamily="34" charset="0"/>
                <a:cs typeface="Arial" panose="020B0604020202020204" pitchFamily="34" charset="0"/>
              </a:rPr>
              <a:t> та </a:t>
            </a:r>
            <a:r>
              <a:rPr lang="ru-RU" sz="2000" dirty="0" err="1">
                <a:solidFill>
                  <a:srgbClr val="224A98"/>
                </a:solidFill>
                <a:latin typeface="Arial" panose="020B0604020202020204" pitchFamily="34" charset="0"/>
                <a:cs typeface="Arial" panose="020B0604020202020204" pitchFamily="34" charset="0"/>
              </a:rPr>
              <a:t>дотримання</a:t>
            </a:r>
            <a:r>
              <a:rPr lang="ru-RU" sz="2000" dirty="0">
                <a:solidFill>
                  <a:srgbClr val="224A98"/>
                </a:solidFill>
                <a:latin typeface="Arial" panose="020B0604020202020204" pitchFamily="34" charset="0"/>
                <a:cs typeface="Arial" panose="020B0604020202020204" pitchFamily="34" charset="0"/>
              </a:rPr>
              <a:t> засад демократичного </a:t>
            </a:r>
            <a:r>
              <a:rPr lang="ru-RU" sz="2000" dirty="0" err="1">
                <a:solidFill>
                  <a:srgbClr val="224A98"/>
                </a:solidFill>
                <a:latin typeface="Arial" panose="020B0604020202020204" pitchFamily="34" charset="0"/>
                <a:cs typeface="Arial" panose="020B0604020202020204" pitchFamily="34" charset="0"/>
              </a:rPr>
              <a:t>цивільного</a:t>
            </a:r>
            <a:r>
              <a:rPr lang="ru-RU" sz="2000" dirty="0">
                <a:solidFill>
                  <a:srgbClr val="224A98"/>
                </a:solidFill>
                <a:latin typeface="Arial" panose="020B0604020202020204" pitchFamily="34" charset="0"/>
                <a:cs typeface="Arial" panose="020B0604020202020204" pitchFamily="34" charset="0"/>
              </a:rPr>
              <a:t> контролю за </a:t>
            </a:r>
            <a:r>
              <a:rPr lang="ru-RU" sz="2000" dirty="0" err="1">
                <a:solidFill>
                  <a:srgbClr val="224A98"/>
                </a:solidFill>
                <a:latin typeface="Arial" panose="020B0604020202020204" pitchFamily="34" charset="0"/>
                <a:cs typeface="Arial" panose="020B0604020202020204" pitchFamily="34" charset="0"/>
              </a:rPr>
              <a:t>функціонуванням</a:t>
            </a:r>
            <a:r>
              <a:rPr lang="ru-RU" sz="2000" dirty="0">
                <a:solidFill>
                  <a:srgbClr val="224A98"/>
                </a:solidFill>
                <a:latin typeface="Arial" panose="020B0604020202020204" pitchFamily="34" charset="0"/>
                <a:cs typeface="Arial" panose="020B0604020202020204" pitchFamily="34" charset="0"/>
              </a:rPr>
              <a:t> сектору </a:t>
            </a:r>
            <a:r>
              <a:rPr lang="ru-RU" sz="2000" dirty="0" err="1">
                <a:solidFill>
                  <a:srgbClr val="224A98"/>
                </a:solidFill>
                <a:latin typeface="Arial" panose="020B0604020202020204" pitchFamily="34" charset="0"/>
                <a:cs typeface="Arial" panose="020B0604020202020204" pitchFamily="34" charset="0"/>
              </a:rPr>
              <a:t>безпеки</a:t>
            </a:r>
            <a:r>
              <a:rPr lang="ru-RU" sz="2000" dirty="0">
                <a:solidFill>
                  <a:srgbClr val="224A98"/>
                </a:solidFill>
                <a:latin typeface="Arial" panose="020B0604020202020204" pitchFamily="34" charset="0"/>
                <a:cs typeface="Arial" panose="020B0604020202020204" pitchFamily="34" charset="0"/>
              </a:rPr>
              <a:t> і оборони та </a:t>
            </a:r>
            <a:r>
              <a:rPr lang="ru-RU" sz="2000" dirty="0" err="1">
                <a:solidFill>
                  <a:srgbClr val="224A98"/>
                </a:solidFill>
                <a:latin typeface="Arial" panose="020B0604020202020204" pitchFamily="34" charset="0"/>
                <a:cs typeface="Arial" panose="020B0604020202020204" pitchFamily="34" charset="0"/>
              </a:rPr>
              <a:t>застосуванням</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сили</a:t>
            </a:r>
            <a:r>
              <a:rPr lang="ru-RU" sz="2000" dirty="0">
                <a:solidFill>
                  <a:srgbClr val="224A98"/>
                </a:solidFill>
                <a:latin typeface="Arial" panose="020B0604020202020204" pitchFamily="34" charset="0"/>
                <a:cs typeface="Arial" panose="020B0604020202020204" pitchFamily="34" charset="0"/>
              </a:rPr>
              <a:t>;</a:t>
            </a:r>
          </a:p>
          <a:p>
            <a:pPr algn="just">
              <a:lnSpc>
                <a:spcPct val="150000"/>
              </a:lnSpc>
            </a:pPr>
            <a:r>
              <a:rPr lang="ru-RU" sz="2000" dirty="0">
                <a:solidFill>
                  <a:srgbClr val="224A98"/>
                </a:solidFill>
                <a:latin typeface="Arial" panose="020B0604020202020204" pitchFamily="34" charset="0"/>
                <a:cs typeface="Arial" panose="020B0604020202020204" pitchFamily="34" charset="0"/>
              </a:rPr>
              <a:t>2) </a:t>
            </a:r>
            <a:r>
              <a:rPr lang="ru-RU" sz="2000" dirty="0" err="1">
                <a:solidFill>
                  <a:srgbClr val="224A98"/>
                </a:solidFill>
                <a:latin typeface="Arial" panose="020B0604020202020204" pitchFamily="34" charset="0"/>
                <a:cs typeface="Arial" panose="020B0604020202020204" pitchFamily="34" charset="0"/>
              </a:rPr>
              <a:t>дотримання</a:t>
            </a:r>
            <a:r>
              <a:rPr lang="ru-RU" sz="2000" dirty="0">
                <a:solidFill>
                  <a:srgbClr val="224A98"/>
                </a:solidFill>
                <a:latin typeface="Arial" panose="020B0604020202020204" pitchFamily="34" charset="0"/>
                <a:cs typeface="Arial" panose="020B0604020202020204" pitchFamily="34" charset="0"/>
              </a:rPr>
              <a:t> норм </a:t>
            </a:r>
            <a:r>
              <a:rPr lang="ru-RU" sz="2000" dirty="0" err="1">
                <a:solidFill>
                  <a:srgbClr val="224A98"/>
                </a:solidFill>
                <a:latin typeface="Arial" panose="020B0604020202020204" pitchFamily="34" charset="0"/>
                <a:cs typeface="Arial" panose="020B0604020202020204" pitchFamily="34" charset="0"/>
              </a:rPr>
              <a:t>міжнародного</a:t>
            </a:r>
            <a:r>
              <a:rPr lang="ru-RU" sz="2000" dirty="0">
                <a:solidFill>
                  <a:srgbClr val="224A98"/>
                </a:solidFill>
                <a:latin typeface="Arial" panose="020B0604020202020204" pitchFamily="34" charset="0"/>
                <a:cs typeface="Arial" panose="020B0604020202020204" pitchFamily="34" charset="0"/>
              </a:rPr>
              <a:t> права, участь в </a:t>
            </a:r>
            <a:r>
              <a:rPr lang="ru-RU" sz="2000" dirty="0" err="1">
                <a:solidFill>
                  <a:srgbClr val="224A98"/>
                </a:solidFill>
                <a:latin typeface="Arial" panose="020B0604020202020204" pitchFamily="34" charset="0"/>
                <a:cs typeface="Arial" panose="020B0604020202020204" pitchFamily="34" charset="0"/>
              </a:rPr>
              <a:t>інтересах</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України</a:t>
            </a:r>
            <a:r>
              <a:rPr lang="ru-RU" sz="2000" dirty="0">
                <a:solidFill>
                  <a:srgbClr val="224A98"/>
                </a:solidFill>
                <a:latin typeface="Arial" panose="020B0604020202020204" pitchFamily="34" charset="0"/>
                <a:cs typeface="Arial" panose="020B0604020202020204" pitchFamily="34" charset="0"/>
              </a:rPr>
              <a:t> у </a:t>
            </a:r>
            <a:r>
              <a:rPr lang="ru-RU" sz="2000" dirty="0" err="1">
                <a:solidFill>
                  <a:srgbClr val="224A98"/>
                </a:solidFill>
                <a:latin typeface="Arial" panose="020B0604020202020204" pitchFamily="34" charset="0"/>
                <a:cs typeface="Arial" panose="020B0604020202020204" pitchFamily="34" charset="0"/>
              </a:rPr>
              <a:t>міжнародних</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зусиллях</a:t>
            </a:r>
            <a:r>
              <a:rPr lang="ru-RU" sz="2000" dirty="0">
                <a:solidFill>
                  <a:srgbClr val="224A98"/>
                </a:solidFill>
                <a:latin typeface="Arial" panose="020B0604020202020204" pitchFamily="34" charset="0"/>
                <a:cs typeface="Arial" panose="020B0604020202020204" pitchFamily="34" charset="0"/>
              </a:rPr>
              <a:t> з </a:t>
            </a:r>
            <a:r>
              <a:rPr lang="ru-RU" sz="2000" dirty="0" err="1">
                <a:solidFill>
                  <a:srgbClr val="224A98"/>
                </a:solidFill>
                <a:latin typeface="Arial" panose="020B0604020202020204" pitchFamily="34" charset="0"/>
                <a:cs typeface="Arial" panose="020B0604020202020204" pitchFamily="34" charset="0"/>
              </a:rPr>
              <a:t>підтримання</a:t>
            </a:r>
            <a:r>
              <a:rPr lang="ru-RU" sz="2000" dirty="0">
                <a:solidFill>
                  <a:srgbClr val="224A98"/>
                </a:solidFill>
                <a:latin typeface="Arial" panose="020B0604020202020204" pitchFamily="34" charset="0"/>
                <a:cs typeface="Arial" panose="020B0604020202020204" pitchFamily="34" charset="0"/>
              </a:rPr>
              <a:t> миру і </a:t>
            </a:r>
            <a:r>
              <a:rPr lang="ru-RU" sz="2000" dirty="0" err="1">
                <a:solidFill>
                  <a:srgbClr val="224A98"/>
                </a:solidFill>
                <a:latin typeface="Arial" panose="020B0604020202020204" pitchFamily="34" charset="0"/>
                <a:cs typeface="Arial" panose="020B0604020202020204" pitchFamily="34" charset="0"/>
              </a:rPr>
              <a:t>безпеки</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міждержавних</a:t>
            </a:r>
            <a:r>
              <a:rPr lang="ru-RU" sz="2000" dirty="0">
                <a:solidFill>
                  <a:srgbClr val="224A98"/>
                </a:solidFill>
                <a:latin typeface="Arial" panose="020B0604020202020204" pitchFamily="34" charset="0"/>
                <a:cs typeface="Arial" panose="020B0604020202020204" pitchFamily="34" charset="0"/>
              </a:rPr>
              <a:t> системах та </a:t>
            </a:r>
            <a:r>
              <a:rPr lang="ru-RU" sz="2000" dirty="0" err="1">
                <a:solidFill>
                  <a:srgbClr val="224A98"/>
                </a:solidFill>
                <a:latin typeface="Arial" panose="020B0604020202020204" pitchFamily="34" charset="0"/>
                <a:cs typeface="Arial" panose="020B0604020202020204" pitchFamily="34" charset="0"/>
              </a:rPr>
              <a:t>механізмах</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міжнародної</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колективної</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безпеки</a:t>
            </a:r>
            <a:r>
              <a:rPr lang="ru-RU" sz="2000" dirty="0">
                <a:solidFill>
                  <a:srgbClr val="224A98"/>
                </a:solidFill>
                <a:latin typeface="Arial" panose="020B0604020202020204" pitchFamily="34" charset="0"/>
                <a:cs typeface="Arial" panose="020B0604020202020204" pitchFamily="34" charset="0"/>
              </a:rPr>
              <a:t>;</a:t>
            </a:r>
          </a:p>
          <a:p>
            <a:pPr algn="just">
              <a:lnSpc>
                <a:spcPct val="150000"/>
              </a:lnSpc>
            </a:pPr>
            <a:r>
              <a:rPr lang="ru-RU" sz="2000" dirty="0">
                <a:solidFill>
                  <a:srgbClr val="224A98"/>
                </a:solidFill>
                <a:latin typeface="Arial" panose="020B0604020202020204" pitchFamily="34" charset="0"/>
                <a:cs typeface="Arial" panose="020B0604020202020204" pitchFamily="34" charset="0"/>
              </a:rPr>
              <a:t>3) </a:t>
            </a:r>
            <a:r>
              <a:rPr lang="ru-RU" sz="2000" dirty="0" err="1">
                <a:solidFill>
                  <a:srgbClr val="224A98"/>
                </a:solidFill>
                <a:latin typeface="Arial" panose="020B0604020202020204" pitchFamily="34" charset="0"/>
                <a:cs typeface="Arial" panose="020B0604020202020204" pitchFamily="34" charset="0"/>
              </a:rPr>
              <a:t>розвиток</a:t>
            </a:r>
            <a:r>
              <a:rPr lang="ru-RU" sz="2000" dirty="0">
                <a:solidFill>
                  <a:srgbClr val="224A98"/>
                </a:solidFill>
                <a:latin typeface="Arial" panose="020B0604020202020204" pitchFamily="34" charset="0"/>
                <a:cs typeface="Arial" panose="020B0604020202020204" pitchFamily="34" charset="0"/>
              </a:rPr>
              <a:t> сектору </a:t>
            </a:r>
            <a:r>
              <a:rPr lang="ru-RU" sz="2000" dirty="0" err="1">
                <a:solidFill>
                  <a:srgbClr val="224A98"/>
                </a:solidFill>
                <a:latin typeface="Arial" panose="020B0604020202020204" pitchFamily="34" charset="0"/>
                <a:cs typeface="Arial" panose="020B0604020202020204" pitchFamily="34" charset="0"/>
              </a:rPr>
              <a:t>безпеки</a:t>
            </a:r>
            <a:r>
              <a:rPr lang="ru-RU" sz="2000" dirty="0">
                <a:solidFill>
                  <a:srgbClr val="224A98"/>
                </a:solidFill>
                <a:latin typeface="Arial" panose="020B0604020202020204" pitchFamily="34" charset="0"/>
                <a:cs typeface="Arial" panose="020B0604020202020204" pitchFamily="34" charset="0"/>
              </a:rPr>
              <a:t> і оборони як основного </a:t>
            </a:r>
            <a:r>
              <a:rPr lang="ru-RU" sz="2000" dirty="0" err="1">
                <a:solidFill>
                  <a:srgbClr val="224A98"/>
                </a:solidFill>
                <a:latin typeface="Arial" panose="020B0604020202020204" pitchFamily="34" charset="0"/>
                <a:cs typeface="Arial" panose="020B0604020202020204" pitchFamily="34" charset="0"/>
              </a:rPr>
              <a:t>інструменту</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реалізації</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державної</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політики</a:t>
            </a:r>
            <a:r>
              <a:rPr lang="ru-RU" sz="2000" dirty="0">
                <a:solidFill>
                  <a:srgbClr val="224A98"/>
                </a:solidFill>
                <a:latin typeface="Arial" panose="020B0604020202020204" pitchFamily="34" charset="0"/>
                <a:cs typeface="Arial" panose="020B0604020202020204" pitchFamily="34" charset="0"/>
              </a:rPr>
              <a:t> у сферах </a:t>
            </a:r>
            <a:r>
              <a:rPr lang="ru-RU" sz="2000" dirty="0" err="1">
                <a:solidFill>
                  <a:srgbClr val="224A98"/>
                </a:solidFill>
                <a:latin typeface="Arial" panose="020B0604020202020204" pitchFamily="34" charset="0"/>
                <a:cs typeface="Arial" panose="020B0604020202020204" pitchFamily="34" charset="0"/>
              </a:rPr>
              <a:t>національної</a:t>
            </a:r>
            <a:r>
              <a:rPr lang="ru-RU" sz="2000" dirty="0">
                <a:solidFill>
                  <a:srgbClr val="224A98"/>
                </a:solidFill>
                <a:latin typeface="Arial" panose="020B0604020202020204" pitchFamily="34" charset="0"/>
                <a:cs typeface="Arial" panose="020B0604020202020204" pitchFamily="34" charset="0"/>
              </a:rPr>
              <a:t> </a:t>
            </a:r>
            <a:r>
              <a:rPr lang="ru-RU" sz="2000" dirty="0" err="1">
                <a:solidFill>
                  <a:srgbClr val="224A98"/>
                </a:solidFill>
                <a:latin typeface="Arial" panose="020B0604020202020204" pitchFamily="34" charset="0"/>
                <a:cs typeface="Arial" panose="020B0604020202020204" pitchFamily="34" charset="0"/>
              </a:rPr>
              <a:t>безпеки</a:t>
            </a:r>
            <a:r>
              <a:rPr lang="ru-RU" sz="2000" dirty="0">
                <a:solidFill>
                  <a:srgbClr val="224A98"/>
                </a:solidFill>
                <a:latin typeface="Arial" panose="020B0604020202020204" pitchFamily="34" charset="0"/>
                <a:cs typeface="Arial" panose="020B0604020202020204" pitchFamily="34" charset="0"/>
              </a:rPr>
              <a:t> і оборони.</a:t>
            </a:r>
            <a:endParaRPr lang="ru-RU" sz="2000" b="0" i="0" dirty="0">
              <a:solidFill>
                <a:srgbClr val="224A98"/>
              </a:solidFill>
              <a:effectLst/>
              <a:latin typeface="Arial" panose="020B0604020202020204" pitchFamily="34" charset="0"/>
              <a:cs typeface="Arial" panose="020B0604020202020204" pitchFamily="34" charset="0"/>
            </a:endParaRPr>
          </a:p>
        </p:txBody>
      </p:sp>
      <p:sp>
        <p:nvSpPr>
          <p:cNvPr id="8" name="Прямоугольник 7"/>
          <p:cNvSpPr/>
          <p:nvPr/>
        </p:nvSpPr>
        <p:spPr>
          <a:xfrm>
            <a:off x="3935410" y="815650"/>
            <a:ext cx="4589718" cy="707886"/>
          </a:xfrm>
          <a:prstGeom prst="rect">
            <a:avLst/>
          </a:prstGeom>
        </p:spPr>
        <p:txBody>
          <a:bodyPr wrap="none">
            <a:spAutoFit/>
          </a:bodyPr>
          <a:lstStyle/>
          <a:p>
            <a:pPr>
              <a:lnSpc>
                <a:spcPct val="200000"/>
              </a:lnSpc>
            </a:pPr>
            <a:r>
              <a:rPr lang="uk-UA" sz="2000" b="1" dirty="0" smtClean="0">
                <a:solidFill>
                  <a:srgbClr val="224A98"/>
                </a:solidFill>
                <a:latin typeface="Arial" panose="020B0604020202020204" pitchFamily="34" charset="0"/>
                <a:cs typeface="Arial" panose="020B0604020202020204" pitchFamily="34" charset="0"/>
              </a:rPr>
              <a:t>2. Принципи </a:t>
            </a:r>
            <a:r>
              <a:rPr lang="uk-UA" sz="2000" b="1" dirty="0">
                <a:solidFill>
                  <a:srgbClr val="224A98"/>
                </a:solidFill>
                <a:latin typeface="Arial" panose="020B0604020202020204" pitchFamily="34" charset="0"/>
                <a:cs typeface="Arial" panose="020B0604020202020204" pitchFamily="34" charset="0"/>
              </a:rPr>
              <a:t>національної безпеки</a:t>
            </a:r>
          </a:p>
        </p:txBody>
      </p:sp>
    </p:spTree>
    <p:extLst>
      <p:ext uri="{BB962C8B-B14F-4D97-AF65-F5344CB8AC3E}">
        <p14:creationId xmlns:p14="http://schemas.microsoft.com/office/powerpoint/2010/main" val="29985717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Рисунок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1" name="Прямая соединительная линия 10"/>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2"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2395128" y="1600308"/>
            <a:ext cx="7073475" cy="1446550"/>
          </a:xfrm>
          <a:prstGeom prst="rect">
            <a:avLst/>
          </a:prstGeom>
        </p:spPr>
        <p:txBody>
          <a:bodyPr wrap="none">
            <a:spAutoFit/>
          </a:bodyPr>
          <a:lstStyle/>
          <a:p>
            <a:pPr>
              <a:lnSpc>
                <a:spcPct val="200000"/>
              </a:lnSpc>
            </a:pPr>
            <a:r>
              <a:rPr lang="ru-RU" sz="2200" b="1" dirty="0" smtClean="0">
                <a:solidFill>
                  <a:srgbClr val="224A98"/>
                </a:solidFill>
                <a:latin typeface="Arial" panose="020B0604020202020204" pitchFamily="34" charset="0"/>
                <a:cs typeface="Arial" panose="020B0604020202020204" pitchFamily="34" charset="0"/>
              </a:rPr>
              <a:t>3. </a:t>
            </a:r>
            <a:r>
              <a:rPr lang="ru-RU" sz="2200" b="1" dirty="0" err="1" smtClean="0">
                <a:solidFill>
                  <a:srgbClr val="224A98"/>
                </a:solidFill>
                <a:latin typeface="Arial" panose="020B0604020202020204" pitchFamily="34" charset="0"/>
                <a:cs typeface="Arial" panose="020B0604020202020204" pitchFamily="34" charset="0"/>
              </a:rPr>
              <a:t>Основні</a:t>
            </a:r>
            <a:r>
              <a:rPr lang="ru-RU" sz="2200" b="1" dirty="0" smtClean="0">
                <a:solidFill>
                  <a:srgbClr val="224A98"/>
                </a:solidFill>
                <a:latin typeface="Arial" panose="020B0604020202020204" pitchFamily="34" charset="0"/>
                <a:cs typeface="Arial" panose="020B0604020202020204" pitchFamily="34" charset="0"/>
              </a:rPr>
              <a:t> </a:t>
            </a:r>
            <a:r>
              <a:rPr lang="ru-RU" sz="2200" b="1" dirty="0" err="1">
                <a:solidFill>
                  <a:srgbClr val="224A98"/>
                </a:solidFill>
                <a:latin typeface="Arial" panose="020B0604020202020204" pitchFamily="34" charset="0"/>
                <a:cs typeface="Arial" panose="020B0604020202020204" pitchFamily="34" charset="0"/>
              </a:rPr>
              <a:t>виклики</a:t>
            </a:r>
            <a:r>
              <a:rPr lang="ru-RU" sz="2200" b="1" dirty="0">
                <a:solidFill>
                  <a:srgbClr val="224A98"/>
                </a:solidFill>
                <a:latin typeface="Arial" panose="020B0604020202020204" pitchFamily="34" charset="0"/>
                <a:cs typeface="Arial" panose="020B0604020202020204" pitchFamily="34" charset="0"/>
              </a:rPr>
              <a:t> </a:t>
            </a:r>
            <a:r>
              <a:rPr lang="ru-RU" sz="2200" b="1" dirty="0" err="1">
                <a:solidFill>
                  <a:srgbClr val="224A98"/>
                </a:solidFill>
                <a:latin typeface="Arial" panose="020B0604020202020204" pitchFamily="34" charset="0"/>
                <a:cs typeface="Arial" panose="020B0604020202020204" pitchFamily="34" charset="0"/>
              </a:rPr>
              <a:t>національній</a:t>
            </a:r>
            <a:r>
              <a:rPr lang="ru-RU" sz="2200" b="1" dirty="0">
                <a:solidFill>
                  <a:srgbClr val="224A98"/>
                </a:solidFill>
                <a:latin typeface="Arial" panose="020B0604020202020204" pitchFamily="34" charset="0"/>
                <a:cs typeface="Arial" panose="020B0604020202020204" pitchFamily="34" charset="0"/>
              </a:rPr>
              <a:t> </a:t>
            </a:r>
            <a:r>
              <a:rPr lang="ru-RU" sz="2200" b="1" dirty="0" err="1" smtClean="0">
                <a:solidFill>
                  <a:srgbClr val="224A98"/>
                </a:solidFill>
                <a:latin typeface="Arial" panose="020B0604020202020204" pitchFamily="34" charset="0"/>
                <a:cs typeface="Arial" panose="020B0604020202020204" pitchFamily="34" charset="0"/>
              </a:rPr>
              <a:t>безпеці</a:t>
            </a:r>
            <a:r>
              <a:rPr lang="ru-RU" sz="2200" b="1" dirty="0" smtClean="0">
                <a:solidFill>
                  <a:srgbClr val="224A98"/>
                </a:solidFill>
                <a:latin typeface="Arial" panose="020B0604020202020204" pitchFamily="34" charset="0"/>
                <a:cs typeface="Arial" panose="020B0604020202020204" pitchFamily="34" charset="0"/>
              </a:rPr>
              <a:t> </a:t>
            </a:r>
            <a:r>
              <a:rPr lang="ru-RU" sz="2200" b="1" dirty="0" err="1" smtClean="0">
                <a:solidFill>
                  <a:srgbClr val="224A98"/>
                </a:solidFill>
                <a:latin typeface="Arial" panose="020B0604020202020204" pitchFamily="34" charset="0"/>
                <a:cs typeface="Arial" panose="020B0604020202020204" pitchFamily="34" charset="0"/>
              </a:rPr>
              <a:t>України</a:t>
            </a:r>
            <a:endParaRPr lang="ru-RU" sz="2200" b="1" dirty="0" smtClean="0">
              <a:solidFill>
                <a:srgbClr val="224A98"/>
              </a:solidFill>
              <a:latin typeface="Arial" panose="020B0604020202020204" pitchFamily="34" charset="0"/>
              <a:cs typeface="Arial" panose="020B0604020202020204" pitchFamily="34" charset="0"/>
            </a:endParaRPr>
          </a:p>
          <a:p>
            <a:pPr algn="ctr">
              <a:lnSpc>
                <a:spcPct val="200000"/>
              </a:lnSpc>
            </a:pPr>
            <a:r>
              <a:rPr lang="ru-RU" sz="2200" b="1" dirty="0" smtClean="0">
                <a:solidFill>
                  <a:srgbClr val="224A98"/>
                </a:solidFill>
                <a:latin typeface="Arial" panose="020B0604020202020204" pitchFamily="34" charset="0"/>
                <a:cs typeface="Arial" panose="020B0604020202020204" pitchFamily="34" charset="0"/>
              </a:rPr>
              <a:t>(</a:t>
            </a:r>
            <a:r>
              <a:rPr lang="ru-RU" sz="2200" b="1" dirty="0" err="1" smtClean="0">
                <a:solidFill>
                  <a:srgbClr val="224A98"/>
                </a:solidFill>
                <a:latin typeface="Arial" panose="020B0604020202020204" pitchFamily="34" charset="0"/>
                <a:cs typeface="Arial" panose="020B0604020202020204" pitchFamily="34" charset="0"/>
              </a:rPr>
              <a:t>дискусія</a:t>
            </a:r>
            <a:r>
              <a:rPr lang="ru-RU" sz="2200" b="1" dirty="0" smtClean="0">
                <a:solidFill>
                  <a:srgbClr val="224A98"/>
                </a:solidFill>
                <a:latin typeface="Arial" panose="020B0604020202020204" pitchFamily="34" charset="0"/>
                <a:cs typeface="Arial" panose="020B0604020202020204" pitchFamily="34" charset="0"/>
              </a:rPr>
              <a:t>)</a:t>
            </a:r>
            <a:endParaRPr lang="uk-UA" sz="2200" b="1"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146689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3" name="Прямая соединительная линия 12"/>
          <p:cNvCxnSpPr/>
          <p:nvPr/>
        </p:nvCxnSpPr>
        <p:spPr>
          <a:xfrm flipV="1">
            <a:off x="-12405" y="848949"/>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859937" y="955131"/>
            <a:ext cx="10447317" cy="369332"/>
          </a:xfrm>
          <a:prstGeom prst="rect">
            <a:avLst/>
          </a:prstGeom>
        </p:spPr>
        <p:txBody>
          <a:bodyPr wrap="square">
            <a:spAutoFit/>
          </a:bodyPr>
          <a:lstStyle/>
          <a:p>
            <a:r>
              <a:rPr lang="ru-RU" dirty="0" err="1">
                <a:solidFill>
                  <a:srgbClr val="224A98"/>
                </a:solidFill>
              </a:rPr>
              <a:t>Чому</a:t>
            </a:r>
            <a:r>
              <a:rPr lang="ru-RU" dirty="0">
                <a:solidFill>
                  <a:srgbClr val="224A98"/>
                </a:solidFill>
              </a:rPr>
              <a:t> </a:t>
            </a:r>
            <a:r>
              <a:rPr lang="ru-RU" dirty="0" err="1">
                <a:solidFill>
                  <a:srgbClr val="224A98"/>
                </a:solidFill>
              </a:rPr>
              <a:t>природні</a:t>
            </a:r>
            <a:r>
              <a:rPr lang="ru-RU" dirty="0">
                <a:solidFill>
                  <a:srgbClr val="224A98"/>
                </a:solidFill>
              </a:rPr>
              <a:t> </a:t>
            </a:r>
            <a:r>
              <a:rPr lang="ru-RU" dirty="0" err="1">
                <a:solidFill>
                  <a:srgbClr val="224A98"/>
                </a:solidFill>
              </a:rPr>
              <a:t>ресурси</a:t>
            </a:r>
            <a:r>
              <a:rPr lang="ru-RU" dirty="0">
                <a:solidFill>
                  <a:srgbClr val="224A98"/>
                </a:solidFill>
              </a:rPr>
              <a:t> є </a:t>
            </a:r>
            <a:r>
              <a:rPr lang="ru-RU" dirty="0" err="1">
                <a:solidFill>
                  <a:srgbClr val="224A98"/>
                </a:solidFill>
              </a:rPr>
              <a:t>важливим</a:t>
            </a:r>
            <a:r>
              <a:rPr lang="ru-RU" dirty="0">
                <a:solidFill>
                  <a:srgbClr val="224A98"/>
                </a:solidFill>
              </a:rPr>
              <a:t> фактором </a:t>
            </a:r>
            <a:r>
              <a:rPr lang="ru-RU" dirty="0" err="1">
                <a:solidFill>
                  <a:srgbClr val="224A98"/>
                </a:solidFill>
              </a:rPr>
              <a:t>національної</a:t>
            </a:r>
            <a:r>
              <a:rPr lang="ru-RU" dirty="0">
                <a:solidFill>
                  <a:srgbClr val="224A98"/>
                </a:solidFill>
              </a:rPr>
              <a:t> </a:t>
            </a:r>
            <a:r>
              <a:rPr lang="ru-RU" dirty="0" err="1">
                <a:solidFill>
                  <a:srgbClr val="224A98"/>
                </a:solidFill>
              </a:rPr>
              <a:t>безпеки</a:t>
            </a:r>
            <a:r>
              <a:rPr lang="ru-RU" dirty="0">
                <a:solidFill>
                  <a:srgbClr val="224A98"/>
                </a:solidFill>
              </a:rPr>
              <a:t>?</a:t>
            </a:r>
            <a:endParaRPr lang="uk-UA" dirty="0">
              <a:solidFill>
                <a:srgbClr val="224A98"/>
              </a:solidFill>
            </a:endParaRPr>
          </a:p>
        </p:txBody>
      </p:sp>
      <p:sp>
        <p:nvSpPr>
          <p:cNvPr id="7" name="Прямоугольник 6"/>
          <p:cNvSpPr/>
          <p:nvPr/>
        </p:nvSpPr>
        <p:spPr>
          <a:xfrm>
            <a:off x="842627" y="5340904"/>
            <a:ext cx="4853508" cy="369332"/>
          </a:xfrm>
          <a:prstGeom prst="rect">
            <a:avLst/>
          </a:prstGeom>
        </p:spPr>
        <p:txBody>
          <a:bodyPr wrap="none">
            <a:spAutoFit/>
          </a:bodyPr>
          <a:lstStyle/>
          <a:p>
            <a:r>
              <a:rPr lang="uk-UA" dirty="0">
                <a:solidFill>
                  <a:srgbClr val="224A98"/>
                </a:solidFill>
              </a:rPr>
              <a:t>https://www.youtube.com/watch?v=HTd4SdtZ7rk</a:t>
            </a:r>
          </a:p>
        </p:txBody>
      </p:sp>
      <p:sp>
        <p:nvSpPr>
          <p:cNvPr id="8" name="Прямоугольник 7"/>
          <p:cNvSpPr/>
          <p:nvPr/>
        </p:nvSpPr>
        <p:spPr>
          <a:xfrm>
            <a:off x="853655" y="6245226"/>
            <a:ext cx="4879221" cy="369332"/>
          </a:xfrm>
          <a:prstGeom prst="rect">
            <a:avLst/>
          </a:prstGeom>
        </p:spPr>
        <p:txBody>
          <a:bodyPr wrap="none">
            <a:spAutoFit/>
          </a:bodyPr>
          <a:lstStyle/>
          <a:p>
            <a:r>
              <a:rPr lang="uk-UA" dirty="0">
                <a:solidFill>
                  <a:srgbClr val="224A98"/>
                </a:solidFill>
              </a:rPr>
              <a:t>https://www.youtube.com/watch?v=BRFC55ia9g8</a:t>
            </a:r>
          </a:p>
        </p:txBody>
      </p:sp>
      <p:sp>
        <p:nvSpPr>
          <p:cNvPr id="9" name="Прямоугольник 8"/>
          <p:cNvSpPr/>
          <p:nvPr/>
        </p:nvSpPr>
        <p:spPr>
          <a:xfrm>
            <a:off x="805886" y="5749906"/>
            <a:ext cx="4926990" cy="369332"/>
          </a:xfrm>
          <a:prstGeom prst="rect">
            <a:avLst/>
          </a:prstGeom>
        </p:spPr>
        <p:txBody>
          <a:bodyPr wrap="none">
            <a:spAutoFit/>
          </a:bodyPr>
          <a:lstStyle/>
          <a:p>
            <a:r>
              <a:rPr lang="uk-UA" dirty="0">
                <a:solidFill>
                  <a:srgbClr val="224A98"/>
                </a:solidFill>
              </a:rPr>
              <a:t>https://www.youtube.com/watch?v=S8YZTKfn4hw</a:t>
            </a:r>
          </a:p>
        </p:txBody>
      </p:sp>
      <p:sp>
        <p:nvSpPr>
          <p:cNvPr id="10" name="Прямоугольник 9"/>
          <p:cNvSpPr/>
          <p:nvPr/>
        </p:nvSpPr>
        <p:spPr>
          <a:xfrm>
            <a:off x="897481" y="4845584"/>
            <a:ext cx="4743799" cy="369332"/>
          </a:xfrm>
          <a:prstGeom prst="rect">
            <a:avLst/>
          </a:prstGeom>
        </p:spPr>
        <p:txBody>
          <a:bodyPr wrap="none">
            <a:spAutoFit/>
          </a:bodyPr>
          <a:lstStyle/>
          <a:p>
            <a:r>
              <a:rPr lang="uk-UA" dirty="0">
                <a:solidFill>
                  <a:srgbClr val="224A98"/>
                </a:solidFill>
              </a:rPr>
              <a:t>https://www.youtube.com/watch?v=Syj2SL-yLeY</a:t>
            </a:r>
          </a:p>
        </p:txBody>
      </p:sp>
      <p:sp>
        <p:nvSpPr>
          <p:cNvPr id="11" name="Прямоугольник 10"/>
          <p:cNvSpPr/>
          <p:nvPr/>
        </p:nvSpPr>
        <p:spPr>
          <a:xfrm>
            <a:off x="907706" y="1494370"/>
            <a:ext cx="10946912" cy="369332"/>
          </a:xfrm>
          <a:prstGeom prst="rect">
            <a:avLst/>
          </a:prstGeom>
        </p:spPr>
        <p:txBody>
          <a:bodyPr wrap="square">
            <a:spAutoFit/>
          </a:bodyPr>
          <a:lstStyle/>
          <a:p>
            <a:r>
              <a:rPr lang="uk-UA" b="1" dirty="0">
                <a:solidFill>
                  <a:srgbClr val="224A98"/>
                </a:solidFill>
                <a:latin typeface="Roboto"/>
              </a:rPr>
              <a:t>Що таке рідкісноземельні метали, які </a:t>
            </a:r>
            <a:r>
              <a:rPr lang="uk-UA" b="1" dirty="0" err="1">
                <a:solidFill>
                  <a:srgbClr val="224A98"/>
                </a:solidFill>
                <a:latin typeface="Roboto"/>
              </a:rPr>
              <a:t>Трамп</a:t>
            </a:r>
            <a:r>
              <a:rPr lang="uk-UA" b="1" dirty="0">
                <a:solidFill>
                  <a:srgbClr val="224A98"/>
                </a:solidFill>
                <a:latin typeface="Roboto"/>
              </a:rPr>
              <a:t> хоче від України | ВВС пояснює</a:t>
            </a:r>
            <a:endParaRPr lang="uk-UA" b="1" i="0" dirty="0">
              <a:solidFill>
                <a:srgbClr val="224A98"/>
              </a:solidFill>
              <a:effectLst/>
              <a:latin typeface="Roboto"/>
            </a:endParaRPr>
          </a:p>
        </p:txBody>
      </p:sp>
      <p:sp>
        <p:nvSpPr>
          <p:cNvPr id="16" name="Прямоугольник 15"/>
          <p:cNvSpPr/>
          <p:nvPr/>
        </p:nvSpPr>
        <p:spPr>
          <a:xfrm>
            <a:off x="938740" y="1848943"/>
            <a:ext cx="4950266" cy="369332"/>
          </a:xfrm>
          <a:prstGeom prst="rect">
            <a:avLst/>
          </a:prstGeom>
        </p:spPr>
        <p:txBody>
          <a:bodyPr wrap="none">
            <a:spAutoFit/>
          </a:bodyPr>
          <a:lstStyle/>
          <a:p>
            <a:r>
              <a:rPr lang="uk-UA" dirty="0">
                <a:solidFill>
                  <a:srgbClr val="224A98"/>
                </a:solidFill>
              </a:rPr>
              <a:t>https://www.youtube.com/watch?v=rqwJKAEFwSg</a:t>
            </a:r>
          </a:p>
        </p:txBody>
      </p:sp>
      <p:sp>
        <p:nvSpPr>
          <p:cNvPr id="17" name="Прямоугольник 16"/>
          <p:cNvSpPr/>
          <p:nvPr/>
        </p:nvSpPr>
        <p:spPr>
          <a:xfrm>
            <a:off x="938740" y="2857124"/>
            <a:ext cx="4981300" cy="369332"/>
          </a:xfrm>
          <a:prstGeom prst="rect">
            <a:avLst/>
          </a:prstGeom>
        </p:spPr>
        <p:txBody>
          <a:bodyPr wrap="none">
            <a:spAutoFit/>
          </a:bodyPr>
          <a:lstStyle/>
          <a:p>
            <a:r>
              <a:rPr lang="uk-UA" dirty="0">
                <a:solidFill>
                  <a:srgbClr val="224A98"/>
                </a:solidFill>
              </a:rPr>
              <a:t>https://www.youtube.com/watch?v=JMmARZyV5ic</a:t>
            </a:r>
          </a:p>
        </p:txBody>
      </p:sp>
      <p:sp>
        <p:nvSpPr>
          <p:cNvPr id="19" name="Прямоугольник 18"/>
          <p:cNvSpPr/>
          <p:nvPr/>
        </p:nvSpPr>
        <p:spPr>
          <a:xfrm>
            <a:off x="907706" y="2453597"/>
            <a:ext cx="6028766" cy="369332"/>
          </a:xfrm>
          <a:prstGeom prst="rect">
            <a:avLst/>
          </a:prstGeom>
        </p:spPr>
        <p:txBody>
          <a:bodyPr wrap="none">
            <a:spAutoFit/>
          </a:bodyPr>
          <a:lstStyle/>
          <a:p>
            <a:r>
              <a:rPr lang="ru-RU" b="1" dirty="0" err="1">
                <a:solidFill>
                  <a:srgbClr val="224A98"/>
                </a:solidFill>
                <a:latin typeface="Roboto"/>
              </a:rPr>
              <a:t>Навіщо</a:t>
            </a:r>
            <a:r>
              <a:rPr lang="ru-RU" b="1" dirty="0">
                <a:solidFill>
                  <a:srgbClr val="224A98"/>
                </a:solidFill>
                <a:latin typeface="Roboto"/>
              </a:rPr>
              <a:t> ТРАМПУ </a:t>
            </a:r>
            <a:r>
              <a:rPr lang="ru-RU" b="1" dirty="0" err="1">
                <a:solidFill>
                  <a:srgbClr val="224A98"/>
                </a:solidFill>
                <a:latin typeface="Roboto"/>
              </a:rPr>
              <a:t>українські</a:t>
            </a:r>
            <a:r>
              <a:rPr lang="ru-RU" b="1" dirty="0">
                <a:solidFill>
                  <a:srgbClr val="224A98"/>
                </a:solidFill>
                <a:latin typeface="Roboto"/>
              </a:rPr>
              <a:t> МІНЕРАЛИ?| </a:t>
            </a:r>
            <a:r>
              <a:rPr lang="ru-RU" b="1" dirty="0" err="1">
                <a:solidFill>
                  <a:srgbClr val="224A98"/>
                </a:solidFill>
                <a:latin typeface="Roboto"/>
              </a:rPr>
              <a:t>Подробиці</a:t>
            </a:r>
            <a:endParaRPr lang="ru-RU" b="1" i="0" dirty="0">
              <a:solidFill>
                <a:srgbClr val="224A98"/>
              </a:solidFill>
              <a:effectLst/>
              <a:latin typeface="Roboto"/>
            </a:endParaRPr>
          </a:p>
        </p:txBody>
      </p:sp>
      <p:sp>
        <p:nvSpPr>
          <p:cNvPr id="20" name="Прямоугольник 19"/>
          <p:cNvSpPr/>
          <p:nvPr/>
        </p:nvSpPr>
        <p:spPr>
          <a:xfrm>
            <a:off x="938740" y="3539077"/>
            <a:ext cx="11055013" cy="369332"/>
          </a:xfrm>
          <a:prstGeom prst="rect">
            <a:avLst/>
          </a:prstGeom>
        </p:spPr>
        <p:txBody>
          <a:bodyPr wrap="square">
            <a:spAutoFit/>
          </a:bodyPr>
          <a:lstStyle/>
          <a:p>
            <a:r>
              <a:rPr lang="ru-RU" b="1" dirty="0" err="1">
                <a:solidFill>
                  <a:srgbClr val="224A98"/>
                </a:solidFill>
                <a:latin typeface="Roboto"/>
              </a:rPr>
              <a:t>Літій</a:t>
            </a:r>
            <a:r>
              <a:rPr lang="ru-RU" b="1" dirty="0">
                <a:solidFill>
                  <a:srgbClr val="224A98"/>
                </a:solidFill>
                <a:latin typeface="Roboto"/>
              </a:rPr>
              <a:t>, титан і </a:t>
            </a:r>
            <a:r>
              <a:rPr lang="ru-RU" b="1" dirty="0" err="1">
                <a:solidFill>
                  <a:srgbClr val="224A98"/>
                </a:solidFill>
                <a:latin typeface="Roboto"/>
              </a:rPr>
              <a:t>нікель</a:t>
            </a:r>
            <a:r>
              <a:rPr lang="ru-RU" b="1" dirty="0">
                <a:solidFill>
                  <a:srgbClr val="224A98"/>
                </a:solidFill>
                <a:latin typeface="Roboto"/>
              </a:rPr>
              <a:t> - </a:t>
            </a:r>
            <a:r>
              <a:rPr lang="ru-RU" b="1" dirty="0" err="1">
                <a:solidFill>
                  <a:srgbClr val="224A98"/>
                </a:solidFill>
                <a:latin typeface="Roboto"/>
              </a:rPr>
              <a:t>поклади</a:t>
            </a:r>
            <a:r>
              <a:rPr lang="ru-RU" b="1" dirty="0">
                <a:solidFill>
                  <a:srgbClr val="224A98"/>
                </a:solidFill>
                <a:latin typeface="Roboto"/>
              </a:rPr>
              <a:t> </a:t>
            </a:r>
            <a:r>
              <a:rPr lang="ru-RU" b="1" dirty="0" err="1">
                <a:solidFill>
                  <a:srgbClr val="224A98"/>
                </a:solidFill>
                <a:latin typeface="Roboto"/>
              </a:rPr>
              <a:t>цих</a:t>
            </a:r>
            <a:r>
              <a:rPr lang="ru-RU" b="1" dirty="0">
                <a:solidFill>
                  <a:srgbClr val="224A98"/>
                </a:solidFill>
                <a:latin typeface="Roboto"/>
              </a:rPr>
              <a:t> </a:t>
            </a:r>
            <a:r>
              <a:rPr lang="ru-RU" b="1" dirty="0" err="1">
                <a:solidFill>
                  <a:srgbClr val="224A98"/>
                </a:solidFill>
                <a:latin typeface="Roboto"/>
              </a:rPr>
              <a:t>корисних</a:t>
            </a:r>
            <a:r>
              <a:rPr lang="ru-RU" b="1" dirty="0">
                <a:solidFill>
                  <a:srgbClr val="224A98"/>
                </a:solidFill>
                <a:latin typeface="Roboto"/>
              </a:rPr>
              <a:t> </a:t>
            </a:r>
            <a:r>
              <a:rPr lang="ru-RU" b="1" dirty="0" err="1">
                <a:solidFill>
                  <a:srgbClr val="224A98"/>
                </a:solidFill>
                <a:latin typeface="Roboto"/>
              </a:rPr>
              <a:t>копалин</a:t>
            </a:r>
            <a:r>
              <a:rPr lang="ru-RU" b="1" dirty="0">
                <a:solidFill>
                  <a:srgbClr val="224A98"/>
                </a:solidFill>
                <a:latin typeface="Roboto"/>
              </a:rPr>
              <a:t> в </a:t>
            </a:r>
            <a:r>
              <a:rPr lang="ru-RU" b="1" dirty="0" err="1">
                <a:solidFill>
                  <a:srgbClr val="224A98"/>
                </a:solidFill>
                <a:latin typeface="Roboto"/>
              </a:rPr>
              <a:t>Україні</a:t>
            </a:r>
            <a:r>
              <a:rPr lang="ru-RU" b="1" dirty="0">
                <a:solidFill>
                  <a:srgbClr val="224A98"/>
                </a:solidFill>
                <a:latin typeface="Roboto"/>
              </a:rPr>
              <a:t> </a:t>
            </a:r>
            <a:r>
              <a:rPr lang="ru-RU" b="1" dirty="0" err="1">
                <a:solidFill>
                  <a:srgbClr val="224A98"/>
                </a:solidFill>
                <a:latin typeface="Roboto"/>
              </a:rPr>
              <a:t>можуть</a:t>
            </a:r>
            <a:r>
              <a:rPr lang="ru-RU" b="1" dirty="0">
                <a:solidFill>
                  <a:srgbClr val="224A98"/>
                </a:solidFill>
                <a:latin typeface="Roboto"/>
              </a:rPr>
              <a:t> </a:t>
            </a:r>
            <a:r>
              <a:rPr lang="ru-RU" b="1" dirty="0" err="1">
                <a:solidFill>
                  <a:srgbClr val="224A98"/>
                </a:solidFill>
                <a:latin typeface="Roboto"/>
              </a:rPr>
              <a:t>цікавити</a:t>
            </a:r>
            <a:r>
              <a:rPr lang="ru-RU" b="1" dirty="0">
                <a:solidFill>
                  <a:srgbClr val="224A98"/>
                </a:solidFill>
                <a:latin typeface="Roboto"/>
              </a:rPr>
              <a:t> </a:t>
            </a:r>
            <a:r>
              <a:rPr lang="ru-RU" b="1" dirty="0" err="1">
                <a:solidFill>
                  <a:srgbClr val="224A98"/>
                </a:solidFill>
                <a:latin typeface="Roboto"/>
              </a:rPr>
              <a:t>американців</a:t>
            </a:r>
            <a:r>
              <a:rPr lang="ru-RU" b="1" dirty="0">
                <a:solidFill>
                  <a:srgbClr val="224A98"/>
                </a:solidFill>
                <a:latin typeface="Roboto"/>
              </a:rPr>
              <a:t> </a:t>
            </a:r>
            <a:endParaRPr lang="ru-RU" b="1" i="0" dirty="0">
              <a:solidFill>
                <a:srgbClr val="224A98"/>
              </a:solidFill>
              <a:effectLst/>
              <a:latin typeface="Roboto"/>
            </a:endParaRPr>
          </a:p>
        </p:txBody>
      </p:sp>
      <p:sp>
        <p:nvSpPr>
          <p:cNvPr id="21" name="Прямоугольник 20"/>
          <p:cNvSpPr/>
          <p:nvPr/>
        </p:nvSpPr>
        <p:spPr>
          <a:xfrm>
            <a:off x="938740" y="3904415"/>
            <a:ext cx="4889224" cy="369332"/>
          </a:xfrm>
          <a:prstGeom prst="rect">
            <a:avLst/>
          </a:prstGeom>
        </p:spPr>
        <p:txBody>
          <a:bodyPr wrap="none">
            <a:spAutoFit/>
          </a:bodyPr>
          <a:lstStyle/>
          <a:p>
            <a:r>
              <a:rPr lang="uk-UA" dirty="0">
                <a:solidFill>
                  <a:srgbClr val="224A98"/>
                </a:solidFill>
              </a:rPr>
              <a:t>https://www.youtube.com/watch?v=fK3JvKyBXsM</a:t>
            </a:r>
          </a:p>
        </p:txBody>
      </p:sp>
    </p:spTree>
    <p:extLst>
      <p:ext uri="{BB962C8B-B14F-4D97-AF65-F5344CB8AC3E}">
        <p14:creationId xmlns:p14="http://schemas.microsoft.com/office/powerpoint/2010/main" val="12439827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7442"/>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609600" y="1213250"/>
            <a:ext cx="10972800" cy="369332"/>
          </a:xfrm>
          <a:prstGeom prst="rect">
            <a:avLst/>
          </a:prstGeom>
        </p:spPr>
        <p:txBody>
          <a:bodyPr wrap="square">
            <a:spAutoFit/>
          </a:bodyPr>
          <a:lstStyle/>
          <a:p>
            <a:r>
              <a:rPr lang="ru-RU" b="1" dirty="0">
                <a:solidFill>
                  <a:srgbClr val="224A98"/>
                </a:solidFill>
                <a:latin typeface="Helmet"/>
              </a:rPr>
              <a:t>Трамп </a:t>
            </a:r>
            <a:r>
              <a:rPr lang="ru-RU" b="1" dirty="0" err="1">
                <a:solidFill>
                  <a:srgbClr val="224A98"/>
                </a:solidFill>
                <a:latin typeface="Helmet"/>
              </a:rPr>
              <a:t>хоче</a:t>
            </a:r>
            <a:r>
              <a:rPr lang="ru-RU" b="1" dirty="0">
                <a:solidFill>
                  <a:srgbClr val="224A98"/>
                </a:solidFill>
                <a:latin typeface="Helmet"/>
              </a:rPr>
              <a:t> контроль над </a:t>
            </a:r>
            <a:r>
              <a:rPr lang="ru-RU" b="1" dirty="0" err="1">
                <a:solidFill>
                  <a:srgbClr val="224A98"/>
                </a:solidFill>
                <a:latin typeface="Helmet"/>
              </a:rPr>
              <a:t>рідкісноземельними</a:t>
            </a:r>
            <a:r>
              <a:rPr lang="ru-RU" b="1" dirty="0">
                <a:solidFill>
                  <a:srgbClr val="224A98"/>
                </a:solidFill>
                <a:latin typeface="Helmet"/>
              </a:rPr>
              <a:t> </a:t>
            </a:r>
            <a:r>
              <a:rPr lang="ru-RU" b="1" dirty="0" err="1">
                <a:solidFill>
                  <a:srgbClr val="224A98"/>
                </a:solidFill>
                <a:latin typeface="Helmet"/>
              </a:rPr>
              <a:t>металами</a:t>
            </a:r>
            <a:r>
              <a:rPr lang="ru-RU" b="1" dirty="0">
                <a:solidFill>
                  <a:srgbClr val="224A98"/>
                </a:solidFill>
                <a:latin typeface="Helmet"/>
              </a:rPr>
              <a:t> </a:t>
            </a:r>
            <a:r>
              <a:rPr lang="ru-RU" b="1" dirty="0" err="1">
                <a:solidFill>
                  <a:srgbClr val="224A98"/>
                </a:solidFill>
                <a:latin typeface="Helmet"/>
              </a:rPr>
              <a:t>України</a:t>
            </a:r>
            <a:r>
              <a:rPr lang="ru-RU" b="1" dirty="0">
                <a:solidFill>
                  <a:srgbClr val="224A98"/>
                </a:solidFill>
                <a:latin typeface="Helmet"/>
              </a:rPr>
              <a:t>. </a:t>
            </a:r>
            <a:r>
              <a:rPr lang="ru-RU" b="1" dirty="0" err="1">
                <a:solidFill>
                  <a:srgbClr val="224A98"/>
                </a:solidFill>
                <a:latin typeface="Helmet"/>
              </a:rPr>
              <a:t>Що</a:t>
            </a:r>
            <a:r>
              <a:rPr lang="ru-RU" b="1" dirty="0">
                <a:solidFill>
                  <a:srgbClr val="224A98"/>
                </a:solidFill>
                <a:latin typeface="Helmet"/>
              </a:rPr>
              <a:t> </a:t>
            </a:r>
            <a:r>
              <a:rPr lang="ru-RU" b="1" dirty="0" err="1">
                <a:solidFill>
                  <a:srgbClr val="224A98"/>
                </a:solidFill>
                <a:latin typeface="Helmet"/>
              </a:rPr>
              <a:t>це</a:t>
            </a:r>
            <a:r>
              <a:rPr lang="ru-RU" b="1" dirty="0">
                <a:solidFill>
                  <a:srgbClr val="224A98"/>
                </a:solidFill>
                <a:latin typeface="Helmet"/>
              </a:rPr>
              <a:t> і де вони</a:t>
            </a:r>
            <a:endParaRPr lang="ru-RU" b="1" i="0" dirty="0">
              <a:solidFill>
                <a:srgbClr val="224A98"/>
              </a:solidFill>
              <a:effectLst/>
              <a:latin typeface="Helmet"/>
            </a:endParaRPr>
          </a:p>
        </p:txBody>
      </p:sp>
      <p:sp>
        <p:nvSpPr>
          <p:cNvPr id="3" name="Прямоугольник 2"/>
          <p:cNvSpPr/>
          <p:nvPr/>
        </p:nvSpPr>
        <p:spPr>
          <a:xfrm>
            <a:off x="679004" y="1900626"/>
            <a:ext cx="5416996" cy="369332"/>
          </a:xfrm>
          <a:prstGeom prst="rect">
            <a:avLst/>
          </a:prstGeom>
        </p:spPr>
        <p:txBody>
          <a:bodyPr wrap="none">
            <a:spAutoFit/>
          </a:bodyPr>
          <a:lstStyle/>
          <a:p>
            <a:r>
              <a:rPr lang="uk-UA" dirty="0">
                <a:solidFill>
                  <a:srgbClr val="224A98"/>
                </a:solidFill>
              </a:rPr>
              <a:t>https://www.bbc.com/ukrainian/articles/c5y69dvdy59o</a:t>
            </a:r>
          </a:p>
        </p:txBody>
      </p:sp>
    </p:spTree>
    <p:extLst>
      <p:ext uri="{BB962C8B-B14F-4D97-AF65-F5344CB8AC3E}">
        <p14:creationId xmlns:p14="http://schemas.microsoft.com/office/powerpoint/2010/main" val="351928387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Рисунок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8"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pic>
        <p:nvPicPr>
          <p:cNvPr id="11268" name="Picture 4" descr="Відповіді на питання – Два зайці"/>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57600" y="1805853"/>
            <a:ext cx="4876800" cy="35909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5020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Рисунок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7" name="Прямая соединительная линия 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5" name="Прямоугольник 4"/>
          <p:cNvSpPr/>
          <p:nvPr/>
        </p:nvSpPr>
        <p:spPr>
          <a:xfrm>
            <a:off x="660146" y="2145918"/>
            <a:ext cx="11037454" cy="2308324"/>
          </a:xfrm>
          <a:prstGeom prst="rect">
            <a:avLst/>
          </a:prstGeom>
        </p:spPr>
        <p:txBody>
          <a:bodyPr wrap="square">
            <a:spAutoFit/>
          </a:bodyPr>
          <a:lstStyle/>
          <a:p>
            <a:pPr marL="514350" indent="-514350">
              <a:lnSpc>
                <a:spcPct val="200000"/>
              </a:lnSpc>
              <a:buAutoNum type="arabicPeriod"/>
            </a:pPr>
            <a:r>
              <a:rPr lang="ru-RU" sz="2400" dirty="0" err="1" smtClean="0">
                <a:solidFill>
                  <a:srgbClr val="224A98"/>
                </a:solidFill>
                <a:latin typeface="Arial" panose="020B0604020202020204" pitchFamily="34" charset="0"/>
                <a:cs typeface="Arial" panose="020B0604020202020204" pitchFamily="34" charset="0"/>
              </a:rPr>
              <a:t>Поняття</a:t>
            </a:r>
            <a:r>
              <a:rPr lang="ru-RU" sz="2400" dirty="0" smtClean="0">
                <a:solidFill>
                  <a:srgbClr val="224A98"/>
                </a:solidFill>
                <a:latin typeface="Arial" panose="020B0604020202020204" pitchFamily="34" charset="0"/>
                <a:cs typeface="Arial" panose="020B0604020202020204" pitchFamily="34" charset="0"/>
              </a:rPr>
              <a:t> </a:t>
            </a:r>
            <a:r>
              <a:rPr lang="ru-RU" sz="2400" dirty="0">
                <a:solidFill>
                  <a:srgbClr val="224A98"/>
                </a:solidFill>
                <a:latin typeface="Arial" panose="020B0604020202020204" pitchFamily="34" charset="0"/>
                <a:cs typeface="Arial" panose="020B0604020202020204" pitchFamily="34" charset="0"/>
              </a:rPr>
              <a:t>та </a:t>
            </a:r>
            <a:r>
              <a:rPr lang="ru-RU" sz="2400" dirty="0" err="1">
                <a:solidFill>
                  <a:srgbClr val="224A98"/>
                </a:solidFill>
                <a:latin typeface="Arial" panose="020B0604020202020204" pitchFamily="34" charset="0"/>
                <a:cs typeface="Arial" panose="020B0604020202020204" pitchFamily="34" charset="0"/>
              </a:rPr>
              <a:t>складові</a:t>
            </a:r>
            <a:r>
              <a:rPr lang="ru-RU" sz="2400" dirty="0">
                <a:solidFill>
                  <a:srgbClr val="224A98"/>
                </a:solidFill>
                <a:latin typeface="Arial" panose="020B0604020202020204" pitchFamily="34" charset="0"/>
                <a:cs typeface="Arial" panose="020B0604020202020204" pitchFamily="34" charset="0"/>
              </a:rPr>
              <a:t> </a:t>
            </a:r>
            <a:r>
              <a:rPr lang="ru-RU" sz="2400" dirty="0" err="1">
                <a:solidFill>
                  <a:srgbClr val="224A98"/>
                </a:solidFill>
                <a:latin typeface="Arial" panose="020B0604020202020204" pitchFamily="34" charset="0"/>
                <a:cs typeface="Arial" panose="020B0604020202020204" pitchFamily="34" charset="0"/>
              </a:rPr>
              <a:t>національної</a:t>
            </a:r>
            <a:r>
              <a:rPr lang="ru-RU" sz="2400" dirty="0">
                <a:solidFill>
                  <a:srgbClr val="224A98"/>
                </a:solidFill>
                <a:latin typeface="Arial" panose="020B0604020202020204" pitchFamily="34" charset="0"/>
                <a:cs typeface="Arial" panose="020B0604020202020204" pitchFamily="34" charset="0"/>
              </a:rPr>
              <a:t> </a:t>
            </a:r>
            <a:r>
              <a:rPr lang="ru-RU" sz="2400" dirty="0" err="1" smtClean="0">
                <a:solidFill>
                  <a:srgbClr val="224A98"/>
                </a:solidFill>
                <a:latin typeface="Arial" panose="020B0604020202020204" pitchFamily="34" charset="0"/>
                <a:cs typeface="Arial" panose="020B0604020202020204" pitchFamily="34" charset="0"/>
              </a:rPr>
              <a:t>безпеки</a:t>
            </a:r>
            <a:endParaRPr lang="uk-UA" sz="2400" dirty="0" smtClean="0">
              <a:solidFill>
                <a:srgbClr val="224A98"/>
              </a:solidFill>
              <a:latin typeface="Arial" panose="020B0604020202020204" pitchFamily="34" charset="0"/>
              <a:cs typeface="Arial" panose="020B0604020202020204" pitchFamily="34" charset="0"/>
            </a:endParaRPr>
          </a:p>
          <a:p>
            <a:pPr marL="514350" indent="-514350">
              <a:lnSpc>
                <a:spcPct val="200000"/>
              </a:lnSpc>
              <a:buAutoNum type="arabicPeriod"/>
            </a:pPr>
            <a:r>
              <a:rPr lang="uk-UA" sz="2400" dirty="0" smtClean="0">
                <a:solidFill>
                  <a:srgbClr val="224A98"/>
                </a:solidFill>
                <a:latin typeface="Arial" panose="020B0604020202020204" pitchFamily="34" charset="0"/>
                <a:cs typeface="Arial" panose="020B0604020202020204" pitchFamily="34" charset="0"/>
              </a:rPr>
              <a:t>Принципи </a:t>
            </a:r>
            <a:r>
              <a:rPr lang="uk-UA" sz="2400" dirty="0">
                <a:solidFill>
                  <a:srgbClr val="224A98"/>
                </a:solidFill>
                <a:latin typeface="Arial" panose="020B0604020202020204" pitchFamily="34" charset="0"/>
                <a:cs typeface="Arial" panose="020B0604020202020204" pitchFamily="34" charset="0"/>
              </a:rPr>
              <a:t>національної </a:t>
            </a:r>
            <a:r>
              <a:rPr lang="uk-UA" sz="2400" dirty="0" smtClean="0">
                <a:solidFill>
                  <a:srgbClr val="224A98"/>
                </a:solidFill>
                <a:latin typeface="Arial" panose="020B0604020202020204" pitchFamily="34" charset="0"/>
                <a:cs typeface="Arial" panose="020B0604020202020204" pitchFamily="34" charset="0"/>
              </a:rPr>
              <a:t>безпеки</a:t>
            </a:r>
          </a:p>
          <a:p>
            <a:pPr marL="514350" indent="-514350">
              <a:lnSpc>
                <a:spcPct val="200000"/>
              </a:lnSpc>
              <a:buAutoNum type="arabicPeriod"/>
            </a:pPr>
            <a:r>
              <a:rPr lang="ru-RU" sz="2400" dirty="0" err="1" smtClean="0">
                <a:solidFill>
                  <a:srgbClr val="224A98"/>
                </a:solidFill>
                <a:latin typeface="Arial" panose="020B0604020202020204" pitchFamily="34" charset="0"/>
                <a:cs typeface="Arial" panose="020B0604020202020204" pitchFamily="34" charset="0"/>
              </a:rPr>
              <a:t>Основні</a:t>
            </a:r>
            <a:r>
              <a:rPr lang="ru-RU" sz="2400" dirty="0" smtClean="0">
                <a:solidFill>
                  <a:srgbClr val="224A98"/>
                </a:solidFill>
                <a:latin typeface="Arial" panose="020B0604020202020204" pitchFamily="34" charset="0"/>
                <a:cs typeface="Arial" panose="020B0604020202020204" pitchFamily="34" charset="0"/>
              </a:rPr>
              <a:t> </a:t>
            </a:r>
            <a:r>
              <a:rPr lang="ru-RU" sz="2400" dirty="0" err="1">
                <a:solidFill>
                  <a:srgbClr val="224A98"/>
                </a:solidFill>
                <a:latin typeface="Arial" panose="020B0604020202020204" pitchFamily="34" charset="0"/>
                <a:cs typeface="Arial" panose="020B0604020202020204" pitchFamily="34" charset="0"/>
              </a:rPr>
              <a:t>виклики</a:t>
            </a:r>
            <a:r>
              <a:rPr lang="ru-RU" sz="2400" dirty="0">
                <a:solidFill>
                  <a:srgbClr val="224A98"/>
                </a:solidFill>
                <a:latin typeface="Arial" panose="020B0604020202020204" pitchFamily="34" charset="0"/>
                <a:cs typeface="Arial" panose="020B0604020202020204" pitchFamily="34" charset="0"/>
              </a:rPr>
              <a:t> </a:t>
            </a:r>
            <a:r>
              <a:rPr lang="ru-RU" sz="2400" dirty="0" err="1">
                <a:solidFill>
                  <a:srgbClr val="224A98"/>
                </a:solidFill>
                <a:latin typeface="Arial" panose="020B0604020202020204" pitchFamily="34" charset="0"/>
                <a:cs typeface="Arial" panose="020B0604020202020204" pitchFamily="34" charset="0"/>
              </a:rPr>
              <a:t>національній</a:t>
            </a:r>
            <a:r>
              <a:rPr lang="ru-RU" sz="2400" dirty="0">
                <a:solidFill>
                  <a:srgbClr val="224A98"/>
                </a:solidFill>
                <a:latin typeface="Arial" panose="020B0604020202020204" pitchFamily="34" charset="0"/>
                <a:cs typeface="Arial" panose="020B0604020202020204" pitchFamily="34" charset="0"/>
              </a:rPr>
              <a:t> </a:t>
            </a:r>
            <a:r>
              <a:rPr lang="ru-RU" sz="2400" dirty="0" err="1">
                <a:solidFill>
                  <a:srgbClr val="224A98"/>
                </a:solidFill>
                <a:latin typeface="Arial" panose="020B0604020202020204" pitchFamily="34" charset="0"/>
                <a:cs typeface="Arial" panose="020B0604020202020204" pitchFamily="34" charset="0"/>
              </a:rPr>
              <a:t>безпеці</a:t>
            </a:r>
            <a:endParaRPr lang="uk-UA" sz="2400"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893311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2" name="Рисунок 4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44" name="Прямая соединительная линия 4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46"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4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1636943" y="3577136"/>
            <a:ext cx="4948278" cy="369332"/>
          </a:xfrm>
          <a:prstGeom prst="rect">
            <a:avLst/>
          </a:prstGeom>
        </p:spPr>
        <p:txBody>
          <a:bodyPr wrap="none">
            <a:spAutoFit/>
          </a:bodyPr>
          <a:lstStyle/>
          <a:p>
            <a:r>
              <a:rPr lang="ru-RU" dirty="0">
                <a:solidFill>
                  <a:srgbClr val="224A98"/>
                </a:solidFill>
              </a:rPr>
              <a:t>Як </a:t>
            </a:r>
            <a:r>
              <a:rPr lang="ru-RU" dirty="0" err="1">
                <a:solidFill>
                  <a:srgbClr val="224A98"/>
                </a:solidFill>
              </a:rPr>
              <a:t>ви</a:t>
            </a:r>
            <a:r>
              <a:rPr lang="ru-RU" dirty="0">
                <a:solidFill>
                  <a:srgbClr val="224A98"/>
                </a:solidFill>
              </a:rPr>
              <a:t> </a:t>
            </a:r>
            <a:r>
              <a:rPr lang="ru-RU" dirty="0" err="1">
                <a:solidFill>
                  <a:srgbClr val="224A98"/>
                </a:solidFill>
              </a:rPr>
              <a:t>розумієте</a:t>
            </a:r>
            <a:r>
              <a:rPr lang="ru-RU" dirty="0">
                <a:solidFill>
                  <a:srgbClr val="224A98"/>
                </a:solidFill>
              </a:rPr>
              <a:t> </a:t>
            </a:r>
            <a:r>
              <a:rPr lang="ru-RU" dirty="0" err="1">
                <a:solidFill>
                  <a:srgbClr val="224A98"/>
                </a:solidFill>
              </a:rPr>
              <a:t>поняття</a:t>
            </a:r>
            <a:r>
              <a:rPr lang="ru-RU" dirty="0">
                <a:solidFill>
                  <a:srgbClr val="224A98"/>
                </a:solidFill>
              </a:rPr>
              <a:t> "</a:t>
            </a:r>
            <a:r>
              <a:rPr lang="ru-RU" dirty="0" err="1">
                <a:solidFill>
                  <a:srgbClr val="224A98"/>
                </a:solidFill>
              </a:rPr>
              <a:t>національна</a:t>
            </a:r>
            <a:r>
              <a:rPr lang="ru-RU" dirty="0">
                <a:solidFill>
                  <a:srgbClr val="224A98"/>
                </a:solidFill>
              </a:rPr>
              <a:t> </a:t>
            </a:r>
            <a:r>
              <a:rPr lang="ru-RU" dirty="0" err="1">
                <a:solidFill>
                  <a:srgbClr val="224A98"/>
                </a:solidFill>
              </a:rPr>
              <a:t>безпека</a:t>
            </a:r>
            <a:r>
              <a:rPr lang="ru-RU" dirty="0">
                <a:solidFill>
                  <a:srgbClr val="224A98"/>
                </a:solidFill>
              </a:rPr>
              <a:t>"?</a:t>
            </a:r>
            <a:endParaRPr lang="uk-UA" dirty="0">
              <a:solidFill>
                <a:srgbClr val="224A98"/>
              </a:solidFill>
            </a:endParaRPr>
          </a:p>
        </p:txBody>
      </p:sp>
      <p:sp>
        <p:nvSpPr>
          <p:cNvPr id="5" name="Прямоугольник 4"/>
          <p:cNvSpPr/>
          <p:nvPr/>
        </p:nvSpPr>
        <p:spPr>
          <a:xfrm>
            <a:off x="3358944" y="1249479"/>
            <a:ext cx="6066084" cy="369332"/>
          </a:xfrm>
          <a:prstGeom prst="rect">
            <a:avLst/>
          </a:prstGeom>
        </p:spPr>
        <p:txBody>
          <a:bodyPr wrap="none">
            <a:spAutoFit/>
          </a:bodyPr>
          <a:lstStyle/>
          <a:p>
            <a:r>
              <a:rPr lang="ru-RU" dirty="0">
                <a:solidFill>
                  <a:srgbClr val="224A98"/>
                </a:solidFill>
                <a:latin typeface="Arial Black" panose="020B0A04020102020204" pitchFamily="34" charset="0"/>
              </a:rPr>
              <a:t>1. </a:t>
            </a:r>
            <a:r>
              <a:rPr lang="ru-RU" dirty="0" err="1">
                <a:solidFill>
                  <a:srgbClr val="224A98"/>
                </a:solidFill>
                <a:latin typeface="Arial Black" panose="020B0A04020102020204" pitchFamily="34" charset="0"/>
              </a:rPr>
              <a:t>Поняття</a:t>
            </a:r>
            <a:r>
              <a:rPr lang="ru-RU" dirty="0">
                <a:solidFill>
                  <a:srgbClr val="224A98"/>
                </a:solidFill>
                <a:latin typeface="Arial Black" panose="020B0A04020102020204" pitchFamily="34" charset="0"/>
              </a:rPr>
              <a:t> та </a:t>
            </a:r>
            <a:r>
              <a:rPr lang="ru-RU" dirty="0" err="1">
                <a:solidFill>
                  <a:srgbClr val="224A98"/>
                </a:solidFill>
                <a:latin typeface="Arial Black" panose="020B0A04020102020204" pitchFamily="34" charset="0"/>
              </a:rPr>
              <a:t>складові</a:t>
            </a:r>
            <a:r>
              <a:rPr lang="ru-RU" dirty="0">
                <a:solidFill>
                  <a:srgbClr val="224A98"/>
                </a:solidFill>
                <a:latin typeface="Arial Black" panose="020B0A04020102020204" pitchFamily="34" charset="0"/>
              </a:rPr>
              <a:t> </a:t>
            </a:r>
            <a:r>
              <a:rPr lang="ru-RU" dirty="0" err="1">
                <a:solidFill>
                  <a:srgbClr val="224A98"/>
                </a:solidFill>
                <a:latin typeface="Arial Black" panose="020B0A04020102020204" pitchFamily="34" charset="0"/>
              </a:rPr>
              <a:t>національної</a:t>
            </a:r>
            <a:r>
              <a:rPr lang="ru-RU" dirty="0">
                <a:solidFill>
                  <a:srgbClr val="224A98"/>
                </a:solidFill>
                <a:latin typeface="Arial Black" panose="020B0A04020102020204" pitchFamily="34" charset="0"/>
              </a:rPr>
              <a:t> </a:t>
            </a:r>
            <a:r>
              <a:rPr lang="ru-RU" dirty="0" err="1">
                <a:solidFill>
                  <a:srgbClr val="224A98"/>
                </a:solidFill>
                <a:latin typeface="Arial Black" panose="020B0A04020102020204" pitchFamily="34" charset="0"/>
              </a:rPr>
              <a:t>безпеки</a:t>
            </a:r>
            <a:endParaRPr lang="uk-UA" dirty="0">
              <a:solidFill>
                <a:srgbClr val="224A98"/>
              </a:solidFill>
              <a:latin typeface="Arial Black" panose="020B0A04020102020204" pitchFamily="34" charset="0"/>
            </a:endParaRPr>
          </a:p>
        </p:txBody>
      </p:sp>
      <p:pic>
        <p:nvPicPr>
          <p:cNvPr id="3074" name="Picture 2" descr="Запровадження е-рецепта: відповіді на поширені питання | Щотижневик АПТЕКА"/>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148891" y="3121891"/>
            <a:ext cx="3022389" cy="2417911"/>
          </a:xfrm>
          <a:prstGeom prst="rect">
            <a:avLst/>
          </a:prstGeom>
          <a:noFill/>
          <a:extLst>
            <a:ext uri="{909E8E84-426E-40DD-AFC4-6F175D3DCCD1}">
              <a14:hiddenFill xmlns:a14="http://schemas.microsoft.com/office/drawing/2010/main">
                <a:solidFill>
                  <a:srgbClr val="FFFFFF"/>
                </a:solidFill>
              </a14:hiddenFill>
            </a:ext>
          </a:extLst>
        </p:spPr>
      </p:pic>
      <p:sp>
        <p:nvSpPr>
          <p:cNvPr id="14" name="Прямоугольник 13"/>
          <p:cNvSpPr/>
          <p:nvPr/>
        </p:nvSpPr>
        <p:spPr>
          <a:xfrm>
            <a:off x="1636943" y="2809550"/>
            <a:ext cx="4778680" cy="369332"/>
          </a:xfrm>
          <a:prstGeom prst="rect">
            <a:avLst/>
          </a:prstGeom>
        </p:spPr>
        <p:txBody>
          <a:bodyPr wrap="none">
            <a:spAutoFit/>
          </a:bodyPr>
          <a:lstStyle/>
          <a:p>
            <a:r>
              <a:rPr lang="ru-RU" dirty="0" smtClean="0">
                <a:solidFill>
                  <a:srgbClr val="224A98"/>
                </a:solidFill>
              </a:rPr>
              <a:t>Коли </a:t>
            </a:r>
            <a:r>
              <a:rPr lang="ru-RU" dirty="0" err="1" smtClean="0">
                <a:solidFill>
                  <a:srgbClr val="224A98"/>
                </a:solidFill>
              </a:rPr>
              <a:t>виникло</a:t>
            </a:r>
            <a:r>
              <a:rPr lang="ru-RU" dirty="0" smtClean="0">
                <a:solidFill>
                  <a:srgbClr val="224A98"/>
                </a:solidFill>
              </a:rPr>
              <a:t> </a:t>
            </a:r>
            <a:r>
              <a:rPr lang="ru-RU" dirty="0" err="1" smtClean="0">
                <a:solidFill>
                  <a:srgbClr val="224A98"/>
                </a:solidFill>
              </a:rPr>
              <a:t>поняття</a:t>
            </a:r>
            <a:r>
              <a:rPr lang="ru-RU" dirty="0" smtClean="0">
                <a:solidFill>
                  <a:srgbClr val="224A98"/>
                </a:solidFill>
              </a:rPr>
              <a:t> </a:t>
            </a:r>
            <a:r>
              <a:rPr lang="ru-RU" dirty="0">
                <a:solidFill>
                  <a:srgbClr val="224A98"/>
                </a:solidFill>
              </a:rPr>
              <a:t>"</a:t>
            </a:r>
            <a:r>
              <a:rPr lang="ru-RU" dirty="0" err="1">
                <a:solidFill>
                  <a:srgbClr val="224A98"/>
                </a:solidFill>
              </a:rPr>
              <a:t>національна</a:t>
            </a:r>
            <a:r>
              <a:rPr lang="ru-RU" dirty="0">
                <a:solidFill>
                  <a:srgbClr val="224A98"/>
                </a:solidFill>
              </a:rPr>
              <a:t> </a:t>
            </a:r>
            <a:r>
              <a:rPr lang="ru-RU" dirty="0" err="1">
                <a:solidFill>
                  <a:srgbClr val="224A98"/>
                </a:solidFill>
              </a:rPr>
              <a:t>безпека</a:t>
            </a:r>
            <a:r>
              <a:rPr lang="ru-RU" dirty="0">
                <a:solidFill>
                  <a:srgbClr val="224A98"/>
                </a:solidFill>
              </a:rPr>
              <a:t>"?</a:t>
            </a:r>
            <a:endParaRPr lang="uk-UA" dirty="0">
              <a:solidFill>
                <a:srgbClr val="224A98"/>
              </a:solidFill>
            </a:endParaRPr>
          </a:p>
        </p:txBody>
      </p:sp>
    </p:spTree>
    <p:extLst>
      <p:ext uri="{BB962C8B-B14F-4D97-AF65-F5344CB8AC3E}">
        <p14:creationId xmlns:p14="http://schemas.microsoft.com/office/powerpoint/2010/main" val="38274324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Рисунок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9" name="Прямая соединительная линия 18"/>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20"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3048000" y="1945066"/>
            <a:ext cx="8589818" cy="1477328"/>
          </a:xfrm>
          <a:prstGeom prst="rect">
            <a:avLst/>
          </a:prstGeom>
        </p:spPr>
        <p:txBody>
          <a:bodyPr wrap="square">
            <a:spAutoFit/>
          </a:bodyPr>
          <a:lstStyle/>
          <a:p>
            <a:pPr algn="just"/>
            <a:r>
              <a:rPr lang="ru-RU" dirty="0" err="1">
                <a:solidFill>
                  <a:srgbClr val="224A98"/>
                </a:solidFill>
                <a:latin typeface="Arial" panose="020B0604020202020204" pitchFamily="34" charset="0"/>
                <a:cs typeface="Arial" panose="020B0604020202020204" pitchFamily="34" charset="0"/>
              </a:rPr>
              <a:t>Поняття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національна</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безпека</a:t>
            </a:r>
            <a:r>
              <a:rPr lang="ru-RU"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вперше</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було</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вжите</a:t>
            </a:r>
            <a:r>
              <a:rPr lang="ru-RU" dirty="0">
                <a:solidFill>
                  <a:srgbClr val="224A98"/>
                </a:solidFill>
                <a:latin typeface="Arial" panose="020B0604020202020204" pitchFamily="34" charset="0"/>
                <a:cs typeface="Arial" panose="020B0604020202020204" pitchFamily="34" charset="0"/>
              </a:rPr>
              <a:t> на державному </a:t>
            </a:r>
            <a:r>
              <a:rPr lang="ru-RU" dirty="0" err="1">
                <a:solidFill>
                  <a:srgbClr val="224A98"/>
                </a:solidFill>
                <a:latin typeface="Arial" panose="020B0604020202020204" pitchFamily="34" charset="0"/>
                <a:cs typeface="Arial" panose="020B0604020202020204" pitchFamily="34" charset="0"/>
              </a:rPr>
              <a:t>рівні</a:t>
            </a:r>
            <a:r>
              <a:rPr lang="ru-RU" dirty="0">
                <a:solidFill>
                  <a:srgbClr val="224A98"/>
                </a:solidFill>
                <a:latin typeface="Arial" panose="020B0604020202020204" pitchFamily="34" charset="0"/>
                <a:cs typeface="Arial" panose="020B0604020202020204" pitchFamily="34" charset="0"/>
              </a:rPr>
              <a:t> </a:t>
            </a:r>
            <a:r>
              <a:rPr lang="ru-RU" b="1" dirty="0">
                <a:solidFill>
                  <a:srgbClr val="224A98"/>
                </a:solidFill>
                <a:latin typeface="Arial" panose="020B0604020202020204" pitchFamily="34" charset="0"/>
                <a:cs typeface="Arial" panose="020B0604020202020204" pitchFamily="34" charset="0"/>
              </a:rPr>
              <a:t>1904 </a:t>
            </a:r>
            <a:r>
              <a:rPr lang="ru-RU" dirty="0">
                <a:solidFill>
                  <a:srgbClr val="224A98"/>
                </a:solidFill>
                <a:latin typeface="Arial" panose="020B0604020202020204" pitchFamily="34" charset="0"/>
                <a:cs typeface="Arial" panose="020B0604020202020204" pitchFamily="34" charset="0"/>
              </a:rPr>
              <a:t>року в </a:t>
            </a:r>
            <a:r>
              <a:rPr lang="ru-RU" dirty="0" err="1">
                <a:solidFill>
                  <a:srgbClr val="224A98"/>
                </a:solidFill>
                <a:latin typeface="Arial" panose="020B0604020202020204" pitchFamily="34" charset="0"/>
                <a:cs typeface="Arial" panose="020B0604020202020204" pitchFamily="34" charset="0"/>
              </a:rPr>
              <a:t>посланні</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колишнього</a:t>
            </a:r>
            <a:r>
              <a:rPr lang="ru-RU" dirty="0">
                <a:solidFill>
                  <a:srgbClr val="224A98"/>
                </a:solidFill>
                <a:latin typeface="Arial" panose="020B0604020202020204" pitchFamily="34" charset="0"/>
                <a:cs typeface="Arial" panose="020B0604020202020204" pitchFamily="34" charset="0"/>
              </a:rPr>
              <a:t> президента США Теодора Рузвельта до </a:t>
            </a:r>
            <a:r>
              <a:rPr lang="ru-RU" dirty="0" err="1">
                <a:solidFill>
                  <a:srgbClr val="224A98"/>
                </a:solidFill>
                <a:latin typeface="Arial" panose="020B0604020202020204" pitchFamily="34" charset="0"/>
                <a:cs typeface="Arial" panose="020B0604020202020204" pitchFamily="34" charset="0"/>
              </a:rPr>
              <a:t>Конгресу</a:t>
            </a:r>
            <a:r>
              <a:rPr lang="ru-RU" dirty="0">
                <a:solidFill>
                  <a:srgbClr val="224A98"/>
                </a:solidFill>
                <a:latin typeface="Arial" panose="020B0604020202020204" pitchFamily="34" charset="0"/>
                <a:cs typeface="Arial" panose="020B0604020202020204" pitchFamily="34" charset="0"/>
              </a:rPr>
              <a:t>, де </a:t>
            </a:r>
            <a:r>
              <a:rPr lang="ru-RU" dirty="0" err="1">
                <a:solidFill>
                  <a:srgbClr val="224A98"/>
                </a:solidFill>
                <a:latin typeface="Arial" panose="020B0604020202020204" pitchFamily="34" charset="0"/>
                <a:cs typeface="Arial" panose="020B0604020202020204" pitchFamily="34" charset="0"/>
              </a:rPr>
              <a:t>він</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аргументував</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приєднання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зони</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Панамського</a:t>
            </a:r>
            <a:r>
              <a:rPr lang="ru-RU" dirty="0">
                <a:solidFill>
                  <a:srgbClr val="224A98"/>
                </a:solidFill>
                <a:latin typeface="Arial" panose="020B0604020202020204" pitchFamily="34" charset="0"/>
                <a:cs typeface="Arial" panose="020B0604020202020204" pitchFamily="34" charset="0"/>
              </a:rPr>
              <a:t> каналу </a:t>
            </a:r>
            <a:r>
              <a:rPr lang="ru-RU" b="1" dirty="0" err="1">
                <a:solidFill>
                  <a:srgbClr val="224A98"/>
                </a:solidFill>
                <a:latin typeface="Arial" panose="020B0604020202020204" pitchFamily="34" charset="0"/>
                <a:cs typeface="Arial" panose="020B0604020202020204" pitchFamily="34" charset="0"/>
              </a:rPr>
              <a:t>інтересами</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національної</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безпеки</a:t>
            </a:r>
            <a:r>
              <a:rPr lang="ru-RU" dirty="0">
                <a:solidFill>
                  <a:srgbClr val="224A98"/>
                </a:solidFill>
                <a:latin typeface="Arial" panose="020B0604020202020204" pitchFamily="34" charset="0"/>
                <a:cs typeface="Arial" panose="020B0604020202020204" pitchFamily="34" charset="0"/>
              </a:rPr>
              <a:t>. З того часу </a:t>
            </a:r>
            <a:r>
              <a:rPr lang="ru-RU" dirty="0" err="1">
                <a:solidFill>
                  <a:srgbClr val="224A98"/>
                </a:solidFill>
                <a:latin typeface="Arial" panose="020B0604020202020204" pitchFamily="34" charset="0"/>
                <a:cs typeface="Arial" panose="020B0604020202020204" pitchFamily="34" charset="0"/>
              </a:rPr>
              <a:t>національна</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безпека</a:t>
            </a:r>
            <a:r>
              <a:rPr lang="ru-RU" dirty="0">
                <a:solidFill>
                  <a:srgbClr val="224A98"/>
                </a:solidFill>
                <a:latin typeface="Arial" panose="020B0604020202020204" pitchFamily="34" charset="0"/>
                <a:cs typeface="Arial" panose="020B0604020202020204" pitchFamily="34" charset="0"/>
              </a:rPr>
              <a:t> стала </a:t>
            </a:r>
            <a:r>
              <a:rPr lang="ru-RU" dirty="0" err="1">
                <a:solidFill>
                  <a:srgbClr val="224A98"/>
                </a:solidFill>
                <a:latin typeface="Arial" panose="020B0604020202020204" pitchFamily="34" charset="0"/>
                <a:cs typeface="Arial" panose="020B0604020202020204" pitchFamily="34" charset="0"/>
              </a:rPr>
              <a:t>обʼєктом</a:t>
            </a:r>
            <a:r>
              <a:rPr lang="ru-RU" dirty="0">
                <a:solidFill>
                  <a:srgbClr val="224A98"/>
                </a:solidFill>
                <a:latin typeface="Arial" panose="020B0604020202020204" pitchFamily="34" charset="0"/>
                <a:cs typeface="Arial" panose="020B0604020202020204" pitchFamily="34" charset="0"/>
              </a:rPr>
              <a:t> </a:t>
            </a:r>
            <a:r>
              <a:rPr lang="ru-RU" dirty="0" err="1" smtClean="0">
                <a:solidFill>
                  <a:srgbClr val="224A98"/>
                </a:solidFill>
                <a:latin typeface="Arial" panose="020B0604020202020204" pitchFamily="34" charset="0"/>
                <a:cs typeface="Arial" panose="020B0604020202020204" pitchFamily="34" charset="0"/>
              </a:rPr>
              <a:t>досліджень</a:t>
            </a:r>
            <a:r>
              <a:rPr lang="ru-RU" dirty="0" smtClean="0">
                <a:solidFill>
                  <a:srgbClr val="224A98"/>
                </a:solidFill>
                <a:latin typeface="Arial" panose="020B0604020202020204" pitchFamily="34" charset="0"/>
                <a:cs typeface="Arial" panose="020B0604020202020204" pitchFamily="34" charset="0"/>
              </a:rPr>
              <a:t>.</a:t>
            </a:r>
            <a:endParaRPr lang="uk-UA" dirty="0">
              <a:solidFill>
                <a:srgbClr val="224A98"/>
              </a:solidFill>
              <a:latin typeface="Arial" panose="020B0604020202020204" pitchFamily="34" charset="0"/>
              <a:cs typeface="Arial" panose="020B0604020202020204" pitchFamily="34" charset="0"/>
            </a:endParaRPr>
          </a:p>
        </p:txBody>
      </p:sp>
      <p:pic>
        <p:nvPicPr>
          <p:cNvPr id="2050" name="Picture 2" descr="Теодор Рузвельт — Вікіпедія"/>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8084" y="1476229"/>
            <a:ext cx="2265745" cy="2707843"/>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3029526" y="1320134"/>
            <a:ext cx="8552873" cy="646331"/>
          </a:xfrm>
          <a:prstGeom prst="rect">
            <a:avLst/>
          </a:prstGeom>
        </p:spPr>
        <p:txBody>
          <a:bodyPr wrap="square">
            <a:spAutoFit/>
          </a:bodyPr>
          <a:lstStyle/>
          <a:p>
            <a:pPr algn="just"/>
            <a:r>
              <a:rPr lang="ru-RU" dirty="0" err="1">
                <a:solidFill>
                  <a:srgbClr val="224A98"/>
                </a:solidFill>
                <a:latin typeface="Arial" panose="020B0604020202020204" pitchFamily="34" charset="0"/>
                <a:cs typeface="Arial" panose="020B0604020202020204" pitchFamily="34" charset="0"/>
              </a:rPr>
              <a:t>Категорія</a:t>
            </a:r>
            <a:r>
              <a:rPr lang="ru-RU"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національна</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безпека</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виникла</a:t>
            </a:r>
            <a:r>
              <a:rPr lang="ru-RU" dirty="0">
                <a:solidFill>
                  <a:srgbClr val="224A98"/>
                </a:solidFill>
                <a:latin typeface="Arial" panose="020B0604020202020204" pitchFamily="34" charset="0"/>
                <a:cs typeface="Arial" panose="020B0604020202020204" pitchFamily="34" charset="0"/>
              </a:rPr>
              <a:t> як </a:t>
            </a:r>
            <a:r>
              <a:rPr lang="ru-RU" dirty="0" err="1">
                <a:solidFill>
                  <a:srgbClr val="224A98"/>
                </a:solidFill>
                <a:latin typeface="Arial" panose="020B0604020202020204" pitchFamily="34" charset="0"/>
                <a:cs typeface="Arial" panose="020B0604020202020204" pitchFamily="34" charset="0"/>
              </a:rPr>
              <a:t>зовнішньополітич­на</a:t>
            </a:r>
            <a:r>
              <a:rPr lang="ru-RU" dirty="0">
                <a:solidFill>
                  <a:srgbClr val="224A98"/>
                </a:solidFill>
                <a:latin typeface="Arial" panose="020B0604020202020204" pitchFamily="34" charset="0"/>
                <a:cs typeface="Arial" panose="020B0604020202020204" pitchFamily="34" charset="0"/>
              </a:rPr>
              <a:t> і є </a:t>
            </a:r>
            <a:r>
              <a:rPr lang="ru-RU" dirty="0" err="1">
                <a:solidFill>
                  <a:srgbClr val="224A98"/>
                </a:solidFill>
                <a:latin typeface="Arial" panose="020B0604020202020204" pitchFamily="34" charset="0"/>
                <a:cs typeface="Arial" panose="020B0604020202020204" pitchFamily="34" charset="0"/>
              </a:rPr>
              <a:t>цілком</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американським</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винаходом</a:t>
            </a:r>
            <a:r>
              <a:rPr lang="ru-RU" dirty="0">
                <a:solidFill>
                  <a:srgbClr val="224A98"/>
                </a:solidFill>
                <a:latin typeface="Arial" panose="020B0604020202020204" pitchFamily="34" charset="0"/>
                <a:cs typeface="Arial" panose="020B0604020202020204" pitchFamily="34" charset="0"/>
              </a:rPr>
              <a:t>.</a:t>
            </a:r>
            <a:endParaRPr lang="uk-UA" dirty="0">
              <a:solidFill>
                <a:srgbClr val="224A98"/>
              </a:solidFill>
              <a:latin typeface="Arial" panose="020B0604020202020204" pitchFamily="34" charset="0"/>
              <a:cs typeface="Arial" panose="020B0604020202020204" pitchFamily="34" charset="0"/>
            </a:endParaRPr>
          </a:p>
        </p:txBody>
      </p:sp>
      <p:sp>
        <p:nvSpPr>
          <p:cNvPr id="13" name="Прямоугольник 12"/>
          <p:cNvSpPr/>
          <p:nvPr/>
        </p:nvSpPr>
        <p:spPr>
          <a:xfrm>
            <a:off x="3029526" y="3472810"/>
            <a:ext cx="8552873" cy="923330"/>
          </a:xfrm>
          <a:prstGeom prst="rect">
            <a:avLst/>
          </a:prstGeom>
        </p:spPr>
        <p:txBody>
          <a:bodyPr wrap="square">
            <a:spAutoFit/>
          </a:bodyPr>
          <a:lstStyle/>
          <a:p>
            <a:pPr algn="just"/>
            <a:r>
              <a:rPr lang="ru-RU" dirty="0" err="1">
                <a:solidFill>
                  <a:srgbClr val="224A98"/>
                </a:solidFill>
                <a:latin typeface="Arial" panose="020B0604020202020204" pitchFamily="34" charset="0"/>
                <a:cs typeface="Arial" panose="020B0604020202020204" pitchFamily="34" charset="0"/>
              </a:rPr>
              <a:t>Інституалізація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національної</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безпеки</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відбулося</a:t>
            </a:r>
            <a:r>
              <a:rPr lang="ru-RU" dirty="0">
                <a:solidFill>
                  <a:srgbClr val="224A98"/>
                </a:solidFill>
                <a:latin typeface="Arial" panose="020B0604020202020204" pitchFamily="34" charset="0"/>
                <a:cs typeface="Arial" panose="020B0604020202020204" pitchFamily="34" charset="0"/>
              </a:rPr>
              <a:t> в США у </a:t>
            </a:r>
            <a:r>
              <a:rPr lang="ru-RU" dirty="0" err="1">
                <a:solidFill>
                  <a:srgbClr val="224A98"/>
                </a:solidFill>
                <a:latin typeface="Arial" panose="020B0604020202020204" pitchFamily="34" charset="0"/>
                <a:cs typeface="Arial" panose="020B0604020202020204" pitchFamily="34" charset="0"/>
              </a:rPr>
              <a:t>зв’язку</a:t>
            </a:r>
            <a:r>
              <a:rPr lang="ru-RU" dirty="0">
                <a:solidFill>
                  <a:srgbClr val="224A98"/>
                </a:solidFill>
                <a:latin typeface="Arial" panose="020B0604020202020204" pitchFamily="34" charset="0"/>
                <a:cs typeface="Arial" panose="020B0604020202020204" pitchFamily="34" charset="0"/>
              </a:rPr>
              <a:t> з Актом (законом) про </a:t>
            </a:r>
            <a:r>
              <a:rPr lang="ru-RU" dirty="0" err="1">
                <a:solidFill>
                  <a:srgbClr val="224A98"/>
                </a:solidFill>
                <a:latin typeface="Arial" panose="020B0604020202020204" pitchFamily="34" charset="0"/>
                <a:cs typeface="Arial" panose="020B0604020202020204" pitchFamily="34" charset="0"/>
              </a:rPr>
              <a:t>національну</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безпеку</a:t>
            </a:r>
            <a:r>
              <a:rPr lang="ru-RU" dirty="0">
                <a:solidFill>
                  <a:srgbClr val="224A98"/>
                </a:solidFill>
                <a:latin typeface="Arial" panose="020B0604020202020204" pitchFamily="34" charset="0"/>
                <a:cs typeface="Arial" panose="020B0604020202020204" pitchFamily="34" charset="0"/>
              </a:rPr>
              <a:t> в 1947 р., на </a:t>
            </a:r>
            <a:r>
              <a:rPr lang="ru-RU" dirty="0" err="1">
                <a:solidFill>
                  <a:srgbClr val="224A98"/>
                </a:solidFill>
                <a:latin typeface="Arial" panose="020B0604020202020204" pitchFamily="34" charset="0"/>
                <a:cs typeface="Arial" panose="020B0604020202020204" pitchFamily="34" charset="0"/>
              </a:rPr>
              <a:t>основі</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якого</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була</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затверджена</a:t>
            </a:r>
            <a:r>
              <a:rPr lang="ru-RU" dirty="0">
                <a:solidFill>
                  <a:srgbClr val="224A98"/>
                </a:solidFill>
                <a:latin typeface="Arial" panose="020B0604020202020204" pitchFamily="34" charset="0"/>
                <a:cs typeface="Arial" panose="020B0604020202020204" pitchFamily="34" charset="0"/>
              </a:rPr>
              <a:t> Рада </a:t>
            </a:r>
            <a:r>
              <a:rPr lang="ru-RU" dirty="0" err="1">
                <a:solidFill>
                  <a:srgbClr val="224A98"/>
                </a:solidFill>
                <a:latin typeface="Arial" panose="020B0604020202020204" pitchFamily="34" charset="0"/>
                <a:cs typeface="Arial" panose="020B0604020202020204" pitchFamily="34" charset="0"/>
              </a:rPr>
              <a:t>національної</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безпеки</a:t>
            </a:r>
            <a:r>
              <a:rPr lang="ru-RU" dirty="0">
                <a:solidFill>
                  <a:srgbClr val="224A98"/>
                </a:solidFill>
                <a:latin typeface="Arial" panose="020B0604020202020204" pitchFamily="34" charset="0"/>
                <a:cs typeface="Arial" panose="020B0604020202020204" pitchFamily="34" charset="0"/>
              </a:rPr>
              <a:t> США</a:t>
            </a:r>
            <a:endParaRPr lang="uk-UA" dirty="0">
              <a:solidFill>
                <a:srgbClr val="224A98"/>
              </a:solidFill>
              <a:latin typeface="Arial" panose="020B0604020202020204" pitchFamily="34" charset="0"/>
              <a:cs typeface="Arial" panose="020B0604020202020204" pitchFamily="34" charset="0"/>
            </a:endParaRPr>
          </a:p>
        </p:txBody>
      </p:sp>
      <p:sp>
        <p:nvSpPr>
          <p:cNvPr id="14" name="Прямоугольник 13"/>
          <p:cNvSpPr/>
          <p:nvPr/>
        </p:nvSpPr>
        <p:spPr>
          <a:xfrm>
            <a:off x="309673" y="4486279"/>
            <a:ext cx="11078763" cy="369332"/>
          </a:xfrm>
          <a:prstGeom prst="rect">
            <a:avLst/>
          </a:prstGeom>
        </p:spPr>
        <p:txBody>
          <a:bodyPr wrap="square">
            <a:spAutoFit/>
          </a:bodyPr>
          <a:lstStyle/>
          <a:p>
            <a:r>
              <a:rPr lang="ru-RU" dirty="0" err="1">
                <a:solidFill>
                  <a:srgbClr val="224A98"/>
                </a:solidFill>
                <a:latin typeface="Arial" panose="020B0604020202020204" pitchFamily="34" charset="0"/>
                <a:cs typeface="Arial" panose="020B0604020202020204" pitchFamily="34" charset="0"/>
              </a:rPr>
              <a:t>Значення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терміну</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може</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трактуватися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по-різному</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чинне</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законодавство</a:t>
            </a:r>
            <a:r>
              <a:rPr lang="ru-RU" dirty="0">
                <a:solidFill>
                  <a:srgbClr val="224A98"/>
                </a:solidFill>
                <a:latin typeface="Arial" panose="020B0604020202020204" pitchFamily="34" charset="0"/>
                <a:cs typeface="Arial" panose="020B0604020202020204" pitchFamily="34" charset="0"/>
              </a:rPr>
              <a:t> США </a:t>
            </a:r>
            <a:r>
              <a:rPr lang="ru-RU" dirty="0" err="1">
                <a:solidFill>
                  <a:srgbClr val="224A98"/>
                </a:solidFill>
                <a:latin typeface="Arial" panose="020B0604020202020204" pitchFamily="34" charset="0"/>
                <a:cs typeface="Arial" panose="020B0604020202020204" pitchFamily="34" charset="0"/>
              </a:rPr>
              <a:t>уникає</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прямих</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дефініцій</a:t>
            </a:r>
            <a:endParaRPr lang="uk-UA" dirty="0">
              <a:solidFill>
                <a:srgbClr val="224A98"/>
              </a:solidFill>
              <a:latin typeface="Arial" panose="020B0604020202020204" pitchFamily="34" charset="0"/>
              <a:cs typeface="Arial" panose="020B0604020202020204" pitchFamily="34" charset="0"/>
            </a:endParaRPr>
          </a:p>
        </p:txBody>
      </p:sp>
      <p:sp>
        <p:nvSpPr>
          <p:cNvPr id="7" name="Прямоугольник 6"/>
          <p:cNvSpPr/>
          <p:nvPr/>
        </p:nvSpPr>
        <p:spPr>
          <a:xfrm>
            <a:off x="309672" y="4983007"/>
            <a:ext cx="11328146" cy="646331"/>
          </a:xfrm>
          <a:prstGeom prst="rect">
            <a:avLst/>
          </a:prstGeom>
        </p:spPr>
        <p:txBody>
          <a:bodyPr wrap="square">
            <a:spAutoFit/>
          </a:bodyPr>
          <a:lstStyle/>
          <a:p>
            <a:pPr algn="just"/>
            <a:r>
              <a:rPr lang="ru-RU" dirty="0" err="1">
                <a:solidFill>
                  <a:srgbClr val="224A98"/>
                </a:solidFill>
                <a:latin typeface="Arial" panose="020B0604020202020204" pitchFamily="34" charset="0"/>
                <a:cs typeface="Arial" panose="020B0604020202020204" pitchFamily="34" charset="0"/>
              </a:rPr>
              <a:t>Це</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поняття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поступово</a:t>
            </a:r>
            <a:r>
              <a:rPr lang="ru-RU" dirty="0">
                <a:solidFill>
                  <a:srgbClr val="224A98"/>
                </a:solidFill>
                <a:latin typeface="Arial" panose="020B0604020202020204" pitchFamily="34" charset="0"/>
                <a:cs typeface="Arial" panose="020B0604020202020204" pitchFamily="34" charset="0"/>
              </a:rPr>
              <a:t> почало </a:t>
            </a:r>
            <a:r>
              <a:rPr lang="ru-RU" dirty="0" err="1">
                <a:solidFill>
                  <a:srgbClr val="224A98"/>
                </a:solidFill>
                <a:latin typeface="Arial" panose="020B0604020202020204" pitchFamily="34" charset="0"/>
                <a:cs typeface="Arial" panose="020B0604020202020204" pitchFamily="34" charset="0"/>
              </a:rPr>
              <a:t>входити</a:t>
            </a:r>
            <a:r>
              <a:rPr lang="ru-RU" dirty="0">
                <a:solidFill>
                  <a:srgbClr val="224A98"/>
                </a:solidFill>
                <a:latin typeface="Arial" panose="020B0604020202020204" pitchFamily="34" charset="0"/>
                <a:cs typeface="Arial" panose="020B0604020202020204" pitchFamily="34" charset="0"/>
              </a:rPr>
              <a:t> в </a:t>
            </a:r>
            <a:r>
              <a:rPr lang="ru-RU" dirty="0" err="1">
                <a:solidFill>
                  <a:srgbClr val="224A98"/>
                </a:solidFill>
                <a:latin typeface="Arial" panose="020B0604020202020204" pitchFamily="34" charset="0"/>
                <a:cs typeface="Arial" panose="020B0604020202020204" pitchFamily="34" charset="0"/>
              </a:rPr>
              <a:t>політичний</a:t>
            </a:r>
            <a:r>
              <a:rPr lang="ru-RU" dirty="0">
                <a:solidFill>
                  <a:srgbClr val="224A98"/>
                </a:solidFill>
                <a:latin typeface="Arial" panose="020B0604020202020204" pitchFamily="34" charset="0"/>
                <a:cs typeface="Arial" panose="020B0604020202020204" pitchFamily="34" charset="0"/>
              </a:rPr>
              <a:t> лексикон </a:t>
            </a:r>
            <a:r>
              <a:rPr lang="ru-RU" dirty="0" err="1">
                <a:solidFill>
                  <a:srgbClr val="224A98"/>
                </a:solidFill>
                <a:latin typeface="Arial" panose="020B0604020202020204" pitchFamily="34" charset="0"/>
                <a:cs typeface="Arial" panose="020B0604020202020204" pitchFamily="34" charset="0"/>
              </a:rPr>
              <a:t>інших</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країн</a:t>
            </a:r>
            <a:r>
              <a:rPr lang="ru-RU" dirty="0">
                <a:solidFill>
                  <a:srgbClr val="224A98"/>
                </a:solidFill>
                <a:latin typeface="Arial" panose="020B0604020202020204" pitchFamily="34" charset="0"/>
                <a:cs typeface="Arial" panose="020B0604020202020204" pitchFamily="34" charset="0"/>
              </a:rPr>
              <a:t> Заходу в </a:t>
            </a:r>
            <a:r>
              <a:rPr lang="ru-RU" dirty="0" err="1">
                <a:solidFill>
                  <a:srgbClr val="224A98"/>
                </a:solidFill>
                <a:latin typeface="Arial" panose="020B0604020202020204" pitchFamily="34" charset="0"/>
                <a:cs typeface="Arial" panose="020B0604020202020204" pitchFamily="34" charset="0"/>
              </a:rPr>
              <a:t>першій</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половині</a:t>
            </a:r>
            <a:r>
              <a:rPr lang="ru-RU" dirty="0">
                <a:solidFill>
                  <a:srgbClr val="224A98"/>
                </a:solidFill>
                <a:latin typeface="Arial" panose="020B0604020202020204" pitchFamily="34" charset="0"/>
                <a:cs typeface="Arial" panose="020B0604020202020204" pitchFamily="34" charset="0"/>
              </a:rPr>
              <a:t> ХХ </a:t>
            </a:r>
            <a:r>
              <a:rPr lang="ru-RU" dirty="0" err="1">
                <a:solidFill>
                  <a:srgbClr val="224A98"/>
                </a:solidFill>
                <a:latin typeface="Arial" panose="020B0604020202020204" pitchFamily="34" charset="0"/>
                <a:cs typeface="Arial" panose="020B0604020202020204" pitchFamily="34" charset="0"/>
              </a:rPr>
              <a:t>століття</a:t>
            </a:r>
            <a:r>
              <a:rPr lang="ru-RU" dirty="0">
                <a:solidFill>
                  <a:srgbClr val="224A98"/>
                </a:solidFill>
                <a:latin typeface="Arial" panose="020B0604020202020204" pitchFamily="34" charset="0"/>
                <a:cs typeface="Arial" panose="020B0604020202020204" pitchFamily="34" charset="0"/>
              </a:rPr>
              <a:t>, і </a:t>
            </a:r>
            <a:r>
              <a:rPr lang="ru-RU" dirty="0" err="1">
                <a:solidFill>
                  <a:srgbClr val="224A98"/>
                </a:solidFill>
                <a:latin typeface="Arial" panose="020B0604020202020204" pitchFamily="34" charset="0"/>
                <a:cs typeface="Arial" panose="020B0604020202020204" pitchFamily="34" charset="0"/>
              </a:rPr>
              <a:t>використовувалося</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головним</a:t>
            </a:r>
            <a:r>
              <a:rPr lang="ru-RU" dirty="0">
                <a:solidFill>
                  <a:srgbClr val="224A98"/>
                </a:solidFill>
                <a:latin typeface="Arial" panose="020B0604020202020204" pitchFamily="34" charset="0"/>
                <a:cs typeface="Arial" panose="020B0604020202020204" pitchFamily="34" charset="0"/>
              </a:rPr>
              <a:t> чином як </a:t>
            </a:r>
            <a:r>
              <a:rPr lang="ru-RU" dirty="0" err="1">
                <a:solidFill>
                  <a:srgbClr val="224A98"/>
                </a:solidFill>
                <a:latin typeface="Arial" panose="020B0604020202020204" pitchFamily="34" charset="0"/>
                <a:cs typeface="Arial" panose="020B0604020202020204" pitchFamily="34" charset="0"/>
              </a:rPr>
              <a:t>синонім</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військової</a:t>
            </a:r>
            <a:r>
              <a:rPr lang="ru-RU" dirty="0">
                <a:solidFill>
                  <a:srgbClr val="224A98"/>
                </a:solidFill>
                <a:latin typeface="Arial" panose="020B0604020202020204" pitchFamily="34" charset="0"/>
                <a:cs typeface="Arial" panose="020B0604020202020204" pitchFamily="34" charset="0"/>
              </a:rPr>
              <a:t> оборони будь-</a:t>
            </a:r>
            <a:r>
              <a:rPr lang="ru-RU" dirty="0" err="1">
                <a:solidFill>
                  <a:srgbClr val="224A98"/>
                </a:solidFill>
                <a:latin typeface="Arial" panose="020B0604020202020204" pitchFamily="34" charset="0"/>
                <a:cs typeface="Arial" panose="020B0604020202020204" pitchFamily="34" charset="0"/>
              </a:rPr>
              <a:t>якої</a:t>
            </a:r>
            <a:r>
              <a:rPr lang="ru-RU" dirty="0">
                <a:solidFill>
                  <a:srgbClr val="224A98"/>
                </a:solidFill>
                <a:latin typeface="Arial" panose="020B0604020202020204" pitchFamily="34" charset="0"/>
                <a:cs typeface="Arial" panose="020B0604020202020204" pitchFamily="34" charset="0"/>
              </a:rPr>
              <a:t> </a:t>
            </a:r>
            <a:r>
              <a:rPr lang="ru-RU" dirty="0" err="1">
                <a:solidFill>
                  <a:srgbClr val="224A98"/>
                </a:solidFill>
                <a:latin typeface="Arial" panose="020B0604020202020204" pitchFamily="34" charset="0"/>
                <a:cs typeface="Arial" panose="020B0604020202020204" pitchFamily="34" charset="0"/>
              </a:rPr>
              <a:t>держави</a:t>
            </a:r>
            <a:r>
              <a:rPr lang="ru-RU" dirty="0">
                <a:solidFill>
                  <a:srgbClr val="224A98"/>
                </a:solidFill>
                <a:latin typeface="Arial" panose="020B0604020202020204" pitchFamily="34" charset="0"/>
                <a:cs typeface="Arial" panose="020B0604020202020204" pitchFamily="34" charset="0"/>
              </a:rPr>
              <a:t>.</a:t>
            </a:r>
            <a:endParaRPr lang="uk-UA" dirty="0">
              <a:solidFill>
                <a:srgbClr val="224A98"/>
              </a:solidFill>
              <a:latin typeface="Arial" panose="020B0604020202020204" pitchFamily="34" charset="0"/>
              <a:cs typeface="Arial" panose="020B0604020202020204" pitchFamily="34" charset="0"/>
            </a:endParaRPr>
          </a:p>
        </p:txBody>
      </p:sp>
      <p:sp>
        <p:nvSpPr>
          <p:cNvPr id="16" name="Прямоугольник 15"/>
          <p:cNvSpPr/>
          <p:nvPr/>
        </p:nvSpPr>
        <p:spPr>
          <a:xfrm>
            <a:off x="1779525" y="833052"/>
            <a:ext cx="4626588" cy="369332"/>
          </a:xfrm>
          <a:prstGeom prst="rect">
            <a:avLst/>
          </a:prstGeom>
        </p:spPr>
        <p:txBody>
          <a:bodyPr wrap="none">
            <a:spAutoFit/>
          </a:bodyPr>
          <a:lstStyle/>
          <a:p>
            <a:r>
              <a:rPr lang="ru-RU" dirty="0" err="1" smtClean="0">
                <a:solidFill>
                  <a:srgbClr val="224A98"/>
                </a:solidFill>
                <a:latin typeface="Arial Black" panose="020B0A04020102020204" pitchFamily="34" charset="0"/>
              </a:rPr>
              <a:t>Національна</a:t>
            </a:r>
            <a:r>
              <a:rPr lang="ru-RU" dirty="0" smtClean="0">
                <a:solidFill>
                  <a:srgbClr val="224A98"/>
                </a:solidFill>
                <a:latin typeface="Arial Black" panose="020B0A04020102020204" pitchFamily="34" charset="0"/>
              </a:rPr>
              <a:t> </a:t>
            </a:r>
            <a:r>
              <a:rPr lang="ru-RU" dirty="0" err="1" smtClean="0">
                <a:solidFill>
                  <a:srgbClr val="224A98"/>
                </a:solidFill>
                <a:latin typeface="Arial Black" panose="020B0A04020102020204" pitchFamily="34" charset="0"/>
              </a:rPr>
              <a:t>безпека</a:t>
            </a:r>
            <a:r>
              <a:rPr lang="ru-RU" dirty="0" smtClean="0">
                <a:solidFill>
                  <a:srgbClr val="224A98"/>
                </a:solidFill>
                <a:latin typeface="Arial Black" panose="020B0A04020102020204" pitchFamily="34" charset="0"/>
              </a:rPr>
              <a:t> – початок….</a:t>
            </a:r>
            <a:endParaRPr lang="uk-UA" dirty="0">
              <a:solidFill>
                <a:srgbClr val="224A98"/>
              </a:solidFill>
              <a:latin typeface="Arial Black" panose="020B0A04020102020204" pitchFamily="34" charset="0"/>
            </a:endParaRPr>
          </a:p>
        </p:txBody>
      </p:sp>
      <p:sp>
        <p:nvSpPr>
          <p:cNvPr id="8" name="Прямоугольник 7"/>
          <p:cNvSpPr/>
          <p:nvPr/>
        </p:nvSpPr>
        <p:spPr>
          <a:xfrm>
            <a:off x="309672" y="5616040"/>
            <a:ext cx="11366534" cy="1200329"/>
          </a:xfrm>
          <a:prstGeom prst="rect">
            <a:avLst/>
          </a:prstGeom>
        </p:spPr>
        <p:txBody>
          <a:bodyPr wrap="square">
            <a:spAutoFit/>
          </a:bodyPr>
          <a:lstStyle/>
          <a:p>
            <a:pPr algn="just"/>
            <a:r>
              <a:rPr lang="uk-UA" dirty="0">
                <a:solidFill>
                  <a:srgbClr val="224A98"/>
                </a:solidFill>
                <a:latin typeface="Arial" panose="020B0604020202020204" pitchFamily="34" charset="0"/>
                <a:cs typeface="Arial" panose="020B0604020202020204" pitchFamily="34" charset="0"/>
              </a:rPr>
              <a:t>Але вже з кінця 40-их років ХХ століття цим поняттям почали окреслювати інші, невійськові аспекти забезпечення безпеки держави. Це було зумовлено значною мірою початком </a:t>
            </a:r>
            <a:r>
              <a:rPr lang="uk-UA" dirty="0" smtClean="0">
                <a:solidFill>
                  <a:srgbClr val="224A98"/>
                </a:solidFill>
                <a:latin typeface="Arial" panose="020B0604020202020204" pitchFamily="34" charset="0"/>
                <a:cs typeface="Arial" panose="020B0604020202020204" pitchFamily="34" charset="0"/>
              </a:rPr>
              <a:t>«</a:t>
            </a:r>
            <a:r>
              <a:rPr lang="uk-UA" dirty="0">
                <a:solidFill>
                  <a:srgbClr val="224A98"/>
                </a:solidFill>
                <a:latin typeface="Arial" panose="020B0604020202020204" pitchFamily="34" charset="0"/>
                <a:cs typeface="Arial" panose="020B0604020202020204" pitchFamily="34" charset="0"/>
              </a:rPr>
              <a:t>холодної війни» між США та СРСР, військово-політичними блоками капіталістичних (НАТО) та соціалістичних країн (Варшавський договір), а також вступом людства в ядерну епоху. </a:t>
            </a:r>
          </a:p>
        </p:txBody>
      </p:sp>
    </p:spTree>
    <p:extLst>
      <p:ext uri="{BB962C8B-B14F-4D97-AF65-F5344CB8AC3E}">
        <p14:creationId xmlns:p14="http://schemas.microsoft.com/office/powerpoint/2010/main" val="5625926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Рисунок 1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3" name="Прямая соединительная линия 12"/>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4"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526472" y="1680352"/>
            <a:ext cx="11231418" cy="923330"/>
          </a:xfrm>
          <a:prstGeom prst="rect">
            <a:avLst/>
          </a:prstGeom>
        </p:spPr>
        <p:txBody>
          <a:bodyPr wrap="square">
            <a:spAutoFit/>
          </a:bodyPr>
          <a:lstStyle/>
          <a:p>
            <a:pPr algn="just"/>
            <a:r>
              <a:rPr lang="uk-UA" dirty="0">
                <a:solidFill>
                  <a:srgbClr val="224A98"/>
                </a:solidFill>
                <a:latin typeface="Arial" panose="020B0604020202020204" pitchFamily="34" charset="0"/>
                <a:cs typeface="Arial" panose="020B0604020202020204" pitchFamily="34" charset="0"/>
              </a:rPr>
              <a:t>Активні процеси теоретичного осмислення національної безпеки, підготовки нормативно-правової бази та формування інститутів забезпечення національної безпеки розпочалися одночасно з проголошення незалежності України 24 серпня 1991 р.</a:t>
            </a:r>
          </a:p>
        </p:txBody>
      </p:sp>
      <p:sp>
        <p:nvSpPr>
          <p:cNvPr id="11" name="Прямоугольник 10"/>
          <p:cNvSpPr/>
          <p:nvPr/>
        </p:nvSpPr>
        <p:spPr>
          <a:xfrm>
            <a:off x="1585782" y="1022998"/>
            <a:ext cx="4116704" cy="400110"/>
          </a:xfrm>
          <a:prstGeom prst="rect">
            <a:avLst/>
          </a:prstGeom>
        </p:spPr>
        <p:txBody>
          <a:bodyPr wrap="none">
            <a:spAutoFit/>
          </a:bodyPr>
          <a:lstStyle/>
          <a:p>
            <a:r>
              <a:rPr lang="ru-RU" sz="2000" b="1" dirty="0" err="1" smtClean="0">
                <a:solidFill>
                  <a:srgbClr val="224A98"/>
                </a:solidFill>
                <a:latin typeface="Arial" panose="020B0604020202020204" pitchFamily="34" charset="0"/>
                <a:cs typeface="Arial" panose="020B0604020202020204" pitchFamily="34" charset="0"/>
              </a:rPr>
              <a:t>Національна</a:t>
            </a:r>
            <a:r>
              <a:rPr lang="ru-RU" sz="2000" b="1" dirty="0" smtClean="0">
                <a:solidFill>
                  <a:srgbClr val="224A98"/>
                </a:solidFill>
                <a:latin typeface="Arial" panose="020B0604020202020204" pitchFamily="34" charset="0"/>
                <a:cs typeface="Arial" panose="020B0604020202020204" pitchFamily="34" charset="0"/>
              </a:rPr>
              <a:t> </a:t>
            </a:r>
            <a:r>
              <a:rPr lang="ru-RU" sz="2000" b="1" dirty="0" err="1" smtClean="0">
                <a:solidFill>
                  <a:srgbClr val="224A98"/>
                </a:solidFill>
                <a:latin typeface="Arial" panose="020B0604020202020204" pitchFamily="34" charset="0"/>
                <a:cs typeface="Arial" panose="020B0604020202020204" pitchFamily="34" charset="0"/>
              </a:rPr>
              <a:t>безпека</a:t>
            </a:r>
            <a:r>
              <a:rPr lang="ru-RU" sz="2000" b="1" dirty="0" smtClean="0">
                <a:solidFill>
                  <a:srgbClr val="224A98"/>
                </a:solidFill>
                <a:latin typeface="Arial" panose="020B0604020202020204" pitchFamily="34" charset="0"/>
                <a:cs typeface="Arial" panose="020B0604020202020204" pitchFamily="34" charset="0"/>
              </a:rPr>
              <a:t> – </a:t>
            </a:r>
            <a:r>
              <a:rPr lang="ru-RU" sz="2000" b="1" dirty="0" err="1" smtClean="0">
                <a:solidFill>
                  <a:srgbClr val="224A98"/>
                </a:solidFill>
                <a:latin typeface="Arial" panose="020B0604020202020204" pitchFamily="34" charset="0"/>
                <a:cs typeface="Arial" panose="020B0604020202020204" pitchFamily="34" charset="0"/>
              </a:rPr>
              <a:t>Україна</a:t>
            </a:r>
            <a:endParaRPr lang="uk-UA" sz="2000" b="1" dirty="0">
              <a:solidFill>
                <a:srgbClr val="224A98"/>
              </a:solidFill>
              <a:latin typeface="Arial" panose="020B0604020202020204" pitchFamily="34" charset="0"/>
              <a:cs typeface="Arial" panose="020B0604020202020204" pitchFamily="34" charset="0"/>
            </a:endParaRPr>
          </a:p>
        </p:txBody>
      </p:sp>
      <p:sp>
        <p:nvSpPr>
          <p:cNvPr id="6" name="Прямоугольник 5"/>
          <p:cNvSpPr/>
          <p:nvPr/>
        </p:nvSpPr>
        <p:spPr>
          <a:xfrm>
            <a:off x="526471" y="3142873"/>
            <a:ext cx="11328147" cy="923330"/>
          </a:xfrm>
          <a:prstGeom prst="rect">
            <a:avLst/>
          </a:prstGeom>
        </p:spPr>
        <p:txBody>
          <a:bodyPr wrap="square">
            <a:spAutoFit/>
          </a:bodyPr>
          <a:lstStyle/>
          <a:p>
            <a:pPr algn="just"/>
            <a:r>
              <a:rPr lang="uk-UA" b="1" dirty="0" smtClean="0">
                <a:solidFill>
                  <a:srgbClr val="224A98"/>
                </a:solidFill>
                <a:latin typeface="Arial" panose="020B0604020202020204" pitchFamily="34" charset="0"/>
                <a:cs typeface="Arial" panose="020B0604020202020204" pitchFamily="34" charset="0"/>
              </a:rPr>
              <a:t>Національна безпека </a:t>
            </a:r>
            <a:r>
              <a:rPr lang="uk-UA" dirty="0" smtClean="0">
                <a:solidFill>
                  <a:srgbClr val="224A98"/>
                </a:solidFill>
                <a:latin typeface="Arial" panose="020B0604020202020204" pitchFamily="34" charset="0"/>
                <a:cs typeface="Arial" panose="020B0604020202020204" pitchFamily="34" charset="0"/>
              </a:rPr>
              <a:t>– це стан </a:t>
            </a:r>
            <a:r>
              <a:rPr lang="uk-UA" dirty="0">
                <a:solidFill>
                  <a:srgbClr val="224A98"/>
                </a:solidFill>
                <a:latin typeface="Arial" panose="020B0604020202020204" pitchFamily="34" charset="0"/>
                <a:cs typeface="Arial" panose="020B0604020202020204" pitchFamily="34" charset="0"/>
              </a:rPr>
              <a:t>захищеності </a:t>
            </a:r>
            <a:r>
              <a:rPr lang="uk-UA" dirty="0" err="1">
                <a:solidFill>
                  <a:srgbClr val="224A98"/>
                </a:solidFill>
                <a:latin typeface="Arial" panose="020B0604020202020204" pitchFamily="34" charset="0"/>
                <a:cs typeface="Arial" panose="020B0604020202020204" pitchFamily="34" charset="0"/>
              </a:rPr>
              <a:t>життєво</a:t>
            </a:r>
            <a:r>
              <a:rPr lang="uk-UA" dirty="0">
                <a:solidFill>
                  <a:srgbClr val="224A98"/>
                </a:solidFill>
                <a:latin typeface="Arial" panose="020B0604020202020204" pitchFamily="34" charset="0"/>
                <a:cs typeface="Arial" panose="020B0604020202020204" pitchFamily="34" charset="0"/>
              </a:rPr>
              <a:t> важливих інтересів особи, суспільства та держави від внутрішніх і зовнішніх загроз є необхідною умовою збереження та примноження духовних і матеріальних цінностей</a:t>
            </a:r>
          </a:p>
        </p:txBody>
      </p:sp>
      <p:sp>
        <p:nvSpPr>
          <p:cNvPr id="16" name="Прямоугольник 15"/>
          <p:cNvSpPr/>
          <p:nvPr/>
        </p:nvSpPr>
        <p:spPr>
          <a:xfrm>
            <a:off x="378692" y="2658583"/>
            <a:ext cx="11647054" cy="369332"/>
          </a:xfrm>
          <a:prstGeom prst="rect">
            <a:avLst/>
          </a:prstGeom>
          <a:solidFill>
            <a:srgbClr val="FFFF00"/>
          </a:solidFill>
        </p:spPr>
        <p:txBody>
          <a:bodyPr wrap="square">
            <a:spAutoFit/>
          </a:bodyPr>
          <a:lstStyle/>
          <a:p>
            <a:r>
              <a:rPr lang="ru-RU" b="1" dirty="0" err="1" smtClean="0">
                <a:solidFill>
                  <a:srgbClr val="224A98"/>
                </a:solidFill>
                <a:latin typeface="Arial" panose="020B0604020202020204" pitchFamily="34" charset="0"/>
                <a:cs typeface="Arial" panose="020B0604020202020204" pitchFamily="34" charset="0"/>
              </a:rPr>
              <a:t>Концепція</a:t>
            </a:r>
            <a:r>
              <a:rPr lang="ru-RU" b="1" dirty="0" smtClean="0">
                <a:solidFill>
                  <a:srgbClr val="224A98"/>
                </a:solidFill>
                <a:latin typeface="Arial" panose="020B0604020202020204" pitchFamily="34" charset="0"/>
                <a:cs typeface="Arial" panose="020B0604020202020204" pitchFamily="34" charset="0"/>
              </a:rPr>
              <a:t> </a:t>
            </a:r>
            <a:r>
              <a:rPr lang="ru-RU" b="1" dirty="0">
                <a:solidFill>
                  <a:srgbClr val="224A98"/>
                </a:solidFill>
                <a:latin typeface="Arial" panose="020B0604020202020204" pitchFamily="34" charset="0"/>
                <a:cs typeface="Arial" panose="020B0604020202020204" pitchFamily="34" charset="0"/>
              </a:rPr>
              <a:t>(</a:t>
            </a:r>
            <a:r>
              <a:rPr lang="ru-RU" b="1" dirty="0" err="1">
                <a:solidFill>
                  <a:srgbClr val="224A98"/>
                </a:solidFill>
                <a:latin typeface="Arial" panose="020B0604020202020204" pitchFamily="34" charset="0"/>
                <a:cs typeface="Arial" panose="020B0604020202020204" pitchFamily="34" charset="0"/>
              </a:rPr>
              <a:t>Основи</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державної</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політики</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національної</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безпеки</a:t>
            </a:r>
            <a:r>
              <a:rPr lang="ru-RU" b="1" dirty="0">
                <a:solidFill>
                  <a:srgbClr val="224A98"/>
                </a:solidFill>
                <a:latin typeface="Arial" panose="020B0604020202020204" pitchFamily="34" charset="0"/>
                <a:cs typeface="Arial" panose="020B0604020202020204" pitchFamily="34" charset="0"/>
              </a:rPr>
              <a:t> </a:t>
            </a:r>
            <a:r>
              <a:rPr lang="ru-RU" b="1" dirty="0" err="1" smtClean="0">
                <a:solidFill>
                  <a:srgbClr val="224A98"/>
                </a:solidFill>
                <a:latin typeface="Arial" panose="020B0604020202020204" pitchFamily="34" charset="0"/>
                <a:cs typeface="Arial" panose="020B0604020202020204" pitchFamily="34" charset="0"/>
              </a:rPr>
              <a:t>України</a:t>
            </a:r>
            <a:r>
              <a:rPr lang="ru-RU" b="1" dirty="0" smtClean="0">
                <a:solidFill>
                  <a:srgbClr val="224A98"/>
                </a:solidFill>
                <a:latin typeface="Arial" panose="020B0604020202020204" pitchFamily="34" charset="0"/>
                <a:cs typeface="Arial" panose="020B0604020202020204" pitchFamily="34" charset="0"/>
              </a:rPr>
              <a:t> (1997 р.) </a:t>
            </a:r>
            <a:r>
              <a:rPr lang="uk-UA" b="1" u="sng" dirty="0">
                <a:solidFill>
                  <a:srgbClr val="224A98"/>
                </a:solidFill>
                <a:uFill>
                  <a:solidFill>
                    <a:srgbClr val="FF0000"/>
                  </a:solidFill>
                </a:uFill>
                <a:latin typeface="Arial" panose="020B0604020202020204" pitchFamily="34" charset="0"/>
                <a:cs typeface="Arial" panose="020B0604020202020204" pitchFamily="34" charset="0"/>
                <a:hlinkClick r:id="rId5"/>
              </a:rPr>
              <a:t>втратила чинність</a:t>
            </a:r>
            <a:r>
              <a:rPr lang="uk-UA" b="1" u="sng" dirty="0">
                <a:solidFill>
                  <a:srgbClr val="224A98"/>
                </a:solidFill>
                <a:uFill>
                  <a:solidFill>
                    <a:srgbClr val="FFFF00"/>
                  </a:solidFill>
                </a:uFill>
                <a:latin typeface="Arial" panose="020B0604020202020204" pitchFamily="34" charset="0"/>
                <a:cs typeface="Arial" panose="020B0604020202020204" pitchFamily="34" charset="0"/>
                <a:hlinkClick r:id="rId5"/>
              </a:rPr>
              <a:t> </a:t>
            </a:r>
            <a:r>
              <a:rPr lang="ru-RU" b="1" dirty="0" smtClean="0">
                <a:solidFill>
                  <a:srgbClr val="224A98"/>
                </a:solidFill>
                <a:uFill>
                  <a:solidFill>
                    <a:srgbClr val="FFFF00"/>
                  </a:solidFill>
                </a:uFill>
                <a:latin typeface="Arial" panose="020B0604020202020204" pitchFamily="34" charset="0"/>
                <a:cs typeface="Arial" panose="020B0604020202020204" pitchFamily="34" charset="0"/>
              </a:rPr>
              <a:t> </a:t>
            </a:r>
            <a:endParaRPr lang="uk-UA" b="1" dirty="0">
              <a:solidFill>
                <a:srgbClr val="224A98"/>
              </a:solidFill>
              <a:uFill>
                <a:solidFill>
                  <a:srgbClr val="FFFF00"/>
                </a:solidFill>
              </a:uFill>
              <a:latin typeface="Arial" panose="020B0604020202020204" pitchFamily="34" charset="0"/>
              <a:cs typeface="Arial" panose="020B0604020202020204" pitchFamily="34" charset="0"/>
            </a:endParaRPr>
          </a:p>
        </p:txBody>
      </p:sp>
      <p:sp>
        <p:nvSpPr>
          <p:cNvPr id="7" name="Прямоугольник 6"/>
          <p:cNvSpPr/>
          <p:nvPr/>
        </p:nvSpPr>
        <p:spPr>
          <a:xfrm>
            <a:off x="558798" y="4282097"/>
            <a:ext cx="11263491" cy="2031325"/>
          </a:xfrm>
          <a:prstGeom prst="rect">
            <a:avLst/>
          </a:prstGeom>
        </p:spPr>
        <p:txBody>
          <a:bodyPr wrap="square">
            <a:spAutoFit/>
          </a:bodyPr>
          <a:lstStyle/>
          <a:p>
            <a:pPr algn="just"/>
            <a:r>
              <a:rPr lang="uk-UA" dirty="0">
                <a:solidFill>
                  <a:srgbClr val="224A98"/>
                </a:solidFill>
                <a:latin typeface="Arial" panose="020B0604020202020204" pitchFamily="34" charset="0"/>
                <a:cs typeface="Arial" panose="020B0604020202020204" pitchFamily="34" charset="0"/>
              </a:rPr>
              <a:t>Згідно документу, головними </a:t>
            </a:r>
            <a:r>
              <a:rPr lang="uk-UA" b="1" dirty="0">
                <a:solidFill>
                  <a:srgbClr val="224A98"/>
                </a:solidFill>
                <a:latin typeface="Arial" panose="020B0604020202020204" pitchFamily="34" charset="0"/>
                <a:cs typeface="Arial" panose="020B0604020202020204" pitchFamily="34" charset="0"/>
              </a:rPr>
              <a:t>об’єктами національної безпеки </a:t>
            </a:r>
            <a:r>
              <a:rPr lang="uk-UA" dirty="0">
                <a:solidFill>
                  <a:srgbClr val="224A98"/>
                </a:solidFill>
                <a:latin typeface="Arial" panose="020B0604020202020204" pitchFamily="34" charset="0"/>
                <a:cs typeface="Arial" panose="020B0604020202020204" pitchFamily="34" charset="0"/>
              </a:rPr>
              <a:t>є: громадянин, суспільство, держава. Концепція базувалася на принципах пріоритету прав людини, верховенства права, пріоритету договірних (мирних) засобів у вирішенні конфліктів та ін. </a:t>
            </a:r>
            <a:endParaRPr lang="uk-UA" dirty="0" smtClean="0">
              <a:solidFill>
                <a:srgbClr val="224A98"/>
              </a:solidFill>
              <a:latin typeface="Arial" panose="020B0604020202020204" pitchFamily="34" charset="0"/>
              <a:cs typeface="Arial" panose="020B0604020202020204" pitchFamily="34" charset="0"/>
            </a:endParaRPr>
          </a:p>
          <a:p>
            <a:pPr algn="just"/>
            <a:r>
              <a:rPr lang="uk-UA" dirty="0" smtClean="0">
                <a:solidFill>
                  <a:srgbClr val="224A98"/>
                </a:solidFill>
                <a:latin typeface="Arial" panose="020B0604020202020204" pitchFamily="34" charset="0"/>
                <a:cs typeface="Arial" panose="020B0604020202020204" pitchFamily="34" charset="0"/>
              </a:rPr>
              <a:t>У </a:t>
            </a:r>
            <a:r>
              <a:rPr lang="uk-UA" dirty="0">
                <a:solidFill>
                  <a:srgbClr val="224A98"/>
                </a:solidFill>
                <a:latin typeface="Arial" panose="020B0604020202020204" pitchFamily="34" charset="0"/>
                <a:cs typeface="Arial" panose="020B0604020202020204" pitchFamily="34" charset="0"/>
              </a:rPr>
              <a:t>Концепції вперше чітко визначені </a:t>
            </a:r>
            <a:r>
              <a:rPr lang="uk-UA" b="1" dirty="0">
                <a:solidFill>
                  <a:srgbClr val="224A98"/>
                </a:solidFill>
                <a:latin typeface="Arial" panose="020B0604020202020204" pitchFamily="34" charset="0"/>
                <a:cs typeface="Arial" panose="020B0604020202020204" pitchFamily="34" charset="0"/>
              </a:rPr>
              <a:t>національні інтереси </a:t>
            </a:r>
            <a:r>
              <a:rPr lang="uk-UA" dirty="0">
                <a:solidFill>
                  <a:srgbClr val="224A98"/>
                </a:solidFill>
                <a:latin typeface="Arial" panose="020B0604020202020204" pitchFamily="34" charset="0"/>
                <a:cs typeface="Arial" panose="020B0604020202020204" pitchFamily="34" charset="0"/>
              </a:rPr>
              <a:t>як основа національної безпеки України: створення громадянського суспільства; досягнення національної злагоди; забезпечення державного суверенітету, територіальної цілісності та недоторканності кордонів; створення самодостатньої соціально орієнтованої ринкової економіки</a:t>
            </a:r>
          </a:p>
        </p:txBody>
      </p:sp>
    </p:spTree>
    <p:extLst>
      <p:ext uri="{BB962C8B-B14F-4D97-AF65-F5344CB8AC3E}">
        <p14:creationId xmlns:p14="http://schemas.microsoft.com/office/powerpoint/2010/main" val="399817283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Рисунок 1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4" name="Прямая соединительная линия 13"/>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5"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4" name="Прямоугольник 3"/>
          <p:cNvSpPr/>
          <p:nvPr/>
        </p:nvSpPr>
        <p:spPr>
          <a:xfrm>
            <a:off x="932872" y="1320134"/>
            <a:ext cx="10797310" cy="400110"/>
          </a:xfrm>
          <a:prstGeom prst="rect">
            <a:avLst/>
          </a:prstGeom>
          <a:solidFill>
            <a:srgbClr val="FFFF00"/>
          </a:solidFill>
        </p:spPr>
        <p:txBody>
          <a:bodyPr wrap="square">
            <a:spAutoFit/>
          </a:bodyPr>
          <a:lstStyle/>
          <a:p>
            <a:r>
              <a:rPr lang="ru-RU" sz="2000" b="1" dirty="0" smtClean="0">
                <a:solidFill>
                  <a:srgbClr val="224A98"/>
                </a:solidFill>
                <a:latin typeface="Arial" panose="020B0604020202020204" pitchFamily="34" charset="0"/>
                <a:cs typeface="Arial" panose="020B0604020202020204" pitchFamily="34" charset="0"/>
              </a:rPr>
              <a:t>Закон </a:t>
            </a:r>
            <a:r>
              <a:rPr lang="ru-RU" sz="2000" b="1" dirty="0" err="1">
                <a:solidFill>
                  <a:srgbClr val="224A98"/>
                </a:solidFill>
                <a:latin typeface="Arial" panose="020B0604020202020204" pitchFamily="34" charset="0"/>
                <a:cs typeface="Arial" panose="020B0604020202020204" pitchFamily="34" charset="0"/>
              </a:rPr>
              <a:t>України</a:t>
            </a:r>
            <a:r>
              <a:rPr lang="ru-RU" sz="2000" b="1" dirty="0">
                <a:solidFill>
                  <a:srgbClr val="224A98"/>
                </a:solidFill>
                <a:latin typeface="Arial" panose="020B0604020202020204" pitchFamily="34" charset="0"/>
                <a:cs typeface="Arial" panose="020B0604020202020204" pitchFamily="34" charset="0"/>
              </a:rPr>
              <a:t> “Про </a:t>
            </a:r>
            <a:r>
              <a:rPr lang="ru-RU" sz="2000" b="1" dirty="0" err="1">
                <a:solidFill>
                  <a:srgbClr val="224A98"/>
                </a:solidFill>
                <a:latin typeface="Arial" panose="020B0604020202020204" pitchFamily="34" charset="0"/>
                <a:cs typeface="Arial" panose="020B0604020202020204" pitchFamily="34" charset="0"/>
              </a:rPr>
              <a:t>основи</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національної</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безпеки</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України</a:t>
            </a:r>
            <a:r>
              <a:rPr lang="ru-RU" sz="2000" b="1" dirty="0">
                <a:solidFill>
                  <a:srgbClr val="224A98"/>
                </a:solidFill>
                <a:latin typeface="Arial" panose="020B0604020202020204" pitchFamily="34" charset="0"/>
                <a:cs typeface="Arial" panose="020B0604020202020204" pitchFamily="34" charset="0"/>
              </a:rPr>
              <a:t>” </a:t>
            </a:r>
            <a:r>
              <a:rPr lang="ru-RU" sz="2000" b="1" dirty="0" err="1">
                <a:solidFill>
                  <a:srgbClr val="224A98"/>
                </a:solidFill>
                <a:latin typeface="Arial" panose="020B0604020202020204" pitchFamily="34" charset="0"/>
                <a:cs typeface="Arial" panose="020B0604020202020204" pitchFamily="34" charset="0"/>
              </a:rPr>
              <a:t>від</a:t>
            </a:r>
            <a:r>
              <a:rPr lang="ru-RU" sz="2000" b="1" dirty="0">
                <a:solidFill>
                  <a:srgbClr val="224A98"/>
                </a:solidFill>
                <a:latin typeface="Arial" panose="020B0604020202020204" pitchFamily="34" charset="0"/>
                <a:cs typeface="Arial" panose="020B0604020202020204" pitchFamily="34" charset="0"/>
              </a:rPr>
              <a:t> 19.06.2003 р.</a:t>
            </a:r>
            <a:endParaRPr lang="uk-UA" sz="2000" b="1" dirty="0">
              <a:solidFill>
                <a:srgbClr val="224A98"/>
              </a:solidFill>
              <a:latin typeface="Arial" panose="020B0604020202020204" pitchFamily="34" charset="0"/>
              <a:cs typeface="Arial" panose="020B0604020202020204" pitchFamily="34" charset="0"/>
            </a:endParaRPr>
          </a:p>
        </p:txBody>
      </p:sp>
      <p:sp>
        <p:nvSpPr>
          <p:cNvPr id="5" name="Прямоугольник 4"/>
          <p:cNvSpPr/>
          <p:nvPr/>
        </p:nvSpPr>
        <p:spPr>
          <a:xfrm>
            <a:off x="565854" y="2006845"/>
            <a:ext cx="11060291" cy="1323439"/>
          </a:xfrm>
          <a:prstGeom prst="rect">
            <a:avLst/>
          </a:prstGeom>
        </p:spPr>
        <p:txBody>
          <a:bodyPr wrap="square">
            <a:spAutoFit/>
          </a:bodyPr>
          <a:lstStyle/>
          <a:p>
            <a:pPr algn="just"/>
            <a:r>
              <a:rPr lang="uk-UA" sz="2000" b="1" dirty="0" smtClean="0">
                <a:solidFill>
                  <a:srgbClr val="224A98"/>
                </a:solidFill>
                <a:latin typeface="Arial" panose="020B0604020202020204" pitchFamily="34" charset="0"/>
                <a:cs typeface="Arial" panose="020B0604020202020204" pitchFamily="34" charset="0"/>
              </a:rPr>
              <a:t>Національна </a:t>
            </a:r>
            <a:r>
              <a:rPr lang="uk-UA" sz="2000" b="1" dirty="0">
                <a:solidFill>
                  <a:srgbClr val="224A98"/>
                </a:solidFill>
                <a:latin typeface="Arial" panose="020B0604020202020204" pitchFamily="34" charset="0"/>
                <a:cs typeface="Arial" panose="020B0604020202020204" pitchFamily="34" charset="0"/>
              </a:rPr>
              <a:t>безпека </a:t>
            </a:r>
            <a:r>
              <a:rPr lang="uk-UA" sz="2000" dirty="0">
                <a:solidFill>
                  <a:srgbClr val="224A98"/>
                </a:solidFill>
                <a:latin typeface="Arial" panose="020B0604020202020204" pitchFamily="34" charset="0"/>
                <a:cs typeface="Arial" panose="020B0604020202020204" pitchFamily="34" charset="0"/>
              </a:rPr>
              <a:t>– захищеність </a:t>
            </a:r>
            <a:r>
              <a:rPr lang="uk-UA" sz="2000" dirty="0" err="1">
                <a:solidFill>
                  <a:srgbClr val="224A98"/>
                </a:solidFill>
                <a:latin typeface="Arial" panose="020B0604020202020204" pitchFamily="34" charset="0"/>
                <a:cs typeface="Arial" panose="020B0604020202020204" pitchFamily="34" charset="0"/>
              </a:rPr>
              <a:t>життєво</a:t>
            </a:r>
            <a:r>
              <a:rPr lang="uk-UA" sz="2000" dirty="0">
                <a:solidFill>
                  <a:srgbClr val="224A98"/>
                </a:solidFill>
                <a:latin typeface="Arial" panose="020B0604020202020204" pitchFamily="34" charset="0"/>
                <a:cs typeface="Arial" panose="020B0604020202020204" pitchFamily="34" charset="0"/>
              </a:rPr>
              <a:t> важливих інтересів людини і громадянина, суспільства і держави, за якої забезпечуються сталий розвиток суспільства, своєчасне виявлення, запобігання і нейтралізація реальних та потенційних загроз національним інтересам</a:t>
            </a:r>
          </a:p>
        </p:txBody>
      </p:sp>
      <p:sp>
        <p:nvSpPr>
          <p:cNvPr id="6" name="Прямоугольник 5"/>
          <p:cNvSpPr/>
          <p:nvPr/>
        </p:nvSpPr>
        <p:spPr>
          <a:xfrm>
            <a:off x="565853" y="3925977"/>
            <a:ext cx="11060291" cy="1015663"/>
          </a:xfrm>
          <a:prstGeom prst="rect">
            <a:avLst/>
          </a:prstGeom>
        </p:spPr>
        <p:txBody>
          <a:bodyPr wrap="square">
            <a:spAutoFit/>
          </a:bodyPr>
          <a:lstStyle/>
          <a:p>
            <a:pPr algn="just"/>
            <a:r>
              <a:rPr lang="uk-UA" sz="2000" dirty="0">
                <a:solidFill>
                  <a:srgbClr val="224A98"/>
                </a:solidFill>
                <a:latin typeface="Arial" panose="020B0604020202020204" pitchFamily="34" charset="0"/>
                <a:cs typeface="Arial" panose="020B0604020202020204" pitchFamily="34" charset="0"/>
              </a:rPr>
              <a:t>У Законі перелічуються </a:t>
            </a:r>
            <a:r>
              <a:rPr lang="uk-UA" sz="2000" b="1" dirty="0">
                <a:solidFill>
                  <a:srgbClr val="224A98"/>
                </a:solidFill>
                <a:latin typeface="Arial" panose="020B0604020202020204" pitchFamily="34" charset="0"/>
                <a:cs typeface="Arial" panose="020B0604020202020204" pitchFamily="34" charset="0"/>
              </a:rPr>
              <a:t>сфери</a:t>
            </a:r>
            <a:r>
              <a:rPr lang="uk-UA" sz="2000" dirty="0">
                <a:solidFill>
                  <a:srgbClr val="224A98"/>
                </a:solidFill>
                <a:latin typeface="Arial" panose="020B0604020202020204" pitchFamily="34" charset="0"/>
                <a:cs typeface="Arial" panose="020B0604020202020204" pitchFamily="34" charset="0"/>
              </a:rPr>
              <a:t>, в яких можуть виникати потенційні загрози </a:t>
            </a:r>
            <a:r>
              <a:rPr lang="uk-UA" sz="2000" dirty="0" smtClean="0">
                <a:solidFill>
                  <a:srgbClr val="224A98"/>
                </a:solidFill>
                <a:latin typeface="Arial" panose="020B0604020202020204" pitchFamily="34" charset="0"/>
                <a:cs typeface="Arial" panose="020B0604020202020204" pitchFamily="34" charset="0"/>
              </a:rPr>
              <a:t>національним </a:t>
            </a:r>
            <a:r>
              <a:rPr lang="uk-UA" sz="2000" dirty="0">
                <a:solidFill>
                  <a:srgbClr val="224A98"/>
                </a:solidFill>
                <a:latin typeface="Arial" panose="020B0604020202020204" pitchFamily="34" charset="0"/>
                <a:cs typeface="Arial" panose="020B0604020202020204" pitchFamily="34" charset="0"/>
              </a:rPr>
              <a:t>інтересам України, серед яких </a:t>
            </a:r>
            <a:r>
              <a:rPr lang="uk-UA" sz="2000" dirty="0" smtClean="0">
                <a:solidFill>
                  <a:srgbClr val="224A98"/>
                </a:solidFill>
                <a:latin typeface="Arial" panose="020B0604020202020204" pitchFamily="34" charset="0"/>
                <a:cs typeface="Arial" panose="020B0604020202020204" pitchFamily="34" charset="0"/>
              </a:rPr>
              <a:t>: міграційна політика, інформаційна безпека, </a:t>
            </a:r>
            <a:r>
              <a:rPr lang="uk-UA" sz="2000" dirty="0" err="1" smtClean="0">
                <a:solidFill>
                  <a:srgbClr val="224A98"/>
                </a:solidFill>
                <a:latin typeface="Arial" panose="020B0604020202020204" pitchFamily="34" charset="0"/>
                <a:cs typeface="Arial" panose="020B0604020202020204" pitchFamily="34" charset="0"/>
              </a:rPr>
              <a:t>кібербезпека</a:t>
            </a:r>
            <a:r>
              <a:rPr lang="uk-UA" sz="2000" dirty="0" smtClean="0">
                <a:solidFill>
                  <a:srgbClr val="224A98"/>
                </a:solidFill>
                <a:latin typeface="Arial" panose="020B0604020202020204" pitchFamily="34" charset="0"/>
                <a:cs typeface="Arial" panose="020B0604020202020204" pitchFamily="34" charset="0"/>
              </a:rPr>
              <a:t> </a:t>
            </a:r>
            <a:r>
              <a:rPr lang="uk-UA" sz="2000" dirty="0">
                <a:solidFill>
                  <a:srgbClr val="224A98"/>
                </a:solidFill>
                <a:latin typeface="Arial" panose="020B0604020202020204" pitchFamily="34" charset="0"/>
                <a:cs typeface="Arial" panose="020B0604020202020204" pitchFamily="34" charset="0"/>
              </a:rPr>
              <a:t>та </a:t>
            </a:r>
            <a:r>
              <a:rPr lang="uk-UA" sz="2000" dirty="0" err="1" smtClean="0">
                <a:solidFill>
                  <a:srgbClr val="224A98"/>
                </a:solidFill>
                <a:latin typeface="Arial" panose="020B0604020202020204" pitchFamily="34" charset="0"/>
                <a:cs typeface="Arial" panose="020B0604020202020204" pitchFamily="34" charset="0"/>
              </a:rPr>
              <a:t>кіберзахист</a:t>
            </a:r>
            <a:r>
              <a:rPr lang="uk-UA" sz="2000" dirty="0" smtClean="0">
                <a:solidFill>
                  <a:srgbClr val="224A98"/>
                </a:solidFill>
                <a:latin typeface="Arial" panose="020B0604020202020204" pitchFamily="34" charset="0"/>
                <a:cs typeface="Arial" panose="020B0604020202020204" pitchFamily="34" charset="0"/>
              </a:rPr>
              <a:t>.</a:t>
            </a:r>
            <a:endParaRPr lang="uk-UA" sz="2000"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786495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Рисунок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19" name="Прямая соединительная линия 18"/>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20"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535709" y="1320134"/>
            <a:ext cx="8482066" cy="369332"/>
          </a:xfrm>
          <a:prstGeom prst="rect">
            <a:avLst/>
          </a:prstGeom>
          <a:solidFill>
            <a:srgbClr val="FFFF00"/>
          </a:solidFill>
        </p:spPr>
        <p:txBody>
          <a:bodyPr wrap="none">
            <a:spAutoFit/>
          </a:bodyPr>
          <a:lstStyle/>
          <a:p>
            <a:r>
              <a:rPr lang="ru-RU" b="1" dirty="0" smtClean="0">
                <a:solidFill>
                  <a:srgbClr val="224A98"/>
                </a:solidFill>
                <a:latin typeface="Arial" panose="020B0604020202020204" pitchFamily="34" charset="0"/>
                <a:cs typeface="Arial" panose="020B0604020202020204" pitchFamily="34" charset="0"/>
              </a:rPr>
              <a:t>Закон </a:t>
            </a:r>
            <a:r>
              <a:rPr lang="ru-RU" b="1" dirty="0" err="1" smtClean="0">
                <a:solidFill>
                  <a:srgbClr val="224A98"/>
                </a:solidFill>
                <a:latin typeface="Arial" panose="020B0604020202020204" pitchFamily="34" charset="0"/>
                <a:cs typeface="Arial" panose="020B0604020202020204" pitchFamily="34" charset="0"/>
              </a:rPr>
              <a:t>України</a:t>
            </a:r>
            <a:r>
              <a:rPr lang="ru-RU" b="1" dirty="0" smtClean="0">
                <a:solidFill>
                  <a:srgbClr val="224A98"/>
                </a:solidFill>
                <a:latin typeface="Arial" panose="020B0604020202020204" pitchFamily="34" charset="0"/>
                <a:cs typeface="Arial" panose="020B0604020202020204" pitchFamily="34" charset="0"/>
              </a:rPr>
              <a:t> «Про </a:t>
            </a:r>
            <a:r>
              <a:rPr lang="ru-RU" b="1" dirty="0" err="1">
                <a:solidFill>
                  <a:srgbClr val="224A98"/>
                </a:solidFill>
                <a:latin typeface="Arial" panose="020B0604020202020204" pitchFamily="34" charset="0"/>
                <a:cs typeface="Arial" panose="020B0604020202020204" pitchFamily="34" charset="0"/>
              </a:rPr>
              <a:t>національну</a:t>
            </a:r>
            <a:r>
              <a:rPr lang="ru-RU" b="1" dirty="0">
                <a:solidFill>
                  <a:srgbClr val="224A98"/>
                </a:solidFill>
                <a:latin typeface="Arial" panose="020B0604020202020204" pitchFamily="34" charset="0"/>
                <a:cs typeface="Arial" panose="020B0604020202020204" pitchFamily="34" charset="0"/>
              </a:rPr>
              <a:t> </a:t>
            </a:r>
            <a:r>
              <a:rPr lang="ru-RU" b="1" dirty="0" err="1">
                <a:solidFill>
                  <a:srgbClr val="224A98"/>
                </a:solidFill>
                <a:latin typeface="Arial" panose="020B0604020202020204" pitchFamily="34" charset="0"/>
                <a:cs typeface="Arial" panose="020B0604020202020204" pitchFamily="34" charset="0"/>
              </a:rPr>
              <a:t>безпеку</a:t>
            </a:r>
            <a:r>
              <a:rPr lang="ru-RU" b="1" dirty="0">
                <a:solidFill>
                  <a:srgbClr val="224A98"/>
                </a:solidFill>
                <a:latin typeface="Arial" panose="020B0604020202020204" pitchFamily="34" charset="0"/>
                <a:cs typeface="Arial" panose="020B0604020202020204" pitchFamily="34" charset="0"/>
              </a:rPr>
              <a:t> </a:t>
            </a:r>
            <a:r>
              <a:rPr lang="ru-RU" b="1" dirty="0" err="1" smtClean="0">
                <a:solidFill>
                  <a:srgbClr val="224A98"/>
                </a:solidFill>
                <a:latin typeface="Arial" panose="020B0604020202020204" pitchFamily="34" charset="0"/>
                <a:cs typeface="Arial" panose="020B0604020202020204" pitchFamily="34" charset="0"/>
              </a:rPr>
              <a:t>України</a:t>
            </a:r>
            <a:r>
              <a:rPr lang="ru-RU" b="1" dirty="0" smtClean="0">
                <a:solidFill>
                  <a:srgbClr val="224A98"/>
                </a:solidFill>
                <a:latin typeface="Arial" panose="020B0604020202020204" pitchFamily="34" charset="0"/>
                <a:cs typeface="Arial" panose="020B0604020202020204" pitchFamily="34" charset="0"/>
              </a:rPr>
              <a:t>» </a:t>
            </a:r>
            <a:r>
              <a:rPr lang="ru-RU" b="1" dirty="0" err="1" smtClean="0">
                <a:solidFill>
                  <a:srgbClr val="224A98"/>
                </a:solidFill>
                <a:latin typeface="Arial" panose="020B0604020202020204" pitchFamily="34" charset="0"/>
                <a:cs typeface="Arial" panose="020B0604020202020204" pitchFamily="34" charset="0"/>
              </a:rPr>
              <a:t>від</a:t>
            </a:r>
            <a:r>
              <a:rPr lang="ru-RU" b="1" dirty="0" smtClean="0">
                <a:solidFill>
                  <a:srgbClr val="224A98"/>
                </a:solidFill>
                <a:latin typeface="Arial" panose="020B0604020202020204" pitchFamily="34" charset="0"/>
                <a:cs typeface="Arial" panose="020B0604020202020204" pitchFamily="34" charset="0"/>
              </a:rPr>
              <a:t> </a:t>
            </a:r>
            <a:r>
              <a:rPr lang="uk-UA" b="1" dirty="0">
                <a:solidFill>
                  <a:srgbClr val="224A98"/>
                </a:solidFill>
                <a:latin typeface="Arial" panose="020B0604020202020204" pitchFamily="34" charset="0"/>
                <a:cs typeface="Arial" panose="020B0604020202020204" pitchFamily="34" charset="0"/>
              </a:rPr>
              <a:t>21 червня 2018 р.</a:t>
            </a:r>
            <a:r>
              <a:rPr lang="ru-RU" b="1" dirty="0" smtClean="0">
                <a:solidFill>
                  <a:srgbClr val="224A98"/>
                </a:solidFill>
                <a:latin typeface="Arial" panose="020B0604020202020204" pitchFamily="34" charset="0"/>
                <a:cs typeface="Arial" panose="020B0604020202020204" pitchFamily="34" charset="0"/>
              </a:rPr>
              <a:t> </a:t>
            </a:r>
            <a:endParaRPr lang="uk-UA" b="1" dirty="0">
              <a:solidFill>
                <a:srgbClr val="224A98"/>
              </a:solidFill>
              <a:latin typeface="Arial" panose="020B0604020202020204" pitchFamily="34" charset="0"/>
              <a:cs typeface="Arial" panose="020B0604020202020204" pitchFamily="34" charset="0"/>
            </a:endParaRPr>
          </a:p>
        </p:txBody>
      </p:sp>
      <p:sp>
        <p:nvSpPr>
          <p:cNvPr id="3" name="Прямоугольник 2"/>
          <p:cNvSpPr/>
          <p:nvPr/>
        </p:nvSpPr>
        <p:spPr>
          <a:xfrm>
            <a:off x="535709" y="2083079"/>
            <a:ext cx="10792436" cy="923330"/>
          </a:xfrm>
          <a:prstGeom prst="rect">
            <a:avLst/>
          </a:prstGeom>
        </p:spPr>
        <p:txBody>
          <a:bodyPr wrap="square">
            <a:spAutoFit/>
          </a:bodyPr>
          <a:lstStyle/>
          <a:p>
            <a:pPr algn="just"/>
            <a:r>
              <a:rPr lang="uk-UA" b="1" dirty="0" smtClean="0">
                <a:solidFill>
                  <a:srgbClr val="224A98"/>
                </a:solidFill>
                <a:latin typeface="Arial" panose="020B0604020202020204" pitchFamily="34" charset="0"/>
                <a:cs typeface="Arial" panose="020B0604020202020204" pitchFamily="34" charset="0"/>
              </a:rPr>
              <a:t>Національна </a:t>
            </a:r>
            <a:r>
              <a:rPr lang="uk-UA" b="1" dirty="0">
                <a:solidFill>
                  <a:srgbClr val="224A98"/>
                </a:solidFill>
                <a:latin typeface="Arial" panose="020B0604020202020204" pitchFamily="34" charset="0"/>
                <a:cs typeface="Arial" panose="020B0604020202020204" pitchFamily="34" charset="0"/>
              </a:rPr>
              <a:t>безпека України </a:t>
            </a:r>
            <a:r>
              <a:rPr lang="uk-UA" dirty="0">
                <a:solidFill>
                  <a:srgbClr val="224A98"/>
                </a:solidFill>
                <a:latin typeface="Arial" panose="020B0604020202020204" pitchFamily="34" charset="0"/>
                <a:cs typeface="Arial" panose="020B0604020202020204" pitchFamily="34" charset="0"/>
              </a:rPr>
              <a:t>- захищеність державного суверенітету, територіальної цілісності, демократичного конституційного ладу та інших національних інтересів України </a:t>
            </a:r>
            <a:r>
              <a:rPr lang="uk-UA" b="1" dirty="0">
                <a:solidFill>
                  <a:srgbClr val="FF0000"/>
                </a:solidFill>
                <a:latin typeface="Arial" panose="020B0604020202020204" pitchFamily="34" charset="0"/>
                <a:cs typeface="Arial" panose="020B0604020202020204" pitchFamily="34" charset="0"/>
              </a:rPr>
              <a:t>від реальних та потенційних загроз</a:t>
            </a:r>
          </a:p>
        </p:txBody>
      </p:sp>
      <p:sp>
        <p:nvSpPr>
          <p:cNvPr id="4" name="Прямоугольник 3"/>
          <p:cNvSpPr/>
          <p:nvPr/>
        </p:nvSpPr>
        <p:spPr>
          <a:xfrm>
            <a:off x="535709" y="4700784"/>
            <a:ext cx="10792436" cy="923330"/>
          </a:xfrm>
          <a:prstGeom prst="rect">
            <a:avLst/>
          </a:prstGeom>
        </p:spPr>
        <p:txBody>
          <a:bodyPr wrap="square">
            <a:spAutoFit/>
          </a:bodyPr>
          <a:lstStyle/>
          <a:p>
            <a:pPr algn="just"/>
            <a:r>
              <a:rPr lang="uk-UA" b="1" dirty="0" smtClean="0">
                <a:solidFill>
                  <a:srgbClr val="224A98"/>
                </a:solidFill>
                <a:latin typeface="Arial" panose="020B0604020202020204" pitchFamily="34" charset="0"/>
                <a:cs typeface="Arial" panose="020B0604020202020204" pitchFamily="34" charset="0"/>
              </a:rPr>
              <a:t>Національні </a:t>
            </a:r>
            <a:r>
              <a:rPr lang="uk-UA" b="1" dirty="0">
                <a:solidFill>
                  <a:srgbClr val="224A98"/>
                </a:solidFill>
                <a:latin typeface="Arial" panose="020B0604020202020204" pitchFamily="34" charset="0"/>
                <a:cs typeface="Arial" panose="020B0604020202020204" pitchFamily="34" charset="0"/>
              </a:rPr>
              <a:t>інтереси України </a:t>
            </a:r>
            <a:r>
              <a:rPr lang="uk-UA" dirty="0">
                <a:solidFill>
                  <a:srgbClr val="224A98"/>
                </a:solidFill>
                <a:latin typeface="Arial" panose="020B0604020202020204" pitchFamily="34" charset="0"/>
                <a:cs typeface="Arial" panose="020B0604020202020204" pitchFamily="34" charset="0"/>
              </a:rPr>
              <a:t>- </a:t>
            </a:r>
            <a:r>
              <a:rPr lang="uk-UA" dirty="0" err="1">
                <a:solidFill>
                  <a:srgbClr val="224A98"/>
                </a:solidFill>
                <a:latin typeface="Arial" panose="020B0604020202020204" pitchFamily="34" charset="0"/>
                <a:cs typeface="Arial" panose="020B0604020202020204" pitchFamily="34" charset="0"/>
              </a:rPr>
              <a:t>життєво</a:t>
            </a:r>
            <a:r>
              <a:rPr lang="uk-UA" dirty="0">
                <a:solidFill>
                  <a:srgbClr val="224A98"/>
                </a:solidFill>
                <a:latin typeface="Arial" panose="020B0604020202020204" pitchFamily="34" charset="0"/>
                <a:cs typeface="Arial" panose="020B0604020202020204" pitchFamily="34" charset="0"/>
              </a:rPr>
              <a:t> важливі інтереси людини, суспільства і держави, реалізація яких забезпечує державний суверенітет України, її прогресивний демократичний розвиток, а також безпечні умови життєдіяльності і добробут її громадян;</a:t>
            </a:r>
          </a:p>
        </p:txBody>
      </p:sp>
      <p:sp>
        <p:nvSpPr>
          <p:cNvPr id="6" name="Прямоугольник 5"/>
          <p:cNvSpPr/>
          <p:nvPr/>
        </p:nvSpPr>
        <p:spPr>
          <a:xfrm>
            <a:off x="535709" y="3221825"/>
            <a:ext cx="10954327" cy="923330"/>
          </a:xfrm>
          <a:prstGeom prst="rect">
            <a:avLst/>
          </a:prstGeom>
        </p:spPr>
        <p:txBody>
          <a:bodyPr wrap="square">
            <a:spAutoFit/>
          </a:bodyPr>
          <a:lstStyle/>
          <a:p>
            <a:pPr algn="just"/>
            <a:r>
              <a:rPr lang="uk-UA" b="1" dirty="0">
                <a:solidFill>
                  <a:srgbClr val="224A98"/>
                </a:solidFill>
                <a:latin typeface="Arial" panose="020B0604020202020204" pitchFamily="34" charset="0"/>
                <a:cs typeface="Arial" panose="020B0604020202020204" pitchFamily="34" charset="0"/>
              </a:rPr>
              <a:t>Д</a:t>
            </a:r>
            <a:r>
              <a:rPr lang="uk-UA" b="1" dirty="0" smtClean="0">
                <a:solidFill>
                  <a:srgbClr val="224A98"/>
                </a:solidFill>
                <a:latin typeface="Arial" panose="020B0604020202020204" pitchFamily="34" charset="0"/>
                <a:cs typeface="Arial" panose="020B0604020202020204" pitchFamily="34" charset="0"/>
              </a:rPr>
              <a:t>ержавна </a:t>
            </a:r>
            <a:r>
              <a:rPr lang="uk-UA" b="1" dirty="0">
                <a:solidFill>
                  <a:srgbClr val="224A98"/>
                </a:solidFill>
                <a:latin typeface="Arial" panose="020B0604020202020204" pitchFamily="34" charset="0"/>
                <a:cs typeface="Arial" panose="020B0604020202020204" pitchFamily="34" charset="0"/>
              </a:rPr>
              <a:t>безпека </a:t>
            </a:r>
            <a:r>
              <a:rPr lang="uk-UA" dirty="0">
                <a:solidFill>
                  <a:srgbClr val="224A98"/>
                </a:solidFill>
                <a:latin typeface="Arial" panose="020B0604020202020204" pitchFamily="34" charset="0"/>
                <a:cs typeface="Arial" panose="020B0604020202020204" pitchFamily="34" charset="0"/>
              </a:rPr>
              <a:t>– захищеність державного суверенітету, територіальної цілісності і демократичного конституційного ладу та інших </a:t>
            </a:r>
            <a:r>
              <a:rPr lang="uk-UA" dirty="0" err="1">
                <a:solidFill>
                  <a:srgbClr val="224A98"/>
                </a:solidFill>
                <a:latin typeface="Arial" panose="020B0604020202020204" pitchFamily="34" charset="0"/>
                <a:cs typeface="Arial" panose="020B0604020202020204" pitchFamily="34" charset="0"/>
              </a:rPr>
              <a:t>життєво</a:t>
            </a:r>
            <a:r>
              <a:rPr lang="uk-UA" dirty="0">
                <a:solidFill>
                  <a:srgbClr val="224A98"/>
                </a:solidFill>
                <a:latin typeface="Arial" panose="020B0604020202020204" pitchFamily="34" charset="0"/>
                <a:cs typeface="Arial" panose="020B0604020202020204" pitchFamily="34" charset="0"/>
              </a:rPr>
              <a:t> важливих національних інтересів </a:t>
            </a:r>
            <a:r>
              <a:rPr lang="uk-UA" b="1" dirty="0">
                <a:solidFill>
                  <a:srgbClr val="FF0000"/>
                </a:solidFill>
                <a:latin typeface="Arial" panose="020B0604020202020204" pitchFamily="34" charset="0"/>
                <a:cs typeface="Arial" panose="020B0604020202020204" pitchFamily="34" charset="0"/>
              </a:rPr>
              <a:t>від реальних і потенційних загроз невоєнного </a:t>
            </a:r>
            <a:r>
              <a:rPr lang="uk-UA" b="1" dirty="0" smtClean="0">
                <a:solidFill>
                  <a:srgbClr val="FF0000"/>
                </a:solidFill>
                <a:latin typeface="Arial" panose="020B0604020202020204" pitchFamily="34" charset="0"/>
                <a:cs typeface="Arial" panose="020B0604020202020204" pitchFamily="34" charset="0"/>
              </a:rPr>
              <a:t>характеру.</a:t>
            </a:r>
            <a:endParaRPr lang="uk-UA"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0990811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
          <p:cNvSpPr>
            <a:spLocks noChangeArrowheads="1"/>
          </p:cNvSpPr>
          <p:nvPr/>
        </p:nvSpPr>
        <p:spPr bwMode="auto">
          <a:xfrm>
            <a:off x="4635500" y="382587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uk-UA" altLang="uk-UA" sz="1800" b="0" i="0" u="none" strike="noStrike" cap="none" normalizeH="0" baseline="0" smtClean="0">
                <a:ln>
                  <a:noFill/>
                </a:ln>
                <a:solidFill>
                  <a:schemeClr val="tx1"/>
                </a:solidFill>
                <a:effectLst/>
                <a:latin typeface="Arial" panose="020B0604020202020204" pitchFamily="34" charset="0"/>
              </a:rPr>
              <a:t/>
            </a:r>
            <a:br>
              <a:rPr kumimoji="0" lang="uk-UA" altLang="uk-UA" sz="1800" b="0" i="0" u="none" strike="noStrike" cap="none" normalizeH="0" baseline="0" smtClean="0">
                <a:ln>
                  <a:noFill/>
                </a:ln>
                <a:solidFill>
                  <a:schemeClr val="tx1"/>
                </a:solidFill>
                <a:effectLst/>
                <a:latin typeface="Arial" panose="020B0604020202020204" pitchFamily="34" charset="0"/>
              </a:rPr>
            </a:br>
            <a:endParaRPr kumimoji="0" lang="uk-UA" altLang="uk-UA" sz="1800" b="0" i="0" u="none" strike="noStrike" cap="none" normalizeH="0" baseline="0" smtClean="0">
              <a:ln>
                <a:noFill/>
              </a:ln>
              <a:solidFill>
                <a:schemeClr val="tx1"/>
              </a:solidFill>
              <a:effectLst/>
              <a:latin typeface="Arial" panose="020B0604020202020204" pitchFamily="34" charset="0"/>
            </a:endParaRPr>
          </a:p>
        </p:txBody>
      </p:sp>
      <p:pic>
        <p:nvPicPr>
          <p:cNvPr id="25" name="Рисунок 2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27" name="Прямая соединительная линия 26"/>
          <p:cNvCxnSpPr/>
          <p:nvPr/>
        </p:nvCxnSpPr>
        <p:spPr>
          <a:xfrm flipV="1">
            <a:off x="0" y="701856"/>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28" name="Picture 4" descr="https://media.ztu.edu.ua/wp-content/uploads/2020/02/Group-6-1-1024x310.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540073" y="1055822"/>
            <a:ext cx="11314545" cy="4755148"/>
          </a:xfrm>
          <a:prstGeom prst="rect">
            <a:avLst/>
          </a:prstGeom>
        </p:spPr>
        <p:txBody>
          <a:bodyPr wrap="square">
            <a:spAutoFit/>
          </a:bodyPr>
          <a:lstStyle/>
          <a:p>
            <a:pPr algn="just">
              <a:lnSpc>
                <a:spcPct val="150000"/>
              </a:lnSpc>
            </a:pPr>
            <a:r>
              <a:rPr lang="uk-UA" sz="2000" b="1" dirty="0">
                <a:solidFill>
                  <a:srgbClr val="224A98"/>
                </a:solidFill>
                <a:latin typeface="Arial" panose="020B0604020202020204" pitchFamily="34" charset="0"/>
                <a:cs typeface="Arial" panose="020B0604020202020204" pitchFamily="34" charset="0"/>
              </a:rPr>
              <a:t>Фундаментальними національними інтересами України є</a:t>
            </a:r>
            <a:r>
              <a:rPr lang="uk-UA" sz="2000" b="1" dirty="0" smtClean="0">
                <a:solidFill>
                  <a:srgbClr val="224A98"/>
                </a:solidFill>
                <a:latin typeface="Arial" panose="020B0604020202020204" pitchFamily="34" charset="0"/>
                <a:cs typeface="Arial" panose="020B0604020202020204" pitchFamily="34" charset="0"/>
              </a:rPr>
              <a:t>:</a:t>
            </a:r>
          </a:p>
          <a:p>
            <a:pPr algn="just">
              <a:lnSpc>
                <a:spcPct val="150000"/>
              </a:lnSpc>
            </a:pPr>
            <a:endParaRPr lang="uk-UA" sz="2000" b="1" dirty="0">
              <a:solidFill>
                <a:srgbClr val="224A98"/>
              </a:solidFill>
              <a:latin typeface="Arial" panose="020B0604020202020204" pitchFamily="34" charset="0"/>
              <a:cs typeface="Arial" panose="020B0604020202020204" pitchFamily="34" charset="0"/>
            </a:endParaRPr>
          </a:p>
          <a:p>
            <a:pPr marL="342900" indent="-342900" algn="just">
              <a:lnSpc>
                <a:spcPct val="150000"/>
              </a:lnSpc>
              <a:buAutoNum type="arabicParenR"/>
            </a:pPr>
            <a:r>
              <a:rPr lang="uk-UA" dirty="0" smtClean="0">
                <a:solidFill>
                  <a:srgbClr val="224A98"/>
                </a:solidFill>
                <a:latin typeface="Arial" panose="020B0604020202020204" pitchFamily="34" charset="0"/>
                <a:cs typeface="Arial" panose="020B0604020202020204" pitchFamily="34" charset="0"/>
              </a:rPr>
              <a:t>державний </a:t>
            </a:r>
            <a:r>
              <a:rPr lang="uk-UA" dirty="0">
                <a:solidFill>
                  <a:srgbClr val="224A98"/>
                </a:solidFill>
                <a:latin typeface="Arial" panose="020B0604020202020204" pitchFamily="34" charset="0"/>
                <a:cs typeface="Arial" panose="020B0604020202020204" pitchFamily="34" charset="0"/>
              </a:rPr>
              <a:t>суверенітет і територіальна цілісність, демократичний конституційний лад, недопущення втручання у внутрішні справи України</a:t>
            </a:r>
            <a:r>
              <a:rPr lang="uk-UA" dirty="0" smtClean="0">
                <a:solidFill>
                  <a:srgbClr val="224A98"/>
                </a:solidFill>
                <a:latin typeface="Arial" panose="020B0604020202020204" pitchFamily="34" charset="0"/>
                <a:cs typeface="Arial" panose="020B0604020202020204" pitchFamily="34" charset="0"/>
              </a:rPr>
              <a:t>;</a:t>
            </a:r>
          </a:p>
          <a:p>
            <a:pPr marL="342900" indent="-342900" algn="just">
              <a:lnSpc>
                <a:spcPct val="150000"/>
              </a:lnSpc>
              <a:buAutoNum type="arabicParenR"/>
            </a:pPr>
            <a:endParaRPr lang="uk-UA" dirty="0">
              <a:solidFill>
                <a:srgbClr val="224A98"/>
              </a:solidFill>
              <a:latin typeface="Arial" panose="020B0604020202020204" pitchFamily="34" charset="0"/>
              <a:cs typeface="Arial" panose="020B0604020202020204" pitchFamily="34" charset="0"/>
            </a:endParaRPr>
          </a:p>
          <a:p>
            <a:pPr algn="just">
              <a:lnSpc>
                <a:spcPct val="150000"/>
              </a:lnSpc>
            </a:pPr>
            <a:r>
              <a:rPr lang="uk-UA" dirty="0">
                <a:solidFill>
                  <a:srgbClr val="224A98"/>
                </a:solidFill>
                <a:latin typeface="Arial" panose="020B0604020202020204" pitchFamily="34" charset="0"/>
                <a:cs typeface="Arial" panose="020B0604020202020204" pitchFamily="34" charset="0"/>
              </a:rPr>
              <a:t>2) сталий розвиток національної економіки, громадянського суспільства і держави для забезпечення зростання рівня та якості життя населення</a:t>
            </a:r>
            <a:r>
              <a:rPr lang="uk-UA" dirty="0" smtClean="0">
                <a:solidFill>
                  <a:srgbClr val="224A98"/>
                </a:solidFill>
                <a:latin typeface="Arial" panose="020B0604020202020204" pitchFamily="34" charset="0"/>
                <a:cs typeface="Arial" panose="020B0604020202020204" pitchFamily="34" charset="0"/>
              </a:rPr>
              <a:t>;</a:t>
            </a:r>
          </a:p>
          <a:p>
            <a:pPr algn="just">
              <a:lnSpc>
                <a:spcPct val="150000"/>
              </a:lnSpc>
            </a:pPr>
            <a:endParaRPr lang="uk-UA" dirty="0">
              <a:solidFill>
                <a:srgbClr val="224A98"/>
              </a:solidFill>
              <a:latin typeface="Arial" panose="020B0604020202020204" pitchFamily="34" charset="0"/>
              <a:cs typeface="Arial" panose="020B0604020202020204" pitchFamily="34" charset="0"/>
            </a:endParaRPr>
          </a:p>
          <a:p>
            <a:pPr algn="just">
              <a:lnSpc>
                <a:spcPct val="150000"/>
              </a:lnSpc>
            </a:pPr>
            <a:r>
              <a:rPr lang="uk-UA" dirty="0">
                <a:solidFill>
                  <a:srgbClr val="224A98"/>
                </a:solidFill>
                <a:latin typeface="Arial" panose="020B0604020202020204" pitchFamily="34" charset="0"/>
                <a:cs typeface="Arial" panose="020B0604020202020204" pitchFamily="34" charset="0"/>
              </a:rPr>
              <a:t>3) інтеграція України в європейський політичний, економічний, </a:t>
            </a:r>
            <a:r>
              <a:rPr lang="uk-UA" dirty="0" err="1">
                <a:solidFill>
                  <a:srgbClr val="224A98"/>
                </a:solidFill>
                <a:latin typeface="Arial" panose="020B0604020202020204" pitchFamily="34" charset="0"/>
                <a:cs typeface="Arial" panose="020B0604020202020204" pitchFamily="34" charset="0"/>
              </a:rPr>
              <a:t>безпековий</a:t>
            </a:r>
            <a:r>
              <a:rPr lang="uk-UA" dirty="0">
                <a:solidFill>
                  <a:srgbClr val="224A98"/>
                </a:solidFill>
                <a:latin typeface="Arial" panose="020B0604020202020204" pitchFamily="34" charset="0"/>
                <a:cs typeface="Arial" panose="020B0604020202020204" pitchFamily="34" charset="0"/>
              </a:rPr>
              <a:t>, правовий простір, набуття членства в Європейському Союзі та в Організації Північноатлантичного договору, розвиток рівноправних взаємовигідних відносин з іншими державами.</a:t>
            </a:r>
            <a:endParaRPr lang="uk-UA" b="0" i="0" dirty="0">
              <a:solidFill>
                <a:srgbClr val="224A98"/>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7129383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6405" y="162265"/>
            <a:ext cx="2427514" cy="430219"/>
          </a:xfrm>
          <a:prstGeom prst="rect">
            <a:avLst/>
          </a:prstGeom>
        </p:spPr>
      </p:pic>
      <p:cxnSp>
        <p:nvCxnSpPr>
          <p:cNvPr id="9" name="Прямая соединительная линия 8"/>
          <p:cNvCxnSpPr/>
          <p:nvPr/>
        </p:nvCxnSpPr>
        <p:spPr>
          <a:xfrm flipV="1">
            <a:off x="0" y="707442"/>
            <a:ext cx="12192000" cy="3098"/>
          </a:xfrm>
          <a:prstGeom prst="line">
            <a:avLst/>
          </a:prstGeom>
          <a:ln w="38100" cmpd="dbl">
            <a:solidFill>
              <a:srgbClr val="224A98"/>
            </a:solidFill>
          </a:ln>
        </p:spPr>
        <p:style>
          <a:lnRef idx="1">
            <a:schemeClr val="accent1"/>
          </a:lnRef>
          <a:fillRef idx="0">
            <a:schemeClr val="accent1"/>
          </a:fillRef>
          <a:effectRef idx="0">
            <a:schemeClr val="accent1"/>
          </a:effectRef>
          <a:fontRef idx="minor">
            <a:schemeClr val="tx1"/>
          </a:fontRef>
        </p:style>
      </p:cxnSp>
      <p:pic>
        <p:nvPicPr>
          <p:cNvPr id="10" name="Picture 4" descr="https://media.ztu.edu.ua/wp-content/uploads/2020/02/Group-6-1-1024x310.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2932" y="127942"/>
            <a:ext cx="1554011" cy="47045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https://media.ztu.edu.ua/wp-content/uploads/2023/01/%D0%A4%D0%B0%D0%BA%D1%83%D0%BB%D1%8C%D1%82%D0%B5%D1%82-%D0%BD%D0%B0%D1%86%D1%96%D0%BE%D0%BD%D0%B0%D0%BB%D1%8C%D0%BD%D0%BE%D1%97-%D0%B1%D0%B5%D0%B7%D0%BF%D0%B5%D0%BA%D0%B8-%D0%BF%D1%80%D0%B0%D0%B2%D0%B0-%D1%82%D0%B0-%D0%BC%D1%96%D0%B6%D0%BD%D0%B0%D1%80%D0%BE%D0%B4%D0%BD%D0%B8%D1%85-%D0%B2%D1%96%D0%B4%D0%BD%D0%BE%D1%81%D0%B8%D0%BD_%D1%83%D0%BA%D1%80-1024x421.png"/>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44727" y="86676"/>
            <a:ext cx="1509891" cy="620766"/>
          </a:xfrm>
          <a:prstGeom prst="rect">
            <a:avLst/>
          </a:prstGeom>
          <a:noFill/>
          <a:extLst>
            <a:ext uri="{909E8E84-426E-40DD-AFC4-6F175D3DCCD1}">
              <a14:hiddenFill xmlns:a14="http://schemas.microsoft.com/office/drawing/2010/main">
                <a:solidFill>
                  <a:srgbClr val="FFFFFF"/>
                </a:solidFill>
              </a14:hiddenFill>
            </a:ext>
          </a:extLst>
        </p:spPr>
      </p:pic>
      <p:sp>
        <p:nvSpPr>
          <p:cNvPr id="2" name="Прямоугольник 1"/>
          <p:cNvSpPr/>
          <p:nvPr/>
        </p:nvSpPr>
        <p:spPr>
          <a:xfrm>
            <a:off x="859937" y="1328208"/>
            <a:ext cx="10584872" cy="4154984"/>
          </a:xfrm>
          <a:prstGeom prst="rect">
            <a:avLst/>
          </a:prstGeom>
        </p:spPr>
        <p:txBody>
          <a:bodyPr wrap="square">
            <a:spAutoFit/>
          </a:bodyPr>
          <a:lstStyle/>
          <a:p>
            <a:pPr algn="just">
              <a:lnSpc>
                <a:spcPct val="150000"/>
              </a:lnSpc>
            </a:pPr>
            <a:r>
              <a:rPr lang="uk-UA" sz="2200" dirty="0" smtClean="0">
                <a:solidFill>
                  <a:srgbClr val="224A98"/>
                </a:solidFill>
                <a:latin typeface="Arial" panose="020B0604020202020204" pitchFamily="34" charset="0"/>
                <a:cs typeface="Arial" panose="020B0604020202020204" pitchFamily="34" charset="0"/>
              </a:rPr>
              <a:t>Поняття </a:t>
            </a:r>
            <a:r>
              <a:rPr lang="uk-UA" sz="2200" b="1" dirty="0" smtClean="0">
                <a:solidFill>
                  <a:srgbClr val="224A98"/>
                </a:solidFill>
                <a:latin typeface="Arial" panose="020B0604020202020204" pitchFamily="34" charset="0"/>
                <a:cs typeface="Arial" panose="020B0604020202020204" pitchFamily="34" charset="0"/>
              </a:rPr>
              <a:t>національна безпека </a:t>
            </a:r>
            <a:r>
              <a:rPr lang="uk-UA" sz="2200" dirty="0">
                <a:solidFill>
                  <a:srgbClr val="224A98"/>
                </a:solidFill>
                <a:latin typeface="Arial" panose="020B0604020202020204" pitchFamily="34" charset="0"/>
                <a:cs typeface="Arial" panose="020B0604020202020204" pitchFamily="34" charset="0"/>
              </a:rPr>
              <a:t>передбачає кілька </a:t>
            </a:r>
            <a:r>
              <a:rPr lang="uk-UA" sz="2200" b="1" dirty="0">
                <a:solidFill>
                  <a:srgbClr val="224A98"/>
                </a:solidFill>
                <a:latin typeface="Arial" panose="020B0604020202020204" pitchFamily="34" charset="0"/>
                <a:cs typeface="Arial" panose="020B0604020202020204" pitchFamily="34" charset="0"/>
              </a:rPr>
              <a:t>рівнів</a:t>
            </a:r>
            <a:r>
              <a:rPr lang="uk-UA" sz="2200" dirty="0">
                <a:solidFill>
                  <a:srgbClr val="224A98"/>
                </a:solidFill>
                <a:latin typeface="Arial" panose="020B0604020202020204" pitchFamily="34" charset="0"/>
                <a:cs typeface="Arial" panose="020B0604020202020204" pitchFamily="34" charset="0"/>
              </a:rPr>
              <a:t>: </a:t>
            </a:r>
            <a:endParaRPr lang="uk-UA" sz="2200" dirty="0" smtClean="0">
              <a:solidFill>
                <a:srgbClr val="224A98"/>
              </a:solidFill>
              <a:latin typeface="Arial" panose="020B0604020202020204" pitchFamily="34" charset="0"/>
              <a:cs typeface="Arial" panose="020B0604020202020204" pitchFamily="34" charset="0"/>
            </a:endParaRPr>
          </a:p>
          <a:p>
            <a:pPr marL="342900" indent="-342900" algn="just">
              <a:lnSpc>
                <a:spcPct val="150000"/>
              </a:lnSpc>
              <a:buFont typeface="Wingdings" panose="05000000000000000000" pitchFamily="2" charset="2"/>
              <a:buChar char="Ø"/>
            </a:pPr>
            <a:r>
              <a:rPr lang="uk-UA" sz="2200" dirty="0" smtClean="0">
                <a:solidFill>
                  <a:srgbClr val="224A98"/>
                </a:solidFill>
                <a:latin typeface="Arial" panose="020B0604020202020204" pitchFamily="34" charset="0"/>
                <a:cs typeface="Arial" panose="020B0604020202020204" pitchFamily="34" charset="0"/>
              </a:rPr>
              <a:t>безпека людини; </a:t>
            </a:r>
          </a:p>
          <a:p>
            <a:pPr marL="342900" indent="-342900" algn="just">
              <a:lnSpc>
                <a:spcPct val="150000"/>
              </a:lnSpc>
              <a:buFont typeface="Wingdings" panose="05000000000000000000" pitchFamily="2" charset="2"/>
              <a:buChar char="Ø"/>
            </a:pPr>
            <a:r>
              <a:rPr lang="uk-UA" sz="2200" dirty="0" smtClean="0">
                <a:solidFill>
                  <a:srgbClr val="224A98"/>
                </a:solidFill>
                <a:latin typeface="Arial" panose="020B0604020202020204" pitchFamily="34" charset="0"/>
                <a:cs typeface="Arial" panose="020B0604020202020204" pitchFamily="34" charset="0"/>
              </a:rPr>
              <a:t>суспільна безпека; </a:t>
            </a:r>
          </a:p>
          <a:p>
            <a:pPr marL="342900" indent="-342900" algn="just">
              <a:lnSpc>
                <a:spcPct val="150000"/>
              </a:lnSpc>
              <a:buFont typeface="Wingdings" panose="05000000000000000000" pitchFamily="2" charset="2"/>
              <a:buChar char="Ø"/>
            </a:pPr>
            <a:r>
              <a:rPr lang="uk-UA" sz="2200" dirty="0" smtClean="0">
                <a:solidFill>
                  <a:srgbClr val="224A98"/>
                </a:solidFill>
                <a:latin typeface="Arial" panose="020B0604020202020204" pitchFamily="34" charset="0"/>
                <a:cs typeface="Arial" panose="020B0604020202020204" pitchFamily="34" charset="0"/>
              </a:rPr>
              <a:t>державна безпека. </a:t>
            </a:r>
          </a:p>
          <a:p>
            <a:pPr>
              <a:lnSpc>
                <a:spcPct val="150000"/>
              </a:lnSpc>
            </a:pPr>
            <a:endParaRPr lang="uk-UA" sz="2200" dirty="0">
              <a:solidFill>
                <a:srgbClr val="224A98"/>
              </a:solidFill>
              <a:latin typeface="Arial" panose="020B0604020202020204" pitchFamily="34" charset="0"/>
              <a:cs typeface="Arial" panose="020B0604020202020204" pitchFamily="34" charset="0"/>
            </a:endParaRPr>
          </a:p>
          <a:p>
            <a:pPr algn="just">
              <a:lnSpc>
                <a:spcPct val="150000"/>
              </a:lnSpc>
            </a:pPr>
            <a:r>
              <a:rPr lang="uk-UA" sz="2200" b="1" dirty="0" smtClean="0">
                <a:solidFill>
                  <a:srgbClr val="224A98"/>
                </a:solidFill>
                <a:latin typeface="Arial" panose="020B0604020202020204" pitchFamily="34" charset="0"/>
                <a:cs typeface="Arial" panose="020B0604020202020204" pitchFamily="34" charset="0"/>
              </a:rPr>
              <a:t>Національна </a:t>
            </a:r>
            <a:r>
              <a:rPr lang="uk-UA" sz="2200" b="1" dirty="0">
                <a:solidFill>
                  <a:srgbClr val="224A98"/>
                </a:solidFill>
                <a:latin typeface="Arial" panose="020B0604020202020204" pitchFamily="34" charset="0"/>
                <a:cs typeface="Arial" panose="020B0604020202020204" pitchFamily="34" charset="0"/>
              </a:rPr>
              <a:t>безпека </a:t>
            </a:r>
            <a:r>
              <a:rPr lang="uk-UA" sz="2200" dirty="0">
                <a:solidFill>
                  <a:srgbClr val="224A98"/>
                </a:solidFill>
                <a:latin typeface="Arial" panose="020B0604020202020204" pitchFamily="34" charset="0"/>
                <a:cs typeface="Arial" panose="020B0604020202020204" pitchFamily="34" charset="0"/>
              </a:rPr>
              <a:t>є </a:t>
            </a:r>
            <a:r>
              <a:rPr lang="uk-UA" sz="2200" b="1" dirty="0">
                <a:solidFill>
                  <a:srgbClr val="224A98"/>
                </a:solidFill>
                <a:latin typeface="Arial" panose="020B0604020202020204" pitchFamily="34" charset="0"/>
                <a:cs typeface="Arial" panose="020B0604020202020204" pitchFamily="34" charset="0"/>
              </a:rPr>
              <a:t>складовою</a:t>
            </a:r>
            <a:r>
              <a:rPr lang="uk-UA" sz="2200" dirty="0">
                <a:solidFill>
                  <a:srgbClr val="224A98"/>
                </a:solidFill>
                <a:latin typeface="Arial" panose="020B0604020202020204" pitchFamily="34" charset="0"/>
                <a:cs typeface="Arial" panose="020B0604020202020204" pitchFamily="34" charset="0"/>
              </a:rPr>
              <a:t> </a:t>
            </a:r>
            <a:r>
              <a:rPr lang="uk-UA" sz="2200" dirty="0" smtClean="0">
                <a:solidFill>
                  <a:srgbClr val="224A98"/>
                </a:solidFill>
                <a:latin typeface="Arial" panose="020B0604020202020204" pitchFamily="34" charset="0"/>
                <a:cs typeface="Arial" panose="020B0604020202020204" pitchFamily="34" charset="0"/>
              </a:rPr>
              <a:t>понять:</a:t>
            </a:r>
          </a:p>
          <a:p>
            <a:pPr marL="342900" indent="-342900" algn="just">
              <a:lnSpc>
                <a:spcPct val="150000"/>
              </a:lnSpc>
              <a:buFont typeface="Wingdings" panose="05000000000000000000" pitchFamily="2" charset="2"/>
              <a:buChar char="Ø"/>
            </a:pPr>
            <a:r>
              <a:rPr lang="uk-UA" sz="2200" dirty="0" smtClean="0">
                <a:solidFill>
                  <a:srgbClr val="224A98"/>
                </a:solidFill>
                <a:latin typeface="Arial" panose="020B0604020202020204" pitchFamily="34" charset="0"/>
                <a:cs typeface="Arial" panose="020B0604020202020204" pitchFamily="34" charset="0"/>
              </a:rPr>
              <a:t>міжнародна </a:t>
            </a:r>
            <a:r>
              <a:rPr lang="uk-UA" sz="2200" dirty="0">
                <a:solidFill>
                  <a:srgbClr val="224A98"/>
                </a:solidFill>
                <a:latin typeface="Arial" panose="020B0604020202020204" pitchFamily="34" charset="0"/>
                <a:cs typeface="Arial" panose="020B0604020202020204" pitchFamily="34" charset="0"/>
              </a:rPr>
              <a:t>регіональна </a:t>
            </a:r>
            <a:r>
              <a:rPr lang="uk-UA" sz="2200" dirty="0" smtClean="0">
                <a:solidFill>
                  <a:srgbClr val="224A98"/>
                </a:solidFill>
                <a:latin typeface="Arial" panose="020B0604020202020204" pitchFamily="34" charset="0"/>
                <a:cs typeface="Arial" panose="020B0604020202020204" pitchFamily="34" charset="0"/>
              </a:rPr>
              <a:t>безпека;</a:t>
            </a:r>
          </a:p>
          <a:p>
            <a:pPr marL="342900" indent="-342900" algn="just">
              <a:lnSpc>
                <a:spcPct val="150000"/>
              </a:lnSpc>
              <a:buFont typeface="Wingdings" panose="05000000000000000000" pitchFamily="2" charset="2"/>
              <a:buChar char="Ø"/>
            </a:pPr>
            <a:r>
              <a:rPr lang="uk-UA" sz="2200" dirty="0" smtClean="0">
                <a:solidFill>
                  <a:srgbClr val="224A98"/>
                </a:solidFill>
                <a:latin typeface="Arial" panose="020B0604020202020204" pitchFamily="34" charset="0"/>
                <a:cs typeface="Arial" panose="020B0604020202020204" pitchFamily="34" charset="0"/>
              </a:rPr>
              <a:t>міжнародна </a:t>
            </a:r>
            <a:r>
              <a:rPr lang="uk-UA" sz="2200" dirty="0">
                <a:solidFill>
                  <a:srgbClr val="224A98"/>
                </a:solidFill>
                <a:latin typeface="Arial" panose="020B0604020202020204" pitchFamily="34" charset="0"/>
                <a:cs typeface="Arial" panose="020B0604020202020204" pitchFamily="34" charset="0"/>
              </a:rPr>
              <a:t>глобальна </a:t>
            </a:r>
            <a:r>
              <a:rPr lang="uk-UA" sz="2200" dirty="0" smtClean="0">
                <a:solidFill>
                  <a:srgbClr val="224A98"/>
                </a:solidFill>
                <a:latin typeface="Arial" panose="020B0604020202020204" pitchFamily="34" charset="0"/>
                <a:cs typeface="Arial" panose="020B0604020202020204" pitchFamily="34" charset="0"/>
              </a:rPr>
              <a:t>безпека.</a:t>
            </a:r>
            <a:endParaRPr lang="uk-UA" sz="2200" dirty="0">
              <a:solidFill>
                <a:srgbClr val="224A98"/>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0738556"/>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53344</TotalTime>
  <Words>3471</Words>
  <Application>Microsoft Office PowerPoint</Application>
  <PresentationFormat>Широкоэкранный</PresentationFormat>
  <Paragraphs>162</Paragraphs>
  <Slides>19</Slides>
  <Notes>15</Notes>
  <HiddenSlides>0</HiddenSlides>
  <MMClips>0</MMClips>
  <ScaleCrop>false</ScaleCrop>
  <HeadingPairs>
    <vt:vector size="6" baseType="variant">
      <vt:variant>
        <vt:lpstr>Использованные шрифты</vt:lpstr>
      </vt:variant>
      <vt:variant>
        <vt:i4>7</vt:i4>
      </vt:variant>
      <vt:variant>
        <vt:lpstr>Тема</vt:lpstr>
      </vt:variant>
      <vt:variant>
        <vt:i4>1</vt:i4>
      </vt:variant>
      <vt:variant>
        <vt:lpstr>Заголовки слайдов</vt:lpstr>
      </vt:variant>
      <vt:variant>
        <vt:i4>19</vt:i4>
      </vt:variant>
    </vt:vector>
  </HeadingPairs>
  <TitlesOfParts>
    <vt:vector size="27" baseType="lpstr">
      <vt:lpstr>Arial</vt:lpstr>
      <vt:lpstr>Arial Black</vt:lpstr>
      <vt:lpstr>Calibri</vt:lpstr>
      <vt:lpstr>Calibri Light</vt:lpstr>
      <vt:lpstr>Helmet</vt:lpstr>
      <vt:lpstr>Roboto</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Пользователь Windows</dc:creator>
  <cp:lastModifiedBy>Пользователь Windows</cp:lastModifiedBy>
  <cp:revision>659</cp:revision>
  <dcterms:created xsi:type="dcterms:W3CDTF">2024-08-16T15:30:07Z</dcterms:created>
  <dcterms:modified xsi:type="dcterms:W3CDTF">2025-02-24T06:52:15Z</dcterms:modified>
</cp:coreProperties>
</file>