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76" r:id="rId4"/>
    <p:sldId id="293" r:id="rId5"/>
    <p:sldId id="294" r:id="rId6"/>
    <p:sldId id="295" r:id="rId7"/>
    <p:sldId id="296" r:id="rId8"/>
    <p:sldId id="277" r:id="rId9"/>
    <p:sldId id="288" r:id="rId10"/>
    <p:sldId id="289" r:id="rId11"/>
    <p:sldId id="297" r:id="rId12"/>
    <p:sldId id="291" r:id="rId13"/>
    <p:sldId id="298" r:id="rId14"/>
    <p:sldId id="299" r:id="rId15"/>
    <p:sldId id="30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685" autoAdjust="0"/>
    <p:restoredTop sz="83937" autoAdjust="0"/>
  </p:normalViewPr>
  <p:slideViewPr>
    <p:cSldViewPr>
      <p:cViewPr varScale="1">
        <p:scale>
          <a:sx n="111" d="100"/>
          <a:sy n="111" d="100"/>
        </p:scale>
        <p:origin x="-18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8C70ED-0B27-4ABD-A7CE-8DD31E585F2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2784B3FA-8EAF-412E-92F8-5522747AC3DE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Інституційні типи ринкових структур</a:t>
          </a:r>
          <a:endParaRPr lang="uk-UA" sz="3600" dirty="0"/>
        </a:p>
      </dgm:t>
    </dgm:pt>
    <dgm:pt modelId="{CD482547-DA3C-4728-8B7F-6BB9EF4FE9E2}" type="parTrans" cxnId="{C3F7ED5D-82A9-45E4-A4E0-B3959C75EAD1}">
      <dgm:prSet/>
      <dgm:spPr/>
      <dgm:t>
        <a:bodyPr/>
        <a:lstStyle/>
        <a:p>
          <a:endParaRPr lang="uk-UA"/>
        </a:p>
      </dgm:t>
    </dgm:pt>
    <dgm:pt modelId="{FD771D43-3689-42B0-AC6C-04BD8797A9F1}" type="sibTrans" cxnId="{C3F7ED5D-82A9-45E4-A4E0-B3959C75EAD1}">
      <dgm:prSet/>
      <dgm:spPr/>
      <dgm:t>
        <a:bodyPr/>
        <a:lstStyle/>
        <a:p>
          <a:endParaRPr lang="uk-UA"/>
        </a:p>
      </dgm:t>
    </dgm:pt>
    <dgm:pt modelId="{3E1CE7F3-3817-4650-B624-723F326867B8}">
      <dgm:prSet phldrT="[Текст]"/>
      <dgm:spPr/>
      <dgm:t>
        <a:bodyPr/>
        <a:lstStyle/>
        <a:p>
          <a:r>
            <a:rPr lang="uk-UA" dirty="0" smtClean="0"/>
            <a:t>Відкритий публічний ринок</a:t>
          </a:r>
          <a:endParaRPr lang="uk-UA" dirty="0"/>
        </a:p>
      </dgm:t>
    </dgm:pt>
    <dgm:pt modelId="{92E112E9-3ACB-48D4-9E5F-ADD07DF327FD}" type="parTrans" cxnId="{09A683BD-39EE-4581-807C-CA4A46E3593E}">
      <dgm:prSet/>
      <dgm:spPr/>
      <dgm:t>
        <a:bodyPr/>
        <a:lstStyle/>
        <a:p>
          <a:endParaRPr lang="uk-UA"/>
        </a:p>
      </dgm:t>
    </dgm:pt>
    <dgm:pt modelId="{D63DE3D7-E9F8-42D3-A366-DB7A3A302AE0}" type="sibTrans" cxnId="{09A683BD-39EE-4581-807C-CA4A46E3593E}">
      <dgm:prSet/>
      <dgm:spPr/>
      <dgm:t>
        <a:bodyPr/>
        <a:lstStyle/>
        <a:p>
          <a:endParaRPr lang="uk-UA"/>
        </a:p>
      </dgm:t>
    </dgm:pt>
    <dgm:pt modelId="{B03EACEC-4A11-4C90-835C-140C7AE86783}">
      <dgm:prSet phldrT="[Текст]"/>
      <dgm:spPr/>
      <dgm:t>
        <a:bodyPr/>
        <a:lstStyle/>
        <a:p>
          <a:r>
            <a:rPr lang="uk-UA" dirty="0" smtClean="0"/>
            <a:t>Реміснича лавка</a:t>
          </a:r>
          <a:endParaRPr lang="uk-UA" dirty="0"/>
        </a:p>
      </dgm:t>
    </dgm:pt>
    <dgm:pt modelId="{4CEF6CD3-39FD-458F-8914-6827901F54CA}" type="parTrans" cxnId="{28374F8D-0709-4A45-89CE-3B8962631A4E}">
      <dgm:prSet/>
      <dgm:spPr/>
      <dgm:t>
        <a:bodyPr/>
        <a:lstStyle/>
        <a:p>
          <a:endParaRPr lang="uk-UA"/>
        </a:p>
      </dgm:t>
    </dgm:pt>
    <dgm:pt modelId="{C81C8D1A-B394-4524-BD06-757846C42AC4}" type="sibTrans" cxnId="{28374F8D-0709-4A45-89CE-3B8962631A4E}">
      <dgm:prSet/>
      <dgm:spPr/>
      <dgm:t>
        <a:bodyPr/>
        <a:lstStyle/>
        <a:p>
          <a:endParaRPr lang="uk-UA"/>
        </a:p>
      </dgm:t>
    </dgm:pt>
    <dgm:pt modelId="{C9C1A9D7-ADEB-4EB9-B600-751C6D8E01A6}">
      <dgm:prSet phldrT="[Текст]"/>
      <dgm:spPr/>
      <dgm:t>
        <a:bodyPr/>
        <a:lstStyle/>
        <a:p>
          <a:r>
            <a:rPr lang="uk-UA" dirty="0" smtClean="0"/>
            <a:t>Ярмарок</a:t>
          </a:r>
          <a:endParaRPr lang="uk-UA" dirty="0"/>
        </a:p>
      </dgm:t>
    </dgm:pt>
    <dgm:pt modelId="{433F65F0-B4B7-4821-8D3A-072609768232}" type="parTrans" cxnId="{35416E22-2B45-48A6-8FC6-E258878D9B70}">
      <dgm:prSet/>
      <dgm:spPr/>
      <dgm:t>
        <a:bodyPr/>
        <a:lstStyle/>
        <a:p>
          <a:endParaRPr lang="uk-UA"/>
        </a:p>
      </dgm:t>
    </dgm:pt>
    <dgm:pt modelId="{EB459619-BDF8-472D-A5F9-FF78FFBE1508}" type="sibTrans" cxnId="{35416E22-2B45-48A6-8FC6-E258878D9B70}">
      <dgm:prSet/>
      <dgm:spPr/>
      <dgm:t>
        <a:bodyPr/>
        <a:lstStyle/>
        <a:p>
          <a:endParaRPr lang="uk-UA"/>
        </a:p>
      </dgm:t>
    </dgm:pt>
    <dgm:pt modelId="{E0CEF072-514E-40C0-99AF-EB5B0F155A7F}">
      <dgm:prSet phldrT="[Текст]"/>
      <dgm:spPr/>
      <dgm:t>
        <a:bodyPr/>
        <a:lstStyle/>
        <a:p>
          <a:r>
            <a:rPr lang="uk-UA" dirty="0" smtClean="0"/>
            <a:t>Біржа</a:t>
          </a:r>
          <a:endParaRPr lang="uk-UA" dirty="0"/>
        </a:p>
      </dgm:t>
    </dgm:pt>
    <dgm:pt modelId="{01F91959-1A81-4F17-B131-BC7ADC88F31E}" type="parTrans" cxnId="{0E25C20F-E8AF-4301-99F1-F7F741ECFBD4}">
      <dgm:prSet/>
      <dgm:spPr/>
      <dgm:t>
        <a:bodyPr/>
        <a:lstStyle/>
        <a:p>
          <a:endParaRPr lang="uk-UA"/>
        </a:p>
      </dgm:t>
    </dgm:pt>
    <dgm:pt modelId="{8DD887DE-21F4-47CD-8249-53D81599163D}" type="sibTrans" cxnId="{0E25C20F-E8AF-4301-99F1-F7F741ECFBD4}">
      <dgm:prSet/>
      <dgm:spPr/>
      <dgm:t>
        <a:bodyPr/>
        <a:lstStyle/>
        <a:p>
          <a:endParaRPr lang="uk-UA"/>
        </a:p>
      </dgm:t>
    </dgm:pt>
    <dgm:pt modelId="{18F02ECD-8E2F-4134-AFC3-4B33B1D10233}">
      <dgm:prSet phldrT="[Текст]"/>
      <dgm:spPr/>
      <dgm:t>
        <a:bodyPr/>
        <a:lstStyle/>
        <a:p>
          <a:r>
            <a:rPr lang="uk-UA" dirty="0" smtClean="0"/>
            <a:t>Універсальний магазин</a:t>
          </a:r>
          <a:endParaRPr lang="uk-UA" dirty="0"/>
        </a:p>
      </dgm:t>
    </dgm:pt>
    <dgm:pt modelId="{009868D7-4D82-4E81-9067-196BB9710ECF}" type="parTrans" cxnId="{CD721CD5-443F-48EF-A61E-DF005CFB9549}">
      <dgm:prSet/>
      <dgm:spPr/>
      <dgm:t>
        <a:bodyPr/>
        <a:lstStyle/>
        <a:p>
          <a:endParaRPr lang="uk-UA"/>
        </a:p>
      </dgm:t>
    </dgm:pt>
    <dgm:pt modelId="{872E8FE3-0669-4C13-8651-84BFEAFC1661}" type="sibTrans" cxnId="{CD721CD5-443F-48EF-A61E-DF005CFB9549}">
      <dgm:prSet/>
      <dgm:spPr/>
      <dgm:t>
        <a:bodyPr/>
        <a:lstStyle/>
        <a:p>
          <a:endParaRPr lang="uk-UA"/>
        </a:p>
      </dgm:t>
    </dgm:pt>
    <dgm:pt modelId="{7B50B0E0-22EB-4924-BEBE-4162392C7EC4}" type="pres">
      <dgm:prSet presAssocID="{A28C70ED-0B27-4ABD-A7CE-8DD31E585F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D1DEEE13-7233-4AD3-B661-A44772E4F8A3}" type="pres">
      <dgm:prSet presAssocID="{2784B3FA-8EAF-412E-92F8-5522747AC3DE}" presName="hierRoot1" presStyleCnt="0">
        <dgm:presLayoutVars>
          <dgm:hierBranch val="init"/>
        </dgm:presLayoutVars>
      </dgm:prSet>
      <dgm:spPr/>
    </dgm:pt>
    <dgm:pt modelId="{86271B34-0D4B-4B3C-94CB-875561A17C6D}" type="pres">
      <dgm:prSet presAssocID="{2784B3FA-8EAF-412E-92F8-5522747AC3DE}" presName="rootComposite1" presStyleCnt="0"/>
      <dgm:spPr/>
    </dgm:pt>
    <dgm:pt modelId="{8784A378-E1D5-46D4-84DA-81425D80EA33}" type="pres">
      <dgm:prSet presAssocID="{2784B3FA-8EAF-412E-92F8-5522747AC3DE}" presName="rootText1" presStyleLbl="node0" presStyleIdx="0" presStyleCnt="1" custScaleX="448102" custScaleY="176233" custLinFactY="-23698" custLinFactNeighborX="-464" custLinFactNeighborY="-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DA654F5-08B4-444A-818C-3E349097DDA9}" type="pres">
      <dgm:prSet presAssocID="{2784B3FA-8EAF-412E-92F8-5522747AC3DE}" presName="rootConnector1" presStyleLbl="node1" presStyleIdx="0" presStyleCnt="0"/>
      <dgm:spPr/>
      <dgm:t>
        <a:bodyPr/>
        <a:lstStyle/>
        <a:p>
          <a:endParaRPr lang="uk-UA"/>
        </a:p>
      </dgm:t>
    </dgm:pt>
    <dgm:pt modelId="{FEA4A850-17D1-4C1D-B4DE-BBC79ED3FC6A}" type="pres">
      <dgm:prSet presAssocID="{2784B3FA-8EAF-412E-92F8-5522747AC3DE}" presName="hierChild2" presStyleCnt="0"/>
      <dgm:spPr/>
    </dgm:pt>
    <dgm:pt modelId="{7317D7F7-5615-4C26-8864-710460638065}" type="pres">
      <dgm:prSet presAssocID="{92E112E9-3ACB-48D4-9E5F-ADD07DF327FD}" presName="Name37" presStyleLbl="parChTrans1D2" presStyleIdx="0" presStyleCnt="5"/>
      <dgm:spPr/>
      <dgm:t>
        <a:bodyPr/>
        <a:lstStyle/>
        <a:p>
          <a:endParaRPr lang="uk-UA"/>
        </a:p>
      </dgm:t>
    </dgm:pt>
    <dgm:pt modelId="{864BC8DE-73E8-4B8E-A5B1-859600460F88}" type="pres">
      <dgm:prSet presAssocID="{3E1CE7F3-3817-4650-B624-723F326867B8}" presName="hierRoot2" presStyleCnt="0">
        <dgm:presLayoutVars>
          <dgm:hierBranch val="init"/>
        </dgm:presLayoutVars>
      </dgm:prSet>
      <dgm:spPr/>
    </dgm:pt>
    <dgm:pt modelId="{3FFC519E-5863-4EC0-8862-C62001960AB5}" type="pres">
      <dgm:prSet presAssocID="{3E1CE7F3-3817-4650-B624-723F326867B8}" presName="rootComposite" presStyleCnt="0"/>
      <dgm:spPr/>
    </dgm:pt>
    <dgm:pt modelId="{30E8CF6F-0E6F-4119-85FF-5D79B2CCF4A4}" type="pres">
      <dgm:prSet presAssocID="{3E1CE7F3-3817-4650-B624-723F326867B8}" presName="rootText" presStyleLbl="node2" presStyleIdx="0" presStyleCnt="5" custScaleX="112971" custScaleY="172735" custLinFactNeighborX="14313" custLinFactNeighborY="-6036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F27EED5-1317-4521-8E80-B37B2307AF4A}" type="pres">
      <dgm:prSet presAssocID="{3E1CE7F3-3817-4650-B624-723F326867B8}" presName="rootConnector" presStyleLbl="node2" presStyleIdx="0" presStyleCnt="5"/>
      <dgm:spPr/>
      <dgm:t>
        <a:bodyPr/>
        <a:lstStyle/>
        <a:p>
          <a:endParaRPr lang="uk-UA"/>
        </a:p>
      </dgm:t>
    </dgm:pt>
    <dgm:pt modelId="{BF303618-147B-42E1-81F0-4C4576DA40AD}" type="pres">
      <dgm:prSet presAssocID="{3E1CE7F3-3817-4650-B624-723F326867B8}" presName="hierChild4" presStyleCnt="0"/>
      <dgm:spPr/>
    </dgm:pt>
    <dgm:pt modelId="{F827C233-2C3B-4061-A463-3C65CF23B188}" type="pres">
      <dgm:prSet presAssocID="{3E1CE7F3-3817-4650-B624-723F326867B8}" presName="hierChild5" presStyleCnt="0"/>
      <dgm:spPr/>
    </dgm:pt>
    <dgm:pt modelId="{E231BD0A-00CC-4313-B532-DF2A586A6296}" type="pres">
      <dgm:prSet presAssocID="{4CEF6CD3-39FD-458F-8914-6827901F54CA}" presName="Name37" presStyleLbl="parChTrans1D2" presStyleIdx="1" presStyleCnt="5"/>
      <dgm:spPr/>
      <dgm:t>
        <a:bodyPr/>
        <a:lstStyle/>
        <a:p>
          <a:endParaRPr lang="uk-UA"/>
        </a:p>
      </dgm:t>
    </dgm:pt>
    <dgm:pt modelId="{AC24426A-89BA-4E1E-8CB9-E83731A2110C}" type="pres">
      <dgm:prSet presAssocID="{B03EACEC-4A11-4C90-835C-140C7AE86783}" presName="hierRoot2" presStyleCnt="0">
        <dgm:presLayoutVars>
          <dgm:hierBranch val="init"/>
        </dgm:presLayoutVars>
      </dgm:prSet>
      <dgm:spPr/>
    </dgm:pt>
    <dgm:pt modelId="{05A1FCDD-CF84-4B2A-979D-811BAA2E276B}" type="pres">
      <dgm:prSet presAssocID="{B03EACEC-4A11-4C90-835C-140C7AE86783}" presName="rootComposite" presStyleCnt="0"/>
      <dgm:spPr/>
    </dgm:pt>
    <dgm:pt modelId="{FD0D9145-A74F-497A-9DA4-74F66F6A6941}" type="pres">
      <dgm:prSet presAssocID="{B03EACEC-4A11-4C90-835C-140C7AE86783}" presName="rootText" presStyleLbl="node2" presStyleIdx="1" presStyleCnt="5" custScaleX="108764" custScaleY="172735" custLinFactNeighborX="3430" custLinFactNeighborY="-60369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8DC41BA-0904-49A8-88E1-5C4C2B9A54DF}" type="pres">
      <dgm:prSet presAssocID="{B03EACEC-4A11-4C90-835C-140C7AE86783}" presName="rootConnector" presStyleLbl="node2" presStyleIdx="1" presStyleCnt="5"/>
      <dgm:spPr/>
      <dgm:t>
        <a:bodyPr/>
        <a:lstStyle/>
        <a:p>
          <a:endParaRPr lang="uk-UA"/>
        </a:p>
      </dgm:t>
    </dgm:pt>
    <dgm:pt modelId="{82AF2D47-B5E4-4AC2-9FCD-B122AA2680D3}" type="pres">
      <dgm:prSet presAssocID="{B03EACEC-4A11-4C90-835C-140C7AE86783}" presName="hierChild4" presStyleCnt="0"/>
      <dgm:spPr/>
    </dgm:pt>
    <dgm:pt modelId="{EB45E4D8-786B-4111-9731-753E51FB4900}" type="pres">
      <dgm:prSet presAssocID="{B03EACEC-4A11-4C90-835C-140C7AE86783}" presName="hierChild5" presStyleCnt="0"/>
      <dgm:spPr/>
    </dgm:pt>
    <dgm:pt modelId="{CB6B98B2-E913-4EFF-857A-A6BE95276296}" type="pres">
      <dgm:prSet presAssocID="{433F65F0-B4B7-4821-8D3A-072609768232}" presName="Name37" presStyleLbl="parChTrans1D2" presStyleIdx="2" presStyleCnt="5"/>
      <dgm:spPr/>
      <dgm:t>
        <a:bodyPr/>
        <a:lstStyle/>
        <a:p>
          <a:endParaRPr lang="uk-UA"/>
        </a:p>
      </dgm:t>
    </dgm:pt>
    <dgm:pt modelId="{06E2EB81-BD81-44E7-8A23-50D2934E9369}" type="pres">
      <dgm:prSet presAssocID="{C9C1A9D7-ADEB-4EB9-B600-751C6D8E01A6}" presName="hierRoot2" presStyleCnt="0">
        <dgm:presLayoutVars>
          <dgm:hierBranch val="init"/>
        </dgm:presLayoutVars>
      </dgm:prSet>
      <dgm:spPr/>
    </dgm:pt>
    <dgm:pt modelId="{E5C1AED9-08D1-471B-B348-83C4DEF36FF8}" type="pres">
      <dgm:prSet presAssocID="{C9C1A9D7-ADEB-4EB9-B600-751C6D8E01A6}" presName="rootComposite" presStyleCnt="0"/>
      <dgm:spPr/>
    </dgm:pt>
    <dgm:pt modelId="{961D372D-FF8B-49DF-B829-B6190269384E}" type="pres">
      <dgm:prSet presAssocID="{C9C1A9D7-ADEB-4EB9-B600-751C6D8E01A6}" presName="rootText" presStyleLbl="node2" presStyleIdx="2" presStyleCnt="5" custScaleX="100558" custScaleY="166622" custLinFactNeighborX="-7948" custLinFactNeighborY="-4999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2CA8D36-AB39-436A-A86D-7A379467D6DD}" type="pres">
      <dgm:prSet presAssocID="{C9C1A9D7-ADEB-4EB9-B600-751C6D8E01A6}" presName="rootConnector" presStyleLbl="node2" presStyleIdx="2" presStyleCnt="5"/>
      <dgm:spPr/>
      <dgm:t>
        <a:bodyPr/>
        <a:lstStyle/>
        <a:p>
          <a:endParaRPr lang="uk-UA"/>
        </a:p>
      </dgm:t>
    </dgm:pt>
    <dgm:pt modelId="{A4025E2F-5011-4F08-8C20-1CCC8AA22940}" type="pres">
      <dgm:prSet presAssocID="{C9C1A9D7-ADEB-4EB9-B600-751C6D8E01A6}" presName="hierChild4" presStyleCnt="0"/>
      <dgm:spPr/>
    </dgm:pt>
    <dgm:pt modelId="{7B2A0661-118E-433E-BBE0-E5F8F71D60DA}" type="pres">
      <dgm:prSet presAssocID="{C9C1A9D7-ADEB-4EB9-B600-751C6D8E01A6}" presName="hierChild5" presStyleCnt="0"/>
      <dgm:spPr/>
    </dgm:pt>
    <dgm:pt modelId="{99A007CF-502E-4DEE-B0EC-1DF41C5945D2}" type="pres">
      <dgm:prSet presAssocID="{01F91959-1A81-4F17-B131-BC7ADC88F31E}" presName="Name37" presStyleLbl="parChTrans1D2" presStyleIdx="3" presStyleCnt="5"/>
      <dgm:spPr/>
      <dgm:t>
        <a:bodyPr/>
        <a:lstStyle/>
        <a:p>
          <a:endParaRPr lang="uk-UA"/>
        </a:p>
      </dgm:t>
    </dgm:pt>
    <dgm:pt modelId="{28240657-0643-4330-B9F4-DB1FE8BCD39E}" type="pres">
      <dgm:prSet presAssocID="{E0CEF072-514E-40C0-99AF-EB5B0F155A7F}" presName="hierRoot2" presStyleCnt="0">
        <dgm:presLayoutVars>
          <dgm:hierBranch val="init"/>
        </dgm:presLayoutVars>
      </dgm:prSet>
      <dgm:spPr/>
    </dgm:pt>
    <dgm:pt modelId="{27EEAFD2-CC66-400A-8455-F468174822F8}" type="pres">
      <dgm:prSet presAssocID="{E0CEF072-514E-40C0-99AF-EB5B0F155A7F}" presName="rootComposite" presStyleCnt="0"/>
      <dgm:spPr/>
    </dgm:pt>
    <dgm:pt modelId="{99B6B36B-1717-4BD0-AECF-AA87C783BC95}" type="pres">
      <dgm:prSet presAssocID="{E0CEF072-514E-40C0-99AF-EB5B0F155A7F}" presName="rootText" presStyleLbl="node2" presStyleIdx="3" presStyleCnt="5" custScaleX="107878" custScaleY="191720" custLinFactY="59866" custLinFactNeighborX="-71000" custLinFactNeighborY="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84C4CEB-0D04-459A-B56D-1D8714D0DA6E}" type="pres">
      <dgm:prSet presAssocID="{E0CEF072-514E-40C0-99AF-EB5B0F155A7F}" presName="rootConnector" presStyleLbl="node2" presStyleIdx="3" presStyleCnt="5"/>
      <dgm:spPr/>
      <dgm:t>
        <a:bodyPr/>
        <a:lstStyle/>
        <a:p>
          <a:endParaRPr lang="uk-UA"/>
        </a:p>
      </dgm:t>
    </dgm:pt>
    <dgm:pt modelId="{C07288F6-1B45-4443-86EA-50D722889A15}" type="pres">
      <dgm:prSet presAssocID="{E0CEF072-514E-40C0-99AF-EB5B0F155A7F}" presName="hierChild4" presStyleCnt="0"/>
      <dgm:spPr/>
    </dgm:pt>
    <dgm:pt modelId="{B664BB71-1F30-42CB-9ABA-9CCC0854DFB4}" type="pres">
      <dgm:prSet presAssocID="{E0CEF072-514E-40C0-99AF-EB5B0F155A7F}" presName="hierChild5" presStyleCnt="0"/>
      <dgm:spPr/>
    </dgm:pt>
    <dgm:pt modelId="{14031D0F-E26E-40E2-B971-30A126AD1119}" type="pres">
      <dgm:prSet presAssocID="{009868D7-4D82-4E81-9067-196BB9710ECF}" presName="Name37" presStyleLbl="parChTrans1D2" presStyleIdx="4" presStyleCnt="5"/>
      <dgm:spPr/>
      <dgm:t>
        <a:bodyPr/>
        <a:lstStyle/>
        <a:p>
          <a:endParaRPr lang="uk-UA"/>
        </a:p>
      </dgm:t>
    </dgm:pt>
    <dgm:pt modelId="{7F7632B1-D9D2-4B3C-B6BB-A8C140C19CB8}" type="pres">
      <dgm:prSet presAssocID="{18F02ECD-8E2F-4134-AFC3-4B33B1D10233}" presName="hierRoot2" presStyleCnt="0">
        <dgm:presLayoutVars>
          <dgm:hierBranch val="init"/>
        </dgm:presLayoutVars>
      </dgm:prSet>
      <dgm:spPr/>
    </dgm:pt>
    <dgm:pt modelId="{5898EA43-8564-4D39-848A-FF88AF1F1E06}" type="pres">
      <dgm:prSet presAssocID="{18F02ECD-8E2F-4134-AFC3-4B33B1D10233}" presName="rootComposite" presStyleCnt="0"/>
      <dgm:spPr/>
    </dgm:pt>
    <dgm:pt modelId="{E84A0AD5-E1DD-41E9-BCB1-BC2788C51293}" type="pres">
      <dgm:prSet presAssocID="{18F02ECD-8E2F-4134-AFC3-4B33B1D10233}" presName="rootText" presStyleLbl="node2" presStyleIdx="4" presStyleCnt="5" custScaleX="118003" custScaleY="183160" custLinFactY="59866" custLinFactNeighborX="-77095" custLinFactNeighborY="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2FB69CC-197C-4EDF-95A9-22DF9BF4F3A7}" type="pres">
      <dgm:prSet presAssocID="{18F02ECD-8E2F-4134-AFC3-4B33B1D10233}" presName="rootConnector" presStyleLbl="node2" presStyleIdx="4" presStyleCnt="5"/>
      <dgm:spPr/>
      <dgm:t>
        <a:bodyPr/>
        <a:lstStyle/>
        <a:p>
          <a:endParaRPr lang="uk-UA"/>
        </a:p>
      </dgm:t>
    </dgm:pt>
    <dgm:pt modelId="{D02DA8BB-8EDB-4BFE-BED4-85087B33FAC9}" type="pres">
      <dgm:prSet presAssocID="{18F02ECD-8E2F-4134-AFC3-4B33B1D10233}" presName="hierChild4" presStyleCnt="0"/>
      <dgm:spPr/>
    </dgm:pt>
    <dgm:pt modelId="{4223943F-073C-4707-B001-A6B55F6F4755}" type="pres">
      <dgm:prSet presAssocID="{18F02ECD-8E2F-4134-AFC3-4B33B1D10233}" presName="hierChild5" presStyleCnt="0"/>
      <dgm:spPr/>
    </dgm:pt>
    <dgm:pt modelId="{D283E464-BAB2-4E61-A918-DEAC66A80E9C}" type="pres">
      <dgm:prSet presAssocID="{2784B3FA-8EAF-412E-92F8-5522747AC3DE}" presName="hierChild3" presStyleCnt="0"/>
      <dgm:spPr/>
    </dgm:pt>
  </dgm:ptLst>
  <dgm:cxnLst>
    <dgm:cxn modelId="{DB381091-8557-49CD-8329-BB1F7B940005}" type="presOf" srcId="{18F02ECD-8E2F-4134-AFC3-4B33B1D10233}" destId="{E84A0AD5-E1DD-41E9-BCB1-BC2788C51293}" srcOrd="0" destOrd="0" presId="urn:microsoft.com/office/officeart/2005/8/layout/orgChart1"/>
    <dgm:cxn modelId="{F0475407-273E-4304-AD85-22D338F21CF8}" type="presOf" srcId="{01F91959-1A81-4F17-B131-BC7ADC88F31E}" destId="{99A007CF-502E-4DEE-B0EC-1DF41C5945D2}" srcOrd="0" destOrd="0" presId="urn:microsoft.com/office/officeart/2005/8/layout/orgChart1"/>
    <dgm:cxn modelId="{35416E22-2B45-48A6-8FC6-E258878D9B70}" srcId="{2784B3FA-8EAF-412E-92F8-5522747AC3DE}" destId="{C9C1A9D7-ADEB-4EB9-B600-751C6D8E01A6}" srcOrd="2" destOrd="0" parTransId="{433F65F0-B4B7-4821-8D3A-072609768232}" sibTransId="{EB459619-BDF8-472D-A5F9-FF78FFBE1508}"/>
    <dgm:cxn modelId="{2C9299F2-CD3B-468A-8CF3-50D56A7A82B2}" type="presOf" srcId="{2784B3FA-8EAF-412E-92F8-5522747AC3DE}" destId="{7DA654F5-08B4-444A-818C-3E349097DDA9}" srcOrd="1" destOrd="0" presId="urn:microsoft.com/office/officeart/2005/8/layout/orgChart1"/>
    <dgm:cxn modelId="{CD721CD5-443F-48EF-A61E-DF005CFB9549}" srcId="{2784B3FA-8EAF-412E-92F8-5522747AC3DE}" destId="{18F02ECD-8E2F-4134-AFC3-4B33B1D10233}" srcOrd="4" destOrd="0" parTransId="{009868D7-4D82-4E81-9067-196BB9710ECF}" sibTransId="{872E8FE3-0669-4C13-8651-84BFEAFC1661}"/>
    <dgm:cxn modelId="{0079EAAC-6FD5-447E-9604-B3F9456D8033}" type="presOf" srcId="{E0CEF072-514E-40C0-99AF-EB5B0F155A7F}" destId="{A84C4CEB-0D04-459A-B56D-1D8714D0DA6E}" srcOrd="1" destOrd="0" presId="urn:microsoft.com/office/officeart/2005/8/layout/orgChart1"/>
    <dgm:cxn modelId="{1AF8B425-1ECD-42B8-BF2F-F835DE2BBBF6}" type="presOf" srcId="{C9C1A9D7-ADEB-4EB9-B600-751C6D8E01A6}" destId="{961D372D-FF8B-49DF-B829-B6190269384E}" srcOrd="0" destOrd="0" presId="urn:microsoft.com/office/officeart/2005/8/layout/orgChart1"/>
    <dgm:cxn modelId="{9E4B6D90-471A-43FB-B275-09641E3328A0}" type="presOf" srcId="{2784B3FA-8EAF-412E-92F8-5522747AC3DE}" destId="{8784A378-E1D5-46D4-84DA-81425D80EA33}" srcOrd="0" destOrd="0" presId="urn:microsoft.com/office/officeart/2005/8/layout/orgChart1"/>
    <dgm:cxn modelId="{8B21900E-0FDD-4B66-94AC-501A60AD0787}" type="presOf" srcId="{3E1CE7F3-3817-4650-B624-723F326867B8}" destId="{30E8CF6F-0E6F-4119-85FF-5D79B2CCF4A4}" srcOrd="0" destOrd="0" presId="urn:microsoft.com/office/officeart/2005/8/layout/orgChart1"/>
    <dgm:cxn modelId="{09A683BD-39EE-4581-807C-CA4A46E3593E}" srcId="{2784B3FA-8EAF-412E-92F8-5522747AC3DE}" destId="{3E1CE7F3-3817-4650-B624-723F326867B8}" srcOrd="0" destOrd="0" parTransId="{92E112E9-3ACB-48D4-9E5F-ADD07DF327FD}" sibTransId="{D63DE3D7-E9F8-42D3-A366-DB7A3A302AE0}"/>
    <dgm:cxn modelId="{7C92754B-80AE-4A50-886B-8A9AA8F322B0}" type="presOf" srcId="{4CEF6CD3-39FD-458F-8914-6827901F54CA}" destId="{E231BD0A-00CC-4313-B532-DF2A586A6296}" srcOrd="0" destOrd="0" presId="urn:microsoft.com/office/officeart/2005/8/layout/orgChart1"/>
    <dgm:cxn modelId="{CC530FE3-6EC2-4E62-A00C-029B9F661F5F}" type="presOf" srcId="{B03EACEC-4A11-4C90-835C-140C7AE86783}" destId="{FD0D9145-A74F-497A-9DA4-74F66F6A6941}" srcOrd="0" destOrd="0" presId="urn:microsoft.com/office/officeart/2005/8/layout/orgChart1"/>
    <dgm:cxn modelId="{144130A6-163E-4900-9BA8-9B9647894511}" type="presOf" srcId="{009868D7-4D82-4E81-9067-196BB9710ECF}" destId="{14031D0F-E26E-40E2-B971-30A126AD1119}" srcOrd="0" destOrd="0" presId="urn:microsoft.com/office/officeart/2005/8/layout/orgChart1"/>
    <dgm:cxn modelId="{AE900C49-0C66-402A-955E-17BC108078F9}" type="presOf" srcId="{A28C70ED-0B27-4ABD-A7CE-8DD31E585F2E}" destId="{7B50B0E0-22EB-4924-BEBE-4162392C7EC4}" srcOrd="0" destOrd="0" presId="urn:microsoft.com/office/officeart/2005/8/layout/orgChart1"/>
    <dgm:cxn modelId="{C07CD44B-107B-49F6-A54B-4DF9B374AAB7}" type="presOf" srcId="{433F65F0-B4B7-4821-8D3A-072609768232}" destId="{CB6B98B2-E913-4EFF-857A-A6BE95276296}" srcOrd="0" destOrd="0" presId="urn:microsoft.com/office/officeart/2005/8/layout/orgChart1"/>
    <dgm:cxn modelId="{19BAFE1F-029E-45B7-8B36-8816823EBBFA}" type="presOf" srcId="{B03EACEC-4A11-4C90-835C-140C7AE86783}" destId="{98DC41BA-0904-49A8-88E1-5C4C2B9A54DF}" srcOrd="1" destOrd="0" presId="urn:microsoft.com/office/officeart/2005/8/layout/orgChart1"/>
    <dgm:cxn modelId="{50E66018-5D0C-40C4-B85D-01FED40DD173}" type="presOf" srcId="{18F02ECD-8E2F-4134-AFC3-4B33B1D10233}" destId="{62FB69CC-197C-4EDF-95A9-22DF9BF4F3A7}" srcOrd="1" destOrd="0" presId="urn:microsoft.com/office/officeart/2005/8/layout/orgChart1"/>
    <dgm:cxn modelId="{C3F7ED5D-82A9-45E4-A4E0-B3959C75EAD1}" srcId="{A28C70ED-0B27-4ABD-A7CE-8DD31E585F2E}" destId="{2784B3FA-8EAF-412E-92F8-5522747AC3DE}" srcOrd="0" destOrd="0" parTransId="{CD482547-DA3C-4728-8B7F-6BB9EF4FE9E2}" sibTransId="{FD771D43-3689-42B0-AC6C-04BD8797A9F1}"/>
    <dgm:cxn modelId="{100B8995-7925-4EC4-9866-56B17BA43185}" type="presOf" srcId="{92E112E9-3ACB-48D4-9E5F-ADD07DF327FD}" destId="{7317D7F7-5615-4C26-8864-710460638065}" srcOrd="0" destOrd="0" presId="urn:microsoft.com/office/officeart/2005/8/layout/orgChart1"/>
    <dgm:cxn modelId="{0E25C20F-E8AF-4301-99F1-F7F741ECFBD4}" srcId="{2784B3FA-8EAF-412E-92F8-5522747AC3DE}" destId="{E0CEF072-514E-40C0-99AF-EB5B0F155A7F}" srcOrd="3" destOrd="0" parTransId="{01F91959-1A81-4F17-B131-BC7ADC88F31E}" sibTransId="{8DD887DE-21F4-47CD-8249-53D81599163D}"/>
    <dgm:cxn modelId="{B6A3AA54-1853-4753-9F8C-08FCC974FC88}" type="presOf" srcId="{E0CEF072-514E-40C0-99AF-EB5B0F155A7F}" destId="{99B6B36B-1717-4BD0-AECF-AA87C783BC95}" srcOrd="0" destOrd="0" presId="urn:microsoft.com/office/officeart/2005/8/layout/orgChart1"/>
    <dgm:cxn modelId="{28374F8D-0709-4A45-89CE-3B8962631A4E}" srcId="{2784B3FA-8EAF-412E-92F8-5522747AC3DE}" destId="{B03EACEC-4A11-4C90-835C-140C7AE86783}" srcOrd="1" destOrd="0" parTransId="{4CEF6CD3-39FD-458F-8914-6827901F54CA}" sibTransId="{C81C8D1A-B394-4524-BD06-757846C42AC4}"/>
    <dgm:cxn modelId="{A4CBDC4D-4193-4539-A2E0-907A3E4DFD61}" type="presOf" srcId="{C9C1A9D7-ADEB-4EB9-B600-751C6D8E01A6}" destId="{B2CA8D36-AB39-436A-A86D-7A379467D6DD}" srcOrd="1" destOrd="0" presId="urn:microsoft.com/office/officeart/2005/8/layout/orgChart1"/>
    <dgm:cxn modelId="{A99D557B-ECBD-448D-ADF2-651F1E284620}" type="presOf" srcId="{3E1CE7F3-3817-4650-B624-723F326867B8}" destId="{9F27EED5-1317-4521-8E80-B37B2307AF4A}" srcOrd="1" destOrd="0" presId="urn:microsoft.com/office/officeart/2005/8/layout/orgChart1"/>
    <dgm:cxn modelId="{CBF06CFA-C8E3-4964-B5F3-8CA6024D8AF5}" type="presParOf" srcId="{7B50B0E0-22EB-4924-BEBE-4162392C7EC4}" destId="{D1DEEE13-7233-4AD3-B661-A44772E4F8A3}" srcOrd="0" destOrd="0" presId="urn:microsoft.com/office/officeart/2005/8/layout/orgChart1"/>
    <dgm:cxn modelId="{88416CD3-2838-4F2F-94FA-BEF013E2F1EF}" type="presParOf" srcId="{D1DEEE13-7233-4AD3-B661-A44772E4F8A3}" destId="{86271B34-0D4B-4B3C-94CB-875561A17C6D}" srcOrd="0" destOrd="0" presId="urn:microsoft.com/office/officeart/2005/8/layout/orgChart1"/>
    <dgm:cxn modelId="{A11412B6-46CB-473E-9E66-ACFE655980C2}" type="presParOf" srcId="{86271B34-0D4B-4B3C-94CB-875561A17C6D}" destId="{8784A378-E1D5-46D4-84DA-81425D80EA33}" srcOrd="0" destOrd="0" presId="urn:microsoft.com/office/officeart/2005/8/layout/orgChart1"/>
    <dgm:cxn modelId="{D710F4C1-30F7-412F-B8C8-D6C7DC3BC2C2}" type="presParOf" srcId="{86271B34-0D4B-4B3C-94CB-875561A17C6D}" destId="{7DA654F5-08B4-444A-818C-3E349097DDA9}" srcOrd="1" destOrd="0" presId="urn:microsoft.com/office/officeart/2005/8/layout/orgChart1"/>
    <dgm:cxn modelId="{46879080-6C9A-47C0-8BE8-E9CEC8535938}" type="presParOf" srcId="{D1DEEE13-7233-4AD3-B661-A44772E4F8A3}" destId="{FEA4A850-17D1-4C1D-B4DE-BBC79ED3FC6A}" srcOrd="1" destOrd="0" presId="urn:microsoft.com/office/officeart/2005/8/layout/orgChart1"/>
    <dgm:cxn modelId="{8AEF3AFC-2D87-45EC-A8A2-0AD90783C811}" type="presParOf" srcId="{FEA4A850-17D1-4C1D-B4DE-BBC79ED3FC6A}" destId="{7317D7F7-5615-4C26-8864-710460638065}" srcOrd="0" destOrd="0" presId="urn:microsoft.com/office/officeart/2005/8/layout/orgChart1"/>
    <dgm:cxn modelId="{2DFCF52E-3386-4822-A083-35EF0928B315}" type="presParOf" srcId="{FEA4A850-17D1-4C1D-B4DE-BBC79ED3FC6A}" destId="{864BC8DE-73E8-4B8E-A5B1-859600460F88}" srcOrd="1" destOrd="0" presId="urn:microsoft.com/office/officeart/2005/8/layout/orgChart1"/>
    <dgm:cxn modelId="{E3068EB8-B30D-42B5-88E0-0452B81B26EB}" type="presParOf" srcId="{864BC8DE-73E8-4B8E-A5B1-859600460F88}" destId="{3FFC519E-5863-4EC0-8862-C62001960AB5}" srcOrd="0" destOrd="0" presId="urn:microsoft.com/office/officeart/2005/8/layout/orgChart1"/>
    <dgm:cxn modelId="{E6877E91-59B7-425B-8080-5EE4E0D4D5CA}" type="presParOf" srcId="{3FFC519E-5863-4EC0-8862-C62001960AB5}" destId="{30E8CF6F-0E6F-4119-85FF-5D79B2CCF4A4}" srcOrd="0" destOrd="0" presId="urn:microsoft.com/office/officeart/2005/8/layout/orgChart1"/>
    <dgm:cxn modelId="{66F89AE9-744E-4452-8E80-221662379F00}" type="presParOf" srcId="{3FFC519E-5863-4EC0-8862-C62001960AB5}" destId="{9F27EED5-1317-4521-8E80-B37B2307AF4A}" srcOrd="1" destOrd="0" presId="urn:microsoft.com/office/officeart/2005/8/layout/orgChart1"/>
    <dgm:cxn modelId="{A6B87BEA-1E40-4C76-B4CA-6866B7E139AC}" type="presParOf" srcId="{864BC8DE-73E8-4B8E-A5B1-859600460F88}" destId="{BF303618-147B-42E1-81F0-4C4576DA40AD}" srcOrd="1" destOrd="0" presId="urn:microsoft.com/office/officeart/2005/8/layout/orgChart1"/>
    <dgm:cxn modelId="{E8FB3099-BF68-4740-BD89-F8B74D71D822}" type="presParOf" srcId="{864BC8DE-73E8-4B8E-A5B1-859600460F88}" destId="{F827C233-2C3B-4061-A463-3C65CF23B188}" srcOrd="2" destOrd="0" presId="urn:microsoft.com/office/officeart/2005/8/layout/orgChart1"/>
    <dgm:cxn modelId="{234387D4-8ED4-44A4-9729-1DF395C14849}" type="presParOf" srcId="{FEA4A850-17D1-4C1D-B4DE-BBC79ED3FC6A}" destId="{E231BD0A-00CC-4313-B532-DF2A586A6296}" srcOrd="2" destOrd="0" presId="urn:microsoft.com/office/officeart/2005/8/layout/orgChart1"/>
    <dgm:cxn modelId="{D711D708-DB92-48B8-B677-4EDE16F95F22}" type="presParOf" srcId="{FEA4A850-17D1-4C1D-B4DE-BBC79ED3FC6A}" destId="{AC24426A-89BA-4E1E-8CB9-E83731A2110C}" srcOrd="3" destOrd="0" presId="urn:microsoft.com/office/officeart/2005/8/layout/orgChart1"/>
    <dgm:cxn modelId="{B49274FF-7CB1-4C8E-A077-09648F4F4C94}" type="presParOf" srcId="{AC24426A-89BA-4E1E-8CB9-E83731A2110C}" destId="{05A1FCDD-CF84-4B2A-979D-811BAA2E276B}" srcOrd="0" destOrd="0" presId="urn:microsoft.com/office/officeart/2005/8/layout/orgChart1"/>
    <dgm:cxn modelId="{31ED0F9B-BCD4-4996-988E-76C9A6398F0C}" type="presParOf" srcId="{05A1FCDD-CF84-4B2A-979D-811BAA2E276B}" destId="{FD0D9145-A74F-497A-9DA4-74F66F6A6941}" srcOrd="0" destOrd="0" presId="urn:microsoft.com/office/officeart/2005/8/layout/orgChart1"/>
    <dgm:cxn modelId="{422CA453-D35C-49D3-9C33-61596E66FE89}" type="presParOf" srcId="{05A1FCDD-CF84-4B2A-979D-811BAA2E276B}" destId="{98DC41BA-0904-49A8-88E1-5C4C2B9A54DF}" srcOrd="1" destOrd="0" presId="urn:microsoft.com/office/officeart/2005/8/layout/orgChart1"/>
    <dgm:cxn modelId="{BA046798-EBF2-4E45-986A-B6ECF3DB92CF}" type="presParOf" srcId="{AC24426A-89BA-4E1E-8CB9-E83731A2110C}" destId="{82AF2D47-B5E4-4AC2-9FCD-B122AA2680D3}" srcOrd="1" destOrd="0" presId="urn:microsoft.com/office/officeart/2005/8/layout/orgChart1"/>
    <dgm:cxn modelId="{EDD15E61-B23D-4794-A9B4-9D254706D138}" type="presParOf" srcId="{AC24426A-89BA-4E1E-8CB9-E83731A2110C}" destId="{EB45E4D8-786B-4111-9731-753E51FB4900}" srcOrd="2" destOrd="0" presId="urn:microsoft.com/office/officeart/2005/8/layout/orgChart1"/>
    <dgm:cxn modelId="{0E09BFC6-3D2F-4021-BE00-FB3E44389100}" type="presParOf" srcId="{FEA4A850-17D1-4C1D-B4DE-BBC79ED3FC6A}" destId="{CB6B98B2-E913-4EFF-857A-A6BE95276296}" srcOrd="4" destOrd="0" presId="urn:microsoft.com/office/officeart/2005/8/layout/orgChart1"/>
    <dgm:cxn modelId="{B2D038E9-8D1C-432A-A148-33B530C73800}" type="presParOf" srcId="{FEA4A850-17D1-4C1D-B4DE-BBC79ED3FC6A}" destId="{06E2EB81-BD81-44E7-8A23-50D2934E9369}" srcOrd="5" destOrd="0" presId="urn:microsoft.com/office/officeart/2005/8/layout/orgChart1"/>
    <dgm:cxn modelId="{0CAFA83C-9383-4121-878D-456ED74D55E5}" type="presParOf" srcId="{06E2EB81-BD81-44E7-8A23-50D2934E9369}" destId="{E5C1AED9-08D1-471B-B348-83C4DEF36FF8}" srcOrd="0" destOrd="0" presId="urn:microsoft.com/office/officeart/2005/8/layout/orgChart1"/>
    <dgm:cxn modelId="{92E8E22F-4F81-4395-8D68-C04E019300E2}" type="presParOf" srcId="{E5C1AED9-08D1-471B-B348-83C4DEF36FF8}" destId="{961D372D-FF8B-49DF-B829-B6190269384E}" srcOrd="0" destOrd="0" presId="urn:microsoft.com/office/officeart/2005/8/layout/orgChart1"/>
    <dgm:cxn modelId="{53469788-CAE5-4412-942F-2E86E97FDBF0}" type="presParOf" srcId="{E5C1AED9-08D1-471B-B348-83C4DEF36FF8}" destId="{B2CA8D36-AB39-436A-A86D-7A379467D6DD}" srcOrd="1" destOrd="0" presId="urn:microsoft.com/office/officeart/2005/8/layout/orgChart1"/>
    <dgm:cxn modelId="{CD1E3F74-7343-4FA2-8BB4-C4EA8AF793BF}" type="presParOf" srcId="{06E2EB81-BD81-44E7-8A23-50D2934E9369}" destId="{A4025E2F-5011-4F08-8C20-1CCC8AA22940}" srcOrd="1" destOrd="0" presId="urn:microsoft.com/office/officeart/2005/8/layout/orgChart1"/>
    <dgm:cxn modelId="{6E04EB8B-DB3F-45CD-A39E-A996DF8C964D}" type="presParOf" srcId="{06E2EB81-BD81-44E7-8A23-50D2934E9369}" destId="{7B2A0661-118E-433E-BBE0-E5F8F71D60DA}" srcOrd="2" destOrd="0" presId="urn:microsoft.com/office/officeart/2005/8/layout/orgChart1"/>
    <dgm:cxn modelId="{CE725200-E1FF-4C0B-994A-5972208E353C}" type="presParOf" srcId="{FEA4A850-17D1-4C1D-B4DE-BBC79ED3FC6A}" destId="{99A007CF-502E-4DEE-B0EC-1DF41C5945D2}" srcOrd="6" destOrd="0" presId="urn:microsoft.com/office/officeart/2005/8/layout/orgChart1"/>
    <dgm:cxn modelId="{83E6F88A-42A9-4A0F-AA16-4D1F35D7482B}" type="presParOf" srcId="{FEA4A850-17D1-4C1D-B4DE-BBC79ED3FC6A}" destId="{28240657-0643-4330-B9F4-DB1FE8BCD39E}" srcOrd="7" destOrd="0" presId="urn:microsoft.com/office/officeart/2005/8/layout/orgChart1"/>
    <dgm:cxn modelId="{B5E9C6F1-DB68-4F67-B29E-A5AC8C746C16}" type="presParOf" srcId="{28240657-0643-4330-B9F4-DB1FE8BCD39E}" destId="{27EEAFD2-CC66-400A-8455-F468174822F8}" srcOrd="0" destOrd="0" presId="urn:microsoft.com/office/officeart/2005/8/layout/orgChart1"/>
    <dgm:cxn modelId="{74D8316C-35E8-4172-99BD-0DEA1EE2EFC5}" type="presParOf" srcId="{27EEAFD2-CC66-400A-8455-F468174822F8}" destId="{99B6B36B-1717-4BD0-AECF-AA87C783BC95}" srcOrd="0" destOrd="0" presId="urn:microsoft.com/office/officeart/2005/8/layout/orgChart1"/>
    <dgm:cxn modelId="{0C95322F-F2AF-45E7-B24D-56911B946540}" type="presParOf" srcId="{27EEAFD2-CC66-400A-8455-F468174822F8}" destId="{A84C4CEB-0D04-459A-B56D-1D8714D0DA6E}" srcOrd="1" destOrd="0" presId="urn:microsoft.com/office/officeart/2005/8/layout/orgChart1"/>
    <dgm:cxn modelId="{7671D87E-8B60-42B2-A755-0ADE823C81CE}" type="presParOf" srcId="{28240657-0643-4330-B9F4-DB1FE8BCD39E}" destId="{C07288F6-1B45-4443-86EA-50D722889A15}" srcOrd="1" destOrd="0" presId="urn:microsoft.com/office/officeart/2005/8/layout/orgChart1"/>
    <dgm:cxn modelId="{081CF23E-AABC-4C3E-B1FD-1A53AF273C82}" type="presParOf" srcId="{28240657-0643-4330-B9F4-DB1FE8BCD39E}" destId="{B664BB71-1F30-42CB-9ABA-9CCC0854DFB4}" srcOrd="2" destOrd="0" presId="urn:microsoft.com/office/officeart/2005/8/layout/orgChart1"/>
    <dgm:cxn modelId="{33EB5369-2FC7-4995-855E-3F5D55786FF5}" type="presParOf" srcId="{FEA4A850-17D1-4C1D-B4DE-BBC79ED3FC6A}" destId="{14031D0F-E26E-40E2-B971-30A126AD1119}" srcOrd="8" destOrd="0" presId="urn:microsoft.com/office/officeart/2005/8/layout/orgChart1"/>
    <dgm:cxn modelId="{619C86EC-4F0D-4BB7-9F4F-6DB8F94AE721}" type="presParOf" srcId="{FEA4A850-17D1-4C1D-B4DE-BBC79ED3FC6A}" destId="{7F7632B1-D9D2-4B3C-B6BB-A8C140C19CB8}" srcOrd="9" destOrd="0" presId="urn:microsoft.com/office/officeart/2005/8/layout/orgChart1"/>
    <dgm:cxn modelId="{9D91F113-4183-4559-AD0C-7F790047DADF}" type="presParOf" srcId="{7F7632B1-D9D2-4B3C-B6BB-A8C140C19CB8}" destId="{5898EA43-8564-4D39-848A-FF88AF1F1E06}" srcOrd="0" destOrd="0" presId="urn:microsoft.com/office/officeart/2005/8/layout/orgChart1"/>
    <dgm:cxn modelId="{C2F5C726-6400-484D-9AE0-92A380B15471}" type="presParOf" srcId="{5898EA43-8564-4D39-848A-FF88AF1F1E06}" destId="{E84A0AD5-E1DD-41E9-BCB1-BC2788C51293}" srcOrd="0" destOrd="0" presId="urn:microsoft.com/office/officeart/2005/8/layout/orgChart1"/>
    <dgm:cxn modelId="{3E460C5D-6593-44FB-8919-753001E55DEB}" type="presParOf" srcId="{5898EA43-8564-4D39-848A-FF88AF1F1E06}" destId="{62FB69CC-197C-4EDF-95A9-22DF9BF4F3A7}" srcOrd="1" destOrd="0" presId="urn:microsoft.com/office/officeart/2005/8/layout/orgChart1"/>
    <dgm:cxn modelId="{2D50DE3E-FD7B-404C-BC4A-3AD32AB699C4}" type="presParOf" srcId="{7F7632B1-D9D2-4B3C-B6BB-A8C140C19CB8}" destId="{D02DA8BB-8EDB-4BFE-BED4-85087B33FAC9}" srcOrd="1" destOrd="0" presId="urn:microsoft.com/office/officeart/2005/8/layout/orgChart1"/>
    <dgm:cxn modelId="{48873536-4199-45BF-8E13-BF11055FEC86}" type="presParOf" srcId="{7F7632B1-D9D2-4B3C-B6BB-A8C140C19CB8}" destId="{4223943F-073C-4707-B001-A6B55F6F4755}" srcOrd="2" destOrd="0" presId="urn:microsoft.com/office/officeart/2005/8/layout/orgChart1"/>
    <dgm:cxn modelId="{DEA2E086-AB00-4ABD-BAAE-3AC39461CD32}" type="presParOf" srcId="{D1DEEE13-7233-4AD3-B661-A44772E4F8A3}" destId="{D283E464-BAB2-4E61-A918-DEAC66A80E9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031D0F-E26E-40E2-B971-30A126AD1119}">
      <dsp:nvSpPr>
        <dsp:cNvPr id="0" name=""/>
        <dsp:cNvSpPr/>
      </dsp:nvSpPr>
      <dsp:spPr>
        <a:xfrm>
          <a:off x="4134385" y="1964291"/>
          <a:ext cx="2362251" cy="2130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3457"/>
              </a:lnTo>
              <a:lnTo>
                <a:pt x="2362251" y="1993457"/>
              </a:lnTo>
              <a:lnTo>
                <a:pt x="2362251" y="2130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A007CF-502E-4DEE-B0EC-1DF41C5945D2}">
      <dsp:nvSpPr>
        <dsp:cNvPr id="0" name=""/>
        <dsp:cNvSpPr/>
      </dsp:nvSpPr>
      <dsp:spPr>
        <a:xfrm>
          <a:off x="4134385" y="1964291"/>
          <a:ext cx="688681" cy="21309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93457"/>
              </a:lnTo>
              <a:lnTo>
                <a:pt x="688681" y="1993457"/>
              </a:lnTo>
              <a:lnTo>
                <a:pt x="688681" y="21309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6B98B2-E913-4EFF-857A-A6BE95276296}">
      <dsp:nvSpPr>
        <dsp:cNvPr id="0" name=""/>
        <dsp:cNvSpPr/>
      </dsp:nvSpPr>
      <dsp:spPr>
        <a:xfrm>
          <a:off x="4009279" y="1964291"/>
          <a:ext cx="125106" cy="757321"/>
        </a:xfrm>
        <a:custGeom>
          <a:avLst/>
          <a:gdLst/>
          <a:ahLst/>
          <a:cxnLst/>
          <a:rect l="0" t="0" r="0" b="0"/>
          <a:pathLst>
            <a:path>
              <a:moveTo>
                <a:pt x="125106" y="0"/>
              </a:moveTo>
              <a:lnTo>
                <a:pt x="125106" y="619871"/>
              </a:lnTo>
              <a:lnTo>
                <a:pt x="0" y="619871"/>
              </a:lnTo>
              <a:lnTo>
                <a:pt x="0" y="7573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1BD0A-00CC-4313-B532-DF2A586A6296}">
      <dsp:nvSpPr>
        <dsp:cNvPr id="0" name=""/>
        <dsp:cNvSpPr/>
      </dsp:nvSpPr>
      <dsp:spPr>
        <a:xfrm>
          <a:off x="2513250" y="1964291"/>
          <a:ext cx="1621135" cy="689408"/>
        </a:xfrm>
        <a:custGeom>
          <a:avLst/>
          <a:gdLst/>
          <a:ahLst/>
          <a:cxnLst/>
          <a:rect l="0" t="0" r="0" b="0"/>
          <a:pathLst>
            <a:path>
              <a:moveTo>
                <a:pt x="1621135" y="0"/>
              </a:moveTo>
              <a:lnTo>
                <a:pt x="1621135" y="551957"/>
              </a:lnTo>
              <a:lnTo>
                <a:pt x="0" y="551957"/>
              </a:lnTo>
              <a:lnTo>
                <a:pt x="0" y="6894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7D7F7-5615-4C26-8864-710460638065}">
      <dsp:nvSpPr>
        <dsp:cNvPr id="0" name=""/>
        <dsp:cNvSpPr/>
      </dsp:nvSpPr>
      <dsp:spPr>
        <a:xfrm>
          <a:off x="929494" y="1964291"/>
          <a:ext cx="3204891" cy="689408"/>
        </a:xfrm>
        <a:custGeom>
          <a:avLst/>
          <a:gdLst/>
          <a:ahLst/>
          <a:cxnLst/>
          <a:rect l="0" t="0" r="0" b="0"/>
          <a:pathLst>
            <a:path>
              <a:moveTo>
                <a:pt x="3204891" y="0"/>
              </a:moveTo>
              <a:lnTo>
                <a:pt x="3204891" y="551957"/>
              </a:lnTo>
              <a:lnTo>
                <a:pt x="0" y="551957"/>
              </a:lnTo>
              <a:lnTo>
                <a:pt x="0" y="6894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84A378-E1D5-46D4-84DA-81425D80EA33}">
      <dsp:nvSpPr>
        <dsp:cNvPr id="0" name=""/>
        <dsp:cNvSpPr/>
      </dsp:nvSpPr>
      <dsp:spPr>
        <a:xfrm>
          <a:off x="1201431" y="810796"/>
          <a:ext cx="5865908" cy="11534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3600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Інституційні типи ринкових структур</a:t>
          </a:r>
          <a:endParaRPr lang="uk-UA" sz="3600" kern="1200" dirty="0"/>
        </a:p>
      </dsp:txBody>
      <dsp:txXfrm>
        <a:off x="1201431" y="810796"/>
        <a:ext cx="5865908" cy="1153494"/>
      </dsp:txXfrm>
    </dsp:sp>
    <dsp:sp modelId="{30E8CF6F-0E6F-4119-85FF-5D79B2CCF4A4}">
      <dsp:nvSpPr>
        <dsp:cNvPr id="0" name=""/>
        <dsp:cNvSpPr/>
      </dsp:nvSpPr>
      <dsp:spPr>
        <a:xfrm>
          <a:off x="190067" y="2653699"/>
          <a:ext cx="1478854" cy="1130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Відкритий публічний ринок</a:t>
          </a:r>
          <a:endParaRPr lang="uk-UA" sz="1900" kern="1200" dirty="0"/>
        </a:p>
      </dsp:txBody>
      <dsp:txXfrm>
        <a:off x="190067" y="2653699"/>
        <a:ext cx="1478854" cy="1130599"/>
      </dsp:txXfrm>
    </dsp:sp>
    <dsp:sp modelId="{FD0D9145-A74F-497A-9DA4-74F66F6A6941}">
      <dsp:nvSpPr>
        <dsp:cNvPr id="0" name=""/>
        <dsp:cNvSpPr/>
      </dsp:nvSpPr>
      <dsp:spPr>
        <a:xfrm>
          <a:off x="1801359" y="2653699"/>
          <a:ext cx="1423782" cy="11305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Реміснича лавка</a:t>
          </a:r>
          <a:endParaRPr lang="uk-UA" sz="1900" kern="1200" dirty="0"/>
        </a:p>
      </dsp:txBody>
      <dsp:txXfrm>
        <a:off x="1801359" y="2653699"/>
        <a:ext cx="1423782" cy="1130599"/>
      </dsp:txXfrm>
    </dsp:sp>
    <dsp:sp modelId="{961D372D-FF8B-49DF-B829-B6190269384E}">
      <dsp:nvSpPr>
        <dsp:cNvPr id="0" name=""/>
        <dsp:cNvSpPr/>
      </dsp:nvSpPr>
      <dsp:spPr>
        <a:xfrm>
          <a:off x="3351098" y="2721613"/>
          <a:ext cx="1316361" cy="10905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Ярмарок</a:t>
          </a:r>
          <a:endParaRPr lang="uk-UA" sz="1900" kern="1200" dirty="0"/>
        </a:p>
      </dsp:txBody>
      <dsp:txXfrm>
        <a:off x="3351098" y="2721613"/>
        <a:ext cx="1316361" cy="1090588"/>
      </dsp:txXfrm>
    </dsp:sp>
    <dsp:sp modelId="{99B6B36B-1717-4BD0-AECF-AA87C783BC95}">
      <dsp:nvSpPr>
        <dsp:cNvPr id="0" name=""/>
        <dsp:cNvSpPr/>
      </dsp:nvSpPr>
      <dsp:spPr>
        <a:xfrm>
          <a:off x="4116975" y="4095199"/>
          <a:ext cx="1412184" cy="1254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Біржа</a:t>
          </a:r>
          <a:endParaRPr lang="uk-UA" sz="1900" kern="1200" dirty="0"/>
        </a:p>
      </dsp:txBody>
      <dsp:txXfrm>
        <a:off x="4116975" y="4095199"/>
        <a:ext cx="1412184" cy="1254861"/>
      </dsp:txXfrm>
    </dsp:sp>
    <dsp:sp modelId="{E84A0AD5-E1DD-41E9-BCB1-BC2788C51293}">
      <dsp:nvSpPr>
        <dsp:cNvPr id="0" name=""/>
        <dsp:cNvSpPr/>
      </dsp:nvSpPr>
      <dsp:spPr>
        <a:xfrm>
          <a:off x="5724274" y="4095199"/>
          <a:ext cx="1544726" cy="119883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Універсальний магазин</a:t>
          </a:r>
          <a:endParaRPr lang="uk-UA" sz="1900" kern="1200" dirty="0"/>
        </a:p>
      </dsp:txBody>
      <dsp:txXfrm>
        <a:off x="5724274" y="4095199"/>
        <a:ext cx="1544726" cy="11988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9A9E4C-B0F2-4031-A5BE-62FA9C62962D}" type="datetimeFigureOut">
              <a:rPr lang="uk-UA" smtClean="0"/>
              <a:t>11.04.2024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E23A1-3EE3-46C2-9063-57016B3F0C1A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5840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0811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6E23A1-3EE3-46C2-9063-57016B3F0C1A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6058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11.04.2024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Інституційний аналіз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55063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52400"/>
            <a:ext cx="8460432" cy="684312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Персоніфіковані та деперсоніфіковані ринки</a:t>
            </a:r>
            <a:endParaRPr lang="uk-UA" sz="28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124744"/>
            <a:ext cx="8280920" cy="5616624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Персоніфікований ринок </a:t>
            </a:r>
            <a:r>
              <a:rPr lang="uk-UA" dirty="0">
                <a:solidFill>
                  <a:srgbClr val="0070C0"/>
                </a:solidFill>
              </a:rPr>
              <a:t> </a:t>
            </a:r>
            <a:r>
              <a:rPr lang="uk-UA" dirty="0" smtClean="0">
                <a:solidFill>
                  <a:srgbClr val="0070C0"/>
                </a:solidFill>
              </a:rPr>
              <a:t>характеризується регулярністю, гомогенністю (наявність спільних цінностей), та відсутністю необхідності контролю з боку третіх осіб. </a:t>
            </a:r>
            <a:endParaRPr lang="uk-UA" dirty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Деперсоніфікований ринок </a:t>
            </a:r>
            <a:r>
              <a:rPr lang="uk-UA" dirty="0" smtClean="0">
                <a:solidFill>
                  <a:srgbClr val="0070C0"/>
                </a:solidFill>
              </a:rPr>
              <a:t>характеризується зниженням значимості репутації та спільних цінностей, а отже зростанням потреби у створенні системи контролю з боку третіх осіб.  </a:t>
            </a:r>
            <a:endParaRPr lang="uk-UA" dirty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dirty="0" smtClean="0"/>
              <a:t>Важливою  </a:t>
            </a:r>
            <a:r>
              <a:rPr lang="uk-UA" dirty="0"/>
              <a:t>умовою  ефективної  реалізації  прав  власності  є  їх </a:t>
            </a:r>
            <a:r>
              <a:rPr lang="uk-UA" dirty="0">
                <a:solidFill>
                  <a:srgbClr val="0070C0"/>
                </a:solidFill>
              </a:rPr>
              <a:t>«специфікація»,</a:t>
            </a:r>
            <a:r>
              <a:rPr lang="uk-UA" i="1" dirty="0">
                <a:solidFill>
                  <a:srgbClr val="FFFF00"/>
                </a:solidFill>
              </a:rPr>
              <a:t> </a:t>
            </a:r>
            <a:r>
              <a:rPr lang="uk-UA" dirty="0"/>
              <a:t>тобто чітке визначення та забезпечення їхнього надійного захисту</a:t>
            </a:r>
            <a:r>
              <a:rPr lang="uk-UA" dirty="0" smtClean="0"/>
              <a:t>.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uk-UA" dirty="0"/>
              <a:t>Тільки один економічний агент в умовах деперсоніфікованого обміну спроможний здійснювати покарання за недотримання </a:t>
            </a:r>
            <a:r>
              <a:rPr lang="uk-UA" dirty="0" smtClean="0"/>
              <a:t>умов контракту. Діяльність на децентралізованих ринках контролюється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правовою системою </a:t>
            </a: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держави.</a:t>
            </a:r>
            <a:endParaRPr lang="uk-UA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7530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671109"/>
              </p:ext>
            </p:extLst>
          </p:nvPr>
        </p:nvGraphicFramePr>
        <p:xfrm>
          <a:off x="107504" y="476672"/>
          <a:ext cx="8280920" cy="592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8786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16632"/>
            <a:ext cx="8424936" cy="1143000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5.3.</a:t>
            </a:r>
            <a:r>
              <a:rPr lang="uk-UA" sz="4800" dirty="0" smtClean="0"/>
              <a:t> </a:t>
            </a:r>
            <a:r>
              <a:rPr lang="uk-UA" sz="2800" b="1" dirty="0"/>
              <a:t>Фірма як інституційна угода. Теорія фірми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700808"/>
            <a:ext cx="8460432" cy="5213176"/>
          </a:xfrm>
        </p:spPr>
        <p:txBody>
          <a:bodyPr/>
          <a:lstStyle/>
          <a:p>
            <a:pPr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Фірма</a:t>
            </a:r>
            <a:r>
              <a:rPr lang="uk-UA" sz="2400" dirty="0" smtClean="0"/>
              <a:t> – велика кількість асиметричних невибіркових обмінів, у яких координація діяльності індивідів здійснюється за допомогою команд.</a:t>
            </a:r>
            <a:endParaRPr lang="uk-UA" sz="2400" dirty="0"/>
          </a:p>
          <a:p>
            <a:pPr indent="-342900"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 smtClean="0"/>
              <a:t>Відмінною рисою фірми є </a:t>
            </a:r>
            <a:r>
              <a:rPr lang="uk-UA" sz="2400" i="1" dirty="0" smtClean="0">
                <a:solidFill>
                  <a:srgbClr val="00B0F0"/>
                </a:solidFill>
              </a:rPr>
              <a:t>витіснення механізму цін як способу координації діяльності індивідів</a:t>
            </a:r>
            <a:r>
              <a:rPr lang="uk-UA" sz="2400" dirty="0" smtClean="0"/>
              <a:t>. Управління всередині фірми здійснюється на підставі наказів виконавцям – власникам людських активів. Власникам ресурсів легше адаптуватися до екзогенних шоків, оскільки для координації діяльності </a:t>
            </a:r>
            <a:r>
              <a:rPr lang="uk-UA" sz="2400" i="1" dirty="0">
                <a:solidFill>
                  <a:srgbClr val="00B0F0"/>
                </a:solidFill>
              </a:rPr>
              <a:t>не потрібні </a:t>
            </a:r>
            <a:r>
              <a:rPr lang="uk-UA" sz="2400" i="1" dirty="0" smtClean="0">
                <a:solidFill>
                  <a:srgbClr val="00B0F0"/>
                </a:solidFill>
              </a:rPr>
              <a:t>угоди. </a:t>
            </a:r>
          </a:p>
          <a:p>
            <a:pPr indent="-342900">
              <a:spcBef>
                <a:spcPts val="0"/>
              </a:spcBef>
              <a:buClr>
                <a:srgbClr val="0070C0"/>
              </a:buClr>
              <a:buSzPct val="100000"/>
              <a:buFont typeface="Wingdings" panose="05000000000000000000" pitchFamily="2" charset="2"/>
              <a:buChar char="v"/>
            </a:pPr>
            <a:r>
              <a:rPr lang="uk-UA" sz="2400" dirty="0"/>
              <a:t>Передача права </a:t>
            </a:r>
            <a:r>
              <a:rPr lang="uk-UA" sz="2400" dirty="0" smtClean="0"/>
              <a:t>прийняття </a:t>
            </a:r>
            <a:r>
              <a:rPr lang="uk-UA" sz="2400" dirty="0"/>
              <a:t>рішень </a:t>
            </a:r>
            <a:r>
              <a:rPr lang="uk-UA" sz="2400" dirty="0" smtClean="0"/>
              <a:t>індивіду або окремому органу створює можливості реалізації корисності від </a:t>
            </a:r>
            <a:r>
              <a:rPr lang="uk-UA" sz="2400" i="1" dirty="0">
                <a:solidFill>
                  <a:srgbClr val="00B0F0"/>
                </a:solidFill>
              </a:rPr>
              <a:t>спеціалізації</a:t>
            </a:r>
            <a:r>
              <a:rPr lang="uk-UA" sz="2400" dirty="0" smtClean="0"/>
              <a:t> в управлінні активами.</a:t>
            </a:r>
            <a:endParaRPr lang="uk-UA" sz="2400" dirty="0"/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344538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332656"/>
            <a:ext cx="8280920" cy="6408712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0070C0"/>
                </a:solidFill>
              </a:rPr>
              <a:t>Тривалі </a:t>
            </a: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внутрішньо фірмові  </a:t>
            </a:r>
            <a:r>
              <a:rPr lang="uk-UA" dirty="0" smtClean="0">
                <a:solidFill>
                  <a:srgbClr val="0070C0"/>
                </a:solidFill>
              </a:rPr>
              <a:t>стосунки сприяють зниженню </a:t>
            </a:r>
            <a:r>
              <a:rPr lang="uk-UA" i="1" dirty="0" smtClean="0">
                <a:solidFill>
                  <a:srgbClr val="00B0F0"/>
                </a:solidFill>
              </a:rPr>
              <a:t>асиметричної інформації</a:t>
            </a:r>
            <a:r>
              <a:rPr lang="uk-UA" dirty="0" smtClean="0">
                <a:solidFill>
                  <a:srgbClr val="0070C0"/>
                </a:solidFill>
              </a:rPr>
              <a:t>. </a:t>
            </a:r>
            <a:endParaRPr lang="uk-UA" dirty="0">
              <a:solidFill>
                <a:srgbClr val="0070C0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0070C0"/>
                </a:solidFill>
              </a:rPr>
              <a:t>Фірма </a:t>
            </a: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 мережа контрактів </a:t>
            </a:r>
            <a:r>
              <a:rPr lang="uk-UA" dirty="0" smtClean="0">
                <a:solidFill>
                  <a:srgbClr val="0070C0"/>
                </a:solidFill>
              </a:rPr>
              <a:t>створює можливості окремому контрагенту мати переваги, володіючи </a:t>
            </a:r>
            <a:r>
              <a:rPr lang="uk-UA" i="1" dirty="0" smtClean="0">
                <a:solidFill>
                  <a:srgbClr val="00B0F0"/>
                </a:solidFill>
              </a:rPr>
              <a:t>функцією </a:t>
            </a:r>
            <a:r>
              <a:rPr lang="uk-UA" i="1" dirty="0">
                <a:solidFill>
                  <a:srgbClr val="00B0F0"/>
                </a:solidFill>
              </a:rPr>
              <a:t>контролю</a:t>
            </a:r>
            <a:r>
              <a:rPr lang="uk-UA" dirty="0" smtClean="0">
                <a:solidFill>
                  <a:srgbClr val="0070C0"/>
                </a:solidFill>
              </a:rPr>
              <a:t>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Споживач </a:t>
            </a:r>
            <a:r>
              <a:rPr lang="uk-UA" dirty="0" smtClean="0">
                <a:solidFill>
                  <a:srgbClr val="0070C0"/>
                </a:solidFill>
              </a:rPr>
              <a:t>економить на витратах маючи справу тільки центральним агентом, а не з кожним власником ресурсів зокрема.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Виробник</a:t>
            </a:r>
            <a:r>
              <a:rPr lang="uk-UA" dirty="0" smtClean="0">
                <a:solidFill>
                  <a:srgbClr val="0070C0"/>
                </a:solidFill>
              </a:rPr>
              <a:t>  економить на трансакційних витратах:</a:t>
            </a:r>
          </a:p>
          <a:p>
            <a:pPr marL="514350" indent="-514350">
              <a:buFont typeface="+mj-lt"/>
              <a:buAutoNum type="alphaLcParenR"/>
            </a:pPr>
            <a:r>
              <a:rPr lang="uk-UA" dirty="0" smtClean="0">
                <a:solidFill>
                  <a:srgbClr val="0070C0"/>
                </a:solidFill>
              </a:rPr>
              <a:t>Замість серії двосторонніх контрактів укладається контракт з центральним агентом;</a:t>
            </a:r>
          </a:p>
          <a:p>
            <a:pPr marL="514350" indent="-514350">
              <a:buFont typeface="+mj-lt"/>
              <a:buAutoNum type="alphaLcParenR"/>
            </a:pPr>
            <a:r>
              <a:rPr lang="uk-UA" dirty="0" smtClean="0">
                <a:solidFill>
                  <a:srgbClr val="0070C0"/>
                </a:solidFill>
              </a:rPr>
              <a:t>Координаційна функція центрального агента полегшує процес адаптації до екзогенних шоків</a:t>
            </a:r>
            <a:r>
              <a:rPr lang="uk-UA" sz="2600" i="1" dirty="0" smtClean="0">
                <a:solidFill>
                  <a:srgbClr val="00B0F0"/>
                </a:solidFill>
              </a:rPr>
              <a:t>, зменшуючи ризики</a:t>
            </a:r>
            <a:r>
              <a:rPr lang="uk-UA" dirty="0" smtClean="0">
                <a:solidFill>
                  <a:srgbClr val="0070C0"/>
                </a:solidFill>
              </a:rPr>
              <a:t>;</a:t>
            </a:r>
          </a:p>
          <a:p>
            <a:pPr marL="514350" indent="-514350">
              <a:buFont typeface="+mj-lt"/>
              <a:buAutoNum type="alphaLcParenR"/>
            </a:pPr>
            <a:r>
              <a:rPr lang="uk-UA" dirty="0" smtClean="0">
                <a:solidFill>
                  <a:srgbClr val="0070C0"/>
                </a:solidFill>
              </a:rPr>
              <a:t>Центральний агент </a:t>
            </a:r>
            <a:r>
              <a:rPr lang="uk-UA" i="1" dirty="0">
                <a:solidFill>
                  <a:srgbClr val="00B0F0"/>
                </a:solidFill>
              </a:rPr>
              <a:t>контролює</a:t>
            </a:r>
            <a:r>
              <a:rPr lang="uk-UA" dirty="0" smtClean="0">
                <a:solidFill>
                  <a:srgbClr val="0070C0"/>
                </a:solidFill>
              </a:rPr>
              <a:t> дії інших учасників виробництва і може використати </a:t>
            </a:r>
            <a:r>
              <a:rPr lang="uk-UA" i="1" dirty="0">
                <a:solidFill>
                  <a:srgbClr val="00B0F0"/>
                </a:solidFill>
              </a:rPr>
              <a:t>механізм примусу </a:t>
            </a:r>
            <a:r>
              <a:rPr lang="uk-UA" dirty="0" smtClean="0">
                <a:solidFill>
                  <a:srgbClr val="0070C0"/>
                </a:solidFill>
              </a:rPr>
              <a:t>до виконання контрактних зобов'язань.</a:t>
            </a:r>
            <a:r>
              <a:rPr lang="uk-UA" dirty="0" smtClean="0">
                <a:solidFill>
                  <a:srgbClr val="0070C0"/>
                </a:solidFill>
              </a:rPr>
              <a:t> </a:t>
            </a:r>
          </a:p>
          <a:p>
            <a:pPr marL="514350" indent="-514350">
              <a:buFont typeface="+mj-lt"/>
              <a:buAutoNum type="alphaLcParenR"/>
            </a:pPr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5529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352928" cy="6597352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ФІРМА</a:t>
            </a:r>
            <a:r>
              <a:rPr lang="uk-UA" sz="2400" dirty="0" smtClean="0">
                <a:solidFill>
                  <a:srgbClr val="0070C0"/>
                </a:solidFill>
              </a:rPr>
              <a:t>  - </a:t>
            </a:r>
            <a:r>
              <a:rPr lang="uk-UA" sz="2400" dirty="0">
                <a:solidFill>
                  <a:srgbClr val="0070C0"/>
                </a:solidFill>
              </a:rPr>
              <a:t>мережа довготермінових двосторонніх контрактів між власниками ресурсів і центральним агентом, які витісняють ринок продуктів та ресурсів і у яких цінові сигнали відіграють відносно незначну роль через забезпечення координації шляхом команд. 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Обмеження на розмір фірми</a:t>
            </a:r>
            <a:r>
              <a:rPr lang="uk-UA" sz="2400" dirty="0" smtClean="0">
                <a:solidFill>
                  <a:srgbClr val="0070C0"/>
                </a:solidFill>
              </a:rPr>
              <a:t>. При створенні фірми поруч із зниженням одних типів трансакційних витрат буде спостерігатися зростання інших. Фірма буде розширюватися до тієї межі, допоки затрати на організацію однієї додаткової трансакції в середині фірми не будуть дорівнювати затратам на здійснення подібної трансакції через обмін на відкритому ринку.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Типологія фірм</a:t>
            </a:r>
            <a:r>
              <a:rPr lang="uk-UA" sz="2400" dirty="0" smtClean="0">
                <a:solidFill>
                  <a:srgbClr val="0070C0"/>
                </a:solidFill>
              </a:rPr>
              <a:t>. Всередині фірми відбувається розподіл повноважень у відповідності до домовленостей між індивідами, що її створюють. Розподілом повноважень між власниками ресурсів, об'єднаних для досягнення певної мети, визначаться її </a:t>
            </a:r>
            <a:r>
              <a:rPr lang="uk-UA" sz="2400" i="1" dirty="0" smtClean="0">
                <a:solidFill>
                  <a:srgbClr val="00B0F0"/>
                </a:solidFill>
              </a:rPr>
              <a:t>організаційно-правова форма</a:t>
            </a:r>
            <a:r>
              <a:rPr lang="uk-UA" sz="2400" dirty="0" smtClean="0">
                <a:solidFill>
                  <a:srgbClr val="0070C0"/>
                </a:solidFill>
              </a:rPr>
              <a:t>, що впливає на структуру та величину внутрішньо фірмових трансакцій</a:t>
            </a:r>
            <a:r>
              <a:rPr lang="uk-UA" dirty="0" smtClean="0">
                <a:solidFill>
                  <a:srgbClr val="0070C0"/>
                </a:solidFill>
              </a:rPr>
              <a:t>. </a:t>
            </a:r>
            <a:endParaRPr lang="uk-UA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365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579296" cy="5544616"/>
          </a:xfrm>
        </p:spPr>
        <p:txBody>
          <a:bodyPr/>
          <a:lstStyle/>
          <a:p>
            <a:pPr marL="571500" indent="-457200">
              <a:buFont typeface="+mj-lt"/>
              <a:buAutoNum type="arabicParenR"/>
            </a:pP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Приватнопідприємницька фірма </a:t>
            </a:r>
          </a:p>
          <a:p>
            <a:pPr marL="571500" indent="-457200">
              <a:buFont typeface="+mj-lt"/>
              <a:buAutoNum type="arabicParenR"/>
            </a:pP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Партнерство</a:t>
            </a:r>
          </a:p>
          <a:p>
            <a:pPr marL="628650" indent="-514350">
              <a:buFont typeface="+mj-lt"/>
              <a:buAutoNum type="arabicParenR"/>
            </a:pP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Самокерована фірма (виробничий кооператив)</a:t>
            </a:r>
          </a:p>
          <a:p>
            <a:pPr marL="628650" indent="-514350">
              <a:buFont typeface="+mj-lt"/>
              <a:buAutoNum type="arabicParenR"/>
            </a:pP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Неприбуткова фірма</a:t>
            </a:r>
          </a:p>
          <a:p>
            <a:pPr marL="628650" indent="-514350">
              <a:buFont typeface="+mj-lt"/>
              <a:buAutoNum type="arabicParenR"/>
            </a:pP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Державна фірма</a:t>
            </a:r>
          </a:p>
          <a:p>
            <a:pPr marL="628650" indent="-514350">
              <a:buFont typeface="+mj-lt"/>
              <a:buAutoNum type="arabicParenR"/>
            </a:pP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Регульована фірма</a:t>
            </a:r>
          </a:p>
          <a:p>
            <a:pPr marL="628650" indent="-514350">
              <a:buFont typeface="+mj-lt"/>
              <a:buAutoNum type="arabicParenR"/>
            </a:pPr>
            <a:r>
              <a:rPr lang="uk-UA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Відкрита корпорація</a:t>
            </a:r>
            <a:endParaRPr lang="uk-UA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44624"/>
            <a:ext cx="8280920" cy="1143000"/>
          </a:xfrm>
        </p:spPr>
        <p:txBody>
          <a:bodyPr/>
          <a:lstStyle/>
          <a:p>
            <a:pPr algn="ctr"/>
            <a:r>
              <a:rPr lang="uk-UA" sz="32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Типи економічних організацій</a:t>
            </a:r>
            <a:endParaRPr lang="uk-UA" sz="32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098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064896" cy="1143000"/>
          </a:xfrm>
        </p:spPr>
        <p:txBody>
          <a:bodyPr/>
          <a:lstStyle/>
          <a:p>
            <a:pPr algn="ctr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>Тема </a:t>
            </a:r>
            <a:r>
              <a:rPr lang="uk-UA" sz="2800" b="1" dirty="0"/>
              <a:t>5. Ринок і фірма як інституційні угоди</a:t>
            </a: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/>
              <a:t/>
            </a:r>
            <a:br>
              <a:rPr lang="uk-UA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00200"/>
            <a:ext cx="7704856" cy="4800600"/>
          </a:xfrm>
        </p:spPr>
        <p:txBody>
          <a:bodyPr/>
          <a:lstStyle/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5.1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uk-UA" sz="2400" dirty="0"/>
              <a:t> Теорія </a:t>
            </a:r>
            <a:r>
              <a:rPr lang="uk-UA" sz="2400" dirty="0" smtClean="0"/>
              <a:t>контрактів. </a:t>
            </a:r>
            <a:r>
              <a:rPr lang="uk-UA" sz="2400" dirty="0"/>
              <a:t>Механізми управління трансакціями</a:t>
            </a:r>
            <a:r>
              <a:rPr lang="uk-UA" sz="2400" dirty="0" smtClean="0"/>
              <a:t>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5.2.</a:t>
            </a:r>
            <a:r>
              <a:rPr lang="uk-UA" sz="2400" dirty="0"/>
              <a:t> </a:t>
            </a:r>
            <a:r>
              <a:rPr lang="uk-UA" sz="2400" dirty="0" smtClean="0"/>
              <a:t>Ринок як інституційна угода. </a:t>
            </a:r>
            <a:endParaRPr lang="uk-UA" sz="2400" dirty="0"/>
          </a:p>
          <a:p>
            <a:pPr marL="114300" indent="457200">
              <a:buNone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5.3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400" dirty="0"/>
              <a:t>Фірма як інституційна угода. Теорія фірми.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074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792088"/>
          </a:xfrm>
        </p:spPr>
        <p:txBody>
          <a:bodyPr/>
          <a:lstStyle/>
          <a:p>
            <a:pPr algn="ctr"/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5.1</a:t>
            </a:r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uk-UA" sz="2800" b="1" dirty="0"/>
              <a:t>Теорія контрактів. </a:t>
            </a: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 smtClean="0"/>
              <a:t>Механізми </a:t>
            </a:r>
            <a:r>
              <a:rPr lang="uk-UA" sz="2800" b="1" dirty="0"/>
              <a:t>управління </a:t>
            </a:r>
            <a:r>
              <a:rPr lang="uk-UA" sz="2800" b="1" dirty="0" smtClean="0"/>
              <a:t>трансакціями </a:t>
            </a:r>
            <a:r>
              <a:rPr lang="uk-UA" sz="2800" b="1" dirty="0"/>
              <a:t/>
            </a:r>
            <a:br>
              <a:rPr lang="uk-UA" sz="2800" b="1" dirty="0"/>
            </a:br>
            <a:endParaRPr lang="uk-UA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208912" cy="576064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Контракт  (домовленість)</a:t>
            </a:r>
            <a:r>
              <a:rPr lang="uk-UA" sz="2400" dirty="0" smtClean="0"/>
              <a:t> - це сукупність інституційних правил, що структурують у просторі і часі обмін правочиностями та їхнім захистом  між економічними агентами на підставі їх усвідомленого і вільного вибору.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Якщо інституції окреслюють загальні межі взаємодії індивідів, то положення контракту </a:t>
            </a:r>
            <a:r>
              <a:rPr lang="uk-UA" sz="2400" i="1" dirty="0" smtClean="0">
                <a:solidFill>
                  <a:srgbClr val="00B0F0"/>
                </a:solidFill>
              </a:rPr>
              <a:t>конкретизують домовленість </a:t>
            </a:r>
            <a:r>
              <a:rPr lang="uk-UA" sz="2400" dirty="0" smtClean="0"/>
              <a:t>між безпосередніми його учасниками.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Інституційні обмеження (неформальні норми і формальні правила) раціонального вибору </a:t>
            </a:r>
            <a:r>
              <a:rPr lang="uk-UA" sz="2400" i="1" dirty="0">
                <a:solidFill>
                  <a:srgbClr val="00B0F0"/>
                </a:solidFill>
              </a:rPr>
              <a:t>забезпечують обмін правочиностями протягом тривалого проміжку часу </a:t>
            </a:r>
            <a:r>
              <a:rPr lang="uk-UA" sz="2400" dirty="0" smtClean="0"/>
              <a:t>після укладання домовленості.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Результати перерозподілу прав власності (обміну) залежать від </a:t>
            </a:r>
            <a:r>
              <a:rPr lang="uk-UA" sz="2400" i="1" dirty="0" smtClean="0">
                <a:solidFill>
                  <a:srgbClr val="00B0F0"/>
                </a:solidFill>
              </a:rPr>
              <a:t>вибіркових </a:t>
            </a:r>
            <a:r>
              <a:rPr lang="uk-UA" sz="2400" i="1" dirty="0">
                <a:solidFill>
                  <a:srgbClr val="00B0F0"/>
                </a:solidFill>
              </a:rPr>
              <a:t>(не </a:t>
            </a:r>
            <a:r>
              <a:rPr lang="uk-UA" sz="2400" i="1" dirty="0" smtClean="0">
                <a:solidFill>
                  <a:srgbClr val="00B0F0"/>
                </a:solidFill>
              </a:rPr>
              <a:t>вибіркових), симетричних (асиметричних)  </a:t>
            </a:r>
            <a:r>
              <a:rPr lang="uk-UA" sz="2400" dirty="0" smtClean="0"/>
              <a:t>умов ситуації, що впливає на прийняття рішень.</a:t>
            </a:r>
          </a:p>
        </p:txBody>
      </p:sp>
    </p:spTree>
    <p:extLst>
      <p:ext uri="{BB962C8B-B14F-4D97-AF65-F5344CB8AC3E}">
        <p14:creationId xmlns:p14="http://schemas.microsoft.com/office/powerpoint/2010/main" val="319048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922114"/>
          </a:xfrm>
        </p:spPr>
        <p:txBody>
          <a:bodyPr/>
          <a:lstStyle/>
          <a:p>
            <a:pPr algn="ctr"/>
            <a:r>
              <a:rPr lang="uk-UA" sz="3200" dirty="0" smtClean="0"/>
              <a:t>Типи контрактів</a:t>
            </a: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352928" cy="554461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Класичний контракт </a:t>
            </a:r>
            <a:r>
              <a:rPr lang="uk-UA" dirty="0"/>
              <a:t> </a:t>
            </a:r>
            <a:r>
              <a:rPr lang="uk-UA" dirty="0" smtClean="0"/>
              <a:t>є повним і формалізованим, передбачає розірвання угоди при виникненні конфліктної ситуації, гарантом його виконання є держава.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Неокласичний контракт </a:t>
            </a:r>
            <a:r>
              <a:rPr lang="uk-UA" dirty="0" smtClean="0"/>
              <a:t>є неповним, передбачає неперервність стосунків сторін при виникненні конфліктної ситуації до завершення угоди. Гарантом виконання контракту  є третя сторона.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Реляційний контракт </a:t>
            </a:r>
            <a:r>
              <a:rPr lang="uk-UA" dirty="0" smtClean="0"/>
              <a:t>є неповним, передбачає тривале співробітництво сторін. Гарант виконання контракту – один, або обидва контрагенти.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 smtClean="0"/>
              <a:t>Вибір контрагентами того чи іншого типу контракту залежить від:</a:t>
            </a:r>
          </a:p>
          <a:p>
            <a:pPr marL="571500" indent="-457200">
              <a:buFont typeface="+mj-lt"/>
              <a:buAutoNum type="alphaLcParenR"/>
            </a:pPr>
            <a:r>
              <a:rPr lang="uk-UA" dirty="0" smtClean="0"/>
              <a:t>рівня 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невизначеності</a:t>
            </a:r>
            <a:r>
              <a:rPr lang="uk-UA" dirty="0" smtClean="0"/>
              <a:t>;</a:t>
            </a:r>
          </a:p>
          <a:p>
            <a:pPr marL="571500" indent="-457200">
              <a:buFont typeface="+mj-lt"/>
              <a:buAutoNum type="alphaLcParenR"/>
            </a:pPr>
            <a:r>
              <a:rPr lang="uk-UA" dirty="0" smtClean="0"/>
              <a:t>рівня </a:t>
            </a:r>
            <a:r>
              <a:rPr lang="uk-UA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специфічності 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активів </a:t>
            </a:r>
            <a:r>
              <a:rPr lang="uk-UA" dirty="0" smtClean="0"/>
              <a:t>чи </a:t>
            </a:r>
            <a:r>
              <a:rPr lang="uk-UA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ресурсів, </a:t>
            </a:r>
            <a:r>
              <a:rPr lang="uk-UA" dirty="0"/>
              <a:t>які </a:t>
            </a:r>
            <a:r>
              <a:rPr lang="uk-UA" dirty="0" smtClean="0"/>
              <a:t>є об'єктами домовленості.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08660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778098"/>
          </a:xfrm>
        </p:spPr>
        <p:txBody>
          <a:bodyPr/>
          <a:lstStyle/>
          <a:p>
            <a:pPr algn="ctr"/>
            <a:r>
              <a:rPr lang="uk-UA" sz="3200" dirty="0"/>
              <a:t>Форми специфічності активів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552422"/>
              </p:ext>
            </p:extLst>
          </p:nvPr>
        </p:nvGraphicFramePr>
        <p:xfrm>
          <a:off x="179512" y="1124745"/>
          <a:ext cx="8784976" cy="5474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018"/>
                <a:gridCol w="6241958"/>
              </a:tblGrid>
              <a:tr h="720079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Форми специфічності активів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Характеристика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uk-UA" dirty="0" smtClean="0"/>
                        <a:t>Розташування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dirty="0" err="1" smtClean="0"/>
                        <a:t>Немобільність</a:t>
                      </a:r>
                      <a:r>
                        <a:rPr lang="uk-UA" dirty="0" smtClean="0"/>
                        <a:t> активів, яка робить неможливою їх передислокацію.</a:t>
                      </a:r>
                    </a:p>
                    <a:p>
                      <a:pPr algn="l"/>
                      <a:r>
                        <a:rPr lang="uk-UA" dirty="0" smtClean="0"/>
                        <a:t>Приклад. Поруч розміщені суміжні виробництва. Економія на транспортних витратах сприяє тривалій співпраці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Фізичний актив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Необхідність специфічного устаткування для зниження</a:t>
                      </a:r>
                      <a:r>
                        <a:rPr lang="uk-UA" baseline="0" dirty="0" smtClean="0"/>
                        <a:t> витрат виробництва продукції. </a:t>
                      </a:r>
                    </a:p>
                    <a:p>
                      <a:r>
                        <a:rPr lang="uk-UA" baseline="0" dirty="0" smtClean="0"/>
                        <a:t>Приклад. Спеціалізовані засоби транспортування продукції. 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Людський актив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Висока кваліфікація, яка є цінною саме на конкретному виробництві. </a:t>
                      </a:r>
                    </a:p>
                    <a:p>
                      <a:r>
                        <a:rPr lang="uk-UA" dirty="0" smtClean="0"/>
                        <a:t>Приклад. Посада керівника підрозділу, що добре обізнаний з специфікою виробничого процесу.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Цільовий актив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Інвестиції у виробничі потужності загального призначення, що створені під перспективу великих обсягів продаж</a:t>
                      </a:r>
                      <a:r>
                        <a:rPr lang="uk-UA" baseline="0" dirty="0" smtClean="0"/>
                        <a:t> конкретного споживача</a:t>
                      </a:r>
                    </a:p>
                    <a:p>
                      <a:r>
                        <a:rPr lang="uk-UA" baseline="0" dirty="0" smtClean="0"/>
                        <a:t>Приклад. Розширення основних споруд для виконання замовлень конкретного покупця</a:t>
                      </a:r>
                      <a:r>
                        <a:rPr lang="uk-UA" dirty="0" smtClean="0"/>
                        <a:t> 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2082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188640"/>
            <a:ext cx="8640960" cy="778098"/>
          </a:xfrm>
        </p:spPr>
        <p:txBody>
          <a:bodyPr/>
          <a:lstStyle/>
          <a:p>
            <a:pPr algn="ctr"/>
            <a:r>
              <a:rPr lang="uk-UA" sz="3200" dirty="0"/>
              <a:t>Форми ефективного управління трансакціями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1591291"/>
              </p:ext>
            </p:extLst>
          </p:nvPr>
        </p:nvGraphicFramePr>
        <p:xfrm>
          <a:off x="35496" y="1052736"/>
          <a:ext cx="8712967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8555"/>
                <a:gridCol w="2387756"/>
                <a:gridCol w="2140746"/>
                <a:gridCol w="252591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Угоди</a:t>
                      </a:r>
                      <a:endParaRPr lang="uk-UA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Активи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Неспецифічні</a:t>
                      </a:r>
                      <a:r>
                        <a:rPr lang="uk-UA" baseline="0" dirty="0" smtClean="0"/>
                        <a:t> (загального призначення)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Малоспецифічні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Високоспецифічні (ідеосинкратичні)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Одноразові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Ринкове управління</a:t>
                      </a:r>
                    </a:p>
                    <a:p>
                      <a:r>
                        <a:rPr lang="uk-UA" dirty="0" smtClean="0"/>
                        <a:t>(класичний контракт)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Трьохстороннє управління (неокласичний контракт)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Трьохстороннє/</a:t>
                      </a:r>
                      <a:r>
                        <a:rPr lang="uk-UA" baseline="0" dirty="0" smtClean="0"/>
                        <a:t> двохстороннє управління (неокласичний / релятивний контракт)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Випадкові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Ринкове управління</a:t>
                      </a:r>
                    </a:p>
                    <a:p>
                      <a:r>
                        <a:rPr lang="uk-UA" dirty="0" smtClean="0"/>
                        <a:t>(класичний контракт)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Трьохстороннє управління (неокласичний контракт)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Трьохстороннє/</a:t>
                      </a:r>
                      <a:r>
                        <a:rPr lang="uk-UA" baseline="0" dirty="0" smtClean="0"/>
                        <a:t> двохстороннє управління (неокласичний / релятивний контракт)</a:t>
                      </a:r>
                      <a:endParaRPr lang="uk-UA" dirty="0" smtClean="0"/>
                    </a:p>
                    <a:p>
                      <a:endParaRPr lang="uk-UA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Регулярні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Ринкове управління</a:t>
                      </a:r>
                    </a:p>
                    <a:p>
                      <a:r>
                        <a:rPr lang="uk-UA" dirty="0" smtClean="0"/>
                        <a:t>(класичний контракт)</a:t>
                      </a:r>
                    </a:p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Двохстороннє управління (релятивний контракт)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Одностороннє управління (релятивний</a:t>
                      </a:r>
                      <a:r>
                        <a:rPr lang="uk-UA" baseline="0" dirty="0" smtClean="0"/>
                        <a:t> контракт</a:t>
                      </a:r>
                      <a:r>
                        <a:rPr lang="uk-UA" dirty="0" smtClean="0"/>
                        <a:t>)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495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620000" cy="922114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5.2.</a:t>
            </a:r>
            <a:r>
              <a:rPr lang="uk-UA" sz="2800" dirty="0"/>
              <a:t> </a:t>
            </a:r>
            <a:r>
              <a:rPr lang="uk-UA" sz="2800" b="1" dirty="0"/>
              <a:t>Ринок як інституційна угода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208912" cy="56166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Ринковий механізм  </a:t>
            </a:r>
            <a:r>
              <a:rPr lang="uk-UA" sz="2400" dirty="0" smtClean="0"/>
              <a:t>управління контрактами передбачає здійснення обміну незалежними контрагентами, гарантією проти опортунізму яких, є легкість розторгнення угоди і звернення постраждалої сторони до суду.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Ринок</a:t>
            </a:r>
            <a:r>
              <a:rPr lang="uk-UA" sz="2400" dirty="0" smtClean="0"/>
              <a:t> – велика кількість симетричних вибіркових обмінів, пропорції у яких регулюються механізмом цін.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 </a:t>
            </a:r>
            <a:r>
              <a:rPr lang="uk-UA" sz="2400" dirty="0" smtClean="0"/>
              <a:t>До витрат ринкового обміну  належать: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/>
              <a:t>витрати на </a:t>
            </a:r>
            <a:r>
              <a:rPr lang="uk-UA" sz="2400" i="1" dirty="0" smtClean="0">
                <a:solidFill>
                  <a:srgbClr val="00B0F0"/>
                </a:solidFill>
              </a:rPr>
              <a:t>пошук інформації </a:t>
            </a:r>
            <a:r>
              <a:rPr lang="uk-UA" sz="2400" dirty="0" smtClean="0"/>
              <a:t>щодо партнера та його товару;</a:t>
            </a:r>
          </a:p>
          <a:p>
            <a:pPr marL="571500" indent="-457200">
              <a:buFont typeface="+mj-lt"/>
              <a:buAutoNum type="alphaLcParenR"/>
            </a:pPr>
            <a:r>
              <a:rPr lang="uk-UA" sz="2400" dirty="0" smtClean="0"/>
              <a:t> витрати на </a:t>
            </a:r>
            <a:r>
              <a:rPr lang="uk-UA" sz="2400" i="1" dirty="0">
                <a:solidFill>
                  <a:srgbClr val="00B0F0"/>
                </a:solidFill>
              </a:rPr>
              <a:t>створення механізму обмеження опортуністичної поведінки</a:t>
            </a:r>
            <a:r>
              <a:rPr lang="uk-UA" sz="2400" dirty="0" smtClean="0"/>
              <a:t> контрагента.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 </a:t>
            </a:r>
            <a:r>
              <a:rPr lang="uk-UA" sz="2400" dirty="0" smtClean="0"/>
              <a:t>Основна </a:t>
            </a:r>
            <a:r>
              <a:rPr lang="uk-UA" sz="24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 </a:t>
            </a:r>
            <a:r>
              <a:rPr lang="uk-UA" sz="24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опортуністичної поведінки </a:t>
            </a:r>
            <a:r>
              <a:rPr lang="uk-UA" sz="2400" dirty="0" smtClean="0"/>
              <a:t>– постачання неякісних товарів та послуг та несвоєчасне відшкодування витрат на їхнє виробництво.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845921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96" y="260648"/>
            <a:ext cx="8496944" cy="64807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Цінність об'єкту обміну </a:t>
            </a:r>
            <a:r>
              <a:rPr lang="uk-UA" sz="2400" dirty="0" smtClean="0"/>
              <a:t>знижується в умовах </a:t>
            </a:r>
            <a:r>
              <a:rPr lang="uk-UA" sz="2400" i="1" dirty="0" smtClean="0">
                <a:solidFill>
                  <a:srgbClr val="00B0F0"/>
                </a:solidFill>
              </a:rPr>
              <a:t>недостатньої специфікації і захисту правочинності</a:t>
            </a:r>
            <a:r>
              <a:rPr lang="uk-UA" sz="2400" dirty="0" smtClean="0"/>
              <a:t>, оскільки контрагенти не можуть повною мірою засвоювати корисні властивості товарів і послуг. На думку </a:t>
            </a:r>
            <a:r>
              <a:rPr lang="uk-UA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Д. </a:t>
            </a:r>
            <a:r>
              <a:rPr lang="uk-UA" sz="24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Норта</a:t>
            </a:r>
            <a:r>
              <a:rPr lang="uk-UA" sz="24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uk-UA" sz="2400" dirty="0" smtClean="0"/>
              <a:t>права </a:t>
            </a:r>
            <a:r>
              <a:rPr lang="uk-UA" sz="2400" dirty="0"/>
              <a:t>легше </a:t>
            </a:r>
            <a:r>
              <a:rPr lang="uk-UA" sz="2400" dirty="0" smtClean="0"/>
              <a:t>специфікувати, коли корисність блага легко оцінити і коли зміни відбуваються в передбаченому напрямі.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Недостатня специфікація правочинності підвищує ймовірність виникнення опортуністичної поведінки.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 smtClean="0"/>
              <a:t>Раціональні індивіди будуть мати 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опортуністичну поведінку </a:t>
            </a:r>
            <a:r>
              <a:rPr lang="uk-UA" sz="2400" dirty="0" smtClean="0"/>
              <a:t>завжди, коли отримана від неї вигода буду більшою за чесну торгівлю.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400" dirty="0"/>
              <a:t> </a:t>
            </a:r>
            <a:r>
              <a:rPr lang="uk-UA" sz="2400" dirty="0" smtClean="0"/>
              <a:t>Надмірно високий рівень невизначеності на ринку може бути скорочений за допомогою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формальних</a:t>
            </a:r>
            <a:r>
              <a:rPr lang="uk-UA" sz="2400" dirty="0" smtClean="0"/>
              <a:t> і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неформальних інституцій</a:t>
            </a:r>
            <a:r>
              <a:rPr lang="uk-UA" sz="2400" dirty="0" smtClean="0"/>
              <a:t>, а також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організації</a:t>
            </a:r>
            <a:r>
              <a:rPr lang="uk-UA" sz="2400" dirty="0" smtClean="0"/>
              <a:t>, що сприяє зниженню асиметричності інформації і забезпечує виконання умов контракту. 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445030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16632"/>
            <a:ext cx="8280920" cy="6624736"/>
          </a:xfrm>
        </p:spPr>
        <p:txBody>
          <a:bodyPr>
            <a:noAutofit/>
          </a:bodyPr>
          <a:lstStyle/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dirty="0" smtClean="0"/>
              <a:t>Інституції структурують відносини контрагентів, створюючи додаткову систему обмежень відповідну до характеристики обміну. </a:t>
            </a:r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Ринок</a:t>
            </a:r>
            <a:r>
              <a:rPr lang="uk-UA" sz="2400" dirty="0" smtClean="0">
                <a:solidFill>
                  <a:srgbClr val="00B0F0"/>
                </a:solidFill>
              </a:rPr>
              <a:t> – сукупність інституцій, що структурують відносини обміну шляхом створення системи обмежень</a:t>
            </a:r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dirty="0" smtClean="0"/>
              <a:t>В умовах невизначеності і відсутності додаткових гарантій контрагенти децентралізованого і деперсоніфікованого ринкового обміну вимушені зараховувати до вартості товару </a:t>
            </a:r>
            <a:r>
              <a:rPr lang="uk-UA" sz="2400" i="1" dirty="0" smtClean="0">
                <a:solidFill>
                  <a:srgbClr val="00B0F0"/>
                </a:solidFill>
              </a:rPr>
              <a:t>премію за ризик</a:t>
            </a:r>
            <a:r>
              <a:rPr lang="uk-UA" sz="2400" dirty="0" smtClean="0"/>
              <a:t>, величина якої залежить від опортуністичної поведінки.</a:t>
            </a:r>
          </a:p>
          <a:p>
            <a:pPr indent="-342900"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uk-UA" sz="2400" dirty="0" smtClean="0"/>
              <a:t>Високий рівень </a:t>
            </a:r>
            <a:r>
              <a:rPr lang="uk-UA" sz="2400" i="1" dirty="0">
                <a:solidFill>
                  <a:srgbClr val="00B0F0"/>
                </a:solidFill>
              </a:rPr>
              <a:t>розподілу праці </a:t>
            </a:r>
            <a:r>
              <a:rPr lang="uk-UA" sz="2400" dirty="0" smtClean="0"/>
              <a:t>підвищує значимість </a:t>
            </a:r>
            <a:r>
              <a:rPr lang="uk-UA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стабільності та несуперечливості інституцій</a:t>
            </a:r>
            <a:r>
              <a:rPr lang="uk-UA" sz="2400" dirty="0" smtClean="0"/>
              <a:t>, а також </a:t>
            </a:r>
            <a:r>
              <a:rPr lang="uk-UA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організацій</a:t>
            </a:r>
            <a:r>
              <a:rPr lang="uk-UA" sz="2400" dirty="0" smtClean="0"/>
              <a:t>, що дозволяють індивідам вступати у складні контрактні відносини, мінімізуючи витрати, що пов'язані з невизначеністю щодо характеристик об'єктів обміну та виконання умов угоди.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6828741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1489</TotalTime>
  <Words>1134</Words>
  <Application>Microsoft Office PowerPoint</Application>
  <PresentationFormat>Экран (4:3)</PresentationFormat>
  <Paragraphs>103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Соседство</vt:lpstr>
      <vt:lpstr>Інституційний аналіз</vt:lpstr>
      <vt:lpstr>   Тема 5. Ринок і фірма як інституційні угоди    </vt:lpstr>
      <vt:lpstr> 5.1. Теорія контрактів.  Механізми управління трансакціями  </vt:lpstr>
      <vt:lpstr>Типи контрактів</vt:lpstr>
      <vt:lpstr>Форми специфічності активів</vt:lpstr>
      <vt:lpstr>Форми ефективного управління трансакціями</vt:lpstr>
      <vt:lpstr>5.2. Ринок як інституційна угода</vt:lpstr>
      <vt:lpstr>Презентация PowerPoint</vt:lpstr>
      <vt:lpstr>Презентация PowerPoint</vt:lpstr>
      <vt:lpstr>Персоніфіковані та деперсоніфіковані ринки</vt:lpstr>
      <vt:lpstr>Презентация PowerPoint</vt:lpstr>
      <vt:lpstr>5.3. Фірма як інституційна угода. Теорія фірми</vt:lpstr>
      <vt:lpstr>Презентация PowerPoint</vt:lpstr>
      <vt:lpstr>Презентация PowerPoint</vt:lpstr>
      <vt:lpstr>Типи економічних організацій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Інституційний аналіз</dc:title>
  <dc:creator>Юрій У</dc:creator>
  <cp:lastModifiedBy>Юрій У</cp:lastModifiedBy>
  <cp:revision>116</cp:revision>
  <dcterms:created xsi:type="dcterms:W3CDTF">2024-02-11T15:21:02Z</dcterms:created>
  <dcterms:modified xsi:type="dcterms:W3CDTF">2024-04-11T18:35:13Z</dcterms:modified>
</cp:coreProperties>
</file>