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68" r:id="rId5"/>
    <p:sldId id="269" r:id="rId6"/>
    <p:sldId id="259" r:id="rId7"/>
    <p:sldId id="260" r:id="rId8"/>
    <p:sldId id="262" r:id="rId9"/>
    <p:sldId id="261" r:id="rId10"/>
    <p:sldId id="270" r:id="rId11"/>
    <p:sldId id="271" r:id="rId12"/>
    <p:sldId id="272" r:id="rId13"/>
    <p:sldId id="273" r:id="rId14"/>
    <p:sldId id="263" r:id="rId15"/>
    <p:sldId id="264" r:id="rId16"/>
    <p:sldId id="265" r:id="rId17"/>
    <p:sldId id="266" r:id="rId18"/>
    <p:sldId id="267" r:id="rId19"/>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20" autoAdjust="0"/>
    <p:restoredTop sz="94660"/>
  </p:normalViewPr>
  <p:slideViewPr>
    <p:cSldViewPr>
      <p:cViewPr varScale="1">
        <p:scale>
          <a:sx n="83" d="100"/>
          <a:sy n="83" d="100"/>
        </p:scale>
        <p:origin x="-1483"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ий слайд">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C90A66AE-81F5-474A-B74B-EE41E9320F19}" type="datetimeFigureOut">
              <a:rPr lang="uk-UA" smtClean="0"/>
              <a:t>13.02.2024</a:t>
            </a:fld>
            <a:endParaRPr lang="uk-UA"/>
          </a:p>
        </p:txBody>
      </p:sp>
      <p:sp>
        <p:nvSpPr>
          <p:cNvPr id="5" name="Footer Placeholder 4"/>
          <p:cNvSpPr>
            <a:spLocks noGrp="1"/>
          </p:cNvSpPr>
          <p:nvPr>
            <p:ph type="ftr" sz="quarter" idx="11"/>
          </p:nvPr>
        </p:nvSpPr>
        <p:spPr/>
        <p:txBody>
          <a:bodyPr/>
          <a:lstStyle/>
          <a:p>
            <a:endParaRPr lang="uk-UA"/>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764F593F-0D5B-4CF0-BEE2-6583C73E7271}" type="slidenum">
              <a:rPr lang="uk-UA" smtClean="0"/>
              <a:t>‹№›</a:t>
            </a:fld>
            <a:endParaRPr lang="uk-UA"/>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smtClean="0"/>
              <a:t>Зразок підзаголовка</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uk-UA" smtClean="0"/>
              <a:t>Зразок заголовка</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smtClean="0"/>
              <a:t>Зразок заголовка</a:t>
            </a:r>
            <a:endParaRPr lang="en-US"/>
          </a:p>
        </p:txBody>
      </p:sp>
      <p:sp>
        <p:nvSpPr>
          <p:cNvPr id="3" name="Vertical Text Placeholder 2"/>
          <p:cNvSpPr>
            <a:spLocks noGrp="1"/>
          </p:cNvSpPr>
          <p:nvPr>
            <p:ph type="body" orient="vert" idx="1"/>
          </p:nvPr>
        </p:nvSpPr>
        <p:spPr/>
        <p:txBody>
          <a:bodyPr vert="eaVert"/>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a:p>
        </p:txBody>
      </p:sp>
      <p:sp>
        <p:nvSpPr>
          <p:cNvPr id="4" name="Date Placeholder 3"/>
          <p:cNvSpPr>
            <a:spLocks noGrp="1"/>
          </p:cNvSpPr>
          <p:nvPr>
            <p:ph type="dt" sz="half" idx="10"/>
          </p:nvPr>
        </p:nvSpPr>
        <p:spPr/>
        <p:txBody>
          <a:bodyPr/>
          <a:lstStyle/>
          <a:p>
            <a:fld id="{C90A66AE-81F5-474A-B74B-EE41E9320F19}" type="datetimeFigureOut">
              <a:rPr lang="uk-UA" smtClean="0"/>
              <a:t>13.02.2024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64F593F-0D5B-4CF0-BEE2-6583C73E7271}" type="slidenum">
              <a:rPr lang="uk-UA" smtClean="0"/>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ий заголовок і текст">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uk-UA" smtClean="0"/>
              <a:t>Зразок заголовка</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Date Placeholder 3"/>
          <p:cNvSpPr>
            <a:spLocks noGrp="1"/>
          </p:cNvSpPr>
          <p:nvPr>
            <p:ph type="dt" sz="half" idx="10"/>
          </p:nvPr>
        </p:nvSpPr>
        <p:spPr/>
        <p:txBody>
          <a:bodyPr/>
          <a:lstStyle/>
          <a:p>
            <a:fld id="{C90A66AE-81F5-474A-B74B-EE41E9320F19}" type="datetimeFigureOut">
              <a:rPr lang="uk-UA" smtClean="0"/>
              <a:t>13.02.2024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64F593F-0D5B-4CF0-BEE2-6583C73E7271}" type="slidenum">
              <a:rPr lang="uk-UA" smtClean="0"/>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smtClean="0"/>
              <a:t>Зразок заголовка</a:t>
            </a:r>
            <a:endParaRPr lang="en-US"/>
          </a:p>
        </p:txBody>
      </p:sp>
      <p:sp>
        <p:nvSpPr>
          <p:cNvPr id="3" name="Content Placeholder 2"/>
          <p:cNvSpPr>
            <a:spLocks noGrp="1"/>
          </p:cNvSpPr>
          <p:nvPr>
            <p:ph idx="1"/>
          </p:nvPr>
        </p:nvSpPr>
        <p:spPr/>
        <p:txBody>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a:p>
        </p:txBody>
      </p:sp>
      <p:sp>
        <p:nvSpPr>
          <p:cNvPr id="4" name="Date Placeholder 3"/>
          <p:cNvSpPr>
            <a:spLocks noGrp="1"/>
          </p:cNvSpPr>
          <p:nvPr>
            <p:ph type="dt" sz="half" idx="10"/>
          </p:nvPr>
        </p:nvSpPr>
        <p:spPr/>
        <p:txBody>
          <a:bodyPr/>
          <a:lstStyle/>
          <a:p>
            <a:fld id="{C90A66AE-81F5-474A-B74B-EE41E9320F19}" type="datetimeFigureOut">
              <a:rPr lang="uk-UA" smtClean="0"/>
              <a:t>13.02.2024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64F593F-0D5B-4CF0-BEE2-6583C73E7271}" type="slidenum">
              <a:rPr lang="uk-UA" smtClean="0"/>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озділу">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C90A66AE-81F5-474A-B74B-EE41E9320F19}" type="datetimeFigureOut">
              <a:rPr lang="uk-UA" smtClean="0"/>
              <a:t>13.02.2024</a:t>
            </a:fld>
            <a:endParaRPr lang="uk-UA"/>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64F593F-0D5B-4CF0-BEE2-6583C73E7271}" type="slidenum">
              <a:rPr lang="uk-UA" smtClean="0"/>
              <a:t>‹№›</a:t>
            </a:fld>
            <a:endParaRPr lang="uk-UA"/>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uk-UA" smtClean="0"/>
              <a:t>Зразок заголовка</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smtClean="0"/>
              <a:t>Зразок тексту</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uk-UA" smtClean="0"/>
              <a:t>Зразок заголовка</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5" name="Date Placeholder 4"/>
          <p:cNvSpPr>
            <a:spLocks noGrp="1"/>
          </p:cNvSpPr>
          <p:nvPr>
            <p:ph type="dt" sz="half" idx="10"/>
          </p:nvPr>
        </p:nvSpPr>
        <p:spPr/>
        <p:txBody>
          <a:bodyPr/>
          <a:lstStyle/>
          <a:p>
            <a:fld id="{C90A66AE-81F5-474A-B74B-EE41E9320F19}" type="datetimeFigureOut">
              <a:rPr lang="uk-UA" smtClean="0"/>
              <a:t>13.02.2024</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764F593F-0D5B-4CF0-BEE2-6583C73E7271}" type="slidenum">
              <a:rPr lang="uk-UA" smtClean="0"/>
              <a:t>‹№›</a:t>
            </a:fld>
            <a:endParaRPr 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uk-UA" smtClean="0"/>
              <a:t>Зразок заголовка</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Зразок тексту</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Зразок тексту</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7" name="Date Placeholder 6"/>
          <p:cNvSpPr>
            <a:spLocks noGrp="1"/>
          </p:cNvSpPr>
          <p:nvPr>
            <p:ph type="dt" sz="half" idx="10"/>
          </p:nvPr>
        </p:nvSpPr>
        <p:spPr/>
        <p:txBody>
          <a:bodyPr/>
          <a:lstStyle/>
          <a:p>
            <a:fld id="{C90A66AE-81F5-474A-B74B-EE41E9320F19}" type="datetimeFigureOut">
              <a:rPr lang="uk-UA" smtClean="0"/>
              <a:t>13.02.2024</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764F593F-0D5B-4CF0-BEE2-6583C73E7271}" type="slidenum">
              <a:rPr lang="uk-UA" smtClean="0"/>
              <a:t>‹№›</a:t>
            </a:fld>
            <a:endParaRPr lang="uk-U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smtClean="0"/>
              <a:t>Зразок заголовка</a:t>
            </a:r>
            <a:endParaRPr lang="en-US"/>
          </a:p>
        </p:txBody>
      </p:sp>
      <p:sp>
        <p:nvSpPr>
          <p:cNvPr id="3" name="Date Placeholder 2"/>
          <p:cNvSpPr>
            <a:spLocks noGrp="1"/>
          </p:cNvSpPr>
          <p:nvPr>
            <p:ph type="dt" sz="half" idx="10"/>
          </p:nvPr>
        </p:nvSpPr>
        <p:spPr/>
        <p:txBody>
          <a:bodyPr/>
          <a:lstStyle/>
          <a:p>
            <a:fld id="{C90A66AE-81F5-474A-B74B-EE41E9320F19}" type="datetimeFigureOut">
              <a:rPr lang="uk-UA" smtClean="0"/>
              <a:t>13.02.2024</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764F593F-0D5B-4CF0-BEE2-6583C73E7271}" type="slidenum">
              <a:rPr lang="uk-UA" smtClean="0"/>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ий слайд">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C90A66AE-81F5-474A-B74B-EE41E9320F19}" type="datetimeFigureOut">
              <a:rPr lang="uk-UA" smtClean="0"/>
              <a:t>13.02.2024</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764F593F-0D5B-4CF0-BEE2-6583C73E7271}" type="slidenum">
              <a:rPr lang="uk-UA" smtClean="0"/>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Вміст із підписом">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5" name="Date Placeholder 4"/>
          <p:cNvSpPr>
            <a:spLocks noGrp="1"/>
          </p:cNvSpPr>
          <p:nvPr>
            <p:ph type="dt" sz="half" idx="10"/>
          </p:nvPr>
        </p:nvSpPr>
        <p:spPr/>
        <p:txBody>
          <a:bodyPr/>
          <a:lstStyle/>
          <a:p>
            <a:fld id="{C90A66AE-81F5-474A-B74B-EE41E9320F19}" type="datetimeFigureOut">
              <a:rPr lang="uk-UA" smtClean="0"/>
              <a:t>13.02.2024</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764F593F-0D5B-4CF0-BEE2-6583C73E7271}" type="slidenum">
              <a:rPr lang="uk-UA" smtClean="0"/>
              <a:t>‹№›</a:t>
            </a:fld>
            <a:endParaRPr lang="uk-UA"/>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Зразок тексту</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uk-UA" smtClean="0"/>
              <a:t>Зразок заголовка</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Зображення з підписом">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uk-UA" smtClean="0"/>
              <a:t>Клацніть піктограму, щоб додати зображення</a:t>
            </a:r>
            <a:endParaRPr lang="en-US" dirty="0"/>
          </a:p>
        </p:txBody>
      </p:sp>
      <p:sp>
        <p:nvSpPr>
          <p:cNvPr id="5" name="Date Placeholder 4"/>
          <p:cNvSpPr>
            <a:spLocks noGrp="1"/>
          </p:cNvSpPr>
          <p:nvPr>
            <p:ph type="dt" sz="half" idx="10"/>
          </p:nvPr>
        </p:nvSpPr>
        <p:spPr/>
        <p:txBody>
          <a:bodyPr/>
          <a:lstStyle/>
          <a:p>
            <a:fld id="{C90A66AE-81F5-474A-B74B-EE41E9320F19}" type="datetimeFigureOut">
              <a:rPr lang="uk-UA" smtClean="0"/>
              <a:t>13.02.2024</a:t>
            </a:fld>
            <a:endParaRPr lang="uk-UA"/>
          </a:p>
        </p:txBody>
      </p:sp>
      <p:sp>
        <p:nvSpPr>
          <p:cNvPr id="7" name="Slide Number Placeholder 6"/>
          <p:cNvSpPr>
            <a:spLocks noGrp="1"/>
          </p:cNvSpPr>
          <p:nvPr>
            <p:ph type="sldNum" sz="quarter" idx="12"/>
          </p:nvPr>
        </p:nvSpPr>
        <p:spPr/>
        <p:txBody>
          <a:bodyPr/>
          <a:lstStyle/>
          <a:p>
            <a:fld id="{764F593F-0D5B-4CF0-BEE2-6583C73E7271}" type="slidenum">
              <a:rPr lang="uk-UA" smtClean="0"/>
              <a:t>‹№›</a:t>
            </a:fld>
            <a:endParaRPr lang="uk-UA"/>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uk-UA"/>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Зразок тексту</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uk-UA" smtClean="0"/>
              <a:t>Зразок заголовка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C90A66AE-81F5-474A-B74B-EE41E9320F19}" type="datetimeFigureOut">
              <a:rPr lang="uk-UA" smtClean="0"/>
              <a:t>13.02.2024</a:t>
            </a:fld>
            <a:endParaRPr lang="uk-U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uk-U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764F593F-0D5B-4CF0-BEE2-6583C73E7271}" type="slidenum">
              <a:rPr lang="uk-UA" smtClean="0"/>
              <a:t>‹№›</a:t>
            </a:fld>
            <a:endParaRPr lang="uk-UA"/>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uk-UA" smtClean="0"/>
              <a:t>Зразок заголовка</a:t>
            </a:r>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wiki-data.uk-ua.nina.az/%D0%9F%D1%80%D0%BE%D0%B4%D0%B0%D0%B2%D0%B5%D1%86%D1%8C.html" TargetMode="External"/><Relationship Id="rId2" Type="http://schemas.openxmlformats.org/officeDocument/2006/relationships/hyperlink" Target="https://www.wiki-data.uk-ua.nina.az/%D0%92%D0%B8%D1%80%D0%BE%D0%B1%D0%BD%D0%B8%D0%BA.html" TargetMode="External"/><Relationship Id="rId1" Type="http://schemas.openxmlformats.org/officeDocument/2006/relationships/slideLayout" Target="../slideLayouts/slideLayout2.xml"/><Relationship Id="rId4" Type="http://schemas.openxmlformats.org/officeDocument/2006/relationships/hyperlink" Target="https://www.wiki-data.uk-ua.nina.az/%D0%9A%D1%80%D0%B8%D0%B2%D0%B0_%D0%B2%D0%B8%D1%80%D0%BE%D0%B1%D0%BD%D0%B8%D1%87%D0%B8%D1%85_%D0%BC%D0%BE%D0%B6%D0%BB%D0%B8%D0%B2%D0%BE%D1%81%D1%82%D0%B5%D0%B9.html" TargetMode="Externa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wiki-data.uk-ua.nina.az/%D0%9F%D1%80%D0%B8%D0%B1%D1%83%D1%82%D0%BE%D0%BA.html" TargetMode="External"/><Relationship Id="rId2" Type="http://schemas.openxmlformats.org/officeDocument/2006/relationships/hyperlink" Target="https://www.wiki-data.uk-ua.nina.az/%D0%92%D0%B8%D1%82%D1%80%D0%B0%D1%82%D0%B8_%D0%B2%D0%B8%D1%80%D0%BE%D0%B1%D0%BD%D0%B8%D1%86%D1%82%D0%B2%D0%B0.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435280" cy="5962674"/>
          </a:xfrm>
          <a:ln>
            <a:solidFill>
              <a:schemeClr val="accent2">
                <a:lumMod val="60000"/>
                <a:lumOff val="40000"/>
              </a:schemeClr>
            </a:solidFill>
          </a:ln>
        </p:spPr>
        <p:txBody>
          <a:bodyPr>
            <a:normAutofit fontScale="90000"/>
          </a:bodyPr>
          <a:lstStyle/>
          <a:p>
            <a:r>
              <a:rPr lang="uk-UA" b="1" dirty="0" smtClean="0"/>
              <a:t/>
            </a:r>
            <a:br>
              <a:rPr lang="uk-UA" b="1" dirty="0" smtClean="0"/>
            </a:br>
            <a:r>
              <a:rPr lang="uk-UA" b="1" dirty="0" smtClean="0"/>
              <a:t/>
            </a:r>
            <a:br>
              <a:rPr lang="uk-UA" b="1" dirty="0" smtClean="0"/>
            </a:br>
            <a:r>
              <a:rPr lang="uk-UA" b="1" dirty="0"/>
              <a:t/>
            </a:r>
            <a:br>
              <a:rPr lang="uk-UA" b="1" dirty="0"/>
            </a:br>
            <a:r>
              <a:rPr lang="uk-UA" b="1" dirty="0" smtClean="0"/>
              <a:t/>
            </a:r>
            <a:br>
              <a:rPr lang="uk-UA" b="1" dirty="0" smtClean="0"/>
            </a:br>
            <a:r>
              <a:rPr lang="uk-UA" b="1" dirty="0"/>
              <a:t/>
            </a:r>
            <a:br>
              <a:rPr lang="uk-UA" b="1" dirty="0"/>
            </a:br>
            <a:r>
              <a:rPr lang="uk-UA" b="1" dirty="0" smtClean="0"/>
              <a:t/>
            </a:r>
            <a:br>
              <a:rPr lang="uk-UA" b="1" dirty="0" smtClean="0"/>
            </a:br>
            <a:r>
              <a:rPr lang="uk-UA" b="1" dirty="0" smtClean="0">
                <a:solidFill>
                  <a:schemeClr val="tx1"/>
                </a:solidFill>
              </a:rPr>
              <a:t>Тема </a:t>
            </a:r>
            <a:r>
              <a:rPr lang="uk-UA" b="1" dirty="0">
                <a:solidFill>
                  <a:schemeClr val="tx1"/>
                </a:solidFill>
              </a:rPr>
              <a:t>2. Попит, пропозиція, ціна, ринкова рівновага</a:t>
            </a:r>
            <a:r>
              <a:rPr lang="uk-UA" b="1" dirty="0" smtClean="0">
                <a:solidFill>
                  <a:schemeClr val="tx1"/>
                </a:solidFill>
              </a:rPr>
              <a:t>.</a:t>
            </a:r>
            <a:br>
              <a:rPr lang="uk-UA" b="1" dirty="0" smtClean="0">
                <a:solidFill>
                  <a:schemeClr val="tx1"/>
                </a:solidFill>
              </a:rPr>
            </a:br>
            <a:r>
              <a:rPr lang="uk-UA" b="1" dirty="0" smtClean="0">
                <a:solidFill>
                  <a:schemeClr val="tx1"/>
                </a:solidFill>
              </a:rPr>
              <a:t/>
            </a:r>
            <a:br>
              <a:rPr lang="uk-UA" b="1" dirty="0" smtClean="0">
                <a:solidFill>
                  <a:schemeClr val="tx1"/>
                </a:solidFill>
              </a:rPr>
            </a:br>
            <a:r>
              <a:rPr lang="uk-UA" sz="2200" dirty="0" smtClean="0">
                <a:solidFill>
                  <a:schemeClr val="tx1"/>
                </a:solidFill>
                <a:latin typeface="Times New Roman" pitchFamily="18" charset="0"/>
                <a:cs typeface="Times New Roman" pitchFamily="18" charset="0"/>
              </a:rPr>
              <a:t>1</a:t>
            </a:r>
            <a:r>
              <a:rPr lang="uk-UA" sz="2200" dirty="0">
                <a:solidFill>
                  <a:schemeClr val="tx1"/>
                </a:solidFill>
                <a:latin typeface="Times New Roman" pitchFamily="18" charset="0"/>
                <a:cs typeface="Times New Roman" pitchFamily="18" charset="0"/>
              </a:rPr>
              <a:t>. Попит і закон попиту. Функція попиту. </a:t>
            </a:r>
            <a:br>
              <a:rPr lang="uk-UA" sz="2200" dirty="0">
                <a:solidFill>
                  <a:schemeClr val="tx1"/>
                </a:solidFill>
                <a:latin typeface="Times New Roman" pitchFamily="18" charset="0"/>
                <a:cs typeface="Times New Roman" pitchFamily="18" charset="0"/>
              </a:rPr>
            </a:br>
            <a:r>
              <a:rPr lang="uk-UA" sz="2200" dirty="0" smtClean="0">
                <a:solidFill>
                  <a:schemeClr val="tx1"/>
                </a:solidFill>
                <a:latin typeface="Times New Roman" pitchFamily="18" charset="0"/>
                <a:cs typeface="Times New Roman" pitchFamily="18" charset="0"/>
              </a:rPr>
              <a:t/>
            </a:r>
            <a:br>
              <a:rPr lang="uk-UA" sz="2200" dirty="0" smtClean="0">
                <a:solidFill>
                  <a:schemeClr val="tx1"/>
                </a:solidFill>
                <a:latin typeface="Times New Roman" pitchFamily="18" charset="0"/>
                <a:cs typeface="Times New Roman" pitchFamily="18" charset="0"/>
              </a:rPr>
            </a:br>
            <a:r>
              <a:rPr lang="uk-UA" sz="2200" dirty="0" smtClean="0">
                <a:solidFill>
                  <a:schemeClr val="tx1"/>
                </a:solidFill>
                <a:latin typeface="Times New Roman" pitchFamily="18" charset="0"/>
                <a:cs typeface="Times New Roman" pitchFamily="18" charset="0"/>
              </a:rPr>
              <a:t>2</a:t>
            </a:r>
            <a:r>
              <a:rPr lang="uk-UA" sz="2200" dirty="0">
                <a:solidFill>
                  <a:schemeClr val="tx1"/>
                </a:solidFill>
                <a:latin typeface="Times New Roman" pitchFamily="18" charset="0"/>
                <a:cs typeface="Times New Roman" pitchFamily="18" charset="0"/>
              </a:rPr>
              <a:t>. Пропозиція і закон пропозиції. Функція пропозиції.</a:t>
            </a:r>
            <a:br>
              <a:rPr lang="uk-UA" sz="2200" dirty="0">
                <a:solidFill>
                  <a:schemeClr val="tx1"/>
                </a:solidFill>
                <a:latin typeface="Times New Roman" pitchFamily="18" charset="0"/>
                <a:cs typeface="Times New Roman" pitchFamily="18" charset="0"/>
              </a:rPr>
            </a:br>
            <a:r>
              <a:rPr lang="uk-UA" sz="2200" dirty="0" smtClean="0">
                <a:solidFill>
                  <a:schemeClr val="tx1"/>
                </a:solidFill>
                <a:latin typeface="Times New Roman" pitchFamily="18" charset="0"/>
                <a:cs typeface="Times New Roman" pitchFamily="18" charset="0"/>
              </a:rPr>
              <a:t/>
            </a:r>
            <a:br>
              <a:rPr lang="uk-UA" sz="2200" dirty="0" smtClean="0">
                <a:solidFill>
                  <a:schemeClr val="tx1"/>
                </a:solidFill>
                <a:latin typeface="Times New Roman" pitchFamily="18" charset="0"/>
                <a:cs typeface="Times New Roman" pitchFamily="18" charset="0"/>
              </a:rPr>
            </a:br>
            <a:r>
              <a:rPr lang="uk-UA" sz="2200" dirty="0" smtClean="0">
                <a:solidFill>
                  <a:schemeClr val="tx1"/>
                </a:solidFill>
                <a:latin typeface="Times New Roman" pitchFamily="18" charset="0"/>
                <a:cs typeface="Times New Roman" pitchFamily="18" charset="0"/>
              </a:rPr>
              <a:t>3</a:t>
            </a:r>
            <a:r>
              <a:rPr lang="uk-UA" sz="2200" dirty="0">
                <a:solidFill>
                  <a:schemeClr val="tx1"/>
                </a:solidFill>
                <a:latin typeface="Times New Roman" pitchFamily="18" charset="0"/>
                <a:cs typeface="Times New Roman" pitchFamily="18" charset="0"/>
              </a:rPr>
              <a:t>. Поняття ринкової рівноваги. Визначення рівноважної ціни та рівноважної кількості товару.</a:t>
            </a:r>
            <a:br>
              <a:rPr lang="uk-UA" sz="2200" dirty="0">
                <a:solidFill>
                  <a:schemeClr val="tx1"/>
                </a:solidFill>
                <a:latin typeface="Times New Roman" pitchFamily="18" charset="0"/>
                <a:cs typeface="Times New Roman" pitchFamily="18" charset="0"/>
              </a:rPr>
            </a:br>
            <a:r>
              <a:rPr lang="uk-UA" sz="2200" dirty="0">
                <a:solidFill>
                  <a:schemeClr val="tx1"/>
                </a:solidFill>
                <a:latin typeface="Times New Roman" pitchFamily="18" charset="0"/>
                <a:cs typeface="Times New Roman" pitchFamily="18" charset="0"/>
              </a:rPr>
              <a:t> </a:t>
            </a:r>
            <a:r>
              <a:rPr lang="uk-UA" sz="2200" dirty="0" smtClean="0">
                <a:solidFill>
                  <a:schemeClr val="tx1"/>
                </a:solidFill>
                <a:latin typeface="Times New Roman" pitchFamily="18" charset="0"/>
                <a:cs typeface="Times New Roman" pitchFamily="18" charset="0"/>
              </a:rPr>
              <a:t/>
            </a:r>
            <a:br>
              <a:rPr lang="uk-UA" sz="2200" dirty="0" smtClean="0">
                <a:solidFill>
                  <a:schemeClr val="tx1"/>
                </a:solidFill>
                <a:latin typeface="Times New Roman" pitchFamily="18" charset="0"/>
                <a:cs typeface="Times New Roman" pitchFamily="18" charset="0"/>
              </a:rPr>
            </a:br>
            <a:r>
              <a:rPr lang="uk-UA" sz="2200" dirty="0" smtClean="0">
                <a:solidFill>
                  <a:schemeClr val="tx1"/>
                </a:solidFill>
                <a:latin typeface="Times New Roman" pitchFamily="18" charset="0"/>
                <a:cs typeface="Times New Roman" pitchFamily="18" charset="0"/>
              </a:rPr>
              <a:t>4</a:t>
            </a:r>
            <a:r>
              <a:rPr lang="uk-UA" sz="2200" dirty="0">
                <a:solidFill>
                  <a:schemeClr val="tx1"/>
                </a:solidFill>
                <a:latin typeface="Times New Roman" pitchFamily="18" charset="0"/>
                <a:cs typeface="Times New Roman" pitchFamily="18" charset="0"/>
              </a:rPr>
              <a:t>. Сталість і динамічність ринкової рівноваги. Поняття про надлишок споживача і надлишок виробника. </a:t>
            </a:r>
            <a:br>
              <a:rPr lang="uk-UA" sz="2200" dirty="0">
                <a:solidFill>
                  <a:schemeClr val="tx1"/>
                </a:solidFill>
                <a:latin typeface="Times New Roman" pitchFamily="18" charset="0"/>
                <a:cs typeface="Times New Roman" pitchFamily="18" charset="0"/>
              </a:rPr>
            </a:br>
            <a:r>
              <a:rPr lang="uk-UA" sz="2200" dirty="0" smtClean="0">
                <a:solidFill>
                  <a:schemeClr val="tx1"/>
                </a:solidFill>
                <a:latin typeface="Times New Roman" pitchFamily="18" charset="0"/>
                <a:cs typeface="Times New Roman" pitchFamily="18" charset="0"/>
              </a:rPr>
              <a:t/>
            </a:r>
            <a:br>
              <a:rPr lang="uk-UA" sz="2200" dirty="0" smtClean="0">
                <a:solidFill>
                  <a:schemeClr val="tx1"/>
                </a:solidFill>
                <a:latin typeface="Times New Roman" pitchFamily="18" charset="0"/>
                <a:cs typeface="Times New Roman" pitchFamily="18" charset="0"/>
              </a:rPr>
            </a:br>
            <a:r>
              <a:rPr lang="uk-UA" dirty="0">
                <a:solidFill>
                  <a:schemeClr val="tx1"/>
                </a:solidFill>
              </a:rPr>
              <a:t/>
            </a:r>
            <a:br>
              <a:rPr lang="uk-UA" dirty="0">
                <a:solidFill>
                  <a:schemeClr val="tx1"/>
                </a:solidFill>
              </a:rPr>
            </a:br>
            <a:r>
              <a:rPr lang="uk-UA" b="1" dirty="0" smtClean="0">
                <a:solidFill>
                  <a:schemeClr val="tx1"/>
                </a:solidFill>
              </a:rPr>
              <a:t/>
            </a:r>
            <a:br>
              <a:rPr lang="uk-UA" b="1" dirty="0" smtClean="0">
                <a:solidFill>
                  <a:schemeClr val="tx1"/>
                </a:solidFill>
              </a:rPr>
            </a:br>
            <a:r>
              <a:rPr lang="uk-UA" b="1" dirty="0"/>
              <a:t/>
            </a:r>
            <a:br>
              <a:rPr lang="uk-UA" b="1" dirty="0"/>
            </a:br>
            <a:r>
              <a:rPr lang="uk-UA" b="1" dirty="0" smtClean="0"/>
              <a:t/>
            </a:r>
            <a:br>
              <a:rPr lang="uk-UA" b="1" dirty="0" smtClean="0"/>
            </a:br>
            <a:r>
              <a:rPr lang="uk-UA" b="1" dirty="0"/>
              <a:t/>
            </a:r>
            <a:br>
              <a:rPr lang="uk-UA" b="1" dirty="0"/>
            </a:br>
            <a:r>
              <a:rPr lang="uk-UA" dirty="0"/>
              <a:t/>
            </a:r>
            <a:br>
              <a:rPr lang="uk-UA" dirty="0"/>
            </a:br>
            <a:endParaRPr lang="uk-UA" dirty="0"/>
          </a:p>
        </p:txBody>
      </p:sp>
    </p:spTree>
    <p:extLst>
      <p:ext uri="{BB962C8B-B14F-4D97-AF65-F5344CB8AC3E}">
        <p14:creationId xmlns:p14="http://schemas.microsoft.com/office/powerpoint/2010/main" val="14979766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251520" y="260648"/>
            <a:ext cx="4392488" cy="6264696"/>
          </a:xfrm>
        </p:spPr>
        <p:txBody>
          <a:bodyPr>
            <a:normAutofit/>
          </a:bodyPr>
          <a:lstStyle/>
          <a:p>
            <a:pPr marL="114300" indent="0" algn="ctr">
              <a:buNone/>
            </a:pPr>
            <a:r>
              <a:rPr lang="uk-UA" sz="1500" dirty="0"/>
              <a:t>Пропозиція, як і попит, також може бути не тільки </a:t>
            </a:r>
            <a:r>
              <a:rPr lang="uk-UA" sz="1500" dirty="0" smtClean="0"/>
              <a:t>індивідуальною</a:t>
            </a:r>
            <a:r>
              <a:rPr lang="uk-UA" sz="1500" dirty="0"/>
              <a:t>, а й ринковою.</a:t>
            </a:r>
            <a:br>
              <a:rPr lang="uk-UA" sz="1500" dirty="0"/>
            </a:br>
            <a:r>
              <a:rPr lang="uk-UA" sz="1500" b="1" i="1" dirty="0"/>
              <a:t>Ринкова пропозиція </a:t>
            </a:r>
            <a:r>
              <a:rPr lang="uk-UA" sz="1500" dirty="0"/>
              <a:t>— це загальна сума індивідуальних пропозицій. Крива ринкової пропозиції будується аналогічно кривій ринкового попиту.</a:t>
            </a:r>
            <a:br>
              <a:rPr lang="uk-UA" sz="1500" dirty="0"/>
            </a:br>
            <a:r>
              <a:rPr lang="uk-UA" sz="1500" dirty="0"/>
              <a:t>Рух по кривій пропозиції від точки А до точки В (</a:t>
            </a:r>
            <a:r>
              <a:rPr lang="uk-UA" sz="1500" dirty="0" smtClean="0"/>
              <a:t>рис) </a:t>
            </a:r>
            <a:r>
              <a:rPr lang="uk-UA" sz="1500" dirty="0"/>
              <a:t>відображає збільшення обсягу пропозиції товару А від 250 до 400 од., зумовлений зростанням ціни одиниці продукції з 3 </a:t>
            </a:r>
            <a:r>
              <a:rPr lang="uk-UA" sz="1500" dirty="0" err="1"/>
              <a:t>грн</a:t>
            </a:r>
            <a:r>
              <a:rPr lang="uk-UA" sz="1500" dirty="0"/>
              <a:t> до 4 грн. </a:t>
            </a:r>
            <a:endParaRPr lang="uk-UA" sz="1500" dirty="0" smtClean="0"/>
          </a:p>
          <a:p>
            <a:pPr marL="114300" indent="0" algn="ctr">
              <a:buNone/>
            </a:pPr>
            <a:r>
              <a:rPr lang="uk-UA" sz="1500" dirty="0" smtClean="0"/>
              <a:t>Рух </a:t>
            </a:r>
            <a:r>
              <a:rPr lang="uk-UA" sz="1500" dirty="0"/>
              <a:t>по кривій пропозиції від точки С до точки В відображає зменшення обсягу пропозиції цього товару з 600 до 400 од. у </a:t>
            </a:r>
            <a:r>
              <a:rPr lang="uk-UA" sz="1500" dirty="0" err="1"/>
              <a:t>звʼязку</a:t>
            </a:r>
            <a:r>
              <a:rPr lang="uk-UA" sz="1500" dirty="0"/>
              <a:t> зі зменшенням ціни від 5 </a:t>
            </a:r>
            <a:r>
              <a:rPr lang="uk-UA" sz="1500" dirty="0" err="1"/>
              <a:t>грн</a:t>
            </a:r>
            <a:r>
              <a:rPr lang="uk-UA" sz="1500" dirty="0"/>
              <a:t> за </a:t>
            </a:r>
            <a:r>
              <a:rPr lang="uk-UA" sz="1500" dirty="0" smtClean="0"/>
              <a:t>одиницю </a:t>
            </a:r>
            <a:r>
              <a:rPr lang="uk-UA" sz="1500" dirty="0"/>
              <a:t>до 4.</a:t>
            </a:r>
            <a:br>
              <a:rPr lang="uk-UA" sz="1500" dirty="0"/>
            </a:br>
            <a:r>
              <a:rPr lang="uk-UA" sz="1500" dirty="0"/>
              <a:t>Зміни у пропозиції, спричинені неціновими факторами, зміщують криву пропозиції </a:t>
            </a:r>
            <a:r>
              <a:rPr lang="en-US" sz="1500" dirty="0" smtClean="0"/>
              <a:t>S</a:t>
            </a:r>
            <a:r>
              <a:rPr lang="uk-UA" sz="1500" dirty="0" smtClean="0"/>
              <a:t>0</a:t>
            </a:r>
            <a:r>
              <a:rPr lang="en-US" sz="1500" dirty="0" smtClean="0"/>
              <a:t>, </a:t>
            </a:r>
            <a:r>
              <a:rPr lang="uk-UA" sz="1500" dirty="0"/>
              <a:t>праворуч або ліворуч (</a:t>
            </a:r>
            <a:r>
              <a:rPr lang="uk-UA" sz="1500" dirty="0" smtClean="0"/>
              <a:t>рис).</a:t>
            </a:r>
            <a:r>
              <a:rPr lang="uk-UA" sz="1500" dirty="0"/>
              <a:t/>
            </a:r>
            <a:br>
              <a:rPr lang="uk-UA" sz="1500" dirty="0"/>
            </a:br>
            <a:r>
              <a:rPr lang="uk-UA" sz="1500" dirty="0"/>
              <a:t>Крива </a:t>
            </a:r>
            <a:r>
              <a:rPr lang="en-US" sz="1500" dirty="0" smtClean="0"/>
              <a:t>S</a:t>
            </a:r>
            <a:r>
              <a:rPr lang="uk-UA" sz="1500" dirty="0" smtClean="0"/>
              <a:t>1</a:t>
            </a:r>
            <a:r>
              <a:rPr lang="en-US" sz="1500" dirty="0" smtClean="0"/>
              <a:t>S</a:t>
            </a:r>
            <a:r>
              <a:rPr lang="uk-UA" sz="1500" dirty="0"/>
              <a:t>1</a:t>
            </a:r>
            <a:r>
              <a:rPr lang="en-US" sz="1500" dirty="0" smtClean="0"/>
              <a:t> </a:t>
            </a:r>
            <a:r>
              <a:rPr lang="uk-UA" sz="1500" dirty="0"/>
              <a:t>позначає збільшення пропозиції, а крива </a:t>
            </a:r>
            <a:r>
              <a:rPr lang="en-US" sz="1500" dirty="0" smtClean="0"/>
              <a:t>S</a:t>
            </a:r>
            <a:r>
              <a:rPr lang="uk-UA" sz="1500" dirty="0" smtClean="0"/>
              <a:t>2</a:t>
            </a:r>
            <a:r>
              <a:rPr lang="en-US" sz="1500" dirty="0" smtClean="0"/>
              <a:t>S</a:t>
            </a:r>
            <a:r>
              <a:rPr lang="uk-UA" sz="1500" dirty="0"/>
              <a:t>2</a:t>
            </a:r>
            <a:r>
              <a:rPr lang="en-US" sz="1500" dirty="0" smtClean="0"/>
              <a:t> </a:t>
            </a:r>
            <a:r>
              <a:rPr lang="en-US" sz="1500" dirty="0"/>
              <a:t>— </a:t>
            </a:r>
            <a:r>
              <a:rPr lang="uk-UA" sz="1500" dirty="0"/>
              <a:t>її зменшення, зумовлене впливом нецінових факторів.</a:t>
            </a: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0" y="332656"/>
            <a:ext cx="4285586" cy="2947280"/>
          </a:xfrm>
          <a:prstGeom prst="rect">
            <a:avLst/>
          </a:prstGeom>
        </p:spPr>
      </p:pic>
      <p:pic>
        <p:nvPicPr>
          <p:cNvPr id="5" name="Рисунок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85170" y="3789040"/>
            <a:ext cx="4295264" cy="2507388"/>
          </a:xfrm>
          <a:prstGeom prst="rect">
            <a:avLst/>
          </a:prstGeom>
        </p:spPr>
      </p:pic>
    </p:spTree>
    <p:extLst>
      <p:ext uri="{BB962C8B-B14F-4D97-AF65-F5344CB8AC3E}">
        <p14:creationId xmlns:p14="http://schemas.microsoft.com/office/powerpoint/2010/main" val="38355001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251520" y="332656"/>
            <a:ext cx="8568952" cy="5904656"/>
          </a:xfrm>
        </p:spPr>
        <p:txBody>
          <a:bodyPr>
            <a:normAutofit fontScale="85000" lnSpcReduction="10000"/>
          </a:bodyPr>
          <a:lstStyle/>
          <a:p>
            <a:pPr marL="114300" indent="0" algn="ctr">
              <a:buNone/>
            </a:pPr>
            <a:r>
              <a:rPr lang="uk-UA" b="1" i="1" dirty="0">
                <a:solidFill>
                  <a:srgbClr val="C00000"/>
                </a:solidFill>
              </a:rPr>
              <a:t>Нецінові фактори, що впливають на пропозицію</a:t>
            </a:r>
            <a:r>
              <a:rPr lang="uk-UA" dirty="0"/>
              <a:t/>
            </a:r>
            <a:br>
              <a:rPr lang="uk-UA" dirty="0"/>
            </a:br>
            <a:r>
              <a:rPr lang="uk-UA" b="1" i="1" dirty="0"/>
              <a:t>Зміна цін на ресурси. </a:t>
            </a:r>
            <a:r>
              <a:rPr lang="uk-UA" dirty="0"/>
              <a:t>Зростання цін на ресурси за інших незмінних умов зменшує платоспроможний попит на них з боку підприємця, робить вищою собівартість (витрати </a:t>
            </a:r>
            <a:r>
              <a:rPr lang="uk-UA" dirty="0" smtClean="0"/>
              <a:t>виробництва</a:t>
            </a:r>
            <a:r>
              <a:rPr lang="uk-UA" dirty="0"/>
              <a:t>) його продукції, що змушує підприємця в кінці кінців скорочувати пропозицію свого товару. Крива пропозиції за цих умов зміститься ліворуч. І навпаки, зменшення цін на ресурси відобразиться зміщенням кривої пропозиції праворуч.</a:t>
            </a:r>
            <a:br>
              <a:rPr lang="uk-UA" dirty="0"/>
            </a:br>
            <a:r>
              <a:rPr lang="uk-UA" b="1" dirty="0"/>
              <a:t>Технологічний прогрес. </a:t>
            </a:r>
            <a:r>
              <a:rPr lang="uk-UA" dirty="0" smtClean="0"/>
              <a:t>Досконаліші </a:t>
            </a:r>
            <a:r>
              <a:rPr lang="uk-UA" dirty="0"/>
              <a:t>технології заощаджують витрати сировини, палива, енергії на одиницю </a:t>
            </a:r>
            <a:r>
              <a:rPr lang="uk-UA" dirty="0" smtClean="0"/>
              <a:t>продукції</a:t>
            </a:r>
            <a:r>
              <a:rPr lang="uk-UA" dirty="0"/>
              <a:t>, сприяють тривалішому зберіганню продукції, що швидко псується, або швидкому протіканню технологічного процесу і т. ін. Усе це спонукає до розширення пропозиції, а відтак зміщує криву </a:t>
            </a:r>
            <a:r>
              <a:rPr lang="en-US" dirty="0" smtClean="0"/>
              <a:t>S</a:t>
            </a:r>
            <a:r>
              <a:rPr lang="uk-UA" dirty="0" smtClean="0"/>
              <a:t>0</a:t>
            </a:r>
            <a:r>
              <a:rPr lang="en-US" dirty="0" smtClean="0"/>
              <a:t>S</a:t>
            </a:r>
            <a:r>
              <a:rPr lang="uk-UA" dirty="0" smtClean="0"/>
              <a:t>0</a:t>
            </a:r>
            <a:r>
              <a:rPr lang="en-US" dirty="0" smtClean="0"/>
              <a:t>, </a:t>
            </a:r>
            <a:r>
              <a:rPr lang="uk-UA" dirty="0"/>
              <a:t>праворуч.</a:t>
            </a:r>
            <a:br>
              <a:rPr lang="uk-UA" dirty="0"/>
            </a:br>
            <a:r>
              <a:rPr lang="uk-UA" b="1" i="1" dirty="0"/>
              <a:t>Зміна цін на споріднені товари впливає на пропозицію через зміну структури виробництва. </a:t>
            </a:r>
            <a:r>
              <a:rPr lang="uk-UA" dirty="0"/>
              <a:t>Наприклад, якщо ціна на олію залишається незмінною, а на маргарин зростає, то виробник олії буде шукати альтернативні можливості спрямування своїх ресурсів на виробництво маргарину, обмеживши виробництво олії.</a:t>
            </a:r>
            <a:br>
              <a:rPr lang="uk-UA" dirty="0"/>
            </a:br>
            <a:r>
              <a:rPr lang="uk-UA" dirty="0"/>
              <a:t>Крива пропозиції для олії зміститься ліворуч.</a:t>
            </a:r>
          </a:p>
        </p:txBody>
      </p:sp>
    </p:spTree>
    <p:extLst>
      <p:ext uri="{BB962C8B-B14F-4D97-AF65-F5344CB8AC3E}">
        <p14:creationId xmlns:p14="http://schemas.microsoft.com/office/powerpoint/2010/main" val="40619853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79512" y="260648"/>
            <a:ext cx="8640960" cy="6264696"/>
          </a:xfrm>
        </p:spPr>
        <p:txBody>
          <a:bodyPr>
            <a:normAutofit fontScale="92500"/>
          </a:bodyPr>
          <a:lstStyle/>
          <a:p>
            <a:pPr marL="114300" indent="0" algn="ctr">
              <a:buNone/>
            </a:pPr>
            <a:r>
              <a:rPr lang="uk-UA" b="1" i="1" dirty="0">
                <a:latin typeface="Times New Roman" pitchFamily="18" charset="0"/>
                <a:cs typeface="Times New Roman" pitchFamily="18" charset="0"/>
              </a:rPr>
              <a:t>Зміни чисельності продавців. </a:t>
            </a:r>
            <a:r>
              <a:rPr lang="uk-UA" dirty="0">
                <a:latin typeface="Times New Roman" pitchFamily="18" charset="0"/>
                <a:cs typeface="Times New Roman" pitchFamily="18" charset="0"/>
              </a:rPr>
              <a:t>Зростання числа продавців за інших незмінних умов збільшує пропозицію, і крива </a:t>
            </a:r>
            <a:r>
              <a:rPr lang="en-US" dirty="0" smtClean="0">
                <a:latin typeface="Times New Roman" pitchFamily="18" charset="0"/>
                <a:cs typeface="Times New Roman" pitchFamily="18" charset="0"/>
              </a:rPr>
              <a:t>S</a:t>
            </a:r>
            <a:r>
              <a:rPr lang="uk-UA" dirty="0" smtClean="0">
                <a:latin typeface="Times New Roman" pitchFamily="18" charset="0"/>
                <a:cs typeface="Times New Roman" pitchFamily="18" charset="0"/>
              </a:rPr>
              <a:t>0</a:t>
            </a:r>
            <a:r>
              <a:rPr lang="en-US" dirty="0" smtClean="0">
                <a:latin typeface="Times New Roman" pitchFamily="18" charset="0"/>
                <a:cs typeface="Times New Roman" pitchFamily="18" charset="0"/>
              </a:rPr>
              <a:t>S</a:t>
            </a:r>
            <a:r>
              <a:rPr lang="uk-UA" dirty="0" smtClean="0">
                <a:latin typeface="Times New Roman" pitchFamily="18" charset="0"/>
                <a:cs typeface="Times New Roman" pitchFamily="18" charset="0"/>
              </a:rPr>
              <a:t>0</a:t>
            </a:r>
            <a:r>
              <a:rPr lang="en-US" dirty="0" smtClean="0">
                <a:latin typeface="Times New Roman" pitchFamily="18" charset="0"/>
                <a:cs typeface="Times New Roman" pitchFamily="18" charset="0"/>
              </a:rPr>
              <a:t> </a:t>
            </a:r>
            <a:r>
              <a:rPr lang="uk-UA" dirty="0">
                <a:latin typeface="Times New Roman" pitchFamily="18" charset="0"/>
                <a:cs typeface="Times New Roman" pitchFamily="18" charset="0"/>
              </a:rPr>
              <a:t>зміститься праворуч.</a:t>
            </a:r>
            <a:br>
              <a:rPr lang="uk-UA" dirty="0">
                <a:latin typeface="Times New Roman" pitchFamily="18" charset="0"/>
                <a:cs typeface="Times New Roman" pitchFamily="18" charset="0"/>
              </a:rPr>
            </a:br>
            <a:r>
              <a:rPr lang="uk-UA" b="1" i="1" dirty="0">
                <a:latin typeface="Times New Roman" pitchFamily="18" charset="0"/>
                <a:cs typeface="Times New Roman" pitchFamily="18" charset="0"/>
              </a:rPr>
              <a:t>Зміни у фіскальній політиці. </a:t>
            </a:r>
            <a:r>
              <a:rPr lang="uk-UA" dirty="0">
                <a:latin typeface="Times New Roman" pitchFamily="18" charset="0"/>
                <a:cs typeface="Times New Roman" pitchFamily="18" charset="0"/>
              </a:rPr>
              <a:t>Зростання рівня ставки оподаткування обмежує ресурсні можливості підприємства, оскільки зменшує його доходи. Крива пропозиції зміститься ліворуч.</a:t>
            </a:r>
            <a:br>
              <a:rPr lang="uk-UA" dirty="0">
                <a:latin typeface="Times New Roman" pitchFamily="18" charset="0"/>
                <a:cs typeface="Times New Roman" pitchFamily="18" charset="0"/>
              </a:rPr>
            </a:br>
            <a:r>
              <a:rPr lang="uk-UA" dirty="0">
                <a:latin typeface="Times New Roman" pitchFamily="18" charset="0"/>
                <a:cs typeface="Times New Roman" pitchFamily="18" charset="0"/>
              </a:rPr>
              <a:t>Зростання бізнесових трансфертів, які уряд надає </a:t>
            </a:r>
            <a:r>
              <a:rPr lang="uk-UA" dirty="0" smtClean="0">
                <a:latin typeface="Times New Roman" pitchFamily="18" charset="0"/>
                <a:cs typeface="Times New Roman" pitchFamily="18" charset="0"/>
              </a:rPr>
              <a:t>підприємствам</a:t>
            </a:r>
            <a:r>
              <a:rPr lang="uk-UA" dirty="0">
                <a:latin typeface="Times New Roman" pitchFamily="18" charset="0"/>
                <a:cs typeface="Times New Roman" pitchFamily="18" charset="0"/>
              </a:rPr>
              <a:t>, збільшить ресурсні можливості виробника. Пропозиція зросте і крива </a:t>
            </a:r>
            <a:r>
              <a:rPr lang="en-US" dirty="0" smtClean="0">
                <a:latin typeface="Times New Roman" pitchFamily="18" charset="0"/>
                <a:cs typeface="Times New Roman" pitchFamily="18" charset="0"/>
              </a:rPr>
              <a:t>S</a:t>
            </a:r>
            <a:r>
              <a:rPr lang="uk-UA" dirty="0" smtClean="0">
                <a:latin typeface="Times New Roman" pitchFamily="18" charset="0"/>
                <a:cs typeface="Times New Roman" pitchFamily="18" charset="0"/>
              </a:rPr>
              <a:t>0</a:t>
            </a:r>
            <a:r>
              <a:rPr lang="en-US" dirty="0" smtClean="0">
                <a:latin typeface="Times New Roman" pitchFamily="18" charset="0"/>
                <a:cs typeface="Times New Roman" pitchFamily="18" charset="0"/>
              </a:rPr>
              <a:t>S</a:t>
            </a:r>
            <a:r>
              <a:rPr lang="uk-UA" dirty="0" smtClean="0">
                <a:latin typeface="Times New Roman" pitchFamily="18" charset="0"/>
                <a:cs typeface="Times New Roman" pitchFamily="18" charset="0"/>
              </a:rPr>
              <a:t>0</a:t>
            </a:r>
            <a:r>
              <a:rPr lang="en-US" dirty="0" smtClean="0">
                <a:latin typeface="Times New Roman" pitchFamily="18" charset="0"/>
                <a:cs typeface="Times New Roman" pitchFamily="18" charset="0"/>
              </a:rPr>
              <a:t>, </a:t>
            </a:r>
            <a:r>
              <a:rPr lang="uk-UA" dirty="0">
                <a:latin typeface="Times New Roman" pitchFamily="18" charset="0"/>
                <a:cs typeface="Times New Roman" pitchFamily="18" charset="0"/>
              </a:rPr>
              <a:t>зміститься праворуч.</a:t>
            </a:r>
            <a:br>
              <a:rPr lang="uk-UA" dirty="0">
                <a:latin typeface="Times New Roman" pitchFamily="18" charset="0"/>
                <a:cs typeface="Times New Roman" pitchFamily="18" charset="0"/>
              </a:rPr>
            </a:br>
            <a:r>
              <a:rPr lang="uk-UA" b="1" i="1" dirty="0">
                <a:latin typeface="Times New Roman" pitchFamily="18" charset="0"/>
                <a:cs typeface="Times New Roman" pitchFamily="18" charset="0"/>
              </a:rPr>
              <a:t>Очікування підприємців. </a:t>
            </a:r>
            <a:r>
              <a:rPr lang="uk-UA" dirty="0">
                <a:latin typeface="Times New Roman" pitchFamily="18" charset="0"/>
                <a:cs typeface="Times New Roman" pitchFamily="18" charset="0"/>
              </a:rPr>
              <a:t>Очікування підприємців, </a:t>
            </a:r>
            <a:r>
              <a:rPr lang="uk-UA" dirty="0" err="1">
                <a:latin typeface="Times New Roman" pitchFamily="18" charset="0"/>
                <a:cs typeface="Times New Roman" pitchFamily="18" charset="0"/>
              </a:rPr>
              <a:t>повʼязані</a:t>
            </a:r>
            <a:r>
              <a:rPr lang="uk-UA" dirty="0">
                <a:latin typeface="Times New Roman" pitchFamily="18" charset="0"/>
                <a:cs typeface="Times New Roman" pitchFamily="18" charset="0"/>
              </a:rPr>
              <a:t> з тим, що ціни в майбутньому зростатимуть, спонукають скоротити поточну пропозицію й затримати товар до очікуваного періоду, коли ціни стануть вищими. Крива </a:t>
            </a:r>
            <a:r>
              <a:rPr lang="en-US" dirty="0" smtClean="0">
                <a:latin typeface="Times New Roman" pitchFamily="18" charset="0"/>
                <a:cs typeface="Times New Roman" pitchFamily="18" charset="0"/>
              </a:rPr>
              <a:t>S</a:t>
            </a:r>
            <a:r>
              <a:rPr lang="uk-UA" dirty="0" smtClean="0">
                <a:latin typeface="Times New Roman" pitchFamily="18" charset="0"/>
                <a:cs typeface="Times New Roman" pitchFamily="18" charset="0"/>
              </a:rPr>
              <a:t>0</a:t>
            </a:r>
            <a:r>
              <a:rPr lang="en-US" dirty="0" smtClean="0">
                <a:latin typeface="Times New Roman" pitchFamily="18" charset="0"/>
                <a:cs typeface="Times New Roman" pitchFamily="18" charset="0"/>
              </a:rPr>
              <a:t>S</a:t>
            </a:r>
            <a:r>
              <a:rPr lang="uk-UA" dirty="0" smtClean="0">
                <a:latin typeface="Times New Roman" pitchFamily="18" charset="0"/>
                <a:cs typeface="Times New Roman" pitchFamily="18" charset="0"/>
              </a:rPr>
              <a:t>0</a:t>
            </a:r>
            <a:r>
              <a:rPr lang="en-US" dirty="0" smtClean="0">
                <a:latin typeface="Times New Roman" pitchFamily="18" charset="0"/>
                <a:cs typeface="Times New Roman" pitchFamily="18" charset="0"/>
              </a:rPr>
              <a:t>, </a:t>
            </a:r>
            <a:r>
              <a:rPr lang="uk-UA" dirty="0">
                <a:latin typeface="Times New Roman" pitchFamily="18" charset="0"/>
                <a:cs typeface="Times New Roman" pitchFamily="18" charset="0"/>
              </a:rPr>
              <a:t>поточного періоду зміститься ліворуч. І навпаки, якщо підприємці очікують зниження цін у майбутньому, вони намагатимуться запропонувати більше товарів у поточному періоді за вищими цінами. </a:t>
            </a:r>
            <a:endParaRPr lang="uk-UA" dirty="0" smtClean="0">
              <a:latin typeface="Times New Roman" pitchFamily="18" charset="0"/>
              <a:cs typeface="Times New Roman" pitchFamily="18" charset="0"/>
            </a:endParaRPr>
          </a:p>
          <a:p>
            <a:pPr marL="114300" indent="0" algn="ctr">
              <a:buNone/>
            </a:pPr>
            <a:r>
              <a:rPr lang="uk-UA" dirty="0" smtClean="0">
                <a:latin typeface="Times New Roman" pitchFamily="18" charset="0"/>
                <a:cs typeface="Times New Roman" pitchFamily="18" charset="0"/>
              </a:rPr>
              <a:t>Крива </a:t>
            </a:r>
            <a:r>
              <a:rPr lang="en-US" dirty="0" smtClean="0">
                <a:latin typeface="Times New Roman" pitchFamily="18" charset="0"/>
                <a:cs typeface="Times New Roman" pitchFamily="18" charset="0"/>
              </a:rPr>
              <a:t>S</a:t>
            </a:r>
            <a:r>
              <a:rPr lang="uk-UA" dirty="0" smtClean="0">
                <a:latin typeface="Times New Roman" pitchFamily="18" charset="0"/>
                <a:cs typeface="Times New Roman" pitchFamily="18" charset="0"/>
              </a:rPr>
              <a:t>0</a:t>
            </a:r>
            <a:r>
              <a:rPr lang="en-US" dirty="0" smtClean="0">
                <a:latin typeface="Times New Roman" pitchFamily="18" charset="0"/>
                <a:cs typeface="Times New Roman" pitchFamily="18" charset="0"/>
              </a:rPr>
              <a:t>S</a:t>
            </a:r>
            <a:r>
              <a:rPr lang="uk-UA" dirty="0" smtClean="0">
                <a:latin typeface="Times New Roman" pitchFamily="18" charset="0"/>
                <a:cs typeface="Times New Roman" pitchFamily="18" charset="0"/>
              </a:rPr>
              <a:t>0</a:t>
            </a:r>
            <a:r>
              <a:rPr lang="en-US" dirty="0" smtClean="0">
                <a:latin typeface="Times New Roman" pitchFamily="18" charset="0"/>
                <a:cs typeface="Times New Roman" pitchFamily="18" charset="0"/>
              </a:rPr>
              <a:t>, </a:t>
            </a:r>
            <a:r>
              <a:rPr lang="uk-UA" dirty="0">
                <a:latin typeface="Times New Roman" pitchFamily="18" charset="0"/>
                <a:cs typeface="Times New Roman" pitchFamily="18" charset="0"/>
              </a:rPr>
              <a:t>зміститься праворуч.</a:t>
            </a:r>
          </a:p>
        </p:txBody>
      </p:sp>
    </p:spTree>
    <p:extLst>
      <p:ext uri="{BB962C8B-B14F-4D97-AF65-F5344CB8AC3E}">
        <p14:creationId xmlns:p14="http://schemas.microsoft.com/office/powerpoint/2010/main" val="6637650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251520" y="332656"/>
            <a:ext cx="8568952" cy="6048672"/>
          </a:xfrm>
        </p:spPr>
        <p:txBody>
          <a:bodyPr>
            <a:normAutofit/>
          </a:bodyPr>
          <a:lstStyle/>
          <a:p>
            <a:pPr marL="114300" indent="0" algn="ctr">
              <a:buNone/>
            </a:pPr>
            <a:r>
              <a:rPr lang="uk-UA" dirty="0"/>
              <a:t>З урахуванням впливу на пропозицію цінових і нецінових чинників лінійна функція пропозиції має вигляд</a:t>
            </a:r>
            <a:br>
              <a:rPr lang="uk-UA" dirty="0"/>
            </a:br>
            <a:r>
              <a:rPr lang="en-US" dirty="0"/>
              <a:t/>
            </a:r>
            <a:br>
              <a:rPr lang="en-US" dirty="0"/>
            </a:br>
            <a:r>
              <a:rPr lang="en-US" dirty="0"/>
              <a:t/>
            </a:r>
            <a:br>
              <a:rPr lang="en-US" dirty="0"/>
            </a:br>
            <a:endParaRPr lang="uk-UA" dirty="0" smtClean="0"/>
          </a:p>
          <a:p>
            <a:pPr marL="114300" indent="0" algn="ctr">
              <a:buNone/>
            </a:pPr>
            <a:endParaRPr lang="uk-UA" dirty="0" smtClean="0"/>
          </a:p>
          <a:p>
            <a:pPr marL="114300" indent="0" algn="ctr">
              <a:buNone/>
            </a:pPr>
            <a:endParaRPr lang="uk-UA" dirty="0"/>
          </a:p>
          <a:p>
            <a:pPr marL="114300" indent="0" algn="ctr">
              <a:buNone/>
            </a:pPr>
            <a:endParaRPr lang="uk-UA" dirty="0" smtClean="0"/>
          </a:p>
          <a:p>
            <a:pPr marL="114300" indent="0" algn="ctr">
              <a:buNone/>
            </a:pPr>
            <a:r>
              <a:rPr lang="uk-UA" dirty="0" smtClean="0"/>
              <a:t>Функція </a:t>
            </a:r>
            <a:r>
              <a:rPr lang="uk-UA" dirty="0"/>
              <a:t>пропозиції значною мірою залежить від фактора часу, тому прямий </a:t>
            </a:r>
            <a:r>
              <a:rPr lang="uk-UA" dirty="0" err="1"/>
              <a:t>звʼязок</a:t>
            </a:r>
            <a:r>
              <a:rPr lang="uk-UA" dirty="0"/>
              <a:t> між величиною пропозиції та ціною не є безумовним. В мікроекономічному аналізі слід розмежувати миттєвий, короткостроковий та довгостроковий </a:t>
            </a:r>
            <a:r>
              <a:rPr lang="uk-UA" dirty="0" smtClean="0"/>
              <a:t>періоди</a:t>
            </a:r>
            <a:r>
              <a:rPr lang="uk-UA" dirty="0"/>
              <a:t>. </a:t>
            </a: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31826" y="1772816"/>
            <a:ext cx="5744377" cy="2057687"/>
          </a:xfrm>
          <a:prstGeom prst="rect">
            <a:avLst/>
          </a:prstGeom>
        </p:spPr>
      </p:pic>
    </p:spTree>
    <p:extLst>
      <p:ext uri="{BB962C8B-B14F-4D97-AF65-F5344CB8AC3E}">
        <p14:creationId xmlns:p14="http://schemas.microsoft.com/office/powerpoint/2010/main" val="2759566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sz="2400" dirty="0" smtClean="0">
                <a:solidFill>
                  <a:schemeClr val="tx1"/>
                </a:solidFill>
                <a:latin typeface="Times New Roman" pitchFamily="18" charset="0"/>
                <a:cs typeface="Times New Roman" pitchFamily="18" charset="0"/>
              </a:rPr>
              <a:t>3</a:t>
            </a:r>
            <a:r>
              <a:rPr lang="uk-UA" sz="2400" dirty="0">
                <a:solidFill>
                  <a:schemeClr val="tx1"/>
                </a:solidFill>
                <a:latin typeface="Times New Roman" pitchFamily="18" charset="0"/>
                <a:cs typeface="Times New Roman" pitchFamily="18" charset="0"/>
              </a:rPr>
              <a:t>. Поняття ринкової рівноваги. </a:t>
            </a:r>
            <a:r>
              <a:rPr lang="uk-UA" sz="2400" dirty="0" smtClean="0">
                <a:solidFill>
                  <a:schemeClr val="tx1"/>
                </a:solidFill>
                <a:latin typeface="Times New Roman" pitchFamily="18" charset="0"/>
                <a:cs typeface="Times New Roman" pitchFamily="18" charset="0"/>
              </a:rPr>
              <a:t/>
            </a:r>
            <a:br>
              <a:rPr lang="uk-UA" sz="2400" dirty="0" smtClean="0">
                <a:solidFill>
                  <a:schemeClr val="tx1"/>
                </a:solidFill>
                <a:latin typeface="Times New Roman" pitchFamily="18" charset="0"/>
                <a:cs typeface="Times New Roman" pitchFamily="18" charset="0"/>
              </a:rPr>
            </a:br>
            <a:r>
              <a:rPr lang="uk-UA" sz="2400" dirty="0" smtClean="0">
                <a:solidFill>
                  <a:schemeClr val="tx1"/>
                </a:solidFill>
                <a:latin typeface="Times New Roman" pitchFamily="18" charset="0"/>
                <a:cs typeface="Times New Roman" pitchFamily="18" charset="0"/>
              </a:rPr>
              <a:t>Визначення </a:t>
            </a:r>
            <a:r>
              <a:rPr lang="uk-UA" sz="2400" dirty="0">
                <a:solidFill>
                  <a:schemeClr val="tx1"/>
                </a:solidFill>
                <a:latin typeface="Times New Roman" pitchFamily="18" charset="0"/>
                <a:cs typeface="Times New Roman" pitchFamily="18" charset="0"/>
              </a:rPr>
              <a:t>рівноважної ціни та рівноважної кількості товару.</a:t>
            </a:r>
            <a:endParaRPr lang="uk-UA" sz="2400" dirty="0"/>
          </a:p>
        </p:txBody>
      </p:sp>
      <p:sp>
        <p:nvSpPr>
          <p:cNvPr id="3" name="Місце для вмісту 2"/>
          <p:cNvSpPr>
            <a:spLocks noGrp="1"/>
          </p:cNvSpPr>
          <p:nvPr>
            <p:ph idx="1"/>
          </p:nvPr>
        </p:nvSpPr>
        <p:spPr/>
        <p:txBody>
          <a:bodyPr>
            <a:normAutofit/>
          </a:bodyPr>
          <a:lstStyle/>
          <a:p>
            <a:pPr marL="114300" indent="0" algn="ctr">
              <a:buNone/>
            </a:pPr>
            <a:r>
              <a:rPr lang="ru-RU" sz="2000" b="1" dirty="0" err="1"/>
              <a:t>Ринкова</a:t>
            </a:r>
            <a:r>
              <a:rPr lang="ru-RU" sz="2000" b="1" dirty="0"/>
              <a:t> </a:t>
            </a:r>
            <a:r>
              <a:rPr lang="ru-RU" sz="2000" b="1" dirty="0" err="1"/>
              <a:t>рівновага</a:t>
            </a:r>
            <a:r>
              <a:rPr lang="ru-RU" sz="2000" b="1" dirty="0"/>
              <a:t> </a:t>
            </a:r>
            <a:r>
              <a:rPr lang="ru-RU" sz="2000" dirty="0"/>
              <a:t>- </a:t>
            </a:r>
            <a:r>
              <a:rPr lang="ru-RU" sz="2000" dirty="0" err="1"/>
              <a:t>це</a:t>
            </a:r>
            <a:r>
              <a:rPr lang="ru-RU" sz="2000" dirty="0"/>
              <a:t> </a:t>
            </a:r>
            <a:r>
              <a:rPr lang="ru-RU" sz="2000" dirty="0" err="1"/>
              <a:t>ситуація</a:t>
            </a:r>
            <a:r>
              <a:rPr lang="ru-RU" sz="2000" dirty="0"/>
              <a:t>, яка </a:t>
            </a:r>
            <a:r>
              <a:rPr lang="ru-RU" sz="2000" dirty="0" err="1"/>
              <a:t>виникає</a:t>
            </a:r>
            <a:r>
              <a:rPr lang="ru-RU" sz="2000" dirty="0"/>
              <a:t>, коли за </a:t>
            </a:r>
            <a:r>
              <a:rPr lang="ru-RU" sz="2000" dirty="0" err="1"/>
              <a:t>цінами</a:t>
            </a:r>
            <a:r>
              <a:rPr lang="ru-RU" sz="2000" dirty="0"/>
              <a:t>, </a:t>
            </a:r>
            <a:r>
              <a:rPr lang="ru-RU" sz="2000" dirty="0" err="1"/>
              <a:t>які</a:t>
            </a:r>
            <a:r>
              <a:rPr lang="ru-RU" sz="2000" dirty="0"/>
              <a:t> вона </a:t>
            </a:r>
            <a:r>
              <a:rPr lang="ru-RU" sz="2000" dirty="0" err="1"/>
              <a:t>пропонує</a:t>
            </a:r>
            <a:r>
              <a:rPr lang="ru-RU" sz="2000" dirty="0"/>
              <a:t>, </a:t>
            </a:r>
            <a:r>
              <a:rPr lang="ru-RU" sz="2000" dirty="0" err="1"/>
              <a:t>ті</a:t>
            </a:r>
            <a:r>
              <a:rPr lang="ru-RU" sz="2000" dirty="0"/>
              <a:t> люди, </a:t>
            </a:r>
            <a:r>
              <a:rPr lang="ru-RU" sz="2000" dirty="0" err="1"/>
              <a:t>які</a:t>
            </a:r>
            <a:r>
              <a:rPr lang="ru-RU" sz="2000" dirty="0"/>
              <a:t> </a:t>
            </a:r>
            <a:r>
              <a:rPr lang="ru-RU" sz="2000" dirty="0" err="1"/>
              <a:t>купують</a:t>
            </a:r>
            <a:r>
              <a:rPr lang="ru-RU" sz="2000" dirty="0"/>
              <a:t> </a:t>
            </a:r>
            <a:r>
              <a:rPr lang="ru-RU" sz="2000" dirty="0" err="1"/>
              <a:t>або</a:t>
            </a:r>
            <a:r>
              <a:rPr lang="ru-RU" sz="2000" dirty="0"/>
              <a:t> </a:t>
            </a:r>
            <a:r>
              <a:rPr lang="ru-RU" sz="2000" dirty="0" err="1"/>
              <a:t>споживають</a:t>
            </a:r>
            <a:r>
              <a:rPr lang="ru-RU" sz="2000" dirty="0"/>
              <a:t> товар </a:t>
            </a:r>
            <a:r>
              <a:rPr lang="ru-RU" sz="2000" dirty="0" err="1"/>
              <a:t>чи</a:t>
            </a:r>
            <a:r>
              <a:rPr lang="ru-RU" sz="2000" dirty="0"/>
              <a:t> </a:t>
            </a:r>
            <a:r>
              <a:rPr lang="ru-RU" sz="2000" dirty="0" err="1"/>
              <a:t>послугу</a:t>
            </a:r>
            <a:r>
              <a:rPr lang="ru-RU" sz="2000" dirty="0"/>
              <a:t>, </a:t>
            </a:r>
            <a:r>
              <a:rPr lang="ru-RU" sz="2000" dirty="0" err="1"/>
              <a:t>можуть</a:t>
            </a:r>
            <a:r>
              <a:rPr lang="ru-RU" sz="2000" dirty="0"/>
              <a:t> </a:t>
            </a:r>
            <a:r>
              <a:rPr lang="ru-RU" sz="2000" dirty="0" err="1"/>
              <a:t>придбати</a:t>
            </a:r>
            <a:r>
              <a:rPr lang="ru-RU" sz="2000" dirty="0"/>
              <a:t> </a:t>
            </a:r>
            <a:r>
              <a:rPr lang="ru-RU" sz="2000" dirty="0" err="1"/>
              <a:t>потрібну</a:t>
            </a:r>
            <a:r>
              <a:rPr lang="ru-RU" sz="2000" dirty="0"/>
              <a:t> </a:t>
            </a:r>
            <a:r>
              <a:rPr lang="ru-RU" sz="2000" dirty="0" err="1"/>
              <a:t>кількість</a:t>
            </a:r>
            <a:r>
              <a:rPr lang="ru-RU" sz="2000" dirty="0"/>
              <a:t>. У той же час, </a:t>
            </a:r>
            <a:r>
              <a:rPr lang="ru-RU" sz="2000" dirty="0" err="1"/>
              <a:t>хто</a:t>
            </a:r>
            <a:r>
              <a:rPr lang="ru-RU" sz="2000" dirty="0"/>
              <a:t> </a:t>
            </a:r>
            <a:r>
              <a:rPr lang="ru-RU" sz="2000" dirty="0" err="1"/>
              <a:t>пропонує</a:t>
            </a:r>
            <a:r>
              <a:rPr lang="ru-RU" sz="2000" dirty="0"/>
              <a:t> </a:t>
            </a:r>
            <a:r>
              <a:rPr lang="ru-RU" sz="2000" dirty="0" err="1"/>
              <a:t>цей</a:t>
            </a:r>
            <a:r>
              <a:rPr lang="ru-RU" sz="2000" dirty="0"/>
              <a:t> товар </a:t>
            </a:r>
            <a:r>
              <a:rPr lang="ru-RU" sz="2000" dirty="0" err="1"/>
              <a:t>чи</a:t>
            </a:r>
            <a:r>
              <a:rPr lang="ru-RU" sz="2000" dirty="0"/>
              <a:t> </a:t>
            </a:r>
            <a:r>
              <a:rPr lang="ru-RU" sz="2000" dirty="0" err="1"/>
              <a:t>послугу</a:t>
            </a:r>
            <a:r>
              <a:rPr lang="ru-RU" sz="2000" dirty="0"/>
              <a:t>, </a:t>
            </a:r>
            <a:r>
              <a:rPr lang="ru-RU" sz="2000" dirty="0" err="1"/>
              <a:t>може</a:t>
            </a:r>
            <a:r>
              <a:rPr lang="ru-RU" sz="2000" dirty="0"/>
              <a:t> </a:t>
            </a:r>
            <a:r>
              <a:rPr lang="ru-RU" sz="2000" dirty="0" err="1"/>
              <a:t>продати</a:t>
            </a:r>
            <a:r>
              <a:rPr lang="ru-RU" sz="2000" dirty="0"/>
              <a:t> весь </a:t>
            </a:r>
            <a:r>
              <a:rPr lang="ru-RU" sz="2000" dirty="0" err="1"/>
              <a:t>свій</a:t>
            </a:r>
            <a:r>
              <a:rPr lang="ru-RU" sz="2000" dirty="0"/>
              <a:t> </a:t>
            </a:r>
            <a:r>
              <a:rPr lang="ru-RU" sz="2000" dirty="0" smtClean="0"/>
              <a:t>товар </a:t>
            </a:r>
            <a:r>
              <a:rPr lang="ru-RU" sz="2000" dirty="0" err="1" smtClean="0"/>
              <a:t>або</a:t>
            </a:r>
            <a:r>
              <a:rPr lang="ru-RU" sz="2000" dirty="0" smtClean="0"/>
              <a:t> </a:t>
            </a:r>
            <a:r>
              <a:rPr lang="ru-RU" sz="2000" dirty="0" err="1" smtClean="0"/>
              <a:t>послугу</a:t>
            </a:r>
            <a:r>
              <a:rPr lang="ru-RU" sz="2000" dirty="0" smtClean="0"/>
              <a:t>.</a:t>
            </a:r>
          </a:p>
          <a:p>
            <a:pPr marL="114300" indent="0" algn="ctr">
              <a:buNone/>
            </a:pPr>
            <a:endParaRPr lang="uk-UA" sz="2000"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15815" y="3501008"/>
            <a:ext cx="3816423" cy="2915520"/>
          </a:xfrm>
          <a:prstGeom prst="rect">
            <a:avLst/>
          </a:prstGeom>
        </p:spPr>
      </p:pic>
    </p:spTree>
    <p:extLst>
      <p:ext uri="{BB962C8B-B14F-4D97-AF65-F5344CB8AC3E}">
        <p14:creationId xmlns:p14="http://schemas.microsoft.com/office/powerpoint/2010/main" val="19127769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260648"/>
            <a:ext cx="8394344" cy="5828940"/>
          </a:xfrm>
        </p:spPr>
        <p:txBody>
          <a:bodyPr>
            <a:noAutofit/>
          </a:bodyPr>
          <a:lstStyle/>
          <a:p>
            <a:r>
              <a:rPr lang="uk-UA" sz="1600" b="1" i="1" dirty="0" smtClean="0">
                <a:solidFill>
                  <a:schemeClr val="tx1"/>
                </a:solidFill>
              </a:rPr>
              <a:t/>
            </a:r>
            <a:br>
              <a:rPr lang="uk-UA" sz="1600" b="1" i="1" dirty="0" smtClean="0">
                <a:solidFill>
                  <a:schemeClr val="tx1"/>
                </a:solidFill>
              </a:rPr>
            </a:br>
            <a:r>
              <a:rPr lang="uk-UA" sz="1600" b="1" i="1" dirty="0" smtClean="0">
                <a:solidFill>
                  <a:schemeClr val="tx1"/>
                </a:solidFill>
              </a:rPr>
              <a:t>Ринкова </a:t>
            </a:r>
            <a:r>
              <a:rPr lang="uk-UA" sz="1600" b="1" i="1" dirty="0">
                <a:solidFill>
                  <a:schemeClr val="tx1"/>
                </a:solidFill>
              </a:rPr>
              <a:t>рівновага</a:t>
            </a:r>
            <a:r>
              <a:rPr lang="uk-UA" sz="1600" dirty="0">
                <a:solidFill>
                  <a:schemeClr val="tx1"/>
                </a:solidFill>
              </a:rPr>
              <a:t> - це така ситуація, коли плани покупців і продавців на ринку співпадають і за даної ціни величина пропозиції дорівнює величині попиту.</a:t>
            </a:r>
            <a:br>
              <a:rPr lang="uk-UA" sz="1600" dirty="0">
                <a:solidFill>
                  <a:schemeClr val="tx1"/>
                </a:solidFill>
              </a:rPr>
            </a:br>
            <a:r>
              <a:rPr lang="uk-UA" sz="1600" dirty="0">
                <a:solidFill>
                  <a:schemeClr val="tx1"/>
                </a:solidFill>
              </a:rPr>
              <a:t>Існують ситуації, коли держава втручається у процес встановлення рівноважної ціни на ринку і вводить контроль за цінами шляхом встановлення цінової «</a:t>
            </a:r>
            <a:r>
              <a:rPr lang="uk-UA" sz="1600" b="1" dirty="0">
                <a:solidFill>
                  <a:schemeClr val="tx1"/>
                </a:solidFill>
              </a:rPr>
              <a:t>стелі</a:t>
            </a:r>
            <a:r>
              <a:rPr lang="uk-UA" sz="1600" dirty="0">
                <a:solidFill>
                  <a:schemeClr val="tx1"/>
                </a:solidFill>
              </a:rPr>
              <a:t>» або «</a:t>
            </a:r>
            <a:r>
              <a:rPr lang="uk-UA" sz="1600" b="1" dirty="0">
                <a:solidFill>
                  <a:schemeClr val="tx1"/>
                </a:solidFill>
              </a:rPr>
              <a:t>підлоги</a:t>
            </a:r>
            <a:r>
              <a:rPr lang="uk-UA" sz="1600" dirty="0">
                <a:solidFill>
                  <a:schemeClr val="tx1"/>
                </a:solidFill>
              </a:rPr>
              <a:t>».</a:t>
            </a:r>
            <a:br>
              <a:rPr lang="uk-UA" sz="1600" dirty="0">
                <a:solidFill>
                  <a:schemeClr val="tx1"/>
                </a:solidFill>
              </a:rPr>
            </a:br>
            <a:r>
              <a:rPr lang="uk-UA" sz="1600" b="1" i="1" dirty="0">
                <a:solidFill>
                  <a:schemeClr val="tx1"/>
                </a:solidFill>
              </a:rPr>
              <a:t>Цінова «стеля»</a:t>
            </a:r>
            <a:r>
              <a:rPr lang="uk-UA" sz="1600" dirty="0">
                <a:solidFill>
                  <a:schemeClr val="tx1"/>
                </a:solidFill>
              </a:rPr>
              <a:t> - це максимальний рівень ціни, за якого дозволяється продавати певний товар. Ця ціна є завжди нижчою за рівноважну, тому на ринку відчувається постійний дефіцит товару. Це призводить до виникнення «чорного» ринку, знижує ініціативу продавців збільшувати у майбутньому пропозицію товару, капітал поступово починає переміщуватися у інші сфери діяльності.</a:t>
            </a:r>
            <a:br>
              <a:rPr lang="uk-UA" sz="1600" dirty="0">
                <a:solidFill>
                  <a:schemeClr val="tx1"/>
                </a:solidFill>
              </a:rPr>
            </a:br>
            <a:r>
              <a:rPr lang="uk-UA" sz="1600" b="1" i="1" dirty="0">
                <a:solidFill>
                  <a:schemeClr val="tx1"/>
                </a:solidFill>
              </a:rPr>
              <a:t>Цінова «підлога»</a:t>
            </a:r>
            <a:r>
              <a:rPr lang="uk-UA" sz="1600" dirty="0">
                <a:solidFill>
                  <a:schemeClr val="tx1"/>
                </a:solidFill>
              </a:rPr>
              <a:t> - це мінімальний рівень ціни, за якої дозволяється продавати той чи інший товар. Він завжди знаходиться вище рівня рівноваги, що призводить до виникнення стійкого надлишку товару і, як відповідь, до того ж «чорного» ринку.</a:t>
            </a:r>
            <a:br>
              <a:rPr lang="uk-UA" sz="1600" dirty="0">
                <a:solidFill>
                  <a:schemeClr val="tx1"/>
                </a:solidFill>
              </a:rPr>
            </a:br>
            <a:r>
              <a:rPr lang="uk-UA" sz="1600" dirty="0">
                <a:solidFill>
                  <a:schemeClr val="tx1"/>
                </a:solidFill>
              </a:rPr>
              <a:t>Ринкова рівновага не є завжди сталою. Зміна під впливом нецінових факторів попиту, пропозиції чи обох одразу призводить до виникнення нового стану рівноваги. При цьому нові рівноважні ціна і обсяг можуть як зростати, так і зменшуватися в одному чи в протилежних напрямках. </a:t>
            </a:r>
            <a:br>
              <a:rPr lang="uk-UA" sz="1600" dirty="0">
                <a:solidFill>
                  <a:schemeClr val="tx1"/>
                </a:solidFill>
              </a:rPr>
            </a:br>
            <a:endParaRPr lang="uk-UA" sz="1600" dirty="0">
              <a:solidFill>
                <a:schemeClr val="tx1"/>
              </a:solidFill>
            </a:endParaRPr>
          </a:p>
        </p:txBody>
      </p:sp>
    </p:spTree>
    <p:extLst>
      <p:ext uri="{BB962C8B-B14F-4D97-AF65-F5344CB8AC3E}">
        <p14:creationId xmlns:p14="http://schemas.microsoft.com/office/powerpoint/2010/main" val="293419084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6128" y="408372"/>
            <a:ext cx="8394344" cy="5684924"/>
          </a:xfrm>
        </p:spPr>
        <p:txBody>
          <a:bodyPr>
            <a:normAutofit/>
          </a:bodyPr>
          <a:lstStyle/>
          <a:p>
            <a:r>
              <a:rPr lang="uk-UA" sz="2000" b="1" dirty="0">
                <a:solidFill>
                  <a:schemeClr val="tx1"/>
                </a:solidFill>
              </a:rPr>
              <a:t>Рівноважна ціна - це ціна, за якою всі постачальники виводять свої товари та послуги на ринок і за якою всі покупці готові їх придбати.</a:t>
            </a:r>
            <a:r>
              <a:rPr lang="uk-UA" sz="2000" dirty="0">
                <a:solidFill>
                  <a:schemeClr val="tx1"/>
                </a:solidFill>
              </a:rPr>
              <a:t/>
            </a:r>
            <a:br>
              <a:rPr lang="uk-UA" sz="2000" dirty="0">
                <a:solidFill>
                  <a:schemeClr val="tx1"/>
                </a:solidFill>
              </a:rPr>
            </a:br>
            <a:r>
              <a:rPr lang="uk-UA" sz="2000" dirty="0">
                <a:solidFill>
                  <a:schemeClr val="tx1"/>
                </a:solidFill>
              </a:rPr>
              <a:t>Простіше кажучи, рівноважна ціна - це ціна, за якою учасники торгів (продавці) та покупці </a:t>
            </a:r>
            <a:r>
              <a:rPr lang="uk-UA" sz="2000" dirty="0" smtClean="0">
                <a:solidFill>
                  <a:schemeClr val="tx1"/>
                </a:solidFill>
              </a:rPr>
              <a:t>погоджуються</a:t>
            </a:r>
            <a:r>
              <a:rPr lang="uk-UA" sz="2000" dirty="0">
                <a:solidFill>
                  <a:schemeClr val="tx1"/>
                </a:solidFill>
              </a:rPr>
              <a:t>.</a:t>
            </a:r>
            <a:br>
              <a:rPr lang="uk-UA" sz="2000" dirty="0">
                <a:solidFill>
                  <a:schemeClr val="tx1"/>
                </a:solidFill>
              </a:rPr>
            </a:br>
            <a:r>
              <a:rPr lang="uk-UA" sz="2000" dirty="0">
                <a:solidFill>
                  <a:schemeClr val="tx1"/>
                </a:solidFill>
              </a:rPr>
              <a:t>Мікроекономіка представляє сценарій, коли існує безліч постачальників, пропозиція товарів та послуг яких визначатиметься ціною, за якою вони вважають вигідним або достатнім бути присутніми на ринку, в той час як існує певна кількість покупців, які збільшать або зменшать їх </a:t>
            </a:r>
            <a:r>
              <a:rPr lang="uk-UA" sz="2000" dirty="0" smtClean="0">
                <a:solidFill>
                  <a:schemeClr val="tx1"/>
                </a:solidFill>
              </a:rPr>
              <a:t>покупки </a:t>
            </a:r>
            <a:r>
              <a:rPr lang="uk-UA" sz="2000" dirty="0">
                <a:solidFill>
                  <a:schemeClr val="tx1"/>
                </a:solidFill>
              </a:rPr>
              <a:t>залежно від </a:t>
            </a:r>
            <a:r>
              <a:rPr lang="uk-UA" sz="2000" dirty="0" smtClean="0">
                <a:solidFill>
                  <a:schemeClr val="tx1"/>
                </a:solidFill>
              </a:rPr>
              <a:t>ціни, яку пропонують продавці.</a:t>
            </a:r>
            <a:r>
              <a:rPr lang="uk-UA" sz="2000" dirty="0">
                <a:solidFill>
                  <a:schemeClr val="tx1"/>
                </a:solidFill>
              </a:rPr>
              <a:t/>
            </a:r>
            <a:br>
              <a:rPr lang="uk-UA" sz="2000" dirty="0">
                <a:solidFill>
                  <a:schemeClr val="tx1"/>
                </a:solidFill>
              </a:rPr>
            </a:br>
            <a:endParaRPr lang="uk-UA" sz="2000" dirty="0">
              <a:solidFill>
                <a:schemeClr val="tx1"/>
              </a:solidFill>
            </a:endParaRPr>
          </a:p>
        </p:txBody>
      </p:sp>
    </p:spTree>
    <p:extLst>
      <p:ext uri="{BB962C8B-B14F-4D97-AF65-F5344CB8AC3E}">
        <p14:creationId xmlns:p14="http://schemas.microsoft.com/office/powerpoint/2010/main" val="123229708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6128" y="408372"/>
            <a:ext cx="8394344" cy="5972956"/>
          </a:xfrm>
        </p:spPr>
        <p:txBody>
          <a:bodyPr>
            <a:normAutofit/>
          </a:bodyPr>
          <a:lstStyle/>
          <a:p>
            <a:r>
              <a:rPr lang="uk-UA" sz="2000" b="1" dirty="0">
                <a:solidFill>
                  <a:schemeClr val="tx1"/>
                </a:solidFill>
              </a:rPr>
              <a:t>Формула ціни рівноваги</a:t>
            </a:r>
            <a:br>
              <a:rPr lang="uk-UA" sz="2000" b="1" dirty="0">
                <a:solidFill>
                  <a:schemeClr val="tx1"/>
                </a:solidFill>
              </a:rPr>
            </a:br>
            <a:r>
              <a:rPr lang="uk-UA" sz="2000" dirty="0">
                <a:solidFill>
                  <a:schemeClr val="tx1"/>
                </a:solidFill>
              </a:rPr>
              <a:t>Розрахунок рівноважної ціни в кожному випадку буде залежати від функцій попиту та пропозиції, які ми маємо. </a:t>
            </a:r>
            <a:r>
              <a:rPr lang="uk-UA" sz="2000" dirty="0" smtClean="0">
                <a:solidFill>
                  <a:schemeClr val="tx1"/>
                </a:solidFill>
              </a:rPr>
              <a:t/>
            </a:r>
            <a:br>
              <a:rPr lang="uk-UA" sz="2000" dirty="0" smtClean="0">
                <a:solidFill>
                  <a:schemeClr val="tx1"/>
                </a:solidFill>
              </a:rPr>
            </a:br>
            <a:r>
              <a:rPr lang="uk-UA" sz="2000" dirty="0" smtClean="0">
                <a:solidFill>
                  <a:schemeClr val="tx1"/>
                </a:solidFill>
              </a:rPr>
              <a:t>Це </a:t>
            </a:r>
            <a:r>
              <a:rPr lang="uk-UA" sz="2000" dirty="0">
                <a:solidFill>
                  <a:schemeClr val="tx1"/>
                </a:solidFill>
              </a:rPr>
              <a:t>також буде залежати від припущень або обмежень, які ми маємо. Наприклад: уряд встановлює, що мінімальна ціна повинна бути 5 або 10.</a:t>
            </a:r>
            <a:br>
              <a:rPr lang="uk-UA" sz="2000" dirty="0">
                <a:solidFill>
                  <a:schemeClr val="tx1"/>
                </a:solidFill>
              </a:rPr>
            </a:br>
            <a:r>
              <a:rPr lang="uk-UA" sz="2000" dirty="0">
                <a:solidFill>
                  <a:schemeClr val="tx1"/>
                </a:solidFill>
              </a:rPr>
              <a:t>Тим не менш, беручи до уваги, що рівноважна ціна повинна бути точкою, де постачальники та покупці погоджуються, має сенс думати, що вона є результатом рівняння попиту та пропозиції. Вірніше, кількість поставленої та потрібної кількості.</a:t>
            </a:r>
            <a:br>
              <a:rPr lang="uk-UA" sz="2000" dirty="0">
                <a:solidFill>
                  <a:schemeClr val="tx1"/>
                </a:solidFill>
              </a:rPr>
            </a:br>
            <a:r>
              <a:rPr lang="en-US" sz="2000" b="1" dirty="0" err="1">
                <a:solidFill>
                  <a:schemeClr val="tx1"/>
                </a:solidFill>
              </a:rPr>
              <a:t>Qo</a:t>
            </a:r>
            <a:r>
              <a:rPr lang="en-US" sz="2000" b="1" dirty="0">
                <a:solidFill>
                  <a:schemeClr val="tx1"/>
                </a:solidFill>
              </a:rPr>
              <a:t> = </a:t>
            </a:r>
            <a:r>
              <a:rPr lang="en-US" sz="2000" b="1" dirty="0" err="1">
                <a:solidFill>
                  <a:schemeClr val="tx1"/>
                </a:solidFill>
              </a:rPr>
              <a:t>Qd</a:t>
            </a:r>
            <a:r>
              <a:rPr lang="en-US" sz="2000" dirty="0">
                <a:solidFill>
                  <a:schemeClr val="tx1"/>
                </a:solidFill>
              </a:rPr>
              <a:t/>
            </a:r>
            <a:br>
              <a:rPr lang="en-US" sz="2000" dirty="0">
                <a:solidFill>
                  <a:schemeClr val="tx1"/>
                </a:solidFill>
              </a:rPr>
            </a:br>
            <a:r>
              <a:rPr lang="uk-UA" sz="2000" dirty="0">
                <a:solidFill>
                  <a:schemeClr val="tx1"/>
                </a:solidFill>
              </a:rPr>
              <a:t>Таким чином, проблема може бути вирішена різними методами, такими як заміна або вирівнювання</a:t>
            </a:r>
            <a:r>
              <a:rPr lang="uk-UA" sz="2000" dirty="0" smtClean="0">
                <a:solidFill>
                  <a:schemeClr val="tx1"/>
                </a:solidFill>
              </a:rPr>
              <a:t>.</a:t>
            </a:r>
            <a:r>
              <a:rPr lang="uk-UA" sz="2000" dirty="0">
                <a:solidFill>
                  <a:schemeClr val="tx1"/>
                </a:solidFill>
              </a:rPr>
              <a:t/>
            </a:r>
            <a:br>
              <a:rPr lang="uk-UA" sz="2000" dirty="0">
                <a:solidFill>
                  <a:schemeClr val="tx1"/>
                </a:solidFill>
              </a:rPr>
            </a:br>
            <a:endParaRPr lang="uk-UA" sz="2000" dirty="0">
              <a:solidFill>
                <a:schemeClr val="tx1"/>
              </a:solidFill>
            </a:endParaRPr>
          </a:p>
        </p:txBody>
      </p:sp>
    </p:spTree>
    <p:extLst>
      <p:ext uri="{BB962C8B-B14F-4D97-AF65-F5344CB8AC3E}">
        <p14:creationId xmlns:p14="http://schemas.microsoft.com/office/powerpoint/2010/main" val="340395256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2000" b="1" dirty="0">
                <a:solidFill>
                  <a:schemeClr val="tx1"/>
                </a:solidFill>
                <a:latin typeface="Times New Roman" pitchFamily="18" charset="0"/>
                <a:cs typeface="Times New Roman" pitchFamily="18" charset="0"/>
              </a:rPr>
              <a:t>Сталість і динамічність ринкової рівноваги. Поняття про надлишок споживача і надлишок виробника.</a:t>
            </a:r>
            <a:endParaRPr lang="uk-UA" sz="2000" b="1" dirty="0">
              <a:solidFill>
                <a:schemeClr val="tx1"/>
              </a:solidFill>
            </a:endParaRPr>
          </a:p>
        </p:txBody>
      </p:sp>
      <p:sp>
        <p:nvSpPr>
          <p:cNvPr id="3" name="Місце для вмісту 2"/>
          <p:cNvSpPr>
            <a:spLocks noGrp="1"/>
          </p:cNvSpPr>
          <p:nvPr>
            <p:ph idx="1"/>
          </p:nvPr>
        </p:nvSpPr>
        <p:spPr/>
        <p:txBody>
          <a:bodyPr>
            <a:normAutofit fontScale="77500" lnSpcReduction="20000"/>
          </a:bodyPr>
          <a:lstStyle/>
          <a:p>
            <a:pPr marL="114300" indent="0" algn="ctr">
              <a:buNone/>
            </a:pPr>
            <a:r>
              <a:rPr lang="uk-UA" dirty="0">
                <a:solidFill>
                  <a:schemeClr val="tx1"/>
                </a:solidFill>
              </a:rPr>
              <a:t>Суспільний механізм координації попиту та пропозиції діє </a:t>
            </a:r>
            <a:r>
              <a:rPr lang="en-US" dirty="0" err="1">
                <a:solidFill>
                  <a:schemeClr val="tx1"/>
                </a:solidFill>
              </a:rPr>
              <a:t>i</a:t>
            </a:r>
            <a:r>
              <a:rPr lang="en-US" dirty="0">
                <a:solidFill>
                  <a:schemeClr val="tx1"/>
                </a:solidFill>
              </a:rPr>
              <a:t> </a:t>
            </a:r>
            <a:r>
              <a:rPr lang="uk-UA" dirty="0">
                <a:solidFill>
                  <a:schemeClr val="tx1"/>
                </a:solidFill>
              </a:rPr>
              <a:t>на товарному ринку, </a:t>
            </a:r>
            <a:r>
              <a:rPr lang="en-US" dirty="0" err="1">
                <a:solidFill>
                  <a:schemeClr val="tx1"/>
                </a:solidFill>
              </a:rPr>
              <a:t>i</a:t>
            </a:r>
            <a:r>
              <a:rPr lang="en-US" dirty="0">
                <a:solidFill>
                  <a:schemeClr val="tx1"/>
                </a:solidFill>
              </a:rPr>
              <a:t> </a:t>
            </a:r>
            <a:r>
              <a:rPr lang="uk-UA" dirty="0">
                <a:solidFill>
                  <a:schemeClr val="tx1"/>
                </a:solidFill>
              </a:rPr>
              <a:t>на ринку ресурсів. </a:t>
            </a:r>
            <a:endParaRPr lang="uk-UA" dirty="0" smtClean="0">
              <a:solidFill>
                <a:schemeClr val="tx1"/>
              </a:solidFill>
            </a:endParaRPr>
          </a:p>
          <a:p>
            <a:pPr marL="114300" indent="0" algn="ctr">
              <a:buNone/>
            </a:pPr>
            <a:endParaRPr lang="uk-UA" dirty="0">
              <a:solidFill>
                <a:schemeClr val="tx1"/>
              </a:solidFill>
            </a:endParaRPr>
          </a:p>
          <a:p>
            <a:pPr marL="114300" indent="0" algn="ctr">
              <a:buNone/>
            </a:pPr>
            <a:r>
              <a:rPr lang="uk-UA" dirty="0" smtClean="0">
                <a:solidFill>
                  <a:schemeClr val="tx1"/>
                </a:solidFill>
              </a:rPr>
              <a:t>Недоречності </a:t>
            </a:r>
            <a:r>
              <a:rPr lang="uk-UA" dirty="0">
                <a:solidFill>
                  <a:schemeClr val="tx1"/>
                </a:solidFill>
              </a:rPr>
              <a:t>в дії цього механізму породжують надлишки або дефіцити, що знижують ефективність ринкової економіки. </a:t>
            </a:r>
            <a:endParaRPr lang="uk-UA" dirty="0" smtClean="0">
              <a:solidFill>
                <a:schemeClr val="tx1"/>
              </a:solidFill>
            </a:endParaRPr>
          </a:p>
          <a:p>
            <a:pPr marL="114300" indent="0" algn="ctr">
              <a:buNone/>
            </a:pPr>
            <a:r>
              <a:rPr lang="uk-UA" dirty="0" smtClean="0">
                <a:solidFill>
                  <a:schemeClr val="tx1"/>
                </a:solidFill>
              </a:rPr>
              <a:t>Ринок </a:t>
            </a:r>
            <a:r>
              <a:rPr lang="uk-UA" dirty="0">
                <a:solidFill>
                  <a:schemeClr val="tx1"/>
                </a:solidFill>
              </a:rPr>
              <a:t>не завжди перебуває у стані рівноваги, але завжди існує тенденція до вирівнювання обсягів попиту і пропонування. </a:t>
            </a:r>
            <a:endParaRPr lang="uk-UA" dirty="0" smtClean="0">
              <a:solidFill>
                <a:schemeClr val="tx1"/>
              </a:solidFill>
            </a:endParaRPr>
          </a:p>
          <a:p>
            <a:pPr marL="114300" indent="0" algn="ctr">
              <a:buNone/>
            </a:pPr>
            <a:endParaRPr lang="uk-UA" dirty="0">
              <a:solidFill>
                <a:schemeClr val="tx1"/>
              </a:solidFill>
            </a:endParaRPr>
          </a:p>
          <a:p>
            <a:pPr marL="114300" indent="0" algn="ctr">
              <a:buNone/>
            </a:pPr>
            <a:r>
              <a:rPr lang="uk-UA" dirty="0" smtClean="0">
                <a:solidFill>
                  <a:schemeClr val="tx1"/>
                </a:solidFill>
              </a:rPr>
              <a:t>Точка </a:t>
            </a:r>
            <a:r>
              <a:rPr lang="uk-UA" dirty="0">
                <a:solidFill>
                  <a:schemeClr val="tx1"/>
                </a:solidFill>
              </a:rPr>
              <a:t>рівноваги є стійкою, а коливання ціни відіграє роль механізму саморегулювання ринкової системи. </a:t>
            </a:r>
            <a:endParaRPr lang="uk-UA" dirty="0" smtClean="0">
              <a:solidFill>
                <a:schemeClr val="tx1"/>
              </a:solidFill>
            </a:endParaRPr>
          </a:p>
          <a:p>
            <a:pPr marL="114300" indent="0" algn="ctr">
              <a:buNone/>
            </a:pPr>
            <a:endParaRPr lang="uk-UA" dirty="0">
              <a:solidFill>
                <a:schemeClr val="tx1"/>
              </a:solidFill>
            </a:endParaRPr>
          </a:p>
          <a:p>
            <a:pPr marL="114300" indent="0" algn="ctr">
              <a:buNone/>
            </a:pPr>
            <a:r>
              <a:rPr lang="uk-UA" dirty="0" smtClean="0">
                <a:solidFill>
                  <a:schemeClr val="tx1"/>
                </a:solidFill>
              </a:rPr>
              <a:t>Існує </a:t>
            </a:r>
            <a:r>
              <a:rPr lang="uk-UA" dirty="0">
                <a:solidFill>
                  <a:schemeClr val="tx1"/>
                </a:solidFill>
              </a:rPr>
              <a:t>декілька моделей механізму встановлення ринкової рівноваги: модель «невидимої руки», </a:t>
            </a:r>
            <a:r>
              <a:rPr lang="uk-UA" dirty="0" err="1">
                <a:solidFill>
                  <a:schemeClr val="tx1"/>
                </a:solidFill>
              </a:rPr>
              <a:t>павутиноподібна</a:t>
            </a:r>
            <a:r>
              <a:rPr lang="uk-UA" dirty="0">
                <a:solidFill>
                  <a:schemeClr val="tx1"/>
                </a:solidFill>
              </a:rPr>
              <a:t> модель, </a:t>
            </a:r>
            <a:r>
              <a:rPr lang="uk-UA" dirty="0" err="1">
                <a:solidFill>
                  <a:schemeClr val="tx1"/>
                </a:solidFill>
              </a:rPr>
              <a:t>модель</a:t>
            </a:r>
            <a:r>
              <a:rPr lang="uk-UA" dirty="0">
                <a:solidFill>
                  <a:schemeClr val="tx1"/>
                </a:solidFill>
              </a:rPr>
              <a:t> аукціоніста. </a:t>
            </a:r>
          </a:p>
        </p:txBody>
      </p:sp>
    </p:spTree>
    <p:extLst>
      <p:ext uri="{BB962C8B-B14F-4D97-AF65-F5344CB8AC3E}">
        <p14:creationId xmlns:p14="http://schemas.microsoft.com/office/powerpoint/2010/main" val="37503767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2500" b="1" dirty="0" smtClean="0">
                <a:solidFill>
                  <a:schemeClr val="tx1"/>
                </a:solidFill>
                <a:latin typeface="Times New Roman" pitchFamily="18" charset="0"/>
                <a:cs typeface="Times New Roman" pitchFamily="18" charset="0"/>
              </a:rPr>
              <a:t>1. </a:t>
            </a:r>
            <a:r>
              <a:rPr lang="uk-UA" sz="2500" b="1" dirty="0">
                <a:solidFill>
                  <a:schemeClr val="tx1"/>
                </a:solidFill>
                <a:latin typeface="Times New Roman" pitchFamily="18" charset="0"/>
                <a:cs typeface="Times New Roman" pitchFamily="18" charset="0"/>
              </a:rPr>
              <a:t>Попит і закон попиту. Функція попиту. Закон попиту. </a:t>
            </a:r>
          </a:p>
        </p:txBody>
      </p:sp>
      <p:sp>
        <p:nvSpPr>
          <p:cNvPr id="3" name="Місце для вмісту 2"/>
          <p:cNvSpPr>
            <a:spLocks noGrp="1"/>
          </p:cNvSpPr>
          <p:nvPr>
            <p:ph idx="1"/>
          </p:nvPr>
        </p:nvSpPr>
        <p:spPr/>
        <p:txBody>
          <a:bodyPr>
            <a:normAutofit lnSpcReduction="10000"/>
          </a:bodyPr>
          <a:lstStyle/>
          <a:p>
            <a:pPr marL="114300" indent="0" algn="ctr">
              <a:buNone/>
            </a:pPr>
            <a:r>
              <a:rPr lang="uk-UA" b="1" i="1" dirty="0"/>
              <a:t>Попит </a:t>
            </a:r>
            <a:r>
              <a:rPr lang="uk-UA" dirty="0"/>
              <a:t>- це бажання і </a:t>
            </a:r>
            <a:r>
              <a:rPr lang="uk-UA" b="1" dirty="0"/>
              <a:t>здатність покупців </a:t>
            </a:r>
            <a:r>
              <a:rPr lang="uk-UA" dirty="0"/>
              <a:t>купувати певні обсяги тих чи інших благ за певних цінах. Базою для виникнення попиту є потреби споживачів. Проте для задоволення цих потреб необхідні певні кошти. Тобто </a:t>
            </a:r>
            <a:r>
              <a:rPr lang="uk-UA" b="1" dirty="0"/>
              <a:t>попит можна визначити як платоспроможну потребу споживачів у деяких благах.</a:t>
            </a:r>
            <a:r>
              <a:rPr lang="uk-UA" dirty="0"/>
              <a:t> Тому вираз „платоспроможний попит" є суто публіцистичним штампом, а з економічної точки зору даний вираз є тавтологією, оскільки категорія </a:t>
            </a:r>
            <a:r>
              <a:rPr lang="uk-UA" dirty="0" err="1"/>
              <a:t>„попит</a:t>
            </a:r>
            <a:r>
              <a:rPr lang="uk-UA" dirty="0"/>
              <a:t>" передбачає наявність платоспроможності. Якщо попит є неплатоспроможним, то це не попит, а всього лише бажання.</a:t>
            </a:r>
          </a:p>
        </p:txBody>
      </p:sp>
    </p:spTree>
    <p:extLst>
      <p:ext uri="{BB962C8B-B14F-4D97-AF65-F5344CB8AC3E}">
        <p14:creationId xmlns:p14="http://schemas.microsoft.com/office/powerpoint/2010/main" val="9726234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6128" y="408372"/>
            <a:ext cx="8322336" cy="5972956"/>
          </a:xfrm>
        </p:spPr>
        <p:txBody>
          <a:bodyPr>
            <a:noAutofit/>
          </a:bodyPr>
          <a:lstStyle/>
          <a:p>
            <a:r>
              <a:rPr lang="uk-UA" sz="1800" b="1" dirty="0">
                <a:solidFill>
                  <a:schemeClr val="tx1"/>
                </a:solidFill>
              </a:rPr>
              <a:t>Закон попиту</a:t>
            </a:r>
            <a:r>
              <a:rPr lang="uk-UA" sz="1800" dirty="0">
                <a:solidFill>
                  <a:schemeClr val="tx1"/>
                </a:solidFill>
              </a:rPr>
              <a:t> – загальний економічний закон, згідно з яким за незмінюваності всіх інших параметрів зниження ціни зумовлює відповідне зростання величини попиту і навпаки, тобто між ціною і попитом існує обернена залежність. Про дію цього закону </a:t>
            </a:r>
            <a:r>
              <a:rPr lang="uk-UA" sz="1800" dirty="0" smtClean="0">
                <a:solidFill>
                  <a:schemeClr val="tx1"/>
                </a:solidFill>
              </a:rPr>
              <a:t>свідчить:</a:t>
            </a:r>
            <a:br>
              <a:rPr lang="uk-UA" sz="1800" dirty="0" smtClean="0">
                <a:solidFill>
                  <a:schemeClr val="tx1"/>
                </a:solidFill>
              </a:rPr>
            </a:br>
            <a:r>
              <a:rPr lang="uk-UA" sz="1800" b="1" dirty="0" smtClean="0">
                <a:solidFill>
                  <a:schemeClr val="tx1"/>
                </a:solidFill>
              </a:rPr>
              <a:t> </a:t>
            </a:r>
            <a:r>
              <a:rPr lang="uk-UA" sz="1800" b="1" dirty="0">
                <a:solidFill>
                  <a:schemeClr val="tx1"/>
                </a:solidFill>
              </a:rPr>
              <a:t>по-перше</a:t>
            </a:r>
            <a:r>
              <a:rPr lang="uk-UA" sz="1800" dirty="0">
                <a:solidFill>
                  <a:schemeClr val="tx1"/>
                </a:solidFill>
              </a:rPr>
              <a:t>, те, що низькі ціни спонукають споживачів купувати товари (практика «розпродажу» товарів за зниженими цінами). </a:t>
            </a:r>
            <a:r>
              <a:rPr lang="uk-UA" sz="1800" dirty="0" smtClean="0">
                <a:solidFill>
                  <a:schemeClr val="tx1"/>
                </a:solidFill>
              </a:rPr>
              <a:t/>
            </a:r>
            <a:br>
              <a:rPr lang="uk-UA" sz="1800" dirty="0" smtClean="0">
                <a:solidFill>
                  <a:schemeClr val="tx1"/>
                </a:solidFill>
              </a:rPr>
            </a:br>
            <a:r>
              <a:rPr lang="uk-UA" sz="1800" b="1" dirty="0" smtClean="0">
                <a:solidFill>
                  <a:schemeClr val="tx1"/>
                </a:solidFill>
              </a:rPr>
              <a:t>По-друге</a:t>
            </a:r>
            <a:r>
              <a:rPr lang="uk-UA" sz="1800" dirty="0">
                <a:solidFill>
                  <a:schemeClr val="tx1"/>
                </a:solidFill>
              </a:rPr>
              <a:t>, оскільки споживання підлягає дії принципу спадної граничної корисності (покупець певного товару отримує менше задоволення або меншу корисність від кожної наступної його одиниці), споживачі купують додаткові одиниці товару лише за умови, що його ціна знижується. </a:t>
            </a:r>
            <a:r>
              <a:rPr lang="uk-UA" sz="1800" dirty="0" smtClean="0">
                <a:solidFill>
                  <a:schemeClr val="tx1"/>
                </a:solidFill>
              </a:rPr>
              <a:t/>
            </a:r>
            <a:br>
              <a:rPr lang="uk-UA" sz="1800" dirty="0" smtClean="0">
                <a:solidFill>
                  <a:schemeClr val="tx1"/>
                </a:solidFill>
              </a:rPr>
            </a:br>
            <a:r>
              <a:rPr lang="uk-UA" sz="1800" b="1" dirty="0" smtClean="0">
                <a:solidFill>
                  <a:schemeClr val="tx1"/>
                </a:solidFill>
              </a:rPr>
              <a:t>По-третє</a:t>
            </a:r>
            <a:r>
              <a:rPr lang="uk-UA" sz="1800" dirty="0">
                <a:solidFill>
                  <a:schemeClr val="tx1"/>
                </a:solidFill>
              </a:rPr>
              <a:t>, ефект доходу й ефект </a:t>
            </a:r>
            <a:r>
              <a:rPr lang="uk-UA" sz="1800" dirty="0" smtClean="0">
                <a:solidFill>
                  <a:schemeClr val="tx1"/>
                </a:solidFill>
              </a:rPr>
              <a:t>заміщення: Перший </a:t>
            </a:r>
            <a:r>
              <a:rPr lang="uk-UA" sz="1800" dirty="0">
                <a:solidFill>
                  <a:schemeClr val="tx1"/>
                </a:solidFill>
              </a:rPr>
              <a:t>виявляється в тому, що за нижчої ціни споживач може купити більше товару, не відмовляючи собі в придбанні інших альтернативних товарів. Другий – у тому, що за нижчої ціни споживач прагне придбати дешевий товар замість аналогічних, що подорожчали.</a:t>
            </a:r>
          </a:p>
        </p:txBody>
      </p:sp>
    </p:spTree>
    <p:extLst>
      <p:ext uri="{BB962C8B-B14F-4D97-AF65-F5344CB8AC3E}">
        <p14:creationId xmlns:p14="http://schemas.microsoft.com/office/powerpoint/2010/main" val="1796180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idx="1"/>
          </p:nvPr>
        </p:nvSpPr>
        <p:spPr>
          <a:xfrm>
            <a:off x="457200" y="404664"/>
            <a:ext cx="8363272" cy="5976664"/>
          </a:xfrm>
        </p:spPr>
        <p:txBody>
          <a:bodyPr>
            <a:normAutofit lnSpcReduction="10000"/>
          </a:bodyPr>
          <a:lstStyle/>
          <a:p>
            <a:pPr marL="0" indent="457200" algn="ctr">
              <a:spcBef>
                <a:spcPts val="0"/>
              </a:spcBef>
              <a:buNone/>
            </a:pPr>
            <a:r>
              <a:rPr lang="uk-UA" dirty="0"/>
              <a:t>Попит на певний товар характеризує зміни в поведінці споживача у відповідь на зміну цінових і нецінових чинників.</a:t>
            </a:r>
            <a:br>
              <a:rPr lang="uk-UA" dirty="0"/>
            </a:br>
            <a:r>
              <a:rPr lang="uk-UA" dirty="0"/>
              <a:t>Попит окремого споживача називається </a:t>
            </a:r>
            <a:r>
              <a:rPr lang="uk-UA" b="1" dirty="0"/>
              <a:t>індивідуальним </a:t>
            </a:r>
            <a:r>
              <a:rPr lang="uk-UA" b="1" dirty="0" smtClean="0"/>
              <a:t>попитом</a:t>
            </a:r>
            <a:r>
              <a:rPr lang="uk-UA" b="1" dirty="0"/>
              <a:t>.</a:t>
            </a:r>
            <a:r>
              <a:rPr lang="uk-UA" dirty="0"/>
              <a:t/>
            </a:r>
            <a:br>
              <a:rPr lang="uk-UA" dirty="0"/>
            </a:br>
            <a:r>
              <a:rPr lang="uk-UA" b="1" dirty="0"/>
              <a:t>Ринковий попит </a:t>
            </a:r>
            <a:r>
              <a:rPr lang="uk-UA" dirty="0"/>
              <a:t>- це попит, який визначається як загальна сума всіх індивідуальних попитів при кожному значенні ціни.</a:t>
            </a:r>
            <a:br>
              <a:rPr lang="uk-UA" dirty="0"/>
            </a:br>
            <a:r>
              <a:rPr lang="uk-UA" dirty="0"/>
              <a:t>Формою прояву попиту є </a:t>
            </a:r>
            <a:r>
              <a:rPr lang="uk-UA" b="1" dirty="0"/>
              <a:t>обсяг попиту.</a:t>
            </a:r>
            <a:r>
              <a:rPr lang="uk-UA" dirty="0"/>
              <a:t/>
            </a:r>
            <a:br>
              <a:rPr lang="uk-UA" dirty="0"/>
            </a:br>
            <a:r>
              <a:rPr lang="uk-UA" b="1" dirty="0"/>
              <a:t>Обсяг попиту </a:t>
            </a:r>
            <a:r>
              <a:rPr lang="uk-UA" dirty="0"/>
              <a:t>— це кількість економічних благ, яку бажають і можуть придбати споживачі за певною конкретною ціною.</a:t>
            </a:r>
            <a:br>
              <a:rPr lang="uk-UA" dirty="0"/>
            </a:br>
            <a:r>
              <a:rPr lang="uk-UA" dirty="0"/>
              <a:t>Обсяг попиту визначається, перш за все, його ціною.</a:t>
            </a:r>
            <a:br>
              <a:rPr lang="uk-UA" dirty="0"/>
            </a:br>
            <a:r>
              <a:rPr lang="uk-UA" dirty="0"/>
              <a:t>Зміна обсягу попиту відбувається в результаті зміни ціни товару за інших рівних умов. Вона показується переміщенням від однієї точки кривої попиту до іншої точки цієї кривої.</a:t>
            </a:r>
          </a:p>
        </p:txBody>
      </p:sp>
    </p:spTree>
    <p:extLst>
      <p:ext uri="{BB962C8B-B14F-4D97-AF65-F5344CB8AC3E}">
        <p14:creationId xmlns:p14="http://schemas.microsoft.com/office/powerpoint/2010/main" val="22863449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3528" y="332656"/>
            <a:ext cx="4601217" cy="2657846"/>
          </a:xfrm>
          <a:prstGeom prst="rect">
            <a:avLst/>
          </a:prstGeom>
        </p:spPr>
      </p:pic>
      <p:sp>
        <p:nvSpPr>
          <p:cNvPr id="3" name="TextBox 2"/>
          <p:cNvSpPr txBox="1"/>
          <p:nvPr/>
        </p:nvSpPr>
        <p:spPr>
          <a:xfrm>
            <a:off x="5364088" y="332656"/>
            <a:ext cx="3384376" cy="2031325"/>
          </a:xfrm>
          <a:prstGeom prst="rect">
            <a:avLst/>
          </a:prstGeom>
          <a:noFill/>
        </p:spPr>
        <p:txBody>
          <a:bodyPr wrap="square" rtlCol="0">
            <a:spAutoFit/>
          </a:bodyPr>
          <a:lstStyle/>
          <a:p>
            <a:pPr algn="ctr"/>
            <a:r>
              <a:rPr lang="uk-UA" b="1" dirty="0"/>
              <a:t>Зміна попиту </a:t>
            </a:r>
            <a:r>
              <a:rPr lang="uk-UA" dirty="0"/>
              <a:t>— це зміна кількості товарів, яку покупці бажають і можуть купити, що здійснюється у результаті зміни </a:t>
            </a:r>
            <a:r>
              <a:rPr lang="uk-UA" dirty="0" smtClean="0"/>
              <a:t>нецінового </a:t>
            </a:r>
            <a:r>
              <a:rPr lang="uk-UA" dirty="0"/>
              <a:t>чинника.</a:t>
            </a:r>
            <a:br>
              <a:rPr lang="uk-UA" dirty="0"/>
            </a:br>
            <a:endParaRPr lang="uk-UA" dirty="0"/>
          </a:p>
        </p:txBody>
      </p:sp>
      <p:sp>
        <p:nvSpPr>
          <p:cNvPr id="4" name="TextBox 3"/>
          <p:cNvSpPr txBox="1"/>
          <p:nvPr/>
        </p:nvSpPr>
        <p:spPr>
          <a:xfrm>
            <a:off x="467544" y="3068960"/>
            <a:ext cx="4025153" cy="3785652"/>
          </a:xfrm>
          <a:prstGeom prst="rect">
            <a:avLst/>
          </a:prstGeom>
          <a:noFill/>
        </p:spPr>
        <p:txBody>
          <a:bodyPr wrap="square" rtlCol="0">
            <a:spAutoFit/>
          </a:bodyPr>
          <a:lstStyle/>
          <a:p>
            <a:pPr algn="ctr"/>
            <a:r>
              <a:rPr lang="uk-UA" sz="1500" b="1" dirty="0"/>
              <a:t>До нецінових чинників належать:</a:t>
            </a:r>
            <a:br>
              <a:rPr lang="uk-UA" sz="1500" b="1" dirty="0"/>
            </a:br>
            <a:r>
              <a:rPr lang="uk-UA" sz="1500" dirty="0"/>
              <a:t>  </a:t>
            </a:r>
            <a:r>
              <a:rPr lang="uk-UA" sz="1500" dirty="0" smtClean="0"/>
              <a:t>- зміни </a:t>
            </a:r>
            <a:r>
              <a:rPr lang="uk-UA" sz="1500" dirty="0"/>
              <a:t>у грошових доходах населення (</a:t>
            </a:r>
            <a:r>
              <a:rPr lang="en-US" sz="1500" dirty="0"/>
              <a:t>I, income);</a:t>
            </a:r>
            <a:br>
              <a:rPr lang="en-US" sz="1500" dirty="0"/>
            </a:br>
            <a:r>
              <a:rPr lang="en-US" sz="1500" dirty="0"/>
              <a:t>  </a:t>
            </a:r>
            <a:r>
              <a:rPr lang="uk-UA" sz="1500" dirty="0" smtClean="0"/>
              <a:t>- зміни </a:t>
            </a:r>
            <a:r>
              <a:rPr lang="uk-UA" sz="1500" dirty="0"/>
              <a:t>у структурі населення (</a:t>
            </a:r>
            <a:r>
              <a:rPr lang="en-US" sz="1500" dirty="0"/>
              <a:t>X);</a:t>
            </a:r>
            <a:br>
              <a:rPr lang="en-US" sz="1500" dirty="0"/>
            </a:br>
            <a:r>
              <a:rPr lang="en-US" sz="1500" dirty="0"/>
              <a:t>  </a:t>
            </a:r>
            <a:r>
              <a:rPr lang="uk-UA" sz="1500" dirty="0" smtClean="0"/>
              <a:t>- зміни </a:t>
            </a:r>
            <a:r>
              <a:rPr lang="uk-UA" sz="1500" dirty="0"/>
              <a:t>цін на інші товари, особливо на товари-замінники</a:t>
            </a:r>
            <a:br>
              <a:rPr lang="uk-UA" sz="1500" dirty="0"/>
            </a:br>
            <a:r>
              <a:rPr lang="uk-UA" sz="1500" dirty="0"/>
              <a:t>(</a:t>
            </a:r>
            <a:r>
              <a:rPr lang="en-US" sz="1500" dirty="0"/>
              <a:t>P... P, prices);</a:t>
            </a:r>
            <a:br>
              <a:rPr lang="en-US" sz="1500" dirty="0"/>
            </a:br>
            <a:r>
              <a:rPr lang="en-US" sz="1500" dirty="0"/>
              <a:t>  </a:t>
            </a:r>
            <a:r>
              <a:rPr lang="uk-UA" sz="1500" dirty="0" smtClean="0"/>
              <a:t>- інфляційні </a:t>
            </a:r>
            <a:r>
              <a:rPr lang="uk-UA" sz="1500" dirty="0"/>
              <a:t>очікування (</a:t>
            </a:r>
            <a:r>
              <a:rPr lang="en-US" sz="1500" dirty="0"/>
              <a:t>IE, inflationary expectations);</a:t>
            </a:r>
            <a:br>
              <a:rPr lang="en-US" sz="1500" dirty="0"/>
            </a:br>
            <a:r>
              <a:rPr lang="en-US" sz="1500" dirty="0"/>
              <a:t>  </a:t>
            </a:r>
            <a:r>
              <a:rPr lang="uk-UA" sz="1500" dirty="0" smtClean="0"/>
              <a:t>- накопичене </a:t>
            </a:r>
            <a:r>
              <a:rPr lang="uk-UA" sz="1500" dirty="0"/>
              <a:t>майно (</a:t>
            </a:r>
            <a:r>
              <a:rPr lang="en-US" sz="1500" dirty="0"/>
              <a:t>W, wealth);</a:t>
            </a:r>
            <a:br>
              <a:rPr lang="en-US" sz="1500" dirty="0"/>
            </a:br>
            <a:r>
              <a:rPr lang="en-US" sz="1500" dirty="0"/>
              <a:t>  </a:t>
            </a:r>
            <a:r>
              <a:rPr lang="uk-UA" sz="1500" dirty="0" smtClean="0"/>
              <a:t>- зміна </a:t>
            </a:r>
            <a:r>
              <a:rPr lang="uk-UA" sz="1500" dirty="0"/>
              <a:t>споживчих переваг (</a:t>
            </a:r>
            <a:r>
              <a:rPr lang="en-US" sz="1500" dirty="0"/>
              <a:t>T, tastes).</a:t>
            </a:r>
            <a:br>
              <a:rPr lang="en-US" sz="1500" dirty="0"/>
            </a:br>
            <a:r>
              <a:rPr lang="uk-UA" sz="1500" b="1" dirty="0"/>
              <a:t>Реакція покупців на зміну нецінових факторів призводить до зміни попиту і показується переміщенням усієї кривої попиту.</a:t>
            </a:r>
            <a:br>
              <a:rPr lang="uk-UA" sz="1500" b="1" dirty="0"/>
            </a:br>
            <a:endParaRPr lang="uk-UA" sz="1500" b="1" dirty="0"/>
          </a:p>
        </p:txBody>
      </p:sp>
      <p:pic>
        <p:nvPicPr>
          <p:cNvPr id="5" name="Рисунок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16016" y="3284984"/>
            <a:ext cx="4124901" cy="2808312"/>
          </a:xfrm>
          <a:prstGeom prst="rect">
            <a:avLst/>
          </a:prstGeom>
        </p:spPr>
      </p:pic>
    </p:spTree>
    <p:extLst>
      <p:ext uri="{BB962C8B-B14F-4D97-AF65-F5344CB8AC3E}">
        <p14:creationId xmlns:p14="http://schemas.microsoft.com/office/powerpoint/2010/main" val="19940466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1" i="1" dirty="0" smtClean="0"/>
              <a:t/>
            </a:r>
            <a:br>
              <a:rPr lang="uk-UA" b="1" i="1" dirty="0" smtClean="0"/>
            </a:br>
            <a:r>
              <a:rPr lang="uk-UA" b="1" i="1" dirty="0" smtClean="0"/>
              <a:t>Функція </a:t>
            </a:r>
            <a:r>
              <a:rPr lang="uk-UA" b="1" i="1" dirty="0"/>
              <a:t>попиту. </a:t>
            </a:r>
            <a:br>
              <a:rPr lang="uk-UA" b="1" i="1" dirty="0"/>
            </a:br>
            <a:endParaRPr lang="uk-UA" dirty="0"/>
          </a:p>
        </p:txBody>
      </p:sp>
      <p:sp>
        <p:nvSpPr>
          <p:cNvPr id="3" name="Місце для вмісту 2"/>
          <p:cNvSpPr>
            <a:spLocks noGrp="1"/>
          </p:cNvSpPr>
          <p:nvPr>
            <p:ph idx="1"/>
          </p:nvPr>
        </p:nvSpPr>
        <p:spPr/>
        <p:txBody>
          <a:bodyPr/>
          <a:lstStyle/>
          <a:p>
            <a:pPr algn="ctr"/>
            <a:endParaRPr lang="uk-UA" dirty="0" smtClean="0"/>
          </a:p>
          <a:p>
            <a:pPr algn="ctr"/>
            <a:r>
              <a:rPr lang="uk-UA" b="1" dirty="0" smtClean="0"/>
              <a:t>Залежність </a:t>
            </a:r>
            <a:r>
              <a:rPr lang="uk-UA" b="1" dirty="0"/>
              <a:t>між обсягом попиту на певний товар та його ціною</a:t>
            </a:r>
            <a:r>
              <a:rPr lang="uk-UA" dirty="0"/>
              <a:t> називають функцією попиту </a:t>
            </a:r>
            <a:endParaRPr lang="uk-UA" dirty="0" smtClean="0"/>
          </a:p>
          <a:p>
            <a:pPr algn="ctr"/>
            <a:r>
              <a:rPr lang="en-US" dirty="0" err="1" smtClean="0"/>
              <a:t>Qd</a:t>
            </a:r>
            <a:r>
              <a:rPr lang="en-US" dirty="0" smtClean="0"/>
              <a:t> </a:t>
            </a:r>
            <a:r>
              <a:rPr lang="en-US" dirty="0"/>
              <a:t>= f (</a:t>
            </a:r>
            <a:r>
              <a:rPr lang="uk-UA" dirty="0"/>
              <a:t>Р) </a:t>
            </a:r>
            <a:endParaRPr lang="uk-UA" dirty="0" smtClean="0"/>
          </a:p>
          <a:p>
            <a:pPr algn="ctr"/>
            <a:r>
              <a:rPr lang="uk-UA" dirty="0" smtClean="0"/>
              <a:t>де </a:t>
            </a:r>
            <a:r>
              <a:rPr lang="en-US" dirty="0" err="1"/>
              <a:t>Qd</a:t>
            </a:r>
            <a:r>
              <a:rPr lang="en-US" dirty="0"/>
              <a:t> (quantity) — </a:t>
            </a:r>
            <a:r>
              <a:rPr lang="uk-UA" dirty="0"/>
              <a:t>кількість товару на яку заявлено попит; </a:t>
            </a:r>
            <a:endParaRPr lang="uk-UA" dirty="0" smtClean="0"/>
          </a:p>
          <a:p>
            <a:pPr algn="ctr"/>
            <a:r>
              <a:rPr lang="uk-UA" dirty="0" smtClean="0"/>
              <a:t>Р </a:t>
            </a:r>
            <a:r>
              <a:rPr lang="uk-UA" dirty="0"/>
              <a:t>(</a:t>
            </a:r>
            <a:r>
              <a:rPr lang="en-US" dirty="0"/>
              <a:t>price) — </a:t>
            </a:r>
            <a:r>
              <a:rPr lang="uk-UA" dirty="0"/>
              <a:t>ціна цього товару</a:t>
            </a:r>
            <a:r>
              <a:rPr lang="uk-UA" dirty="0" smtClean="0"/>
              <a:t>.</a:t>
            </a:r>
          </a:p>
          <a:p>
            <a:pPr algn="ctr"/>
            <a:endParaRPr lang="en-US" dirty="0" smtClean="0"/>
          </a:p>
          <a:p>
            <a:pPr algn="ctr"/>
            <a:endParaRPr lang="uk-UA"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59832" y="5157192"/>
            <a:ext cx="3543795" cy="638264"/>
          </a:xfrm>
          <a:prstGeom prst="rect">
            <a:avLst/>
          </a:prstGeom>
        </p:spPr>
      </p:pic>
    </p:spTree>
    <p:extLst>
      <p:ext uri="{BB962C8B-B14F-4D97-AF65-F5344CB8AC3E}">
        <p14:creationId xmlns:p14="http://schemas.microsoft.com/office/powerpoint/2010/main" val="20393000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z="3600" dirty="0">
                <a:solidFill>
                  <a:schemeClr val="tx1"/>
                </a:solidFill>
                <a:latin typeface="Times New Roman" pitchFamily="18" charset="0"/>
                <a:cs typeface="Times New Roman" pitchFamily="18" charset="0"/>
              </a:rPr>
              <a:t>Пропозиція</a:t>
            </a:r>
            <a:endParaRPr lang="uk-UA" dirty="0"/>
          </a:p>
        </p:txBody>
      </p:sp>
      <p:sp>
        <p:nvSpPr>
          <p:cNvPr id="3" name="Місце для вмісту 2"/>
          <p:cNvSpPr>
            <a:spLocks noGrp="1"/>
          </p:cNvSpPr>
          <p:nvPr>
            <p:ph idx="1"/>
          </p:nvPr>
        </p:nvSpPr>
        <p:spPr/>
        <p:txBody>
          <a:bodyPr>
            <a:normAutofit/>
          </a:bodyPr>
          <a:lstStyle/>
          <a:p>
            <a:pPr marL="114300" indent="0" algn="ctr">
              <a:buNone/>
            </a:pPr>
            <a:r>
              <a:rPr lang="uk-UA" sz="1800" dirty="0"/>
              <a:t>Пропозиція характеризує </a:t>
            </a:r>
            <a:r>
              <a:rPr lang="uk-UA" sz="1800" b="1" dirty="0"/>
              <a:t>можливість</a:t>
            </a:r>
            <a:r>
              <a:rPr lang="uk-UA" sz="1800" dirty="0"/>
              <a:t> і бажання продавця (</a:t>
            </a:r>
            <a:r>
              <a:rPr lang="uk-UA" sz="1800" dirty="0">
                <a:solidFill>
                  <a:srgbClr val="C00000"/>
                </a:solidFill>
                <a:hlinkClick r:id="rId2" tooltip="Виробник"/>
              </a:rPr>
              <a:t>виробника</a:t>
            </a:r>
            <a:r>
              <a:rPr lang="uk-UA" sz="1800" dirty="0"/>
              <a:t>) пропонувати свої товари для реалізації на ринку за певними цінами. Таке визначення змальовує пропозицію і відображає її суть з якісного боку. У кількісному плані пропозиція характеризується своєю величиною та об'ємом. Об'єм, величина пропозиції — це кількість продукту (товару, послуг), яку </a:t>
            </a:r>
            <a:r>
              <a:rPr lang="uk-UA" sz="1800" dirty="0">
                <a:solidFill>
                  <a:schemeClr val="tx1"/>
                </a:solidFill>
                <a:hlinkClick r:id="rId3" tooltip="Продавець"/>
              </a:rPr>
              <a:t>продавець</a:t>
            </a:r>
            <a:r>
              <a:rPr lang="uk-UA" sz="1800" dirty="0">
                <a:solidFill>
                  <a:schemeClr val="tx1"/>
                </a:solidFill>
              </a:rPr>
              <a:t> (</a:t>
            </a:r>
            <a:r>
              <a:rPr lang="uk-UA" sz="1800" dirty="0">
                <a:solidFill>
                  <a:schemeClr val="tx1"/>
                </a:solidFill>
                <a:hlinkClick r:id="rId2" tooltip="Виробник"/>
              </a:rPr>
              <a:t>виробник</a:t>
            </a:r>
            <a:r>
              <a:rPr lang="uk-UA" sz="1800" dirty="0">
                <a:solidFill>
                  <a:schemeClr val="tx1"/>
                </a:solidFill>
              </a:rPr>
              <a:t>) </a:t>
            </a:r>
            <a:r>
              <a:rPr lang="uk-UA" sz="1800" dirty="0"/>
              <a:t>бажає, може і здатний згідно з наявністю або продуктивними можливостями запропонувати для продажу на ринку протягом деякого періоду часу за певної ціни.</a:t>
            </a:r>
          </a:p>
          <a:p>
            <a:pPr algn="ctr"/>
            <a:r>
              <a:rPr lang="uk-UA" sz="1800" dirty="0"/>
              <a:t>Як і об'єм попиту, величина пропозиції залежить не тільки від ціни, але і від ряду нецінових чинників, включаючи виробничі можливості (див. </a:t>
            </a:r>
            <a:r>
              <a:rPr lang="uk-UA" sz="1800" dirty="0">
                <a:hlinkClick r:id="rId4" tooltip="Крива виробничих можливостей"/>
              </a:rPr>
              <a:t>Крива виробничих можливостей</a:t>
            </a:r>
            <a:r>
              <a:rPr lang="uk-UA" sz="1800" dirty="0"/>
              <a:t>), стан технології, ресурсне забезпечення, рівень цін на інші товари, інфляційні очікування.</a:t>
            </a:r>
          </a:p>
          <a:p>
            <a:pPr algn="ctr"/>
            <a:endParaRPr lang="uk-UA" sz="1800" dirty="0"/>
          </a:p>
        </p:txBody>
      </p:sp>
    </p:spTree>
    <p:extLst>
      <p:ext uri="{BB962C8B-B14F-4D97-AF65-F5344CB8AC3E}">
        <p14:creationId xmlns:p14="http://schemas.microsoft.com/office/powerpoint/2010/main" val="14996775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3600" dirty="0">
                <a:solidFill>
                  <a:schemeClr val="tx1"/>
                </a:solidFill>
                <a:latin typeface="Times New Roman" pitchFamily="18" charset="0"/>
                <a:cs typeface="Times New Roman" pitchFamily="18" charset="0"/>
              </a:rPr>
              <a:t>Функція </a:t>
            </a:r>
            <a:r>
              <a:rPr lang="uk-UA" sz="3600" dirty="0" smtClean="0">
                <a:solidFill>
                  <a:schemeClr val="tx1"/>
                </a:solidFill>
                <a:latin typeface="Times New Roman" pitchFamily="18" charset="0"/>
                <a:cs typeface="Times New Roman" pitchFamily="18" charset="0"/>
              </a:rPr>
              <a:t>пропозиції</a:t>
            </a:r>
            <a:endParaRPr lang="uk-UA" dirty="0"/>
          </a:p>
        </p:txBody>
      </p:sp>
      <p:sp>
        <p:nvSpPr>
          <p:cNvPr id="3" name="Місце для вмісту 2"/>
          <p:cNvSpPr>
            <a:spLocks noGrp="1"/>
          </p:cNvSpPr>
          <p:nvPr>
            <p:ph idx="1"/>
          </p:nvPr>
        </p:nvSpPr>
        <p:spPr/>
        <p:txBody>
          <a:bodyPr/>
          <a:lstStyle/>
          <a:p>
            <a:pPr marL="114300" indent="0" algn="ctr">
              <a:buNone/>
            </a:pPr>
            <a:r>
              <a:rPr lang="ru-RU" sz="1800" b="1" i="1" dirty="0" err="1" smtClean="0"/>
              <a:t>Функція</a:t>
            </a:r>
            <a:r>
              <a:rPr lang="ru-RU" sz="1800" b="1" i="1" dirty="0" smtClean="0"/>
              <a:t> </a:t>
            </a:r>
            <a:r>
              <a:rPr lang="ru-RU" sz="1800" b="1" i="1" dirty="0" err="1"/>
              <a:t>пропозиції</a:t>
            </a:r>
            <a:r>
              <a:rPr lang="ru-RU" sz="1800" i="1" dirty="0"/>
              <a:t> - </a:t>
            </a:r>
            <a:r>
              <a:rPr lang="ru-RU" sz="1800" i="1" dirty="0" err="1"/>
              <a:t>залежність</a:t>
            </a:r>
            <a:r>
              <a:rPr lang="ru-RU" sz="1800" i="1" dirty="0"/>
              <a:t> </a:t>
            </a:r>
            <a:r>
              <a:rPr lang="ru-RU" sz="1800" i="1" dirty="0" err="1"/>
              <a:t>обсягу</a:t>
            </a:r>
            <a:r>
              <a:rPr lang="ru-RU" sz="1800" i="1" dirty="0"/>
              <a:t> </a:t>
            </a:r>
            <a:r>
              <a:rPr lang="ru-RU" sz="1800" i="1" dirty="0" err="1"/>
              <a:t>пропозиції</a:t>
            </a:r>
            <a:r>
              <a:rPr lang="ru-RU" sz="1800" i="1" dirty="0"/>
              <a:t> блага </a:t>
            </a:r>
            <a:r>
              <a:rPr lang="ru-RU" sz="1800" i="1" dirty="0" err="1"/>
              <a:t>від</a:t>
            </a:r>
            <a:r>
              <a:rPr lang="ru-RU" sz="1800" i="1" dirty="0"/>
              <a:t> </a:t>
            </a:r>
            <a:r>
              <a:rPr lang="ru-RU" sz="1800" i="1" dirty="0" err="1"/>
              <a:t>його</a:t>
            </a:r>
            <a:r>
              <a:rPr lang="ru-RU" sz="1800" i="1" dirty="0"/>
              <a:t> </a:t>
            </a:r>
            <a:r>
              <a:rPr lang="ru-RU" sz="1800" i="1" dirty="0" err="1"/>
              <a:t>ціни</a:t>
            </a:r>
            <a:r>
              <a:rPr lang="ru-RU" sz="1800" i="1" dirty="0" smtClean="0"/>
              <a:t>.</a:t>
            </a:r>
          </a:p>
          <a:p>
            <a:pPr marL="114300" indent="0" algn="ctr">
              <a:buNone/>
            </a:pPr>
            <a:r>
              <a:rPr lang="uk-UA" sz="1800" dirty="0"/>
              <a:t>Функція пропозиції може включати такі фактори, як технологія, ціни на вхідні ресурси, стан економіки </a:t>
            </a:r>
            <a:r>
              <a:rPr lang="uk-UA" sz="1800" dirty="0" smtClean="0"/>
              <a:t>(наприклад </a:t>
            </a:r>
            <a:r>
              <a:rPr lang="uk-UA" sz="1800" dirty="0" smtClean="0"/>
              <a:t>спад), </a:t>
            </a:r>
            <a:r>
              <a:rPr lang="uk-UA" sz="1800" dirty="0" smtClean="0"/>
              <a:t>та інші. </a:t>
            </a:r>
          </a:p>
          <a:p>
            <a:pPr marL="114300" indent="0" algn="ctr">
              <a:buNone/>
            </a:pPr>
            <a:endParaRPr lang="uk-UA" sz="1800" b="1" dirty="0"/>
          </a:p>
          <a:p>
            <a:pPr marL="114300" indent="0" algn="ctr">
              <a:buNone/>
            </a:pPr>
            <a:r>
              <a:rPr lang="ru-RU" sz="1800" b="1" dirty="0" err="1" smtClean="0"/>
              <a:t>Залежність</a:t>
            </a:r>
            <a:r>
              <a:rPr lang="ru-RU" sz="1800" b="1" dirty="0" smtClean="0"/>
              <a:t> </a:t>
            </a:r>
            <a:r>
              <a:rPr lang="ru-RU" sz="1800" b="1" dirty="0" err="1"/>
              <a:t>між</a:t>
            </a:r>
            <a:r>
              <a:rPr lang="ru-RU" sz="1800" b="1" dirty="0"/>
              <a:t> </a:t>
            </a:r>
            <a:r>
              <a:rPr lang="ru-RU" sz="1800" b="1" dirty="0" err="1"/>
              <a:t>ціною</a:t>
            </a:r>
            <a:r>
              <a:rPr lang="ru-RU" sz="1800" b="1" dirty="0"/>
              <a:t> і </a:t>
            </a:r>
            <a:r>
              <a:rPr lang="ru-RU" sz="1800" b="1" dirty="0" err="1"/>
              <a:t>обсягом</a:t>
            </a:r>
            <a:r>
              <a:rPr lang="ru-RU" sz="1800" b="1" dirty="0"/>
              <a:t> </a:t>
            </a:r>
            <a:r>
              <a:rPr lang="ru-RU" sz="1800" b="1" dirty="0" err="1"/>
              <a:t>пропозиції</a:t>
            </a:r>
            <a:r>
              <a:rPr lang="ru-RU" sz="1800" b="1" dirty="0"/>
              <a:t> товару</a:t>
            </a:r>
            <a:endParaRPr lang="uk-UA" sz="1800" dirty="0"/>
          </a:p>
          <a:p>
            <a:pPr marL="114300" indent="0" algn="ctr">
              <a:buNone/>
            </a:pPr>
            <a:endParaRPr lang="uk-UA"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47864" y="3933056"/>
            <a:ext cx="2456284" cy="2397801"/>
          </a:xfrm>
          <a:prstGeom prst="rect">
            <a:avLst/>
          </a:prstGeom>
        </p:spPr>
      </p:pic>
    </p:spTree>
    <p:extLst>
      <p:ext uri="{BB962C8B-B14F-4D97-AF65-F5344CB8AC3E}">
        <p14:creationId xmlns:p14="http://schemas.microsoft.com/office/powerpoint/2010/main" val="33811995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Закон </a:t>
            </a:r>
            <a:r>
              <a:rPr lang="ru-RU" b="1" dirty="0" err="1"/>
              <a:t>пропозиції</a:t>
            </a:r>
            <a:r>
              <a:rPr lang="ru-RU" b="1" dirty="0"/>
              <a:t/>
            </a:r>
            <a:br>
              <a:rPr lang="ru-RU" b="1" dirty="0"/>
            </a:br>
            <a:endParaRPr lang="uk-UA" dirty="0"/>
          </a:p>
        </p:txBody>
      </p:sp>
      <p:sp>
        <p:nvSpPr>
          <p:cNvPr id="3" name="Місце для вмісту 2"/>
          <p:cNvSpPr>
            <a:spLocks noGrp="1"/>
          </p:cNvSpPr>
          <p:nvPr>
            <p:ph idx="1"/>
          </p:nvPr>
        </p:nvSpPr>
        <p:spPr/>
        <p:txBody>
          <a:bodyPr>
            <a:normAutofit lnSpcReduction="10000"/>
          </a:bodyPr>
          <a:lstStyle/>
          <a:p>
            <a:pPr algn="ctr"/>
            <a:r>
              <a:rPr lang="ru-RU" b="1" dirty="0" smtClean="0">
                <a:solidFill>
                  <a:schemeClr val="tx1"/>
                </a:solidFill>
              </a:rPr>
              <a:t>Закон </a:t>
            </a:r>
            <a:r>
              <a:rPr lang="ru-RU" b="1" dirty="0" err="1">
                <a:solidFill>
                  <a:schemeClr val="tx1"/>
                </a:solidFill>
              </a:rPr>
              <a:t>пропозиції</a:t>
            </a:r>
            <a:r>
              <a:rPr lang="ru-RU" dirty="0">
                <a:solidFill>
                  <a:schemeClr val="tx1"/>
                </a:solidFill>
              </a:rPr>
              <a:t> — при </a:t>
            </a:r>
            <a:r>
              <a:rPr lang="ru-RU" dirty="0" err="1">
                <a:solidFill>
                  <a:schemeClr val="tx1"/>
                </a:solidFill>
              </a:rPr>
              <a:t>інших</a:t>
            </a:r>
            <a:r>
              <a:rPr lang="ru-RU" dirty="0">
                <a:solidFill>
                  <a:schemeClr val="tx1"/>
                </a:solidFill>
              </a:rPr>
              <a:t> </a:t>
            </a:r>
            <a:r>
              <a:rPr lang="ru-RU" dirty="0" err="1">
                <a:solidFill>
                  <a:schemeClr val="tx1"/>
                </a:solidFill>
              </a:rPr>
              <a:t>незмінних</a:t>
            </a:r>
            <a:r>
              <a:rPr lang="ru-RU" dirty="0">
                <a:solidFill>
                  <a:schemeClr val="tx1"/>
                </a:solidFill>
              </a:rPr>
              <a:t> </a:t>
            </a:r>
            <a:r>
              <a:rPr lang="ru-RU" dirty="0" err="1">
                <a:solidFill>
                  <a:schemeClr val="tx1"/>
                </a:solidFill>
              </a:rPr>
              <a:t>чинниках</a:t>
            </a:r>
            <a:r>
              <a:rPr lang="ru-RU" dirty="0">
                <a:solidFill>
                  <a:schemeClr val="tx1"/>
                </a:solidFill>
              </a:rPr>
              <a:t> величина (</a:t>
            </a:r>
            <a:r>
              <a:rPr lang="ru-RU" dirty="0" err="1">
                <a:solidFill>
                  <a:schemeClr val="tx1"/>
                </a:solidFill>
              </a:rPr>
              <a:t>об'єм</a:t>
            </a:r>
            <a:r>
              <a:rPr lang="ru-RU" dirty="0">
                <a:solidFill>
                  <a:schemeClr val="tx1"/>
                </a:solidFill>
              </a:rPr>
              <a:t>) </a:t>
            </a:r>
            <a:r>
              <a:rPr lang="ru-RU" dirty="0" err="1">
                <a:solidFill>
                  <a:schemeClr val="tx1"/>
                </a:solidFill>
              </a:rPr>
              <a:t>пропозиції</a:t>
            </a:r>
            <a:r>
              <a:rPr lang="ru-RU" dirty="0">
                <a:solidFill>
                  <a:schemeClr val="tx1"/>
                </a:solidFill>
              </a:rPr>
              <a:t> </a:t>
            </a:r>
            <a:r>
              <a:rPr lang="ru-RU" dirty="0" err="1">
                <a:solidFill>
                  <a:schemeClr val="tx1"/>
                </a:solidFill>
              </a:rPr>
              <a:t>збільшується</a:t>
            </a:r>
            <a:r>
              <a:rPr lang="ru-RU" dirty="0">
                <a:solidFill>
                  <a:schemeClr val="tx1"/>
                </a:solidFill>
              </a:rPr>
              <a:t> у </a:t>
            </a:r>
            <a:r>
              <a:rPr lang="ru-RU" dirty="0" err="1">
                <a:solidFill>
                  <a:schemeClr val="tx1"/>
                </a:solidFill>
              </a:rPr>
              <a:t>міру</a:t>
            </a:r>
            <a:r>
              <a:rPr lang="ru-RU" dirty="0">
                <a:solidFill>
                  <a:schemeClr val="tx1"/>
                </a:solidFill>
              </a:rPr>
              <a:t> </a:t>
            </a:r>
            <a:r>
              <a:rPr lang="ru-RU" dirty="0" err="1">
                <a:solidFill>
                  <a:schemeClr val="tx1"/>
                </a:solidFill>
              </a:rPr>
              <a:t>збільшення</a:t>
            </a:r>
            <a:r>
              <a:rPr lang="ru-RU" dirty="0">
                <a:solidFill>
                  <a:schemeClr val="tx1"/>
                </a:solidFill>
              </a:rPr>
              <a:t> </a:t>
            </a:r>
            <a:r>
              <a:rPr lang="ru-RU" dirty="0" err="1">
                <a:solidFill>
                  <a:schemeClr val="tx1"/>
                </a:solidFill>
              </a:rPr>
              <a:t>ціни</a:t>
            </a:r>
            <a:r>
              <a:rPr lang="ru-RU" dirty="0">
                <a:solidFill>
                  <a:schemeClr val="tx1"/>
                </a:solidFill>
              </a:rPr>
              <a:t> на товар.</a:t>
            </a:r>
          </a:p>
          <a:p>
            <a:pPr algn="ctr"/>
            <a:r>
              <a:rPr lang="ru-RU" dirty="0" err="1">
                <a:solidFill>
                  <a:schemeClr val="tx1"/>
                </a:solidFill>
              </a:rPr>
              <a:t>Зростання</a:t>
            </a:r>
            <a:r>
              <a:rPr lang="ru-RU" dirty="0">
                <a:solidFill>
                  <a:schemeClr val="tx1"/>
                </a:solidFill>
              </a:rPr>
              <a:t> </a:t>
            </a:r>
            <a:r>
              <a:rPr lang="ru-RU" dirty="0" err="1">
                <a:solidFill>
                  <a:schemeClr val="tx1"/>
                </a:solidFill>
              </a:rPr>
              <a:t>величини</a:t>
            </a:r>
            <a:r>
              <a:rPr lang="ru-RU" dirty="0">
                <a:solidFill>
                  <a:schemeClr val="tx1"/>
                </a:solidFill>
              </a:rPr>
              <a:t> </a:t>
            </a:r>
            <a:r>
              <a:rPr lang="ru-RU" dirty="0" err="1">
                <a:solidFill>
                  <a:schemeClr val="tx1"/>
                </a:solidFill>
              </a:rPr>
              <a:t>пропозиції</a:t>
            </a:r>
            <a:r>
              <a:rPr lang="ru-RU" dirty="0">
                <a:solidFill>
                  <a:schemeClr val="tx1"/>
                </a:solidFill>
              </a:rPr>
              <a:t> товару при </a:t>
            </a:r>
            <a:r>
              <a:rPr lang="ru-RU" dirty="0" err="1">
                <a:solidFill>
                  <a:schemeClr val="tx1"/>
                </a:solidFill>
              </a:rPr>
              <a:t>збільшенні</a:t>
            </a:r>
            <a:r>
              <a:rPr lang="ru-RU" dirty="0">
                <a:solidFill>
                  <a:schemeClr val="tx1"/>
                </a:solidFill>
              </a:rPr>
              <a:t> </a:t>
            </a:r>
            <a:r>
              <a:rPr lang="ru-RU" dirty="0" err="1">
                <a:solidFill>
                  <a:schemeClr val="tx1"/>
                </a:solidFill>
              </a:rPr>
              <a:t>його</a:t>
            </a:r>
            <a:r>
              <a:rPr lang="ru-RU" dirty="0">
                <a:solidFill>
                  <a:schemeClr val="tx1"/>
                </a:solidFill>
              </a:rPr>
              <a:t> </a:t>
            </a:r>
            <a:r>
              <a:rPr lang="ru-RU" dirty="0" err="1">
                <a:solidFill>
                  <a:schemeClr val="tx1"/>
                </a:solidFill>
              </a:rPr>
              <a:t>ціни</a:t>
            </a:r>
            <a:r>
              <a:rPr lang="ru-RU" dirty="0">
                <a:solidFill>
                  <a:schemeClr val="tx1"/>
                </a:solidFill>
              </a:rPr>
              <a:t> </a:t>
            </a:r>
            <a:r>
              <a:rPr lang="ru-RU" dirty="0" err="1">
                <a:solidFill>
                  <a:schemeClr val="tx1"/>
                </a:solidFill>
              </a:rPr>
              <a:t>обумовлене</a:t>
            </a:r>
            <a:r>
              <a:rPr lang="ru-RU" dirty="0">
                <a:solidFill>
                  <a:schemeClr val="tx1"/>
                </a:solidFill>
              </a:rPr>
              <a:t> в </a:t>
            </a:r>
            <a:r>
              <a:rPr lang="ru-RU" dirty="0" err="1">
                <a:solidFill>
                  <a:schemeClr val="tx1"/>
                </a:solidFill>
              </a:rPr>
              <a:t>загальному</a:t>
            </a:r>
            <a:r>
              <a:rPr lang="ru-RU" dirty="0">
                <a:solidFill>
                  <a:schemeClr val="tx1"/>
                </a:solidFill>
              </a:rPr>
              <a:t> </a:t>
            </a:r>
            <a:r>
              <a:rPr lang="ru-RU" dirty="0" err="1">
                <a:solidFill>
                  <a:schemeClr val="tx1"/>
                </a:solidFill>
              </a:rPr>
              <a:t>випадку</a:t>
            </a:r>
            <a:r>
              <a:rPr lang="ru-RU" dirty="0">
                <a:solidFill>
                  <a:schemeClr val="tx1"/>
                </a:solidFill>
              </a:rPr>
              <a:t> </a:t>
            </a:r>
            <a:r>
              <a:rPr lang="ru-RU" dirty="0" err="1">
                <a:solidFill>
                  <a:schemeClr val="tx1"/>
                </a:solidFill>
              </a:rPr>
              <a:t>тією</a:t>
            </a:r>
            <a:r>
              <a:rPr lang="ru-RU" dirty="0">
                <a:solidFill>
                  <a:schemeClr val="tx1"/>
                </a:solidFill>
              </a:rPr>
              <a:t> </a:t>
            </a:r>
            <a:r>
              <a:rPr lang="ru-RU" dirty="0" err="1">
                <a:solidFill>
                  <a:schemeClr val="tx1"/>
                </a:solidFill>
              </a:rPr>
              <a:t>обставиною</a:t>
            </a:r>
            <a:r>
              <a:rPr lang="ru-RU" dirty="0">
                <a:solidFill>
                  <a:schemeClr val="tx1"/>
                </a:solidFill>
              </a:rPr>
              <a:t>, </a:t>
            </a:r>
            <a:r>
              <a:rPr lang="ru-RU" dirty="0" err="1">
                <a:solidFill>
                  <a:schemeClr val="tx1"/>
                </a:solidFill>
              </a:rPr>
              <a:t>що</a:t>
            </a:r>
            <a:r>
              <a:rPr lang="ru-RU" dirty="0">
                <a:solidFill>
                  <a:schemeClr val="tx1"/>
                </a:solidFill>
              </a:rPr>
              <a:t> при </a:t>
            </a:r>
            <a:r>
              <a:rPr lang="ru-RU" dirty="0" err="1">
                <a:solidFill>
                  <a:schemeClr val="tx1"/>
                </a:solidFill>
              </a:rPr>
              <a:t>незмінних</a:t>
            </a:r>
            <a:r>
              <a:rPr lang="ru-RU" dirty="0">
                <a:solidFill>
                  <a:schemeClr val="tx1"/>
                </a:solidFill>
              </a:rPr>
              <a:t> </a:t>
            </a:r>
            <a:r>
              <a:rPr lang="ru-RU" dirty="0" err="1">
                <a:solidFill>
                  <a:schemeClr val="tx1"/>
                </a:solidFill>
                <a:hlinkClick r:id="rId2" tooltip="Витрати виробництва"/>
              </a:rPr>
              <a:t>витратах</a:t>
            </a:r>
            <a:r>
              <a:rPr lang="ru-RU" dirty="0">
                <a:solidFill>
                  <a:schemeClr val="tx1"/>
                </a:solidFill>
              </a:rPr>
              <a:t> на </a:t>
            </a:r>
            <a:r>
              <a:rPr lang="ru-RU" dirty="0" err="1">
                <a:solidFill>
                  <a:schemeClr val="tx1"/>
                </a:solidFill>
              </a:rPr>
              <a:t>одиницю</a:t>
            </a:r>
            <a:r>
              <a:rPr lang="ru-RU" dirty="0">
                <a:solidFill>
                  <a:schemeClr val="tx1"/>
                </a:solidFill>
              </a:rPr>
              <a:t> товару </a:t>
            </a:r>
            <a:r>
              <a:rPr lang="ru-RU" dirty="0" err="1">
                <a:solidFill>
                  <a:schemeClr val="tx1"/>
                </a:solidFill>
              </a:rPr>
              <a:t>із</a:t>
            </a:r>
            <a:r>
              <a:rPr lang="ru-RU" dirty="0">
                <a:solidFill>
                  <a:schemeClr val="tx1"/>
                </a:solidFill>
              </a:rPr>
              <a:t> </a:t>
            </a:r>
            <a:r>
              <a:rPr lang="ru-RU" dirty="0" err="1">
                <a:solidFill>
                  <a:schemeClr val="tx1"/>
                </a:solidFill>
              </a:rPr>
              <a:t>збільшенням</a:t>
            </a:r>
            <a:r>
              <a:rPr lang="ru-RU" dirty="0">
                <a:solidFill>
                  <a:schemeClr val="tx1"/>
                </a:solidFill>
              </a:rPr>
              <a:t> </a:t>
            </a:r>
            <a:r>
              <a:rPr lang="ru-RU" dirty="0" err="1">
                <a:solidFill>
                  <a:schemeClr val="tx1"/>
                </a:solidFill>
              </a:rPr>
              <a:t>ціни</a:t>
            </a:r>
            <a:r>
              <a:rPr lang="ru-RU" dirty="0">
                <a:solidFill>
                  <a:schemeClr val="tx1"/>
                </a:solidFill>
              </a:rPr>
              <a:t> росте </a:t>
            </a:r>
            <a:r>
              <a:rPr lang="ru-RU" dirty="0" err="1">
                <a:solidFill>
                  <a:schemeClr val="tx1"/>
                </a:solidFill>
                <a:hlinkClick r:id="rId3" tooltip="Прибуток"/>
              </a:rPr>
              <a:t>прибуток</a:t>
            </a:r>
            <a:r>
              <a:rPr lang="ru-RU" dirty="0">
                <a:solidFill>
                  <a:schemeClr val="tx1"/>
                </a:solidFill>
              </a:rPr>
              <a:t> і </a:t>
            </a:r>
            <a:r>
              <a:rPr lang="ru-RU" dirty="0" err="1">
                <a:solidFill>
                  <a:schemeClr val="tx1"/>
                </a:solidFill>
              </a:rPr>
              <a:t>виробникові</a:t>
            </a:r>
            <a:r>
              <a:rPr lang="ru-RU" dirty="0">
                <a:solidFill>
                  <a:schemeClr val="tx1"/>
                </a:solidFill>
              </a:rPr>
              <a:t> (</a:t>
            </a:r>
            <a:r>
              <a:rPr lang="ru-RU" dirty="0" err="1">
                <a:solidFill>
                  <a:schemeClr val="tx1"/>
                </a:solidFill>
              </a:rPr>
              <a:t>продавцеві</a:t>
            </a:r>
            <a:r>
              <a:rPr lang="ru-RU" dirty="0">
                <a:solidFill>
                  <a:schemeClr val="tx1"/>
                </a:solidFill>
              </a:rPr>
              <a:t>) </a:t>
            </a:r>
            <a:r>
              <a:rPr lang="ru-RU" dirty="0" err="1">
                <a:solidFill>
                  <a:schemeClr val="tx1"/>
                </a:solidFill>
              </a:rPr>
              <a:t>стає</a:t>
            </a:r>
            <a:r>
              <a:rPr lang="ru-RU" dirty="0">
                <a:solidFill>
                  <a:schemeClr val="tx1"/>
                </a:solidFill>
              </a:rPr>
              <a:t> </a:t>
            </a:r>
            <a:r>
              <a:rPr lang="ru-RU" dirty="0" err="1">
                <a:solidFill>
                  <a:schemeClr val="tx1"/>
                </a:solidFill>
              </a:rPr>
              <a:t>вигідним</a:t>
            </a:r>
            <a:r>
              <a:rPr lang="ru-RU" dirty="0">
                <a:solidFill>
                  <a:schemeClr val="tx1"/>
                </a:solidFill>
              </a:rPr>
              <a:t> </a:t>
            </a:r>
            <a:r>
              <a:rPr lang="ru-RU" dirty="0" err="1">
                <a:solidFill>
                  <a:schemeClr val="tx1"/>
                </a:solidFill>
              </a:rPr>
              <a:t>продати</a:t>
            </a:r>
            <a:r>
              <a:rPr lang="ru-RU" dirty="0">
                <a:solidFill>
                  <a:schemeClr val="tx1"/>
                </a:solidFill>
              </a:rPr>
              <a:t> </a:t>
            </a:r>
            <a:r>
              <a:rPr lang="ru-RU" dirty="0" err="1">
                <a:solidFill>
                  <a:schemeClr val="tx1"/>
                </a:solidFill>
              </a:rPr>
              <a:t>більше</a:t>
            </a:r>
            <a:r>
              <a:rPr lang="ru-RU" dirty="0">
                <a:solidFill>
                  <a:schemeClr val="tx1"/>
                </a:solidFill>
              </a:rPr>
              <a:t> товару. Реальна картина на ринку </a:t>
            </a:r>
            <a:r>
              <a:rPr lang="ru-RU" dirty="0" err="1">
                <a:solidFill>
                  <a:schemeClr val="tx1"/>
                </a:solidFill>
              </a:rPr>
              <a:t>складніша</a:t>
            </a:r>
            <a:r>
              <a:rPr lang="ru-RU" dirty="0">
                <a:solidFill>
                  <a:schemeClr val="tx1"/>
                </a:solidFill>
              </a:rPr>
              <a:t> за </a:t>
            </a:r>
            <a:r>
              <a:rPr lang="ru-RU" dirty="0" err="1">
                <a:solidFill>
                  <a:schemeClr val="tx1"/>
                </a:solidFill>
              </a:rPr>
              <a:t>цю</a:t>
            </a:r>
            <a:r>
              <a:rPr lang="ru-RU" dirty="0">
                <a:solidFill>
                  <a:schemeClr val="tx1"/>
                </a:solidFill>
              </a:rPr>
              <a:t> </a:t>
            </a:r>
            <a:r>
              <a:rPr lang="ru-RU" dirty="0" err="1">
                <a:solidFill>
                  <a:schemeClr val="tx1"/>
                </a:solidFill>
              </a:rPr>
              <a:t>просту</a:t>
            </a:r>
            <a:r>
              <a:rPr lang="ru-RU" dirty="0">
                <a:solidFill>
                  <a:schemeClr val="tx1"/>
                </a:solidFill>
              </a:rPr>
              <a:t> схему, але </a:t>
            </a:r>
            <a:r>
              <a:rPr lang="ru-RU" dirty="0" err="1">
                <a:solidFill>
                  <a:schemeClr val="tx1"/>
                </a:solidFill>
              </a:rPr>
              <a:t>виражена</a:t>
            </a:r>
            <a:r>
              <a:rPr lang="ru-RU" dirty="0">
                <a:solidFill>
                  <a:schemeClr val="tx1"/>
                </a:solidFill>
              </a:rPr>
              <a:t> у </a:t>
            </a:r>
            <a:r>
              <a:rPr lang="ru-RU" dirty="0" err="1">
                <a:solidFill>
                  <a:schemeClr val="tx1"/>
                </a:solidFill>
              </a:rPr>
              <a:t>ній</a:t>
            </a:r>
            <a:r>
              <a:rPr lang="ru-RU" dirty="0">
                <a:solidFill>
                  <a:schemeClr val="tx1"/>
                </a:solidFill>
              </a:rPr>
              <a:t> </a:t>
            </a:r>
            <a:r>
              <a:rPr lang="ru-RU" dirty="0" err="1">
                <a:solidFill>
                  <a:schemeClr val="tx1"/>
                </a:solidFill>
              </a:rPr>
              <a:t>тенденція</a:t>
            </a:r>
            <a:r>
              <a:rPr lang="ru-RU" dirty="0">
                <a:solidFill>
                  <a:schemeClr val="tx1"/>
                </a:solidFill>
              </a:rPr>
              <a:t> </a:t>
            </a:r>
            <a:r>
              <a:rPr lang="ru-RU" dirty="0" err="1">
                <a:solidFill>
                  <a:schemeClr val="tx1"/>
                </a:solidFill>
              </a:rPr>
              <a:t>має</a:t>
            </a:r>
            <a:r>
              <a:rPr lang="ru-RU" dirty="0">
                <a:solidFill>
                  <a:schemeClr val="tx1"/>
                </a:solidFill>
              </a:rPr>
              <a:t> </a:t>
            </a:r>
            <a:r>
              <a:rPr lang="ru-RU" dirty="0" err="1">
                <a:solidFill>
                  <a:schemeClr val="tx1"/>
                </a:solidFill>
              </a:rPr>
              <a:t>місце</a:t>
            </a:r>
            <a:r>
              <a:rPr lang="ru-RU" dirty="0">
                <a:solidFill>
                  <a:schemeClr val="tx1"/>
                </a:solidFill>
              </a:rPr>
              <a:t>.</a:t>
            </a:r>
          </a:p>
          <a:p>
            <a:pPr algn="ctr"/>
            <a:endParaRPr lang="uk-UA" dirty="0">
              <a:solidFill>
                <a:schemeClr val="tx1"/>
              </a:solidFill>
            </a:endParaRPr>
          </a:p>
        </p:txBody>
      </p:sp>
    </p:spTree>
    <p:extLst>
      <p:ext uri="{BB962C8B-B14F-4D97-AF65-F5344CB8AC3E}">
        <p14:creationId xmlns:p14="http://schemas.microsoft.com/office/powerpoint/2010/main" val="88942937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птека">
  <a:themeElements>
    <a:clrScheme name="Аптека">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Аптека">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Аптека">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282</TotalTime>
  <Words>376</Words>
  <Application>Microsoft Office PowerPoint</Application>
  <PresentationFormat>Екран (4:3)</PresentationFormat>
  <Paragraphs>48</Paragraphs>
  <Slides>18</Slides>
  <Notes>0</Notes>
  <HiddenSlides>0</HiddenSlides>
  <MMClips>0</MMClips>
  <ScaleCrop>false</ScaleCrop>
  <HeadingPairs>
    <vt:vector size="4" baseType="variant">
      <vt:variant>
        <vt:lpstr>Тема</vt:lpstr>
      </vt:variant>
      <vt:variant>
        <vt:i4>1</vt:i4>
      </vt:variant>
      <vt:variant>
        <vt:lpstr>Заголовки слайдів</vt:lpstr>
      </vt:variant>
      <vt:variant>
        <vt:i4>18</vt:i4>
      </vt:variant>
    </vt:vector>
  </HeadingPairs>
  <TitlesOfParts>
    <vt:vector size="19" baseType="lpstr">
      <vt:lpstr>Аптека</vt:lpstr>
      <vt:lpstr>      Тема 2. Попит, пропозиція, ціна, ринкова рівновага.  1. Попит і закон попиту. Функція попиту.   2. Пропозиція і закон пропозиції. Функція пропозиції.  3. Поняття ринкової рівноваги. Визначення рівноважної ціни та рівноважної кількості товару.   4. Сталість і динамічність ринкової рівноваги. Поняття про надлишок споживача і надлишок виробника.         </vt:lpstr>
      <vt:lpstr>1. Попит і закон попиту. Функція попиту. Закон попиту. </vt:lpstr>
      <vt:lpstr>Закон попиту – загальний економічний закон, згідно з яким за незмінюваності всіх інших параметрів зниження ціни зумовлює відповідне зростання величини попиту і навпаки, тобто між ціною і попитом існує обернена залежність. Про дію цього закону свідчить:  по-перше, те, що низькі ціни спонукають споживачів купувати товари (практика «розпродажу» товарів за зниженими цінами).  По-друге, оскільки споживання підлягає дії принципу спадної граничної корисності (покупець певного товару отримує менше задоволення або меншу корисність від кожної наступної його одиниці), споживачі купують додаткові одиниці товару лише за умови, що його ціна знижується.  По-третє, ефект доходу й ефект заміщення: Перший виявляється в тому, що за нижчої ціни споживач може купити більше товару, не відмовляючи собі в придбанні інших альтернативних товарів. Другий – у тому, що за нижчої ціни споживач прагне придбати дешевий товар замість аналогічних, що подорожчали.</vt:lpstr>
      <vt:lpstr>Презентація PowerPoint</vt:lpstr>
      <vt:lpstr>Презентація PowerPoint</vt:lpstr>
      <vt:lpstr> Функція попиту.  </vt:lpstr>
      <vt:lpstr>Пропозиція</vt:lpstr>
      <vt:lpstr>Функція пропозиції</vt:lpstr>
      <vt:lpstr>Закон пропозиції </vt:lpstr>
      <vt:lpstr>Презентація PowerPoint</vt:lpstr>
      <vt:lpstr>Презентація PowerPoint</vt:lpstr>
      <vt:lpstr>Презентація PowerPoint</vt:lpstr>
      <vt:lpstr>Презентація PowerPoint</vt:lpstr>
      <vt:lpstr>3. Поняття ринкової рівноваги.  Визначення рівноважної ціни та рівноважної кількості товару.</vt:lpstr>
      <vt:lpstr> Ринкова рівновага - це така ситуація, коли плани покупців і продавців на ринку співпадають і за даної ціни величина пропозиції дорівнює величині попиту. Існують ситуації, коли держава втручається у процес встановлення рівноважної ціни на ринку і вводить контроль за цінами шляхом встановлення цінової «стелі» або «підлоги». Цінова «стеля» - це максимальний рівень ціни, за якого дозволяється продавати певний товар. Ця ціна є завжди нижчою за рівноважну, тому на ринку відчувається постійний дефіцит товару. Це призводить до виникнення «чорного» ринку, знижує ініціативу продавців збільшувати у майбутньому пропозицію товару, капітал поступово починає переміщуватися у інші сфери діяльності. Цінова «підлога» - це мінімальний рівень ціни, за якої дозволяється продавати той чи інший товар. Він завжди знаходиться вище рівня рівноваги, що призводить до виникнення стійкого надлишку товару і, як відповідь, до того ж «чорного» ринку. Ринкова рівновага не є завжди сталою. Зміна під впливом нецінових факторів попиту, пропозиції чи обох одразу призводить до виникнення нового стану рівноваги. При цьому нові рівноважні ціна і обсяг можуть як зростати, так і зменшуватися в одному чи в протилежних напрямках.  </vt:lpstr>
      <vt:lpstr>Рівноважна ціна - це ціна, за якою всі постачальники виводять свої товари та послуги на ринок і за якою всі покупці готові їх придбати. Простіше кажучи, рівноважна ціна - це ціна, за якою учасники торгів (продавці) та покупці погоджуються. Мікроекономіка представляє сценарій, коли існує безліч постачальників, пропозиція товарів та послуг яких визначатиметься ціною, за якою вони вважають вигідним або достатнім бути присутніми на ринку, в той час як існує певна кількість покупців, які збільшать або зменшать їх покупки залежно від ціни, яку пропонують продавці. </vt:lpstr>
      <vt:lpstr>Формула ціни рівноваги Розрахунок рівноважної ціни в кожному випадку буде залежати від функцій попиту та пропозиції, які ми маємо.  Це також буде залежати від припущень або обмежень, які ми маємо. Наприклад: уряд встановлює, що мінімальна ціна повинна бути 5 або 10. Тим не менш, беручи до уваги, що рівноважна ціна повинна бути точкою, де постачальники та покупці погоджуються, має сенс думати, що вона є результатом рівняння попиту та пропозиції. Вірніше, кількість поставленої та потрібної кількості. Qo = Qd Таким чином, проблема може бути вирішена різними методами, такими як заміна або вирівнювання. </vt:lpstr>
      <vt:lpstr>Сталість і динамічність ринкової рівноваги. Поняття про надлишок споживача і надлишок виробника.</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Тема 2. Попит, пропозиція, ціна, ринкова рівновага.  1. Попит і закон попиту. Функція попиту. Закон попиту.   2. Пропозиція і закон пропозиції. Функція пропозиції.  3. Поняття ринкової рівноваги. Визначення рівноважної ціни та рівноважної кількості товару.   4. Сталість і динамічність ринкової рівноваги. Поняття про надлишок споживача і надлишок виробника.   5. Еластичність попиту і пропозиції. Взаємозв’язок між ціною та валовим виторгом за різної еластичності.      </dc:title>
  <dc:creator>Sara Yasmeen (Wipro Technologies)</dc:creator>
  <cp:lastModifiedBy>User</cp:lastModifiedBy>
  <cp:revision>30</cp:revision>
  <dcterms:created xsi:type="dcterms:W3CDTF">2010-02-23T11:30:32Z</dcterms:created>
  <dcterms:modified xsi:type="dcterms:W3CDTF">2024-02-13T09:02:32Z</dcterms:modified>
</cp:coreProperties>
</file>