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62" r:id="rId5"/>
    <p:sldId id="261" r:id="rId6"/>
    <p:sldId id="259" r:id="rId7"/>
    <p:sldId id="258" r:id="rId8"/>
    <p:sldId id="265" r:id="rId9"/>
    <p:sldId id="267" r:id="rId10"/>
    <p:sldId id="268" r:id="rId11"/>
    <p:sldId id="264" r:id="rId12"/>
    <p:sldId id="266" r:id="rId13"/>
    <p:sldId id="263" r:id="rId14"/>
    <p:sldId id="271" r:id="rId15"/>
    <p:sldId id="269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60B6-AED0-4B56-8AD6-52AB112E3949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5115EBE-2BDF-4E5B-B5EF-3723D766D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975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60B6-AED0-4B56-8AD6-52AB112E3949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115EBE-2BDF-4E5B-B5EF-3723D766D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172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60B6-AED0-4B56-8AD6-52AB112E3949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115EBE-2BDF-4E5B-B5EF-3723D766DBEE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5872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60B6-AED0-4B56-8AD6-52AB112E3949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115EBE-2BDF-4E5B-B5EF-3723D766D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0055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60B6-AED0-4B56-8AD6-52AB112E3949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115EBE-2BDF-4E5B-B5EF-3723D766DBEE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0816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60B6-AED0-4B56-8AD6-52AB112E3949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115EBE-2BDF-4E5B-B5EF-3723D766D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311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60B6-AED0-4B56-8AD6-52AB112E3949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5EBE-2BDF-4E5B-B5EF-3723D766D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3775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60B6-AED0-4B56-8AD6-52AB112E3949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5EBE-2BDF-4E5B-B5EF-3723D766D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525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60B6-AED0-4B56-8AD6-52AB112E3949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5EBE-2BDF-4E5B-B5EF-3723D766D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66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60B6-AED0-4B56-8AD6-52AB112E3949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115EBE-2BDF-4E5B-B5EF-3723D766D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272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60B6-AED0-4B56-8AD6-52AB112E3949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115EBE-2BDF-4E5B-B5EF-3723D766D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146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60B6-AED0-4B56-8AD6-52AB112E3949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115EBE-2BDF-4E5B-B5EF-3723D766D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539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60B6-AED0-4B56-8AD6-52AB112E3949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5EBE-2BDF-4E5B-B5EF-3723D766D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690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60B6-AED0-4B56-8AD6-52AB112E3949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5EBE-2BDF-4E5B-B5EF-3723D766D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525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60B6-AED0-4B56-8AD6-52AB112E3949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5EBE-2BDF-4E5B-B5EF-3723D766D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917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60B6-AED0-4B56-8AD6-52AB112E3949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115EBE-2BDF-4E5B-B5EF-3723D766D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077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860B6-AED0-4B56-8AD6-52AB112E3949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5115EBE-2BDF-4E5B-B5EF-3723D766D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68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RostyslavDmytruk/pptx-251546048" TargetMode="External"/><Relationship Id="rId2" Type="http://schemas.openxmlformats.org/officeDocument/2006/relationships/hyperlink" Target="https://web.posibnyky.vntu.edu.ua/iebmd/prishak_psihologiya_upravlinnya_v_organizaciyi/ar4/index_4_3_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ahaslides.com/uk/blog/stages-of-team-development/?limit=all" TargetMode="External"/><Relationship Id="rId4" Type="http://schemas.openxmlformats.org/officeDocument/2006/relationships/hyperlink" Target="https://www.slideshare.net/kravchukok/ss-6654429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8A5377E-EB60-AA6F-4A3D-3D710091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chemeClr val="accent1">
                    <a:lumMod val="75000"/>
                  </a:schemeClr>
                </a:solidFill>
              </a:rPr>
              <a:t>Основи </a:t>
            </a:r>
            <a:r>
              <a:rPr lang="uk-UA" sz="4400" b="1" dirty="0" err="1">
                <a:solidFill>
                  <a:schemeClr val="accent1">
                    <a:lumMod val="75000"/>
                  </a:schemeClr>
                </a:solidFill>
              </a:rPr>
              <a:t>командотворення</a:t>
            </a:r>
            <a:br>
              <a:rPr lang="uk-UA" sz="44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700" i="1" dirty="0">
                <a:solidFill>
                  <a:schemeClr val="accent1">
                    <a:lumMod val="75000"/>
                  </a:schemeClr>
                </a:solidFill>
              </a:rPr>
              <a:t>Хочеш іти швидко – йди сам, </a:t>
            </a:r>
            <a:br>
              <a:rPr lang="uk-UA" sz="27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700" i="1" dirty="0">
                <a:solidFill>
                  <a:schemeClr val="accent1">
                    <a:lumMod val="75000"/>
                  </a:schemeClr>
                </a:solidFill>
              </a:rPr>
              <a:t>далеко – йди з командою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54F3C90A-ACFE-C059-C2D1-D3146188D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6934" y="2989780"/>
            <a:ext cx="4222679" cy="258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47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223D4-1752-3170-08CE-7B58AFE2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Перетворення</a:t>
            </a: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людей у команду – </a:t>
            </a:r>
            <a:r>
              <a:rPr lang="ru-RU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лідера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D13D092-E33B-C87C-BE0E-1C6FAC280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9924" y="2003461"/>
            <a:ext cx="7181636" cy="447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78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6C174E-C77F-F321-9717-5B33BD8EF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719" y="565079"/>
            <a:ext cx="9603893" cy="5346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Група</a:t>
            </a:r>
            <a:r>
              <a:rPr lang="uk-UA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це будь-яка кількість людей, які взаємодіють один з одним і психологічно усвідомлюють присутність інших членів групи, а </a:t>
            </a:r>
            <a:r>
              <a:rPr lang="uk-UA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команда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це група, члени якої впливають один на одного заради досягнення спільної мети, головне, що відрізняє команду від групи, – це </a:t>
            </a:r>
            <a:r>
              <a:rPr lang="uk-UA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ефект синергії.</a:t>
            </a:r>
          </a:p>
          <a:p>
            <a:pPr marL="0" indent="0">
              <a:buNone/>
            </a:pPr>
            <a:endParaRPr lang="uk-UA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Синергія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(від </a:t>
            </a:r>
            <a:r>
              <a:rPr lang="uk-UA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грецьк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– співучасть, сприяння, допомога, спільництво) – комбінований вплив факторів, що характеризується тим, що їх об’єднана дія істотно перевершує ефект кожного окремо взятого компонента та їх простої суми.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80554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6C174E-C77F-F321-9717-5B33BD8EF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831" y="565079"/>
            <a:ext cx="8915400" cy="534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 синергії виходить в результаті ефективної взаємодії між гравцями на основі загальних прагнень і цінностей, а також </a:t>
            </a:r>
            <a:r>
              <a:rPr lang="uk-UA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взаємодоповнювальних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умінь і приводить до того, що сумарне зусилля команди набагато перевищує суму зусиль її окремих гравців:</a:t>
            </a:r>
          </a:p>
          <a:p>
            <a:pPr marL="0" indent="0" algn="ctr">
              <a:buNone/>
            </a:pP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1 +1 = 11</a:t>
            </a:r>
            <a:endParaRPr lang="uk-U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F36D31-78CD-2769-96FF-198FB9F42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645" y="3998202"/>
            <a:ext cx="4727772" cy="22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96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3440B9F-D3D5-3478-A415-3DD85739E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622" y="400693"/>
            <a:ext cx="9644990" cy="55105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в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силу,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перетворюється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команду, коли у людей є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бачення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поставлених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сміливих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менеджера є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підібрати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Але все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набравши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за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уміннями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особистісними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якостями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виконуваними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ролями, команда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готова.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Якраз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етапом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є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функцією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менеджера є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командний</a:t>
            </a:r>
            <a:r>
              <a:rPr lang="ru-RU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дух.</a:t>
            </a:r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36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A41EC4-DF81-E461-F120-9D500BA07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978" y="380144"/>
            <a:ext cx="9706634" cy="55310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 підбору персоналу з групи людей, які прийшли виконувати певну роботу за певну винагороду, необхідно створити команду прихильників компанії, для яких матеріальне заохочення не єдиний вид мотивації, і які здатні в роботі створити ефект ”синергії”.</a:t>
            </a:r>
          </a:p>
          <a:p>
            <a:pPr marL="0" indent="0">
              <a:buNone/>
            </a:pP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Перш за все, необхідно звернути увагу на існуючі в організації (бізнесові, організаційні та ін.) процеси, а саме на їх безконфліктність.</a:t>
            </a:r>
          </a:p>
          <a:p>
            <a:pPr algn="l"/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Другий ключовий момент – це підпорядкування тільки одному керівнику. Якщо ж структура ”матрична”, то дуже чітко повинні бути прописані всі бізнес-процеси і посадові обов’язки.</a:t>
            </a:r>
          </a:p>
          <a:p>
            <a:pPr algn="l"/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наступному етапі потрібно зробити так, щоб люди все однаково розуміли і правильно виконували. В ”імітаційних” умовах відпрацьовується загальний понятійний простір (люди повинні розуміти речі однаково), особливості взаємодії, розуміння мотивації, її створення і т. д. Результатом є злагодженість у роботі, згуртованість, різке підвищення мотивації до роботи і сама якість цієї роботи.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8083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A41EC4-DF81-E461-F120-9D500BA07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834" y="636998"/>
            <a:ext cx="10086778" cy="5274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 формування </a:t>
            </a:r>
            <a:r>
              <a:rPr lang="uk-UA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взаємодоповнювальної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управлінської команди розглядає в своїй теорії стилів менеджменту </a:t>
            </a:r>
            <a:r>
              <a:rPr lang="uk-UA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І. </a:t>
            </a:r>
            <a:r>
              <a:rPr lang="uk-UA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Адізес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Функції менеджменту (виробництво, адміністрування, підприємництво, інтеграція) повинна виконувати 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взаємодоповнювальна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команда, 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 жодна людина не справиться з ними поодинці. </a:t>
            </a:r>
          </a:p>
          <a:p>
            <a:pPr marL="0" indent="0" algn="just">
              <a:buNone/>
            </a:pP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Окремі функції мають виконувати різні люди. Щоб успішно управляти, потрібно зібрати разом керівників з різними підходами і способом мислення, зібрати тих, хто доповнює один одного як різні пальці доповнюють один одного, що і робить руку рукою.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576463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A41EC4-DF81-E461-F120-9D500BA07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688369"/>
            <a:ext cx="8915400" cy="5222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Ефективну команду можна охарактеризувати загальноприйнятими критеріями ефективності будь-якої організаційної структури, однак є специфічні риси, властиві тільки команді. </a:t>
            </a:r>
            <a:endParaRPr lang="uk-UA" sz="2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295E89-408A-D916-0E0B-A8FA89910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299" y="2691829"/>
            <a:ext cx="5261226" cy="34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04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A41EC4-DF81-E461-F120-9D500BA07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832207"/>
            <a:ext cx="8915400" cy="5079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 за все, це </a:t>
            </a:r>
            <a:r>
              <a:rPr lang="uk-UA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націленість всієї команди на кінцевий результат, ініціатива і творчий підхід до вирішення завдань.</a:t>
            </a:r>
            <a:r>
              <a:rPr lang="uk-UA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uk-UA" sz="3200" b="1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Висока продуктивність та орієнтованість на кращий варіант рішення, активне і зацікавлене обговорення виникаючих проблем </a:t>
            </a:r>
            <a:r>
              <a:rPr lang="uk-UA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доповнюють її характеристику.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357774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A41EC4-DF81-E461-F120-9D500BA07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832207"/>
            <a:ext cx="8915400" cy="5079015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ru-RU" sz="32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Ефективною</a:t>
            </a:r>
            <a:r>
              <a:rPr lang="ru-RU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назвати</a:t>
            </a:r>
            <a:r>
              <a:rPr lang="ru-RU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таку</a:t>
            </a:r>
            <a:r>
              <a:rPr lang="ru-RU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команду, в </a:t>
            </a:r>
            <a:r>
              <a:rPr lang="ru-RU" sz="32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якій</a:t>
            </a:r>
            <a:r>
              <a:rPr lang="ru-RU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члени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команди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єдине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уявлення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загальнокомандні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перспективи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l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єдина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цінностей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єдність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правил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всередині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команди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l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кожен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член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команди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особисту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зацікавленість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командних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цілей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l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єдиний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лідер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визнаний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командою;</a:t>
            </a:r>
          </a:p>
          <a:p>
            <a:pPr algn="l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неформальна і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відкрита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атмосфера;</a:t>
            </a:r>
          </a:p>
          <a:p>
            <a:pPr algn="l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члени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прислухаються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один до одного;</a:t>
            </a:r>
          </a:p>
          <a:p>
            <a:pPr algn="l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в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обговоренні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принципових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питань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беруть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участь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члени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l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в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ході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обговорення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заохочується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висловлювання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ідей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і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вираження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почуттів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l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ґрунтується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одностайності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не на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голосуванні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більшості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l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конфлікти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розбіжності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членами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центруються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навколо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ідей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методів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не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особистостей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10154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FB169-D1C4-42CD-9C53-24F2A4CCF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Дякую за увагу!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1FD95D-2624-5C91-E593-282970748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624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Джерела:</a:t>
            </a:r>
            <a:r>
              <a:rPr lang="uk-UA" dirty="0">
                <a:solidFill>
                  <a:srgbClr val="FB4A1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solidFill>
                  <a:srgbClr val="FB4A1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https://web.posibnyky.vntu.edu.ua/iebmd/prishak_psihologiya_upravlinnya_v_organizaciyi/ar4/index_4_3_5.html</a:t>
            </a:r>
            <a:r>
              <a:rPr lang="uk-UA" dirty="0"/>
              <a:t> </a:t>
            </a:r>
          </a:p>
          <a:p>
            <a:pPr marL="0" indent="0">
              <a:buNone/>
            </a:pPr>
            <a:r>
              <a:rPr lang="uk-UA" dirty="0"/>
              <a:t>Етапи формування команди: </a:t>
            </a:r>
            <a:r>
              <a:rPr lang="en-US" dirty="0">
                <a:hlinkClick r:id="rId3"/>
              </a:rPr>
              <a:t>https://www.slideshare.net/RostyslavDmytruk/pptx-251546048</a:t>
            </a:r>
            <a:r>
              <a:rPr lang="uk-UA" dirty="0"/>
              <a:t> </a:t>
            </a:r>
          </a:p>
          <a:p>
            <a:pPr marL="0" indent="0">
              <a:buNone/>
            </a:pPr>
            <a:r>
              <a:rPr lang="uk-UA" b="1" i="0" dirty="0">
                <a:effectLst/>
                <a:latin typeface="Source Sans Pro" panose="020B0503030403020204" pitchFamily="34" charset="0"/>
              </a:rPr>
              <a:t>Ефективна взаємодія в команді: </a:t>
            </a:r>
            <a:r>
              <a:rPr lang="en-US" b="1" i="0" dirty="0">
                <a:effectLst/>
                <a:latin typeface="Source Sans Pro" panose="020B0503030403020204" pitchFamily="34" charset="0"/>
                <a:hlinkClick r:id="rId4"/>
              </a:rPr>
              <a:t>https://www.slideshare.net/kravchukok/ss-66544298</a:t>
            </a:r>
            <a:r>
              <a:rPr lang="uk-UA" b="1" i="0" dirty="0">
                <a:effectLst/>
                <a:latin typeface="Source Sans Pro" panose="020B0503030403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b="1" i="0" dirty="0" err="1">
                <a:solidFill>
                  <a:srgbClr val="323D47"/>
                </a:solidFill>
                <a:effectLst/>
                <a:latin typeface="Lexend Deca"/>
              </a:rPr>
              <a:t>Посібник</a:t>
            </a:r>
            <a:r>
              <a:rPr lang="ru-RU" b="1" i="0" dirty="0">
                <a:solidFill>
                  <a:srgbClr val="323D47"/>
                </a:solidFill>
                <a:effectLst/>
                <a:latin typeface="Lexend Deca"/>
              </a:rPr>
              <a:t> </a:t>
            </a:r>
            <a:r>
              <a:rPr lang="ru-RU" b="1" i="0" dirty="0" err="1">
                <a:solidFill>
                  <a:srgbClr val="323D47"/>
                </a:solidFill>
                <a:effectLst/>
                <a:latin typeface="Lexend Deca"/>
              </a:rPr>
              <a:t>із</a:t>
            </a:r>
            <a:r>
              <a:rPr lang="ru-RU" b="1" i="0" dirty="0">
                <a:solidFill>
                  <a:srgbClr val="323D47"/>
                </a:solidFill>
                <a:effectLst/>
                <a:latin typeface="Lexend Deca"/>
              </a:rPr>
              <a:t> 5 </a:t>
            </a:r>
            <a:r>
              <a:rPr lang="ru-RU" b="1" i="0" dirty="0" err="1">
                <a:solidFill>
                  <a:srgbClr val="323D47"/>
                </a:solidFill>
                <a:effectLst/>
                <a:latin typeface="Lexend Deca"/>
              </a:rPr>
              <a:t>етапів</a:t>
            </a:r>
            <a:r>
              <a:rPr lang="ru-RU" b="1" i="0" dirty="0">
                <a:solidFill>
                  <a:srgbClr val="323D47"/>
                </a:solidFill>
                <a:effectLst/>
                <a:latin typeface="Lexend Deca"/>
              </a:rPr>
              <a:t> </a:t>
            </a:r>
            <a:r>
              <a:rPr lang="ru-RU" b="1" i="0" dirty="0" err="1">
                <a:solidFill>
                  <a:srgbClr val="323D47"/>
                </a:solidFill>
                <a:effectLst/>
                <a:latin typeface="Lexend Deca"/>
              </a:rPr>
              <a:t>розвитку</a:t>
            </a:r>
            <a:r>
              <a:rPr lang="ru-RU" b="1" i="0" dirty="0">
                <a:solidFill>
                  <a:srgbClr val="323D47"/>
                </a:solidFill>
                <a:effectLst/>
                <a:latin typeface="Lexend Deca"/>
              </a:rPr>
              <a:t> </a:t>
            </a:r>
            <a:r>
              <a:rPr lang="ru-RU" b="1" i="0" dirty="0" err="1">
                <a:solidFill>
                  <a:srgbClr val="323D47"/>
                </a:solidFill>
                <a:effectLst/>
                <a:latin typeface="Lexend Deca"/>
              </a:rPr>
              <a:t>команди</a:t>
            </a:r>
            <a:r>
              <a:rPr lang="ru-RU" b="1" i="0" dirty="0">
                <a:solidFill>
                  <a:srgbClr val="323D47"/>
                </a:solidFill>
                <a:effectLst/>
                <a:latin typeface="Lexend Deca"/>
              </a:rPr>
              <a:t> з  </a:t>
            </a:r>
            <a:r>
              <a:rPr lang="ru-RU" b="1" i="0" dirty="0" err="1">
                <a:solidFill>
                  <a:srgbClr val="323D47"/>
                </a:solidFill>
                <a:effectLst/>
                <a:latin typeface="Lexend Deca"/>
              </a:rPr>
              <a:t>порадами</a:t>
            </a:r>
            <a:r>
              <a:rPr lang="ru-RU" b="1" i="0" dirty="0">
                <a:solidFill>
                  <a:srgbClr val="323D47"/>
                </a:solidFill>
                <a:effectLst/>
                <a:latin typeface="Lexend Deca"/>
              </a:rPr>
              <a:t>: </a:t>
            </a:r>
            <a:r>
              <a:rPr lang="en-US" b="1" i="0" dirty="0">
                <a:solidFill>
                  <a:srgbClr val="323D47"/>
                </a:solidFill>
                <a:effectLst/>
                <a:latin typeface="Lexend Deca"/>
                <a:hlinkClick r:id="rId5"/>
              </a:rPr>
              <a:t>https://ahaslides.com/uk/blog/stages-of-team-development/?limit=all</a:t>
            </a:r>
            <a:r>
              <a:rPr lang="uk-UA" b="1" i="0" dirty="0">
                <a:solidFill>
                  <a:srgbClr val="323D47"/>
                </a:solidFill>
                <a:effectLst/>
                <a:latin typeface="Lexend Deca"/>
              </a:rPr>
              <a:t> </a:t>
            </a:r>
            <a:endParaRPr lang="ru-RU" b="1" i="0" dirty="0">
              <a:solidFill>
                <a:srgbClr val="323D47"/>
              </a:solidFill>
              <a:effectLst/>
              <a:latin typeface="Lexend Deca"/>
            </a:endParaRPr>
          </a:p>
          <a:p>
            <a:pPr marL="0" indent="0">
              <a:buNone/>
            </a:pPr>
            <a:endParaRPr lang="uk-UA" b="1" i="0" dirty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9E3E80-256E-D287-3531-EBE5C38A7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2261" y="1489753"/>
            <a:ext cx="5897365" cy="34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2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A838F-C6B7-E094-A5B0-C0ECF1DC0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915" y="452064"/>
            <a:ext cx="10158697" cy="1325365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Формування команди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97173D1-ACA7-E1E0-37D6-15174B99F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0171" y="1777429"/>
            <a:ext cx="9624441" cy="4126233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У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сучасному глобалізованому світі питання, пов’язані із створенням команди, надзвичайно актуальні. </a:t>
            </a:r>
          </a:p>
          <a:p>
            <a:pPr algn="ctr"/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Одна, навіть геніальна людина, група людей не спроможні швидко відреагувати на зміни у бізнесі, політиці, економіці. Саме тому, в наш час </a:t>
            </a: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створення команди є найбільш прогресивною стратегією організації.</a:t>
            </a:r>
          </a:p>
          <a:p>
            <a:pPr algn="ctr"/>
            <a:r>
              <a:rPr lang="uk-UA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Сильна, єдина команда – основа ефективної діяльності підструктур організації та організації в цілому.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87020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EF561A-7E27-5873-DF1B-48991ACF7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57" y="801384"/>
            <a:ext cx="10970356" cy="51098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			Команда</a:t>
            </a:r>
            <a:r>
              <a:rPr lang="uk-UA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це колектив фахівців, які поділяють цілі, цінності та загальні підходи до реалізації спільної діяльності, мають </a:t>
            </a:r>
            <a:r>
              <a:rPr lang="uk-UA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взаємодоповнювальні</a:t>
            </a:r>
            <a:r>
              <a:rPr lang="uk-UA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навички, беруть на себе відповідальність за кінцеві результати. </a:t>
            </a:r>
          </a:p>
          <a:p>
            <a:pPr marL="0" indent="0" algn="just">
              <a:buNone/>
            </a:pPr>
            <a:r>
              <a:rPr lang="uk-UA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		Стабільність роботи організації, її ефективність діяльності – це не сума діяльності кожного із співробітників окремо, це </a:t>
            </a:r>
            <a:r>
              <a:rPr lang="uk-UA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робота команди.</a:t>
            </a:r>
            <a:endParaRPr lang="uk-U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50A217-9B87-4BFC-39E0-F2EC81C15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329" y="4253501"/>
            <a:ext cx="4763284" cy="24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0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EF561A-7E27-5873-DF1B-48991ACF7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698643"/>
            <a:ext cx="8915400" cy="5212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командних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взята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світу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спорту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стала активно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впроваджуватися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практику менеджменту в 60 – 70 роки XX ст. </a:t>
            </a:r>
          </a:p>
          <a:p>
            <a:pPr marL="0" indent="0">
              <a:buNone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наш час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командне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будівництво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являє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собою одну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перспективних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моделей менеджменту,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забезпечує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повноцінний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развиток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uk-UA" sz="2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B5CD34-5211-F69D-1875-CF9511F6C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755" y="3921286"/>
            <a:ext cx="4325634" cy="28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9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EF561A-7E27-5873-DF1B-48991ACF7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719" y="380144"/>
            <a:ext cx="9603893" cy="55310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Командотворення</a:t>
            </a:r>
            <a:r>
              <a:rPr lang="uk-UA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uk-UA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англ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”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teambuilding”) – 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побудова ефективної команди, створення групи людей націлених на досягнення єдиного результату, працюючої злагоджено, як єдиний організм; </a:t>
            </a:r>
          </a:p>
          <a:p>
            <a:pPr marL="0" indent="0" algn="just">
              <a:buNone/>
            </a:pP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 цілеспрямованого формування особливого способу взаємодії людей в організації, що дозволяє ефективно реалізовувати їх енергетичний, інтелектуальний та творчий потенціали.</a:t>
            </a:r>
            <a:endParaRPr lang="uk-UA" sz="2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F6498F-B7A2-EFE6-82A8-44FD7EBD5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656" y="3940082"/>
            <a:ext cx="3512264" cy="25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5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6BDAB2-E478-B4B4-0762-8ED788B7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978" y="359596"/>
            <a:ext cx="9706634" cy="5551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Суть </a:t>
            </a:r>
            <a:r>
              <a:rPr lang="uk-UA" sz="32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командотворення</a:t>
            </a:r>
            <a:r>
              <a:rPr lang="uk-UA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в організації </a:t>
            </a:r>
            <a:r>
              <a:rPr lang="uk-UA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 у </a:t>
            </a:r>
          </a:p>
          <a:p>
            <a:pPr marL="0" indent="0">
              <a:buNone/>
            </a:pPr>
            <a:r>
              <a:rPr lang="uk-UA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створенні необхідних умов для формування навичок ефективної роботи в команді, 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uk-UA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 команди та вироблення командного духу, </a:t>
            </a:r>
          </a:p>
          <a:p>
            <a:pPr marL="0" indent="0">
              <a:buNone/>
            </a:pPr>
            <a:r>
              <a:rPr lang="uk-UA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вміння працювати в команді, </a:t>
            </a:r>
          </a:p>
          <a:p>
            <a:pPr marL="0" indent="0">
              <a:buNone/>
            </a:pPr>
            <a:r>
              <a:rPr lang="uk-UA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виявлення лідерів згуртування колективу,</a:t>
            </a:r>
          </a:p>
          <a:p>
            <a:pPr marL="0" indent="0">
              <a:buNone/>
            </a:pPr>
            <a:r>
              <a:rPr lang="uk-UA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 створення атмосфери неформального спілкування.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363115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6C174E-C77F-F321-9717-5B33BD8EF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410967"/>
            <a:ext cx="8915400" cy="5500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команди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базується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принципах: </a:t>
            </a:r>
          </a:p>
          <a:p>
            <a:pPr marL="0" indent="0">
              <a:buNone/>
            </a:pP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цілеспрямованість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згуртованість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відповідальність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uk-U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E69147-E94C-21CE-3A25-C814247EE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638" y="2972948"/>
            <a:ext cx="5124361" cy="347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6C174E-C77F-F321-9717-5B33BD8EF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476" y="359596"/>
            <a:ext cx="9388136" cy="55516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Виділяють етапи формування команди</a:t>
            </a:r>
          </a:p>
          <a:p>
            <a:pPr algn="l"/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Визначення цілей формування команди.</a:t>
            </a:r>
          </a:p>
          <a:p>
            <a:pPr algn="l"/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Прийняття рішення про лідерство в команді.</a:t>
            </a:r>
          </a:p>
          <a:p>
            <a:pPr algn="l"/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Підбір членів команди.</a:t>
            </a:r>
          </a:p>
          <a:p>
            <a:pPr algn="l"/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Налагодження комунікативних </a:t>
            </a:r>
            <a:r>
              <a:rPr lang="uk-UA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зв’язків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між членами команди.</a:t>
            </a:r>
          </a:p>
          <a:p>
            <a:pPr algn="l"/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 Розподіл функціональних обов’язків між членами команди.</a:t>
            </a:r>
          </a:p>
          <a:p>
            <a:pPr algn="l"/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 Розвиток командної взаємодії.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306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70DB2A-0744-8F44-2D7B-BBAED11A3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182" y="3590818"/>
            <a:ext cx="4116512" cy="3087384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6C174E-C77F-F321-9717-5B33BD8EF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703" y="750013"/>
            <a:ext cx="9716909" cy="516120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uk-UA" sz="36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На етапі підбору членів команди важливим є усвідомлення необхідних для членів команди якостей особистості. </a:t>
            </a:r>
          </a:p>
          <a:p>
            <a:pPr marL="0" indent="0" algn="l">
              <a:buNone/>
            </a:pPr>
            <a:r>
              <a:rPr lang="uk-UA" sz="36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До найважливіших характерних рис членів команди відносять:</a:t>
            </a:r>
          </a:p>
          <a:p>
            <a:pPr marL="0" indent="0" algn="ctr">
              <a:buNone/>
            </a:pPr>
            <a:r>
              <a:rPr lang="uk-UA" sz="36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професіоналізм + мотивація + комунікабельність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7419280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</TotalTime>
  <Words>1127</Words>
  <Application>Microsoft Office PowerPoint</Application>
  <PresentationFormat>Широкий екран</PresentationFormat>
  <Paragraphs>78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6" baseType="lpstr">
      <vt:lpstr>Arial</vt:lpstr>
      <vt:lpstr>Century Gothic</vt:lpstr>
      <vt:lpstr>Lexend Deca</vt:lpstr>
      <vt:lpstr>Source Sans Pro</vt:lpstr>
      <vt:lpstr>Times New Roman</vt:lpstr>
      <vt:lpstr>Wingdings 3</vt:lpstr>
      <vt:lpstr>Віхоть</vt:lpstr>
      <vt:lpstr>Основи командотворення  Хочеш іти швидко – йди сам,  далеко – йди з командою</vt:lpstr>
      <vt:lpstr>Формування команди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Перетворення групи людей у команду – завдання лідера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командотворення  Хочеш іти швидко – йди сам,  далеко – йди з командою</dc:title>
  <dc:creator>Olga</dc:creator>
  <cp:lastModifiedBy>Olga</cp:lastModifiedBy>
  <cp:revision>1</cp:revision>
  <dcterms:created xsi:type="dcterms:W3CDTF">2023-10-25T18:05:10Z</dcterms:created>
  <dcterms:modified xsi:type="dcterms:W3CDTF">2023-10-25T19:52:13Z</dcterms:modified>
</cp:coreProperties>
</file>