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3"/>
  </p:notesMasterIdLst>
  <p:sldIdLst>
    <p:sldId id="256" r:id="rId2"/>
    <p:sldId id="336" r:id="rId3"/>
    <p:sldId id="337" r:id="rId4"/>
    <p:sldId id="362" r:id="rId5"/>
    <p:sldId id="363" r:id="rId6"/>
    <p:sldId id="364" r:id="rId7"/>
    <p:sldId id="338" r:id="rId8"/>
    <p:sldId id="268" r:id="rId9"/>
    <p:sldId id="339" r:id="rId10"/>
    <p:sldId id="340" r:id="rId11"/>
    <p:sldId id="341" r:id="rId12"/>
    <p:sldId id="342" r:id="rId13"/>
    <p:sldId id="343" r:id="rId14"/>
    <p:sldId id="344" r:id="rId15"/>
    <p:sldId id="345" r:id="rId16"/>
    <p:sldId id="346" r:id="rId17"/>
    <p:sldId id="347" r:id="rId18"/>
    <p:sldId id="348" r:id="rId19"/>
    <p:sldId id="349" r:id="rId20"/>
    <p:sldId id="350" r:id="rId21"/>
    <p:sldId id="351" r:id="rId22"/>
    <p:sldId id="352" r:id="rId23"/>
    <p:sldId id="353" r:id="rId24"/>
    <p:sldId id="354" r:id="rId25"/>
    <p:sldId id="355" r:id="rId26"/>
    <p:sldId id="356" r:id="rId27"/>
    <p:sldId id="357" r:id="rId28"/>
    <p:sldId id="358" r:id="rId29"/>
    <p:sldId id="360" r:id="rId30"/>
    <p:sldId id="365" r:id="rId31"/>
    <p:sldId id="366" r:id="rId32"/>
    <p:sldId id="367" r:id="rId33"/>
    <p:sldId id="368" r:id="rId34"/>
    <p:sldId id="369" r:id="rId35"/>
    <p:sldId id="370" r:id="rId36"/>
    <p:sldId id="371" r:id="rId37"/>
    <p:sldId id="372" r:id="rId38"/>
    <p:sldId id="373" r:id="rId39"/>
    <p:sldId id="374" r:id="rId40"/>
    <p:sldId id="375" r:id="rId41"/>
    <p:sldId id="361" r:id="rId42"/>
  </p:sldIdLst>
  <p:sldSz cx="18288000" cy="10287000"/>
  <p:notesSz cx="6858000" cy="9144000"/>
  <p:embeddedFontLst>
    <p:embeddedFont>
      <p:font typeface="Bookman Old Style" panose="02050604050505020204" pitchFamily="18" charset="0"/>
      <p:regular r:id="rId44"/>
      <p:bold r:id="rId45"/>
      <p:italic r:id="rId46"/>
      <p:boldItalic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CEFA"/>
    <a:srgbClr val="F4D7FD"/>
    <a:srgbClr val="9A6BBD"/>
    <a:srgbClr val="9D6FBF"/>
    <a:srgbClr val="EC700A"/>
    <a:srgbClr val="553270"/>
    <a:srgbClr val="330B6F"/>
    <a:srgbClr val="120D79"/>
    <a:srgbClr val="734397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672D59-1148-451C-B85E-0091B6166BA6}" type="datetimeFigureOut">
              <a:rPr lang="uk-UA" smtClean="0"/>
              <a:t>02.10.2023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BE899-3353-4303-9110-F633A1D9D60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1476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CE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C5B1393-FED4-3083-081A-130426A367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2"/>
          <a:stretch/>
        </p:blipFill>
        <p:spPr bwMode="auto">
          <a:xfrm>
            <a:off x="7162800" y="0"/>
            <a:ext cx="11104418" cy="10287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F5467D-2909-8BA1-FCB6-89AA1C89809D}"/>
              </a:ext>
            </a:extLst>
          </p:cNvPr>
          <p:cNvSpPr txBox="1"/>
          <p:nvPr/>
        </p:nvSpPr>
        <p:spPr>
          <a:xfrm>
            <a:off x="381000" y="1638300"/>
            <a:ext cx="63246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6000" b="1" dirty="0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</a:rPr>
              <a:t>ТЕМА 8</a:t>
            </a:r>
            <a:br>
              <a:rPr lang="uk-UA" sz="6000" b="1" dirty="0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</a:rPr>
            </a:br>
            <a:endParaRPr lang="en-US" sz="6000" b="1" dirty="0">
              <a:solidFill>
                <a:srgbClr val="002060"/>
              </a:solidFill>
              <a:latin typeface="Bookman Old Style" panose="02050604050505020204" pitchFamily="18" charset="0"/>
              <a:ea typeface="+mj-ea"/>
              <a:cs typeface="+mj-cs"/>
            </a:endParaRPr>
          </a:p>
          <a:p>
            <a:pPr algn="ctr"/>
            <a:r>
              <a:rPr lang="uk-UA" sz="6000" b="1" dirty="0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</a:rPr>
              <a:t>ОРГАНІЗАЦІЯ ПРИМІЩЕНЬ ЖИТЛОВОЇ ГРУПИ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CE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8200579-8B06-B413-86E3-9BA5D152A5F4}"/>
              </a:ext>
            </a:extLst>
          </p:cNvPr>
          <p:cNvSpPr txBox="1">
            <a:spLocks/>
          </p:cNvSpPr>
          <p:nvPr/>
        </p:nvSpPr>
        <p:spPr>
          <a:xfrm>
            <a:off x="0" y="168177"/>
            <a:ext cx="18288000" cy="1698723"/>
          </a:xfrm>
          <a:prstGeom prst="rect">
            <a:avLst/>
          </a:prstGeom>
          <a:solidFill>
            <a:srgbClr val="553270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400" b="1" dirty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rPr>
              <a:t>Рекомендовані склад і мінімальні площі </a:t>
            </a:r>
          </a:p>
          <a:p>
            <a:r>
              <a:rPr lang="uk-UA" sz="4400" b="1" dirty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rPr>
              <a:t>приміщень </a:t>
            </a:r>
            <a:r>
              <a:rPr lang="uk-UA" sz="4400" b="1" dirty="0" err="1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rPr>
              <a:t>поповерхового</a:t>
            </a:r>
            <a:r>
              <a:rPr lang="uk-UA" sz="4400" b="1" dirty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rPr>
              <a:t> обслуговування</a:t>
            </a:r>
            <a:endParaRPr lang="uk-UA" sz="4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500E5B62-4F8D-9CD9-6BFF-CEC40C5CC3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8928235"/>
              </p:ext>
            </p:extLst>
          </p:nvPr>
        </p:nvGraphicFramePr>
        <p:xfrm>
          <a:off x="685800" y="2933700"/>
          <a:ext cx="16916400" cy="59436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458200">
                  <a:extLst>
                    <a:ext uri="{9D8B030D-6E8A-4147-A177-3AD203B41FA5}">
                      <a16:colId xmlns:a16="http://schemas.microsoft.com/office/drawing/2014/main" val="3936686881"/>
                    </a:ext>
                  </a:extLst>
                </a:gridCol>
                <a:gridCol w="8458200">
                  <a:extLst>
                    <a:ext uri="{9D8B030D-6E8A-4147-A177-3AD203B41FA5}">
                      <a16:colId xmlns:a16="http://schemas.microsoft.com/office/drawing/2014/main" val="3342777125"/>
                    </a:ext>
                  </a:extLst>
                </a:gridCol>
              </a:tblGrid>
              <a:tr h="416560">
                <a:tc>
                  <a:txBody>
                    <a:bodyPr/>
                    <a:lstStyle/>
                    <a:p>
                      <a:pPr algn="ctr"/>
                      <a:r>
                        <a:rPr lang="uk-UA" sz="3600" dirty="0">
                          <a:latin typeface="Bookman Old Style" panose="02050604050505020204" pitchFamily="18" charset="0"/>
                        </a:rPr>
                        <a:t>Приміщення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600" dirty="0">
                          <a:latin typeface="Bookman Old Style" panose="02050604050505020204" pitchFamily="18" charset="0"/>
                        </a:rPr>
                        <a:t>Площа, </a:t>
                      </a:r>
                      <a:r>
                        <a:rPr lang="uk-UA" sz="3600" dirty="0" err="1">
                          <a:latin typeface="Bookman Old Style" panose="02050604050505020204" pitchFamily="18" charset="0"/>
                        </a:rPr>
                        <a:t>кв.м</a:t>
                      </a:r>
                      <a:r>
                        <a:rPr lang="uk-UA" sz="3600" dirty="0">
                          <a:latin typeface="Bookman Old Style" panose="020506040505050202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3250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1. Кімната чергового персоналу з вбудованими шафами для чистої білизни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10 </a:t>
                      </a:r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кв.м</a:t>
                      </a: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., а для готелів категорії 4* і 5* – 12 </a:t>
                      </a:r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кв.м</a:t>
                      </a: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1458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2. Приміщення старшої покоївки (зав. </a:t>
                      </a:r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поповерховим</a:t>
                      </a: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господарством, кастелянші)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12 </a:t>
                      </a:r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кв.м</a:t>
                      </a: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.</a:t>
                      </a:r>
                      <a:endParaRPr lang="uk-UA" sz="36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41682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3. Комора брудної білизни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6 </a:t>
                      </a:r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кв.м</a:t>
                      </a: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.</a:t>
                      </a:r>
                      <a:endParaRPr lang="uk-UA" sz="36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37572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4. Комора </a:t>
                      </a:r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прибирального</a:t>
                      </a: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інвентарю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4 </a:t>
                      </a:r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кв.м</a:t>
                      </a: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.</a:t>
                      </a:r>
                      <a:endParaRPr lang="uk-UA" sz="3600" dirty="0">
                        <a:latin typeface="Bookman Old Style" panose="020506040505050202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36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85254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7087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CE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500E5B62-4F8D-9CD9-6BFF-CEC40C5CC3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0872127"/>
              </p:ext>
            </p:extLst>
          </p:nvPr>
        </p:nvGraphicFramePr>
        <p:xfrm>
          <a:off x="685800" y="2400300"/>
          <a:ext cx="16916400" cy="71323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458200">
                  <a:extLst>
                    <a:ext uri="{9D8B030D-6E8A-4147-A177-3AD203B41FA5}">
                      <a16:colId xmlns:a16="http://schemas.microsoft.com/office/drawing/2014/main" val="3936686881"/>
                    </a:ext>
                  </a:extLst>
                </a:gridCol>
                <a:gridCol w="8458200">
                  <a:extLst>
                    <a:ext uri="{9D8B030D-6E8A-4147-A177-3AD203B41FA5}">
                      <a16:colId xmlns:a16="http://schemas.microsoft.com/office/drawing/2014/main" val="3342777125"/>
                    </a:ext>
                  </a:extLst>
                </a:gridCol>
              </a:tblGrid>
              <a:tr h="538480">
                <a:tc>
                  <a:txBody>
                    <a:bodyPr/>
                    <a:lstStyle/>
                    <a:p>
                      <a:pPr algn="ctr"/>
                      <a:r>
                        <a:rPr lang="uk-UA" sz="3600" dirty="0">
                          <a:latin typeface="Bookman Old Style" panose="02050604050505020204" pitchFamily="18" charset="0"/>
                        </a:rPr>
                        <a:t>Приміщення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600" dirty="0">
                          <a:latin typeface="Bookman Old Style" panose="02050604050505020204" pitchFamily="18" charset="0"/>
                        </a:rPr>
                        <a:t>Площа, </a:t>
                      </a:r>
                      <a:r>
                        <a:rPr lang="uk-UA" sz="3600" dirty="0" err="1">
                          <a:latin typeface="Bookman Old Style" panose="02050604050505020204" pitchFamily="18" charset="0"/>
                        </a:rPr>
                        <a:t>кв.м</a:t>
                      </a:r>
                      <a:r>
                        <a:rPr lang="uk-UA" sz="3600" dirty="0">
                          <a:latin typeface="Bookman Old Style" panose="020506040505050202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3250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5. Майданчик розбирання брудної білизни при </a:t>
                      </a:r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білизнопроводі</a:t>
                      </a:r>
                      <a:endParaRPr lang="uk-UA" sz="3600" b="1" kern="1200" dirty="0">
                        <a:solidFill>
                          <a:srgbClr val="120D79"/>
                        </a:solidFill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4 </a:t>
                      </a:r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кв.м</a:t>
                      </a: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.</a:t>
                      </a:r>
                      <a:endParaRPr lang="uk-UA" sz="36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0734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6. Кімната побутового обслуговування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6 – 8 </a:t>
                      </a:r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кв.м</a:t>
                      </a: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1458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7. Приміщення для зберігання візків покоївок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8 </a:t>
                      </a:r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кв.м</a:t>
                      </a: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., а для готелів</a:t>
                      </a:r>
                    </a:p>
                    <a:p>
                      <a:pPr algn="ctr"/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категорії 4* і 5*  – 12 </a:t>
                      </a:r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кв.м</a:t>
                      </a: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.</a:t>
                      </a:r>
                      <a:endParaRPr lang="uk-UA" sz="36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41682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8. Приміщення для чищення взуття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6 </a:t>
                      </a:r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кв.м</a:t>
                      </a: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.</a:t>
                      </a:r>
                      <a:endParaRPr lang="uk-UA" sz="36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37572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9. Санвузол для персоналу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4 </a:t>
                      </a:r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кв.м</a:t>
                      </a: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.</a:t>
                      </a:r>
                      <a:endParaRPr lang="uk-UA" sz="3600" dirty="0">
                        <a:latin typeface="Bookman Old Style" panose="020506040505050202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3600" dirty="0">
                        <a:latin typeface="Bookman Old Style" panose="02050604050505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8525417"/>
                  </a:ext>
                </a:extLst>
              </a:tr>
            </a:tbl>
          </a:graphicData>
        </a:graphic>
      </p:graphicFrame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949DCD6-EAC1-E5F3-F4A9-4172420AE0CD}"/>
              </a:ext>
            </a:extLst>
          </p:cNvPr>
          <p:cNvSpPr txBox="1">
            <a:spLocks/>
          </p:cNvSpPr>
          <p:nvPr/>
        </p:nvSpPr>
        <p:spPr>
          <a:xfrm>
            <a:off x="0" y="190500"/>
            <a:ext cx="18288000" cy="1698723"/>
          </a:xfrm>
          <a:prstGeom prst="rect">
            <a:avLst/>
          </a:prstGeom>
          <a:solidFill>
            <a:srgbClr val="553270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400" b="1" dirty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rPr>
              <a:t>Рекомендовані склад і мінімальні площі </a:t>
            </a:r>
          </a:p>
          <a:p>
            <a:r>
              <a:rPr lang="uk-UA" sz="4400" b="1" dirty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rPr>
              <a:t>приміщень </a:t>
            </a:r>
            <a:r>
              <a:rPr lang="uk-UA" sz="4400" b="1" dirty="0" err="1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rPr>
              <a:t>поповерхового</a:t>
            </a:r>
            <a:r>
              <a:rPr lang="uk-UA" sz="4400" b="1" dirty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rPr>
              <a:t> обслуговування</a:t>
            </a:r>
            <a:endParaRPr lang="uk-UA" sz="4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935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927" y="0"/>
            <a:ext cx="7391400" cy="10287000"/>
            <a:chOff x="0" y="0"/>
            <a:chExt cx="3509252" cy="1106533"/>
          </a:xfrm>
          <a:solidFill>
            <a:srgbClr val="57375F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3509252" cy="1106533"/>
            </a:xfrm>
            <a:custGeom>
              <a:avLst/>
              <a:gdLst/>
              <a:ahLst/>
              <a:cxnLst/>
              <a:rect l="l" t="t" r="r" b="b"/>
              <a:pathLst>
                <a:path w="3509252" h="1106533">
                  <a:moveTo>
                    <a:pt x="0" y="0"/>
                  </a:moveTo>
                  <a:lnTo>
                    <a:pt x="3509252" y="0"/>
                  </a:lnTo>
                  <a:lnTo>
                    <a:pt x="3509252" y="1106533"/>
                  </a:lnTo>
                  <a:lnTo>
                    <a:pt x="0" y="1106533"/>
                  </a:lnTo>
                  <a:close/>
                </a:path>
              </a:pathLst>
            </a:custGeom>
            <a:grpFill/>
          </p:spPr>
        </p:sp>
      </p:grpSp>
      <p:grpSp>
        <p:nvGrpSpPr>
          <p:cNvPr id="5" name="Group 5"/>
          <p:cNvGrpSpPr/>
          <p:nvPr/>
        </p:nvGrpSpPr>
        <p:grpSpPr>
          <a:xfrm>
            <a:off x="306284" y="266699"/>
            <a:ext cx="6792686" cy="9874827"/>
            <a:chOff x="0" y="0"/>
            <a:chExt cx="12152389" cy="34160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152389" cy="3416024"/>
            </a:xfrm>
            <a:custGeom>
              <a:avLst/>
              <a:gdLst/>
              <a:ahLst/>
              <a:cxnLst/>
              <a:rect l="l" t="t" r="r" b="b"/>
              <a:pathLst>
                <a:path w="12152389" h="3416024">
                  <a:moveTo>
                    <a:pt x="12152389" y="279400"/>
                  </a:moveTo>
                  <a:lnTo>
                    <a:pt x="12152389" y="0"/>
                  </a:lnTo>
                  <a:lnTo>
                    <a:pt x="0" y="0"/>
                  </a:lnTo>
                  <a:lnTo>
                    <a:pt x="0" y="3416024"/>
                  </a:lnTo>
                  <a:lnTo>
                    <a:pt x="12152389" y="3416024"/>
                  </a:lnTo>
                  <a:lnTo>
                    <a:pt x="12152389" y="279400"/>
                  </a:lnTo>
                  <a:close/>
                  <a:moveTo>
                    <a:pt x="12073649" y="279400"/>
                  </a:moveTo>
                  <a:lnTo>
                    <a:pt x="12073649" y="3337284"/>
                  </a:lnTo>
                  <a:lnTo>
                    <a:pt x="78740" y="3337284"/>
                  </a:lnTo>
                  <a:lnTo>
                    <a:pt x="78740" y="78740"/>
                  </a:lnTo>
                  <a:lnTo>
                    <a:pt x="12073649" y="78740"/>
                  </a:lnTo>
                  <a:lnTo>
                    <a:pt x="12073649" y="279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717962" y="551449"/>
            <a:ext cx="5969330" cy="928286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R="101600" indent="450215" algn="ctr">
              <a:lnSpc>
                <a:spcPct val="115000"/>
              </a:lnSpc>
              <a:spcAft>
                <a:spcPts val="0"/>
              </a:spcAft>
            </a:pPr>
            <a:r>
              <a:rPr lang="uk-UA" sz="4400" b="1" dirty="0">
                <a:solidFill>
                  <a:srgbClr val="FFFFFF"/>
                </a:solidFill>
                <a:latin typeface="Bookman Old Style" panose="02050604050505020204" pitchFamily="18" charset="0"/>
              </a:rPr>
              <a:t>З метою якісного надання послуг житловий поверх повинен бути забезпечений комунікаційними сполученнями з виробничими приміщеннями (наприклад, при подаванні їжі в номери).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F97213-A6A2-83BA-74CE-6BE9C7FB1A8D}"/>
              </a:ext>
            </a:extLst>
          </p:cNvPr>
          <p:cNvSpPr txBox="1"/>
          <p:nvPr/>
        </p:nvSpPr>
        <p:spPr>
          <a:xfrm>
            <a:off x="7697684" y="406955"/>
            <a:ext cx="10006446" cy="9571851"/>
          </a:xfrm>
          <a:prstGeom prst="rect">
            <a:avLst/>
          </a:prstGeom>
          <a:noFill/>
          <a:ln w="180975" cmpd="dbl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103505" marR="102235" indent="450215" algn="just">
              <a:lnSpc>
                <a:spcPct val="115000"/>
              </a:lnSpc>
            </a:pPr>
            <a:r>
              <a:rPr lang="uk-UA" sz="4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Приміщення обслуговуючого персоналу обладнується робочим столом, стільцями, диваном, вбудованою або окремою шафою, холодильником, телефоном, системою зв'язку з номерами і вестибюльними службами. </a:t>
            </a:r>
          </a:p>
          <a:p>
            <a:pPr marL="103505" marR="102235" indent="450215" algn="just">
              <a:lnSpc>
                <a:spcPct val="115000"/>
              </a:lnSpc>
            </a:pPr>
            <a:r>
              <a:rPr lang="uk-UA" sz="4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У разі суміщення його, наприклад, з приміщеннями для чистої білизни, додатково встановлюються стелажі для білизни площею не менше 5 </a:t>
            </a:r>
            <a:r>
              <a:rPr lang="uk-UA" sz="4000" b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кв.м</a:t>
            </a:r>
            <a:r>
              <a:rPr lang="uk-UA" sz="4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. на 30 номерів.</a:t>
            </a:r>
          </a:p>
          <a:p>
            <a:pPr lvl="0" algn="just">
              <a:buSzPts val="1400"/>
              <a:tabLst>
                <a:tab pos="202565" algn="l"/>
              </a:tabLst>
            </a:pPr>
            <a:endParaRPr lang="uk-UA" sz="18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700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927" y="0"/>
            <a:ext cx="7391400" cy="10287000"/>
            <a:chOff x="0" y="0"/>
            <a:chExt cx="3509252" cy="1106533"/>
          </a:xfrm>
          <a:solidFill>
            <a:srgbClr val="57375F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3509252" cy="1106533"/>
            </a:xfrm>
            <a:custGeom>
              <a:avLst/>
              <a:gdLst/>
              <a:ahLst/>
              <a:cxnLst/>
              <a:rect l="l" t="t" r="r" b="b"/>
              <a:pathLst>
                <a:path w="3509252" h="1106533">
                  <a:moveTo>
                    <a:pt x="0" y="0"/>
                  </a:moveTo>
                  <a:lnTo>
                    <a:pt x="3509252" y="0"/>
                  </a:lnTo>
                  <a:lnTo>
                    <a:pt x="3509252" y="1106533"/>
                  </a:lnTo>
                  <a:lnTo>
                    <a:pt x="0" y="1106533"/>
                  </a:lnTo>
                  <a:close/>
                </a:path>
              </a:pathLst>
            </a:custGeom>
            <a:grpFill/>
          </p:spPr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5F97213-A6A2-83BA-74CE-6BE9C7FB1A8D}"/>
              </a:ext>
            </a:extLst>
          </p:cNvPr>
          <p:cNvSpPr txBox="1"/>
          <p:nvPr/>
        </p:nvSpPr>
        <p:spPr>
          <a:xfrm>
            <a:off x="7697684" y="406955"/>
            <a:ext cx="10006446" cy="9571851"/>
          </a:xfrm>
          <a:prstGeom prst="rect">
            <a:avLst/>
          </a:prstGeom>
          <a:noFill/>
          <a:ln w="180975" cmpd="dbl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67945" marR="73660" indent="450215" algn="r">
              <a:lnSpc>
                <a:spcPct val="115000"/>
              </a:lnSpc>
              <a:spcBef>
                <a:spcPts val="350"/>
              </a:spcBef>
              <a:spcAft>
                <a:spcPts val="0"/>
              </a:spcAft>
            </a:pPr>
            <a:r>
              <a:rPr lang="uk-UA" sz="4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На житлових поверхах готелів допускається влаштування приміщень громадського призначення (барів, кафе, буфетів, </a:t>
            </a:r>
            <a:r>
              <a:rPr lang="uk-UA" sz="4000" b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віталень</a:t>
            </a:r>
            <a:r>
              <a:rPr lang="uk-UA" sz="4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, приміщень для ділових зустрічей, дитячих кімнат тощо) за умови шумозахисту житлових приміщень.</a:t>
            </a:r>
          </a:p>
          <a:p>
            <a:pPr marL="67945" marR="73660" indent="450215" algn="r">
              <a:lnSpc>
                <a:spcPct val="115000"/>
              </a:lnSpc>
              <a:spcBef>
                <a:spcPts val="350"/>
              </a:spcBef>
              <a:spcAft>
                <a:spcPts val="0"/>
              </a:spcAft>
            </a:pPr>
            <a:r>
              <a:rPr lang="uk-UA" sz="4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Розміщення приміщень громадського призначення суміжно з житловими приміщеннями не допускається.</a:t>
            </a:r>
          </a:p>
          <a:p>
            <a:pPr lvl="0" algn="just">
              <a:buSzPts val="1400"/>
              <a:tabLst>
                <a:tab pos="202565" algn="l"/>
              </a:tabLst>
            </a:pPr>
            <a:endParaRPr lang="uk-UA" sz="18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Відкриття ресторану L'Espadon в готелі Ritz Paris на чолі з Ежені Безіа -  Sortiraparis.com">
            <a:extLst>
              <a:ext uri="{FF2B5EF4-FFF2-40B4-BE49-F238E27FC236}">
                <a16:creationId xmlns:a16="http://schemas.microsoft.com/office/drawing/2014/main" id="{3858042B-028D-CD8F-090A-B11D297A6E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7" r="36339"/>
          <a:stretch/>
        </p:blipFill>
        <p:spPr bwMode="auto">
          <a:xfrm>
            <a:off x="0" y="0"/>
            <a:ext cx="7398327" cy="10287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630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927" y="0"/>
            <a:ext cx="7391400" cy="10287000"/>
            <a:chOff x="0" y="0"/>
            <a:chExt cx="3509252" cy="1106533"/>
          </a:xfrm>
          <a:solidFill>
            <a:srgbClr val="57375F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3509252" cy="1106533"/>
            </a:xfrm>
            <a:custGeom>
              <a:avLst/>
              <a:gdLst/>
              <a:ahLst/>
              <a:cxnLst/>
              <a:rect l="l" t="t" r="r" b="b"/>
              <a:pathLst>
                <a:path w="3509252" h="1106533">
                  <a:moveTo>
                    <a:pt x="0" y="0"/>
                  </a:moveTo>
                  <a:lnTo>
                    <a:pt x="3509252" y="0"/>
                  </a:lnTo>
                  <a:lnTo>
                    <a:pt x="3509252" y="1106533"/>
                  </a:lnTo>
                  <a:lnTo>
                    <a:pt x="0" y="1106533"/>
                  </a:lnTo>
                  <a:close/>
                </a:path>
              </a:pathLst>
            </a:custGeom>
            <a:grpFill/>
          </p:spPr>
        </p:sp>
      </p:grpSp>
      <p:grpSp>
        <p:nvGrpSpPr>
          <p:cNvPr id="5" name="Group 5"/>
          <p:cNvGrpSpPr/>
          <p:nvPr/>
        </p:nvGrpSpPr>
        <p:grpSpPr>
          <a:xfrm>
            <a:off x="306284" y="266700"/>
            <a:ext cx="6792686" cy="9753600"/>
            <a:chOff x="0" y="0"/>
            <a:chExt cx="12152389" cy="34160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152389" cy="3416024"/>
            </a:xfrm>
            <a:custGeom>
              <a:avLst/>
              <a:gdLst/>
              <a:ahLst/>
              <a:cxnLst/>
              <a:rect l="l" t="t" r="r" b="b"/>
              <a:pathLst>
                <a:path w="12152389" h="3416024">
                  <a:moveTo>
                    <a:pt x="12152389" y="279400"/>
                  </a:moveTo>
                  <a:lnTo>
                    <a:pt x="12152389" y="0"/>
                  </a:lnTo>
                  <a:lnTo>
                    <a:pt x="0" y="0"/>
                  </a:lnTo>
                  <a:lnTo>
                    <a:pt x="0" y="3416024"/>
                  </a:lnTo>
                  <a:lnTo>
                    <a:pt x="12152389" y="3416024"/>
                  </a:lnTo>
                  <a:lnTo>
                    <a:pt x="12152389" y="279400"/>
                  </a:lnTo>
                  <a:close/>
                  <a:moveTo>
                    <a:pt x="12073649" y="279400"/>
                  </a:moveTo>
                  <a:lnTo>
                    <a:pt x="12073649" y="3337284"/>
                  </a:lnTo>
                  <a:lnTo>
                    <a:pt x="78740" y="3337284"/>
                  </a:lnTo>
                  <a:lnTo>
                    <a:pt x="78740" y="78740"/>
                  </a:lnTo>
                  <a:lnTo>
                    <a:pt x="12073649" y="78740"/>
                  </a:lnTo>
                  <a:lnTo>
                    <a:pt x="12073649" y="279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556161" y="3771900"/>
            <a:ext cx="5969330" cy="6771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uk-UA" sz="4400" b="1" dirty="0">
                <a:solidFill>
                  <a:srgbClr val="FFFFFF"/>
                </a:solidFill>
                <a:latin typeface="Bookman Old Style" panose="02050604050505020204" pitchFamily="18" charset="0"/>
              </a:rPr>
              <a:t>Холи</a:t>
            </a:r>
            <a:endParaRPr lang="uk-UA" altLang="en-US" sz="4400" b="1" dirty="0">
              <a:solidFill>
                <a:srgbClr val="FFFF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F97213-A6A2-83BA-74CE-6BE9C7FB1A8D}"/>
              </a:ext>
            </a:extLst>
          </p:cNvPr>
          <p:cNvSpPr txBox="1"/>
          <p:nvPr/>
        </p:nvSpPr>
        <p:spPr>
          <a:xfrm>
            <a:off x="7697684" y="406955"/>
            <a:ext cx="10006446" cy="9633406"/>
          </a:xfrm>
          <a:prstGeom prst="rect">
            <a:avLst/>
          </a:prstGeom>
          <a:noFill/>
          <a:ln w="180975" cmpd="dbl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103505" marR="102235" indent="450215" algn="just">
              <a:lnSpc>
                <a:spcPct val="115000"/>
              </a:lnSpc>
              <a:spcAft>
                <a:spcPts val="0"/>
              </a:spcAft>
            </a:pPr>
            <a:endParaRPr lang="uk-UA" sz="4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67945" marR="73660" indent="450215" algn="just">
              <a:lnSpc>
                <a:spcPct val="115000"/>
              </a:lnSpc>
              <a:spcBef>
                <a:spcPts val="350"/>
              </a:spcBef>
            </a:pPr>
            <a:r>
              <a:rPr lang="uk-UA" sz="4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В сучасних готелях поверхові холи виконують такі функції: відпочинку, збору туристичних груп, відвідувачів; місць ділових зустрічей; комунікаційного вузла, який з'єднує сходи, пасажирські ліфти.</a:t>
            </a:r>
          </a:p>
          <a:p>
            <a:pPr marL="67945" marR="73660" indent="450215" algn="just">
              <a:lnSpc>
                <a:spcPct val="115000"/>
              </a:lnSpc>
              <a:spcBef>
                <a:spcPts val="350"/>
              </a:spcBef>
            </a:pPr>
            <a:r>
              <a:rPr lang="uk-UA" sz="4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Максимальна площа: 25 </a:t>
            </a:r>
            <a:r>
              <a:rPr lang="uk-UA" sz="4000" b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кв.м</a:t>
            </a:r>
            <a:r>
              <a:rPr lang="uk-UA" sz="4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. в готелі 1* та 160 </a:t>
            </a:r>
            <a:r>
              <a:rPr lang="uk-UA" sz="4000" b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кв.м</a:t>
            </a:r>
            <a:r>
              <a:rPr lang="uk-UA" sz="4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. в готелі 5*****</a:t>
            </a:r>
          </a:p>
          <a:p>
            <a:pPr marL="67945" marR="73660" indent="450215" algn="just">
              <a:lnSpc>
                <a:spcPct val="115000"/>
              </a:lnSpc>
              <a:spcBef>
                <a:spcPts val="350"/>
              </a:spcBef>
            </a:pPr>
            <a:endParaRPr lang="uk-UA" sz="4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180000" algn="just">
              <a:buSzPts val="1400"/>
              <a:tabLst>
                <a:tab pos="202565" algn="l"/>
              </a:tabLst>
            </a:pPr>
            <a:endParaRPr lang="uk-UA" sz="4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lvl="0" algn="just">
              <a:buSzPts val="1400"/>
              <a:tabLst>
                <a:tab pos="202565" algn="l"/>
              </a:tabLst>
            </a:pPr>
            <a:endParaRPr lang="uk-UA" sz="18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357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926" y="0"/>
            <a:ext cx="11194474" cy="10287000"/>
            <a:chOff x="0" y="0"/>
            <a:chExt cx="3509252" cy="1106533"/>
          </a:xfrm>
          <a:solidFill>
            <a:srgbClr val="57375F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3509252" cy="1106533"/>
            </a:xfrm>
            <a:custGeom>
              <a:avLst/>
              <a:gdLst/>
              <a:ahLst/>
              <a:cxnLst/>
              <a:rect l="l" t="t" r="r" b="b"/>
              <a:pathLst>
                <a:path w="3509252" h="1106533">
                  <a:moveTo>
                    <a:pt x="0" y="0"/>
                  </a:moveTo>
                  <a:lnTo>
                    <a:pt x="3509252" y="0"/>
                  </a:lnTo>
                  <a:lnTo>
                    <a:pt x="3509252" y="1106533"/>
                  </a:lnTo>
                  <a:lnTo>
                    <a:pt x="0" y="1106533"/>
                  </a:lnTo>
                  <a:close/>
                </a:path>
              </a:pathLst>
            </a:custGeom>
            <a:grpFill/>
          </p:spPr>
        </p:sp>
      </p:grpSp>
      <p:grpSp>
        <p:nvGrpSpPr>
          <p:cNvPr id="5" name="Group 5"/>
          <p:cNvGrpSpPr/>
          <p:nvPr/>
        </p:nvGrpSpPr>
        <p:grpSpPr>
          <a:xfrm>
            <a:off x="306284" y="266700"/>
            <a:ext cx="10514116" cy="9753600"/>
            <a:chOff x="0" y="0"/>
            <a:chExt cx="12152389" cy="34160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152389" cy="3416024"/>
            </a:xfrm>
            <a:custGeom>
              <a:avLst/>
              <a:gdLst/>
              <a:ahLst/>
              <a:cxnLst/>
              <a:rect l="l" t="t" r="r" b="b"/>
              <a:pathLst>
                <a:path w="12152389" h="3416024">
                  <a:moveTo>
                    <a:pt x="12152389" y="279400"/>
                  </a:moveTo>
                  <a:lnTo>
                    <a:pt x="12152389" y="0"/>
                  </a:lnTo>
                  <a:lnTo>
                    <a:pt x="0" y="0"/>
                  </a:lnTo>
                  <a:lnTo>
                    <a:pt x="0" y="3416024"/>
                  </a:lnTo>
                  <a:lnTo>
                    <a:pt x="12152389" y="3416024"/>
                  </a:lnTo>
                  <a:lnTo>
                    <a:pt x="12152389" y="279400"/>
                  </a:lnTo>
                  <a:close/>
                  <a:moveTo>
                    <a:pt x="12073649" y="279400"/>
                  </a:moveTo>
                  <a:lnTo>
                    <a:pt x="12073649" y="3337284"/>
                  </a:lnTo>
                  <a:lnTo>
                    <a:pt x="78740" y="3337284"/>
                  </a:lnTo>
                  <a:lnTo>
                    <a:pt x="78740" y="78740"/>
                  </a:lnTo>
                  <a:lnTo>
                    <a:pt x="12073649" y="78740"/>
                  </a:lnTo>
                  <a:lnTo>
                    <a:pt x="12073649" y="279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583870" y="723900"/>
            <a:ext cx="10007930" cy="880241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uk-UA" sz="4400" b="1" dirty="0">
                <a:solidFill>
                  <a:srgbClr val="FFFFFF"/>
                </a:solidFill>
                <a:latin typeface="Bookman Old Style" panose="02050604050505020204" pitchFamily="18" charset="0"/>
              </a:rPr>
              <a:t>Обладнання поверхового холу залежить від його функціонального призначення, конфігурації приміщення, взаємного розміщення ліфтів, сходів і коридорів. </a:t>
            </a:r>
          </a:p>
          <a:p>
            <a:pPr algn="ctr"/>
            <a:r>
              <a:rPr lang="uk-UA" sz="4400" b="1" dirty="0">
                <a:solidFill>
                  <a:srgbClr val="FFFFFF"/>
                </a:solidFill>
                <a:latin typeface="Bookman Old Style" panose="02050604050505020204" pitchFamily="18" charset="0"/>
              </a:rPr>
              <a:t>З обладнання </a:t>
            </a:r>
            <a:r>
              <a:rPr lang="uk-UA" sz="4400" b="1" dirty="0" err="1">
                <a:solidFill>
                  <a:srgbClr val="FFFFFF"/>
                </a:solidFill>
                <a:latin typeface="Bookman Old Style" panose="02050604050505020204" pitchFamily="18" charset="0"/>
              </a:rPr>
              <a:t>використову-ються</a:t>
            </a:r>
            <a:r>
              <a:rPr lang="uk-UA" sz="4400" b="1" dirty="0">
                <a:solidFill>
                  <a:srgbClr val="FFFFFF"/>
                </a:solidFill>
                <a:latin typeface="Bookman Old Style" panose="02050604050505020204" pitchFamily="18" charset="0"/>
              </a:rPr>
              <a:t> м'які дивани і крісла, </a:t>
            </a:r>
            <a:r>
              <a:rPr lang="uk-UA" sz="4400" b="1" dirty="0" err="1">
                <a:solidFill>
                  <a:srgbClr val="FFFFFF"/>
                </a:solidFill>
                <a:latin typeface="Bookman Old Style" panose="02050604050505020204" pitchFamily="18" charset="0"/>
              </a:rPr>
              <a:t>бенкетки</a:t>
            </a:r>
            <a:r>
              <a:rPr lang="uk-UA" sz="4400" b="1" dirty="0">
                <a:solidFill>
                  <a:srgbClr val="FFFFFF"/>
                </a:solidFill>
                <a:latin typeface="Bookman Old Style" panose="02050604050505020204" pitchFamily="18" charset="0"/>
              </a:rPr>
              <a:t>, журнальні столики, а також, залежно від типу і категорії готелю – телевізори, радіоапаратура, музичні інструменти</a:t>
            </a:r>
          </a:p>
        </p:txBody>
      </p:sp>
      <p:pic>
        <p:nvPicPr>
          <p:cNvPr id="3074" name="Picture 2" descr="Фото">
            <a:extLst>
              <a:ext uri="{FF2B5EF4-FFF2-40B4-BE49-F238E27FC236}">
                <a16:creationId xmlns:a16="http://schemas.microsoft.com/office/drawing/2014/main" id="{96B7BDC3-9350-7AF9-99CB-8037FFDA5D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6" r="55045"/>
          <a:stretch/>
        </p:blipFill>
        <p:spPr bwMode="auto">
          <a:xfrm>
            <a:off x="11201400" y="20782"/>
            <a:ext cx="7065819" cy="10283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7687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927" y="0"/>
            <a:ext cx="7391400" cy="10287000"/>
            <a:chOff x="0" y="0"/>
            <a:chExt cx="3509252" cy="1106533"/>
          </a:xfrm>
          <a:solidFill>
            <a:srgbClr val="57375F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3509252" cy="1106533"/>
            </a:xfrm>
            <a:custGeom>
              <a:avLst/>
              <a:gdLst/>
              <a:ahLst/>
              <a:cxnLst/>
              <a:rect l="l" t="t" r="r" b="b"/>
              <a:pathLst>
                <a:path w="3509252" h="1106533">
                  <a:moveTo>
                    <a:pt x="0" y="0"/>
                  </a:moveTo>
                  <a:lnTo>
                    <a:pt x="3509252" y="0"/>
                  </a:lnTo>
                  <a:lnTo>
                    <a:pt x="3509252" y="1106533"/>
                  </a:lnTo>
                  <a:lnTo>
                    <a:pt x="0" y="1106533"/>
                  </a:lnTo>
                  <a:close/>
                </a:path>
              </a:pathLst>
            </a:custGeom>
            <a:grpFill/>
          </p:spPr>
        </p:sp>
      </p:grpSp>
      <p:grpSp>
        <p:nvGrpSpPr>
          <p:cNvPr id="5" name="Group 5"/>
          <p:cNvGrpSpPr/>
          <p:nvPr/>
        </p:nvGrpSpPr>
        <p:grpSpPr>
          <a:xfrm>
            <a:off x="306284" y="266700"/>
            <a:ext cx="6792686" cy="9753600"/>
            <a:chOff x="0" y="0"/>
            <a:chExt cx="12152389" cy="34160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152389" cy="3416024"/>
            </a:xfrm>
            <a:custGeom>
              <a:avLst/>
              <a:gdLst/>
              <a:ahLst/>
              <a:cxnLst/>
              <a:rect l="l" t="t" r="r" b="b"/>
              <a:pathLst>
                <a:path w="12152389" h="3416024">
                  <a:moveTo>
                    <a:pt x="12152389" y="279400"/>
                  </a:moveTo>
                  <a:lnTo>
                    <a:pt x="12152389" y="0"/>
                  </a:lnTo>
                  <a:lnTo>
                    <a:pt x="0" y="0"/>
                  </a:lnTo>
                  <a:lnTo>
                    <a:pt x="0" y="3416024"/>
                  </a:lnTo>
                  <a:lnTo>
                    <a:pt x="12152389" y="3416024"/>
                  </a:lnTo>
                  <a:lnTo>
                    <a:pt x="12152389" y="279400"/>
                  </a:lnTo>
                  <a:close/>
                  <a:moveTo>
                    <a:pt x="12073649" y="279400"/>
                  </a:moveTo>
                  <a:lnTo>
                    <a:pt x="12073649" y="3337284"/>
                  </a:lnTo>
                  <a:lnTo>
                    <a:pt x="78740" y="3337284"/>
                  </a:lnTo>
                  <a:lnTo>
                    <a:pt x="78740" y="78740"/>
                  </a:lnTo>
                  <a:lnTo>
                    <a:pt x="12073649" y="78740"/>
                  </a:lnTo>
                  <a:lnTo>
                    <a:pt x="12073649" y="279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556161" y="3771900"/>
            <a:ext cx="5969330" cy="6771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uk-UA" sz="4400" b="1" dirty="0">
                <a:solidFill>
                  <a:srgbClr val="FFFFFF"/>
                </a:solidFill>
                <a:latin typeface="Bookman Old Style" panose="02050604050505020204" pitchFamily="18" charset="0"/>
              </a:rPr>
              <a:t>Вітальні</a:t>
            </a:r>
            <a:endParaRPr lang="uk-UA" altLang="en-US" sz="4400" b="1" dirty="0">
              <a:solidFill>
                <a:srgbClr val="FFFF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F97213-A6A2-83BA-74CE-6BE9C7FB1A8D}"/>
              </a:ext>
            </a:extLst>
          </p:cNvPr>
          <p:cNvSpPr txBox="1"/>
          <p:nvPr/>
        </p:nvSpPr>
        <p:spPr>
          <a:xfrm>
            <a:off x="7697684" y="406955"/>
            <a:ext cx="10006446" cy="9346148"/>
          </a:xfrm>
          <a:prstGeom prst="rect">
            <a:avLst/>
          </a:prstGeom>
          <a:noFill/>
          <a:ln w="180975" cmpd="dbl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103505" marR="102235" indent="450215" algn="just">
              <a:lnSpc>
                <a:spcPct val="115000"/>
              </a:lnSpc>
              <a:spcAft>
                <a:spcPts val="0"/>
              </a:spcAft>
            </a:pPr>
            <a:endParaRPr lang="uk-UA" sz="4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103505" marR="102235" indent="450215" algn="just">
              <a:lnSpc>
                <a:spcPct val="115000"/>
              </a:lnSpc>
              <a:spcAft>
                <a:spcPts val="0"/>
              </a:spcAft>
            </a:pPr>
            <a:endParaRPr lang="uk-UA" sz="4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67945" marR="73660" indent="450215" algn="just">
              <a:lnSpc>
                <a:spcPct val="115000"/>
              </a:lnSpc>
              <a:spcBef>
                <a:spcPts val="350"/>
              </a:spcBef>
            </a:pPr>
            <a:r>
              <a:rPr lang="uk-UA" sz="4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Приміщення, що відокремлене від людського потоку різними декоративними перегородками. </a:t>
            </a:r>
          </a:p>
          <a:p>
            <a:pPr marL="67945" marR="73660" indent="450215" algn="just">
              <a:lnSpc>
                <a:spcPct val="115000"/>
              </a:lnSpc>
              <a:spcBef>
                <a:spcPts val="350"/>
              </a:spcBef>
            </a:pPr>
            <a:r>
              <a:rPr lang="uk-UA" sz="4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Призначення вітальні – організація відпочинку мешканців готелю поза межами номеру</a:t>
            </a:r>
          </a:p>
          <a:p>
            <a:pPr marL="103505" marR="102235" indent="450215" algn="just">
              <a:lnSpc>
                <a:spcPct val="115000"/>
              </a:lnSpc>
              <a:spcAft>
                <a:spcPts val="0"/>
              </a:spcAft>
            </a:pPr>
            <a:endParaRPr lang="uk-UA" sz="4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180000" algn="just">
              <a:buSzPts val="1400"/>
              <a:tabLst>
                <a:tab pos="202565" algn="l"/>
              </a:tabLst>
            </a:pPr>
            <a:endParaRPr lang="uk-UA" sz="4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180000" algn="just">
              <a:buSzPts val="1400"/>
              <a:tabLst>
                <a:tab pos="202565" algn="l"/>
              </a:tabLst>
            </a:pPr>
            <a:endParaRPr lang="uk-UA" sz="4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180000" algn="just">
              <a:buSzPts val="1400"/>
              <a:tabLst>
                <a:tab pos="202565" algn="l"/>
              </a:tabLst>
            </a:pPr>
            <a:endParaRPr lang="uk-UA" sz="4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lvl="0" algn="just">
              <a:buSzPts val="1400"/>
              <a:tabLst>
                <a:tab pos="202565" algn="l"/>
              </a:tabLst>
            </a:pPr>
            <a:endParaRPr lang="uk-UA" sz="18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215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927" y="0"/>
            <a:ext cx="7391400" cy="10287000"/>
            <a:chOff x="0" y="0"/>
            <a:chExt cx="3509252" cy="1106533"/>
          </a:xfrm>
          <a:solidFill>
            <a:srgbClr val="57375F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3509252" cy="1106533"/>
            </a:xfrm>
            <a:custGeom>
              <a:avLst/>
              <a:gdLst/>
              <a:ahLst/>
              <a:cxnLst/>
              <a:rect l="l" t="t" r="r" b="b"/>
              <a:pathLst>
                <a:path w="3509252" h="1106533">
                  <a:moveTo>
                    <a:pt x="0" y="0"/>
                  </a:moveTo>
                  <a:lnTo>
                    <a:pt x="3509252" y="0"/>
                  </a:lnTo>
                  <a:lnTo>
                    <a:pt x="3509252" y="1106533"/>
                  </a:lnTo>
                  <a:lnTo>
                    <a:pt x="0" y="1106533"/>
                  </a:lnTo>
                  <a:close/>
                </a:path>
              </a:pathLst>
            </a:custGeom>
            <a:grpFill/>
          </p:spPr>
        </p:sp>
      </p:grpSp>
      <p:grpSp>
        <p:nvGrpSpPr>
          <p:cNvPr id="5" name="Group 5"/>
          <p:cNvGrpSpPr/>
          <p:nvPr/>
        </p:nvGrpSpPr>
        <p:grpSpPr>
          <a:xfrm>
            <a:off x="306284" y="266700"/>
            <a:ext cx="6792686" cy="9753600"/>
            <a:chOff x="0" y="0"/>
            <a:chExt cx="12152389" cy="34160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152389" cy="3416024"/>
            </a:xfrm>
            <a:custGeom>
              <a:avLst/>
              <a:gdLst/>
              <a:ahLst/>
              <a:cxnLst/>
              <a:rect l="l" t="t" r="r" b="b"/>
              <a:pathLst>
                <a:path w="12152389" h="3416024">
                  <a:moveTo>
                    <a:pt x="12152389" y="279400"/>
                  </a:moveTo>
                  <a:lnTo>
                    <a:pt x="12152389" y="0"/>
                  </a:lnTo>
                  <a:lnTo>
                    <a:pt x="0" y="0"/>
                  </a:lnTo>
                  <a:lnTo>
                    <a:pt x="0" y="3416024"/>
                  </a:lnTo>
                  <a:lnTo>
                    <a:pt x="12152389" y="3416024"/>
                  </a:lnTo>
                  <a:lnTo>
                    <a:pt x="12152389" y="279400"/>
                  </a:lnTo>
                  <a:close/>
                  <a:moveTo>
                    <a:pt x="12073649" y="279400"/>
                  </a:moveTo>
                  <a:lnTo>
                    <a:pt x="12073649" y="3337284"/>
                  </a:lnTo>
                  <a:lnTo>
                    <a:pt x="78740" y="3337284"/>
                  </a:lnTo>
                  <a:lnTo>
                    <a:pt x="78740" y="78740"/>
                  </a:lnTo>
                  <a:lnTo>
                    <a:pt x="12073649" y="78740"/>
                  </a:lnTo>
                  <a:lnTo>
                    <a:pt x="12073649" y="279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556161" y="3771900"/>
            <a:ext cx="5969330" cy="6771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uk-UA" sz="4400" b="1" dirty="0">
                <a:solidFill>
                  <a:srgbClr val="FFFFFF"/>
                </a:solidFill>
                <a:latin typeface="Bookman Old Style" panose="02050604050505020204" pitchFamily="18" charset="0"/>
              </a:rPr>
              <a:t>Коридори</a:t>
            </a:r>
            <a:endParaRPr lang="uk-UA" altLang="en-US" sz="4400" b="1" dirty="0">
              <a:solidFill>
                <a:srgbClr val="FFFF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F97213-A6A2-83BA-74CE-6BE9C7FB1A8D}"/>
              </a:ext>
            </a:extLst>
          </p:cNvPr>
          <p:cNvSpPr txBox="1"/>
          <p:nvPr/>
        </p:nvSpPr>
        <p:spPr>
          <a:xfrm>
            <a:off x="7697684" y="406955"/>
            <a:ext cx="10006446" cy="9623147"/>
          </a:xfrm>
          <a:prstGeom prst="rect">
            <a:avLst/>
          </a:prstGeom>
          <a:noFill/>
          <a:ln w="180975" cmpd="dbl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67945" marR="73660" indent="450215" algn="just">
              <a:lnSpc>
                <a:spcPct val="115000"/>
              </a:lnSpc>
              <a:spcBef>
                <a:spcPts val="350"/>
              </a:spcBef>
              <a:spcAft>
                <a:spcPts val="0"/>
              </a:spcAft>
            </a:pPr>
            <a:r>
              <a:rPr lang="uk-UA" sz="4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Горизонтальний комунікацій-ний вузол, який поєднує ліфти, сходи з номерним фондом готелю та іншими приміщеннями. Коридори по всій довжині повинні бути на одному рівні. У разі перепаду рівня коридору потрібно передбачати орієнтувальні засоби: освітлення, заміну сходів поступовим підйомом підлоги, озеленення низу стіни у місці перепаду тощо</a:t>
            </a:r>
          </a:p>
          <a:p>
            <a:pPr marL="67945" marR="73660" indent="450215" algn="just">
              <a:lnSpc>
                <a:spcPct val="115000"/>
              </a:lnSpc>
              <a:spcBef>
                <a:spcPts val="350"/>
              </a:spcBef>
              <a:spcAft>
                <a:spcPts val="0"/>
              </a:spcAft>
            </a:pPr>
            <a:endParaRPr lang="uk-UA" sz="4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lvl="0" algn="just">
              <a:buSzPts val="1400"/>
              <a:tabLst>
                <a:tab pos="202565" algn="l"/>
              </a:tabLst>
            </a:pPr>
            <a:endParaRPr lang="uk-UA" sz="18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1231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Ланкастер корт отель СПБ">
            <a:extLst>
              <a:ext uri="{FF2B5EF4-FFF2-40B4-BE49-F238E27FC236}">
                <a16:creationId xmlns:a16="http://schemas.microsoft.com/office/drawing/2014/main" id="{EF51F3B6-9023-4CC3-7873-886B0F8730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0" r="29156"/>
          <a:stretch/>
        </p:blipFill>
        <p:spPr bwMode="auto">
          <a:xfrm>
            <a:off x="6324600" y="-31173"/>
            <a:ext cx="5867400" cy="103181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Коридор гостиницы">
            <a:extLst>
              <a:ext uri="{FF2B5EF4-FFF2-40B4-BE49-F238E27FC236}">
                <a16:creationId xmlns:a16="http://schemas.microsoft.com/office/drawing/2014/main" id="{1D02726B-36A1-E983-5F40-A2E8482DA9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8"/>
          <a:stretch/>
        </p:blipFill>
        <p:spPr bwMode="auto">
          <a:xfrm>
            <a:off x="12192000" y="0"/>
            <a:ext cx="6130636" cy="10283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Отель Хилтон коридор">
            <a:extLst>
              <a:ext uri="{FF2B5EF4-FFF2-40B4-BE49-F238E27FC236}">
                <a16:creationId xmlns:a16="http://schemas.microsoft.com/office/drawing/2014/main" id="{A51C0AA6-03F7-5E01-A9D8-A4C795906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1" y="0"/>
            <a:ext cx="6338451" cy="10287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214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8200579-8B06-B413-86E3-9BA5D152A5F4}"/>
              </a:ext>
            </a:extLst>
          </p:cNvPr>
          <p:cNvSpPr txBox="1">
            <a:spLocks/>
          </p:cNvSpPr>
          <p:nvPr/>
        </p:nvSpPr>
        <p:spPr>
          <a:xfrm>
            <a:off x="0" y="168177"/>
            <a:ext cx="18288000" cy="1325563"/>
          </a:xfrm>
          <a:prstGeom prst="rect">
            <a:avLst/>
          </a:prstGeom>
          <a:solidFill>
            <a:srgbClr val="734397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600" b="1" kern="1200" dirty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rPr>
              <a:t>2. Характеристика типів номерів</a:t>
            </a:r>
            <a:endParaRPr lang="uk-UA" sz="3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3316" name="Picture 4" descr="Фото">
            <a:extLst>
              <a:ext uri="{FF2B5EF4-FFF2-40B4-BE49-F238E27FC236}">
                <a16:creationId xmlns:a16="http://schemas.microsoft.com/office/drawing/2014/main" id="{1E2A33AB-3502-BAE5-8881-FB2FBCF3BB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8" r="5035"/>
          <a:stretch/>
        </p:blipFill>
        <p:spPr bwMode="auto">
          <a:xfrm>
            <a:off x="9677400" y="1493740"/>
            <a:ext cx="8610600" cy="8755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Фото">
            <a:extLst>
              <a:ext uri="{FF2B5EF4-FFF2-40B4-BE49-F238E27FC236}">
                <a16:creationId xmlns:a16="http://schemas.microsoft.com/office/drawing/2014/main" id="{2EAF6FAB-01AF-DC24-30EE-160CD20A9A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7" r="16961"/>
          <a:stretch/>
        </p:blipFill>
        <p:spPr bwMode="auto">
          <a:xfrm>
            <a:off x="0" y="1520954"/>
            <a:ext cx="9677400" cy="87660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51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CE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FF5467D-2909-8BA1-FCB6-89AA1C89809D}"/>
              </a:ext>
            </a:extLst>
          </p:cNvPr>
          <p:cNvSpPr txBox="1"/>
          <p:nvPr/>
        </p:nvSpPr>
        <p:spPr>
          <a:xfrm>
            <a:off x="249382" y="1716523"/>
            <a:ext cx="5638800" cy="8402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Набуття знань щодо різновидів приміщень житлової групи, основних вимог до їх оснащення і функціонального призначення, а також практичних навичок проектування номерного фонду підприємства готельного господарства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8200579-8B06-B413-86E3-9BA5D152A5F4}"/>
              </a:ext>
            </a:extLst>
          </p:cNvPr>
          <p:cNvSpPr txBox="1">
            <a:spLocks/>
          </p:cNvSpPr>
          <p:nvPr/>
        </p:nvSpPr>
        <p:spPr>
          <a:xfrm>
            <a:off x="0" y="168177"/>
            <a:ext cx="18288000" cy="1325563"/>
          </a:xfrm>
          <a:prstGeom prst="rect">
            <a:avLst/>
          </a:prstGeom>
          <a:solidFill>
            <a:srgbClr val="734397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МЕТА </a:t>
            </a:r>
            <a:r>
              <a:rPr lang="ru-RU" sz="36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лекційного</a:t>
            </a:r>
            <a:r>
              <a:rPr lang="ru-RU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заняття</a:t>
            </a:r>
            <a:r>
              <a:rPr lang="ru-RU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- </a:t>
            </a:r>
            <a:endParaRPr lang="uk-UA" sz="3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53A5869-8169-2580-17B3-061E600DB7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50"/>
          <a:stretch/>
        </p:blipFill>
        <p:spPr bwMode="auto">
          <a:xfrm>
            <a:off x="6137564" y="1493740"/>
            <a:ext cx="12115800" cy="87932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3278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927" y="0"/>
            <a:ext cx="7391400" cy="10287000"/>
            <a:chOff x="0" y="0"/>
            <a:chExt cx="3509252" cy="1106533"/>
          </a:xfrm>
          <a:solidFill>
            <a:srgbClr val="57375F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3509252" cy="1106533"/>
            </a:xfrm>
            <a:custGeom>
              <a:avLst/>
              <a:gdLst/>
              <a:ahLst/>
              <a:cxnLst/>
              <a:rect l="l" t="t" r="r" b="b"/>
              <a:pathLst>
                <a:path w="3509252" h="1106533">
                  <a:moveTo>
                    <a:pt x="0" y="0"/>
                  </a:moveTo>
                  <a:lnTo>
                    <a:pt x="3509252" y="0"/>
                  </a:lnTo>
                  <a:lnTo>
                    <a:pt x="3509252" y="1106533"/>
                  </a:lnTo>
                  <a:lnTo>
                    <a:pt x="0" y="1106533"/>
                  </a:lnTo>
                  <a:close/>
                </a:path>
              </a:pathLst>
            </a:custGeom>
            <a:grpFill/>
          </p:spPr>
        </p:sp>
      </p:grpSp>
      <p:grpSp>
        <p:nvGrpSpPr>
          <p:cNvPr id="5" name="Group 5"/>
          <p:cNvGrpSpPr/>
          <p:nvPr/>
        </p:nvGrpSpPr>
        <p:grpSpPr>
          <a:xfrm>
            <a:off x="306284" y="266700"/>
            <a:ext cx="6792686" cy="9753600"/>
            <a:chOff x="0" y="0"/>
            <a:chExt cx="12152389" cy="34160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152389" cy="3416024"/>
            </a:xfrm>
            <a:custGeom>
              <a:avLst/>
              <a:gdLst/>
              <a:ahLst/>
              <a:cxnLst/>
              <a:rect l="l" t="t" r="r" b="b"/>
              <a:pathLst>
                <a:path w="12152389" h="3416024">
                  <a:moveTo>
                    <a:pt x="12152389" y="279400"/>
                  </a:moveTo>
                  <a:lnTo>
                    <a:pt x="12152389" y="0"/>
                  </a:lnTo>
                  <a:lnTo>
                    <a:pt x="0" y="0"/>
                  </a:lnTo>
                  <a:lnTo>
                    <a:pt x="0" y="3416024"/>
                  </a:lnTo>
                  <a:lnTo>
                    <a:pt x="12152389" y="3416024"/>
                  </a:lnTo>
                  <a:lnTo>
                    <a:pt x="12152389" y="279400"/>
                  </a:lnTo>
                  <a:close/>
                  <a:moveTo>
                    <a:pt x="12073649" y="279400"/>
                  </a:moveTo>
                  <a:lnTo>
                    <a:pt x="12073649" y="3337284"/>
                  </a:lnTo>
                  <a:lnTo>
                    <a:pt x="78740" y="3337284"/>
                  </a:lnTo>
                  <a:lnTo>
                    <a:pt x="78740" y="78740"/>
                  </a:lnTo>
                  <a:lnTo>
                    <a:pt x="12073649" y="78740"/>
                  </a:lnTo>
                  <a:lnTo>
                    <a:pt x="12073649" y="279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583870" y="647700"/>
            <a:ext cx="5969330" cy="541686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uk-UA" sz="4400" b="1" dirty="0">
                <a:solidFill>
                  <a:srgbClr val="FFFFFF"/>
                </a:solidFill>
                <a:latin typeface="Bookman Old Style" panose="02050604050505020204" pitchFamily="18" charset="0"/>
              </a:rPr>
              <a:t>Номерний фонд</a:t>
            </a:r>
          </a:p>
          <a:p>
            <a:pPr algn="ctr"/>
            <a:endParaRPr lang="uk-UA" altLang="en-US" sz="4400" b="1" dirty="0">
              <a:solidFill>
                <a:srgbClr val="FFFFFF"/>
              </a:solidFill>
              <a:latin typeface="Bookman Old Style" panose="02050604050505020204" pitchFamily="18" charset="0"/>
            </a:endParaRPr>
          </a:p>
          <a:p>
            <a:pPr algn="ctr"/>
            <a:endParaRPr lang="uk-UA" altLang="en-US" sz="4400" b="1" dirty="0">
              <a:solidFill>
                <a:srgbClr val="FFFFFF"/>
              </a:solidFill>
              <a:latin typeface="Bookman Old Style" panose="02050604050505020204" pitchFamily="18" charset="0"/>
            </a:endParaRPr>
          </a:p>
          <a:p>
            <a:pPr algn="ctr"/>
            <a:endParaRPr lang="uk-UA" altLang="en-US" sz="4400" b="1" dirty="0">
              <a:solidFill>
                <a:srgbClr val="FFFFFF"/>
              </a:solidFill>
              <a:latin typeface="Bookman Old Style" panose="02050604050505020204" pitchFamily="18" charset="0"/>
            </a:endParaRPr>
          </a:p>
          <a:p>
            <a:pPr algn="ctr"/>
            <a:endParaRPr lang="uk-UA" altLang="en-US" sz="4400" b="1" dirty="0">
              <a:solidFill>
                <a:srgbClr val="FFFFFF"/>
              </a:solidFill>
              <a:latin typeface="Bookman Old Style" panose="02050604050505020204" pitchFamily="18" charset="0"/>
            </a:endParaRPr>
          </a:p>
          <a:p>
            <a:pPr algn="ctr"/>
            <a:endParaRPr lang="uk-UA" altLang="en-US" sz="4400" b="1" dirty="0">
              <a:solidFill>
                <a:srgbClr val="FFFFFF"/>
              </a:solidFill>
              <a:latin typeface="Bookman Old Style" panose="02050604050505020204" pitchFamily="18" charset="0"/>
            </a:endParaRPr>
          </a:p>
          <a:p>
            <a:pPr algn="ctr"/>
            <a:endParaRPr lang="uk-UA" altLang="en-US" sz="4400" b="1" dirty="0">
              <a:solidFill>
                <a:srgbClr val="FFFFFF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uk-UA" altLang="en-US" sz="4400" b="1" dirty="0">
                <a:solidFill>
                  <a:srgbClr val="FFFFFF"/>
                </a:solidFill>
                <a:latin typeface="Bookman Old Style" panose="02050604050505020204" pitchFamily="18" charset="0"/>
              </a:rPr>
              <a:t>Номер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F97213-A6A2-83BA-74CE-6BE9C7FB1A8D}"/>
              </a:ext>
            </a:extLst>
          </p:cNvPr>
          <p:cNvSpPr txBox="1"/>
          <p:nvPr/>
        </p:nvSpPr>
        <p:spPr>
          <a:xfrm>
            <a:off x="7697684" y="406955"/>
            <a:ext cx="10006446" cy="1785104"/>
          </a:xfrm>
          <a:prstGeom prst="rect">
            <a:avLst/>
          </a:prstGeom>
          <a:noFill/>
          <a:ln w="180975" cmpd="dbl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67945" marR="73660" indent="450215" algn="just">
              <a:lnSpc>
                <a:spcPct val="115000"/>
              </a:lnSpc>
              <a:spcBef>
                <a:spcPts val="350"/>
              </a:spcBef>
              <a:spcAft>
                <a:spcPts val="0"/>
              </a:spcAft>
            </a:pPr>
            <a:r>
              <a:rPr lang="uk-UA" sz="4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це загальна кількість номерів (місць) в засобі розміщення</a:t>
            </a:r>
          </a:p>
          <a:p>
            <a:pPr lvl="0" algn="just">
              <a:buSzPts val="1400"/>
              <a:tabLst>
                <a:tab pos="202565" algn="l"/>
              </a:tabLst>
            </a:pPr>
            <a:endParaRPr lang="uk-UA" sz="18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699F78-2B64-7027-0870-815761107065}"/>
              </a:ext>
            </a:extLst>
          </p:cNvPr>
          <p:cNvSpPr txBox="1"/>
          <p:nvPr/>
        </p:nvSpPr>
        <p:spPr>
          <a:xfrm>
            <a:off x="7704611" y="2617134"/>
            <a:ext cx="10006446" cy="7448193"/>
          </a:xfrm>
          <a:prstGeom prst="rect">
            <a:avLst/>
          </a:prstGeom>
          <a:noFill/>
          <a:ln w="180975" cmpd="dbl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67945" marR="73660" indent="450215" algn="just">
              <a:lnSpc>
                <a:spcPct val="115000"/>
              </a:lnSpc>
              <a:spcBef>
                <a:spcPts val="350"/>
              </a:spcBef>
              <a:spcAft>
                <a:spcPts val="0"/>
              </a:spcAft>
            </a:pPr>
            <a:r>
              <a:rPr lang="uk-UA" sz="4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це окреме мебльоване приміщення, що складається з однієї або більше кімнат, оснащене інвентарем і устаткуванням для надання послуг з тимчасового розміщення споживача готельної послуги відповідно до вимог, які висуваються до даного готелю. Всі номери мають категорію</a:t>
            </a:r>
          </a:p>
          <a:p>
            <a:pPr lvl="0" algn="just">
              <a:buSzPts val="1400"/>
              <a:tabLst>
                <a:tab pos="202565" algn="l"/>
              </a:tabLst>
            </a:pPr>
            <a:endParaRPr lang="uk-UA" sz="18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0883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4800" y="266700"/>
            <a:ext cx="17754600" cy="9753600"/>
            <a:chOff x="0" y="0"/>
            <a:chExt cx="5418182" cy="27472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18182" cy="2747247"/>
            </a:xfrm>
            <a:custGeom>
              <a:avLst/>
              <a:gdLst/>
              <a:ahLst/>
              <a:cxnLst/>
              <a:rect l="l" t="t" r="r" b="b"/>
              <a:pathLst>
                <a:path w="5418182" h="2747247">
                  <a:moveTo>
                    <a:pt x="0" y="0"/>
                  </a:moveTo>
                  <a:lnTo>
                    <a:pt x="5418182" y="0"/>
                  </a:lnTo>
                  <a:lnTo>
                    <a:pt x="5418182" y="2747247"/>
                  </a:lnTo>
                  <a:lnTo>
                    <a:pt x="0" y="2747247"/>
                  </a:lnTo>
                  <a:close/>
                </a:path>
              </a:pathLst>
            </a:custGeom>
            <a:solidFill>
              <a:srgbClr val="E0CEFA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609600" y="571500"/>
            <a:ext cx="17145000" cy="9144000"/>
            <a:chOff x="0" y="0"/>
            <a:chExt cx="19003008" cy="92805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003008" cy="9280598"/>
            </a:xfrm>
            <a:custGeom>
              <a:avLst/>
              <a:gdLst/>
              <a:ahLst/>
              <a:cxnLst/>
              <a:rect l="l" t="t" r="r" b="b"/>
              <a:pathLst>
                <a:path w="19003008" h="9280598">
                  <a:moveTo>
                    <a:pt x="19003008" y="279400"/>
                  </a:moveTo>
                  <a:lnTo>
                    <a:pt x="19003008" y="0"/>
                  </a:lnTo>
                  <a:lnTo>
                    <a:pt x="0" y="0"/>
                  </a:lnTo>
                  <a:lnTo>
                    <a:pt x="0" y="9280598"/>
                  </a:lnTo>
                  <a:lnTo>
                    <a:pt x="19003008" y="9280598"/>
                  </a:lnTo>
                  <a:lnTo>
                    <a:pt x="19003008" y="279400"/>
                  </a:lnTo>
                  <a:close/>
                  <a:moveTo>
                    <a:pt x="18924268" y="279400"/>
                  </a:moveTo>
                  <a:lnTo>
                    <a:pt x="18924268" y="9201858"/>
                  </a:lnTo>
                  <a:lnTo>
                    <a:pt x="78740" y="9201858"/>
                  </a:lnTo>
                  <a:lnTo>
                    <a:pt x="78740" y="78740"/>
                  </a:lnTo>
                  <a:lnTo>
                    <a:pt x="18924268" y="78740"/>
                  </a:lnTo>
                  <a:lnTo>
                    <a:pt x="18924268" y="279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Прямоугольник: багетная рамка 9">
            <a:extLst>
              <a:ext uri="{FF2B5EF4-FFF2-40B4-BE49-F238E27FC236}">
                <a16:creationId xmlns:a16="http://schemas.microsoft.com/office/drawing/2014/main" id="{23D47ACD-72A3-2C3F-D54A-3ED7F1A19D32}"/>
              </a:ext>
            </a:extLst>
          </p:cNvPr>
          <p:cNvSpPr/>
          <p:nvPr/>
        </p:nvSpPr>
        <p:spPr>
          <a:xfrm>
            <a:off x="1143001" y="952500"/>
            <a:ext cx="4953000" cy="8382000"/>
          </a:xfrm>
          <a:prstGeom prst="bevel">
            <a:avLst/>
          </a:prstGeom>
          <a:solidFill>
            <a:srgbClr val="5532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Базові системи класифікації готельних номерів</a:t>
            </a:r>
          </a:p>
        </p:txBody>
      </p:sp>
      <p:sp>
        <p:nvSpPr>
          <p:cNvPr id="11" name="Прямоугольник: багетная рамка 10">
            <a:extLst>
              <a:ext uri="{FF2B5EF4-FFF2-40B4-BE49-F238E27FC236}">
                <a16:creationId xmlns:a16="http://schemas.microsoft.com/office/drawing/2014/main" id="{BDA7BE5C-DC12-E2B1-1A15-F94D5B76B241}"/>
              </a:ext>
            </a:extLst>
          </p:cNvPr>
          <p:cNvSpPr/>
          <p:nvPr/>
        </p:nvSpPr>
        <p:spPr>
          <a:xfrm>
            <a:off x="8176260" y="2480137"/>
            <a:ext cx="8991599" cy="2057400"/>
          </a:xfrm>
          <a:prstGeom prst="bevel">
            <a:avLst/>
          </a:prstGeom>
          <a:solidFill>
            <a:srgbClr val="F4D7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ЗА ТИПОМ НОМЕРА</a:t>
            </a:r>
          </a:p>
        </p:txBody>
      </p:sp>
      <p:sp>
        <p:nvSpPr>
          <p:cNvPr id="12" name="Прямоугольник: багетная рамка 11">
            <a:extLst>
              <a:ext uri="{FF2B5EF4-FFF2-40B4-BE49-F238E27FC236}">
                <a16:creationId xmlns:a16="http://schemas.microsoft.com/office/drawing/2014/main" id="{10F0A969-0279-16D3-8203-5166CE1D1AFC}"/>
              </a:ext>
            </a:extLst>
          </p:cNvPr>
          <p:cNvSpPr/>
          <p:nvPr/>
        </p:nvSpPr>
        <p:spPr>
          <a:xfrm>
            <a:off x="8176260" y="5895106"/>
            <a:ext cx="8991599" cy="2057400"/>
          </a:xfrm>
          <a:prstGeom prst="bevel">
            <a:avLst/>
          </a:prstGeom>
          <a:solidFill>
            <a:srgbClr val="F4D7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ЗА КІЛЬКІСТЮ </a:t>
            </a:r>
          </a:p>
          <a:p>
            <a:pPr algn="ctr"/>
            <a:r>
              <a:rPr lang="uk-UA" sz="4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СПАЛЬНИХ МІСЦЬ</a:t>
            </a:r>
          </a:p>
        </p:txBody>
      </p: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F7EA1D5D-5560-340E-600F-4E1D7DF8F436}"/>
              </a:ext>
            </a:extLst>
          </p:cNvPr>
          <p:cNvSpPr/>
          <p:nvPr/>
        </p:nvSpPr>
        <p:spPr>
          <a:xfrm>
            <a:off x="6361315" y="3021331"/>
            <a:ext cx="1510145" cy="1028700"/>
          </a:xfrm>
          <a:prstGeom prst="rightArrow">
            <a:avLst/>
          </a:prstGeom>
          <a:solidFill>
            <a:srgbClr val="9D6F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7150402D-1E3D-CE77-96ED-7496F9859F87}"/>
              </a:ext>
            </a:extLst>
          </p:cNvPr>
          <p:cNvSpPr/>
          <p:nvPr/>
        </p:nvSpPr>
        <p:spPr>
          <a:xfrm>
            <a:off x="6361315" y="6423661"/>
            <a:ext cx="1510145" cy="1028700"/>
          </a:xfrm>
          <a:prstGeom prst="rightArrow">
            <a:avLst/>
          </a:prstGeom>
          <a:solidFill>
            <a:srgbClr val="9D6F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072555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8200579-8B06-B413-86E3-9BA5D152A5F4}"/>
              </a:ext>
            </a:extLst>
          </p:cNvPr>
          <p:cNvSpPr txBox="1">
            <a:spLocks/>
          </p:cNvSpPr>
          <p:nvPr/>
        </p:nvSpPr>
        <p:spPr>
          <a:xfrm>
            <a:off x="0" y="168177"/>
            <a:ext cx="18288000" cy="1698723"/>
          </a:xfrm>
          <a:prstGeom prst="rect">
            <a:avLst/>
          </a:prstGeom>
          <a:solidFill>
            <a:srgbClr val="553270"/>
          </a:solidFill>
          <a:ln>
            <a:noFill/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400" b="1" dirty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rPr>
              <a:t>Класифікація номерів в Україні </a:t>
            </a:r>
          </a:p>
          <a:p>
            <a:r>
              <a:rPr lang="uk-UA" sz="4400" b="1" dirty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rPr>
              <a:t>(ДСТУ 4527:2006 «Засоби розміщення. Терміні та визначення»)</a:t>
            </a:r>
            <a:endParaRPr lang="uk-UA" sz="4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500E5B62-4F8D-9CD9-6BFF-CEC40C5CC3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033031"/>
              </p:ext>
            </p:extLst>
          </p:nvPr>
        </p:nvGraphicFramePr>
        <p:xfrm>
          <a:off x="685800" y="2247900"/>
          <a:ext cx="16916400" cy="74980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3936686881"/>
                    </a:ext>
                  </a:extLst>
                </a:gridCol>
                <a:gridCol w="11658600">
                  <a:extLst>
                    <a:ext uri="{9D8B030D-6E8A-4147-A177-3AD203B41FA5}">
                      <a16:colId xmlns:a16="http://schemas.microsoft.com/office/drawing/2014/main" val="3342777125"/>
                    </a:ext>
                  </a:extLst>
                </a:gridCol>
              </a:tblGrid>
              <a:tr h="416560">
                <a:tc>
                  <a:txBody>
                    <a:bodyPr/>
                    <a:lstStyle/>
                    <a:p>
                      <a:pPr algn="ctr"/>
                      <a:r>
                        <a:rPr lang="uk-UA" sz="3600" dirty="0">
                          <a:latin typeface="Bookman Old Style" panose="02050604050505020204" pitchFamily="18" charset="0"/>
                        </a:rPr>
                        <a:t>Тип номеру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600" dirty="0">
                          <a:latin typeface="Bookman Old Style" panose="02050604050505020204" pitchFamily="18" charset="0"/>
                        </a:rPr>
                        <a:t>Характеристика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3250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1. Президентський апартамент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Найбільш дорогий номер, до складу якого входить декілька </a:t>
                      </a:r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спален</a:t>
                      </a: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, вітальня, їдальня, кабінет, декілька повних санвузлів (ванна або </a:t>
                      </a:r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джакузі</a:t>
                      </a: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, душ, умивальник, унітаз, біде)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0734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2. Апартамент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Номер, що складається з двох і більше кімнат (спальня, їдальня або вітальня, можлива наявність кабінету, кухонної ніші, одного повного та одного додаткового санвузлів)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1458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3. Дуплекс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Двоповерховий номер з двох і більш кімнат з внутрішніми стаціонарними сходами, повним санвузлом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41682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67629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8200579-8B06-B413-86E3-9BA5D152A5F4}"/>
              </a:ext>
            </a:extLst>
          </p:cNvPr>
          <p:cNvSpPr txBox="1">
            <a:spLocks/>
          </p:cNvSpPr>
          <p:nvPr/>
        </p:nvSpPr>
        <p:spPr>
          <a:xfrm>
            <a:off x="0" y="168177"/>
            <a:ext cx="18288000" cy="1698723"/>
          </a:xfrm>
          <a:prstGeom prst="rect">
            <a:avLst/>
          </a:prstGeom>
          <a:solidFill>
            <a:srgbClr val="553270"/>
          </a:solidFill>
          <a:ln>
            <a:noFill/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400" b="1" dirty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rPr>
              <a:t>Класифікація номерів в Україні </a:t>
            </a:r>
          </a:p>
          <a:p>
            <a:r>
              <a:rPr lang="uk-UA" sz="4400" b="1" dirty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rPr>
              <a:t>(ДСТУ 4527:2006 «Засоби розміщення. Терміні та визначення»)</a:t>
            </a:r>
            <a:endParaRPr lang="uk-UA" sz="4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500E5B62-4F8D-9CD9-6BFF-CEC40C5CC3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633367"/>
              </p:ext>
            </p:extLst>
          </p:nvPr>
        </p:nvGraphicFramePr>
        <p:xfrm>
          <a:off x="685800" y="2324100"/>
          <a:ext cx="16916400" cy="64008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3936686881"/>
                    </a:ext>
                  </a:extLst>
                </a:gridCol>
                <a:gridCol w="11658600">
                  <a:extLst>
                    <a:ext uri="{9D8B030D-6E8A-4147-A177-3AD203B41FA5}">
                      <a16:colId xmlns:a16="http://schemas.microsoft.com/office/drawing/2014/main" val="3342777125"/>
                    </a:ext>
                  </a:extLst>
                </a:gridCol>
              </a:tblGrid>
              <a:tr h="416560">
                <a:tc>
                  <a:txBody>
                    <a:bodyPr/>
                    <a:lstStyle/>
                    <a:p>
                      <a:pPr algn="ctr"/>
                      <a:r>
                        <a:rPr lang="uk-UA" sz="3600" dirty="0">
                          <a:latin typeface="Bookman Old Style" panose="02050604050505020204" pitchFamily="18" charset="0"/>
                        </a:rPr>
                        <a:t>Тип номеру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600" dirty="0">
                          <a:latin typeface="Bookman Old Style" panose="02050604050505020204" pitchFamily="18" charset="0"/>
                        </a:rPr>
                        <a:t>Характеристика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3250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4. Люкс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Номер складається з спальні, вітальні або кабінету, є повний санвузол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01001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5. </a:t>
                      </a:r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Напівлюкс</a:t>
                      </a: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(</a:t>
                      </a:r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студіо</a:t>
                      </a: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Номер складається з однієї кімнати з вільним плануванням, що у результаті дає можливість використовувати різні частини одного приміщення як вітальню, кухонну нішу, спальню. Номер має повний санвузол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1458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6. Стандарт або номер першої категорії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Номер, що складається з однієї кімнати і повного санвузла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41682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48969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8200579-8B06-B413-86E3-9BA5D152A5F4}"/>
              </a:ext>
            </a:extLst>
          </p:cNvPr>
          <p:cNvSpPr txBox="1">
            <a:spLocks/>
          </p:cNvSpPr>
          <p:nvPr/>
        </p:nvSpPr>
        <p:spPr>
          <a:xfrm>
            <a:off x="0" y="3464"/>
            <a:ext cx="18288000" cy="1698723"/>
          </a:xfrm>
          <a:prstGeom prst="rect">
            <a:avLst/>
          </a:prstGeom>
          <a:solidFill>
            <a:srgbClr val="553270"/>
          </a:solidFill>
          <a:ln>
            <a:noFill/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400" b="1" dirty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rPr>
              <a:t>Класифікація номерів в Україні </a:t>
            </a:r>
          </a:p>
          <a:p>
            <a:r>
              <a:rPr lang="uk-UA" sz="4400" b="1" dirty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rPr>
              <a:t>(ДСТУ 4527:2006 «Засоби розміщення. Терміні та визначення»)</a:t>
            </a:r>
            <a:endParaRPr lang="uk-UA" sz="4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500E5B62-4F8D-9CD9-6BFF-CEC40C5CC3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6606047"/>
              </p:ext>
            </p:extLst>
          </p:nvPr>
        </p:nvGraphicFramePr>
        <p:xfrm>
          <a:off x="685800" y="1866900"/>
          <a:ext cx="16916400" cy="82296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3936686881"/>
                    </a:ext>
                  </a:extLst>
                </a:gridCol>
                <a:gridCol w="11658600">
                  <a:extLst>
                    <a:ext uri="{9D8B030D-6E8A-4147-A177-3AD203B41FA5}">
                      <a16:colId xmlns:a16="http://schemas.microsoft.com/office/drawing/2014/main" val="3342777125"/>
                    </a:ext>
                  </a:extLst>
                </a:gridCol>
              </a:tblGrid>
              <a:tr h="4165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3600" dirty="0">
                          <a:latin typeface="Bookman Old Style" panose="02050604050505020204" pitchFamily="18" charset="0"/>
                        </a:rPr>
                        <a:t>Тип номеру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600" dirty="0">
                          <a:latin typeface="Bookman Old Style" panose="02050604050505020204" pitchFamily="18" charset="0"/>
                        </a:rPr>
                        <a:t>Характеристика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3250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7. Номер другої категорії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33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Номер, що складається з однієї кімнати і неповного санвузла (умивальник і унітаз)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0734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8. Номер третьої категорії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33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Номер, що складається з однієї кімнати і неповного санвузла і розрахований на проживання трьох і більше осіб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1458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9. Номер четвертої категорії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33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Номер з однією житловою кімнатою і умивальником для проживання трьох і більше осіб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41682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10. Номер п'ятої категорії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uk-UA" sz="33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Номер, що складається з однієї кімнати без санітарно-технічних умов, розрахований на проживання трьох і більше осіб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49867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11. Суміжні номери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uk-UA" sz="33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Два і більше номери, що з'єднуються один з одним дверима, які можуть мати спільну вітальню або хол, загальний або окремі санвузли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9558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54968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8200579-8B06-B413-86E3-9BA5D152A5F4}"/>
              </a:ext>
            </a:extLst>
          </p:cNvPr>
          <p:cNvSpPr txBox="1">
            <a:spLocks/>
          </p:cNvSpPr>
          <p:nvPr/>
        </p:nvSpPr>
        <p:spPr>
          <a:xfrm>
            <a:off x="0" y="3464"/>
            <a:ext cx="18288000" cy="1698723"/>
          </a:xfrm>
          <a:prstGeom prst="rect">
            <a:avLst/>
          </a:prstGeom>
          <a:solidFill>
            <a:srgbClr val="553270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400" b="1" dirty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rPr>
              <a:t>Класифікація готельних номерів </a:t>
            </a:r>
          </a:p>
          <a:p>
            <a:r>
              <a:rPr lang="uk-UA" sz="4400" b="1" dirty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rPr>
              <a:t>за кількістю спальних місць</a:t>
            </a:r>
            <a:endParaRPr lang="uk-UA" sz="4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3" name="Таблица 4">
            <a:extLst>
              <a:ext uri="{FF2B5EF4-FFF2-40B4-BE49-F238E27FC236}">
                <a16:creationId xmlns:a16="http://schemas.microsoft.com/office/drawing/2014/main" id="{21EA40B6-957A-BB04-3EAE-6BFD866D53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0527772"/>
              </p:ext>
            </p:extLst>
          </p:nvPr>
        </p:nvGraphicFramePr>
        <p:xfrm>
          <a:off x="190500" y="1866900"/>
          <a:ext cx="17907000" cy="810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61933">
                  <a:extLst>
                    <a:ext uri="{9D8B030D-6E8A-4147-A177-3AD203B41FA5}">
                      <a16:colId xmlns:a16="http://schemas.microsoft.com/office/drawing/2014/main" val="4268520698"/>
                    </a:ext>
                  </a:extLst>
                </a:gridCol>
                <a:gridCol w="12045067">
                  <a:extLst>
                    <a:ext uri="{9D8B030D-6E8A-4147-A177-3AD203B41FA5}">
                      <a16:colId xmlns:a16="http://schemas.microsoft.com/office/drawing/2014/main" val="27838725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3600" b="1" kern="1200" dirty="0">
                          <a:solidFill>
                            <a:schemeClr val="lt1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Тип номеру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3600" b="1" kern="1200" dirty="0">
                          <a:solidFill>
                            <a:schemeClr val="lt1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Характеристика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71558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1. Одномісний номер (SNGL, </a:t>
                      </a:r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singl</a:t>
                      </a: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2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Номер з однієї кімнати розрахований на проживання однієї людини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9710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2. Двомісний номер (DBL, </a:t>
                      </a:r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double</a:t>
                      </a: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2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Двомісний номер на двох осіб з одним двоспальним ліжком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91533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3. Двомісний номер з двома односпальними ліжками (TWN, </a:t>
                      </a:r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twin</a:t>
                      </a: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double</a:t>
                      </a: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twin</a:t>
                      </a: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2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Номер призначений для розміщення двох осіб на одномісних ліжках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5838932"/>
                  </a:ext>
                </a:extLst>
              </a:tr>
              <a:tr h="477520">
                <a:tc>
                  <a:txBody>
                    <a:bodyPr/>
                    <a:lstStyle/>
                    <a:p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4. Багатомісний номер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2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Номер, призначений для розміщення трьох і більше осіб. Оснащується односпальними ліжками за кількістю проживаючих осіб. У </a:t>
                      </a:r>
                      <a:r>
                        <a:rPr lang="uk-UA" sz="32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хостелах</a:t>
                      </a:r>
                      <a:r>
                        <a:rPr lang="uk-UA" sz="32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такі номери можуть оснащуватися двоярусними ліжками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89785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07898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8200579-8B06-B413-86E3-9BA5D152A5F4}"/>
              </a:ext>
            </a:extLst>
          </p:cNvPr>
          <p:cNvSpPr txBox="1">
            <a:spLocks/>
          </p:cNvSpPr>
          <p:nvPr/>
        </p:nvSpPr>
        <p:spPr>
          <a:xfrm>
            <a:off x="0" y="3464"/>
            <a:ext cx="18288000" cy="169872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400" b="1" dirty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rPr>
              <a:t>Світова класифікація готельних номерів </a:t>
            </a:r>
          </a:p>
          <a:p>
            <a:r>
              <a:rPr lang="uk-UA" sz="4400" b="1" dirty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rPr>
              <a:t>за кількістю спальних місць</a:t>
            </a:r>
            <a:endParaRPr lang="uk-UA" sz="4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2" name="Таблица 4">
            <a:extLst>
              <a:ext uri="{FF2B5EF4-FFF2-40B4-BE49-F238E27FC236}">
                <a16:creationId xmlns:a16="http://schemas.microsoft.com/office/drawing/2014/main" id="{1E8595B7-C3E4-16CC-3A81-3401BA97B8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5409164"/>
              </p:ext>
            </p:extLst>
          </p:nvPr>
        </p:nvGraphicFramePr>
        <p:xfrm>
          <a:off x="304800" y="2019300"/>
          <a:ext cx="17678400" cy="76809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272980">
                  <a:extLst>
                    <a:ext uri="{9D8B030D-6E8A-4147-A177-3AD203B41FA5}">
                      <a16:colId xmlns:a16="http://schemas.microsoft.com/office/drawing/2014/main" val="1781122525"/>
                    </a:ext>
                  </a:extLst>
                </a:gridCol>
                <a:gridCol w="11405420">
                  <a:extLst>
                    <a:ext uri="{9D8B030D-6E8A-4147-A177-3AD203B41FA5}">
                      <a16:colId xmlns:a16="http://schemas.microsoft.com/office/drawing/2014/main" val="32032005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3600" b="1" kern="1200" dirty="0">
                          <a:solidFill>
                            <a:schemeClr val="lt1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Тип номеру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3600" b="1" kern="1200" dirty="0">
                          <a:solidFill>
                            <a:schemeClr val="lt1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Характеристика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00402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1. </a:t>
                      </a:r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Standart</a:t>
                      </a: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(STD)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3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Стандартний готельний номер, має всі необхідні умови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8974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2. </a:t>
                      </a:r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Superior</a:t>
                      </a: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– (</a:t>
                      </a:r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executive</a:t>
                      </a: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executive</a:t>
                      </a: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suite</a:t>
                      </a: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suite</a:t>
                      </a: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senior</a:t>
                      </a: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3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Вважається кращим, ніж </a:t>
                      </a:r>
                      <a:r>
                        <a:rPr lang="uk-UA" sz="33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standard</a:t>
                      </a:r>
                      <a:r>
                        <a:rPr lang="uk-UA" sz="33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, просторішим, з більш оновленим і комфортним меблюванням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4306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3. </a:t>
                      </a:r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Deluxe</a:t>
                      </a:r>
                      <a:endParaRPr lang="uk-UA" sz="3600" b="1" kern="1200" dirty="0">
                        <a:solidFill>
                          <a:srgbClr val="120D79"/>
                        </a:solidFill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3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Відрізняється від </a:t>
                      </a:r>
                      <a:r>
                        <a:rPr lang="uk-UA" sz="33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standard</a:t>
                      </a:r>
                      <a:r>
                        <a:rPr lang="uk-UA" sz="33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і </a:t>
                      </a:r>
                      <a:r>
                        <a:rPr lang="uk-UA" sz="33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superior</a:t>
                      </a:r>
                      <a:r>
                        <a:rPr lang="uk-UA" sz="33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перш за все великими розмірами, а також практично завжди кращим видом з вікна, розкішним меблюванням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9563287"/>
                  </a:ext>
                </a:extLst>
              </a:tr>
              <a:tr h="523240">
                <a:tc>
                  <a:txBody>
                    <a:bodyPr/>
                    <a:lstStyle/>
                    <a:p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4. </a:t>
                      </a:r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Suite</a:t>
                      </a:r>
                      <a:endParaRPr lang="uk-UA" sz="3600" b="1" kern="1200" dirty="0">
                        <a:solidFill>
                          <a:srgbClr val="120D79"/>
                        </a:solidFill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3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Зазвичай великий номер з двома кімнатами (спальнею і салоном), розділеними дверима. Багато готелів визначають сюїт як номер, в якому є диван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3384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72352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8200579-8B06-B413-86E3-9BA5D152A5F4}"/>
              </a:ext>
            </a:extLst>
          </p:cNvPr>
          <p:cNvSpPr txBox="1">
            <a:spLocks/>
          </p:cNvSpPr>
          <p:nvPr/>
        </p:nvSpPr>
        <p:spPr>
          <a:xfrm>
            <a:off x="0" y="3464"/>
            <a:ext cx="18288000" cy="169872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400" b="1" dirty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rPr>
              <a:t>Світова класифікація готельних номерів </a:t>
            </a:r>
          </a:p>
          <a:p>
            <a:r>
              <a:rPr lang="uk-UA" sz="4400" b="1" dirty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rPr>
              <a:t>за кількістю спальних місць</a:t>
            </a:r>
            <a:endParaRPr lang="uk-UA" sz="4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2" name="Таблица 4">
            <a:extLst>
              <a:ext uri="{FF2B5EF4-FFF2-40B4-BE49-F238E27FC236}">
                <a16:creationId xmlns:a16="http://schemas.microsoft.com/office/drawing/2014/main" id="{1E8595B7-C3E4-16CC-3A81-3401BA97B8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44325"/>
              </p:ext>
            </p:extLst>
          </p:nvPr>
        </p:nvGraphicFramePr>
        <p:xfrm>
          <a:off x="304800" y="2019300"/>
          <a:ext cx="17678400" cy="7833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272980">
                  <a:extLst>
                    <a:ext uri="{9D8B030D-6E8A-4147-A177-3AD203B41FA5}">
                      <a16:colId xmlns:a16="http://schemas.microsoft.com/office/drawing/2014/main" val="1781122525"/>
                    </a:ext>
                  </a:extLst>
                </a:gridCol>
                <a:gridCol w="11405420">
                  <a:extLst>
                    <a:ext uri="{9D8B030D-6E8A-4147-A177-3AD203B41FA5}">
                      <a16:colId xmlns:a16="http://schemas.microsoft.com/office/drawing/2014/main" val="32032005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3600" b="1" kern="1200" dirty="0">
                          <a:solidFill>
                            <a:schemeClr val="lt1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Тип номеру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3600" b="1" kern="1200" dirty="0">
                          <a:solidFill>
                            <a:schemeClr val="lt1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Характеристика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00402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5. </a:t>
                      </a:r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Junior</a:t>
                      </a: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Suite</a:t>
                      </a: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або </a:t>
                      </a:r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Deluxe</a:t>
                      </a: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Suite</a:t>
                      </a: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2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Має всі переваги </a:t>
                      </a:r>
                      <a:r>
                        <a:rPr lang="uk-UA" sz="32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deluxe</a:t>
                      </a:r>
                      <a:r>
                        <a:rPr lang="uk-UA" sz="32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, але ще просторіший і розкішно мебльований, найчастіше складається з однієї, іноді з двох окремих кімнат (спальні і вітальні)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8974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6. </a:t>
                      </a:r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Apartment</a:t>
                      </a: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(АРР)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2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Номери, наближені до сучасних квартир, мають місця для приготування їжі; дві та більше кімнат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9563287"/>
                  </a:ext>
                </a:extLst>
              </a:tr>
              <a:tr h="523240">
                <a:tc>
                  <a:txBody>
                    <a:bodyPr/>
                    <a:lstStyle/>
                    <a:p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7. </a:t>
                      </a:r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Business</a:t>
                      </a:r>
                      <a:endParaRPr lang="uk-UA" sz="3600" b="1" kern="1200" dirty="0">
                        <a:solidFill>
                          <a:srgbClr val="120D79"/>
                        </a:solidFill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2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Великий та комфортний номер, оснащений засобами для ділової діяльності (телефон, факс, комп'ютер, Інтернет)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338449"/>
                  </a:ext>
                </a:extLst>
              </a:tr>
              <a:tr h="523240">
                <a:tc>
                  <a:txBody>
                    <a:bodyPr/>
                    <a:lstStyle/>
                    <a:p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8. </a:t>
                      </a:r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President</a:t>
                      </a:r>
                      <a:endParaRPr lang="uk-UA" sz="3600" b="1" kern="1200" dirty="0">
                        <a:solidFill>
                          <a:srgbClr val="120D79"/>
                        </a:solidFill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2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Найбільш дорогий номер, до складу якого входять декілька спальних кімнат, вітальня, їдальня, кабінет, декілька повних санвузлів. Може займати площу, як на одному поверсі, так і на декількох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4550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9506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8200579-8B06-B413-86E3-9BA5D152A5F4}"/>
              </a:ext>
            </a:extLst>
          </p:cNvPr>
          <p:cNvSpPr txBox="1">
            <a:spLocks/>
          </p:cNvSpPr>
          <p:nvPr/>
        </p:nvSpPr>
        <p:spPr>
          <a:xfrm>
            <a:off x="0" y="3464"/>
            <a:ext cx="18288000" cy="1698723"/>
          </a:xfrm>
          <a:prstGeom prst="rect">
            <a:avLst/>
          </a:prstGeom>
          <a:solidFill>
            <a:srgbClr val="EC700A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400" b="1" dirty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rPr>
              <a:t>Класифікація готельних номерів </a:t>
            </a:r>
          </a:p>
          <a:p>
            <a:r>
              <a:rPr lang="uk-UA" sz="4400" b="1" dirty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rPr>
              <a:t>залежно від </a:t>
            </a:r>
            <a:r>
              <a:rPr lang="uk-UA" sz="4400" b="1" dirty="0" err="1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rPr>
              <a:t>виду,що</a:t>
            </a:r>
            <a:r>
              <a:rPr lang="uk-UA" sz="4400" b="1" dirty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rPr>
              <a:t> відкривається з вікон</a:t>
            </a:r>
            <a:endParaRPr lang="uk-UA" sz="4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94502FC5-95D0-84C7-40A7-8A9A5B3474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8495622"/>
              </p:ext>
            </p:extLst>
          </p:nvPr>
        </p:nvGraphicFramePr>
        <p:xfrm>
          <a:off x="1905000" y="2019300"/>
          <a:ext cx="14859000" cy="77012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638800">
                  <a:extLst>
                    <a:ext uri="{9D8B030D-6E8A-4147-A177-3AD203B41FA5}">
                      <a16:colId xmlns:a16="http://schemas.microsoft.com/office/drawing/2014/main" val="3506694649"/>
                    </a:ext>
                  </a:extLst>
                </a:gridCol>
                <a:gridCol w="9220200">
                  <a:extLst>
                    <a:ext uri="{9D8B030D-6E8A-4147-A177-3AD203B41FA5}">
                      <a16:colId xmlns:a16="http://schemas.microsoft.com/office/drawing/2014/main" val="13043408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3600" b="1" kern="1200" dirty="0">
                          <a:solidFill>
                            <a:schemeClr val="lt1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Тип номеру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uk-UA" sz="3600" b="1" kern="1200" dirty="0">
                          <a:solidFill>
                            <a:schemeClr val="lt1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Характеристика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00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Beach</a:t>
                      </a: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view</a:t>
                      </a: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номер з видом на пляж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4419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City</a:t>
                      </a: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view</a:t>
                      </a: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номер з видом на місто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1654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Dune</a:t>
                      </a: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view</a:t>
                      </a: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номер видом на дюни, піски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9792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Garden</a:t>
                      </a: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view</a:t>
                      </a: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номер з видом на сад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32326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Land</a:t>
                      </a: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view</a:t>
                      </a: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номер з видом на околиці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95724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Mountain</a:t>
                      </a: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view</a:t>
                      </a: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вид на гори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2288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Ocean</a:t>
                      </a: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view</a:t>
                      </a: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номер з видом на океан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35617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Park</a:t>
                      </a: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view</a:t>
                      </a: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номер з видом на парк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612566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Pool</a:t>
                      </a: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view</a:t>
                      </a: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номер з видом на басейн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4409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Sea</a:t>
                      </a: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view</a:t>
                      </a: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(SV)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номер з видом на море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1452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Side</a:t>
                      </a: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Sea</a:t>
                      </a: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36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view</a:t>
                      </a:r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(SSV)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номер з бічним видом на море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66831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45086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4800" y="266700"/>
            <a:ext cx="17754600" cy="9753600"/>
            <a:chOff x="0" y="0"/>
            <a:chExt cx="5418182" cy="27472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18182" cy="2747247"/>
            </a:xfrm>
            <a:custGeom>
              <a:avLst/>
              <a:gdLst/>
              <a:ahLst/>
              <a:cxnLst/>
              <a:rect l="l" t="t" r="r" b="b"/>
              <a:pathLst>
                <a:path w="5418182" h="2747247">
                  <a:moveTo>
                    <a:pt x="0" y="0"/>
                  </a:moveTo>
                  <a:lnTo>
                    <a:pt x="5418182" y="0"/>
                  </a:lnTo>
                  <a:lnTo>
                    <a:pt x="5418182" y="2747247"/>
                  </a:lnTo>
                  <a:lnTo>
                    <a:pt x="0" y="2747247"/>
                  </a:lnTo>
                  <a:close/>
                </a:path>
              </a:pathLst>
            </a:custGeom>
            <a:solidFill>
              <a:srgbClr val="E0CEFA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609600" y="571500"/>
            <a:ext cx="17145000" cy="9144000"/>
            <a:chOff x="0" y="0"/>
            <a:chExt cx="19003008" cy="92805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003008" cy="9280598"/>
            </a:xfrm>
            <a:custGeom>
              <a:avLst/>
              <a:gdLst/>
              <a:ahLst/>
              <a:cxnLst/>
              <a:rect l="l" t="t" r="r" b="b"/>
              <a:pathLst>
                <a:path w="19003008" h="9280598">
                  <a:moveTo>
                    <a:pt x="19003008" y="279400"/>
                  </a:moveTo>
                  <a:lnTo>
                    <a:pt x="19003008" y="0"/>
                  </a:lnTo>
                  <a:lnTo>
                    <a:pt x="0" y="0"/>
                  </a:lnTo>
                  <a:lnTo>
                    <a:pt x="0" y="9280598"/>
                  </a:lnTo>
                  <a:lnTo>
                    <a:pt x="19003008" y="9280598"/>
                  </a:lnTo>
                  <a:lnTo>
                    <a:pt x="19003008" y="279400"/>
                  </a:lnTo>
                  <a:close/>
                  <a:moveTo>
                    <a:pt x="18924268" y="279400"/>
                  </a:moveTo>
                  <a:lnTo>
                    <a:pt x="18924268" y="9201858"/>
                  </a:lnTo>
                  <a:lnTo>
                    <a:pt x="78740" y="9201858"/>
                  </a:lnTo>
                  <a:lnTo>
                    <a:pt x="78740" y="78740"/>
                  </a:lnTo>
                  <a:lnTo>
                    <a:pt x="18924268" y="78740"/>
                  </a:lnTo>
                  <a:lnTo>
                    <a:pt x="18924268" y="279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Прямоугольник: багетная рамка 9">
            <a:extLst>
              <a:ext uri="{FF2B5EF4-FFF2-40B4-BE49-F238E27FC236}">
                <a16:creationId xmlns:a16="http://schemas.microsoft.com/office/drawing/2014/main" id="{23D47ACD-72A3-2C3F-D54A-3ED7F1A19D32}"/>
              </a:ext>
            </a:extLst>
          </p:cNvPr>
          <p:cNvSpPr/>
          <p:nvPr/>
        </p:nvSpPr>
        <p:spPr>
          <a:xfrm>
            <a:off x="1143001" y="952500"/>
            <a:ext cx="4953000" cy="8382000"/>
          </a:xfrm>
          <a:prstGeom prst="bevel">
            <a:avLst/>
          </a:prstGeom>
          <a:solidFill>
            <a:srgbClr val="5532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</a:p>
          <a:p>
            <a:pPr algn="ctr"/>
            <a:r>
              <a:rPr lang="uk-UA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Вимоги </a:t>
            </a:r>
          </a:p>
          <a:p>
            <a:pPr algn="ctr"/>
            <a:r>
              <a:rPr lang="uk-UA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</a:p>
          <a:p>
            <a:pPr algn="ctr"/>
            <a:r>
              <a:rPr lang="uk-UA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оснащення номерів</a:t>
            </a:r>
          </a:p>
        </p:txBody>
      </p:sp>
      <p:sp>
        <p:nvSpPr>
          <p:cNvPr id="11" name="Прямоугольник: багетная рамка 10">
            <a:extLst>
              <a:ext uri="{FF2B5EF4-FFF2-40B4-BE49-F238E27FC236}">
                <a16:creationId xmlns:a16="http://schemas.microsoft.com/office/drawing/2014/main" id="{BDA7BE5C-DC12-E2B1-1A15-F94D5B76B241}"/>
              </a:ext>
            </a:extLst>
          </p:cNvPr>
          <p:cNvSpPr/>
          <p:nvPr/>
        </p:nvSpPr>
        <p:spPr>
          <a:xfrm>
            <a:off x="8153400" y="649432"/>
            <a:ext cx="8991599" cy="3352800"/>
          </a:xfrm>
          <a:prstGeom prst="bevel">
            <a:avLst/>
          </a:prstGeom>
          <a:solidFill>
            <a:srgbClr val="F4D7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В готелі повинна бути мінімальна кількість типів номерів. Назви типів номерів повинні відповідати традиційно прийнятим в готельній сфері</a:t>
            </a:r>
          </a:p>
        </p:txBody>
      </p:sp>
      <p:sp>
        <p:nvSpPr>
          <p:cNvPr id="12" name="Прямоугольник: багетная рамка 11">
            <a:extLst>
              <a:ext uri="{FF2B5EF4-FFF2-40B4-BE49-F238E27FC236}">
                <a16:creationId xmlns:a16="http://schemas.microsoft.com/office/drawing/2014/main" id="{10F0A969-0279-16D3-8203-5166CE1D1AFC}"/>
              </a:ext>
            </a:extLst>
          </p:cNvPr>
          <p:cNvSpPr/>
          <p:nvPr/>
        </p:nvSpPr>
        <p:spPr>
          <a:xfrm>
            <a:off x="8205355" y="6901290"/>
            <a:ext cx="8991599" cy="2736278"/>
          </a:xfrm>
          <a:prstGeom prst="bevel">
            <a:avLst/>
          </a:prstGeom>
          <a:solidFill>
            <a:srgbClr val="F4D7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Меблі та обладнання повинні бути зручними як для споживача, так і для його обслуговування персоналом</a:t>
            </a:r>
          </a:p>
        </p:txBody>
      </p: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F7EA1D5D-5560-340E-600F-4E1D7DF8F436}"/>
              </a:ext>
            </a:extLst>
          </p:cNvPr>
          <p:cNvSpPr/>
          <p:nvPr/>
        </p:nvSpPr>
        <p:spPr>
          <a:xfrm>
            <a:off x="6361314" y="1701350"/>
            <a:ext cx="1510145" cy="1028700"/>
          </a:xfrm>
          <a:prstGeom prst="rightArrow">
            <a:avLst/>
          </a:prstGeom>
          <a:solidFill>
            <a:srgbClr val="9D6F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7150402D-1E3D-CE77-96ED-7496F9859F87}"/>
              </a:ext>
            </a:extLst>
          </p:cNvPr>
          <p:cNvSpPr/>
          <p:nvPr/>
        </p:nvSpPr>
        <p:spPr>
          <a:xfrm>
            <a:off x="6369628" y="4501857"/>
            <a:ext cx="1510145" cy="1028700"/>
          </a:xfrm>
          <a:prstGeom prst="rightArrow">
            <a:avLst/>
          </a:prstGeom>
          <a:solidFill>
            <a:srgbClr val="9D6F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угольник: багетная рамка 12">
            <a:extLst>
              <a:ext uri="{FF2B5EF4-FFF2-40B4-BE49-F238E27FC236}">
                <a16:creationId xmlns:a16="http://schemas.microsoft.com/office/drawing/2014/main" id="{71C6DA22-18EA-3B95-FC14-75AB700F7CAE}"/>
              </a:ext>
            </a:extLst>
          </p:cNvPr>
          <p:cNvSpPr/>
          <p:nvPr/>
        </p:nvSpPr>
        <p:spPr>
          <a:xfrm>
            <a:off x="8184573" y="4215248"/>
            <a:ext cx="8991599" cy="2506805"/>
          </a:xfrm>
          <a:prstGeom prst="bevel">
            <a:avLst/>
          </a:prstGeom>
          <a:solidFill>
            <a:srgbClr val="F4D7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Площі і оснащення номерів повинні відповідати нормативним вимогам або перевищувати їх</a:t>
            </a:r>
          </a:p>
        </p:txBody>
      </p:sp>
      <p:sp>
        <p:nvSpPr>
          <p:cNvPr id="16" name="Стрелка: вправо 15">
            <a:extLst>
              <a:ext uri="{FF2B5EF4-FFF2-40B4-BE49-F238E27FC236}">
                <a16:creationId xmlns:a16="http://schemas.microsoft.com/office/drawing/2014/main" id="{E7A745FD-BB00-8C41-BD42-8916A82A51DA}"/>
              </a:ext>
            </a:extLst>
          </p:cNvPr>
          <p:cNvSpPr/>
          <p:nvPr/>
        </p:nvSpPr>
        <p:spPr>
          <a:xfrm>
            <a:off x="6361315" y="7454259"/>
            <a:ext cx="1510145" cy="1028700"/>
          </a:xfrm>
          <a:prstGeom prst="rightArrow">
            <a:avLst/>
          </a:prstGeom>
          <a:solidFill>
            <a:srgbClr val="9D6F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84269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CE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FF5467D-2909-8BA1-FCB6-89AA1C89809D}"/>
              </a:ext>
            </a:extLst>
          </p:cNvPr>
          <p:cNvSpPr txBox="1"/>
          <p:nvPr/>
        </p:nvSpPr>
        <p:spPr>
          <a:xfrm>
            <a:off x="534194" y="2247900"/>
            <a:ext cx="10362406" cy="6432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400" b="1" kern="1200" dirty="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+mn-cs"/>
              </a:rPr>
              <a:t>1. Організація приміщень житлової групи</a:t>
            </a:r>
            <a:br>
              <a:rPr lang="uk-UA" sz="4400" b="1" kern="1200" dirty="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+mn-cs"/>
              </a:rPr>
            </a:br>
            <a:br>
              <a:rPr lang="uk-UA" sz="4400" b="1" kern="1200" dirty="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+mn-cs"/>
              </a:rPr>
            </a:br>
            <a:r>
              <a:rPr lang="uk-UA" sz="4400" b="1" kern="1200" dirty="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+mn-cs"/>
              </a:rPr>
              <a:t>2. Характеристика типів номерів</a:t>
            </a:r>
            <a:br>
              <a:rPr lang="uk-UA" sz="4400" b="1" kern="1200" dirty="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+mn-cs"/>
              </a:rPr>
            </a:br>
            <a:br>
              <a:rPr lang="uk-UA" sz="4400" b="1" kern="1200" dirty="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+mn-cs"/>
              </a:rPr>
            </a:br>
            <a:r>
              <a:rPr lang="uk-UA" sz="4400" b="1" kern="1200" dirty="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+mn-cs"/>
              </a:rPr>
              <a:t>3. Вимоги до оснащення номерів</a:t>
            </a:r>
            <a:br>
              <a:rPr lang="uk-UA" sz="6000" kern="1200" dirty="0">
                <a:solidFill>
                  <a:schemeClr val="tx1"/>
                </a:solidFill>
                <a:latin typeface="Bookman Old Style" panose="02050604050505020204" pitchFamily="18" charset="0"/>
                <a:ea typeface="+mn-ea"/>
                <a:cs typeface="+mn-cs"/>
              </a:rPr>
            </a:br>
            <a:endParaRPr lang="uk-UA" sz="6000" b="1" dirty="0">
              <a:solidFill>
                <a:srgbClr val="002060"/>
              </a:solidFill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8200579-8B06-B413-86E3-9BA5D152A5F4}"/>
              </a:ext>
            </a:extLst>
          </p:cNvPr>
          <p:cNvSpPr txBox="1">
            <a:spLocks/>
          </p:cNvSpPr>
          <p:nvPr/>
        </p:nvSpPr>
        <p:spPr>
          <a:xfrm>
            <a:off x="0" y="168177"/>
            <a:ext cx="10896600" cy="1325563"/>
          </a:xfrm>
          <a:prstGeom prst="rect">
            <a:avLst/>
          </a:prstGeom>
          <a:solidFill>
            <a:srgbClr val="734397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ПЛАН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CDB764D-EF34-1DC4-164C-E29867F81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1" y="0"/>
            <a:ext cx="7239000" cy="10287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9421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928" y="0"/>
            <a:ext cx="6883234" cy="10287000"/>
            <a:chOff x="0" y="0"/>
            <a:chExt cx="3509252" cy="1106533"/>
          </a:xfrm>
          <a:solidFill>
            <a:srgbClr val="E0CEFA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3509252" cy="1106533"/>
            </a:xfrm>
            <a:custGeom>
              <a:avLst/>
              <a:gdLst/>
              <a:ahLst/>
              <a:cxnLst/>
              <a:rect l="l" t="t" r="r" b="b"/>
              <a:pathLst>
                <a:path w="3509252" h="1106533">
                  <a:moveTo>
                    <a:pt x="0" y="0"/>
                  </a:moveTo>
                  <a:lnTo>
                    <a:pt x="3509252" y="0"/>
                  </a:lnTo>
                  <a:lnTo>
                    <a:pt x="3509252" y="1106533"/>
                  </a:lnTo>
                  <a:lnTo>
                    <a:pt x="0" y="1106533"/>
                  </a:lnTo>
                  <a:close/>
                </a:path>
              </a:pathLst>
            </a:custGeom>
            <a:grpFill/>
          </p:spPr>
        </p:sp>
      </p:grpSp>
      <p:grpSp>
        <p:nvGrpSpPr>
          <p:cNvPr id="5" name="Group 5"/>
          <p:cNvGrpSpPr/>
          <p:nvPr/>
        </p:nvGrpSpPr>
        <p:grpSpPr>
          <a:xfrm>
            <a:off x="306284" y="266700"/>
            <a:ext cx="6246916" cy="9753600"/>
            <a:chOff x="0" y="0"/>
            <a:chExt cx="12152389" cy="34160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152389" cy="3416024"/>
            </a:xfrm>
            <a:custGeom>
              <a:avLst/>
              <a:gdLst/>
              <a:ahLst/>
              <a:cxnLst/>
              <a:rect l="l" t="t" r="r" b="b"/>
              <a:pathLst>
                <a:path w="12152389" h="3416024">
                  <a:moveTo>
                    <a:pt x="12152389" y="279400"/>
                  </a:moveTo>
                  <a:lnTo>
                    <a:pt x="12152389" y="0"/>
                  </a:lnTo>
                  <a:lnTo>
                    <a:pt x="0" y="0"/>
                  </a:lnTo>
                  <a:lnTo>
                    <a:pt x="0" y="3416024"/>
                  </a:lnTo>
                  <a:lnTo>
                    <a:pt x="12152389" y="3416024"/>
                  </a:lnTo>
                  <a:lnTo>
                    <a:pt x="12152389" y="279400"/>
                  </a:lnTo>
                  <a:close/>
                  <a:moveTo>
                    <a:pt x="12073649" y="279400"/>
                  </a:moveTo>
                  <a:lnTo>
                    <a:pt x="12073649" y="3337284"/>
                  </a:lnTo>
                  <a:lnTo>
                    <a:pt x="78740" y="3337284"/>
                  </a:lnTo>
                  <a:lnTo>
                    <a:pt x="78740" y="78740"/>
                  </a:lnTo>
                  <a:lnTo>
                    <a:pt x="12073649" y="78740"/>
                  </a:lnTo>
                  <a:lnTo>
                    <a:pt x="12073649" y="279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721426" y="711517"/>
            <a:ext cx="5454238" cy="886396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uk-UA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Сучасні номери складаються з житлової кімнати (або кімнат), передпокою, санітарного вузла. Житлова кімната однокімнатного номера суміщає ряд функцій: її використовують для сну, роботи, іноді для денного відпочинку, зберігання їжі, прийому гостей</a:t>
            </a:r>
          </a:p>
        </p:txBody>
      </p:sp>
      <p:pic>
        <p:nvPicPr>
          <p:cNvPr id="1026" name="Picture 2" descr="Фото">
            <a:extLst>
              <a:ext uri="{FF2B5EF4-FFF2-40B4-BE49-F238E27FC236}">
                <a16:creationId xmlns:a16="http://schemas.microsoft.com/office/drawing/2014/main" id="{88C3A067-0603-4041-FCC5-6DF6A8AB0E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8" r="19173"/>
          <a:stretch/>
        </p:blipFill>
        <p:spPr bwMode="auto">
          <a:xfrm>
            <a:off x="6890161" y="0"/>
            <a:ext cx="11397839" cy="10287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7690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928" y="0"/>
            <a:ext cx="7232072" cy="10287000"/>
            <a:chOff x="0" y="0"/>
            <a:chExt cx="3509252" cy="1106533"/>
          </a:xfrm>
          <a:solidFill>
            <a:srgbClr val="E0CEFA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3509252" cy="1106533"/>
            </a:xfrm>
            <a:custGeom>
              <a:avLst/>
              <a:gdLst/>
              <a:ahLst/>
              <a:cxnLst/>
              <a:rect l="l" t="t" r="r" b="b"/>
              <a:pathLst>
                <a:path w="3509252" h="1106533">
                  <a:moveTo>
                    <a:pt x="0" y="0"/>
                  </a:moveTo>
                  <a:lnTo>
                    <a:pt x="3509252" y="0"/>
                  </a:lnTo>
                  <a:lnTo>
                    <a:pt x="3509252" y="1106533"/>
                  </a:lnTo>
                  <a:lnTo>
                    <a:pt x="0" y="1106533"/>
                  </a:lnTo>
                  <a:close/>
                </a:path>
              </a:pathLst>
            </a:custGeom>
            <a:grpFill/>
          </p:spPr>
        </p:sp>
      </p:grpSp>
      <p:grpSp>
        <p:nvGrpSpPr>
          <p:cNvPr id="5" name="Group 5"/>
          <p:cNvGrpSpPr/>
          <p:nvPr/>
        </p:nvGrpSpPr>
        <p:grpSpPr>
          <a:xfrm>
            <a:off x="306284" y="266700"/>
            <a:ext cx="6583878" cy="9753600"/>
            <a:chOff x="0" y="0"/>
            <a:chExt cx="12152389" cy="34160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152389" cy="3416024"/>
            </a:xfrm>
            <a:custGeom>
              <a:avLst/>
              <a:gdLst/>
              <a:ahLst/>
              <a:cxnLst/>
              <a:rect l="l" t="t" r="r" b="b"/>
              <a:pathLst>
                <a:path w="12152389" h="3416024">
                  <a:moveTo>
                    <a:pt x="12152389" y="279400"/>
                  </a:moveTo>
                  <a:lnTo>
                    <a:pt x="12152389" y="0"/>
                  </a:lnTo>
                  <a:lnTo>
                    <a:pt x="0" y="0"/>
                  </a:lnTo>
                  <a:lnTo>
                    <a:pt x="0" y="3416024"/>
                  </a:lnTo>
                  <a:lnTo>
                    <a:pt x="12152389" y="3416024"/>
                  </a:lnTo>
                  <a:lnTo>
                    <a:pt x="12152389" y="279400"/>
                  </a:lnTo>
                  <a:close/>
                  <a:moveTo>
                    <a:pt x="12073649" y="279400"/>
                  </a:moveTo>
                  <a:lnTo>
                    <a:pt x="12073649" y="3337284"/>
                  </a:lnTo>
                  <a:lnTo>
                    <a:pt x="78740" y="3337284"/>
                  </a:lnTo>
                  <a:lnTo>
                    <a:pt x="78740" y="78740"/>
                  </a:lnTo>
                  <a:lnTo>
                    <a:pt x="12073649" y="78740"/>
                  </a:lnTo>
                  <a:lnTo>
                    <a:pt x="12073649" y="279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707077" y="1104900"/>
            <a:ext cx="5831774" cy="775596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uk-UA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Максимальна комплектація санвузлів в готельних номерах:</a:t>
            </a:r>
          </a:p>
          <a:p>
            <a:pPr algn="ctr"/>
            <a:endParaRPr lang="uk-UA" sz="36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571500" indent="-571500">
              <a:buFontTx/>
              <a:buChar char="-"/>
            </a:pPr>
            <a:r>
              <a:rPr lang="uk-UA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унітаз</a:t>
            </a:r>
          </a:p>
          <a:p>
            <a:pPr marL="571500" indent="-571500">
              <a:buFontTx/>
              <a:buChar char="-"/>
            </a:pPr>
            <a:r>
              <a:rPr lang="uk-UA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умивальник</a:t>
            </a:r>
          </a:p>
          <a:p>
            <a:pPr marL="571500" indent="-571500">
              <a:buFontTx/>
              <a:buChar char="-"/>
            </a:pPr>
            <a:r>
              <a:rPr lang="uk-UA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біде</a:t>
            </a:r>
          </a:p>
          <a:p>
            <a:pPr marL="571500" indent="-571500">
              <a:buFontTx/>
              <a:buChar char="-"/>
            </a:pPr>
            <a:r>
              <a:rPr lang="uk-UA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ванна або </a:t>
            </a:r>
            <a:r>
              <a:rPr lang="uk-UA" sz="3600" b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джакузі</a:t>
            </a:r>
            <a:endParaRPr lang="uk-UA" sz="36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571500" indent="-571500">
              <a:buFontTx/>
              <a:buChar char="-"/>
            </a:pPr>
            <a:r>
              <a:rPr lang="uk-UA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душ</a:t>
            </a:r>
          </a:p>
          <a:p>
            <a:pPr marL="571500" indent="-571500">
              <a:buFontTx/>
              <a:buChar char="-"/>
            </a:pPr>
            <a:r>
              <a:rPr lang="uk-UA" sz="3600" b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рушникосушильник</a:t>
            </a:r>
            <a:r>
              <a:rPr lang="uk-UA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uk-UA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тепла підлога</a:t>
            </a:r>
          </a:p>
          <a:p>
            <a:pPr marL="571500" indent="-571500">
              <a:buFontTx/>
              <a:buChar char="-"/>
            </a:pPr>
            <a:r>
              <a:rPr lang="uk-UA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фен</a:t>
            </a:r>
          </a:p>
          <a:p>
            <a:pPr marL="571500" indent="-571500">
              <a:buFontTx/>
              <a:buChar char="-"/>
            </a:pPr>
            <a:r>
              <a:rPr lang="uk-UA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телефон</a:t>
            </a:r>
          </a:p>
        </p:txBody>
      </p:sp>
      <p:pic>
        <p:nvPicPr>
          <p:cNvPr id="5122" name="Picture 2" descr="Ванная комната в дорогих отелях (33 фото)">
            <a:extLst>
              <a:ext uri="{FF2B5EF4-FFF2-40B4-BE49-F238E27FC236}">
                <a16:creationId xmlns:a16="http://schemas.microsoft.com/office/drawing/2014/main" id="{CD6C423C-41C2-9D01-DC13-9FF33EAB35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" r="21369"/>
          <a:stretch/>
        </p:blipFill>
        <p:spPr bwMode="auto">
          <a:xfrm>
            <a:off x="7239000" y="0"/>
            <a:ext cx="11042072" cy="10287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4385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5F97213-A6A2-83BA-74CE-6BE9C7FB1A8D}"/>
              </a:ext>
            </a:extLst>
          </p:cNvPr>
          <p:cNvSpPr txBox="1"/>
          <p:nvPr/>
        </p:nvSpPr>
        <p:spPr>
          <a:xfrm>
            <a:off x="7697684" y="406955"/>
            <a:ext cx="10006446" cy="9674443"/>
          </a:xfrm>
          <a:prstGeom prst="rect">
            <a:avLst/>
          </a:prstGeom>
          <a:noFill/>
          <a:ln w="180975" cmpd="dbl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67945" marR="73660" indent="450215" algn="just">
              <a:lnSpc>
                <a:spcPct val="115000"/>
              </a:lnSpc>
              <a:spcBef>
                <a:spcPts val="350"/>
              </a:spcBef>
              <a:spcAft>
                <a:spcPts val="0"/>
              </a:spcAft>
            </a:pPr>
            <a:r>
              <a:rPr lang="uk-UA" sz="4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Номери підвищеної комфортності </a:t>
            </a:r>
            <a:r>
              <a:rPr lang="uk-UA" sz="4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(апартаменти, президентські, люкс, дуплекс) </a:t>
            </a:r>
            <a:r>
              <a:rPr lang="uk-UA" sz="4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проектують в складі двох і більше житлових кімнат, а також не менше двох санітарних вузлів. </a:t>
            </a:r>
          </a:p>
          <a:p>
            <a:pPr marL="67945" marR="73660" indent="450215" algn="just">
              <a:lnSpc>
                <a:spcPct val="115000"/>
              </a:lnSpc>
              <a:spcBef>
                <a:spcPts val="350"/>
              </a:spcBef>
              <a:spcAft>
                <a:spcPts val="0"/>
              </a:spcAft>
            </a:pPr>
            <a:r>
              <a:rPr lang="uk-UA" sz="4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Склад інших додаткових приміщень і обладнання, включаючи кухонне, не лімітується. </a:t>
            </a:r>
          </a:p>
          <a:p>
            <a:pPr marL="67945" marR="73660" indent="450215" algn="just">
              <a:lnSpc>
                <a:spcPct val="115000"/>
              </a:lnSpc>
              <a:spcBef>
                <a:spcPts val="350"/>
              </a:spcBef>
              <a:spcAft>
                <a:spcPts val="0"/>
              </a:spcAft>
            </a:pPr>
            <a:r>
              <a:rPr lang="uk-UA" sz="4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Рекомендується влаштування </a:t>
            </a:r>
            <a:r>
              <a:rPr lang="uk-UA" sz="4000" b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барної</a:t>
            </a:r>
            <a:r>
              <a:rPr lang="uk-UA" sz="4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uk-UA" sz="4000" b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стійки</a:t>
            </a:r>
            <a:r>
              <a:rPr lang="uk-UA" sz="4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, що прилягає до вітальні</a:t>
            </a:r>
            <a:endParaRPr lang="uk-UA" sz="18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146" name="Picture 2" descr="Гостиничный номер с кухней (65 фото)">
            <a:extLst>
              <a:ext uri="{FF2B5EF4-FFF2-40B4-BE49-F238E27FC236}">
                <a16:creationId xmlns:a16="http://schemas.microsoft.com/office/drawing/2014/main" id="{6FAEB918-1575-4D44-B065-8E85D1958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0" r="1623"/>
          <a:stretch/>
        </p:blipFill>
        <p:spPr bwMode="auto">
          <a:xfrm>
            <a:off x="0" y="0"/>
            <a:ext cx="7543800" cy="10287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5532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4800" y="266700"/>
            <a:ext cx="17754600" cy="9753600"/>
            <a:chOff x="0" y="0"/>
            <a:chExt cx="5418182" cy="27472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18182" cy="2747247"/>
            </a:xfrm>
            <a:custGeom>
              <a:avLst/>
              <a:gdLst/>
              <a:ahLst/>
              <a:cxnLst/>
              <a:rect l="l" t="t" r="r" b="b"/>
              <a:pathLst>
                <a:path w="5418182" h="2747247">
                  <a:moveTo>
                    <a:pt x="0" y="0"/>
                  </a:moveTo>
                  <a:lnTo>
                    <a:pt x="5418182" y="0"/>
                  </a:lnTo>
                  <a:lnTo>
                    <a:pt x="5418182" y="2747247"/>
                  </a:lnTo>
                  <a:lnTo>
                    <a:pt x="0" y="2747247"/>
                  </a:lnTo>
                  <a:close/>
                </a:path>
              </a:pathLst>
            </a:custGeom>
            <a:solidFill>
              <a:srgbClr val="E0CEFA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609600" y="571500"/>
            <a:ext cx="17145000" cy="9144000"/>
            <a:chOff x="0" y="0"/>
            <a:chExt cx="19003008" cy="92805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003008" cy="9280598"/>
            </a:xfrm>
            <a:custGeom>
              <a:avLst/>
              <a:gdLst/>
              <a:ahLst/>
              <a:cxnLst/>
              <a:rect l="l" t="t" r="r" b="b"/>
              <a:pathLst>
                <a:path w="19003008" h="9280598">
                  <a:moveTo>
                    <a:pt x="19003008" y="279400"/>
                  </a:moveTo>
                  <a:lnTo>
                    <a:pt x="19003008" y="0"/>
                  </a:lnTo>
                  <a:lnTo>
                    <a:pt x="0" y="0"/>
                  </a:lnTo>
                  <a:lnTo>
                    <a:pt x="0" y="9280598"/>
                  </a:lnTo>
                  <a:lnTo>
                    <a:pt x="19003008" y="9280598"/>
                  </a:lnTo>
                  <a:lnTo>
                    <a:pt x="19003008" y="279400"/>
                  </a:lnTo>
                  <a:close/>
                  <a:moveTo>
                    <a:pt x="18924268" y="279400"/>
                  </a:moveTo>
                  <a:lnTo>
                    <a:pt x="18924268" y="9201858"/>
                  </a:lnTo>
                  <a:lnTo>
                    <a:pt x="78740" y="9201858"/>
                  </a:lnTo>
                  <a:lnTo>
                    <a:pt x="78740" y="78740"/>
                  </a:lnTo>
                  <a:lnTo>
                    <a:pt x="18924268" y="78740"/>
                  </a:lnTo>
                  <a:lnTo>
                    <a:pt x="18924268" y="279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Прямоугольник: багетная рамка 9">
            <a:extLst>
              <a:ext uri="{FF2B5EF4-FFF2-40B4-BE49-F238E27FC236}">
                <a16:creationId xmlns:a16="http://schemas.microsoft.com/office/drawing/2014/main" id="{23D47ACD-72A3-2C3F-D54A-3ED7F1A19D32}"/>
              </a:ext>
            </a:extLst>
          </p:cNvPr>
          <p:cNvSpPr/>
          <p:nvPr/>
        </p:nvSpPr>
        <p:spPr>
          <a:xfrm>
            <a:off x="1143001" y="952500"/>
            <a:ext cx="4953000" cy="8382000"/>
          </a:xfrm>
          <a:prstGeom prst="bevel">
            <a:avLst/>
          </a:prstGeom>
          <a:solidFill>
            <a:srgbClr val="5532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санітарні вимоги до номерів</a:t>
            </a:r>
          </a:p>
        </p:txBody>
      </p:sp>
      <p:sp>
        <p:nvSpPr>
          <p:cNvPr id="11" name="Прямоугольник: багетная рамка 10">
            <a:extLst>
              <a:ext uri="{FF2B5EF4-FFF2-40B4-BE49-F238E27FC236}">
                <a16:creationId xmlns:a16="http://schemas.microsoft.com/office/drawing/2014/main" id="{BDA7BE5C-DC12-E2B1-1A15-F94D5B76B241}"/>
              </a:ext>
            </a:extLst>
          </p:cNvPr>
          <p:cNvSpPr/>
          <p:nvPr/>
        </p:nvSpPr>
        <p:spPr>
          <a:xfrm>
            <a:off x="8289521" y="1061664"/>
            <a:ext cx="8991599" cy="1777550"/>
          </a:xfrm>
          <a:prstGeom prst="bevel">
            <a:avLst/>
          </a:prstGeom>
          <a:solidFill>
            <a:srgbClr val="F4D7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Усі номери готелю повинні мати природне освітлення </a:t>
            </a:r>
          </a:p>
        </p:txBody>
      </p:sp>
      <p:sp>
        <p:nvSpPr>
          <p:cNvPr id="12" name="Прямоугольник: багетная рамка 11">
            <a:extLst>
              <a:ext uri="{FF2B5EF4-FFF2-40B4-BE49-F238E27FC236}">
                <a16:creationId xmlns:a16="http://schemas.microsoft.com/office/drawing/2014/main" id="{10F0A969-0279-16D3-8203-5166CE1D1AFC}"/>
              </a:ext>
            </a:extLst>
          </p:cNvPr>
          <p:cNvSpPr/>
          <p:nvPr/>
        </p:nvSpPr>
        <p:spPr>
          <a:xfrm>
            <a:off x="8260774" y="7344640"/>
            <a:ext cx="8991599" cy="2204610"/>
          </a:xfrm>
          <a:prstGeom prst="bevel">
            <a:avLst/>
          </a:prstGeom>
          <a:solidFill>
            <a:srgbClr val="F4D7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uk-UA" sz="32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Підтримка температури повітря у приміщеннях номеру – в межах від 18°С до 22°С та вологості – 65–70%</a:t>
            </a:r>
          </a:p>
        </p:txBody>
      </p: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F7EA1D5D-5560-340E-600F-4E1D7DF8F436}"/>
              </a:ext>
            </a:extLst>
          </p:cNvPr>
          <p:cNvSpPr/>
          <p:nvPr/>
        </p:nvSpPr>
        <p:spPr>
          <a:xfrm>
            <a:off x="6361314" y="1701350"/>
            <a:ext cx="1510145" cy="1028700"/>
          </a:xfrm>
          <a:prstGeom prst="rightArrow">
            <a:avLst/>
          </a:prstGeom>
          <a:solidFill>
            <a:srgbClr val="9D6F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7150402D-1E3D-CE77-96ED-7496F9859F87}"/>
              </a:ext>
            </a:extLst>
          </p:cNvPr>
          <p:cNvSpPr/>
          <p:nvPr/>
        </p:nvSpPr>
        <p:spPr>
          <a:xfrm>
            <a:off x="6388679" y="3580051"/>
            <a:ext cx="1510145" cy="1028700"/>
          </a:xfrm>
          <a:prstGeom prst="rightArrow">
            <a:avLst/>
          </a:prstGeom>
          <a:solidFill>
            <a:srgbClr val="9D6F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угольник: багетная рамка 12">
            <a:extLst>
              <a:ext uri="{FF2B5EF4-FFF2-40B4-BE49-F238E27FC236}">
                <a16:creationId xmlns:a16="http://schemas.microsoft.com/office/drawing/2014/main" id="{71C6DA22-18EA-3B95-FC14-75AB700F7CAE}"/>
              </a:ext>
            </a:extLst>
          </p:cNvPr>
          <p:cNvSpPr/>
          <p:nvPr/>
        </p:nvSpPr>
        <p:spPr>
          <a:xfrm>
            <a:off x="8317230" y="3156593"/>
            <a:ext cx="8991599" cy="1875616"/>
          </a:xfrm>
          <a:prstGeom prst="bevel">
            <a:avLst/>
          </a:prstGeom>
          <a:solidFill>
            <a:srgbClr val="F4D7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Наявність природної і штучної вентиляції</a:t>
            </a:r>
          </a:p>
        </p:txBody>
      </p:sp>
      <p:sp>
        <p:nvSpPr>
          <p:cNvPr id="16" name="Стрелка: вправо 15">
            <a:extLst>
              <a:ext uri="{FF2B5EF4-FFF2-40B4-BE49-F238E27FC236}">
                <a16:creationId xmlns:a16="http://schemas.microsoft.com/office/drawing/2014/main" id="{E7A745FD-BB00-8C41-BD42-8916A82A51DA}"/>
              </a:ext>
            </a:extLst>
          </p:cNvPr>
          <p:cNvSpPr/>
          <p:nvPr/>
        </p:nvSpPr>
        <p:spPr>
          <a:xfrm>
            <a:off x="6361313" y="5566665"/>
            <a:ext cx="1510145" cy="1028700"/>
          </a:xfrm>
          <a:prstGeom prst="rightArrow">
            <a:avLst/>
          </a:prstGeom>
          <a:solidFill>
            <a:srgbClr val="9D6F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угольник: багетная рамка 16">
            <a:extLst>
              <a:ext uri="{FF2B5EF4-FFF2-40B4-BE49-F238E27FC236}">
                <a16:creationId xmlns:a16="http://schemas.microsoft.com/office/drawing/2014/main" id="{F165DE23-D8B2-DB45-67B5-4BC7B4FEC3C2}"/>
              </a:ext>
            </a:extLst>
          </p:cNvPr>
          <p:cNvSpPr/>
          <p:nvPr/>
        </p:nvSpPr>
        <p:spPr>
          <a:xfrm>
            <a:off x="8288483" y="5337009"/>
            <a:ext cx="8991599" cy="1690252"/>
          </a:xfrm>
          <a:prstGeom prst="bevel">
            <a:avLst/>
          </a:prstGeom>
          <a:solidFill>
            <a:srgbClr val="F4D7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Підвищена звукоізоляція номерів</a:t>
            </a:r>
          </a:p>
        </p:txBody>
      </p:sp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52C8D450-EC93-30BA-D32A-7E80F25AB01A}"/>
              </a:ext>
            </a:extLst>
          </p:cNvPr>
          <p:cNvSpPr/>
          <p:nvPr/>
        </p:nvSpPr>
        <p:spPr>
          <a:xfrm>
            <a:off x="6361313" y="7932595"/>
            <a:ext cx="1510145" cy="1028700"/>
          </a:xfrm>
          <a:prstGeom prst="rightArrow">
            <a:avLst/>
          </a:prstGeom>
          <a:solidFill>
            <a:srgbClr val="9D6F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67880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927" y="0"/>
            <a:ext cx="7391400" cy="10287000"/>
            <a:chOff x="0" y="0"/>
            <a:chExt cx="3509252" cy="1106533"/>
          </a:xfrm>
          <a:solidFill>
            <a:srgbClr val="57375F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3509252" cy="1106533"/>
            </a:xfrm>
            <a:custGeom>
              <a:avLst/>
              <a:gdLst/>
              <a:ahLst/>
              <a:cxnLst/>
              <a:rect l="l" t="t" r="r" b="b"/>
              <a:pathLst>
                <a:path w="3509252" h="1106533">
                  <a:moveTo>
                    <a:pt x="0" y="0"/>
                  </a:moveTo>
                  <a:lnTo>
                    <a:pt x="3509252" y="0"/>
                  </a:lnTo>
                  <a:lnTo>
                    <a:pt x="3509252" y="1106533"/>
                  </a:lnTo>
                  <a:lnTo>
                    <a:pt x="0" y="1106533"/>
                  </a:lnTo>
                  <a:close/>
                </a:path>
              </a:pathLst>
            </a:custGeom>
            <a:grpFill/>
          </p:spPr>
        </p:sp>
      </p:grpSp>
      <p:grpSp>
        <p:nvGrpSpPr>
          <p:cNvPr id="5" name="Group 5"/>
          <p:cNvGrpSpPr/>
          <p:nvPr/>
        </p:nvGrpSpPr>
        <p:grpSpPr>
          <a:xfrm>
            <a:off x="306284" y="266700"/>
            <a:ext cx="6792686" cy="9753600"/>
            <a:chOff x="0" y="0"/>
            <a:chExt cx="12152389" cy="34160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152389" cy="3416024"/>
            </a:xfrm>
            <a:custGeom>
              <a:avLst/>
              <a:gdLst/>
              <a:ahLst/>
              <a:cxnLst/>
              <a:rect l="l" t="t" r="r" b="b"/>
              <a:pathLst>
                <a:path w="12152389" h="3416024">
                  <a:moveTo>
                    <a:pt x="12152389" y="279400"/>
                  </a:moveTo>
                  <a:lnTo>
                    <a:pt x="12152389" y="0"/>
                  </a:lnTo>
                  <a:lnTo>
                    <a:pt x="0" y="0"/>
                  </a:lnTo>
                  <a:lnTo>
                    <a:pt x="0" y="3416024"/>
                  </a:lnTo>
                  <a:lnTo>
                    <a:pt x="12152389" y="3416024"/>
                  </a:lnTo>
                  <a:lnTo>
                    <a:pt x="12152389" y="279400"/>
                  </a:lnTo>
                  <a:close/>
                  <a:moveTo>
                    <a:pt x="12073649" y="279400"/>
                  </a:moveTo>
                  <a:lnTo>
                    <a:pt x="12073649" y="3337284"/>
                  </a:lnTo>
                  <a:lnTo>
                    <a:pt x="78740" y="3337284"/>
                  </a:lnTo>
                  <a:lnTo>
                    <a:pt x="78740" y="78740"/>
                  </a:lnTo>
                  <a:lnTo>
                    <a:pt x="12073649" y="78740"/>
                  </a:lnTo>
                  <a:lnTo>
                    <a:pt x="12073649" y="279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583870" y="2705100"/>
            <a:ext cx="5969330" cy="270843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uk-UA" sz="4400" b="1" dirty="0">
                <a:solidFill>
                  <a:srgbClr val="FFFFFF"/>
                </a:solidFill>
                <a:latin typeface="Bookman Old Style" panose="02050604050505020204" pitchFamily="18" charset="0"/>
              </a:rPr>
              <a:t>Вимоги </a:t>
            </a:r>
          </a:p>
          <a:p>
            <a:pPr algn="ctr"/>
            <a:r>
              <a:rPr lang="uk-UA" sz="4400" b="1" dirty="0">
                <a:solidFill>
                  <a:srgbClr val="FFFFFF"/>
                </a:solidFill>
                <a:latin typeface="Bookman Old Style" panose="02050604050505020204" pitchFamily="18" charset="0"/>
              </a:rPr>
              <a:t>до </a:t>
            </a:r>
          </a:p>
          <a:p>
            <a:pPr algn="ctr"/>
            <a:r>
              <a:rPr lang="uk-UA" sz="4400" b="1" dirty="0">
                <a:solidFill>
                  <a:srgbClr val="FFFFFF"/>
                </a:solidFill>
                <a:latin typeface="Bookman Old Style" panose="02050604050505020204" pitchFamily="18" charset="0"/>
              </a:rPr>
              <a:t>меблювання номерів</a:t>
            </a:r>
            <a:endParaRPr lang="uk-UA" altLang="en-US" sz="4400" b="1" dirty="0">
              <a:solidFill>
                <a:srgbClr val="FFFF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F97213-A6A2-83BA-74CE-6BE9C7FB1A8D}"/>
              </a:ext>
            </a:extLst>
          </p:cNvPr>
          <p:cNvSpPr txBox="1"/>
          <p:nvPr/>
        </p:nvSpPr>
        <p:spPr>
          <a:xfrm>
            <a:off x="7697684" y="498254"/>
            <a:ext cx="10006446" cy="9290492"/>
          </a:xfrm>
          <a:prstGeom prst="rect">
            <a:avLst/>
          </a:prstGeom>
          <a:noFill/>
          <a:ln w="180975" cmpd="dbl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67945" marR="73660" indent="450215" algn="just">
              <a:lnSpc>
                <a:spcPct val="115000"/>
              </a:lnSpc>
              <a:spcBef>
                <a:spcPts val="350"/>
              </a:spcBef>
            </a:pPr>
            <a:r>
              <a:rPr lang="uk-UA" sz="4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Усі номери повинні мати вбудовані шафи для верхнього одягу, білизни, багажу, розміщені в передпокої або житловій кімнаті, із мінімального розрахунку одна шафа (0,60 м х 0,55 м) на одного проживаючого. Допускається заміна вбудованих шаф корпусними меблями.</a:t>
            </a:r>
          </a:p>
          <a:p>
            <a:pPr marL="67945" marR="73660" indent="450215" algn="just">
              <a:lnSpc>
                <a:spcPct val="115000"/>
              </a:lnSpc>
              <a:spcBef>
                <a:spcPts val="350"/>
              </a:spcBef>
            </a:pPr>
            <a:r>
              <a:rPr lang="uk-UA" sz="4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У номерах з кількістю кімнат три і більше слід передбачати гардеробні площею не менше 6 </a:t>
            </a:r>
            <a:r>
              <a:rPr lang="uk-UA" sz="4000" b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кв.м</a:t>
            </a:r>
            <a:r>
              <a:rPr lang="uk-UA" sz="4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.</a:t>
            </a:r>
            <a:endParaRPr lang="uk-UA" sz="18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2731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927" y="0"/>
            <a:ext cx="7391400" cy="10287000"/>
            <a:chOff x="0" y="0"/>
            <a:chExt cx="3509252" cy="1106533"/>
          </a:xfrm>
          <a:solidFill>
            <a:srgbClr val="57375F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3509252" cy="1106533"/>
            </a:xfrm>
            <a:custGeom>
              <a:avLst/>
              <a:gdLst/>
              <a:ahLst/>
              <a:cxnLst/>
              <a:rect l="l" t="t" r="r" b="b"/>
              <a:pathLst>
                <a:path w="3509252" h="1106533">
                  <a:moveTo>
                    <a:pt x="0" y="0"/>
                  </a:moveTo>
                  <a:lnTo>
                    <a:pt x="3509252" y="0"/>
                  </a:lnTo>
                  <a:lnTo>
                    <a:pt x="3509252" y="1106533"/>
                  </a:lnTo>
                  <a:lnTo>
                    <a:pt x="0" y="1106533"/>
                  </a:lnTo>
                  <a:close/>
                </a:path>
              </a:pathLst>
            </a:custGeom>
            <a:grpFill/>
          </p:spPr>
        </p:sp>
      </p:grpSp>
      <p:grpSp>
        <p:nvGrpSpPr>
          <p:cNvPr id="5" name="Group 5"/>
          <p:cNvGrpSpPr/>
          <p:nvPr/>
        </p:nvGrpSpPr>
        <p:grpSpPr>
          <a:xfrm>
            <a:off x="306284" y="266700"/>
            <a:ext cx="6792686" cy="9753600"/>
            <a:chOff x="0" y="0"/>
            <a:chExt cx="12152389" cy="34160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152389" cy="3416024"/>
            </a:xfrm>
            <a:custGeom>
              <a:avLst/>
              <a:gdLst/>
              <a:ahLst/>
              <a:cxnLst/>
              <a:rect l="l" t="t" r="r" b="b"/>
              <a:pathLst>
                <a:path w="12152389" h="3416024">
                  <a:moveTo>
                    <a:pt x="12152389" y="279400"/>
                  </a:moveTo>
                  <a:lnTo>
                    <a:pt x="12152389" y="0"/>
                  </a:lnTo>
                  <a:lnTo>
                    <a:pt x="0" y="0"/>
                  </a:lnTo>
                  <a:lnTo>
                    <a:pt x="0" y="3416024"/>
                  </a:lnTo>
                  <a:lnTo>
                    <a:pt x="12152389" y="3416024"/>
                  </a:lnTo>
                  <a:lnTo>
                    <a:pt x="12152389" y="279400"/>
                  </a:lnTo>
                  <a:close/>
                  <a:moveTo>
                    <a:pt x="12073649" y="279400"/>
                  </a:moveTo>
                  <a:lnTo>
                    <a:pt x="12073649" y="3337284"/>
                  </a:lnTo>
                  <a:lnTo>
                    <a:pt x="78740" y="3337284"/>
                  </a:lnTo>
                  <a:lnTo>
                    <a:pt x="78740" y="78740"/>
                  </a:lnTo>
                  <a:lnTo>
                    <a:pt x="12073649" y="78740"/>
                  </a:lnTo>
                  <a:lnTo>
                    <a:pt x="12073649" y="279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583870" y="2705100"/>
            <a:ext cx="5969330" cy="270843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uk-UA" sz="4400" b="1" dirty="0">
                <a:solidFill>
                  <a:srgbClr val="FFFFFF"/>
                </a:solidFill>
                <a:latin typeface="Bookman Old Style" panose="02050604050505020204" pitchFamily="18" charset="0"/>
              </a:rPr>
              <a:t>Вимоги </a:t>
            </a:r>
          </a:p>
          <a:p>
            <a:pPr algn="ctr"/>
            <a:r>
              <a:rPr lang="uk-UA" sz="4400" b="1" dirty="0">
                <a:solidFill>
                  <a:srgbClr val="FFFFFF"/>
                </a:solidFill>
                <a:latin typeface="Bookman Old Style" panose="02050604050505020204" pitchFamily="18" charset="0"/>
              </a:rPr>
              <a:t>до </a:t>
            </a:r>
          </a:p>
          <a:p>
            <a:pPr algn="ctr"/>
            <a:r>
              <a:rPr lang="uk-UA" sz="4400" b="1" dirty="0">
                <a:solidFill>
                  <a:srgbClr val="FFFFFF"/>
                </a:solidFill>
                <a:latin typeface="Bookman Old Style" panose="02050604050505020204" pitchFamily="18" charset="0"/>
              </a:rPr>
              <a:t>меблювання номерів</a:t>
            </a:r>
            <a:endParaRPr lang="uk-UA" altLang="en-US" sz="4400" b="1" dirty="0">
              <a:solidFill>
                <a:srgbClr val="FFFF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F97213-A6A2-83BA-74CE-6BE9C7FB1A8D}"/>
              </a:ext>
            </a:extLst>
          </p:cNvPr>
          <p:cNvSpPr txBox="1"/>
          <p:nvPr/>
        </p:nvSpPr>
        <p:spPr>
          <a:xfrm>
            <a:off x="7697684" y="498254"/>
            <a:ext cx="10006446" cy="9341788"/>
          </a:xfrm>
          <a:prstGeom prst="rect">
            <a:avLst/>
          </a:prstGeom>
          <a:noFill/>
          <a:ln w="180975" cmpd="dbl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67945" marR="73660" indent="450215" algn="just">
              <a:lnSpc>
                <a:spcPct val="115000"/>
              </a:lnSpc>
              <a:spcBef>
                <a:spcPts val="350"/>
              </a:spcBef>
              <a:spcAft>
                <a:spcPts val="0"/>
              </a:spcAft>
            </a:pPr>
            <a:endParaRPr lang="uk-UA" sz="4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67945" marR="73660" indent="450215" algn="just">
              <a:lnSpc>
                <a:spcPct val="115000"/>
              </a:lnSpc>
              <a:spcBef>
                <a:spcPts val="350"/>
              </a:spcBef>
              <a:spcAft>
                <a:spcPts val="0"/>
              </a:spcAft>
            </a:pPr>
            <a:r>
              <a:rPr lang="uk-UA" sz="4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Для всіх типів номерів порядок розміщення меблів залежить від розмірів і конфігурації номера, його жилої площі, розміщення віконних і дверних отворів. Найбільш складним для розміщення меблів вважається однокімнатний номер, оскільки потребує сумісництва зон для сну, роботи, відпочинку і зберігання речей.</a:t>
            </a:r>
          </a:p>
          <a:p>
            <a:pPr marL="67945" marR="73660" indent="450215" algn="just">
              <a:lnSpc>
                <a:spcPct val="115000"/>
              </a:lnSpc>
              <a:spcBef>
                <a:spcPts val="350"/>
              </a:spcBef>
              <a:spcAft>
                <a:spcPts val="0"/>
              </a:spcAft>
            </a:pPr>
            <a:endParaRPr lang="uk-UA" sz="4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7069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927" y="0"/>
            <a:ext cx="7391400" cy="10287000"/>
            <a:chOff x="0" y="0"/>
            <a:chExt cx="3509252" cy="1106533"/>
          </a:xfrm>
          <a:solidFill>
            <a:srgbClr val="57375F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3509252" cy="1106533"/>
            </a:xfrm>
            <a:custGeom>
              <a:avLst/>
              <a:gdLst/>
              <a:ahLst/>
              <a:cxnLst/>
              <a:rect l="l" t="t" r="r" b="b"/>
              <a:pathLst>
                <a:path w="3509252" h="1106533">
                  <a:moveTo>
                    <a:pt x="0" y="0"/>
                  </a:moveTo>
                  <a:lnTo>
                    <a:pt x="3509252" y="0"/>
                  </a:lnTo>
                  <a:lnTo>
                    <a:pt x="3509252" y="1106533"/>
                  </a:lnTo>
                  <a:lnTo>
                    <a:pt x="0" y="1106533"/>
                  </a:lnTo>
                  <a:close/>
                </a:path>
              </a:pathLst>
            </a:custGeom>
            <a:grpFill/>
          </p:spPr>
        </p:sp>
      </p:grpSp>
      <p:grpSp>
        <p:nvGrpSpPr>
          <p:cNvPr id="5" name="Group 5"/>
          <p:cNvGrpSpPr/>
          <p:nvPr/>
        </p:nvGrpSpPr>
        <p:grpSpPr>
          <a:xfrm>
            <a:off x="306284" y="266700"/>
            <a:ext cx="6792686" cy="9753600"/>
            <a:chOff x="0" y="0"/>
            <a:chExt cx="12152389" cy="34160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152389" cy="3416024"/>
            </a:xfrm>
            <a:custGeom>
              <a:avLst/>
              <a:gdLst/>
              <a:ahLst/>
              <a:cxnLst/>
              <a:rect l="l" t="t" r="r" b="b"/>
              <a:pathLst>
                <a:path w="12152389" h="3416024">
                  <a:moveTo>
                    <a:pt x="12152389" y="279400"/>
                  </a:moveTo>
                  <a:lnTo>
                    <a:pt x="12152389" y="0"/>
                  </a:lnTo>
                  <a:lnTo>
                    <a:pt x="0" y="0"/>
                  </a:lnTo>
                  <a:lnTo>
                    <a:pt x="0" y="3416024"/>
                  </a:lnTo>
                  <a:lnTo>
                    <a:pt x="12152389" y="3416024"/>
                  </a:lnTo>
                  <a:lnTo>
                    <a:pt x="12152389" y="279400"/>
                  </a:lnTo>
                  <a:close/>
                  <a:moveTo>
                    <a:pt x="12073649" y="279400"/>
                  </a:moveTo>
                  <a:lnTo>
                    <a:pt x="12073649" y="3337284"/>
                  </a:lnTo>
                  <a:lnTo>
                    <a:pt x="78740" y="3337284"/>
                  </a:lnTo>
                  <a:lnTo>
                    <a:pt x="78740" y="78740"/>
                  </a:lnTo>
                  <a:lnTo>
                    <a:pt x="12073649" y="78740"/>
                  </a:lnTo>
                  <a:lnTo>
                    <a:pt x="12073649" y="279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583870" y="2705100"/>
            <a:ext cx="5969330" cy="270843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uk-UA" sz="4400" b="1" dirty="0">
                <a:solidFill>
                  <a:srgbClr val="FFFFFF"/>
                </a:solidFill>
                <a:latin typeface="Bookman Old Style" panose="02050604050505020204" pitchFamily="18" charset="0"/>
              </a:rPr>
              <a:t>Вимоги </a:t>
            </a:r>
          </a:p>
          <a:p>
            <a:pPr algn="ctr"/>
            <a:r>
              <a:rPr lang="uk-UA" sz="4400" b="1" dirty="0">
                <a:solidFill>
                  <a:srgbClr val="FFFFFF"/>
                </a:solidFill>
                <a:latin typeface="Bookman Old Style" panose="02050604050505020204" pitchFamily="18" charset="0"/>
              </a:rPr>
              <a:t>до </a:t>
            </a:r>
          </a:p>
          <a:p>
            <a:pPr algn="ctr"/>
            <a:r>
              <a:rPr lang="uk-UA" sz="4400" b="1" dirty="0">
                <a:solidFill>
                  <a:srgbClr val="FFFFFF"/>
                </a:solidFill>
                <a:latin typeface="Bookman Old Style" panose="02050604050505020204" pitchFamily="18" charset="0"/>
              </a:rPr>
              <a:t>меблювання номерів</a:t>
            </a:r>
            <a:endParaRPr lang="uk-UA" altLang="en-US" sz="4400" b="1" dirty="0">
              <a:solidFill>
                <a:srgbClr val="FFFF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F97213-A6A2-83BA-74CE-6BE9C7FB1A8D}"/>
              </a:ext>
            </a:extLst>
          </p:cNvPr>
          <p:cNvSpPr txBox="1"/>
          <p:nvPr/>
        </p:nvSpPr>
        <p:spPr>
          <a:xfrm>
            <a:off x="7697684" y="498254"/>
            <a:ext cx="10006446" cy="9444380"/>
          </a:xfrm>
          <a:prstGeom prst="rect">
            <a:avLst/>
          </a:prstGeom>
          <a:noFill/>
          <a:ln w="180975" cmpd="dbl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67945" marR="73660" indent="450215" algn="just">
              <a:lnSpc>
                <a:spcPct val="115000"/>
              </a:lnSpc>
              <a:spcBef>
                <a:spcPts val="350"/>
              </a:spcBef>
              <a:spcAft>
                <a:spcPts val="0"/>
              </a:spcAft>
            </a:pPr>
            <a:endParaRPr lang="uk-UA" sz="4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67945" marR="73660" indent="450215" algn="just">
              <a:lnSpc>
                <a:spcPct val="115000"/>
              </a:lnSpc>
              <a:spcBef>
                <a:spcPts val="350"/>
              </a:spcBef>
              <a:spcAft>
                <a:spcPts val="0"/>
              </a:spcAft>
            </a:pPr>
            <a:r>
              <a:rPr lang="uk-UA" sz="4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Залежно від форми житлової кімнати, розміщення меблів виконують у різні способи: однобічне розміщення – в житловій кімнаті у формі подовженого прямокутника або з частковим винесенням меблів на торцевий бік, </a:t>
            </a:r>
            <a:r>
              <a:rPr lang="uk-UA" sz="4000" b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дво</a:t>
            </a:r>
            <a:r>
              <a:rPr lang="uk-UA" sz="4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- або трибічне – для приміщень квадратної форми</a:t>
            </a:r>
          </a:p>
          <a:p>
            <a:pPr marL="67945" marR="73660" indent="450215" algn="just">
              <a:lnSpc>
                <a:spcPct val="115000"/>
              </a:lnSpc>
              <a:spcBef>
                <a:spcPts val="350"/>
              </a:spcBef>
              <a:spcAft>
                <a:spcPts val="0"/>
              </a:spcAft>
            </a:pPr>
            <a:endParaRPr lang="uk-UA" sz="4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67945" marR="73660" indent="450215" algn="just">
              <a:lnSpc>
                <a:spcPct val="115000"/>
              </a:lnSpc>
              <a:spcBef>
                <a:spcPts val="350"/>
              </a:spcBef>
              <a:spcAft>
                <a:spcPts val="0"/>
              </a:spcAft>
            </a:pPr>
            <a:endParaRPr lang="uk-UA" sz="4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67945" marR="73660" indent="450215" algn="just">
              <a:lnSpc>
                <a:spcPct val="115000"/>
              </a:lnSpc>
              <a:spcBef>
                <a:spcPts val="350"/>
              </a:spcBef>
              <a:spcAft>
                <a:spcPts val="0"/>
              </a:spcAft>
            </a:pPr>
            <a:endParaRPr lang="uk-UA" sz="4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8208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CE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rand Hyatt Manila Residences, Bonifacio Global City, Philippines">
            <a:extLst>
              <a:ext uri="{FF2B5EF4-FFF2-40B4-BE49-F238E27FC236}">
                <a16:creationId xmlns:a16="http://schemas.microsoft.com/office/drawing/2014/main" id="{D974CDC4-4523-05AD-421E-F8F16AC410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81"/>
          <a:stretch/>
        </p:blipFill>
        <p:spPr bwMode="auto">
          <a:xfrm>
            <a:off x="609600" y="342899"/>
            <a:ext cx="17068800" cy="960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2709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CE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Двоповерховий готель на 4 двомісні номери - Проект Амарінта">
            <a:extLst>
              <a:ext uri="{FF2B5EF4-FFF2-40B4-BE49-F238E27FC236}">
                <a16:creationId xmlns:a16="http://schemas.microsoft.com/office/drawing/2014/main" id="{2799D01D-EC59-4F24-84D9-2646E18242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22567" r="21875" b="15486"/>
          <a:stretch/>
        </p:blipFill>
        <p:spPr bwMode="auto">
          <a:xfrm>
            <a:off x="1295400" y="476250"/>
            <a:ext cx="16002000" cy="933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65450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8200579-8B06-B413-86E3-9BA5D152A5F4}"/>
              </a:ext>
            </a:extLst>
          </p:cNvPr>
          <p:cNvSpPr txBox="1">
            <a:spLocks/>
          </p:cNvSpPr>
          <p:nvPr/>
        </p:nvSpPr>
        <p:spPr>
          <a:xfrm>
            <a:off x="0" y="342900"/>
            <a:ext cx="18288000" cy="1698723"/>
          </a:xfrm>
          <a:prstGeom prst="rect">
            <a:avLst/>
          </a:prstGeom>
          <a:solidFill>
            <a:srgbClr val="553270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400" b="1" dirty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rPr>
              <a:t>Вимоги до готельних меблів</a:t>
            </a:r>
            <a:endParaRPr lang="uk-UA" sz="4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500E5B62-4F8D-9CD9-6BFF-CEC40C5CC3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3440248"/>
              </p:ext>
            </p:extLst>
          </p:nvPr>
        </p:nvGraphicFramePr>
        <p:xfrm>
          <a:off x="685800" y="2552700"/>
          <a:ext cx="16916400" cy="68580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3936686881"/>
                    </a:ext>
                  </a:extLst>
                </a:gridCol>
                <a:gridCol w="11658600">
                  <a:extLst>
                    <a:ext uri="{9D8B030D-6E8A-4147-A177-3AD203B41FA5}">
                      <a16:colId xmlns:a16="http://schemas.microsoft.com/office/drawing/2014/main" val="3342777125"/>
                    </a:ext>
                  </a:extLst>
                </a:gridCol>
              </a:tblGrid>
              <a:tr h="4165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3600" dirty="0">
                          <a:latin typeface="Bookman Old Style" panose="02050604050505020204" pitchFamily="18" charset="0"/>
                        </a:rPr>
                        <a:t>Види меблів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600" dirty="0">
                          <a:latin typeface="Bookman Old Style" panose="02050604050505020204" pitchFamily="18" charset="0"/>
                        </a:rPr>
                        <a:t>Характеристика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3250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Ліжко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33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Повинно бути зручним, ортопедичним і легким в пересуванні для покоївок. Ширина ліжка в залежності від класу і категорії готелю:</a:t>
                      </a:r>
                    </a:p>
                    <a:p>
                      <a:r>
                        <a:rPr lang="uk-UA" sz="33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- для двох зірок – 0,8–1,9 м.,</a:t>
                      </a:r>
                    </a:p>
                    <a:p>
                      <a:r>
                        <a:rPr lang="uk-UA" sz="33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- для трьох зірок – 0,9–2 м.,</a:t>
                      </a:r>
                    </a:p>
                    <a:p>
                      <a:r>
                        <a:rPr lang="uk-UA" sz="33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- студії, </a:t>
                      </a:r>
                      <a:r>
                        <a:rPr lang="uk-UA" sz="33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люкси</a:t>
                      </a:r>
                      <a:r>
                        <a:rPr lang="uk-UA" sz="33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, апартаменти – 1,6–2 м.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0734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Шафи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3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Можуть бути стаціонарними, вбудованими чи прибудованими. Мінімальна ширина вбудованої шафи в номері варіюється в межах:</a:t>
                      </a:r>
                    </a:p>
                    <a:p>
                      <a:pPr lvl="0"/>
                      <a:r>
                        <a:rPr lang="uk-UA" sz="33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- 60 см – у двомісному номері,</a:t>
                      </a:r>
                    </a:p>
                    <a:p>
                      <a:pPr lvl="0"/>
                      <a:r>
                        <a:rPr lang="uk-UA" sz="33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- 90 см – у тримісному номері,</a:t>
                      </a:r>
                    </a:p>
                    <a:p>
                      <a:pPr lvl="0"/>
                      <a:r>
                        <a:rPr lang="uk-UA" sz="33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- 120 см – у </a:t>
                      </a:r>
                      <a:r>
                        <a:rPr lang="uk-UA" sz="3300" b="1" kern="1200" dirty="0" err="1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чотирьохмісному</a:t>
                      </a:r>
                      <a:r>
                        <a:rPr lang="uk-UA" sz="33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 номері.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49867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4236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2039600" y="0"/>
            <a:ext cx="6248400" cy="10287000"/>
            <a:chOff x="0" y="0"/>
            <a:chExt cx="3509252" cy="1106533"/>
          </a:xfrm>
          <a:solidFill>
            <a:srgbClr val="9D6FBF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3509252" cy="1106533"/>
            </a:xfrm>
            <a:custGeom>
              <a:avLst/>
              <a:gdLst/>
              <a:ahLst/>
              <a:cxnLst/>
              <a:rect l="l" t="t" r="r" b="b"/>
              <a:pathLst>
                <a:path w="3509252" h="1106533">
                  <a:moveTo>
                    <a:pt x="0" y="0"/>
                  </a:moveTo>
                  <a:lnTo>
                    <a:pt x="3509252" y="0"/>
                  </a:lnTo>
                  <a:lnTo>
                    <a:pt x="3509252" y="1106533"/>
                  </a:lnTo>
                  <a:lnTo>
                    <a:pt x="0" y="1106533"/>
                  </a:lnTo>
                  <a:close/>
                </a:path>
              </a:pathLst>
            </a:custGeom>
            <a:grpFill/>
          </p:spPr>
        </p:sp>
      </p:grpSp>
      <p:grpSp>
        <p:nvGrpSpPr>
          <p:cNvPr id="5" name="Group 5"/>
          <p:cNvGrpSpPr/>
          <p:nvPr/>
        </p:nvGrpSpPr>
        <p:grpSpPr>
          <a:xfrm>
            <a:off x="12344400" y="193591"/>
            <a:ext cx="5677240" cy="9753600"/>
            <a:chOff x="0" y="0"/>
            <a:chExt cx="12152389" cy="34160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152389" cy="3416024"/>
            </a:xfrm>
            <a:custGeom>
              <a:avLst/>
              <a:gdLst/>
              <a:ahLst/>
              <a:cxnLst/>
              <a:rect l="l" t="t" r="r" b="b"/>
              <a:pathLst>
                <a:path w="12152389" h="3416024">
                  <a:moveTo>
                    <a:pt x="12152389" y="279400"/>
                  </a:moveTo>
                  <a:lnTo>
                    <a:pt x="12152389" y="0"/>
                  </a:lnTo>
                  <a:lnTo>
                    <a:pt x="0" y="0"/>
                  </a:lnTo>
                  <a:lnTo>
                    <a:pt x="0" y="3416024"/>
                  </a:lnTo>
                  <a:lnTo>
                    <a:pt x="12152389" y="3416024"/>
                  </a:lnTo>
                  <a:lnTo>
                    <a:pt x="12152389" y="279400"/>
                  </a:lnTo>
                  <a:close/>
                  <a:moveTo>
                    <a:pt x="12073649" y="279400"/>
                  </a:moveTo>
                  <a:lnTo>
                    <a:pt x="12073649" y="3337284"/>
                  </a:lnTo>
                  <a:lnTo>
                    <a:pt x="78740" y="3337284"/>
                  </a:lnTo>
                  <a:lnTo>
                    <a:pt x="78740" y="78740"/>
                  </a:lnTo>
                  <a:lnTo>
                    <a:pt x="12073649" y="78740"/>
                  </a:lnTo>
                  <a:lnTo>
                    <a:pt x="12073649" y="279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146" name="Picture 2">
            <a:extLst>
              <a:ext uri="{FF2B5EF4-FFF2-40B4-BE49-F238E27FC236}">
                <a16:creationId xmlns:a16="http://schemas.microsoft.com/office/drawing/2014/main" id="{3CA095D7-A50A-3F0D-AB07-2CDAF468F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3591"/>
            <a:ext cx="11652147" cy="989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Regatta The Icon - Indonesia - YouTube">
            <a:extLst>
              <a:ext uri="{FF2B5EF4-FFF2-40B4-BE49-F238E27FC236}">
                <a16:creationId xmlns:a16="http://schemas.microsoft.com/office/drawing/2014/main" id="{6AD92FBB-EF9D-8EEB-9492-5774D1D75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2220" y="1638300"/>
            <a:ext cx="5181600" cy="290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FE978040-193A-8A35-2277-7CB14E548545}"/>
              </a:ext>
            </a:extLst>
          </p:cNvPr>
          <p:cNvSpPr txBox="1"/>
          <p:nvPr/>
        </p:nvSpPr>
        <p:spPr>
          <a:xfrm>
            <a:off x="13155880" y="5307596"/>
            <a:ext cx="4015839" cy="270843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dirty="0">
                <a:solidFill>
                  <a:srgbClr val="FFFFFF"/>
                </a:solidFill>
                <a:latin typeface="Bookman Old Style" panose="02050604050505020204" pitchFamily="18" charset="0"/>
              </a:rPr>
              <a:t>R</a:t>
            </a:r>
            <a:r>
              <a:rPr lang="uk-UA" sz="4400" b="1" dirty="0" err="1">
                <a:solidFill>
                  <a:srgbClr val="FFFFFF"/>
                </a:solidFill>
                <a:latin typeface="Bookman Old Style" panose="02050604050505020204" pitchFamily="18" charset="0"/>
              </a:rPr>
              <a:t>egatta</a:t>
            </a:r>
            <a:r>
              <a:rPr lang="uk-UA" sz="4400" b="1" dirty="0">
                <a:solidFill>
                  <a:srgbClr val="FFFFFF"/>
                </a:solidFill>
                <a:latin typeface="Bookman Old Style" panose="02050604050505020204" pitchFamily="18" charset="0"/>
              </a:rPr>
              <a:t> </a:t>
            </a:r>
            <a:r>
              <a:rPr lang="en-US" sz="4400" b="1" dirty="0">
                <a:solidFill>
                  <a:srgbClr val="FFFFFF"/>
                </a:solidFill>
                <a:latin typeface="Bookman Old Style" panose="02050604050505020204" pitchFamily="18" charset="0"/>
              </a:rPr>
              <a:t>A</a:t>
            </a:r>
            <a:r>
              <a:rPr lang="uk-UA" sz="4400" b="1" dirty="0" err="1">
                <a:solidFill>
                  <a:srgbClr val="FFFFFF"/>
                </a:solidFill>
                <a:latin typeface="Bookman Old Style" panose="02050604050505020204" pitchFamily="18" charset="0"/>
              </a:rPr>
              <a:t>rch</a:t>
            </a:r>
            <a:r>
              <a:rPr lang="uk-UA" sz="4400" b="1" dirty="0">
                <a:solidFill>
                  <a:srgbClr val="FFFFFF"/>
                </a:solidFill>
                <a:latin typeface="Bookman Old Style" panose="02050604050505020204" pitchFamily="18" charset="0"/>
              </a:rPr>
              <a:t> </a:t>
            </a:r>
            <a:r>
              <a:rPr lang="en-US" sz="4400" b="1" dirty="0">
                <a:solidFill>
                  <a:srgbClr val="FFFFFF"/>
                </a:solidFill>
                <a:latin typeface="Bookman Old Style" panose="02050604050505020204" pitchFamily="18" charset="0"/>
              </a:rPr>
              <a:t>H</a:t>
            </a:r>
            <a:r>
              <a:rPr lang="uk-UA" sz="4400" b="1" dirty="0" err="1">
                <a:solidFill>
                  <a:srgbClr val="FFFFFF"/>
                </a:solidFill>
                <a:latin typeface="Bookman Old Style" panose="02050604050505020204" pitchFamily="18" charset="0"/>
              </a:rPr>
              <a:t>otel</a:t>
            </a:r>
            <a:r>
              <a:rPr lang="uk-UA" sz="4400" b="1" dirty="0">
                <a:solidFill>
                  <a:srgbClr val="FFFFFF"/>
                </a:solidFill>
                <a:latin typeface="Bookman Old Style" panose="02050604050505020204" pitchFamily="18" charset="0"/>
              </a:rPr>
              <a:t> </a:t>
            </a:r>
          </a:p>
          <a:p>
            <a:pPr algn="ctr"/>
            <a:r>
              <a:rPr lang="en-US" sz="4400" b="1" dirty="0">
                <a:solidFill>
                  <a:srgbClr val="FFFFFF"/>
                </a:solidFill>
                <a:latin typeface="Bookman Old Style" panose="02050604050505020204" pitchFamily="18" charset="0"/>
              </a:rPr>
              <a:t>J</a:t>
            </a:r>
            <a:r>
              <a:rPr lang="uk-UA" sz="4400" b="1" dirty="0" err="1">
                <a:solidFill>
                  <a:srgbClr val="FFFFFF"/>
                </a:solidFill>
                <a:latin typeface="Bookman Old Style" panose="02050604050505020204" pitchFamily="18" charset="0"/>
              </a:rPr>
              <a:t>akarta</a:t>
            </a:r>
            <a:r>
              <a:rPr lang="uk-UA" sz="4400" b="1" dirty="0">
                <a:solidFill>
                  <a:srgbClr val="FFFFFF"/>
                </a:solidFill>
                <a:latin typeface="Bookman Old Style" panose="02050604050505020204" pitchFamily="18" charset="0"/>
              </a:rPr>
              <a:t> </a:t>
            </a:r>
            <a:r>
              <a:rPr lang="en-US" sz="4400" b="1" dirty="0">
                <a:solidFill>
                  <a:srgbClr val="FFFFFF"/>
                </a:solidFill>
                <a:latin typeface="Bookman Old Style" panose="02050604050505020204" pitchFamily="18" charset="0"/>
              </a:rPr>
              <a:t>I</a:t>
            </a:r>
            <a:r>
              <a:rPr lang="uk-UA" sz="4400" b="1" dirty="0" err="1">
                <a:solidFill>
                  <a:srgbClr val="FFFFFF"/>
                </a:solidFill>
                <a:latin typeface="Bookman Old Style" panose="02050604050505020204" pitchFamily="18" charset="0"/>
              </a:rPr>
              <a:t>ndonesia</a:t>
            </a:r>
            <a:endParaRPr lang="uk-UA" sz="4400" b="1" dirty="0">
              <a:solidFill>
                <a:srgbClr val="FFFFFF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4579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8200579-8B06-B413-86E3-9BA5D152A5F4}"/>
              </a:ext>
            </a:extLst>
          </p:cNvPr>
          <p:cNvSpPr txBox="1">
            <a:spLocks/>
          </p:cNvSpPr>
          <p:nvPr/>
        </p:nvSpPr>
        <p:spPr>
          <a:xfrm>
            <a:off x="6927" y="419100"/>
            <a:ext cx="18288000" cy="1698723"/>
          </a:xfrm>
          <a:prstGeom prst="rect">
            <a:avLst/>
          </a:prstGeom>
          <a:solidFill>
            <a:srgbClr val="553270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400" b="1" dirty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rPr>
              <a:t>Вимоги до готельних меблів</a:t>
            </a:r>
            <a:endParaRPr lang="uk-UA" sz="4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500E5B62-4F8D-9CD9-6BFF-CEC40C5CC3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6859181"/>
              </p:ext>
            </p:extLst>
          </p:nvPr>
        </p:nvGraphicFramePr>
        <p:xfrm>
          <a:off x="685800" y="3086100"/>
          <a:ext cx="16916400" cy="54406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3936686881"/>
                    </a:ext>
                  </a:extLst>
                </a:gridCol>
                <a:gridCol w="11658600">
                  <a:extLst>
                    <a:ext uri="{9D8B030D-6E8A-4147-A177-3AD203B41FA5}">
                      <a16:colId xmlns:a16="http://schemas.microsoft.com/office/drawing/2014/main" val="3342777125"/>
                    </a:ext>
                  </a:extLst>
                </a:gridCol>
              </a:tblGrid>
              <a:tr h="4165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3600" dirty="0">
                          <a:latin typeface="Bookman Old Style" panose="02050604050505020204" pitchFamily="18" charset="0"/>
                        </a:rPr>
                        <a:t>Види меблів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600" dirty="0">
                          <a:latin typeface="Bookman Old Style" panose="02050604050505020204" pitchFamily="18" charset="0"/>
                        </a:rPr>
                        <a:t>Характеристика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3250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Стільці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33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Повинні бути напівтвердими чи твердими різних конструкцій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1458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Крісла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3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Конструкцію крісел, вибирають міцну, але легку, оскільки крісло доводиться часто пересувати. Ширина крісла 60–90 см.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41682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36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Меблювання вітальні (передпокою)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300" b="1" kern="1200" dirty="0">
                          <a:solidFill>
                            <a:srgbClr val="120D79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У вітальні (передпокої) встановлюють дзеркало, виділяють місце для платтяної щітки і невеликої полички для дрібниць – рукавичок, кашне, стаціонарну підставку для валізи.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49867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43470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927" y="0"/>
            <a:ext cx="5103236" cy="10287000"/>
            <a:chOff x="0" y="0"/>
            <a:chExt cx="3509252" cy="1106533"/>
          </a:xfrm>
          <a:solidFill>
            <a:srgbClr val="57375F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3509252" cy="1106533"/>
            </a:xfrm>
            <a:custGeom>
              <a:avLst/>
              <a:gdLst/>
              <a:ahLst/>
              <a:cxnLst/>
              <a:rect l="l" t="t" r="r" b="b"/>
              <a:pathLst>
                <a:path w="3509252" h="1106533">
                  <a:moveTo>
                    <a:pt x="0" y="0"/>
                  </a:moveTo>
                  <a:lnTo>
                    <a:pt x="3509252" y="0"/>
                  </a:lnTo>
                  <a:lnTo>
                    <a:pt x="3509252" y="1106533"/>
                  </a:lnTo>
                  <a:lnTo>
                    <a:pt x="0" y="1106533"/>
                  </a:lnTo>
                  <a:close/>
                </a:path>
              </a:pathLst>
            </a:custGeom>
            <a:grpFill/>
          </p:spPr>
        </p:sp>
      </p:grpSp>
      <p:grpSp>
        <p:nvGrpSpPr>
          <p:cNvPr id="5" name="Group 5"/>
          <p:cNvGrpSpPr/>
          <p:nvPr/>
        </p:nvGrpSpPr>
        <p:grpSpPr>
          <a:xfrm>
            <a:off x="306284" y="266700"/>
            <a:ext cx="4570516" cy="9753600"/>
            <a:chOff x="0" y="0"/>
            <a:chExt cx="12152389" cy="34160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152389" cy="3416024"/>
            </a:xfrm>
            <a:custGeom>
              <a:avLst/>
              <a:gdLst/>
              <a:ahLst/>
              <a:cxnLst/>
              <a:rect l="l" t="t" r="r" b="b"/>
              <a:pathLst>
                <a:path w="12152389" h="3416024">
                  <a:moveTo>
                    <a:pt x="12152389" y="279400"/>
                  </a:moveTo>
                  <a:lnTo>
                    <a:pt x="12152389" y="0"/>
                  </a:lnTo>
                  <a:lnTo>
                    <a:pt x="0" y="0"/>
                  </a:lnTo>
                  <a:lnTo>
                    <a:pt x="0" y="3416024"/>
                  </a:lnTo>
                  <a:lnTo>
                    <a:pt x="12152389" y="3416024"/>
                  </a:lnTo>
                  <a:lnTo>
                    <a:pt x="12152389" y="279400"/>
                  </a:lnTo>
                  <a:close/>
                  <a:moveTo>
                    <a:pt x="12073649" y="279400"/>
                  </a:moveTo>
                  <a:lnTo>
                    <a:pt x="12073649" y="3337284"/>
                  </a:lnTo>
                  <a:lnTo>
                    <a:pt x="78740" y="3337284"/>
                  </a:lnTo>
                  <a:lnTo>
                    <a:pt x="78740" y="78740"/>
                  </a:lnTo>
                  <a:lnTo>
                    <a:pt x="12073649" y="78740"/>
                  </a:lnTo>
                  <a:lnTo>
                    <a:pt x="12073649" y="279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556161" y="3771900"/>
            <a:ext cx="4015839" cy="135421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uk-UA" sz="4400" b="1" dirty="0">
                <a:solidFill>
                  <a:srgbClr val="FFFFFF"/>
                </a:solidFill>
                <a:latin typeface="Bookman Old Style" panose="02050604050505020204" pitchFamily="18" charset="0"/>
              </a:rPr>
              <a:t>ДЯКУЮ</a:t>
            </a:r>
          </a:p>
          <a:p>
            <a:pPr algn="ctr"/>
            <a:r>
              <a:rPr lang="uk-UA" sz="4400" b="1" dirty="0">
                <a:solidFill>
                  <a:srgbClr val="FFFFFF"/>
                </a:solidFill>
                <a:latin typeface="Bookman Old Style" panose="02050604050505020204" pitchFamily="18" charset="0"/>
              </a:rPr>
              <a:t>ЗА УВАГУ!</a:t>
            </a:r>
            <a:endParaRPr lang="uk-UA" altLang="en-US" sz="4400" b="1" dirty="0">
              <a:solidFill>
                <a:srgbClr val="FFFFFF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EC1C66F-31D2-C621-1B7A-34DFD39193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27"/>
          <a:stretch/>
        </p:blipFill>
        <p:spPr bwMode="auto">
          <a:xfrm>
            <a:off x="5110163" y="0"/>
            <a:ext cx="13177837" cy="10287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012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3509252" cy="1106533"/>
          </a:xfrm>
          <a:solidFill>
            <a:srgbClr val="E0CEFA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3509252" cy="1106533"/>
            </a:xfrm>
            <a:custGeom>
              <a:avLst/>
              <a:gdLst/>
              <a:ahLst/>
              <a:cxnLst/>
              <a:rect l="l" t="t" r="r" b="b"/>
              <a:pathLst>
                <a:path w="3509252" h="1106533">
                  <a:moveTo>
                    <a:pt x="0" y="0"/>
                  </a:moveTo>
                  <a:lnTo>
                    <a:pt x="3509252" y="0"/>
                  </a:lnTo>
                  <a:lnTo>
                    <a:pt x="3509252" y="1106533"/>
                  </a:lnTo>
                  <a:lnTo>
                    <a:pt x="0" y="1106533"/>
                  </a:lnTo>
                  <a:close/>
                </a:path>
              </a:pathLst>
            </a:custGeom>
            <a:grpFill/>
          </p:spPr>
        </p:sp>
      </p:grpSp>
      <p:pic>
        <p:nvPicPr>
          <p:cNvPr id="7172" name="Picture 4">
            <a:extLst>
              <a:ext uri="{FF2B5EF4-FFF2-40B4-BE49-F238E27FC236}">
                <a16:creationId xmlns:a16="http://schemas.microsoft.com/office/drawing/2014/main" id="{48757664-FF76-FC70-F642-48A6FAC06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00050"/>
            <a:ext cx="16859250" cy="9486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917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3509252" cy="1106533"/>
          </a:xfrm>
          <a:solidFill>
            <a:srgbClr val="E0CEFA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3509252" cy="1106533"/>
            </a:xfrm>
            <a:custGeom>
              <a:avLst/>
              <a:gdLst/>
              <a:ahLst/>
              <a:cxnLst/>
              <a:rect l="l" t="t" r="r" b="b"/>
              <a:pathLst>
                <a:path w="3509252" h="1106533">
                  <a:moveTo>
                    <a:pt x="0" y="0"/>
                  </a:moveTo>
                  <a:lnTo>
                    <a:pt x="3509252" y="0"/>
                  </a:lnTo>
                  <a:lnTo>
                    <a:pt x="3509252" y="1106533"/>
                  </a:lnTo>
                  <a:lnTo>
                    <a:pt x="0" y="1106533"/>
                  </a:lnTo>
                  <a:close/>
                </a:path>
              </a:pathLst>
            </a:custGeom>
            <a:grpFill/>
          </p:spPr>
        </p:sp>
      </p:grpSp>
      <p:pic>
        <p:nvPicPr>
          <p:cNvPr id="8194" name="Picture 2">
            <a:extLst>
              <a:ext uri="{FF2B5EF4-FFF2-40B4-BE49-F238E27FC236}">
                <a16:creationId xmlns:a16="http://schemas.microsoft.com/office/drawing/2014/main" id="{13FE1652-F60A-C43E-7FA5-383901D02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490538"/>
            <a:ext cx="16811625" cy="93059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924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CE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FF5467D-2909-8BA1-FCB6-89AA1C89809D}"/>
              </a:ext>
            </a:extLst>
          </p:cNvPr>
          <p:cNvSpPr txBox="1"/>
          <p:nvPr/>
        </p:nvSpPr>
        <p:spPr>
          <a:xfrm>
            <a:off x="381000" y="2365206"/>
            <a:ext cx="6400800" cy="7050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3345" marR="99695" indent="450215" algn="just">
              <a:lnSpc>
                <a:spcPct val="115000"/>
              </a:lnSpc>
              <a:spcBef>
                <a:spcPts val="220"/>
              </a:spcBef>
              <a:spcAft>
                <a:spcPts val="0"/>
              </a:spcAft>
            </a:pPr>
            <a:r>
              <a:rPr lang="uk-UA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До групи житлових приміщень входять житлові кімнати (номерний фонд), приміщення </a:t>
            </a:r>
            <a:r>
              <a:rPr lang="uk-UA" sz="3600" b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поповер-хового</a:t>
            </a:r>
            <a:r>
              <a:rPr lang="uk-UA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обслуговування, приміщення </a:t>
            </a:r>
            <a:r>
              <a:rPr lang="uk-UA" sz="3600" b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громадсь</a:t>
            </a:r>
            <a:r>
              <a:rPr lang="uk-UA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-кого призначення (холи, вітальні, коридори, дитячі кімнати тощо) 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8200579-8B06-B413-86E3-9BA5D152A5F4}"/>
              </a:ext>
            </a:extLst>
          </p:cNvPr>
          <p:cNvSpPr txBox="1">
            <a:spLocks/>
          </p:cNvSpPr>
          <p:nvPr/>
        </p:nvSpPr>
        <p:spPr>
          <a:xfrm>
            <a:off x="0" y="168177"/>
            <a:ext cx="18288000" cy="1325563"/>
          </a:xfrm>
          <a:prstGeom prst="rect">
            <a:avLst/>
          </a:prstGeom>
          <a:solidFill>
            <a:srgbClr val="734397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600" b="1" kern="1200" dirty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rPr>
              <a:t>1. Організація приміщень житлової групи</a:t>
            </a:r>
            <a:endParaRPr lang="uk-UA" sz="3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497827-2ABD-45C7-3ADB-36D9AE2CA2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45" r="8287"/>
          <a:stretch/>
        </p:blipFill>
        <p:spPr>
          <a:xfrm>
            <a:off x="7162800" y="1493740"/>
            <a:ext cx="11125200" cy="8793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3459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927" y="0"/>
            <a:ext cx="7391400" cy="10287000"/>
            <a:chOff x="0" y="0"/>
            <a:chExt cx="3509252" cy="1106533"/>
          </a:xfrm>
          <a:solidFill>
            <a:srgbClr val="57375F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3509252" cy="1106533"/>
            </a:xfrm>
            <a:custGeom>
              <a:avLst/>
              <a:gdLst/>
              <a:ahLst/>
              <a:cxnLst/>
              <a:rect l="l" t="t" r="r" b="b"/>
              <a:pathLst>
                <a:path w="3509252" h="1106533">
                  <a:moveTo>
                    <a:pt x="0" y="0"/>
                  </a:moveTo>
                  <a:lnTo>
                    <a:pt x="3509252" y="0"/>
                  </a:lnTo>
                  <a:lnTo>
                    <a:pt x="3509252" y="1106533"/>
                  </a:lnTo>
                  <a:lnTo>
                    <a:pt x="0" y="1106533"/>
                  </a:lnTo>
                  <a:close/>
                </a:path>
              </a:pathLst>
            </a:custGeom>
            <a:grpFill/>
          </p:spPr>
        </p:sp>
      </p:grpSp>
      <p:grpSp>
        <p:nvGrpSpPr>
          <p:cNvPr id="5" name="Group 5"/>
          <p:cNvGrpSpPr/>
          <p:nvPr/>
        </p:nvGrpSpPr>
        <p:grpSpPr>
          <a:xfrm>
            <a:off x="306284" y="266700"/>
            <a:ext cx="6792686" cy="9753600"/>
            <a:chOff x="0" y="0"/>
            <a:chExt cx="12152389" cy="34160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152389" cy="3416024"/>
            </a:xfrm>
            <a:custGeom>
              <a:avLst/>
              <a:gdLst/>
              <a:ahLst/>
              <a:cxnLst/>
              <a:rect l="l" t="t" r="r" b="b"/>
              <a:pathLst>
                <a:path w="12152389" h="3416024">
                  <a:moveTo>
                    <a:pt x="12152389" y="279400"/>
                  </a:moveTo>
                  <a:lnTo>
                    <a:pt x="12152389" y="0"/>
                  </a:lnTo>
                  <a:lnTo>
                    <a:pt x="0" y="0"/>
                  </a:lnTo>
                  <a:lnTo>
                    <a:pt x="0" y="3416024"/>
                  </a:lnTo>
                  <a:lnTo>
                    <a:pt x="12152389" y="3416024"/>
                  </a:lnTo>
                  <a:lnTo>
                    <a:pt x="12152389" y="279400"/>
                  </a:lnTo>
                  <a:close/>
                  <a:moveTo>
                    <a:pt x="12073649" y="279400"/>
                  </a:moveTo>
                  <a:lnTo>
                    <a:pt x="12073649" y="3337284"/>
                  </a:lnTo>
                  <a:lnTo>
                    <a:pt x="78740" y="3337284"/>
                  </a:lnTo>
                  <a:lnTo>
                    <a:pt x="78740" y="78740"/>
                  </a:lnTo>
                  <a:lnTo>
                    <a:pt x="12073649" y="78740"/>
                  </a:lnTo>
                  <a:lnTo>
                    <a:pt x="12073649" y="279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618506" y="2781300"/>
            <a:ext cx="5969330" cy="203132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uk-UA" sz="4400" b="1" dirty="0">
                <a:solidFill>
                  <a:srgbClr val="FFFFFF"/>
                </a:solidFill>
                <a:latin typeface="Bookman Old Style" panose="02050604050505020204" pitchFamily="18" charset="0"/>
              </a:rPr>
              <a:t>Приміщення </a:t>
            </a:r>
            <a:r>
              <a:rPr lang="uk-UA" sz="4400" b="1" dirty="0" err="1">
                <a:solidFill>
                  <a:srgbClr val="FFFFFF"/>
                </a:solidFill>
                <a:latin typeface="Bookman Old Style" panose="02050604050505020204" pitchFamily="18" charset="0"/>
              </a:rPr>
              <a:t>поповерхового</a:t>
            </a:r>
            <a:r>
              <a:rPr lang="uk-UA" sz="4400" b="1" dirty="0">
                <a:solidFill>
                  <a:srgbClr val="FFFFFF"/>
                </a:solidFill>
                <a:latin typeface="Bookman Old Style" panose="02050604050505020204" pitchFamily="18" charset="0"/>
              </a:rPr>
              <a:t> обслуговування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F97213-A6A2-83BA-74CE-6BE9C7FB1A8D}"/>
              </a:ext>
            </a:extLst>
          </p:cNvPr>
          <p:cNvSpPr txBox="1"/>
          <p:nvPr/>
        </p:nvSpPr>
        <p:spPr>
          <a:xfrm>
            <a:off x="7697684" y="406955"/>
            <a:ext cx="10006446" cy="9294852"/>
          </a:xfrm>
          <a:prstGeom prst="rect">
            <a:avLst/>
          </a:prstGeom>
          <a:noFill/>
          <a:ln w="180975" cmpd="dbl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103505" marR="102235" indent="450215" algn="just">
              <a:lnSpc>
                <a:spcPct val="115000"/>
              </a:lnSpc>
              <a:spcAft>
                <a:spcPts val="0"/>
              </a:spcAft>
            </a:pPr>
            <a:endParaRPr lang="uk-UA" sz="4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103505" marR="102235" indent="450215" algn="just">
              <a:lnSpc>
                <a:spcPct val="115000"/>
              </a:lnSpc>
              <a:spcAft>
                <a:spcPts val="0"/>
              </a:spcAft>
            </a:pPr>
            <a:endParaRPr lang="uk-UA" sz="4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103505" marR="102235" indent="450215" algn="just">
              <a:lnSpc>
                <a:spcPct val="115000"/>
              </a:lnSpc>
              <a:spcAft>
                <a:spcPts val="0"/>
              </a:spcAft>
            </a:pPr>
            <a:r>
              <a:rPr lang="uk-UA" sz="4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Призначені для надання на поверсі таких побутових послуг: ремонт і прасування одягу; чищення взуття; термінове прання і хімчистка одягу; подавання: сніданків, обідів і вечерь у номер тощо</a:t>
            </a:r>
          </a:p>
          <a:p>
            <a:pPr marL="103505" marR="102235" indent="450215" algn="just">
              <a:lnSpc>
                <a:spcPct val="115000"/>
              </a:lnSpc>
              <a:spcAft>
                <a:spcPts val="0"/>
              </a:spcAft>
            </a:pPr>
            <a:endParaRPr lang="uk-UA" sz="4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180000" algn="just">
              <a:buSzPts val="1400"/>
              <a:tabLst>
                <a:tab pos="202565" algn="l"/>
              </a:tabLst>
            </a:pPr>
            <a:endParaRPr lang="uk-UA" sz="4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180000" algn="just">
              <a:buSzPts val="1400"/>
              <a:tabLst>
                <a:tab pos="202565" algn="l"/>
              </a:tabLst>
            </a:pPr>
            <a:endParaRPr lang="uk-UA" sz="4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180000" algn="just">
              <a:buSzPts val="1400"/>
              <a:tabLst>
                <a:tab pos="202565" algn="l"/>
              </a:tabLst>
            </a:pPr>
            <a:endParaRPr lang="uk-UA" sz="4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lvl="0" algn="just">
              <a:buSzPts val="1400"/>
              <a:tabLst>
                <a:tab pos="202565" algn="l"/>
              </a:tabLst>
            </a:pPr>
            <a:endParaRPr lang="uk-UA" sz="18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679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CE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FF5467D-2909-8BA1-FCB6-89AA1C89809D}"/>
              </a:ext>
            </a:extLst>
          </p:cNvPr>
          <p:cNvSpPr txBox="1"/>
          <p:nvPr/>
        </p:nvSpPr>
        <p:spPr>
          <a:xfrm>
            <a:off x="304800" y="344141"/>
            <a:ext cx="6400800" cy="9064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3345" marR="99695" indent="450215" algn="just">
              <a:lnSpc>
                <a:spcPct val="115000"/>
              </a:lnSpc>
              <a:spcBef>
                <a:spcPts val="220"/>
              </a:spcBef>
            </a:pPr>
            <a:r>
              <a:rPr lang="uk-UA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Приміщення по-поверхового обслуговування, як правило, розміщують блоками, передбачаю- чи один блок на: </a:t>
            </a:r>
          </a:p>
          <a:p>
            <a:pPr marL="93345" marR="99695" indent="450215" algn="just">
              <a:lnSpc>
                <a:spcPct val="115000"/>
              </a:lnSpc>
              <a:spcBef>
                <a:spcPts val="220"/>
              </a:spcBef>
            </a:pPr>
            <a:r>
              <a:rPr lang="uk-UA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- 30 місць у готелях категорії 5*; </a:t>
            </a:r>
          </a:p>
          <a:p>
            <a:pPr marL="93345" marR="99695" indent="450215" algn="just">
              <a:lnSpc>
                <a:spcPct val="115000"/>
              </a:lnSpc>
              <a:spcBef>
                <a:spcPts val="220"/>
              </a:spcBef>
            </a:pPr>
            <a:r>
              <a:rPr lang="uk-UA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- 40 місць – у готелях категорії 4*; </a:t>
            </a:r>
          </a:p>
          <a:p>
            <a:pPr marL="93345" marR="99695" indent="450215" algn="just">
              <a:lnSpc>
                <a:spcPct val="115000"/>
              </a:lnSpc>
              <a:spcBef>
                <a:spcPts val="220"/>
              </a:spcBef>
            </a:pPr>
            <a:r>
              <a:rPr lang="uk-UA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- 50 місць – у готелях категорії 3*; </a:t>
            </a:r>
          </a:p>
          <a:p>
            <a:pPr marL="93345" marR="99695" indent="450215" algn="just">
              <a:lnSpc>
                <a:spcPct val="115000"/>
              </a:lnSpc>
              <a:spcBef>
                <a:spcPts val="220"/>
              </a:spcBef>
            </a:pPr>
            <a:r>
              <a:rPr lang="uk-UA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- 60 місць – у готелях категорії 2*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A58D60E-4E50-7C20-6122-0D23C3834DA5}"/>
              </a:ext>
            </a:extLst>
          </p:cNvPr>
          <p:cNvSpPr/>
          <p:nvPr/>
        </p:nvSpPr>
        <p:spPr>
          <a:xfrm flipH="1">
            <a:off x="1" y="0"/>
            <a:ext cx="227214" cy="10287000"/>
          </a:xfrm>
          <a:prstGeom prst="rect">
            <a:avLst/>
          </a:prstGeom>
          <a:solidFill>
            <a:srgbClr val="734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218" name="Picture 2" descr="Фото">
            <a:extLst>
              <a:ext uri="{FF2B5EF4-FFF2-40B4-BE49-F238E27FC236}">
                <a16:creationId xmlns:a16="http://schemas.microsoft.com/office/drawing/2014/main" id="{1D7EE48C-0ED8-9C29-71D6-8FAC5FE5C4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8" r="21583"/>
          <a:stretch/>
        </p:blipFill>
        <p:spPr bwMode="auto">
          <a:xfrm>
            <a:off x="6858000" y="0"/>
            <a:ext cx="11430000" cy="10287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2292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3949</TotalTime>
  <Words>2032</Words>
  <Application>Microsoft Office PowerPoint</Application>
  <PresentationFormat>Произвольный</PresentationFormat>
  <Paragraphs>249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6" baseType="lpstr">
      <vt:lpstr>Bookman Old Style</vt:lpstr>
      <vt:lpstr>Arial</vt:lpstr>
      <vt:lpstr>Times New Roman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Карибський басейн</dc:title>
  <dc:creator>admin</dc:creator>
  <cp:lastModifiedBy>admin</cp:lastModifiedBy>
  <cp:revision>465</cp:revision>
  <dcterms:created xsi:type="dcterms:W3CDTF">2006-08-16T00:00:00Z</dcterms:created>
  <dcterms:modified xsi:type="dcterms:W3CDTF">2023-10-02T09:58:38Z</dcterms:modified>
  <dc:identifier>DAFeaZsn-Gc</dc:identifier>
</cp:coreProperties>
</file>