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CCFFCC"/>
    <a:srgbClr val="009900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12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ru-RU" alt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ru-RU" alt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ru-RU" alt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B98C145A-F3DC-4576-83FC-CBE46FF1F2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E7073-9B73-4878-B6D3-896B32EF3F95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B1E4-113D-4F05-B341-D3832547BD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7509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2405-B331-4A3D-9D69-260389EC712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77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2405-B331-4A3D-9D69-260389EC712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198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2405-B331-4A3D-9D69-260389EC712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091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2405-B331-4A3D-9D69-260389EC712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06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2405-B331-4A3D-9D69-260389EC712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60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28E5-67CC-4BA4-9C5E-DC5DAF80D57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74145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E3FD-B03A-4E98-9FC7-262A87CE56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714881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2EDF6F-D4B7-41DB-83D5-DCF6B0EA28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5814304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C10D9-F328-4E80-A074-396F172DB0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201573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FFA7-634F-4DF2-8170-9BE5482863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765465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BEAD-0224-42AE-B8A5-3ABE01D80ED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350581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2572-43CE-4D6E-8BB9-47BD5AB4F7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164768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3E3C-FBCC-482B-8563-51E40F9DDE3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819858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2114-F429-48A5-AD86-835AA1EED6E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451420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D8550-99A7-4300-A273-8E7E232BF6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4779929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746-3C81-4A47-A4CE-4B4D500F090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491820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5B2405-B331-4A3D-9D69-260389EC712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7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7977" y="2984500"/>
            <a:ext cx="3528046" cy="889000"/>
          </a:xfrm>
          <a:effectLst>
            <a:outerShdw dist="25400" algn="ctr" rotWithShape="0">
              <a:schemeClr val="bg2"/>
            </a:outerShdw>
          </a:effectLst>
        </p:spPr>
        <p:txBody>
          <a:bodyPr/>
          <a:lstStyle/>
          <a:p>
            <a:r>
              <a:rPr lang="uk-UA" altLang="ru-RU" dirty="0">
                <a:solidFill>
                  <a:srgbClr val="0000FF"/>
                </a:solidFill>
              </a:rPr>
              <a:t>Лекція №5</a:t>
            </a:r>
            <a:endParaRPr lang="ru-RU" altLang="ru-RU" dirty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437112"/>
            <a:ext cx="4320480" cy="648072"/>
          </a:xfrm>
          <a:effectLst>
            <a:outerShdw dist="28398" dir="1593903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r>
              <a:rPr lang="uk-UA" altLang="ru-RU" sz="2800" b="1" i="1" dirty="0">
                <a:solidFill>
                  <a:srgbClr val="009900"/>
                </a:solidFill>
                <a:latin typeface="Arial" panose="020B0604020202020204" pitchFamily="34" charset="0"/>
              </a:rPr>
              <a:t>Криві лінії та поверхні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000" i="1" dirty="0">
                <a:solidFill>
                  <a:srgbClr val="0000FF"/>
                </a:solidFill>
                <a:latin typeface="Arial" panose="020B0604020202020204" pitchFamily="34" charset="0"/>
              </a:rPr>
              <a:t>3. Характеристика кривих поверхонь</a:t>
            </a:r>
            <a:br>
              <a:rPr lang="uk-UA" altLang="ru-RU" sz="200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uk-UA" altLang="ru-RU" sz="2000" u="sng" dirty="0">
                <a:solidFill>
                  <a:srgbClr val="0000FF"/>
                </a:solidFill>
                <a:latin typeface="Arial" panose="020B0604020202020204" pitchFamily="34" charset="0"/>
              </a:rPr>
              <a:t>Лінійчаті поверхні</a:t>
            </a:r>
            <a:r>
              <a:rPr lang="ru-RU" altLang="ru-RU" dirty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73238"/>
            <a:ext cx="7772400" cy="4330700"/>
          </a:xfrm>
        </p:spPr>
        <p:txBody>
          <a:bodyPr/>
          <a:lstStyle/>
          <a:p>
            <a:pPr marL="0" indent="450850">
              <a:buFontTx/>
              <a:buNone/>
            </a:pP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Поверхня, яка може бути утворена прямою лінією, називається </a:t>
            </a: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лінійчатою поверхнею.</a:t>
            </a:r>
            <a:endParaRPr lang="uk-UA" altLang="ru-RU" sz="1600" b="1">
              <a:solidFill>
                <a:srgbClr val="CC0099"/>
              </a:solidFill>
              <a:latin typeface="Arial" panose="020B0604020202020204" pitchFamily="34" charset="0"/>
            </a:endParaRPr>
          </a:p>
          <a:p>
            <a:pPr marL="0" indent="450850"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Лінійчаті поверхні уявляють собою геометричне місце прямих ліній. Поверхні, для яких тільки крива лінія може бути твірною, називаються </a:t>
            </a:r>
            <a:r>
              <a:rPr lang="uk-UA" altLang="ru-RU" sz="1600" b="1">
                <a:solidFill>
                  <a:srgbClr val="CC0099"/>
                </a:solidFill>
                <a:latin typeface="Arial" panose="020B0604020202020204" pitchFamily="34" charset="0"/>
              </a:rPr>
              <a:t>нелінійчатими поверхнями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(сфера).</a:t>
            </a:r>
            <a:endParaRPr lang="ru-RU" altLang="ru-RU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BB2263-2B7F-46E8-BB59-5A5B253CA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655" y="3203340"/>
            <a:ext cx="6674737" cy="3321989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49275"/>
            <a:ext cx="8424862" cy="2016125"/>
          </a:xfrm>
        </p:spPr>
        <p:txBody>
          <a:bodyPr>
            <a:noAutofit/>
          </a:bodyPr>
          <a:lstStyle/>
          <a:p>
            <a:pPr marL="0" indent="357188" algn="just">
              <a:buFontTx/>
              <a:buNone/>
            </a:pP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Тіло відокремлене циліндричною замкненою поверхнею і двома паралельними </a:t>
            </a:r>
            <a:r>
              <a:rPr lang="uk-UA" alt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площинами</a:t>
            </a: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називається </a:t>
            </a:r>
            <a:r>
              <a:rPr lang="uk-UA" altLang="ru-RU" sz="1600" b="1" i="1" dirty="0">
                <a:solidFill>
                  <a:srgbClr val="CC0099"/>
                </a:solidFill>
                <a:latin typeface="Arial" panose="020B0604020202020204" pitchFamily="34" charset="0"/>
              </a:rPr>
              <a:t>циліндром</a:t>
            </a: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357188" algn="just">
              <a:buFontTx/>
              <a:buNone/>
            </a:pP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Тіло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відокремлене конічною поверхнею і площиною називається </a:t>
            </a:r>
            <a:r>
              <a:rPr lang="ru-RU" altLang="ru-RU" sz="1600" b="1" i="1" dirty="0">
                <a:solidFill>
                  <a:srgbClr val="CC0099"/>
                </a:solidFill>
                <a:latin typeface="Arial" panose="020B0604020202020204" pitchFamily="34" charset="0"/>
              </a:rPr>
              <a:t>конусом</a:t>
            </a:r>
            <a:r>
              <a:rPr lang="ru-RU" altLang="ru-RU" sz="1600" b="1" dirty="0">
                <a:solidFill>
                  <a:srgbClr val="CC0099"/>
                </a:solidFill>
                <a:latin typeface="Arial" panose="020B0604020202020204" pitchFamily="34" charset="0"/>
              </a:rPr>
              <a:t> .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357188" algn="just"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Конус</a:t>
            </a: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може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бути </a:t>
            </a:r>
            <a:r>
              <a:rPr lang="ru-RU" altLang="ru-RU" sz="1600" b="1" i="1" dirty="0">
                <a:solidFill>
                  <a:srgbClr val="CC0099"/>
                </a:solidFill>
                <a:latin typeface="Arial" panose="020B0604020202020204" pitchFamily="34" charset="0"/>
              </a:rPr>
              <a:t>кругли</a:t>
            </a:r>
            <a:r>
              <a:rPr lang="ru-RU" altLang="ru-RU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  <a:r>
              <a:rPr lang="ru-RU" altLang="ru-RU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якщо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в</a:t>
            </a: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його основі лежить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коло.</a:t>
            </a:r>
            <a:endParaRPr lang="uk-UA" altLang="ru-RU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 algn="just">
              <a:buFontTx/>
              <a:buNone/>
            </a:pP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До лінійчатих поверхонь належить </a:t>
            </a:r>
            <a:r>
              <a:rPr lang="uk-UA" altLang="ru-RU" sz="1600" b="1" i="1" dirty="0">
                <a:solidFill>
                  <a:srgbClr val="CC0099"/>
                </a:solidFill>
                <a:latin typeface="Arial" panose="020B0604020202020204" pitchFamily="34" charset="0"/>
              </a:rPr>
              <a:t>торс</a:t>
            </a:r>
            <a:r>
              <a:rPr lang="uk-UA" altLang="ru-RU" sz="1600" b="1" dirty="0">
                <a:solidFill>
                  <a:srgbClr val="CC0099"/>
                </a:solidFill>
                <a:latin typeface="Arial" panose="020B0604020202020204" pitchFamily="34" charset="0"/>
              </a:rPr>
              <a:t>.</a:t>
            </a:r>
          </a:p>
          <a:p>
            <a:pPr marL="0" indent="357188" algn="just">
              <a:buFontTx/>
              <a:buNone/>
            </a:pPr>
            <a:r>
              <a:rPr lang="uk-UA" altLang="ru-RU" sz="1600" b="1" i="1" dirty="0">
                <a:solidFill>
                  <a:srgbClr val="CC0099"/>
                </a:solidFill>
                <a:latin typeface="Arial" panose="020B0604020202020204" pitchFamily="34" charset="0"/>
              </a:rPr>
              <a:t>Торс </a:t>
            </a: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(поверхня з ребром повернення) утворюється рухом прямолінійної твірної, що дотична   в усіх  своїх положеннях до будь-якої просторової кривої, яка називається </a:t>
            </a:r>
            <a:r>
              <a:rPr lang="uk-UA" altLang="ru-RU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>ребром повернення</a:t>
            </a:r>
            <a:r>
              <a:rPr lang="uk-UA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8238C5-7E08-4743-8BE3-DBC2DA995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095902"/>
            <a:ext cx="6913118" cy="3501449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Прямі циліндроїди, прямі коноїди і косі площини називають </a:t>
            </a:r>
            <a:r>
              <a:rPr lang="uk-UA" altLang="ru-RU" sz="2000" b="1" i="1" dirty="0">
                <a:solidFill>
                  <a:srgbClr val="CC0099"/>
                </a:solidFill>
                <a:latin typeface="Arial" panose="020B0604020202020204" pitchFamily="34" charset="0"/>
              </a:rPr>
              <a:t>поверхнями </a:t>
            </a:r>
            <a:r>
              <a:rPr lang="uk-UA" altLang="ru-RU" sz="2000" b="1" i="1" dirty="0" err="1">
                <a:solidFill>
                  <a:srgbClr val="CC0099"/>
                </a:solidFill>
                <a:latin typeface="Arial" panose="020B0604020202020204" pitchFamily="34" charset="0"/>
              </a:rPr>
              <a:t>Каталана</a:t>
            </a:r>
            <a:r>
              <a:rPr lang="uk-UA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чи поверхнями з площиною паралелізму.</a:t>
            </a:r>
            <a:endParaRPr lang="ru-RU" altLang="ru-RU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75637" cy="4319588"/>
          </a:xfrm>
        </p:spPr>
        <p:txBody>
          <a:bodyPr/>
          <a:lstStyle/>
          <a:p>
            <a:pPr marL="0" indent="357188" algn="just">
              <a:lnSpc>
                <a:spcPct val="80000"/>
              </a:lnSpc>
              <a:buFontTx/>
              <a:buNone/>
            </a:pPr>
            <a:r>
              <a:rPr lang="uk-UA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Косі поверхні з площиною паралелізму вперше були розглянуті </a:t>
            </a:r>
            <a:r>
              <a:rPr lang="uk-UA" altLang="ru-RU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Монжем</a:t>
            </a:r>
            <a:r>
              <a:rPr lang="uk-UA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. Такі поверхні </a:t>
            </a:r>
            <a:r>
              <a:rPr lang="uk-UA" altLang="ru-RU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Монж</a:t>
            </a:r>
            <a:r>
              <a:rPr lang="uk-UA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вважав утвореними рухом твірної прямої лінії по двом напрямним лініям чи по двом поверхням, яка в усіх своїх положеннях паралельна до будь-якої площини.</a:t>
            </a:r>
          </a:p>
          <a:p>
            <a:pPr marL="0" indent="357188" algn="just">
              <a:lnSpc>
                <a:spcPct val="80000"/>
              </a:lnSpc>
              <a:buFontTx/>
              <a:buNone/>
            </a:pPr>
            <a:endParaRPr lang="uk-UA" altLang="ru-RU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 algn="just">
              <a:lnSpc>
                <a:spcPct val="80000"/>
              </a:lnSpc>
              <a:buFontTx/>
              <a:buNone/>
            </a:pPr>
            <a:r>
              <a:rPr lang="uk-UA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Подальше поглиблене дослідження поверхонь з площиною паралелізму дано бельгійським вченим </a:t>
            </a:r>
            <a:r>
              <a:rPr lang="uk-UA" altLang="ru-RU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Каталаном</a:t>
            </a:r>
            <a:r>
              <a:rPr lang="uk-UA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, ім'я якого і носять ці поверхні.</a:t>
            </a:r>
          </a:p>
          <a:p>
            <a:pPr marL="0" indent="357188" algn="just">
              <a:lnSpc>
                <a:spcPct val="80000"/>
              </a:lnSpc>
              <a:buFontTx/>
              <a:buNone/>
            </a:pPr>
            <a:r>
              <a:rPr lang="uk-UA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Поверхні з площиною паралелізму залежно від виду напрямних ліній, що їх  утворюють поділяють на три групи:</a:t>
            </a:r>
            <a:endParaRPr lang="uk-UA" altLang="ru-RU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uk-UA" altLang="ru-RU" sz="1800" b="1" i="1" dirty="0">
                <a:solidFill>
                  <a:srgbClr val="CC0099"/>
                </a:solidFill>
                <a:latin typeface="Arial" panose="020B0604020202020204" pitchFamily="34" charset="0"/>
              </a:rPr>
              <a:t>перша група</a:t>
            </a:r>
            <a:r>
              <a:rPr lang="uk-UA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– циліндроїди, коли обидві напрямні є кривими лініями;</a:t>
            </a:r>
            <a:endParaRPr lang="uk-UA" altLang="ru-RU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uk-UA" altLang="ru-RU" sz="1800" b="1" i="1" dirty="0">
                <a:solidFill>
                  <a:srgbClr val="CC0099"/>
                </a:solidFill>
                <a:latin typeface="Arial" panose="020B0604020202020204" pitchFamily="34" charset="0"/>
              </a:rPr>
              <a:t>друга група</a:t>
            </a:r>
            <a:r>
              <a:rPr lang="uk-UA" altLang="ru-RU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– коноїди, коли одна з напрямних є прямою лінією;</a:t>
            </a:r>
            <a:endParaRPr lang="uk-UA" altLang="ru-RU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uk-UA" altLang="ru-RU" sz="1800" b="1" i="1" dirty="0">
                <a:solidFill>
                  <a:srgbClr val="CC0099"/>
                </a:solidFill>
                <a:latin typeface="Arial" panose="020B0604020202020204" pitchFamily="34" charset="0"/>
              </a:rPr>
              <a:t>третя група</a:t>
            </a:r>
            <a:r>
              <a:rPr lang="uk-UA" altLang="ru-RU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– коси площини (гіперболічні параболоїди), коли обидві напрямні є прямими лініями.</a:t>
            </a:r>
            <a:endParaRPr lang="ru-RU" altLang="ru-RU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altLang="ru-RU" sz="1800" b="1" i="1">
                <a:solidFill>
                  <a:srgbClr val="000000"/>
                </a:solidFill>
                <a:latin typeface="Arial" panose="020B0604020202020204" pitchFamily="34" charset="0"/>
              </a:rPr>
              <a:t>На відміну від гіперболічного параболоїда, в якого дві власні напрямні – прямі, коноїд власними напрямними має пряму і криву.</a:t>
            </a:r>
            <a:r>
              <a:rPr lang="uk-UA" altLang="ru-RU" sz="1800" b="1" i="1">
                <a:latin typeface="Arial" panose="020B0604020202020204" pitchFamily="34" charset="0"/>
              </a:rPr>
              <a:t> </a:t>
            </a:r>
            <a:endParaRPr lang="ru-RU" alt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23850" y="1844675"/>
          <a:ext cx="3211513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Рисунок" r:id="rId4" imgW="1784269" imgH="2194608" progId="Word.Picture.8">
                  <p:embed/>
                </p:oleObj>
              </mc:Choice>
              <mc:Fallback>
                <p:oleObj name="Рисунок" r:id="rId4" imgW="1784269" imgH="219460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4000" contrast="6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44675"/>
                        <a:ext cx="3211513" cy="381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140200" y="1628775"/>
          <a:ext cx="1843088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Рисунок" r:id="rId6" imgW="897904" imgH="2086499" progId="Word.Picture.8">
                  <p:embed/>
                </p:oleObj>
              </mc:Choice>
              <mc:Fallback>
                <p:oleObj name="Рисунок" r:id="rId6" imgW="897904" imgH="2086499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30000" contrast="6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628775"/>
                        <a:ext cx="1843088" cy="396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6516688" y="1773238"/>
          <a:ext cx="2214562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Рисунок" r:id="rId8" imgW="1107055" imgH="1949201" progId="Word.Picture.8">
                  <p:embed/>
                </p:oleObj>
              </mc:Choice>
              <mc:Fallback>
                <p:oleObj name="Рисунок" r:id="rId8" imgW="1107055" imgH="1949201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2000" contrast="42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773238"/>
                        <a:ext cx="2214562" cy="388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356100" y="5734050"/>
            <a:ext cx="122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1600" b="1">
                <a:solidFill>
                  <a:srgbClr val="000000"/>
                </a:solidFill>
              </a:rPr>
              <a:t>Коноїд</a:t>
            </a:r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971550" y="5661025"/>
            <a:ext cx="1873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1600" b="1">
                <a:solidFill>
                  <a:srgbClr val="000000"/>
                </a:solidFill>
              </a:rPr>
              <a:t>Гіперболічний параболоїд</a:t>
            </a:r>
            <a:r>
              <a:rPr lang="uk-UA" altLang="ru-RU" sz="1600" b="1" u="sng"/>
              <a:t> </a:t>
            </a:r>
            <a:endParaRPr lang="ru-RU" altLang="ru-RU" sz="1600" b="1" u="sng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019925" y="5734050"/>
            <a:ext cx="122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1600" b="1">
                <a:solidFill>
                  <a:srgbClr val="000000"/>
                </a:solidFill>
              </a:rPr>
              <a:t>Циклоїд</a:t>
            </a:r>
            <a:endParaRPr lang="ru-RU" altLang="ru-RU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>
                <a:solidFill>
                  <a:srgbClr val="0000FF"/>
                </a:solidFill>
              </a:rPr>
              <a:t>Поверхні обертання</a:t>
            </a:r>
            <a:r>
              <a:rPr lang="ru-RU" altLang="ru-RU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3810000" cy="4392612"/>
          </a:xfrm>
        </p:spPr>
        <p:txBody>
          <a:bodyPr>
            <a:normAutofit lnSpcReduction="10000"/>
          </a:bodyPr>
          <a:lstStyle/>
          <a:p>
            <a:pPr marL="0" indent="265113" algn="just">
              <a:buFontTx/>
              <a:buNone/>
            </a:pPr>
            <a:r>
              <a:rPr lang="uk-UA" altLang="ru-RU" sz="1600" b="1" i="1">
                <a:solidFill>
                  <a:srgbClr val="0000FF"/>
                </a:solidFill>
                <a:latin typeface="Arial" panose="020B0604020202020204" pitchFamily="34" charset="0"/>
              </a:rPr>
              <a:t>Поверхнею обертання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називається поверхня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, описана кривою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чи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прямою при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її обертанні навколо нерухомої осі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265113" algn="just">
              <a:buFontTx/>
              <a:buNone/>
            </a:pPr>
            <a:endParaRPr lang="uk-UA" altLang="ru-RU" sz="7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265113" algn="just">
              <a:buFontTx/>
              <a:buNone/>
            </a:pP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Ця поверхня визначається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на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кресленику твірною і віссю обертання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altLang="ru-RU" sz="14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265113" algn="just">
              <a:buFontTx/>
              <a:buNone/>
            </a:pP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Кожна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точка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твірної описує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коло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з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центром на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осі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Ці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кола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називаються </a:t>
            </a:r>
            <a:r>
              <a:rPr lang="uk-UA" altLang="ru-RU" sz="1400" b="1">
                <a:solidFill>
                  <a:srgbClr val="0000FF"/>
                </a:solidFill>
                <a:latin typeface="Arial" panose="020B0604020202020204" pitchFamily="34" charset="0"/>
              </a:rPr>
              <a:t>паралелями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Найбільша з цих паралелей називається </a:t>
            </a:r>
            <a:r>
              <a:rPr lang="uk-UA" altLang="ru-RU" sz="1400" b="1" u="sng">
                <a:solidFill>
                  <a:srgbClr val="0000FF"/>
                </a:solidFill>
                <a:latin typeface="Arial" panose="020B0604020202020204" pitchFamily="34" charset="0"/>
              </a:rPr>
              <a:t>екватором</a:t>
            </a:r>
            <a:r>
              <a:rPr lang="ru-RU" altLang="ru-RU" sz="1400" b="1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найменша </a:t>
            </a:r>
            <a:r>
              <a:rPr lang="ru-RU" altLang="ru-RU" sz="1400" b="1" u="sng">
                <a:solidFill>
                  <a:srgbClr val="0000FF"/>
                </a:solidFill>
                <a:latin typeface="Arial" panose="020B0604020202020204" pitchFamily="34" charset="0"/>
              </a:rPr>
              <a:t>горлом.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265113" algn="just">
              <a:buFontTx/>
              <a:buNone/>
            </a:pP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Криві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утворені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в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перерізі тіла обертання площинами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що проходять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через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вісь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називаються </a:t>
            </a:r>
            <a:r>
              <a:rPr lang="uk-UA" altLang="ru-RU" sz="1400" b="1" i="1" u="sng">
                <a:solidFill>
                  <a:srgbClr val="0000FF"/>
                </a:solidFill>
                <a:latin typeface="Arial" panose="020B0604020202020204" pitchFamily="34" charset="0"/>
              </a:rPr>
              <a:t>меридіанами</a:t>
            </a:r>
            <a:r>
              <a:rPr lang="ru-RU" altLang="ru-RU" sz="1400" b="1" u="sng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Меридіан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паралельний фронтальній площині проекцій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називається </a:t>
            </a:r>
            <a:r>
              <a:rPr lang="uk-UA" altLang="ru-RU" sz="1400" b="1" i="1" u="sng">
                <a:solidFill>
                  <a:srgbClr val="0000FF"/>
                </a:solidFill>
                <a:latin typeface="Arial" panose="020B0604020202020204" pitchFamily="34" charset="0"/>
              </a:rPr>
              <a:t>головним</a:t>
            </a:r>
            <a:r>
              <a:rPr lang="ru-RU" altLang="ru-RU" sz="1400" b="1" i="1" u="sng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uk-UA" altLang="ru-RU" sz="1400" b="1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Усі меридіани однакові між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собою.</a:t>
            </a:r>
          </a:p>
        </p:txBody>
      </p:sp>
      <p:graphicFrame>
        <p:nvGraphicFramePr>
          <p:cNvPr id="3584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7247415"/>
              </p:ext>
            </p:extLst>
          </p:nvPr>
        </p:nvGraphicFramePr>
        <p:xfrm>
          <a:off x="4500563" y="1471613"/>
          <a:ext cx="47863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Рисунок" r:id="rId3" imgW="2743200" imgH="2303640" progId="Word.Picture.8">
                  <p:embed/>
                </p:oleObj>
              </mc:Choice>
              <mc:Fallback>
                <p:oleObj name="Рисунок" r:id="rId3" imgW="2743200" imgH="230364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471613"/>
                        <a:ext cx="47863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476250"/>
            <a:ext cx="8064500" cy="6121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uk-UA" altLang="ru-RU" sz="1600" b="1" i="1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b="1" i="1" u="sng">
                <a:solidFill>
                  <a:srgbClr val="0000FF"/>
                </a:solidFill>
                <a:latin typeface="Arial" panose="020B0604020202020204" pitchFamily="34" charset="0"/>
              </a:rPr>
              <a:t>Геометричні тіла і поверхні утворені, обертанням прямої лінії:</a:t>
            </a:r>
            <a:endParaRPr lang="uk-UA" altLang="ru-RU" sz="1800" b="1"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циліндр обертання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– утворюється обертанням прямої </a:t>
            </a:r>
            <a:r>
              <a:rPr lang="en-US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L 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навколо паралельної до неї осі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ru-RU" altLang="ru-RU" sz="16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конус</a:t>
            </a: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 обертання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– утворений обертанням прямої </a:t>
            </a:r>
            <a:r>
              <a:rPr lang="en-US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навколо вісі, яка з нею перетинається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uk-UA" altLang="ru-RU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uk-UA" altLang="ru-RU" sz="1600" b="1">
                <a:solidFill>
                  <a:srgbClr val="CC0099"/>
                </a:solidFill>
                <a:latin typeface="Arial" panose="020B0604020202020204" pitchFamily="34" charset="0"/>
              </a:rPr>
              <a:t>однопорожнинний гіперболоїд обертання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– утворюється обертанням прямої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, яка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одночасно перетинає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три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прямі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а, б, с 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– напрямні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що перетинаються.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altLang="ru-RU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900113" y="2924175"/>
          <a:ext cx="2759075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Рисунок" r:id="rId3" imgW="1479198" imgH="1537306" progId="Word.Picture.8">
                  <p:embed/>
                </p:oleObj>
              </mc:Choice>
              <mc:Fallback>
                <p:oleObj name="Рисунок" r:id="rId3" imgW="1479198" imgH="153730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24175"/>
                        <a:ext cx="2759075" cy="288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4427538" y="3141663"/>
          <a:ext cx="4141787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Рисунок" r:id="rId5" imgW="2089701" imgH="1274242" progId="Word.Picture.8">
                  <p:embed/>
                </p:oleObj>
              </mc:Choice>
              <mc:Fallback>
                <p:oleObj name="Рисунок" r:id="rId5" imgW="2089701" imgH="1274242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8000" contrast="42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141663"/>
                        <a:ext cx="4141787" cy="255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6613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uk-UA" altLang="ru-RU" sz="2400" b="1">
                <a:solidFill>
                  <a:srgbClr val="0000FF"/>
                </a:solidFill>
                <a:latin typeface="Arial" panose="020B0604020202020204" pitchFamily="34" charset="0"/>
              </a:rPr>
              <a:t>Поверхні утворені обертанням</a:t>
            </a:r>
            <a:r>
              <a:rPr lang="ru-RU" altLang="ru-RU" sz="2400" b="1">
                <a:solidFill>
                  <a:srgbClr val="0000FF"/>
                </a:solidFill>
                <a:latin typeface="Arial" panose="020B0604020202020204" pitchFamily="34" charset="0"/>
              </a:rPr>
              <a:t> кола</a:t>
            </a:r>
            <a:r>
              <a:rPr lang="uk-UA" altLang="ru-RU" sz="2400" b="1">
                <a:solidFill>
                  <a:srgbClr val="0000FF"/>
                </a:solidFill>
                <a:latin typeface="Arial" panose="020B0604020202020204" pitchFamily="34" charset="0"/>
              </a:rPr>
              <a:t> навколо нерухомої</a:t>
            </a:r>
            <a:r>
              <a:rPr lang="ru-RU" altLang="ru-RU" sz="2400" b="1">
                <a:solidFill>
                  <a:srgbClr val="0000FF"/>
                </a:solidFill>
                <a:latin typeface="Arial" panose="020B0604020202020204" pitchFamily="34" charset="0"/>
              </a:rPr>
              <a:t> осі:</a:t>
            </a:r>
            <a:r>
              <a:rPr lang="ru-RU" altLang="ru-RU" sz="1400"/>
              <a:t>                   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r>
              <a:rPr lang="ru-RU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сфера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– поверхня утворена обертанням кола навколо його діаметра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ru-RU" altLang="ru-RU" sz="16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тор 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поверхня утворена обертанням кола навколо осі 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І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, яка лежить в площині цього кола, але не проходить через її центр – </a:t>
            </a:r>
            <a:r>
              <a:rPr lang="uk-UA" altLang="ru-RU" sz="1600" b="1">
                <a:solidFill>
                  <a:srgbClr val="CC0099"/>
                </a:solidFill>
                <a:latin typeface="Arial" panose="020B0604020202020204" pitchFamily="34" charset="0"/>
              </a:rPr>
              <a:t>закритий тор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uk-UA" altLang="ru-RU" sz="16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кільце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– тор у якого вісь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проходить за межами кола.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547813" y="2997200"/>
          <a:ext cx="2541587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Рисунок" r:id="rId3" imgW="1908317" imgH="2607583" progId="Word.Picture.8">
                  <p:embed/>
                </p:oleObj>
              </mc:Choice>
              <mc:Fallback>
                <p:oleObj name="Рисунок" r:id="rId3" imgW="1908317" imgH="2607583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997200"/>
                        <a:ext cx="2541587" cy="338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5364163" y="3141663"/>
          <a:ext cx="2151062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Рисунок" r:id="rId5" imgW="1405996" imgH="2361095" progId="Word.Picture.8">
                  <p:embed/>
                </p:oleObj>
              </mc:Choice>
              <mc:Fallback>
                <p:oleObj name="Рисунок" r:id="rId5" imgW="1405996" imgH="2361095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141663"/>
                        <a:ext cx="2151062" cy="338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>
            <a:normAutofit fontScale="90000"/>
          </a:bodyPr>
          <a:lstStyle/>
          <a:p>
            <a:r>
              <a:rPr lang="uk-UA" altLang="ru-RU" sz="2000" i="1" u="sng">
                <a:solidFill>
                  <a:srgbClr val="0000FF"/>
                </a:solidFill>
                <a:latin typeface="Arial" panose="020B0604020202020204" pitchFamily="34" charset="0"/>
              </a:rPr>
              <a:t>Поверхні утворенні обертанням кривих</a:t>
            </a:r>
            <a:r>
              <a:rPr lang="ru-RU" altLang="ru-RU" sz="2000" i="1" u="sng">
                <a:solidFill>
                  <a:srgbClr val="0000FF"/>
                </a:solidFill>
                <a:latin typeface="Arial" panose="020B0604020202020204" pitchFamily="34" charset="0"/>
              </a:rPr>
              <a:t> другого порядку</a:t>
            </a:r>
            <a:r>
              <a:rPr lang="ru-RU" altLang="ru-RU" sz="2000" i="1">
                <a:solidFill>
                  <a:srgbClr val="0000FF"/>
                </a:solidFill>
                <a:latin typeface="Arial" panose="020B0604020202020204" pitchFamily="34" charset="0"/>
              </a:rPr>
              <a:t> –</a:t>
            </a:r>
            <a:r>
              <a:rPr lang="uk-UA" altLang="ru-RU" sz="20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еліпса</a:t>
            </a: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uk-UA" altLang="ru-RU" sz="2000">
                <a:solidFill>
                  <a:srgbClr val="0000FF"/>
                </a:solidFill>
                <a:latin typeface="Arial" panose="020B0604020202020204" pitchFamily="34" charset="0"/>
              </a:rPr>
              <a:t> параболи і гіперболи</a:t>
            </a: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uk-UA" altLang="ru-RU" sz="2000">
                <a:solidFill>
                  <a:srgbClr val="0000FF"/>
                </a:solidFill>
                <a:latin typeface="Arial" panose="020B0604020202020204" pitchFamily="34" charset="0"/>
              </a:rPr>
              <a:t> навколо їх</a:t>
            </a: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 осей:</a:t>
            </a:r>
            <a:br>
              <a:rPr lang="uk-UA" altLang="ru-RU" sz="2000" i="1">
                <a:solidFill>
                  <a:srgbClr val="0000FF"/>
                </a:solidFill>
                <a:latin typeface="Arial" panose="020B0604020202020204" pitchFamily="34" charset="0"/>
              </a:rPr>
            </a:br>
            <a:endParaRPr lang="ru-RU" altLang="ru-RU" sz="2000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еліпсоїд обертання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– утворюється обертанням еліпса навколо його осі 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І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uk-UA" altLang="ru-RU" sz="16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параболоїд обертання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– утворений обертанням параболи навколо його осі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uk-UA" altLang="ru-RU" sz="16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однопорожнинний гіперболоїд обертання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– утворюється обертанням гіперболи навколо її мнимої осі. Ця поверхня може бути отримана і обертанням прямої лінії навколо осі, яка з нею перетинається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uk-UA" altLang="ru-RU" sz="16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двопорожнинний гіперболоїд обертання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– утворюється обертанням гіперболи навколо її дійсної осі 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І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. При обертанні асимптот гіперболи утворюється асимптотичний конус обертання, в середині якого розташовано двопорожнинний гіперболоїд. </a:t>
            </a:r>
            <a:endParaRPr lang="ru-RU" altLang="ru-RU" sz="16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609209"/>
              </p:ext>
            </p:extLst>
          </p:nvPr>
        </p:nvGraphicFramePr>
        <p:xfrm>
          <a:off x="682624" y="4103162"/>
          <a:ext cx="2068513" cy="245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Рисунок" r:id="rId3" imgW="1924340" imgH="2291549" progId="Word.Picture.8">
                  <p:embed/>
                </p:oleObj>
              </mc:Choice>
              <mc:Fallback>
                <p:oleObj name="Рисунок" r:id="rId3" imgW="1924340" imgH="2291549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4" y="4103162"/>
                        <a:ext cx="2068513" cy="2451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89537"/>
              </p:ext>
            </p:extLst>
          </p:nvPr>
        </p:nvGraphicFramePr>
        <p:xfrm>
          <a:off x="3651251" y="4192277"/>
          <a:ext cx="1739899" cy="2484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Рисунок" r:id="rId5" imgW="1819572" imgH="2769075" progId="Word.Picture.8">
                  <p:embed/>
                </p:oleObj>
              </mc:Choice>
              <mc:Fallback>
                <p:oleObj name="Рисунок" r:id="rId5" imgW="1819572" imgH="2769075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1" y="4192277"/>
                        <a:ext cx="1739899" cy="2484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549022"/>
              </p:ext>
            </p:extLst>
          </p:nvPr>
        </p:nvGraphicFramePr>
        <p:xfrm>
          <a:off x="6652883" y="4019550"/>
          <a:ext cx="1808492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Рисунок" r:id="rId7" imgW="1713952" imgH="2638935" progId="Word.Picture.8">
                  <p:embed/>
                </p:oleObj>
              </mc:Choice>
              <mc:Fallback>
                <p:oleObj name="Рисунок" r:id="rId7" imgW="1713952" imgH="2638935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2883" y="4019550"/>
                        <a:ext cx="1808492" cy="2620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431800"/>
          </a:xfrm>
        </p:spPr>
        <p:txBody>
          <a:bodyPr>
            <a:normAutofit fontScale="90000"/>
          </a:bodyPr>
          <a:lstStyle/>
          <a:p>
            <a:r>
              <a:rPr lang="uk-UA" altLang="ru-RU" sz="2400" b="1" i="1">
                <a:solidFill>
                  <a:srgbClr val="0000FF"/>
                </a:solidFill>
                <a:latin typeface="Arial" panose="020B0604020202020204" pitchFamily="34" charset="0"/>
              </a:rPr>
              <a:t>Гвинтові поверхні</a:t>
            </a:r>
            <a:endParaRPr lang="ru-RU" altLang="ru-RU" sz="2400" b="1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484313"/>
            <a:ext cx="4608512" cy="4968875"/>
          </a:xfrm>
        </p:spPr>
        <p:txBody>
          <a:bodyPr>
            <a:normAutofit lnSpcReduction="10000"/>
          </a:bodyPr>
          <a:lstStyle/>
          <a:p>
            <a:pPr marL="0" indent="357188" algn="just">
              <a:lnSpc>
                <a:spcPct val="80000"/>
              </a:lnSpc>
              <a:buFontTx/>
              <a:buNone/>
            </a:pP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Гвинтова поверхня</a:t>
            </a: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утворюється гвинтовим рухом будь-якої лінії (твірної). Під гвинтовим рухом розуміють сукупність двох рухів – обертального навколо осі і поступового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паралельно цієї осі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357188" algn="just">
              <a:lnSpc>
                <a:spcPct val="80000"/>
              </a:lnSpc>
              <a:buFontTx/>
              <a:buNone/>
            </a:pPr>
            <a:endParaRPr lang="ru-RU" altLang="ru-RU" sz="1600" b="1" i="1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>
              <a:lnSpc>
                <a:spcPct val="80000"/>
              </a:lnSpc>
              <a:buFontTx/>
              <a:buNone/>
            </a:pPr>
            <a:r>
              <a:rPr lang="ru-RU" altLang="ru-RU" sz="1600" b="1" i="1" u="sng">
                <a:solidFill>
                  <a:srgbClr val="0000FF"/>
                </a:solidFill>
                <a:latin typeface="Arial" panose="020B0604020202020204" pitchFamily="34" charset="0"/>
              </a:rPr>
              <a:t>До</a:t>
            </a:r>
            <a:r>
              <a:rPr lang="uk-UA" altLang="ru-RU" sz="1600" b="1" i="1" u="sng">
                <a:solidFill>
                  <a:srgbClr val="0000FF"/>
                </a:solidFill>
                <a:latin typeface="Arial" panose="020B0604020202020204" pitchFamily="34" charset="0"/>
              </a:rPr>
              <a:t> гвинтових поверхонь відносяться</a:t>
            </a:r>
            <a:r>
              <a:rPr lang="ru-RU" altLang="ru-RU" sz="160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endParaRPr lang="uk-UA" altLang="ru-RU" sz="1600"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indent="357188">
              <a:lnSpc>
                <a:spcPct val="80000"/>
              </a:lnSpc>
            </a:pP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гвинтовий циліндроїд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uk-UA" altLang="ru-RU" sz="16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>
              <a:lnSpc>
                <a:spcPct val="80000"/>
              </a:lnSpc>
            </a:pP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прямий і похилий (архімедов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 гелікоїд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uk-UA" altLang="ru-RU" sz="16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>
              <a:lnSpc>
                <a:spcPct val="80000"/>
              </a:lnSpc>
            </a:pP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евольвентний розгорнутий гелікоїд 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– утворюється в тому випадку, якщо твірна лінія при рухові буде у всіх своїх положеннях дотичною до циліндричної гвинтової лінії (рис. 71). </a:t>
            </a: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Нерозгорнутий гелікоїд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обмежує поверхню трикутної нарізі.</a:t>
            </a:r>
          </a:p>
          <a:p>
            <a:pPr marL="0" indent="357188">
              <a:lnSpc>
                <a:spcPct val="80000"/>
              </a:lnSpc>
              <a:buFontTx/>
              <a:buNone/>
            </a:pPr>
            <a:endParaRPr lang="uk-UA" altLang="ru-RU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 algn="just">
              <a:lnSpc>
                <a:spcPct val="80000"/>
              </a:lnSpc>
              <a:buFontTx/>
              <a:buNone/>
            </a:pP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Гвинтові поверхні знаходять широке використання в техніці. </a:t>
            </a:r>
            <a:endParaRPr lang="uk-UA" altLang="ru-RU" sz="1600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 algn="just">
              <a:lnSpc>
                <a:spcPct val="80000"/>
              </a:lnSpc>
              <a:buFontTx/>
              <a:buNone/>
            </a:pPr>
            <a:r>
              <a:rPr lang="uk-UA" altLang="ru-RU" sz="1600" u="sng">
                <a:solidFill>
                  <a:srgbClr val="000000"/>
                </a:solidFill>
                <a:latin typeface="Arial" panose="020B0604020202020204" pitchFamily="34" charset="0"/>
              </a:rPr>
              <a:t>Побудова гвинтової поверхні на кресленику починається з побудови гвинтової лінії.</a:t>
            </a:r>
          </a:p>
          <a:p>
            <a:pPr marL="0" indent="357188" algn="just">
              <a:lnSpc>
                <a:spcPct val="80000"/>
              </a:lnSpc>
              <a:buFontTx/>
              <a:buNone/>
            </a:pPr>
            <a:endParaRPr lang="ru-RU" altLang="ru-RU" sz="1600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5364163" y="1989138"/>
          <a:ext cx="1498600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Рисунок" r:id="rId3" imgW="944783" imgH="2278572" progId="Word.Picture.8">
                  <p:embed/>
                </p:oleObj>
              </mc:Choice>
              <mc:Fallback>
                <p:oleObj name="Рисунок" r:id="rId3" imgW="944783" imgH="227857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89138"/>
                        <a:ext cx="1498600" cy="374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7019925" y="2349500"/>
          <a:ext cx="1947863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Рисунок" r:id="rId5" imgW="1259590" imgH="2194968" progId="Word.Picture.8">
                  <p:embed/>
                </p:oleObj>
              </mc:Choice>
              <mc:Fallback>
                <p:oleObj name="Рисунок" r:id="rId5" imgW="1259590" imgH="219496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349500"/>
                        <a:ext cx="1947863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76263"/>
          </a:xfrm>
        </p:spPr>
        <p:txBody>
          <a:bodyPr>
            <a:normAutofit fontScale="90000"/>
          </a:bodyPr>
          <a:lstStyle/>
          <a:p>
            <a:r>
              <a:rPr lang="uk-UA" altLang="ru-RU" sz="2000" b="1">
                <a:solidFill>
                  <a:srgbClr val="0000FF"/>
                </a:solidFill>
                <a:latin typeface="Arial" panose="020B0604020202020204" pitchFamily="34" charset="0"/>
              </a:rPr>
              <a:t>Циклічні і топографічні поверхні</a:t>
            </a:r>
            <a:r>
              <a:rPr lang="ru-RU" altLang="ru-RU" sz="400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125538"/>
            <a:ext cx="7772400" cy="4683125"/>
          </a:xfrm>
        </p:spPr>
        <p:txBody>
          <a:bodyPr/>
          <a:lstStyle/>
          <a:p>
            <a:pPr marL="0" indent="357188" algn="just">
              <a:buFontTx/>
              <a:buNone/>
            </a:pP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Циклічною 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називається поверхня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, яка описана колом 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(твірна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постійного чи перемінного радіусу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а при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його рухові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357188" algn="just">
              <a:buFontTx/>
              <a:buNone/>
            </a:pPr>
            <a:endParaRPr lang="ru-RU" altLang="ru-RU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 algn="just"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Прикладом</a:t>
            </a: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циклічної поверхні можуть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бути</a:t>
            </a: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будь-які поверхні обертання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, а</a:t>
            </a: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також</a:t>
            </a: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до них</a:t>
            </a: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відносяться каналові і трубні поверхні.</a:t>
            </a:r>
          </a:p>
          <a:p>
            <a:pPr marL="0" indent="357188" algn="just">
              <a:buFontTx/>
              <a:buNone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Каналова </a:t>
            </a:r>
            <a:r>
              <a:rPr lang="uk-UA" altLang="ru-RU" sz="1600" b="1">
                <a:solidFill>
                  <a:srgbClr val="CC0099"/>
                </a:solidFill>
                <a:latin typeface="Arial" panose="020B0604020202020204" pitchFamily="34" charset="0"/>
              </a:rPr>
              <a:t>поверхня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утворюється рухом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кола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з перемінним радіусом поздовж кривої направляючої із збереженням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площини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кола, перпендикулярного до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напрямної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357188" algn="just">
              <a:buFontTx/>
              <a:buNone/>
            </a:pPr>
            <a:endParaRPr lang="ru-RU" altLang="ru-RU" sz="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 algn="just">
              <a:buFontTx/>
              <a:buNone/>
            </a:pPr>
            <a:r>
              <a:rPr lang="uk-UA" altLang="ru-RU" sz="1400" b="1" i="1">
                <a:solidFill>
                  <a:srgbClr val="CC0099"/>
                </a:solidFill>
                <a:latin typeface="Arial" panose="020B0604020202020204" pitchFamily="34" charset="0"/>
              </a:rPr>
              <a:t>Топографічною 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називається поверхня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утворення якої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не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підкорюється жодному геометричному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закону 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(поверхня земної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кори, корпус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пароплава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поверхня літака тощо</a:t>
            </a:r>
            <a:r>
              <a:rPr lang="ru-RU" altLang="ru-RU" sz="1400" b="1">
                <a:solidFill>
                  <a:srgbClr val="000000"/>
                </a:solidFill>
              </a:rPr>
              <a:t>).</a:t>
            </a:r>
            <a:r>
              <a:rPr lang="ru-RU" altLang="ru-RU" sz="1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26638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2416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400" b="1" i="1" u="sng">
                <a:solidFill>
                  <a:srgbClr val="0000FF"/>
                </a:solidFill>
                <a:latin typeface="Arial" panose="020B0604020202020204" pitchFamily="34" charset="0"/>
              </a:rPr>
              <a:t>План викладу матеріалу</a:t>
            </a:r>
            <a:r>
              <a:rPr lang="ru-RU" altLang="ru-RU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1.</a:t>
            </a:r>
            <a:r>
              <a:rPr lang="uk-UA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Загальні відомості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про </a:t>
            </a: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зображення багатогранних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кривих поверхонь.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2. Утворення кривих ліній та поверхонь.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3. Характеристика кривих поверхонь:</a:t>
            </a:r>
          </a:p>
          <a:p>
            <a:pPr marL="990600" lvl="1" indent="-533400">
              <a:lnSpc>
                <a:spcPct val="90000"/>
              </a:lnSpc>
            </a:pP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Лінійчаті поверхні.</a:t>
            </a:r>
          </a:p>
          <a:p>
            <a:pPr marL="990600" lvl="1" indent="-533400">
              <a:lnSpc>
                <a:spcPct val="90000"/>
              </a:lnSpc>
            </a:pP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Поверхні обертання.</a:t>
            </a:r>
          </a:p>
          <a:p>
            <a:pPr marL="990600" lvl="1" indent="-533400">
              <a:lnSpc>
                <a:spcPct val="90000"/>
              </a:lnSpc>
            </a:pP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Гвинтові поверхні.</a:t>
            </a:r>
          </a:p>
          <a:p>
            <a:pPr marL="990600" lvl="1" indent="-533400">
              <a:lnSpc>
                <a:spcPct val="90000"/>
              </a:lnSpc>
            </a:pP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Циклічні і топографічні поверхні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4. Прямі та площини, дотичні до поверхні.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5. Побудова точок</a:t>
            </a: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на</a:t>
            </a:r>
            <a:r>
              <a:rPr lang="uk-UA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поверхнях геометричних</a:t>
            </a:r>
            <a:r>
              <a:rPr lang="uk-UA" altLang="ru-RU" sz="2400" dirty="0">
                <a:solidFill>
                  <a:srgbClr val="000000"/>
                </a:solidFill>
              </a:rPr>
              <a:t> тіл.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2400" cy="647700"/>
          </a:xfrm>
        </p:spPr>
        <p:txBody>
          <a:bodyPr/>
          <a:lstStyle/>
          <a:p>
            <a:r>
              <a:rPr lang="uk-UA" altLang="ru-RU" sz="2000" b="1">
                <a:solidFill>
                  <a:srgbClr val="0000FF"/>
                </a:solidFill>
                <a:latin typeface="Arial" panose="020B0604020202020204" pitchFamily="34" charset="0"/>
              </a:rPr>
              <a:t>28. Прямі та площини, дотичні до поверхні</a:t>
            </a:r>
            <a:endParaRPr lang="ru-RU" altLang="ru-RU" sz="2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07375" cy="5472112"/>
          </a:xfrm>
        </p:spPr>
        <p:txBody>
          <a:bodyPr/>
          <a:lstStyle/>
          <a:p>
            <a:pPr marL="0" indent="357188" algn="just">
              <a:buFontTx/>
              <a:buNone/>
            </a:pP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Дотичною площиною</a:t>
            </a: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до кривої поверхні у будь-якій точці, називається площина, в якій лежать усі прямі, дотичні до різноманітних кривих та які проходять по поверхні через цю точку.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357188" algn="just">
              <a:buFontTx/>
              <a:buNone/>
            </a:pPr>
            <a:endParaRPr lang="ru-RU" altLang="ru-RU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042988" y="2636838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Рисунок" r:id="rId3" imgW="1087943" imgH="1056222" progId="Word.Picture.8">
                  <p:embed/>
                </p:oleObj>
              </mc:Choice>
              <mc:Fallback>
                <p:oleObj name="Рисунок" r:id="rId3" imgW="1087943" imgH="105622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36838"/>
                        <a:ext cx="2160587" cy="216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3851275" y="2276475"/>
          <a:ext cx="1592263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Рисунок" r:id="rId5" imgW="830471" imgH="1494784" progId="Word.Picture.8">
                  <p:embed/>
                </p:oleObj>
              </mc:Choice>
              <mc:Fallback>
                <p:oleObj name="Рисунок" r:id="rId5" imgW="830471" imgH="1494784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276475"/>
                        <a:ext cx="1592263" cy="273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6156325" y="2565400"/>
          <a:ext cx="223202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Рисунок" r:id="rId7" imgW="1257571" imgH="1291515" progId="Word.Picture.8">
                  <p:embed/>
                </p:oleObj>
              </mc:Choice>
              <mc:Fallback>
                <p:oleObj name="Рисунок" r:id="rId7" imgW="1257571" imgH="1291515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6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565400"/>
                        <a:ext cx="2232025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84213" y="5207000"/>
            <a:ext cx="7920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kumimoji="0" lang="uk-UA" altLang="ru-RU" sz="1600">
                <a:solidFill>
                  <a:srgbClr val="000000"/>
                </a:solidFill>
              </a:rPr>
              <a:t>У залежності від вигляду кривої поверхні дотична площина може мати з нею одну спільну точку, одну точку дотику та лінію перетину у вигляді двох прямих, прямої та кривої або кривої з вузловою точкою  чи безмежність їх </a:t>
            </a:r>
          </a:p>
        </p:txBody>
      </p:sp>
    </p:spTree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altLang="ru-RU" sz="2000" b="1" i="1" u="sng">
                <a:solidFill>
                  <a:srgbClr val="0000FF"/>
                </a:solidFill>
                <a:latin typeface="Arial" panose="020B0604020202020204" pitchFamily="34" charset="0"/>
              </a:rPr>
              <a:t>Приклад</a:t>
            </a:r>
            <a:r>
              <a:rPr lang="uk-UA" altLang="ru-RU" sz="2000" u="sng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ru-RU" altLang="ru-RU" sz="2000" u="sng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84313"/>
            <a:ext cx="4822825" cy="46116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 u="sng">
                <a:solidFill>
                  <a:srgbClr val="000000"/>
                </a:solidFill>
                <a:latin typeface="Arial" panose="020B0604020202020204" pitchFamily="34" charset="0"/>
              </a:rPr>
              <a:t>Алгоритм</a:t>
            </a:r>
            <a:r>
              <a:rPr lang="uk-UA" altLang="ru-RU" sz="1600" b="1" i="1" u="sng">
                <a:solidFill>
                  <a:srgbClr val="000000"/>
                </a:solidFill>
                <a:latin typeface="Arial" panose="020B0604020202020204" pitchFamily="34" charset="0"/>
              </a:rPr>
              <a:t> розв’язання</a:t>
            </a:r>
            <a:r>
              <a:rPr lang="ru-RU" altLang="ru-RU" sz="1600" b="1" i="1" u="sng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uk-UA" altLang="ru-RU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д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ля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зображення площини дотичної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до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тіла обертання достатньо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провести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дві прямі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які перетинаються та дотичні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до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будь-яких кривих, і які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проходили б через точку 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А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. За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такі прямі можна вибрати паралель і меридіан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що проходять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через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задану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точку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uk-UA" altLang="ru-RU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дотична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до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паралелі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на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горизонтальну площину проекцій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проекціюється у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дотичну </a:t>
            </a: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до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проекції паралелі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, так як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це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коло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спроекціюється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на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площину 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П</a:t>
            </a:r>
            <a:r>
              <a:rPr lang="ru-RU" altLang="ru-RU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без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спотворення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. При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побудові дотичної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до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меридіана необхідно спочатку повернути його навколо осі еліпсоїда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, до фронтального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положення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(до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співпадання з головним меридіаном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). При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цьому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точка 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А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займе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нове положення 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А'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А</a:t>
            </a:r>
            <a:r>
              <a:rPr lang="ru-RU" altLang="ru-RU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, А</a:t>
            </a:r>
            <a:r>
              <a:rPr lang="ru-RU" altLang="ru-RU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Потім необхідно виконати протилежний оберт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Дотична площина визначається двома перетинними прямими 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ru-RU" altLang="ru-RU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, h</a:t>
            </a:r>
            <a:r>
              <a:rPr lang="ru-RU" altLang="ru-RU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uk-UA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ru-RU" altLang="ru-RU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, l</a:t>
            </a:r>
            <a:r>
              <a:rPr lang="ru-RU" altLang="ru-RU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</p:txBody>
      </p:sp>
      <p:graphicFrame>
        <p:nvGraphicFramePr>
          <p:cNvPr id="5632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4506894"/>
              </p:ext>
            </p:extLst>
          </p:nvPr>
        </p:nvGraphicFramePr>
        <p:xfrm>
          <a:off x="6278563" y="981075"/>
          <a:ext cx="1893837" cy="553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Рисунок" r:id="rId3" imgW="800640" imgH="2334600" progId="Word.Picture.8">
                  <p:embed/>
                </p:oleObj>
              </mc:Choice>
              <mc:Fallback>
                <p:oleObj name="Рисунок" r:id="rId3" imgW="800640" imgH="23346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981075"/>
                        <a:ext cx="1893837" cy="5530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375"/>
          </a:xfrm>
        </p:spPr>
        <p:txBody>
          <a:bodyPr/>
          <a:lstStyle/>
          <a:p>
            <a:pPr algn="l"/>
            <a:r>
              <a:rPr lang="ru-RU" altLang="ru-RU" sz="2400" b="1" i="1" u="sng">
                <a:solidFill>
                  <a:srgbClr val="0000FF"/>
                </a:solidFill>
                <a:latin typeface="Arial" panose="020B0604020202020204" pitchFamily="34" charset="0"/>
              </a:rPr>
              <a:t>Приклад</a:t>
            </a:r>
            <a:r>
              <a:rPr lang="ru-RU" altLang="ru-RU" sz="240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96975"/>
            <a:ext cx="7918450" cy="4899025"/>
          </a:xfrm>
        </p:spPr>
        <p:txBody>
          <a:bodyPr/>
          <a:lstStyle/>
          <a:p>
            <a:pPr marL="0" indent="357188" algn="just">
              <a:buFontTx/>
              <a:buNone/>
            </a:pP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Побудувати площину дотичну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до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поверхні кулі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в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точці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А та до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поверхні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 конуса</a:t>
            </a:r>
            <a:r>
              <a:rPr lang="ru-RU" altLang="ru-RU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132138" y="1700213"/>
          <a:ext cx="14414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Рисунок" r:id="rId3" imgW="1143443" imgH="2199067" progId="Word.Picture.8">
                  <p:embed/>
                </p:oleObj>
              </mc:Choice>
              <mc:Fallback>
                <p:oleObj name="Рисунок" r:id="rId3" imgW="1143443" imgH="2199067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700213"/>
                        <a:ext cx="1441450" cy="287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5580063" y="1700213"/>
          <a:ext cx="1597025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Рисунок" r:id="rId5" imgW="1171885" imgH="2170998" progId="Word.Picture.8">
                  <p:embed/>
                </p:oleObj>
              </mc:Choice>
              <mc:Fallback>
                <p:oleObj name="Рисунок" r:id="rId5" imgW="1171885" imgH="217099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00213"/>
                        <a:ext cx="1597025" cy="295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684213" y="4581525"/>
            <a:ext cx="7991475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65113" indent="277813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kumimoji="0" lang="ru-RU" altLang="ru-RU" sz="1400" b="1" i="1" u="sng">
                <a:solidFill>
                  <a:srgbClr val="0000FF"/>
                </a:solidFill>
              </a:rPr>
              <a:t>Алгоритм</a:t>
            </a:r>
            <a:r>
              <a:rPr kumimoji="0" lang="uk-UA" altLang="ru-RU" sz="1400" b="1" i="1" u="sng">
                <a:solidFill>
                  <a:srgbClr val="0000FF"/>
                </a:solidFill>
              </a:rPr>
              <a:t> розв’язання</a:t>
            </a:r>
            <a:r>
              <a:rPr kumimoji="0" lang="ru-RU" altLang="ru-RU" sz="1400" b="1" i="1" u="sng">
                <a:solidFill>
                  <a:srgbClr val="0000FF"/>
                </a:solidFill>
              </a:rPr>
              <a:t>:</a:t>
            </a:r>
          </a:p>
          <a:p>
            <a:pPr algn="just"/>
            <a:endParaRPr kumimoji="0" lang="ru-RU" altLang="ru-RU" sz="1400" b="1">
              <a:solidFill>
                <a:srgbClr val="0000FF"/>
              </a:solidFill>
            </a:endParaRPr>
          </a:p>
          <a:p>
            <a:pPr algn="just">
              <a:buFontTx/>
              <a:buChar char="•"/>
            </a:pPr>
            <a:r>
              <a:rPr kumimoji="0" lang="uk-UA" altLang="ru-RU" sz="1400" b="1">
                <a:solidFill>
                  <a:srgbClr val="000000"/>
                </a:solidFill>
              </a:rPr>
              <a:t>площину визначаємо</a:t>
            </a:r>
            <a:r>
              <a:rPr kumimoji="0" lang="ru-RU" altLang="ru-RU" sz="1400" b="1">
                <a:solidFill>
                  <a:srgbClr val="000000"/>
                </a:solidFill>
              </a:rPr>
              <a:t> за</a:t>
            </a:r>
            <a:r>
              <a:rPr kumimoji="0" lang="uk-UA" altLang="ru-RU" sz="1400" b="1">
                <a:solidFill>
                  <a:srgbClr val="000000"/>
                </a:solidFill>
              </a:rPr>
              <a:t> допомогою дотичних </a:t>
            </a:r>
            <a:r>
              <a:rPr kumimoji="0" lang="uk-UA" altLang="ru-RU" sz="1400" b="1" i="1">
                <a:solidFill>
                  <a:srgbClr val="000000"/>
                </a:solidFill>
              </a:rPr>
              <a:t>h</a:t>
            </a:r>
            <a:r>
              <a:rPr kumimoji="0" lang="uk-UA" altLang="ru-RU" sz="1400" b="1">
                <a:solidFill>
                  <a:srgbClr val="000000"/>
                </a:solidFill>
              </a:rPr>
              <a:t> і </a:t>
            </a:r>
            <a:r>
              <a:rPr kumimoji="0" lang="uk-UA" altLang="ru-RU" sz="1400" b="1" i="1">
                <a:solidFill>
                  <a:srgbClr val="000000"/>
                </a:solidFill>
              </a:rPr>
              <a:t>f</a:t>
            </a:r>
            <a:r>
              <a:rPr kumimoji="0" lang="ru-RU" altLang="ru-RU" sz="1400" b="1">
                <a:solidFill>
                  <a:srgbClr val="000000"/>
                </a:solidFill>
              </a:rPr>
              <a:t> до горизонтального</a:t>
            </a:r>
            <a:r>
              <a:rPr kumimoji="0" lang="uk-UA" altLang="ru-RU" sz="1400" b="1">
                <a:solidFill>
                  <a:srgbClr val="000000"/>
                </a:solidFill>
              </a:rPr>
              <a:t> і</a:t>
            </a:r>
            <a:r>
              <a:rPr kumimoji="0" lang="ru-RU" altLang="ru-RU" sz="1400" b="1">
                <a:solidFill>
                  <a:srgbClr val="000000"/>
                </a:solidFill>
              </a:rPr>
              <a:t> фронтального</a:t>
            </a:r>
            <a:r>
              <a:rPr kumimoji="0" lang="uk-UA" altLang="ru-RU" sz="1400" b="1">
                <a:solidFill>
                  <a:srgbClr val="000000"/>
                </a:solidFill>
              </a:rPr>
              <a:t> кола</a:t>
            </a:r>
            <a:r>
              <a:rPr kumimoji="0" lang="ru-RU" altLang="ru-RU" sz="1400" b="1">
                <a:solidFill>
                  <a:srgbClr val="000000"/>
                </a:solidFill>
              </a:rPr>
              <a:t>,</a:t>
            </a:r>
            <a:r>
              <a:rPr kumimoji="0" lang="uk-UA" altLang="ru-RU" sz="1400" b="1">
                <a:solidFill>
                  <a:srgbClr val="000000"/>
                </a:solidFill>
              </a:rPr>
              <a:t> які є перерізами сфери</a:t>
            </a:r>
            <a:r>
              <a:rPr kumimoji="0" lang="ru-RU" altLang="ru-RU" sz="1400" b="1">
                <a:solidFill>
                  <a:srgbClr val="000000"/>
                </a:solidFill>
              </a:rPr>
              <a:t> горизонтальною</a:t>
            </a:r>
            <a:r>
              <a:rPr kumimoji="0" lang="uk-UA" altLang="ru-RU" sz="1400" b="1">
                <a:solidFill>
                  <a:srgbClr val="000000"/>
                </a:solidFill>
              </a:rPr>
              <a:t> і</a:t>
            </a:r>
            <a:r>
              <a:rPr kumimoji="0" lang="ru-RU" altLang="ru-RU" sz="1400" b="1">
                <a:solidFill>
                  <a:srgbClr val="000000"/>
                </a:solidFill>
              </a:rPr>
              <a:t> фронтальною</a:t>
            </a:r>
            <a:r>
              <a:rPr kumimoji="0" lang="uk-UA" altLang="ru-RU" sz="1400" b="1">
                <a:solidFill>
                  <a:srgbClr val="000000"/>
                </a:solidFill>
              </a:rPr>
              <a:t> площинами</a:t>
            </a:r>
            <a:r>
              <a:rPr kumimoji="0" lang="ru-RU" altLang="ru-RU" sz="1400" b="1">
                <a:solidFill>
                  <a:srgbClr val="000000"/>
                </a:solidFill>
              </a:rPr>
              <a:t>,</a:t>
            </a:r>
            <a:r>
              <a:rPr kumimoji="0" lang="uk-UA" altLang="ru-RU" sz="1400" b="1">
                <a:solidFill>
                  <a:srgbClr val="000000"/>
                </a:solidFill>
              </a:rPr>
              <a:t> проведеними</a:t>
            </a:r>
            <a:r>
              <a:rPr kumimoji="0" lang="ru-RU" altLang="ru-RU" sz="1400" b="1">
                <a:solidFill>
                  <a:srgbClr val="000000"/>
                </a:solidFill>
              </a:rPr>
              <a:t> через точку </a:t>
            </a:r>
            <a:r>
              <a:rPr kumimoji="0" lang="ru-RU" altLang="ru-RU" sz="1400" b="1" i="1">
                <a:solidFill>
                  <a:srgbClr val="000000"/>
                </a:solidFill>
              </a:rPr>
              <a:t>А</a:t>
            </a:r>
            <a:r>
              <a:rPr kumimoji="0" lang="uk-UA" altLang="ru-RU" sz="1400" b="1">
                <a:solidFill>
                  <a:srgbClr val="000000"/>
                </a:solidFill>
              </a:rPr>
              <a:t>;</a:t>
            </a:r>
            <a:r>
              <a:rPr kumimoji="0" lang="ru-RU" altLang="ru-RU" sz="1400" b="1">
                <a:solidFill>
                  <a:srgbClr val="000000"/>
                </a:solidFill>
              </a:rPr>
              <a:t>  </a:t>
            </a:r>
          </a:p>
          <a:p>
            <a:pPr algn="just">
              <a:buFontTx/>
              <a:buChar char="•"/>
            </a:pPr>
            <a:r>
              <a:rPr kumimoji="0" lang="uk-UA" altLang="ru-RU" sz="1400" b="1">
                <a:solidFill>
                  <a:srgbClr val="000000"/>
                </a:solidFill>
              </a:rPr>
              <a:t>т</a:t>
            </a:r>
            <a:r>
              <a:rPr kumimoji="0" lang="ru-RU" altLang="ru-RU" sz="1400" b="1">
                <a:solidFill>
                  <a:srgbClr val="000000"/>
                </a:solidFill>
              </a:rPr>
              <a:t>очка </a:t>
            </a:r>
            <a:r>
              <a:rPr kumimoji="0" lang="ru-RU" altLang="ru-RU" sz="1400" b="1" i="1">
                <a:solidFill>
                  <a:srgbClr val="000000"/>
                </a:solidFill>
              </a:rPr>
              <a:t>А</a:t>
            </a:r>
            <a:r>
              <a:rPr kumimoji="0" lang="ru-RU" altLang="ru-RU" sz="1400" b="1">
                <a:solidFill>
                  <a:srgbClr val="000000"/>
                </a:solidFill>
              </a:rPr>
              <a:t>, через яку</a:t>
            </a:r>
            <a:r>
              <a:rPr kumimoji="0" lang="uk-UA" altLang="ru-RU" sz="1400" b="1">
                <a:solidFill>
                  <a:srgbClr val="000000"/>
                </a:solidFill>
              </a:rPr>
              <a:t> потрібно</a:t>
            </a:r>
            <a:r>
              <a:rPr kumimoji="0" lang="ru-RU" altLang="ru-RU" sz="1400" b="1">
                <a:solidFill>
                  <a:srgbClr val="000000"/>
                </a:solidFill>
              </a:rPr>
              <a:t> провести</a:t>
            </a:r>
            <a:r>
              <a:rPr kumimoji="0" lang="uk-UA" altLang="ru-RU" sz="1400" b="1">
                <a:solidFill>
                  <a:srgbClr val="000000"/>
                </a:solidFill>
              </a:rPr>
              <a:t> дотичну площину</a:t>
            </a:r>
            <a:r>
              <a:rPr kumimoji="0" lang="ru-RU" altLang="ru-RU" sz="1400" b="1">
                <a:solidFill>
                  <a:srgbClr val="000000"/>
                </a:solidFill>
              </a:rPr>
              <a:t>,</a:t>
            </a:r>
            <a:r>
              <a:rPr kumimoji="0" lang="uk-UA" altLang="ru-RU" sz="1400" b="1">
                <a:solidFill>
                  <a:srgbClr val="000000"/>
                </a:solidFill>
              </a:rPr>
              <a:t> належить поверхні</a:t>
            </a:r>
            <a:r>
              <a:rPr kumimoji="0" lang="ru-RU" altLang="ru-RU" sz="1400" b="1">
                <a:solidFill>
                  <a:srgbClr val="000000"/>
                </a:solidFill>
              </a:rPr>
              <a:t> конуса</a:t>
            </a:r>
            <a:r>
              <a:rPr kumimoji="0" lang="uk-UA" altLang="ru-RU" sz="1400" b="1">
                <a:solidFill>
                  <a:srgbClr val="000000"/>
                </a:solidFill>
              </a:rPr>
              <a:t> обертання</a:t>
            </a:r>
            <a:r>
              <a:rPr kumimoji="0" lang="ru-RU" altLang="ru-RU" sz="1400" b="1">
                <a:solidFill>
                  <a:srgbClr val="000000"/>
                </a:solidFill>
              </a:rPr>
              <a:t>.</a:t>
            </a:r>
            <a:r>
              <a:rPr kumimoji="0" lang="uk-UA" altLang="ru-RU" sz="1400" b="1">
                <a:solidFill>
                  <a:srgbClr val="000000"/>
                </a:solidFill>
              </a:rPr>
              <a:t> Прямі</a:t>
            </a:r>
            <a:r>
              <a:rPr kumimoji="0" lang="ru-RU" altLang="ru-RU" sz="1400" b="1">
                <a:solidFill>
                  <a:srgbClr val="000000"/>
                </a:solidFill>
              </a:rPr>
              <a:t>,</a:t>
            </a:r>
            <a:r>
              <a:rPr kumimoji="0" lang="uk-UA" altLang="ru-RU" sz="1400" b="1">
                <a:solidFill>
                  <a:srgbClr val="000000"/>
                </a:solidFill>
              </a:rPr>
              <a:t> що визначають положення дотичної площини – це твірна</a:t>
            </a:r>
            <a:r>
              <a:rPr kumimoji="0" lang="ru-RU" altLang="ru-RU" sz="1400" b="1">
                <a:solidFill>
                  <a:srgbClr val="000000"/>
                </a:solidFill>
              </a:rPr>
              <a:t> конуса, яка проходить через вершину </a:t>
            </a:r>
            <a:r>
              <a:rPr kumimoji="0" lang="ru-RU" altLang="ru-RU" sz="1400" b="1" i="1">
                <a:solidFill>
                  <a:srgbClr val="000000"/>
                </a:solidFill>
              </a:rPr>
              <a:t>S</a:t>
            </a:r>
            <a:r>
              <a:rPr kumimoji="0" lang="uk-UA" altLang="ru-RU" sz="1400" b="1" i="1">
                <a:solidFill>
                  <a:srgbClr val="000000"/>
                </a:solidFill>
              </a:rPr>
              <a:t> </a:t>
            </a:r>
            <a:r>
              <a:rPr kumimoji="0" lang="uk-UA" altLang="ru-RU" sz="1400" b="1">
                <a:solidFill>
                  <a:srgbClr val="000000"/>
                </a:solidFill>
              </a:rPr>
              <a:t>і</a:t>
            </a:r>
            <a:r>
              <a:rPr kumimoji="0" lang="ru-RU" altLang="ru-RU" sz="1400" b="1">
                <a:solidFill>
                  <a:srgbClr val="000000"/>
                </a:solidFill>
              </a:rPr>
              <a:t> точку </a:t>
            </a:r>
            <a:r>
              <a:rPr kumimoji="0" lang="ru-RU" altLang="ru-RU" sz="1400" b="1" i="1">
                <a:solidFill>
                  <a:srgbClr val="000000"/>
                </a:solidFill>
              </a:rPr>
              <a:t>А</a:t>
            </a:r>
            <a:r>
              <a:rPr kumimoji="0" lang="uk-UA" altLang="ru-RU" sz="1400" b="1">
                <a:solidFill>
                  <a:srgbClr val="000000"/>
                </a:solidFill>
              </a:rPr>
              <a:t>; д</a:t>
            </a:r>
            <a:r>
              <a:rPr kumimoji="0" lang="ru-RU" altLang="ru-RU" sz="1400" b="1">
                <a:solidFill>
                  <a:srgbClr val="000000"/>
                </a:solidFill>
              </a:rPr>
              <a:t>руг</a:t>
            </a:r>
            <a:r>
              <a:rPr kumimoji="0" lang="uk-UA" altLang="ru-RU" sz="1400" b="1">
                <a:solidFill>
                  <a:srgbClr val="000000"/>
                </a:solidFill>
              </a:rPr>
              <a:t>а пряма </a:t>
            </a:r>
            <a:r>
              <a:rPr kumimoji="0" lang="ru-RU" altLang="ru-RU" sz="1400" b="1" i="1">
                <a:solidFill>
                  <a:srgbClr val="000000"/>
                </a:solidFill>
              </a:rPr>
              <a:t>L</a:t>
            </a:r>
            <a:r>
              <a:rPr kumimoji="0" lang="uk-UA" altLang="ru-RU" sz="1400" b="1" i="1">
                <a:solidFill>
                  <a:srgbClr val="000000"/>
                </a:solidFill>
              </a:rPr>
              <a:t> –</a:t>
            </a:r>
            <a:r>
              <a:rPr kumimoji="0" lang="uk-UA" altLang="ru-RU" sz="1400" b="1">
                <a:solidFill>
                  <a:srgbClr val="000000"/>
                </a:solidFill>
              </a:rPr>
              <a:t> дотична</a:t>
            </a:r>
            <a:r>
              <a:rPr kumimoji="0" lang="ru-RU" altLang="ru-RU" sz="1400" b="1">
                <a:solidFill>
                  <a:srgbClr val="000000"/>
                </a:solidFill>
              </a:rPr>
              <a:t> до кола</a:t>
            </a:r>
            <a:r>
              <a:rPr kumimoji="0" lang="uk-UA" altLang="ru-RU" sz="1400" b="1">
                <a:solidFill>
                  <a:srgbClr val="000000"/>
                </a:solidFill>
              </a:rPr>
              <a:t> основи</a:t>
            </a:r>
            <a:r>
              <a:rPr kumimoji="0" lang="ru-RU" altLang="ru-RU" sz="1400" b="1">
                <a:solidFill>
                  <a:srgbClr val="000000"/>
                </a:solidFill>
              </a:rPr>
              <a:t> конуса,</a:t>
            </a:r>
            <a:r>
              <a:rPr kumimoji="0" lang="uk-UA" altLang="ru-RU" sz="1400" b="1">
                <a:solidFill>
                  <a:srgbClr val="000000"/>
                </a:solidFill>
              </a:rPr>
              <a:t> прово</a:t>
            </a:r>
            <a:r>
              <a:rPr kumimoji="0" lang="ru-RU" altLang="ru-RU" sz="1400" b="1">
                <a:solidFill>
                  <a:srgbClr val="000000"/>
                </a:solidFill>
              </a:rPr>
              <a:t>д</a:t>
            </a:r>
            <a:r>
              <a:rPr kumimoji="0" lang="uk-UA" altLang="ru-RU" sz="1400" b="1">
                <a:solidFill>
                  <a:srgbClr val="000000"/>
                </a:solidFill>
              </a:rPr>
              <a:t>имо її</a:t>
            </a:r>
            <a:r>
              <a:rPr kumimoji="0" lang="ru-RU" altLang="ru-RU" sz="1400" b="1">
                <a:solidFill>
                  <a:srgbClr val="000000"/>
                </a:solidFill>
              </a:rPr>
              <a:t> через точку </a:t>
            </a:r>
            <a:r>
              <a:rPr kumimoji="0" lang="ru-RU" altLang="ru-RU" sz="1400" b="1" i="1">
                <a:solidFill>
                  <a:srgbClr val="000000"/>
                </a:solidFill>
              </a:rPr>
              <a:t>В</a:t>
            </a:r>
            <a:r>
              <a:rPr kumimoji="0" lang="uk-UA" altLang="ru-RU" sz="1400" b="1" i="1">
                <a:solidFill>
                  <a:srgbClr val="000000"/>
                </a:solidFill>
              </a:rPr>
              <a:t>,</a:t>
            </a:r>
            <a:r>
              <a:rPr kumimoji="0" lang="uk-UA" altLang="ru-RU" sz="1400" b="1">
                <a:solidFill>
                  <a:srgbClr val="000000"/>
                </a:solidFill>
              </a:rPr>
              <a:t> перетину основи з твірною </a:t>
            </a:r>
            <a:r>
              <a:rPr kumimoji="0" lang="ru-RU" altLang="ru-RU" sz="1400" b="1" i="1">
                <a:solidFill>
                  <a:srgbClr val="000000"/>
                </a:solidFill>
              </a:rPr>
              <a:t>SА</a:t>
            </a:r>
            <a:r>
              <a:rPr kumimoji="0" lang="ru-RU" altLang="ru-RU" sz="1400" b="1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72400" cy="649287"/>
          </a:xfrm>
        </p:spPr>
        <p:txBody>
          <a:bodyPr/>
          <a:lstStyle/>
          <a:p>
            <a:r>
              <a:rPr lang="uk-UA" altLang="ru-RU" sz="2000" b="1">
                <a:solidFill>
                  <a:srgbClr val="0000FF"/>
                </a:solidFill>
                <a:latin typeface="Arial" panose="020B0604020202020204" pitchFamily="34" charset="0"/>
              </a:rPr>
              <a:t>29. Побудова точок</a:t>
            </a:r>
            <a:r>
              <a:rPr lang="ru-RU" altLang="ru-RU" sz="2000" b="1">
                <a:solidFill>
                  <a:srgbClr val="0000FF"/>
                </a:solidFill>
                <a:latin typeface="Arial" panose="020B0604020202020204" pitchFamily="34" charset="0"/>
              </a:rPr>
              <a:t> на</a:t>
            </a:r>
            <a:r>
              <a:rPr lang="uk-UA" altLang="ru-RU" sz="2000" b="1">
                <a:solidFill>
                  <a:srgbClr val="0000FF"/>
                </a:solidFill>
                <a:latin typeface="Arial" panose="020B0604020202020204" pitchFamily="34" charset="0"/>
              </a:rPr>
              <a:t> поверхнях геометричних тіл</a:t>
            </a:r>
            <a:endParaRPr lang="ru-RU" altLang="ru-RU" sz="2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81075"/>
            <a:ext cx="7772400" cy="511492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1800" b="1" i="1" u="sng">
                <a:solidFill>
                  <a:srgbClr val="0000FF"/>
                </a:solidFill>
                <a:latin typeface="Arial" panose="020B0604020202020204" pitchFamily="34" charset="0"/>
              </a:rPr>
              <a:t>Правило</a:t>
            </a:r>
            <a:endParaRPr lang="uk-UA" altLang="ru-RU" sz="1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uk-UA" altLang="ru-RU" sz="1800" b="1">
                <a:latin typeface="Arial" panose="020B0604020202020204" pitchFamily="34" charset="0"/>
              </a:rPr>
              <a:t>     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Щоб задати на кресленику проекції точок, які належать багатокутнику чи кривій поверхні, необхідно спочатку побудувати будь-яку лінію на заданій поверхні, а потім на проекціях цієї лінії взяти проекції шуканих точок.</a:t>
            </a:r>
            <a:r>
              <a:rPr lang="ru-RU" altLang="ru-RU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403350" y="2636838"/>
          <a:ext cx="2933700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Рисунок" r:id="rId3" imgW="1995584" imgH="2289383" progId="Word.Picture.8">
                  <p:embed/>
                </p:oleObj>
              </mc:Choice>
              <mc:Fallback>
                <p:oleObj name="Рисунок" r:id="rId3" imgW="1995584" imgH="2289383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636838"/>
                        <a:ext cx="2933700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5076825" y="2565400"/>
          <a:ext cx="33051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r:id="rId5" imgW="2852640" imgH="3066480" progId="CorelDRAW.Graphic.12">
                  <p:embed/>
                </p:oleObj>
              </mc:Choice>
              <mc:Fallback>
                <p:oleObj r:id="rId5" imgW="2852640" imgH="3066480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565400"/>
                        <a:ext cx="3305175" cy="360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76263"/>
          </a:xfrm>
          <a:effectLst>
            <a:outerShdw dist="40161" dir="1106097" algn="ctr" rotWithShape="0">
              <a:schemeClr val="hlink"/>
            </a:outerShdw>
          </a:effectLst>
        </p:spPr>
        <p:txBody>
          <a:bodyPr/>
          <a:lstStyle/>
          <a:p>
            <a:r>
              <a:rPr lang="uk-UA" altLang="ru-RU" sz="2400" b="1" i="1" u="sng"/>
              <a:t>Запитання і завдання для самоперевірки</a:t>
            </a:r>
            <a:endParaRPr lang="ru-RU" altLang="ru-RU" sz="2400" b="1" i="1" u="sng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7772400" cy="4970462"/>
          </a:xfrm>
        </p:spPr>
        <p:txBody>
          <a:bodyPr>
            <a:normAutofit fontScale="62500" lnSpcReduction="20000"/>
          </a:bodyPr>
          <a:lstStyle/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Що таке поверхня?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утворюється кінематична поверхня?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Що таке твірна лінія поверхні?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Що таке напрямна лінія?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Яка поверхня називається поверхнею обертання?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можна задати поверхню обертання?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У чому різниця між лінійчатою та нелінійчатою поверхнями?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Що називається паралелями і меридіанами на поверхнях обертання, екватором, горлом? 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задається призматична поверхня?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За якими ознаками можна установити, що на даному кресленику зображена призма (чи паралелепіпед)?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За яких умов для зображення піраміди достатньо двох проекцій?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У чому полягає різниця між просторовою і плоскою кривою лінією?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проекціюється плоска крива?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проекціюється просторова крива?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визначити довжину ділянки кривої лінії?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утворюється циліндрична і конічна гвинтові лінії?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Що називається кроком гвинтової лінії (циліндричної і конічної)?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за кресленням встановити права чи ліва гвинтова лінія?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Які поверхні відносяться до поверхонь другого порядку?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визначити проекції точок, що лежать на граних поверхнях?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визначити проекції точок, що лежать на кривих поверхнях?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Що називається площиною, дотичною до кривої поверхні в даній точці цієї поверхні?</a:t>
            </a:r>
          </a:p>
          <a:p>
            <a:pPr marL="265113" indent="-265113">
              <a:lnSpc>
                <a:spcPct val="80000"/>
              </a:lnSpc>
              <a:buFontTx/>
              <a:buAutoNum type="arabicPeriod"/>
            </a:pPr>
            <a:r>
              <a:rPr lang="uk-UA" altLang="ru-RU" sz="1400">
                <a:solidFill>
                  <a:srgbClr val="000000"/>
                </a:solidFill>
                <a:latin typeface="Arial" panose="020B0604020202020204" pitchFamily="34" charset="0"/>
              </a:rPr>
              <a:t>Як побудувати площину, дотичну до кривої поверхні у будь-якій точці?</a:t>
            </a: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400" b="1" dirty="0">
                <a:solidFill>
                  <a:srgbClr val="0000FF"/>
                </a:solidFill>
                <a:latin typeface="Arial" panose="020B0604020202020204" pitchFamily="34" charset="0"/>
              </a:rPr>
              <a:t>1. Загальні відомості про зображення багатогранних та кривих поверхонь</a:t>
            </a:r>
            <a:endParaRPr lang="ru-RU" altLang="ru-RU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3810000" cy="4114800"/>
          </a:xfrm>
        </p:spPr>
        <p:txBody>
          <a:bodyPr>
            <a:normAutofit lnSpcReduction="10000"/>
          </a:bodyPr>
          <a:lstStyle/>
          <a:p>
            <a:pPr marL="179388" lvl="1" indent="85725" algn="just">
              <a:lnSpc>
                <a:spcPct val="80000"/>
              </a:lnSpc>
              <a:buFontTx/>
              <a:buNone/>
            </a:pP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Багатогранником</a:t>
            </a:r>
            <a:r>
              <a:rPr lang="uk-UA" altLang="ru-RU" sz="1600" i="1">
                <a:latin typeface="Arial" panose="020B0604020202020204" pitchFamily="34" charset="0"/>
              </a:rPr>
              <a:t> </a:t>
            </a: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називається тіло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 відокремлене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 плоскими</a:t>
            </a: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 багатокутниками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179388" lvl="1" indent="85725" algn="just">
              <a:lnSpc>
                <a:spcPct val="80000"/>
              </a:lnSpc>
              <a:buFontTx/>
              <a:buNone/>
            </a:pPr>
            <a:endParaRPr lang="uk-UA" altLang="ru-RU" sz="1600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9388" lvl="1" indent="85725" algn="just">
              <a:lnSpc>
                <a:spcPct val="80000"/>
              </a:lnSpc>
              <a:buFontTx/>
              <a:buNone/>
            </a:pPr>
            <a:r>
              <a:rPr lang="uk-UA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Особливу групу утворюють правильні випуклі багатокутники, усі грані яких однакові, правильні багатокутники. Побудова проекцій будь-якого геометричного тіла</a:t>
            </a: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, у тому</a:t>
            </a:r>
            <a:r>
              <a:rPr lang="uk-UA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 числі і багатокутника</a:t>
            </a: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 зводиться</a:t>
            </a: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 до</a:t>
            </a:r>
            <a:r>
              <a:rPr lang="uk-UA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 побудови проекцій його точок</a:t>
            </a: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 (вершин)</a:t>
            </a:r>
            <a:r>
              <a:rPr lang="uk-UA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 і ліній</a:t>
            </a: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 (ребер).</a:t>
            </a:r>
            <a:r>
              <a:rPr lang="uk-UA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uk-UA" altLang="ru-RU" sz="12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9388" lvl="1" indent="85725" algn="just">
              <a:lnSpc>
                <a:spcPct val="80000"/>
              </a:lnSpc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9388" lvl="1" indent="85725" algn="just">
              <a:lnSpc>
                <a:spcPct val="80000"/>
              </a:lnSpc>
              <a:buFontTx/>
              <a:buNone/>
            </a:pPr>
            <a:r>
              <a:rPr lang="ru-RU" altLang="ru-RU" sz="1400" b="1" i="1">
                <a:solidFill>
                  <a:srgbClr val="CC0099"/>
                </a:solidFill>
                <a:latin typeface="Arial" panose="020B0604020202020204" pitchFamily="34" charset="0"/>
              </a:rPr>
              <a:t>Кривою</a:t>
            </a:r>
            <a:r>
              <a:rPr lang="uk-UA" altLang="ru-RU" sz="1400" b="1" i="1">
                <a:solidFill>
                  <a:srgbClr val="CC0099"/>
                </a:solidFill>
                <a:latin typeface="Arial" panose="020B0604020202020204" pitchFamily="34" charset="0"/>
              </a:rPr>
              <a:t> поверхнею</a:t>
            </a:r>
            <a:r>
              <a:rPr lang="uk-UA" altLang="ru-RU" sz="1400" b="1" i="1">
                <a:latin typeface="Arial" panose="020B0604020202020204" pitchFamily="34" charset="0"/>
              </a:rPr>
              <a:t> </a:t>
            </a:r>
            <a:r>
              <a:rPr lang="uk-UA" altLang="ru-RU" sz="1400" b="1" i="1">
                <a:solidFill>
                  <a:srgbClr val="000000"/>
                </a:solidFill>
                <a:latin typeface="Arial" panose="020B0604020202020204" pitchFamily="34" charset="0"/>
              </a:rPr>
              <a:t>називається сукупність усіх послідовних положень будь-якої лінії</a:t>
            </a:r>
            <a:r>
              <a:rPr lang="ru-RU" altLang="ru-RU" sz="1400" b="1" i="1">
                <a:solidFill>
                  <a:srgbClr val="000000"/>
                </a:solidFill>
                <a:latin typeface="Arial" panose="020B0604020202020204" pitchFamily="34" charset="0"/>
              </a:rPr>
              <a:t>, яка</a:t>
            </a:r>
            <a:r>
              <a:rPr lang="uk-UA" altLang="ru-RU" sz="1400" b="1" i="1">
                <a:solidFill>
                  <a:srgbClr val="000000"/>
                </a:solidFill>
                <a:latin typeface="Arial" panose="020B0604020202020204" pitchFamily="34" charset="0"/>
              </a:rPr>
              <a:t> рухається</a:t>
            </a:r>
            <a:r>
              <a:rPr lang="ru-RU" altLang="ru-RU" sz="1400" b="1" i="1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uk-UA" altLang="ru-RU" sz="1400" b="1" i="1">
                <a:solidFill>
                  <a:srgbClr val="000000"/>
                </a:solidFill>
                <a:latin typeface="Arial" panose="020B0604020202020204" pitchFamily="34" charset="0"/>
              </a:rPr>
              <a:t>просторі</a:t>
            </a:r>
            <a:r>
              <a:rPr lang="ru-RU" altLang="ru-RU" sz="1400" b="1" i="1">
                <a:solidFill>
                  <a:srgbClr val="000000"/>
                </a:solidFill>
                <a:latin typeface="Arial" panose="020B0604020202020204" pitchFamily="34" charset="0"/>
              </a:rPr>
              <a:t> за</a:t>
            </a:r>
            <a:r>
              <a:rPr lang="uk-UA" altLang="ru-RU" sz="1400" b="1" i="1">
                <a:solidFill>
                  <a:srgbClr val="000000"/>
                </a:solidFill>
                <a:latin typeface="Arial" panose="020B0604020202020204" pitchFamily="34" charset="0"/>
              </a:rPr>
              <a:t> певним</a:t>
            </a:r>
            <a:r>
              <a:rPr lang="ru-RU" altLang="ru-RU" sz="1400" b="1" i="1">
                <a:solidFill>
                  <a:srgbClr val="000000"/>
                </a:solidFill>
                <a:latin typeface="Arial" panose="020B0604020202020204" pitchFamily="34" charset="0"/>
              </a:rPr>
              <a:t> законом.</a:t>
            </a:r>
            <a:r>
              <a:rPr lang="ru-RU" altLang="ru-RU" sz="1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179388" lvl="1" indent="85725" algn="just">
              <a:lnSpc>
                <a:spcPct val="80000"/>
              </a:lnSpc>
              <a:buFontTx/>
              <a:buNone/>
            </a:pPr>
            <a:endParaRPr lang="uk-UA" altLang="ru-RU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9388" lvl="1" indent="85725" algn="just">
              <a:lnSpc>
                <a:spcPct val="80000"/>
              </a:lnSpc>
              <a:buFontTx/>
              <a:buNone/>
            </a:pP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Лінія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, яка</a:t>
            </a: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 обмежує проекцію</a:t>
            </a:r>
            <a:r>
              <a:rPr lang="ru-RU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600" i="1">
                <a:solidFill>
                  <a:srgbClr val="000000"/>
                </a:solidFill>
                <a:latin typeface="Arial" panose="020B0604020202020204" pitchFamily="34" charset="0"/>
              </a:rPr>
              <a:t> називається</a:t>
            </a:r>
            <a:r>
              <a:rPr lang="uk-UA" altLang="ru-RU" sz="1600">
                <a:latin typeface="Arial" panose="020B0604020202020204" pitchFamily="34" charset="0"/>
              </a:rPr>
              <a:t> </a:t>
            </a:r>
            <a:r>
              <a:rPr lang="uk-UA" altLang="ru-RU" sz="1600" b="1" i="1">
                <a:solidFill>
                  <a:srgbClr val="CC0099"/>
                </a:solidFill>
                <a:latin typeface="Arial" panose="020B0604020202020204" pitchFamily="34" charset="0"/>
              </a:rPr>
              <a:t>обрисом фігури</a:t>
            </a:r>
            <a:r>
              <a:rPr lang="ru-RU" altLang="ru-RU" sz="16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10687" r="30167" b="19328"/>
          <a:stretch>
            <a:fillRect/>
          </a:stretch>
        </p:blipFill>
        <p:spPr>
          <a:xfrm>
            <a:off x="4284663" y="2276475"/>
            <a:ext cx="4464050" cy="3800475"/>
          </a:xfrm>
        </p:spPr>
      </p:pic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i="1" dirty="0">
                <a:solidFill>
                  <a:srgbClr val="0000FF"/>
                </a:solidFill>
                <a:latin typeface="Arial" panose="020B0604020202020204" pitchFamily="34" charset="0"/>
              </a:rPr>
              <a:t>2. Криві лінії та поверхні</a:t>
            </a:r>
            <a:r>
              <a:rPr lang="uk-UA" altLang="ru-RU" dirty="0"/>
              <a:t> </a:t>
            </a:r>
            <a:endParaRPr lang="ru-RU" alt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 fontScale="85000" lnSpcReduction="20000"/>
          </a:bodyPr>
          <a:lstStyle/>
          <a:p>
            <a:pPr marL="0" indent="357188" algn="just">
              <a:lnSpc>
                <a:spcPct val="120000"/>
              </a:lnSpc>
              <a:buFontTx/>
              <a:buNone/>
            </a:pPr>
            <a:r>
              <a:rPr lang="ru-RU" altLang="ru-RU" sz="2000" b="1" i="1" dirty="0">
                <a:solidFill>
                  <a:srgbClr val="CC0099"/>
                </a:solidFill>
                <a:latin typeface="Arial" panose="020B0604020202020204" pitchFamily="34" charset="0"/>
              </a:rPr>
              <a:t>Кривою</a:t>
            </a:r>
            <a:r>
              <a:rPr lang="uk-UA" altLang="ru-RU" sz="2000" b="1" i="1" dirty="0">
                <a:solidFill>
                  <a:srgbClr val="CC0099"/>
                </a:solidFill>
                <a:latin typeface="Arial" panose="020B0604020202020204" pitchFamily="34" charset="0"/>
              </a:rPr>
              <a:t> лінією</a:t>
            </a:r>
            <a:r>
              <a:rPr lang="uk-UA" altLang="ru-RU" sz="2000" i="1" dirty="0">
                <a:latin typeface="Arial" panose="020B0604020202020204" pitchFamily="34" charset="0"/>
              </a:rPr>
              <a:t> </a:t>
            </a:r>
            <a:r>
              <a:rPr lang="uk-UA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називається сукупність послідовних положень точки, що переміщується</a:t>
            </a:r>
            <a:r>
              <a:rPr lang="ru-RU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у</a:t>
            </a:r>
            <a:r>
              <a:rPr lang="uk-UA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просторі</a:t>
            </a:r>
            <a:r>
              <a:rPr lang="ru-RU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. Тому,</a:t>
            </a:r>
            <a:r>
              <a:rPr lang="uk-UA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криву лінію можна уявити</a:t>
            </a:r>
            <a:r>
              <a:rPr lang="ru-RU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як</a:t>
            </a:r>
            <a:r>
              <a:rPr lang="uk-UA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траєкторію</a:t>
            </a:r>
            <a:r>
              <a:rPr lang="ru-RU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точки,</a:t>
            </a:r>
            <a:r>
              <a:rPr lang="uk-UA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що рухається</a:t>
            </a:r>
            <a:r>
              <a:rPr lang="ru-RU" alt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357188" algn="just">
              <a:lnSpc>
                <a:spcPct val="120000"/>
              </a:lnSpc>
              <a:buFontTx/>
              <a:buNone/>
            </a:pPr>
            <a:endParaRPr lang="uk-UA" altLang="ru-RU" sz="1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 algn="just">
              <a:lnSpc>
                <a:spcPct val="120000"/>
              </a:lnSpc>
              <a:buFontTx/>
              <a:buNone/>
            </a:pP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Криві лінії поділяються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на</a:t>
            </a:r>
            <a:r>
              <a:rPr lang="uk-UA" altLang="ru-RU" sz="2000" dirty="0">
                <a:latin typeface="Arial" panose="020B0604020202020204" pitchFamily="34" charset="0"/>
              </a:rPr>
              <a:t> </a:t>
            </a:r>
            <a:r>
              <a:rPr lang="uk-UA" altLang="ru-RU" sz="2000" i="1" dirty="0">
                <a:solidFill>
                  <a:srgbClr val="CC0099"/>
                </a:solidFill>
                <a:latin typeface="Arial" panose="020B0604020202020204" pitchFamily="34" charset="0"/>
              </a:rPr>
              <a:t>плоскі</a:t>
            </a:r>
            <a:r>
              <a:rPr lang="ru-RU" altLang="ru-RU" sz="2000" dirty="0">
                <a:latin typeface="Arial" panose="020B0604020202020204" pitchFamily="34" charset="0"/>
              </a:rPr>
              <a:t>,</a:t>
            </a:r>
            <a:r>
              <a:rPr lang="uk-UA" altLang="ru-RU" sz="2000" dirty="0">
                <a:latin typeface="Arial" panose="020B0604020202020204" pitchFamily="34" charset="0"/>
              </a:rPr>
              <a:t>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всі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точки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яких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лежать в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одній площині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(коло,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еліпс тощо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і</a:t>
            </a:r>
            <a:r>
              <a:rPr lang="uk-UA" altLang="ru-RU" sz="2000" dirty="0">
                <a:latin typeface="Arial" panose="020B0604020202020204" pitchFamily="34" charset="0"/>
              </a:rPr>
              <a:t> </a:t>
            </a:r>
            <a:r>
              <a:rPr lang="uk-UA" altLang="ru-RU" sz="2000" i="1" dirty="0">
                <a:solidFill>
                  <a:srgbClr val="CC0099"/>
                </a:solidFill>
                <a:latin typeface="Arial" panose="020B0604020202020204" pitchFamily="34" charset="0"/>
              </a:rPr>
              <a:t>просторові</a:t>
            </a:r>
            <a:r>
              <a:rPr lang="ru-RU" altLang="ru-RU" sz="2000" i="1" dirty="0">
                <a:latin typeface="Arial" panose="020B0604020202020204" pitchFamily="34" charset="0"/>
              </a:rPr>
              <a:t>,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точки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яких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не лежать в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одній</a:t>
            </a:r>
            <a:r>
              <a:rPr lang="uk-UA" altLang="ru-RU" sz="2000" dirty="0">
                <a:latin typeface="Arial" panose="020B0604020202020204" pitchFamily="34" charset="0"/>
              </a:rPr>
              <a:t>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площині (гвинтові лінії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Криві лінії також</a:t>
            </a:r>
            <a:r>
              <a:rPr lang="uk-UA" altLang="ru-RU" sz="2000" dirty="0">
                <a:latin typeface="Arial" panose="020B0604020202020204" pitchFamily="34" charset="0"/>
              </a:rPr>
              <a:t>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поділяються на</a:t>
            </a:r>
            <a:r>
              <a:rPr lang="uk-UA" altLang="ru-RU" sz="2000" dirty="0">
                <a:latin typeface="Arial" panose="020B0604020202020204" pitchFamily="34" charset="0"/>
              </a:rPr>
              <a:t> </a:t>
            </a:r>
            <a:r>
              <a:rPr lang="uk-UA" altLang="ru-RU" sz="2000" i="1" dirty="0">
                <a:solidFill>
                  <a:srgbClr val="CC0099"/>
                </a:solidFill>
                <a:latin typeface="Arial" panose="020B0604020202020204" pitchFamily="34" charset="0"/>
              </a:rPr>
              <a:t>закономірні</a:t>
            </a:r>
            <a:r>
              <a:rPr lang="uk-UA" altLang="ru-RU" sz="2000" i="1" dirty="0">
                <a:latin typeface="Arial" panose="020B0604020202020204" pitchFamily="34" charset="0"/>
              </a:rPr>
              <a:t>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– можуть бути виражені аналітично,</a:t>
            </a:r>
            <a:r>
              <a:rPr lang="uk-UA" altLang="ru-RU" sz="2000" dirty="0">
                <a:latin typeface="Arial" panose="020B0604020202020204" pitchFamily="34" charset="0"/>
              </a:rPr>
              <a:t> і </a:t>
            </a:r>
            <a:r>
              <a:rPr lang="uk-UA" altLang="ru-RU" sz="2000" i="1" dirty="0">
                <a:solidFill>
                  <a:srgbClr val="CC0099"/>
                </a:solidFill>
                <a:latin typeface="Arial" panose="020B0604020202020204" pitchFamily="34" charset="0"/>
              </a:rPr>
              <a:t>випадкового виду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які задані тільки графічно.</a:t>
            </a:r>
          </a:p>
          <a:p>
            <a:pPr marL="0" indent="357188" algn="just">
              <a:lnSpc>
                <a:spcPct val="120000"/>
              </a:lnSpc>
              <a:buFontTx/>
              <a:buNone/>
            </a:pPr>
            <a:endParaRPr lang="uk-UA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357188">
              <a:lnSpc>
                <a:spcPct val="120000"/>
              </a:lnSpc>
              <a:buFontTx/>
              <a:buNone/>
            </a:pPr>
            <a:r>
              <a:rPr lang="uk-UA" altLang="ru-RU" sz="2000" b="1" i="1" dirty="0">
                <a:solidFill>
                  <a:srgbClr val="CC0099"/>
                </a:solidFill>
                <a:latin typeface="Arial" panose="020B0604020202020204" pitchFamily="34" charset="0"/>
              </a:rPr>
              <a:t>Будь-яка</a:t>
            </a:r>
            <a:r>
              <a:rPr lang="ru-RU" altLang="ru-RU" sz="2000" b="1" i="1" dirty="0">
                <a:solidFill>
                  <a:srgbClr val="CC0099"/>
                </a:solidFill>
                <a:latin typeface="Arial" panose="020B0604020202020204" pitchFamily="34" charset="0"/>
              </a:rPr>
              <a:t> крива</a:t>
            </a:r>
            <a:r>
              <a:rPr lang="uk-UA" altLang="ru-RU" sz="2000" b="1" i="1" dirty="0">
                <a:solidFill>
                  <a:srgbClr val="CC0099"/>
                </a:solidFill>
                <a:latin typeface="Arial" panose="020B0604020202020204" pitchFamily="34" charset="0"/>
              </a:rPr>
              <a:t> може</a:t>
            </a:r>
            <a:r>
              <a:rPr lang="ru-RU" altLang="ru-RU" sz="2000" b="1" i="1" dirty="0">
                <a:solidFill>
                  <a:srgbClr val="CC0099"/>
                </a:solidFill>
                <a:latin typeface="Arial" panose="020B0604020202020204" pitchFamily="34" charset="0"/>
              </a:rPr>
              <a:t> бути</a:t>
            </a:r>
            <a:r>
              <a:rPr lang="uk-UA" altLang="ru-RU" sz="2000" b="1" i="1" dirty="0">
                <a:solidFill>
                  <a:srgbClr val="CC0099"/>
                </a:solidFill>
                <a:latin typeface="Arial" panose="020B0604020202020204" pitchFamily="34" charset="0"/>
              </a:rPr>
              <a:t> отримана</a:t>
            </a:r>
            <a:r>
              <a:rPr lang="ru-RU" altLang="ru-RU" sz="2000" b="1" i="1" dirty="0">
                <a:solidFill>
                  <a:srgbClr val="CC0099"/>
                </a:solidFill>
                <a:latin typeface="Arial" panose="020B0604020202020204" pitchFamily="34" charset="0"/>
              </a:rPr>
              <a:t>:</a:t>
            </a:r>
            <a:endParaRPr lang="uk-UA" altLang="ru-RU" sz="2000" b="1" dirty="0">
              <a:solidFill>
                <a:srgbClr val="CC0099"/>
              </a:solidFill>
              <a:latin typeface="Arial" panose="020B0604020202020204" pitchFamily="34" charset="0"/>
            </a:endParaRPr>
          </a:p>
          <a:p>
            <a:pPr marL="822325" lvl="1">
              <a:lnSpc>
                <a:spcPct val="80000"/>
              </a:lnSpc>
            </a:pP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рухом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точки у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просторі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822325" lvl="1"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у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перетині кривих поверхонь площиною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uk-UA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22325" lvl="1">
              <a:lnSpc>
                <a:spcPct val="80000"/>
              </a:lnSpc>
            </a:pP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взаємним перетином двох поверхонь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з яких хоча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б одна крива.</a:t>
            </a:r>
          </a:p>
        </p:txBody>
      </p:sp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951787" cy="1447800"/>
          </a:xfrm>
        </p:spPr>
        <p:txBody>
          <a:bodyPr/>
          <a:lstStyle/>
          <a:p>
            <a:pPr algn="just"/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Точки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плоскої кривої поділяються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на</a:t>
            </a:r>
            <a:r>
              <a:rPr lang="uk-UA" altLang="ru-RU" sz="1600" b="1">
                <a:latin typeface="Arial" panose="020B0604020202020204" pitchFamily="34" charset="0"/>
              </a:rPr>
              <a:t> </a:t>
            </a:r>
            <a:r>
              <a:rPr lang="uk-UA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звичайні</a:t>
            </a:r>
            <a:r>
              <a:rPr lang="uk-UA" altLang="ru-RU" sz="1600" b="1">
                <a:latin typeface="Arial" panose="020B0604020202020204" pitchFamily="34" charset="0"/>
              </a:rPr>
              <a:t> і </a:t>
            </a:r>
            <a:r>
              <a:rPr lang="uk-UA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особливі</a:t>
            </a:r>
            <a:r>
              <a:rPr lang="ru-RU" altLang="ru-RU" sz="1600" b="1">
                <a:latin typeface="Arial" panose="020B0604020202020204" pitchFamily="34" charset="0"/>
              </a:rPr>
              <a:t>. До</a:t>
            </a:r>
            <a:r>
              <a:rPr lang="uk-UA" altLang="ru-RU" sz="1600" b="1">
                <a:latin typeface="Arial" panose="020B0604020202020204" pitchFamily="34" charset="0"/>
              </a:rPr>
              <a:t> останніх відносяться</a:t>
            </a:r>
            <a:r>
              <a:rPr lang="ru-RU" altLang="ru-RU" sz="1600" b="1">
                <a:latin typeface="Arial" panose="020B0604020202020204" pitchFamily="34" charset="0"/>
              </a:rPr>
              <a:t>: точка</a:t>
            </a:r>
            <a:r>
              <a:rPr lang="uk-UA" altLang="ru-RU" sz="1600" b="1">
                <a:latin typeface="Arial" panose="020B0604020202020204" pitchFamily="34" charset="0"/>
              </a:rPr>
              <a:t> </a:t>
            </a:r>
            <a:r>
              <a:rPr lang="uk-UA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перегину</a:t>
            </a:r>
            <a:r>
              <a:rPr lang="ru-RU" altLang="ru-RU" sz="1600" b="1" u="sng">
                <a:latin typeface="Arial" panose="020B0604020202020204" pitchFamily="34" charset="0"/>
              </a:rPr>
              <a:t>,</a:t>
            </a:r>
            <a:r>
              <a:rPr lang="ru-RU" altLang="ru-RU" sz="1600" b="1">
                <a:latin typeface="Arial" panose="020B0604020202020204" pitchFamily="34" charset="0"/>
              </a:rPr>
              <a:t> в</a:t>
            </a:r>
            <a:r>
              <a:rPr lang="uk-UA" altLang="ru-RU" sz="1600" b="1">
                <a:latin typeface="Arial" panose="020B0604020202020204" pitchFamily="34" charset="0"/>
              </a:rPr>
              <a:t> якій</a:t>
            </a:r>
            <a:r>
              <a:rPr lang="ru-RU" altLang="ru-RU" sz="1600" b="1">
                <a:latin typeface="Arial" panose="020B0604020202020204" pitchFamily="34" charset="0"/>
              </a:rPr>
              <a:t> крива</a:t>
            </a:r>
            <a:r>
              <a:rPr lang="uk-UA" altLang="ru-RU" sz="1600" b="1">
                <a:latin typeface="Arial" panose="020B0604020202020204" pitchFamily="34" charset="0"/>
              </a:rPr>
              <a:t> перетинається</a:t>
            </a:r>
            <a:r>
              <a:rPr lang="ru-RU" altLang="ru-RU" sz="1600" b="1">
                <a:latin typeface="Arial" panose="020B0604020202020204" pitchFamily="34" charset="0"/>
              </a:rPr>
              <a:t> у</a:t>
            </a:r>
            <a:r>
              <a:rPr lang="uk-UA" altLang="ru-RU" sz="1600" b="1">
                <a:latin typeface="Arial" panose="020B0604020202020204" pitchFamily="34" charset="0"/>
              </a:rPr>
              <a:t> точці </a:t>
            </a:r>
            <a:r>
              <a:rPr lang="uk-UA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дотику</a:t>
            </a:r>
            <a:r>
              <a:rPr lang="ru-RU" altLang="ru-RU" sz="1600" b="1">
                <a:latin typeface="Arial" panose="020B0604020202020204" pitchFamily="34" charset="0"/>
              </a:rPr>
              <a:t> (точка </a:t>
            </a:r>
            <a:r>
              <a:rPr lang="ru-RU" altLang="ru-RU" sz="1600" b="1" i="1">
                <a:latin typeface="Arial" panose="020B0604020202020204" pitchFamily="34" charset="0"/>
              </a:rPr>
              <a:t>В</a:t>
            </a:r>
            <a:r>
              <a:rPr lang="ru-RU" altLang="ru-RU" sz="1600" b="1">
                <a:latin typeface="Arial" panose="020B0604020202020204" pitchFamily="34" charset="0"/>
              </a:rPr>
              <a:t>); точка</a:t>
            </a:r>
            <a:r>
              <a:rPr lang="uk-UA" altLang="ru-RU" sz="1600" b="1">
                <a:latin typeface="Arial" panose="020B0604020202020204" pitchFamily="34" charset="0"/>
              </a:rPr>
              <a:t> </a:t>
            </a:r>
            <a:r>
              <a:rPr lang="uk-UA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повернення</a:t>
            </a:r>
            <a:r>
              <a:rPr lang="ru-RU" altLang="ru-RU" sz="1600" b="1">
                <a:latin typeface="Arial" panose="020B0604020202020204" pitchFamily="34" charset="0"/>
              </a:rPr>
              <a:t> (</a:t>
            </a:r>
            <a:r>
              <a:rPr lang="ru-RU" altLang="ru-RU" sz="1600" b="1" i="1">
                <a:latin typeface="Arial" panose="020B0604020202020204" pitchFamily="34" charset="0"/>
              </a:rPr>
              <a:t>С</a:t>
            </a:r>
            <a:r>
              <a:rPr lang="uk-UA" altLang="ru-RU" sz="1600" b="1">
                <a:latin typeface="Arial" panose="020B0604020202020204" pitchFamily="34" charset="0"/>
              </a:rPr>
              <a:t> і </a:t>
            </a:r>
            <a:r>
              <a:rPr lang="en-US" altLang="ru-RU" sz="1600" b="1" i="1">
                <a:latin typeface="Arial" panose="020B0604020202020204" pitchFamily="34" charset="0"/>
              </a:rPr>
              <a:t>D</a:t>
            </a:r>
            <a:r>
              <a:rPr lang="ru-RU" altLang="ru-RU" sz="1600" b="1">
                <a:latin typeface="Arial" panose="020B0604020202020204" pitchFamily="34" charset="0"/>
              </a:rPr>
              <a:t>), в</a:t>
            </a:r>
            <a:r>
              <a:rPr lang="uk-UA" altLang="ru-RU" sz="1600" b="1">
                <a:latin typeface="Arial" panose="020B0604020202020204" pitchFamily="34" charset="0"/>
              </a:rPr>
              <a:t> яких</a:t>
            </a:r>
            <a:r>
              <a:rPr lang="ru-RU" altLang="ru-RU" sz="1600" b="1">
                <a:latin typeface="Arial" panose="020B0604020202020204" pitchFamily="34" charset="0"/>
              </a:rPr>
              <a:t> крива</a:t>
            </a:r>
            <a:r>
              <a:rPr lang="uk-UA" altLang="ru-RU" sz="1600" b="1">
                <a:latin typeface="Arial" panose="020B0604020202020204" pitchFamily="34" charset="0"/>
              </a:rPr>
              <a:t> має вістря і дотична має загальний д</a:t>
            </a:r>
            <a:r>
              <a:rPr lang="ru-RU" altLang="ru-RU" sz="1600" b="1">
                <a:latin typeface="Arial" panose="020B0604020202020204" pitchFamily="34" charset="0"/>
              </a:rPr>
              <a:t>ля</a:t>
            </a:r>
            <a:r>
              <a:rPr lang="uk-UA" altLang="ru-RU" sz="1600" b="1">
                <a:latin typeface="Arial" panose="020B0604020202020204" pitchFamily="34" charset="0"/>
              </a:rPr>
              <a:t> обох</a:t>
            </a:r>
            <a:r>
              <a:rPr lang="ru-RU" altLang="ru-RU" sz="1600" b="1">
                <a:latin typeface="Arial" panose="020B0604020202020204" pitchFamily="34" charset="0"/>
              </a:rPr>
              <a:t> шлях</a:t>
            </a:r>
            <a:r>
              <a:rPr lang="uk-UA" altLang="ru-RU" sz="1600" b="1">
                <a:latin typeface="Arial" panose="020B0604020202020204" pitchFamily="34" charset="0"/>
              </a:rPr>
              <a:t> кривої</a:t>
            </a:r>
            <a:r>
              <a:rPr lang="ru-RU" altLang="ru-RU" sz="1600" b="1">
                <a:latin typeface="Arial" panose="020B0604020202020204" pitchFamily="34" charset="0"/>
              </a:rPr>
              <a:t> (точка </a:t>
            </a:r>
            <a:r>
              <a:rPr lang="ru-RU" altLang="ru-RU" sz="1600" b="1" i="1">
                <a:latin typeface="Arial" panose="020B0604020202020204" pitchFamily="34" charset="0"/>
              </a:rPr>
              <a:t>С</a:t>
            </a:r>
            <a:r>
              <a:rPr lang="ru-RU" altLang="ru-RU" sz="1600" b="1">
                <a:latin typeface="Arial" panose="020B0604020202020204" pitchFamily="34" charset="0"/>
              </a:rPr>
              <a:t> –</a:t>
            </a:r>
            <a:r>
              <a:rPr lang="uk-UA" altLang="ru-RU" sz="1600" b="1">
                <a:latin typeface="Arial" panose="020B0604020202020204" pitchFamily="34" charset="0"/>
              </a:rPr>
              <a:t> називається </a:t>
            </a:r>
            <a:r>
              <a:rPr lang="ru-RU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точкою</a:t>
            </a:r>
            <a:r>
              <a:rPr lang="uk-UA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 повернення першого</a:t>
            </a:r>
            <a:r>
              <a:rPr lang="ru-RU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 роду</a:t>
            </a:r>
            <a:r>
              <a:rPr lang="ru-RU" altLang="ru-RU" sz="1600" b="1">
                <a:latin typeface="Arial" panose="020B0604020202020204" pitchFamily="34" charset="0"/>
              </a:rPr>
              <a:t>, а точка </a:t>
            </a:r>
            <a:r>
              <a:rPr lang="en-US" altLang="ru-RU" sz="1600" b="1" i="1">
                <a:latin typeface="Arial" panose="020B0604020202020204" pitchFamily="34" charset="0"/>
              </a:rPr>
              <a:t>D</a:t>
            </a:r>
            <a:r>
              <a:rPr lang="en-US" altLang="ru-RU" sz="1600" b="1">
                <a:latin typeface="Arial" panose="020B0604020202020204" pitchFamily="34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</a:rPr>
              <a:t>– </a:t>
            </a:r>
            <a:r>
              <a:rPr lang="ru-RU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точка</a:t>
            </a:r>
            <a:r>
              <a:rPr lang="uk-UA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 повернення</a:t>
            </a:r>
            <a:r>
              <a:rPr lang="ru-RU" altLang="ru-RU" sz="1600" b="1" i="1" u="sng">
                <a:solidFill>
                  <a:srgbClr val="CC0099"/>
                </a:solidFill>
                <a:latin typeface="Arial" panose="020B0604020202020204" pitchFamily="34" charset="0"/>
              </a:rPr>
              <a:t> другого роду.</a:t>
            </a:r>
            <a:r>
              <a:rPr lang="ru-RU" altLang="ru-RU" sz="1400">
                <a:solidFill>
                  <a:srgbClr val="CC0099"/>
                </a:solidFill>
              </a:rPr>
              <a:t>  </a:t>
            </a:r>
            <a:r>
              <a:rPr lang="ru-RU" altLang="ru-RU" sz="1400"/>
              <a:t>                       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042988" y="2349500"/>
          <a:ext cx="25193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r:id="rId3" imgW="1071360" imgH="481680" progId="CorelDRAW.Graphic.12">
                  <p:embed/>
                </p:oleObj>
              </mc:Choice>
              <mc:Fallback>
                <p:oleObj r:id="rId3" imgW="1071360" imgH="48168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49500"/>
                        <a:ext cx="2519362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932363" y="2060575"/>
          <a:ext cx="2376487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r:id="rId5" imgW="1071360" imgH="808560" progId="CorelDRAW.Graphic.12">
                  <p:embed/>
                </p:oleObj>
              </mc:Choice>
              <mc:Fallback>
                <p:oleObj r:id="rId5" imgW="1071360" imgH="808560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060575"/>
                        <a:ext cx="2376487" cy="183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331913" y="3644900"/>
          <a:ext cx="1860550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r:id="rId7" imgW="816120" imgH="1121040" progId="CorelDRAW.Graphic.12">
                  <p:embed/>
                </p:oleObj>
              </mc:Choice>
              <mc:Fallback>
                <p:oleObj r:id="rId7" imgW="816120" imgH="1121040" progId="CorelDRAW.Graphic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44900"/>
                        <a:ext cx="1860550" cy="259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5076825" y="4092575"/>
          <a:ext cx="25908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r:id="rId9" imgW="996120" imgH="616680" progId="CorelDRAW.Graphic.12">
                  <p:embed/>
                </p:oleObj>
              </mc:Choice>
              <mc:Fallback>
                <p:oleObj r:id="rId9" imgW="996120" imgH="616680" progId="CorelDRAW.Graphic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092575"/>
                        <a:ext cx="2590800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772400" cy="649288"/>
          </a:xfrm>
        </p:spPr>
        <p:txBody>
          <a:bodyPr>
            <a:normAutofit fontScale="90000"/>
          </a:bodyPr>
          <a:lstStyle/>
          <a:p>
            <a:r>
              <a:rPr lang="uk-UA" altLang="ru-RU" sz="2800" i="1" u="sng">
                <a:solidFill>
                  <a:srgbClr val="0000FF"/>
                </a:solidFill>
                <a:latin typeface="Arial" panose="020B0604020202020204" pitchFamily="34" charset="0"/>
              </a:rPr>
              <a:t>Властивості проекцій кривої лінії</a:t>
            </a:r>
            <a:r>
              <a:rPr lang="ru-RU" altLang="ru-RU" sz="2800" i="1" u="sng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br>
              <a:rPr lang="uk-UA" altLang="ru-RU" sz="28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altLang="ru-RU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989138"/>
            <a:ext cx="7772400" cy="4114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проекція кривої лінії є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у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загальному випадку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крива. В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окремому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якщо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плоска крива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лежить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у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проекціювальній площині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, вона проекціюється в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пряму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на ту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площину проекцій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, до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якої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перпендикулярна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ця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проекціювальна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площина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80000"/>
              </a:lnSpc>
            </a:pPr>
            <a:endParaRPr lang="uk-UA" altLang="ru-RU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точка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лежить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на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кривій лінії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, то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її проекції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лежать на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однойменних проекціях цієї кривої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, на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одній лінії зв’язку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80000"/>
              </a:lnSpc>
            </a:pPr>
            <a:endParaRPr lang="uk-UA" altLang="ru-RU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дотична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до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кривої лінії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у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звичайній точці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проекціюється у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дотичну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до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проекції кривої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в</a:t>
            </a:r>
            <a:r>
              <a:rPr lang="uk-UA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проекціях цієї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</a:rPr>
              <a:t> точки.</a:t>
            </a:r>
          </a:p>
        </p:txBody>
      </p:sp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20713"/>
            <a:ext cx="8642350" cy="1223962"/>
          </a:xfrm>
        </p:spPr>
        <p:txBody>
          <a:bodyPr>
            <a:normAutofit fontScale="92500"/>
          </a:bodyPr>
          <a:lstStyle/>
          <a:p>
            <a:pPr marL="0" indent="357188" algn="just">
              <a:lnSpc>
                <a:spcPct val="90000"/>
              </a:lnSpc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При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розв’язанні деяких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задач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інколи виникає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потреба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1600" b="1">
                <a:solidFill>
                  <a:srgbClr val="CC0099"/>
                </a:solidFill>
                <a:latin typeface="Arial" panose="020B0604020202020204" pitchFamily="34" charset="0"/>
              </a:rPr>
              <a:t>випрямити просторову криву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щоб визначити її довжину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. Для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цього спочатку випрямляємо горизонтальну проекцію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у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відрізок 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А</a:t>
            </a:r>
            <a:r>
              <a:rPr lang="uk-UA" altLang="ru-RU" sz="16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ru-RU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  <a:r>
              <a:rPr lang="uk-UA" altLang="ru-RU" sz="1600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поділив його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на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частини</a:t>
            </a:r>
            <a:r>
              <a:rPr lang="ru-RU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 Далі через точки ділення проводимо вертикальні лінії, паралельні лініям зв’язку і відкладаємо на них відносні висоти відповідних точок. Сума відрізків приблизно дорівнює довжині дуги </a:t>
            </a:r>
            <a:r>
              <a:rPr lang="uk-UA" altLang="ru-RU" sz="1600" b="1" i="1">
                <a:solidFill>
                  <a:srgbClr val="000000"/>
                </a:solidFill>
                <a:latin typeface="Arial" panose="020B0604020202020204" pitchFamily="34" charset="0"/>
              </a:rPr>
              <a:t>АС</a:t>
            </a:r>
            <a:r>
              <a:rPr lang="uk-UA" altLang="ru-RU" sz="1600" b="1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altLang="ru-RU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14166" r="12291" b="15895"/>
          <a:stretch>
            <a:fillRect/>
          </a:stretch>
        </p:blipFill>
        <p:spPr bwMode="auto">
          <a:xfrm>
            <a:off x="1619250" y="2346325"/>
            <a:ext cx="67691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239125" cy="1087437"/>
          </a:xfrm>
        </p:spPr>
        <p:txBody>
          <a:bodyPr/>
          <a:lstStyle/>
          <a:p>
            <a:pPr algn="just"/>
            <a:r>
              <a:rPr lang="uk-UA" altLang="ru-RU" sz="1800" b="1">
                <a:latin typeface="Arial" panose="020B0604020202020204" pitchFamily="34" charset="0"/>
              </a:rPr>
              <a:t>З просторових кривих найбільшу практичну зацікавленість мають </a:t>
            </a:r>
            <a:r>
              <a:rPr lang="uk-UA" altLang="ru-RU" sz="1800" b="1" u="sng">
                <a:solidFill>
                  <a:srgbClr val="CC0099"/>
                </a:solidFill>
                <a:latin typeface="Arial" panose="020B0604020202020204" pitchFamily="34" charset="0"/>
              </a:rPr>
              <a:t>циліндрична</a:t>
            </a:r>
            <a:r>
              <a:rPr lang="uk-UA" altLang="ru-RU" sz="1800" b="1">
                <a:solidFill>
                  <a:srgbClr val="CC0099"/>
                </a:solidFill>
                <a:latin typeface="Arial" panose="020B0604020202020204" pitchFamily="34" charset="0"/>
              </a:rPr>
              <a:t> </a:t>
            </a:r>
            <a:r>
              <a:rPr lang="uk-UA" altLang="ru-RU" sz="1800" b="1">
                <a:latin typeface="Arial" panose="020B0604020202020204" pitchFamily="34" charset="0"/>
              </a:rPr>
              <a:t>і </a:t>
            </a:r>
            <a:r>
              <a:rPr lang="uk-UA" altLang="ru-RU" sz="1800" b="1" u="sng">
                <a:solidFill>
                  <a:srgbClr val="CC0099"/>
                </a:solidFill>
                <a:latin typeface="Arial" panose="020B0604020202020204" pitchFamily="34" charset="0"/>
              </a:rPr>
              <a:t>конічна гвинтові лінії</a:t>
            </a:r>
            <a:r>
              <a:rPr lang="uk-UA" altLang="ru-RU" sz="2000"/>
              <a:t>                                                                                                  </a:t>
            </a:r>
            <a:endParaRPr lang="ru-RU" altLang="ru-RU" sz="2000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16315" r="6171" b="22774"/>
          <a:stretch>
            <a:fillRect/>
          </a:stretch>
        </p:blipFill>
        <p:spPr>
          <a:xfrm>
            <a:off x="755650" y="1700213"/>
            <a:ext cx="7559675" cy="419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3850" y="5949950"/>
            <a:ext cx="8569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kumimoji="0" lang="uk-UA" altLang="ru-RU" sz="1400" b="1" i="1">
                <a:solidFill>
                  <a:srgbClr val="000000"/>
                </a:solidFill>
              </a:rPr>
              <a:t>Відстань між двома найближчими сусідніми витками  гвинтової лінії, виміряна по твірній циліндра, називається</a:t>
            </a:r>
            <a:r>
              <a:rPr kumimoji="0" lang="uk-UA" altLang="ru-RU" sz="1400" b="1" i="1"/>
              <a:t> </a:t>
            </a:r>
            <a:r>
              <a:rPr kumimoji="0" lang="uk-UA" altLang="ru-RU" sz="1400" b="1" i="1">
                <a:solidFill>
                  <a:srgbClr val="CC0099"/>
                </a:solidFill>
              </a:rPr>
              <a:t>кроком гвинтової лінії.</a:t>
            </a:r>
          </a:p>
        </p:txBody>
      </p:sp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424862" cy="56149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uk-UA" altLang="ru-RU" sz="2000" b="1" i="1">
                <a:solidFill>
                  <a:srgbClr val="CC0099"/>
                </a:solidFill>
                <a:latin typeface="Arial" panose="020B0604020202020204" pitchFamily="34" charset="0"/>
              </a:rPr>
              <a:t>Гвинтова лінія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uk-UA" altLang="ru-RU" sz="2000" b="1" i="1">
                <a:solidFill>
                  <a:srgbClr val="000000"/>
                </a:solidFill>
                <a:latin typeface="Arial" panose="020B0604020202020204" pitchFamily="34" charset="0"/>
              </a:rPr>
              <a:t>це просторова крива, що утворюється внаслідок складного руху точки, що рівномірно ковзається по твірній будь-якої поверхні обертання, коли ця твірна сама рівномірно обертається навколо осі заданої поверхні.</a:t>
            </a:r>
          </a:p>
          <a:p>
            <a:pPr algn="just">
              <a:lnSpc>
                <a:spcPct val="80000"/>
              </a:lnSpc>
            </a:pPr>
            <a:endParaRPr lang="uk-UA" altLang="ru-RU" sz="2000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sz="2000" b="1" i="1">
                <a:solidFill>
                  <a:srgbClr val="CC0099"/>
                </a:solidFill>
                <a:latin typeface="Arial" panose="020B0604020202020204" pitchFamily="34" charset="0"/>
              </a:rPr>
              <a:t>Циліндрична гвинтова лінія</a:t>
            </a:r>
            <a:r>
              <a:rPr lang="uk-UA" altLang="ru-RU" sz="2000" b="1" i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утворюється при рівномірному переміщенні точки поздовж твірної прямого кругового циліндра, яка у свою чергу, рівномірно обертається навколо осі циліндра.</a:t>
            </a:r>
          </a:p>
          <a:p>
            <a:pPr algn="just">
              <a:lnSpc>
                <a:spcPct val="80000"/>
              </a:lnSpc>
            </a:pPr>
            <a:endParaRPr lang="uk-UA" altLang="ru-RU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Висота </a:t>
            </a:r>
            <a:r>
              <a:rPr lang="ru-RU" altLang="ru-RU" sz="2000" b="1" i="1">
                <a:solidFill>
                  <a:srgbClr val="000000"/>
                </a:solidFill>
                <a:latin typeface="Arial" panose="020B0604020202020204" pitchFamily="34" charset="0"/>
              </a:rPr>
              <a:t>Н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, на яку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піднімається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точка </a:t>
            </a:r>
            <a:r>
              <a:rPr lang="ru-RU" altLang="ru-RU" sz="2000" b="1" i="1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, за один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повний оберт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називається </a:t>
            </a:r>
            <a:r>
              <a:rPr lang="uk-UA" altLang="ru-RU" sz="2000" b="1" i="1" u="sng">
                <a:solidFill>
                  <a:srgbClr val="CC0099"/>
                </a:solidFill>
                <a:latin typeface="Arial" panose="020B0604020202020204" pitchFamily="34" charset="0"/>
              </a:rPr>
              <a:t>кроком гвинтової лінії</a:t>
            </a:r>
            <a:r>
              <a:rPr lang="ru-RU" altLang="ru-RU" sz="2000" b="1" i="1" u="sng">
                <a:solidFill>
                  <a:srgbClr val="CC0099"/>
                </a:solidFill>
                <a:latin typeface="Arial" panose="020B0604020202020204" pitchFamily="34" charset="0"/>
              </a:rPr>
              <a:t>.</a:t>
            </a:r>
            <a:endParaRPr lang="ru-RU" altLang="ru-RU" sz="2000" b="1">
              <a:solidFill>
                <a:srgbClr val="CC0099"/>
              </a:solidFill>
              <a:latin typeface="Arial" panose="020B0604020202020204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Кут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φ називається </a:t>
            </a:r>
            <a:r>
              <a:rPr lang="ru-RU" altLang="ru-RU" sz="2000" b="1" i="1" u="sng">
                <a:solidFill>
                  <a:srgbClr val="CC0099"/>
                </a:solidFill>
                <a:latin typeface="Arial" panose="020B0604020202020204" pitchFamily="34" charset="0"/>
              </a:rPr>
              <a:t>кутом</a:t>
            </a:r>
            <a:r>
              <a:rPr lang="uk-UA" altLang="ru-RU" sz="2000" b="1" i="1" u="sng">
                <a:solidFill>
                  <a:srgbClr val="CC0099"/>
                </a:solidFill>
                <a:latin typeface="Arial" panose="020B0604020202020204" pitchFamily="34" charset="0"/>
              </a:rPr>
              <a:t> підйому гвинтової лінії</a:t>
            </a:r>
            <a:r>
              <a:rPr lang="ru-RU" altLang="ru-RU" sz="2000" b="1" i="1">
                <a:solidFill>
                  <a:srgbClr val="CC0099"/>
                </a:solidFill>
                <a:latin typeface="Arial" panose="020B0604020202020204" pitchFamily="34" charset="0"/>
              </a:rPr>
              <a:t>. </a:t>
            </a:r>
            <a:endParaRPr lang="uk-UA" altLang="ru-RU" sz="2000" b="1">
              <a:solidFill>
                <a:srgbClr val="CC0099"/>
              </a:solidFill>
              <a:latin typeface="Arial" panose="020B0604020202020204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Фронтальна проекція циліндричної гвинтової лінії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–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синусоїда;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горизонтальна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–</a:t>
            </a: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коло. </a:t>
            </a:r>
            <a:endParaRPr lang="uk-UA" altLang="ru-RU" sz="20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Розрізняють </a:t>
            </a:r>
            <a:r>
              <a:rPr lang="uk-UA" altLang="ru-RU" sz="2000" b="1" i="1" u="sng">
                <a:solidFill>
                  <a:srgbClr val="CC0099"/>
                </a:solidFill>
                <a:latin typeface="Arial" panose="020B0604020202020204" pitchFamily="34" charset="0"/>
              </a:rPr>
              <a:t>праві</a:t>
            </a:r>
            <a:r>
              <a:rPr lang="uk-UA" altLang="ru-RU" sz="2000" b="1" u="sng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і </a:t>
            </a:r>
            <a:r>
              <a:rPr lang="uk-UA" altLang="ru-RU" sz="2000" b="1" i="1" u="sng">
                <a:solidFill>
                  <a:srgbClr val="CC0099"/>
                </a:solidFill>
                <a:latin typeface="Arial" panose="020B0604020202020204" pitchFamily="34" charset="0"/>
              </a:rPr>
              <a:t>ліві гвинтові лінії</a:t>
            </a:r>
            <a:r>
              <a:rPr lang="uk-UA" altLang="ru-RU" sz="2000" b="1">
                <a:solidFill>
                  <a:srgbClr val="CC0099"/>
                </a:solidFill>
                <a:latin typeface="Arial" panose="020B0604020202020204" pitchFamily="34" charset="0"/>
              </a:rPr>
              <a:t>.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uk-UA" altLang="ru-RU" sz="2000" b="1" i="1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uk-UA" altLang="ru-RU" sz="2000" b="1" i="1" u="sng">
                <a:solidFill>
                  <a:srgbClr val="CC0099"/>
                </a:solidFill>
                <a:latin typeface="Arial" panose="020B0604020202020204" pitchFamily="34" charset="0"/>
              </a:rPr>
              <a:t>Права гвинтова</a:t>
            </a:r>
            <a:r>
              <a:rPr lang="uk-UA" altLang="ru-RU" sz="2000" b="1" u="sng">
                <a:solidFill>
                  <a:srgbClr val="CC0099"/>
                </a:solidFill>
                <a:latin typeface="Arial" panose="020B0604020202020204" pitchFamily="34" charset="0"/>
              </a:rPr>
              <a:t> </a:t>
            </a:r>
            <a:r>
              <a:rPr lang="uk-UA" altLang="ru-RU" sz="2000" b="1" i="1" u="sng">
                <a:solidFill>
                  <a:srgbClr val="CC0099"/>
                </a:solidFill>
                <a:latin typeface="Arial" panose="020B0604020202020204" pitchFamily="34" charset="0"/>
              </a:rPr>
              <a:t>лінія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має підйом вверх і вправо, якщо циліндр із гвинтовою лінією стоїть вертикально. </a:t>
            </a:r>
            <a:endParaRPr lang="uk-UA" altLang="ru-RU" sz="2000" b="1" i="1" u="sng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>
              <a:lnSpc>
                <a:spcPct val="80000"/>
              </a:lnSpc>
            </a:pPr>
            <a:r>
              <a:rPr lang="uk-UA" altLang="ru-RU" sz="2000" b="1" i="1" u="sng">
                <a:solidFill>
                  <a:srgbClr val="CC0099"/>
                </a:solidFill>
                <a:latin typeface="Arial" panose="020B0604020202020204" pitchFamily="34" charset="0"/>
              </a:rPr>
              <a:t>Ліва гвинтова лінія</a:t>
            </a:r>
            <a:r>
              <a:rPr lang="uk-UA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 має підйом уверх і вліво. Гвинтова лінія характеризується кроком </a:t>
            </a:r>
            <a:r>
              <a:rPr lang="uk-UA" altLang="ru-RU" sz="2000" b="1" i="1">
                <a:solidFill>
                  <a:srgbClr val="000000"/>
                </a:solidFill>
                <a:latin typeface="Arial" panose="020B0604020202020204" pitchFamily="34" charset="0"/>
              </a:rPr>
              <a:t>Р.</a:t>
            </a:r>
            <a:endParaRPr lang="ru-RU" altLang="ru-RU" sz="2000" b="1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415</TotalTime>
  <Words>1975</Words>
  <Application>Microsoft Office PowerPoint</Application>
  <PresentationFormat>Экран (4:3)</PresentationFormat>
  <Paragraphs>151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Trebuchet MS</vt:lpstr>
      <vt:lpstr>Wingdings</vt:lpstr>
      <vt:lpstr>Wingdings 3</vt:lpstr>
      <vt:lpstr>Аспект</vt:lpstr>
      <vt:lpstr>CorelDRAW.Graphic.12</vt:lpstr>
      <vt:lpstr>Рисунок</vt:lpstr>
      <vt:lpstr>Лекція №5</vt:lpstr>
      <vt:lpstr>План викладу матеріалу </vt:lpstr>
      <vt:lpstr>1. Загальні відомості про зображення багатогранних та кривих поверхонь</vt:lpstr>
      <vt:lpstr>2. Криві лінії та поверхні </vt:lpstr>
      <vt:lpstr>Точки плоскої кривої поділяються на звичайні і особливі. До останніх відносяться: точка перегину, в якій крива перетинається у точці дотику (точка В); точка повернення (С і D), в яких крива має вістря і дотична має загальний для обох шлях кривої (точка С – називається точкою повернення першого роду, а точка D – точка повернення другого роду.                          </vt:lpstr>
      <vt:lpstr>Властивості проекцій кривої лінії: </vt:lpstr>
      <vt:lpstr>Презентация PowerPoint</vt:lpstr>
      <vt:lpstr>З просторових кривих найбільшу практичну зацікавленість мають циліндрична і конічна гвинтові лінії                                                                                                  </vt:lpstr>
      <vt:lpstr>Презентация PowerPoint</vt:lpstr>
      <vt:lpstr>3. Характеристика кривих поверхонь Лінійчаті поверхні </vt:lpstr>
      <vt:lpstr>Презентация PowerPoint</vt:lpstr>
      <vt:lpstr>Прямі циліндроїди, прямі коноїди і косі площини називають поверхнями Каталана чи поверхнями з площиною паралелізму.</vt:lpstr>
      <vt:lpstr>На відміну від гіперболічного параболоїда, в якого дві власні напрямні – прямі, коноїд власними напрямними має пряму і криву. </vt:lpstr>
      <vt:lpstr>Поверхні обертання </vt:lpstr>
      <vt:lpstr>Презентация PowerPoint</vt:lpstr>
      <vt:lpstr>Поверхні утворені обертанням кола навколо нерухомої осі:                    </vt:lpstr>
      <vt:lpstr>Поверхні утворенні обертанням кривих другого порядку – еліпса, параболи і гіперболи, навколо їх осей: </vt:lpstr>
      <vt:lpstr>Гвинтові поверхні</vt:lpstr>
      <vt:lpstr>Циклічні і топографічні поверхні </vt:lpstr>
      <vt:lpstr>28. Прямі та площини, дотичні до поверхні</vt:lpstr>
      <vt:lpstr>Приклад </vt:lpstr>
      <vt:lpstr>Приклад </vt:lpstr>
      <vt:lpstr>29. Побудова точок на поверхнях геометричних тіл</vt:lpstr>
      <vt:lpstr>Запитання і завдання для самоперевірки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№5</dc:title>
  <dc:creator>Admin</dc:creator>
  <cp:lastModifiedBy>gle.tmkts@gmail.com</cp:lastModifiedBy>
  <cp:revision>52</cp:revision>
  <dcterms:created xsi:type="dcterms:W3CDTF">2009-09-24T18:16:54Z</dcterms:created>
  <dcterms:modified xsi:type="dcterms:W3CDTF">2021-11-03T08:26:40Z</dcterms:modified>
</cp:coreProperties>
</file>