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00"/>
    <a:srgbClr val="CCFFCC"/>
    <a:srgbClr val="009900"/>
    <a:srgbClr val="CC00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9" autoAdjust="0"/>
    <p:restoredTop sz="94660"/>
  </p:normalViewPr>
  <p:slideViewPr>
    <p:cSldViewPr>
      <p:cViewPr>
        <p:scale>
          <a:sx n="70" d="100"/>
          <a:sy n="70" d="100"/>
        </p:scale>
        <p:origin x="1296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Relationship Id="rId4" Type="http://schemas.openxmlformats.org/officeDocument/2006/relationships/image" Target="../media/image5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image" Target="../media/image29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image" Target="../media/image31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image" Target="../media/image25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endParaRPr lang="ru-RU" altLang="ru-RU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endParaRPr lang="ru-RU" altLang="ru-RU"/>
          </a:p>
        </p:txBody>
      </p:sp>
      <p:sp>
        <p:nvSpPr>
          <p:cNvPr id="471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71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endParaRPr lang="ru-RU" altLang="ru-RU"/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B98C145A-F3DC-4576-83FC-CBE46FF1F26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9E7073-9B73-4878-B6D3-896B32EF3F95}" type="slidenum">
              <a:rPr lang="ru-RU" altLang="ru-RU"/>
              <a:pPr/>
              <a:t>13</a:t>
            </a:fld>
            <a:endParaRPr lang="ru-RU" altLang="ru-RU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altLang="ru-RU"/>
              <a:t> </a:t>
            </a:r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CB1E4-113D-4F05-B341-D3832547BD10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81750922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B2405-B331-4A3D-9D69-260389EC712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20778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B2405-B331-4A3D-9D69-260389EC712D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19801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B2405-B331-4A3D-9D69-260389EC712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109124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B2405-B331-4A3D-9D69-260389EC712D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00687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B2405-B331-4A3D-9D69-260389EC712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226016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F28E5-67CC-4BA4-9C5E-DC5DAF80D570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5574145"/>
      </p:ext>
    </p:extLst>
  </p:cSld>
  <p:clrMapOvr>
    <a:masterClrMapping/>
  </p:clrMapOvr>
  <p:transition>
    <p:comb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FE3FD-B03A-4E98-9FC7-262A87CE560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10714881"/>
      </p:ext>
    </p:extLst>
  </p:cSld>
  <p:clrMapOvr>
    <a:masterClrMapping/>
  </p:clrMapOvr>
  <p:transition>
    <p:comb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42EDF6F-D4B7-41DB-83D5-DCF6B0EA280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65814304"/>
      </p:ext>
    </p:extLst>
  </p:cSld>
  <p:clrMapOvr>
    <a:masterClrMapping/>
  </p:clrMapOvr>
  <p:transition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C10D9-F328-4E80-A074-396F172DB08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20201573"/>
      </p:ext>
    </p:extLst>
  </p:cSld>
  <p:clrMapOvr>
    <a:masterClrMapping/>
  </p:clrMapOvr>
  <p:transition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FFA7-634F-4DF2-8170-9BE5482863A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40765465"/>
      </p:ext>
    </p:extLst>
  </p:cSld>
  <p:clrMapOvr>
    <a:masterClrMapping/>
  </p:clrMapOvr>
  <p:transition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BEAD-0224-42AE-B8A5-3ABE01D80ED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40350581"/>
      </p:ext>
    </p:extLst>
  </p:cSld>
  <p:clrMapOvr>
    <a:masterClrMapping/>
  </p:clrMapOvr>
  <p:transition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12572-43CE-4D6E-8BB9-47BD5AB4F78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30164768"/>
      </p:ext>
    </p:extLst>
  </p:cSld>
  <p:clrMapOvr>
    <a:masterClrMapping/>
  </p:clrMapOvr>
  <p:transition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3E3C-FBCC-482B-8563-51E40F9DDE30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31819858"/>
      </p:ext>
    </p:extLst>
  </p:cSld>
  <p:clrMapOvr>
    <a:masterClrMapping/>
  </p:clrMapOvr>
  <p:transition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92114-F429-48A5-AD86-835AA1EED6E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21451420"/>
      </p:ext>
    </p:extLst>
  </p:cSld>
  <p:clrMapOvr>
    <a:masterClrMapping/>
  </p:clrMapOvr>
  <p:transition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D8550-99A7-4300-A273-8E7E232BF65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4779929"/>
      </p:ext>
    </p:extLst>
  </p:cSld>
  <p:clrMapOvr>
    <a:masterClrMapping/>
  </p:clrMapOvr>
  <p:transition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54746-3C81-4A47-A4CE-4B4D500F090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41491820"/>
      </p:ext>
    </p:extLst>
  </p:cSld>
  <p:clrMapOvr>
    <a:masterClrMapping/>
  </p:clrMapOvr>
  <p:transition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E5B2405-B331-4A3D-9D69-260389EC712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19728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0.e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1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3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5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4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7.e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6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9.e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8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21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6.e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25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8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0.e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29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2.e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31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emf"/><Relationship Id="rId4" Type="http://schemas.openxmlformats.org/officeDocument/2006/relationships/image" Target="../media/image2.emf"/><Relationship Id="rId9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07977" y="2984500"/>
            <a:ext cx="3528046" cy="889000"/>
          </a:xfrm>
          <a:effectLst>
            <a:outerShdw dist="25400" algn="ctr" rotWithShape="0">
              <a:schemeClr val="bg2"/>
            </a:outerShdw>
          </a:effectLst>
        </p:spPr>
        <p:txBody>
          <a:bodyPr/>
          <a:lstStyle/>
          <a:p>
            <a:r>
              <a:rPr lang="uk-UA" altLang="ru-RU" dirty="0">
                <a:solidFill>
                  <a:srgbClr val="0000FF"/>
                </a:solidFill>
              </a:rPr>
              <a:t>Лекція №5</a:t>
            </a:r>
            <a:endParaRPr lang="ru-RU" altLang="ru-RU" dirty="0">
              <a:solidFill>
                <a:srgbClr val="0000FF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11760" y="4437112"/>
            <a:ext cx="4320480" cy="648072"/>
          </a:xfrm>
          <a:effectLst>
            <a:outerShdw dist="28398" dir="1593903" algn="ctr" rotWithShape="0">
              <a:schemeClr val="bg2"/>
            </a:outerShdw>
          </a:effectLst>
        </p:spPr>
        <p:txBody>
          <a:bodyPr>
            <a:normAutofit/>
          </a:bodyPr>
          <a:lstStyle/>
          <a:p>
            <a:r>
              <a:rPr lang="uk-UA" altLang="ru-RU" sz="2800" b="1" i="1" dirty="0">
                <a:solidFill>
                  <a:srgbClr val="009900"/>
                </a:solidFill>
                <a:latin typeface="Arial" panose="020B0604020202020204" pitchFamily="34" charset="0"/>
              </a:rPr>
              <a:t>Криві лінії та поверхні</a:t>
            </a:r>
            <a:r>
              <a:rPr lang="ru-RU" altLang="ru-RU" sz="2800" b="1" dirty="0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>
    <p:comb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ru-RU" sz="2000" i="1" dirty="0">
                <a:solidFill>
                  <a:srgbClr val="0000FF"/>
                </a:solidFill>
                <a:latin typeface="Arial" panose="020B0604020202020204" pitchFamily="34" charset="0"/>
              </a:rPr>
              <a:t>3. Характеристика кривих поверхонь</a:t>
            </a:r>
            <a:br>
              <a:rPr lang="uk-UA" altLang="ru-RU" sz="2000" dirty="0">
                <a:solidFill>
                  <a:srgbClr val="0000FF"/>
                </a:solidFill>
                <a:latin typeface="Arial" panose="020B0604020202020204" pitchFamily="34" charset="0"/>
              </a:rPr>
            </a:br>
            <a:r>
              <a:rPr lang="uk-UA" altLang="ru-RU" sz="2000" u="sng" dirty="0">
                <a:solidFill>
                  <a:srgbClr val="0000FF"/>
                </a:solidFill>
                <a:latin typeface="Arial" panose="020B0604020202020204" pitchFamily="34" charset="0"/>
              </a:rPr>
              <a:t>Лінійчаті поверхні</a:t>
            </a:r>
            <a:r>
              <a:rPr lang="ru-RU" altLang="ru-RU" dirty="0"/>
              <a:t> 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827088" y="1773238"/>
            <a:ext cx="7772400" cy="4330700"/>
          </a:xfrm>
        </p:spPr>
        <p:txBody>
          <a:bodyPr/>
          <a:lstStyle/>
          <a:p>
            <a:pPr marL="0" indent="450850">
              <a:buFontTx/>
              <a:buNone/>
            </a:pPr>
            <a:r>
              <a:rPr lang="uk-UA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Поверхня, яка може бути утворена прямою лінією, називається </a:t>
            </a:r>
            <a:r>
              <a:rPr lang="uk-UA" altLang="ru-RU" sz="1600" b="1" i="1">
                <a:solidFill>
                  <a:srgbClr val="CC0099"/>
                </a:solidFill>
                <a:latin typeface="Arial" panose="020B0604020202020204" pitchFamily="34" charset="0"/>
              </a:rPr>
              <a:t>лінійчатою поверхнею.</a:t>
            </a:r>
            <a:endParaRPr lang="uk-UA" altLang="ru-RU" sz="1600" b="1">
              <a:solidFill>
                <a:srgbClr val="CC0099"/>
              </a:solidFill>
              <a:latin typeface="Arial" panose="020B0604020202020204" pitchFamily="34" charset="0"/>
            </a:endParaRPr>
          </a:p>
          <a:p>
            <a:pPr marL="0" indent="450850">
              <a:buFontTx/>
              <a:buNone/>
            </a:pP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Лінійчаті поверхні уявляють собою геометричне місце прямих ліній. Поверхні, для яких тільки крива лінія може бути твірною, називаються </a:t>
            </a:r>
            <a:r>
              <a:rPr lang="uk-UA" altLang="ru-RU" sz="1600" b="1">
                <a:solidFill>
                  <a:srgbClr val="CC0099"/>
                </a:solidFill>
                <a:latin typeface="Arial" panose="020B0604020202020204" pitchFamily="34" charset="0"/>
              </a:rPr>
              <a:t>нелінійчатими поверхнями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(сфера).</a:t>
            </a:r>
            <a:endParaRPr lang="ru-RU" altLang="ru-RU" sz="16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23669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7BB2263-2B7F-46E8-BB59-5A5B253CAB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75655" y="3203340"/>
            <a:ext cx="6674737" cy="3321989"/>
          </a:xfrm>
          <a:prstGeom prst="rect">
            <a:avLst/>
          </a:prstGeom>
        </p:spPr>
      </p:pic>
    </p:spTree>
  </p:cSld>
  <p:clrMapOvr>
    <a:masterClrMapping/>
  </p:clrMapOvr>
  <p:transition>
    <p:comb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549275"/>
            <a:ext cx="8424862" cy="2016125"/>
          </a:xfrm>
        </p:spPr>
        <p:txBody>
          <a:bodyPr>
            <a:noAutofit/>
          </a:bodyPr>
          <a:lstStyle/>
          <a:p>
            <a:pPr marL="0" indent="357188" algn="just">
              <a:buFontTx/>
              <a:buNone/>
            </a:pPr>
            <a:r>
              <a:rPr lang="uk-UA" alt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Тіло відокремлене циліндричною замкненою поверхнею і двома паралельними </a:t>
            </a:r>
            <a:r>
              <a:rPr lang="uk-UA" altLang="ru-RU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площинами</a:t>
            </a:r>
            <a:r>
              <a:rPr lang="uk-UA" alt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називається </a:t>
            </a:r>
            <a:r>
              <a:rPr lang="uk-UA" altLang="ru-RU" sz="1600" b="1" i="1" dirty="0">
                <a:solidFill>
                  <a:srgbClr val="CC0099"/>
                </a:solidFill>
                <a:latin typeface="Arial" panose="020B0604020202020204" pitchFamily="34" charset="0"/>
              </a:rPr>
              <a:t>циліндром</a:t>
            </a:r>
            <a:r>
              <a:rPr lang="uk-UA" alt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marL="0" indent="357188" algn="just">
              <a:buFontTx/>
              <a:buNone/>
            </a:pPr>
            <a:r>
              <a:rPr lang="uk-UA" alt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Тіло</a:t>
            </a:r>
            <a:r>
              <a:rPr lang="ru-RU" alt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uk-UA" alt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відокремлене конічною поверхнею і площиною називається </a:t>
            </a:r>
            <a:r>
              <a:rPr lang="ru-RU" altLang="ru-RU" sz="1600" b="1" i="1" dirty="0">
                <a:solidFill>
                  <a:srgbClr val="CC0099"/>
                </a:solidFill>
                <a:latin typeface="Arial" panose="020B0604020202020204" pitchFamily="34" charset="0"/>
              </a:rPr>
              <a:t>конусом</a:t>
            </a:r>
            <a:r>
              <a:rPr lang="ru-RU" altLang="ru-RU" sz="1600" b="1" dirty="0">
                <a:solidFill>
                  <a:srgbClr val="CC0099"/>
                </a:solidFill>
                <a:latin typeface="Arial" panose="020B0604020202020204" pitchFamily="34" charset="0"/>
              </a:rPr>
              <a:t> .</a:t>
            </a:r>
            <a:r>
              <a:rPr lang="ru-RU" alt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marL="0" indent="357188" algn="just">
              <a:buFontTx/>
              <a:buNone/>
            </a:pPr>
            <a:r>
              <a:rPr lang="ru-RU" alt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Конус</a:t>
            </a:r>
            <a:r>
              <a:rPr lang="uk-UA" alt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може</a:t>
            </a:r>
            <a:r>
              <a:rPr lang="ru-RU" alt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бути </a:t>
            </a:r>
            <a:r>
              <a:rPr lang="ru-RU" altLang="ru-RU" sz="1600" b="1" i="1" dirty="0">
                <a:solidFill>
                  <a:srgbClr val="CC0099"/>
                </a:solidFill>
                <a:latin typeface="Arial" panose="020B0604020202020204" pitchFamily="34" charset="0"/>
              </a:rPr>
              <a:t>кругли</a:t>
            </a:r>
            <a:r>
              <a:rPr lang="ru-RU" altLang="ru-RU" sz="1600" b="1" i="1" dirty="0">
                <a:solidFill>
                  <a:srgbClr val="000000"/>
                </a:solidFill>
                <a:latin typeface="Arial" panose="020B0604020202020204" pitchFamily="34" charset="0"/>
              </a:rPr>
              <a:t>м</a:t>
            </a:r>
            <a:r>
              <a:rPr lang="ru-RU" altLang="ru-RU" sz="1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uk-UA" alt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якщо</a:t>
            </a:r>
            <a:r>
              <a:rPr lang="ru-RU" alt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в</a:t>
            </a:r>
            <a:r>
              <a:rPr lang="uk-UA" alt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його основі лежить</a:t>
            </a:r>
            <a:r>
              <a:rPr lang="ru-RU" alt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коло.</a:t>
            </a:r>
            <a:endParaRPr lang="uk-UA" altLang="ru-RU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357188" algn="just">
              <a:buFontTx/>
              <a:buNone/>
            </a:pPr>
            <a:r>
              <a:rPr lang="uk-UA" alt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До лінійчатих поверхонь належить </a:t>
            </a:r>
            <a:r>
              <a:rPr lang="uk-UA" altLang="ru-RU" sz="1600" b="1" i="1" dirty="0">
                <a:solidFill>
                  <a:srgbClr val="CC0099"/>
                </a:solidFill>
                <a:latin typeface="Arial" panose="020B0604020202020204" pitchFamily="34" charset="0"/>
              </a:rPr>
              <a:t>торс</a:t>
            </a:r>
            <a:r>
              <a:rPr lang="uk-UA" altLang="ru-RU" sz="1600" b="1" dirty="0">
                <a:solidFill>
                  <a:srgbClr val="CC0099"/>
                </a:solidFill>
                <a:latin typeface="Arial" panose="020B0604020202020204" pitchFamily="34" charset="0"/>
              </a:rPr>
              <a:t>.</a:t>
            </a:r>
          </a:p>
          <a:p>
            <a:pPr marL="0" indent="357188" algn="just">
              <a:buFontTx/>
              <a:buNone/>
            </a:pPr>
            <a:r>
              <a:rPr lang="uk-UA" altLang="ru-RU" sz="1600" b="1" i="1" dirty="0">
                <a:solidFill>
                  <a:srgbClr val="CC0099"/>
                </a:solidFill>
                <a:latin typeface="Arial" panose="020B0604020202020204" pitchFamily="34" charset="0"/>
              </a:rPr>
              <a:t>Торс </a:t>
            </a:r>
            <a:r>
              <a:rPr lang="uk-UA" alt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(поверхня з ребром повернення) утворюється рухом прямолінійної твірної, що дотична   в усіх  своїх положеннях до будь-якої просторової кривої, яка називається </a:t>
            </a:r>
            <a:r>
              <a:rPr lang="uk-UA" altLang="ru-RU" sz="1600" b="1" i="1" dirty="0">
                <a:solidFill>
                  <a:srgbClr val="000000"/>
                </a:solidFill>
                <a:latin typeface="Arial" panose="020B0604020202020204" pitchFamily="34" charset="0"/>
              </a:rPr>
              <a:t>ребром повернення</a:t>
            </a:r>
            <a:r>
              <a:rPr lang="uk-UA" altLang="ru-RU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48238C5-7E08-4743-8BE3-DBC2DA995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3095902"/>
            <a:ext cx="6913118" cy="3501449"/>
          </a:xfrm>
          <a:prstGeom prst="rect">
            <a:avLst/>
          </a:prstGeom>
        </p:spPr>
      </p:pic>
    </p:spTree>
  </p:cSld>
  <p:clrMapOvr>
    <a:masterClrMapping/>
  </p:clrMapOvr>
  <p:transition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uk-UA" altLang="ru-RU" sz="2000" i="1" dirty="0">
                <a:solidFill>
                  <a:srgbClr val="000000"/>
                </a:solidFill>
                <a:latin typeface="Arial" panose="020B0604020202020204" pitchFamily="34" charset="0"/>
              </a:rPr>
              <a:t>Прямі циліндроїди, прямі коноїди і косі площини називають </a:t>
            </a:r>
            <a:r>
              <a:rPr lang="uk-UA" altLang="ru-RU" sz="2000" b="1" i="1" dirty="0">
                <a:solidFill>
                  <a:srgbClr val="CC0099"/>
                </a:solidFill>
                <a:latin typeface="Arial" panose="020B0604020202020204" pitchFamily="34" charset="0"/>
              </a:rPr>
              <a:t>поверхнями </a:t>
            </a:r>
            <a:r>
              <a:rPr lang="uk-UA" altLang="ru-RU" sz="2000" b="1" i="1" dirty="0" err="1">
                <a:solidFill>
                  <a:srgbClr val="CC0099"/>
                </a:solidFill>
                <a:latin typeface="Arial" panose="020B0604020202020204" pitchFamily="34" charset="0"/>
              </a:rPr>
              <a:t>Каталана</a:t>
            </a:r>
            <a:r>
              <a:rPr lang="uk-UA" altLang="ru-RU" sz="2000" i="1" dirty="0">
                <a:solidFill>
                  <a:srgbClr val="000000"/>
                </a:solidFill>
                <a:latin typeface="Arial" panose="020B0604020202020204" pitchFamily="34" charset="0"/>
              </a:rPr>
              <a:t> чи поверхнями з площиною паралелізму.</a:t>
            </a:r>
            <a:endParaRPr lang="ru-RU" altLang="ru-RU" sz="2000" i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2133600"/>
            <a:ext cx="8275637" cy="4319588"/>
          </a:xfrm>
        </p:spPr>
        <p:txBody>
          <a:bodyPr/>
          <a:lstStyle/>
          <a:p>
            <a:pPr marL="0" indent="357188" algn="just">
              <a:lnSpc>
                <a:spcPct val="80000"/>
              </a:lnSpc>
              <a:buFontTx/>
              <a:buNone/>
            </a:pPr>
            <a:r>
              <a:rPr lang="uk-UA" alt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Косі поверхні з площиною паралелізму вперше були розглянуті </a:t>
            </a:r>
            <a:r>
              <a:rPr lang="uk-UA" altLang="ru-RU" sz="1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Монжем</a:t>
            </a:r>
            <a:r>
              <a:rPr lang="uk-UA" alt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. Такі поверхні </a:t>
            </a:r>
            <a:r>
              <a:rPr lang="uk-UA" altLang="ru-RU" sz="1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Монж</a:t>
            </a:r>
            <a:r>
              <a:rPr lang="uk-UA" alt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вважав утвореними рухом твірної прямої лінії по двом напрямним лініям чи по двом поверхням, яка в усіх своїх положеннях паралельна до будь-якої площини.</a:t>
            </a:r>
          </a:p>
          <a:p>
            <a:pPr marL="0" indent="357188" algn="just">
              <a:lnSpc>
                <a:spcPct val="80000"/>
              </a:lnSpc>
              <a:buFontTx/>
              <a:buNone/>
            </a:pPr>
            <a:endParaRPr lang="uk-UA" altLang="ru-RU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357188" algn="just">
              <a:lnSpc>
                <a:spcPct val="80000"/>
              </a:lnSpc>
              <a:buFontTx/>
              <a:buNone/>
            </a:pPr>
            <a:r>
              <a:rPr lang="uk-UA" alt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Подальше поглиблене дослідження поверхонь з площиною паралелізму дано бельгійським вченим </a:t>
            </a:r>
            <a:r>
              <a:rPr lang="uk-UA" altLang="ru-RU" sz="1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Каталаном</a:t>
            </a:r>
            <a:r>
              <a:rPr lang="uk-UA" alt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, ім'я якого і носять ці поверхні.</a:t>
            </a:r>
          </a:p>
          <a:p>
            <a:pPr marL="0" indent="357188" algn="just">
              <a:lnSpc>
                <a:spcPct val="80000"/>
              </a:lnSpc>
              <a:buFontTx/>
              <a:buNone/>
            </a:pPr>
            <a:r>
              <a:rPr lang="uk-UA" alt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Поверхні з площиною паралелізму залежно від виду напрямних ліній, що їх  утворюють поділяють на три групи:</a:t>
            </a:r>
            <a:endParaRPr lang="uk-UA" altLang="ru-RU" sz="1800" b="1" i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357188" algn="just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uk-UA" altLang="ru-RU" sz="1800" b="1" i="1" dirty="0">
                <a:solidFill>
                  <a:srgbClr val="CC0099"/>
                </a:solidFill>
                <a:latin typeface="Arial" panose="020B0604020202020204" pitchFamily="34" charset="0"/>
              </a:rPr>
              <a:t>перша група</a:t>
            </a:r>
            <a:r>
              <a:rPr lang="uk-UA" alt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– циліндроїди, коли обидві напрямні є кривими лініями;</a:t>
            </a:r>
            <a:endParaRPr lang="uk-UA" altLang="ru-RU" sz="1800" b="1" i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357188" algn="just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uk-UA" altLang="ru-RU" sz="1800" b="1" i="1" dirty="0">
                <a:solidFill>
                  <a:srgbClr val="CC0099"/>
                </a:solidFill>
                <a:latin typeface="Arial" panose="020B0604020202020204" pitchFamily="34" charset="0"/>
              </a:rPr>
              <a:t>друга група</a:t>
            </a:r>
            <a:r>
              <a:rPr lang="uk-UA" altLang="ru-RU" sz="18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uk-UA" alt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– коноїди, коли одна з напрямних є прямою лінією;</a:t>
            </a:r>
            <a:endParaRPr lang="uk-UA" altLang="ru-RU" sz="1800" b="1" i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357188" algn="just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uk-UA" altLang="ru-RU" sz="1800" b="1" i="1" dirty="0">
                <a:solidFill>
                  <a:srgbClr val="CC0099"/>
                </a:solidFill>
                <a:latin typeface="Arial" panose="020B0604020202020204" pitchFamily="34" charset="0"/>
              </a:rPr>
              <a:t>третя група</a:t>
            </a:r>
            <a:r>
              <a:rPr lang="uk-UA" altLang="ru-RU" sz="18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uk-UA" altLang="ru-RU" sz="1800" b="1" dirty="0">
                <a:solidFill>
                  <a:srgbClr val="000000"/>
                </a:solidFill>
                <a:latin typeface="Arial" panose="020B0604020202020204" pitchFamily="34" charset="0"/>
              </a:rPr>
              <a:t>– коси площини (гіперболічні параболоїди), коли обидві напрямні є прямими лініями.</a:t>
            </a:r>
            <a:endParaRPr lang="ru-RU" altLang="ru-RU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comb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uk-UA" altLang="ru-RU" sz="1800" b="1" i="1">
                <a:solidFill>
                  <a:srgbClr val="000000"/>
                </a:solidFill>
                <a:latin typeface="Arial" panose="020B0604020202020204" pitchFamily="34" charset="0"/>
              </a:rPr>
              <a:t>На відміну від гіперболічного параболоїда, в якого дві власні напрямні – прямі, коноїд власними напрямними має пряму і криву.</a:t>
            </a:r>
            <a:r>
              <a:rPr lang="uk-UA" altLang="ru-RU" sz="1800" b="1" i="1">
                <a:latin typeface="Arial" panose="020B0604020202020204" pitchFamily="34" charset="0"/>
              </a:rPr>
              <a:t> </a:t>
            </a:r>
            <a:endParaRPr lang="ru-RU" altLang="ru-RU"/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4820" name="Object 4"/>
          <p:cNvGraphicFramePr>
            <a:graphicFrameLocks noChangeAspect="1"/>
          </p:cNvGraphicFramePr>
          <p:nvPr/>
        </p:nvGraphicFramePr>
        <p:xfrm>
          <a:off x="323850" y="1844675"/>
          <a:ext cx="3211513" cy="381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4" name="Рисунок" r:id="rId4" imgW="1784269" imgH="2194608" progId="Word.Picture.8">
                  <p:embed/>
                </p:oleObj>
              </mc:Choice>
              <mc:Fallback>
                <p:oleObj name="Рисунок" r:id="rId4" imgW="1784269" imgH="2194608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-24000" contrast="60000"/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844675"/>
                        <a:ext cx="3211513" cy="3816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4822" name="Object 6"/>
          <p:cNvGraphicFramePr>
            <a:graphicFrameLocks noChangeAspect="1"/>
          </p:cNvGraphicFramePr>
          <p:nvPr/>
        </p:nvGraphicFramePr>
        <p:xfrm>
          <a:off x="4140200" y="1628775"/>
          <a:ext cx="1843088" cy="3960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5" name="Рисунок" r:id="rId6" imgW="897904" imgH="2086499" progId="Word.Picture.8">
                  <p:embed/>
                </p:oleObj>
              </mc:Choice>
              <mc:Fallback>
                <p:oleObj name="Рисунок" r:id="rId6" imgW="897904" imgH="2086499" progId="Word.Picture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-30000" contrast="60000"/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200" y="1628775"/>
                        <a:ext cx="1843088" cy="3960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5" name="Rectangle 9"/>
          <p:cNvSpPr>
            <a:spLocks noChangeArrowheads="1"/>
          </p:cNvSpPr>
          <p:nvPr/>
        </p:nvSpPr>
        <p:spPr bwMode="auto">
          <a:xfrm>
            <a:off x="0" y="24669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4824" name="Object 8"/>
          <p:cNvGraphicFramePr>
            <a:graphicFrameLocks noChangeAspect="1"/>
          </p:cNvGraphicFramePr>
          <p:nvPr/>
        </p:nvGraphicFramePr>
        <p:xfrm>
          <a:off x="6516688" y="1773238"/>
          <a:ext cx="2214562" cy="388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6" name="Рисунок" r:id="rId8" imgW="1107055" imgH="1949201" progId="Word.Picture.8">
                  <p:embed/>
                </p:oleObj>
              </mc:Choice>
              <mc:Fallback>
                <p:oleObj name="Рисунок" r:id="rId8" imgW="1107055" imgH="1949201" progId="Word.Picture.8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12000" contrast="42000"/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6688" y="1773238"/>
                        <a:ext cx="2214562" cy="3889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6" name="Text Box 10"/>
          <p:cNvSpPr txBox="1">
            <a:spLocks noChangeArrowheads="1"/>
          </p:cNvSpPr>
          <p:nvPr/>
        </p:nvSpPr>
        <p:spPr bwMode="auto">
          <a:xfrm>
            <a:off x="4356100" y="5734050"/>
            <a:ext cx="12239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altLang="ru-RU" sz="1600" b="1">
                <a:solidFill>
                  <a:srgbClr val="000000"/>
                </a:solidFill>
              </a:rPr>
              <a:t>Коноїд</a:t>
            </a:r>
            <a:endParaRPr lang="ru-RU" altLang="ru-RU" sz="1600" b="1">
              <a:solidFill>
                <a:srgbClr val="000000"/>
              </a:solidFill>
            </a:endParaRPr>
          </a:p>
        </p:txBody>
      </p:sp>
      <p:sp>
        <p:nvSpPr>
          <p:cNvPr id="34827" name="Text Box 11"/>
          <p:cNvSpPr txBox="1">
            <a:spLocks noChangeArrowheads="1"/>
          </p:cNvSpPr>
          <p:nvPr/>
        </p:nvSpPr>
        <p:spPr bwMode="auto">
          <a:xfrm>
            <a:off x="971550" y="5661025"/>
            <a:ext cx="18732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altLang="ru-RU" sz="1600" b="1">
                <a:solidFill>
                  <a:srgbClr val="000000"/>
                </a:solidFill>
              </a:rPr>
              <a:t>Гіперболічний параболоїд</a:t>
            </a:r>
            <a:r>
              <a:rPr lang="uk-UA" altLang="ru-RU" sz="1600" b="1" u="sng"/>
              <a:t> </a:t>
            </a:r>
            <a:endParaRPr lang="ru-RU" altLang="ru-RU" sz="1600" b="1" u="sng"/>
          </a:p>
        </p:txBody>
      </p:sp>
      <p:sp>
        <p:nvSpPr>
          <p:cNvPr id="34828" name="Text Box 12"/>
          <p:cNvSpPr txBox="1">
            <a:spLocks noChangeArrowheads="1"/>
          </p:cNvSpPr>
          <p:nvPr/>
        </p:nvSpPr>
        <p:spPr bwMode="auto">
          <a:xfrm>
            <a:off x="7019925" y="5734050"/>
            <a:ext cx="12239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altLang="ru-RU" sz="1600" b="1">
                <a:solidFill>
                  <a:srgbClr val="000000"/>
                </a:solidFill>
              </a:rPr>
              <a:t>Циклоїд</a:t>
            </a:r>
            <a:endParaRPr lang="ru-RU" altLang="ru-RU" sz="16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mb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ru-RU" sz="3200">
                <a:solidFill>
                  <a:srgbClr val="0000FF"/>
                </a:solidFill>
              </a:rPr>
              <a:t>Поверхні обертання</a:t>
            </a:r>
            <a:r>
              <a:rPr lang="ru-RU" altLang="ru-RU"/>
              <a:t> 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1700213"/>
            <a:ext cx="3810000" cy="4392612"/>
          </a:xfrm>
        </p:spPr>
        <p:txBody>
          <a:bodyPr>
            <a:normAutofit lnSpcReduction="10000"/>
          </a:bodyPr>
          <a:lstStyle/>
          <a:p>
            <a:pPr marL="0" indent="265113" algn="just">
              <a:buFontTx/>
              <a:buNone/>
            </a:pPr>
            <a:r>
              <a:rPr lang="uk-UA" altLang="ru-RU" sz="1600" b="1" i="1">
                <a:solidFill>
                  <a:srgbClr val="0000FF"/>
                </a:solidFill>
                <a:latin typeface="Arial" panose="020B0604020202020204" pitchFamily="34" charset="0"/>
              </a:rPr>
              <a:t>Поверхнею обертання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називається поверхня</a:t>
            </a:r>
            <a:r>
              <a:rPr lang="ru-RU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, описана кривою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чи</a:t>
            </a:r>
            <a:r>
              <a:rPr lang="ru-RU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прямою при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її обертанні навколо нерухомої осі</a:t>
            </a:r>
            <a:r>
              <a:rPr lang="ru-RU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marL="0" indent="265113" algn="just">
              <a:buFontTx/>
              <a:buNone/>
            </a:pPr>
            <a:endParaRPr lang="uk-UA" altLang="ru-RU" sz="7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265113" algn="just">
              <a:buFontTx/>
              <a:buNone/>
            </a:pPr>
            <a:r>
              <a:rPr lang="uk-UA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Ця поверхня визначається</a:t>
            </a:r>
            <a:r>
              <a:rPr lang="ru-RU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на</a:t>
            </a:r>
            <a:r>
              <a:rPr lang="uk-UA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кресленику твірною і віссю обертання</a:t>
            </a:r>
            <a:r>
              <a:rPr lang="ru-RU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uk-UA" altLang="ru-RU" sz="1400" b="1" i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265113" algn="just">
              <a:buFontTx/>
              <a:buNone/>
            </a:pPr>
            <a:r>
              <a:rPr lang="uk-UA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Кожна</a:t>
            </a:r>
            <a:r>
              <a:rPr lang="ru-RU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точка</a:t>
            </a:r>
            <a:r>
              <a:rPr lang="uk-UA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твірної описує</a:t>
            </a:r>
            <a:r>
              <a:rPr lang="ru-RU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коло</a:t>
            </a:r>
            <a:r>
              <a:rPr lang="uk-UA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з</a:t>
            </a:r>
            <a:r>
              <a:rPr lang="ru-RU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центром на</a:t>
            </a:r>
            <a:r>
              <a:rPr lang="uk-UA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осі</a:t>
            </a:r>
            <a:r>
              <a:rPr lang="ru-RU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uk-UA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Ці</a:t>
            </a:r>
            <a:r>
              <a:rPr lang="ru-RU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кола</a:t>
            </a:r>
            <a:r>
              <a:rPr lang="uk-UA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називаються </a:t>
            </a:r>
            <a:r>
              <a:rPr lang="uk-UA" altLang="ru-RU" sz="1400" b="1">
                <a:solidFill>
                  <a:srgbClr val="0000FF"/>
                </a:solidFill>
                <a:latin typeface="Arial" panose="020B0604020202020204" pitchFamily="34" charset="0"/>
              </a:rPr>
              <a:t>паралелями</a:t>
            </a:r>
            <a:r>
              <a:rPr lang="ru-RU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uk-UA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Найбільша з цих паралелей називається </a:t>
            </a:r>
            <a:r>
              <a:rPr lang="uk-UA" altLang="ru-RU" sz="1400" b="1" u="sng">
                <a:solidFill>
                  <a:srgbClr val="0000FF"/>
                </a:solidFill>
                <a:latin typeface="Arial" panose="020B0604020202020204" pitchFamily="34" charset="0"/>
              </a:rPr>
              <a:t>екватором</a:t>
            </a:r>
            <a:r>
              <a:rPr lang="ru-RU" altLang="ru-RU" sz="1400" b="1">
                <a:solidFill>
                  <a:srgbClr val="0000FF"/>
                </a:solidFill>
                <a:latin typeface="Arial" panose="020B0604020202020204" pitchFamily="34" charset="0"/>
              </a:rPr>
              <a:t>,</a:t>
            </a:r>
            <a:r>
              <a:rPr lang="uk-UA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найменша </a:t>
            </a:r>
            <a:r>
              <a:rPr lang="ru-RU" altLang="ru-RU" sz="1400" b="1" u="sng">
                <a:solidFill>
                  <a:srgbClr val="0000FF"/>
                </a:solidFill>
                <a:latin typeface="Arial" panose="020B0604020202020204" pitchFamily="34" charset="0"/>
              </a:rPr>
              <a:t>горлом.</a:t>
            </a:r>
            <a:r>
              <a:rPr lang="ru-RU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marL="0" indent="265113" algn="just">
              <a:buFontTx/>
              <a:buNone/>
            </a:pPr>
            <a:r>
              <a:rPr lang="uk-UA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Криві</a:t>
            </a:r>
            <a:r>
              <a:rPr lang="ru-RU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uk-UA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утворені</a:t>
            </a:r>
            <a:r>
              <a:rPr lang="ru-RU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в</a:t>
            </a:r>
            <a:r>
              <a:rPr lang="uk-UA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перерізі тіла обертання площинами</a:t>
            </a:r>
            <a:r>
              <a:rPr lang="ru-RU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uk-UA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що проходять</a:t>
            </a:r>
            <a:r>
              <a:rPr lang="ru-RU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через</a:t>
            </a:r>
            <a:r>
              <a:rPr lang="uk-UA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вісь</a:t>
            </a:r>
            <a:r>
              <a:rPr lang="ru-RU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uk-UA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називаються </a:t>
            </a:r>
            <a:r>
              <a:rPr lang="uk-UA" altLang="ru-RU" sz="1400" b="1" i="1" u="sng">
                <a:solidFill>
                  <a:srgbClr val="0000FF"/>
                </a:solidFill>
                <a:latin typeface="Arial" panose="020B0604020202020204" pitchFamily="34" charset="0"/>
              </a:rPr>
              <a:t>меридіанами</a:t>
            </a:r>
            <a:r>
              <a:rPr lang="ru-RU" altLang="ru-RU" sz="1400" b="1" u="sng">
                <a:solidFill>
                  <a:srgbClr val="0000FF"/>
                </a:solidFill>
                <a:latin typeface="Arial" panose="020B0604020202020204" pitchFamily="34" charset="0"/>
              </a:rPr>
              <a:t>.</a:t>
            </a:r>
            <a:r>
              <a:rPr lang="uk-UA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Меридіан</a:t>
            </a:r>
            <a:r>
              <a:rPr lang="ru-RU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uk-UA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паралельний фронтальній площині проекцій</a:t>
            </a:r>
            <a:r>
              <a:rPr lang="ru-RU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uk-UA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називається </a:t>
            </a:r>
            <a:r>
              <a:rPr lang="uk-UA" altLang="ru-RU" sz="1400" b="1" i="1" u="sng">
                <a:solidFill>
                  <a:srgbClr val="0000FF"/>
                </a:solidFill>
                <a:latin typeface="Arial" panose="020B0604020202020204" pitchFamily="34" charset="0"/>
              </a:rPr>
              <a:t>головним</a:t>
            </a:r>
            <a:r>
              <a:rPr lang="ru-RU" altLang="ru-RU" sz="1400" b="1" i="1" u="sng">
                <a:solidFill>
                  <a:srgbClr val="0000FF"/>
                </a:solidFill>
                <a:latin typeface="Arial" panose="020B0604020202020204" pitchFamily="34" charset="0"/>
              </a:rPr>
              <a:t>.</a:t>
            </a:r>
            <a:r>
              <a:rPr lang="uk-UA" altLang="ru-RU" sz="1400" b="1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uk-UA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Усі меридіани однакові між</a:t>
            </a:r>
            <a:r>
              <a:rPr lang="ru-RU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собою.</a:t>
            </a:r>
          </a:p>
        </p:txBody>
      </p:sp>
      <p:graphicFrame>
        <p:nvGraphicFramePr>
          <p:cNvPr id="35845" name="Object 5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47247415"/>
              </p:ext>
            </p:extLst>
          </p:nvPr>
        </p:nvGraphicFramePr>
        <p:xfrm>
          <a:off x="4500563" y="1471613"/>
          <a:ext cx="4786312" cy="4392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2" name="Рисунок" r:id="rId3" imgW="2743200" imgH="2303640" progId="Word.Picture.8">
                  <p:embed/>
                </p:oleObj>
              </mc:Choice>
              <mc:Fallback>
                <p:oleObj name="Рисунок" r:id="rId3" imgW="2743200" imgH="2303640" progId="Word.Picture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2000" contrast="4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3" y="1471613"/>
                        <a:ext cx="4786312" cy="4392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comb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476250"/>
            <a:ext cx="8064500" cy="61214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uk-UA" altLang="ru-RU" sz="1600" b="1" i="1" u="sng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uk-UA" altLang="ru-RU" sz="1800" b="1" i="1" u="sng">
                <a:solidFill>
                  <a:srgbClr val="0000FF"/>
                </a:solidFill>
                <a:latin typeface="Arial" panose="020B0604020202020204" pitchFamily="34" charset="0"/>
              </a:rPr>
              <a:t>Геометричні тіла і поверхні утворені, обертанням прямої лінії:</a:t>
            </a:r>
            <a:endParaRPr lang="uk-UA" altLang="ru-RU" sz="1800" b="1" i="1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uk-UA" altLang="ru-RU" sz="1600" b="1" i="1">
                <a:solidFill>
                  <a:srgbClr val="CC0099"/>
                </a:solidFill>
                <a:latin typeface="Arial" panose="020B0604020202020204" pitchFamily="34" charset="0"/>
              </a:rPr>
              <a:t>циліндр обертання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– утворюється обертанням прямої </a:t>
            </a:r>
            <a:r>
              <a:rPr lang="en-US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L 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навколо паралельної до неї осі</a:t>
            </a:r>
            <a:r>
              <a:rPr lang="ru-RU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  <a:endParaRPr lang="ru-RU" altLang="ru-RU" sz="1600" b="1" i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altLang="ru-RU" sz="1600" b="1" i="1">
                <a:solidFill>
                  <a:srgbClr val="CC0099"/>
                </a:solidFill>
                <a:latin typeface="Arial" panose="020B0604020202020204" pitchFamily="34" charset="0"/>
              </a:rPr>
              <a:t>конус</a:t>
            </a:r>
            <a:r>
              <a:rPr lang="uk-UA" altLang="ru-RU" sz="1600" b="1" i="1">
                <a:solidFill>
                  <a:srgbClr val="CC0099"/>
                </a:solidFill>
                <a:latin typeface="Arial" panose="020B0604020202020204" pitchFamily="34" charset="0"/>
              </a:rPr>
              <a:t> обертання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– утворений обертанням прямої </a:t>
            </a:r>
            <a:r>
              <a:rPr lang="en-US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L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навколо вісі, яка з нею перетинається</a:t>
            </a:r>
            <a:r>
              <a:rPr lang="ru-RU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  <a:endParaRPr lang="uk-UA" altLang="ru-RU" sz="16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uk-UA" altLang="ru-RU" sz="1600" b="1">
                <a:solidFill>
                  <a:srgbClr val="CC0099"/>
                </a:solidFill>
                <a:latin typeface="Arial" panose="020B0604020202020204" pitchFamily="34" charset="0"/>
              </a:rPr>
              <a:t>однопорожнинний гіперболоїд обертання</a:t>
            </a:r>
            <a:r>
              <a:rPr lang="uk-UA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 – утворюється обертанням прямої</a:t>
            </a:r>
            <a:r>
              <a:rPr lang="ru-RU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, яка</a:t>
            </a:r>
            <a:r>
              <a:rPr lang="uk-UA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 одночасно перетинає</a:t>
            </a:r>
            <a:r>
              <a:rPr lang="ru-RU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 три</a:t>
            </a:r>
            <a:r>
              <a:rPr lang="uk-UA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 прямі</a:t>
            </a:r>
            <a:r>
              <a:rPr lang="ru-RU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 а, б, с </a:t>
            </a:r>
            <a:r>
              <a:rPr lang="uk-UA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– напрямні</a:t>
            </a:r>
            <a:r>
              <a:rPr lang="ru-RU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uk-UA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 що перетинаються.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altLang="ru-RU" sz="16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0180" name="Object 4"/>
          <p:cNvGraphicFramePr>
            <a:graphicFrameLocks noChangeAspect="1"/>
          </p:cNvGraphicFramePr>
          <p:nvPr/>
        </p:nvGraphicFramePr>
        <p:xfrm>
          <a:off x="900113" y="2924175"/>
          <a:ext cx="2759075" cy="288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4" name="Рисунок" r:id="rId3" imgW="1479198" imgH="1537306" progId="Word.Picture.8">
                  <p:embed/>
                </p:oleObj>
              </mc:Choice>
              <mc:Fallback>
                <p:oleObj name="Рисунок" r:id="rId3" imgW="1479198" imgH="1537306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contrast="1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2924175"/>
                        <a:ext cx="2759075" cy="2881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3" name="Rectangle 7"/>
          <p:cNvSpPr>
            <a:spLocks noChangeArrowheads="1"/>
          </p:cNvSpPr>
          <p:nvPr/>
        </p:nvSpPr>
        <p:spPr bwMode="auto">
          <a:xfrm>
            <a:off x="0" y="24622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0182" name="Object 6"/>
          <p:cNvGraphicFramePr>
            <a:graphicFrameLocks noChangeAspect="1"/>
          </p:cNvGraphicFramePr>
          <p:nvPr/>
        </p:nvGraphicFramePr>
        <p:xfrm>
          <a:off x="4427538" y="3141663"/>
          <a:ext cx="4141787" cy="2555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5" name="Рисунок" r:id="rId5" imgW="2089701" imgH="1274242" progId="Word.Picture.8">
                  <p:embed/>
                </p:oleObj>
              </mc:Choice>
              <mc:Fallback>
                <p:oleObj name="Рисунок" r:id="rId5" imgW="2089701" imgH="1274242" progId="Word.Picture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8000" contrast="42000"/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538" y="3141663"/>
                        <a:ext cx="4141787" cy="2555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comb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36613"/>
            <a:ext cx="7772400" cy="792162"/>
          </a:xfrm>
        </p:spPr>
        <p:txBody>
          <a:bodyPr>
            <a:normAutofit fontScale="90000"/>
          </a:bodyPr>
          <a:lstStyle/>
          <a:p>
            <a:r>
              <a:rPr lang="uk-UA" altLang="ru-RU" sz="2400" b="1">
                <a:solidFill>
                  <a:srgbClr val="0000FF"/>
                </a:solidFill>
                <a:latin typeface="Arial" panose="020B0604020202020204" pitchFamily="34" charset="0"/>
              </a:rPr>
              <a:t>Поверхні утворені обертанням</a:t>
            </a:r>
            <a:r>
              <a:rPr lang="ru-RU" altLang="ru-RU" sz="2400" b="1">
                <a:solidFill>
                  <a:srgbClr val="0000FF"/>
                </a:solidFill>
                <a:latin typeface="Arial" panose="020B0604020202020204" pitchFamily="34" charset="0"/>
              </a:rPr>
              <a:t> кола</a:t>
            </a:r>
            <a:r>
              <a:rPr lang="uk-UA" altLang="ru-RU" sz="2400" b="1">
                <a:solidFill>
                  <a:srgbClr val="0000FF"/>
                </a:solidFill>
                <a:latin typeface="Arial" panose="020B0604020202020204" pitchFamily="34" charset="0"/>
              </a:rPr>
              <a:t> навколо нерухомої</a:t>
            </a:r>
            <a:r>
              <a:rPr lang="ru-RU" altLang="ru-RU" sz="2400" b="1">
                <a:solidFill>
                  <a:srgbClr val="0000FF"/>
                </a:solidFill>
                <a:latin typeface="Arial" panose="020B0604020202020204" pitchFamily="34" charset="0"/>
              </a:rPr>
              <a:t> осі:</a:t>
            </a:r>
            <a:r>
              <a:rPr lang="ru-RU" altLang="ru-RU" sz="1400"/>
              <a:t>                    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700213"/>
            <a:ext cx="7772400" cy="4395787"/>
          </a:xfrm>
        </p:spPr>
        <p:txBody>
          <a:bodyPr/>
          <a:lstStyle/>
          <a:p>
            <a:r>
              <a:rPr lang="ru-RU" altLang="ru-RU" sz="1600" b="1" i="1">
                <a:solidFill>
                  <a:srgbClr val="CC0099"/>
                </a:solidFill>
                <a:latin typeface="Arial" panose="020B0604020202020204" pitchFamily="34" charset="0"/>
              </a:rPr>
              <a:t>сфера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– поверхня утворена обертанням кола навколо його діаметра</a:t>
            </a:r>
            <a:r>
              <a:rPr lang="ru-RU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  <a:endParaRPr lang="ru-RU" altLang="ru-RU" sz="1600" b="1" i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altLang="ru-RU" sz="1600" b="1" i="1">
                <a:solidFill>
                  <a:srgbClr val="CC0099"/>
                </a:solidFill>
                <a:latin typeface="Arial" panose="020B0604020202020204" pitchFamily="34" charset="0"/>
              </a:rPr>
              <a:t>тор </a:t>
            </a:r>
            <a:r>
              <a:rPr lang="ru-RU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–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поверхня утворена обертанням кола навколо осі </a:t>
            </a:r>
            <a:r>
              <a:rPr lang="uk-UA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І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, яка лежить в площині цього кола, але не проходить через її центр – </a:t>
            </a:r>
            <a:r>
              <a:rPr lang="uk-UA" altLang="ru-RU" sz="1600" b="1">
                <a:solidFill>
                  <a:srgbClr val="CC0099"/>
                </a:solidFill>
                <a:latin typeface="Arial" panose="020B0604020202020204" pitchFamily="34" charset="0"/>
              </a:rPr>
              <a:t>закритий тор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; </a:t>
            </a:r>
            <a:endParaRPr lang="uk-UA" altLang="ru-RU" sz="1600" b="1" i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uk-UA" altLang="ru-RU" sz="1600" b="1" i="1">
                <a:solidFill>
                  <a:srgbClr val="CC0099"/>
                </a:solidFill>
                <a:latin typeface="Arial" panose="020B0604020202020204" pitchFamily="34" charset="0"/>
              </a:rPr>
              <a:t>кільце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– тор у якого вісь</a:t>
            </a:r>
            <a:r>
              <a:rPr lang="ru-RU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проходить за межами кола.</a:t>
            </a:r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0" y="2147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1204" name="Object 4"/>
          <p:cNvGraphicFramePr>
            <a:graphicFrameLocks noChangeAspect="1"/>
          </p:cNvGraphicFramePr>
          <p:nvPr/>
        </p:nvGraphicFramePr>
        <p:xfrm>
          <a:off x="1547813" y="2997200"/>
          <a:ext cx="2541587" cy="338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8" name="Рисунок" r:id="rId3" imgW="1908317" imgH="2607583" progId="Word.Picture.8">
                  <p:embed/>
                </p:oleObj>
              </mc:Choice>
              <mc:Fallback>
                <p:oleObj name="Рисунок" r:id="rId3" imgW="1908317" imgH="2607583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contrast="18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2997200"/>
                        <a:ext cx="2541587" cy="3384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07" name="Rectangle 7"/>
          <p:cNvSpPr>
            <a:spLocks noChangeArrowheads="1"/>
          </p:cNvSpPr>
          <p:nvPr/>
        </p:nvSpPr>
        <p:spPr bwMode="auto">
          <a:xfrm>
            <a:off x="0" y="22526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1206" name="Object 6"/>
          <p:cNvGraphicFramePr>
            <a:graphicFrameLocks noChangeAspect="1"/>
          </p:cNvGraphicFramePr>
          <p:nvPr/>
        </p:nvGraphicFramePr>
        <p:xfrm>
          <a:off x="5364163" y="3141663"/>
          <a:ext cx="2151062" cy="3382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9" name="Рисунок" r:id="rId5" imgW="1405996" imgH="2361095" progId="Word.Picture.8">
                  <p:embed/>
                </p:oleObj>
              </mc:Choice>
              <mc:Fallback>
                <p:oleObj name="Рисунок" r:id="rId5" imgW="1405996" imgH="2361095" progId="Word.Picture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contrast="18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163" y="3141663"/>
                        <a:ext cx="2151062" cy="3382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comb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803275"/>
          </a:xfrm>
        </p:spPr>
        <p:txBody>
          <a:bodyPr>
            <a:normAutofit fontScale="90000"/>
          </a:bodyPr>
          <a:lstStyle/>
          <a:p>
            <a:r>
              <a:rPr lang="uk-UA" altLang="ru-RU" sz="2000" i="1" u="sng">
                <a:solidFill>
                  <a:srgbClr val="0000FF"/>
                </a:solidFill>
                <a:latin typeface="Arial" panose="020B0604020202020204" pitchFamily="34" charset="0"/>
              </a:rPr>
              <a:t>Поверхні утворенні обертанням кривих</a:t>
            </a:r>
            <a:r>
              <a:rPr lang="ru-RU" altLang="ru-RU" sz="2000" i="1" u="sng">
                <a:solidFill>
                  <a:srgbClr val="0000FF"/>
                </a:solidFill>
                <a:latin typeface="Arial" panose="020B0604020202020204" pitchFamily="34" charset="0"/>
              </a:rPr>
              <a:t> другого порядку</a:t>
            </a:r>
            <a:r>
              <a:rPr lang="ru-RU" altLang="ru-RU" sz="2000" i="1">
                <a:solidFill>
                  <a:srgbClr val="0000FF"/>
                </a:solidFill>
                <a:latin typeface="Arial" panose="020B0604020202020204" pitchFamily="34" charset="0"/>
              </a:rPr>
              <a:t> –</a:t>
            </a:r>
            <a:r>
              <a:rPr lang="uk-UA" altLang="ru-RU" sz="2000" i="1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uk-UA" altLang="ru-RU" sz="2000">
                <a:solidFill>
                  <a:srgbClr val="0000FF"/>
                </a:solidFill>
                <a:latin typeface="Arial" panose="020B0604020202020204" pitchFamily="34" charset="0"/>
              </a:rPr>
              <a:t>еліпса</a:t>
            </a:r>
            <a:r>
              <a:rPr lang="ru-RU" altLang="ru-RU" sz="2000">
                <a:solidFill>
                  <a:srgbClr val="0000FF"/>
                </a:solidFill>
                <a:latin typeface="Arial" panose="020B0604020202020204" pitchFamily="34" charset="0"/>
              </a:rPr>
              <a:t>,</a:t>
            </a:r>
            <a:r>
              <a:rPr lang="uk-UA" altLang="ru-RU" sz="2000">
                <a:solidFill>
                  <a:srgbClr val="0000FF"/>
                </a:solidFill>
                <a:latin typeface="Arial" panose="020B0604020202020204" pitchFamily="34" charset="0"/>
              </a:rPr>
              <a:t> параболи і гіперболи</a:t>
            </a:r>
            <a:r>
              <a:rPr lang="ru-RU" altLang="ru-RU" sz="2000">
                <a:solidFill>
                  <a:srgbClr val="0000FF"/>
                </a:solidFill>
                <a:latin typeface="Arial" panose="020B0604020202020204" pitchFamily="34" charset="0"/>
              </a:rPr>
              <a:t>,</a:t>
            </a:r>
            <a:r>
              <a:rPr lang="uk-UA" altLang="ru-RU" sz="2000">
                <a:solidFill>
                  <a:srgbClr val="0000FF"/>
                </a:solidFill>
                <a:latin typeface="Arial" panose="020B0604020202020204" pitchFamily="34" charset="0"/>
              </a:rPr>
              <a:t> навколо їх</a:t>
            </a:r>
            <a:r>
              <a:rPr lang="ru-RU" altLang="ru-RU" sz="2000">
                <a:solidFill>
                  <a:srgbClr val="0000FF"/>
                </a:solidFill>
                <a:latin typeface="Arial" panose="020B0604020202020204" pitchFamily="34" charset="0"/>
              </a:rPr>
              <a:t> осей:</a:t>
            </a:r>
            <a:br>
              <a:rPr lang="uk-UA" altLang="ru-RU" sz="2000" i="1">
                <a:solidFill>
                  <a:srgbClr val="0000FF"/>
                </a:solidFill>
                <a:latin typeface="Arial" panose="020B0604020202020204" pitchFamily="34" charset="0"/>
              </a:rPr>
            </a:br>
            <a:endParaRPr lang="ru-RU" altLang="ru-RU" sz="2000" i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900113" y="1484313"/>
            <a:ext cx="7772400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uk-UA" altLang="ru-RU" sz="1600" b="1" i="1">
                <a:solidFill>
                  <a:srgbClr val="CC0099"/>
                </a:solidFill>
                <a:latin typeface="Arial" panose="020B0604020202020204" pitchFamily="34" charset="0"/>
              </a:rPr>
              <a:t>еліпсоїд обертання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– утворюється обертанням еліпса навколо його осі </a:t>
            </a:r>
            <a:r>
              <a:rPr lang="uk-UA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І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  <a:endParaRPr lang="uk-UA" altLang="ru-RU" sz="1600" b="1" i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uk-UA" altLang="ru-RU" sz="1600" b="1" i="1">
                <a:solidFill>
                  <a:srgbClr val="CC0099"/>
                </a:solidFill>
                <a:latin typeface="Arial" panose="020B0604020202020204" pitchFamily="34" charset="0"/>
              </a:rPr>
              <a:t>параболоїд обертання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– утворений обертанням параболи навколо його осі</a:t>
            </a:r>
            <a:r>
              <a:rPr lang="ru-RU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  <a:endParaRPr lang="uk-UA" altLang="ru-RU" sz="1600" b="1" i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uk-UA" altLang="ru-RU" sz="1600" b="1" i="1">
                <a:solidFill>
                  <a:srgbClr val="CC0099"/>
                </a:solidFill>
                <a:latin typeface="Arial" panose="020B0604020202020204" pitchFamily="34" charset="0"/>
              </a:rPr>
              <a:t>однопорожнинний гіперболоїд обертання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– утворюється обертанням гіперболи навколо її мнимої осі. Ця поверхня може бути отримана і обертанням прямої лінії навколо осі, яка з нею перетинається</a:t>
            </a:r>
            <a:r>
              <a:rPr lang="ru-RU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  <a:endParaRPr lang="uk-UA" altLang="ru-RU" sz="1600" b="1" i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uk-UA" altLang="ru-RU" sz="1600" b="1" i="1">
                <a:solidFill>
                  <a:srgbClr val="CC0099"/>
                </a:solidFill>
                <a:latin typeface="Arial" panose="020B0604020202020204" pitchFamily="34" charset="0"/>
              </a:rPr>
              <a:t>двопорожнинний гіперболоїд обертання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– утворюється обертанням гіперболи навколо її дійсної осі </a:t>
            </a:r>
            <a:r>
              <a:rPr lang="uk-UA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І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. При обертанні асимптот гіперболи утворюється асимптотичний конус обертання, в середині якого розташовано двопорожнинний гіперболоїд. </a:t>
            </a:r>
            <a:endParaRPr lang="ru-RU" altLang="ru-RU" sz="1600" b="1" i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0" y="2514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222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8609209"/>
              </p:ext>
            </p:extLst>
          </p:nvPr>
        </p:nvGraphicFramePr>
        <p:xfrm>
          <a:off x="682624" y="4103162"/>
          <a:ext cx="2068513" cy="24516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9" name="Рисунок" r:id="rId3" imgW="1924340" imgH="2291549" progId="Word.Picture.8">
                  <p:embed/>
                </p:oleObj>
              </mc:Choice>
              <mc:Fallback>
                <p:oleObj name="Рисунок" r:id="rId3" imgW="1924340" imgH="2291549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contrast="1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624" y="4103162"/>
                        <a:ext cx="2068513" cy="245162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31" name="Rectangle 7"/>
          <p:cNvSpPr>
            <a:spLocks noChangeArrowheads="1"/>
          </p:cNvSpPr>
          <p:nvPr/>
        </p:nvSpPr>
        <p:spPr bwMode="auto">
          <a:xfrm>
            <a:off x="0" y="23812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223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9589537"/>
              </p:ext>
            </p:extLst>
          </p:nvPr>
        </p:nvGraphicFramePr>
        <p:xfrm>
          <a:off x="3651251" y="4192277"/>
          <a:ext cx="1739899" cy="2484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0" name="Рисунок" r:id="rId5" imgW="1819572" imgH="2769075" progId="Word.Picture.8">
                  <p:embed/>
                </p:oleObj>
              </mc:Choice>
              <mc:Fallback>
                <p:oleObj name="Рисунок" r:id="rId5" imgW="1819572" imgH="2769075" progId="Word.Picture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contrast="1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1251" y="4192277"/>
                        <a:ext cx="1739899" cy="24847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33" name="Rectangle 9"/>
          <p:cNvSpPr>
            <a:spLocks noChangeArrowheads="1"/>
          </p:cNvSpPr>
          <p:nvPr/>
        </p:nvSpPr>
        <p:spPr bwMode="auto">
          <a:xfrm>
            <a:off x="0" y="24145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223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5549022"/>
              </p:ext>
            </p:extLst>
          </p:nvPr>
        </p:nvGraphicFramePr>
        <p:xfrm>
          <a:off x="6652883" y="4019550"/>
          <a:ext cx="1808492" cy="2620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1" name="Рисунок" r:id="rId7" imgW="1713952" imgH="2638935" progId="Word.Picture.8">
                  <p:embed/>
                </p:oleObj>
              </mc:Choice>
              <mc:Fallback>
                <p:oleObj name="Рисунок" r:id="rId7" imgW="1713952" imgH="2638935" progId="Word.Picture.8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contrast="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2883" y="4019550"/>
                        <a:ext cx="1808492" cy="26209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comb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549275"/>
            <a:ext cx="7772400" cy="431800"/>
          </a:xfrm>
        </p:spPr>
        <p:txBody>
          <a:bodyPr>
            <a:normAutofit fontScale="90000"/>
          </a:bodyPr>
          <a:lstStyle/>
          <a:p>
            <a:r>
              <a:rPr lang="uk-UA" altLang="ru-RU" sz="2400" b="1" i="1">
                <a:solidFill>
                  <a:srgbClr val="0000FF"/>
                </a:solidFill>
                <a:latin typeface="Arial" panose="020B0604020202020204" pitchFamily="34" charset="0"/>
              </a:rPr>
              <a:t>Гвинтові поверхні</a:t>
            </a:r>
            <a:endParaRPr lang="ru-RU" altLang="ru-RU" sz="2400" b="1" i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827088" y="1484313"/>
            <a:ext cx="4608512" cy="4968875"/>
          </a:xfrm>
        </p:spPr>
        <p:txBody>
          <a:bodyPr>
            <a:normAutofit lnSpcReduction="10000"/>
          </a:bodyPr>
          <a:lstStyle/>
          <a:p>
            <a:pPr marL="0" indent="357188" algn="just">
              <a:lnSpc>
                <a:spcPct val="80000"/>
              </a:lnSpc>
              <a:buFontTx/>
              <a:buNone/>
            </a:pPr>
            <a:r>
              <a:rPr lang="uk-UA" altLang="ru-RU" sz="1600" b="1" i="1">
                <a:solidFill>
                  <a:srgbClr val="CC0099"/>
                </a:solidFill>
                <a:latin typeface="Arial" panose="020B0604020202020204" pitchFamily="34" charset="0"/>
              </a:rPr>
              <a:t>Гвинтова поверхня</a:t>
            </a:r>
            <a:r>
              <a:rPr lang="uk-UA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uk-UA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утворюється гвинтовим рухом будь-якої лінії (твірної). Під гвинтовим рухом розуміють сукупність двох рухів – обертального навколо осі і поступового</a:t>
            </a:r>
            <a:r>
              <a:rPr lang="ru-RU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uk-UA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 паралельно цієї осі</a:t>
            </a:r>
            <a:r>
              <a:rPr lang="ru-RU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marL="0" indent="357188" algn="just">
              <a:lnSpc>
                <a:spcPct val="80000"/>
              </a:lnSpc>
              <a:buFontTx/>
              <a:buNone/>
            </a:pPr>
            <a:endParaRPr lang="ru-RU" altLang="ru-RU" sz="1600" b="1" i="1" u="sng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357188">
              <a:lnSpc>
                <a:spcPct val="80000"/>
              </a:lnSpc>
              <a:buFontTx/>
              <a:buNone/>
            </a:pPr>
            <a:r>
              <a:rPr lang="ru-RU" altLang="ru-RU" sz="1600" b="1" i="1" u="sng">
                <a:solidFill>
                  <a:srgbClr val="0000FF"/>
                </a:solidFill>
                <a:latin typeface="Arial" panose="020B0604020202020204" pitchFamily="34" charset="0"/>
              </a:rPr>
              <a:t>До</a:t>
            </a:r>
            <a:r>
              <a:rPr lang="uk-UA" altLang="ru-RU" sz="1600" b="1" i="1" u="sng">
                <a:solidFill>
                  <a:srgbClr val="0000FF"/>
                </a:solidFill>
                <a:latin typeface="Arial" panose="020B0604020202020204" pitchFamily="34" charset="0"/>
              </a:rPr>
              <a:t> гвинтових поверхонь відносяться</a:t>
            </a:r>
            <a:r>
              <a:rPr lang="ru-RU" altLang="ru-RU" sz="1600">
                <a:solidFill>
                  <a:srgbClr val="0000FF"/>
                </a:solidFill>
                <a:latin typeface="Arial" panose="020B0604020202020204" pitchFamily="34" charset="0"/>
              </a:rPr>
              <a:t>: </a:t>
            </a:r>
            <a:endParaRPr lang="uk-UA" altLang="ru-RU" sz="1600" i="1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marL="0" indent="357188">
              <a:lnSpc>
                <a:spcPct val="80000"/>
              </a:lnSpc>
            </a:pPr>
            <a:r>
              <a:rPr lang="uk-UA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гвинтовий циліндроїд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  <a:endParaRPr lang="uk-UA" altLang="ru-RU" sz="1600" i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357188">
              <a:lnSpc>
                <a:spcPct val="80000"/>
              </a:lnSpc>
            </a:pPr>
            <a:r>
              <a:rPr lang="uk-UA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прямий і похилий (архімедов</a:t>
            </a:r>
            <a:r>
              <a:rPr lang="ru-RU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r>
              <a:rPr lang="uk-UA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 гелікоїд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  <a:endParaRPr lang="uk-UA" altLang="ru-RU" sz="1600" i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357188">
              <a:lnSpc>
                <a:spcPct val="80000"/>
              </a:lnSpc>
            </a:pPr>
            <a:r>
              <a:rPr lang="uk-UA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евольвентний розгорнутий гелікоїд </a:t>
            </a: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– утворюється в тому випадку, якщо твірна лінія при рухові буде у всіх своїх положеннях дотичною до циліндричної гвинтової лінії (рис. 71). </a:t>
            </a:r>
            <a:r>
              <a:rPr lang="uk-UA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Нерозгорнутий гелікоїд</a:t>
            </a: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обмежує поверхню трикутної нарізі.</a:t>
            </a:r>
          </a:p>
          <a:p>
            <a:pPr marL="0" indent="357188">
              <a:lnSpc>
                <a:spcPct val="80000"/>
              </a:lnSpc>
              <a:buFontTx/>
              <a:buNone/>
            </a:pPr>
            <a:endParaRPr lang="uk-UA" altLang="ru-RU" sz="16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357188" algn="just">
              <a:lnSpc>
                <a:spcPct val="80000"/>
              </a:lnSpc>
              <a:buFontTx/>
              <a:buNone/>
            </a:pP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Гвинтові поверхні знаходять широке використання в техніці. </a:t>
            </a:r>
            <a:endParaRPr lang="uk-UA" altLang="ru-RU" sz="1600" u="sng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357188" algn="just">
              <a:lnSpc>
                <a:spcPct val="80000"/>
              </a:lnSpc>
              <a:buFontTx/>
              <a:buNone/>
            </a:pPr>
            <a:r>
              <a:rPr lang="uk-UA" altLang="ru-RU" sz="1600" u="sng">
                <a:solidFill>
                  <a:srgbClr val="000000"/>
                </a:solidFill>
                <a:latin typeface="Arial" panose="020B0604020202020204" pitchFamily="34" charset="0"/>
              </a:rPr>
              <a:t>Побудова гвинтової поверхні на кресленику починається з побудови гвинтової лінії.</a:t>
            </a:r>
          </a:p>
          <a:p>
            <a:pPr marL="0" indent="357188" algn="just">
              <a:lnSpc>
                <a:spcPct val="80000"/>
              </a:lnSpc>
              <a:buFontTx/>
              <a:buNone/>
            </a:pPr>
            <a:endParaRPr lang="ru-RU" altLang="ru-RU" sz="1600" u="sng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22860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3252" name="Object 4"/>
          <p:cNvGraphicFramePr>
            <a:graphicFrameLocks noChangeAspect="1"/>
          </p:cNvGraphicFramePr>
          <p:nvPr/>
        </p:nvGraphicFramePr>
        <p:xfrm>
          <a:off x="5364163" y="1989138"/>
          <a:ext cx="1498600" cy="3744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6" name="Рисунок" r:id="rId3" imgW="944783" imgH="2278572" progId="Word.Picture.8">
                  <p:embed/>
                </p:oleObj>
              </mc:Choice>
              <mc:Fallback>
                <p:oleObj name="Рисунок" r:id="rId3" imgW="944783" imgH="2278572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2000" contrast="3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163" y="1989138"/>
                        <a:ext cx="1498600" cy="3744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5" name="Rectangle 7"/>
          <p:cNvSpPr>
            <a:spLocks noChangeArrowheads="1"/>
          </p:cNvSpPr>
          <p:nvPr/>
        </p:nvSpPr>
        <p:spPr bwMode="auto">
          <a:xfrm>
            <a:off x="0" y="2333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3254" name="Object 6"/>
          <p:cNvGraphicFramePr>
            <a:graphicFrameLocks noChangeAspect="1"/>
          </p:cNvGraphicFramePr>
          <p:nvPr/>
        </p:nvGraphicFramePr>
        <p:xfrm>
          <a:off x="7019925" y="2349500"/>
          <a:ext cx="1947863" cy="334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7" name="Рисунок" r:id="rId5" imgW="1259590" imgH="2194968" progId="Word.Picture.8">
                  <p:embed/>
                </p:oleObj>
              </mc:Choice>
              <mc:Fallback>
                <p:oleObj name="Рисунок" r:id="rId5" imgW="1259590" imgH="2194968" progId="Word.Picture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2000" contrast="3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9925" y="2349500"/>
                        <a:ext cx="1947863" cy="3343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comb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76250"/>
            <a:ext cx="7772400" cy="576263"/>
          </a:xfrm>
        </p:spPr>
        <p:txBody>
          <a:bodyPr>
            <a:normAutofit fontScale="90000"/>
          </a:bodyPr>
          <a:lstStyle/>
          <a:p>
            <a:r>
              <a:rPr lang="uk-UA" altLang="ru-RU" sz="2000" b="1">
                <a:solidFill>
                  <a:srgbClr val="0000FF"/>
                </a:solidFill>
                <a:latin typeface="Arial" panose="020B0604020202020204" pitchFamily="34" charset="0"/>
              </a:rPr>
              <a:t>Циклічні і топографічні поверхні</a:t>
            </a:r>
            <a:r>
              <a:rPr lang="ru-RU" altLang="ru-RU" sz="4000"/>
              <a:t> 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1125538"/>
            <a:ext cx="7772400" cy="4683125"/>
          </a:xfrm>
        </p:spPr>
        <p:txBody>
          <a:bodyPr/>
          <a:lstStyle/>
          <a:p>
            <a:pPr marL="0" indent="357188" algn="just">
              <a:buFontTx/>
              <a:buNone/>
            </a:pPr>
            <a:r>
              <a:rPr lang="uk-UA" altLang="ru-RU" sz="1600" b="1" i="1">
                <a:solidFill>
                  <a:srgbClr val="CC0099"/>
                </a:solidFill>
                <a:latin typeface="Arial" panose="020B0604020202020204" pitchFamily="34" charset="0"/>
              </a:rPr>
              <a:t>Циклічною </a:t>
            </a:r>
            <a:r>
              <a:rPr lang="uk-UA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називається поверхня</a:t>
            </a:r>
            <a:r>
              <a:rPr lang="ru-RU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, яка описана колом </a:t>
            </a:r>
            <a:r>
              <a:rPr lang="uk-UA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(твірна</a:t>
            </a:r>
            <a:r>
              <a:rPr lang="ru-RU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r>
              <a:rPr lang="uk-UA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 постійного чи перемінного радіусу</a:t>
            </a:r>
            <a:r>
              <a:rPr lang="ru-RU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а при</a:t>
            </a:r>
            <a:r>
              <a:rPr lang="uk-UA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 його рухові</a:t>
            </a:r>
            <a:r>
              <a:rPr lang="ru-RU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marL="0" indent="357188" algn="just">
              <a:buFontTx/>
              <a:buNone/>
            </a:pPr>
            <a:endParaRPr lang="ru-RU" altLang="ru-RU" sz="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357188" algn="just">
              <a:buFontTx/>
              <a:buNone/>
            </a:pPr>
            <a:r>
              <a:rPr lang="ru-RU" altLang="ru-RU" sz="1400">
                <a:solidFill>
                  <a:srgbClr val="000000"/>
                </a:solidFill>
                <a:latin typeface="Arial" panose="020B0604020202020204" pitchFamily="34" charset="0"/>
              </a:rPr>
              <a:t>Прикладом</a:t>
            </a:r>
            <a:r>
              <a:rPr lang="uk-UA" altLang="ru-RU" sz="1400">
                <a:solidFill>
                  <a:srgbClr val="000000"/>
                </a:solidFill>
                <a:latin typeface="Arial" panose="020B0604020202020204" pitchFamily="34" charset="0"/>
              </a:rPr>
              <a:t> циклічної поверхні можуть</a:t>
            </a:r>
            <a:r>
              <a:rPr lang="ru-RU" altLang="ru-RU" sz="1400">
                <a:solidFill>
                  <a:srgbClr val="000000"/>
                </a:solidFill>
                <a:latin typeface="Arial" panose="020B0604020202020204" pitchFamily="34" charset="0"/>
              </a:rPr>
              <a:t> бути</a:t>
            </a:r>
            <a:r>
              <a:rPr lang="uk-UA" altLang="ru-RU" sz="1400">
                <a:solidFill>
                  <a:srgbClr val="000000"/>
                </a:solidFill>
                <a:latin typeface="Arial" panose="020B0604020202020204" pitchFamily="34" charset="0"/>
              </a:rPr>
              <a:t> будь-які поверхні обертання</a:t>
            </a:r>
            <a:r>
              <a:rPr lang="ru-RU" altLang="ru-RU" sz="1400">
                <a:solidFill>
                  <a:srgbClr val="000000"/>
                </a:solidFill>
                <a:latin typeface="Arial" panose="020B0604020202020204" pitchFamily="34" charset="0"/>
              </a:rPr>
              <a:t>, а</a:t>
            </a:r>
            <a:r>
              <a:rPr lang="uk-UA" altLang="ru-RU" sz="1400">
                <a:solidFill>
                  <a:srgbClr val="000000"/>
                </a:solidFill>
                <a:latin typeface="Arial" panose="020B0604020202020204" pitchFamily="34" charset="0"/>
              </a:rPr>
              <a:t> також</a:t>
            </a:r>
            <a:r>
              <a:rPr lang="ru-RU" altLang="ru-RU" sz="1400">
                <a:solidFill>
                  <a:srgbClr val="000000"/>
                </a:solidFill>
                <a:latin typeface="Arial" panose="020B0604020202020204" pitchFamily="34" charset="0"/>
              </a:rPr>
              <a:t> до них</a:t>
            </a:r>
            <a:r>
              <a:rPr lang="uk-UA" altLang="ru-RU" sz="1400">
                <a:solidFill>
                  <a:srgbClr val="000000"/>
                </a:solidFill>
                <a:latin typeface="Arial" panose="020B0604020202020204" pitchFamily="34" charset="0"/>
              </a:rPr>
              <a:t> відносяться каналові і трубні поверхні.</a:t>
            </a:r>
          </a:p>
          <a:p>
            <a:pPr marL="0" indent="357188" algn="just">
              <a:buFontTx/>
              <a:buNone/>
            </a:pPr>
            <a:r>
              <a:rPr lang="uk-UA" altLang="ru-RU" sz="14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uk-UA" altLang="ru-RU" sz="1600" b="1" i="1">
                <a:solidFill>
                  <a:srgbClr val="CC0099"/>
                </a:solidFill>
                <a:latin typeface="Arial" panose="020B0604020202020204" pitchFamily="34" charset="0"/>
              </a:rPr>
              <a:t>Каналова </a:t>
            </a:r>
            <a:r>
              <a:rPr lang="uk-UA" altLang="ru-RU" sz="1600" b="1">
                <a:solidFill>
                  <a:srgbClr val="CC0099"/>
                </a:solidFill>
                <a:latin typeface="Arial" panose="020B0604020202020204" pitchFamily="34" charset="0"/>
              </a:rPr>
              <a:t>поверхня</a:t>
            </a: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утворюється рухом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кола</a:t>
            </a: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з перемінним радіусом поздовж кривої направляючої із збереженням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площини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кола, перпендикулярного до</a:t>
            </a: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напрямної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marL="0" indent="357188" algn="just">
              <a:buFontTx/>
              <a:buNone/>
            </a:pPr>
            <a:endParaRPr lang="ru-RU" altLang="ru-RU" sz="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357188" algn="just">
              <a:buFontTx/>
              <a:buNone/>
            </a:pPr>
            <a:r>
              <a:rPr lang="uk-UA" altLang="ru-RU" sz="1400" b="1" i="1">
                <a:solidFill>
                  <a:srgbClr val="CC0099"/>
                </a:solidFill>
                <a:latin typeface="Arial" panose="020B0604020202020204" pitchFamily="34" charset="0"/>
              </a:rPr>
              <a:t>Топографічною </a:t>
            </a:r>
            <a:r>
              <a:rPr lang="uk-UA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називається поверхня</a:t>
            </a:r>
            <a:r>
              <a:rPr lang="ru-RU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uk-UA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утворення якої</a:t>
            </a:r>
            <a:r>
              <a:rPr lang="ru-RU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не</a:t>
            </a:r>
            <a:r>
              <a:rPr lang="uk-UA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підкорюється жодному геометричному</a:t>
            </a:r>
            <a:r>
              <a:rPr lang="ru-RU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закону </a:t>
            </a:r>
            <a:r>
              <a:rPr lang="uk-UA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(поверхня земної</a:t>
            </a:r>
            <a:r>
              <a:rPr lang="ru-RU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кори, корпус</a:t>
            </a:r>
            <a:r>
              <a:rPr lang="uk-UA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пароплава</a:t>
            </a:r>
            <a:r>
              <a:rPr lang="ru-RU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uk-UA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поверхня літака тощо</a:t>
            </a:r>
            <a:r>
              <a:rPr lang="ru-RU" altLang="ru-RU" sz="1400" b="1">
                <a:solidFill>
                  <a:srgbClr val="000000"/>
                </a:solidFill>
              </a:rPr>
              <a:t>).</a:t>
            </a:r>
            <a:r>
              <a:rPr lang="ru-RU" altLang="ru-RU" sz="140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4149725"/>
            <a:ext cx="2663825" cy="229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5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4076700"/>
            <a:ext cx="3241675" cy="262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mb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ru-RU" sz="2400" b="1" i="1" u="sng">
                <a:solidFill>
                  <a:srgbClr val="0000FF"/>
                </a:solidFill>
                <a:latin typeface="Arial" panose="020B0604020202020204" pitchFamily="34" charset="0"/>
              </a:rPr>
              <a:t>План викладу матеріалу</a:t>
            </a:r>
            <a:r>
              <a:rPr lang="ru-RU" altLang="ru-RU"/>
              <a:t>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uk-UA" alt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1.</a:t>
            </a:r>
            <a:r>
              <a:rPr lang="uk-UA" alt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uk-UA" alt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Загальні відомості</a:t>
            </a:r>
            <a:r>
              <a:rPr lang="ru-RU" alt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про </a:t>
            </a:r>
            <a:r>
              <a:rPr lang="uk-UA" alt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зображення багатогранних</a:t>
            </a:r>
            <a:r>
              <a:rPr lang="ru-RU" alt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та </a:t>
            </a:r>
            <a:r>
              <a:rPr lang="uk-UA" alt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кривих поверхонь.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uk-UA" alt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2. Утворення кривих ліній та поверхонь.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uk-UA" alt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3. Характеристика кривих поверхонь:</a:t>
            </a:r>
          </a:p>
          <a:p>
            <a:pPr marL="990600" lvl="1" indent="-533400">
              <a:lnSpc>
                <a:spcPct val="90000"/>
              </a:lnSpc>
            </a:pPr>
            <a:r>
              <a:rPr lang="uk-UA" alt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Лінійчаті поверхні.</a:t>
            </a:r>
          </a:p>
          <a:p>
            <a:pPr marL="990600" lvl="1" indent="-533400">
              <a:lnSpc>
                <a:spcPct val="90000"/>
              </a:lnSpc>
            </a:pPr>
            <a:r>
              <a:rPr lang="uk-UA" alt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Поверхні обертання.</a:t>
            </a:r>
          </a:p>
          <a:p>
            <a:pPr marL="990600" lvl="1" indent="-533400">
              <a:lnSpc>
                <a:spcPct val="90000"/>
              </a:lnSpc>
            </a:pPr>
            <a:r>
              <a:rPr lang="uk-UA" alt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Гвинтові поверхні.</a:t>
            </a:r>
          </a:p>
          <a:p>
            <a:pPr marL="990600" lvl="1" indent="-533400">
              <a:lnSpc>
                <a:spcPct val="90000"/>
              </a:lnSpc>
            </a:pPr>
            <a:r>
              <a:rPr lang="uk-UA" alt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Циклічні і топографічні поверхні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uk-UA" alt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4. Прямі та площини, дотичні до поверхні.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uk-UA" alt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5. Побудова точок</a:t>
            </a:r>
            <a:r>
              <a:rPr lang="ru-RU" alt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на</a:t>
            </a:r>
            <a:r>
              <a:rPr lang="uk-UA" alt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поверхнях геометричних</a:t>
            </a:r>
            <a:r>
              <a:rPr lang="uk-UA" altLang="ru-RU" sz="2400" dirty="0">
                <a:solidFill>
                  <a:srgbClr val="000000"/>
                </a:solidFill>
              </a:rPr>
              <a:t> тіл.</a:t>
            </a:r>
            <a:endParaRPr lang="ru-RU" altLang="ru-RU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omb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476250"/>
            <a:ext cx="7772400" cy="647700"/>
          </a:xfrm>
        </p:spPr>
        <p:txBody>
          <a:bodyPr/>
          <a:lstStyle/>
          <a:p>
            <a:r>
              <a:rPr lang="uk-UA" altLang="ru-RU" sz="2000" b="1">
                <a:solidFill>
                  <a:srgbClr val="0000FF"/>
                </a:solidFill>
                <a:latin typeface="Arial" panose="020B0604020202020204" pitchFamily="34" charset="0"/>
              </a:rPr>
              <a:t>28. Прямі та площини, дотичні до поверхні</a:t>
            </a:r>
            <a:endParaRPr lang="ru-RU" altLang="ru-RU" sz="2000" b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052513"/>
            <a:ext cx="8207375" cy="5472112"/>
          </a:xfrm>
        </p:spPr>
        <p:txBody>
          <a:bodyPr/>
          <a:lstStyle/>
          <a:p>
            <a:pPr marL="0" indent="357188" algn="just">
              <a:buFontTx/>
              <a:buNone/>
            </a:pPr>
            <a:r>
              <a:rPr lang="uk-UA" altLang="ru-RU" sz="1600" b="1" i="1">
                <a:solidFill>
                  <a:srgbClr val="CC0099"/>
                </a:solidFill>
                <a:latin typeface="Arial" panose="020B0604020202020204" pitchFamily="34" charset="0"/>
              </a:rPr>
              <a:t>Дотичною площиною</a:t>
            </a:r>
            <a:r>
              <a:rPr lang="uk-UA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uk-UA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до кривої поверхні у будь-якій точці, називається площина, в якій лежать усі прямі, дотичні до різноманітних кривих та які проходять по поверхні через цю точку.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marL="0" indent="357188" algn="just">
              <a:buFontTx/>
              <a:buNone/>
            </a:pPr>
            <a:endParaRPr lang="ru-RU" altLang="ru-RU" sz="16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5300" name="Object 4"/>
          <p:cNvGraphicFramePr>
            <a:graphicFrameLocks noChangeAspect="1"/>
          </p:cNvGraphicFramePr>
          <p:nvPr/>
        </p:nvGraphicFramePr>
        <p:xfrm>
          <a:off x="1042988" y="2636838"/>
          <a:ext cx="2160587" cy="2160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22" name="Рисунок" r:id="rId3" imgW="1087943" imgH="1056222" progId="Word.Picture.8">
                  <p:embed/>
                </p:oleObj>
              </mc:Choice>
              <mc:Fallback>
                <p:oleObj name="Рисунок" r:id="rId3" imgW="1087943" imgH="1056222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6000" contrast="24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2636838"/>
                        <a:ext cx="2160587" cy="2160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3" name="Rectangle 7"/>
          <p:cNvSpPr>
            <a:spLocks noChangeArrowheads="1"/>
          </p:cNvSpPr>
          <p:nvPr/>
        </p:nvSpPr>
        <p:spPr bwMode="auto">
          <a:xfrm>
            <a:off x="0" y="25622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5302" name="Object 6"/>
          <p:cNvGraphicFramePr>
            <a:graphicFrameLocks noChangeAspect="1"/>
          </p:cNvGraphicFramePr>
          <p:nvPr/>
        </p:nvGraphicFramePr>
        <p:xfrm>
          <a:off x="3851275" y="2276475"/>
          <a:ext cx="1592263" cy="2735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23" name="Рисунок" r:id="rId5" imgW="830471" imgH="1494784" progId="Word.Picture.8">
                  <p:embed/>
                </p:oleObj>
              </mc:Choice>
              <mc:Fallback>
                <p:oleObj name="Рисунок" r:id="rId5" imgW="830471" imgH="1494784" progId="Word.Picture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2000" contrast="3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275" y="2276475"/>
                        <a:ext cx="1592263" cy="2735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5" name="Rectangle 9"/>
          <p:cNvSpPr>
            <a:spLocks noChangeArrowheads="1"/>
          </p:cNvSpPr>
          <p:nvPr/>
        </p:nvSpPr>
        <p:spPr bwMode="auto">
          <a:xfrm>
            <a:off x="0" y="274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5304" name="Object 8"/>
          <p:cNvGraphicFramePr>
            <a:graphicFrameLocks noChangeAspect="1"/>
          </p:cNvGraphicFramePr>
          <p:nvPr/>
        </p:nvGraphicFramePr>
        <p:xfrm>
          <a:off x="6156325" y="2565400"/>
          <a:ext cx="2232025" cy="223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24" name="Рисунок" r:id="rId7" imgW="1257571" imgH="1291515" progId="Word.Picture.8">
                  <p:embed/>
                </p:oleObj>
              </mc:Choice>
              <mc:Fallback>
                <p:oleObj name="Рисунок" r:id="rId7" imgW="1257571" imgH="1291515" progId="Word.Picture.8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6000"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325" y="2565400"/>
                        <a:ext cx="2232025" cy="2232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6" name="Rectangle 10"/>
          <p:cNvSpPr>
            <a:spLocks noChangeArrowheads="1"/>
          </p:cNvSpPr>
          <p:nvPr/>
        </p:nvSpPr>
        <p:spPr bwMode="auto">
          <a:xfrm>
            <a:off x="684213" y="5207000"/>
            <a:ext cx="7920037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indent="3571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16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10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kumimoji="0" lang="uk-UA" altLang="ru-RU" sz="1600">
                <a:solidFill>
                  <a:srgbClr val="000000"/>
                </a:solidFill>
              </a:rPr>
              <a:t>У залежності від вигляду кривої поверхні дотична площина може мати з нею одну спільну точку, одну точку дотику та лінію перетину у вигляді двох прямих, прямої та кривої або кривої з вузловою точкою  чи безмежність їх </a:t>
            </a:r>
          </a:p>
        </p:txBody>
      </p:sp>
    </p:spTree>
  </p:cSld>
  <p:clrMapOvr>
    <a:masterClrMapping/>
  </p:clrMapOvr>
  <p:transition>
    <p:comb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uk-UA" altLang="ru-RU" sz="2000" b="1" i="1" u="sng">
                <a:solidFill>
                  <a:srgbClr val="0000FF"/>
                </a:solidFill>
                <a:latin typeface="Arial" panose="020B0604020202020204" pitchFamily="34" charset="0"/>
              </a:rPr>
              <a:t>Приклад</a:t>
            </a:r>
            <a:r>
              <a:rPr lang="uk-UA" altLang="ru-RU" sz="2000" u="sng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endParaRPr lang="ru-RU" altLang="ru-RU" sz="2000" u="sng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484313"/>
            <a:ext cx="4822825" cy="4611687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altLang="ru-RU" sz="1600" b="1" i="1" u="sng">
                <a:solidFill>
                  <a:srgbClr val="000000"/>
                </a:solidFill>
                <a:latin typeface="Arial" panose="020B0604020202020204" pitchFamily="34" charset="0"/>
              </a:rPr>
              <a:t>Алгоритм</a:t>
            </a:r>
            <a:r>
              <a:rPr lang="uk-UA" altLang="ru-RU" sz="1600" b="1" i="1" u="sng">
                <a:solidFill>
                  <a:srgbClr val="000000"/>
                </a:solidFill>
                <a:latin typeface="Arial" panose="020B0604020202020204" pitchFamily="34" charset="0"/>
              </a:rPr>
              <a:t> розв’язання</a:t>
            </a:r>
            <a:r>
              <a:rPr lang="ru-RU" altLang="ru-RU" sz="1600" b="1" i="1" u="sng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  <a:endParaRPr lang="uk-UA" altLang="ru-RU" sz="16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д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ля</a:t>
            </a: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зображення площини дотичної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до</a:t>
            </a: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тіла обертання достатньо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провести</a:t>
            </a: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дві прямі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які перетинаються та дотичні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до</a:t>
            </a: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будь-яких кривих, і які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проходили б через точку </a:t>
            </a:r>
            <a:r>
              <a:rPr lang="ru-RU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А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. За</a:t>
            </a: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такі прямі можна вибрати паралель і меридіан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що проходять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через</a:t>
            </a: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задану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точку</a:t>
            </a: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uk-UA" altLang="ru-RU" sz="16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дотична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до</a:t>
            </a: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паралелі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на</a:t>
            </a: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горизонтальну площину проекцій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проекціюється у</a:t>
            </a: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дотичну </a:t>
            </a:r>
            <a:r>
              <a:rPr lang="uk-UA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h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до</a:t>
            </a: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проекції паралелі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, так як</a:t>
            </a: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це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коло</a:t>
            </a: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спроекціюється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на</a:t>
            </a: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площину </a:t>
            </a:r>
            <a:r>
              <a:rPr lang="ru-RU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П</a:t>
            </a:r>
            <a:r>
              <a:rPr lang="ru-RU" altLang="ru-RU" sz="1600" i="1" baseline="-2500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без</a:t>
            </a: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спотворення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. При</a:t>
            </a: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побудові дотичної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до</a:t>
            </a: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меридіана необхідно спочатку повернути його навколо осі еліпсоїда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, до фронтального</a:t>
            </a: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положення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(до</a:t>
            </a: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співпадання з головним меридіаном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). При</a:t>
            </a: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цьому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точка </a:t>
            </a:r>
            <a:r>
              <a:rPr lang="ru-RU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А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займе</a:t>
            </a: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нове положення </a:t>
            </a:r>
            <a:r>
              <a:rPr lang="ru-RU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А'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ru-RU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А</a:t>
            </a:r>
            <a:r>
              <a:rPr lang="ru-RU" altLang="ru-RU" sz="1600" i="1" baseline="-2500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r>
              <a:rPr lang="ru-RU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, А</a:t>
            </a:r>
            <a:r>
              <a:rPr lang="ru-RU" altLang="ru-RU" sz="1600" i="1" baseline="-2500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r>
              <a:rPr lang="ru-RU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'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).</a:t>
            </a: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Потім необхідно виконати протилежний оберт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Дотична площина визначається двома перетинними прямими </a:t>
            </a:r>
            <a:r>
              <a:rPr lang="ru-RU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H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ru-RU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h</a:t>
            </a:r>
            <a:r>
              <a:rPr lang="ru-RU" altLang="ru-RU" sz="1600" i="1" baseline="-2500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r>
              <a:rPr lang="ru-RU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, h</a:t>
            </a:r>
            <a:r>
              <a:rPr lang="ru-RU" altLang="ru-RU" sz="1600" i="1" baseline="-2500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r>
              <a:rPr lang="uk-UA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і </a:t>
            </a:r>
            <a:r>
              <a:rPr lang="ru-RU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L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ru-RU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l</a:t>
            </a:r>
            <a:r>
              <a:rPr lang="ru-RU" altLang="ru-RU" sz="1600" i="1" baseline="-2500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r>
              <a:rPr lang="ru-RU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, l</a:t>
            </a:r>
            <a:r>
              <a:rPr lang="ru-RU" altLang="ru-RU" sz="1600" i="1" baseline="-2500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).</a:t>
            </a:r>
          </a:p>
        </p:txBody>
      </p:sp>
      <p:graphicFrame>
        <p:nvGraphicFramePr>
          <p:cNvPr id="56324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74506894"/>
              </p:ext>
            </p:extLst>
          </p:nvPr>
        </p:nvGraphicFramePr>
        <p:xfrm>
          <a:off x="6278563" y="981075"/>
          <a:ext cx="1893837" cy="55300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31" name="Рисунок" r:id="rId3" imgW="800640" imgH="2334600" progId="Word.Picture.8">
                  <p:embed/>
                </p:oleObj>
              </mc:Choice>
              <mc:Fallback>
                <p:oleObj name="Рисунок" r:id="rId3" imgW="800640" imgH="2334600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6000"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8563" y="981075"/>
                        <a:ext cx="1893837" cy="55300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comb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587375"/>
          </a:xfrm>
        </p:spPr>
        <p:txBody>
          <a:bodyPr/>
          <a:lstStyle/>
          <a:p>
            <a:pPr algn="l"/>
            <a:r>
              <a:rPr lang="ru-RU" altLang="ru-RU" sz="2400" b="1" i="1" u="sng">
                <a:solidFill>
                  <a:srgbClr val="0000FF"/>
                </a:solidFill>
                <a:latin typeface="Arial" panose="020B0604020202020204" pitchFamily="34" charset="0"/>
              </a:rPr>
              <a:t>Приклад</a:t>
            </a:r>
            <a:r>
              <a:rPr lang="ru-RU" altLang="ru-RU" sz="2400"/>
              <a:t> 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196975"/>
            <a:ext cx="7918450" cy="4899025"/>
          </a:xfrm>
        </p:spPr>
        <p:txBody>
          <a:bodyPr/>
          <a:lstStyle/>
          <a:p>
            <a:pPr marL="0" indent="357188" algn="just">
              <a:buFontTx/>
              <a:buNone/>
            </a:pPr>
            <a:r>
              <a:rPr lang="uk-UA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Побудувати площину дотичну</a:t>
            </a:r>
            <a:r>
              <a:rPr lang="ru-RU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 до</a:t>
            </a:r>
            <a:r>
              <a:rPr lang="uk-UA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 поверхні кулі</a:t>
            </a:r>
            <a:r>
              <a:rPr lang="ru-RU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 в</a:t>
            </a:r>
            <a:r>
              <a:rPr lang="uk-UA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 точці</a:t>
            </a:r>
            <a:r>
              <a:rPr lang="ru-RU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 А та до</a:t>
            </a:r>
            <a:r>
              <a:rPr lang="uk-UA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 поверхні</a:t>
            </a:r>
            <a:r>
              <a:rPr lang="ru-RU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 конуса</a:t>
            </a:r>
            <a:r>
              <a:rPr lang="ru-RU" altLang="ru-RU" sz="160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58373" name="Rectangle 5"/>
          <p:cNvSpPr>
            <a:spLocks noChangeArrowheads="1"/>
          </p:cNvSpPr>
          <p:nvPr/>
        </p:nvSpPr>
        <p:spPr bwMode="auto">
          <a:xfrm>
            <a:off x="0" y="2333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8372" name="Object 4"/>
          <p:cNvGraphicFramePr>
            <a:graphicFrameLocks noChangeAspect="1"/>
          </p:cNvGraphicFramePr>
          <p:nvPr/>
        </p:nvGraphicFramePr>
        <p:xfrm>
          <a:off x="3132138" y="1700213"/>
          <a:ext cx="1441450" cy="287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7" name="Рисунок" r:id="rId3" imgW="1143443" imgH="2199067" progId="Word.Picture.8">
                  <p:embed/>
                </p:oleObj>
              </mc:Choice>
              <mc:Fallback>
                <p:oleObj name="Рисунок" r:id="rId3" imgW="1143443" imgH="2199067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2000" contrast="3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1700213"/>
                        <a:ext cx="1441450" cy="287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5" name="Rectangle 7"/>
          <p:cNvSpPr>
            <a:spLocks noChangeArrowheads="1"/>
          </p:cNvSpPr>
          <p:nvPr/>
        </p:nvSpPr>
        <p:spPr bwMode="auto">
          <a:xfrm>
            <a:off x="0" y="23288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8374" name="Object 6"/>
          <p:cNvGraphicFramePr>
            <a:graphicFrameLocks noChangeAspect="1"/>
          </p:cNvGraphicFramePr>
          <p:nvPr/>
        </p:nvGraphicFramePr>
        <p:xfrm>
          <a:off x="5580063" y="1700213"/>
          <a:ext cx="1597025" cy="2951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8" name="Рисунок" r:id="rId5" imgW="1171885" imgH="2170998" progId="Word.Picture.8">
                  <p:embed/>
                </p:oleObj>
              </mc:Choice>
              <mc:Fallback>
                <p:oleObj name="Рисунок" r:id="rId5" imgW="1171885" imgH="2170998" progId="Word.Picture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2000" contrast="3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063" y="1700213"/>
                        <a:ext cx="1597025" cy="2951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6" name="Rectangle 8"/>
          <p:cNvSpPr>
            <a:spLocks noChangeArrowheads="1"/>
          </p:cNvSpPr>
          <p:nvPr/>
        </p:nvSpPr>
        <p:spPr bwMode="auto">
          <a:xfrm>
            <a:off x="684213" y="4581525"/>
            <a:ext cx="7991475" cy="200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265113" indent="277813"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22313"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kumimoji="0" lang="ru-RU" altLang="ru-RU" sz="1400" b="1" i="1" u="sng">
                <a:solidFill>
                  <a:srgbClr val="0000FF"/>
                </a:solidFill>
              </a:rPr>
              <a:t>Алгоритм</a:t>
            </a:r>
            <a:r>
              <a:rPr kumimoji="0" lang="uk-UA" altLang="ru-RU" sz="1400" b="1" i="1" u="sng">
                <a:solidFill>
                  <a:srgbClr val="0000FF"/>
                </a:solidFill>
              </a:rPr>
              <a:t> розв’язання</a:t>
            </a:r>
            <a:r>
              <a:rPr kumimoji="0" lang="ru-RU" altLang="ru-RU" sz="1400" b="1" i="1" u="sng">
                <a:solidFill>
                  <a:srgbClr val="0000FF"/>
                </a:solidFill>
              </a:rPr>
              <a:t>:</a:t>
            </a:r>
          </a:p>
          <a:p>
            <a:pPr algn="just"/>
            <a:endParaRPr kumimoji="0" lang="ru-RU" altLang="ru-RU" sz="1400" b="1">
              <a:solidFill>
                <a:srgbClr val="0000FF"/>
              </a:solidFill>
            </a:endParaRPr>
          </a:p>
          <a:p>
            <a:pPr algn="just">
              <a:buFontTx/>
              <a:buChar char="•"/>
            </a:pPr>
            <a:r>
              <a:rPr kumimoji="0" lang="uk-UA" altLang="ru-RU" sz="1400" b="1">
                <a:solidFill>
                  <a:srgbClr val="000000"/>
                </a:solidFill>
              </a:rPr>
              <a:t>площину визначаємо</a:t>
            </a:r>
            <a:r>
              <a:rPr kumimoji="0" lang="ru-RU" altLang="ru-RU" sz="1400" b="1">
                <a:solidFill>
                  <a:srgbClr val="000000"/>
                </a:solidFill>
              </a:rPr>
              <a:t> за</a:t>
            </a:r>
            <a:r>
              <a:rPr kumimoji="0" lang="uk-UA" altLang="ru-RU" sz="1400" b="1">
                <a:solidFill>
                  <a:srgbClr val="000000"/>
                </a:solidFill>
              </a:rPr>
              <a:t> допомогою дотичних </a:t>
            </a:r>
            <a:r>
              <a:rPr kumimoji="0" lang="uk-UA" altLang="ru-RU" sz="1400" b="1" i="1">
                <a:solidFill>
                  <a:srgbClr val="000000"/>
                </a:solidFill>
              </a:rPr>
              <a:t>h</a:t>
            </a:r>
            <a:r>
              <a:rPr kumimoji="0" lang="uk-UA" altLang="ru-RU" sz="1400" b="1">
                <a:solidFill>
                  <a:srgbClr val="000000"/>
                </a:solidFill>
              </a:rPr>
              <a:t> і </a:t>
            </a:r>
            <a:r>
              <a:rPr kumimoji="0" lang="uk-UA" altLang="ru-RU" sz="1400" b="1" i="1">
                <a:solidFill>
                  <a:srgbClr val="000000"/>
                </a:solidFill>
              </a:rPr>
              <a:t>f</a:t>
            </a:r>
            <a:r>
              <a:rPr kumimoji="0" lang="ru-RU" altLang="ru-RU" sz="1400" b="1">
                <a:solidFill>
                  <a:srgbClr val="000000"/>
                </a:solidFill>
              </a:rPr>
              <a:t> до горизонтального</a:t>
            </a:r>
            <a:r>
              <a:rPr kumimoji="0" lang="uk-UA" altLang="ru-RU" sz="1400" b="1">
                <a:solidFill>
                  <a:srgbClr val="000000"/>
                </a:solidFill>
              </a:rPr>
              <a:t> і</a:t>
            </a:r>
            <a:r>
              <a:rPr kumimoji="0" lang="ru-RU" altLang="ru-RU" sz="1400" b="1">
                <a:solidFill>
                  <a:srgbClr val="000000"/>
                </a:solidFill>
              </a:rPr>
              <a:t> фронтального</a:t>
            </a:r>
            <a:r>
              <a:rPr kumimoji="0" lang="uk-UA" altLang="ru-RU" sz="1400" b="1">
                <a:solidFill>
                  <a:srgbClr val="000000"/>
                </a:solidFill>
              </a:rPr>
              <a:t> кола</a:t>
            </a:r>
            <a:r>
              <a:rPr kumimoji="0" lang="ru-RU" altLang="ru-RU" sz="1400" b="1">
                <a:solidFill>
                  <a:srgbClr val="000000"/>
                </a:solidFill>
              </a:rPr>
              <a:t>,</a:t>
            </a:r>
            <a:r>
              <a:rPr kumimoji="0" lang="uk-UA" altLang="ru-RU" sz="1400" b="1">
                <a:solidFill>
                  <a:srgbClr val="000000"/>
                </a:solidFill>
              </a:rPr>
              <a:t> які є перерізами сфери</a:t>
            </a:r>
            <a:r>
              <a:rPr kumimoji="0" lang="ru-RU" altLang="ru-RU" sz="1400" b="1">
                <a:solidFill>
                  <a:srgbClr val="000000"/>
                </a:solidFill>
              </a:rPr>
              <a:t> горизонтальною</a:t>
            </a:r>
            <a:r>
              <a:rPr kumimoji="0" lang="uk-UA" altLang="ru-RU" sz="1400" b="1">
                <a:solidFill>
                  <a:srgbClr val="000000"/>
                </a:solidFill>
              </a:rPr>
              <a:t> і</a:t>
            </a:r>
            <a:r>
              <a:rPr kumimoji="0" lang="ru-RU" altLang="ru-RU" sz="1400" b="1">
                <a:solidFill>
                  <a:srgbClr val="000000"/>
                </a:solidFill>
              </a:rPr>
              <a:t> фронтальною</a:t>
            </a:r>
            <a:r>
              <a:rPr kumimoji="0" lang="uk-UA" altLang="ru-RU" sz="1400" b="1">
                <a:solidFill>
                  <a:srgbClr val="000000"/>
                </a:solidFill>
              </a:rPr>
              <a:t> площинами</a:t>
            </a:r>
            <a:r>
              <a:rPr kumimoji="0" lang="ru-RU" altLang="ru-RU" sz="1400" b="1">
                <a:solidFill>
                  <a:srgbClr val="000000"/>
                </a:solidFill>
              </a:rPr>
              <a:t>,</a:t>
            </a:r>
            <a:r>
              <a:rPr kumimoji="0" lang="uk-UA" altLang="ru-RU" sz="1400" b="1">
                <a:solidFill>
                  <a:srgbClr val="000000"/>
                </a:solidFill>
              </a:rPr>
              <a:t> проведеними</a:t>
            </a:r>
            <a:r>
              <a:rPr kumimoji="0" lang="ru-RU" altLang="ru-RU" sz="1400" b="1">
                <a:solidFill>
                  <a:srgbClr val="000000"/>
                </a:solidFill>
              </a:rPr>
              <a:t> через точку </a:t>
            </a:r>
            <a:r>
              <a:rPr kumimoji="0" lang="ru-RU" altLang="ru-RU" sz="1400" b="1" i="1">
                <a:solidFill>
                  <a:srgbClr val="000000"/>
                </a:solidFill>
              </a:rPr>
              <a:t>А</a:t>
            </a:r>
            <a:r>
              <a:rPr kumimoji="0" lang="uk-UA" altLang="ru-RU" sz="1400" b="1">
                <a:solidFill>
                  <a:srgbClr val="000000"/>
                </a:solidFill>
              </a:rPr>
              <a:t>;</a:t>
            </a:r>
            <a:r>
              <a:rPr kumimoji="0" lang="ru-RU" altLang="ru-RU" sz="1400" b="1">
                <a:solidFill>
                  <a:srgbClr val="000000"/>
                </a:solidFill>
              </a:rPr>
              <a:t>  </a:t>
            </a:r>
          </a:p>
          <a:p>
            <a:pPr algn="just">
              <a:buFontTx/>
              <a:buChar char="•"/>
            </a:pPr>
            <a:r>
              <a:rPr kumimoji="0" lang="uk-UA" altLang="ru-RU" sz="1400" b="1">
                <a:solidFill>
                  <a:srgbClr val="000000"/>
                </a:solidFill>
              </a:rPr>
              <a:t>т</a:t>
            </a:r>
            <a:r>
              <a:rPr kumimoji="0" lang="ru-RU" altLang="ru-RU" sz="1400" b="1">
                <a:solidFill>
                  <a:srgbClr val="000000"/>
                </a:solidFill>
              </a:rPr>
              <a:t>очка </a:t>
            </a:r>
            <a:r>
              <a:rPr kumimoji="0" lang="ru-RU" altLang="ru-RU" sz="1400" b="1" i="1">
                <a:solidFill>
                  <a:srgbClr val="000000"/>
                </a:solidFill>
              </a:rPr>
              <a:t>А</a:t>
            </a:r>
            <a:r>
              <a:rPr kumimoji="0" lang="ru-RU" altLang="ru-RU" sz="1400" b="1">
                <a:solidFill>
                  <a:srgbClr val="000000"/>
                </a:solidFill>
              </a:rPr>
              <a:t>, через яку</a:t>
            </a:r>
            <a:r>
              <a:rPr kumimoji="0" lang="uk-UA" altLang="ru-RU" sz="1400" b="1">
                <a:solidFill>
                  <a:srgbClr val="000000"/>
                </a:solidFill>
              </a:rPr>
              <a:t> потрібно</a:t>
            </a:r>
            <a:r>
              <a:rPr kumimoji="0" lang="ru-RU" altLang="ru-RU" sz="1400" b="1">
                <a:solidFill>
                  <a:srgbClr val="000000"/>
                </a:solidFill>
              </a:rPr>
              <a:t> провести</a:t>
            </a:r>
            <a:r>
              <a:rPr kumimoji="0" lang="uk-UA" altLang="ru-RU" sz="1400" b="1">
                <a:solidFill>
                  <a:srgbClr val="000000"/>
                </a:solidFill>
              </a:rPr>
              <a:t> дотичну площину</a:t>
            </a:r>
            <a:r>
              <a:rPr kumimoji="0" lang="ru-RU" altLang="ru-RU" sz="1400" b="1">
                <a:solidFill>
                  <a:srgbClr val="000000"/>
                </a:solidFill>
              </a:rPr>
              <a:t>,</a:t>
            </a:r>
            <a:r>
              <a:rPr kumimoji="0" lang="uk-UA" altLang="ru-RU" sz="1400" b="1">
                <a:solidFill>
                  <a:srgbClr val="000000"/>
                </a:solidFill>
              </a:rPr>
              <a:t> належить поверхні</a:t>
            </a:r>
            <a:r>
              <a:rPr kumimoji="0" lang="ru-RU" altLang="ru-RU" sz="1400" b="1">
                <a:solidFill>
                  <a:srgbClr val="000000"/>
                </a:solidFill>
              </a:rPr>
              <a:t> конуса</a:t>
            </a:r>
            <a:r>
              <a:rPr kumimoji="0" lang="uk-UA" altLang="ru-RU" sz="1400" b="1">
                <a:solidFill>
                  <a:srgbClr val="000000"/>
                </a:solidFill>
              </a:rPr>
              <a:t> обертання</a:t>
            </a:r>
            <a:r>
              <a:rPr kumimoji="0" lang="ru-RU" altLang="ru-RU" sz="1400" b="1">
                <a:solidFill>
                  <a:srgbClr val="000000"/>
                </a:solidFill>
              </a:rPr>
              <a:t>.</a:t>
            </a:r>
            <a:r>
              <a:rPr kumimoji="0" lang="uk-UA" altLang="ru-RU" sz="1400" b="1">
                <a:solidFill>
                  <a:srgbClr val="000000"/>
                </a:solidFill>
              </a:rPr>
              <a:t> Прямі</a:t>
            </a:r>
            <a:r>
              <a:rPr kumimoji="0" lang="ru-RU" altLang="ru-RU" sz="1400" b="1">
                <a:solidFill>
                  <a:srgbClr val="000000"/>
                </a:solidFill>
              </a:rPr>
              <a:t>,</a:t>
            </a:r>
            <a:r>
              <a:rPr kumimoji="0" lang="uk-UA" altLang="ru-RU" sz="1400" b="1">
                <a:solidFill>
                  <a:srgbClr val="000000"/>
                </a:solidFill>
              </a:rPr>
              <a:t> що визначають положення дотичної площини – це твірна</a:t>
            </a:r>
            <a:r>
              <a:rPr kumimoji="0" lang="ru-RU" altLang="ru-RU" sz="1400" b="1">
                <a:solidFill>
                  <a:srgbClr val="000000"/>
                </a:solidFill>
              </a:rPr>
              <a:t> конуса, яка проходить через вершину </a:t>
            </a:r>
            <a:r>
              <a:rPr kumimoji="0" lang="ru-RU" altLang="ru-RU" sz="1400" b="1" i="1">
                <a:solidFill>
                  <a:srgbClr val="000000"/>
                </a:solidFill>
              </a:rPr>
              <a:t>S</a:t>
            </a:r>
            <a:r>
              <a:rPr kumimoji="0" lang="uk-UA" altLang="ru-RU" sz="1400" b="1" i="1">
                <a:solidFill>
                  <a:srgbClr val="000000"/>
                </a:solidFill>
              </a:rPr>
              <a:t> </a:t>
            </a:r>
            <a:r>
              <a:rPr kumimoji="0" lang="uk-UA" altLang="ru-RU" sz="1400" b="1">
                <a:solidFill>
                  <a:srgbClr val="000000"/>
                </a:solidFill>
              </a:rPr>
              <a:t>і</a:t>
            </a:r>
            <a:r>
              <a:rPr kumimoji="0" lang="ru-RU" altLang="ru-RU" sz="1400" b="1">
                <a:solidFill>
                  <a:srgbClr val="000000"/>
                </a:solidFill>
              </a:rPr>
              <a:t> точку </a:t>
            </a:r>
            <a:r>
              <a:rPr kumimoji="0" lang="ru-RU" altLang="ru-RU" sz="1400" b="1" i="1">
                <a:solidFill>
                  <a:srgbClr val="000000"/>
                </a:solidFill>
              </a:rPr>
              <a:t>А</a:t>
            </a:r>
            <a:r>
              <a:rPr kumimoji="0" lang="uk-UA" altLang="ru-RU" sz="1400" b="1">
                <a:solidFill>
                  <a:srgbClr val="000000"/>
                </a:solidFill>
              </a:rPr>
              <a:t>; д</a:t>
            </a:r>
            <a:r>
              <a:rPr kumimoji="0" lang="ru-RU" altLang="ru-RU" sz="1400" b="1">
                <a:solidFill>
                  <a:srgbClr val="000000"/>
                </a:solidFill>
              </a:rPr>
              <a:t>руг</a:t>
            </a:r>
            <a:r>
              <a:rPr kumimoji="0" lang="uk-UA" altLang="ru-RU" sz="1400" b="1">
                <a:solidFill>
                  <a:srgbClr val="000000"/>
                </a:solidFill>
              </a:rPr>
              <a:t>а пряма </a:t>
            </a:r>
            <a:r>
              <a:rPr kumimoji="0" lang="ru-RU" altLang="ru-RU" sz="1400" b="1" i="1">
                <a:solidFill>
                  <a:srgbClr val="000000"/>
                </a:solidFill>
              </a:rPr>
              <a:t>L</a:t>
            </a:r>
            <a:r>
              <a:rPr kumimoji="0" lang="uk-UA" altLang="ru-RU" sz="1400" b="1" i="1">
                <a:solidFill>
                  <a:srgbClr val="000000"/>
                </a:solidFill>
              </a:rPr>
              <a:t> –</a:t>
            </a:r>
            <a:r>
              <a:rPr kumimoji="0" lang="uk-UA" altLang="ru-RU" sz="1400" b="1">
                <a:solidFill>
                  <a:srgbClr val="000000"/>
                </a:solidFill>
              </a:rPr>
              <a:t> дотична</a:t>
            </a:r>
            <a:r>
              <a:rPr kumimoji="0" lang="ru-RU" altLang="ru-RU" sz="1400" b="1">
                <a:solidFill>
                  <a:srgbClr val="000000"/>
                </a:solidFill>
              </a:rPr>
              <a:t> до кола</a:t>
            </a:r>
            <a:r>
              <a:rPr kumimoji="0" lang="uk-UA" altLang="ru-RU" sz="1400" b="1">
                <a:solidFill>
                  <a:srgbClr val="000000"/>
                </a:solidFill>
              </a:rPr>
              <a:t> основи</a:t>
            </a:r>
            <a:r>
              <a:rPr kumimoji="0" lang="ru-RU" altLang="ru-RU" sz="1400" b="1">
                <a:solidFill>
                  <a:srgbClr val="000000"/>
                </a:solidFill>
              </a:rPr>
              <a:t> конуса,</a:t>
            </a:r>
            <a:r>
              <a:rPr kumimoji="0" lang="uk-UA" altLang="ru-RU" sz="1400" b="1">
                <a:solidFill>
                  <a:srgbClr val="000000"/>
                </a:solidFill>
              </a:rPr>
              <a:t> прово</a:t>
            </a:r>
            <a:r>
              <a:rPr kumimoji="0" lang="ru-RU" altLang="ru-RU" sz="1400" b="1">
                <a:solidFill>
                  <a:srgbClr val="000000"/>
                </a:solidFill>
              </a:rPr>
              <a:t>д</a:t>
            </a:r>
            <a:r>
              <a:rPr kumimoji="0" lang="uk-UA" altLang="ru-RU" sz="1400" b="1">
                <a:solidFill>
                  <a:srgbClr val="000000"/>
                </a:solidFill>
              </a:rPr>
              <a:t>имо її</a:t>
            </a:r>
            <a:r>
              <a:rPr kumimoji="0" lang="ru-RU" altLang="ru-RU" sz="1400" b="1">
                <a:solidFill>
                  <a:srgbClr val="000000"/>
                </a:solidFill>
              </a:rPr>
              <a:t> через точку </a:t>
            </a:r>
            <a:r>
              <a:rPr kumimoji="0" lang="ru-RU" altLang="ru-RU" sz="1400" b="1" i="1">
                <a:solidFill>
                  <a:srgbClr val="000000"/>
                </a:solidFill>
              </a:rPr>
              <a:t>В</a:t>
            </a:r>
            <a:r>
              <a:rPr kumimoji="0" lang="uk-UA" altLang="ru-RU" sz="1400" b="1" i="1">
                <a:solidFill>
                  <a:srgbClr val="000000"/>
                </a:solidFill>
              </a:rPr>
              <a:t>,</a:t>
            </a:r>
            <a:r>
              <a:rPr kumimoji="0" lang="uk-UA" altLang="ru-RU" sz="1400" b="1">
                <a:solidFill>
                  <a:srgbClr val="000000"/>
                </a:solidFill>
              </a:rPr>
              <a:t> перетину основи з твірною </a:t>
            </a:r>
            <a:r>
              <a:rPr kumimoji="0" lang="ru-RU" altLang="ru-RU" sz="1400" b="1" i="1">
                <a:solidFill>
                  <a:srgbClr val="000000"/>
                </a:solidFill>
              </a:rPr>
              <a:t>SА</a:t>
            </a:r>
            <a:r>
              <a:rPr kumimoji="0" lang="ru-RU" altLang="ru-RU" sz="1400" b="1">
                <a:solidFill>
                  <a:srgbClr val="000000"/>
                </a:solidFill>
              </a:rPr>
              <a:t>. </a:t>
            </a:r>
          </a:p>
        </p:txBody>
      </p:sp>
    </p:spTree>
  </p:cSld>
  <p:clrMapOvr>
    <a:masterClrMapping/>
  </p:clrMapOvr>
  <p:transition>
    <p:comb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404813"/>
            <a:ext cx="7772400" cy="649287"/>
          </a:xfrm>
        </p:spPr>
        <p:txBody>
          <a:bodyPr/>
          <a:lstStyle/>
          <a:p>
            <a:r>
              <a:rPr lang="uk-UA" altLang="ru-RU" sz="2000" b="1">
                <a:solidFill>
                  <a:srgbClr val="0000FF"/>
                </a:solidFill>
                <a:latin typeface="Arial" panose="020B0604020202020204" pitchFamily="34" charset="0"/>
              </a:rPr>
              <a:t>29. Побудова точок</a:t>
            </a:r>
            <a:r>
              <a:rPr lang="ru-RU" altLang="ru-RU" sz="2000" b="1">
                <a:solidFill>
                  <a:srgbClr val="0000FF"/>
                </a:solidFill>
                <a:latin typeface="Arial" panose="020B0604020202020204" pitchFamily="34" charset="0"/>
              </a:rPr>
              <a:t> на</a:t>
            </a:r>
            <a:r>
              <a:rPr lang="uk-UA" altLang="ru-RU" sz="2000" b="1">
                <a:solidFill>
                  <a:srgbClr val="0000FF"/>
                </a:solidFill>
                <a:latin typeface="Arial" panose="020B0604020202020204" pitchFamily="34" charset="0"/>
              </a:rPr>
              <a:t> поверхнях геометричних тіл</a:t>
            </a:r>
            <a:endParaRPr lang="ru-RU" altLang="ru-RU" sz="2000" b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981075"/>
            <a:ext cx="7772400" cy="5114925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altLang="ru-RU" sz="1800" b="1" i="1" u="sng">
                <a:solidFill>
                  <a:srgbClr val="0000FF"/>
                </a:solidFill>
                <a:latin typeface="Arial" panose="020B0604020202020204" pitchFamily="34" charset="0"/>
              </a:rPr>
              <a:t>Правило</a:t>
            </a:r>
            <a:endParaRPr lang="uk-UA" altLang="ru-RU" sz="1800" b="1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algn="just">
              <a:buFontTx/>
              <a:buNone/>
            </a:pPr>
            <a:r>
              <a:rPr lang="uk-UA" altLang="ru-RU" sz="1800" b="1">
                <a:latin typeface="Arial" panose="020B0604020202020204" pitchFamily="34" charset="0"/>
              </a:rPr>
              <a:t>     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Щоб задати на кресленику проекції точок, які належать багатокутнику чи кривій поверхні, необхідно спочатку побудувати будь-яку лінію на заданій поверхні, а потім на проекціях цієї лінії взяти проекції шуканих точок.</a:t>
            </a:r>
            <a:r>
              <a:rPr lang="ru-RU" altLang="ru-RU" sz="16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59397" name="Rectangle 5"/>
          <p:cNvSpPr>
            <a:spLocks noChangeArrowheads="1"/>
          </p:cNvSpPr>
          <p:nvPr/>
        </p:nvSpPr>
        <p:spPr bwMode="auto">
          <a:xfrm>
            <a:off x="0" y="22621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9396" name="Object 4"/>
          <p:cNvGraphicFramePr>
            <a:graphicFrameLocks noChangeAspect="1"/>
          </p:cNvGraphicFramePr>
          <p:nvPr/>
        </p:nvGraphicFramePr>
        <p:xfrm>
          <a:off x="1403350" y="2636838"/>
          <a:ext cx="2933700" cy="3455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10" name="Рисунок" r:id="rId3" imgW="1995584" imgH="2289383" progId="Word.Picture.8">
                  <p:embed/>
                </p:oleObj>
              </mc:Choice>
              <mc:Fallback>
                <p:oleObj name="Рисунок" r:id="rId3" imgW="1995584" imgH="2289383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2636838"/>
                        <a:ext cx="2933700" cy="3455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0" y="2152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9398" name="Object 6"/>
          <p:cNvGraphicFramePr>
            <a:graphicFrameLocks noChangeAspect="1"/>
          </p:cNvGraphicFramePr>
          <p:nvPr/>
        </p:nvGraphicFramePr>
        <p:xfrm>
          <a:off x="5076825" y="2565400"/>
          <a:ext cx="3305175" cy="360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11" r:id="rId5" imgW="2852640" imgH="3066480" progId="CorelDRAW.Graphic.12">
                  <p:embed/>
                </p:oleObj>
              </mc:Choice>
              <mc:Fallback>
                <p:oleObj r:id="rId5" imgW="2852640" imgH="3066480" progId="CorelDRAW.Graphic.12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825" y="2565400"/>
                        <a:ext cx="3305175" cy="3600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comb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76250"/>
            <a:ext cx="7772400" cy="576263"/>
          </a:xfrm>
          <a:effectLst>
            <a:outerShdw dist="40161" dir="1106097" algn="ctr" rotWithShape="0">
              <a:schemeClr val="hlink"/>
            </a:outerShdw>
          </a:effectLst>
        </p:spPr>
        <p:txBody>
          <a:bodyPr/>
          <a:lstStyle/>
          <a:p>
            <a:r>
              <a:rPr lang="uk-UA" altLang="ru-RU" sz="2400" b="1" i="1" u="sng"/>
              <a:t>Запитання і завдання для самоперевірки</a:t>
            </a:r>
            <a:endParaRPr lang="ru-RU" altLang="ru-RU" sz="2400" b="1" i="1" u="sng"/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125538"/>
            <a:ext cx="7772400" cy="4970462"/>
          </a:xfrm>
        </p:spPr>
        <p:txBody>
          <a:bodyPr>
            <a:normAutofit fontScale="62500" lnSpcReduction="20000"/>
          </a:bodyPr>
          <a:lstStyle/>
          <a:p>
            <a:pPr marL="265113" indent="-265113">
              <a:lnSpc>
                <a:spcPct val="80000"/>
              </a:lnSpc>
              <a:buFontTx/>
              <a:buAutoNum type="arabicPeriod"/>
            </a:pPr>
            <a:r>
              <a:rPr lang="uk-UA" altLang="ru-RU" sz="1400">
                <a:solidFill>
                  <a:srgbClr val="000000"/>
                </a:solidFill>
                <a:latin typeface="Arial" panose="020B0604020202020204" pitchFamily="34" charset="0"/>
              </a:rPr>
              <a:t>Що таке поверхня?</a:t>
            </a:r>
          </a:p>
          <a:p>
            <a:pPr marL="265113" indent="-265113">
              <a:lnSpc>
                <a:spcPct val="80000"/>
              </a:lnSpc>
              <a:buFontTx/>
              <a:buAutoNum type="arabicPeriod"/>
            </a:pPr>
            <a:r>
              <a:rPr lang="uk-UA" altLang="ru-RU" sz="1400">
                <a:solidFill>
                  <a:srgbClr val="000000"/>
                </a:solidFill>
                <a:latin typeface="Arial" panose="020B0604020202020204" pitchFamily="34" charset="0"/>
              </a:rPr>
              <a:t>Як утворюється кінематична поверхня?</a:t>
            </a:r>
          </a:p>
          <a:p>
            <a:pPr marL="265113" indent="-265113">
              <a:lnSpc>
                <a:spcPct val="80000"/>
              </a:lnSpc>
              <a:buFontTx/>
              <a:buAutoNum type="arabicPeriod"/>
            </a:pPr>
            <a:r>
              <a:rPr lang="uk-UA" altLang="ru-RU" sz="1400">
                <a:solidFill>
                  <a:srgbClr val="000000"/>
                </a:solidFill>
                <a:latin typeface="Arial" panose="020B0604020202020204" pitchFamily="34" charset="0"/>
              </a:rPr>
              <a:t>Що таке твірна лінія поверхні?</a:t>
            </a:r>
          </a:p>
          <a:p>
            <a:pPr marL="265113" indent="-265113">
              <a:lnSpc>
                <a:spcPct val="80000"/>
              </a:lnSpc>
              <a:buFontTx/>
              <a:buAutoNum type="arabicPeriod"/>
            </a:pPr>
            <a:r>
              <a:rPr lang="uk-UA" altLang="ru-RU" sz="1400">
                <a:solidFill>
                  <a:srgbClr val="000000"/>
                </a:solidFill>
                <a:latin typeface="Arial" panose="020B0604020202020204" pitchFamily="34" charset="0"/>
              </a:rPr>
              <a:t>Що таке напрямна лінія?</a:t>
            </a:r>
          </a:p>
          <a:p>
            <a:pPr marL="265113" indent="-265113">
              <a:lnSpc>
                <a:spcPct val="80000"/>
              </a:lnSpc>
              <a:buFontTx/>
              <a:buAutoNum type="arabicPeriod"/>
            </a:pPr>
            <a:r>
              <a:rPr lang="uk-UA" altLang="ru-RU" sz="1400">
                <a:solidFill>
                  <a:srgbClr val="000000"/>
                </a:solidFill>
                <a:latin typeface="Arial" panose="020B0604020202020204" pitchFamily="34" charset="0"/>
              </a:rPr>
              <a:t>Яка поверхня називається поверхнею обертання?</a:t>
            </a:r>
          </a:p>
          <a:p>
            <a:pPr marL="265113" indent="-265113">
              <a:lnSpc>
                <a:spcPct val="80000"/>
              </a:lnSpc>
              <a:buFontTx/>
              <a:buAutoNum type="arabicPeriod"/>
            </a:pPr>
            <a:r>
              <a:rPr lang="uk-UA" altLang="ru-RU" sz="1400">
                <a:solidFill>
                  <a:srgbClr val="000000"/>
                </a:solidFill>
                <a:latin typeface="Arial" panose="020B0604020202020204" pitchFamily="34" charset="0"/>
              </a:rPr>
              <a:t>Як можна задати поверхню обертання?</a:t>
            </a:r>
          </a:p>
          <a:p>
            <a:pPr marL="265113" indent="-265113">
              <a:lnSpc>
                <a:spcPct val="80000"/>
              </a:lnSpc>
              <a:buFontTx/>
              <a:buAutoNum type="arabicPeriod"/>
            </a:pPr>
            <a:r>
              <a:rPr lang="uk-UA" altLang="ru-RU" sz="1400">
                <a:solidFill>
                  <a:srgbClr val="000000"/>
                </a:solidFill>
                <a:latin typeface="Arial" panose="020B0604020202020204" pitchFamily="34" charset="0"/>
              </a:rPr>
              <a:t>У чому різниця між лінійчатою та нелінійчатою поверхнями?</a:t>
            </a:r>
          </a:p>
          <a:p>
            <a:pPr marL="265113" indent="-265113">
              <a:lnSpc>
                <a:spcPct val="80000"/>
              </a:lnSpc>
              <a:buFontTx/>
              <a:buAutoNum type="arabicPeriod"/>
            </a:pPr>
            <a:r>
              <a:rPr lang="uk-UA" altLang="ru-RU" sz="1400">
                <a:solidFill>
                  <a:srgbClr val="000000"/>
                </a:solidFill>
                <a:latin typeface="Arial" panose="020B0604020202020204" pitchFamily="34" charset="0"/>
              </a:rPr>
              <a:t>Що називається паралелями і меридіанами на поверхнях обертання, екватором, горлом? </a:t>
            </a:r>
          </a:p>
          <a:p>
            <a:pPr marL="265113" indent="-265113">
              <a:lnSpc>
                <a:spcPct val="80000"/>
              </a:lnSpc>
              <a:buFontTx/>
              <a:buAutoNum type="arabicPeriod"/>
            </a:pPr>
            <a:r>
              <a:rPr lang="uk-UA" altLang="ru-RU" sz="1400">
                <a:solidFill>
                  <a:srgbClr val="000000"/>
                </a:solidFill>
                <a:latin typeface="Arial" panose="020B0604020202020204" pitchFamily="34" charset="0"/>
              </a:rPr>
              <a:t>Як задається призматична поверхня?</a:t>
            </a:r>
          </a:p>
          <a:p>
            <a:pPr marL="265113" indent="-265113">
              <a:lnSpc>
                <a:spcPct val="80000"/>
              </a:lnSpc>
              <a:buFontTx/>
              <a:buAutoNum type="arabicPeriod"/>
            </a:pPr>
            <a:r>
              <a:rPr lang="uk-UA" altLang="ru-RU" sz="1400">
                <a:solidFill>
                  <a:srgbClr val="000000"/>
                </a:solidFill>
                <a:latin typeface="Arial" panose="020B0604020202020204" pitchFamily="34" charset="0"/>
              </a:rPr>
              <a:t>За якими ознаками можна установити, що на даному кресленику зображена призма (чи паралелепіпед)?</a:t>
            </a:r>
          </a:p>
          <a:p>
            <a:pPr marL="265113" indent="-265113">
              <a:lnSpc>
                <a:spcPct val="80000"/>
              </a:lnSpc>
              <a:buFontTx/>
              <a:buAutoNum type="arabicPeriod"/>
            </a:pPr>
            <a:r>
              <a:rPr lang="uk-UA" altLang="ru-RU" sz="1400">
                <a:solidFill>
                  <a:srgbClr val="000000"/>
                </a:solidFill>
                <a:latin typeface="Arial" panose="020B0604020202020204" pitchFamily="34" charset="0"/>
              </a:rPr>
              <a:t>За яких умов для зображення піраміди достатньо двох проекцій?</a:t>
            </a:r>
          </a:p>
          <a:p>
            <a:pPr marL="265113" indent="-265113">
              <a:lnSpc>
                <a:spcPct val="80000"/>
              </a:lnSpc>
              <a:buFontTx/>
              <a:buAutoNum type="arabicPeriod"/>
            </a:pPr>
            <a:r>
              <a:rPr lang="uk-UA" altLang="ru-RU" sz="1400">
                <a:solidFill>
                  <a:srgbClr val="000000"/>
                </a:solidFill>
                <a:latin typeface="Arial" panose="020B0604020202020204" pitchFamily="34" charset="0"/>
              </a:rPr>
              <a:t>У чому полягає різниця між просторовою і плоскою кривою лінією?</a:t>
            </a:r>
          </a:p>
          <a:p>
            <a:pPr marL="265113" indent="-265113">
              <a:lnSpc>
                <a:spcPct val="80000"/>
              </a:lnSpc>
              <a:buFontTx/>
              <a:buAutoNum type="arabicPeriod"/>
            </a:pPr>
            <a:r>
              <a:rPr lang="uk-UA" altLang="ru-RU" sz="1400">
                <a:solidFill>
                  <a:srgbClr val="000000"/>
                </a:solidFill>
                <a:latin typeface="Arial" panose="020B0604020202020204" pitchFamily="34" charset="0"/>
              </a:rPr>
              <a:t>Як проекціюється плоска крива?</a:t>
            </a:r>
          </a:p>
          <a:p>
            <a:pPr marL="265113" indent="-265113">
              <a:lnSpc>
                <a:spcPct val="80000"/>
              </a:lnSpc>
              <a:buFontTx/>
              <a:buAutoNum type="arabicPeriod"/>
            </a:pPr>
            <a:r>
              <a:rPr lang="uk-UA" altLang="ru-RU" sz="1400">
                <a:solidFill>
                  <a:srgbClr val="000000"/>
                </a:solidFill>
                <a:latin typeface="Arial" panose="020B0604020202020204" pitchFamily="34" charset="0"/>
              </a:rPr>
              <a:t>Як проекціюється просторова крива?</a:t>
            </a:r>
          </a:p>
          <a:p>
            <a:pPr marL="265113" indent="-265113">
              <a:lnSpc>
                <a:spcPct val="80000"/>
              </a:lnSpc>
              <a:buFontTx/>
              <a:buAutoNum type="arabicPeriod"/>
            </a:pPr>
            <a:r>
              <a:rPr lang="uk-UA" altLang="ru-RU" sz="1400">
                <a:solidFill>
                  <a:srgbClr val="000000"/>
                </a:solidFill>
                <a:latin typeface="Arial" panose="020B0604020202020204" pitchFamily="34" charset="0"/>
              </a:rPr>
              <a:t>Як визначити довжину ділянки кривої лінії?</a:t>
            </a:r>
          </a:p>
          <a:p>
            <a:pPr marL="265113" indent="-265113">
              <a:lnSpc>
                <a:spcPct val="80000"/>
              </a:lnSpc>
              <a:buFontTx/>
              <a:buAutoNum type="arabicPeriod"/>
            </a:pPr>
            <a:r>
              <a:rPr lang="uk-UA" altLang="ru-RU" sz="1400">
                <a:solidFill>
                  <a:srgbClr val="000000"/>
                </a:solidFill>
                <a:latin typeface="Arial" panose="020B0604020202020204" pitchFamily="34" charset="0"/>
              </a:rPr>
              <a:t>Як утворюється циліндрична і конічна гвинтові лінії?</a:t>
            </a:r>
          </a:p>
          <a:p>
            <a:pPr marL="265113" indent="-265113">
              <a:lnSpc>
                <a:spcPct val="80000"/>
              </a:lnSpc>
              <a:buFontTx/>
              <a:buAutoNum type="arabicPeriod"/>
            </a:pPr>
            <a:r>
              <a:rPr lang="uk-UA" altLang="ru-RU" sz="1400">
                <a:solidFill>
                  <a:srgbClr val="000000"/>
                </a:solidFill>
                <a:latin typeface="Arial" panose="020B0604020202020204" pitchFamily="34" charset="0"/>
              </a:rPr>
              <a:t>Що називається кроком гвинтової лінії (циліндричної і конічної)?</a:t>
            </a:r>
          </a:p>
          <a:p>
            <a:pPr marL="265113" indent="-265113">
              <a:lnSpc>
                <a:spcPct val="80000"/>
              </a:lnSpc>
              <a:buFontTx/>
              <a:buAutoNum type="arabicPeriod"/>
            </a:pPr>
            <a:r>
              <a:rPr lang="uk-UA" altLang="ru-RU" sz="1400">
                <a:solidFill>
                  <a:srgbClr val="000000"/>
                </a:solidFill>
                <a:latin typeface="Arial" panose="020B0604020202020204" pitchFamily="34" charset="0"/>
              </a:rPr>
              <a:t>Як за кресленням встановити права чи ліва гвинтова лінія?</a:t>
            </a:r>
          </a:p>
          <a:p>
            <a:pPr marL="265113" indent="-265113">
              <a:lnSpc>
                <a:spcPct val="80000"/>
              </a:lnSpc>
              <a:buFontTx/>
              <a:buAutoNum type="arabicPeriod"/>
            </a:pPr>
            <a:r>
              <a:rPr lang="uk-UA" altLang="ru-RU" sz="1400">
                <a:solidFill>
                  <a:srgbClr val="000000"/>
                </a:solidFill>
                <a:latin typeface="Arial" panose="020B0604020202020204" pitchFamily="34" charset="0"/>
              </a:rPr>
              <a:t>Які поверхні відносяться до поверхонь другого порядку?</a:t>
            </a:r>
          </a:p>
          <a:p>
            <a:pPr marL="265113" indent="-265113">
              <a:lnSpc>
                <a:spcPct val="80000"/>
              </a:lnSpc>
              <a:buFontTx/>
              <a:buAutoNum type="arabicPeriod"/>
            </a:pPr>
            <a:r>
              <a:rPr lang="uk-UA" altLang="ru-RU" sz="1400">
                <a:solidFill>
                  <a:srgbClr val="000000"/>
                </a:solidFill>
                <a:latin typeface="Arial" panose="020B0604020202020204" pitchFamily="34" charset="0"/>
              </a:rPr>
              <a:t>Як визначити проекції точок, що лежать на граних поверхнях?</a:t>
            </a:r>
          </a:p>
          <a:p>
            <a:pPr marL="265113" indent="-265113">
              <a:lnSpc>
                <a:spcPct val="80000"/>
              </a:lnSpc>
              <a:buFontTx/>
              <a:buAutoNum type="arabicPeriod"/>
            </a:pPr>
            <a:r>
              <a:rPr lang="uk-UA" altLang="ru-RU" sz="1400">
                <a:solidFill>
                  <a:srgbClr val="000000"/>
                </a:solidFill>
                <a:latin typeface="Arial" panose="020B0604020202020204" pitchFamily="34" charset="0"/>
              </a:rPr>
              <a:t>Як визначити проекції точок, що лежать на кривих поверхнях?</a:t>
            </a:r>
          </a:p>
          <a:p>
            <a:pPr marL="265113" indent="-265113">
              <a:lnSpc>
                <a:spcPct val="80000"/>
              </a:lnSpc>
              <a:buFontTx/>
              <a:buAutoNum type="arabicPeriod"/>
            </a:pPr>
            <a:r>
              <a:rPr lang="uk-UA" altLang="ru-RU" sz="1400">
                <a:solidFill>
                  <a:srgbClr val="000000"/>
                </a:solidFill>
                <a:latin typeface="Arial" panose="020B0604020202020204" pitchFamily="34" charset="0"/>
              </a:rPr>
              <a:t>Що називається площиною, дотичною до кривої поверхні в даній точці цієї поверхні?</a:t>
            </a:r>
          </a:p>
          <a:p>
            <a:pPr marL="265113" indent="-265113">
              <a:lnSpc>
                <a:spcPct val="80000"/>
              </a:lnSpc>
              <a:buFontTx/>
              <a:buAutoNum type="arabicPeriod"/>
            </a:pPr>
            <a:r>
              <a:rPr lang="uk-UA" altLang="ru-RU" sz="1400">
                <a:solidFill>
                  <a:srgbClr val="000000"/>
                </a:solidFill>
                <a:latin typeface="Arial" panose="020B0604020202020204" pitchFamily="34" charset="0"/>
              </a:rPr>
              <a:t>Як побудувати площину, дотичну до кривої поверхні у будь-якій точці?</a:t>
            </a:r>
            <a:endParaRPr lang="ru-RU" altLang="ru-RU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comb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ru-RU" sz="2400" b="1" dirty="0">
                <a:solidFill>
                  <a:srgbClr val="0000FF"/>
                </a:solidFill>
                <a:latin typeface="Arial" panose="020B0604020202020204" pitchFamily="34" charset="0"/>
              </a:rPr>
              <a:t>1. Загальні відомості про зображення багатогранних та кривих поверхонь</a:t>
            </a:r>
            <a:endParaRPr lang="ru-RU" altLang="ru-RU" sz="24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700213"/>
            <a:ext cx="3810000" cy="4114800"/>
          </a:xfrm>
        </p:spPr>
        <p:txBody>
          <a:bodyPr>
            <a:normAutofit lnSpcReduction="10000"/>
          </a:bodyPr>
          <a:lstStyle/>
          <a:p>
            <a:pPr marL="179388" lvl="1" indent="85725" algn="just">
              <a:lnSpc>
                <a:spcPct val="80000"/>
              </a:lnSpc>
              <a:buFontTx/>
              <a:buNone/>
            </a:pPr>
            <a:r>
              <a:rPr lang="uk-UA" altLang="ru-RU" sz="1600" b="1" i="1">
                <a:solidFill>
                  <a:srgbClr val="CC0099"/>
                </a:solidFill>
                <a:latin typeface="Arial" panose="020B0604020202020204" pitchFamily="34" charset="0"/>
              </a:rPr>
              <a:t>Багатогранником</a:t>
            </a:r>
            <a:r>
              <a:rPr lang="uk-UA" altLang="ru-RU" sz="1600" i="1">
                <a:latin typeface="Arial" panose="020B0604020202020204" pitchFamily="34" charset="0"/>
              </a:rPr>
              <a:t> </a:t>
            </a:r>
            <a:r>
              <a:rPr lang="uk-UA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називається тіло</a:t>
            </a:r>
            <a:r>
              <a:rPr lang="ru-RU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uk-UA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 відокремлене</a:t>
            </a:r>
            <a:r>
              <a:rPr lang="ru-RU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 плоскими</a:t>
            </a:r>
            <a:r>
              <a:rPr lang="uk-UA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 багатокутниками</a:t>
            </a:r>
            <a:r>
              <a:rPr lang="ru-RU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marL="179388" lvl="1" indent="85725" algn="just">
              <a:lnSpc>
                <a:spcPct val="80000"/>
              </a:lnSpc>
              <a:buFontTx/>
              <a:buNone/>
            </a:pPr>
            <a:endParaRPr lang="uk-UA" altLang="ru-RU" sz="1600" i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79388" lvl="1" indent="85725" algn="just">
              <a:lnSpc>
                <a:spcPct val="80000"/>
              </a:lnSpc>
              <a:buFontTx/>
              <a:buNone/>
            </a:pPr>
            <a:r>
              <a:rPr lang="uk-UA" altLang="ru-RU" sz="1200" b="1">
                <a:solidFill>
                  <a:srgbClr val="000000"/>
                </a:solidFill>
                <a:latin typeface="Arial" panose="020B0604020202020204" pitchFamily="34" charset="0"/>
              </a:rPr>
              <a:t>Особливу групу утворюють правильні випуклі багатокутники, усі грані яких однакові, правильні багатокутники. Побудова проекцій будь-якого геометричного тіла</a:t>
            </a:r>
            <a:r>
              <a:rPr lang="ru-RU" altLang="ru-RU" sz="1200" b="1">
                <a:solidFill>
                  <a:srgbClr val="000000"/>
                </a:solidFill>
                <a:latin typeface="Arial" panose="020B0604020202020204" pitchFamily="34" charset="0"/>
              </a:rPr>
              <a:t>, у тому</a:t>
            </a:r>
            <a:r>
              <a:rPr lang="uk-UA" altLang="ru-RU" sz="1200" b="1">
                <a:solidFill>
                  <a:srgbClr val="000000"/>
                </a:solidFill>
                <a:latin typeface="Arial" panose="020B0604020202020204" pitchFamily="34" charset="0"/>
              </a:rPr>
              <a:t> числі і багатокутника</a:t>
            </a:r>
            <a:r>
              <a:rPr lang="ru-RU" altLang="ru-RU" sz="1200" b="1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uk-UA" altLang="ru-RU" sz="1200" b="1">
                <a:solidFill>
                  <a:srgbClr val="000000"/>
                </a:solidFill>
                <a:latin typeface="Arial" panose="020B0604020202020204" pitchFamily="34" charset="0"/>
              </a:rPr>
              <a:t> зводиться</a:t>
            </a:r>
            <a:r>
              <a:rPr lang="ru-RU" altLang="ru-RU" sz="1200" b="1">
                <a:solidFill>
                  <a:srgbClr val="000000"/>
                </a:solidFill>
                <a:latin typeface="Arial" panose="020B0604020202020204" pitchFamily="34" charset="0"/>
              </a:rPr>
              <a:t> до</a:t>
            </a:r>
            <a:r>
              <a:rPr lang="uk-UA" altLang="ru-RU" sz="1200" b="1">
                <a:solidFill>
                  <a:srgbClr val="000000"/>
                </a:solidFill>
                <a:latin typeface="Arial" panose="020B0604020202020204" pitchFamily="34" charset="0"/>
              </a:rPr>
              <a:t> побудови проекцій його точок</a:t>
            </a:r>
            <a:r>
              <a:rPr lang="ru-RU" altLang="ru-RU" sz="1200" b="1">
                <a:solidFill>
                  <a:srgbClr val="000000"/>
                </a:solidFill>
                <a:latin typeface="Arial" panose="020B0604020202020204" pitchFamily="34" charset="0"/>
              </a:rPr>
              <a:t> (вершин)</a:t>
            </a:r>
            <a:r>
              <a:rPr lang="uk-UA" altLang="ru-RU" sz="1200" b="1">
                <a:solidFill>
                  <a:srgbClr val="000000"/>
                </a:solidFill>
                <a:latin typeface="Arial" panose="020B0604020202020204" pitchFamily="34" charset="0"/>
              </a:rPr>
              <a:t> і ліній</a:t>
            </a:r>
            <a:r>
              <a:rPr lang="ru-RU" altLang="ru-RU" sz="1200" b="1">
                <a:solidFill>
                  <a:srgbClr val="000000"/>
                </a:solidFill>
                <a:latin typeface="Arial" panose="020B0604020202020204" pitchFamily="34" charset="0"/>
              </a:rPr>
              <a:t> (ребер).</a:t>
            </a:r>
            <a:r>
              <a:rPr lang="uk-UA" altLang="ru-RU" sz="1200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uk-UA" altLang="ru-RU" sz="1200" b="1" i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79388" lvl="1" indent="85725" algn="just">
              <a:lnSpc>
                <a:spcPct val="80000"/>
              </a:lnSpc>
              <a:buFontTx/>
              <a:buNone/>
            </a:pPr>
            <a:endParaRPr lang="ru-RU" altLang="ru-RU" sz="1200" b="1" i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79388" lvl="1" indent="85725" algn="just">
              <a:lnSpc>
                <a:spcPct val="80000"/>
              </a:lnSpc>
              <a:buFontTx/>
              <a:buNone/>
            </a:pPr>
            <a:r>
              <a:rPr lang="ru-RU" altLang="ru-RU" sz="1400" b="1" i="1">
                <a:solidFill>
                  <a:srgbClr val="CC0099"/>
                </a:solidFill>
                <a:latin typeface="Arial" panose="020B0604020202020204" pitchFamily="34" charset="0"/>
              </a:rPr>
              <a:t>Кривою</a:t>
            </a:r>
            <a:r>
              <a:rPr lang="uk-UA" altLang="ru-RU" sz="1400" b="1" i="1">
                <a:solidFill>
                  <a:srgbClr val="CC0099"/>
                </a:solidFill>
                <a:latin typeface="Arial" panose="020B0604020202020204" pitchFamily="34" charset="0"/>
              </a:rPr>
              <a:t> поверхнею</a:t>
            </a:r>
            <a:r>
              <a:rPr lang="uk-UA" altLang="ru-RU" sz="1400" b="1" i="1">
                <a:latin typeface="Arial" panose="020B0604020202020204" pitchFamily="34" charset="0"/>
              </a:rPr>
              <a:t> </a:t>
            </a:r>
            <a:r>
              <a:rPr lang="uk-UA" altLang="ru-RU" sz="1400" b="1" i="1">
                <a:solidFill>
                  <a:srgbClr val="000000"/>
                </a:solidFill>
                <a:latin typeface="Arial" panose="020B0604020202020204" pitchFamily="34" charset="0"/>
              </a:rPr>
              <a:t>називається сукупність усіх послідовних положень будь-якої лінії</a:t>
            </a:r>
            <a:r>
              <a:rPr lang="ru-RU" altLang="ru-RU" sz="1400" b="1" i="1">
                <a:solidFill>
                  <a:srgbClr val="000000"/>
                </a:solidFill>
                <a:latin typeface="Arial" panose="020B0604020202020204" pitchFamily="34" charset="0"/>
              </a:rPr>
              <a:t>, яка</a:t>
            </a:r>
            <a:r>
              <a:rPr lang="uk-UA" altLang="ru-RU" sz="1400" b="1" i="1">
                <a:solidFill>
                  <a:srgbClr val="000000"/>
                </a:solidFill>
                <a:latin typeface="Arial" panose="020B0604020202020204" pitchFamily="34" charset="0"/>
              </a:rPr>
              <a:t> рухається</a:t>
            </a:r>
            <a:r>
              <a:rPr lang="ru-RU" altLang="ru-RU" sz="1400" b="1" i="1">
                <a:solidFill>
                  <a:srgbClr val="000000"/>
                </a:solidFill>
                <a:latin typeface="Arial" panose="020B0604020202020204" pitchFamily="34" charset="0"/>
              </a:rPr>
              <a:t> в </a:t>
            </a:r>
            <a:r>
              <a:rPr lang="uk-UA" altLang="ru-RU" sz="1400" b="1" i="1">
                <a:solidFill>
                  <a:srgbClr val="000000"/>
                </a:solidFill>
                <a:latin typeface="Arial" panose="020B0604020202020204" pitchFamily="34" charset="0"/>
              </a:rPr>
              <a:t>просторі</a:t>
            </a:r>
            <a:r>
              <a:rPr lang="ru-RU" altLang="ru-RU" sz="1400" b="1" i="1">
                <a:solidFill>
                  <a:srgbClr val="000000"/>
                </a:solidFill>
                <a:latin typeface="Arial" panose="020B0604020202020204" pitchFamily="34" charset="0"/>
              </a:rPr>
              <a:t> за</a:t>
            </a:r>
            <a:r>
              <a:rPr lang="uk-UA" altLang="ru-RU" sz="1400" b="1" i="1">
                <a:solidFill>
                  <a:srgbClr val="000000"/>
                </a:solidFill>
                <a:latin typeface="Arial" panose="020B0604020202020204" pitchFamily="34" charset="0"/>
              </a:rPr>
              <a:t> певним</a:t>
            </a:r>
            <a:r>
              <a:rPr lang="ru-RU" altLang="ru-RU" sz="1400" b="1" i="1">
                <a:solidFill>
                  <a:srgbClr val="000000"/>
                </a:solidFill>
                <a:latin typeface="Arial" panose="020B0604020202020204" pitchFamily="34" charset="0"/>
              </a:rPr>
              <a:t> законом.</a:t>
            </a:r>
            <a:r>
              <a:rPr lang="ru-RU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marL="179388" lvl="1" indent="85725" algn="just">
              <a:lnSpc>
                <a:spcPct val="80000"/>
              </a:lnSpc>
              <a:buFontTx/>
              <a:buNone/>
            </a:pPr>
            <a:endParaRPr lang="uk-UA" altLang="ru-RU" sz="14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179388" lvl="1" indent="85725" algn="just">
              <a:lnSpc>
                <a:spcPct val="80000"/>
              </a:lnSpc>
              <a:buFontTx/>
              <a:buNone/>
            </a:pPr>
            <a:r>
              <a:rPr lang="uk-UA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Лінія</a:t>
            </a:r>
            <a:r>
              <a:rPr lang="ru-RU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, яка</a:t>
            </a:r>
            <a:r>
              <a:rPr lang="uk-UA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 обмежує проекцію</a:t>
            </a:r>
            <a:r>
              <a:rPr lang="ru-RU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uk-UA" altLang="ru-RU" sz="1600" i="1">
                <a:solidFill>
                  <a:srgbClr val="000000"/>
                </a:solidFill>
                <a:latin typeface="Arial" panose="020B0604020202020204" pitchFamily="34" charset="0"/>
              </a:rPr>
              <a:t> називається</a:t>
            </a:r>
            <a:r>
              <a:rPr lang="uk-UA" altLang="ru-RU" sz="1600">
                <a:latin typeface="Arial" panose="020B0604020202020204" pitchFamily="34" charset="0"/>
              </a:rPr>
              <a:t> </a:t>
            </a:r>
            <a:r>
              <a:rPr lang="uk-UA" altLang="ru-RU" sz="1600" b="1" i="1">
                <a:solidFill>
                  <a:srgbClr val="CC0099"/>
                </a:solidFill>
                <a:latin typeface="Arial" panose="020B0604020202020204" pitchFamily="34" charset="0"/>
              </a:rPr>
              <a:t>обрисом фігури</a:t>
            </a:r>
            <a:r>
              <a:rPr lang="ru-RU" altLang="ru-RU" sz="1600"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22533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7" t="10687" r="30167" b="19328"/>
          <a:stretch>
            <a:fillRect/>
          </a:stretch>
        </p:blipFill>
        <p:spPr>
          <a:xfrm>
            <a:off x="4284663" y="2276475"/>
            <a:ext cx="4464050" cy="3800475"/>
          </a:xfrm>
        </p:spPr>
      </p:pic>
    </p:spTree>
  </p:cSld>
  <p:clrMapOvr>
    <a:masterClrMapping/>
  </p:clrMapOvr>
  <p:transition>
    <p:comb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ru-RU" sz="2800" i="1" dirty="0">
                <a:solidFill>
                  <a:srgbClr val="0000FF"/>
                </a:solidFill>
                <a:latin typeface="Arial" panose="020B0604020202020204" pitchFamily="34" charset="0"/>
              </a:rPr>
              <a:t>2. Криві лінії та поверхні</a:t>
            </a:r>
            <a:r>
              <a:rPr lang="uk-UA" altLang="ru-RU" dirty="0"/>
              <a:t> </a:t>
            </a:r>
            <a:endParaRPr lang="ru-RU" altLang="ru-RU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609599" y="1268760"/>
            <a:ext cx="6347714" cy="4772603"/>
          </a:xfrm>
        </p:spPr>
        <p:txBody>
          <a:bodyPr>
            <a:normAutofit fontScale="85000" lnSpcReduction="20000"/>
          </a:bodyPr>
          <a:lstStyle/>
          <a:p>
            <a:pPr marL="0" indent="357188" algn="just">
              <a:lnSpc>
                <a:spcPct val="120000"/>
              </a:lnSpc>
              <a:buFontTx/>
              <a:buNone/>
            </a:pPr>
            <a:r>
              <a:rPr lang="ru-RU" altLang="ru-RU" sz="2000" b="1" i="1" dirty="0">
                <a:solidFill>
                  <a:srgbClr val="CC0099"/>
                </a:solidFill>
                <a:latin typeface="Arial" panose="020B0604020202020204" pitchFamily="34" charset="0"/>
              </a:rPr>
              <a:t>Кривою</a:t>
            </a:r>
            <a:r>
              <a:rPr lang="uk-UA" altLang="ru-RU" sz="2000" b="1" i="1" dirty="0">
                <a:solidFill>
                  <a:srgbClr val="CC0099"/>
                </a:solidFill>
                <a:latin typeface="Arial" panose="020B0604020202020204" pitchFamily="34" charset="0"/>
              </a:rPr>
              <a:t> лінією</a:t>
            </a:r>
            <a:r>
              <a:rPr lang="uk-UA" altLang="ru-RU" sz="2000" i="1" dirty="0">
                <a:latin typeface="Arial" panose="020B0604020202020204" pitchFamily="34" charset="0"/>
              </a:rPr>
              <a:t> </a:t>
            </a:r>
            <a:r>
              <a:rPr lang="uk-UA" altLang="ru-RU" sz="2000" i="1" dirty="0">
                <a:solidFill>
                  <a:srgbClr val="000000"/>
                </a:solidFill>
                <a:latin typeface="Arial" panose="020B0604020202020204" pitchFamily="34" charset="0"/>
              </a:rPr>
              <a:t>називається сукупність послідовних положень точки, що переміщується</a:t>
            </a:r>
            <a:r>
              <a:rPr lang="ru-RU" altLang="ru-RU" sz="2000" i="1" dirty="0">
                <a:solidFill>
                  <a:srgbClr val="000000"/>
                </a:solidFill>
                <a:latin typeface="Arial" panose="020B0604020202020204" pitchFamily="34" charset="0"/>
              </a:rPr>
              <a:t> у</a:t>
            </a:r>
            <a:r>
              <a:rPr lang="uk-UA" altLang="ru-RU" sz="2000" i="1" dirty="0">
                <a:solidFill>
                  <a:srgbClr val="000000"/>
                </a:solidFill>
                <a:latin typeface="Arial" panose="020B0604020202020204" pitchFamily="34" charset="0"/>
              </a:rPr>
              <a:t> просторі</a:t>
            </a:r>
            <a:r>
              <a:rPr lang="ru-RU" altLang="ru-RU" sz="2000" i="1" dirty="0">
                <a:solidFill>
                  <a:srgbClr val="000000"/>
                </a:solidFill>
                <a:latin typeface="Arial" panose="020B0604020202020204" pitchFamily="34" charset="0"/>
              </a:rPr>
              <a:t>. Тому,</a:t>
            </a:r>
            <a:r>
              <a:rPr lang="uk-UA" altLang="ru-RU" sz="2000" i="1" dirty="0">
                <a:solidFill>
                  <a:srgbClr val="000000"/>
                </a:solidFill>
                <a:latin typeface="Arial" panose="020B0604020202020204" pitchFamily="34" charset="0"/>
              </a:rPr>
              <a:t> криву лінію можна уявити</a:t>
            </a:r>
            <a:r>
              <a:rPr lang="ru-RU" altLang="ru-RU" sz="2000" i="1" dirty="0">
                <a:solidFill>
                  <a:srgbClr val="000000"/>
                </a:solidFill>
                <a:latin typeface="Arial" panose="020B0604020202020204" pitchFamily="34" charset="0"/>
              </a:rPr>
              <a:t> як</a:t>
            </a:r>
            <a:r>
              <a:rPr lang="uk-UA" altLang="ru-RU" sz="2000" i="1" dirty="0">
                <a:solidFill>
                  <a:srgbClr val="000000"/>
                </a:solidFill>
                <a:latin typeface="Arial" panose="020B0604020202020204" pitchFamily="34" charset="0"/>
              </a:rPr>
              <a:t> траєкторію</a:t>
            </a:r>
            <a:r>
              <a:rPr lang="ru-RU" altLang="ru-RU" sz="2000" i="1" dirty="0">
                <a:solidFill>
                  <a:srgbClr val="000000"/>
                </a:solidFill>
                <a:latin typeface="Arial" panose="020B0604020202020204" pitchFamily="34" charset="0"/>
              </a:rPr>
              <a:t> точки,</a:t>
            </a:r>
            <a:r>
              <a:rPr lang="uk-UA" altLang="ru-RU" sz="2000" i="1" dirty="0">
                <a:solidFill>
                  <a:srgbClr val="000000"/>
                </a:solidFill>
                <a:latin typeface="Arial" panose="020B0604020202020204" pitchFamily="34" charset="0"/>
              </a:rPr>
              <a:t> що рухається</a:t>
            </a:r>
            <a:r>
              <a:rPr lang="ru-RU" altLang="ru-RU" sz="2000" i="1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marL="0" indent="357188" algn="just">
              <a:lnSpc>
                <a:spcPct val="120000"/>
              </a:lnSpc>
              <a:buFontTx/>
              <a:buNone/>
            </a:pPr>
            <a:endParaRPr lang="uk-UA" altLang="ru-RU" sz="1000" i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357188" algn="just">
              <a:lnSpc>
                <a:spcPct val="120000"/>
              </a:lnSpc>
              <a:buFontTx/>
              <a:buNone/>
            </a:pPr>
            <a:r>
              <a:rPr lang="uk-UA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Криві лінії поділяються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на</a:t>
            </a:r>
            <a:r>
              <a:rPr lang="uk-UA" altLang="ru-RU" sz="2000" dirty="0">
                <a:latin typeface="Arial" panose="020B0604020202020204" pitchFamily="34" charset="0"/>
              </a:rPr>
              <a:t> </a:t>
            </a:r>
            <a:r>
              <a:rPr lang="uk-UA" altLang="ru-RU" sz="2000" i="1" dirty="0">
                <a:solidFill>
                  <a:srgbClr val="CC0099"/>
                </a:solidFill>
                <a:latin typeface="Arial" panose="020B0604020202020204" pitchFamily="34" charset="0"/>
              </a:rPr>
              <a:t>плоскі</a:t>
            </a:r>
            <a:r>
              <a:rPr lang="ru-RU" altLang="ru-RU" sz="2000" dirty="0">
                <a:latin typeface="Arial" panose="020B0604020202020204" pitchFamily="34" charset="0"/>
              </a:rPr>
              <a:t>,</a:t>
            </a:r>
            <a:r>
              <a:rPr lang="uk-UA" altLang="ru-RU" sz="2000" dirty="0">
                <a:latin typeface="Arial" panose="020B0604020202020204" pitchFamily="34" charset="0"/>
              </a:rPr>
              <a:t> </a:t>
            </a:r>
            <a:r>
              <a:rPr lang="uk-UA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всі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точки</a:t>
            </a:r>
            <a:r>
              <a:rPr lang="uk-UA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яких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лежать в</a:t>
            </a:r>
            <a:r>
              <a:rPr lang="uk-UA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одній площині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(коло,</a:t>
            </a:r>
            <a:r>
              <a:rPr lang="uk-UA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еліпс тощо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r>
              <a:rPr lang="uk-UA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і</a:t>
            </a:r>
            <a:r>
              <a:rPr lang="uk-UA" altLang="ru-RU" sz="2000" dirty="0">
                <a:latin typeface="Arial" panose="020B0604020202020204" pitchFamily="34" charset="0"/>
              </a:rPr>
              <a:t> </a:t>
            </a:r>
            <a:r>
              <a:rPr lang="uk-UA" altLang="ru-RU" sz="2000" i="1" dirty="0">
                <a:solidFill>
                  <a:srgbClr val="CC0099"/>
                </a:solidFill>
                <a:latin typeface="Arial" panose="020B0604020202020204" pitchFamily="34" charset="0"/>
              </a:rPr>
              <a:t>просторові</a:t>
            </a:r>
            <a:r>
              <a:rPr lang="ru-RU" altLang="ru-RU" sz="2000" i="1" dirty="0">
                <a:latin typeface="Arial" panose="020B0604020202020204" pitchFamily="34" charset="0"/>
              </a:rPr>
              <a:t>,</a:t>
            </a:r>
            <a:r>
              <a:rPr lang="ru-RU" altLang="ru-RU" sz="2000" dirty="0">
                <a:latin typeface="Arial" panose="020B0604020202020204" pitchFamily="34" charset="0"/>
              </a:rPr>
              <a:t> 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точки</a:t>
            </a:r>
            <a:r>
              <a:rPr lang="uk-UA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яких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не лежать в</a:t>
            </a:r>
            <a:r>
              <a:rPr lang="uk-UA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одній</a:t>
            </a:r>
            <a:r>
              <a:rPr lang="uk-UA" altLang="ru-RU" sz="2000" dirty="0">
                <a:latin typeface="Arial" panose="020B0604020202020204" pitchFamily="34" charset="0"/>
              </a:rPr>
              <a:t> </a:t>
            </a:r>
            <a:r>
              <a:rPr lang="uk-UA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площині (гвинтові лінії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).</a:t>
            </a:r>
            <a:r>
              <a:rPr lang="uk-UA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Криві лінії також</a:t>
            </a:r>
            <a:r>
              <a:rPr lang="uk-UA" altLang="ru-RU" sz="2000" dirty="0">
                <a:latin typeface="Arial" panose="020B0604020202020204" pitchFamily="34" charset="0"/>
              </a:rPr>
              <a:t> </a:t>
            </a:r>
            <a:r>
              <a:rPr lang="uk-UA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поділяються на</a:t>
            </a:r>
            <a:r>
              <a:rPr lang="uk-UA" altLang="ru-RU" sz="2000" dirty="0">
                <a:latin typeface="Arial" panose="020B0604020202020204" pitchFamily="34" charset="0"/>
              </a:rPr>
              <a:t> </a:t>
            </a:r>
            <a:r>
              <a:rPr lang="uk-UA" altLang="ru-RU" sz="2000" i="1" dirty="0">
                <a:solidFill>
                  <a:srgbClr val="CC0099"/>
                </a:solidFill>
                <a:latin typeface="Arial" panose="020B0604020202020204" pitchFamily="34" charset="0"/>
              </a:rPr>
              <a:t>закономірні</a:t>
            </a:r>
            <a:r>
              <a:rPr lang="uk-UA" altLang="ru-RU" sz="2000" i="1" dirty="0">
                <a:latin typeface="Arial" panose="020B0604020202020204" pitchFamily="34" charset="0"/>
              </a:rPr>
              <a:t> </a:t>
            </a:r>
            <a:r>
              <a:rPr lang="uk-UA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– можуть бути виражені аналітично,</a:t>
            </a:r>
            <a:r>
              <a:rPr lang="uk-UA" altLang="ru-RU" sz="2000" dirty="0">
                <a:latin typeface="Arial" panose="020B0604020202020204" pitchFamily="34" charset="0"/>
              </a:rPr>
              <a:t> і </a:t>
            </a:r>
            <a:r>
              <a:rPr lang="uk-UA" altLang="ru-RU" sz="2000" i="1" dirty="0">
                <a:solidFill>
                  <a:srgbClr val="CC0099"/>
                </a:solidFill>
                <a:latin typeface="Arial" panose="020B0604020202020204" pitchFamily="34" charset="0"/>
              </a:rPr>
              <a:t>випадкового виду</a:t>
            </a:r>
            <a:r>
              <a:rPr lang="uk-UA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, які задані тільки графічно.</a:t>
            </a:r>
          </a:p>
          <a:p>
            <a:pPr marL="0" indent="357188" algn="just">
              <a:lnSpc>
                <a:spcPct val="120000"/>
              </a:lnSpc>
              <a:buFontTx/>
              <a:buNone/>
            </a:pPr>
            <a:endParaRPr lang="uk-UA" alt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357188">
              <a:lnSpc>
                <a:spcPct val="120000"/>
              </a:lnSpc>
              <a:buFontTx/>
              <a:buNone/>
            </a:pPr>
            <a:r>
              <a:rPr lang="uk-UA" altLang="ru-RU" sz="2000" b="1" i="1" dirty="0">
                <a:solidFill>
                  <a:srgbClr val="CC0099"/>
                </a:solidFill>
                <a:latin typeface="Arial" panose="020B0604020202020204" pitchFamily="34" charset="0"/>
              </a:rPr>
              <a:t>Будь-яка</a:t>
            </a:r>
            <a:r>
              <a:rPr lang="ru-RU" altLang="ru-RU" sz="2000" b="1" i="1" dirty="0">
                <a:solidFill>
                  <a:srgbClr val="CC0099"/>
                </a:solidFill>
                <a:latin typeface="Arial" panose="020B0604020202020204" pitchFamily="34" charset="0"/>
              </a:rPr>
              <a:t> крива</a:t>
            </a:r>
            <a:r>
              <a:rPr lang="uk-UA" altLang="ru-RU" sz="2000" b="1" i="1" dirty="0">
                <a:solidFill>
                  <a:srgbClr val="CC0099"/>
                </a:solidFill>
                <a:latin typeface="Arial" panose="020B0604020202020204" pitchFamily="34" charset="0"/>
              </a:rPr>
              <a:t> може</a:t>
            </a:r>
            <a:r>
              <a:rPr lang="ru-RU" altLang="ru-RU" sz="2000" b="1" i="1" dirty="0">
                <a:solidFill>
                  <a:srgbClr val="CC0099"/>
                </a:solidFill>
                <a:latin typeface="Arial" panose="020B0604020202020204" pitchFamily="34" charset="0"/>
              </a:rPr>
              <a:t> бути</a:t>
            </a:r>
            <a:r>
              <a:rPr lang="uk-UA" altLang="ru-RU" sz="2000" b="1" i="1" dirty="0">
                <a:solidFill>
                  <a:srgbClr val="CC0099"/>
                </a:solidFill>
                <a:latin typeface="Arial" panose="020B0604020202020204" pitchFamily="34" charset="0"/>
              </a:rPr>
              <a:t> отримана</a:t>
            </a:r>
            <a:r>
              <a:rPr lang="ru-RU" altLang="ru-RU" sz="2000" b="1" i="1" dirty="0">
                <a:solidFill>
                  <a:srgbClr val="CC0099"/>
                </a:solidFill>
                <a:latin typeface="Arial" panose="020B0604020202020204" pitchFamily="34" charset="0"/>
              </a:rPr>
              <a:t>:</a:t>
            </a:r>
            <a:endParaRPr lang="uk-UA" altLang="ru-RU" sz="2000" b="1" dirty="0">
              <a:solidFill>
                <a:srgbClr val="CC0099"/>
              </a:solidFill>
              <a:latin typeface="Arial" panose="020B0604020202020204" pitchFamily="34" charset="0"/>
            </a:endParaRPr>
          </a:p>
          <a:p>
            <a:pPr marL="822325" lvl="1">
              <a:lnSpc>
                <a:spcPct val="80000"/>
              </a:lnSpc>
            </a:pPr>
            <a:r>
              <a:rPr lang="uk-UA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рухом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точки у</a:t>
            </a:r>
            <a:r>
              <a:rPr lang="uk-UA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просторі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</a:p>
          <a:p>
            <a:pPr marL="822325" lvl="1">
              <a:lnSpc>
                <a:spcPct val="80000"/>
              </a:lnSpc>
            </a:pP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у</a:t>
            </a:r>
            <a:r>
              <a:rPr lang="uk-UA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перетині кривих поверхонь площиною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  <a:endParaRPr lang="uk-UA" alt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822325" lvl="1">
              <a:lnSpc>
                <a:spcPct val="80000"/>
              </a:lnSpc>
            </a:pPr>
            <a:r>
              <a:rPr lang="uk-UA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взаємним перетином двох поверхонь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uk-UA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з яких хоча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 б одна крива.</a:t>
            </a:r>
          </a:p>
        </p:txBody>
      </p:sp>
    </p:spTree>
  </p:cSld>
  <p:clrMapOvr>
    <a:masterClrMapping/>
  </p:clrMapOvr>
  <p:transition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549275"/>
            <a:ext cx="7951787" cy="1447800"/>
          </a:xfrm>
        </p:spPr>
        <p:txBody>
          <a:bodyPr/>
          <a:lstStyle/>
          <a:p>
            <a:pPr algn="just"/>
            <a:r>
              <a:rPr lang="ru-RU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Точки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плоскої кривої поділяються</a:t>
            </a:r>
            <a:r>
              <a:rPr lang="ru-RU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на</a:t>
            </a:r>
            <a:r>
              <a:rPr lang="uk-UA" altLang="ru-RU" sz="1600" b="1">
                <a:latin typeface="Arial" panose="020B0604020202020204" pitchFamily="34" charset="0"/>
              </a:rPr>
              <a:t> </a:t>
            </a:r>
            <a:r>
              <a:rPr lang="uk-UA" altLang="ru-RU" sz="1600" b="1" i="1" u="sng">
                <a:solidFill>
                  <a:srgbClr val="CC0099"/>
                </a:solidFill>
                <a:latin typeface="Arial" panose="020B0604020202020204" pitchFamily="34" charset="0"/>
              </a:rPr>
              <a:t>звичайні</a:t>
            </a:r>
            <a:r>
              <a:rPr lang="uk-UA" altLang="ru-RU" sz="1600" b="1">
                <a:latin typeface="Arial" panose="020B0604020202020204" pitchFamily="34" charset="0"/>
              </a:rPr>
              <a:t> і </a:t>
            </a:r>
            <a:r>
              <a:rPr lang="uk-UA" altLang="ru-RU" sz="1600" b="1" i="1" u="sng">
                <a:solidFill>
                  <a:srgbClr val="CC0099"/>
                </a:solidFill>
                <a:latin typeface="Arial" panose="020B0604020202020204" pitchFamily="34" charset="0"/>
              </a:rPr>
              <a:t>особливі</a:t>
            </a:r>
            <a:r>
              <a:rPr lang="ru-RU" altLang="ru-RU" sz="1600" b="1">
                <a:latin typeface="Arial" panose="020B0604020202020204" pitchFamily="34" charset="0"/>
              </a:rPr>
              <a:t>. До</a:t>
            </a:r>
            <a:r>
              <a:rPr lang="uk-UA" altLang="ru-RU" sz="1600" b="1">
                <a:latin typeface="Arial" panose="020B0604020202020204" pitchFamily="34" charset="0"/>
              </a:rPr>
              <a:t> останніх відносяться</a:t>
            </a:r>
            <a:r>
              <a:rPr lang="ru-RU" altLang="ru-RU" sz="1600" b="1">
                <a:latin typeface="Arial" panose="020B0604020202020204" pitchFamily="34" charset="0"/>
              </a:rPr>
              <a:t>: точка</a:t>
            </a:r>
            <a:r>
              <a:rPr lang="uk-UA" altLang="ru-RU" sz="1600" b="1">
                <a:latin typeface="Arial" panose="020B0604020202020204" pitchFamily="34" charset="0"/>
              </a:rPr>
              <a:t> </a:t>
            </a:r>
            <a:r>
              <a:rPr lang="uk-UA" altLang="ru-RU" sz="1600" b="1" i="1" u="sng">
                <a:solidFill>
                  <a:srgbClr val="CC0099"/>
                </a:solidFill>
                <a:latin typeface="Arial" panose="020B0604020202020204" pitchFamily="34" charset="0"/>
              </a:rPr>
              <a:t>перегину</a:t>
            </a:r>
            <a:r>
              <a:rPr lang="ru-RU" altLang="ru-RU" sz="1600" b="1" u="sng">
                <a:latin typeface="Arial" panose="020B0604020202020204" pitchFamily="34" charset="0"/>
              </a:rPr>
              <a:t>,</a:t>
            </a:r>
            <a:r>
              <a:rPr lang="ru-RU" altLang="ru-RU" sz="1600" b="1">
                <a:latin typeface="Arial" panose="020B0604020202020204" pitchFamily="34" charset="0"/>
              </a:rPr>
              <a:t> в</a:t>
            </a:r>
            <a:r>
              <a:rPr lang="uk-UA" altLang="ru-RU" sz="1600" b="1">
                <a:latin typeface="Arial" panose="020B0604020202020204" pitchFamily="34" charset="0"/>
              </a:rPr>
              <a:t> якій</a:t>
            </a:r>
            <a:r>
              <a:rPr lang="ru-RU" altLang="ru-RU" sz="1600" b="1">
                <a:latin typeface="Arial" panose="020B0604020202020204" pitchFamily="34" charset="0"/>
              </a:rPr>
              <a:t> крива</a:t>
            </a:r>
            <a:r>
              <a:rPr lang="uk-UA" altLang="ru-RU" sz="1600" b="1">
                <a:latin typeface="Arial" panose="020B0604020202020204" pitchFamily="34" charset="0"/>
              </a:rPr>
              <a:t> перетинається</a:t>
            </a:r>
            <a:r>
              <a:rPr lang="ru-RU" altLang="ru-RU" sz="1600" b="1">
                <a:latin typeface="Arial" panose="020B0604020202020204" pitchFamily="34" charset="0"/>
              </a:rPr>
              <a:t> у</a:t>
            </a:r>
            <a:r>
              <a:rPr lang="uk-UA" altLang="ru-RU" sz="1600" b="1">
                <a:latin typeface="Arial" panose="020B0604020202020204" pitchFamily="34" charset="0"/>
              </a:rPr>
              <a:t> точці </a:t>
            </a:r>
            <a:r>
              <a:rPr lang="uk-UA" altLang="ru-RU" sz="1600" b="1" i="1" u="sng">
                <a:solidFill>
                  <a:srgbClr val="CC0099"/>
                </a:solidFill>
                <a:latin typeface="Arial" panose="020B0604020202020204" pitchFamily="34" charset="0"/>
              </a:rPr>
              <a:t>дотику</a:t>
            </a:r>
            <a:r>
              <a:rPr lang="ru-RU" altLang="ru-RU" sz="1600" b="1">
                <a:latin typeface="Arial" panose="020B0604020202020204" pitchFamily="34" charset="0"/>
              </a:rPr>
              <a:t> (точка </a:t>
            </a:r>
            <a:r>
              <a:rPr lang="ru-RU" altLang="ru-RU" sz="1600" b="1" i="1">
                <a:latin typeface="Arial" panose="020B0604020202020204" pitchFamily="34" charset="0"/>
              </a:rPr>
              <a:t>В</a:t>
            </a:r>
            <a:r>
              <a:rPr lang="ru-RU" altLang="ru-RU" sz="1600" b="1">
                <a:latin typeface="Arial" panose="020B0604020202020204" pitchFamily="34" charset="0"/>
              </a:rPr>
              <a:t>); точка</a:t>
            </a:r>
            <a:r>
              <a:rPr lang="uk-UA" altLang="ru-RU" sz="1600" b="1">
                <a:latin typeface="Arial" panose="020B0604020202020204" pitchFamily="34" charset="0"/>
              </a:rPr>
              <a:t> </a:t>
            </a:r>
            <a:r>
              <a:rPr lang="uk-UA" altLang="ru-RU" sz="1600" b="1" i="1" u="sng">
                <a:solidFill>
                  <a:srgbClr val="CC0099"/>
                </a:solidFill>
                <a:latin typeface="Arial" panose="020B0604020202020204" pitchFamily="34" charset="0"/>
              </a:rPr>
              <a:t>повернення</a:t>
            </a:r>
            <a:r>
              <a:rPr lang="ru-RU" altLang="ru-RU" sz="1600" b="1">
                <a:latin typeface="Arial" panose="020B0604020202020204" pitchFamily="34" charset="0"/>
              </a:rPr>
              <a:t> (</a:t>
            </a:r>
            <a:r>
              <a:rPr lang="ru-RU" altLang="ru-RU" sz="1600" b="1" i="1">
                <a:latin typeface="Arial" panose="020B0604020202020204" pitchFamily="34" charset="0"/>
              </a:rPr>
              <a:t>С</a:t>
            </a:r>
            <a:r>
              <a:rPr lang="uk-UA" altLang="ru-RU" sz="1600" b="1">
                <a:latin typeface="Arial" panose="020B0604020202020204" pitchFamily="34" charset="0"/>
              </a:rPr>
              <a:t> і </a:t>
            </a:r>
            <a:r>
              <a:rPr lang="en-US" altLang="ru-RU" sz="1600" b="1" i="1">
                <a:latin typeface="Arial" panose="020B0604020202020204" pitchFamily="34" charset="0"/>
              </a:rPr>
              <a:t>D</a:t>
            </a:r>
            <a:r>
              <a:rPr lang="ru-RU" altLang="ru-RU" sz="1600" b="1">
                <a:latin typeface="Arial" panose="020B0604020202020204" pitchFamily="34" charset="0"/>
              </a:rPr>
              <a:t>), в</a:t>
            </a:r>
            <a:r>
              <a:rPr lang="uk-UA" altLang="ru-RU" sz="1600" b="1">
                <a:latin typeface="Arial" panose="020B0604020202020204" pitchFamily="34" charset="0"/>
              </a:rPr>
              <a:t> яких</a:t>
            </a:r>
            <a:r>
              <a:rPr lang="ru-RU" altLang="ru-RU" sz="1600" b="1">
                <a:latin typeface="Arial" panose="020B0604020202020204" pitchFamily="34" charset="0"/>
              </a:rPr>
              <a:t> крива</a:t>
            </a:r>
            <a:r>
              <a:rPr lang="uk-UA" altLang="ru-RU" sz="1600" b="1">
                <a:latin typeface="Arial" panose="020B0604020202020204" pitchFamily="34" charset="0"/>
              </a:rPr>
              <a:t> має вістря і дотична має загальний д</a:t>
            </a:r>
            <a:r>
              <a:rPr lang="ru-RU" altLang="ru-RU" sz="1600" b="1">
                <a:latin typeface="Arial" panose="020B0604020202020204" pitchFamily="34" charset="0"/>
              </a:rPr>
              <a:t>ля</a:t>
            </a:r>
            <a:r>
              <a:rPr lang="uk-UA" altLang="ru-RU" sz="1600" b="1">
                <a:latin typeface="Arial" panose="020B0604020202020204" pitchFamily="34" charset="0"/>
              </a:rPr>
              <a:t> обох</a:t>
            </a:r>
            <a:r>
              <a:rPr lang="ru-RU" altLang="ru-RU" sz="1600" b="1">
                <a:latin typeface="Arial" panose="020B0604020202020204" pitchFamily="34" charset="0"/>
              </a:rPr>
              <a:t> шлях</a:t>
            </a:r>
            <a:r>
              <a:rPr lang="uk-UA" altLang="ru-RU" sz="1600" b="1">
                <a:latin typeface="Arial" panose="020B0604020202020204" pitchFamily="34" charset="0"/>
              </a:rPr>
              <a:t> кривої</a:t>
            </a:r>
            <a:r>
              <a:rPr lang="ru-RU" altLang="ru-RU" sz="1600" b="1">
                <a:latin typeface="Arial" panose="020B0604020202020204" pitchFamily="34" charset="0"/>
              </a:rPr>
              <a:t> (точка </a:t>
            </a:r>
            <a:r>
              <a:rPr lang="ru-RU" altLang="ru-RU" sz="1600" b="1" i="1">
                <a:latin typeface="Arial" panose="020B0604020202020204" pitchFamily="34" charset="0"/>
              </a:rPr>
              <a:t>С</a:t>
            </a:r>
            <a:r>
              <a:rPr lang="ru-RU" altLang="ru-RU" sz="1600" b="1">
                <a:latin typeface="Arial" panose="020B0604020202020204" pitchFamily="34" charset="0"/>
              </a:rPr>
              <a:t> –</a:t>
            </a:r>
            <a:r>
              <a:rPr lang="uk-UA" altLang="ru-RU" sz="1600" b="1">
                <a:latin typeface="Arial" panose="020B0604020202020204" pitchFamily="34" charset="0"/>
              </a:rPr>
              <a:t> називається </a:t>
            </a:r>
            <a:r>
              <a:rPr lang="ru-RU" altLang="ru-RU" sz="1600" b="1" i="1" u="sng">
                <a:solidFill>
                  <a:srgbClr val="CC0099"/>
                </a:solidFill>
                <a:latin typeface="Arial" panose="020B0604020202020204" pitchFamily="34" charset="0"/>
              </a:rPr>
              <a:t>точкою</a:t>
            </a:r>
            <a:r>
              <a:rPr lang="uk-UA" altLang="ru-RU" sz="1600" b="1" i="1" u="sng">
                <a:solidFill>
                  <a:srgbClr val="CC0099"/>
                </a:solidFill>
                <a:latin typeface="Arial" panose="020B0604020202020204" pitchFamily="34" charset="0"/>
              </a:rPr>
              <a:t> повернення першого</a:t>
            </a:r>
            <a:r>
              <a:rPr lang="ru-RU" altLang="ru-RU" sz="1600" b="1" i="1" u="sng">
                <a:solidFill>
                  <a:srgbClr val="CC0099"/>
                </a:solidFill>
                <a:latin typeface="Arial" panose="020B0604020202020204" pitchFamily="34" charset="0"/>
              </a:rPr>
              <a:t> роду</a:t>
            </a:r>
            <a:r>
              <a:rPr lang="ru-RU" altLang="ru-RU" sz="1600" b="1">
                <a:latin typeface="Arial" panose="020B0604020202020204" pitchFamily="34" charset="0"/>
              </a:rPr>
              <a:t>, а точка </a:t>
            </a:r>
            <a:r>
              <a:rPr lang="en-US" altLang="ru-RU" sz="1600" b="1" i="1">
                <a:latin typeface="Arial" panose="020B0604020202020204" pitchFamily="34" charset="0"/>
              </a:rPr>
              <a:t>D</a:t>
            </a:r>
            <a:r>
              <a:rPr lang="en-US" altLang="ru-RU" sz="1600" b="1">
                <a:latin typeface="Arial" panose="020B0604020202020204" pitchFamily="34" charset="0"/>
              </a:rPr>
              <a:t> </a:t>
            </a:r>
            <a:r>
              <a:rPr lang="ru-RU" altLang="ru-RU" sz="1600" b="1">
                <a:latin typeface="Arial" panose="020B0604020202020204" pitchFamily="34" charset="0"/>
              </a:rPr>
              <a:t>– </a:t>
            </a:r>
            <a:r>
              <a:rPr lang="ru-RU" altLang="ru-RU" sz="1600" b="1" i="1" u="sng">
                <a:solidFill>
                  <a:srgbClr val="CC0099"/>
                </a:solidFill>
                <a:latin typeface="Arial" panose="020B0604020202020204" pitchFamily="34" charset="0"/>
              </a:rPr>
              <a:t>точка</a:t>
            </a:r>
            <a:r>
              <a:rPr lang="uk-UA" altLang="ru-RU" sz="1600" b="1" i="1" u="sng">
                <a:solidFill>
                  <a:srgbClr val="CC0099"/>
                </a:solidFill>
                <a:latin typeface="Arial" panose="020B0604020202020204" pitchFamily="34" charset="0"/>
              </a:rPr>
              <a:t> повернення</a:t>
            </a:r>
            <a:r>
              <a:rPr lang="ru-RU" altLang="ru-RU" sz="1600" b="1" i="1" u="sng">
                <a:solidFill>
                  <a:srgbClr val="CC0099"/>
                </a:solidFill>
                <a:latin typeface="Arial" panose="020B0604020202020204" pitchFamily="34" charset="0"/>
              </a:rPr>
              <a:t> другого роду.</a:t>
            </a:r>
            <a:r>
              <a:rPr lang="ru-RU" altLang="ru-RU" sz="1400">
                <a:solidFill>
                  <a:srgbClr val="CC0099"/>
                </a:solidFill>
              </a:rPr>
              <a:t>  </a:t>
            </a:r>
            <a:r>
              <a:rPr lang="ru-RU" altLang="ru-RU" sz="1400"/>
              <a:t>                        </a:t>
            </a: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4580" name="Object 4"/>
          <p:cNvGraphicFramePr>
            <a:graphicFrameLocks noChangeAspect="1"/>
          </p:cNvGraphicFramePr>
          <p:nvPr/>
        </p:nvGraphicFramePr>
        <p:xfrm>
          <a:off x="1042988" y="2349500"/>
          <a:ext cx="2519362" cy="115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8" r:id="rId3" imgW="1071360" imgH="481680" progId="CorelDRAW.Graphic.12">
                  <p:embed/>
                </p:oleObj>
              </mc:Choice>
              <mc:Fallback>
                <p:oleObj r:id="rId3" imgW="1071360" imgH="481680" progId="CorelDRAW.Graphic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2349500"/>
                        <a:ext cx="2519362" cy="1158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4582" name="Object 6"/>
          <p:cNvGraphicFramePr>
            <a:graphicFrameLocks noChangeAspect="1"/>
          </p:cNvGraphicFramePr>
          <p:nvPr/>
        </p:nvGraphicFramePr>
        <p:xfrm>
          <a:off x="4932363" y="2060575"/>
          <a:ext cx="2376487" cy="183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9" r:id="rId5" imgW="1071360" imgH="808560" progId="CorelDRAW.Graphic.12">
                  <p:embed/>
                </p:oleObj>
              </mc:Choice>
              <mc:Fallback>
                <p:oleObj r:id="rId5" imgW="1071360" imgH="808560" progId="CorelDRAW.Graphic.12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2060575"/>
                        <a:ext cx="2376487" cy="1830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0" y="2924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4584" name="Object 8"/>
          <p:cNvGraphicFramePr>
            <a:graphicFrameLocks noChangeAspect="1"/>
          </p:cNvGraphicFramePr>
          <p:nvPr/>
        </p:nvGraphicFramePr>
        <p:xfrm>
          <a:off x="1331913" y="3644900"/>
          <a:ext cx="1860550" cy="259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0" r:id="rId7" imgW="816120" imgH="1121040" progId="CorelDRAW.Graphic.12">
                  <p:embed/>
                </p:oleObj>
              </mc:Choice>
              <mc:Fallback>
                <p:oleObj r:id="rId7" imgW="816120" imgH="1121040" progId="CorelDRAW.Graphic.12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3644900"/>
                        <a:ext cx="1860550" cy="2593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0" y="31480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4586" name="Object 10"/>
          <p:cNvGraphicFramePr>
            <a:graphicFrameLocks noChangeAspect="1"/>
          </p:cNvGraphicFramePr>
          <p:nvPr/>
        </p:nvGraphicFramePr>
        <p:xfrm>
          <a:off x="5076825" y="4092575"/>
          <a:ext cx="2590800" cy="1643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1" r:id="rId9" imgW="996120" imgH="616680" progId="CorelDRAW.Graphic.12">
                  <p:embed/>
                </p:oleObj>
              </mc:Choice>
              <mc:Fallback>
                <p:oleObj r:id="rId9" imgW="996120" imgH="616680" progId="CorelDRAW.Graphic.12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825" y="4092575"/>
                        <a:ext cx="2590800" cy="1643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comb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908050"/>
            <a:ext cx="7772400" cy="649288"/>
          </a:xfrm>
        </p:spPr>
        <p:txBody>
          <a:bodyPr>
            <a:normAutofit fontScale="90000"/>
          </a:bodyPr>
          <a:lstStyle/>
          <a:p>
            <a:r>
              <a:rPr lang="uk-UA" altLang="ru-RU" sz="2800" i="1" u="sng">
                <a:solidFill>
                  <a:srgbClr val="0000FF"/>
                </a:solidFill>
                <a:latin typeface="Arial" panose="020B0604020202020204" pitchFamily="34" charset="0"/>
              </a:rPr>
              <a:t>Властивості проекцій кривої лінії</a:t>
            </a:r>
            <a:r>
              <a:rPr lang="ru-RU" altLang="ru-RU" sz="2800" i="1" u="sng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  <a:br>
              <a:rPr lang="uk-UA" altLang="ru-RU" sz="280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ru-RU" altLang="ru-RU" sz="2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1989138"/>
            <a:ext cx="7772400" cy="411480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80000"/>
              </a:lnSpc>
            </a:pPr>
            <a:r>
              <a:rPr lang="uk-UA" altLang="ru-RU" sz="2400">
                <a:solidFill>
                  <a:srgbClr val="000000"/>
                </a:solidFill>
                <a:latin typeface="Arial" panose="020B0604020202020204" pitchFamily="34" charset="0"/>
              </a:rPr>
              <a:t>проекція кривої лінії є</a:t>
            </a:r>
            <a:r>
              <a:rPr lang="ru-RU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у</a:t>
            </a:r>
            <a:r>
              <a:rPr lang="uk-UA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загальному випадку</a:t>
            </a:r>
            <a:r>
              <a:rPr lang="ru-RU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крива. В</a:t>
            </a:r>
            <a:r>
              <a:rPr lang="uk-UA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окремому</a:t>
            </a:r>
            <a:r>
              <a:rPr lang="ru-RU" altLang="ru-RU" sz="240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uk-UA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якщо</a:t>
            </a:r>
            <a:r>
              <a:rPr lang="ru-RU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плоска крива</a:t>
            </a:r>
            <a:r>
              <a:rPr lang="uk-UA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лежить</a:t>
            </a:r>
            <a:r>
              <a:rPr lang="ru-RU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у</a:t>
            </a:r>
            <a:r>
              <a:rPr lang="uk-UA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проекціювальній площині</a:t>
            </a:r>
            <a:r>
              <a:rPr lang="ru-RU" altLang="ru-RU" sz="2400">
                <a:solidFill>
                  <a:srgbClr val="000000"/>
                </a:solidFill>
                <a:latin typeface="Arial" panose="020B0604020202020204" pitchFamily="34" charset="0"/>
              </a:rPr>
              <a:t>, вона проекціюється в</a:t>
            </a:r>
            <a:r>
              <a:rPr lang="uk-UA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пряму</a:t>
            </a:r>
            <a:r>
              <a:rPr lang="ru-RU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на ту</a:t>
            </a:r>
            <a:r>
              <a:rPr lang="uk-UA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площину проекцій</a:t>
            </a:r>
            <a:r>
              <a:rPr lang="ru-RU" altLang="ru-RU" sz="2400">
                <a:solidFill>
                  <a:srgbClr val="000000"/>
                </a:solidFill>
                <a:latin typeface="Arial" panose="020B0604020202020204" pitchFamily="34" charset="0"/>
              </a:rPr>
              <a:t>, до</a:t>
            </a:r>
            <a:r>
              <a:rPr lang="uk-UA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якої</a:t>
            </a:r>
            <a:r>
              <a:rPr lang="ru-RU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перпендикулярна</a:t>
            </a:r>
            <a:r>
              <a:rPr lang="uk-UA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ця</a:t>
            </a:r>
            <a:r>
              <a:rPr lang="ru-RU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проекціювальна</a:t>
            </a:r>
            <a:r>
              <a:rPr lang="uk-UA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площина</a:t>
            </a:r>
            <a:r>
              <a:rPr lang="ru-RU" altLang="ru-RU" sz="2400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</a:p>
          <a:p>
            <a:pPr algn="just">
              <a:lnSpc>
                <a:spcPct val="80000"/>
              </a:lnSpc>
            </a:pPr>
            <a:endParaRPr lang="uk-UA" altLang="ru-RU" sz="24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uk-UA" altLang="ru-RU" sz="2400">
                <a:solidFill>
                  <a:srgbClr val="000000"/>
                </a:solidFill>
                <a:latin typeface="Arial" panose="020B0604020202020204" pitchFamily="34" charset="0"/>
              </a:rPr>
              <a:t>якщо</a:t>
            </a:r>
            <a:r>
              <a:rPr lang="ru-RU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точка</a:t>
            </a:r>
            <a:r>
              <a:rPr lang="uk-UA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лежить</a:t>
            </a:r>
            <a:r>
              <a:rPr lang="ru-RU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на</a:t>
            </a:r>
            <a:r>
              <a:rPr lang="uk-UA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кривій лінії</a:t>
            </a:r>
            <a:r>
              <a:rPr lang="ru-RU" altLang="ru-RU" sz="2400">
                <a:solidFill>
                  <a:srgbClr val="000000"/>
                </a:solidFill>
                <a:latin typeface="Arial" panose="020B0604020202020204" pitchFamily="34" charset="0"/>
              </a:rPr>
              <a:t>, то</a:t>
            </a:r>
            <a:r>
              <a:rPr lang="uk-UA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її проекції</a:t>
            </a:r>
            <a:r>
              <a:rPr lang="ru-RU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лежать на</a:t>
            </a:r>
            <a:r>
              <a:rPr lang="uk-UA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однойменних проекціях цієї кривої</a:t>
            </a:r>
            <a:r>
              <a:rPr lang="ru-RU" altLang="ru-RU" sz="2400">
                <a:solidFill>
                  <a:srgbClr val="000000"/>
                </a:solidFill>
                <a:latin typeface="Arial" panose="020B0604020202020204" pitchFamily="34" charset="0"/>
              </a:rPr>
              <a:t>, на</a:t>
            </a:r>
            <a:r>
              <a:rPr lang="uk-UA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одній лінії зв’язку</a:t>
            </a:r>
            <a:r>
              <a:rPr lang="ru-RU" altLang="ru-RU" sz="2400">
                <a:solidFill>
                  <a:srgbClr val="000000"/>
                </a:solidFill>
                <a:latin typeface="Arial" panose="020B0604020202020204" pitchFamily="34" charset="0"/>
              </a:rPr>
              <a:t>;</a:t>
            </a:r>
          </a:p>
          <a:p>
            <a:pPr algn="just">
              <a:lnSpc>
                <a:spcPct val="80000"/>
              </a:lnSpc>
            </a:pPr>
            <a:endParaRPr lang="uk-UA" altLang="ru-RU" sz="24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uk-UA" altLang="ru-RU" sz="2400">
                <a:solidFill>
                  <a:srgbClr val="000000"/>
                </a:solidFill>
                <a:latin typeface="Arial" panose="020B0604020202020204" pitchFamily="34" charset="0"/>
              </a:rPr>
              <a:t>дотична</a:t>
            </a:r>
            <a:r>
              <a:rPr lang="ru-RU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до</a:t>
            </a:r>
            <a:r>
              <a:rPr lang="uk-UA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кривої лінії</a:t>
            </a:r>
            <a:r>
              <a:rPr lang="ru-RU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у</a:t>
            </a:r>
            <a:r>
              <a:rPr lang="uk-UA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звичайній точці</a:t>
            </a:r>
            <a:r>
              <a:rPr lang="ru-RU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проекціюється у</a:t>
            </a:r>
            <a:r>
              <a:rPr lang="uk-UA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дотичну</a:t>
            </a:r>
            <a:r>
              <a:rPr lang="ru-RU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до</a:t>
            </a:r>
            <a:r>
              <a:rPr lang="uk-UA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проекції кривої</a:t>
            </a:r>
            <a:r>
              <a:rPr lang="ru-RU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в</a:t>
            </a:r>
            <a:r>
              <a:rPr lang="uk-UA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проекціях цієї</a:t>
            </a:r>
            <a:r>
              <a:rPr lang="ru-RU" altLang="ru-RU" sz="2400">
                <a:solidFill>
                  <a:srgbClr val="000000"/>
                </a:solidFill>
                <a:latin typeface="Arial" panose="020B0604020202020204" pitchFamily="34" charset="0"/>
              </a:rPr>
              <a:t> точки.</a:t>
            </a:r>
          </a:p>
        </p:txBody>
      </p:sp>
    </p:spTree>
  </p:cSld>
  <p:clrMapOvr>
    <a:masterClrMapping/>
  </p:clrMapOvr>
  <p:transition>
    <p:comb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620713"/>
            <a:ext cx="8642350" cy="1223962"/>
          </a:xfrm>
        </p:spPr>
        <p:txBody>
          <a:bodyPr>
            <a:normAutofit fontScale="92500"/>
          </a:bodyPr>
          <a:lstStyle/>
          <a:p>
            <a:pPr marL="0" indent="357188" algn="just">
              <a:lnSpc>
                <a:spcPct val="90000"/>
              </a:lnSpc>
              <a:buFontTx/>
              <a:buNone/>
            </a:pPr>
            <a:r>
              <a:rPr lang="ru-RU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При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розв’язанні деяких</a:t>
            </a:r>
            <a:r>
              <a:rPr lang="ru-RU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задач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інколи виникає</a:t>
            </a:r>
            <a:r>
              <a:rPr lang="ru-RU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потреба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uk-UA" altLang="ru-RU" sz="1600" b="1">
                <a:solidFill>
                  <a:srgbClr val="CC0099"/>
                </a:solidFill>
                <a:latin typeface="Arial" panose="020B0604020202020204" pitchFamily="34" charset="0"/>
              </a:rPr>
              <a:t>випрямити просторову криву</a:t>
            </a:r>
            <a:r>
              <a:rPr lang="ru-RU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щоб визначити її довжину</a:t>
            </a:r>
            <a:r>
              <a:rPr lang="ru-RU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. Для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цього спочатку випрямляємо горизонтальну проекцію</a:t>
            </a:r>
            <a:r>
              <a:rPr lang="ru-RU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у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відрізок </a:t>
            </a:r>
            <a:r>
              <a:rPr lang="ru-RU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А</a:t>
            </a:r>
            <a:r>
              <a:rPr lang="uk-UA" altLang="ru-RU" sz="1600" b="1" i="1" baseline="-2500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r>
              <a:rPr lang="ru-RU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С</a:t>
            </a:r>
            <a:r>
              <a:rPr lang="uk-UA" altLang="ru-RU" sz="1600" b="1" i="1" baseline="-2500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r>
              <a:rPr lang="uk-UA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поділив його</a:t>
            </a:r>
            <a:r>
              <a:rPr lang="ru-RU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на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частини</a:t>
            </a:r>
            <a:r>
              <a:rPr lang="ru-RU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 Далі через точки ділення проводимо вертикальні лінії, паралельні лініям зв’язку і відкладаємо на них відносні висоти відповідних точок. Сума відрізків приблизно дорівнює довжині дуги </a:t>
            </a:r>
            <a:r>
              <a:rPr lang="uk-UA" altLang="ru-RU" sz="1600" b="1" i="1">
                <a:solidFill>
                  <a:srgbClr val="000000"/>
                </a:solidFill>
                <a:latin typeface="Arial" panose="020B0604020202020204" pitchFamily="34" charset="0"/>
              </a:rPr>
              <a:t>АС</a:t>
            </a:r>
            <a:r>
              <a:rPr lang="uk-UA" altLang="ru-RU" sz="1600" b="1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ru-RU" altLang="ru-RU" sz="16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4041" name="Picture 9"/>
          <p:cNvPicPr>
            <a:picLocks noChangeAspect="1" noChangeArrowheads="1"/>
          </p:cNvPicPr>
          <p:nvPr/>
        </p:nvPicPr>
        <p:blipFill>
          <a:blip r:embed="rId2">
            <a:lum bright="-12000" contrast="2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36" t="14166" r="12291" b="15895"/>
          <a:stretch>
            <a:fillRect/>
          </a:stretch>
        </p:blipFill>
        <p:spPr bwMode="auto">
          <a:xfrm>
            <a:off x="1619250" y="2346325"/>
            <a:ext cx="67691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620713"/>
            <a:ext cx="8239125" cy="1087437"/>
          </a:xfrm>
        </p:spPr>
        <p:txBody>
          <a:bodyPr/>
          <a:lstStyle/>
          <a:p>
            <a:pPr algn="just"/>
            <a:r>
              <a:rPr lang="uk-UA" altLang="ru-RU" sz="1800" b="1">
                <a:latin typeface="Arial" panose="020B0604020202020204" pitchFamily="34" charset="0"/>
              </a:rPr>
              <a:t>З просторових кривих найбільшу практичну зацікавленість мають </a:t>
            </a:r>
            <a:r>
              <a:rPr lang="uk-UA" altLang="ru-RU" sz="1800" b="1" u="sng">
                <a:solidFill>
                  <a:srgbClr val="CC0099"/>
                </a:solidFill>
                <a:latin typeface="Arial" panose="020B0604020202020204" pitchFamily="34" charset="0"/>
              </a:rPr>
              <a:t>циліндрична</a:t>
            </a:r>
            <a:r>
              <a:rPr lang="uk-UA" altLang="ru-RU" sz="1800" b="1">
                <a:solidFill>
                  <a:srgbClr val="CC0099"/>
                </a:solidFill>
                <a:latin typeface="Arial" panose="020B0604020202020204" pitchFamily="34" charset="0"/>
              </a:rPr>
              <a:t> </a:t>
            </a:r>
            <a:r>
              <a:rPr lang="uk-UA" altLang="ru-RU" sz="1800" b="1">
                <a:latin typeface="Arial" panose="020B0604020202020204" pitchFamily="34" charset="0"/>
              </a:rPr>
              <a:t>і </a:t>
            </a:r>
            <a:r>
              <a:rPr lang="uk-UA" altLang="ru-RU" sz="1800" b="1" u="sng">
                <a:solidFill>
                  <a:srgbClr val="CC0099"/>
                </a:solidFill>
                <a:latin typeface="Arial" panose="020B0604020202020204" pitchFamily="34" charset="0"/>
              </a:rPr>
              <a:t>конічна гвинтові лінії</a:t>
            </a:r>
            <a:r>
              <a:rPr lang="uk-UA" altLang="ru-RU" sz="2000"/>
              <a:t>                                                                                                  </a:t>
            </a:r>
            <a:endParaRPr lang="ru-RU" altLang="ru-RU" sz="2000"/>
          </a:p>
        </p:txBody>
      </p:sp>
      <p:pic>
        <p:nvPicPr>
          <p:cNvPr id="286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contrast="66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9" t="16315" r="6171" b="22774"/>
          <a:stretch>
            <a:fillRect/>
          </a:stretch>
        </p:blipFill>
        <p:spPr>
          <a:xfrm>
            <a:off x="755650" y="1700213"/>
            <a:ext cx="7559675" cy="41957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323850" y="5949950"/>
            <a:ext cx="85693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kumimoji="0" lang="uk-UA" altLang="ru-RU" sz="1400" b="1" i="1">
                <a:solidFill>
                  <a:srgbClr val="000000"/>
                </a:solidFill>
              </a:rPr>
              <a:t>Відстань між двома найближчими сусідніми витками  гвинтової лінії, виміряна по твірній циліндра, називається</a:t>
            </a:r>
            <a:r>
              <a:rPr kumimoji="0" lang="uk-UA" altLang="ru-RU" sz="1400" b="1" i="1"/>
              <a:t> </a:t>
            </a:r>
            <a:r>
              <a:rPr kumimoji="0" lang="uk-UA" altLang="ru-RU" sz="1400" b="1" i="1">
                <a:solidFill>
                  <a:srgbClr val="CC0099"/>
                </a:solidFill>
              </a:rPr>
              <a:t>кроком гвинтової лінії.</a:t>
            </a:r>
          </a:p>
        </p:txBody>
      </p:sp>
    </p:spTree>
  </p:cSld>
  <p:clrMapOvr>
    <a:masterClrMapping/>
  </p:clrMapOvr>
  <p:transition>
    <p:comb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476250"/>
            <a:ext cx="8424862" cy="561498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80000"/>
              </a:lnSpc>
            </a:pPr>
            <a:r>
              <a:rPr lang="uk-UA" altLang="ru-RU" sz="2000" b="1" i="1">
                <a:solidFill>
                  <a:srgbClr val="CC0099"/>
                </a:solidFill>
                <a:latin typeface="Arial" panose="020B0604020202020204" pitchFamily="34" charset="0"/>
              </a:rPr>
              <a:t>Гвинтова лінія</a:t>
            </a:r>
            <a:r>
              <a:rPr lang="uk-UA" altLang="ru-RU" sz="2000" b="1">
                <a:solidFill>
                  <a:srgbClr val="000000"/>
                </a:solidFill>
                <a:latin typeface="Arial" panose="020B0604020202020204" pitchFamily="34" charset="0"/>
              </a:rPr>
              <a:t> – </a:t>
            </a:r>
            <a:r>
              <a:rPr lang="uk-UA" altLang="ru-RU" sz="2000" b="1" i="1">
                <a:solidFill>
                  <a:srgbClr val="000000"/>
                </a:solidFill>
                <a:latin typeface="Arial" panose="020B0604020202020204" pitchFamily="34" charset="0"/>
              </a:rPr>
              <a:t>це просторова крива, що утворюється внаслідок складного руху точки, що рівномірно ковзається по твірній будь-якої поверхні обертання, коли ця твірна сама рівномірно обертається навколо осі заданої поверхні.</a:t>
            </a:r>
          </a:p>
          <a:p>
            <a:pPr algn="just">
              <a:lnSpc>
                <a:spcPct val="80000"/>
              </a:lnSpc>
            </a:pPr>
            <a:endParaRPr lang="uk-UA" altLang="ru-RU" sz="2000" b="1" i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uk-UA" altLang="ru-RU" sz="2000" b="1" i="1">
                <a:solidFill>
                  <a:srgbClr val="CC0099"/>
                </a:solidFill>
                <a:latin typeface="Arial" panose="020B0604020202020204" pitchFamily="34" charset="0"/>
              </a:rPr>
              <a:t>Циліндрична гвинтова лінія</a:t>
            </a:r>
            <a:r>
              <a:rPr lang="uk-UA" altLang="ru-RU" sz="2000" b="1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uk-UA" altLang="ru-RU" sz="2000" b="1">
                <a:solidFill>
                  <a:srgbClr val="000000"/>
                </a:solidFill>
                <a:latin typeface="Arial" panose="020B0604020202020204" pitchFamily="34" charset="0"/>
              </a:rPr>
              <a:t>утворюється при рівномірному переміщенні точки поздовж твірної прямого кругового циліндра, яка у свою чергу, рівномірно обертається навколо осі циліндра.</a:t>
            </a:r>
          </a:p>
          <a:p>
            <a:pPr algn="just">
              <a:lnSpc>
                <a:spcPct val="80000"/>
              </a:lnSpc>
            </a:pPr>
            <a:endParaRPr lang="uk-UA" altLang="ru-RU" sz="20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algn="just">
              <a:lnSpc>
                <a:spcPct val="80000"/>
              </a:lnSpc>
            </a:pPr>
            <a:r>
              <a:rPr lang="uk-UA" altLang="ru-RU" sz="2000" b="1">
                <a:solidFill>
                  <a:srgbClr val="000000"/>
                </a:solidFill>
                <a:latin typeface="Arial" panose="020B0604020202020204" pitchFamily="34" charset="0"/>
              </a:rPr>
              <a:t>Висота </a:t>
            </a:r>
            <a:r>
              <a:rPr lang="ru-RU" altLang="ru-RU" sz="2000" b="1" i="1">
                <a:solidFill>
                  <a:srgbClr val="000000"/>
                </a:solidFill>
                <a:latin typeface="Arial" panose="020B0604020202020204" pitchFamily="34" charset="0"/>
              </a:rPr>
              <a:t>Н</a:t>
            </a:r>
            <a:r>
              <a:rPr lang="ru-RU" altLang="ru-RU" sz="2000" b="1">
                <a:solidFill>
                  <a:srgbClr val="000000"/>
                </a:solidFill>
                <a:latin typeface="Arial" panose="020B0604020202020204" pitchFamily="34" charset="0"/>
              </a:rPr>
              <a:t>, на яку</a:t>
            </a:r>
            <a:r>
              <a:rPr lang="uk-UA" altLang="ru-RU" sz="2000" b="1">
                <a:solidFill>
                  <a:srgbClr val="000000"/>
                </a:solidFill>
                <a:latin typeface="Arial" panose="020B0604020202020204" pitchFamily="34" charset="0"/>
              </a:rPr>
              <a:t> піднімається</a:t>
            </a:r>
            <a:r>
              <a:rPr lang="ru-RU" altLang="ru-RU" sz="2000" b="1">
                <a:solidFill>
                  <a:srgbClr val="000000"/>
                </a:solidFill>
                <a:latin typeface="Arial" panose="020B0604020202020204" pitchFamily="34" charset="0"/>
              </a:rPr>
              <a:t> точка </a:t>
            </a:r>
            <a:r>
              <a:rPr lang="ru-RU" altLang="ru-RU" sz="2000" b="1" i="1">
                <a:solidFill>
                  <a:srgbClr val="000000"/>
                </a:solidFill>
                <a:latin typeface="Arial" panose="020B0604020202020204" pitchFamily="34" charset="0"/>
              </a:rPr>
              <a:t>М</a:t>
            </a:r>
            <a:r>
              <a:rPr lang="ru-RU" altLang="ru-RU" sz="2000" b="1">
                <a:solidFill>
                  <a:srgbClr val="000000"/>
                </a:solidFill>
                <a:latin typeface="Arial" panose="020B0604020202020204" pitchFamily="34" charset="0"/>
              </a:rPr>
              <a:t>, за один</a:t>
            </a:r>
            <a:r>
              <a:rPr lang="uk-UA" altLang="ru-RU" sz="2000" b="1">
                <a:solidFill>
                  <a:srgbClr val="000000"/>
                </a:solidFill>
                <a:latin typeface="Arial" panose="020B0604020202020204" pitchFamily="34" charset="0"/>
              </a:rPr>
              <a:t> повний оберт</a:t>
            </a:r>
            <a:r>
              <a:rPr lang="ru-RU" altLang="ru-RU" sz="2000" b="1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uk-UA" altLang="ru-RU" sz="2000" b="1">
                <a:solidFill>
                  <a:srgbClr val="000000"/>
                </a:solidFill>
                <a:latin typeface="Arial" panose="020B0604020202020204" pitchFamily="34" charset="0"/>
              </a:rPr>
              <a:t> називається </a:t>
            </a:r>
            <a:r>
              <a:rPr lang="uk-UA" altLang="ru-RU" sz="2000" b="1" i="1" u="sng">
                <a:solidFill>
                  <a:srgbClr val="CC0099"/>
                </a:solidFill>
                <a:latin typeface="Arial" panose="020B0604020202020204" pitchFamily="34" charset="0"/>
              </a:rPr>
              <a:t>кроком гвинтової лінії</a:t>
            </a:r>
            <a:r>
              <a:rPr lang="ru-RU" altLang="ru-RU" sz="2000" b="1" i="1" u="sng">
                <a:solidFill>
                  <a:srgbClr val="CC0099"/>
                </a:solidFill>
                <a:latin typeface="Arial" panose="020B0604020202020204" pitchFamily="34" charset="0"/>
              </a:rPr>
              <a:t>.</a:t>
            </a:r>
            <a:endParaRPr lang="ru-RU" altLang="ru-RU" sz="2000" b="1">
              <a:solidFill>
                <a:srgbClr val="CC0099"/>
              </a:solidFill>
              <a:latin typeface="Arial" panose="020B0604020202020204" pitchFamily="34" charset="0"/>
            </a:endParaRPr>
          </a:p>
          <a:p>
            <a:pPr lvl="1" algn="just">
              <a:lnSpc>
                <a:spcPct val="80000"/>
              </a:lnSpc>
            </a:pPr>
            <a:r>
              <a:rPr lang="ru-RU" altLang="ru-RU" sz="2000" b="1">
                <a:solidFill>
                  <a:srgbClr val="000000"/>
                </a:solidFill>
                <a:latin typeface="Arial" panose="020B0604020202020204" pitchFamily="34" charset="0"/>
              </a:rPr>
              <a:t>Кут</a:t>
            </a:r>
            <a:r>
              <a:rPr lang="uk-UA" altLang="ru-RU" sz="2000" b="1">
                <a:solidFill>
                  <a:srgbClr val="000000"/>
                </a:solidFill>
                <a:latin typeface="Arial" panose="020B0604020202020204" pitchFamily="34" charset="0"/>
              </a:rPr>
              <a:t> φ називається </a:t>
            </a:r>
            <a:r>
              <a:rPr lang="ru-RU" altLang="ru-RU" sz="2000" b="1" i="1" u="sng">
                <a:solidFill>
                  <a:srgbClr val="CC0099"/>
                </a:solidFill>
                <a:latin typeface="Arial" panose="020B0604020202020204" pitchFamily="34" charset="0"/>
              </a:rPr>
              <a:t>кутом</a:t>
            </a:r>
            <a:r>
              <a:rPr lang="uk-UA" altLang="ru-RU" sz="2000" b="1" i="1" u="sng">
                <a:solidFill>
                  <a:srgbClr val="CC0099"/>
                </a:solidFill>
                <a:latin typeface="Arial" panose="020B0604020202020204" pitchFamily="34" charset="0"/>
              </a:rPr>
              <a:t> підйому гвинтової лінії</a:t>
            </a:r>
            <a:r>
              <a:rPr lang="ru-RU" altLang="ru-RU" sz="2000" b="1" i="1">
                <a:solidFill>
                  <a:srgbClr val="CC0099"/>
                </a:solidFill>
                <a:latin typeface="Arial" panose="020B0604020202020204" pitchFamily="34" charset="0"/>
              </a:rPr>
              <a:t>. </a:t>
            </a:r>
            <a:endParaRPr lang="uk-UA" altLang="ru-RU" sz="2000" b="1">
              <a:solidFill>
                <a:srgbClr val="CC0099"/>
              </a:solidFill>
              <a:latin typeface="Arial" panose="020B0604020202020204" pitchFamily="34" charset="0"/>
            </a:endParaRPr>
          </a:p>
          <a:p>
            <a:pPr lvl="1" algn="just">
              <a:lnSpc>
                <a:spcPct val="80000"/>
              </a:lnSpc>
            </a:pPr>
            <a:r>
              <a:rPr lang="uk-UA" altLang="ru-RU" sz="2000" b="1">
                <a:solidFill>
                  <a:srgbClr val="000000"/>
                </a:solidFill>
                <a:latin typeface="Arial" panose="020B0604020202020204" pitchFamily="34" charset="0"/>
              </a:rPr>
              <a:t>Фронтальна проекція циліндричної гвинтової лінії</a:t>
            </a:r>
            <a:r>
              <a:rPr lang="ru-RU" altLang="ru-RU" sz="2000" b="1">
                <a:solidFill>
                  <a:srgbClr val="000000"/>
                </a:solidFill>
                <a:latin typeface="Arial" panose="020B0604020202020204" pitchFamily="34" charset="0"/>
              </a:rPr>
              <a:t> –</a:t>
            </a:r>
            <a:r>
              <a:rPr lang="uk-UA" altLang="ru-RU" sz="2000" b="1">
                <a:solidFill>
                  <a:srgbClr val="000000"/>
                </a:solidFill>
                <a:latin typeface="Arial" panose="020B0604020202020204" pitchFamily="34" charset="0"/>
              </a:rPr>
              <a:t> синусоїда;</a:t>
            </a:r>
            <a:r>
              <a:rPr lang="ru-RU" altLang="ru-RU" sz="2000" b="1">
                <a:solidFill>
                  <a:srgbClr val="000000"/>
                </a:solidFill>
                <a:latin typeface="Arial" panose="020B0604020202020204" pitchFamily="34" charset="0"/>
              </a:rPr>
              <a:t> горизонтальна</a:t>
            </a:r>
            <a:r>
              <a:rPr lang="uk-UA" altLang="ru-RU" sz="2000" b="1">
                <a:solidFill>
                  <a:srgbClr val="000000"/>
                </a:solidFill>
                <a:latin typeface="Arial" panose="020B0604020202020204" pitchFamily="34" charset="0"/>
              </a:rPr>
              <a:t> –</a:t>
            </a:r>
            <a:r>
              <a:rPr lang="ru-RU" altLang="ru-RU" sz="2000" b="1">
                <a:solidFill>
                  <a:srgbClr val="000000"/>
                </a:solidFill>
                <a:latin typeface="Arial" panose="020B0604020202020204" pitchFamily="34" charset="0"/>
              </a:rPr>
              <a:t> коло. </a:t>
            </a:r>
            <a:endParaRPr lang="uk-UA" altLang="ru-RU" sz="20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algn="just">
              <a:lnSpc>
                <a:spcPct val="80000"/>
              </a:lnSpc>
            </a:pPr>
            <a:r>
              <a:rPr lang="uk-UA" altLang="ru-RU" sz="2000" b="1">
                <a:solidFill>
                  <a:srgbClr val="000000"/>
                </a:solidFill>
                <a:latin typeface="Arial" panose="020B0604020202020204" pitchFamily="34" charset="0"/>
              </a:rPr>
              <a:t>Розрізняють </a:t>
            </a:r>
            <a:r>
              <a:rPr lang="uk-UA" altLang="ru-RU" sz="2000" b="1" i="1" u="sng">
                <a:solidFill>
                  <a:srgbClr val="CC0099"/>
                </a:solidFill>
                <a:latin typeface="Arial" panose="020B0604020202020204" pitchFamily="34" charset="0"/>
              </a:rPr>
              <a:t>праві</a:t>
            </a:r>
            <a:r>
              <a:rPr lang="uk-UA" altLang="ru-RU" sz="2000" b="1" u="sng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uk-UA" altLang="ru-RU" sz="2000" b="1">
                <a:solidFill>
                  <a:srgbClr val="000000"/>
                </a:solidFill>
                <a:latin typeface="Arial" panose="020B0604020202020204" pitchFamily="34" charset="0"/>
              </a:rPr>
              <a:t>і </a:t>
            </a:r>
            <a:r>
              <a:rPr lang="uk-UA" altLang="ru-RU" sz="2000" b="1" i="1" u="sng">
                <a:solidFill>
                  <a:srgbClr val="CC0099"/>
                </a:solidFill>
                <a:latin typeface="Arial" panose="020B0604020202020204" pitchFamily="34" charset="0"/>
              </a:rPr>
              <a:t>ліві гвинтові лінії</a:t>
            </a:r>
            <a:r>
              <a:rPr lang="uk-UA" altLang="ru-RU" sz="2000" b="1">
                <a:solidFill>
                  <a:srgbClr val="CC0099"/>
                </a:solidFill>
                <a:latin typeface="Arial" panose="020B0604020202020204" pitchFamily="34" charset="0"/>
              </a:rPr>
              <a:t>.</a:t>
            </a:r>
            <a:r>
              <a:rPr lang="uk-UA" altLang="ru-RU" sz="2000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uk-UA" altLang="ru-RU" sz="2000" b="1" i="1" u="sng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algn="just">
              <a:lnSpc>
                <a:spcPct val="80000"/>
              </a:lnSpc>
            </a:pPr>
            <a:r>
              <a:rPr lang="uk-UA" altLang="ru-RU" sz="2000" b="1" i="1" u="sng">
                <a:solidFill>
                  <a:srgbClr val="CC0099"/>
                </a:solidFill>
                <a:latin typeface="Arial" panose="020B0604020202020204" pitchFamily="34" charset="0"/>
              </a:rPr>
              <a:t>Права гвинтова</a:t>
            </a:r>
            <a:r>
              <a:rPr lang="uk-UA" altLang="ru-RU" sz="2000" b="1" u="sng">
                <a:solidFill>
                  <a:srgbClr val="CC0099"/>
                </a:solidFill>
                <a:latin typeface="Arial" panose="020B0604020202020204" pitchFamily="34" charset="0"/>
              </a:rPr>
              <a:t> </a:t>
            </a:r>
            <a:r>
              <a:rPr lang="uk-UA" altLang="ru-RU" sz="2000" b="1" i="1" u="sng">
                <a:solidFill>
                  <a:srgbClr val="CC0099"/>
                </a:solidFill>
                <a:latin typeface="Arial" panose="020B0604020202020204" pitchFamily="34" charset="0"/>
              </a:rPr>
              <a:t>лінія</a:t>
            </a:r>
            <a:r>
              <a:rPr lang="uk-UA" altLang="ru-RU" sz="2000" b="1">
                <a:solidFill>
                  <a:srgbClr val="000000"/>
                </a:solidFill>
                <a:latin typeface="Arial" panose="020B0604020202020204" pitchFamily="34" charset="0"/>
              </a:rPr>
              <a:t> має підйом вверх і вправо, якщо циліндр із гвинтовою лінією стоїть вертикально. </a:t>
            </a:r>
            <a:endParaRPr lang="uk-UA" altLang="ru-RU" sz="2000" b="1" i="1" u="sng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algn="just">
              <a:lnSpc>
                <a:spcPct val="80000"/>
              </a:lnSpc>
            </a:pPr>
            <a:r>
              <a:rPr lang="uk-UA" altLang="ru-RU" sz="2000" b="1" i="1" u="sng">
                <a:solidFill>
                  <a:srgbClr val="CC0099"/>
                </a:solidFill>
                <a:latin typeface="Arial" panose="020B0604020202020204" pitchFamily="34" charset="0"/>
              </a:rPr>
              <a:t>Ліва гвинтова лінія</a:t>
            </a:r>
            <a:r>
              <a:rPr lang="uk-UA" altLang="ru-RU" sz="2000" b="1">
                <a:solidFill>
                  <a:srgbClr val="000000"/>
                </a:solidFill>
                <a:latin typeface="Arial" panose="020B0604020202020204" pitchFamily="34" charset="0"/>
              </a:rPr>
              <a:t> має підйом уверх і вліво. Гвинтова лінія характеризується кроком </a:t>
            </a:r>
            <a:r>
              <a:rPr lang="uk-UA" altLang="ru-RU" sz="2000" b="1" i="1">
                <a:solidFill>
                  <a:srgbClr val="000000"/>
                </a:solidFill>
                <a:latin typeface="Arial" panose="020B0604020202020204" pitchFamily="34" charset="0"/>
              </a:rPr>
              <a:t>Р.</a:t>
            </a:r>
            <a:endParaRPr lang="ru-RU" altLang="ru-RU" sz="2000" b="1" i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comb/>
  </p:transition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415</TotalTime>
  <Words>1975</Words>
  <Application>Microsoft Office PowerPoint</Application>
  <PresentationFormat>Экран (4:3)</PresentationFormat>
  <Paragraphs>151</Paragraphs>
  <Slides>24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Calibri</vt:lpstr>
      <vt:lpstr>Trebuchet MS</vt:lpstr>
      <vt:lpstr>Wingdings</vt:lpstr>
      <vt:lpstr>Wingdings 3</vt:lpstr>
      <vt:lpstr>Аспект</vt:lpstr>
      <vt:lpstr>CorelDRAW.Graphic.12</vt:lpstr>
      <vt:lpstr>Рисунок</vt:lpstr>
      <vt:lpstr>Лекція №5</vt:lpstr>
      <vt:lpstr>План викладу матеріалу </vt:lpstr>
      <vt:lpstr>1. Загальні відомості про зображення багатогранних та кривих поверхонь</vt:lpstr>
      <vt:lpstr>2. Криві лінії та поверхні </vt:lpstr>
      <vt:lpstr>Точки плоскої кривої поділяються на звичайні і особливі. До останніх відносяться: точка перегину, в якій крива перетинається у точці дотику (точка В); точка повернення (С і D), в яких крива має вістря і дотична має загальний для обох шлях кривої (точка С – називається точкою повернення першого роду, а точка D – точка повернення другого роду.                          </vt:lpstr>
      <vt:lpstr>Властивості проекцій кривої лінії: </vt:lpstr>
      <vt:lpstr>Презентация PowerPoint</vt:lpstr>
      <vt:lpstr>З просторових кривих найбільшу практичну зацікавленість мають циліндрична і конічна гвинтові лінії                                                                                                  </vt:lpstr>
      <vt:lpstr>Презентация PowerPoint</vt:lpstr>
      <vt:lpstr>3. Характеристика кривих поверхонь Лінійчаті поверхні </vt:lpstr>
      <vt:lpstr>Презентация PowerPoint</vt:lpstr>
      <vt:lpstr>Прямі циліндроїди, прямі коноїди і косі площини називають поверхнями Каталана чи поверхнями з площиною паралелізму.</vt:lpstr>
      <vt:lpstr>На відміну від гіперболічного параболоїда, в якого дві власні напрямні – прямі, коноїд власними напрямними має пряму і криву. </vt:lpstr>
      <vt:lpstr>Поверхні обертання </vt:lpstr>
      <vt:lpstr>Презентация PowerPoint</vt:lpstr>
      <vt:lpstr>Поверхні утворені обертанням кола навколо нерухомої осі:                    </vt:lpstr>
      <vt:lpstr>Поверхні утворенні обертанням кривих другого порядку – еліпса, параболи і гіперболи, навколо їх осей: </vt:lpstr>
      <vt:lpstr>Гвинтові поверхні</vt:lpstr>
      <vt:lpstr>Циклічні і топографічні поверхні </vt:lpstr>
      <vt:lpstr>28. Прямі та площини, дотичні до поверхні</vt:lpstr>
      <vt:lpstr>Приклад </vt:lpstr>
      <vt:lpstr>Приклад </vt:lpstr>
      <vt:lpstr>29. Побудова точок на поверхнях геометричних тіл</vt:lpstr>
      <vt:lpstr>Запитання і завдання для самоперевірки</vt:lpstr>
    </vt:vector>
  </TitlesOfParts>
  <Company>MoBIL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№5</dc:title>
  <dc:creator>Admin</dc:creator>
  <cp:lastModifiedBy>gle.tmkts@gmail.com</cp:lastModifiedBy>
  <cp:revision>52</cp:revision>
  <dcterms:created xsi:type="dcterms:W3CDTF">2009-09-24T18:16:54Z</dcterms:created>
  <dcterms:modified xsi:type="dcterms:W3CDTF">2021-11-03T08:26:40Z</dcterms:modified>
</cp:coreProperties>
</file>