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8"/>
  </p:notesMasterIdLst>
  <p:handoutMasterIdLst>
    <p:handoutMasterId r:id="rId19"/>
  </p:handoutMasterIdLst>
  <p:sldIdLst>
    <p:sldId id="257" r:id="rId2"/>
    <p:sldId id="262" r:id="rId3"/>
    <p:sldId id="269" r:id="rId4"/>
    <p:sldId id="271" r:id="rId5"/>
    <p:sldId id="263" r:id="rId6"/>
    <p:sldId id="264" r:id="rId7"/>
    <p:sldId id="265" r:id="rId8"/>
    <p:sldId id="266" r:id="rId9"/>
    <p:sldId id="267" r:id="rId10"/>
    <p:sldId id="268" r:id="rId11"/>
    <p:sldId id="274" r:id="rId12"/>
    <p:sldId id="270" r:id="rId13"/>
    <p:sldId id="272" r:id="rId14"/>
    <p:sldId id="275" r:id="rId15"/>
    <p:sldId id="273" r:id="rId16"/>
    <p:sldId id="276" r:id="rId17"/>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6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latin typeface="Times New Roman" panose="02020603050405020304" pitchFamily="18" charset="0"/>
            </a:endParaRPr>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475212C-D326-47A9-A42F-37B2E18EAA9B}" type="datetime1">
              <a:rPr lang="uk-UA" smtClean="0">
                <a:latin typeface="Times New Roman" panose="02020603050405020304" pitchFamily="18" charset="0"/>
              </a:rPr>
              <a:t>17.10.2024</a:t>
            </a:fld>
            <a:endParaRPr lang="en-US" dirty="0">
              <a:latin typeface="Times New Roman" panose="02020603050405020304" pitchFamily="18" charset="0"/>
            </a:endParaRPr>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latin typeface="Times New Roman" panose="02020603050405020304" pitchFamily="18" charset="0"/>
            </a:endParaRPr>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AC10DE40-20EE-449A-800B-125B09D73A32}" type="datetime1">
              <a:rPr lang="uk-UA" smtClean="0"/>
              <a:pPr/>
              <a:t>17.10.2024</a:t>
            </a:fld>
            <a:endParaRPr lang="en-US"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 dirty="0"/>
              <a:t>Зразки заголовків</a:t>
            </a:r>
            <a:endParaRPr lang="en-US" dirty="0"/>
          </a:p>
          <a:p>
            <a:pPr lvl="1" rtl="0"/>
            <a:r>
              <a:rPr lang="uk" dirty="0"/>
              <a:t>Другий рівень</a:t>
            </a:r>
          </a:p>
          <a:p>
            <a:pPr lvl="2" rtl="0"/>
            <a:r>
              <a:rPr lang="uk" dirty="0"/>
              <a:t>Третій рівень</a:t>
            </a:r>
          </a:p>
          <a:p>
            <a:pPr lvl="3" rtl="0"/>
            <a:r>
              <a:rPr lang="uk" dirty="0"/>
              <a:t>Четвертий рівень</a:t>
            </a:r>
          </a:p>
          <a:p>
            <a:pPr lvl="4" rtl="0"/>
            <a:r>
              <a:rPr lang="uk" dirty="0"/>
              <a:t>П’ятий рівень</a:t>
            </a:r>
            <a:endParaRPr lang="en-US" dirty="0"/>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37A705E3-E620-489D-9973-6221209A4B3B}" type="slidenum">
              <a:rPr lang="en-US" smtClean="0"/>
              <a:pPr/>
              <a:t>‹№›</a:t>
            </a:fld>
            <a:endParaRPr lang="en-US" dirty="0"/>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5" name="Прямокутник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Times New Roman" panose="02020603050405020304" pitchFamily="18" charset="0"/>
            </a:endParaRPr>
          </a:p>
        </p:txBody>
      </p:sp>
      <p:sp useBgFill="1">
        <p:nvSpPr>
          <p:cNvPr id="10" name="Прямокутник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Прямокутник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Прямокутник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Група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Пряма сполучна лінія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 сполучна лінія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 сполучна лінія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Times New Roman" panose="02020603050405020304" pitchFamily="18" charset="0"/>
                <a:ea typeface="+mn-ea"/>
                <a:cs typeface="+mn-cs"/>
              </a:defRPr>
            </a:lvl1pPr>
          </a:lstStyle>
          <a:p>
            <a:pPr rtl="0"/>
            <a:r>
              <a:rPr lang="uk-UA" dirty="0"/>
              <a:t>Клацніть, щоб редагувати стиль зразка заголовка</a:t>
            </a:r>
            <a:endParaRPr lang="en-US" dirty="0"/>
          </a:p>
        </p:txBody>
      </p:sp>
      <p:sp>
        <p:nvSpPr>
          <p:cNvPr id="3" name="Підзаголовок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uk-UA"/>
              <a:t>Клацніть, щоб редагувати стиль зразка підзаголовка</a:t>
            </a:r>
            <a:endParaRPr lang="en-US" dirty="0"/>
          </a:p>
        </p:txBody>
      </p:sp>
      <p:sp>
        <p:nvSpPr>
          <p:cNvPr id="20" name="Місце для дати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Times New Roman" panose="02020603050405020304" pitchFamily="18" charset="0"/>
              </a:defRPr>
            </a:lvl1pPr>
          </a:lstStyle>
          <a:p>
            <a:fld id="{7402D1E9-D399-49CD-B386-F1FD11620384}" type="datetime1">
              <a:rPr lang="uk-UA" smtClean="0"/>
              <a:pPr/>
              <a:t>17.10.2024</a:t>
            </a:fld>
            <a:endParaRPr lang="en-US" dirty="0"/>
          </a:p>
        </p:txBody>
      </p:sp>
      <p:sp>
        <p:nvSpPr>
          <p:cNvPr id="21" name="Місце для нижнього колонтитула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Місце для номера слайда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вертикального тексту 2"/>
          <p:cNvSpPr>
            <a:spLocks noGrp="1"/>
          </p:cNvSpPr>
          <p:nvPr>
            <p:ph type="body" orient="vert" idx="1"/>
          </p:nvPr>
        </p:nvSpPr>
        <p:spPr/>
        <p:txBody>
          <a:bodyPr vert="eaVert"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дати 3"/>
          <p:cNvSpPr>
            <a:spLocks noGrp="1"/>
          </p:cNvSpPr>
          <p:nvPr>
            <p:ph type="dt" sz="half" idx="10"/>
          </p:nvPr>
        </p:nvSpPr>
        <p:spPr/>
        <p:txBody>
          <a:bodyPr rtlCol="0"/>
          <a:lstStyle/>
          <a:p>
            <a:pPr rtl="0"/>
            <a:fld id="{A08F8C48-C91C-42E1-AD62-2569CB65BF1D}" type="datetime1">
              <a:rPr lang="uk-UA" smtClean="0"/>
              <a:t>17.10.2024</a:t>
            </a:fld>
            <a:endParaRPr lang="en-US"/>
          </a:p>
        </p:txBody>
      </p:sp>
      <p:sp>
        <p:nvSpPr>
          <p:cNvPr id="5" name="Місце для нижнього колонтитула 4"/>
          <p:cNvSpPr>
            <a:spLocks noGrp="1"/>
          </p:cNvSpPr>
          <p:nvPr>
            <p:ph type="ftr" sz="quarter" idx="11"/>
          </p:nvPr>
        </p:nvSpPr>
        <p:spPr/>
        <p:txBody>
          <a:bodyPr rtlCol="0"/>
          <a:lstStyle/>
          <a:p>
            <a:pPr rtl="0"/>
            <a:endParaRPr lang="en-US"/>
          </a:p>
        </p:txBody>
      </p:sp>
      <p:sp>
        <p:nvSpPr>
          <p:cNvPr id="6" name="Місце для номера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991600" y="762000"/>
            <a:ext cx="2362200" cy="5257800"/>
          </a:xfrm>
        </p:spPr>
        <p:txBody>
          <a:bodyPr vert="eaVert" rtlCol="0"/>
          <a:lstStyle/>
          <a:p>
            <a:pPr rtl="0"/>
            <a:r>
              <a:rPr lang="uk-UA"/>
              <a:t>Клацніть, щоб редагувати стиль зразка заголовка</a:t>
            </a:r>
            <a:endParaRPr lang="en-US" dirty="0"/>
          </a:p>
        </p:txBody>
      </p:sp>
      <p:sp>
        <p:nvSpPr>
          <p:cNvPr id="3" name="Місце для вертикального тексту 2"/>
          <p:cNvSpPr>
            <a:spLocks noGrp="1"/>
          </p:cNvSpPr>
          <p:nvPr>
            <p:ph type="body" orient="vert" idx="1"/>
          </p:nvPr>
        </p:nvSpPr>
        <p:spPr>
          <a:xfrm>
            <a:off x="838200" y="762000"/>
            <a:ext cx="8077200" cy="5257800"/>
          </a:xfrm>
        </p:spPr>
        <p:txBody>
          <a:bodyPr vert="eaVert"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дати 3"/>
          <p:cNvSpPr>
            <a:spLocks noGrp="1"/>
          </p:cNvSpPr>
          <p:nvPr>
            <p:ph type="dt" sz="half" idx="10"/>
          </p:nvPr>
        </p:nvSpPr>
        <p:spPr/>
        <p:txBody>
          <a:bodyPr rtlCol="0"/>
          <a:lstStyle/>
          <a:p>
            <a:pPr rtl="0"/>
            <a:fld id="{D0C7737D-8B34-4514-8F75-8EEEC204175B}" type="datetime1">
              <a:rPr lang="uk-UA" smtClean="0"/>
              <a:t>17.10.2024</a:t>
            </a:fld>
            <a:endParaRPr lang="en-US"/>
          </a:p>
        </p:txBody>
      </p:sp>
      <p:sp>
        <p:nvSpPr>
          <p:cNvPr id="5" name="Місце для нижнього колонтитула 4"/>
          <p:cNvSpPr>
            <a:spLocks noGrp="1"/>
          </p:cNvSpPr>
          <p:nvPr>
            <p:ph type="ftr" sz="quarter" idx="11"/>
          </p:nvPr>
        </p:nvSpPr>
        <p:spPr/>
        <p:txBody>
          <a:bodyPr rtlCol="0"/>
          <a:lstStyle/>
          <a:p>
            <a:pPr rtl="0"/>
            <a:endParaRPr lang="en-US"/>
          </a:p>
        </p:txBody>
      </p:sp>
      <p:sp>
        <p:nvSpPr>
          <p:cNvPr id="6" name="Місце для номера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idx="1"/>
          </p:nvPr>
        </p:nvSpPr>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дати 3"/>
          <p:cNvSpPr>
            <a:spLocks noGrp="1"/>
          </p:cNvSpPr>
          <p:nvPr>
            <p:ph type="dt" sz="half" idx="10"/>
          </p:nvPr>
        </p:nvSpPr>
        <p:spPr/>
        <p:txBody>
          <a:bodyPr rtlCol="0"/>
          <a:lstStyle/>
          <a:p>
            <a:pPr rtl="0"/>
            <a:fld id="{EC408064-2FEA-490B-97A7-9D4C20B22D0E}" type="datetime1">
              <a:rPr lang="uk-UA" smtClean="0"/>
              <a:t>17.10.2024</a:t>
            </a:fld>
            <a:endParaRPr lang="en-US"/>
          </a:p>
        </p:txBody>
      </p:sp>
      <p:sp>
        <p:nvSpPr>
          <p:cNvPr id="5" name="Місце для нижнього колонтитула 4"/>
          <p:cNvSpPr>
            <a:spLocks noGrp="1"/>
          </p:cNvSpPr>
          <p:nvPr>
            <p:ph type="ftr" sz="quarter" idx="11"/>
          </p:nvPr>
        </p:nvSpPr>
        <p:spPr/>
        <p:txBody>
          <a:bodyPr rtlCol="0"/>
          <a:lstStyle/>
          <a:p>
            <a:pPr rtl="0"/>
            <a:endParaRPr lang="en-US"/>
          </a:p>
        </p:txBody>
      </p:sp>
      <p:sp>
        <p:nvSpPr>
          <p:cNvPr id="6" name="Місце для номера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sp>
        <p:nvSpPr>
          <p:cNvPr id="15" name="Прямокутник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Times New Roman" panose="02020603050405020304" pitchFamily="18" charset="0"/>
            </a:endParaRPr>
          </a:p>
        </p:txBody>
      </p:sp>
      <p:sp useBgFill="1">
        <p:nvSpPr>
          <p:cNvPr id="23" name="Прямокутник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Прямокутник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Прямокутник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Times New Roman" panose="02020603050405020304" pitchFamily="18" charset="0"/>
                <a:ea typeface="+mn-ea"/>
                <a:cs typeface="+mn-cs"/>
              </a:defRPr>
            </a:lvl1pPr>
          </a:lstStyle>
          <a:p>
            <a:pPr rtl="0"/>
            <a:r>
              <a:rPr lang="uk-UA" dirty="0"/>
              <a:t>Клацніть, щоб редагувати стиль зразка заголовка</a:t>
            </a:r>
            <a:endParaRPr lang="en-US" dirty="0"/>
          </a:p>
        </p:txBody>
      </p:sp>
      <p:grpSp>
        <p:nvGrpSpPr>
          <p:cNvPr id="16" name="Група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Пряма сполучна лінія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 сполучна лінія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 сполучна лінія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Місце для тексту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uk-UA"/>
              <a:t>Клацніть, щоб відредагувати стилі зразків тексту</a:t>
            </a:r>
          </a:p>
        </p:txBody>
      </p:sp>
      <p:sp>
        <p:nvSpPr>
          <p:cNvPr id="4" name="Місце для дати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Times New Roman" panose="02020603050405020304" pitchFamily="18" charset="0"/>
                <a:ea typeface="+mn-ea"/>
                <a:cs typeface="+mn-cs"/>
              </a:defRPr>
            </a:lvl1pPr>
          </a:lstStyle>
          <a:p>
            <a:fld id="{4EAB6B80-B1BD-4B6C-8C4E-091D121672E7}" type="datetime1">
              <a:rPr lang="uk-UA" smtClean="0"/>
              <a:pPr/>
              <a:t>17.10.2024</a:t>
            </a:fld>
            <a:endParaRPr lang="uk-UA" dirty="0"/>
          </a:p>
        </p:txBody>
      </p:sp>
      <p:sp>
        <p:nvSpPr>
          <p:cNvPr id="5" name="Місце для нижнього колонтитула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Місце для номера слайда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елементи вмісту">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вмісту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5" name="Місце для дати 4"/>
          <p:cNvSpPr>
            <a:spLocks noGrp="1"/>
          </p:cNvSpPr>
          <p:nvPr>
            <p:ph type="dt" sz="half" idx="10"/>
          </p:nvPr>
        </p:nvSpPr>
        <p:spPr/>
        <p:txBody>
          <a:bodyPr rtlCol="0"/>
          <a:lstStyle/>
          <a:p>
            <a:pPr rtl="0"/>
            <a:fld id="{22125E7A-BF40-4096-B528-5F20498A6621}" type="datetime1">
              <a:rPr lang="uk-UA" smtClean="0"/>
              <a:t>17.10.2024</a:t>
            </a:fld>
            <a:endParaRPr lang="en-US"/>
          </a:p>
        </p:txBody>
      </p:sp>
      <p:sp>
        <p:nvSpPr>
          <p:cNvPr id="6" name="Місце для нижнього колонтитула 5"/>
          <p:cNvSpPr>
            <a:spLocks noGrp="1"/>
          </p:cNvSpPr>
          <p:nvPr>
            <p:ph type="ftr" sz="quarter" idx="11"/>
          </p:nvPr>
        </p:nvSpPr>
        <p:spPr/>
        <p:txBody>
          <a:bodyPr rtlCol="0"/>
          <a:lstStyle/>
          <a:p>
            <a:pPr rtl="0"/>
            <a:endParaRPr lang="en-US"/>
          </a:p>
        </p:txBody>
      </p:sp>
      <p:sp>
        <p:nvSpPr>
          <p:cNvPr id="7" name="Місце для номера слайда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тексту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Times New Roman" panose="02020603050405020304" pitchFamily="18"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dirty="0"/>
              <a:t>Клацніть, щоб відредагувати стилі зразків тексту</a:t>
            </a:r>
          </a:p>
        </p:txBody>
      </p:sp>
      <p:sp>
        <p:nvSpPr>
          <p:cNvPr id="4" name="Місце для вмісту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uk"/>
          </a:p>
        </p:txBody>
      </p:sp>
      <p:sp>
        <p:nvSpPr>
          <p:cNvPr id="5" name="Місце для тексту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6" name="Місце для вмісту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uk"/>
          </a:p>
        </p:txBody>
      </p:sp>
      <p:sp>
        <p:nvSpPr>
          <p:cNvPr id="7" name="Місце для дати 6"/>
          <p:cNvSpPr>
            <a:spLocks noGrp="1"/>
          </p:cNvSpPr>
          <p:nvPr>
            <p:ph type="dt" sz="half" idx="10"/>
          </p:nvPr>
        </p:nvSpPr>
        <p:spPr/>
        <p:txBody>
          <a:bodyPr rtlCol="0"/>
          <a:lstStyle/>
          <a:p>
            <a:pPr rtl="0"/>
            <a:fld id="{AC17F8AF-83B7-4677-BCE2-C13096DE08D2}" type="datetime1">
              <a:rPr lang="uk-UA" smtClean="0"/>
              <a:t>17.10.2024</a:t>
            </a:fld>
            <a:endParaRPr lang="en-US"/>
          </a:p>
        </p:txBody>
      </p:sp>
      <p:sp>
        <p:nvSpPr>
          <p:cNvPr id="8" name="Місце для нижнього колонтитула 7"/>
          <p:cNvSpPr>
            <a:spLocks noGrp="1"/>
          </p:cNvSpPr>
          <p:nvPr>
            <p:ph type="ftr" sz="quarter" idx="11"/>
          </p:nvPr>
        </p:nvSpPr>
        <p:spPr/>
        <p:txBody>
          <a:bodyPr rtlCol="0"/>
          <a:lstStyle/>
          <a:p>
            <a:pPr rtl="0"/>
            <a:endParaRPr lang="en-US"/>
          </a:p>
        </p:txBody>
      </p:sp>
      <p:sp>
        <p:nvSpPr>
          <p:cNvPr id="9" name="Місце для номера слайда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дати 2"/>
          <p:cNvSpPr>
            <a:spLocks noGrp="1"/>
          </p:cNvSpPr>
          <p:nvPr>
            <p:ph type="dt" sz="half" idx="10"/>
          </p:nvPr>
        </p:nvSpPr>
        <p:spPr/>
        <p:txBody>
          <a:bodyPr rtlCol="0"/>
          <a:lstStyle/>
          <a:p>
            <a:pPr rtl="0"/>
            <a:fld id="{0CDE57C4-310E-4C2F-BC93-FBA33A14DB0D}" type="datetime1">
              <a:rPr lang="uk-UA" smtClean="0"/>
              <a:t>17.10.2024</a:t>
            </a:fld>
            <a:endParaRPr lang="en-US"/>
          </a:p>
        </p:txBody>
      </p:sp>
      <p:sp>
        <p:nvSpPr>
          <p:cNvPr id="4" name="Місце для нижнього колонтитула 3"/>
          <p:cNvSpPr>
            <a:spLocks noGrp="1"/>
          </p:cNvSpPr>
          <p:nvPr>
            <p:ph type="ftr" sz="quarter" idx="11"/>
          </p:nvPr>
        </p:nvSpPr>
        <p:spPr/>
        <p:txBody>
          <a:bodyPr rtlCol="0"/>
          <a:lstStyle/>
          <a:p>
            <a:pPr rtl="0"/>
            <a:endParaRPr lang="en-US"/>
          </a:p>
        </p:txBody>
      </p:sp>
      <p:sp>
        <p:nvSpPr>
          <p:cNvPr id="5" name="Місце для номера слайда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rtlCol="0"/>
          <a:lstStyle/>
          <a:p>
            <a:pPr rtl="0"/>
            <a:fld id="{5EECCEEB-50B8-4F63-8D67-07B036021270}" type="datetime1">
              <a:rPr lang="uk-UA" smtClean="0"/>
              <a:t>17.10.2024</a:t>
            </a:fld>
            <a:endParaRPr lang="en-US"/>
          </a:p>
        </p:txBody>
      </p:sp>
      <p:sp>
        <p:nvSpPr>
          <p:cNvPr id="3" name="Місце для нижнього колонтитула 2"/>
          <p:cNvSpPr>
            <a:spLocks noGrp="1"/>
          </p:cNvSpPr>
          <p:nvPr>
            <p:ph type="ftr" sz="quarter" idx="11"/>
          </p:nvPr>
        </p:nvSpPr>
        <p:spPr/>
        <p:txBody>
          <a:bodyPr rtlCol="0"/>
          <a:lstStyle/>
          <a:p>
            <a:pPr rtl="0"/>
            <a:endParaRPr lang="en-US"/>
          </a:p>
        </p:txBody>
      </p:sp>
      <p:sp>
        <p:nvSpPr>
          <p:cNvPr id="4" name="Місце для номера слайда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Прямокутник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Times New Roman" panose="02020603050405020304" pitchFamily="18" charset="0"/>
                <a:ea typeface="+mn-ea"/>
                <a:cs typeface="+mn-cs"/>
              </a:defRPr>
            </a:lvl1pPr>
          </a:lstStyle>
          <a:p>
            <a:pPr rtl="0"/>
            <a:r>
              <a:rPr lang="uk-UA" dirty="0"/>
              <a:t>Клацніть, щоб редагувати стиль зразка заголовка</a:t>
            </a:r>
            <a:endParaRPr lang="en-US" dirty="0"/>
          </a:p>
        </p:txBody>
      </p:sp>
      <p:sp>
        <p:nvSpPr>
          <p:cNvPr id="3" name="Місце для вмісту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тексту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8" name="Місце для дати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35A1BB29-AB33-4629-A938-7F5B67EE4F99}" type="datetime1">
              <a:rPr lang="uk-UA" smtClean="0"/>
              <a:t>17.10.2024</a:t>
            </a:fld>
            <a:endParaRPr lang="en-US"/>
          </a:p>
        </p:txBody>
      </p:sp>
      <p:sp>
        <p:nvSpPr>
          <p:cNvPr id="9" name="Місце для нижнього колонтитула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Місце для номера слайда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11" name="Прямокутник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Місце для зображення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a:t>Клацніть піктограму, щоб додати зображення</a:t>
            </a:r>
            <a:endParaRPr lang="en-US" dirty="0"/>
          </a:p>
        </p:txBody>
      </p:sp>
      <p:sp>
        <p:nvSpPr>
          <p:cNvPr id="5" name="Місце для дати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04D9FD46-936B-42B5-B66D-4C29255ED353}" type="datetime1">
              <a:rPr lang="uk-UA" smtClean="0"/>
              <a:t>17.10.2024</a:t>
            </a:fld>
            <a:endParaRPr lang="en-US" dirty="0"/>
          </a:p>
        </p:txBody>
      </p:sp>
      <p:sp>
        <p:nvSpPr>
          <p:cNvPr id="6" name="Місце для нижнього колонтитула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Times New Roman" panose="02020603050405020304" pitchFamily="18" charset="0"/>
                <a:ea typeface="+mn-ea"/>
                <a:cs typeface="+mn-cs"/>
              </a:defRPr>
            </a:lvl1pPr>
          </a:lstStyle>
          <a:p>
            <a:pPr algn="l"/>
            <a:endParaRPr lang="uk-UA" dirty="0"/>
          </a:p>
        </p:txBody>
      </p:sp>
      <p:sp>
        <p:nvSpPr>
          <p:cNvPr id="7" name="Місце для номера слайда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Прямокутник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Times New Roman" panose="02020603050405020304" pitchFamily="18" charset="0"/>
              </a:defRPr>
            </a:lvl1pPr>
          </a:lstStyle>
          <a:p>
            <a:pPr rtl="0"/>
            <a:r>
              <a:rPr lang="uk-UA" dirty="0"/>
              <a:t>Клацніть, щоб редагувати стиль зразка заголовка</a:t>
            </a:r>
            <a:endParaRPr lang="en-US" dirty="0"/>
          </a:p>
        </p:txBody>
      </p:sp>
      <p:sp>
        <p:nvSpPr>
          <p:cNvPr id="4" name="Місце для тексту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Прямокутник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Times New Roman" panose="02020603050405020304" pitchFamily="18" charset="0"/>
            </a:endParaRPr>
          </a:p>
        </p:txBody>
      </p:sp>
      <p:sp>
        <p:nvSpPr>
          <p:cNvPr id="7" name="Прямокутник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Прямокутник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Місце для заголовка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uk" dirty="0"/>
              <a:t>Зразок заголовка</a:t>
            </a:r>
            <a:endParaRPr lang="en-US" dirty="0"/>
          </a:p>
        </p:txBody>
      </p:sp>
      <p:sp>
        <p:nvSpPr>
          <p:cNvPr id="3" name="Місце для тексту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uk" dirty="0"/>
              <a:t>Зразки заголовків</a:t>
            </a:r>
          </a:p>
          <a:p>
            <a:pPr lvl="1" rtl="0"/>
            <a:r>
              <a:rPr lang="uk" dirty="0"/>
              <a:t>Другий рівень</a:t>
            </a:r>
          </a:p>
          <a:p>
            <a:pPr lvl="2" rtl="0"/>
            <a:r>
              <a:rPr lang="uk" dirty="0"/>
              <a:t>Третій рівень</a:t>
            </a:r>
          </a:p>
          <a:p>
            <a:pPr lvl="3" rtl="0"/>
            <a:r>
              <a:rPr lang="uk" dirty="0"/>
              <a:t>Четвертий рівень</a:t>
            </a:r>
          </a:p>
          <a:p>
            <a:pPr lvl="4" rtl="0"/>
            <a:r>
              <a:rPr lang="uk" dirty="0"/>
              <a:t>П’ятий рівень</a:t>
            </a:r>
            <a:endParaRPr lang="en-US" dirty="0"/>
          </a:p>
        </p:txBody>
      </p:sp>
      <p:sp>
        <p:nvSpPr>
          <p:cNvPr id="4" name="Місце для дати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latin typeface="Times New Roman" panose="02020603050405020304" pitchFamily="18" charset="0"/>
              </a:defRPr>
            </a:lvl1pPr>
          </a:lstStyle>
          <a:p>
            <a:fld id="{E3BF96F5-5ECC-498F-8E10-41B665E6E9EF}" type="datetime1">
              <a:rPr lang="uk-UA" smtClean="0"/>
              <a:pPr/>
              <a:t>17.10.2024</a:t>
            </a:fld>
            <a:endParaRPr lang="en-US" dirty="0"/>
          </a:p>
        </p:txBody>
      </p:sp>
      <p:sp>
        <p:nvSpPr>
          <p:cNvPr id="5" name="Місце для нижнього колонтитула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latin typeface="Times New Roman" panose="02020603050405020304" pitchFamily="18" charset="0"/>
              </a:defRPr>
            </a:lvl1pPr>
          </a:lstStyle>
          <a:p>
            <a:endParaRPr lang="en-US" dirty="0"/>
          </a:p>
        </p:txBody>
      </p:sp>
      <p:sp>
        <p:nvSpPr>
          <p:cNvPr id="6" name="Місце для номера слайда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latin typeface="Times New Roman" panose="02020603050405020304" pitchFamily="18" charset="0"/>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Times New Roman" panose="02020603050405020304" pitchFamily="18" charset="0"/>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Times New Roman" panose="02020603050405020304" pitchFamily="18" charset="0"/>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Times New Roman" panose="02020603050405020304" pitchFamily="18" charset="0"/>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imes New Roman" panose="02020603050405020304" pitchFamily="18" charset="0"/>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imes New Roman" panose="02020603050405020304" pitchFamily="18" charset="0"/>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imes New Roman" panose="02020603050405020304" pitchFamily="18" charset="0"/>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microsoft.com/uk-ua/microsoft-365/exce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Рисунок 5" descr="Емблема зблизька&#10;&#10;Автоматично створений опис">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Прямокутник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Прямокутник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Заголовок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rtlCol="0">
            <a:normAutofit/>
          </a:bodyPr>
          <a:lstStyle/>
          <a:p>
            <a:pPr rtl="0"/>
            <a:r>
              <a:rPr lang="uk-UA" sz="4400" dirty="0">
                <a:solidFill>
                  <a:schemeClr val="tx1"/>
                </a:solidFill>
              </a:rPr>
              <a:t>Аналіз даних</a:t>
            </a:r>
            <a:endParaRPr lang="uk" sz="4400" dirty="0">
              <a:solidFill>
                <a:schemeClr val="tx1"/>
              </a:solidFill>
            </a:endParaRPr>
          </a:p>
        </p:txBody>
      </p:sp>
      <p:sp>
        <p:nvSpPr>
          <p:cNvPr id="3" name="Підзаголовок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rtlCol="0">
            <a:normAutofit/>
          </a:bodyPr>
          <a:lstStyle/>
          <a:p>
            <a:pPr rtl="0">
              <a:spcAft>
                <a:spcPts val="600"/>
              </a:spcAft>
            </a:pPr>
            <a:r>
              <a:rPr lang="uk-UA" dirty="0">
                <a:solidFill>
                  <a:schemeClr val="tx1"/>
                </a:solidFill>
              </a:rPr>
              <a:t>Лекція 4</a:t>
            </a:r>
            <a:endParaRPr lang="uk" dirty="0">
              <a:solidFill>
                <a:schemeClr val="tx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3C9BDC-E495-47CB-86E6-0D31D1875042}"/>
              </a:ext>
            </a:extLst>
          </p:cNvPr>
          <p:cNvSpPr>
            <a:spLocks noGrp="1"/>
          </p:cNvSpPr>
          <p:nvPr>
            <p:ph type="title"/>
          </p:nvPr>
        </p:nvSpPr>
        <p:spPr>
          <a:xfrm>
            <a:off x="1066800" y="642594"/>
            <a:ext cx="10058400" cy="724388"/>
          </a:xfrm>
        </p:spPr>
        <p:txBody>
          <a:bodyPr>
            <a:normAutofit fontScale="90000"/>
          </a:bodyPr>
          <a:lstStyle/>
          <a:p>
            <a:pPr algn="ctr"/>
            <a:br>
              <a:rPr lang="uk-UA" b="1" dirty="0"/>
            </a:br>
            <a:r>
              <a:rPr lang="uk-UA" sz="3100" b="1" dirty="0"/>
              <a:t>Основні методи аналізу даних</a:t>
            </a:r>
            <a:br>
              <a:rPr lang="uk-UA" b="1" dirty="0"/>
            </a:br>
            <a:endParaRPr lang="uk-UA" dirty="0"/>
          </a:p>
        </p:txBody>
      </p:sp>
      <p:sp>
        <p:nvSpPr>
          <p:cNvPr id="5" name="Місце для вмісту 4">
            <a:extLst>
              <a:ext uri="{FF2B5EF4-FFF2-40B4-BE49-F238E27FC236}">
                <a16:creationId xmlns:a16="http://schemas.microsoft.com/office/drawing/2014/main" id="{D4F1769E-0497-4C84-A4E7-C391DC4952D4}"/>
              </a:ext>
            </a:extLst>
          </p:cNvPr>
          <p:cNvSpPr>
            <a:spLocks noGrp="1"/>
          </p:cNvSpPr>
          <p:nvPr>
            <p:ph sz="half" idx="1"/>
          </p:nvPr>
        </p:nvSpPr>
        <p:spPr>
          <a:xfrm>
            <a:off x="1066800" y="1349176"/>
            <a:ext cx="4663440" cy="4774533"/>
          </a:xfrm>
        </p:spPr>
        <p:txBody>
          <a:bodyPr/>
          <a:lstStyle/>
          <a:p>
            <a:pPr marL="0" indent="0">
              <a:buNone/>
            </a:pPr>
            <a:r>
              <a:rPr lang="uk-UA" b="1" dirty="0"/>
              <a:t>Кількісний аналіз</a:t>
            </a:r>
          </a:p>
          <a:p>
            <a:pPr marL="0" indent="0">
              <a:buNone/>
            </a:pPr>
            <a:r>
              <a:rPr lang="uk-UA" dirty="0"/>
              <a:t>Кількісний аналіз передбачає роботу з числами та вимірюваннями (наприклад, аналіз результатів опитування, отриманих за допомогою оцінок). Під час кількісного аналізу застосовуються лише математичні й статистичні методи. Цей аналіз відповідає на запитання типу "скільки". </a:t>
            </a:r>
          </a:p>
          <a:p>
            <a:endParaRPr lang="uk-UA" dirty="0"/>
          </a:p>
        </p:txBody>
      </p:sp>
      <p:sp>
        <p:nvSpPr>
          <p:cNvPr id="6" name="Місце для вмісту 5">
            <a:extLst>
              <a:ext uri="{FF2B5EF4-FFF2-40B4-BE49-F238E27FC236}">
                <a16:creationId xmlns:a16="http://schemas.microsoft.com/office/drawing/2014/main" id="{14744FE7-9672-4CAA-A543-FA56EC170AEA}"/>
              </a:ext>
            </a:extLst>
          </p:cNvPr>
          <p:cNvSpPr>
            <a:spLocks noGrp="1"/>
          </p:cNvSpPr>
          <p:nvPr>
            <p:ph sz="half" idx="2"/>
          </p:nvPr>
        </p:nvSpPr>
        <p:spPr>
          <a:xfrm>
            <a:off x="6461760" y="1440873"/>
            <a:ext cx="4663440" cy="4774533"/>
          </a:xfrm>
        </p:spPr>
        <p:txBody>
          <a:bodyPr/>
          <a:lstStyle/>
          <a:p>
            <a:pPr marL="0" indent="0">
              <a:buNone/>
            </a:pPr>
            <a:r>
              <a:rPr lang="uk-UA" sz="1600" b="1" dirty="0"/>
              <a:t>Якісний аналіз</a:t>
            </a:r>
          </a:p>
          <a:p>
            <a:pPr marL="0" indent="0">
              <a:buNone/>
            </a:pPr>
            <a:r>
              <a:rPr lang="uk-UA" sz="1600" dirty="0"/>
              <a:t>Якісний аналіз передбачає розуміння суб’єктивного значення нечислових даних. Наприклад, він </a:t>
            </a:r>
            <a:r>
              <a:rPr lang="uk-UA" sz="1600" dirty="0" err="1"/>
              <a:t>підійде</a:t>
            </a:r>
            <a:r>
              <a:rPr lang="uk-UA" sz="1600" dirty="0"/>
              <a:t> для аналізу відповідей під час співбесіди чи розпізнавання емоцій на фотографіях. Під час якісного аналізу виявляються закономірності, теми й інша корисна інформація, і його головна мета – отримати точну та детальну інформацію</a:t>
            </a:r>
            <a:r>
              <a:rPr lang="uk-UA" dirty="0"/>
              <a:t>.</a:t>
            </a:r>
          </a:p>
          <a:p>
            <a:endParaRPr lang="uk-UA" dirty="0"/>
          </a:p>
        </p:txBody>
      </p:sp>
      <p:sp>
        <p:nvSpPr>
          <p:cNvPr id="4" name="Місце для дати 3">
            <a:extLst>
              <a:ext uri="{FF2B5EF4-FFF2-40B4-BE49-F238E27FC236}">
                <a16:creationId xmlns:a16="http://schemas.microsoft.com/office/drawing/2014/main" id="{A57CEB7D-9620-42DA-9B21-820AB128AC30}"/>
              </a:ext>
            </a:extLst>
          </p:cNvPr>
          <p:cNvSpPr>
            <a:spLocks noGrp="1"/>
          </p:cNvSpPr>
          <p:nvPr>
            <p:ph type="dt" sz="half" idx="10"/>
          </p:nvPr>
        </p:nvSpPr>
        <p:spPr/>
        <p:txBody>
          <a:bodyPr/>
          <a:lstStyle/>
          <a:p>
            <a:pPr rtl="0"/>
            <a:fld id="{EC408064-2FEA-490B-97A7-9D4C20B22D0E}" type="datetime1">
              <a:rPr lang="uk-UA" smtClean="0"/>
              <a:t>17.10.2024</a:t>
            </a:fld>
            <a:endParaRPr lang="en-US"/>
          </a:p>
        </p:txBody>
      </p:sp>
      <p:pic>
        <p:nvPicPr>
          <p:cNvPr id="7" name="Рисунок 6">
            <a:extLst>
              <a:ext uri="{FF2B5EF4-FFF2-40B4-BE49-F238E27FC236}">
                <a16:creationId xmlns:a16="http://schemas.microsoft.com/office/drawing/2014/main" id="{AC6DA606-084D-4243-BF8C-DEAD23031BCC}"/>
              </a:ext>
            </a:extLst>
          </p:cNvPr>
          <p:cNvPicPr>
            <a:picLocks noChangeAspect="1"/>
          </p:cNvPicPr>
          <p:nvPr/>
        </p:nvPicPr>
        <p:blipFill>
          <a:blip r:embed="rId2"/>
          <a:stretch>
            <a:fillRect/>
          </a:stretch>
        </p:blipFill>
        <p:spPr>
          <a:xfrm>
            <a:off x="1440240" y="4202546"/>
            <a:ext cx="3686251" cy="2124364"/>
          </a:xfrm>
          <a:prstGeom prst="rect">
            <a:avLst/>
          </a:prstGeom>
        </p:spPr>
      </p:pic>
      <p:pic>
        <p:nvPicPr>
          <p:cNvPr id="8" name="Рисунок 7">
            <a:extLst>
              <a:ext uri="{FF2B5EF4-FFF2-40B4-BE49-F238E27FC236}">
                <a16:creationId xmlns:a16="http://schemas.microsoft.com/office/drawing/2014/main" id="{2C399743-D5D6-402D-B42C-4FA91AED14BE}"/>
              </a:ext>
            </a:extLst>
          </p:cNvPr>
          <p:cNvPicPr>
            <a:picLocks noChangeAspect="1"/>
          </p:cNvPicPr>
          <p:nvPr/>
        </p:nvPicPr>
        <p:blipFill>
          <a:blip r:embed="rId3"/>
          <a:stretch>
            <a:fillRect/>
          </a:stretch>
        </p:blipFill>
        <p:spPr>
          <a:xfrm>
            <a:off x="6964181" y="4305721"/>
            <a:ext cx="3787579" cy="2124365"/>
          </a:xfrm>
          <a:prstGeom prst="rect">
            <a:avLst/>
          </a:prstGeom>
        </p:spPr>
      </p:pic>
    </p:spTree>
    <p:extLst>
      <p:ext uri="{BB962C8B-B14F-4D97-AF65-F5344CB8AC3E}">
        <p14:creationId xmlns:p14="http://schemas.microsoft.com/office/powerpoint/2010/main" val="888438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Місце для вмісту 7">
            <a:extLst>
              <a:ext uri="{FF2B5EF4-FFF2-40B4-BE49-F238E27FC236}">
                <a16:creationId xmlns:a16="http://schemas.microsoft.com/office/drawing/2014/main" id="{250E3B9F-A6BE-4C01-9295-4D61B13E44C7}"/>
              </a:ext>
            </a:extLst>
          </p:cNvPr>
          <p:cNvPicPr>
            <a:picLocks noGrp="1" noChangeAspect="1"/>
          </p:cNvPicPr>
          <p:nvPr>
            <p:ph idx="1"/>
          </p:nvPr>
        </p:nvPicPr>
        <p:blipFill>
          <a:blip r:embed="rId2"/>
          <a:stretch>
            <a:fillRect/>
          </a:stretch>
        </p:blipFill>
        <p:spPr>
          <a:xfrm>
            <a:off x="441948" y="457201"/>
            <a:ext cx="5312307" cy="3255818"/>
          </a:xfrm>
          <a:prstGeom prst="rect">
            <a:avLst/>
          </a:prstGeom>
        </p:spPr>
      </p:pic>
      <p:sp>
        <p:nvSpPr>
          <p:cNvPr id="5" name="Місце для дати 4">
            <a:extLst>
              <a:ext uri="{FF2B5EF4-FFF2-40B4-BE49-F238E27FC236}">
                <a16:creationId xmlns:a16="http://schemas.microsoft.com/office/drawing/2014/main" id="{99013FA2-8A59-4F31-B28D-4F687AE6051A}"/>
              </a:ext>
            </a:extLst>
          </p:cNvPr>
          <p:cNvSpPr>
            <a:spLocks noGrp="1"/>
          </p:cNvSpPr>
          <p:nvPr>
            <p:ph type="dt" sz="half" idx="10"/>
          </p:nvPr>
        </p:nvSpPr>
        <p:spPr/>
        <p:txBody>
          <a:bodyPr/>
          <a:lstStyle/>
          <a:p>
            <a:pPr rtl="0"/>
            <a:fld id="{22125E7A-BF40-4096-B528-5F20498A6621}" type="datetime1">
              <a:rPr lang="uk-UA" smtClean="0"/>
              <a:t>17.10.2024</a:t>
            </a:fld>
            <a:endParaRPr lang="en-US"/>
          </a:p>
        </p:txBody>
      </p:sp>
      <p:pic>
        <p:nvPicPr>
          <p:cNvPr id="9" name="Рисунок 8">
            <a:extLst>
              <a:ext uri="{FF2B5EF4-FFF2-40B4-BE49-F238E27FC236}">
                <a16:creationId xmlns:a16="http://schemas.microsoft.com/office/drawing/2014/main" id="{6B8CB0CC-9568-429F-8780-E59FE067CD58}"/>
              </a:ext>
            </a:extLst>
          </p:cNvPr>
          <p:cNvPicPr>
            <a:picLocks noChangeAspect="1"/>
          </p:cNvPicPr>
          <p:nvPr/>
        </p:nvPicPr>
        <p:blipFill>
          <a:blip r:embed="rId3"/>
          <a:stretch>
            <a:fillRect/>
          </a:stretch>
        </p:blipFill>
        <p:spPr>
          <a:xfrm>
            <a:off x="1066364" y="2743140"/>
            <a:ext cx="10059272" cy="1371719"/>
          </a:xfrm>
          <a:prstGeom prst="rect">
            <a:avLst/>
          </a:prstGeom>
        </p:spPr>
      </p:pic>
      <p:pic>
        <p:nvPicPr>
          <p:cNvPr id="10" name="Рисунок 9">
            <a:extLst>
              <a:ext uri="{FF2B5EF4-FFF2-40B4-BE49-F238E27FC236}">
                <a16:creationId xmlns:a16="http://schemas.microsoft.com/office/drawing/2014/main" id="{DA15042D-70E1-442B-8309-F6B06FB45629}"/>
              </a:ext>
            </a:extLst>
          </p:cNvPr>
          <p:cNvPicPr>
            <a:picLocks noChangeAspect="1"/>
          </p:cNvPicPr>
          <p:nvPr/>
        </p:nvPicPr>
        <p:blipFill rotWithShape="1">
          <a:blip r:embed="rId4"/>
          <a:srcRect b="12226"/>
          <a:stretch/>
        </p:blipFill>
        <p:spPr>
          <a:xfrm>
            <a:off x="7056446" y="457200"/>
            <a:ext cx="3939881" cy="5966523"/>
          </a:xfrm>
          <a:prstGeom prst="rect">
            <a:avLst/>
          </a:prstGeom>
        </p:spPr>
      </p:pic>
      <p:pic>
        <p:nvPicPr>
          <p:cNvPr id="11" name="Рисунок 10">
            <a:extLst>
              <a:ext uri="{FF2B5EF4-FFF2-40B4-BE49-F238E27FC236}">
                <a16:creationId xmlns:a16="http://schemas.microsoft.com/office/drawing/2014/main" id="{316F11FF-492D-4811-BD5F-086CC04636FA}"/>
              </a:ext>
            </a:extLst>
          </p:cNvPr>
          <p:cNvPicPr>
            <a:picLocks noChangeAspect="1"/>
          </p:cNvPicPr>
          <p:nvPr/>
        </p:nvPicPr>
        <p:blipFill>
          <a:blip r:embed="rId5"/>
          <a:stretch>
            <a:fillRect/>
          </a:stretch>
        </p:blipFill>
        <p:spPr>
          <a:xfrm>
            <a:off x="1593859" y="3813730"/>
            <a:ext cx="3901778" cy="2522439"/>
          </a:xfrm>
          <a:prstGeom prst="rect">
            <a:avLst/>
          </a:prstGeom>
        </p:spPr>
      </p:pic>
    </p:spTree>
    <p:extLst>
      <p:ext uri="{BB962C8B-B14F-4D97-AF65-F5344CB8AC3E}">
        <p14:creationId xmlns:p14="http://schemas.microsoft.com/office/powerpoint/2010/main" val="4288733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8CDB1EBB-8158-4E81-8C01-F76EC2D35369}"/>
              </a:ext>
            </a:extLst>
          </p:cNvPr>
          <p:cNvSpPr>
            <a:spLocks noGrp="1"/>
          </p:cNvSpPr>
          <p:nvPr>
            <p:ph type="title"/>
          </p:nvPr>
        </p:nvSpPr>
        <p:spPr>
          <a:xfrm>
            <a:off x="1066800" y="642594"/>
            <a:ext cx="10058400" cy="576606"/>
          </a:xfrm>
        </p:spPr>
        <p:txBody>
          <a:bodyPr>
            <a:normAutofit fontScale="90000"/>
          </a:bodyPr>
          <a:lstStyle/>
          <a:p>
            <a:pPr algn="ctr"/>
            <a:br>
              <a:rPr lang="uk-UA" dirty="0"/>
            </a:br>
            <a:r>
              <a:rPr lang="uk-UA" dirty="0"/>
              <a:t>Процес аналізу даних</a:t>
            </a:r>
            <a:br>
              <a:rPr lang="uk-UA" dirty="0"/>
            </a:br>
            <a:endParaRPr lang="uk-UA" dirty="0"/>
          </a:p>
        </p:txBody>
      </p:sp>
      <p:sp>
        <p:nvSpPr>
          <p:cNvPr id="7" name="Місце для вмісту 6">
            <a:extLst>
              <a:ext uri="{FF2B5EF4-FFF2-40B4-BE49-F238E27FC236}">
                <a16:creationId xmlns:a16="http://schemas.microsoft.com/office/drawing/2014/main" id="{7C3A1B7C-644D-4B9F-80F8-34F78F31F40C}"/>
              </a:ext>
            </a:extLst>
          </p:cNvPr>
          <p:cNvSpPr>
            <a:spLocks noGrp="1"/>
          </p:cNvSpPr>
          <p:nvPr>
            <p:ph idx="1"/>
          </p:nvPr>
        </p:nvSpPr>
        <p:spPr>
          <a:xfrm>
            <a:off x="1066799" y="1219200"/>
            <a:ext cx="10746509" cy="4733544"/>
          </a:xfrm>
        </p:spPr>
        <p:txBody>
          <a:bodyPr>
            <a:normAutofit/>
          </a:bodyPr>
          <a:lstStyle/>
          <a:p>
            <a:pPr marL="0" indent="0">
              <a:buNone/>
            </a:pPr>
            <a:r>
              <a:rPr lang="uk-UA" dirty="0"/>
              <a:t>Команда Процес аналізу даних це не що інше, як збір інформації за допомогою відповідної програми чи інструменту, який дозволяє вам досліджувати дані та знаходити в них закономірності. На основі цієї інформації та даних ви можете приймати рішення або робити остаточні висновки.</a:t>
            </a:r>
          </a:p>
          <a:p>
            <a:pPr marL="0" indent="0">
              <a:buNone/>
            </a:pPr>
            <a:endParaRPr lang="uk-UA" dirty="0"/>
          </a:p>
          <a:p>
            <a:pPr marL="0" indent="0">
              <a:buNone/>
            </a:pPr>
            <a:r>
              <a:rPr lang="uk-UA" sz="1800" dirty="0"/>
              <a:t>Аналіз даних складається з наступних етапів:</a:t>
            </a:r>
          </a:p>
          <a:p>
            <a:endParaRPr lang="uk-UA" dirty="0"/>
          </a:p>
          <a:p>
            <a:pPr marL="823912" indent="-285750">
              <a:buFont typeface="Wingdings" panose="05000000000000000000" pitchFamily="2" charset="2"/>
              <a:buChar char="§"/>
            </a:pPr>
            <a:r>
              <a:rPr lang="uk-UA" sz="1600" b="1" dirty="0"/>
              <a:t>Збір вимог до даних</a:t>
            </a:r>
          </a:p>
          <a:p>
            <a:pPr marL="823912" indent="-285750">
              <a:buFont typeface="Wingdings" panose="05000000000000000000" pitchFamily="2" charset="2"/>
              <a:buChar char="§"/>
            </a:pPr>
            <a:r>
              <a:rPr lang="uk-UA" sz="1600" b="1" dirty="0"/>
              <a:t>Збір даних</a:t>
            </a:r>
          </a:p>
          <a:p>
            <a:pPr marL="823912" indent="-285750">
              <a:buFont typeface="Wingdings" panose="05000000000000000000" pitchFamily="2" charset="2"/>
              <a:buChar char="§"/>
            </a:pPr>
            <a:r>
              <a:rPr lang="uk-UA" sz="1600" b="1" dirty="0"/>
              <a:t>Очищення даних</a:t>
            </a:r>
          </a:p>
          <a:p>
            <a:pPr marL="823912" indent="-285750">
              <a:buFont typeface="Wingdings" panose="05000000000000000000" pitchFamily="2" charset="2"/>
              <a:buChar char="§"/>
            </a:pPr>
            <a:r>
              <a:rPr lang="uk-UA" sz="1600" b="1" dirty="0"/>
              <a:t>Аналіз даних</a:t>
            </a:r>
          </a:p>
          <a:p>
            <a:pPr marL="823912" indent="-285750">
              <a:buFont typeface="Wingdings" panose="05000000000000000000" pitchFamily="2" charset="2"/>
              <a:buChar char="§"/>
            </a:pPr>
            <a:r>
              <a:rPr lang="uk-UA" sz="1600" b="1" dirty="0"/>
              <a:t>Інтерпретація даних</a:t>
            </a:r>
          </a:p>
          <a:p>
            <a:pPr marL="823912" indent="-285750">
              <a:buFont typeface="Wingdings" panose="05000000000000000000" pitchFamily="2" charset="2"/>
              <a:buChar char="§"/>
            </a:pPr>
            <a:r>
              <a:rPr lang="uk-UA" sz="1600" b="1" dirty="0"/>
              <a:t>Візуалізація даних</a:t>
            </a:r>
          </a:p>
        </p:txBody>
      </p:sp>
      <p:sp>
        <p:nvSpPr>
          <p:cNvPr id="5" name="Місце для дати 4">
            <a:extLst>
              <a:ext uri="{FF2B5EF4-FFF2-40B4-BE49-F238E27FC236}">
                <a16:creationId xmlns:a16="http://schemas.microsoft.com/office/drawing/2014/main" id="{21F6A91A-B2D7-4814-9342-C0DFEAC6DAAF}"/>
              </a:ext>
            </a:extLst>
          </p:cNvPr>
          <p:cNvSpPr>
            <a:spLocks noGrp="1"/>
          </p:cNvSpPr>
          <p:nvPr>
            <p:ph type="dt" sz="half" idx="10"/>
          </p:nvPr>
        </p:nvSpPr>
        <p:spPr/>
        <p:txBody>
          <a:bodyPr/>
          <a:lstStyle/>
          <a:p>
            <a:pPr rtl="0"/>
            <a:fld id="{22125E7A-BF40-4096-B528-5F20498A6621}" type="datetime1">
              <a:rPr lang="uk-UA" smtClean="0"/>
              <a:t>17.10.2024</a:t>
            </a:fld>
            <a:endParaRPr lang="en-US"/>
          </a:p>
        </p:txBody>
      </p:sp>
      <p:pic>
        <p:nvPicPr>
          <p:cNvPr id="8" name="Рисунок 7">
            <a:extLst>
              <a:ext uri="{FF2B5EF4-FFF2-40B4-BE49-F238E27FC236}">
                <a16:creationId xmlns:a16="http://schemas.microsoft.com/office/drawing/2014/main" id="{1976AA4F-9883-4E09-8D87-23DEA2A39B1E}"/>
              </a:ext>
            </a:extLst>
          </p:cNvPr>
          <p:cNvPicPr>
            <a:picLocks noChangeAspect="1"/>
          </p:cNvPicPr>
          <p:nvPr/>
        </p:nvPicPr>
        <p:blipFill>
          <a:blip r:embed="rId2"/>
          <a:stretch>
            <a:fillRect/>
          </a:stretch>
        </p:blipFill>
        <p:spPr>
          <a:xfrm>
            <a:off x="5024582" y="2863273"/>
            <a:ext cx="6668654" cy="3171767"/>
          </a:xfrm>
          <a:prstGeom prst="rect">
            <a:avLst/>
          </a:prstGeom>
        </p:spPr>
      </p:pic>
    </p:spTree>
    <p:extLst>
      <p:ext uri="{BB962C8B-B14F-4D97-AF65-F5344CB8AC3E}">
        <p14:creationId xmlns:p14="http://schemas.microsoft.com/office/powerpoint/2010/main" val="3391992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6D226ACB-1B15-4704-95EB-7BA9903108E6}"/>
              </a:ext>
            </a:extLst>
          </p:cNvPr>
          <p:cNvSpPr>
            <a:spLocks noGrp="1"/>
          </p:cNvSpPr>
          <p:nvPr>
            <p:ph type="title"/>
          </p:nvPr>
        </p:nvSpPr>
        <p:spPr>
          <a:xfrm>
            <a:off x="1066800" y="642594"/>
            <a:ext cx="10058400" cy="521188"/>
          </a:xfrm>
        </p:spPr>
        <p:txBody>
          <a:bodyPr>
            <a:noAutofit/>
          </a:bodyPr>
          <a:lstStyle/>
          <a:p>
            <a:pPr algn="ctr"/>
            <a:r>
              <a:rPr lang="uk-UA" sz="3200" dirty="0"/>
              <a:t>Результати аналізу даних</a:t>
            </a:r>
          </a:p>
        </p:txBody>
      </p:sp>
      <p:pic>
        <p:nvPicPr>
          <p:cNvPr id="5" name="Місце для вмісту 4">
            <a:extLst>
              <a:ext uri="{FF2B5EF4-FFF2-40B4-BE49-F238E27FC236}">
                <a16:creationId xmlns:a16="http://schemas.microsoft.com/office/drawing/2014/main" id="{AA98E036-62A9-445C-BA7C-418876F4840A}"/>
              </a:ext>
            </a:extLst>
          </p:cNvPr>
          <p:cNvPicPr>
            <a:picLocks noGrp="1" noChangeAspect="1"/>
          </p:cNvPicPr>
          <p:nvPr>
            <p:ph idx="1"/>
          </p:nvPr>
        </p:nvPicPr>
        <p:blipFill>
          <a:blip r:embed="rId2"/>
          <a:stretch>
            <a:fillRect/>
          </a:stretch>
        </p:blipFill>
        <p:spPr>
          <a:xfrm>
            <a:off x="419856" y="1255126"/>
            <a:ext cx="5502117" cy="2705334"/>
          </a:xfrm>
          <a:prstGeom prst="rect">
            <a:avLst/>
          </a:prstGeom>
        </p:spPr>
      </p:pic>
      <p:sp>
        <p:nvSpPr>
          <p:cNvPr id="4" name="Місце для дати 3">
            <a:extLst>
              <a:ext uri="{FF2B5EF4-FFF2-40B4-BE49-F238E27FC236}">
                <a16:creationId xmlns:a16="http://schemas.microsoft.com/office/drawing/2014/main" id="{ECB63861-E7B7-42A4-9FC6-AFA8C9617006}"/>
              </a:ext>
            </a:extLst>
          </p:cNvPr>
          <p:cNvSpPr>
            <a:spLocks noGrp="1"/>
          </p:cNvSpPr>
          <p:nvPr>
            <p:ph type="dt" sz="half" idx="10"/>
          </p:nvPr>
        </p:nvSpPr>
        <p:spPr/>
        <p:txBody>
          <a:bodyPr/>
          <a:lstStyle/>
          <a:p>
            <a:pPr rtl="0"/>
            <a:fld id="{EC408064-2FEA-490B-97A7-9D4C20B22D0E}" type="datetime1">
              <a:rPr lang="uk-UA" smtClean="0"/>
              <a:t>17.10.2024</a:t>
            </a:fld>
            <a:endParaRPr lang="en-US"/>
          </a:p>
        </p:txBody>
      </p:sp>
      <p:pic>
        <p:nvPicPr>
          <p:cNvPr id="6" name="Рисунок 5">
            <a:extLst>
              <a:ext uri="{FF2B5EF4-FFF2-40B4-BE49-F238E27FC236}">
                <a16:creationId xmlns:a16="http://schemas.microsoft.com/office/drawing/2014/main" id="{60B03A91-DA8B-442E-8C11-12DEC91D7026}"/>
              </a:ext>
            </a:extLst>
          </p:cNvPr>
          <p:cNvPicPr>
            <a:picLocks noChangeAspect="1"/>
          </p:cNvPicPr>
          <p:nvPr/>
        </p:nvPicPr>
        <p:blipFill>
          <a:blip r:embed="rId3"/>
          <a:stretch>
            <a:fillRect/>
          </a:stretch>
        </p:blipFill>
        <p:spPr>
          <a:xfrm>
            <a:off x="5921973" y="1255126"/>
            <a:ext cx="5624047" cy="2758679"/>
          </a:xfrm>
          <a:prstGeom prst="rect">
            <a:avLst/>
          </a:prstGeom>
        </p:spPr>
      </p:pic>
      <p:pic>
        <p:nvPicPr>
          <p:cNvPr id="7" name="Рисунок 6">
            <a:extLst>
              <a:ext uri="{FF2B5EF4-FFF2-40B4-BE49-F238E27FC236}">
                <a16:creationId xmlns:a16="http://schemas.microsoft.com/office/drawing/2014/main" id="{EEC943F1-6934-4C45-864D-59B8DE7A03E5}"/>
              </a:ext>
            </a:extLst>
          </p:cNvPr>
          <p:cNvPicPr>
            <a:picLocks noChangeAspect="1"/>
          </p:cNvPicPr>
          <p:nvPr/>
        </p:nvPicPr>
        <p:blipFill>
          <a:blip r:embed="rId4"/>
          <a:stretch>
            <a:fillRect/>
          </a:stretch>
        </p:blipFill>
        <p:spPr>
          <a:xfrm>
            <a:off x="816131" y="4340750"/>
            <a:ext cx="5105842" cy="1569856"/>
          </a:xfrm>
          <a:prstGeom prst="rect">
            <a:avLst/>
          </a:prstGeom>
        </p:spPr>
      </p:pic>
      <p:pic>
        <p:nvPicPr>
          <p:cNvPr id="8" name="Рисунок 7">
            <a:extLst>
              <a:ext uri="{FF2B5EF4-FFF2-40B4-BE49-F238E27FC236}">
                <a16:creationId xmlns:a16="http://schemas.microsoft.com/office/drawing/2014/main" id="{408C4C31-CA77-4D95-ADCD-768731DE6329}"/>
              </a:ext>
            </a:extLst>
          </p:cNvPr>
          <p:cNvPicPr>
            <a:picLocks noChangeAspect="1"/>
          </p:cNvPicPr>
          <p:nvPr/>
        </p:nvPicPr>
        <p:blipFill>
          <a:blip r:embed="rId5"/>
          <a:stretch>
            <a:fillRect/>
          </a:stretch>
        </p:blipFill>
        <p:spPr>
          <a:xfrm>
            <a:off x="6270028" y="4113488"/>
            <a:ext cx="4855172" cy="2024380"/>
          </a:xfrm>
          <a:prstGeom prst="rect">
            <a:avLst/>
          </a:prstGeom>
        </p:spPr>
      </p:pic>
    </p:spTree>
    <p:extLst>
      <p:ext uri="{BB962C8B-B14F-4D97-AF65-F5344CB8AC3E}">
        <p14:creationId xmlns:p14="http://schemas.microsoft.com/office/powerpoint/2010/main" val="3247883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7352B2-AEF5-4AC7-9589-4AF84FB04730}"/>
              </a:ext>
            </a:extLst>
          </p:cNvPr>
          <p:cNvSpPr>
            <a:spLocks noGrp="1"/>
          </p:cNvSpPr>
          <p:nvPr>
            <p:ph type="title"/>
          </p:nvPr>
        </p:nvSpPr>
        <p:spPr>
          <a:xfrm>
            <a:off x="1066800" y="642594"/>
            <a:ext cx="10058400" cy="604315"/>
          </a:xfrm>
        </p:spPr>
        <p:txBody>
          <a:bodyPr>
            <a:normAutofit fontScale="90000"/>
          </a:bodyPr>
          <a:lstStyle/>
          <a:p>
            <a:pPr algn="ctr"/>
            <a:r>
              <a:rPr lang="uk-UA" sz="3200" b="1" dirty="0"/>
              <a:t>Основні техніки бізнес-аналізу</a:t>
            </a:r>
            <a:br>
              <a:rPr lang="uk-UA" sz="3200" b="1" dirty="0"/>
            </a:br>
            <a:endParaRPr lang="uk-UA" sz="3200" dirty="0"/>
          </a:p>
        </p:txBody>
      </p:sp>
      <p:sp>
        <p:nvSpPr>
          <p:cNvPr id="3" name="Місце для вмісту 2">
            <a:extLst>
              <a:ext uri="{FF2B5EF4-FFF2-40B4-BE49-F238E27FC236}">
                <a16:creationId xmlns:a16="http://schemas.microsoft.com/office/drawing/2014/main" id="{2B829D9C-41AA-41E4-BF4E-244692C0A0AF}"/>
              </a:ext>
            </a:extLst>
          </p:cNvPr>
          <p:cNvSpPr>
            <a:spLocks noGrp="1"/>
          </p:cNvSpPr>
          <p:nvPr>
            <p:ph idx="1"/>
          </p:nvPr>
        </p:nvSpPr>
        <p:spPr>
          <a:xfrm>
            <a:off x="1066800" y="1246909"/>
            <a:ext cx="10058400" cy="4705835"/>
          </a:xfrm>
        </p:spPr>
        <p:txBody>
          <a:bodyPr/>
          <a:lstStyle/>
          <a:p>
            <a:pPr marL="0" indent="457200">
              <a:lnSpc>
                <a:spcPct val="100000"/>
              </a:lnSpc>
              <a:buNone/>
            </a:pPr>
            <a:r>
              <a:rPr lang="uk-UA" sz="1600" b="1" dirty="0"/>
              <a:t>Бізнес-аналіз</a:t>
            </a:r>
            <a:r>
              <a:rPr lang="uk-UA" sz="1600" dirty="0"/>
              <a:t> – це важливий процес, який допомагає організаціям визначати можливості, приймати обґрунтовані рішення та досягати своїх стратегічних цілей. </a:t>
            </a:r>
          </a:p>
          <a:p>
            <a:pPr marL="0" indent="457200">
              <a:lnSpc>
                <a:spcPct val="100000"/>
              </a:lnSpc>
              <a:buNone/>
            </a:pPr>
            <a:r>
              <a:rPr lang="uk-UA" sz="1600" dirty="0"/>
              <a:t>Використовуючи різні аналітичні техніки, аналітики можуть оцінити внутрішні та зовнішні фактори, що впливають на ефективність бізнесу. У цій статті ми розглянемо п’ять потужних методів бізнес-аналізу: </a:t>
            </a:r>
            <a:r>
              <a:rPr lang="en-US" sz="1600" b="1" i="1" dirty="0"/>
              <a:t>SWOT-</a:t>
            </a:r>
            <a:r>
              <a:rPr lang="uk-UA" sz="1600" b="1" i="1" dirty="0"/>
              <a:t>аналіз, </a:t>
            </a:r>
            <a:r>
              <a:rPr lang="en-US" sz="1600" b="1" i="1" dirty="0"/>
              <a:t>MOST-</a:t>
            </a:r>
            <a:r>
              <a:rPr lang="uk-UA" sz="1600" b="1" i="1" dirty="0"/>
              <a:t>аналіз, Моделювання Бізнес-Процесів, </a:t>
            </a:r>
            <a:r>
              <a:rPr lang="en-US" sz="1600" b="1" i="1" dirty="0"/>
              <a:t>PESTEL-</a:t>
            </a:r>
            <a:r>
              <a:rPr lang="uk-UA" sz="1600" b="1" i="1" dirty="0"/>
              <a:t>аналіз та </a:t>
            </a:r>
            <a:r>
              <a:rPr lang="en-US" sz="1600" b="1" i="1" dirty="0"/>
              <a:t>CATWOE. </a:t>
            </a:r>
            <a:endParaRPr lang="uk-UA" sz="1600" b="1" i="1" dirty="0"/>
          </a:p>
          <a:p>
            <a:pPr marL="0" indent="457200">
              <a:lnSpc>
                <a:spcPct val="100000"/>
              </a:lnSpc>
              <a:buNone/>
            </a:pPr>
            <a:r>
              <a:rPr lang="uk-UA" sz="1600" dirty="0"/>
              <a:t>Розуміння цих методів забезпечить бізнес-аналітиків необхідними інструментами для ефективної оцінки та покращення ефективності організації.</a:t>
            </a:r>
            <a:endParaRPr lang="uk-UA" sz="1600" b="1" dirty="0"/>
          </a:p>
          <a:p>
            <a:pPr marL="0" indent="0">
              <a:buNone/>
            </a:pPr>
            <a:endParaRPr lang="uk-UA" b="1" dirty="0"/>
          </a:p>
          <a:p>
            <a:pPr marL="0" indent="0">
              <a:buNone/>
            </a:pPr>
            <a:r>
              <a:rPr lang="en-US" sz="2000" b="1" dirty="0"/>
              <a:t>1.SWOT-</a:t>
            </a:r>
            <a:r>
              <a:rPr lang="uk-UA" sz="2000" b="1" dirty="0"/>
              <a:t>Аналіз: Оцінка сильних і слабких сторін, можливостей і загроз</a:t>
            </a:r>
            <a:endParaRPr lang="uk-UA" sz="2000" dirty="0"/>
          </a:p>
          <a:p>
            <a:pPr marL="0" indent="457200">
              <a:buNone/>
            </a:pPr>
            <a:r>
              <a:rPr lang="en-US" sz="1600" dirty="0"/>
              <a:t>SWOT-</a:t>
            </a:r>
            <a:r>
              <a:rPr lang="uk-UA" sz="1600" dirty="0"/>
              <a:t>Аналіз – це широко розповсюджена методика оцінки поточної ситуації в бізнесі. Аналіз передбачає визначення внутрішніх сильних і слабких сторін, таких як унікальні можливості або операційна неефективність, а також зовнішніх можливостей і загроз, таких як ринкові тенденції або конкуренція. Аналізуючи ці фактори, компанії отримують уявлення про свої конкурентні переваги та сфери, які потребують вдосконалення, що дозволяє їм розробляти ефективні стратегії.</a:t>
            </a:r>
          </a:p>
          <a:p>
            <a:pPr marL="0" indent="457200">
              <a:buNone/>
            </a:pPr>
            <a:r>
              <a:rPr lang="en-US" sz="1600" dirty="0"/>
              <a:t>https://www.ba.in.ua/2023/06/30/shho-take-swot-analiz-ta-yak-jogo-korrektno-provodyty/</a:t>
            </a:r>
            <a:endParaRPr lang="uk-UA" sz="1600" dirty="0"/>
          </a:p>
          <a:p>
            <a:pPr marL="0" indent="0">
              <a:buNone/>
            </a:pPr>
            <a:endParaRPr lang="uk-UA" dirty="0"/>
          </a:p>
        </p:txBody>
      </p:sp>
      <p:sp>
        <p:nvSpPr>
          <p:cNvPr id="4" name="Місце для дати 3">
            <a:extLst>
              <a:ext uri="{FF2B5EF4-FFF2-40B4-BE49-F238E27FC236}">
                <a16:creationId xmlns:a16="http://schemas.microsoft.com/office/drawing/2014/main" id="{4507F840-ED5D-481F-B102-9A7969F1B5C2}"/>
              </a:ext>
            </a:extLst>
          </p:cNvPr>
          <p:cNvSpPr>
            <a:spLocks noGrp="1"/>
          </p:cNvSpPr>
          <p:nvPr>
            <p:ph type="dt" sz="half" idx="10"/>
          </p:nvPr>
        </p:nvSpPr>
        <p:spPr/>
        <p:txBody>
          <a:bodyPr/>
          <a:lstStyle/>
          <a:p>
            <a:pPr rtl="0"/>
            <a:fld id="{EC408064-2FEA-490B-97A7-9D4C20B22D0E}" type="datetime1">
              <a:rPr lang="uk-UA" smtClean="0"/>
              <a:t>17.10.2024</a:t>
            </a:fld>
            <a:endParaRPr lang="en-US"/>
          </a:p>
        </p:txBody>
      </p:sp>
    </p:spTree>
    <p:extLst>
      <p:ext uri="{BB962C8B-B14F-4D97-AF65-F5344CB8AC3E}">
        <p14:creationId xmlns:p14="http://schemas.microsoft.com/office/powerpoint/2010/main" val="185108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47BE4DCB-B880-46CD-B313-35877AAA3BF9}"/>
              </a:ext>
            </a:extLst>
          </p:cNvPr>
          <p:cNvSpPr>
            <a:spLocks noGrp="1"/>
          </p:cNvSpPr>
          <p:nvPr>
            <p:ph sz="half" idx="1"/>
          </p:nvPr>
        </p:nvSpPr>
        <p:spPr>
          <a:xfrm>
            <a:off x="1066800" y="674255"/>
            <a:ext cx="4663440" cy="5449454"/>
          </a:xfrm>
        </p:spPr>
        <p:txBody>
          <a:bodyPr>
            <a:normAutofit/>
          </a:bodyPr>
          <a:lstStyle/>
          <a:p>
            <a:pPr marL="0" indent="0">
              <a:buNone/>
            </a:pPr>
            <a:r>
              <a:rPr lang="en-US" b="1" dirty="0"/>
              <a:t>2.MOST-</a:t>
            </a:r>
            <a:r>
              <a:rPr lang="uk-UA" b="1" dirty="0"/>
              <a:t>Аналіз: Зосередження на місії, цілях, стратегіях і тактиці</a:t>
            </a:r>
            <a:endParaRPr lang="uk-UA" dirty="0"/>
          </a:p>
          <a:p>
            <a:pPr marL="0" indent="0" algn="just">
              <a:buNone/>
            </a:pPr>
            <a:r>
              <a:rPr lang="uk-UA" dirty="0"/>
              <a:t>Аналіз </a:t>
            </a:r>
            <a:r>
              <a:rPr lang="en-US" dirty="0"/>
              <a:t>MOST (Mission, Objectives, Strategies, Tactics) </a:t>
            </a:r>
            <a:r>
              <a:rPr lang="uk-UA" dirty="0"/>
              <a:t>забезпечує основу для узгодження бізнес-діяльності з місією та стратегічними цілями організації. Це передбачає вивчення місії, щоб зрозуміти основну мету бізнесу. Потім визначаються цілі, щоб окреслити конкретні завдання, які підтримують місію. Для досягнення цих цілей розробляються стратегії і тактики. </a:t>
            </a:r>
          </a:p>
          <a:p>
            <a:pPr marL="0" indent="0" algn="just">
              <a:buNone/>
            </a:pPr>
            <a:r>
              <a:rPr lang="uk-UA" dirty="0"/>
              <a:t>Використовуючи аналіз </a:t>
            </a:r>
            <a:r>
              <a:rPr lang="en-US" dirty="0"/>
              <a:t>MOST, </a:t>
            </a:r>
            <a:r>
              <a:rPr lang="uk-UA" dirty="0"/>
              <a:t>компанії можуть переконатися, що їхня діяльність безпосередньо пов’язана з їх головною місією та цілями.</a:t>
            </a:r>
          </a:p>
          <a:p>
            <a:pPr marL="0" indent="0">
              <a:buNone/>
            </a:pPr>
            <a:endParaRPr lang="uk-UA" dirty="0"/>
          </a:p>
        </p:txBody>
      </p:sp>
      <p:sp>
        <p:nvSpPr>
          <p:cNvPr id="7" name="Місце для вмісту 6">
            <a:extLst>
              <a:ext uri="{FF2B5EF4-FFF2-40B4-BE49-F238E27FC236}">
                <a16:creationId xmlns:a16="http://schemas.microsoft.com/office/drawing/2014/main" id="{35275083-1CD2-4A89-AF50-9B6BB8200E54}"/>
              </a:ext>
            </a:extLst>
          </p:cNvPr>
          <p:cNvSpPr>
            <a:spLocks noGrp="1"/>
          </p:cNvSpPr>
          <p:nvPr>
            <p:ph sz="half" idx="2"/>
          </p:nvPr>
        </p:nvSpPr>
        <p:spPr>
          <a:xfrm>
            <a:off x="6461760" y="674255"/>
            <a:ext cx="4663440" cy="5094778"/>
          </a:xfrm>
        </p:spPr>
        <p:txBody>
          <a:bodyPr>
            <a:normAutofit/>
          </a:bodyPr>
          <a:lstStyle/>
          <a:p>
            <a:pPr marL="0" indent="0">
              <a:buNone/>
            </a:pPr>
            <a:r>
              <a:rPr lang="uk-UA" b="1" dirty="0"/>
              <a:t>3.Моделювання Бізнес-Процесів: підвищення ефективності та виявлення прогалин</a:t>
            </a:r>
            <a:endParaRPr lang="uk-UA" dirty="0"/>
          </a:p>
          <a:p>
            <a:pPr marL="0" indent="0" algn="just">
              <a:buNone/>
            </a:pPr>
            <a:r>
              <a:rPr lang="uk-UA" dirty="0"/>
              <a:t>Моделювання бізнес-процесів (</a:t>
            </a:r>
            <a:r>
              <a:rPr lang="en-US" dirty="0"/>
              <a:t>Business Process Modelling) — </a:t>
            </a:r>
            <a:r>
              <a:rPr lang="uk-UA" dirty="0"/>
              <a:t>це техніка, яка передбачає відображення та аналіз процесів організації для підвищення ефективності та результативності. Це допомагає виявити вузькі місця, надмірності та прогалини в робочих процесах. </a:t>
            </a:r>
            <a:r>
              <a:rPr lang="en-US" dirty="0"/>
              <a:t>BPM </a:t>
            </a:r>
            <a:r>
              <a:rPr lang="uk-UA" dirty="0"/>
              <a:t>дозволяє компаніям візуалізувати свої процеси, оцінити потік інформації та ресурсів, а також визначити області для оптимізації. Спрощуючи процеси, організації можуть підвищити продуктивність, зменшити витрати та забезпечити кращий досвід клієнтів.</a:t>
            </a:r>
          </a:p>
          <a:p>
            <a:pPr marL="0" indent="0">
              <a:buNone/>
            </a:pPr>
            <a:endParaRPr lang="uk-UA" dirty="0"/>
          </a:p>
        </p:txBody>
      </p:sp>
      <p:sp>
        <p:nvSpPr>
          <p:cNvPr id="4" name="Місце для дати 3">
            <a:extLst>
              <a:ext uri="{FF2B5EF4-FFF2-40B4-BE49-F238E27FC236}">
                <a16:creationId xmlns:a16="http://schemas.microsoft.com/office/drawing/2014/main" id="{0098BCA3-7EF1-41D9-9E7C-FDDABFE15B15}"/>
              </a:ext>
            </a:extLst>
          </p:cNvPr>
          <p:cNvSpPr>
            <a:spLocks noGrp="1"/>
          </p:cNvSpPr>
          <p:nvPr>
            <p:ph type="dt" sz="half" idx="10"/>
          </p:nvPr>
        </p:nvSpPr>
        <p:spPr/>
        <p:txBody>
          <a:bodyPr/>
          <a:lstStyle/>
          <a:p>
            <a:pPr rtl="0"/>
            <a:fld id="{EC408064-2FEA-490B-97A7-9D4C20B22D0E}" type="datetime1">
              <a:rPr lang="uk-UA" smtClean="0"/>
              <a:t>17.10.2024</a:t>
            </a:fld>
            <a:endParaRPr lang="en-US"/>
          </a:p>
        </p:txBody>
      </p:sp>
    </p:spTree>
    <p:extLst>
      <p:ext uri="{BB962C8B-B14F-4D97-AF65-F5344CB8AC3E}">
        <p14:creationId xmlns:p14="http://schemas.microsoft.com/office/powerpoint/2010/main" val="1571793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53C6603-7973-4A37-B9FD-181BAB1FC3A3}"/>
              </a:ext>
            </a:extLst>
          </p:cNvPr>
          <p:cNvSpPr>
            <a:spLocks noGrp="1"/>
          </p:cNvSpPr>
          <p:nvPr>
            <p:ph sz="half" idx="1"/>
          </p:nvPr>
        </p:nvSpPr>
        <p:spPr>
          <a:xfrm>
            <a:off x="1066800" y="822036"/>
            <a:ext cx="4663440" cy="5030124"/>
          </a:xfrm>
        </p:spPr>
        <p:txBody>
          <a:bodyPr>
            <a:normAutofit fontScale="92500" lnSpcReduction="10000"/>
          </a:bodyPr>
          <a:lstStyle/>
          <a:p>
            <a:pPr marL="0" indent="0">
              <a:buNone/>
            </a:pPr>
            <a:r>
              <a:rPr lang="en-US" b="1" dirty="0"/>
              <a:t>4.PESTEL-</a:t>
            </a:r>
            <a:r>
              <a:rPr lang="uk-UA" b="1" dirty="0"/>
              <a:t>Аналіз: Оцінка зовнішніх факторів</a:t>
            </a:r>
            <a:endParaRPr lang="uk-UA" dirty="0"/>
          </a:p>
          <a:p>
            <a:pPr marL="0" indent="457200" algn="just">
              <a:buNone/>
            </a:pPr>
            <a:r>
              <a:rPr lang="uk-UA" dirty="0"/>
              <a:t>Аналіз </a:t>
            </a:r>
            <a:r>
              <a:rPr lang="en-US" dirty="0"/>
              <a:t>PESTEL </a:t>
            </a:r>
            <a:r>
              <a:rPr lang="uk-UA" dirty="0"/>
              <a:t>є основою для розуміння зовнішніх факторів, які впливають на ефективність бізнесу. Він розглядає Політичні (</a:t>
            </a:r>
            <a:r>
              <a:rPr lang="en-US" dirty="0"/>
              <a:t>Political), </a:t>
            </a:r>
            <a:r>
              <a:rPr lang="uk-UA" dirty="0"/>
              <a:t>Економічні (</a:t>
            </a:r>
            <a:r>
              <a:rPr lang="en-US" dirty="0"/>
              <a:t>Economic), </a:t>
            </a:r>
            <a:r>
              <a:rPr lang="uk-UA" dirty="0"/>
              <a:t>Соціальні (</a:t>
            </a:r>
            <a:r>
              <a:rPr lang="en-US" dirty="0"/>
              <a:t>Social), </a:t>
            </a:r>
            <a:r>
              <a:rPr lang="uk-UA" dirty="0"/>
              <a:t>Технологічні ( </a:t>
            </a:r>
            <a:r>
              <a:rPr lang="en-US" dirty="0"/>
              <a:t>Technological), </a:t>
            </a:r>
            <a:r>
              <a:rPr lang="uk-UA" dirty="0"/>
              <a:t>Екологічні (</a:t>
            </a:r>
            <a:r>
              <a:rPr lang="en-US" dirty="0"/>
              <a:t>Environmental) </a:t>
            </a:r>
            <a:r>
              <a:rPr lang="uk-UA" dirty="0"/>
              <a:t>та Правові (</a:t>
            </a:r>
            <a:r>
              <a:rPr lang="en-US" dirty="0"/>
              <a:t>Legal) </a:t>
            </a:r>
            <a:r>
              <a:rPr lang="uk-UA" dirty="0"/>
              <a:t>фактори. </a:t>
            </a:r>
          </a:p>
          <a:p>
            <a:pPr marL="0" indent="457200" algn="just">
              <a:buNone/>
            </a:pPr>
            <a:r>
              <a:rPr lang="uk-UA" dirty="0"/>
              <a:t>Проводячи аналіз </a:t>
            </a:r>
            <a:r>
              <a:rPr lang="en-US" dirty="0"/>
              <a:t>PESTEL, </a:t>
            </a:r>
            <a:r>
              <a:rPr lang="uk-UA" dirty="0"/>
              <a:t>підприємства можуть визначати можливості та загрози, що виникають через зміни зовнішнього середовища. Цей аналіз допомагає організаціям адаптувати свої стратегії до мінливих ринкових умов, нормативних змін, технологічного прогресу та суспільних тенденцій.</a:t>
            </a:r>
          </a:p>
          <a:p>
            <a:endParaRPr lang="uk-UA" dirty="0"/>
          </a:p>
        </p:txBody>
      </p:sp>
      <p:sp>
        <p:nvSpPr>
          <p:cNvPr id="4" name="Місце для вмісту 3">
            <a:extLst>
              <a:ext uri="{FF2B5EF4-FFF2-40B4-BE49-F238E27FC236}">
                <a16:creationId xmlns:a16="http://schemas.microsoft.com/office/drawing/2014/main" id="{7144E452-31D2-43B7-8DDE-38813DCAC7A0}"/>
              </a:ext>
            </a:extLst>
          </p:cNvPr>
          <p:cNvSpPr>
            <a:spLocks noGrp="1"/>
          </p:cNvSpPr>
          <p:nvPr>
            <p:ph sz="half" idx="2"/>
          </p:nvPr>
        </p:nvSpPr>
        <p:spPr>
          <a:xfrm>
            <a:off x="6461760" y="822036"/>
            <a:ext cx="4663440" cy="5030124"/>
          </a:xfrm>
        </p:spPr>
        <p:txBody>
          <a:bodyPr>
            <a:normAutofit fontScale="92500" lnSpcReduction="10000"/>
          </a:bodyPr>
          <a:lstStyle/>
          <a:p>
            <a:pPr marL="0" indent="0">
              <a:buNone/>
            </a:pPr>
            <a:r>
              <a:rPr lang="uk-UA" b="1" dirty="0"/>
              <a:t>5.</a:t>
            </a:r>
            <a:r>
              <a:rPr lang="en-US" b="1" dirty="0"/>
              <a:t>CATWOE: </a:t>
            </a:r>
            <a:r>
              <a:rPr lang="uk-UA" b="1" dirty="0"/>
              <a:t>аналіз зацікавлених сторін та їхніх перспектив</a:t>
            </a:r>
            <a:endParaRPr lang="uk-UA" dirty="0"/>
          </a:p>
          <a:p>
            <a:pPr marL="0" indent="457200" algn="just">
              <a:buNone/>
            </a:pPr>
            <a:r>
              <a:rPr lang="en-US" dirty="0"/>
              <a:t>CATWOE — </a:t>
            </a:r>
            <a:r>
              <a:rPr lang="uk-UA" dirty="0"/>
              <a:t>це абревіатура, що означає Клієнти (</a:t>
            </a:r>
            <a:r>
              <a:rPr lang="en-US" dirty="0"/>
              <a:t>Customers), </a:t>
            </a:r>
            <a:r>
              <a:rPr lang="uk-UA" dirty="0"/>
              <a:t>Актори (</a:t>
            </a:r>
            <a:r>
              <a:rPr lang="en-US" dirty="0"/>
              <a:t>Actors), </a:t>
            </a:r>
            <a:r>
              <a:rPr lang="uk-UA" dirty="0"/>
              <a:t>Процес Трансформації (</a:t>
            </a:r>
            <a:r>
              <a:rPr lang="en-US" dirty="0"/>
              <a:t>Transformation Process), </a:t>
            </a:r>
            <a:r>
              <a:rPr lang="uk-UA" dirty="0"/>
              <a:t>Світогляд (</a:t>
            </a:r>
            <a:r>
              <a:rPr lang="en-US" dirty="0"/>
              <a:t>Worldview), </a:t>
            </a:r>
            <a:r>
              <a:rPr lang="uk-UA" dirty="0"/>
              <a:t>Власники (</a:t>
            </a:r>
            <a:r>
              <a:rPr lang="en-US" dirty="0"/>
              <a:t>Owners) </a:t>
            </a:r>
            <a:r>
              <a:rPr lang="uk-UA" dirty="0"/>
              <a:t>та Обмеження Навколишнього Середовища (</a:t>
            </a:r>
            <a:r>
              <a:rPr lang="en-US" dirty="0"/>
              <a:t>Environmental Constraints). </a:t>
            </a:r>
            <a:r>
              <a:rPr lang="uk-UA" dirty="0"/>
              <a:t>Це техніка, яка використовується для аналізу зацікавлених сторін та їхніх точок зору в бізнес-контексті.</a:t>
            </a:r>
          </a:p>
          <a:p>
            <a:pPr marL="0" indent="457200" algn="just">
              <a:buNone/>
            </a:pPr>
            <a:r>
              <a:rPr lang="uk-UA" dirty="0"/>
              <a:t> </a:t>
            </a:r>
            <a:r>
              <a:rPr lang="en-US" dirty="0"/>
              <a:t>CATWOE </a:t>
            </a:r>
            <a:r>
              <a:rPr lang="uk-UA" dirty="0"/>
              <a:t>допомагає визначити, хто бере участь у процесі чи прийнятті рішення, які їхні інтереси та як вони сприймають ситуацію. Розуміючи точки зору різних зацікавлених сторін, організації можуть розробити більш інклюзивні та ефективні стратегії, які враховують різні точки зору.</a:t>
            </a:r>
          </a:p>
          <a:p>
            <a:endParaRPr lang="uk-UA" dirty="0"/>
          </a:p>
        </p:txBody>
      </p:sp>
      <p:sp>
        <p:nvSpPr>
          <p:cNvPr id="5" name="Місце для дати 4">
            <a:extLst>
              <a:ext uri="{FF2B5EF4-FFF2-40B4-BE49-F238E27FC236}">
                <a16:creationId xmlns:a16="http://schemas.microsoft.com/office/drawing/2014/main" id="{28540503-41BF-44C6-8100-62B15F6DF1F9}"/>
              </a:ext>
            </a:extLst>
          </p:cNvPr>
          <p:cNvSpPr>
            <a:spLocks noGrp="1"/>
          </p:cNvSpPr>
          <p:nvPr>
            <p:ph type="dt" sz="half" idx="10"/>
          </p:nvPr>
        </p:nvSpPr>
        <p:spPr/>
        <p:txBody>
          <a:bodyPr/>
          <a:lstStyle/>
          <a:p>
            <a:pPr rtl="0"/>
            <a:fld id="{22125E7A-BF40-4096-B528-5F20498A6621}" type="datetime1">
              <a:rPr lang="uk-UA" smtClean="0"/>
              <a:t>17.10.2024</a:t>
            </a:fld>
            <a:endParaRPr lang="en-US"/>
          </a:p>
        </p:txBody>
      </p:sp>
    </p:spTree>
    <p:extLst>
      <p:ext uri="{BB962C8B-B14F-4D97-AF65-F5344CB8AC3E}">
        <p14:creationId xmlns:p14="http://schemas.microsoft.com/office/powerpoint/2010/main" val="1013937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D9F4EE3-CB4B-459B-AF3F-0199ECAD799E}"/>
              </a:ext>
            </a:extLst>
          </p:cNvPr>
          <p:cNvSpPr>
            <a:spLocks noGrp="1"/>
          </p:cNvSpPr>
          <p:nvPr>
            <p:ph idx="1"/>
          </p:nvPr>
        </p:nvSpPr>
        <p:spPr>
          <a:xfrm>
            <a:off x="1066800" y="457200"/>
            <a:ext cx="10058400" cy="5495544"/>
          </a:xfrm>
        </p:spPr>
        <p:txBody>
          <a:bodyPr/>
          <a:lstStyle/>
          <a:p>
            <a:pPr marL="0" indent="0">
              <a:buNone/>
            </a:pPr>
            <a:r>
              <a:rPr lang="uk-UA" b="1" dirty="0"/>
              <a:t>Аналіз даних </a:t>
            </a:r>
            <a:r>
              <a:rPr lang="uk-UA" dirty="0"/>
              <a:t>– це процес збору, очищення й моделювання даних для отримання корисної інформації. На основі цих даних потім формуються звіти, які допомагають приймати стратегічні рішення.</a:t>
            </a:r>
          </a:p>
        </p:txBody>
      </p:sp>
      <p:sp>
        <p:nvSpPr>
          <p:cNvPr id="4" name="Місце для дати 3">
            <a:extLst>
              <a:ext uri="{FF2B5EF4-FFF2-40B4-BE49-F238E27FC236}">
                <a16:creationId xmlns:a16="http://schemas.microsoft.com/office/drawing/2014/main" id="{DD1BF213-DD89-41C3-8FA6-B585033CD572}"/>
              </a:ext>
            </a:extLst>
          </p:cNvPr>
          <p:cNvSpPr>
            <a:spLocks noGrp="1"/>
          </p:cNvSpPr>
          <p:nvPr>
            <p:ph type="dt" sz="half" idx="10"/>
          </p:nvPr>
        </p:nvSpPr>
        <p:spPr/>
        <p:txBody>
          <a:bodyPr/>
          <a:lstStyle/>
          <a:p>
            <a:pPr rtl="0"/>
            <a:fld id="{EC408064-2FEA-490B-97A7-9D4C20B22D0E}" type="datetime1">
              <a:rPr lang="uk-UA" smtClean="0"/>
              <a:t>17.10.2024</a:t>
            </a:fld>
            <a:endParaRPr lang="en-US" dirty="0"/>
          </a:p>
        </p:txBody>
      </p:sp>
      <p:pic>
        <p:nvPicPr>
          <p:cNvPr id="5" name="Рисунок 4">
            <a:extLst>
              <a:ext uri="{FF2B5EF4-FFF2-40B4-BE49-F238E27FC236}">
                <a16:creationId xmlns:a16="http://schemas.microsoft.com/office/drawing/2014/main" id="{F33C3CEA-354D-45FA-918B-0B0F9F0567B1}"/>
              </a:ext>
            </a:extLst>
          </p:cNvPr>
          <p:cNvPicPr>
            <a:picLocks noChangeAspect="1"/>
          </p:cNvPicPr>
          <p:nvPr/>
        </p:nvPicPr>
        <p:blipFill>
          <a:blip r:embed="rId2"/>
          <a:stretch>
            <a:fillRect/>
          </a:stretch>
        </p:blipFill>
        <p:spPr>
          <a:xfrm>
            <a:off x="800850" y="2643846"/>
            <a:ext cx="6073666" cy="3391194"/>
          </a:xfrm>
          <a:prstGeom prst="rect">
            <a:avLst/>
          </a:prstGeom>
        </p:spPr>
      </p:pic>
      <p:pic>
        <p:nvPicPr>
          <p:cNvPr id="6" name="Рисунок 5">
            <a:extLst>
              <a:ext uri="{FF2B5EF4-FFF2-40B4-BE49-F238E27FC236}">
                <a16:creationId xmlns:a16="http://schemas.microsoft.com/office/drawing/2014/main" id="{6E10767B-05A4-425E-BC91-43B92C617EEF}"/>
              </a:ext>
            </a:extLst>
          </p:cNvPr>
          <p:cNvPicPr>
            <a:picLocks noChangeAspect="1"/>
          </p:cNvPicPr>
          <p:nvPr/>
        </p:nvPicPr>
        <p:blipFill>
          <a:blip r:embed="rId3"/>
          <a:stretch>
            <a:fillRect/>
          </a:stretch>
        </p:blipFill>
        <p:spPr>
          <a:xfrm>
            <a:off x="6691762" y="1275663"/>
            <a:ext cx="4922947" cy="2514818"/>
          </a:xfrm>
          <a:prstGeom prst="rect">
            <a:avLst/>
          </a:prstGeom>
        </p:spPr>
      </p:pic>
      <p:sp>
        <p:nvSpPr>
          <p:cNvPr id="2" name="Прямокутник 1">
            <a:extLst>
              <a:ext uri="{FF2B5EF4-FFF2-40B4-BE49-F238E27FC236}">
                <a16:creationId xmlns:a16="http://schemas.microsoft.com/office/drawing/2014/main" id="{FA04D661-92CB-43A4-8BC2-F886D44382D4}"/>
              </a:ext>
            </a:extLst>
          </p:cNvPr>
          <p:cNvSpPr/>
          <p:nvPr/>
        </p:nvSpPr>
        <p:spPr>
          <a:xfrm>
            <a:off x="778516" y="1387916"/>
            <a:ext cx="6096000" cy="923330"/>
          </a:xfrm>
          <a:prstGeom prst="rect">
            <a:avLst/>
          </a:prstGeom>
        </p:spPr>
        <p:txBody>
          <a:bodyPr>
            <a:spAutoFit/>
          </a:bodyPr>
          <a:lstStyle/>
          <a:p>
            <a:r>
              <a:rPr lang="uk-UA" dirty="0"/>
              <a:t>Метою аналізу даних є отримання корисної інформації з даних і прийняття рішення на основі аналізу даних.</a:t>
            </a:r>
          </a:p>
        </p:txBody>
      </p:sp>
    </p:spTree>
    <p:extLst>
      <p:ext uri="{BB962C8B-B14F-4D97-AF65-F5344CB8AC3E}">
        <p14:creationId xmlns:p14="http://schemas.microsoft.com/office/powerpoint/2010/main" val="1011191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Місце для вмісту 8">
            <a:extLst>
              <a:ext uri="{FF2B5EF4-FFF2-40B4-BE49-F238E27FC236}">
                <a16:creationId xmlns:a16="http://schemas.microsoft.com/office/drawing/2014/main" id="{ECC6AC84-D943-41E5-8F6F-D62585E57342}"/>
              </a:ext>
            </a:extLst>
          </p:cNvPr>
          <p:cNvPicPr>
            <a:picLocks noGrp="1" noChangeAspect="1"/>
          </p:cNvPicPr>
          <p:nvPr>
            <p:ph sz="half" idx="1"/>
          </p:nvPr>
        </p:nvPicPr>
        <p:blipFill>
          <a:blip r:embed="rId2"/>
          <a:stretch>
            <a:fillRect/>
          </a:stretch>
        </p:blipFill>
        <p:spPr>
          <a:xfrm>
            <a:off x="461818" y="711199"/>
            <a:ext cx="5860184" cy="4895273"/>
          </a:xfrm>
          <a:prstGeom prst="rect">
            <a:avLst/>
          </a:prstGeom>
        </p:spPr>
      </p:pic>
      <p:pic>
        <p:nvPicPr>
          <p:cNvPr id="8" name="Місце для вмісту 7">
            <a:extLst>
              <a:ext uri="{FF2B5EF4-FFF2-40B4-BE49-F238E27FC236}">
                <a16:creationId xmlns:a16="http://schemas.microsoft.com/office/drawing/2014/main" id="{E0955FD1-167D-4A37-95D3-EDF696A33E5E}"/>
              </a:ext>
            </a:extLst>
          </p:cNvPr>
          <p:cNvPicPr>
            <a:picLocks noGrp="1" noChangeAspect="1"/>
          </p:cNvPicPr>
          <p:nvPr>
            <p:ph sz="half" idx="2"/>
          </p:nvPr>
        </p:nvPicPr>
        <p:blipFill>
          <a:blip r:embed="rId3"/>
          <a:stretch>
            <a:fillRect/>
          </a:stretch>
        </p:blipFill>
        <p:spPr>
          <a:xfrm>
            <a:off x="6461125" y="711200"/>
            <a:ext cx="5269057" cy="4895273"/>
          </a:xfrm>
          <a:prstGeom prst="rect">
            <a:avLst/>
          </a:prstGeom>
        </p:spPr>
      </p:pic>
      <p:sp>
        <p:nvSpPr>
          <p:cNvPr id="4" name="Місце для дати 3">
            <a:extLst>
              <a:ext uri="{FF2B5EF4-FFF2-40B4-BE49-F238E27FC236}">
                <a16:creationId xmlns:a16="http://schemas.microsoft.com/office/drawing/2014/main" id="{2CF29178-7BB3-49AC-8EF2-17FE601C3EE5}"/>
              </a:ext>
            </a:extLst>
          </p:cNvPr>
          <p:cNvSpPr>
            <a:spLocks noGrp="1"/>
          </p:cNvSpPr>
          <p:nvPr>
            <p:ph type="dt" sz="half" idx="10"/>
          </p:nvPr>
        </p:nvSpPr>
        <p:spPr>
          <a:xfrm>
            <a:off x="5999308" y="5781040"/>
            <a:ext cx="5860183" cy="365760"/>
          </a:xfrm>
        </p:spPr>
        <p:txBody>
          <a:bodyPr/>
          <a:lstStyle/>
          <a:p>
            <a:endParaRPr lang="uk-UA" sz="1800" dirty="0"/>
          </a:p>
          <a:p>
            <a:endParaRPr lang="uk-UA" sz="1800" dirty="0"/>
          </a:p>
          <a:p>
            <a:endParaRPr lang="uk-UA" sz="1800" dirty="0"/>
          </a:p>
          <a:p>
            <a:endParaRPr lang="uk-UA" sz="1800" dirty="0"/>
          </a:p>
          <a:p>
            <a:r>
              <a:rPr lang="en-US" sz="1800" dirty="0">
                <a:solidFill>
                  <a:schemeClr val="tx1"/>
                </a:solidFill>
              </a:rPr>
              <a:t>https://www.guru99.com/uk/big-data-analytics-tools.html</a:t>
            </a:r>
          </a:p>
        </p:txBody>
      </p:sp>
      <p:sp>
        <p:nvSpPr>
          <p:cNvPr id="10" name="Прямокутник 9">
            <a:extLst>
              <a:ext uri="{FF2B5EF4-FFF2-40B4-BE49-F238E27FC236}">
                <a16:creationId xmlns:a16="http://schemas.microsoft.com/office/drawing/2014/main" id="{43450987-D639-43B1-9D31-219A655BB9CD}"/>
              </a:ext>
            </a:extLst>
          </p:cNvPr>
          <p:cNvSpPr/>
          <p:nvPr/>
        </p:nvSpPr>
        <p:spPr>
          <a:xfrm>
            <a:off x="461818" y="5823634"/>
            <a:ext cx="5860184"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https://www.guru99.com/uk/what-is-data-analysis.html</a:t>
            </a:r>
            <a:endParaRPr lang="uk-UA" dirty="0">
              <a:latin typeface="Times New Roman" panose="02020603050405020304" pitchFamily="18"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DE93A55D-F735-4655-9B46-2DF74B5D9DD4}"/>
              </a:ext>
            </a:extLst>
          </p:cNvPr>
          <p:cNvPicPr>
            <a:picLocks noChangeAspect="1"/>
          </p:cNvPicPr>
          <p:nvPr/>
        </p:nvPicPr>
        <p:blipFill>
          <a:blip r:embed="rId4"/>
          <a:stretch>
            <a:fillRect/>
          </a:stretch>
        </p:blipFill>
        <p:spPr>
          <a:xfrm>
            <a:off x="698816" y="3312785"/>
            <a:ext cx="1684166" cy="232430"/>
          </a:xfrm>
          <a:prstGeom prst="rect">
            <a:avLst/>
          </a:prstGeom>
        </p:spPr>
      </p:pic>
    </p:spTree>
    <p:extLst>
      <p:ext uri="{BB962C8B-B14F-4D97-AF65-F5344CB8AC3E}">
        <p14:creationId xmlns:p14="http://schemas.microsoft.com/office/powerpoint/2010/main" val="121785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07BB23DA-1651-4F94-89F9-B398C0D57DDC}"/>
              </a:ext>
            </a:extLst>
          </p:cNvPr>
          <p:cNvSpPr>
            <a:spLocks noGrp="1"/>
          </p:cNvSpPr>
          <p:nvPr>
            <p:ph type="title"/>
          </p:nvPr>
        </p:nvSpPr>
        <p:spPr/>
        <p:txBody>
          <a:bodyPr>
            <a:normAutofit/>
          </a:bodyPr>
          <a:lstStyle/>
          <a:p>
            <a:pPr algn="ctr"/>
            <a:r>
              <a:rPr lang="uk-UA" sz="2800" dirty="0"/>
              <a:t>Компоненти необхідні для аналізу даних</a:t>
            </a:r>
          </a:p>
        </p:txBody>
      </p:sp>
      <p:pic>
        <p:nvPicPr>
          <p:cNvPr id="8" name="Місце для вмісту 7">
            <a:extLst>
              <a:ext uri="{FF2B5EF4-FFF2-40B4-BE49-F238E27FC236}">
                <a16:creationId xmlns:a16="http://schemas.microsoft.com/office/drawing/2014/main" id="{EF94BA8C-6987-4723-A3BE-CD6EE7DC4FA3}"/>
              </a:ext>
            </a:extLst>
          </p:cNvPr>
          <p:cNvPicPr>
            <a:picLocks noGrp="1" noChangeAspect="1"/>
          </p:cNvPicPr>
          <p:nvPr>
            <p:ph idx="1"/>
          </p:nvPr>
        </p:nvPicPr>
        <p:blipFill>
          <a:blip r:embed="rId2"/>
          <a:stretch>
            <a:fillRect/>
          </a:stretch>
        </p:blipFill>
        <p:spPr>
          <a:xfrm>
            <a:off x="1958110" y="2014194"/>
            <a:ext cx="7148945" cy="4386606"/>
          </a:xfrm>
          <a:prstGeom prst="rect">
            <a:avLst/>
          </a:prstGeom>
        </p:spPr>
      </p:pic>
      <p:sp>
        <p:nvSpPr>
          <p:cNvPr id="5" name="Місце для дати 4">
            <a:extLst>
              <a:ext uri="{FF2B5EF4-FFF2-40B4-BE49-F238E27FC236}">
                <a16:creationId xmlns:a16="http://schemas.microsoft.com/office/drawing/2014/main" id="{ABEAD570-40C6-4CC2-A519-72864B02E799}"/>
              </a:ext>
            </a:extLst>
          </p:cNvPr>
          <p:cNvSpPr>
            <a:spLocks noGrp="1"/>
          </p:cNvSpPr>
          <p:nvPr>
            <p:ph type="dt" sz="half" idx="10"/>
          </p:nvPr>
        </p:nvSpPr>
        <p:spPr/>
        <p:txBody>
          <a:bodyPr/>
          <a:lstStyle/>
          <a:p>
            <a:pPr rtl="0"/>
            <a:fld id="{22125E7A-BF40-4096-B528-5F20498A6621}" type="datetime1">
              <a:rPr lang="uk-UA" smtClean="0"/>
              <a:t>17.10.2024</a:t>
            </a:fld>
            <a:endParaRPr lang="en-US"/>
          </a:p>
        </p:txBody>
      </p:sp>
    </p:spTree>
    <p:extLst>
      <p:ext uri="{BB962C8B-B14F-4D97-AF65-F5344CB8AC3E}">
        <p14:creationId xmlns:p14="http://schemas.microsoft.com/office/powerpoint/2010/main" val="29742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A68B88-3F66-470A-BF9E-1725D8B64FD3}"/>
              </a:ext>
            </a:extLst>
          </p:cNvPr>
          <p:cNvSpPr>
            <a:spLocks noGrp="1"/>
          </p:cNvSpPr>
          <p:nvPr>
            <p:ph type="title"/>
          </p:nvPr>
        </p:nvSpPr>
        <p:spPr/>
        <p:txBody>
          <a:bodyPr>
            <a:normAutofit fontScale="90000"/>
          </a:bodyPr>
          <a:lstStyle/>
          <a:p>
            <a:pPr algn="ctr"/>
            <a:r>
              <a:rPr lang="ru-RU" sz="2700" b="1" dirty="0">
                <a:latin typeface="Times New Roman" panose="02020603050405020304" pitchFamily="18" charset="0"/>
                <a:cs typeface="Times New Roman" panose="02020603050405020304" pitchFamily="18" charset="0"/>
              </a:rPr>
              <a:t>Типи </a:t>
            </a:r>
            <a:r>
              <a:rPr lang="ru-RU" sz="2700" b="1" dirty="0" err="1">
                <a:latin typeface="Times New Roman" panose="02020603050405020304" pitchFamily="18" charset="0"/>
                <a:cs typeface="Times New Roman" panose="02020603050405020304" pitchFamily="18" charset="0"/>
              </a:rPr>
              <a:t>аналізу</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даних</a:t>
            </a:r>
            <a:br>
              <a:rPr lang="ru-RU" sz="2700" b="1" dirty="0">
                <a:latin typeface="Times New Roman" panose="02020603050405020304" pitchFamily="18" charset="0"/>
                <a:cs typeface="Times New Roman" panose="02020603050405020304" pitchFamily="18" charset="0"/>
              </a:rPr>
            </a:br>
            <a:br>
              <a:rPr lang="ru-RU" sz="2700" b="1"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Існує багато різних типів аналізу даних. Кожен із них застосовується для пошуку відповідей на окремі запитання.</a:t>
            </a:r>
            <a:br>
              <a:rPr lang="ru-RU" sz="1800" dirty="0"/>
            </a:br>
            <a:endParaRPr lang="uk-UA" sz="1800" dirty="0"/>
          </a:p>
        </p:txBody>
      </p:sp>
      <p:sp>
        <p:nvSpPr>
          <p:cNvPr id="5" name="Місце для вмісту 4">
            <a:extLst>
              <a:ext uri="{FF2B5EF4-FFF2-40B4-BE49-F238E27FC236}">
                <a16:creationId xmlns:a16="http://schemas.microsoft.com/office/drawing/2014/main" id="{7D6CE3EA-6DD1-431C-9981-06A2390991B7}"/>
              </a:ext>
            </a:extLst>
          </p:cNvPr>
          <p:cNvSpPr>
            <a:spLocks noGrp="1"/>
          </p:cNvSpPr>
          <p:nvPr>
            <p:ph sz="half" idx="1"/>
          </p:nvPr>
        </p:nvSpPr>
        <p:spPr/>
        <p:txBody>
          <a:bodyPr>
            <a:normAutofit lnSpcReduction="10000"/>
          </a:bodyPr>
          <a:lstStyle/>
          <a:p>
            <a:pPr marL="0" indent="0">
              <a:buNone/>
            </a:pPr>
            <a:r>
              <a:rPr lang="uk-UA" b="1" dirty="0"/>
              <a:t>Описовий аналіз</a:t>
            </a:r>
          </a:p>
          <a:p>
            <a:pPr marL="0" indent="0">
              <a:buNone/>
            </a:pPr>
            <a:r>
              <a:rPr lang="uk-UA" dirty="0"/>
              <a:t>Описовий аналіз – це процес аналізу історичних даних для розуміння тенденцій і закономірностей. Наприклад, можна з’ясувати, чи досягнуто заданих ключових показників продуктивності, як-от прибуток на інвестований капітал.</a:t>
            </a:r>
          </a:p>
          <a:p>
            <a:pPr marL="0" indent="0">
              <a:buNone/>
            </a:pPr>
            <a:r>
              <a:rPr lang="uk-UA" dirty="0"/>
              <a:t>Одним із прикладів описового аналізу є створення звітів, які надають огляд продажів і фінансових даних організації, пропонуючи корисну інформацію про минулу діяльність і результати.</a:t>
            </a:r>
          </a:p>
          <a:p>
            <a:endParaRPr lang="uk-UA" dirty="0"/>
          </a:p>
        </p:txBody>
      </p:sp>
      <p:sp>
        <p:nvSpPr>
          <p:cNvPr id="6" name="Місце для вмісту 5">
            <a:extLst>
              <a:ext uri="{FF2B5EF4-FFF2-40B4-BE49-F238E27FC236}">
                <a16:creationId xmlns:a16="http://schemas.microsoft.com/office/drawing/2014/main" id="{1A202712-19CD-4CF7-98BB-FD92E5095FDE}"/>
              </a:ext>
            </a:extLst>
          </p:cNvPr>
          <p:cNvSpPr>
            <a:spLocks noGrp="1"/>
          </p:cNvSpPr>
          <p:nvPr>
            <p:ph sz="half" idx="2"/>
          </p:nvPr>
        </p:nvSpPr>
        <p:spPr/>
        <p:txBody>
          <a:bodyPr>
            <a:normAutofit lnSpcReduction="10000"/>
          </a:bodyPr>
          <a:lstStyle/>
          <a:p>
            <a:pPr marL="0" indent="0">
              <a:buNone/>
            </a:pPr>
            <a:r>
              <a:rPr lang="uk-UA" b="1" dirty="0"/>
              <a:t>Діагностичний аналіз</a:t>
            </a:r>
          </a:p>
          <a:p>
            <a:pPr marL="0" indent="0">
              <a:buNone/>
            </a:pPr>
            <a:r>
              <a:rPr lang="uk-UA" dirty="0"/>
              <a:t>Діагностичний аналіз допомагає відповідати на запитання щодо причин певних подій, вивчаючи показники продуктивності. Методи цього аналізу доповнюють стандартний описовий аналіз.</a:t>
            </a:r>
          </a:p>
          <a:p>
            <a:pPr marL="0" indent="0">
              <a:buNone/>
            </a:pPr>
            <a:r>
              <a:rPr lang="uk-UA" dirty="0"/>
              <a:t>Зазвичай діагностичний аналіз передбачає виявлення аномалій у даних (наприклад, несподіваних змін показників), збір даних, пов’язаних із цими аномаліями, і застосування статистичних методів для пошуку можливих пояснень.</a:t>
            </a:r>
          </a:p>
          <a:p>
            <a:endParaRPr lang="uk-UA" dirty="0"/>
          </a:p>
        </p:txBody>
      </p:sp>
      <p:sp>
        <p:nvSpPr>
          <p:cNvPr id="4" name="Місце для дати 3">
            <a:extLst>
              <a:ext uri="{FF2B5EF4-FFF2-40B4-BE49-F238E27FC236}">
                <a16:creationId xmlns:a16="http://schemas.microsoft.com/office/drawing/2014/main" id="{764553F9-B564-47FF-9204-2DBD456D78F9}"/>
              </a:ext>
            </a:extLst>
          </p:cNvPr>
          <p:cNvSpPr>
            <a:spLocks noGrp="1"/>
          </p:cNvSpPr>
          <p:nvPr>
            <p:ph type="dt" sz="half" idx="10"/>
          </p:nvPr>
        </p:nvSpPr>
        <p:spPr/>
        <p:txBody>
          <a:bodyPr/>
          <a:lstStyle/>
          <a:p>
            <a:pPr rtl="0"/>
            <a:fld id="{EC408064-2FEA-490B-97A7-9D4C20B22D0E}" type="datetime1">
              <a:rPr lang="uk-UA" smtClean="0"/>
              <a:t>17.10.2024</a:t>
            </a:fld>
            <a:endParaRPr lang="en-US"/>
          </a:p>
        </p:txBody>
      </p:sp>
    </p:spTree>
    <p:extLst>
      <p:ext uri="{BB962C8B-B14F-4D97-AF65-F5344CB8AC3E}">
        <p14:creationId xmlns:p14="http://schemas.microsoft.com/office/powerpoint/2010/main" val="251882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0965B0A-CF6F-49F2-995F-BF5E6756B209}"/>
              </a:ext>
            </a:extLst>
          </p:cNvPr>
          <p:cNvSpPr>
            <a:spLocks noGrp="1"/>
          </p:cNvSpPr>
          <p:nvPr>
            <p:ph sz="half" idx="1"/>
          </p:nvPr>
        </p:nvSpPr>
        <p:spPr>
          <a:xfrm>
            <a:off x="1066800" y="544945"/>
            <a:ext cx="4663440" cy="5307215"/>
          </a:xfrm>
        </p:spPr>
        <p:txBody>
          <a:bodyPr>
            <a:normAutofit/>
          </a:bodyPr>
          <a:lstStyle/>
          <a:p>
            <a:pPr marL="0" indent="0">
              <a:buNone/>
            </a:pPr>
            <a:r>
              <a:rPr lang="uk-UA" b="1" dirty="0" err="1"/>
              <a:t>Прескриптивний</a:t>
            </a:r>
            <a:r>
              <a:rPr lang="uk-UA" b="1" dirty="0"/>
              <a:t> аналіз</a:t>
            </a:r>
          </a:p>
          <a:p>
            <a:pPr marL="0" indent="0">
              <a:buNone/>
            </a:pPr>
            <a:r>
              <a:rPr lang="uk-UA" dirty="0" err="1"/>
              <a:t>Прескриптивний</a:t>
            </a:r>
            <a:r>
              <a:rPr lang="uk-UA" dirty="0"/>
              <a:t> аналіз допомагає відповісти на запитання, що потрібно зробити, щоб досягнути певної мети. Організації використовують результати такого аналізу, щоб за умов невизначеності приймати рішення, ґрунтуючись на даних.</a:t>
            </a:r>
          </a:p>
          <a:p>
            <a:pPr marL="0" indent="0">
              <a:buNone/>
            </a:pPr>
            <a:r>
              <a:rPr lang="uk-UA" dirty="0"/>
              <a:t>Фахівці, що виконують аналіз, часто покладаються на машинне навчання, щоб знайти закономірності у великих семантичних моделях і оцінити ймовірність різних результатів.</a:t>
            </a:r>
          </a:p>
          <a:p>
            <a:pPr marL="0" indent="0">
              <a:buNone/>
            </a:pPr>
            <a:endParaRPr lang="uk-UA" dirty="0"/>
          </a:p>
          <a:p>
            <a:endParaRPr lang="uk-UA" dirty="0"/>
          </a:p>
        </p:txBody>
      </p:sp>
      <p:sp>
        <p:nvSpPr>
          <p:cNvPr id="4" name="Місце для вмісту 3">
            <a:extLst>
              <a:ext uri="{FF2B5EF4-FFF2-40B4-BE49-F238E27FC236}">
                <a16:creationId xmlns:a16="http://schemas.microsoft.com/office/drawing/2014/main" id="{C929898E-9681-47D1-8EB6-F52A58C66D50}"/>
              </a:ext>
            </a:extLst>
          </p:cNvPr>
          <p:cNvSpPr>
            <a:spLocks noGrp="1"/>
          </p:cNvSpPr>
          <p:nvPr>
            <p:ph sz="half" idx="2"/>
          </p:nvPr>
        </p:nvSpPr>
        <p:spPr>
          <a:xfrm>
            <a:off x="6461760" y="674255"/>
            <a:ext cx="4663440" cy="5177905"/>
          </a:xfrm>
        </p:spPr>
        <p:txBody>
          <a:bodyPr>
            <a:normAutofit/>
          </a:bodyPr>
          <a:lstStyle/>
          <a:p>
            <a:pPr marL="0" indent="0">
              <a:buNone/>
            </a:pPr>
            <a:r>
              <a:rPr lang="uk-UA" b="1" dirty="0"/>
              <a:t>Аналіз передбачень</a:t>
            </a:r>
          </a:p>
          <a:p>
            <a:pPr marL="0" indent="0">
              <a:buNone/>
            </a:pPr>
            <a:r>
              <a:rPr lang="uk-UA" dirty="0"/>
              <a:t>Для аналізу передбачень спочатку історичні дані обробляються, а потім на основі отриманих результатів робляться припущення, що відбудеться в майбутньому. Наприклад, так можна виявити певні тенденції й оцінити ймовірність їх повторення.</a:t>
            </a:r>
          </a:p>
          <a:p>
            <a:pPr marL="0" indent="0">
              <a:buNone/>
            </a:pPr>
            <a:r>
              <a:rPr lang="uk-UA" dirty="0"/>
              <a:t>Для цього застосовуються різні статистичні методи й техніки машинного навчання, зокрема нейронні мережі, дерева ухвалення рішень і регресивний аналіз.</a:t>
            </a:r>
          </a:p>
          <a:p>
            <a:endParaRPr lang="uk-UA" dirty="0"/>
          </a:p>
        </p:txBody>
      </p:sp>
      <p:sp>
        <p:nvSpPr>
          <p:cNvPr id="5" name="Місце для дати 4">
            <a:extLst>
              <a:ext uri="{FF2B5EF4-FFF2-40B4-BE49-F238E27FC236}">
                <a16:creationId xmlns:a16="http://schemas.microsoft.com/office/drawing/2014/main" id="{8A5789B1-46E9-475D-B6F0-1822486E4C6F}"/>
              </a:ext>
            </a:extLst>
          </p:cNvPr>
          <p:cNvSpPr>
            <a:spLocks noGrp="1"/>
          </p:cNvSpPr>
          <p:nvPr>
            <p:ph type="dt" sz="half" idx="10"/>
          </p:nvPr>
        </p:nvSpPr>
        <p:spPr/>
        <p:txBody>
          <a:bodyPr/>
          <a:lstStyle/>
          <a:p>
            <a:pPr rtl="0"/>
            <a:fld id="{22125E7A-BF40-4096-B528-5F20498A6621}" type="datetime1">
              <a:rPr lang="uk-UA" smtClean="0"/>
              <a:t>17.10.2024</a:t>
            </a:fld>
            <a:endParaRPr lang="en-US"/>
          </a:p>
        </p:txBody>
      </p:sp>
    </p:spTree>
    <p:extLst>
      <p:ext uri="{BB962C8B-B14F-4D97-AF65-F5344CB8AC3E}">
        <p14:creationId xmlns:p14="http://schemas.microsoft.com/office/powerpoint/2010/main" val="2286857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7EF15DB-DD44-4EBB-B52B-1769F91EC490}"/>
              </a:ext>
            </a:extLst>
          </p:cNvPr>
          <p:cNvSpPr>
            <a:spLocks noGrp="1"/>
          </p:cNvSpPr>
          <p:nvPr>
            <p:ph sz="half" idx="1"/>
          </p:nvPr>
        </p:nvSpPr>
        <p:spPr>
          <a:xfrm>
            <a:off x="1066800" y="775855"/>
            <a:ext cx="4663440" cy="5076305"/>
          </a:xfrm>
        </p:spPr>
        <p:txBody>
          <a:bodyPr>
            <a:normAutofit/>
          </a:bodyPr>
          <a:lstStyle/>
          <a:p>
            <a:pPr marL="0" indent="0">
              <a:buNone/>
            </a:pPr>
            <a:r>
              <a:rPr lang="uk-UA" b="1" dirty="0"/>
              <a:t>Когнітивний аналіз</a:t>
            </a:r>
          </a:p>
          <a:p>
            <a:pPr marL="0" indent="0">
              <a:buNone/>
            </a:pPr>
            <a:r>
              <a:rPr lang="uk-UA" dirty="0"/>
              <a:t>Когнітивний аналіз – це складна форма аналізу даних, яка виходить за рамки традиційних методів. Під час такого аналізу застосовуються технології машинного навчання та обробки природної мови. Це дає змогу розуміти інформацію, вибудовувати логічні зв’язки та навчатися в спосіб, подібний до людського мислення.</a:t>
            </a:r>
          </a:p>
          <a:p>
            <a:pPr marL="0" indent="0">
              <a:buNone/>
            </a:pPr>
            <a:r>
              <a:rPr lang="uk-UA" dirty="0"/>
              <a:t>Ціль когнітивного аналізу – імітувати людський спосіб мислення, щоб отримувати глибше розуміння, виявляти закономірності й складати передбачення.</a:t>
            </a:r>
          </a:p>
          <a:p>
            <a:endParaRPr lang="uk-UA" dirty="0"/>
          </a:p>
        </p:txBody>
      </p:sp>
      <p:sp>
        <p:nvSpPr>
          <p:cNvPr id="4" name="Місце для вмісту 3">
            <a:extLst>
              <a:ext uri="{FF2B5EF4-FFF2-40B4-BE49-F238E27FC236}">
                <a16:creationId xmlns:a16="http://schemas.microsoft.com/office/drawing/2014/main" id="{87FAFF70-D989-45BF-A155-52A30284904D}"/>
              </a:ext>
            </a:extLst>
          </p:cNvPr>
          <p:cNvSpPr>
            <a:spLocks noGrp="1"/>
          </p:cNvSpPr>
          <p:nvPr>
            <p:ph sz="half" idx="2"/>
          </p:nvPr>
        </p:nvSpPr>
        <p:spPr>
          <a:xfrm>
            <a:off x="6461760" y="858982"/>
            <a:ext cx="4663440" cy="4993178"/>
          </a:xfrm>
        </p:spPr>
        <p:txBody>
          <a:bodyPr>
            <a:normAutofit/>
          </a:bodyPr>
          <a:lstStyle/>
          <a:p>
            <a:pPr marL="0" indent="0">
              <a:buNone/>
            </a:pPr>
            <a:r>
              <a:rPr lang="uk-UA" b="1" dirty="0"/>
              <a:t>Аналіз тексту</a:t>
            </a:r>
          </a:p>
          <a:p>
            <a:pPr marL="0" indent="0">
              <a:buNone/>
            </a:pPr>
            <a:r>
              <a:rPr lang="uk-UA" dirty="0"/>
              <a:t>Аналіз тексту – це спосіб навчити комп’ютери розуміти людську мову. Він охоплює використання алгоритмів та інших методів для отримання інформації з великого обсягу текстових даних, наприклад дописів у соцмережах чи відгуків клієнтів.</a:t>
            </a:r>
          </a:p>
          <a:p>
            <a:pPr marL="0" indent="0">
              <a:buNone/>
            </a:pPr>
            <a:r>
              <a:rPr lang="uk-UA" dirty="0"/>
              <a:t>Аналіз тексту допомагає фахівцям збирати інформацію про те, що говорять люди, і знаходити закономірності. Отримані дані дають змогу приймати виважені рішення у сферах бізнесу, маркетингу та досліджень.</a:t>
            </a:r>
          </a:p>
          <a:p>
            <a:endParaRPr lang="uk-UA" dirty="0"/>
          </a:p>
        </p:txBody>
      </p:sp>
      <p:sp>
        <p:nvSpPr>
          <p:cNvPr id="5" name="Місце для дати 4">
            <a:extLst>
              <a:ext uri="{FF2B5EF4-FFF2-40B4-BE49-F238E27FC236}">
                <a16:creationId xmlns:a16="http://schemas.microsoft.com/office/drawing/2014/main" id="{48DC7119-5057-48E0-BE19-D46DCD4F0191}"/>
              </a:ext>
            </a:extLst>
          </p:cNvPr>
          <p:cNvSpPr>
            <a:spLocks noGrp="1"/>
          </p:cNvSpPr>
          <p:nvPr>
            <p:ph type="dt" sz="half" idx="10"/>
          </p:nvPr>
        </p:nvSpPr>
        <p:spPr/>
        <p:txBody>
          <a:bodyPr/>
          <a:lstStyle/>
          <a:p>
            <a:pPr rtl="0"/>
            <a:fld id="{22125E7A-BF40-4096-B528-5F20498A6621}" type="datetime1">
              <a:rPr lang="uk-UA" smtClean="0"/>
              <a:t>17.10.2024</a:t>
            </a:fld>
            <a:endParaRPr lang="en-US"/>
          </a:p>
        </p:txBody>
      </p:sp>
    </p:spTree>
    <p:extLst>
      <p:ext uri="{BB962C8B-B14F-4D97-AF65-F5344CB8AC3E}">
        <p14:creationId xmlns:p14="http://schemas.microsoft.com/office/powerpoint/2010/main" val="2548694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a:extLst>
              <a:ext uri="{FF2B5EF4-FFF2-40B4-BE49-F238E27FC236}">
                <a16:creationId xmlns:a16="http://schemas.microsoft.com/office/drawing/2014/main" id="{8ED43271-CC9C-4DF5-ABC7-63EC3AD19D30}"/>
              </a:ext>
            </a:extLst>
          </p:cNvPr>
          <p:cNvSpPr>
            <a:spLocks noGrp="1"/>
          </p:cNvSpPr>
          <p:nvPr>
            <p:ph type="title"/>
          </p:nvPr>
        </p:nvSpPr>
        <p:spPr>
          <a:xfrm>
            <a:off x="1066800" y="642594"/>
            <a:ext cx="10058400" cy="825988"/>
          </a:xfrm>
        </p:spPr>
        <p:txBody>
          <a:bodyPr>
            <a:noAutofit/>
          </a:bodyPr>
          <a:lstStyle/>
          <a:p>
            <a:pPr algn="ctr"/>
            <a:r>
              <a:rPr lang="uk-UA" sz="2800" b="1" dirty="0">
                <a:latin typeface="Times New Roman" panose="02020603050405020304" pitchFamily="18" charset="0"/>
                <a:cs typeface="Times New Roman" panose="02020603050405020304" pitchFamily="18" charset="0"/>
              </a:rPr>
              <a:t>Процес аналізу даних</a:t>
            </a:r>
            <a:br>
              <a:rPr lang="uk-UA" sz="2000" b="1" dirty="0">
                <a:latin typeface="Times New Roman" panose="02020603050405020304" pitchFamily="18" charset="0"/>
                <a:cs typeface="Times New Roman" panose="02020603050405020304" pitchFamily="18" charset="0"/>
              </a:rPr>
            </a:br>
            <a:r>
              <a:rPr lang="uk-UA" sz="1600" dirty="0">
                <a:latin typeface="Times New Roman" panose="02020603050405020304" pitchFamily="18" charset="0"/>
                <a:cs typeface="Times New Roman" panose="02020603050405020304" pitchFamily="18" charset="0"/>
              </a:rPr>
              <a:t>Збір та інтерпретація даних для прийняття рішень – це деталізований процес, що потребує системного підходу. Нижче наведено послідовність кроків, якої дотримуються аналітики даних.</a:t>
            </a:r>
            <a:br>
              <a:rPr lang="uk-UA" sz="1600" dirty="0">
                <a:latin typeface="Times New Roman" panose="02020603050405020304" pitchFamily="18" charset="0"/>
                <a:cs typeface="Times New Roman" panose="02020603050405020304" pitchFamily="18" charset="0"/>
              </a:rPr>
            </a:br>
            <a:endParaRPr lang="uk-UA" sz="1600" dirty="0">
              <a:latin typeface="Times New Roman" panose="02020603050405020304" pitchFamily="18" charset="0"/>
              <a:cs typeface="Times New Roman" panose="02020603050405020304" pitchFamily="18" charset="0"/>
            </a:endParaRPr>
          </a:p>
        </p:txBody>
      </p:sp>
      <p:sp>
        <p:nvSpPr>
          <p:cNvPr id="12" name="Місце для вмісту 11">
            <a:extLst>
              <a:ext uri="{FF2B5EF4-FFF2-40B4-BE49-F238E27FC236}">
                <a16:creationId xmlns:a16="http://schemas.microsoft.com/office/drawing/2014/main" id="{3A3A7D59-3C3A-4915-B0FB-3C2F11B30C90}"/>
              </a:ext>
            </a:extLst>
          </p:cNvPr>
          <p:cNvSpPr>
            <a:spLocks noGrp="1"/>
          </p:cNvSpPr>
          <p:nvPr>
            <p:ph idx="1"/>
          </p:nvPr>
        </p:nvSpPr>
        <p:spPr>
          <a:xfrm>
            <a:off x="1066800" y="1468582"/>
            <a:ext cx="10058400" cy="4484162"/>
          </a:xfrm>
        </p:spPr>
        <p:txBody>
          <a:bodyPr>
            <a:normAutofit fontScale="92500" lnSpcReduction="10000"/>
          </a:bodyPr>
          <a:lstStyle/>
          <a:p>
            <a:pPr marL="0" indent="0">
              <a:buNone/>
            </a:pPr>
            <a:r>
              <a:rPr lang="uk-UA" b="1" dirty="0"/>
              <a:t>1. Визначення цілей.</a:t>
            </a:r>
            <a:endParaRPr lang="uk-UA" dirty="0"/>
          </a:p>
          <a:p>
            <a:pPr marL="0" indent="0">
              <a:buNone/>
            </a:pPr>
            <a:r>
              <a:rPr lang="uk-UA" dirty="0"/>
              <a:t>Чітко визначте ціль аналізу. На які конкретні запитання ви намагаєтеся знайти відповідь? Яку проблему потрібно вирішити? Сформулюйте основні цілі. Саме на них ґрунтуватиметься весь подальший процес.</a:t>
            </a:r>
          </a:p>
          <a:p>
            <a:pPr marL="0" indent="0">
              <a:buNone/>
            </a:pPr>
            <a:r>
              <a:rPr lang="uk-UA" b="1" dirty="0"/>
              <a:t>2. Збір і консолідування даних.</a:t>
            </a:r>
            <a:br>
              <a:rPr lang="uk-UA" dirty="0"/>
            </a:br>
            <a:endParaRPr lang="uk-UA" dirty="0"/>
          </a:p>
          <a:p>
            <a:pPr marL="0" indent="0">
              <a:buNone/>
            </a:pPr>
            <a:r>
              <a:rPr lang="uk-UA" dirty="0" err="1"/>
              <a:t>Зберіть</a:t>
            </a:r>
            <a:r>
              <a:rPr lang="uk-UA" dirty="0"/>
              <a:t> дані з усіх відповідних джерел за допомогою </a:t>
            </a:r>
            <a:r>
              <a:rPr lang="uk-UA" dirty="0">
                <a:hlinkClick r:id="rId2"/>
              </a:rPr>
              <a:t>програмного забезпечення для аналізу даних</a:t>
            </a:r>
            <a:r>
              <a:rPr lang="uk-UA" dirty="0"/>
              <a:t>. Переконайтеся, що дані є репрезентативними й охоплюють змінні, які потрібно проаналізувати.</a:t>
            </a:r>
          </a:p>
          <a:p>
            <a:pPr marL="0" indent="0">
              <a:buNone/>
            </a:pPr>
            <a:r>
              <a:rPr lang="uk-UA" b="1" dirty="0"/>
              <a:t>3. Виберіть методів аналізу.</a:t>
            </a:r>
            <a:br>
              <a:rPr lang="uk-UA" dirty="0"/>
            </a:br>
            <a:endParaRPr lang="uk-UA" dirty="0"/>
          </a:p>
          <a:p>
            <a:pPr marL="0" indent="0">
              <a:buNone/>
            </a:pPr>
            <a:r>
              <a:rPr lang="uk-UA" dirty="0" err="1"/>
              <a:t>Дослідіть</a:t>
            </a:r>
            <a:r>
              <a:rPr lang="uk-UA" dirty="0"/>
              <a:t> методи аналізу даних і виберіть той, який краще </a:t>
            </a:r>
            <a:r>
              <a:rPr lang="uk-UA" dirty="0" err="1"/>
              <a:t>підійде</a:t>
            </a:r>
            <a:r>
              <a:rPr lang="uk-UA" dirty="0"/>
              <a:t> для досягнення поставлених цілей. У багатьох безкоштовних програмних рішеннях є вбудовані алгоритми й методи, які допоможуть зробити правильний вибір.</a:t>
            </a:r>
          </a:p>
          <a:p>
            <a:pPr marL="0" indent="0">
              <a:buNone/>
            </a:pPr>
            <a:r>
              <a:rPr lang="uk-UA" b="1" dirty="0"/>
              <a:t>4. Очищення даних.</a:t>
            </a:r>
            <a:br>
              <a:rPr lang="uk-UA" dirty="0"/>
            </a:br>
            <a:endParaRPr lang="uk-UA" dirty="0"/>
          </a:p>
          <a:p>
            <a:pPr marL="0" indent="0">
              <a:buNone/>
            </a:pPr>
            <a:r>
              <a:rPr lang="uk-UA" dirty="0"/>
              <a:t>Ретельно перевірте дані на наявність помилок, пропущених значень і </a:t>
            </a:r>
            <a:r>
              <a:rPr lang="uk-UA" dirty="0" err="1"/>
              <a:t>невідповідностей</a:t>
            </a:r>
            <a:r>
              <a:rPr lang="uk-UA" dirty="0"/>
              <a:t>. У цьому вам допоможуть вбудовані функції очищення програмного забезпечення для аналізу даних. Очищення – це важливий етап аналізу даних, від якого залежить точність і надійність майбутніх результатів.</a:t>
            </a:r>
          </a:p>
          <a:p>
            <a:endParaRPr lang="uk-UA" dirty="0"/>
          </a:p>
        </p:txBody>
      </p:sp>
      <p:sp>
        <p:nvSpPr>
          <p:cNvPr id="5" name="Місце для дати 4">
            <a:extLst>
              <a:ext uri="{FF2B5EF4-FFF2-40B4-BE49-F238E27FC236}">
                <a16:creationId xmlns:a16="http://schemas.microsoft.com/office/drawing/2014/main" id="{527AFDD2-58CA-4343-AB55-C7353AAB7E21}"/>
              </a:ext>
            </a:extLst>
          </p:cNvPr>
          <p:cNvSpPr>
            <a:spLocks noGrp="1"/>
          </p:cNvSpPr>
          <p:nvPr>
            <p:ph type="dt" sz="half" idx="10"/>
          </p:nvPr>
        </p:nvSpPr>
        <p:spPr/>
        <p:txBody>
          <a:bodyPr/>
          <a:lstStyle/>
          <a:p>
            <a:pPr rtl="0"/>
            <a:fld id="{22125E7A-BF40-4096-B528-5F20498A6621}" type="datetime1">
              <a:rPr lang="uk-UA" smtClean="0"/>
              <a:t>17.10.2024</a:t>
            </a:fld>
            <a:endParaRPr lang="en-US"/>
          </a:p>
        </p:txBody>
      </p:sp>
    </p:spTree>
    <p:extLst>
      <p:ext uri="{BB962C8B-B14F-4D97-AF65-F5344CB8AC3E}">
        <p14:creationId xmlns:p14="http://schemas.microsoft.com/office/powerpoint/2010/main" val="594399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095C6D8-5428-44CC-82B5-22CD83B44A21}"/>
              </a:ext>
            </a:extLst>
          </p:cNvPr>
          <p:cNvSpPr>
            <a:spLocks noGrp="1"/>
          </p:cNvSpPr>
          <p:nvPr>
            <p:ph idx="1"/>
          </p:nvPr>
        </p:nvSpPr>
        <p:spPr>
          <a:xfrm>
            <a:off x="581891" y="637309"/>
            <a:ext cx="10982036" cy="5315435"/>
          </a:xfrm>
        </p:spPr>
        <p:txBody>
          <a:bodyPr>
            <a:normAutofit/>
          </a:bodyPr>
          <a:lstStyle/>
          <a:p>
            <a:pPr marL="0" indent="0">
              <a:buNone/>
            </a:pPr>
            <a:r>
              <a:rPr lang="uk-UA" b="1" dirty="0"/>
              <a:t>5. Виявлення корисної інформації.</a:t>
            </a:r>
            <a:br>
              <a:rPr lang="uk-UA" dirty="0"/>
            </a:br>
            <a:endParaRPr lang="uk-UA" dirty="0"/>
          </a:p>
          <a:p>
            <a:pPr marL="0" indent="0">
              <a:buNone/>
            </a:pPr>
            <a:r>
              <a:rPr lang="uk-UA" dirty="0"/>
              <a:t>Проаналізуйте зібрані дані, щоб виявити закономірності, тенденції та зв’язки. Використовуйте статистичні методи, алгоритми машинного навчання або інші методи аналізу, які відповідають поставленим цілям. На цьому етапі необроблені дані перетворюються в корисну інформацію.</a:t>
            </a:r>
          </a:p>
          <a:p>
            <a:pPr marL="0" indent="0">
              <a:buNone/>
            </a:pPr>
            <a:r>
              <a:rPr lang="uk-UA" b="1" dirty="0"/>
              <a:t>6. Тлумачення та візуалізація результатів.</a:t>
            </a:r>
            <a:br>
              <a:rPr lang="uk-UA" dirty="0"/>
            </a:br>
            <a:endParaRPr lang="uk-UA" dirty="0"/>
          </a:p>
          <a:p>
            <a:pPr marL="0" indent="0">
              <a:buNone/>
            </a:pPr>
            <a:r>
              <a:rPr lang="uk-UA" dirty="0"/>
              <a:t>Перегляньте результати аналізу, щоб зрозуміти їх значення. </a:t>
            </a:r>
            <a:r>
              <a:rPr lang="uk-UA" dirty="0" err="1"/>
              <a:t>Зіставте</a:t>
            </a:r>
            <a:r>
              <a:rPr lang="uk-UA" dirty="0"/>
              <a:t> отримані результати з початковими цілями. Щоб представити цю корисну інформацію в </a:t>
            </a:r>
            <a:r>
              <a:rPr lang="uk-UA" dirty="0" err="1"/>
              <a:t>наочнішому</a:t>
            </a:r>
            <a:r>
              <a:rPr lang="uk-UA" dirty="0"/>
              <a:t> форматі, використовуйте інструменти візуалізації в безкоштовному програмному забезпеченні для аналізу даних.</a:t>
            </a:r>
          </a:p>
          <a:p>
            <a:pPr marL="0" indent="0">
              <a:buNone/>
            </a:pPr>
            <a:r>
              <a:rPr lang="uk-UA" b="1" dirty="0"/>
              <a:t>7. Прийняття обґрунтованого рішення.</a:t>
            </a:r>
            <a:br>
              <a:rPr lang="uk-UA" dirty="0"/>
            </a:br>
            <a:endParaRPr lang="uk-UA" dirty="0"/>
          </a:p>
          <a:p>
            <a:pPr marL="0" indent="0">
              <a:buNone/>
            </a:pPr>
            <a:r>
              <a:rPr lang="uk-UA" dirty="0"/>
              <a:t>На основі результатів аналізу сформулюйте, якими будуть подальші кроки. Подумайте, як застосувати ці результати, щоб удосконалити процеси, оптимізувати стратегії чи покращити загальну продуктивність.</a:t>
            </a:r>
          </a:p>
          <a:p>
            <a:pPr marL="0" indent="0">
              <a:buNone/>
            </a:pPr>
            <a:r>
              <a:rPr lang="uk-UA" dirty="0"/>
              <a:t>Дотримуючись цих кроків, аналітики систематично обробляють великі набори даних, незважаючи на їхню складність і заплутаність. Це дозволяє гарантувати, що отримані результати будуть корисними для осіб, які приймають рішення.</a:t>
            </a:r>
          </a:p>
          <a:p>
            <a:endParaRPr lang="uk-UA" dirty="0"/>
          </a:p>
        </p:txBody>
      </p:sp>
      <p:sp>
        <p:nvSpPr>
          <p:cNvPr id="4" name="Місце для дати 3">
            <a:extLst>
              <a:ext uri="{FF2B5EF4-FFF2-40B4-BE49-F238E27FC236}">
                <a16:creationId xmlns:a16="http://schemas.microsoft.com/office/drawing/2014/main" id="{08C6D3E3-DD0E-4707-976F-12FA5E6ED623}"/>
              </a:ext>
            </a:extLst>
          </p:cNvPr>
          <p:cNvSpPr>
            <a:spLocks noGrp="1"/>
          </p:cNvSpPr>
          <p:nvPr>
            <p:ph type="dt" sz="half" idx="10"/>
          </p:nvPr>
        </p:nvSpPr>
        <p:spPr/>
        <p:txBody>
          <a:bodyPr/>
          <a:lstStyle/>
          <a:p>
            <a:pPr rtl="0"/>
            <a:fld id="{EC408064-2FEA-490B-97A7-9D4C20B22D0E}" type="datetime1">
              <a:rPr lang="uk-UA" smtClean="0"/>
              <a:t>17.10.2024</a:t>
            </a:fld>
            <a:endParaRPr lang="en-US"/>
          </a:p>
        </p:txBody>
      </p:sp>
    </p:spTree>
    <p:extLst>
      <p:ext uri="{BB962C8B-B14F-4D97-AF65-F5344CB8AC3E}">
        <p14:creationId xmlns:p14="http://schemas.microsoft.com/office/powerpoint/2010/main" val="9233729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9109_TF78438558" id="{03FECABA-DDEC-4EE5-A8AF-E694EBB3147F}" vid="{FBAAF51D-FEC9-427D-AA43-EA4E941046D6}"/>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{95A28236-36D1-4526-BFA6-4C7897879407}tf78438558_win32</Template>
  <TotalTime>1874</TotalTime>
  <Words>1573</Words>
  <Application>Microsoft Office PowerPoint</Application>
  <PresentationFormat>Широкий екран</PresentationFormat>
  <Paragraphs>96</Paragraphs>
  <Slides>16</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16</vt:i4>
      </vt:variant>
    </vt:vector>
  </HeadingPairs>
  <TitlesOfParts>
    <vt:vector size="21" baseType="lpstr">
      <vt:lpstr>Century Gothic</vt:lpstr>
      <vt:lpstr>Garamond</vt:lpstr>
      <vt:lpstr>Times New Roman</vt:lpstr>
      <vt:lpstr>Wingdings</vt:lpstr>
      <vt:lpstr>SavonVTI</vt:lpstr>
      <vt:lpstr>Аналіз даних</vt:lpstr>
      <vt:lpstr>Презентація PowerPoint</vt:lpstr>
      <vt:lpstr>Презентація PowerPoint</vt:lpstr>
      <vt:lpstr>Компоненти необхідні для аналізу даних</vt:lpstr>
      <vt:lpstr>Типи аналізу даних  Існує багато різних типів аналізу даних. Кожен із них застосовується для пошуку відповідей на окремі запитання. </vt:lpstr>
      <vt:lpstr>Презентація PowerPoint</vt:lpstr>
      <vt:lpstr>Презентація PowerPoint</vt:lpstr>
      <vt:lpstr>Процес аналізу даних Збір та інтерпретація даних для прийняття рішень – це деталізований процес, що потребує системного підходу. Нижче наведено послідовність кроків, якої дотримуються аналітики даних. </vt:lpstr>
      <vt:lpstr>Презентація PowerPoint</vt:lpstr>
      <vt:lpstr> Основні методи аналізу даних </vt:lpstr>
      <vt:lpstr>Презентація PowerPoint</vt:lpstr>
      <vt:lpstr> Процес аналізу даних </vt:lpstr>
      <vt:lpstr>Результати аналізу даних</vt:lpstr>
      <vt:lpstr>Основні техніки бізнес-аналізу </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Аналіз даних</dc:title>
  <dc:creator>Оксана</dc:creator>
  <cp:lastModifiedBy>Оксана</cp:lastModifiedBy>
  <cp:revision>14</cp:revision>
  <dcterms:created xsi:type="dcterms:W3CDTF">2024-10-01T10:46:27Z</dcterms:created>
  <dcterms:modified xsi:type="dcterms:W3CDTF">2024-10-17T18:03:59Z</dcterms:modified>
</cp:coreProperties>
</file>