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1"/>
  </p:notesMasterIdLst>
  <p:sldIdLst>
    <p:sldId id="256" r:id="rId2"/>
    <p:sldId id="257" r:id="rId3"/>
    <p:sldId id="260" r:id="rId4"/>
    <p:sldId id="261" r:id="rId5"/>
    <p:sldId id="262" r:id="rId6"/>
    <p:sldId id="264" r:id="rId7"/>
    <p:sldId id="363" r:id="rId8"/>
    <p:sldId id="265" r:id="rId9"/>
    <p:sldId id="297" r:id="rId10"/>
    <p:sldId id="298" r:id="rId11"/>
    <p:sldId id="299" r:id="rId12"/>
    <p:sldId id="300" r:id="rId13"/>
    <p:sldId id="301" r:id="rId14"/>
    <p:sldId id="295" r:id="rId15"/>
    <p:sldId id="378" r:id="rId16"/>
    <p:sldId id="379" r:id="rId17"/>
    <p:sldId id="263" r:id="rId18"/>
    <p:sldId id="380" r:id="rId19"/>
    <p:sldId id="266" r:id="rId20"/>
    <p:sldId id="364" r:id="rId21"/>
    <p:sldId id="365" r:id="rId22"/>
    <p:sldId id="287" r:id="rId23"/>
    <p:sldId id="366" r:id="rId24"/>
    <p:sldId id="288" r:id="rId25"/>
    <p:sldId id="368" r:id="rId26"/>
    <p:sldId id="289" r:id="rId27"/>
    <p:sldId id="290" r:id="rId28"/>
    <p:sldId id="369" r:id="rId29"/>
    <p:sldId id="291" r:id="rId30"/>
    <p:sldId id="292" r:id="rId31"/>
    <p:sldId id="370" r:id="rId32"/>
    <p:sldId id="309" r:id="rId33"/>
    <p:sldId id="362" r:id="rId34"/>
    <p:sldId id="310" r:id="rId35"/>
    <p:sldId id="311" r:id="rId36"/>
    <p:sldId id="360" r:id="rId37"/>
    <p:sldId id="372" r:id="rId38"/>
    <p:sldId id="312" r:id="rId39"/>
    <p:sldId id="313" r:id="rId40"/>
    <p:sldId id="361" r:id="rId41"/>
    <p:sldId id="373" r:id="rId42"/>
    <p:sldId id="314" r:id="rId43"/>
    <p:sldId id="316" r:id="rId44"/>
    <p:sldId id="317" r:id="rId45"/>
    <p:sldId id="374" r:id="rId46"/>
    <p:sldId id="375" r:id="rId47"/>
    <p:sldId id="318" r:id="rId48"/>
    <p:sldId id="319" r:id="rId49"/>
    <p:sldId id="320" r:id="rId50"/>
  </p:sldIdLst>
  <p:sldSz cx="9144000" cy="6858000" type="screen4x3"/>
  <p:notesSz cx="6797675"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340" y="3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0DF563A4-0842-4BD0-B00B-6A46712841AD}" type="datetimeFigureOut">
              <a:rPr lang="uk-UA" smtClean="0"/>
              <a:pPr/>
              <a:t>13.11.2024</a:t>
            </a:fld>
            <a:endParaRPr lang="uk-UA"/>
          </a:p>
        </p:txBody>
      </p:sp>
      <p:sp>
        <p:nvSpPr>
          <p:cNvPr id="4" name="Образ слайда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6" name="Нижний колонтитул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B1366D8B-23BE-4978-893B-3D872D3455AE}" type="slidenum">
              <a:rPr lang="uk-UA" smtClean="0"/>
              <a:pPr/>
              <a:t>‹#›</a:t>
            </a:fld>
            <a:endParaRPr lang="uk-U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B1366D8B-23BE-4978-893B-3D872D3455AE}" type="slidenum">
              <a:rPr lang="uk-UA" smtClean="0"/>
              <a:pPr/>
              <a:t>5</a:t>
            </a:fld>
            <a:endParaRPr lang="uk-UA"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B1366D8B-23BE-4978-893B-3D872D3455AE}" type="slidenum">
              <a:rPr lang="uk-UA" smtClean="0"/>
              <a:pPr/>
              <a:t>26</a:t>
            </a:fld>
            <a:endParaRPr lang="uk-UA"/>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B1366D8B-23BE-4978-893B-3D872D3455AE}" type="slidenum">
              <a:rPr lang="uk-UA" smtClean="0"/>
              <a:pPr/>
              <a:t>27</a:t>
            </a:fld>
            <a:endParaRPr lang="uk-UA"/>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B1366D8B-23BE-4978-893B-3D872D3455AE}" type="slidenum">
              <a:rPr lang="uk-UA" smtClean="0"/>
              <a:pPr/>
              <a:t>29</a:t>
            </a:fld>
            <a:endParaRPr lang="uk-UA"/>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B1366D8B-23BE-4978-893B-3D872D3455AE}" type="slidenum">
              <a:rPr lang="uk-UA" smtClean="0"/>
              <a:pPr/>
              <a:t>30</a:t>
            </a:fld>
            <a:endParaRPr lang="uk-U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uk-UA" dirty="0"/>
              <a:t>Рис. Механізм дії класичного факторингу</a:t>
            </a:r>
          </a:p>
        </p:txBody>
      </p:sp>
      <p:sp>
        <p:nvSpPr>
          <p:cNvPr id="4" name="Номер слайда 3"/>
          <p:cNvSpPr>
            <a:spLocks noGrp="1"/>
          </p:cNvSpPr>
          <p:nvPr>
            <p:ph type="sldNum" sz="quarter" idx="10"/>
          </p:nvPr>
        </p:nvSpPr>
        <p:spPr/>
        <p:txBody>
          <a:bodyPr/>
          <a:lstStyle/>
          <a:p>
            <a:fld id="{B1366D8B-23BE-4978-893B-3D872D3455AE}" type="slidenum">
              <a:rPr lang="uk-UA" smtClean="0"/>
              <a:pPr/>
              <a:t>6</a:t>
            </a:fld>
            <a:endParaRPr lang="uk-UA"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B1366D8B-23BE-4978-893B-3D872D3455AE}" type="slidenum">
              <a:rPr lang="uk-UA" smtClean="0"/>
              <a:pPr/>
              <a:t>8</a:t>
            </a:fld>
            <a:endParaRPr lang="uk-UA"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B1366D8B-23BE-4978-893B-3D872D3455AE}" type="slidenum">
              <a:rPr lang="uk-UA" smtClean="0"/>
              <a:pPr/>
              <a:t>16</a:t>
            </a:fld>
            <a:endParaRPr lang="uk-UA"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B1366D8B-23BE-4978-893B-3D872D3455AE}" type="slidenum">
              <a:rPr lang="uk-UA" smtClean="0"/>
              <a:pPr/>
              <a:t>17</a:t>
            </a:fld>
            <a:endParaRPr lang="uk-UA"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uk-UA" dirty="0"/>
              <a:t>Рис. Механізм дії класичного факторингу</a:t>
            </a:r>
          </a:p>
        </p:txBody>
      </p:sp>
      <p:sp>
        <p:nvSpPr>
          <p:cNvPr id="4" name="Номер слайда 3"/>
          <p:cNvSpPr>
            <a:spLocks noGrp="1"/>
          </p:cNvSpPr>
          <p:nvPr>
            <p:ph type="sldNum" sz="quarter" idx="10"/>
          </p:nvPr>
        </p:nvSpPr>
        <p:spPr/>
        <p:txBody>
          <a:bodyPr/>
          <a:lstStyle/>
          <a:p>
            <a:fld id="{B1366D8B-23BE-4978-893B-3D872D3455AE}" type="slidenum">
              <a:rPr lang="uk-UA" smtClean="0"/>
              <a:pPr/>
              <a:t>18</a:t>
            </a:fld>
            <a:endParaRPr lang="uk-UA"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B1366D8B-23BE-4978-893B-3D872D3455AE}" type="slidenum">
              <a:rPr lang="uk-UA" smtClean="0"/>
              <a:pPr/>
              <a:t>19</a:t>
            </a:fld>
            <a:endParaRPr lang="uk-UA"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B1366D8B-23BE-4978-893B-3D872D3455AE}" type="slidenum">
              <a:rPr lang="uk-UA" smtClean="0"/>
              <a:pPr/>
              <a:t>22</a:t>
            </a:fld>
            <a:endParaRPr lang="uk-U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B1366D8B-23BE-4978-893B-3D872D3455AE}" type="slidenum">
              <a:rPr lang="uk-UA" smtClean="0"/>
              <a:pPr/>
              <a:t>24</a:t>
            </a:fld>
            <a:endParaRPr lang="uk-UA"/>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5B106E36-FD25-4E2D-B0AA-010F637433A0}" type="datetimeFigureOut">
              <a:rPr lang="ru-RU" smtClean="0"/>
              <a:pPr/>
              <a:t>ср 13.11.24</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ср 13.11.24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p>
            <a:fld id="{5B106E36-FD25-4E2D-B0AA-010F637433A0}" type="datetimeFigureOut">
              <a:rPr lang="ru-RU" smtClean="0"/>
              <a:pPr/>
              <a:t>ср 13.11.24</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ср 13.11.24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5B106E36-FD25-4E2D-B0AA-010F637433A0}" type="datetimeFigureOut">
              <a:rPr lang="ru-RU" smtClean="0"/>
              <a:pPr/>
              <a:t>ср 13.11.24</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p>
            <a:r>
              <a:rPr kumimoji="0" lang="ru-RU"/>
              <a:t>Образец заголовка</a:t>
            </a:r>
            <a:endParaRPr kumimoji="0" lang="en-US"/>
          </a:p>
        </p:txBody>
      </p:sp>
      <p:sp>
        <p:nvSpPr>
          <p:cNvPr id="3" name="Содержимое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Содержимое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ср 13.11.24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a:t>Образец текста</a:t>
            </a:r>
          </a:p>
        </p:txBody>
      </p:sp>
      <p:sp>
        <p:nvSpPr>
          <p:cNvPr id="5" name="Содержимое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6" name="Содержимое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ср 13.11.24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p>
            <a:r>
              <a:rPr kumimoji="0" lang="ru-RU"/>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ср 13.11.24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5B106E36-FD25-4E2D-B0AA-010F637433A0}" type="datetimeFigureOut">
              <a:rPr lang="ru-RU" smtClean="0"/>
              <a:pPr/>
              <a:t>ср 13.11.24</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a:t>Образец текста</a:t>
            </a:r>
          </a:p>
        </p:txBody>
      </p:sp>
      <p:sp>
        <p:nvSpPr>
          <p:cNvPr id="4" name="Содержимое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ср 13.11.24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ср 13.11.24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ru-RU"/>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ru-RU"/>
              <a:t>Образец текста</a:t>
            </a:r>
          </a:p>
          <a:p>
            <a:pPr lvl="1" eaLnBrk="1" latinLnBrk="0" hangingPunct="1"/>
            <a:r>
              <a:rPr kumimoji="0" lang="ru-RU"/>
              <a:t>Второй уровень</a:t>
            </a:r>
          </a:p>
          <a:p>
            <a:pPr lvl="2" eaLnBrk="1" latinLnBrk="0" hangingPunct="1"/>
            <a:r>
              <a:rPr kumimoji="0" lang="ru-RU"/>
              <a:t>Третий уровень</a:t>
            </a:r>
          </a:p>
          <a:p>
            <a:pPr lvl="3" eaLnBrk="1" latinLnBrk="0" hangingPunct="1"/>
            <a:r>
              <a:rPr kumimoji="0" lang="ru-RU"/>
              <a:t>Четвертый уровень</a:t>
            </a:r>
          </a:p>
          <a:p>
            <a:pPr lvl="4" eaLnBrk="1" latinLnBrk="0" hangingPunct="1"/>
            <a:r>
              <a:rPr kumimoji="0" lang="ru-RU"/>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5B106E36-FD25-4E2D-B0AA-010F637433A0}" type="datetimeFigureOut">
              <a:rPr lang="ru-RU" smtClean="0"/>
              <a:pPr/>
              <a:t>ср 13.11.24</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gb.expertus.com.ua/recommendations/6316?top=1&amp;utm_medium=referral&amp;utm_source=buhplatforma.com.ua&amp;utm_term=8147&amp;utm_content=article&amp;utm_campaign=red_block_content_link"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3214678" y="1000108"/>
            <a:ext cx="5114778" cy="428628"/>
          </a:xfrm>
        </p:spPr>
        <p:txBody>
          <a:bodyPr>
            <a:normAutofit/>
          </a:bodyPr>
          <a:lstStyle/>
          <a:p>
            <a:r>
              <a:rPr lang="uk-UA" sz="2400" dirty="0"/>
              <a:t>ЛЕКЦІЯ № 3</a:t>
            </a:r>
          </a:p>
        </p:txBody>
      </p:sp>
      <p:sp>
        <p:nvSpPr>
          <p:cNvPr id="4" name="Заголовок 3"/>
          <p:cNvSpPr>
            <a:spLocks noGrp="1"/>
          </p:cNvSpPr>
          <p:nvPr>
            <p:ph type="ctrTitle"/>
          </p:nvPr>
        </p:nvSpPr>
        <p:spPr/>
        <p:txBody>
          <a:bodyPr/>
          <a:lstStyle/>
          <a:p>
            <a:r>
              <a:rPr lang="ru-RU" sz="3200" dirty="0"/>
              <a:t>ЗАГАЛЬНА </a:t>
            </a:r>
            <a:r>
              <a:rPr lang="ru-RU" sz="3200" b="0" dirty="0"/>
              <a:t>ОЦІНКА</a:t>
            </a:r>
            <a:r>
              <a:rPr lang="ru-RU" sz="3200" dirty="0"/>
              <a:t> ФІНАНСОВОГО СТАНУ</a:t>
            </a:r>
            <a:br>
              <a:rPr lang="ru-RU" sz="3200" dirty="0"/>
            </a:br>
            <a:r>
              <a:rPr lang="ru-RU" sz="3200" dirty="0"/>
              <a:t>ПІДПРИЄМСТВА</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28670"/>
            <a:ext cx="7239000" cy="5527066"/>
          </a:xfrm>
        </p:spPr>
        <p:txBody>
          <a:bodyPr>
            <a:normAutofit/>
          </a:bodyPr>
          <a:lstStyle/>
          <a:p>
            <a:pPr algn="just"/>
            <a:r>
              <a:rPr lang="ru-RU" b="1" dirty="0" err="1">
                <a:latin typeface="Times New Roman" pitchFamily="18" charset="0"/>
                <a:cs typeface="Times New Roman" pitchFamily="18" charset="0"/>
              </a:rPr>
              <a:t>Операційним</a:t>
            </a:r>
            <a:r>
              <a:rPr lang="ru-RU" b="1" dirty="0">
                <a:latin typeface="Times New Roman" pitchFamily="18" charset="0"/>
                <a:cs typeface="Times New Roman" pitchFamily="18" charset="0"/>
              </a:rPr>
              <a:t> цикл</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це</a:t>
            </a:r>
            <a:r>
              <a:rPr lang="ru-RU" dirty="0">
                <a:latin typeface="Times New Roman" pitchFamily="18" charset="0"/>
                <a:cs typeface="Times New Roman" pitchFamily="18" charset="0"/>
              </a:rPr>
              <a:t> те </a:t>
            </a:r>
            <a:r>
              <a:rPr lang="ru-RU" dirty="0" err="1">
                <a:latin typeface="Times New Roman" pitchFamily="18" charset="0"/>
                <a:cs typeface="Times New Roman" pitchFamily="18" charset="0"/>
              </a:rPr>
              <a:t>саме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що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й</a:t>
            </a:r>
            <a:r>
              <a:rPr lang="ru-RU" b="1" dirty="0">
                <a:latin typeface="Times New Roman" pitchFamily="18" charset="0"/>
                <a:cs typeface="Times New Roman" pitchFamily="18" charset="0"/>
              </a:rPr>
              <a:t> </a:t>
            </a:r>
            <a:r>
              <a:rPr lang="ru-RU" dirty="0" err="1">
                <a:latin typeface="Times New Roman" pitchFamily="18" charset="0"/>
                <a:cs typeface="Times New Roman" pitchFamily="18" charset="0"/>
              </a:rPr>
              <a:t>господарський</a:t>
            </a:r>
            <a:r>
              <a:rPr lang="ru-RU" dirty="0">
                <a:latin typeface="Times New Roman" pitchFamily="18" charset="0"/>
                <a:cs typeface="Times New Roman" pitchFamily="18" charset="0"/>
              </a:rPr>
              <a:t> оборот, так </a:t>
            </a:r>
            <a:r>
              <a:rPr lang="ru-RU" dirty="0" err="1">
                <a:latin typeface="Times New Roman" pitchFamily="18" charset="0"/>
                <a:cs typeface="Times New Roman" pitchFamily="18" charset="0"/>
              </a:rPr>
              <a:t>його</a:t>
            </a:r>
            <a:r>
              <a:rPr lang="ru-RU" dirty="0">
                <a:latin typeface="Times New Roman" pitchFamily="18" charset="0"/>
                <a:cs typeface="Times New Roman" pitchFamily="18" charset="0"/>
              </a:rPr>
              <a:t> часто </a:t>
            </a:r>
            <a:r>
              <a:rPr lang="ru-RU" dirty="0" err="1">
                <a:latin typeface="Times New Roman" pitchFamily="18" charset="0"/>
                <a:cs typeface="Times New Roman" pitchFamily="18" charset="0"/>
              </a:rPr>
              <a:t>називають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наприклад</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термінології</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hlinkClick r:id="rId2"/>
              </a:rPr>
              <a:t>Міжнародних</a:t>
            </a:r>
            <a:r>
              <a:rPr lang="ru-RU" dirty="0">
                <a:latin typeface="Times New Roman" pitchFamily="18" charset="0"/>
                <a:cs typeface="Times New Roman" pitchFamily="18" charset="0"/>
                <a:hlinkClick r:id="rId2"/>
              </a:rPr>
              <a:t> </a:t>
            </a:r>
            <a:r>
              <a:rPr lang="ru-RU" dirty="0" err="1">
                <a:latin typeface="Times New Roman" pitchFamily="18" charset="0"/>
                <a:cs typeface="Times New Roman" pitchFamily="18" charset="0"/>
                <a:hlinkClick r:id="rId2"/>
              </a:rPr>
              <a:t>стандартів</a:t>
            </a:r>
            <a:r>
              <a:rPr lang="ru-RU" dirty="0">
                <a:latin typeface="Times New Roman" pitchFamily="18" charset="0"/>
                <a:cs typeface="Times New Roman" pitchFamily="18" charset="0"/>
                <a:hlinkClick r:id="rId2"/>
              </a:rPr>
              <a:t> </a:t>
            </a:r>
            <a:r>
              <a:rPr lang="ru-RU" dirty="0" err="1">
                <a:latin typeface="Times New Roman" pitchFamily="18" charset="0"/>
                <a:cs typeface="Times New Roman" pitchFamily="18" charset="0"/>
                <a:hlinkClick r:id="rId2"/>
              </a:rPr>
              <a:t>фінансової</a:t>
            </a:r>
            <a:r>
              <a:rPr lang="ru-RU" dirty="0">
                <a:latin typeface="Times New Roman" pitchFamily="18" charset="0"/>
                <a:cs typeface="Times New Roman" pitchFamily="18" charset="0"/>
                <a:hlinkClick r:id="rId2"/>
              </a:rPr>
              <a:t> </a:t>
            </a:r>
            <a:r>
              <a:rPr lang="ru-RU" dirty="0" err="1">
                <a:latin typeface="Times New Roman" pitchFamily="18" charset="0"/>
                <a:cs typeface="Times New Roman" pitchFamily="18" charset="0"/>
                <a:hlinkClick r:id="rId2"/>
              </a:rPr>
              <a:t>звітності</a:t>
            </a:r>
            <a:r>
              <a:rPr lang="ru-RU" dirty="0">
                <a:latin typeface="Times New Roman" pitchFamily="18" charset="0"/>
                <a:cs typeface="Times New Roman" pitchFamily="18" charset="0"/>
              </a:rPr>
              <a:t> (МСФЗ). </a:t>
            </a:r>
            <a:r>
              <a:rPr lang="ru-RU" dirty="0" err="1">
                <a:latin typeface="Times New Roman" pitchFamily="18" charset="0"/>
                <a:cs typeface="Times New Roman" pitchFamily="18" charset="0"/>
              </a:rPr>
              <a:t>Він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може</a:t>
            </a:r>
            <a:r>
              <a:rPr lang="ru-RU" dirty="0">
                <a:latin typeface="Times New Roman" pitchFamily="18" charset="0"/>
                <a:cs typeface="Times New Roman" pitchFamily="18" charset="0"/>
              </a:rPr>
              <a:t> бути </a:t>
            </a:r>
            <a:r>
              <a:rPr lang="ru-RU" dirty="0" err="1">
                <a:latin typeface="Times New Roman" pitchFamily="18" charset="0"/>
                <a:cs typeface="Times New Roman" pitchFamily="18" charset="0"/>
              </a:rPr>
              <a:t>довшим</a:t>
            </a:r>
            <a:r>
              <a:rPr lang="ru-RU" dirty="0">
                <a:latin typeface="Times New Roman" pitchFamily="18" charset="0"/>
                <a:cs typeface="Times New Roman" pitchFamily="18" charset="0"/>
              </a:rPr>
              <a:t> за </a:t>
            </a:r>
            <a:r>
              <a:rPr lang="ru-RU" dirty="0" err="1">
                <a:latin typeface="Times New Roman" pitchFamily="18" charset="0"/>
                <a:cs typeface="Times New Roman" pitchFamily="18" charset="0"/>
              </a:rPr>
              <a:t>рік</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підприємств</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які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виробляють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досить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складні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тривалі</a:t>
            </a:r>
            <a:r>
              <a:rPr lang="ru-RU" dirty="0">
                <a:latin typeface="Times New Roman" pitchFamily="18" charset="0"/>
                <a:cs typeface="Times New Roman" pitchFamily="18" charset="0"/>
              </a:rPr>
              <a:t> за часом </a:t>
            </a:r>
            <a:r>
              <a:rPr lang="ru-RU" dirty="0" err="1">
                <a:latin typeface="Times New Roman" pitchFamily="18" charset="0"/>
                <a:cs typeface="Times New Roman" pitchFamily="18" charset="0"/>
              </a:rPr>
              <a:t>виробництва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продукти</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літаки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кораблі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складну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військову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техніку</a:t>
            </a:r>
            <a:r>
              <a:rPr lang="ru-RU" dirty="0">
                <a:latin typeface="Times New Roman" pitchFamily="18" charset="0"/>
                <a:cs typeface="Times New Roman" pitchFamily="18" charset="0"/>
              </a:rPr>
              <a:t>, а </a:t>
            </a:r>
            <a:r>
              <a:rPr lang="ru-RU" dirty="0" err="1">
                <a:latin typeface="Times New Roman" pitchFamily="18" charset="0"/>
                <a:cs typeface="Times New Roman" pitchFamily="18" charset="0"/>
              </a:rPr>
              <a:t>також</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деякі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види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елітних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продуктів</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харчування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a:t>
            </a:r>
            <a:r>
              <a:rPr lang="ru-RU" dirty="0">
                <a:latin typeface="Times New Roman" pitchFamily="18" charset="0"/>
                <a:cs typeface="Times New Roman" pitchFamily="18" charset="0"/>
              </a:rPr>
              <a:t> алкоголю, </a:t>
            </a:r>
            <a:r>
              <a:rPr lang="ru-RU" dirty="0" err="1">
                <a:latin typeface="Times New Roman" pitchFamily="18" charset="0"/>
                <a:cs typeface="Times New Roman" pitchFamily="18" charset="0"/>
              </a:rPr>
              <a:t>наприклад</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тверді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сири</a:t>
            </a:r>
            <a:r>
              <a:rPr lang="ru-RU" dirty="0">
                <a:latin typeface="Times New Roman" pitchFamily="18" charset="0"/>
                <a:cs typeface="Times New Roman" pitchFamily="18" charset="0"/>
              </a:rPr>
              <a:t>, вино </a:t>
            </a:r>
            <a:r>
              <a:rPr lang="ru-RU" dirty="0" err="1">
                <a:latin typeface="Times New Roman" pitchFamily="18" charset="0"/>
                <a:cs typeface="Times New Roman" pitchFamily="18" charset="0"/>
              </a:rPr>
              <a:t>й</a:t>
            </a:r>
            <a:r>
              <a:rPr lang="ru-RU" dirty="0">
                <a:latin typeface="Times New Roman" pitchFamily="18" charset="0"/>
                <a:cs typeface="Times New Roman" pitchFamily="18" charset="0"/>
              </a:rPr>
              <a:t> коньяк, </a:t>
            </a:r>
            <a:r>
              <a:rPr lang="ru-RU" dirty="0" err="1">
                <a:latin typeface="Times New Roman" pitchFamily="18" charset="0"/>
                <a:cs typeface="Times New Roman" pitchFamily="18" charset="0"/>
              </a:rPr>
              <a:t>які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мають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тривалу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витримку</a:t>
            </a:r>
            <a:r>
              <a:rPr lang="ru-RU" dirty="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92500" lnSpcReduction="20000"/>
          </a:bodyPr>
          <a:lstStyle/>
          <a:p>
            <a:pPr algn="just"/>
            <a:r>
              <a:rPr lang="ru-RU" dirty="0">
                <a:latin typeface="Times New Roman" pitchFamily="18" charset="0"/>
                <a:cs typeface="Times New Roman" pitchFamily="18" charset="0"/>
              </a:rPr>
              <a:t>Весь </a:t>
            </a:r>
            <a:r>
              <a:rPr lang="ru-RU" dirty="0" err="1">
                <a:latin typeface="Times New Roman" pitchFamily="18" charset="0"/>
                <a:cs typeface="Times New Roman" pitchFamily="18" charset="0"/>
              </a:rPr>
              <a:t>цей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поділ</a:t>
            </a:r>
            <a:r>
              <a:rPr lang="ru-RU" dirty="0">
                <a:latin typeface="Times New Roman" pitchFamily="18" charset="0"/>
                <a:cs typeface="Times New Roman" pitchFamily="18" charset="0"/>
              </a:rPr>
              <a:t> на </a:t>
            </a:r>
            <a:r>
              <a:rPr lang="ru-RU" dirty="0" err="1">
                <a:latin typeface="Times New Roman" pitchFamily="18" charset="0"/>
                <a:cs typeface="Times New Roman" pitchFamily="18" charset="0"/>
              </a:rPr>
              <a:t>оборотні</a:t>
            </a:r>
            <a:r>
              <a:rPr lang="ru-RU" dirty="0">
                <a:latin typeface="Times New Roman" pitchFamily="18" charset="0"/>
                <a:cs typeface="Times New Roman" pitchFamily="18" charset="0"/>
              </a:rPr>
              <a:t>/</a:t>
            </a:r>
            <a:r>
              <a:rPr lang="ru-RU" dirty="0" err="1">
                <a:latin typeface="Times New Roman" pitchFamily="18" charset="0"/>
                <a:cs typeface="Times New Roman" pitchFamily="18" charset="0"/>
              </a:rPr>
              <a:t>необоротні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досить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умовний</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насправді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будь-який</a:t>
            </a:r>
            <a:r>
              <a:rPr lang="ru-RU" dirty="0">
                <a:latin typeface="Times New Roman" pitchFamily="18" charset="0"/>
                <a:cs typeface="Times New Roman" pitchFamily="18" charset="0"/>
              </a:rPr>
              <a:t> актив так </a:t>
            </a:r>
            <a:r>
              <a:rPr lang="ru-RU" dirty="0" err="1">
                <a:latin typeface="Times New Roman" pitchFamily="18" charset="0"/>
                <a:cs typeface="Times New Roman" pitchFamily="18" charset="0"/>
              </a:rPr>
              <a:t>чи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інакше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бере</a:t>
            </a:r>
            <a:r>
              <a:rPr lang="ru-RU" dirty="0">
                <a:latin typeface="Times New Roman" pitchFamily="18" charset="0"/>
                <a:cs typeface="Times New Roman" pitchFamily="18" charset="0"/>
              </a:rPr>
              <a:t> участь у </a:t>
            </a:r>
            <a:r>
              <a:rPr lang="ru-RU" dirty="0" err="1">
                <a:latin typeface="Times New Roman" pitchFamily="18" charset="0"/>
                <a:cs typeface="Times New Roman" pitchFamily="18" charset="0"/>
              </a:rPr>
              <a:t>господарському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житті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підприємства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й</a:t>
            </a:r>
            <a:r>
              <a:rPr lang="ru-RU" dirty="0">
                <a:latin typeface="Times New Roman" pitchFamily="18" charset="0"/>
                <a:cs typeface="Times New Roman" pitchFamily="18" charset="0"/>
              </a:rPr>
              <a:t> приносить </a:t>
            </a:r>
            <a:r>
              <a:rPr lang="ru-RU" dirty="0" err="1">
                <a:latin typeface="Times New Roman" pitchFamily="18" charset="0"/>
                <a:cs typeface="Times New Roman" pitchFamily="18" charset="0"/>
              </a:rPr>
              <a:t>йому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певну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частку</a:t>
            </a:r>
            <a:r>
              <a:rPr lang="ru-RU" dirty="0">
                <a:latin typeface="Times New Roman" pitchFamily="18" charset="0"/>
                <a:cs typeface="Times New Roman" pitchFamily="18" charset="0"/>
              </a:rPr>
              <a:t> доходу шляхом </a:t>
            </a:r>
            <a:r>
              <a:rPr lang="ru-RU" dirty="0" err="1">
                <a:latin typeface="Times New Roman" pitchFamily="18" charset="0"/>
                <a:cs typeface="Times New Roman" pitchFamily="18" charset="0"/>
              </a:rPr>
              <a:t>свого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використання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Ті</a:t>
            </a:r>
            <a:r>
              <a:rPr lang="ru-RU" dirty="0">
                <a:latin typeface="Times New Roman" pitchFamily="18" charset="0"/>
                <a:cs typeface="Times New Roman" pitchFamily="18" charset="0"/>
              </a:rPr>
              <a:t> ж </a:t>
            </a:r>
            <a:r>
              <a:rPr lang="ru-RU" dirty="0" err="1">
                <a:latin typeface="Times New Roman" pitchFamily="18" charset="0"/>
                <a:cs typeface="Times New Roman" pitchFamily="18" charset="0"/>
              </a:rPr>
              <a:t>самі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машини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обладнання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поступово</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бухгалтерському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обліку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списуються</a:t>
            </a:r>
            <a:r>
              <a:rPr lang="ru-RU" dirty="0">
                <a:latin typeface="Times New Roman" pitchFamily="18" charset="0"/>
                <a:cs typeface="Times New Roman" pitchFamily="18" charset="0"/>
              </a:rPr>
              <a:t>» на </a:t>
            </a:r>
            <a:r>
              <a:rPr lang="ru-RU" dirty="0" err="1">
                <a:latin typeface="Times New Roman" pitchFamily="18" charset="0"/>
                <a:cs typeface="Times New Roman" pitchFamily="18" charset="0"/>
              </a:rPr>
              <a:t>витрати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такий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процес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називають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бухгалтерським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зносом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або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амортизацією</a:t>
            </a:r>
            <a:r>
              <a:rPr lang="ru-RU" dirty="0">
                <a:latin typeface="Times New Roman" pitchFamily="18" charset="0"/>
                <a:cs typeface="Times New Roman" pitchFamily="18" charset="0"/>
              </a:rPr>
              <a:t>. </a:t>
            </a:r>
          </a:p>
          <a:p>
            <a:pPr algn="just"/>
            <a:r>
              <a:rPr lang="ru-RU" dirty="0" err="1">
                <a:latin typeface="Times New Roman" pitchFamily="18" charset="0"/>
                <a:cs typeface="Times New Roman" pitchFamily="18" charset="0"/>
              </a:rPr>
              <a:t>Однак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така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термінологія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властива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українському</a:t>
            </a:r>
            <a:r>
              <a:rPr lang="ru-RU" dirty="0">
                <a:latin typeface="Times New Roman" pitchFamily="18" charset="0"/>
                <a:cs typeface="Times New Roman" pitchFamily="18" charset="0"/>
              </a:rPr>
              <a:t> та </a:t>
            </a:r>
            <a:r>
              <a:rPr lang="ru-RU" dirty="0" err="1">
                <a:latin typeface="Times New Roman" pitchFamily="18" charset="0"/>
                <a:cs typeface="Times New Roman" pitchFamily="18" charset="0"/>
              </a:rPr>
              <a:t>пострадянському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бухгалтерському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обліку</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зарубіжному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досвіді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щодо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необоротних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активів</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вживаються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інші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терміни</a:t>
            </a:r>
            <a:r>
              <a:rPr lang="ru-RU" dirty="0">
                <a:latin typeface="Times New Roman" pitchFamily="18" charset="0"/>
                <a:cs typeface="Times New Roman" pitchFamily="18" charset="0"/>
              </a:rPr>
              <a:t> – </a:t>
            </a:r>
            <a:r>
              <a:rPr lang="ru-RU" b="1" dirty="0" err="1">
                <a:latin typeface="Times New Roman" pitchFamily="18" charset="0"/>
                <a:cs typeface="Times New Roman" pitchFamily="18" charset="0"/>
              </a:rPr>
              <a:t>довгострокові</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активи</a:t>
            </a:r>
            <a:r>
              <a:rPr lang="ru-RU" dirty="0">
                <a:latin typeface="Times New Roman" pitchFamily="18" charset="0"/>
                <a:cs typeface="Times New Roman" pitchFamily="18" charset="0"/>
              </a:rPr>
              <a:t> (</a:t>
            </a:r>
            <a:r>
              <a:rPr lang="ru-RU" i="1" dirty="0">
                <a:latin typeface="Times New Roman" pitchFamily="18" charset="0"/>
                <a:cs typeface="Times New Roman" pitchFamily="18" charset="0"/>
              </a:rPr>
              <a:t>англ.</a:t>
            </a:r>
            <a:r>
              <a:rPr lang="ru-RU" dirty="0">
                <a:latin typeface="Times New Roman" pitchFamily="18" charset="0"/>
                <a:cs typeface="Times New Roman" pitchFamily="18" charset="0"/>
              </a:rPr>
              <a:t> – </a:t>
            </a:r>
            <a:r>
              <a:rPr lang="en-US" i="1" dirty="0">
                <a:latin typeface="Times New Roman" pitchFamily="18" charset="0"/>
                <a:cs typeface="Times New Roman" pitchFamily="18" charset="0"/>
              </a:rPr>
              <a:t>long-term assets</a:t>
            </a:r>
            <a:r>
              <a:rPr lang="en-US" dirty="0">
                <a:latin typeface="Times New Roman" pitchFamily="18" charset="0"/>
                <a:cs typeface="Times New Roman" pitchFamily="18" charset="0"/>
              </a:rPr>
              <a:t>), </a:t>
            </a:r>
            <a:r>
              <a:rPr lang="ru-RU" b="1" dirty="0" err="1">
                <a:latin typeface="Times New Roman" pitchFamily="18" charset="0"/>
                <a:cs typeface="Times New Roman" pitchFamily="18" charset="0"/>
              </a:rPr>
              <a:t>непоточні</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активи</a:t>
            </a:r>
            <a:r>
              <a:rPr lang="ru-RU" dirty="0">
                <a:latin typeface="Times New Roman" pitchFamily="18" charset="0"/>
                <a:cs typeface="Times New Roman" pitchFamily="18" charset="0"/>
              </a:rPr>
              <a:t> (</a:t>
            </a:r>
            <a:r>
              <a:rPr lang="ru-RU" i="1" dirty="0">
                <a:latin typeface="Times New Roman" pitchFamily="18" charset="0"/>
                <a:cs typeface="Times New Roman" pitchFamily="18" charset="0"/>
              </a:rPr>
              <a:t>англ</a:t>
            </a:r>
            <a:r>
              <a:rPr lang="ru-RU" dirty="0">
                <a:latin typeface="Times New Roman" pitchFamily="18" charset="0"/>
                <a:cs typeface="Times New Roman" pitchFamily="18" charset="0"/>
              </a:rPr>
              <a:t>. – </a:t>
            </a:r>
            <a:r>
              <a:rPr lang="en-US" i="1" dirty="0">
                <a:latin typeface="Times New Roman" pitchFamily="18" charset="0"/>
                <a:cs typeface="Times New Roman" pitchFamily="18" charset="0"/>
              </a:rPr>
              <a:t>non-current assets</a:t>
            </a:r>
            <a:r>
              <a:rPr lang="en-US" dirty="0">
                <a:latin typeface="Times New Roman" pitchFamily="18" charset="0"/>
                <a:cs typeface="Times New Roman" pitchFamily="18" charset="0"/>
              </a:rPr>
              <a:t>). </a:t>
            </a:r>
            <a:r>
              <a:rPr lang="ru-RU" dirty="0" err="1">
                <a:latin typeface="Times New Roman" pitchFamily="18" charset="0"/>
                <a:cs typeface="Times New Roman" pitchFamily="18" charset="0"/>
              </a:rPr>
              <a:t>Останній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термін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можна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зустріти</a:t>
            </a:r>
            <a:r>
              <a:rPr lang="ru-RU" dirty="0">
                <a:latin typeface="Times New Roman" pitchFamily="18" charset="0"/>
                <a:cs typeface="Times New Roman" pitchFamily="18" charset="0"/>
              </a:rPr>
              <a:t> у МСФЗ.</a:t>
            </a:r>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071546"/>
            <a:ext cx="7239000" cy="5384190"/>
          </a:xfrm>
        </p:spPr>
        <p:txBody>
          <a:bodyPr>
            <a:normAutofit/>
          </a:bodyPr>
          <a:lstStyle/>
          <a:p>
            <a:pPr algn="just"/>
            <a:r>
              <a:rPr lang="ru-RU" dirty="0" err="1">
                <a:latin typeface="Times New Roman" pitchFamily="18" charset="0"/>
                <a:cs typeface="Times New Roman" pitchFamily="18" charset="0"/>
              </a:rPr>
              <a:t>Щодо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термінології</a:t>
            </a:r>
            <a:r>
              <a:rPr lang="ru-RU" dirty="0">
                <a:latin typeface="Times New Roman" pitchFamily="18" charset="0"/>
                <a:cs typeface="Times New Roman" pitchFamily="18" charset="0"/>
              </a:rPr>
              <a:t>:</a:t>
            </a:r>
          </a:p>
          <a:p>
            <a:pPr algn="just"/>
            <a:r>
              <a:rPr lang="ru-RU" b="1" dirty="0" err="1">
                <a:latin typeface="Times New Roman" pitchFamily="18" charset="0"/>
                <a:cs typeface="Times New Roman" pitchFamily="18" charset="0"/>
              </a:rPr>
              <a:t>необоротні</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активи</a:t>
            </a:r>
            <a:r>
              <a:rPr lang="ru-RU" b="1" dirty="0">
                <a:latin typeface="Times New Roman" pitchFamily="18" charset="0"/>
                <a:cs typeface="Times New Roman" pitchFamily="18" charset="0"/>
              </a:rPr>
              <a:t> – </a:t>
            </a:r>
            <a:r>
              <a:rPr lang="ru-RU" dirty="0" err="1">
                <a:latin typeface="Times New Roman" pitchFamily="18" charset="0"/>
                <a:cs typeface="Times New Roman" pitchFamily="18" charset="0"/>
              </a:rPr>
              <a:t>використовується</a:t>
            </a:r>
            <a:r>
              <a:rPr lang="ru-RU" dirty="0">
                <a:latin typeface="Times New Roman" pitchFamily="18" charset="0"/>
                <a:cs typeface="Times New Roman" pitchFamily="18" charset="0"/>
              </a:rPr>
              <a:t> в </a:t>
            </a:r>
            <a:r>
              <a:rPr lang="ru-RU" dirty="0" err="1">
                <a:latin typeface="Times New Roman" pitchFamily="18" charset="0"/>
                <a:cs typeface="Times New Roman" pitchFamily="18" charset="0"/>
              </a:rPr>
              <a:t>українському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бухгалтерському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обліку</a:t>
            </a:r>
            <a:r>
              <a:rPr lang="ru-RU" dirty="0">
                <a:latin typeface="Times New Roman" pitchFamily="18" charset="0"/>
                <a:cs typeface="Times New Roman" pitchFamily="18" charset="0"/>
              </a:rPr>
              <a:t>;</a:t>
            </a:r>
          </a:p>
          <a:p>
            <a:pPr algn="just"/>
            <a:r>
              <a:rPr lang="ru-RU" b="1" dirty="0" err="1">
                <a:latin typeface="Times New Roman" pitchFamily="18" charset="0"/>
                <a:cs typeface="Times New Roman" pitchFamily="18" charset="0"/>
              </a:rPr>
              <a:t>довгострокові</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активи</a:t>
            </a:r>
            <a:r>
              <a:rPr lang="ru-RU" b="1" dirty="0">
                <a:latin typeface="Times New Roman" pitchFamily="18" charset="0"/>
                <a:cs typeface="Times New Roman" pitchFamily="18" charset="0"/>
              </a:rPr>
              <a:t> </a:t>
            </a:r>
            <a:r>
              <a:rPr lang="ru-RU" dirty="0">
                <a:latin typeface="Times New Roman" pitchFamily="18" charset="0"/>
                <a:cs typeface="Times New Roman" pitchFamily="18" charset="0"/>
              </a:rPr>
              <a:t>(</a:t>
            </a:r>
            <a:r>
              <a:rPr lang="ru-RU" i="1" dirty="0">
                <a:latin typeface="Times New Roman" pitchFamily="18" charset="0"/>
                <a:cs typeface="Times New Roman" pitchFamily="18" charset="0"/>
              </a:rPr>
              <a:t>англ</a:t>
            </a:r>
            <a:r>
              <a:rPr lang="ru-RU" dirty="0">
                <a:latin typeface="Times New Roman" pitchFamily="18" charset="0"/>
                <a:cs typeface="Times New Roman" pitchFamily="18" charset="0"/>
              </a:rPr>
              <a:t>. – </a:t>
            </a:r>
            <a:r>
              <a:rPr lang="en-US" i="1" dirty="0">
                <a:latin typeface="Times New Roman" pitchFamily="18" charset="0"/>
                <a:cs typeface="Times New Roman" pitchFamily="18" charset="0"/>
              </a:rPr>
              <a:t>long-term assets</a:t>
            </a:r>
            <a:r>
              <a:rPr lang="en-US" dirty="0">
                <a:latin typeface="Times New Roman" pitchFamily="18" charset="0"/>
                <a:cs typeface="Times New Roman" pitchFamily="18" charset="0"/>
              </a:rPr>
              <a:t>) – </a:t>
            </a:r>
            <a:r>
              <a:rPr lang="ru-RU" dirty="0">
                <a:latin typeface="Times New Roman" pitchFamily="18" charset="0"/>
                <a:cs typeface="Times New Roman" pitchFamily="18" charset="0"/>
              </a:rPr>
              <a:t>часто </a:t>
            </a:r>
            <a:r>
              <a:rPr lang="ru-RU" dirty="0" err="1">
                <a:latin typeface="Times New Roman" pitchFamily="18" charset="0"/>
                <a:cs typeface="Times New Roman" pitchFamily="18" charset="0"/>
              </a:rPr>
              <a:t>використовується</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західних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країнах</a:t>
            </a:r>
            <a:r>
              <a:rPr lang="ru-RU" dirty="0">
                <a:latin typeface="Times New Roman" pitchFamily="18" charset="0"/>
                <a:cs typeface="Times New Roman" pitchFamily="18" charset="0"/>
              </a:rPr>
              <a:t>;</a:t>
            </a:r>
          </a:p>
          <a:p>
            <a:pPr algn="just"/>
            <a:r>
              <a:rPr lang="ru-RU" b="1" dirty="0" err="1">
                <a:latin typeface="Times New Roman" pitchFamily="18" charset="0"/>
                <a:cs typeface="Times New Roman" pitchFamily="18" charset="0"/>
              </a:rPr>
              <a:t>непоточні</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активи</a:t>
            </a:r>
            <a:r>
              <a:rPr lang="ru-RU" dirty="0">
                <a:latin typeface="Times New Roman" pitchFamily="18" charset="0"/>
                <a:cs typeface="Times New Roman" pitchFamily="18" charset="0"/>
              </a:rPr>
              <a:t> (</a:t>
            </a:r>
            <a:r>
              <a:rPr lang="ru-RU" i="1" dirty="0">
                <a:latin typeface="Times New Roman" pitchFamily="18" charset="0"/>
                <a:cs typeface="Times New Roman" pitchFamily="18" charset="0"/>
              </a:rPr>
              <a:t>англ</a:t>
            </a:r>
            <a:r>
              <a:rPr lang="ru-RU" dirty="0">
                <a:latin typeface="Times New Roman" pitchFamily="18" charset="0"/>
                <a:cs typeface="Times New Roman" pitchFamily="18" charset="0"/>
              </a:rPr>
              <a:t>. – </a:t>
            </a:r>
            <a:r>
              <a:rPr lang="en-US" i="1" dirty="0">
                <a:latin typeface="Times New Roman" pitchFamily="18" charset="0"/>
                <a:cs typeface="Times New Roman" pitchFamily="18" charset="0"/>
              </a:rPr>
              <a:t>non-current assets</a:t>
            </a:r>
            <a:r>
              <a:rPr lang="en-US" dirty="0">
                <a:latin typeface="Times New Roman" pitchFamily="18" charset="0"/>
                <a:cs typeface="Times New Roman" pitchFamily="18" charset="0"/>
              </a:rPr>
              <a:t>) – </a:t>
            </a:r>
            <a:r>
              <a:rPr lang="ru-RU" dirty="0" err="1">
                <a:latin typeface="Times New Roman" pitchFamily="18" charset="0"/>
                <a:cs typeface="Times New Roman" pitchFamily="18" charset="0"/>
              </a:rPr>
              <a:t>використовується</a:t>
            </a:r>
            <a:r>
              <a:rPr lang="ru-RU" dirty="0">
                <a:latin typeface="Times New Roman" pitchFamily="18" charset="0"/>
                <a:cs typeface="Times New Roman" pitchFamily="18" charset="0"/>
              </a:rPr>
              <a:t> у МСФЗ.</a:t>
            </a:r>
          </a:p>
          <a:p>
            <a:pPr algn="just"/>
            <a:r>
              <a:rPr lang="ru-RU" b="1" dirty="0" err="1">
                <a:latin typeface="Times New Roman" pitchFamily="18" charset="0"/>
                <a:cs typeface="Times New Roman" pitchFamily="18" charset="0"/>
              </a:rPr>
              <a:t>Увага</a:t>
            </a:r>
            <a:r>
              <a:rPr lang="ru-RU" b="1" dirty="0">
                <a:latin typeface="Times New Roman" pitchFamily="18" charset="0"/>
                <a:cs typeface="Times New Roman" pitchFamily="18" charset="0"/>
              </a:rPr>
              <a:t>:</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Необоротні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довгострокові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непоточні</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це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назви-синоніми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активів</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тривалого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багаторазового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використання</a:t>
            </a:r>
            <a:r>
              <a:rPr lang="ru-RU" dirty="0">
                <a:latin typeface="Times New Roman" pitchFamily="18" charset="0"/>
                <a:cs typeface="Times New Roman" pitchFamily="18" charset="0"/>
              </a:rPr>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14356"/>
            <a:ext cx="7239000" cy="5741380"/>
          </a:xfrm>
        </p:spPr>
        <p:txBody>
          <a:bodyPr>
            <a:noAutofit/>
          </a:bodyPr>
          <a:lstStyle/>
          <a:p>
            <a:pPr algn="just"/>
            <a:r>
              <a:rPr lang="ru-RU" sz="2000" b="1" dirty="0" err="1">
                <a:latin typeface="Times New Roman" pitchFamily="18" charset="0"/>
                <a:cs typeface="Times New Roman" pitchFamily="18" charset="0"/>
              </a:rPr>
              <a:t>Чи</a:t>
            </a:r>
            <a:r>
              <a:rPr lang="ru-RU" sz="2000" b="1" dirty="0">
                <a:latin typeface="Times New Roman" pitchFamily="18" charset="0"/>
                <a:cs typeface="Times New Roman" pitchFamily="18" charset="0"/>
              </a:rPr>
              <a:t> </a:t>
            </a:r>
            <a:r>
              <a:rPr lang="ru-RU" sz="2000" b="1" dirty="0" err="1">
                <a:latin typeface="Times New Roman" pitchFamily="18" charset="0"/>
                <a:cs typeface="Times New Roman" pitchFamily="18" charset="0"/>
              </a:rPr>
              <a:t>може</a:t>
            </a:r>
            <a:r>
              <a:rPr lang="ru-RU" sz="2000" b="1" dirty="0">
                <a:latin typeface="Times New Roman" pitchFamily="18" charset="0"/>
                <a:cs typeface="Times New Roman" pitchFamily="18" charset="0"/>
              </a:rPr>
              <a:t> бути </a:t>
            </a:r>
            <a:r>
              <a:rPr lang="ru-RU" sz="2000" b="1" dirty="0" err="1">
                <a:latin typeface="Times New Roman" pitchFamily="18" charset="0"/>
                <a:cs typeface="Times New Roman" pitchFamily="18" charset="0"/>
              </a:rPr>
              <a:t>підприємство</a:t>
            </a:r>
            <a:r>
              <a:rPr lang="ru-RU" sz="2000" b="1" dirty="0">
                <a:latin typeface="Times New Roman" pitchFamily="18" charset="0"/>
                <a:cs typeface="Times New Roman" pitchFamily="18" charset="0"/>
              </a:rPr>
              <a:t> без </a:t>
            </a:r>
            <a:r>
              <a:rPr lang="ru-RU" sz="2000" b="1" dirty="0" err="1">
                <a:latin typeface="Times New Roman" pitchFamily="18" charset="0"/>
                <a:cs typeface="Times New Roman" pitchFamily="18" charset="0"/>
              </a:rPr>
              <a:t>необоротних</a:t>
            </a:r>
            <a:r>
              <a:rPr lang="ru-RU" sz="2000" b="1" dirty="0">
                <a:latin typeface="Times New Roman" pitchFamily="18" charset="0"/>
                <a:cs typeface="Times New Roman" pitchFamily="18" charset="0"/>
              </a:rPr>
              <a:t> </a:t>
            </a:r>
            <a:r>
              <a:rPr lang="ru-RU" sz="2000" b="1" dirty="0" err="1">
                <a:latin typeface="Times New Roman" pitchFamily="18" charset="0"/>
                <a:cs typeface="Times New Roman" pitchFamily="18" charset="0"/>
              </a:rPr>
              <a:t>активів</a:t>
            </a:r>
            <a:endParaRPr lang="ru-RU" sz="2000" b="1" dirty="0">
              <a:latin typeface="Times New Roman" pitchFamily="18" charset="0"/>
              <a:cs typeface="Times New Roman" pitchFamily="18" charset="0"/>
            </a:endParaRPr>
          </a:p>
          <a:p>
            <a:pPr algn="just"/>
            <a:r>
              <a:rPr lang="ru-RU" sz="2000" dirty="0" err="1">
                <a:latin typeface="Times New Roman" pitchFamily="18" charset="0"/>
                <a:cs typeface="Times New Roman" pitchFamily="18" charset="0"/>
              </a:rPr>
              <a:t>Ситуація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майже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відсутності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необоротних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активів</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можлива</a:t>
            </a:r>
            <a:r>
              <a:rPr lang="ru-RU" sz="2000" dirty="0">
                <a:latin typeface="Times New Roman" pitchFamily="18" charset="0"/>
                <a:cs typeface="Times New Roman" pitchFamily="18" charset="0"/>
              </a:rPr>
              <a:t>. Як правило, </a:t>
            </a:r>
            <a:r>
              <a:rPr lang="ru-RU" sz="2000" dirty="0" err="1">
                <a:latin typeface="Times New Roman" pitchFamily="18" charset="0"/>
                <a:cs typeface="Times New Roman" pitchFamily="18" charset="0"/>
              </a:rPr>
              <a:t>такі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активи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займають</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найбільшу</a:t>
            </a:r>
            <a:r>
              <a:rPr lang="ru-RU" sz="2000" dirty="0">
                <a:latin typeface="Times New Roman" pitchFamily="18" charset="0"/>
                <a:cs typeface="Times New Roman" pitchFamily="18" charset="0"/>
              </a:rPr>
              <a:t> вагу у </a:t>
            </a:r>
            <a:r>
              <a:rPr lang="ru-RU" sz="2000" dirty="0" err="1">
                <a:latin typeface="Times New Roman" pitchFamily="18" charset="0"/>
                <a:cs typeface="Times New Roman" pitchFamily="18" charset="0"/>
              </a:rPr>
              <a:t>загальних</a:t>
            </a:r>
            <a:r>
              <a:rPr lang="ru-RU" sz="2000" dirty="0">
                <a:latin typeface="Times New Roman" pitchFamily="18" charset="0"/>
                <a:cs typeface="Times New Roman" pitchFamily="18" charset="0"/>
              </a:rPr>
              <a:t> активах </a:t>
            </a:r>
            <a:r>
              <a:rPr lang="ru-RU" sz="2000" dirty="0" err="1">
                <a:latin typeface="Times New Roman" pitchFamily="18" charset="0"/>
                <a:cs typeface="Times New Roman" pitchFamily="18" charset="0"/>
              </a:rPr>
              <a:t>підприємства</a:t>
            </a:r>
            <a:r>
              <a:rPr lang="ru-RU" sz="2000" dirty="0">
                <a:latin typeface="Times New Roman" pitchFamily="18" charset="0"/>
                <a:cs typeface="Times New Roman" pitchFamily="18" charset="0"/>
              </a:rPr>
              <a:t>, так як </a:t>
            </a:r>
            <a:r>
              <a:rPr lang="ru-RU" sz="2000" dirty="0" err="1">
                <a:latin typeface="Times New Roman" pitchFamily="18" charset="0"/>
                <a:cs typeface="Times New Roman" pitchFamily="18" charset="0"/>
              </a:rPr>
              <a:t>складаються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здебільшого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основних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засобів</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які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мають</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значну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вартість</a:t>
            </a:r>
            <a:r>
              <a:rPr lang="ru-RU" sz="2000" dirty="0">
                <a:latin typeface="Times New Roman" pitchFamily="18" charset="0"/>
                <a:cs typeface="Times New Roman" pitchFamily="18" charset="0"/>
              </a:rPr>
              <a:t> у </a:t>
            </a:r>
            <a:r>
              <a:rPr lang="ru-RU" sz="2000" dirty="0" err="1">
                <a:latin typeface="Times New Roman" pitchFamily="18" charset="0"/>
                <a:cs typeface="Times New Roman" pitchFamily="18" charset="0"/>
              </a:rPr>
              <a:t>порівнянні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іншими</a:t>
            </a:r>
            <a:r>
              <a:rPr lang="ru-RU" sz="2000" dirty="0">
                <a:latin typeface="Times New Roman" pitchFamily="18" charset="0"/>
                <a:cs typeface="Times New Roman" pitchFamily="18" charset="0"/>
              </a:rPr>
              <a:t> активами. </a:t>
            </a:r>
            <a:r>
              <a:rPr lang="ru-RU" sz="2000" dirty="0" err="1">
                <a:latin typeface="Times New Roman" pitchFamily="18" charset="0"/>
                <a:cs typeface="Times New Roman" pitchFamily="18" charset="0"/>
              </a:rPr>
              <a:t>Винятком</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може</a:t>
            </a:r>
            <a:r>
              <a:rPr lang="ru-RU" sz="2000" dirty="0">
                <a:latin typeface="Times New Roman" pitchFamily="18" charset="0"/>
                <a:cs typeface="Times New Roman" pitchFamily="18" charset="0"/>
              </a:rPr>
              <a:t> бути </a:t>
            </a:r>
            <a:r>
              <a:rPr lang="ru-RU" sz="2000" dirty="0" err="1">
                <a:latin typeface="Times New Roman" pitchFamily="18" charset="0"/>
                <a:cs typeface="Times New Roman" pitchFamily="18" charset="0"/>
              </a:rPr>
              <a:t>підприємство</a:t>
            </a:r>
            <a:r>
              <a:rPr lang="ru-RU" sz="2000" dirty="0">
                <a:latin typeface="Times New Roman" pitchFamily="18" charset="0"/>
                <a:cs typeface="Times New Roman" pitchFamily="18" charset="0"/>
              </a:rPr>
              <a:t>, яке </a:t>
            </a:r>
            <a:r>
              <a:rPr lang="ru-RU" sz="2000" dirty="0" err="1">
                <a:latin typeface="Times New Roman" pitchFamily="18" charset="0"/>
                <a:cs typeface="Times New Roman" pitchFamily="18" charset="0"/>
              </a:rPr>
              <a:t>орендує</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основні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засоби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наприклад</a:t>
            </a:r>
            <a:r>
              <a:rPr lang="ru-RU" sz="2000" dirty="0">
                <a:latin typeface="Times New Roman" pitchFamily="18" charset="0"/>
                <a:cs typeface="Times New Roman" pitchFamily="18" charset="0"/>
              </a:rPr>
              <a:t>:</a:t>
            </a:r>
          </a:p>
          <a:p>
            <a:pPr algn="just"/>
            <a:r>
              <a:rPr lang="ru-RU" sz="2000" dirty="0" err="1">
                <a:latin typeface="Times New Roman" pitchFamily="18" charset="0"/>
                <a:cs typeface="Times New Roman" pitchFamily="18" charset="0"/>
              </a:rPr>
              <a:t>займається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торгівлею</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чи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торговим</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посередництвом</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приміщення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офісу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і</a:t>
            </a:r>
            <a:r>
              <a:rPr lang="ru-RU" sz="2000" dirty="0">
                <a:latin typeface="Times New Roman" pitchFamily="18" charset="0"/>
                <a:cs typeface="Times New Roman" pitchFamily="18" charset="0"/>
              </a:rPr>
              <a:t> складу </a:t>
            </a:r>
            <a:r>
              <a:rPr lang="ru-RU" sz="2000" dirty="0" err="1">
                <a:latin typeface="Times New Roman" pitchFamily="18" charset="0"/>
                <a:cs typeface="Times New Roman" pitchFamily="18" charset="0"/>
              </a:rPr>
              <a:t>орендує</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транспортних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засобів</a:t>
            </a:r>
            <a:r>
              <a:rPr lang="ru-RU" sz="2000" dirty="0">
                <a:latin typeface="Times New Roman" pitchFamily="18" charset="0"/>
                <a:cs typeface="Times New Roman" pitchFamily="18" charset="0"/>
              </a:rPr>
              <a:t> не </a:t>
            </a:r>
            <a:r>
              <a:rPr lang="ru-RU" sz="2000" dirty="0" err="1">
                <a:latin typeface="Times New Roman" pitchFamily="18" charset="0"/>
                <a:cs typeface="Times New Roman" pitchFamily="18" charset="0"/>
              </a:rPr>
              <a:t>має</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Більша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частина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його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активів</a:t>
            </a:r>
            <a:r>
              <a:rPr lang="ru-RU" sz="2000" dirty="0">
                <a:latin typeface="Times New Roman" pitchFamily="18" charset="0"/>
                <a:cs typeface="Times New Roman" pitchFamily="18" charset="0"/>
              </a:rPr>
              <a:t> – </a:t>
            </a:r>
            <a:r>
              <a:rPr lang="ru-RU" sz="2000" dirty="0" err="1">
                <a:latin typeface="Times New Roman" pitchFamily="18" charset="0"/>
                <a:cs typeface="Times New Roman" pitchFamily="18" charset="0"/>
              </a:rPr>
              <a:t>це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товарні</a:t>
            </a:r>
            <a:r>
              <a:rPr lang="ru-RU" sz="2000" dirty="0">
                <a:latin typeface="Times New Roman" pitchFamily="18" charset="0"/>
                <a:cs typeface="Times New Roman" pitchFamily="18" charset="0"/>
              </a:rPr>
              <a:t> запаси, </a:t>
            </a:r>
            <a:r>
              <a:rPr lang="ru-RU" sz="2000" dirty="0" err="1">
                <a:latin typeface="Times New Roman" pitchFamily="18" charset="0"/>
                <a:cs typeface="Times New Roman" pitchFamily="18" charset="0"/>
              </a:rPr>
              <a:t>які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зберігаються</a:t>
            </a:r>
            <a:r>
              <a:rPr lang="ru-RU" sz="2000" dirty="0">
                <a:latin typeface="Times New Roman" pitchFamily="18" charset="0"/>
                <a:cs typeface="Times New Roman" pitchFamily="18" charset="0"/>
              </a:rPr>
              <a:t> на </a:t>
            </a:r>
            <a:r>
              <a:rPr lang="ru-RU" sz="2000" dirty="0" err="1">
                <a:latin typeface="Times New Roman" pitchFamily="18" charset="0"/>
                <a:cs typeface="Times New Roman" pitchFamily="18" charset="0"/>
              </a:rPr>
              <a:t>орендованому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складі</a:t>
            </a:r>
            <a:r>
              <a:rPr lang="ru-RU" sz="2000" dirty="0">
                <a:latin typeface="Times New Roman" pitchFamily="18" charset="0"/>
                <a:cs typeface="Times New Roman" pitchFamily="18" charset="0"/>
              </a:rPr>
              <a:t>. За </a:t>
            </a:r>
            <a:r>
              <a:rPr lang="ru-RU" sz="2000" dirty="0" err="1">
                <a:latin typeface="Times New Roman" pitchFamily="18" charset="0"/>
                <a:cs typeface="Times New Roman" pitchFamily="18" charset="0"/>
              </a:rPr>
              <a:t>діючими</a:t>
            </a:r>
            <a:r>
              <a:rPr lang="ru-RU" sz="2000" dirty="0">
                <a:latin typeface="Times New Roman" pitchFamily="18" charset="0"/>
                <a:cs typeface="Times New Roman" pitchFamily="18" charset="0"/>
              </a:rPr>
              <a:t> правилами </a:t>
            </a:r>
            <a:r>
              <a:rPr lang="ru-RU" sz="2000" dirty="0" err="1">
                <a:latin typeface="Times New Roman" pitchFamily="18" charset="0"/>
                <a:cs typeface="Times New Roman" pitchFamily="18" charset="0"/>
              </a:rPr>
              <a:t>орендовані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основні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засоби</a:t>
            </a:r>
            <a:r>
              <a:rPr lang="ru-RU" sz="2000" dirty="0">
                <a:latin typeface="Times New Roman" pitchFamily="18" charset="0"/>
                <a:cs typeface="Times New Roman" pitchFamily="18" charset="0"/>
              </a:rPr>
              <a:t> на </a:t>
            </a:r>
            <a:r>
              <a:rPr lang="ru-RU" sz="2000" dirty="0" err="1">
                <a:latin typeface="Times New Roman" pitchFamily="18" charset="0"/>
                <a:cs typeface="Times New Roman" pitchFamily="18" charset="0"/>
              </a:rPr>
              <a:t>балансі</a:t>
            </a:r>
            <a:r>
              <a:rPr lang="ru-RU" sz="2000" dirty="0">
                <a:latin typeface="Times New Roman" pitchFamily="18" charset="0"/>
                <a:cs typeface="Times New Roman" pitchFamily="18" charset="0"/>
              </a:rPr>
              <a:t> не </a:t>
            </a:r>
            <a:r>
              <a:rPr lang="ru-RU" sz="2000" dirty="0" err="1">
                <a:latin typeface="Times New Roman" pitchFamily="18" charset="0"/>
                <a:cs typeface="Times New Roman" pitchFamily="18" charset="0"/>
              </a:rPr>
              <a:t>відображаються</a:t>
            </a:r>
            <a:r>
              <a:rPr lang="ru-RU" sz="2000" dirty="0">
                <a:latin typeface="Times New Roman" pitchFamily="18" charset="0"/>
                <a:cs typeface="Times New Roman" pitchFamily="18" charset="0"/>
              </a:rPr>
              <a:t>, тому у таких </a:t>
            </a:r>
            <a:r>
              <a:rPr lang="ru-RU" sz="2000" dirty="0" err="1">
                <a:latin typeface="Times New Roman" pitchFamily="18" charset="0"/>
                <a:cs typeface="Times New Roman" pitchFamily="18" charset="0"/>
              </a:rPr>
              <a:t>підприємств</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основних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засобів</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майже</a:t>
            </a:r>
            <a:r>
              <a:rPr lang="ru-RU" sz="2000" dirty="0">
                <a:latin typeface="Times New Roman" pitchFamily="18" charset="0"/>
                <a:cs typeface="Times New Roman" pitchFamily="18" charset="0"/>
              </a:rPr>
              <a:t> не буде;</a:t>
            </a:r>
          </a:p>
          <a:p>
            <a:pPr algn="just"/>
            <a:r>
              <a:rPr lang="ru-RU" sz="2000" dirty="0" err="1">
                <a:latin typeface="Times New Roman" pitchFamily="18" charset="0"/>
                <a:cs typeface="Times New Roman" pitchFamily="18" charset="0"/>
              </a:rPr>
              <a:t>надає</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лише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послуги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які</a:t>
            </a:r>
            <a:r>
              <a:rPr lang="ru-RU" sz="2000" dirty="0">
                <a:latin typeface="Times New Roman" pitchFamily="18" charset="0"/>
                <a:cs typeface="Times New Roman" pitchFamily="18" charset="0"/>
              </a:rPr>
              <a:t> не </a:t>
            </a:r>
            <a:r>
              <a:rPr lang="ru-RU" sz="2000" dirty="0" err="1">
                <a:latin typeface="Times New Roman" pitchFamily="18" charset="0"/>
                <a:cs typeface="Times New Roman" pitchFamily="18" charset="0"/>
              </a:rPr>
              <a:t>потребують</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значних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капітальних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інвестицій</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розробка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програмного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забезпечення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маркетингові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послуги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і</a:t>
            </a:r>
            <a:r>
              <a:rPr lang="ru-RU" sz="2000" dirty="0">
                <a:latin typeface="Times New Roman" pitchFamily="18" charset="0"/>
                <a:cs typeface="Times New Roman" pitchFamily="18" charset="0"/>
              </a:rPr>
              <a:t> т.д.). </a:t>
            </a:r>
            <a:r>
              <a:rPr lang="ru-RU" sz="2000" dirty="0" err="1">
                <a:latin typeface="Times New Roman" pitchFamily="18" charset="0"/>
                <a:cs typeface="Times New Roman" pitchFamily="18" charset="0"/>
              </a:rPr>
              <a:t>Однак</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комп’ютерна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техніка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меблі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тощо</a:t>
            </a:r>
            <a:r>
              <a:rPr lang="ru-RU" sz="2000" dirty="0">
                <a:latin typeface="Times New Roman" pitchFamily="18" charset="0"/>
                <a:cs typeface="Times New Roman" pitchFamily="18" charset="0"/>
              </a:rPr>
              <a:t> у такого </a:t>
            </a:r>
            <a:r>
              <a:rPr lang="ru-RU" sz="2000" dirty="0" err="1">
                <a:latin typeface="Times New Roman" pitchFamily="18" charset="0"/>
                <a:cs typeface="Times New Roman" pitchFamily="18" charset="0"/>
              </a:rPr>
              <a:t>підприємства</a:t>
            </a:r>
            <a:r>
              <a:rPr lang="ru-RU" sz="2000" dirty="0">
                <a:latin typeface="Times New Roman" pitchFamily="18" charset="0"/>
                <a:cs typeface="Times New Roman" pitchFamily="18" charset="0"/>
              </a:rPr>
              <a:t>, як </a:t>
            </a:r>
            <a:r>
              <a:rPr lang="ru-RU" sz="2000" dirty="0" err="1">
                <a:latin typeface="Times New Roman" pitchFamily="18" charset="0"/>
                <a:cs typeface="Times New Roman" pitchFamily="18" charset="0"/>
              </a:rPr>
              <a:t>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попереднього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будуть</a:t>
            </a:r>
            <a:r>
              <a:rPr lang="ru-RU" sz="2000" dirty="0">
                <a:latin typeface="Times New Roman" pitchFamily="18" charset="0"/>
                <a:cs typeface="Times New Roman" pitchFamily="18" charset="0"/>
              </a:rPr>
              <a:t> все одно на </a:t>
            </a:r>
            <a:r>
              <a:rPr lang="ru-RU" sz="2000" dirty="0" err="1">
                <a:latin typeface="Times New Roman" pitchFamily="18" charset="0"/>
                <a:cs typeface="Times New Roman" pitchFamily="18" charset="0"/>
              </a:rPr>
              <a:t>балансі</a:t>
            </a:r>
            <a:r>
              <a:rPr lang="ru-RU" sz="2000" dirty="0">
                <a:latin typeface="Times New Roman" pitchFamily="18" charset="0"/>
                <a:cs typeface="Times New Roman" pitchFamily="18" charset="0"/>
              </a:rPr>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7239000" cy="5955694"/>
          </a:xfrm>
        </p:spPr>
        <p:txBody>
          <a:bodyPr>
            <a:normAutofit lnSpcReduction="10000"/>
          </a:bodyPr>
          <a:lstStyle/>
          <a:p>
            <a:pPr algn="just">
              <a:buNone/>
            </a:pPr>
            <a:r>
              <a:rPr lang="ru-RU" dirty="0"/>
              <a:t>		</a:t>
            </a:r>
            <a:r>
              <a:rPr lang="ru-RU" b="1" dirty="0" err="1">
                <a:latin typeface="Times New Roman" pitchFamily="18" charset="0"/>
                <a:cs typeface="Times New Roman" pitchFamily="18" charset="0"/>
              </a:rPr>
              <a:t>Основні</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засоби</a:t>
            </a:r>
            <a:r>
              <a:rPr lang="ru-RU" b="1" dirty="0">
                <a:latin typeface="Times New Roman" pitchFamily="18" charset="0"/>
                <a:cs typeface="Times New Roman" pitchFamily="18" charset="0"/>
              </a:rPr>
              <a:t> (ОЗ) </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це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матеріальні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активи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які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очікується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використовувати</a:t>
            </a:r>
            <a:r>
              <a:rPr lang="ru-RU" dirty="0">
                <a:latin typeface="Times New Roman" pitchFamily="18" charset="0"/>
                <a:cs typeface="Times New Roman" pitchFamily="18" charset="0"/>
              </a:rPr>
              <a:t> як </a:t>
            </a:r>
            <a:r>
              <a:rPr lang="ru-RU" dirty="0" err="1">
                <a:latin typeface="Times New Roman" pitchFamily="18" charset="0"/>
                <a:cs typeface="Times New Roman" pitchFamily="18" charset="0"/>
              </a:rPr>
              <a:t>засоби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праці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строком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більше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ніж</a:t>
            </a:r>
            <a:r>
              <a:rPr lang="ru-RU" dirty="0">
                <a:latin typeface="Times New Roman" pitchFamily="18" charset="0"/>
                <a:cs typeface="Times New Roman" pitchFamily="18" charset="0"/>
              </a:rPr>
              <a:t> один </a:t>
            </a:r>
            <a:r>
              <a:rPr lang="ru-RU" dirty="0" err="1">
                <a:latin typeface="Times New Roman" pitchFamily="18" charset="0"/>
                <a:cs typeface="Times New Roman" pitchFamily="18" charset="0"/>
              </a:rPr>
              <a:t>рік</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господарській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діяльності</a:t>
            </a:r>
            <a:r>
              <a:rPr lang="ru-RU" dirty="0">
                <a:latin typeface="Times New Roman" pitchFamily="18" charset="0"/>
                <a:cs typeface="Times New Roman" pitchFamily="18" charset="0"/>
              </a:rPr>
              <a:t>, а </a:t>
            </a:r>
            <a:r>
              <a:rPr lang="ru-RU" dirty="0" err="1">
                <a:latin typeface="Times New Roman" pitchFamily="18" charset="0"/>
                <a:cs typeface="Times New Roman" pitchFamily="18" charset="0"/>
              </a:rPr>
              <a:t>також</a:t>
            </a:r>
            <a:r>
              <a:rPr lang="ru-RU" dirty="0">
                <a:latin typeface="Times New Roman" pitchFamily="18" charset="0"/>
                <a:cs typeface="Times New Roman" pitchFamily="18" charset="0"/>
              </a:rPr>
              <a:t> для </a:t>
            </a:r>
            <a:r>
              <a:rPr lang="ru-RU" dirty="0" err="1">
                <a:latin typeface="Times New Roman" pitchFamily="18" charset="0"/>
                <a:cs typeface="Times New Roman" pitchFamily="18" charset="0"/>
              </a:rPr>
              <a:t>адміністративних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соціально-культурних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побутових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цілей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Існує</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також</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дещо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застарілий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термін</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основні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фонди</a:t>
            </a:r>
            <a:r>
              <a:rPr lang="ru-RU" dirty="0">
                <a:latin typeface="Times New Roman" pitchFamily="18" charset="0"/>
                <a:cs typeface="Times New Roman" pitchFamily="18" charset="0"/>
              </a:rPr>
              <a:t>. ОЗ </a:t>
            </a:r>
            <a:r>
              <a:rPr lang="ru-RU" dirty="0" err="1">
                <a:latin typeface="Times New Roman" pitchFamily="18" charset="0"/>
                <a:cs typeface="Times New Roman" pitchFamily="18" charset="0"/>
              </a:rPr>
              <a:t>є</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частиною</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необоротних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активів</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балансі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підприємства</a:t>
            </a:r>
            <a:r>
              <a:rPr lang="ru-RU" dirty="0">
                <a:latin typeface="Times New Roman" pitchFamily="18" charset="0"/>
                <a:cs typeface="Times New Roman" pitchFamily="18" charset="0"/>
              </a:rPr>
              <a:t>. </a:t>
            </a:r>
            <a:endParaRPr lang="en-US" dirty="0">
              <a:latin typeface="Times New Roman" pitchFamily="18" charset="0"/>
              <a:cs typeface="Times New Roman" pitchFamily="18" charset="0"/>
            </a:endParaRPr>
          </a:p>
          <a:p>
            <a:pPr algn="just">
              <a:buNone/>
            </a:pPr>
            <a:r>
              <a:rPr lang="ru-RU" dirty="0">
                <a:latin typeface="Times New Roman" pitchFamily="18" charset="0"/>
                <a:cs typeface="Times New Roman" pitchFamily="18" charset="0"/>
              </a:rPr>
              <a:t>		</a:t>
            </a:r>
            <a:r>
              <a:rPr lang="ru-RU" b="1" dirty="0" err="1">
                <a:latin typeface="Times New Roman" pitchFamily="18" charset="0"/>
                <a:cs typeface="Times New Roman" pitchFamily="18" charset="0"/>
              </a:rPr>
              <a:t>Критерії</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визнання</a:t>
            </a:r>
            <a:r>
              <a:rPr lang="ru-RU" b="1" dirty="0">
                <a:latin typeface="Times New Roman" pitchFamily="18" charset="0"/>
                <a:cs typeface="Times New Roman" pitchFamily="18" charset="0"/>
              </a:rPr>
              <a:t> основного </a:t>
            </a:r>
            <a:r>
              <a:rPr lang="ru-RU" b="1" dirty="0" err="1">
                <a:latin typeface="Times New Roman" pitchFamily="18" charset="0"/>
                <a:cs typeface="Times New Roman" pitchFamily="18" charset="0"/>
              </a:rPr>
              <a:t>засобу</a:t>
            </a:r>
            <a:r>
              <a:rPr lang="ru-RU" b="1" dirty="0">
                <a:latin typeface="Times New Roman" pitchFamily="18" charset="0"/>
                <a:cs typeface="Times New Roman" pitchFamily="18" charset="0"/>
              </a:rPr>
              <a:t>:</a:t>
            </a:r>
          </a:p>
          <a:p>
            <a:pPr marL="514350" indent="-514350" algn="just">
              <a:buAutoNum type="arabicParenR"/>
            </a:pPr>
            <a:r>
              <a:rPr lang="ru-RU" dirty="0" err="1">
                <a:latin typeface="Times New Roman" pitchFamily="18" charset="0"/>
                <a:cs typeface="Times New Roman" pitchFamily="18" charset="0"/>
              </a:rPr>
              <a:t>він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матеріальний</a:t>
            </a:r>
            <a:r>
              <a:rPr lang="ru-RU" dirty="0">
                <a:latin typeface="Times New Roman" pitchFamily="18" charset="0"/>
                <a:cs typeface="Times New Roman" pitchFamily="18" charset="0"/>
              </a:rPr>
              <a:t>; </a:t>
            </a:r>
          </a:p>
          <a:p>
            <a:pPr marL="514350" indent="-514350" algn="just">
              <a:buAutoNum type="arabicParenR"/>
            </a:pPr>
            <a:r>
              <a:rPr lang="ru-RU" dirty="0" err="1">
                <a:latin typeface="Times New Roman" pitchFamily="18" charset="0"/>
                <a:cs typeface="Times New Roman" pitchFamily="18" charset="0"/>
              </a:rPr>
              <a:t>це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засіб</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праці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тобто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такий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об’єкт</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що</a:t>
            </a:r>
            <a:r>
              <a:rPr lang="ru-RU" dirty="0">
                <a:latin typeface="Times New Roman" pitchFamily="18" charset="0"/>
                <a:cs typeface="Times New Roman" pitchFamily="18" charset="0"/>
              </a:rPr>
              <a:t> практично не </a:t>
            </a:r>
            <a:r>
              <a:rPr lang="ru-RU" dirty="0" err="1">
                <a:latin typeface="Times New Roman" pitchFamily="18" charset="0"/>
                <a:cs typeface="Times New Roman" pitchFamily="18" charset="0"/>
              </a:rPr>
              <a:t>змінює</a:t>
            </a:r>
            <a:r>
              <a:rPr lang="ru-RU" dirty="0">
                <a:latin typeface="Times New Roman" pitchFamily="18" charset="0"/>
                <a:cs typeface="Times New Roman" pitchFamily="18" charset="0"/>
              </a:rPr>
              <a:t> свою форму у </a:t>
            </a:r>
            <a:r>
              <a:rPr lang="ru-RU" dirty="0" err="1">
                <a:latin typeface="Times New Roman" pitchFamily="18" charset="0"/>
                <a:cs typeface="Times New Roman" pitchFamily="18" charset="0"/>
              </a:rPr>
              <a:t>процесі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діяльності</a:t>
            </a:r>
            <a:r>
              <a:rPr lang="ru-RU" dirty="0">
                <a:latin typeface="Times New Roman" pitchFamily="18" charset="0"/>
                <a:cs typeface="Times New Roman" pitchFamily="18" charset="0"/>
              </a:rPr>
              <a:t>; </a:t>
            </a:r>
          </a:p>
          <a:p>
            <a:pPr marL="514350" indent="-514350" algn="just">
              <a:buAutoNum type="arabicParenR"/>
            </a:pPr>
            <a:r>
              <a:rPr lang="ru-RU" dirty="0" err="1">
                <a:latin typeface="Times New Roman" pitchFamily="18" charset="0"/>
                <a:cs typeface="Times New Roman" pitchFamily="18" charset="0"/>
              </a:rPr>
              <a:t>очікується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довгострокове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його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використання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більше</a:t>
            </a:r>
            <a:r>
              <a:rPr lang="ru-RU" dirty="0">
                <a:latin typeface="Times New Roman" pitchFamily="18" charset="0"/>
                <a:cs typeface="Times New Roman" pitchFamily="18" charset="0"/>
              </a:rPr>
              <a:t> 1 року</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29697" name="Object 1"/>
          <p:cNvGraphicFramePr>
            <a:graphicFrameLocks noChangeAspect="1"/>
          </p:cNvGraphicFramePr>
          <p:nvPr/>
        </p:nvGraphicFramePr>
        <p:xfrm>
          <a:off x="642910" y="457200"/>
          <a:ext cx="7215238" cy="5400692"/>
        </p:xfrm>
        <a:graphic>
          <a:graphicData uri="http://schemas.openxmlformats.org/presentationml/2006/ole">
            <mc:AlternateContent xmlns:mc="http://schemas.openxmlformats.org/markup-compatibility/2006">
              <mc:Choice xmlns:v="urn:schemas-microsoft-com:vml" Requires="v">
                <p:oleObj spid="_x0000_s1026" name="Picture" r:id="rId3" imgW="3419856" imgH="3410712" progId="Word.Picture.8">
                  <p:embed/>
                </p:oleObj>
              </mc:Choice>
              <mc:Fallback>
                <p:oleObj name="Picture" r:id="rId3" imgW="3419856" imgH="3410712" progId="Word.Picture.8">
                  <p:embed/>
                  <p:pic>
                    <p:nvPicPr>
                      <p:cNvPr id="29697"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2910" y="457200"/>
                        <a:ext cx="7215238" cy="540069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9699" name="Rectangle 3"/>
          <p:cNvSpPr>
            <a:spLocks noChangeArrowheads="1"/>
          </p:cNvSpPr>
          <p:nvPr/>
        </p:nvSpPr>
        <p:spPr bwMode="auto">
          <a:xfrm>
            <a:off x="0" y="4929199"/>
            <a:ext cx="7715272" cy="169277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571500" algn="ctr" defTabSz="914400" rtl="0" eaLnBrk="1" fontAlgn="base" latinLnBrk="0" hangingPunct="1">
              <a:lnSpc>
                <a:spcPct val="100000"/>
              </a:lnSpc>
              <a:spcBef>
                <a:spcPct val="0"/>
              </a:spcBef>
              <a:spcAft>
                <a:spcPct val="0"/>
              </a:spcAft>
              <a:buClrTx/>
              <a:buSzTx/>
              <a:buFontTx/>
              <a:buNone/>
              <a:tabLst/>
            </a:pPr>
            <a:endParaRPr kumimoji="0" lang="uk-UA" sz="1300" b="1" i="1" u="none" strike="noStrike" cap="none" normalizeH="0" baseline="0" dirty="0">
              <a:ln>
                <a:noFill/>
              </a:ln>
              <a:solidFill>
                <a:schemeClr val="tx1"/>
              </a:solidFill>
              <a:effectLst/>
              <a:latin typeface="Arial" pitchFamily="34" charset="0"/>
              <a:ea typeface="Times New Roman" pitchFamily="18" charset="0"/>
              <a:cs typeface="Arial" pitchFamily="34" charset="0"/>
            </a:endParaRPr>
          </a:p>
          <a:p>
            <a:pPr marL="0" marR="0" lvl="0" indent="571500" algn="ctr" defTabSz="914400" rtl="0" eaLnBrk="1" fontAlgn="base" latinLnBrk="0" hangingPunct="1">
              <a:lnSpc>
                <a:spcPct val="100000"/>
              </a:lnSpc>
              <a:spcBef>
                <a:spcPct val="0"/>
              </a:spcBef>
              <a:spcAft>
                <a:spcPct val="0"/>
              </a:spcAft>
              <a:buClrTx/>
              <a:buSzTx/>
              <a:buFontTx/>
              <a:buNone/>
              <a:tabLst/>
            </a:pPr>
            <a:endParaRPr lang="uk-UA" sz="1300" b="1" i="1" dirty="0">
              <a:latin typeface="Arial" pitchFamily="34" charset="0"/>
              <a:ea typeface="Times New Roman" pitchFamily="18" charset="0"/>
              <a:cs typeface="Arial" pitchFamily="34" charset="0"/>
            </a:endParaRPr>
          </a:p>
          <a:p>
            <a:pPr marL="0" marR="0" lvl="0" indent="571500" algn="ctr" defTabSz="914400" rtl="0" eaLnBrk="1" fontAlgn="base" latinLnBrk="0" hangingPunct="1">
              <a:lnSpc>
                <a:spcPct val="100000"/>
              </a:lnSpc>
              <a:spcBef>
                <a:spcPct val="0"/>
              </a:spcBef>
              <a:spcAft>
                <a:spcPct val="0"/>
              </a:spcAft>
              <a:buClrTx/>
              <a:buSzTx/>
              <a:buFontTx/>
              <a:buNone/>
              <a:tabLst/>
            </a:pPr>
            <a:endParaRPr kumimoji="0" lang="uk-UA" sz="1300" b="1" i="1" u="none" strike="noStrike" cap="none" normalizeH="0" baseline="0" dirty="0">
              <a:ln>
                <a:noFill/>
              </a:ln>
              <a:solidFill>
                <a:schemeClr val="tx1"/>
              </a:solidFill>
              <a:effectLst/>
              <a:latin typeface="Arial" pitchFamily="34" charset="0"/>
              <a:ea typeface="Times New Roman" pitchFamily="18" charset="0"/>
              <a:cs typeface="Arial" pitchFamily="34" charset="0"/>
            </a:endParaRPr>
          </a:p>
          <a:p>
            <a:pPr marL="0" marR="0" lvl="0" indent="571500" algn="ctr" defTabSz="914400" rtl="0" eaLnBrk="1" fontAlgn="base" latinLnBrk="0" hangingPunct="1">
              <a:lnSpc>
                <a:spcPct val="100000"/>
              </a:lnSpc>
              <a:spcBef>
                <a:spcPct val="0"/>
              </a:spcBef>
              <a:spcAft>
                <a:spcPct val="0"/>
              </a:spcAft>
              <a:buClrTx/>
              <a:buSzTx/>
              <a:buFontTx/>
              <a:buNone/>
              <a:tabLst/>
            </a:pPr>
            <a:endParaRPr lang="uk-UA" sz="1300" b="1" i="1" dirty="0">
              <a:latin typeface="Arial" pitchFamily="34" charset="0"/>
              <a:ea typeface="Times New Roman" pitchFamily="18" charset="0"/>
              <a:cs typeface="Arial" pitchFamily="34" charset="0"/>
            </a:endParaRPr>
          </a:p>
          <a:p>
            <a:pPr marL="0" marR="0" lvl="0" indent="571500" algn="ctr" defTabSz="914400" rtl="0" eaLnBrk="1" fontAlgn="base" latinLnBrk="0" hangingPunct="1">
              <a:lnSpc>
                <a:spcPct val="100000"/>
              </a:lnSpc>
              <a:spcBef>
                <a:spcPct val="0"/>
              </a:spcBef>
              <a:spcAft>
                <a:spcPct val="0"/>
              </a:spcAft>
              <a:buClrTx/>
              <a:buSzTx/>
              <a:buFontTx/>
              <a:buNone/>
              <a:tabLst/>
            </a:pPr>
            <a:endParaRPr kumimoji="0" lang="uk-UA" sz="1300" b="1" i="1" u="none" strike="noStrike" cap="none" normalizeH="0" baseline="0" dirty="0">
              <a:ln>
                <a:noFill/>
              </a:ln>
              <a:solidFill>
                <a:schemeClr val="tx1"/>
              </a:solidFill>
              <a:effectLst/>
              <a:latin typeface="Arial" pitchFamily="34" charset="0"/>
              <a:ea typeface="Times New Roman" pitchFamily="18" charset="0"/>
              <a:cs typeface="Arial" pitchFamily="34" charset="0"/>
            </a:endParaRPr>
          </a:p>
          <a:p>
            <a:pPr marL="0" marR="0" lvl="0" indent="571500" algn="ctr" defTabSz="914400" rtl="0" eaLnBrk="1" fontAlgn="base" latinLnBrk="0" hangingPunct="1">
              <a:lnSpc>
                <a:spcPct val="100000"/>
              </a:lnSpc>
              <a:spcBef>
                <a:spcPct val="0"/>
              </a:spcBef>
              <a:spcAft>
                <a:spcPct val="0"/>
              </a:spcAft>
              <a:buClrTx/>
              <a:buSzTx/>
              <a:buFontTx/>
              <a:buNone/>
              <a:tabLst/>
            </a:pPr>
            <a:endParaRPr lang="uk-UA" sz="1300" b="1" i="1" dirty="0">
              <a:latin typeface="Arial" pitchFamily="34" charset="0"/>
              <a:ea typeface="Times New Roman" pitchFamily="18" charset="0"/>
              <a:cs typeface="Arial" pitchFamily="34" charset="0"/>
            </a:endParaRPr>
          </a:p>
          <a:p>
            <a:pPr marL="0" marR="0" lvl="0" indent="571500" algn="ctr" defTabSz="914400" rtl="0" eaLnBrk="1" fontAlgn="base" latinLnBrk="0" hangingPunct="1">
              <a:lnSpc>
                <a:spcPct val="100000"/>
              </a:lnSpc>
              <a:spcBef>
                <a:spcPct val="0"/>
              </a:spcBef>
              <a:spcAft>
                <a:spcPct val="0"/>
              </a:spcAft>
              <a:buClrTx/>
              <a:buSzTx/>
              <a:buFontTx/>
              <a:buNone/>
              <a:tabLst/>
            </a:pPr>
            <a:endParaRPr kumimoji="0" lang="uk-UA" sz="1300" b="1" i="1" u="none" strike="noStrike" cap="none" normalizeH="0" baseline="0" dirty="0">
              <a:ln>
                <a:noFill/>
              </a:ln>
              <a:solidFill>
                <a:schemeClr val="tx1"/>
              </a:solidFill>
              <a:effectLst/>
              <a:latin typeface="Arial" pitchFamily="34" charset="0"/>
              <a:ea typeface="Times New Roman" pitchFamily="18" charset="0"/>
              <a:cs typeface="Arial" pitchFamily="34" charset="0"/>
            </a:endParaRPr>
          </a:p>
          <a:p>
            <a:pPr marL="0" marR="0" lvl="0" indent="571500" algn="ctr" defTabSz="914400" rtl="0" eaLnBrk="1" fontAlgn="base" latinLnBrk="0" hangingPunct="1">
              <a:lnSpc>
                <a:spcPct val="100000"/>
              </a:lnSpc>
              <a:spcBef>
                <a:spcPct val="0"/>
              </a:spcBef>
              <a:spcAft>
                <a:spcPct val="0"/>
              </a:spcAft>
              <a:buClrTx/>
              <a:buSzTx/>
              <a:buFontTx/>
              <a:buNone/>
              <a:tabLst/>
            </a:pPr>
            <a:r>
              <a:rPr kumimoji="0" lang="uk-UA" sz="1300" b="1" i="1" u="none" strike="noStrike" cap="none" normalizeH="0" baseline="0" dirty="0">
                <a:ln>
                  <a:noFill/>
                </a:ln>
                <a:solidFill>
                  <a:schemeClr val="tx1"/>
                </a:solidFill>
                <a:effectLst/>
                <a:latin typeface="Arial" pitchFamily="34" charset="0"/>
                <a:ea typeface="Times New Roman" pitchFamily="18" charset="0"/>
                <a:cs typeface="Arial" pitchFamily="34" charset="0"/>
              </a:rPr>
              <a:t>Рис. 1.</a:t>
            </a:r>
            <a:r>
              <a:rPr kumimoji="0" lang="uk-UA" sz="1300" b="0" i="1" u="none" strike="noStrike" cap="none" normalizeH="0" baseline="0" dirty="0">
                <a:ln>
                  <a:noFill/>
                </a:ln>
                <a:solidFill>
                  <a:schemeClr val="tx1"/>
                </a:solidFill>
                <a:effectLst/>
                <a:latin typeface="Arial" pitchFamily="34" charset="0"/>
                <a:ea typeface="Times New Roman" pitchFamily="18" charset="0"/>
                <a:cs typeface="Arial" pitchFamily="34" charset="0"/>
              </a:rPr>
              <a:t> Класифікація основних засобів</a:t>
            </a:r>
            <a:endParaRPr kumimoji="0" lang="uk-UA"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br>
              <a:rPr kumimoji="0" lang="ru-RU" sz="1800" b="0" i="0" u="none" strike="noStrike" cap="none" normalizeH="0" baseline="0">
                <a:ln>
                  <a:noFill/>
                </a:ln>
                <a:solidFill>
                  <a:schemeClr val="tx1"/>
                </a:solidFill>
                <a:effectLst/>
                <a:latin typeface="Arial" charset="0"/>
                <a:cs typeface="Arial" charset="0"/>
              </a:rPr>
            </a:br>
            <a:endParaRPr kumimoji="0" lang="ru-RU" sz="1800" b="0" i="0" u="none" strike="noStrike" cap="none" normalizeH="0" baseline="0">
              <a:ln>
                <a:noFill/>
              </a:ln>
              <a:solidFill>
                <a:schemeClr val="tx1"/>
              </a:solidFill>
              <a:effectLst/>
              <a:latin typeface="Arial" charset="0"/>
              <a:cs typeface="Arial" charset="0"/>
            </a:endParaRPr>
          </a:p>
        </p:txBody>
      </p:sp>
      <p:graphicFrame>
        <p:nvGraphicFramePr>
          <p:cNvPr id="8" name="Таблица 7"/>
          <p:cNvGraphicFramePr>
            <a:graphicFrameLocks noGrp="1"/>
          </p:cNvGraphicFramePr>
          <p:nvPr/>
        </p:nvGraphicFramePr>
        <p:xfrm>
          <a:off x="500034" y="500043"/>
          <a:ext cx="8215370" cy="5607599"/>
        </p:xfrm>
        <a:graphic>
          <a:graphicData uri="http://schemas.openxmlformats.org/drawingml/2006/table">
            <a:tbl>
              <a:tblPr/>
              <a:tblGrid>
                <a:gridCol w="2000264">
                  <a:extLst>
                    <a:ext uri="{9D8B030D-6E8A-4147-A177-3AD203B41FA5}">
                      <a16:colId xmlns:a16="http://schemas.microsoft.com/office/drawing/2014/main" val="20000"/>
                    </a:ext>
                  </a:extLst>
                </a:gridCol>
                <a:gridCol w="6215106">
                  <a:extLst>
                    <a:ext uri="{9D8B030D-6E8A-4147-A177-3AD203B41FA5}">
                      <a16:colId xmlns:a16="http://schemas.microsoft.com/office/drawing/2014/main" val="20001"/>
                    </a:ext>
                  </a:extLst>
                </a:gridCol>
              </a:tblGrid>
              <a:tr h="309992">
                <a:tc>
                  <a:txBody>
                    <a:bodyPr/>
                    <a:lstStyle/>
                    <a:p>
                      <a:pPr algn="ctr">
                        <a:spcAft>
                          <a:spcPts val="0"/>
                        </a:spcAft>
                      </a:pPr>
                      <a:r>
                        <a:rPr lang="uk-UA" sz="2000" b="1" dirty="0">
                          <a:latin typeface="Times New Roman" pitchFamily="18" charset="0"/>
                          <a:cs typeface="Times New Roman" pitchFamily="18" charset="0"/>
                        </a:rPr>
                        <a:t>Види оцінки ОЗ</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2000" b="1" dirty="0">
                          <a:latin typeface="Times New Roman" pitchFamily="18" charset="0"/>
                          <a:cs typeface="Times New Roman" pitchFamily="18" charset="0"/>
                        </a:rPr>
                        <a:t>Пояснення</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198952">
                <a:tc>
                  <a:txBody>
                    <a:bodyPr/>
                    <a:lstStyle/>
                    <a:p>
                      <a:pPr algn="just">
                        <a:spcAft>
                          <a:spcPts val="0"/>
                        </a:spcAft>
                      </a:pPr>
                      <a:r>
                        <a:rPr kumimoji="0" lang="uk-UA" sz="2000" kern="1200" dirty="0">
                          <a:solidFill>
                            <a:schemeClr val="tx1"/>
                          </a:solidFill>
                          <a:latin typeface="Times New Roman" pitchFamily="18" charset="0"/>
                          <a:ea typeface="+mn-ea"/>
                          <a:cs typeface="Times New Roman" pitchFamily="18" charset="0"/>
                        </a:rPr>
                        <a:t>Первісна вартість основних засобів </a:t>
                      </a:r>
                      <a:endParaRPr lang="uk-UA" sz="20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kumimoji="0" lang="uk-UA" sz="2000" kern="1200" dirty="0">
                          <a:solidFill>
                            <a:schemeClr val="tx1"/>
                          </a:solidFill>
                          <a:latin typeface="Times New Roman" pitchFamily="18" charset="0"/>
                          <a:ea typeface="+mn-ea"/>
                          <a:cs typeface="Times New Roman" pitchFamily="18" charset="0"/>
                        </a:rPr>
                        <a:t>Визначається як історична (фактична) собівартість основних засобів у сумі грошових коштів, сплачених при придбанні або створенні необоротних активів.</a:t>
                      </a:r>
                      <a:endParaRPr kumimoji="0" lang="ru-RU" sz="2000" kern="1200" dirty="0">
                        <a:solidFill>
                          <a:schemeClr val="tx1"/>
                        </a:solidFill>
                        <a:latin typeface="Times New Roman" pitchFamily="18" charset="0"/>
                        <a:ea typeface="+mn-ea"/>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899214">
                <a:tc>
                  <a:txBody>
                    <a:bodyPr/>
                    <a:lstStyle/>
                    <a:p>
                      <a:pPr algn="l">
                        <a:spcAft>
                          <a:spcPts val="0"/>
                        </a:spcAft>
                      </a:pPr>
                      <a:r>
                        <a:rPr kumimoji="0" lang="ru-RU" sz="2000" kern="1200" dirty="0" err="1">
                          <a:solidFill>
                            <a:schemeClr val="tx1"/>
                          </a:solidFill>
                          <a:latin typeface="Times New Roman" pitchFamily="18" charset="0"/>
                          <a:ea typeface="+mn-ea"/>
                          <a:cs typeface="Times New Roman" pitchFamily="18" charset="0"/>
                        </a:rPr>
                        <a:t>Залишкова</a:t>
                      </a:r>
                      <a:br>
                        <a:rPr lang="ru-RU" sz="2000" dirty="0">
                          <a:latin typeface="Times New Roman" pitchFamily="18" charset="0"/>
                          <a:cs typeface="Times New Roman" pitchFamily="18" charset="0"/>
                        </a:rPr>
                      </a:br>
                      <a:r>
                        <a:rPr kumimoji="0" lang="ru-RU" sz="2000" kern="1200" dirty="0">
                          <a:solidFill>
                            <a:schemeClr val="tx1"/>
                          </a:solidFill>
                          <a:latin typeface="Times New Roman" pitchFamily="18" charset="0"/>
                          <a:ea typeface="+mn-ea"/>
                          <a:cs typeface="Times New Roman" pitchFamily="18" charset="0"/>
                        </a:rPr>
                        <a:t>(</a:t>
                      </a:r>
                      <a:r>
                        <a:rPr kumimoji="0" lang="ru-RU" sz="2000" kern="1200" dirty="0" err="1">
                          <a:solidFill>
                            <a:schemeClr val="tx1"/>
                          </a:solidFill>
                          <a:latin typeface="Times New Roman" pitchFamily="18" charset="0"/>
                          <a:ea typeface="+mn-ea"/>
                          <a:cs typeface="Times New Roman" pitchFamily="18" charset="0"/>
                        </a:rPr>
                        <a:t>балансова</a:t>
                      </a:r>
                      <a:r>
                        <a:rPr kumimoji="0" lang="ru-RU" sz="2000" kern="1200" dirty="0">
                          <a:solidFill>
                            <a:schemeClr val="tx1"/>
                          </a:solidFill>
                          <a:latin typeface="Times New Roman" pitchFamily="18" charset="0"/>
                          <a:ea typeface="+mn-ea"/>
                          <a:cs typeface="Times New Roman" pitchFamily="18" charset="0"/>
                        </a:rPr>
                        <a:t>)</a:t>
                      </a:r>
                      <a:br>
                        <a:rPr lang="ru-RU" sz="2000" dirty="0">
                          <a:latin typeface="Times New Roman" pitchFamily="18" charset="0"/>
                          <a:cs typeface="Times New Roman" pitchFamily="18" charset="0"/>
                        </a:rPr>
                      </a:br>
                      <a:r>
                        <a:rPr kumimoji="0" lang="ru-RU" sz="2000" kern="1200" dirty="0" err="1">
                          <a:solidFill>
                            <a:schemeClr val="tx1"/>
                          </a:solidFill>
                          <a:latin typeface="Times New Roman" pitchFamily="18" charset="0"/>
                          <a:ea typeface="+mn-ea"/>
                          <a:cs typeface="Times New Roman" pitchFamily="18" charset="0"/>
                        </a:rPr>
                        <a:t>вартість</a:t>
                      </a:r>
                      <a:endParaRPr lang="ru-RU" sz="20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kumimoji="0" lang="ru-RU" sz="2000" kern="1200" dirty="0" err="1">
                          <a:solidFill>
                            <a:schemeClr val="tx1"/>
                          </a:solidFill>
                          <a:latin typeface="Times New Roman" pitchFamily="18" charset="0"/>
                          <a:ea typeface="+mn-ea"/>
                          <a:cs typeface="Times New Roman" pitchFamily="18" charset="0"/>
                        </a:rPr>
                        <a:t>Первісна</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вартість</a:t>
                      </a:r>
                      <a:r>
                        <a:rPr kumimoji="0" lang="ru-RU" sz="2000" kern="1200" dirty="0">
                          <a:solidFill>
                            <a:schemeClr val="tx1"/>
                          </a:solidFill>
                          <a:latin typeface="Times New Roman" pitchFamily="18" charset="0"/>
                          <a:ea typeface="+mn-ea"/>
                          <a:cs typeface="Times New Roman" pitchFamily="18" charset="0"/>
                        </a:rPr>
                        <a:t> – </a:t>
                      </a:r>
                      <a:r>
                        <a:rPr kumimoji="0" lang="ru-RU" sz="2000" kern="1200" dirty="0" err="1">
                          <a:solidFill>
                            <a:schemeClr val="tx1"/>
                          </a:solidFill>
                          <a:latin typeface="Times New Roman" pitchFamily="18" charset="0"/>
                          <a:ea typeface="+mn-ea"/>
                          <a:cs typeface="Times New Roman" pitchFamily="18" charset="0"/>
                        </a:rPr>
                        <a:t>накопичений</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знос</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амортизація</a:t>
                      </a:r>
                      <a:r>
                        <a:rPr kumimoji="0" lang="ru-RU" sz="2000" kern="1200" dirty="0">
                          <a:solidFill>
                            <a:schemeClr val="tx1"/>
                          </a:solidFill>
                          <a:latin typeface="Times New Roman" pitchFamily="18" charset="0"/>
                          <a:ea typeface="+mn-ea"/>
                          <a:cs typeface="Times New Roman" pitchFamily="18" charset="0"/>
                        </a:rPr>
                        <a:t>)</a:t>
                      </a:r>
                      <a:endParaRPr lang="ru-RU" sz="20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543418">
                <a:tc>
                  <a:txBody>
                    <a:bodyPr/>
                    <a:lstStyle/>
                    <a:p>
                      <a:pPr algn="l">
                        <a:spcAft>
                          <a:spcPts val="0"/>
                        </a:spcAft>
                      </a:pPr>
                      <a:r>
                        <a:rPr kumimoji="0" lang="ru-RU" sz="2000" kern="1200" dirty="0">
                          <a:solidFill>
                            <a:schemeClr val="tx1"/>
                          </a:solidFill>
                          <a:latin typeface="Times New Roman" pitchFamily="18" charset="0"/>
                          <a:ea typeface="+mn-ea"/>
                          <a:cs typeface="Times New Roman" pitchFamily="18" charset="0"/>
                        </a:rPr>
                        <a:t>Справедлива</a:t>
                      </a:r>
                      <a:br>
                        <a:rPr lang="ru-RU" sz="2000" dirty="0">
                          <a:latin typeface="Times New Roman" pitchFamily="18" charset="0"/>
                          <a:cs typeface="Times New Roman" pitchFamily="18" charset="0"/>
                        </a:rPr>
                      </a:br>
                      <a:r>
                        <a:rPr kumimoji="0" lang="ru-RU" sz="2000" kern="1200" dirty="0" err="1">
                          <a:solidFill>
                            <a:schemeClr val="tx1"/>
                          </a:solidFill>
                          <a:latin typeface="Times New Roman" pitchFamily="18" charset="0"/>
                          <a:ea typeface="+mn-ea"/>
                          <a:cs typeface="Times New Roman" pitchFamily="18" charset="0"/>
                        </a:rPr>
                        <a:t>вартість</a:t>
                      </a:r>
                      <a:endParaRPr lang="ru-RU" sz="20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kumimoji="0" lang="ru-RU" sz="2000" kern="1200" dirty="0">
                          <a:solidFill>
                            <a:schemeClr val="tx1"/>
                          </a:solidFill>
                          <a:latin typeface="Times New Roman" pitchFamily="18" charset="0"/>
                          <a:ea typeface="+mn-ea"/>
                          <a:cs typeface="Times New Roman" pitchFamily="18" charset="0"/>
                        </a:rPr>
                        <a:t>Сума, за яку </a:t>
                      </a:r>
                      <a:r>
                        <a:rPr kumimoji="0" lang="ru-RU" sz="2000" kern="1200" dirty="0" err="1">
                          <a:solidFill>
                            <a:schemeClr val="tx1"/>
                          </a:solidFill>
                          <a:latin typeface="Times New Roman" pitchFamily="18" charset="0"/>
                          <a:ea typeface="+mn-ea"/>
                          <a:cs typeface="Times New Roman" pitchFamily="18" charset="0"/>
                        </a:rPr>
                        <a:t>можна</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продати</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даний</a:t>
                      </a:r>
                      <a:r>
                        <a:rPr kumimoji="0" lang="ru-RU" sz="2000" kern="1200" dirty="0">
                          <a:solidFill>
                            <a:schemeClr val="tx1"/>
                          </a:solidFill>
                          <a:latin typeface="Times New Roman" pitchFamily="18" charset="0"/>
                          <a:ea typeface="+mn-ea"/>
                          <a:cs typeface="Times New Roman" pitchFamily="18" charset="0"/>
                        </a:rPr>
                        <a:t> ОЗ за </a:t>
                      </a:r>
                      <a:r>
                        <a:rPr kumimoji="0" lang="ru-RU" sz="2000" kern="1200" dirty="0" err="1">
                          <a:solidFill>
                            <a:schemeClr val="tx1"/>
                          </a:solidFill>
                          <a:latin typeface="Times New Roman" pitchFamily="18" charset="0"/>
                          <a:ea typeface="+mn-ea"/>
                          <a:cs typeface="Times New Roman" pitchFamily="18" charset="0"/>
                        </a:rPr>
                        <a:t>звичайних</a:t>
                      </a:r>
                      <a:r>
                        <a:rPr kumimoji="0" lang="ru-RU" sz="2000" kern="1200" dirty="0">
                          <a:solidFill>
                            <a:schemeClr val="tx1"/>
                          </a:solidFill>
                          <a:latin typeface="Times New Roman" pitchFamily="18" charset="0"/>
                          <a:ea typeface="+mn-ea"/>
                          <a:cs typeface="Times New Roman" pitchFamily="18" charset="0"/>
                        </a:rPr>
                        <a:t> умов, коли </a:t>
                      </a:r>
                      <a:r>
                        <a:rPr kumimoji="0" lang="ru-RU" sz="2000" kern="1200" dirty="0" err="1">
                          <a:solidFill>
                            <a:schemeClr val="tx1"/>
                          </a:solidFill>
                          <a:latin typeface="Times New Roman" pitchFamily="18" charset="0"/>
                          <a:ea typeface="+mn-ea"/>
                          <a:cs typeface="Times New Roman" pitchFamily="18" charset="0"/>
                        </a:rPr>
                        <a:t>сторони</a:t>
                      </a:r>
                      <a:r>
                        <a:rPr kumimoji="0" lang="ru-RU" sz="2000" kern="1200" dirty="0">
                          <a:solidFill>
                            <a:schemeClr val="tx1"/>
                          </a:solidFill>
                          <a:latin typeface="Times New Roman" pitchFamily="18" charset="0"/>
                          <a:ea typeface="+mn-ea"/>
                          <a:cs typeface="Times New Roman" pitchFamily="18" charset="0"/>
                        </a:rPr>
                        <a:t> угоди </a:t>
                      </a:r>
                      <a:r>
                        <a:rPr kumimoji="0" lang="ru-RU" sz="2000" kern="1200" dirty="0" err="1">
                          <a:solidFill>
                            <a:schemeClr val="tx1"/>
                          </a:solidFill>
                          <a:latin typeface="Times New Roman" pitchFamily="18" charset="0"/>
                          <a:ea typeface="+mn-ea"/>
                          <a:cs typeface="Times New Roman" pitchFamily="18" charset="0"/>
                        </a:rPr>
                        <a:t>незалежні</a:t>
                      </a:r>
                      <a:r>
                        <a:rPr kumimoji="0" lang="ru-RU" sz="2000" kern="1200" dirty="0">
                          <a:solidFill>
                            <a:schemeClr val="tx1"/>
                          </a:solidFill>
                          <a:latin typeface="Times New Roman" pitchFamily="18" charset="0"/>
                          <a:ea typeface="+mn-ea"/>
                          <a:cs typeface="Times New Roman" pitchFamily="18" charset="0"/>
                        </a:rPr>
                        <a:t> та </a:t>
                      </a:r>
                      <a:r>
                        <a:rPr kumimoji="0" lang="ru-RU" sz="2000" kern="1200" dirty="0" err="1">
                          <a:solidFill>
                            <a:schemeClr val="tx1"/>
                          </a:solidFill>
                          <a:latin typeface="Times New Roman" pitchFamily="18" charset="0"/>
                          <a:ea typeface="+mn-ea"/>
                          <a:cs typeface="Times New Roman" pitchFamily="18" charset="0"/>
                        </a:rPr>
                        <a:t>обізнані</a:t>
                      </a:r>
                      <a:r>
                        <a:rPr kumimoji="0" lang="ru-RU" sz="2000" kern="1200" dirty="0">
                          <a:solidFill>
                            <a:schemeClr val="tx1"/>
                          </a:solidFill>
                          <a:latin typeface="Times New Roman" pitchFamily="18" charset="0"/>
                          <a:ea typeface="+mn-ea"/>
                          <a:cs typeface="Times New Roman" pitchFamily="18" charset="0"/>
                        </a:rPr>
                        <a:t> в </a:t>
                      </a:r>
                      <a:r>
                        <a:rPr kumimoji="0" lang="ru-RU" sz="2000" kern="1200" dirty="0" err="1">
                          <a:solidFill>
                            <a:schemeClr val="tx1"/>
                          </a:solidFill>
                          <a:latin typeface="Times New Roman" pitchFamily="18" charset="0"/>
                          <a:ea typeface="+mn-ea"/>
                          <a:cs typeface="Times New Roman" pitchFamily="18" charset="0"/>
                        </a:rPr>
                        <a:t>усіх</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умовах</a:t>
                      </a:r>
                      <a:r>
                        <a:rPr kumimoji="0" lang="ru-RU" sz="2000" kern="1200" dirty="0">
                          <a:solidFill>
                            <a:schemeClr val="tx1"/>
                          </a:solidFill>
                          <a:latin typeface="Times New Roman" pitchFamily="18" charset="0"/>
                          <a:ea typeface="+mn-ea"/>
                          <a:cs typeface="Times New Roman" pitchFamily="18" charset="0"/>
                        </a:rPr>
                        <a:t> угоди </a:t>
                      </a:r>
                      <a:r>
                        <a:rPr kumimoji="0" lang="ru-RU" sz="2000" kern="1200" dirty="0" err="1">
                          <a:solidFill>
                            <a:schemeClr val="tx1"/>
                          </a:solidFill>
                          <a:latin typeface="Times New Roman" pitchFamily="18" charset="0"/>
                          <a:ea typeface="+mn-ea"/>
                          <a:cs typeface="Times New Roman" pitchFamily="18" charset="0"/>
                        </a:rPr>
                        <a:t>і</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господарській</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ситуації</a:t>
                      </a:r>
                      <a:r>
                        <a:rPr kumimoji="0" lang="ru-RU" sz="2000" kern="1200" dirty="0">
                          <a:solidFill>
                            <a:schemeClr val="tx1"/>
                          </a:solidFill>
                          <a:latin typeface="Times New Roman" pitchFamily="18" charset="0"/>
                          <a:ea typeface="+mn-ea"/>
                          <a:cs typeface="Times New Roman" pitchFamily="18" charset="0"/>
                        </a:rPr>
                        <a:t> на ринку. </a:t>
                      </a:r>
                      <a:r>
                        <a:rPr kumimoji="0" lang="ru-RU" sz="2000" kern="1200" dirty="0" err="1">
                          <a:solidFill>
                            <a:schemeClr val="tx1"/>
                          </a:solidFill>
                          <a:latin typeface="Times New Roman" pitchFamily="18" charset="0"/>
                          <a:ea typeface="+mn-ea"/>
                          <a:cs typeface="Times New Roman" pitchFamily="18" charset="0"/>
                        </a:rPr>
                        <a:t>Різновидами</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справедливої</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вартості</a:t>
                      </a:r>
                      <a:r>
                        <a:rPr kumimoji="0" lang="ru-RU" sz="2000" kern="1200" dirty="0">
                          <a:solidFill>
                            <a:schemeClr val="tx1"/>
                          </a:solidFill>
                          <a:latin typeface="Times New Roman" pitchFamily="18" charset="0"/>
                          <a:ea typeface="+mn-ea"/>
                          <a:cs typeface="Times New Roman" pitchFamily="18" charset="0"/>
                        </a:rPr>
                        <a:t> є:</a:t>
                      </a:r>
                      <a:r>
                        <a:rPr kumimoji="0" lang="ru-RU" sz="2000" kern="1200" baseline="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ринкова</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вартість</a:t>
                      </a:r>
                      <a:r>
                        <a:rPr kumimoji="0" lang="ru-RU" sz="2000" kern="1200" dirty="0">
                          <a:solidFill>
                            <a:schemeClr val="tx1"/>
                          </a:solidFill>
                          <a:latin typeface="Times New Roman" pitchFamily="18" charset="0"/>
                          <a:ea typeface="+mn-ea"/>
                          <a:cs typeface="Times New Roman" pitchFamily="18" charset="0"/>
                        </a:rPr>
                        <a:t>;</a:t>
                      </a:r>
                      <a:br>
                        <a:rPr lang="ru-RU" sz="2000" dirty="0">
                          <a:latin typeface="Times New Roman" pitchFamily="18" charset="0"/>
                          <a:cs typeface="Times New Roman" pitchFamily="18" charset="0"/>
                        </a:rPr>
                      </a:b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відновлювальна</a:t>
                      </a:r>
                      <a:r>
                        <a:rPr kumimoji="0" lang="ru-RU" sz="2000" kern="1200" baseline="0" dirty="0">
                          <a:solidFill>
                            <a:schemeClr val="tx1"/>
                          </a:solidFill>
                          <a:latin typeface="Times New Roman" pitchFamily="18" charset="0"/>
                          <a:ea typeface="+mn-ea"/>
                          <a:cs typeface="Times New Roman" pitchFamily="18" charset="0"/>
                        </a:rPr>
                        <a:t> </a:t>
                      </a:r>
                      <a:r>
                        <a:rPr kumimoji="0" lang="ru-RU" sz="2000" kern="1200" baseline="0" dirty="0" err="1">
                          <a:solidFill>
                            <a:schemeClr val="tx1"/>
                          </a:solidFill>
                          <a:latin typeface="Times New Roman" pitchFamily="18" charset="0"/>
                          <a:ea typeface="+mn-ea"/>
                          <a:cs typeface="Times New Roman" pitchFamily="18" charset="0"/>
                        </a:rPr>
                        <a:t>вартість</a:t>
                      </a:r>
                      <a:endParaRPr lang="ru-RU" sz="20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620589">
                <a:tc>
                  <a:txBody>
                    <a:bodyPr/>
                    <a:lstStyle/>
                    <a:p>
                      <a:pPr algn="l">
                        <a:spcAft>
                          <a:spcPts val="0"/>
                        </a:spcAft>
                      </a:pPr>
                      <a:r>
                        <a:rPr kumimoji="0" lang="ru-RU" sz="2000" kern="1200" dirty="0" err="1">
                          <a:solidFill>
                            <a:schemeClr val="tx1"/>
                          </a:solidFill>
                          <a:latin typeface="Times New Roman" pitchFamily="18" charset="0"/>
                          <a:ea typeface="+mn-ea"/>
                          <a:cs typeface="Times New Roman" pitchFamily="18" charset="0"/>
                        </a:rPr>
                        <a:t>Ліквідаційна</a:t>
                      </a:r>
                      <a:br>
                        <a:rPr lang="ru-RU" sz="2000" dirty="0">
                          <a:latin typeface="Times New Roman" pitchFamily="18" charset="0"/>
                          <a:cs typeface="Times New Roman" pitchFamily="18" charset="0"/>
                        </a:rPr>
                      </a:br>
                      <a:r>
                        <a:rPr kumimoji="0" lang="ru-RU" sz="2000" kern="1200" dirty="0" err="1">
                          <a:solidFill>
                            <a:schemeClr val="tx1"/>
                          </a:solidFill>
                          <a:latin typeface="Times New Roman" pitchFamily="18" charset="0"/>
                          <a:ea typeface="+mn-ea"/>
                          <a:cs typeface="Times New Roman" pitchFamily="18" charset="0"/>
                        </a:rPr>
                        <a:t>вартість</a:t>
                      </a:r>
                      <a:endParaRPr lang="ru-RU" sz="20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kumimoji="0" lang="ru-RU" sz="2000" kern="1200" dirty="0">
                          <a:solidFill>
                            <a:schemeClr val="tx1"/>
                          </a:solidFill>
                          <a:latin typeface="Times New Roman" pitchFamily="18" charset="0"/>
                          <a:ea typeface="+mn-ea"/>
                          <a:cs typeface="Times New Roman" pitchFamily="18" charset="0"/>
                        </a:rPr>
                        <a:t>Сума </a:t>
                      </a:r>
                      <a:r>
                        <a:rPr kumimoji="0" lang="ru-RU" sz="2000" kern="1200" dirty="0" err="1">
                          <a:solidFill>
                            <a:schemeClr val="tx1"/>
                          </a:solidFill>
                          <a:latin typeface="Times New Roman" pitchFamily="18" charset="0"/>
                          <a:ea typeface="+mn-ea"/>
                          <a:cs typeface="Times New Roman" pitchFamily="18" charset="0"/>
                        </a:rPr>
                        <a:t>коштів</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або</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вартість</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інших</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активів</a:t>
                      </a:r>
                      <a:r>
                        <a:rPr kumimoji="0" lang="ru-RU" sz="2000" kern="1200" dirty="0">
                          <a:solidFill>
                            <a:schemeClr val="tx1"/>
                          </a:solidFill>
                          <a:latin typeface="Times New Roman" pitchFamily="18" charset="0"/>
                          <a:ea typeface="+mn-ea"/>
                          <a:cs typeface="Times New Roman" pitchFamily="18" charset="0"/>
                        </a:rPr>
                        <a:t>, яку </a:t>
                      </a:r>
                      <a:r>
                        <a:rPr kumimoji="0" lang="ru-RU" sz="2000" kern="1200" dirty="0" err="1">
                          <a:solidFill>
                            <a:schemeClr val="tx1"/>
                          </a:solidFill>
                          <a:latin typeface="Times New Roman" pitchFamily="18" charset="0"/>
                          <a:ea typeface="+mn-ea"/>
                          <a:cs typeface="Times New Roman" pitchFamily="18" charset="0"/>
                        </a:rPr>
                        <a:t>очікується</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отримати</a:t>
                      </a:r>
                      <a:r>
                        <a:rPr kumimoji="0" lang="ru-RU" sz="2000" kern="1200" dirty="0">
                          <a:solidFill>
                            <a:schemeClr val="tx1"/>
                          </a:solidFill>
                          <a:latin typeface="Times New Roman" pitchFamily="18" charset="0"/>
                          <a:ea typeface="+mn-ea"/>
                          <a:cs typeface="Times New Roman" pitchFamily="18" charset="0"/>
                        </a:rPr>
                        <a:t> при </a:t>
                      </a:r>
                      <a:r>
                        <a:rPr kumimoji="0" lang="ru-RU" sz="2000" kern="1200" dirty="0" err="1">
                          <a:solidFill>
                            <a:schemeClr val="tx1"/>
                          </a:solidFill>
                          <a:latin typeface="Times New Roman" pitchFamily="18" charset="0"/>
                          <a:ea typeface="+mn-ea"/>
                          <a:cs typeface="Times New Roman" pitchFamily="18" charset="0"/>
                        </a:rPr>
                        <a:t>реалізації</a:t>
                      </a:r>
                      <a:r>
                        <a:rPr kumimoji="0" lang="ru-RU" sz="2000" kern="1200" dirty="0">
                          <a:solidFill>
                            <a:schemeClr val="tx1"/>
                          </a:solidFill>
                          <a:latin typeface="Times New Roman" pitchFamily="18" charset="0"/>
                          <a:ea typeface="+mn-ea"/>
                          <a:cs typeface="Times New Roman" pitchFamily="18" charset="0"/>
                        </a:rPr>
                        <a:t> ОЗ </a:t>
                      </a:r>
                      <a:r>
                        <a:rPr kumimoji="0" lang="ru-RU" sz="2000" kern="1200" dirty="0" err="1">
                          <a:solidFill>
                            <a:schemeClr val="tx1"/>
                          </a:solidFill>
                          <a:latin typeface="Times New Roman" pitchFamily="18" charset="0"/>
                          <a:ea typeface="+mn-ea"/>
                          <a:cs typeface="Times New Roman" pitchFamily="18" charset="0"/>
                        </a:rPr>
                        <a:t>або</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його</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ліквідації</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після</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закінчення</a:t>
                      </a:r>
                      <a:r>
                        <a:rPr kumimoji="0" lang="ru-RU" sz="2000" kern="1200" dirty="0">
                          <a:solidFill>
                            <a:schemeClr val="tx1"/>
                          </a:solidFill>
                          <a:latin typeface="Times New Roman" pitchFamily="18" charset="0"/>
                          <a:ea typeface="+mn-ea"/>
                          <a:cs typeface="Times New Roman" pitchFamily="18" charset="0"/>
                        </a:rPr>
                        <a:t> строку </a:t>
                      </a:r>
                      <a:r>
                        <a:rPr kumimoji="0" lang="ru-RU" sz="2000" kern="1200" dirty="0" err="1">
                          <a:solidFill>
                            <a:schemeClr val="tx1"/>
                          </a:solidFill>
                          <a:latin typeface="Times New Roman" pitchFamily="18" charset="0"/>
                          <a:ea typeface="+mn-ea"/>
                          <a:cs typeface="Times New Roman" pitchFamily="18" charset="0"/>
                        </a:rPr>
                        <a:t>корисного</a:t>
                      </a:r>
                      <a:r>
                        <a:rPr lang="ru-RU" sz="2000" dirty="0">
                          <a:latin typeface="Times New Roman" pitchFamily="18" charset="0"/>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експлуатації</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якщо</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відняти</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витрати</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пов’язані</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з</a:t>
                      </a:r>
                      <a:r>
                        <a:rPr kumimoji="0" lang="ru-RU" sz="2000" kern="1200" dirty="0">
                          <a:solidFill>
                            <a:schemeClr val="tx1"/>
                          </a:solidFill>
                          <a:latin typeface="Times New Roman" pitchFamily="18" charset="0"/>
                          <a:ea typeface="+mn-ea"/>
                          <a:cs typeface="Times New Roman" pitchFamily="18" charset="0"/>
                        </a:rPr>
                        <a:t> таким </a:t>
                      </a:r>
                      <a:r>
                        <a:rPr kumimoji="0" lang="ru-RU" sz="2000" kern="1200" dirty="0" err="1">
                          <a:solidFill>
                            <a:schemeClr val="tx1"/>
                          </a:solidFill>
                          <a:latin typeface="Times New Roman" pitchFamily="18" charset="0"/>
                          <a:ea typeface="+mn-ea"/>
                          <a:cs typeface="Times New Roman" pitchFamily="18" charset="0"/>
                        </a:rPr>
                        <a:t>продажем</a:t>
                      </a:r>
                      <a:br>
                        <a:rPr lang="ru-RU" sz="2000" dirty="0">
                          <a:latin typeface="Times New Roman" pitchFamily="18" charset="0"/>
                          <a:cs typeface="Times New Roman" pitchFamily="18" charset="0"/>
                        </a:rPr>
                      </a:br>
                      <a:r>
                        <a:rPr kumimoji="0" lang="ru-RU" sz="2000" kern="1200" dirty="0">
                          <a:solidFill>
                            <a:schemeClr val="tx1"/>
                          </a:solidFill>
                          <a:latin typeface="Times New Roman" pitchFamily="18" charset="0"/>
                          <a:ea typeface="+mn-ea"/>
                          <a:cs typeface="Times New Roman" pitchFamily="18" charset="0"/>
                        </a:rPr>
                        <a:t>(</a:t>
                      </a:r>
                      <a:r>
                        <a:rPr kumimoji="0" lang="ru-RU" sz="2000" kern="1200" dirty="0" err="1">
                          <a:solidFill>
                            <a:schemeClr val="tx1"/>
                          </a:solidFill>
                          <a:latin typeface="Times New Roman" pitchFamily="18" charset="0"/>
                          <a:ea typeface="+mn-ea"/>
                          <a:cs typeface="Times New Roman" pitchFamily="18" charset="0"/>
                        </a:rPr>
                        <a:t>ліквідацією</a:t>
                      </a:r>
                      <a:r>
                        <a:rPr kumimoji="0" lang="ru-RU" sz="2000" kern="1200" dirty="0">
                          <a:solidFill>
                            <a:schemeClr val="tx1"/>
                          </a:solidFill>
                          <a:latin typeface="Times New Roman" pitchFamily="18" charset="0"/>
                          <a:ea typeface="+mn-ea"/>
                          <a:cs typeface="Times New Roman" pitchFamily="18" charset="0"/>
                        </a:rPr>
                        <a:t>)</a:t>
                      </a:r>
                      <a:endParaRPr lang="ru-RU" sz="20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285720" y="571480"/>
            <a:ext cx="7429552" cy="5170646"/>
          </a:xfrm>
          <a:prstGeom prst="rect">
            <a:avLst/>
          </a:prstGeom>
        </p:spPr>
        <p:txBody>
          <a:bodyPr wrap="square">
            <a:spAutoFit/>
          </a:bodyPr>
          <a:lstStyle/>
          <a:p>
            <a:pPr algn="just"/>
            <a:r>
              <a:rPr lang="uk-UA" sz="2200" dirty="0"/>
              <a:t>	</a:t>
            </a:r>
            <a:r>
              <a:rPr lang="uk-UA" sz="2200" dirty="0">
                <a:latin typeface="Times New Roman" pitchFamily="18" charset="0"/>
                <a:cs typeface="Times New Roman" pitchFamily="18" charset="0"/>
              </a:rPr>
              <a:t>Теоретичні основи амортизації </a:t>
            </a:r>
            <a:r>
              <a:rPr lang="uk-UA" sz="2200" dirty="0" err="1">
                <a:latin typeface="Times New Roman" pitchFamily="18" charset="0"/>
                <a:cs typeface="Times New Roman" pitchFamily="18" charset="0"/>
              </a:rPr>
              <a:t>грунтуються</a:t>
            </a:r>
            <a:r>
              <a:rPr lang="uk-UA" sz="2200" dirty="0">
                <a:latin typeface="Times New Roman" pitchFamily="18" charset="0"/>
                <a:cs typeface="Times New Roman" pitchFamily="18" charset="0"/>
              </a:rPr>
              <a:t> на 3-х фазах: зносі, амортизації та відтворенні основних засобів. 	</a:t>
            </a:r>
            <a:r>
              <a:rPr lang="uk-UA" sz="2200" b="1" i="1" dirty="0">
                <a:latin typeface="Times New Roman" pitchFamily="18" charset="0"/>
                <a:cs typeface="Times New Roman" pitchFamily="18" charset="0"/>
              </a:rPr>
              <a:t>Фізичний знос </a:t>
            </a:r>
            <a:r>
              <a:rPr lang="uk-UA" sz="2200" dirty="0">
                <a:latin typeface="Times New Roman" pitchFamily="18" charset="0"/>
                <a:cs typeface="Times New Roman" pitchFamily="18" charset="0"/>
              </a:rPr>
              <a:t>представляє собою частину вартості, яку переносить на продукцію засіб праці внаслідок його використання в тому розмірі, в якому він втрачає споживчу вартість. Фізичний знос є результатом використання основних засобів, а також дії природних факторів. Цей знос частково відновлюється шляхом ремонту, реконструкції і модернізації основних фондів.</a:t>
            </a:r>
            <a:endParaRPr lang="ru-RU" sz="2200" dirty="0">
              <a:latin typeface="Times New Roman" pitchFamily="18" charset="0"/>
              <a:cs typeface="Times New Roman" pitchFamily="18" charset="0"/>
            </a:endParaRPr>
          </a:p>
          <a:p>
            <a:pPr algn="just"/>
            <a:r>
              <a:rPr lang="uk-UA" sz="2200" dirty="0">
                <a:latin typeface="Times New Roman" pitchFamily="18" charset="0"/>
                <a:cs typeface="Times New Roman" pitchFamily="18" charset="0"/>
              </a:rPr>
              <a:t>	</a:t>
            </a:r>
            <a:r>
              <a:rPr lang="uk-UA" sz="2200" b="1" i="1" dirty="0">
                <a:latin typeface="Times New Roman" pitchFamily="18" charset="0"/>
                <a:cs typeface="Times New Roman" pitchFamily="18" charset="0"/>
              </a:rPr>
              <a:t>Моральний знос </a:t>
            </a:r>
            <a:r>
              <a:rPr lang="uk-UA" sz="2200" dirty="0">
                <a:latin typeface="Times New Roman" pitchFamily="18" charset="0"/>
                <a:cs typeface="Times New Roman" pitchFamily="18" charset="0"/>
              </a:rPr>
              <a:t>проявляється в тому, що застарілі основні засоби за своєю конструкцією, продуктивністю, економічністю, якістю продукції відстають від нових зразків. Тому періодично виникає необхідність заміни основних засобів, особливо їх активної частини. </a:t>
            </a:r>
            <a:endParaRPr lang="ru-RU" sz="2200" dirty="0">
              <a:latin typeface="Times New Roman" pitchFamily="18" charset="0"/>
              <a:cs typeface="Times New Roman" pitchFamily="18" charset="0"/>
            </a:endParaRPr>
          </a:p>
          <a:p>
            <a:endParaRPr lang="ru-RU" sz="2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642910" y="714357"/>
            <a:ext cx="7072362" cy="6370975"/>
          </a:xfrm>
          <a:prstGeom prst="rect">
            <a:avLst/>
          </a:prstGeom>
        </p:spPr>
        <p:txBody>
          <a:bodyPr wrap="square">
            <a:spAutoFit/>
          </a:bodyPr>
          <a:lstStyle/>
          <a:p>
            <a:pPr algn="just"/>
            <a:r>
              <a:rPr lang="uk-UA" sz="2400" b="1" i="1" dirty="0">
                <a:latin typeface="Times New Roman" pitchFamily="18" charset="0"/>
                <a:cs typeface="Times New Roman" pitchFamily="18" charset="0"/>
              </a:rPr>
              <a:t>	Амортизація</a:t>
            </a:r>
            <a:r>
              <a:rPr lang="uk-UA" sz="2400" dirty="0">
                <a:latin typeface="Times New Roman" pitchFamily="18" charset="0"/>
                <a:cs typeface="Times New Roman" pitchFamily="18" charset="0"/>
              </a:rPr>
              <a:t> – це процес поступового перенесення вартості основних виробничих фондів і нематеріальних активів з врахуванням витрат на їх придбання, виготовлення або поліпшення згідно з нормами амортизаційних відрахувань, встановлених законодавством на продукцію, що виготовляється з їх допомогою. </a:t>
            </a:r>
            <a:endParaRPr lang="en-US" sz="2400"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Термін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знос</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вживається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тільки</a:t>
            </a:r>
            <a:r>
              <a:rPr lang="ru-RU" sz="2400" dirty="0">
                <a:latin typeface="Times New Roman" pitchFamily="18" charset="0"/>
                <a:cs typeface="Times New Roman" pitchFamily="18" charset="0"/>
              </a:rPr>
              <a:t> до </a:t>
            </a:r>
            <a:r>
              <a:rPr lang="ru-RU" sz="2400" dirty="0" err="1">
                <a:latin typeface="Times New Roman" pitchFamily="18" charset="0"/>
                <a:cs typeface="Times New Roman" pitchFamily="18" charset="0"/>
              </a:rPr>
              <a:t>основних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засобів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Щодо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нематеріальних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біологічних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активів</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лише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амортизація</a:t>
            </a:r>
            <a:r>
              <a:rPr lang="ru-RU" sz="2400" dirty="0">
                <a:latin typeface="Times New Roman" pitchFamily="18" charset="0"/>
                <a:cs typeface="Times New Roman" pitchFamily="18" charset="0"/>
              </a:rPr>
              <a:t>». </a:t>
            </a:r>
            <a:endParaRPr lang="en-US" sz="2400" dirty="0">
              <a:latin typeface="Times New Roman" pitchFamily="18" charset="0"/>
              <a:cs typeface="Times New Roman" pitchFamily="18" charset="0"/>
            </a:endParaRP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Однак</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серед</a:t>
            </a:r>
            <a:r>
              <a:rPr lang="ru-RU" sz="2400" dirty="0">
                <a:latin typeface="Times New Roman" pitchFamily="18" charset="0"/>
                <a:cs typeface="Times New Roman" pitchFamily="18" charset="0"/>
              </a:rPr>
              <a:t> ОЗ не </a:t>
            </a:r>
            <a:r>
              <a:rPr lang="ru-RU" sz="2400" dirty="0" err="1">
                <a:latin typeface="Times New Roman" pitchFamily="18" charset="0"/>
                <a:cs typeface="Times New Roman" pitchFamily="18" charset="0"/>
              </a:rPr>
              <a:t>амортизується</a:t>
            </a:r>
            <a:r>
              <a:rPr lang="ru-RU" sz="2400" dirty="0">
                <a:latin typeface="Times New Roman" pitchFamily="18" charset="0"/>
                <a:cs typeface="Times New Roman" pitchFamily="18" charset="0"/>
              </a:rPr>
              <a:t> </a:t>
            </a:r>
            <a:r>
              <a:rPr lang="ru-RU" sz="2400" b="1" dirty="0">
                <a:latin typeface="Times New Roman" pitchFamily="18" charset="0"/>
                <a:cs typeface="Times New Roman" pitchFamily="18" charset="0"/>
              </a:rPr>
              <a:t>земля</a:t>
            </a:r>
            <a:r>
              <a:rPr lang="ru-RU" sz="2400" dirty="0">
                <a:latin typeface="Times New Roman" pitchFamily="18" charset="0"/>
                <a:cs typeface="Times New Roman" pitchFamily="18" charset="0"/>
              </a:rPr>
              <a:t>. Причина в тому, </a:t>
            </a:r>
            <a:r>
              <a:rPr lang="ru-RU" sz="2400" dirty="0" err="1">
                <a:latin typeface="Times New Roman" pitchFamily="18" charset="0"/>
                <a:cs typeface="Times New Roman" pitchFamily="18" charset="0"/>
              </a:rPr>
              <a:t>що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економічно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амортизація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є</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відображенням</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фізичного</a:t>
            </a:r>
            <a:r>
              <a:rPr lang="ru-RU" sz="2400" dirty="0">
                <a:latin typeface="Times New Roman" pitchFamily="18" charset="0"/>
                <a:cs typeface="Times New Roman" pitchFamily="18" charset="0"/>
              </a:rPr>
              <a:t>/морального </a:t>
            </a:r>
            <a:r>
              <a:rPr lang="ru-RU" sz="2400" dirty="0" err="1">
                <a:latin typeface="Times New Roman" pitchFamily="18" charset="0"/>
                <a:cs typeface="Times New Roman" pitchFamily="18" charset="0"/>
              </a:rPr>
              <a:t>зносу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об’єкта</a:t>
            </a:r>
            <a:r>
              <a:rPr lang="ru-RU" sz="2400" dirty="0">
                <a:latin typeface="Times New Roman" pitchFamily="18" charset="0"/>
                <a:cs typeface="Times New Roman" pitchFamily="18" charset="0"/>
              </a:rPr>
              <a:t>, а земля – </a:t>
            </a:r>
            <a:r>
              <a:rPr lang="ru-RU" sz="2400" dirty="0" err="1">
                <a:latin typeface="Times New Roman" pitchFamily="18" charset="0"/>
                <a:cs typeface="Times New Roman" pitchFamily="18" charset="0"/>
              </a:rPr>
              <a:t>це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відновний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природний</a:t>
            </a:r>
            <a:r>
              <a:rPr lang="ru-RU" sz="2400" dirty="0">
                <a:latin typeface="Times New Roman" pitchFamily="18" charset="0"/>
                <a:cs typeface="Times New Roman" pitchFamily="18" charset="0"/>
              </a:rPr>
              <a:t> ресурс, </a:t>
            </a:r>
            <a:r>
              <a:rPr lang="ru-RU" sz="2400" dirty="0" err="1">
                <a:latin typeface="Times New Roman" pitchFamily="18" charset="0"/>
                <a:cs typeface="Times New Roman" pitchFamily="18" charset="0"/>
              </a:rPr>
              <a:t>який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зношуватися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й</a:t>
            </a:r>
            <a:r>
              <a:rPr lang="ru-RU" sz="2400" dirty="0">
                <a:latin typeface="Times New Roman" pitchFamily="18" charset="0"/>
                <a:cs typeface="Times New Roman" pitchFamily="18" charset="0"/>
              </a:rPr>
              <a:t> «морально </a:t>
            </a:r>
            <a:r>
              <a:rPr lang="ru-RU" sz="2400" dirty="0" err="1">
                <a:latin typeface="Times New Roman" pitchFamily="18" charset="0"/>
                <a:cs typeface="Times New Roman" pitchFamily="18" charset="0"/>
              </a:rPr>
              <a:t>старіти</a:t>
            </a:r>
            <a:r>
              <a:rPr lang="ru-RU" sz="2400" dirty="0">
                <a:latin typeface="Times New Roman" pitchFamily="18" charset="0"/>
                <a:cs typeface="Times New Roman" pitchFamily="18" charset="0"/>
              </a:rPr>
              <a:t>» не</a:t>
            </a:r>
            <a:r>
              <a:rPr lang="en-US"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може</a:t>
            </a:r>
            <a:r>
              <a:rPr lang="ru-RU" sz="2400" dirty="0">
                <a:latin typeface="Times New Roman" pitchFamily="18" charset="0"/>
                <a:cs typeface="Times New Roman" pitchFamily="18" charset="0"/>
              </a:rPr>
              <a:t>.</a:t>
            </a:r>
          </a:p>
          <a:p>
            <a:pPr algn="just"/>
            <a:endParaRPr lang="en-US" sz="2400" dirty="0">
              <a:latin typeface="Times New Roman" pitchFamily="18" charset="0"/>
              <a:cs typeface="Times New Roman" pitchFamily="18" charset="0"/>
            </a:endParaRPr>
          </a:p>
          <a:p>
            <a:pPr algn="just"/>
            <a:endParaRPr lang="ru-RU" sz="2400"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4" name="Прямоугольник 3"/>
          <p:cNvSpPr/>
          <p:nvPr/>
        </p:nvSpPr>
        <p:spPr>
          <a:xfrm>
            <a:off x="785786" y="214290"/>
            <a:ext cx="7215238" cy="4062651"/>
          </a:xfrm>
          <a:prstGeom prst="rect">
            <a:avLst/>
          </a:prstGeom>
        </p:spPr>
        <p:txBody>
          <a:bodyPr wrap="square">
            <a:spAutoFit/>
          </a:bodyPr>
          <a:lstStyle/>
          <a:p>
            <a:pPr algn="just"/>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Оборотні</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активи</a:t>
            </a:r>
            <a:r>
              <a:rPr lang="ru-RU" sz="2400" b="1" dirty="0">
                <a:latin typeface="Times New Roman" pitchFamily="18" charset="0"/>
                <a:cs typeface="Times New Roman" pitchFamily="18" charset="0"/>
              </a:rPr>
              <a:t> (НП(С)БО 1) – </a:t>
            </a:r>
            <a:r>
              <a:rPr lang="ru-RU" sz="2400" b="1" dirty="0" err="1">
                <a:latin typeface="Times New Roman" pitchFamily="18" charset="0"/>
                <a:cs typeface="Times New Roman" pitchFamily="18" charset="0"/>
              </a:rPr>
              <a:t>гроші</a:t>
            </a:r>
            <a:r>
              <a:rPr lang="ru-RU" sz="2400" b="1" dirty="0">
                <a:latin typeface="Times New Roman" pitchFamily="18" charset="0"/>
                <a:cs typeface="Times New Roman" pitchFamily="18" charset="0"/>
              </a:rPr>
              <a:t> та </a:t>
            </a:r>
            <a:r>
              <a:rPr lang="ru-RU" sz="2400" b="1" dirty="0" err="1">
                <a:latin typeface="Times New Roman" pitchFamily="18" charset="0"/>
                <a:cs typeface="Times New Roman" pitchFamily="18" charset="0"/>
              </a:rPr>
              <a:t>їх</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еквіваленти</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що</a:t>
            </a:r>
            <a:r>
              <a:rPr lang="ru-RU" sz="2400" b="1" dirty="0">
                <a:latin typeface="Times New Roman" pitchFamily="18" charset="0"/>
                <a:cs typeface="Times New Roman" pitchFamily="18" charset="0"/>
              </a:rPr>
              <a:t> не </a:t>
            </a:r>
            <a:r>
              <a:rPr lang="ru-RU" sz="2400" b="1" dirty="0" err="1">
                <a:latin typeface="Times New Roman" pitchFamily="18" charset="0"/>
                <a:cs typeface="Times New Roman" pitchFamily="18" charset="0"/>
              </a:rPr>
              <a:t>об</a:t>
            </a:r>
            <a:r>
              <a:rPr lang="ru-RU" sz="2400" dirty="0" err="1">
                <a:latin typeface="Times New Roman" pitchFamily="18" charset="0"/>
                <a:cs typeface="Times New Roman" pitchFamily="18" charset="0"/>
              </a:rPr>
              <a:t>межені</a:t>
            </a:r>
            <a:r>
              <a:rPr lang="ru-RU" sz="2400" dirty="0">
                <a:latin typeface="Times New Roman" pitchFamily="18" charset="0"/>
                <a:cs typeface="Times New Roman" pitchFamily="18" charset="0"/>
              </a:rPr>
              <a:t> у </a:t>
            </a:r>
            <a:r>
              <a:rPr lang="ru-RU" sz="2400" dirty="0" err="1">
                <a:latin typeface="Times New Roman" pitchFamily="18" charset="0"/>
                <a:cs typeface="Times New Roman" pitchFamily="18" charset="0"/>
              </a:rPr>
              <a:t>використанні</a:t>
            </a:r>
            <a:r>
              <a:rPr lang="ru-RU" sz="2400" dirty="0">
                <a:latin typeface="Times New Roman" pitchFamily="18" charset="0"/>
                <a:cs typeface="Times New Roman" pitchFamily="18" charset="0"/>
              </a:rPr>
              <a:t>, а </a:t>
            </a:r>
            <a:r>
              <a:rPr lang="ru-RU" sz="2400" dirty="0" err="1">
                <a:latin typeface="Times New Roman" pitchFamily="18" charset="0"/>
                <a:cs typeface="Times New Roman" pitchFamily="18" charset="0"/>
              </a:rPr>
              <a:t>також</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інші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активи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призначені</a:t>
            </a:r>
            <a:r>
              <a:rPr lang="ru-RU" sz="2400" dirty="0">
                <a:latin typeface="Times New Roman" pitchFamily="18" charset="0"/>
                <a:cs typeface="Times New Roman" pitchFamily="18" charset="0"/>
              </a:rPr>
              <a:t> для </a:t>
            </a:r>
            <a:r>
              <a:rPr lang="ru-RU" sz="2400" dirty="0" err="1">
                <a:latin typeface="Times New Roman" pitchFamily="18" charset="0"/>
                <a:cs typeface="Times New Roman" pitchFamily="18" charset="0"/>
              </a:rPr>
              <a:t>реалізації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чи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споживання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протягом</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операційного</a:t>
            </a:r>
            <a:r>
              <a:rPr lang="ru-RU" sz="2400" dirty="0">
                <a:latin typeface="Times New Roman" pitchFamily="18" charset="0"/>
                <a:cs typeface="Times New Roman" pitchFamily="18" charset="0"/>
              </a:rPr>
              <a:t> циклу </a:t>
            </a:r>
            <a:r>
              <a:rPr lang="ru-RU" sz="2400" dirty="0" err="1">
                <a:latin typeface="Times New Roman" pitchFamily="18" charset="0"/>
                <a:cs typeface="Times New Roman" pitchFamily="18" charset="0"/>
              </a:rPr>
              <a:t>чи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протягом</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дванадцяти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місяців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дати</a:t>
            </a:r>
            <a:r>
              <a:rPr lang="ru-RU" sz="2400" dirty="0">
                <a:latin typeface="Times New Roman" pitchFamily="18" charset="0"/>
                <a:cs typeface="Times New Roman" pitchFamily="18" charset="0"/>
              </a:rPr>
              <a:t> балансу. </a:t>
            </a:r>
          </a:p>
          <a:p>
            <a:pPr algn="just"/>
            <a:r>
              <a:rPr lang="ru-RU" sz="2400" i="1" dirty="0">
                <a:latin typeface="Times New Roman" pitchFamily="18" charset="0"/>
                <a:cs typeface="Times New Roman" pitchFamily="18" charset="0"/>
              </a:rPr>
              <a:t>	</a:t>
            </a:r>
            <a:r>
              <a:rPr lang="ru-RU" sz="2400" i="1" dirty="0" err="1">
                <a:latin typeface="Times New Roman" pitchFamily="18" charset="0"/>
                <a:cs typeface="Times New Roman" pitchFamily="18" charset="0"/>
              </a:rPr>
              <a:t>Операційний</a:t>
            </a:r>
            <a:r>
              <a:rPr lang="ru-RU" sz="2400" i="1" dirty="0">
                <a:latin typeface="Times New Roman" pitchFamily="18" charset="0"/>
                <a:cs typeface="Times New Roman" pitchFamily="18" charset="0"/>
              </a:rPr>
              <a:t> цикл – </a:t>
            </a:r>
            <a:r>
              <a:rPr lang="ru-RU" sz="2400" i="1" dirty="0" err="1">
                <a:latin typeface="Times New Roman" pitchFamily="18" charset="0"/>
                <a:cs typeface="Times New Roman" pitchFamily="18" charset="0"/>
              </a:rPr>
              <a:t>проміжок</a:t>
            </a:r>
            <a:r>
              <a:rPr lang="ru-RU" sz="2400" i="1" dirty="0">
                <a:latin typeface="Times New Roman" pitchFamily="18" charset="0"/>
                <a:cs typeface="Times New Roman" pitchFamily="18" charset="0"/>
              </a:rPr>
              <a:t> часу </a:t>
            </a:r>
            <a:r>
              <a:rPr lang="ru-RU" sz="2400" i="1" dirty="0" err="1">
                <a:latin typeface="Times New Roman" pitchFamily="18" charset="0"/>
                <a:cs typeface="Times New Roman" pitchFamily="18" charset="0"/>
              </a:rPr>
              <a:t>між</a:t>
            </a:r>
            <a:r>
              <a:rPr lang="ru-RU" sz="2400" i="1" dirty="0">
                <a:latin typeface="Times New Roman" pitchFamily="18" charset="0"/>
                <a:cs typeface="Times New Roman" pitchFamily="18" charset="0"/>
              </a:rPr>
              <a:t> </a:t>
            </a:r>
            <a:r>
              <a:rPr lang="ru-RU" sz="2400" i="1" dirty="0" err="1">
                <a:latin typeface="Times New Roman" pitchFamily="18" charset="0"/>
                <a:cs typeface="Times New Roman" pitchFamily="18" charset="0"/>
              </a:rPr>
              <a:t>придбанням</a:t>
            </a:r>
            <a:r>
              <a:rPr lang="ru-RU" sz="2400" i="1" dirty="0">
                <a:latin typeface="Times New Roman" pitchFamily="18" charset="0"/>
                <a:cs typeface="Times New Roman" pitchFamily="18" charset="0"/>
              </a:rPr>
              <a:t> </a:t>
            </a:r>
            <a:r>
              <a:rPr lang="ru-RU" sz="2400" i="1" dirty="0" err="1">
                <a:latin typeface="Times New Roman" pitchFamily="18" charset="0"/>
                <a:cs typeface="Times New Roman" pitchFamily="18" charset="0"/>
              </a:rPr>
              <a:t>запасів</a:t>
            </a:r>
            <a:r>
              <a:rPr lang="ru-RU" sz="2400" i="1" dirty="0">
                <a:latin typeface="Times New Roman" pitchFamily="18" charset="0"/>
                <a:cs typeface="Times New Roman" pitchFamily="18" charset="0"/>
              </a:rPr>
              <a:t> для </a:t>
            </a:r>
            <a:r>
              <a:rPr lang="ru-RU" sz="2400" i="1" dirty="0" err="1">
                <a:latin typeface="Times New Roman" pitchFamily="18" charset="0"/>
                <a:cs typeface="Times New Roman" pitchFamily="18" charset="0"/>
              </a:rPr>
              <a:t>про</a:t>
            </a:r>
            <a:r>
              <a:rPr lang="ru-RU" sz="2400" dirty="0" err="1">
                <a:latin typeface="Times New Roman" pitchFamily="18" charset="0"/>
                <a:cs typeface="Times New Roman" pitchFamily="18" charset="0"/>
              </a:rPr>
              <a:t>вадження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діяльності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отриманням</a:t>
            </a:r>
            <a:r>
              <a:rPr lang="ru-RU" sz="2400" dirty="0">
                <a:latin typeface="Times New Roman" pitchFamily="18" charset="0"/>
                <a:cs typeface="Times New Roman" pitchFamily="18" charset="0"/>
              </a:rPr>
              <a:t> грошей та </a:t>
            </a:r>
            <a:r>
              <a:rPr lang="ru-RU" sz="2400" dirty="0" err="1">
                <a:latin typeface="Times New Roman" pitchFamily="18" charset="0"/>
                <a:cs typeface="Times New Roman" pitchFamily="18" charset="0"/>
              </a:rPr>
              <a:t>їх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еквівалентів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від</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реалізації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виробленої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a:t>
            </a:r>
            <a:r>
              <a:rPr lang="ru-RU" sz="2400" dirty="0">
                <a:latin typeface="Times New Roman" pitchFamily="18" charset="0"/>
                <a:cs typeface="Times New Roman" pitchFamily="18" charset="0"/>
              </a:rPr>
              <a:t> них </a:t>
            </a:r>
            <a:r>
              <a:rPr lang="ru-RU" sz="2400" dirty="0" err="1">
                <a:latin typeface="Times New Roman" pitchFamily="18" charset="0"/>
                <a:cs typeface="Times New Roman" pitchFamily="18" charset="0"/>
              </a:rPr>
              <a:t>продукції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або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товарів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послуг</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a:t>
            </a:r>
          </a:p>
          <a:p>
            <a:pPr algn="just"/>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1000108"/>
            <a:ext cx="7239000" cy="3429024"/>
          </a:xfrm>
        </p:spPr>
        <p:txBody>
          <a:bodyPr>
            <a:normAutofit/>
          </a:bodyPr>
          <a:lstStyle/>
          <a:p>
            <a:pPr marL="0" lvl="0" indent="360000" algn="ctr">
              <a:buNone/>
            </a:pPr>
            <a:r>
              <a:rPr lang="uk-UA" sz="3200" u="sng" dirty="0">
                <a:latin typeface="Times New Roman" pitchFamily="18" charset="0"/>
                <a:cs typeface="Times New Roman" pitchFamily="18" charset="0"/>
              </a:rPr>
              <a:t>Питання лекції</a:t>
            </a:r>
            <a:r>
              <a:rPr lang="uk-UA" sz="3200" dirty="0">
                <a:latin typeface="Times New Roman" pitchFamily="18" charset="0"/>
                <a:cs typeface="Times New Roman" pitchFamily="18" charset="0"/>
              </a:rPr>
              <a:t>:</a:t>
            </a:r>
          </a:p>
          <a:p>
            <a:pPr marL="0" lvl="0" indent="360000" algn="just">
              <a:buNone/>
            </a:pPr>
            <a:r>
              <a:rPr lang="ru-RU" sz="3200" i="1" dirty="0">
                <a:latin typeface="Times New Roman" pitchFamily="18" charset="0"/>
                <a:cs typeface="Times New Roman" pitchFamily="18" charset="0"/>
              </a:rPr>
              <a:t>2.1. Характеристика </a:t>
            </a:r>
            <a:r>
              <a:rPr lang="ru-RU" sz="3200" i="1" dirty="0" err="1">
                <a:latin typeface="Times New Roman" pitchFamily="18" charset="0"/>
                <a:cs typeface="Times New Roman" pitchFamily="18" charset="0"/>
              </a:rPr>
              <a:t>активів</a:t>
            </a:r>
            <a:r>
              <a:rPr lang="ru-RU" sz="3200" i="1" dirty="0">
                <a:latin typeface="Times New Roman" pitchFamily="18" charset="0"/>
                <a:cs typeface="Times New Roman" pitchFamily="18" charset="0"/>
              </a:rPr>
              <a:t> </a:t>
            </a:r>
            <a:r>
              <a:rPr lang="ru-RU" sz="3200" i="1" dirty="0" err="1">
                <a:latin typeface="Times New Roman" pitchFamily="18" charset="0"/>
                <a:cs typeface="Times New Roman" pitchFamily="18" charset="0"/>
              </a:rPr>
              <a:t>і</a:t>
            </a:r>
            <a:r>
              <a:rPr lang="ru-RU" sz="3200" i="1" dirty="0">
                <a:latin typeface="Times New Roman" pitchFamily="18" charset="0"/>
                <a:cs typeface="Times New Roman" pitchFamily="18" charset="0"/>
              </a:rPr>
              <a:t> </a:t>
            </a:r>
            <a:r>
              <a:rPr lang="ru-RU" sz="3200" i="1" dirty="0" err="1">
                <a:latin typeface="Times New Roman" pitchFamily="18" charset="0"/>
                <a:cs typeface="Times New Roman" pitchFamily="18" charset="0"/>
              </a:rPr>
              <a:t>пасивів</a:t>
            </a:r>
            <a:r>
              <a:rPr lang="ru-RU" sz="3200" i="1" dirty="0">
                <a:latin typeface="Times New Roman" pitchFamily="18" charset="0"/>
                <a:cs typeface="Times New Roman" pitchFamily="18" charset="0"/>
              </a:rPr>
              <a:t> балансу</a:t>
            </a:r>
          </a:p>
          <a:p>
            <a:pPr marL="0" indent="360000" algn="just">
              <a:buNone/>
            </a:pPr>
            <a:r>
              <a:rPr lang="ru-RU" sz="3200" i="1" dirty="0">
                <a:latin typeface="Times New Roman" pitchFamily="18" charset="0"/>
                <a:cs typeface="Times New Roman" pitchFamily="18" charset="0"/>
              </a:rPr>
              <a:t>2.2. </a:t>
            </a:r>
            <a:r>
              <a:rPr lang="uk-UA" sz="3200" i="1" dirty="0">
                <a:latin typeface="Times New Roman" pitchFamily="18" charset="0"/>
                <a:cs typeface="Times New Roman" pitchFamily="18" charset="0"/>
              </a:rPr>
              <a:t>Порядок проведення оцінки майнового потенціалу підприємства</a:t>
            </a:r>
          </a:p>
          <a:p>
            <a:pPr marL="0" lvl="0" indent="360000" algn="just">
              <a:buNone/>
            </a:pPr>
            <a:endParaRPr lang="ru-RU" sz="2800" i="1" dirty="0"/>
          </a:p>
          <a:p>
            <a:pPr marL="0" lvl="0" indent="360000" algn="just">
              <a:buNone/>
            </a:pPr>
            <a:endParaRPr lang="uk-UA" sz="2800" dirty="0">
              <a:latin typeface="Times New Roman" pitchFamily="18" charset="0"/>
              <a:cs typeface="Times New Roman" pitchFamily="18" charset="0"/>
            </a:endParaRPr>
          </a:p>
          <a:p>
            <a:pPr marL="0" lvl="0" indent="360000" algn="just">
              <a:buFont typeface="+mj-lt"/>
              <a:buAutoNum type="arabicPeriod"/>
            </a:pPr>
            <a:endParaRPr lang="uk-UA" sz="2800" dirty="0">
              <a:latin typeface="Times New Roman" pitchFamily="18" charset="0"/>
              <a:cs typeface="Times New Roman" pitchFamily="18" charset="0"/>
            </a:endParaRPr>
          </a:p>
          <a:p>
            <a:pPr marL="0" lvl="0" indent="360000" algn="just">
              <a:buFont typeface="+mj-lt"/>
              <a:buAutoNum type="arabicPeriod"/>
            </a:pPr>
            <a:endParaRPr lang="uk-UA" dirty="0"/>
          </a:p>
          <a:p>
            <a:pPr>
              <a:buNone/>
            </a:pPr>
            <a:endParaRPr lang="uk-UA"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7239000" cy="5429288"/>
          </a:xfrm>
        </p:spPr>
        <p:txBody>
          <a:bodyPr>
            <a:normAutofit/>
          </a:bodyPr>
          <a:lstStyle/>
          <a:p>
            <a:pPr algn="just">
              <a:buNone/>
            </a:pPr>
            <a:r>
              <a:rPr lang="ru-RU" sz="2800" dirty="0">
                <a:latin typeface="Times New Roman" pitchFamily="18" charset="0"/>
                <a:cs typeface="Times New Roman" pitchFamily="18" charset="0"/>
              </a:rPr>
              <a:t>		</a:t>
            </a:r>
            <a:r>
              <a:rPr lang="ru-RU" sz="2800" b="1" dirty="0">
                <a:latin typeface="Times New Roman" pitchFamily="18" charset="0"/>
                <a:cs typeface="Times New Roman" pitchFamily="18" charset="0"/>
              </a:rPr>
              <a:t>До </a:t>
            </a:r>
            <a:r>
              <a:rPr lang="ru-RU" sz="2800" b="1" i="1" dirty="0" err="1">
                <a:latin typeface="Times New Roman" pitchFamily="18" charset="0"/>
                <a:cs typeface="Times New Roman" pitchFamily="18" charset="0"/>
              </a:rPr>
              <a:t>оборотних</a:t>
            </a:r>
            <a:r>
              <a:rPr lang="ru-RU" sz="2800" b="1" i="1" dirty="0">
                <a:latin typeface="Times New Roman" pitchFamily="18" charset="0"/>
                <a:cs typeface="Times New Roman" pitchFamily="18" charset="0"/>
              </a:rPr>
              <a:t> </a:t>
            </a:r>
            <a:r>
              <a:rPr lang="ru-RU" sz="2800" b="1" i="1" dirty="0" err="1">
                <a:latin typeface="Times New Roman" pitchFamily="18" charset="0"/>
                <a:cs typeface="Times New Roman" pitchFamily="18" charset="0"/>
              </a:rPr>
              <a:t>активів</a:t>
            </a:r>
            <a:r>
              <a:rPr lang="ru-RU" sz="2800" b="1" i="1" dirty="0">
                <a:latin typeface="Times New Roman" pitchFamily="18" charset="0"/>
                <a:cs typeface="Times New Roman" pitchFamily="18" charset="0"/>
              </a:rPr>
              <a:t> (</a:t>
            </a:r>
            <a:r>
              <a:rPr lang="ru-RU" sz="2800" b="1" i="1" dirty="0" err="1">
                <a:latin typeface="Times New Roman" pitchFamily="18" charset="0"/>
                <a:cs typeface="Times New Roman" pitchFamily="18" charset="0"/>
              </a:rPr>
              <a:t>розділ</a:t>
            </a:r>
            <a:r>
              <a:rPr lang="ru-RU" sz="2800" b="1" i="1" dirty="0">
                <a:latin typeface="Times New Roman" pitchFamily="18" charset="0"/>
                <a:cs typeface="Times New Roman" pitchFamily="18" charset="0"/>
              </a:rPr>
              <a:t> ІІ активу «</a:t>
            </a:r>
            <a:r>
              <a:rPr lang="ru-RU" sz="2800" b="1" i="1" dirty="0" err="1">
                <a:latin typeface="Times New Roman" pitchFamily="18" charset="0"/>
                <a:cs typeface="Times New Roman" pitchFamily="18" charset="0"/>
              </a:rPr>
              <a:t>Оборотні</a:t>
            </a:r>
            <a:r>
              <a:rPr lang="ru-RU" sz="2800" b="1" i="1" dirty="0">
                <a:latin typeface="Times New Roman" pitchFamily="18" charset="0"/>
                <a:cs typeface="Times New Roman" pitchFamily="18" charset="0"/>
              </a:rPr>
              <a:t> </a:t>
            </a:r>
            <a:r>
              <a:rPr lang="ru-RU" sz="2800" b="1" i="1" dirty="0" err="1">
                <a:latin typeface="Times New Roman" pitchFamily="18" charset="0"/>
                <a:cs typeface="Times New Roman" pitchFamily="18" charset="0"/>
              </a:rPr>
              <a:t>активи</a:t>
            </a:r>
            <a:r>
              <a:rPr lang="ru-RU" sz="2800" b="1" i="1" dirty="0">
                <a:latin typeface="Times New Roman" pitchFamily="18" charset="0"/>
                <a:cs typeface="Times New Roman" pitchFamily="18" charset="0"/>
              </a:rPr>
              <a:t>», рядок </a:t>
            </a:r>
            <a:r>
              <a:rPr lang="ru-RU" sz="2800" b="1" dirty="0">
                <a:latin typeface="Times New Roman" pitchFamily="18" charset="0"/>
                <a:cs typeface="Times New Roman" pitchFamily="18" charset="0"/>
              </a:rPr>
              <a:t>1195) </a:t>
            </a:r>
            <a:r>
              <a:rPr lang="ru-RU" sz="2800" dirty="0">
                <a:latin typeface="Times New Roman" pitchFamily="18" charset="0"/>
                <a:cs typeface="Times New Roman" pitchFamily="18" charset="0"/>
              </a:rPr>
              <a:t>належать:  1) запаси; 2)  </a:t>
            </a:r>
            <a:r>
              <a:rPr lang="ru-RU" sz="2800" dirty="0" err="1">
                <a:latin typeface="Times New Roman" pitchFamily="18" charset="0"/>
                <a:cs typeface="Times New Roman" pitchFamily="18" charset="0"/>
              </a:rPr>
              <a:t>поточні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біологічні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активи</a:t>
            </a:r>
            <a:r>
              <a:rPr lang="ru-RU" sz="2800" dirty="0">
                <a:latin typeface="Times New Roman" pitchFamily="18" charset="0"/>
                <a:cs typeface="Times New Roman" pitchFamily="18" charset="0"/>
              </a:rPr>
              <a:t>;  3) </a:t>
            </a:r>
            <a:r>
              <a:rPr lang="ru-RU" sz="2800" dirty="0" err="1">
                <a:latin typeface="Times New Roman" pitchFamily="18" charset="0"/>
                <a:cs typeface="Times New Roman" pitchFamily="18" charset="0"/>
              </a:rPr>
              <a:t>дебіторська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заборгованість</a:t>
            </a:r>
            <a:r>
              <a:rPr lang="ru-RU" sz="2800" dirty="0">
                <a:latin typeface="Times New Roman" pitchFamily="18" charset="0"/>
                <a:cs typeface="Times New Roman" pitchFamily="18" charset="0"/>
              </a:rPr>
              <a:t> за </a:t>
            </a:r>
            <a:r>
              <a:rPr lang="ru-RU" sz="2800" dirty="0" err="1">
                <a:latin typeface="Times New Roman" pitchFamily="18" charset="0"/>
                <a:cs typeface="Times New Roman" pitchFamily="18" charset="0"/>
              </a:rPr>
              <a:t>продукцію</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товари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роботи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послуги</a:t>
            </a:r>
            <a:r>
              <a:rPr lang="ru-RU" sz="2800" dirty="0">
                <a:latin typeface="Times New Roman" pitchFamily="18" charset="0"/>
                <a:cs typeface="Times New Roman" pitchFamily="18" charset="0"/>
              </a:rPr>
              <a:t>; 4)  </a:t>
            </a:r>
            <a:r>
              <a:rPr lang="ru-RU" sz="2800" dirty="0" err="1">
                <a:latin typeface="Times New Roman" pitchFamily="18" charset="0"/>
                <a:cs typeface="Times New Roman" pitchFamily="18" charset="0"/>
              </a:rPr>
              <a:t>дебіторська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заборгованість</a:t>
            </a:r>
            <a:r>
              <a:rPr lang="ru-RU" sz="2800" dirty="0">
                <a:latin typeface="Times New Roman" pitchFamily="18" charset="0"/>
                <a:cs typeface="Times New Roman" pitchFamily="18" charset="0"/>
              </a:rPr>
              <a:t> за </a:t>
            </a:r>
            <a:r>
              <a:rPr lang="ru-RU" sz="2800" dirty="0" err="1">
                <a:latin typeface="Times New Roman" pitchFamily="18" charset="0"/>
                <a:cs typeface="Times New Roman" pitchFamily="18" charset="0"/>
              </a:rPr>
              <a:t>розрахунками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виданими</a:t>
            </a:r>
            <a:r>
              <a:rPr lang="ru-RU" sz="2800" dirty="0">
                <a:latin typeface="Times New Roman" pitchFamily="18" charset="0"/>
                <a:cs typeface="Times New Roman" pitchFamily="18" charset="0"/>
              </a:rPr>
              <a:t> авансами, </a:t>
            </a:r>
            <a:r>
              <a:rPr lang="ru-RU" sz="2800" dirty="0" err="1">
                <a:latin typeface="Times New Roman" pitchFamily="18" charset="0"/>
                <a:cs typeface="Times New Roman" pitchFamily="18" charset="0"/>
              </a:rPr>
              <a:t>з</a:t>
            </a:r>
            <a:r>
              <a:rPr lang="ru-RU" sz="2800" dirty="0">
                <a:latin typeface="Times New Roman" pitchFamily="18" charset="0"/>
                <a:cs typeface="Times New Roman" pitchFamily="18" charset="0"/>
              </a:rPr>
              <a:t> бюджетом (у тому </a:t>
            </a:r>
            <a:r>
              <a:rPr lang="ru-RU" sz="2800" dirty="0" err="1">
                <a:latin typeface="Times New Roman" pitchFamily="18" charset="0"/>
                <a:cs typeface="Times New Roman" pitchFamily="18" charset="0"/>
              </a:rPr>
              <a:t>числі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податку</a:t>
            </a:r>
            <a:r>
              <a:rPr lang="ru-RU" sz="2800" dirty="0">
                <a:latin typeface="Times New Roman" pitchFamily="18" charset="0"/>
                <a:cs typeface="Times New Roman" pitchFamily="18" charset="0"/>
              </a:rPr>
              <a:t> на </a:t>
            </a:r>
            <a:r>
              <a:rPr lang="ru-RU" sz="2800" dirty="0" err="1">
                <a:latin typeface="Times New Roman" pitchFamily="18" charset="0"/>
                <a:cs typeface="Times New Roman" pitchFamily="18" charset="0"/>
              </a:rPr>
              <a:t>прибуток</a:t>
            </a:r>
            <a:r>
              <a:rPr lang="ru-RU" sz="2800" dirty="0">
                <a:latin typeface="Times New Roman" pitchFamily="18" charset="0"/>
                <a:cs typeface="Times New Roman" pitchFamily="18" charset="0"/>
              </a:rPr>
              <a:t>); 5) </a:t>
            </a:r>
            <a:r>
              <a:rPr lang="ru-RU" sz="2800" dirty="0" err="1">
                <a:latin typeface="Times New Roman" pitchFamily="18" charset="0"/>
                <a:cs typeface="Times New Roman" pitchFamily="18" charset="0"/>
              </a:rPr>
              <a:t>інша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поточна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деіторська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заборгованість</a:t>
            </a:r>
            <a:r>
              <a:rPr lang="ru-RU" sz="2800" dirty="0">
                <a:latin typeface="Times New Roman" pitchFamily="18" charset="0"/>
                <a:cs typeface="Times New Roman" pitchFamily="18" charset="0"/>
              </a:rPr>
              <a:t>; 6) </a:t>
            </a:r>
            <a:r>
              <a:rPr lang="ru-RU" sz="2800" dirty="0" err="1">
                <a:latin typeface="Times New Roman" pitchFamily="18" charset="0"/>
                <a:cs typeface="Times New Roman" pitchFamily="18" charset="0"/>
              </a:rPr>
              <a:t>поточні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фінансові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інвестиції</a:t>
            </a:r>
            <a:r>
              <a:rPr lang="ru-RU" sz="2800" dirty="0">
                <a:latin typeface="Times New Roman" pitchFamily="18" charset="0"/>
                <a:cs typeface="Times New Roman" pitchFamily="18" charset="0"/>
              </a:rPr>
              <a:t>; 7) </a:t>
            </a:r>
            <a:r>
              <a:rPr lang="ru-RU" sz="2800" dirty="0" err="1">
                <a:latin typeface="Times New Roman" pitchFamily="18" charset="0"/>
                <a:cs typeface="Times New Roman" pitchFamily="18" charset="0"/>
              </a:rPr>
              <a:t>гроші</a:t>
            </a:r>
            <a:r>
              <a:rPr lang="ru-RU" sz="2800" dirty="0">
                <a:latin typeface="Times New Roman" pitchFamily="18" charset="0"/>
                <a:cs typeface="Times New Roman" pitchFamily="18" charset="0"/>
              </a:rPr>
              <a:t> та </a:t>
            </a:r>
            <a:r>
              <a:rPr lang="ru-RU" sz="2800" dirty="0" err="1">
                <a:latin typeface="Times New Roman" pitchFamily="18" charset="0"/>
                <a:cs typeface="Times New Roman" pitchFamily="18" charset="0"/>
              </a:rPr>
              <a:t>їх</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еквіваленти</a:t>
            </a:r>
            <a:r>
              <a:rPr lang="ru-RU" sz="2800" dirty="0">
                <a:latin typeface="Times New Roman" pitchFamily="18" charset="0"/>
                <a:cs typeface="Times New Roman" pitchFamily="18" charset="0"/>
              </a:rPr>
              <a:t>; 8)  </a:t>
            </a:r>
            <a:r>
              <a:rPr lang="ru-RU" sz="2800" dirty="0" err="1">
                <a:latin typeface="Times New Roman" pitchFamily="18" charset="0"/>
                <a:cs typeface="Times New Roman" pitchFamily="18" charset="0"/>
              </a:rPr>
              <a:t>витрати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майбутніх</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періодів</a:t>
            </a:r>
            <a:r>
              <a:rPr lang="ru-RU" sz="2800" dirty="0">
                <a:latin typeface="Times New Roman" pitchFamily="18" charset="0"/>
                <a:cs typeface="Times New Roman" pitchFamily="18" charset="0"/>
              </a:rPr>
              <a:t>; 9) </a:t>
            </a:r>
            <a:r>
              <a:rPr lang="ru-RU" sz="2800" dirty="0" err="1">
                <a:latin typeface="Times New Roman" pitchFamily="18" charset="0"/>
                <a:cs typeface="Times New Roman" pitchFamily="18" charset="0"/>
              </a:rPr>
              <a:t>інші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оборотні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активи</a:t>
            </a:r>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85794"/>
            <a:ext cx="7239000" cy="3786214"/>
          </a:xfrm>
        </p:spPr>
        <p:txBody>
          <a:bodyPr/>
          <a:lstStyle/>
          <a:p>
            <a:pPr>
              <a:buNone/>
            </a:pPr>
            <a:r>
              <a:rPr lang="ru-RU" dirty="0"/>
              <a:t>		</a:t>
            </a:r>
          </a:p>
          <a:p>
            <a:pPr algn="just">
              <a:buNone/>
            </a:pPr>
            <a:r>
              <a:rPr lang="ru-RU" dirty="0"/>
              <a:t>		</a:t>
            </a:r>
            <a:r>
              <a:rPr lang="ru-RU" sz="2800" b="1" dirty="0" err="1">
                <a:latin typeface="Times New Roman" pitchFamily="18" charset="0"/>
                <a:cs typeface="Times New Roman" pitchFamily="18" charset="0"/>
              </a:rPr>
              <a:t>Оборотні</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активи</a:t>
            </a:r>
            <a:r>
              <a:rPr lang="ru-RU" sz="2800" b="1" dirty="0">
                <a:latin typeface="Times New Roman" pitchFamily="18" charset="0"/>
                <a:cs typeface="Times New Roman" pitchFamily="18" charset="0"/>
              </a:rPr>
              <a:t> </a:t>
            </a:r>
            <a:r>
              <a:rPr lang="ru-RU" sz="2800" dirty="0" err="1">
                <a:latin typeface="Times New Roman" pitchFamily="18" charset="0"/>
                <a:cs typeface="Times New Roman" pitchFamily="18" charset="0"/>
              </a:rPr>
              <a:t>можуть</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перебувати</a:t>
            </a:r>
            <a:r>
              <a:rPr lang="ru-RU" sz="2800" dirty="0">
                <a:latin typeface="Times New Roman" pitchFamily="18" charset="0"/>
                <a:cs typeface="Times New Roman" pitchFamily="18" charset="0"/>
              </a:rPr>
              <a:t> у </a:t>
            </a:r>
            <a:r>
              <a:rPr lang="ru-RU" sz="2800" b="1" dirty="0" err="1">
                <a:latin typeface="Times New Roman" pitchFamily="18" charset="0"/>
                <a:cs typeface="Times New Roman" pitchFamily="18" charset="0"/>
              </a:rPr>
              <a:t>сфері</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виробництва</a:t>
            </a:r>
            <a:r>
              <a:rPr lang="ru-RU" sz="2800" b="1" dirty="0">
                <a:latin typeface="Times New Roman" pitchFamily="18" charset="0"/>
                <a:cs typeface="Times New Roman" pitchFamily="18" charset="0"/>
              </a:rPr>
              <a:t> </a:t>
            </a:r>
            <a:r>
              <a:rPr lang="ru-RU" sz="2800" dirty="0">
                <a:latin typeface="Times New Roman" pitchFamily="18" charset="0"/>
                <a:cs typeface="Times New Roman" pitchFamily="18" charset="0"/>
              </a:rPr>
              <a:t>(</a:t>
            </a:r>
            <a:r>
              <a:rPr lang="ru-RU" sz="2800" dirty="0" err="1">
                <a:latin typeface="Times New Roman" pitchFamily="18" charset="0"/>
                <a:cs typeface="Times New Roman" pitchFamily="18" charset="0"/>
              </a:rPr>
              <a:t>виробничі</a:t>
            </a:r>
            <a:r>
              <a:rPr lang="ru-RU" sz="2800" dirty="0">
                <a:latin typeface="Times New Roman" pitchFamily="18" charset="0"/>
                <a:cs typeface="Times New Roman" pitchFamily="18" charset="0"/>
              </a:rPr>
              <a:t> запаси, </a:t>
            </a:r>
            <a:r>
              <a:rPr lang="ru-RU" sz="2800" dirty="0" err="1">
                <a:latin typeface="Times New Roman" pitchFamily="18" charset="0"/>
                <a:cs typeface="Times New Roman" pitchFamily="18" charset="0"/>
              </a:rPr>
              <a:t>поточні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біологічні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активи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незавершене</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виробництво</a:t>
            </a:r>
            <a:r>
              <a:rPr lang="ru-RU" sz="2800" dirty="0">
                <a:latin typeface="Times New Roman" pitchFamily="18" charset="0"/>
                <a:cs typeface="Times New Roman" pitchFamily="18" charset="0"/>
              </a:rPr>
              <a:t>) та у </a:t>
            </a:r>
            <a:r>
              <a:rPr lang="ru-RU" sz="2800" b="1" dirty="0" err="1">
                <a:latin typeface="Times New Roman" pitchFamily="18" charset="0"/>
                <a:cs typeface="Times New Roman" pitchFamily="18" charset="0"/>
              </a:rPr>
              <a:t>сфері</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обігу</a:t>
            </a:r>
            <a:r>
              <a:rPr lang="ru-RU" sz="2800" b="1" dirty="0">
                <a:latin typeface="Times New Roman" pitchFamily="18" charset="0"/>
                <a:cs typeface="Times New Roman" pitchFamily="18" charset="0"/>
              </a:rPr>
              <a:t> </a:t>
            </a:r>
            <a:r>
              <a:rPr lang="ru-RU" sz="2800" dirty="0">
                <a:latin typeface="Times New Roman" pitchFamily="18" charset="0"/>
                <a:cs typeface="Times New Roman" pitchFamily="18" charset="0"/>
              </a:rPr>
              <a:t>(готова </a:t>
            </a:r>
            <a:r>
              <a:rPr lang="ru-RU" sz="2800" dirty="0" err="1">
                <a:latin typeface="Times New Roman" pitchFamily="18" charset="0"/>
                <a:cs typeface="Times New Roman" pitchFamily="18" charset="0"/>
              </a:rPr>
              <a:t>продукція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товари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кошти</a:t>
            </a:r>
            <a:r>
              <a:rPr lang="ru-RU" sz="2800" dirty="0">
                <a:latin typeface="Times New Roman" pitchFamily="18" charset="0"/>
                <a:cs typeface="Times New Roman" pitchFamily="18" charset="0"/>
              </a:rPr>
              <a:t> у </a:t>
            </a:r>
            <a:r>
              <a:rPr lang="ru-RU" sz="2800" dirty="0" err="1">
                <a:latin typeface="Times New Roman" pitchFamily="18" charset="0"/>
                <a:cs typeface="Times New Roman" pitchFamily="18" charset="0"/>
              </a:rPr>
              <a:t>розрахунках</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короткострокові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фінансові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вкладення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гроші</a:t>
            </a:r>
            <a:r>
              <a:rPr lang="ru-RU" sz="2800" dirty="0">
                <a:latin typeface="Times New Roman" pitchFamily="18" charset="0"/>
                <a:cs typeface="Times New Roman" pitchFamily="18" charset="0"/>
              </a:rPr>
              <a:t> в </a:t>
            </a:r>
            <a:r>
              <a:rPr lang="ru-RU" sz="2800" dirty="0" err="1">
                <a:latin typeface="Times New Roman" pitchFamily="18" charset="0"/>
                <a:cs typeface="Times New Roman" pitchFamily="18" charset="0"/>
              </a:rPr>
              <a:t>касі</a:t>
            </a:r>
            <a:r>
              <a:rPr lang="ru-RU" sz="2800" dirty="0">
                <a:latin typeface="Times New Roman" pitchFamily="18" charset="0"/>
                <a:cs typeface="Times New Roman" pitchFamily="18" charset="0"/>
              </a:rPr>
              <a:t>, на </a:t>
            </a:r>
            <a:r>
              <a:rPr lang="ru-RU" sz="2800" dirty="0" err="1">
                <a:latin typeface="Times New Roman" pitchFamily="18" charset="0"/>
                <a:cs typeface="Times New Roman" pitchFamily="18" charset="0"/>
              </a:rPr>
              <a:t>рахунках</a:t>
            </a:r>
            <a:r>
              <a:rPr lang="ru-RU" sz="2800" dirty="0">
                <a:latin typeface="Times New Roman" pitchFamily="18" charset="0"/>
                <a:cs typeface="Times New Roman" pitchFamily="18" charset="0"/>
              </a:rPr>
              <a:t> у банках </a:t>
            </a:r>
            <a:r>
              <a:rPr lang="ru-RU" sz="2800" dirty="0" err="1">
                <a:latin typeface="Times New Roman" pitchFamily="18" charset="0"/>
                <a:cs typeface="Times New Roman" pitchFamily="18" charset="0"/>
              </a:rPr>
              <a:t>тощо</a:t>
            </a:r>
            <a:r>
              <a:rPr lang="ru-RU" sz="2800" dirty="0">
                <a:latin typeface="Times New Roman" pitchFamily="18" charset="0"/>
                <a:cs typeface="Times New Roman" pitchFamily="18" charset="0"/>
              </a:rPr>
              <a: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3" name="Прямоугольник 2"/>
          <p:cNvSpPr/>
          <p:nvPr/>
        </p:nvSpPr>
        <p:spPr>
          <a:xfrm>
            <a:off x="642910" y="928671"/>
            <a:ext cx="6858048" cy="3539430"/>
          </a:xfrm>
          <a:prstGeom prst="rect">
            <a:avLst/>
          </a:prstGeom>
        </p:spPr>
        <p:txBody>
          <a:bodyPr wrap="square">
            <a:spAutoFit/>
          </a:bodyPr>
          <a:lstStyle/>
          <a:p>
            <a:pPr algn="just"/>
            <a:r>
              <a:rPr lang="ru-RU" sz="2800" dirty="0">
                <a:latin typeface="Times New Roman" pitchFamily="18" charset="0"/>
                <a:cs typeface="Times New Roman" pitchFamily="18" charset="0"/>
              </a:rPr>
              <a:t>У </a:t>
            </a:r>
            <a:r>
              <a:rPr lang="ru-RU" sz="2800" dirty="0" err="1">
                <a:latin typeface="Times New Roman" pitchFamily="18" charset="0"/>
                <a:cs typeface="Times New Roman" pitchFamily="18" charset="0"/>
              </a:rPr>
              <a:t>розділі</a:t>
            </a:r>
            <a:r>
              <a:rPr lang="ru-RU" sz="2800" dirty="0">
                <a:latin typeface="Times New Roman" pitchFamily="18" charset="0"/>
                <a:cs typeface="Times New Roman" pitchFamily="18" charset="0"/>
              </a:rPr>
              <a:t> ІІІ активу балансу </a:t>
            </a:r>
            <a:r>
              <a:rPr lang="ru-RU" sz="2800" i="1" dirty="0">
                <a:latin typeface="Times New Roman" pitchFamily="18" charset="0"/>
                <a:cs typeface="Times New Roman" pitchFamily="18" charset="0"/>
              </a:rPr>
              <a:t>«</a:t>
            </a:r>
            <a:r>
              <a:rPr lang="ru-RU" sz="2800" i="1" dirty="0" err="1">
                <a:latin typeface="Times New Roman" pitchFamily="18" charset="0"/>
                <a:cs typeface="Times New Roman" pitchFamily="18" charset="0"/>
              </a:rPr>
              <a:t>Необоротні</a:t>
            </a:r>
            <a:r>
              <a:rPr lang="ru-RU" sz="2800" i="1" dirty="0">
                <a:latin typeface="Times New Roman" pitchFamily="18" charset="0"/>
                <a:cs typeface="Times New Roman" pitchFamily="18" charset="0"/>
              </a:rPr>
              <a:t> </a:t>
            </a:r>
            <a:r>
              <a:rPr lang="ru-RU" sz="2800" i="1" dirty="0" err="1">
                <a:latin typeface="Times New Roman" pitchFamily="18" charset="0"/>
                <a:cs typeface="Times New Roman" pitchFamily="18" charset="0"/>
              </a:rPr>
              <a:t>активи</a:t>
            </a:r>
            <a:r>
              <a:rPr lang="ru-RU" sz="2800" i="1" dirty="0">
                <a:latin typeface="Times New Roman" pitchFamily="18" charset="0"/>
                <a:cs typeface="Times New Roman" pitchFamily="18" charset="0"/>
              </a:rPr>
              <a:t>, </a:t>
            </a:r>
            <a:r>
              <a:rPr lang="ru-RU" sz="2800" i="1" dirty="0" err="1">
                <a:latin typeface="Times New Roman" pitchFamily="18" charset="0"/>
                <a:cs typeface="Times New Roman" pitchFamily="18" charset="0"/>
              </a:rPr>
              <a:t>утримувані</a:t>
            </a:r>
            <a:r>
              <a:rPr lang="ru-RU" sz="2800" i="1" dirty="0">
                <a:latin typeface="Times New Roman" pitchFamily="18" charset="0"/>
                <a:cs typeface="Times New Roman" pitchFamily="18" charset="0"/>
              </a:rPr>
              <a:t> для</a:t>
            </a:r>
            <a:r>
              <a:rPr lang="en-US" sz="2800" i="1" dirty="0">
                <a:latin typeface="Times New Roman" pitchFamily="18" charset="0"/>
                <a:cs typeface="Times New Roman" pitchFamily="18" charset="0"/>
              </a:rPr>
              <a:t> </a:t>
            </a:r>
            <a:r>
              <a:rPr lang="ru-RU" sz="2800" i="1" dirty="0">
                <a:latin typeface="Times New Roman" pitchFamily="18" charset="0"/>
                <a:cs typeface="Times New Roman" pitchFamily="18" charset="0"/>
              </a:rPr>
              <a:t>продажу, та </a:t>
            </a:r>
            <a:r>
              <a:rPr lang="ru-RU" sz="2800" i="1" dirty="0" err="1">
                <a:latin typeface="Times New Roman" pitchFamily="18" charset="0"/>
                <a:cs typeface="Times New Roman" pitchFamily="18" charset="0"/>
              </a:rPr>
              <a:t>групи</a:t>
            </a:r>
            <a:r>
              <a:rPr lang="ru-RU" sz="2800" i="1" dirty="0">
                <a:latin typeface="Times New Roman" pitchFamily="18" charset="0"/>
                <a:cs typeface="Times New Roman" pitchFamily="18" charset="0"/>
              </a:rPr>
              <a:t> </a:t>
            </a:r>
            <a:r>
              <a:rPr lang="ru-RU" sz="2800" i="1" dirty="0" err="1">
                <a:latin typeface="Times New Roman" pitchFamily="18" charset="0"/>
                <a:cs typeface="Times New Roman" pitchFamily="18" charset="0"/>
              </a:rPr>
              <a:t>вибуття</a:t>
            </a:r>
            <a:r>
              <a:rPr lang="ru-RU" sz="2800" i="1" dirty="0">
                <a:latin typeface="Times New Roman" pitchFamily="18" charset="0"/>
                <a:cs typeface="Times New Roman" pitchFamily="18" charset="0"/>
              </a:rPr>
              <a:t>» (рядок 1200) </a:t>
            </a:r>
            <a:r>
              <a:rPr lang="ru-RU" sz="2800" i="1" dirty="0" err="1">
                <a:latin typeface="Times New Roman" pitchFamily="18" charset="0"/>
                <a:cs typeface="Times New Roman" pitchFamily="18" charset="0"/>
              </a:rPr>
              <a:t>відображається</a:t>
            </a:r>
            <a:r>
              <a:rPr lang="ru-RU" sz="2800" i="1" dirty="0">
                <a:latin typeface="Times New Roman" pitchFamily="18" charset="0"/>
                <a:cs typeface="Times New Roman" pitchFamily="18" charset="0"/>
              </a:rPr>
              <a:t> </a:t>
            </a:r>
            <a:r>
              <a:rPr lang="ru-RU" sz="2800" i="1" dirty="0" err="1">
                <a:latin typeface="Times New Roman" pitchFamily="18" charset="0"/>
                <a:cs typeface="Times New Roman" pitchFamily="18" charset="0"/>
              </a:rPr>
              <a:t>вартість</a:t>
            </a:r>
            <a:r>
              <a:rPr lang="ru-RU" sz="2800" i="1" dirty="0">
                <a:latin typeface="Times New Roman" pitchFamily="18" charset="0"/>
                <a:cs typeface="Times New Roman" pitchFamily="18" charset="0"/>
              </a:rPr>
              <a:t> </a:t>
            </a:r>
            <a:r>
              <a:rPr lang="ru-RU" sz="2800" i="1" dirty="0" err="1">
                <a:latin typeface="Times New Roman" pitchFamily="18" charset="0"/>
                <a:cs typeface="Times New Roman" pitchFamily="18" charset="0"/>
              </a:rPr>
              <a:t>необо</a:t>
            </a:r>
            <a:r>
              <a:rPr lang="ru-RU" sz="2800" dirty="0" err="1">
                <a:latin typeface="Times New Roman" pitchFamily="18" charset="0"/>
                <a:cs typeface="Times New Roman" pitchFamily="18" charset="0"/>
              </a:rPr>
              <a:t>ротних</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активів</a:t>
            </a:r>
            <a:r>
              <a:rPr lang="ru-RU" sz="2800" dirty="0">
                <a:latin typeface="Times New Roman" pitchFamily="18" charset="0"/>
                <a:cs typeface="Times New Roman" pitchFamily="18" charset="0"/>
              </a:rPr>
              <a:t> та </a:t>
            </a:r>
            <a:r>
              <a:rPr lang="ru-RU" sz="2800" dirty="0" err="1">
                <a:latin typeface="Times New Roman" pitchFamily="18" charset="0"/>
                <a:cs typeface="Times New Roman" pitchFamily="18" charset="0"/>
              </a:rPr>
              <a:t>груп</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вибуття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утримуваних</a:t>
            </a:r>
            <a:r>
              <a:rPr lang="ru-RU" sz="2800" dirty="0">
                <a:latin typeface="Times New Roman" pitchFamily="18" charset="0"/>
                <a:cs typeface="Times New Roman" pitchFamily="18" charset="0"/>
              </a:rPr>
              <a:t> для продажу, </a:t>
            </a:r>
            <a:r>
              <a:rPr lang="ru-RU" sz="2800" dirty="0" err="1">
                <a:latin typeface="Times New Roman" pitchFamily="18" charset="0"/>
                <a:cs typeface="Times New Roman" pitchFamily="18" charset="0"/>
              </a:rPr>
              <a:t>що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визначається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відповідно</a:t>
            </a:r>
            <a:r>
              <a:rPr lang="ru-RU" sz="2800" dirty="0">
                <a:latin typeface="Times New Roman" pitchFamily="18" charset="0"/>
                <a:cs typeface="Times New Roman" pitchFamily="18" charset="0"/>
              </a:rPr>
              <a:t> до П(С)БО 27 «</a:t>
            </a:r>
            <a:r>
              <a:rPr lang="ru-RU" sz="2800" dirty="0" err="1">
                <a:latin typeface="Times New Roman" pitchFamily="18" charset="0"/>
                <a:cs typeface="Times New Roman" pitchFamily="18" charset="0"/>
              </a:rPr>
              <a:t>Необоротні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активи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утримувані</a:t>
            </a:r>
            <a:r>
              <a:rPr lang="ru-RU" sz="2800" dirty="0">
                <a:latin typeface="Times New Roman" pitchFamily="18" charset="0"/>
                <a:cs typeface="Times New Roman" pitchFamily="18" charset="0"/>
              </a:rPr>
              <a:t> для продажу,</a:t>
            </a:r>
            <a:r>
              <a:rPr lang="en-US" sz="2800" dirty="0">
                <a:latin typeface="Times New Roman" pitchFamily="18" charset="0"/>
                <a:cs typeface="Times New Roman" pitchFamily="18" charset="0"/>
              </a:rPr>
              <a:t> </a:t>
            </a:r>
            <a:r>
              <a:rPr lang="ru-RU" sz="2800" dirty="0">
                <a:latin typeface="Times New Roman" pitchFamily="18" charset="0"/>
                <a:cs typeface="Times New Roman" pitchFamily="18" charset="0"/>
              </a:rPr>
              <a:t>та </a:t>
            </a:r>
            <a:r>
              <a:rPr lang="ru-RU" sz="2800" dirty="0" err="1">
                <a:latin typeface="Times New Roman" pitchFamily="18" charset="0"/>
                <a:cs typeface="Times New Roman" pitchFamily="18" charset="0"/>
              </a:rPr>
              <a:t>припинена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діяльність</a:t>
            </a:r>
            <a:r>
              <a:rPr lang="ru-RU" sz="2800" dirty="0">
                <a:latin typeface="Times New Roman" pitchFamily="18" charset="0"/>
                <a:cs typeface="Times New Roman" pitchFamily="18" charset="0"/>
              </a:rPr>
              <a: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7239000" cy="5143536"/>
          </a:xfrm>
        </p:spPr>
        <p:txBody>
          <a:bodyPr/>
          <a:lstStyle/>
          <a:p>
            <a:pPr algn="just">
              <a:buNone/>
            </a:pPr>
            <a:r>
              <a:rPr lang="ru-RU" dirty="0"/>
              <a:t>		</a:t>
            </a:r>
            <a:r>
              <a:rPr lang="ru-RU" sz="2800" b="1" dirty="0">
                <a:latin typeface="Times New Roman" pitchFamily="18" charset="0"/>
                <a:cs typeface="Times New Roman" pitchFamily="18" charset="0"/>
              </a:rPr>
              <a:t>Актив балансу </a:t>
            </a:r>
            <a:r>
              <a:rPr lang="ru-RU" sz="2800" dirty="0" err="1">
                <a:latin typeface="Times New Roman" pitchFamily="18" charset="0"/>
                <a:cs typeface="Times New Roman" pitchFamily="18" charset="0"/>
              </a:rPr>
              <a:t>побудовано</a:t>
            </a:r>
            <a:r>
              <a:rPr lang="ru-RU" sz="2800" dirty="0">
                <a:latin typeface="Times New Roman" pitchFamily="18" charset="0"/>
                <a:cs typeface="Times New Roman" pitchFamily="18" charset="0"/>
              </a:rPr>
              <a:t> за принципом </a:t>
            </a:r>
            <a:r>
              <a:rPr lang="ru-RU" sz="2800" b="1" dirty="0">
                <a:latin typeface="Times New Roman" pitchFamily="18" charset="0"/>
                <a:cs typeface="Times New Roman" pitchFamily="18" charset="0"/>
              </a:rPr>
              <a:t>нетто-балансу: </a:t>
            </a:r>
          </a:p>
          <a:p>
            <a:pPr algn="just">
              <a:buNone/>
            </a:pP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основні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засоби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нематеріальні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активи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враховуються</a:t>
            </a:r>
            <a:r>
              <a:rPr lang="ru-RU" sz="2800" dirty="0">
                <a:latin typeface="Times New Roman" pitchFamily="18" charset="0"/>
                <a:cs typeface="Times New Roman" pitchFamily="18" charset="0"/>
              </a:rPr>
              <a:t> </a:t>
            </a:r>
            <a:r>
              <a:rPr lang="ru-RU" sz="2800" b="1" dirty="0">
                <a:latin typeface="Times New Roman" pitchFamily="18" charset="0"/>
                <a:cs typeface="Times New Roman" pitchFamily="18" charset="0"/>
              </a:rPr>
              <a:t>за </a:t>
            </a:r>
            <a:r>
              <a:rPr lang="ru-RU" sz="2800" b="1" dirty="0" err="1">
                <a:latin typeface="Times New Roman" pitchFamily="18" charset="0"/>
                <a:cs typeface="Times New Roman" pitchFamily="18" charset="0"/>
              </a:rPr>
              <a:t>залишковою</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вартістю</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інвестиційна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нерухомість</a:t>
            </a:r>
            <a:r>
              <a:rPr lang="ru-RU" sz="2800" dirty="0">
                <a:latin typeface="Times New Roman" pitchFamily="18" charset="0"/>
                <a:cs typeface="Times New Roman" pitchFamily="18" charset="0"/>
              </a:rPr>
              <a:t> – </a:t>
            </a:r>
            <a:r>
              <a:rPr lang="ru-RU" sz="2800" b="1" dirty="0" err="1">
                <a:latin typeface="Times New Roman" pitchFamily="18" charset="0"/>
                <a:cs typeface="Times New Roman" pitchFamily="18" charset="0"/>
              </a:rPr>
              <a:t>за</a:t>
            </a:r>
            <a:r>
              <a:rPr lang="ru-RU" sz="2800" b="1" dirty="0">
                <a:latin typeface="Times New Roman" pitchFamily="18" charset="0"/>
                <a:cs typeface="Times New Roman" pitchFamily="18" charset="0"/>
              </a:rPr>
              <a:t> справедливою </a:t>
            </a:r>
            <a:r>
              <a:rPr lang="ru-RU" sz="2800" b="1" dirty="0" err="1">
                <a:latin typeface="Times New Roman" pitchFamily="18" charset="0"/>
                <a:cs typeface="Times New Roman" pitchFamily="18" charset="0"/>
              </a:rPr>
              <a:t>вартістю</a:t>
            </a:r>
            <a:r>
              <a:rPr lang="ru-RU" sz="2800" b="1" dirty="0">
                <a:latin typeface="Times New Roman" pitchFamily="18" charset="0"/>
                <a:cs typeface="Times New Roman" pitchFamily="18" charset="0"/>
              </a:rPr>
              <a:t>; </a:t>
            </a:r>
          </a:p>
          <a:p>
            <a:pPr algn="just">
              <a:buNone/>
            </a:pP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дебіторська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заборгованість</a:t>
            </a:r>
            <a:r>
              <a:rPr lang="ru-RU" sz="2800" dirty="0">
                <a:latin typeface="Times New Roman" pitchFamily="18" charset="0"/>
                <a:cs typeface="Times New Roman" pitchFamily="18" charset="0"/>
              </a:rPr>
              <a:t> за </a:t>
            </a:r>
            <a:r>
              <a:rPr lang="ru-RU" sz="2800" dirty="0" err="1">
                <a:latin typeface="Times New Roman" pitchFamily="18" charset="0"/>
                <a:cs typeface="Times New Roman" pitchFamily="18" charset="0"/>
              </a:rPr>
              <a:t>продукцію</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товари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роботи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послуги</a:t>
            </a:r>
            <a:r>
              <a:rPr lang="ru-RU" sz="2800" dirty="0">
                <a:latin typeface="Times New Roman" pitchFamily="18" charset="0"/>
                <a:cs typeface="Times New Roman" pitchFamily="18" charset="0"/>
              </a:rPr>
              <a:t> – </a:t>
            </a:r>
            <a:r>
              <a:rPr lang="ru-RU" sz="2800" b="1" dirty="0" err="1">
                <a:latin typeface="Times New Roman" pitchFamily="18" charset="0"/>
                <a:cs typeface="Times New Roman" pitchFamily="18" charset="0"/>
              </a:rPr>
              <a:t>за</a:t>
            </a:r>
            <a:r>
              <a:rPr lang="ru-RU" sz="2800" b="1" dirty="0">
                <a:latin typeface="Times New Roman" pitchFamily="18" charset="0"/>
                <a:cs typeface="Times New Roman" pitchFamily="18" charset="0"/>
              </a:rPr>
              <a:t> чистою </a:t>
            </a:r>
            <a:r>
              <a:rPr lang="ru-RU" sz="2800" b="1" dirty="0" err="1">
                <a:latin typeface="Times New Roman" pitchFamily="18" charset="0"/>
                <a:cs typeface="Times New Roman" pitchFamily="18" charset="0"/>
              </a:rPr>
              <a:t>реалізаційною</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вартістю</a:t>
            </a:r>
            <a:r>
              <a:rPr lang="ru-RU" sz="2800" b="1" dirty="0">
                <a:latin typeface="Times New Roman" pitchFamily="18" charset="0"/>
                <a:cs typeface="Times New Roman" pitchFamily="18" charset="0"/>
              </a:rPr>
              <a:t>; </a:t>
            </a:r>
          </a:p>
          <a:p>
            <a:pPr algn="just">
              <a:buNone/>
            </a:pPr>
            <a:r>
              <a:rPr lang="ru-RU" sz="2800" dirty="0">
                <a:latin typeface="Times New Roman" pitchFamily="18" charset="0"/>
                <a:cs typeface="Times New Roman" pitchFamily="18" charset="0"/>
              </a:rPr>
              <a:t>		запаси – </a:t>
            </a:r>
            <a:r>
              <a:rPr lang="ru-RU" sz="2800" b="1" dirty="0">
                <a:latin typeface="Times New Roman" pitchFamily="18" charset="0"/>
                <a:cs typeface="Times New Roman" pitchFamily="18" charset="0"/>
              </a:rPr>
              <a:t>за </a:t>
            </a:r>
            <a:r>
              <a:rPr lang="ru-RU" sz="2800" b="1" dirty="0" err="1">
                <a:latin typeface="Times New Roman" pitchFamily="18" charset="0"/>
                <a:cs typeface="Times New Roman" pitchFamily="18" charset="0"/>
              </a:rPr>
              <a:t>вирахуванням</a:t>
            </a:r>
            <a:r>
              <a:rPr lang="ru-RU" sz="2800" b="1" dirty="0">
                <a:latin typeface="Times New Roman" pitchFamily="18" charset="0"/>
                <a:cs typeface="Times New Roman" pitchFamily="18" charset="0"/>
              </a:rPr>
              <a:t> недостач, </a:t>
            </a:r>
            <a:r>
              <a:rPr lang="ru-RU" sz="2800" b="1" dirty="0" err="1">
                <a:latin typeface="Times New Roman" pitchFamily="18" charset="0"/>
                <a:cs typeface="Times New Roman" pitchFamily="18" charset="0"/>
              </a:rPr>
              <a:t>уцінок</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знижок</a:t>
            </a:r>
            <a:endParaRPr lang="ru-RU" sz="2800" b="1" dirty="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3" name="Прямоугольник 2"/>
          <p:cNvSpPr/>
          <p:nvPr/>
        </p:nvSpPr>
        <p:spPr>
          <a:xfrm>
            <a:off x="571472" y="642918"/>
            <a:ext cx="7000924" cy="5632311"/>
          </a:xfrm>
          <a:prstGeom prst="rect">
            <a:avLst/>
          </a:prstGeom>
        </p:spPr>
        <p:txBody>
          <a:bodyPr wrap="square">
            <a:spAutoFit/>
          </a:bodyPr>
          <a:lstStyle/>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Відповідно</a:t>
            </a:r>
            <a:r>
              <a:rPr lang="ru-RU" sz="2400" dirty="0">
                <a:latin typeface="Times New Roman" pitchFamily="18" charset="0"/>
                <a:cs typeface="Times New Roman" pitchFamily="18" charset="0"/>
              </a:rPr>
              <a:t> до НП(С)БО 1 «</a:t>
            </a:r>
            <a:r>
              <a:rPr lang="ru-RU" sz="2400" dirty="0" err="1">
                <a:latin typeface="Times New Roman" pitchFamily="18" charset="0"/>
                <a:cs typeface="Times New Roman" pitchFamily="18" charset="0"/>
              </a:rPr>
              <a:t>Загальні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вимоги</a:t>
            </a:r>
            <a:r>
              <a:rPr lang="ru-RU" sz="2400" dirty="0">
                <a:latin typeface="Times New Roman" pitchFamily="18" charset="0"/>
                <a:cs typeface="Times New Roman" pitchFamily="18" charset="0"/>
              </a:rPr>
              <a:t> до </a:t>
            </a:r>
            <a:r>
              <a:rPr lang="ru-RU" sz="2400" dirty="0" err="1">
                <a:latin typeface="Times New Roman" pitchFamily="18" charset="0"/>
                <a:cs typeface="Times New Roman" pitchFamily="18" charset="0"/>
              </a:rPr>
              <a:t>фінансової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звітності</a:t>
            </a:r>
            <a:r>
              <a:rPr lang="ru-RU" sz="2400" dirty="0">
                <a:latin typeface="Times New Roman" pitchFamily="18" charset="0"/>
                <a:cs typeface="Times New Roman" pitchFamily="18" charset="0"/>
              </a:rPr>
              <a:t>»</a:t>
            </a:r>
            <a:r>
              <a:rPr lang="en-US" sz="2400" dirty="0">
                <a:latin typeface="Times New Roman" pitchFamily="18" charset="0"/>
                <a:cs typeface="Times New Roman" pitchFamily="18" charset="0"/>
              </a:rPr>
              <a:t> </a:t>
            </a:r>
            <a:r>
              <a:rPr lang="ru-RU" sz="2400" b="1" dirty="0" err="1">
                <a:latin typeface="Times New Roman" pitchFamily="18" charset="0"/>
                <a:cs typeface="Times New Roman" pitchFamily="18" charset="0"/>
              </a:rPr>
              <a:t>власний</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капітал</a:t>
            </a:r>
            <a:r>
              <a:rPr lang="ru-RU" sz="2400" b="1" dirty="0">
                <a:latin typeface="Times New Roman" pitchFamily="18" charset="0"/>
                <a:cs typeface="Times New Roman" pitchFamily="18" charset="0"/>
              </a:rPr>
              <a:t> (К) – </a:t>
            </a:r>
            <a:r>
              <a:rPr lang="ru-RU" sz="2400" b="1" dirty="0" err="1">
                <a:latin typeface="Times New Roman" pitchFamily="18" charset="0"/>
                <a:cs typeface="Times New Roman" pitchFamily="18" charset="0"/>
              </a:rPr>
              <a:t>частина</a:t>
            </a:r>
            <a:r>
              <a:rPr lang="ru-RU" sz="2400" b="1" dirty="0">
                <a:latin typeface="Times New Roman" pitchFamily="18" charset="0"/>
                <a:cs typeface="Times New Roman" pitchFamily="18" charset="0"/>
              </a:rPr>
              <a:t> в активах </a:t>
            </a:r>
            <a:r>
              <a:rPr lang="ru-RU" sz="2400" b="1" dirty="0" err="1">
                <a:latin typeface="Times New Roman" pitchFamily="18" charset="0"/>
                <a:cs typeface="Times New Roman" pitchFamily="18" charset="0"/>
              </a:rPr>
              <a:t>підприємства</a:t>
            </a:r>
            <a:r>
              <a:rPr lang="ru-RU" sz="2400" b="1" dirty="0">
                <a:latin typeface="Times New Roman" pitchFamily="18" charset="0"/>
                <a:cs typeface="Times New Roman" pitchFamily="18" charset="0"/>
              </a:rPr>
              <a:t> (А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що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залишається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після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вирахування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його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зобов’язань</a:t>
            </a:r>
            <a:r>
              <a:rPr lang="ru-RU" sz="2400" dirty="0">
                <a:latin typeface="Times New Roman" pitchFamily="18" charset="0"/>
                <a:cs typeface="Times New Roman" pitchFamily="18" charset="0"/>
              </a:rPr>
              <a:t> (</a:t>
            </a:r>
            <a:r>
              <a:rPr lang="ru-RU" sz="2400" i="1" dirty="0">
                <a:latin typeface="Times New Roman" pitchFamily="18" charset="0"/>
                <a:cs typeface="Times New Roman" pitchFamily="18" charset="0"/>
              </a:rPr>
              <a:t>З):</a:t>
            </a:r>
          </a:p>
          <a:p>
            <a:pPr algn="ctr"/>
            <a:r>
              <a:rPr lang="ru-RU" sz="2400" i="1" dirty="0">
                <a:latin typeface="Times New Roman" pitchFamily="18" charset="0"/>
                <a:cs typeface="Times New Roman" pitchFamily="18" charset="0"/>
              </a:rPr>
              <a:t>К = А – З.</a:t>
            </a:r>
            <a:endParaRPr lang="en-US" sz="2400" i="1" dirty="0">
              <a:latin typeface="Times New Roman" pitchFamily="18" charset="0"/>
              <a:cs typeface="Times New Roman" pitchFamily="18" charset="0"/>
            </a:endParaRPr>
          </a:p>
          <a:p>
            <a:pPr algn="just"/>
            <a:r>
              <a:rPr lang="ru-RU" sz="2400" dirty="0">
                <a:latin typeface="Times New Roman" pitchFamily="18" charset="0"/>
                <a:cs typeface="Times New Roman" pitchFamily="18" charset="0"/>
              </a:rPr>
              <a:t>До </a:t>
            </a:r>
            <a:r>
              <a:rPr lang="ru-RU" sz="2400" i="1" dirty="0" err="1">
                <a:latin typeface="Times New Roman" pitchFamily="18" charset="0"/>
                <a:cs typeface="Times New Roman" pitchFamily="18" charset="0"/>
              </a:rPr>
              <a:t>власного</a:t>
            </a:r>
            <a:r>
              <a:rPr lang="ru-RU" sz="2400" i="1" dirty="0">
                <a:latin typeface="Times New Roman" pitchFamily="18" charset="0"/>
                <a:cs typeface="Times New Roman" pitchFamily="18" charset="0"/>
              </a:rPr>
              <a:t> </a:t>
            </a:r>
            <a:r>
              <a:rPr lang="ru-RU" sz="2400" i="1" dirty="0" err="1">
                <a:latin typeface="Times New Roman" pitchFamily="18" charset="0"/>
                <a:cs typeface="Times New Roman" pitchFamily="18" charset="0"/>
              </a:rPr>
              <a:t>капіталу</a:t>
            </a:r>
            <a:r>
              <a:rPr lang="ru-RU" sz="2400" i="1" dirty="0">
                <a:latin typeface="Times New Roman" pitchFamily="18" charset="0"/>
                <a:cs typeface="Times New Roman" pitchFamily="18" charset="0"/>
              </a:rPr>
              <a:t> (</a:t>
            </a:r>
            <a:r>
              <a:rPr lang="ru-RU" sz="2400" i="1" dirty="0" err="1">
                <a:latin typeface="Times New Roman" pitchFamily="18" charset="0"/>
                <a:cs typeface="Times New Roman" pitchFamily="18" charset="0"/>
              </a:rPr>
              <a:t>розділ</a:t>
            </a:r>
            <a:r>
              <a:rPr lang="ru-RU" sz="2400" i="1" dirty="0">
                <a:latin typeface="Times New Roman" pitchFamily="18" charset="0"/>
                <a:cs typeface="Times New Roman" pitchFamily="18" charset="0"/>
              </a:rPr>
              <a:t> І </a:t>
            </a:r>
            <a:r>
              <a:rPr lang="ru-RU" sz="2400" i="1" dirty="0" err="1">
                <a:latin typeface="Times New Roman" pitchFamily="18" charset="0"/>
                <a:cs typeface="Times New Roman" pitchFamily="18" charset="0"/>
              </a:rPr>
              <a:t>пасиву</a:t>
            </a:r>
            <a:r>
              <a:rPr lang="ru-RU" sz="2400" i="1" dirty="0">
                <a:latin typeface="Times New Roman" pitchFamily="18" charset="0"/>
                <a:cs typeface="Times New Roman" pitchFamily="18" charset="0"/>
              </a:rPr>
              <a:t> балансу «</a:t>
            </a:r>
            <a:r>
              <a:rPr lang="ru-RU" sz="2400" i="1" dirty="0" err="1">
                <a:latin typeface="Times New Roman" pitchFamily="18" charset="0"/>
                <a:cs typeface="Times New Roman" pitchFamily="18" charset="0"/>
              </a:rPr>
              <a:t>Власний</a:t>
            </a:r>
            <a:r>
              <a:rPr lang="ru-RU" sz="2400" i="1" dirty="0">
                <a:latin typeface="Times New Roman" pitchFamily="18" charset="0"/>
                <a:cs typeface="Times New Roman" pitchFamily="18" charset="0"/>
              </a:rPr>
              <a:t> </a:t>
            </a:r>
            <a:r>
              <a:rPr lang="ru-RU" sz="2400" i="1" dirty="0" err="1">
                <a:latin typeface="Times New Roman" pitchFamily="18" charset="0"/>
                <a:cs typeface="Times New Roman" pitchFamily="18" charset="0"/>
              </a:rPr>
              <a:t>капітал</a:t>
            </a:r>
            <a:r>
              <a:rPr lang="ru-RU" sz="2400" i="1" dirty="0">
                <a:latin typeface="Times New Roman" pitchFamily="18" charset="0"/>
                <a:cs typeface="Times New Roman" pitchFamily="18" charset="0"/>
              </a:rPr>
              <a:t>»,</a:t>
            </a:r>
            <a:r>
              <a:rPr lang="en-US" sz="2400" i="1" dirty="0">
                <a:latin typeface="Times New Roman" pitchFamily="18" charset="0"/>
                <a:cs typeface="Times New Roman" pitchFamily="18" charset="0"/>
              </a:rPr>
              <a:t> </a:t>
            </a:r>
            <a:r>
              <a:rPr lang="ru-RU" sz="2400" dirty="0">
                <a:latin typeface="Times New Roman" pitchFamily="18" charset="0"/>
                <a:cs typeface="Times New Roman" pitchFamily="18" charset="0"/>
              </a:rPr>
              <a:t>рядок 1495) належать:</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зареєстрований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пайовий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капітал</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капітал</a:t>
            </a:r>
            <a:r>
              <a:rPr lang="ru-RU" sz="2400" dirty="0">
                <a:latin typeface="Times New Roman" pitchFamily="18" charset="0"/>
                <a:cs typeface="Times New Roman" pitchFamily="18" charset="0"/>
              </a:rPr>
              <a:t> у </a:t>
            </a:r>
            <a:r>
              <a:rPr lang="ru-RU" sz="2400" dirty="0" err="1">
                <a:latin typeface="Times New Roman" pitchFamily="18" charset="0"/>
                <a:cs typeface="Times New Roman" pitchFamily="18" charset="0"/>
              </a:rPr>
              <a:t>дооцінках</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додатковий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капітал</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резервний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капітал</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нерозподілений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прибуток</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непокритий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збиток</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неоплачений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капітал</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вилучений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капітал</a:t>
            </a:r>
            <a:r>
              <a:rPr lang="ru-RU" sz="2400" dirty="0">
                <a:latin typeface="Times New Roman" pitchFamily="18" charset="0"/>
                <a:cs typeface="Times New Roman" pitchFamily="18" charset="0"/>
              </a:rPr>
              <a: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7239000" cy="5955694"/>
          </a:xfrm>
        </p:spPr>
        <p:txBody>
          <a:bodyPr>
            <a:noAutofit/>
          </a:bodyPr>
          <a:lstStyle/>
          <a:p>
            <a:r>
              <a:rPr lang="ru-RU" sz="2400" b="1" dirty="0" err="1">
                <a:latin typeface="Times New Roman" pitchFamily="18" charset="0"/>
                <a:cs typeface="Times New Roman" pitchFamily="18" charset="0"/>
              </a:rPr>
              <a:t>Власний</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капітал</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виконує</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функції</a:t>
            </a:r>
            <a:r>
              <a:rPr lang="ru-RU" sz="2400" b="1"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1) </a:t>
            </a:r>
            <a:r>
              <a:rPr lang="ru-RU" sz="2400" dirty="0" err="1">
                <a:latin typeface="Times New Roman" pitchFamily="18" charset="0"/>
                <a:cs typeface="Times New Roman" pitchFamily="18" charset="0"/>
              </a:rPr>
              <a:t>довгострокового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фінансування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забезпечення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безперервності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діяльності</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перебуває</a:t>
            </a:r>
            <a:r>
              <a:rPr lang="ru-RU" sz="2400" dirty="0">
                <a:latin typeface="Times New Roman" pitchFamily="18" charset="0"/>
                <a:cs typeface="Times New Roman" pitchFamily="18" charset="0"/>
              </a:rPr>
              <a:t> в </a:t>
            </a:r>
            <a:r>
              <a:rPr lang="ru-RU" sz="2400" dirty="0" err="1">
                <a:latin typeface="Times New Roman" pitchFamily="18" charset="0"/>
                <a:cs typeface="Times New Roman" pitchFamily="18" charset="0"/>
              </a:rPr>
              <a:t>розпорядженні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підприємства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необмежено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довго</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2) </a:t>
            </a:r>
            <a:r>
              <a:rPr lang="ru-RU" sz="2400" dirty="0" err="1">
                <a:latin typeface="Times New Roman" pitchFamily="18" charset="0"/>
                <a:cs typeface="Times New Roman" pitchFamily="18" charset="0"/>
              </a:rPr>
              <a:t>фінансування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ризику</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власний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капітал</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є</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гарантією</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захисту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капіталу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кредиторів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відшкодування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збитків</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3) </a:t>
            </a:r>
            <a:r>
              <a:rPr lang="ru-RU" sz="2400" dirty="0" err="1">
                <a:latin typeface="Times New Roman" pitchFamily="18" charset="0"/>
                <a:cs typeface="Times New Roman" pitchFamily="18" charset="0"/>
              </a:rPr>
              <a:t>самостійності</a:t>
            </a:r>
            <a:r>
              <a:rPr lang="ru-RU" sz="2400" dirty="0">
                <a:latin typeface="Times New Roman" pitchFamily="18" charset="0"/>
                <a:cs typeface="Times New Roman" pitchFamily="18" charset="0"/>
              </a:rPr>
              <a:t> та </a:t>
            </a:r>
            <a:r>
              <a:rPr lang="ru-RU" sz="2400" dirty="0" err="1">
                <a:latin typeface="Times New Roman" pitchFamily="18" charset="0"/>
                <a:cs typeface="Times New Roman" pitchFamily="18" charset="0"/>
              </a:rPr>
              <a:t>влади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участі</a:t>
            </a:r>
            <a:r>
              <a:rPr lang="ru-RU" sz="2400" dirty="0">
                <a:latin typeface="Times New Roman" pitchFamily="18" charset="0"/>
                <a:cs typeface="Times New Roman" pitchFamily="18" charset="0"/>
              </a:rPr>
              <a:t> в </a:t>
            </a:r>
            <a:r>
              <a:rPr lang="ru-RU" sz="2400" dirty="0" err="1">
                <a:latin typeface="Times New Roman" pitchFamily="18" charset="0"/>
                <a:cs typeface="Times New Roman" pitchFamily="18" charset="0"/>
              </a:rPr>
              <a:t>управлінні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підприємством</a:t>
            </a:r>
            <a:r>
              <a:rPr lang="ru-RU" sz="2400" dirty="0">
                <a:latin typeface="Times New Roman" pitchFamily="18" charset="0"/>
                <a:cs typeface="Times New Roman" pitchFamily="18" charset="0"/>
              </a:rPr>
              <a:t>) – величина </a:t>
            </a:r>
            <a:r>
              <a:rPr lang="ru-RU" sz="2400" dirty="0" err="1">
                <a:latin typeface="Times New Roman" pitchFamily="18" charset="0"/>
                <a:cs typeface="Times New Roman" pitchFamily="18" charset="0"/>
              </a:rPr>
              <a:t>власного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капіталу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визначає</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рівень</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фінансової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незалежності</a:t>
            </a:r>
            <a:r>
              <a:rPr lang="ru-RU" sz="2400" dirty="0">
                <a:latin typeface="Times New Roman" pitchFamily="18" charset="0"/>
                <a:cs typeface="Times New Roman" pitchFamily="18" charset="0"/>
              </a:rPr>
              <a:t> та </a:t>
            </a:r>
            <a:r>
              <a:rPr lang="ru-RU" sz="2400" dirty="0" err="1">
                <a:latin typeface="Times New Roman" pitchFamily="18" charset="0"/>
                <a:cs typeface="Times New Roman" pitchFamily="18" charset="0"/>
              </a:rPr>
              <a:t>впливу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власника</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4) </a:t>
            </a:r>
            <a:r>
              <a:rPr lang="ru-RU" sz="2400" dirty="0" err="1">
                <a:latin typeface="Times New Roman" pitchFamily="18" charset="0"/>
                <a:cs typeface="Times New Roman" pitchFamily="18" charset="0"/>
              </a:rPr>
              <a:t>розподілу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доходів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прибутків</a:t>
            </a:r>
            <a:r>
              <a:rPr lang="ru-RU" sz="2400" dirty="0">
                <a:latin typeface="Times New Roman" pitchFamily="18" charset="0"/>
                <a:cs typeface="Times New Roman" pitchFamily="18" charset="0"/>
              </a:rPr>
              <a:t> та </a:t>
            </a:r>
            <a:r>
              <a:rPr lang="ru-RU" sz="2400" dirty="0" err="1">
                <a:latin typeface="Times New Roman" pitchFamily="18" charset="0"/>
                <a:cs typeface="Times New Roman" pitchFamily="18" charset="0"/>
              </a:rPr>
              <a:t>активів</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частки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окремих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власників</a:t>
            </a:r>
            <a:r>
              <a:rPr lang="ru-RU" sz="2400" dirty="0">
                <a:latin typeface="Times New Roman" pitchFamily="18" charset="0"/>
                <a:cs typeface="Times New Roman" pitchFamily="18" charset="0"/>
              </a:rPr>
              <a:t> у </a:t>
            </a:r>
            <a:r>
              <a:rPr lang="ru-RU" sz="2400" dirty="0" err="1">
                <a:latin typeface="Times New Roman" pitchFamily="18" charset="0"/>
                <a:cs typeface="Times New Roman" pitchFamily="18" charset="0"/>
              </a:rPr>
              <a:t>капіталі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є</a:t>
            </a:r>
            <a:r>
              <a:rPr lang="ru-RU" sz="2400" dirty="0">
                <a:latin typeface="Times New Roman" pitchFamily="18" charset="0"/>
                <a:cs typeface="Times New Roman" pitchFamily="18" charset="0"/>
              </a:rPr>
              <a:t> основою </a:t>
            </a:r>
            <a:r>
              <a:rPr lang="ru-RU" sz="2400" dirty="0" err="1">
                <a:latin typeface="Times New Roman" pitchFamily="18" charset="0"/>
                <a:cs typeface="Times New Roman" pitchFamily="18" charset="0"/>
              </a:rPr>
              <a:t>під</a:t>
            </a:r>
            <a:r>
              <a:rPr lang="ru-RU" sz="2400" dirty="0">
                <a:latin typeface="Times New Roman" pitchFamily="18" charset="0"/>
                <a:cs typeface="Times New Roman" pitchFamily="18" charset="0"/>
              </a:rPr>
              <a:t> час </a:t>
            </a:r>
            <a:r>
              <a:rPr lang="ru-RU" sz="2400" dirty="0" err="1">
                <a:latin typeface="Times New Roman" pitchFamily="18" charset="0"/>
                <a:cs typeface="Times New Roman" pitchFamily="18" charset="0"/>
              </a:rPr>
              <a:t>розподілу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фінансового</a:t>
            </a:r>
            <a:r>
              <a:rPr lang="ru-RU" sz="2400" dirty="0">
                <a:latin typeface="Times New Roman" pitchFamily="18" charset="0"/>
                <a:cs typeface="Times New Roman" pitchFamily="18" charset="0"/>
              </a:rPr>
              <a:t> результату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майна у </a:t>
            </a:r>
            <a:r>
              <a:rPr lang="ru-RU" sz="2400" dirty="0" err="1">
                <a:latin typeface="Times New Roman" pitchFamily="18" charset="0"/>
                <a:cs typeface="Times New Roman" pitchFamily="18" charset="0"/>
              </a:rPr>
              <a:t>разі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ліквідації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підприємства</a:t>
            </a:r>
            <a:r>
              <a:rPr lang="ru-RU" sz="2400" dirty="0">
                <a:latin typeface="Times New Roman" pitchFamily="18" charset="0"/>
                <a:cs typeface="Times New Roman" pitchFamily="18" charset="0"/>
              </a:rPr>
              <a: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3" name="Прямоугольник 2"/>
          <p:cNvSpPr/>
          <p:nvPr/>
        </p:nvSpPr>
        <p:spPr>
          <a:xfrm>
            <a:off x="357158" y="642918"/>
            <a:ext cx="7358114" cy="4893647"/>
          </a:xfrm>
          <a:prstGeom prst="rect">
            <a:avLst/>
          </a:prstGeom>
        </p:spPr>
        <p:txBody>
          <a:bodyPr wrap="square">
            <a:spAutoFit/>
          </a:bodyPr>
          <a:lstStyle/>
          <a:p>
            <a:pPr algn="just"/>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Зобов’язання</a:t>
            </a:r>
            <a:r>
              <a:rPr lang="ru-RU" sz="2400" b="1" dirty="0">
                <a:latin typeface="Times New Roman" pitchFamily="18" charset="0"/>
                <a:cs typeface="Times New Roman" pitchFamily="18" charset="0"/>
              </a:rPr>
              <a:t> </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заборгованість</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підприємства</a:t>
            </a:r>
            <a:r>
              <a:rPr lang="ru-RU" sz="2400" dirty="0">
                <a:latin typeface="Times New Roman" pitchFamily="18" charset="0"/>
                <a:cs typeface="Times New Roman" pitchFamily="18" charset="0"/>
              </a:rPr>
              <a:t>, яка </a:t>
            </a:r>
            <a:r>
              <a:rPr lang="ru-RU" sz="2400" dirty="0" err="1">
                <a:latin typeface="Times New Roman" pitchFamily="18" charset="0"/>
                <a:cs typeface="Times New Roman" pitchFamily="18" charset="0"/>
              </a:rPr>
              <a:t>виникла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внаслідок</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минулих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подій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погашення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якої</a:t>
            </a:r>
            <a:r>
              <a:rPr lang="ru-RU" sz="2400" dirty="0">
                <a:latin typeface="Times New Roman" pitchFamily="18" charset="0"/>
                <a:cs typeface="Times New Roman" pitchFamily="18" charset="0"/>
              </a:rPr>
              <a:t> в </a:t>
            </a:r>
            <a:r>
              <a:rPr lang="ru-RU" sz="2400" dirty="0" err="1">
                <a:latin typeface="Times New Roman" pitchFamily="18" charset="0"/>
                <a:cs typeface="Times New Roman" pitchFamily="18" charset="0"/>
              </a:rPr>
              <a:t>майбутньому</a:t>
            </a:r>
            <a:r>
              <a:rPr lang="ru-RU" sz="2400" dirty="0">
                <a:latin typeface="Times New Roman" pitchFamily="18" charset="0"/>
                <a:cs typeface="Times New Roman" pitchFamily="18" charset="0"/>
              </a:rPr>
              <a:t>, як </a:t>
            </a:r>
            <a:r>
              <a:rPr lang="ru-RU" sz="2400" dirty="0" err="1">
                <a:latin typeface="Times New Roman" pitchFamily="18" charset="0"/>
                <a:cs typeface="Times New Roman" pitchFamily="18" charset="0"/>
              </a:rPr>
              <a:t>очікується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призведе</a:t>
            </a:r>
            <a:r>
              <a:rPr lang="ru-RU" sz="2400" dirty="0">
                <a:latin typeface="Times New Roman" pitchFamily="18" charset="0"/>
                <a:cs typeface="Times New Roman" pitchFamily="18" charset="0"/>
              </a:rPr>
              <a:t> до </a:t>
            </a:r>
            <a:r>
              <a:rPr lang="ru-RU" sz="2400" dirty="0" err="1">
                <a:latin typeface="Times New Roman" pitchFamily="18" charset="0"/>
                <a:cs typeface="Times New Roman" pitchFamily="18" charset="0"/>
              </a:rPr>
              <a:t>зменшення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ресурсів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підприємства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що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втілюють</a:t>
            </a:r>
            <a:r>
              <a:rPr lang="ru-RU" sz="2400" dirty="0">
                <a:latin typeface="Times New Roman" pitchFamily="18" charset="0"/>
                <a:cs typeface="Times New Roman" pitchFamily="18" charset="0"/>
              </a:rPr>
              <a:t> у </a:t>
            </a:r>
            <a:r>
              <a:rPr lang="ru-RU" sz="2400" dirty="0" err="1">
                <a:latin typeface="Times New Roman" pitchFamily="18" charset="0"/>
                <a:cs typeface="Times New Roman" pitchFamily="18" charset="0"/>
              </a:rPr>
              <a:t>собі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економічні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вигоди</a:t>
            </a:r>
            <a:r>
              <a:rPr lang="ru-RU" sz="2400" dirty="0">
                <a:latin typeface="Times New Roman" pitchFamily="18" charset="0"/>
                <a:cs typeface="Times New Roman" pitchFamily="18" charset="0"/>
              </a:rPr>
              <a:t>. </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Відповідно</a:t>
            </a:r>
            <a:r>
              <a:rPr lang="ru-RU" sz="2400" dirty="0">
                <a:latin typeface="Times New Roman" pitchFamily="18" charset="0"/>
                <a:cs typeface="Times New Roman" pitchFamily="18" charset="0"/>
              </a:rPr>
              <a:t> до П(С)БО 11 «</a:t>
            </a:r>
            <a:r>
              <a:rPr lang="ru-RU" sz="2400" dirty="0" err="1">
                <a:latin typeface="Times New Roman" pitchFamily="18" charset="0"/>
                <a:cs typeface="Times New Roman" pitchFamily="18" charset="0"/>
              </a:rPr>
              <a:t>Зобов’язання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a:t>
            </a:r>
            <a:r>
              <a:rPr lang="ru-RU" sz="2400" dirty="0">
                <a:latin typeface="Times New Roman" pitchFamily="18" charset="0"/>
                <a:cs typeface="Times New Roman" pitchFamily="18" charset="0"/>
              </a:rPr>
              <a:t> метою </a:t>
            </a:r>
            <a:r>
              <a:rPr lang="ru-RU" sz="2400" dirty="0" err="1">
                <a:latin typeface="Times New Roman" pitchFamily="18" charset="0"/>
                <a:cs typeface="Times New Roman" pitchFamily="18" charset="0"/>
              </a:rPr>
              <a:t>бухгалтерського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обліку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зобов’язання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поділяються</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на </a:t>
            </a:r>
            <a:r>
              <a:rPr lang="ru-RU" sz="2400" dirty="0" err="1">
                <a:latin typeface="Times New Roman" pitchFamily="18" charset="0"/>
                <a:cs typeface="Times New Roman" pitchFamily="18" charset="0"/>
              </a:rPr>
              <a:t>довгострокові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зобов’язання</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поточні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зобов’язання</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забезпечення</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непередбачені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зобов’язання</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доходи </a:t>
            </a:r>
            <a:r>
              <a:rPr lang="ru-RU" sz="2400" dirty="0" err="1">
                <a:latin typeface="Times New Roman" pitchFamily="18" charset="0"/>
                <a:cs typeface="Times New Roman" pitchFamily="18" charset="0"/>
              </a:rPr>
              <a:t>майбутніх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періодів</a:t>
            </a:r>
            <a:r>
              <a:rPr lang="ru-RU" sz="2400" dirty="0">
                <a:latin typeface="Times New Roman" pitchFamily="18" charset="0"/>
                <a:cs typeface="Times New Roman" pitchFamily="18" charset="0"/>
              </a:rPr>
              <a: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4" name="Прямоугольник 3"/>
          <p:cNvSpPr/>
          <p:nvPr/>
        </p:nvSpPr>
        <p:spPr>
          <a:xfrm>
            <a:off x="642910" y="642919"/>
            <a:ext cx="6858048" cy="4062651"/>
          </a:xfrm>
          <a:prstGeom prst="rect">
            <a:avLst/>
          </a:prstGeom>
        </p:spPr>
        <p:txBody>
          <a:bodyPr wrap="square">
            <a:spAutoFit/>
          </a:bodyPr>
          <a:lstStyle/>
          <a:p>
            <a:pPr algn="just"/>
            <a:r>
              <a:rPr lang="ru-RU" sz="2400" i="1" dirty="0" err="1">
                <a:latin typeface="Times New Roman" pitchFamily="18" charset="0"/>
                <a:cs typeface="Times New Roman" pitchFamily="18" charset="0"/>
              </a:rPr>
              <a:t>Довгострокові</a:t>
            </a:r>
            <a:r>
              <a:rPr lang="ru-RU" sz="2400" i="1" dirty="0">
                <a:latin typeface="Times New Roman" pitchFamily="18" charset="0"/>
                <a:cs typeface="Times New Roman" pitchFamily="18" charset="0"/>
              </a:rPr>
              <a:t> </a:t>
            </a:r>
            <a:r>
              <a:rPr lang="ru-RU" sz="2400" i="1" dirty="0" err="1">
                <a:latin typeface="Times New Roman" pitchFamily="18" charset="0"/>
                <a:cs typeface="Times New Roman" pitchFamily="18" charset="0"/>
              </a:rPr>
              <a:t>зобов’язання</a:t>
            </a:r>
            <a:r>
              <a:rPr lang="ru-RU" sz="2400" i="1" dirty="0">
                <a:latin typeface="Times New Roman" pitchFamily="18" charset="0"/>
                <a:cs typeface="Times New Roman" pitchFamily="18" charset="0"/>
              </a:rPr>
              <a:t> (</a:t>
            </a:r>
            <a:r>
              <a:rPr lang="ru-RU" sz="2400" i="1" dirty="0" err="1">
                <a:latin typeface="Times New Roman" pitchFamily="18" charset="0"/>
                <a:cs typeface="Times New Roman" pitchFamily="18" charset="0"/>
              </a:rPr>
              <a:t>розділ</a:t>
            </a:r>
            <a:r>
              <a:rPr lang="ru-RU" sz="2400" i="1" dirty="0">
                <a:latin typeface="Times New Roman" pitchFamily="18" charset="0"/>
                <a:cs typeface="Times New Roman" pitchFamily="18" charset="0"/>
              </a:rPr>
              <a:t> ІІ </a:t>
            </a:r>
            <a:r>
              <a:rPr lang="ru-RU" sz="2400" i="1" dirty="0" err="1">
                <a:latin typeface="Times New Roman" pitchFamily="18" charset="0"/>
                <a:cs typeface="Times New Roman" pitchFamily="18" charset="0"/>
              </a:rPr>
              <a:t>пасиву</a:t>
            </a:r>
            <a:r>
              <a:rPr lang="ru-RU" sz="2400" i="1" dirty="0">
                <a:latin typeface="Times New Roman" pitchFamily="18" charset="0"/>
                <a:cs typeface="Times New Roman" pitchFamily="18" charset="0"/>
              </a:rPr>
              <a:t> балансу «</a:t>
            </a:r>
            <a:r>
              <a:rPr lang="ru-RU" sz="2400" i="1" dirty="0" err="1">
                <a:latin typeface="Times New Roman" pitchFamily="18" charset="0"/>
                <a:cs typeface="Times New Roman" pitchFamily="18" charset="0"/>
              </a:rPr>
              <a:t>Довгостроко</a:t>
            </a:r>
            <a:r>
              <a:rPr lang="ru-RU" sz="2400" dirty="0" err="1">
                <a:latin typeface="Times New Roman" pitchFamily="18" charset="0"/>
                <a:cs typeface="Times New Roman" pitchFamily="18" charset="0"/>
              </a:rPr>
              <a:t>ві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зобов’язання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забезпечення</a:t>
            </a:r>
            <a:r>
              <a:rPr lang="ru-RU" sz="2400" dirty="0">
                <a:latin typeface="Times New Roman" pitchFamily="18" charset="0"/>
                <a:cs typeface="Times New Roman" pitchFamily="18" charset="0"/>
              </a:rPr>
              <a:t>», рядок 1595) </a:t>
            </a:r>
            <a:r>
              <a:rPr lang="ru-RU" sz="2400" dirty="0" err="1">
                <a:latin typeface="Times New Roman" pitchFamily="18" charset="0"/>
                <a:cs typeface="Times New Roman" pitchFamily="18" charset="0"/>
              </a:rPr>
              <a:t>включають</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відстрочені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податкові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зобов’язання</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довгострокові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кредити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банків</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інші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довгострокові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зобов’язання</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довгострокові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забезпечення</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цільове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фінансування</a:t>
            </a:r>
            <a:r>
              <a:rPr lang="ru-RU" sz="2400" dirty="0">
                <a:latin typeface="Times New Roman" pitchFamily="18" charset="0"/>
                <a:cs typeface="Times New Roman" pitchFamily="18" charset="0"/>
              </a:rPr>
              <a:t>.</a:t>
            </a:r>
          </a:p>
          <a:p>
            <a:pPr algn="just"/>
            <a:endParaRPr lang="ru-RU" sz="2400" dirty="0">
              <a:latin typeface="Times New Roman" pitchFamily="18" charset="0"/>
              <a:cs typeface="Times New Roman" pitchFamily="18" charset="0"/>
            </a:endParaRPr>
          </a:p>
          <a:p>
            <a:pPr algn="just"/>
            <a:endParaRPr lang="ru-RU" sz="2400" dirty="0">
              <a:latin typeface="Times New Roman" pitchFamily="18" charset="0"/>
              <a:cs typeface="Times New Roman" pitchFamily="18" charset="0"/>
            </a:endParaRPr>
          </a:p>
          <a:p>
            <a:endParaRPr lang="ru-RU"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57166"/>
            <a:ext cx="7239000" cy="6098570"/>
          </a:xfrm>
        </p:spPr>
        <p:txBody>
          <a:bodyPr>
            <a:noAutofit/>
          </a:bodyPr>
          <a:lstStyle/>
          <a:p>
            <a:pPr algn="just">
              <a:buNone/>
            </a:pPr>
            <a:r>
              <a:rPr lang="ru-RU" sz="2400" i="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Поточні</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зобов’язання</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розділ</a:t>
            </a:r>
            <a:r>
              <a:rPr lang="ru-RU" sz="2400" b="1" dirty="0">
                <a:latin typeface="Times New Roman" pitchFamily="18" charset="0"/>
                <a:cs typeface="Times New Roman" pitchFamily="18" charset="0"/>
              </a:rPr>
              <a:t> ІІІ </a:t>
            </a:r>
            <a:r>
              <a:rPr lang="ru-RU" sz="2400" b="1" dirty="0" err="1">
                <a:latin typeface="Times New Roman" pitchFamily="18" charset="0"/>
                <a:cs typeface="Times New Roman" pitchFamily="18" charset="0"/>
              </a:rPr>
              <a:t>пасиву</a:t>
            </a:r>
            <a:r>
              <a:rPr lang="ru-RU" sz="2400" b="1" dirty="0">
                <a:latin typeface="Times New Roman" pitchFamily="18" charset="0"/>
                <a:cs typeface="Times New Roman" pitchFamily="18" charset="0"/>
              </a:rPr>
              <a:t> балансу «</a:t>
            </a:r>
            <a:r>
              <a:rPr lang="ru-RU" sz="2400" b="1" dirty="0" err="1">
                <a:latin typeface="Times New Roman" pitchFamily="18" charset="0"/>
                <a:cs typeface="Times New Roman" pitchFamily="18" charset="0"/>
              </a:rPr>
              <a:t>Поточні</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зобов’язання</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і</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забезпечення</a:t>
            </a:r>
            <a:r>
              <a:rPr lang="ru-RU" sz="2400" b="1" dirty="0">
                <a:latin typeface="Times New Roman" pitchFamily="18" charset="0"/>
                <a:cs typeface="Times New Roman" pitchFamily="18" charset="0"/>
              </a:rPr>
              <a:t>», </a:t>
            </a:r>
            <a:r>
              <a:rPr lang="ru-RU" sz="2400" dirty="0">
                <a:latin typeface="Times New Roman" pitchFamily="18" charset="0"/>
                <a:cs typeface="Times New Roman" pitchFamily="18" charset="0"/>
              </a:rPr>
              <a:t>рядок 1695) </a:t>
            </a:r>
            <a:r>
              <a:rPr lang="ru-RU" sz="2400" dirty="0" err="1">
                <a:latin typeface="Times New Roman" pitchFamily="18" charset="0"/>
                <a:cs typeface="Times New Roman" pitchFamily="18" charset="0"/>
              </a:rPr>
              <a:t>включають</a:t>
            </a:r>
            <a:r>
              <a:rPr lang="ru-RU" sz="2400" dirty="0">
                <a:latin typeface="Times New Roman" pitchFamily="18" charset="0"/>
                <a:cs typeface="Times New Roman" pitchFamily="18" charset="0"/>
              </a:rPr>
              <a:t>:</a:t>
            </a:r>
          </a:p>
          <a:p>
            <a:pPr algn="just">
              <a:buNone/>
            </a:pP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короткострокові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кредити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банків</a:t>
            </a:r>
            <a:r>
              <a:rPr lang="ru-RU" sz="2400" dirty="0">
                <a:latin typeface="Times New Roman" pitchFamily="18" charset="0"/>
                <a:cs typeface="Times New Roman" pitchFamily="18" charset="0"/>
              </a:rPr>
              <a:t>;</a:t>
            </a:r>
          </a:p>
          <a:p>
            <a:pPr algn="just">
              <a:buNone/>
            </a:pP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поточну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кредиторську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заборгованість</a:t>
            </a:r>
            <a:r>
              <a:rPr lang="ru-RU" sz="2400" dirty="0">
                <a:latin typeface="Times New Roman" pitchFamily="18" charset="0"/>
                <a:cs typeface="Times New Roman" pitchFamily="18" charset="0"/>
              </a:rPr>
              <a:t> за: </a:t>
            </a:r>
            <a:r>
              <a:rPr lang="ru-RU" sz="2400" dirty="0" err="1">
                <a:latin typeface="Times New Roman" pitchFamily="18" charset="0"/>
                <a:cs typeface="Times New Roman" pitchFamily="18" charset="0"/>
              </a:rPr>
              <a:t>довгостроковими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зобов’язаннями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товари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роботи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послуги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розрахунками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a:t>
            </a:r>
            <a:r>
              <a:rPr lang="ru-RU" sz="2400" dirty="0">
                <a:latin typeface="Times New Roman" pitchFamily="18" charset="0"/>
                <a:cs typeface="Times New Roman" pitchFamily="18" charset="0"/>
              </a:rPr>
              <a:t> бюджетом, у тому </a:t>
            </a:r>
            <a:r>
              <a:rPr lang="ru-RU" sz="2400" dirty="0" err="1">
                <a:latin typeface="Times New Roman" pitchFamily="18" charset="0"/>
                <a:cs typeface="Times New Roman" pitchFamily="18" charset="0"/>
              </a:rPr>
              <a:t>числі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податку</a:t>
            </a:r>
            <a:r>
              <a:rPr lang="ru-RU" sz="2400" dirty="0">
                <a:latin typeface="Times New Roman" pitchFamily="18" charset="0"/>
                <a:cs typeface="Times New Roman" pitchFamily="18" charset="0"/>
              </a:rPr>
              <a:t> на </a:t>
            </a:r>
            <a:r>
              <a:rPr lang="ru-RU" sz="2400" dirty="0" err="1">
                <a:latin typeface="Times New Roman" pitchFamily="18" charset="0"/>
                <a:cs typeface="Times New Roman" pitchFamily="18" charset="0"/>
              </a:rPr>
              <a:t>прибуток</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розрахунками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страхування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розрахунками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a:t>
            </a:r>
            <a:r>
              <a:rPr lang="ru-RU" sz="2400" dirty="0">
                <a:latin typeface="Times New Roman" pitchFamily="18" charset="0"/>
                <a:cs typeface="Times New Roman" pitchFamily="18" charset="0"/>
              </a:rPr>
              <a:t> оплати </a:t>
            </a:r>
            <a:r>
              <a:rPr lang="ru-RU" sz="2400" dirty="0" err="1">
                <a:latin typeface="Times New Roman" pitchFamily="18" charset="0"/>
                <a:cs typeface="Times New Roman" pitchFamily="18" charset="0"/>
              </a:rPr>
              <a:t>праці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розрахунками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учасниками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розрахунками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із</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внутрішніх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розрахунків</a:t>
            </a:r>
            <a:r>
              <a:rPr lang="ru-RU" sz="2400" dirty="0">
                <a:latin typeface="Times New Roman" pitchFamily="18" charset="0"/>
                <a:cs typeface="Times New Roman" pitchFamily="18" charset="0"/>
              </a:rPr>
              <a:t>;</a:t>
            </a:r>
          </a:p>
          <a:p>
            <a:pPr algn="just">
              <a:buNone/>
            </a:pP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поточні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забезпечення</a:t>
            </a:r>
            <a:r>
              <a:rPr lang="ru-RU" sz="2400" dirty="0">
                <a:latin typeface="Times New Roman" pitchFamily="18" charset="0"/>
                <a:cs typeface="Times New Roman" pitchFamily="18" charset="0"/>
              </a:rPr>
              <a:t>;</a:t>
            </a:r>
          </a:p>
          <a:p>
            <a:pPr algn="just">
              <a:buNone/>
            </a:pPr>
            <a:r>
              <a:rPr lang="ru-RU" sz="2400" dirty="0">
                <a:latin typeface="Times New Roman" pitchFamily="18" charset="0"/>
                <a:cs typeface="Times New Roman" pitchFamily="18" charset="0"/>
              </a:rPr>
              <a:t>• доходи </a:t>
            </a:r>
            <a:r>
              <a:rPr lang="ru-RU" sz="2400" dirty="0" err="1">
                <a:latin typeface="Times New Roman" pitchFamily="18" charset="0"/>
                <a:cs typeface="Times New Roman" pitchFamily="18" charset="0"/>
              </a:rPr>
              <a:t>майбутніх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періодів</a:t>
            </a:r>
            <a:r>
              <a:rPr lang="ru-RU" sz="2400" dirty="0">
                <a:latin typeface="Times New Roman" pitchFamily="18" charset="0"/>
                <a:cs typeface="Times New Roman" pitchFamily="18" charset="0"/>
              </a:rPr>
              <a:t>;</a:t>
            </a:r>
          </a:p>
          <a:p>
            <a:pPr algn="just">
              <a:buNone/>
            </a:pP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інші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поточні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зобов’язання</a:t>
            </a:r>
            <a:r>
              <a:rPr lang="ru-RU" sz="2400" dirty="0">
                <a:latin typeface="Times New Roman" pitchFamily="18" charset="0"/>
                <a:cs typeface="Times New Roman" pitchFamily="18" charset="0"/>
              </a:rPr>
              <a:t>.</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4" name="Прямоугольник 3"/>
          <p:cNvSpPr/>
          <p:nvPr/>
        </p:nvSpPr>
        <p:spPr>
          <a:xfrm>
            <a:off x="785786" y="642918"/>
            <a:ext cx="6929486" cy="4832092"/>
          </a:xfrm>
          <a:prstGeom prst="rect">
            <a:avLst/>
          </a:prstGeom>
        </p:spPr>
        <p:txBody>
          <a:bodyPr wrap="square">
            <a:spAutoFit/>
          </a:bodyPr>
          <a:lstStyle/>
          <a:p>
            <a:pPr algn="just"/>
            <a:r>
              <a:rPr lang="ru-RU" sz="2800" dirty="0">
                <a:latin typeface="Times New Roman" pitchFamily="18" charset="0"/>
                <a:cs typeface="Times New Roman" pitchFamily="18" charset="0"/>
              </a:rPr>
              <a:t>У </a:t>
            </a:r>
            <a:r>
              <a:rPr lang="ru-RU" sz="2800" dirty="0" err="1">
                <a:latin typeface="Times New Roman" pitchFamily="18" charset="0"/>
                <a:cs typeface="Times New Roman" pitchFamily="18" charset="0"/>
              </a:rPr>
              <a:t>розділі</a:t>
            </a:r>
            <a:r>
              <a:rPr lang="ru-RU" sz="2800" dirty="0">
                <a:latin typeface="Times New Roman" pitchFamily="18" charset="0"/>
                <a:cs typeface="Times New Roman" pitchFamily="18" charset="0"/>
              </a:rPr>
              <a:t> IV </a:t>
            </a:r>
            <a:r>
              <a:rPr lang="ru-RU" sz="2800" dirty="0" err="1">
                <a:latin typeface="Times New Roman" pitchFamily="18" charset="0"/>
                <a:cs typeface="Times New Roman" pitchFamily="18" charset="0"/>
              </a:rPr>
              <a:t>пасиву</a:t>
            </a:r>
            <a:r>
              <a:rPr lang="ru-RU" sz="2800" dirty="0">
                <a:latin typeface="Times New Roman" pitchFamily="18" charset="0"/>
                <a:cs typeface="Times New Roman" pitchFamily="18" charset="0"/>
              </a:rPr>
              <a:t> </a:t>
            </a:r>
            <a:r>
              <a:rPr lang="ru-RU" sz="2800" b="1" dirty="0">
                <a:latin typeface="Times New Roman" pitchFamily="18" charset="0"/>
                <a:cs typeface="Times New Roman" pitchFamily="18" charset="0"/>
              </a:rPr>
              <a:t>«</a:t>
            </a:r>
            <a:r>
              <a:rPr lang="ru-RU" sz="2800" b="1" dirty="0" err="1">
                <a:latin typeface="Times New Roman" pitchFamily="18" charset="0"/>
                <a:cs typeface="Times New Roman" pitchFamily="18" charset="0"/>
              </a:rPr>
              <a:t>Зобов’язання</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пов’язані</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з</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необоротними</a:t>
            </a:r>
            <a:r>
              <a:rPr lang="ru-RU" sz="2800" b="1" dirty="0">
                <a:latin typeface="Times New Roman" pitchFamily="18" charset="0"/>
                <a:cs typeface="Times New Roman" pitchFamily="18" charset="0"/>
              </a:rPr>
              <a:t> активами, </a:t>
            </a:r>
            <a:r>
              <a:rPr lang="ru-RU" sz="2800" b="1" dirty="0" err="1">
                <a:latin typeface="Times New Roman" pitchFamily="18" charset="0"/>
                <a:cs typeface="Times New Roman" pitchFamily="18" charset="0"/>
              </a:rPr>
              <a:t>утримуваними</a:t>
            </a:r>
            <a:r>
              <a:rPr lang="ru-RU" sz="2800" b="1" dirty="0">
                <a:latin typeface="Times New Roman" pitchFamily="18" charset="0"/>
                <a:cs typeface="Times New Roman" pitchFamily="18" charset="0"/>
              </a:rPr>
              <a:t> для продажу, та </a:t>
            </a:r>
            <a:r>
              <a:rPr lang="ru-RU" sz="2800" b="1" dirty="0" err="1">
                <a:latin typeface="Times New Roman" pitchFamily="18" charset="0"/>
                <a:cs typeface="Times New Roman" pitchFamily="18" charset="0"/>
              </a:rPr>
              <a:t>групами</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вибуття</a:t>
            </a:r>
            <a:r>
              <a:rPr lang="ru-RU" sz="2800" b="1" dirty="0">
                <a:latin typeface="Times New Roman" pitchFamily="18" charset="0"/>
                <a:cs typeface="Times New Roman" pitchFamily="18" charset="0"/>
              </a:rPr>
              <a:t>»</a:t>
            </a:r>
            <a:r>
              <a:rPr lang="ru-RU" sz="2800" dirty="0">
                <a:latin typeface="Times New Roman" pitchFamily="18" charset="0"/>
                <a:cs typeface="Times New Roman" pitchFamily="18" charset="0"/>
              </a:rPr>
              <a:t> (рядок 1700) </a:t>
            </a:r>
            <a:r>
              <a:rPr lang="ru-RU" sz="2800" dirty="0" err="1">
                <a:latin typeface="Times New Roman" pitchFamily="18" charset="0"/>
                <a:cs typeface="Times New Roman" pitchFamily="18" charset="0"/>
              </a:rPr>
              <a:t>відображаються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зобов’язання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що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визначаються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відповідно</a:t>
            </a:r>
            <a:r>
              <a:rPr lang="ru-RU" sz="2800" dirty="0">
                <a:latin typeface="Times New Roman" pitchFamily="18" charset="0"/>
                <a:cs typeface="Times New Roman" pitchFamily="18" charset="0"/>
              </a:rPr>
              <a:t> до П(С)БО 27.</a:t>
            </a:r>
          </a:p>
          <a:p>
            <a:pPr algn="just"/>
            <a:r>
              <a:rPr lang="ru-RU" sz="2800" dirty="0">
                <a:latin typeface="Times New Roman" pitchFamily="18" charset="0"/>
                <a:cs typeface="Times New Roman" pitchFamily="18" charset="0"/>
              </a:rPr>
              <a:t>	</a:t>
            </a:r>
            <a:r>
              <a:rPr lang="ru-RU" sz="2800" b="1" dirty="0">
                <a:latin typeface="Times New Roman" pitchFamily="18" charset="0"/>
                <a:cs typeface="Times New Roman" pitchFamily="18" charset="0"/>
              </a:rPr>
              <a:t>Принцип нетто-балансу </a:t>
            </a:r>
            <a:r>
              <a:rPr lang="ru-RU" sz="2800" dirty="0" err="1">
                <a:latin typeface="Times New Roman" pitchFamily="18" charset="0"/>
                <a:cs typeface="Times New Roman" pitchFamily="18" charset="0"/>
              </a:rPr>
              <a:t>стосовно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інформації</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пасиву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виявляється</a:t>
            </a:r>
            <a:r>
              <a:rPr lang="ru-RU" sz="2800" dirty="0">
                <a:latin typeface="Times New Roman" pitchFamily="18" charset="0"/>
                <a:cs typeface="Times New Roman" pitchFamily="18" charset="0"/>
              </a:rPr>
              <a:t> у тому, </a:t>
            </a:r>
            <a:r>
              <a:rPr lang="ru-RU" sz="2800" dirty="0" err="1">
                <a:latin typeface="Times New Roman" pitchFamily="18" charset="0"/>
                <a:cs typeface="Times New Roman" pitchFamily="18" charset="0"/>
              </a:rPr>
              <a:t>що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власний</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капітал</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відображається</a:t>
            </a:r>
            <a:r>
              <a:rPr lang="ru-RU" sz="2800" dirty="0">
                <a:latin typeface="Times New Roman" pitchFamily="18" charset="0"/>
                <a:cs typeface="Times New Roman" pitchFamily="18" charset="0"/>
              </a:rPr>
              <a:t> за </a:t>
            </a:r>
            <a:r>
              <a:rPr lang="ru-RU" sz="2800" dirty="0" err="1">
                <a:latin typeface="Times New Roman" pitchFamily="18" charset="0"/>
                <a:cs typeface="Times New Roman" pitchFamily="18" charset="0"/>
              </a:rPr>
              <a:t>фактично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вкладеною</a:t>
            </a:r>
            <a:r>
              <a:rPr lang="ru-RU" sz="2800" dirty="0">
                <a:latin typeface="Times New Roman" pitchFamily="18" charset="0"/>
                <a:cs typeface="Times New Roman" pitchFamily="18" charset="0"/>
              </a:rPr>
              <a:t> сумою </a:t>
            </a:r>
            <a:r>
              <a:rPr lang="ru-RU" sz="2800" dirty="0" err="1">
                <a:latin typeface="Times New Roman" pitchFamily="18" charset="0"/>
                <a:cs typeface="Times New Roman" pitchFamily="18" charset="0"/>
              </a:rPr>
              <a:t>з</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вирахуванням</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непокритих</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збитків</a:t>
            </a:r>
            <a:r>
              <a:rPr lang="ru-RU" sz="2800" dirty="0">
                <a:latin typeface="Times New Roman" pitchFamily="18" charset="0"/>
                <a:cs typeface="Times New Roman" pitchFamily="18" charset="0"/>
              </a:rPr>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1000108"/>
            <a:ext cx="7239000" cy="3429024"/>
          </a:xfrm>
        </p:spPr>
        <p:txBody>
          <a:bodyPr>
            <a:noAutofit/>
          </a:bodyPr>
          <a:lstStyle/>
          <a:p>
            <a:pPr algn="just">
              <a:buNone/>
            </a:pPr>
            <a:r>
              <a:rPr lang="ru-RU" sz="2800" b="1" dirty="0"/>
              <a:t>	</a:t>
            </a:r>
            <a:r>
              <a:rPr lang="ru-RU" sz="2800" dirty="0" err="1">
                <a:latin typeface="Times New Roman" pitchFamily="18" charset="0"/>
                <a:cs typeface="Times New Roman" pitchFamily="18" charset="0"/>
              </a:rPr>
              <a:t>Основним</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джерелом</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інформації</a:t>
            </a:r>
            <a:r>
              <a:rPr lang="ru-RU" sz="2800" dirty="0">
                <a:latin typeface="Times New Roman" pitchFamily="18" charset="0"/>
                <a:cs typeface="Times New Roman" pitchFamily="18" charset="0"/>
              </a:rPr>
              <a:t> для </a:t>
            </a:r>
            <a:r>
              <a:rPr lang="ru-RU" sz="2800" dirty="0" err="1">
                <a:latin typeface="Times New Roman" pitchFamily="18" charset="0"/>
                <a:cs typeface="Times New Roman" pitchFamily="18" charset="0"/>
              </a:rPr>
              <a:t>аналізу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фінансового</a:t>
            </a:r>
            <a:r>
              <a:rPr lang="ru-RU" sz="2800" dirty="0">
                <a:latin typeface="Times New Roman" pitchFamily="18" charset="0"/>
                <a:cs typeface="Times New Roman" pitchFamily="18" charset="0"/>
              </a:rPr>
              <a:t> стану </a:t>
            </a:r>
            <a:r>
              <a:rPr lang="ru-RU" sz="2800" dirty="0" err="1">
                <a:latin typeface="Times New Roman" pitchFamily="18" charset="0"/>
                <a:cs typeface="Times New Roman" pitchFamily="18" charset="0"/>
              </a:rPr>
              <a:t>підприємства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є</a:t>
            </a:r>
            <a:r>
              <a:rPr lang="ru-RU" sz="2800" dirty="0">
                <a:latin typeface="Times New Roman" pitchFamily="18" charset="0"/>
                <a:cs typeface="Times New Roman" pitchFamily="18" charset="0"/>
              </a:rPr>
              <a:t> </a:t>
            </a:r>
            <a:r>
              <a:rPr lang="ru-RU" sz="2800" i="1" dirty="0">
                <a:latin typeface="Times New Roman" pitchFamily="18" charset="0"/>
                <a:cs typeface="Times New Roman" pitchFamily="18" charset="0"/>
              </a:rPr>
              <a:t>баланс (</a:t>
            </a:r>
            <a:r>
              <a:rPr lang="ru-RU" sz="2800" i="1" dirty="0" err="1">
                <a:latin typeface="Times New Roman" pitchFamily="18" charset="0"/>
                <a:cs typeface="Times New Roman" pitchFamily="18" charset="0"/>
              </a:rPr>
              <a:t>звіт</a:t>
            </a:r>
            <a:r>
              <a:rPr lang="ru-RU" sz="2800" i="1" dirty="0">
                <a:latin typeface="Times New Roman" pitchFamily="18" charset="0"/>
                <a:cs typeface="Times New Roman" pitchFamily="18" charset="0"/>
              </a:rPr>
              <a:t> про </a:t>
            </a:r>
            <a:r>
              <a:rPr lang="ru-RU" sz="2800" i="1" dirty="0" err="1">
                <a:latin typeface="Times New Roman" pitchFamily="18" charset="0"/>
                <a:cs typeface="Times New Roman" pitchFamily="18" charset="0"/>
              </a:rPr>
              <a:t>фінансовий</a:t>
            </a:r>
            <a:r>
              <a:rPr lang="ru-RU" sz="2800" i="1" dirty="0">
                <a:latin typeface="Times New Roman" pitchFamily="18" charset="0"/>
                <a:cs typeface="Times New Roman" pitchFamily="18" charset="0"/>
              </a:rPr>
              <a:t> стан) (форма № 1 </a:t>
            </a:r>
            <a:r>
              <a:rPr lang="ru-RU" sz="2800" i="1" dirty="0" err="1">
                <a:latin typeface="Times New Roman" pitchFamily="18" charset="0"/>
                <a:cs typeface="Times New Roman" pitchFamily="18" charset="0"/>
              </a:rPr>
              <a:t>фінансової</a:t>
            </a:r>
            <a:r>
              <a:rPr lang="ru-RU" sz="2800" i="1" dirty="0">
                <a:latin typeface="Times New Roman" pitchFamily="18" charset="0"/>
                <a:cs typeface="Times New Roman" pitchFamily="18" charset="0"/>
              </a:rPr>
              <a:t> </a:t>
            </a:r>
            <a:r>
              <a:rPr lang="ru-RU" sz="2800" i="1" dirty="0" err="1">
                <a:latin typeface="Times New Roman" pitchFamily="18" charset="0"/>
                <a:cs typeface="Times New Roman" pitchFamily="18" charset="0"/>
              </a:rPr>
              <a:t>зві</a:t>
            </a:r>
            <a:r>
              <a:rPr lang="ru-RU" sz="2800" dirty="0" err="1">
                <a:latin typeface="Times New Roman" pitchFamily="18" charset="0"/>
                <a:cs typeface="Times New Roman" pitchFamily="18" charset="0"/>
              </a:rPr>
              <a:t>тності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Його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значущість</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настільки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вагома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що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аналіз</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фінансового</a:t>
            </a:r>
            <a:r>
              <a:rPr lang="ru-RU" sz="2800" dirty="0">
                <a:latin typeface="Times New Roman" pitchFamily="18" charset="0"/>
                <a:cs typeface="Times New Roman" pitchFamily="18" charset="0"/>
              </a:rPr>
              <a:t> стану </a:t>
            </a:r>
            <a:r>
              <a:rPr lang="ru-RU" sz="2800" dirty="0" err="1">
                <a:latin typeface="Times New Roman" pitchFamily="18" charset="0"/>
                <a:cs typeface="Times New Roman" pitchFamily="18" charset="0"/>
              </a:rPr>
              <a:t>називають</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аналізом</a:t>
            </a:r>
            <a:r>
              <a:rPr lang="ru-RU" sz="2800" dirty="0">
                <a:latin typeface="Times New Roman" pitchFamily="18" charset="0"/>
                <a:cs typeface="Times New Roman" pitchFamily="18" charset="0"/>
              </a:rPr>
              <a:t> балансу.</a:t>
            </a:r>
            <a:endParaRPr lang="uk-UA" sz="2800" dirty="0">
              <a:latin typeface="Times New Roman" pitchFamily="18" charset="0"/>
              <a:cs typeface="Times New Roman"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4" name="Прямоугольник 3"/>
          <p:cNvSpPr/>
          <p:nvPr/>
        </p:nvSpPr>
        <p:spPr>
          <a:xfrm>
            <a:off x="928662" y="428604"/>
            <a:ext cx="6858048" cy="5632311"/>
          </a:xfrm>
          <a:prstGeom prst="rect">
            <a:avLst/>
          </a:prstGeom>
        </p:spPr>
        <p:txBody>
          <a:bodyPr wrap="square">
            <a:spAutoFit/>
          </a:bodyPr>
          <a:lstStyle/>
          <a:p>
            <a:pPr algn="just"/>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Майновий</a:t>
            </a:r>
            <a:r>
              <a:rPr lang="ru-RU" sz="2400" b="1" dirty="0">
                <a:latin typeface="Times New Roman" pitchFamily="18" charset="0"/>
                <a:cs typeface="Times New Roman" pitchFamily="18" charset="0"/>
              </a:rPr>
              <a:t> стан – </a:t>
            </a:r>
            <a:r>
              <a:rPr lang="ru-RU" sz="2400" dirty="0" err="1">
                <a:latin typeface="Times New Roman" pitchFamily="18" charset="0"/>
                <a:cs typeface="Times New Roman" pitchFamily="18" charset="0"/>
              </a:rPr>
              <a:t>це</a:t>
            </a:r>
            <a:r>
              <a:rPr lang="ru-RU" sz="2400" dirty="0">
                <a:latin typeface="Times New Roman" pitchFamily="18" charset="0"/>
                <a:cs typeface="Times New Roman" pitchFamily="18" charset="0"/>
              </a:rPr>
              <a:t> одна </a:t>
            </a:r>
            <a:r>
              <a:rPr lang="ru-RU" sz="2400" dirty="0" err="1">
                <a:latin typeface="Times New Roman" pitchFamily="18" charset="0"/>
                <a:cs typeface="Times New Roman" pitchFamily="18" charset="0"/>
              </a:rPr>
              <a:t>з</a:t>
            </a:r>
            <a:r>
              <a:rPr lang="ru-RU" sz="2400" dirty="0">
                <a:latin typeface="Times New Roman" pitchFamily="18" charset="0"/>
                <a:cs typeface="Times New Roman" pitchFamily="18" charset="0"/>
              </a:rPr>
              <a:t> характеристик </a:t>
            </a:r>
            <a:r>
              <a:rPr lang="ru-RU" sz="2400" dirty="0" err="1">
                <a:latin typeface="Times New Roman" pitchFamily="18" charset="0"/>
                <a:cs typeface="Times New Roman" pitchFamily="18" charset="0"/>
              </a:rPr>
              <a:t>фінансового</a:t>
            </a:r>
            <a:r>
              <a:rPr lang="ru-RU" sz="2400" dirty="0">
                <a:latin typeface="Times New Roman" pitchFamily="18" charset="0"/>
                <a:cs typeface="Times New Roman" pitchFamily="18" charset="0"/>
              </a:rPr>
              <a:t> стану </a:t>
            </a:r>
            <a:r>
              <a:rPr lang="ru-RU" sz="2400" dirty="0" err="1">
                <a:latin typeface="Times New Roman" pitchFamily="18" charset="0"/>
                <a:cs typeface="Times New Roman" pitchFamily="18" charset="0"/>
              </a:rPr>
              <a:t>підприємства</a:t>
            </a:r>
            <a:r>
              <a:rPr lang="ru-RU" sz="2400" dirty="0">
                <a:latin typeface="Times New Roman" pitchFamily="18" charset="0"/>
                <a:cs typeface="Times New Roman" pitchFamily="18" charset="0"/>
              </a:rPr>
              <a:t>, за </a:t>
            </a:r>
            <a:r>
              <a:rPr lang="ru-RU" sz="2400" dirty="0" err="1">
                <a:latin typeface="Times New Roman" pitchFamily="18" charset="0"/>
                <a:cs typeface="Times New Roman" pitchFamily="18" charset="0"/>
              </a:rPr>
              <a:t>допомогою</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якої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оцінюється</a:t>
            </a:r>
            <a:r>
              <a:rPr lang="ru-RU" sz="2400" dirty="0">
                <a:latin typeface="Times New Roman" pitchFamily="18" charset="0"/>
                <a:cs typeface="Times New Roman" pitchFamily="18" charset="0"/>
              </a:rPr>
              <a:t> склад, </a:t>
            </a:r>
            <a:r>
              <a:rPr lang="ru-RU" sz="2400" dirty="0" err="1">
                <a:latin typeface="Times New Roman" pitchFamily="18" charset="0"/>
                <a:cs typeface="Times New Roman" pitchFamily="18" charset="0"/>
              </a:rPr>
              <a:t>розміщення</a:t>
            </a:r>
            <a:r>
              <a:rPr lang="ru-RU" sz="2400" dirty="0">
                <a:latin typeface="Times New Roman" pitchFamily="18" charset="0"/>
                <a:cs typeface="Times New Roman" pitchFamily="18" charset="0"/>
              </a:rPr>
              <a:t>, структура та </a:t>
            </a:r>
            <a:r>
              <a:rPr lang="ru-RU" sz="2400" dirty="0" err="1">
                <a:latin typeface="Times New Roman" pitchFamily="18" charset="0"/>
                <a:cs typeface="Times New Roman" pitchFamily="18" charset="0"/>
              </a:rPr>
              <a:t>динаміка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активів</a:t>
            </a:r>
            <a:r>
              <a:rPr lang="ru-RU" sz="2400" dirty="0">
                <a:latin typeface="Times New Roman" pitchFamily="18" charset="0"/>
                <a:cs typeface="Times New Roman" pitchFamily="18" charset="0"/>
              </a:rPr>
              <a:t> (майна)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пасивів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власного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капіталу</a:t>
            </a:r>
            <a:r>
              <a:rPr lang="ru-RU" sz="2400" dirty="0">
                <a:latin typeface="Times New Roman" pitchFamily="18" charset="0"/>
                <a:cs typeface="Times New Roman" pitchFamily="18" charset="0"/>
              </a:rPr>
              <a:t> та </a:t>
            </a:r>
            <a:r>
              <a:rPr lang="ru-RU" sz="2400" dirty="0" err="1">
                <a:latin typeface="Times New Roman" pitchFamily="18" charset="0"/>
                <a:cs typeface="Times New Roman" pitchFamily="18" charset="0"/>
              </a:rPr>
              <a:t>зобов’язань</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Аналіз</a:t>
            </a:r>
            <a:r>
              <a:rPr lang="ru-RU" sz="2400" dirty="0">
                <a:latin typeface="Times New Roman" pitchFamily="18" charset="0"/>
                <a:cs typeface="Times New Roman" pitchFamily="18" charset="0"/>
              </a:rPr>
              <a:t> складу, </a:t>
            </a:r>
            <a:r>
              <a:rPr lang="ru-RU" sz="2400" dirty="0" err="1">
                <a:latin typeface="Times New Roman" pitchFamily="18" charset="0"/>
                <a:cs typeface="Times New Roman" pitchFamily="18" charset="0"/>
              </a:rPr>
              <a:t>структури</a:t>
            </a:r>
            <a:r>
              <a:rPr lang="ru-RU" sz="2400" dirty="0">
                <a:latin typeface="Times New Roman" pitchFamily="18" charset="0"/>
                <a:cs typeface="Times New Roman" pitchFamily="18" charset="0"/>
              </a:rPr>
              <a:t> та </a:t>
            </a:r>
            <a:r>
              <a:rPr lang="ru-RU" sz="2400" dirty="0" err="1">
                <a:latin typeface="Times New Roman" pitchFamily="18" charset="0"/>
                <a:cs typeface="Times New Roman" pitchFamily="18" charset="0"/>
              </a:rPr>
              <a:t>динаміки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активів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пасивів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підприємства</a:t>
            </a:r>
            <a:r>
              <a:rPr lang="ru-RU" sz="2400" dirty="0">
                <a:latin typeface="Times New Roman" pitchFamily="18" charset="0"/>
                <a:cs typeface="Times New Roman" pitchFamily="18" charset="0"/>
              </a:rPr>
              <a:t> на </a:t>
            </a:r>
            <a:r>
              <a:rPr lang="ru-RU" sz="2400" dirty="0" err="1">
                <a:latin typeface="Times New Roman" pitchFamily="18" charset="0"/>
                <a:cs typeface="Times New Roman" pitchFamily="18" charset="0"/>
              </a:rPr>
              <a:t>підставі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даних</a:t>
            </a:r>
            <a:r>
              <a:rPr lang="ru-RU" sz="2400" dirty="0">
                <a:latin typeface="Times New Roman" pitchFamily="18" charset="0"/>
                <a:cs typeface="Times New Roman" pitchFamily="18" charset="0"/>
              </a:rPr>
              <a:t> балансу </a:t>
            </a:r>
            <a:r>
              <a:rPr lang="ru-RU" sz="2400" dirty="0" err="1">
                <a:latin typeface="Times New Roman" pitchFamily="18" charset="0"/>
                <a:cs typeface="Times New Roman" pitchFamily="18" charset="0"/>
              </a:rPr>
              <a:t>може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проводитись</a:t>
            </a:r>
            <a:r>
              <a:rPr lang="ru-RU" sz="2400" dirty="0">
                <a:latin typeface="Times New Roman" pitchFamily="18" charset="0"/>
                <a:cs typeface="Times New Roman" pitchFamily="18" charset="0"/>
              </a:rPr>
              <a:t> </a:t>
            </a:r>
            <a:r>
              <a:rPr lang="ru-RU" sz="2400" b="1" dirty="0">
                <a:latin typeface="Times New Roman" pitchFamily="18" charset="0"/>
                <a:cs typeface="Times New Roman" pitchFamily="18" charset="0"/>
              </a:rPr>
              <a:t>одним </a:t>
            </a:r>
            <a:r>
              <a:rPr lang="ru-RU" sz="2400" b="1" dirty="0" err="1">
                <a:latin typeface="Times New Roman" pitchFamily="18" charset="0"/>
                <a:cs typeface="Times New Roman" pitchFamily="18" charset="0"/>
              </a:rPr>
              <a:t>із</a:t>
            </a:r>
            <a:r>
              <a:rPr lang="ru-RU" sz="2400" b="1" dirty="0">
                <a:latin typeface="Times New Roman" pitchFamily="18" charset="0"/>
                <a:cs typeface="Times New Roman" pitchFamily="18" charset="0"/>
              </a:rPr>
              <a:t> таких </a:t>
            </a:r>
            <a:r>
              <a:rPr lang="ru-RU" sz="2400" b="1" dirty="0" err="1">
                <a:latin typeface="Times New Roman" pitchFamily="18" charset="0"/>
                <a:cs typeface="Times New Roman" pitchFamily="18" charset="0"/>
              </a:rPr>
              <a:t>способів</a:t>
            </a:r>
            <a:r>
              <a:rPr lang="ru-RU" sz="2400" b="1"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без </a:t>
            </a:r>
            <a:r>
              <a:rPr lang="ru-RU" sz="2400" dirty="0" err="1">
                <a:latin typeface="Times New Roman" pitchFamily="18" charset="0"/>
                <a:cs typeface="Times New Roman" pitchFamily="18" charset="0"/>
              </a:rPr>
              <a:t>попередньої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зміни</a:t>
            </a:r>
            <a:r>
              <a:rPr lang="ru-RU" sz="2400" dirty="0">
                <a:latin typeface="Times New Roman" pitchFamily="18" charset="0"/>
                <a:cs typeface="Times New Roman" pitchFamily="18" charset="0"/>
              </a:rPr>
              <a:t> статей балансу;</a:t>
            </a:r>
          </a:p>
          <a:p>
            <a:pPr algn="just"/>
            <a:r>
              <a:rPr lang="ru-RU" sz="2400" dirty="0">
                <a:latin typeface="Times New Roman" pitchFamily="18" charset="0"/>
                <a:cs typeface="Times New Roman" pitchFamily="18" charset="0"/>
              </a:rPr>
              <a:t>⇒ за </a:t>
            </a:r>
            <a:r>
              <a:rPr lang="ru-RU" sz="2400" dirty="0" err="1">
                <a:latin typeface="Times New Roman" pitchFamily="18" charset="0"/>
                <a:cs typeface="Times New Roman" pitchFamily="18" charset="0"/>
              </a:rPr>
              <a:t>допомогою</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побудови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скороченого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аналітичного</a:t>
            </a:r>
            <a:r>
              <a:rPr lang="ru-RU" sz="2400" dirty="0">
                <a:latin typeface="Times New Roman" pitchFamily="18" charset="0"/>
                <a:cs typeface="Times New Roman" pitchFamily="18" charset="0"/>
              </a:rPr>
              <a:t> балансу шляхом </a:t>
            </a:r>
            <a:r>
              <a:rPr lang="ru-RU" sz="2400" dirty="0" err="1">
                <a:latin typeface="Times New Roman" pitchFamily="18" charset="0"/>
                <a:cs typeface="Times New Roman" pitchFamily="18" charset="0"/>
              </a:rPr>
              <a:t>об’єднання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однорідних</a:t>
            </a:r>
            <a:r>
              <a:rPr lang="ru-RU" sz="2400" dirty="0">
                <a:latin typeface="Times New Roman" pitchFamily="18" charset="0"/>
                <a:cs typeface="Times New Roman" pitchFamily="18" charset="0"/>
              </a:rPr>
              <a:t> за складом </a:t>
            </a:r>
            <a:r>
              <a:rPr lang="ru-RU" sz="2400" dirty="0" err="1">
                <a:latin typeface="Times New Roman" pitchFamily="18" charset="0"/>
                <a:cs typeface="Times New Roman" pitchFamily="18" charset="0"/>
              </a:rPr>
              <a:t>балансових</a:t>
            </a:r>
            <a:r>
              <a:rPr lang="ru-RU" sz="2400" dirty="0">
                <a:latin typeface="Times New Roman" pitchFamily="18" charset="0"/>
                <a:cs typeface="Times New Roman" pitchFamily="18" charset="0"/>
              </a:rPr>
              <a:t> статей;</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додатковим</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коригуванням</a:t>
            </a:r>
            <a:r>
              <a:rPr lang="ru-RU" sz="2400" dirty="0">
                <a:latin typeface="Times New Roman" pitchFamily="18" charset="0"/>
                <a:cs typeface="Times New Roman" pitchFamily="18" charset="0"/>
              </a:rPr>
              <a:t> статей балансу на </a:t>
            </a:r>
            <a:r>
              <a:rPr lang="ru-RU" sz="2400" dirty="0" err="1">
                <a:latin typeface="Times New Roman" pitchFamily="18" charset="0"/>
                <a:cs typeface="Times New Roman" pitchFamily="18" charset="0"/>
              </a:rPr>
              <a:t>індекс</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інфляції</a:t>
            </a:r>
            <a:r>
              <a:rPr lang="ru-RU" sz="2400" dirty="0">
                <a:latin typeface="Times New Roman" pitchFamily="18" charset="0"/>
                <a:cs typeface="Times New Roman" pitchFamily="18" charset="0"/>
              </a:rPr>
              <a: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14356"/>
            <a:ext cx="7239000" cy="5000660"/>
          </a:xfrm>
        </p:spPr>
        <p:txBody>
          <a:bodyPr>
            <a:normAutofit/>
          </a:bodyPr>
          <a:lstStyle/>
          <a:p>
            <a:pPr algn="just">
              <a:buNone/>
            </a:pPr>
            <a:r>
              <a:rPr lang="ru-RU" sz="2800" dirty="0">
                <a:latin typeface="Times New Roman" pitchFamily="18" charset="0"/>
                <a:cs typeface="Times New Roman" pitchFamily="18" charset="0"/>
              </a:rPr>
              <a:t>		</a:t>
            </a:r>
            <a:r>
              <a:rPr lang="ru-RU" sz="2800" b="1" dirty="0" err="1">
                <a:latin typeface="Times New Roman" pitchFamily="18" charset="0"/>
                <a:cs typeface="Times New Roman" pitchFamily="18" charset="0"/>
              </a:rPr>
              <a:t>Скорочений</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інші</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назви</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порівняльний</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спрощений</a:t>
            </a:r>
            <a:r>
              <a:rPr lang="ru-RU" sz="2800" b="1" dirty="0">
                <a:latin typeface="Times New Roman" pitchFamily="18" charset="0"/>
                <a:cs typeface="Times New Roman" pitchFamily="18" charset="0"/>
              </a:rPr>
              <a:t>)</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аналітичний</a:t>
            </a:r>
            <a:r>
              <a:rPr lang="ru-RU" sz="2800" dirty="0">
                <a:latin typeface="Times New Roman" pitchFamily="18" charset="0"/>
                <a:cs typeface="Times New Roman" pitchFamily="18" charset="0"/>
              </a:rPr>
              <a:t> баланс </a:t>
            </a:r>
            <a:r>
              <a:rPr lang="ru-RU" sz="2800" dirty="0" err="1">
                <a:latin typeface="Times New Roman" pitchFamily="18" charset="0"/>
                <a:cs typeface="Times New Roman" pitchFamily="18" charset="0"/>
              </a:rPr>
              <a:t>утворюється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вихідного</a:t>
            </a:r>
            <a:r>
              <a:rPr lang="ru-RU" sz="2800" dirty="0">
                <a:latin typeface="Times New Roman" pitchFamily="18" charset="0"/>
                <a:cs typeface="Times New Roman" pitchFamily="18" charset="0"/>
              </a:rPr>
              <a:t> балансу шляхом </a:t>
            </a:r>
            <a:r>
              <a:rPr lang="ru-RU" sz="2800" dirty="0" err="1">
                <a:latin typeface="Times New Roman" pitchFamily="18" charset="0"/>
                <a:cs typeface="Times New Roman" pitchFamily="18" charset="0"/>
              </a:rPr>
              <a:t>об’єднання</a:t>
            </a:r>
            <a:r>
              <a:rPr lang="ru-RU" sz="2800" dirty="0">
                <a:latin typeface="Times New Roman" pitchFamily="18" charset="0"/>
                <a:cs typeface="Times New Roman" pitchFamily="18" charset="0"/>
              </a:rPr>
              <a:t> в </a:t>
            </a:r>
            <a:r>
              <a:rPr lang="ru-RU" sz="2800" dirty="0" err="1">
                <a:latin typeface="Times New Roman" pitchFamily="18" charset="0"/>
                <a:cs typeface="Times New Roman" pitchFamily="18" charset="0"/>
              </a:rPr>
              <a:t>окремі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групи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однорідних</a:t>
            </a:r>
            <a:r>
              <a:rPr lang="ru-RU" sz="2800" dirty="0">
                <a:latin typeface="Times New Roman" pitchFamily="18" charset="0"/>
                <a:cs typeface="Times New Roman" pitchFamily="18" charset="0"/>
              </a:rPr>
              <a:t> за складом та </a:t>
            </a:r>
            <a:r>
              <a:rPr lang="ru-RU" sz="2800" dirty="0" err="1">
                <a:latin typeface="Times New Roman" pitchFamily="18" charset="0"/>
                <a:cs typeface="Times New Roman" pitchFamily="18" charset="0"/>
              </a:rPr>
              <a:t>економічним</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змістом</a:t>
            </a:r>
            <a:r>
              <a:rPr lang="ru-RU" sz="2800" dirty="0">
                <a:latin typeface="Times New Roman" pitchFamily="18" charset="0"/>
                <a:cs typeface="Times New Roman" pitchFamily="18" charset="0"/>
              </a:rPr>
              <a:t> статей </a:t>
            </a:r>
            <a:r>
              <a:rPr lang="ru-RU" sz="2800" dirty="0" err="1">
                <a:latin typeface="Times New Roman" pitchFamily="18" charset="0"/>
                <a:cs typeface="Times New Roman" pitchFamily="18" charset="0"/>
              </a:rPr>
              <a:t>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доповнення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його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відповідними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показниками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структури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динаміки</a:t>
            </a:r>
            <a:r>
              <a:rPr lang="ru-RU" sz="2800" dirty="0">
                <a:latin typeface="Times New Roman" pitchFamily="18" charset="0"/>
                <a:cs typeface="Times New Roman" pitchFamily="18" charset="0"/>
              </a:rPr>
              <a:t> та </a:t>
            </a:r>
            <a:r>
              <a:rPr lang="ru-RU" sz="2800" dirty="0" err="1">
                <a:latin typeface="Times New Roman" pitchFamily="18" charset="0"/>
                <a:cs typeface="Times New Roman" pitchFamily="18" charset="0"/>
              </a:rPr>
              <a:t>структурної</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динаміки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що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характеризують</a:t>
            </a:r>
            <a:r>
              <a:rPr lang="ru-RU" sz="2800" dirty="0">
                <a:latin typeface="Times New Roman" pitchFamily="18" charset="0"/>
                <a:cs typeface="Times New Roman" pitchFamily="18" charset="0"/>
              </a:rPr>
              <a:t> статику </a:t>
            </a:r>
            <a:r>
              <a:rPr lang="ru-RU" sz="2800" dirty="0" err="1">
                <a:latin typeface="Times New Roman" pitchFamily="18" charset="0"/>
                <a:cs typeface="Times New Roman" pitchFamily="18" charset="0"/>
              </a:rPr>
              <a:t>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динаміку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майнового</a:t>
            </a:r>
            <a:r>
              <a:rPr lang="ru-RU" sz="2800" dirty="0">
                <a:latin typeface="Times New Roman" pitchFamily="18" charset="0"/>
                <a:cs typeface="Times New Roman" pitchFamily="18" charset="0"/>
              </a:rPr>
              <a:t> стану </a:t>
            </a:r>
            <a:r>
              <a:rPr lang="ru-RU" sz="2800" dirty="0" err="1">
                <a:latin typeface="Times New Roman" pitchFamily="18" charset="0"/>
                <a:cs typeface="Times New Roman" pitchFamily="18" charset="0"/>
              </a:rPr>
              <a:t>підприємства</a:t>
            </a:r>
            <a:r>
              <a:rPr lang="ru-RU" sz="2800" dirty="0">
                <a:latin typeface="Times New Roman" pitchFamily="18" charset="0"/>
                <a:cs typeface="Times New Roman" pitchFamily="18" charset="0"/>
              </a:rPr>
              <a:t>.</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755576" y="1332051"/>
            <a:ext cx="7102572" cy="4832092"/>
          </a:xfrm>
          <a:prstGeom prst="rect">
            <a:avLst/>
          </a:prstGeom>
        </p:spPr>
        <p:txBody>
          <a:bodyPr wrap="square">
            <a:spAutoFit/>
          </a:bodyPr>
          <a:lstStyle/>
          <a:p>
            <a:pPr algn="ctr"/>
            <a:r>
              <a:rPr lang="uk-UA" sz="2800" b="1" i="1" dirty="0">
                <a:latin typeface="Times New Roman" pitchFamily="18" charset="0"/>
                <a:cs typeface="Times New Roman" pitchFamily="18" charset="0"/>
              </a:rPr>
              <a:t>Порядок проведення оцінки майнового потенціалу підприємства</a:t>
            </a:r>
          </a:p>
          <a:p>
            <a:pPr algn="just"/>
            <a:endParaRPr lang="uk-UA" sz="2800" dirty="0">
              <a:latin typeface="Times New Roman" pitchFamily="18" charset="0"/>
              <a:cs typeface="Times New Roman" pitchFamily="18" charset="0"/>
            </a:endParaRPr>
          </a:p>
          <a:p>
            <a:pPr algn="just"/>
            <a:r>
              <a:rPr lang="uk-UA" sz="2800" b="1" i="1" dirty="0">
                <a:latin typeface="Times New Roman" pitchFamily="18" charset="0"/>
                <a:cs typeface="Times New Roman" pitchFamily="18" charset="0"/>
              </a:rPr>
              <a:t>І. Загальне ознайомлення з даними балансу.</a:t>
            </a:r>
          </a:p>
          <a:p>
            <a:pPr algn="just"/>
            <a:r>
              <a:rPr lang="uk-UA" sz="2800" dirty="0">
                <a:latin typeface="Times New Roman" pitchFamily="18" charset="0"/>
                <a:cs typeface="Times New Roman" pitchFamily="18" charset="0"/>
              </a:rPr>
              <a:t> Оцінюється зміна </a:t>
            </a:r>
            <a:r>
              <a:rPr lang="uk-UA" sz="2800" i="1" dirty="0">
                <a:latin typeface="Times New Roman" pitchFamily="18" charset="0"/>
                <a:cs typeface="Times New Roman" pitchFamily="18" charset="0"/>
              </a:rPr>
              <a:t>валюти балансу</a:t>
            </a:r>
            <a:r>
              <a:rPr lang="uk-UA" sz="2800" dirty="0">
                <a:latin typeface="Times New Roman" pitchFamily="18" charset="0"/>
                <a:cs typeface="Times New Roman" pitchFamily="18" charset="0"/>
              </a:rPr>
              <a:t>, </a:t>
            </a:r>
            <a:r>
              <a:rPr lang="uk-UA" sz="2800" i="1" dirty="0">
                <a:latin typeface="Times New Roman" pitchFamily="18" charset="0"/>
                <a:cs typeface="Times New Roman" pitchFamily="18" charset="0"/>
              </a:rPr>
              <a:t>ознаки нормального балансу</a:t>
            </a:r>
            <a:r>
              <a:rPr lang="uk-UA" sz="2800" dirty="0">
                <a:latin typeface="Times New Roman" pitchFamily="18" charset="0"/>
                <a:cs typeface="Times New Roman" pitchFamily="18" charset="0"/>
              </a:rPr>
              <a:t>, виявляються так звані </a:t>
            </a:r>
            <a:r>
              <a:rPr lang="uk-UA" sz="2800" i="1" dirty="0">
                <a:latin typeface="Times New Roman" pitchFamily="18" charset="0"/>
                <a:cs typeface="Times New Roman" pitchFamily="18" charset="0"/>
              </a:rPr>
              <a:t>“хворі” статті звітності</a:t>
            </a:r>
            <a:r>
              <a:rPr lang="uk-UA" sz="2800" dirty="0">
                <a:latin typeface="Times New Roman" pitchFamily="18" charset="0"/>
                <a:cs typeface="Times New Roman" pitchFamily="18" charset="0"/>
              </a:rPr>
              <a:t>.</a:t>
            </a:r>
          </a:p>
          <a:p>
            <a:pPr algn="just"/>
            <a:r>
              <a:rPr lang="uk-UA" sz="2800" dirty="0">
                <a:latin typeface="Times New Roman" pitchFamily="18" charset="0"/>
                <a:cs typeface="Times New Roman" pitchFamily="18" charset="0"/>
              </a:rPr>
              <a:t>За необхідності можна здійснювати додаткове коригування статей балансу на індекс інфляції.</a:t>
            </a:r>
          </a:p>
          <a:p>
            <a:pPr algn="just"/>
            <a:endParaRPr lang="uk-UA" sz="2800" dirty="0">
              <a:latin typeface="Times New Roman" pitchFamily="18" charset="0"/>
              <a:cs typeface="Times New Roman" pitchFamily="18" charset="0"/>
            </a:endParaRPr>
          </a:p>
        </p:txBody>
      </p:sp>
    </p:spTree>
    <p:extLst>
      <p:ext uri="{BB962C8B-B14F-4D97-AF65-F5344CB8AC3E}">
        <p14:creationId xmlns:p14="http://schemas.microsoft.com/office/powerpoint/2010/main" val="7331342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714348" y="785794"/>
            <a:ext cx="6786610" cy="4524315"/>
          </a:xfrm>
          <a:prstGeom prst="rect">
            <a:avLst/>
          </a:prstGeom>
        </p:spPr>
        <p:txBody>
          <a:bodyPr wrap="square">
            <a:spAutoFit/>
          </a:bodyPr>
          <a:lstStyle/>
          <a:p>
            <a:pPr algn="just"/>
            <a:r>
              <a:rPr lang="uk-UA" sz="2400" i="1" dirty="0">
                <a:latin typeface="Times New Roman" pitchFamily="18" charset="0"/>
                <a:cs typeface="Times New Roman" pitchFamily="18" charset="0"/>
              </a:rPr>
              <a:t>Виявлення явних або завуальованих недоліків у роботі підприємства</a:t>
            </a:r>
            <a:r>
              <a:rPr lang="uk-UA" sz="2400" dirty="0">
                <a:latin typeface="Times New Roman" pitchFamily="18" charset="0"/>
                <a:cs typeface="Times New Roman" pitchFamily="18" charset="0"/>
              </a:rPr>
              <a:t>  (</a:t>
            </a:r>
            <a:r>
              <a:rPr lang="uk-UA" sz="2400" dirty="0" err="1">
                <a:latin typeface="Times New Roman" pitchFamily="18" charset="0"/>
                <a:cs typeface="Times New Roman" pitchFamily="18" charset="0"/>
              </a:rPr>
              <a:t>“хворі”</a:t>
            </a:r>
            <a:r>
              <a:rPr lang="uk-UA" sz="2400" dirty="0">
                <a:latin typeface="Times New Roman" pitchFamily="18" charset="0"/>
                <a:cs typeface="Times New Roman" pitchFamily="18" charset="0"/>
              </a:rPr>
              <a:t> статті звітності):</a:t>
            </a:r>
          </a:p>
          <a:p>
            <a:endParaRPr lang="uk-UA" sz="2400" dirty="0">
              <a:latin typeface="Times New Roman" pitchFamily="18" charset="0"/>
              <a:cs typeface="Times New Roman" pitchFamily="18" charset="0"/>
            </a:endParaRPr>
          </a:p>
          <a:p>
            <a:pPr marL="457200" lvl="0" indent="-457200" algn="just">
              <a:buAutoNum type="arabicParenR"/>
            </a:pPr>
            <a:r>
              <a:rPr lang="uk-UA" sz="2400" dirty="0">
                <a:latin typeface="Times New Roman" pitchFamily="18" charset="0"/>
                <a:cs typeface="Times New Roman" pitchFamily="18" charset="0"/>
              </a:rPr>
              <a:t>статті, що свідчать про незадовільну роботу підприємства у звітному періоді та внаслідок цього нестабільний фінансовий стан (</a:t>
            </a:r>
            <a:r>
              <a:rPr lang="uk-UA" sz="2400" u="sng" dirty="0">
                <a:latin typeface="Times New Roman" pitchFamily="18" charset="0"/>
                <a:cs typeface="Times New Roman" pitchFamily="18" charset="0"/>
              </a:rPr>
              <a:t>збитки, прострочені векселі, прострочена кредиторська заборгованість</a:t>
            </a:r>
            <a:r>
              <a:rPr lang="uk-UA" sz="2400" dirty="0">
                <a:latin typeface="Times New Roman" pitchFamily="18" charset="0"/>
                <a:cs typeface="Times New Roman" pitchFamily="18" charset="0"/>
              </a:rPr>
              <a:t>);</a:t>
            </a:r>
          </a:p>
          <a:p>
            <a:pPr marL="457200" lvl="0" indent="-457200" algn="just">
              <a:buAutoNum type="arabicParenR"/>
            </a:pPr>
            <a:endParaRPr lang="uk-UA" sz="2400" dirty="0">
              <a:latin typeface="Times New Roman" pitchFamily="18" charset="0"/>
              <a:cs typeface="Times New Roman" pitchFamily="18" charset="0"/>
            </a:endParaRPr>
          </a:p>
          <a:p>
            <a:pPr marL="457200" indent="-457200" algn="just">
              <a:buFontTx/>
              <a:buAutoNum type="arabicParenR"/>
            </a:pPr>
            <a:r>
              <a:rPr lang="uk-UA" sz="2400" dirty="0">
                <a:latin typeface="Times New Roman" pitchFamily="18" charset="0"/>
                <a:cs typeface="Times New Roman" pitchFamily="18" charset="0"/>
              </a:rPr>
              <a:t>статті, що свідчать про певні недоліки в роботі підприємства (неблагополучні співвідношення між окремими статтями).</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827584" y="476672"/>
            <a:ext cx="7704856" cy="830997"/>
          </a:xfrm>
          <a:prstGeom prst="rect">
            <a:avLst/>
          </a:prstGeom>
        </p:spPr>
        <p:txBody>
          <a:bodyPr wrap="square">
            <a:spAutoFit/>
          </a:bodyPr>
          <a:lstStyle/>
          <a:p>
            <a:pPr algn="ctr"/>
            <a:r>
              <a:rPr lang="uk-UA" sz="2400" b="1" i="1" dirty="0"/>
              <a:t>ІІ. Аналіз структури та динаміки активів підприємства</a:t>
            </a:r>
            <a:endParaRPr lang="uk-UA" sz="2400" dirty="0"/>
          </a:p>
        </p:txBody>
      </p:sp>
      <p:graphicFrame>
        <p:nvGraphicFramePr>
          <p:cNvPr id="3" name="Таблица 2"/>
          <p:cNvGraphicFramePr>
            <a:graphicFrameLocks noGrp="1"/>
          </p:cNvGraphicFramePr>
          <p:nvPr>
            <p:extLst>
              <p:ext uri="{D42A27DB-BD31-4B8C-83A1-F6EECF244321}">
                <p14:modId xmlns:p14="http://schemas.microsoft.com/office/powerpoint/2010/main" val="1463427917"/>
              </p:ext>
            </p:extLst>
          </p:nvPr>
        </p:nvGraphicFramePr>
        <p:xfrm>
          <a:off x="142843" y="2143116"/>
          <a:ext cx="7858181" cy="4039704"/>
        </p:xfrm>
        <a:graphic>
          <a:graphicData uri="http://schemas.openxmlformats.org/drawingml/2006/table">
            <a:tbl>
              <a:tblPr/>
              <a:tblGrid>
                <a:gridCol w="1150888">
                  <a:extLst>
                    <a:ext uri="{9D8B030D-6E8A-4147-A177-3AD203B41FA5}">
                      <a16:colId xmlns:a16="http://schemas.microsoft.com/office/drawing/2014/main" val="20000"/>
                    </a:ext>
                  </a:extLst>
                </a:gridCol>
                <a:gridCol w="723013">
                  <a:extLst>
                    <a:ext uri="{9D8B030D-6E8A-4147-A177-3AD203B41FA5}">
                      <a16:colId xmlns:a16="http://schemas.microsoft.com/office/drawing/2014/main" val="20001"/>
                    </a:ext>
                  </a:extLst>
                </a:gridCol>
                <a:gridCol w="459204">
                  <a:extLst>
                    <a:ext uri="{9D8B030D-6E8A-4147-A177-3AD203B41FA5}">
                      <a16:colId xmlns:a16="http://schemas.microsoft.com/office/drawing/2014/main" val="20002"/>
                    </a:ext>
                  </a:extLst>
                </a:gridCol>
                <a:gridCol w="609293">
                  <a:extLst>
                    <a:ext uri="{9D8B030D-6E8A-4147-A177-3AD203B41FA5}">
                      <a16:colId xmlns:a16="http://schemas.microsoft.com/office/drawing/2014/main" val="20003"/>
                    </a:ext>
                  </a:extLst>
                </a:gridCol>
                <a:gridCol w="609293">
                  <a:extLst>
                    <a:ext uri="{9D8B030D-6E8A-4147-A177-3AD203B41FA5}">
                      <a16:colId xmlns:a16="http://schemas.microsoft.com/office/drawing/2014/main" val="20004"/>
                    </a:ext>
                  </a:extLst>
                </a:gridCol>
                <a:gridCol w="676992">
                  <a:extLst>
                    <a:ext uri="{9D8B030D-6E8A-4147-A177-3AD203B41FA5}">
                      <a16:colId xmlns:a16="http://schemas.microsoft.com/office/drawing/2014/main" val="20005"/>
                    </a:ext>
                  </a:extLst>
                </a:gridCol>
                <a:gridCol w="541594">
                  <a:extLst>
                    <a:ext uri="{9D8B030D-6E8A-4147-A177-3AD203B41FA5}">
                      <a16:colId xmlns:a16="http://schemas.microsoft.com/office/drawing/2014/main" val="20006"/>
                    </a:ext>
                  </a:extLst>
                </a:gridCol>
                <a:gridCol w="609293">
                  <a:extLst>
                    <a:ext uri="{9D8B030D-6E8A-4147-A177-3AD203B41FA5}">
                      <a16:colId xmlns:a16="http://schemas.microsoft.com/office/drawing/2014/main" val="20007"/>
                    </a:ext>
                  </a:extLst>
                </a:gridCol>
                <a:gridCol w="541594">
                  <a:extLst>
                    <a:ext uri="{9D8B030D-6E8A-4147-A177-3AD203B41FA5}">
                      <a16:colId xmlns:a16="http://schemas.microsoft.com/office/drawing/2014/main" val="20008"/>
                    </a:ext>
                  </a:extLst>
                </a:gridCol>
                <a:gridCol w="1110196">
                  <a:extLst>
                    <a:ext uri="{9D8B030D-6E8A-4147-A177-3AD203B41FA5}">
                      <a16:colId xmlns:a16="http://schemas.microsoft.com/office/drawing/2014/main" val="20009"/>
                    </a:ext>
                  </a:extLst>
                </a:gridCol>
                <a:gridCol w="826821">
                  <a:extLst>
                    <a:ext uri="{9D8B030D-6E8A-4147-A177-3AD203B41FA5}">
                      <a16:colId xmlns:a16="http://schemas.microsoft.com/office/drawing/2014/main" val="20010"/>
                    </a:ext>
                  </a:extLst>
                </a:gridCol>
              </a:tblGrid>
              <a:tr h="590000">
                <a:tc rowSpan="3">
                  <a:txBody>
                    <a:bodyPr/>
                    <a:lstStyle/>
                    <a:p>
                      <a:pPr algn="ctr">
                        <a:lnSpc>
                          <a:spcPct val="130000"/>
                        </a:lnSpc>
                        <a:spcAft>
                          <a:spcPts val="0"/>
                        </a:spcAft>
                      </a:pPr>
                      <a:r>
                        <a:rPr lang="uk-UA" sz="1800" b="0" i="1" dirty="0">
                          <a:effectLst/>
                          <a:latin typeface="Times New Roman"/>
                        </a:rPr>
                        <a:t>Види активів</a:t>
                      </a:r>
                      <a:endParaRPr lang="uk-UA" sz="1800" b="1" i="1" dirty="0">
                        <a:effectLst/>
                        <a:latin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gridSpan="2">
                  <a:txBody>
                    <a:bodyPr/>
                    <a:lstStyle/>
                    <a:p>
                      <a:pPr algn="ctr">
                        <a:spcAft>
                          <a:spcPts val="0"/>
                        </a:spcAft>
                      </a:pPr>
                      <a:r>
                        <a:rPr lang="uk-UA" sz="1800" i="1" dirty="0">
                          <a:effectLst/>
                          <a:latin typeface="Times New Roman"/>
                          <a:ea typeface="Times New Roman"/>
                        </a:rPr>
                        <a:t>Сума, тис. грн.</a:t>
                      </a:r>
                      <a:endParaRPr lang="uk-UA" sz="1800"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hMerge="1">
                  <a:txBody>
                    <a:bodyPr/>
                    <a:lstStyle/>
                    <a:p>
                      <a:endParaRPr lang="uk-UA"/>
                    </a:p>
                  </a:txBody>
                  <a:tcPr/>
                </a:tc>
                <a:tc gridSpan="4">
                  <a:txBody>
                    <a:bodyPr/>
                    <a:lstStyle/>
                    <a:p>
                      <a:pPr algn="ctr">
                        <a:spcAft>
                          <a:spcPts val="0"/>
                        </a:spcAft>
                      </a:pPr>
                      <a:r>
                        <a:rPr lang="uk-UA" sz="1800" i="1" dirty="0">
                          <a:effectLst/>
                          <a:latin typeface="Times New Roman"/>
                          <a:ea typeface="Times New Roman"/>
                        </a:rPr>
                        <a:t>Структура активів у підсумку, </a:t>
                      </a:r>
                      <a:r>
                        <a:rPr lang="en-US" sz="1800" i="1" dirty="0">
                          <a:effectLst/>
                          <a:latin typeface="Times New Roman"/>
                          <a:ea typeface="Times New Roman"/>
                        </a:rPr>
                        <a:t>%</a:t>
                      </a:r>
                      <a:endParaRPr lang="uk-UA" sz="1800"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c hMerge="1">
                  <a:txBody>
                    <a:bodyPr/>
                    <a:lstStyle/>
                    <a:p>
                      <a:endParaRPr lang="uk-UA"/>
                    </a:p>
                  </a:txBody>
                  <a:tcPr/>
                </a:tc>
                <a:tc hMerge="1">
                  <a:txBody>
                    <a:bodyPr/>
                    <a:lstStyle/>
                    <a:p>
                      <a:endParaRPr lang="uk-UA"/>
                    </a:p>
                  </a:txBody>
                  <a:tcPr/>
                </a:tc>
                <a:tc gridSpan="4">
                  <a:txBody>
                    <a:bodyPr/>
                    <a:lstStyle/>
                    <a:p>
                      <a:pPr algn="ctr">
                        <a:spcAft>
                          <a:spcPts val="0"/>
                        </a:spcAft>
                      </a:pPr>
                      <a:r>
                        <a:rPr lang="uk-UA" sz="1800" i="1">
                          <a:effectLst/>
                          <a:latin typeface="Times New Roman"/>
                          <a:ea typeface="Times New Roman"/>
                        </a:rPr>
                        <a:t>Відхилення</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c hMerge="1">
                  <a:txBody>
                    <a:bodyPr/>
                    <a:lstStyle/>
                    <a:p>
                      <a:endParaRPr lang="uk-UA"/>
                    </a:p>
                  </a:txBody>
                  <a:tcPr/>
                </a:tc>
                <a:tc hMerge="1">
                  <a:txBody>
                    <a:bodyPr/>
                    <a:lstStyle/>
                    <a:p>
                      <a:endParaRPr lang="uk-UA"/>
                    </a:p>
                  </a:txBody>
                  <a:tcPr/>
                </a:tc>
                <a:extLst>
                  <a:ext uri="{0D108BD9-81ED-4DB2-BD59-A6C34878D82A}">
                    <a16:rowId xmlns:a16="http://schemas.microsoft.com/office/drawing/2014/main" val="10000"/>
                  </a:ext>
                </a:extLst>
              </a:tr>
              <a:tr h="885001">
                <a:tc vMerge="1">
                  <a:txBody>
                    <a:bodyPr/>
                    <a:lstStyle/>
                    <a:p>
                      <a:endParaRPr lang="uk-UA"/>
                    </a:p>
                  </a:txBody>
                  <a:tcPr/>
                </a:tc>
                <a:tc gridSpan="2" vMerge="1">
                  <a:txBody>
                    <a:bodyPr/>
                    <a:lstStyle/>
                    <a:p>
                      <a:endParaRPr lang="uk-UA"/>
                    </a:p>
                  </a:txBody>
                  <a:tcPr/>
                </a:tc>
                <a:tc hMerge="1" vMerge="1">
                  <a:txBody>
                    <a:bodyPr/>
                    <a:lstStyle/>
                    <a:p>
                      <a:endParaRPr lang="uk-UA"/>
                    </a:p>
                  </a:txBody>
                  <a:tcPr/>
                </a:tc>
                <a:tc gridSpan="2">
                  <a:txBody>
                    <a:bodyPr/>
                    <a:lstStyle/>
                    <a:p>
                      <a:pPr algn="ctr">
                        <a:spcAft>
                          <a:spcPts val="0"/>
                        </a:spcAft>
                      </a:pPr>
                      <a:r>
                        <a:rPr lang="uk-UA" sz="1800" i="1">
                          <a:effectLst/>
                          <a:latin typeface="Times New Roman"/>
                          <a:ea typeface="Times New Roman"/>
                        </a:rPr>
                        <a:t>балансу в цілому</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c gridSpan="2">
                  <a:txBody>
                    <a:bodyPr/>
                    <a:lstStyle/>
                    <a:p>
                      <a:pPr algn="ctr">
                        <a:spcAft>
                          <a:spcPts val="0"/>
                        </a:spcAft>
                      </a:pPr>
                      <a:r>
                        <a:rPr lang="uk-UA" sz="1800" i="1">
                          <a:effectLst/>
                          <a:latin typeface="Times New Roman"/>
                          <a:ea typeface="Times New Roman"/>
                        </a:rPr>
                        <a:t>окремих розділів балансу</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c rowSpan="2">
                  <a:txBody>
                    <a:bodyPr/>
                    <a:lstStyle/>
                    <a:p>
                      <a:pPr algn="ctr">
                        <a:spcAft>
                          <a:spcPts val="0"/>
                        </a:spcAft>
                      </a:pPr>
                      <a:r>
                        <a:rPr lang="uk-UA" sz="1800" i="1" dirty="0">
                          <a:effectLst/>
                          <a:latin typeface="Times New Roman"/>
                          <a:ea typeface="Times New Roman"/>
                        </a:rPr>
                        <a:t>абсолютне, тис грн.</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indent="-69215" algn="ctr">
                        <a:spcAft>
                          <a:spcPts val="0"/>
                        </a:spcAft>
                      </a:pPr>
                      <a:r>
                        <a:rPr lang="uk-UA" sz="1800" i="1" dirty="0">
                          <a:effectLst/>
                          <a:latin typeface="Times New Roman"/>
                          <a:ea typeface="Times New Roman"/>
                        </a:rPr>
                        <a:t>відносне, %</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uk-UA" sz="1800" i="1" dirty="0">
                          <a:effectLst/>
                          <a:latin typeface="Times New Roman"/>
                          <a:ea typeface="Times New Roman"/>
                        </a:rPr>
                        <a:t>пунктів структури щодо</a:t>
                      </a:r>
                      <a:endParaRPr lang="uk-UA" sz="1800"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extLst>
                  <a:ext uri="{0D108BD9-81ED-4DB2-BD59-A6C34878D82A}">
                    <a16:rowId xmlns:a16="http://schemas.microsoft.com/office/drawing/2014/main" val="10001"/>
                  </a:ext>
                </a:extLst>
              </a:tr>
              <a:tr h="1679703">
                <a:tc vMerge="1">
                  <a:txBody>
                    <a:bodyPr/>
                    <a:lstStyle/>
                    <a:p>
                      <a:endParaRPr lang="uk-UA"/>
                    </a:p>
                  </a:txBody>
                  <a:tcPr/>
                </a:tc>
                <a:tc>
                  <a:txBody>
                    <a:bodyPr/>
                    <a:lstStyle/>
                    <a:p>
                      <a:pPr algn="ctr">
                        <a:spcAft>
                          <a:spcPts val="0"/>
                        </a:spcAft>
                      </a:pPr>
                      <a:r>
                        <a:rPr lang="uk-UA" sz="1800" i="1" dirty="0">
                          <a:effectLst/>
                          <a:latin typeface="Times New Roman"/>
                          <a:ea typeface="Times New Roman"/>
                        </a:rPr>
                        <a:t>на початок періоду</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на кінець періоду</a:t>
                      </a:r>
                      <a:endParaRPr lang="uk-UA" sz="180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dirty="0">
                          <a:effectLst/>
                          <a:latin typeface="Times New Roman"/>
                          <a:ea typeface="Times New Roman"/>
                        </a:rPr>
                        <a:t>на початок періоду</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dirty="0">
                          <a:effectLst/>
                          <a:latin typeface="Times New Roman"/>
                          <a:ea typeface="Times New Roman"/>
                        </a:rPr>
                        <a:t>на кінець періоду</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68580" algn="ctr">
                        <a:spcAft>
                          <a:spcPts val="0"/>
                        </a:spcAft>
                      </a:pPr>
                      <a:r>
                        <a:rPr lang="uk-UA" sz="1800" i="1" dirty="0">
                          <a:effectLst/>
                          <a:latin typeface="Times New Roman"/>
                          <a:ea typeface="Times New Roman"/>
                        </a:rPr>
                        <a:t>на </a:t>
                      </a:r>
                      <a:endParaRPr lang="uk-UA" sz="1800" dirty="0">
                        <a:effectLst/>
                        <a:latin typeface="Times New Roman"/>
                        <a:ea typeface="Times New Roman"/>
                      </a:endParaRPr>
                    </a:p>
                    <a:p>
                      <a:pPr indent="-68580" algn="ctr">
                        <a:spcAft>
                          <a:spcPts val="0"/>
                        </a:spcAft>
                      </a:pPr>
                      <a:r>
                        <a:rPr lang="uk-UA" sz="1800" i="1" dirty="0">
                          <a:effectLst/>
                          <a:latin typeface="Times New Roman"/>
                          <a:ea typeface="Times New Roman"/>
                        </a:rPr>
                        <a:t>початок періоду</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dirty="0">
                          <a:effectLst/>
                          <a:latin typeface="Times New Roman"/>
                          <a:ea typeface="Times New Roman"/>
                        </a:rPr>
                        <a:t>на кінець періоду</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uk-UA"/>
                    </a:p>
                  </a:txBody>
                  <a:tcPr/>
                </a:tc>
                <a:tc vMerge="1">
                  <a:txBody>
                    <a:bodyPr/>
                    <a:lstStyle/>
                    <a:p>
                      <a:endParaRPr lang="uk-UA"/>
                    </a:p>
                  </a:txBody>
                  <a:tcPr/>
                </a:tc>
                <a:tc>
                  <a:txBody>
                    <a:bodyPr/>
                    <a:lstStyle/>
                    <a:p>
                      <a:pPr algn="ctr">
                        <a:spcAft>
                          <a:spcPts val="0"/>
                        </a:spcAft>
                      </a:pPr>
                      <a:r>
                        <a:rPr lang="uk-UA" sz="1800" i="1" dirty="0">
                          <a:effectLst/>
                          <a:latin typeface="Times New Roman"/>
                          <a:ea typeface="Times New Roman"/>
                        </a:rPr>
                        <a:t>балансу в цілому</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dirty="0">
                          <a:effectLst/>
                          <a:latin typeface="Times New Roman"/>
                          <a:ea typeface="Times New Roman"/>
                        </a:rPr>
                        <a:t>окремих розділів балансу</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95000">
                <a:tc>
                  <a:txBody>
                    <a:bodyPr/>
                    <a:lstStyle/>
                    <a:p>
                      <a:pPr algn="ctr">
                        <a:spcAft>
                          <a:spcPts val="0"/>
                        </a:spcAft>
                      </a:pPr>
                      <a:r>
                        <a:rPr lang="uk-UA" sz="1800" i="1">
                          <a:effectLst/>
                          <a:latin typeface="Times New Roman"/>
                          <a:ea typeface="Times New Roman"/>
                        </a:rPr>
                        <a:t>1</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2</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3</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4</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5</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6</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7</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8</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9</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10</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11</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95000">
                <a:tc>
                  <a:txBody>
                    <a:bodyPr/>
                    <a:lstStyle/>
                    <a:p>
                      <a:pPr>
                        <a:spcAft>
                          <a:spcPts val="0"/>
                        </a:spcAft>
                        <a:tabLst>
                          <a:tab pos="90170" algn="l"/>
                          <a:tab pos="180340" algn="l"/>
                        </a:tabLst>
                      </a:pPr>
                      <a:endParaRPr lang="uk-UA" sz="1800"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dirty="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dirty="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95000">
                <a:tc>
                  <a:txBody>
                    <a:bodyPr/>
                    <a:lstStyle/>
                    <a:p>
                      <a:pPr>
                        <a:spcAft>
                          <a:spcPts val="0"/>
                        </a:spcAft>
                      </a:pPr>
                      <a:endParaRPr lang="uk-UA" sz="1800"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dirty="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4" name="Rectangle 1"/>
          <p:cNvSpPr>
            <a:spLocks noChangeArrowheads="1"/>
          </p:cNvSpPr>
          <p:nvPr/>
        </p:nvSpPr>
        <p:spPr bwMode="auto">
          <a:xfrm>
            <a:off x="611560" y="1428736"/>
            <a:ext cx="7460902" cy="3539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90488" algn="l"/>
                <a:tab pos="180975" algn="l"/>
              </a:tabLst>
            </a:pPr>
            <a:r>
              <a:rPr kumimoji="0" lang="uk-UA" sz="2000" b="1" i="1" u="none" strike="noStrike" cap="none" normalizeH="0" baseline="0" dirty="0">
                <a:ln>
                  <a:noFill/>
                </a:ln>
                <a:solidFill>
                  <a:schemeClr val="tx1"/>
                </a:solidFill>
                <a:effectLst/>
                <a:latin typeface="Arial" pitchFamily="34" charset="0"/>
                <a:cs typeface="Arial" pitchFamily="34" charset="0"/>
              </a:rPr>
              <a:t>Таблиця 1.</a:t>
            </a:r>
            <a:r>
              <a:rPr kumimoji="0" lang="uk-UA" sz="2000" b="0" i="1" u="none" strike="noStrike" cap="none" normalizeH="0" baseline="0" dirty="0">
                <a:ln>
                  <a:noFill/>
                </a:ln>
                <a:solidFill>
                  <a:schemeClr val="tx1"/>
                </a:solidFill>
                <a:effectLst/>
                <a:latin typeface="Arial" pitchFamily="34" charset="0"/>
                <a:cs typeface="Arial" pitchFamily="34" charset="0"/>
              </a:rPr>
              <a:t> Макет таблиці для аналізу структури активів</a:t>
            </a:r>
            <a:endParaRPr kumimoji="0" lang="uk-UA" sz="2000" b="0" i="0"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56586385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714348" y="404664"/>
            <a:ext cx="7143800" cy="5386090"/>
          </a:xfrm>
          <a:prstGeom prst="rect">
            <a:avLst/>
          </a:prstGeom>
        </p:spPr>
        <p:txBody>
          <a:bodyPr wrap="square">
            <a:spAutoFit/>
          </a:bodyPr>
          <a:lstStyle/>
          <a:p>
            <a:pPr algn="ctr"/>
            <a:r>
              <a:rPr lang="uk-UA" sz="2400" b="1" dirty="0">
                <a:latin typeface="Times New Roman" pitchFamily="18" charset="0"/>
                <a:cs typeface="Times New Roman" pitchFamily="18" charset="0"/>
              </a:rPr>
              <a:t>Оцінюючи </a:t>
            </a:r>
            <a:r>
              <a:rPr lang="uk-UA" sz="2400" b="1" i="1" dirty="0">
                <a:latin typeface="Times New Roman" pitchFamily="18" charset="0"/>
                <a:cs typeface="Times New Roman" pitchFamily="18" charset="0"/>
              </a:rPr>
              <a:t>перший розділ активу</a:t>
            </a:r>
            <a:r>
              <a:rPr lang="uk-UA" sz="2400" b="1" dirty="0">
                <a:latin typeface="Times New Roman" pitchFamily="18" charset="0"/>
                <a:cs typeface="Times New Roman" pitchFamily="18" charset="0"/>
              </a:rPr>
              <a:t> балансу, необхідно враховувати, що:</a:t>
            </a:r>
          </a:p>
          <a:p>
            <a:pPr algn="just"/>
            <a:r>
              <a:rPr lang="uk-UA" sz="2400" dirty="0">
                <a:latin typeface="Times New Roman" pitchFamily="18" charset="0"/>
                <a:cs typeface="Times New Roman" pitchFamily="18" charset="0"/>
              </a:rPr>
              <a:t>1) значна частка приросту </a:t>
            </a:r>
            <a:r>
              <a:rPr lang="uk-UA" sz="2400" b="1" dirty="0">
                <a:latin typeface="Times New Roman" pitchFamily="18" charset="0"/>
                <a:cs typeface="Times New Roman" pitchFamily="18" charset="0"/>
              </a:rPr>
              <a:t>нематеріальних активів </a:t>
            </a:r>
            <a:r>
              <a:rPr lang="uk-UA" sz="2400" dirty="0">
                <a:latin typeface="Times New Roman" pitchFamily="18" charset="0"/>
                <a:cs typeface="Times New Roman" pitchFamily="18" charset="0"/>
              </a:rPr>
              <a:t>у зміні загальної величини необоротних активів характеризує обрану підприємством стратегію як </a:t>
            </a:r>
            <a:r>
              <a:rPr lang="uk-UA" sz="2400" b="1" i="1" dirty="0">
                <a:latin typeface="Times New Roman" pitchFamily="18" charset="0"/>
                <a:cs typeface="Times New Roman" pitchFamily="18" charset="0"/>
              </a:rPr>
              <a:t>інноваційну</a:t>
            </a:r>
            <a:r>
              <a:rPr lang="uk-UA" sz="2400" dirty="0">
                <a:latin typeface="Times New Roman" pitchFamily="18" charset="0"/>
                <a:cs typeface="Times New Roman" pitchFamily="18" charset="0"/>
              </a:rPr>
              <a:t>, оскільки вкладаються кошти в патенти, ліцензії, іншу інтелектуальну власність;</a:t>
            </a:r>
          </a:p>
          <a:p>
            <a:pPr algn="just"/>
            <a:r>
              <a:rPr lang="uk-UA" sz="2400" dirty="0">
                <a:latin typeface="Times New Roman" pitchFamily="18" charset="0"/>
                <a:cs typeface="Times New Roman" pitchFamily="18" charset="0"/>
              </a:rPr>
              <a:t>2) якщо </a:t>
            </a:r>
            <a:r>
              <a:rPr lang="uk-UA" sz="2400" b="1" dirty="0">
                <a:latin typeface="Times New Roman" pitchFamily="18" charset="0"/>
                <a:cs typeface="Times New Roman" pitchFamily="18" charset="0"/>
              </a:rPr>
              <a:t>виробничі основні засоби та незавершене будівництво </a:t>
            </a:r>
            <a:r>
              <a:rPr lang="uk-UA" sz="2400" dirty="0">
                <a:latin typeface="Times New Roman" pitchFamily="18" charset="0"/>
                <a:cs typeface="Times New Roman" pitchFamily="18" charset="0"/>
              </a:rPr>
              <a:t>займають найбільшу частку в необоротних активах, то це може свідчити про орієнтацію на створення матеріальних умов </a:t>
            </a:r>
            <a:r>
              <a:rPr lang="uk-UA" sz="2400" b="1" dirty="0">
                <a:latin typeface="Times New Roman" pitchFamily="18" charset="0"/>
                <a:cs typeface="Times New Roman" pitchFamily="18" charset="0"/>
              </a:rPr>
              <a:t>для </a:t>
            </a:r>
            <a:r>
              <a:rPr lang="uk-UA" sz="2400" b="1" i="1" dirty="0">
                <a:latin typeface="Times New Roman" pitchFamily="18" charset="0"/>
                <a:cs typeface="Times New Roman" pitchFamily="18" charset="0"/>
              </a:rPr>
              <a:t>розширення основної діяльності підприємства </a:t>
            </a:r>
            <a:r>
              <a:rPr lang="uk-UA" sz="2400" dirty="0">
                <a:latin typeface="Times New Roman" pitchFamily="18" charset="0"/>
                <a:cs typeface="Times New Roman" pitchFamily="18" charset="0"/>
              </a:rPr>
              <a:t>(при цьому, необхідно враховувати можливий вплив переоцінки вартості основних засобів);</a:t>
            </a:r>
          </a:p>
          <a:p>
            <a:pPr marL="800100" lvl="1" indent="-342900" algn="just">
              <a:buFontTx/>
              <a:buChar char="-"/>
            </a:pPr>
            <a:endParaRPr lang="uk-UA" sz="800" dirty="0">
              <a:latin typeface="Times New Roman" pitchFamily="18" charset="0"/>
              <a:cs typeface="Times New Roman" pitchFamily="18" charset="0"/>
            </a:endParaRPr>
          </a:p>
        </p:txBody>
      </p:sp>
    </p:spTree>
    <p:extLst>
      <p:ext uri="{BB962C8B-B14F-4D97-AF65-F5344CB8AC3E}">
        <p14:creationId xmlns:p14="http://schemas.microsoft.com/office/powerpoint/2010/main" val="14310792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785786" y="551289"/>
            <a:ext cx="6715172" cy="5262979"/>
          </a:xfrm>
          <a:prstGeom prst="rect">
            <a:avLst/>
          </a:prstGeom>
        </p:spPr>
        <p:txBody>
          <a:bodyPr wrap="square">
            <a:spAutoFit/>
          </a:bodyPr>
          <a:lstStyle/>
          <a:p>
            <a:pPr marL="742950" lvl="1" indent="-285750" algn="just"/>
            <a:r>
              <a:rPr lang="uk-UA" sz="2400" dirty="0">
                <a:latin typeface="Times New Roman" pitchFamily="18" charset="0"/>
                <a:cs typeface="Times New Roman" pitchFamily="18" charset="0"/>
              </a:rPr>
              <a:t>3) за певних умов збільшення частки таких елементів як </a:t>
            </a:r>
            <a:r>
              <a:rPr lang="uk-UA" sz="2400" b="1" dirty="0">
                <a:latin typeface="Times New Roman" pitchFamily="18" charset="0"/>
                <a:cs typeface="Times New Roman" pitchFamily="18" charset="0"/>
              </a:rPr>
              <a:t>незавершене будівництво та довгострокова дебіторська заборгованість </a:t>
            </a:r>
            <a:r>
              <a:rPr lang="uk-UA" sz="2400" dirty="0">
                <a:latin typeface="Times New Roman" pitchFamily="18" charset="0"/>
                <a:cs typeface="Times New Roman" pitchFamily="18" charset="0"/>
              </a:rPr>
              <a:t>може </a:t>
            </a:r>
            <a:r>
              <a:rPr lang="uk-UA" sz="2400" i="1" dirty="0">
                <a:latin typeface="Times New Roman" pitchFamily="18" charset="0"/>
                <a:cs typeface="Times New Roman" pitchFamily="18" charset="0"/>
              </a:rPr>
              <a:t>негативно вплинути на ефективність діяльності підприємства</a:t>
            </a:r>
            <a:r>
              <a:rPr lang="uk-UA" sz="2400" dirty="0">
                <a:latin typeface="Times New Roman" pitchFamily="18" charset="0"/>
                <a:cs typeface="Times New Roman" pitchFamily="18" charset="0"/>
              </a:rPr>
              <a:t>, адже вказані активи не беруть участі у виробничому обороті;</a:t>
            </a:r>
          </a:p>
          <a:p>
            <a:pPr marL="742950" lvl="1" indent="-285750" algn="just"/>
            <a:r>
              <a:rPr lang="uk-UA" sz="2400" dirty="0">
                <a:latin typeface="Times New Roman" pitchFamily="18" charset="0"/>
                <a:cs typeface="Times New Roman" pitchFamily="18" charset="0"/>
              </a:rPr>
              <a:t>4) наявність </a:t>
            </a:r>
            <a:r>
              <a:rPr lang="uk-UA" sz="2400" b="1" dirty="0">
                <a:latin typeface="Times New Roman" pitchFamily="18" charset="0"/>
                <a:cs typeface="Times New Roman" pitchFamily="18" charset="0"/>
              </a:rPr>
              <a:t>довгострокових фінансових вкладень </a:t>
            </a:r>
            <a:r>
              <a:rPr lang="uk-UA" sz="2400" dirty="0">
                <a:latin typeface="Times New Roman" pitchFamily="18" charset="0"/>
                <a:cs typeface="Times New Roman" pitchFamily="18" charset="0"/>
              </a:rPr>
              <a:t>вказує на </a:t>
            </a:r>
            <a:r>
              <a:rPr lang="uk-UA" sz="2400" i="1" dirty="0">
                <a:latin typeface="Times New Roman" pitchFamily="18" charset="0"/>
                <a:cs typeface="Times New Roman" pitchFamily="18" charset="0"/>
              </a:rPr>
              <a:t>інвестиційну</a:t>
            </a:r>
            <a:r>
              <a:rPr lang="uk-UA" sz="2400" dirty="0">
                <a:latin typeface="Times New Roman" pitchFamily="18" charset="0"/>
                <a:cs typeface="Times New Roman" pitchFamily="18" charset="0"/>
              </a:rPr>
              <a:t> спрямованість підприємства, за умови визнання підприємства неплатоспроможним необхідно вивчити склад і структуру фінансових вкладень, оцінити їх ліквідність і доцільність</a:t>
            </a:r>
            <a:r>
              <a:rPr lang="uk-UA" sz="2000" dirty="0">
                <a:latin typeface="Times New Roman" pitchFamily="18" charset="0"/>
                <a:cs typeface="Times New Roman" pitchFamily="18" charset="0"/>
              </a:rPr>
              <a:t>.</a:t>
            </a:r>
            <a:endParaRPr lang="uk-UA" sz="2000" dirty="0">
              <a:effectLst>
                <a:outerShdw blurRad="50800" dist="38100" algn="tr" rotWithShape="0">
                  <a:prstClr val="black">
                    <a:alpha val="40000"/>
                  </a:prstClr>
                </a:outerShdw>
              </a:effectLst>
              <a:latin typeface="Times New Roman" pitchFamily="18" charset="0"/>
              <a:cs typeface="Times New Roman" pitchFamily="18"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642910" y="857232"/>
            <a:ext cx="7000924" cy="5201424"/>
          </a:xfrm>
          <a:prstGeom prst="rect">
            <a:avLst/>
          </a:prstGeom>
        </p:spPr>
        <p:txBody>
          <a:bodyPr wrap="square">
            <a:spAutoFit/>
          </a:bodyPr>
          <a:lstStyle/>
          <a:p>
            <a:pPr algn="just"/>
            <a:r>
              <a:rPr lang="ru-RU" sz="2800" dirty="0">
                <a:latin typeface="Times New Roman" pitchFamily="18" charset="0"/>
                <a:cs typeface="Times New Roman" pitchFamily="18" charset="0"/>
              </a:rPr>
              <a:t>5) </a:t>
            </a:r>
            <a:r>
              <a:rPr lang="ru-RU" sz="2800" dirty="0" err="1">
                <a:latin typeface="Times New Roman" pitchFamily="18" charset="0"/>
                <a:cs typeface="Times New Roman" pitchFamily="18" charset="0"/>
              </a:rPr>
              <a:t>якщо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основні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засоби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незавершені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капітальні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інвестиції</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становлять</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найбільшу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частку</a:t>
            </a:r>
            <a:r>
              <a:rPr lang="ru-RU" sz="2800" dirty="0">
                <a:latin typeface="Times New Roman" pitchFamily="18" charset="0"/>
                <a:cs typeface="Times New Roman" pitchFamily="18" charset="0"/>
              </a:rPr>
              <a:t> в </a:t>
            </a:r>
            <a:r>
              <a:rPr lang="ru-RU" sz="2800" dirty="0" err="1">
                <a:latin typeface="Times New Roman" pitchFamily="18" charset="0"/>
                <a:cs typeface="Times New Roman" pitchFamily="18" charset="0"/>
              </a:rPr>
              <a:t>необоротних</a:t>
            </a:r>
            <a:r>
              <a:rPr lang="ru-RU" sz="2800" dirty="0">
                <a:latin typeface="Times New Roman" pitchFamily="18" charset="0"/>
                <a:cs typeface="Times New Roman" pitchFamily="18" charset="0"/>
              </a:rPr>
              <a:t> активах, </a:t>
            </a:r>
            <a:r>
              <a:rPr lang="ru-RU" sz="2800" dirty="0" err="1">
                <a:latin typeface="Times New Roman" pitchFamily="18" charset="0"/>
                <a:cs typeface="Times New Roman" pitchFamily="18" charset="0"/>
              </a:rPr>
              <a:t>це</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може</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свідчити</a:t>
            </a:r>
            <a:r>
              <a:rPr lang="ru-RU" sz="2800" dirty="0">
                <a:latin typeface="Times New Roman" pitchFamily="18" charset="0"/>
                <a:cs typeface="Times New Roman" pitchFamily="18" charset="0"/>
              </a:rPr>
              <a:t> про </a:t>
            </a:r>
            <a:r>
              <a:rPr lang="ru-RU" sz="2800" dirty="0" err="1">
                <a:latin typeface="Times New Roman" pitchFamily="18" charset="0"/>
                <a:cs typeface="Times New Roman" pitchFamily="18" charset="0"/>
              </a:rPr>
              <a:t>орієнтацію</a:t>
            </a:r>
            <a:r>
              <a:rPr lang="ru-RU" sz="2800" dirty="0">
                <a:latin typeface="Times New Roman" pitchFamily="18" charset="0"/>
                <a:cs typeface="Times New Roman" pitchFamily="18" charset="0"/>
              </a:rPr>
              <a:t> на </a:t>
            </a:r>
            <a:r>
              <a:rPr lang="ru-RU" sz="2800" dirty="0" err="1">
                <a:latin typeface="Times New Roman" pitchFamily="18" charset="0"/>
                <a:cs typeface="Times New Roman" pitchFamily="18" charset="0"/>
              </a:rPr>
              <a:t>створення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матеріальних</a:t>
            </a:r>
            <a:r>
              <a:rPr lang="ru-RU" sz="2800" dirty="0">
                <a:latin typeface="Times New Roman" pitchFamily="18" charset="0"/>
                <a:cs typeface="Times New Roman" pitchFamily="18" charset="0"/>
              </a:rPr>
              <a:t> умов для </a:t>
            </a:r>
            <a:r>
              <a:rPr lang="ru-RU" sz="2800" dirty="0" err="1">
                <a:latin typeface="Times New Roman" pitchFamily="18" charset="0"/>
                <a:cs typeface="Times New Roman" pitchFamily="18" charset="0"/>
              </a:rPr>
              <a:t>розширення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основної</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діяльності</a:t>
            </a:r>
            <a:r>
              <a:rPr lang="ru-RU" sz="2800" dirty="0">
                <a:latin typeface="Times New Roman" pitchFamily="18" charset="0"/>
                <a:cs typeface="Times New Roman" pitchFamily="18" charset="0"/>
              </a:rPr>
              <a:t>;</a:t>
            </a:r>
          </a:p>
          <a:p>
            <a:pPr algn="just"/>
            <a:r>
              <a:rPr lang="uk-UA" sz="2800" dirty="0">
                <a:latin typeface="Times New Roman" pitchFamily="18" charset="0"/>
                <a:cs typeface="Times New Roman" pitchFamily="18" charset="0"/>
              </a:rPr>
              <a:t>6) </a:t>
            </a:r>
            <a:r>
              <a:rPr lang="ru-RU" sz="2800" dirty="0" err="1">
                <a:latin typeface="Times New Roman" pitchFamily="18" charset="0"/>
                <a:cs typeface="Times New Roman" pitchFamily="18" charset="0"/>
              </a:rPr>
              <a:t>зниження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коефіцієнта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зносу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відповідно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підвищення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коефіцієнта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придатності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основних</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засобів</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свідчить</a:t>
            </a:r>
            <a:r>
              <a:rPr lang="ru-RU" sz="2800" dirty="0">
                <a:latin typeface="Times New Roman" pitchFamily="18" charset="0"/>
                <a:cs typeface="Times New Roman" pitchFamily="18" charset="0"/>
              </a:rPr>
              <a:t> про </a:t>
            </a:r>
            <a:r>
              <a:rPr lang="ru-RU" sz="2800" dirty="0" err="1">
                <a:latin typeface="Times New Roman" pitchFamily="18" charset="0"/>
                <a:cs typeface="Times New Roman" pitchFamily="18" charset="0"/>
              </a:rPr>
              <a:t>поліпшення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функціонального</a:t>
            </a:r>
            <a:r>
              <a:rPr lang="ru-RU" sz="2800" dirty="0">
                <a:latin typeface="Times New Roman" pitchFamily="18" charset="0"/>
                <a:cs typeface="Times New Roman" pitchFamily="18" charset="0"/>
              </a:rPr>
              <a:t> стану </a:t>
            </a:r>
            <a:r>
              <a:rPr lang="ru-RU" sz="2800" dirty="0" err="1">
                <a:latin typeface="Times New Roman" pitchFamily="18" charset="0"/>
                <a:cs typeface="Times New Roman" pitchFamily="18" charset="0"/>
              </a:rPr>
              <a:t>необоротних</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активів</a:t>
            </a:r>
            <a:r>
              <a:rPr lang="ru-RU" sz="2800" dirty="0">
                <a:latin typeface="Times New Roman" pitchFamily="18" charset="0"/>
                <a:cs typeface="Times New Roman" pitchFamily="18" charset="0"/>
              </a:rPr>
              <a:t>.</a:t>
            </a:r>
          </a:p>
          <a:p>
            <a:pPr algn="just"/>
            <a:endParaRPr lang="ru-RU" sz="2400" dirty="0">
              <a:latin typeface="Times New Roman" pitchFamily="18" charset="0"/>
              <a:cs typeface="Times New Roman" pitchFamily="18"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500034" y="1428737"/>
            <a:ext cx="7528350" cy="2062103"/>
          </a:xfrm>
          <a:prstGeom prst="rect">
            <a:avLst/>
          </a:prstGeom>
        </p:spPr>
        <p:txBody>
          <a:bodyPr wrap="square">
            <a:spAutoFit/>
          </a:bodyPr>
          <a:lstStyle/>
          <a:p>
            <a:pPr algn="just"/>
            <a:r>
              <a:rPr lang="uk-UA" sz="3200" dirty="0">
                <a:latin typeface="Times New Roman" pitchFamily="18" charset="0"/>
                <a:cs typeface="Times New Roman" pitchFamily="18" charset="0"/>
              </a:rPr>
              <a:t>Для детальнішого аналізу необоротних активів використовуються показники придатності та ефективності використання основних засобів </a:t>
            </a:r>
          </a:p>
        </p:txBody>
      </p:sp>
    </p:spTree>
    <p:extLst>
      <p:ext uri="{BB962C8B-B14F-4D97-AF65-F5344CB8AC3E}">
        <p14:creationId xmlns:p14="http://schemas.microsoft.com/office/powerpoint/2010/main" val="28707074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622857" y="620688"/>
            <a:ext cx="6806664" cy="4154984"/>
          </a:xfrm>
          <a:prstGeom prst="rect">
            <a:avLst/>
          </a:prstGeom>
        </p:spPr>
        <p:txBody>
          <a:bodyPr wrap="square">
            <a:spAutoFit/>
          </a:bodyPr>
          <a:lstStyle/>
          <a:p>
            <a:pPr algn="ctr"/>
            <a:r>
              <a:rPr lang="uk-UA" sz="2400" b="1" dirty="0">
                <a:latin typeface="Times New Roman" pitchFamily="18" charset="0"/>
                <a:cs typeface="Times New Roman" pitchFamily="18" charset="0"/>
              </a:rPr>
              <a:t>Оцінюючи </a:t>
            </a:r>
            <a:r>
              <a:rPr lang="uk-UA" sz="2400" b="1" i="1" dirty="0">
                <a:latin typeface="Times New Roman" pitchFamily="18" charset="0"/>
                <a:cs typeface="Times New Roman" pitchFamily="18" charset="0"/>
              </a:rPr>
              <a:t>другий розділ активу</a:t>
            </a:r>
            <a:r>
              <a:rPr lang="uk-UA" sz="2400" b="1" dirty="0">
                <a:latin typeface="Times New Roman" pitchFamily="18" charset="0"/>
                <a:cs typeface="Times New Roman" pitchFamily="18" charset="0"/>
              </a:rPr>
              <a:t> балансу, необхідно враховувати, що:</a:t>
            </a:r>
          </a:p>
          <a:p>
            <a:endParaRPr lang="uk-UA" sz="2400" dirty="0">
              <a:latin typeface="Times New Roman" pitchFamily="18" charset="0"/>
              <a:cs typeface="Times New Roman" pitchFamily="18" charset="0"/>
            </a:endParaRPr>
          </a:p>
          <a:p>
            <a:pPr algn="just"/>
            <a:r>
              <a:rPr lang="uk-UA" sz="2400" dirty="0">
                <a:latin typeface="Times New Roman" pitchFamily="18" charset="0"/>
                <a:cs typeface="Times New Roman" pitchFamily="18" charset="0"/>
              </a:rPr>
              <a:t>1) збільшення </a:t>
            </a:r>
            <a:r>
              <a:rPr lang="uk-UA" sz="2400" b="1" dirty="0">
                <a:latin typeface="Times New Roman" pitchFamily="18" charset="0"/>
                <a:cs typeface="Times New Roman" pitchFamily="18" charset="0"/>
              </a:rPr>
              <a:t>грошових коштів </a:t>
            </a:r>
            <a:r>
              <a:rPr lang="uk-UA" sz="2400" dirty="0">
                <a:latin typeface="Times New Roman" pitchFamily="18" charset="0"/>
                <a:cs typeface="Times New Roman" pitchFamily="18" charset="0"/>
              </a:rPr>
              <a:t>на рахунках у банку свідчить, як правило, про </a:t>
            </a:r>
            <a:r>
              <a:rPr lang="uk-UA" sz="2400" i="1" dirty="0">
                <a:latin typeface="Times New Roman" pitchFamily="18" charset="0"/>
                <a:cs typeface="Times New Roman" pitchFamily="18" charset="0"/>
              </a:rPr>
              <a:t>зміцнення фінансового стану</a:t>
            </a:r>
            <a:r>
              <a:rPr lang="uk-UA" sz="2400" dirty="0">
                <a:latin typeface="Times New Roman" pitchFamily="18" charset="0"/>
                <a:cs typeface="Times New Roman" pitchFamily="18" charset="0"/>
              </a:rPr>
              <a:t>. Наявність значних залишків грошових коштів протягом тривалого часу може бути результатом </a:t>
            </a:r>
            <a:r>
              <a:rPr lang="uk-UA" sz="2400" i="1" dirty="0">
                <a:latin typeface="Times New Roman" pitchFamily="18" charset="0"/>
                <a:cs typeface="Times New Roman" pitchFamily="18" charset="0"/>
              </a:rPr>
              <a:t>неправильного використання оборотних засобів;</a:t>
            </a:r>
          </a:p>
          <a:p>
            <a:pPr algn="just"/>
            <a:endParaRPr lang="uk-UA" sz="2400" i="1" dirty="0">
              <a:latin typeface="Times New Roman" pitchFamily="18" charset="0"/>
              <a:cs typeface="Times New Roman" pitchFamily="18" charset="0"/>
            </a:endParaRPr>
          </a:p>
          <a:p>
            <a:pPr algn="just"/>
            <a:r>
              <a:rPr lang="uk-UA" sz="2400" dirty="0">
                <a:latin typeface="Times New Roman" pitchFamily="18" charset="0"/>
                <a:cs typeface="Times New Roman" pitchFamily="18" charset="0"/>
              </a:rPr>
              <a:t>.</a:t>
            </a:r>
          </a:p>
        </p:txBody>
      </p:sp>
    </p:spTree>
    <p:extLst>
      <p:ext uri="{BB962C8B-B14F-4D97-AF65-F5344CB8AC3E}">
        <p14:creationId xmlns:p14="http://schemas.microsoft.com/office/powerpoint/2010/main" val="6670840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60000"/>
                <a:lumOff val="4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Прямоугольник 2"/>
          <p:cNvSpPr/>
          <p:nvPr/>
        </p:nvSpPr>
        <p:spPr>
          <a:xfrm>
            <a:off x="1214414" y="928670"/>
            <a:ext cx="6357982" cy="4401205"/>
          </a:xfrm>
          <a:prstGeom prst="rect">
            <a:avLst/>
          </a:prstGeom>
        </p:spPr>
        <p:txBody>
          <a:bodyPr wrap="square">
            <a:spAutoFit/>
          </a:bodyPr>
          <a:lstStyle/>
          <a:p>
            <a:pPr algn="just"/>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Аналіз</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фінансового</a:t>
            </a:r>
            <a:r>
              <a:rPr lang="ru-RU" sz="2800" dirty="0">
                <a:latin typeface="Times New Roman" pitchFamily="18" charset="0"/>
                <a:cs typeface="Times New Roman" pitchFamily="18" charset="0"/>
              </a:rPr>
              <a:t> стану </a:t>
            </a:r>
            <a:r>
              <a:rPr lang="ru-RU" sz="2800" dirty="0" err="1">
                <a:latin typeface="Times New Roman" pitchFamily="18" charset="0"/>
                <a:cs typeface="Times New Roman" pitchFamily="18" charset="0"/>
              </a:rPr>
              <a:t>підприємства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починається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оцінювання</a:t>
            </a:r>
            <a:r>
              <a:rPr lang="ru-RU" sz="2800" dirty="0">
                <a:latin typeface="Times New Roman" pitchFamily="18" charset="0"/>
                <a:cs typeface="Times New Roman" pitchFamily="18" charset="0"/>
              </a:rPr>
              <a:t> складу, </a:t>
            </a:r>
            <a:r>
              <a:rPr lang="ru-RU" sz="2800" dirty="0" err="1">
                <a:latin typeface="Times New Roman" pitchFamily="18" charset="0"/>
                <a:cs typeface="Times New Roman" pitchFamily="18" charset="0"/>
              </a:rPr>
              <a:t>структури</a:t>
            </a:r>
            <a:r>
              <a:rPr lang="ru-RU" sz="2800" dirty="0">
                <a:latin typeface="Times New Roman" pitchFamily="18" charset="0"/>
                <a:cs typeface="Times New Roman" pitchFamily="18" charset="0"/>
              </a:rPr>
              <a:t> та </a:t>
            </a:r>
            <a:r>
              <a:rPr lang="ru-RU" sz="2800" dirty="0" err="1">
                <a:latin typeface="Times New Roman" pitchFamily="18" charset="0"/>
                <a:cs typeface="Times New Roman" pitchFamily="18" charset="0"/>
              </a:rPr>
              <a:t>динаміки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сукупного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капіталу</a:t>
            </a:r>
            <a:r>
              <a:rPr lang="ru-RU" sz="2800" dirty="0">
                <a:latin typeface="Times New Roman" pitchFamily="18" charset="0"/>
                <a:cs typeface="Times New Roman" pitchFamily="18" charset="0"/>
              </a:rPr>
              <a:t>. 	</a:t>
            </a:r>
          </a:p>
          <a:p>
            <a:pPr algn="just"/>
            <a:r>
              <a:rPr lang="ru-RU" sz="2800" i="1" dirty="0">
                <a:latin typeface="Times New Roman" pitchFamily="18" charset="0"/>
                <a:cs typeface="Times New Roman" pitchFamily="18" charset="0"/>
              </a:rPr>
              <a:t>	</a:t>
            </a:r>
            <a:r>
              <a:rPr lang="ru-RU" sz="2800" i="1" dirty="0" err="1">
                <a:latin typeface="Times New Roman" pitchFamily="18" charset="0"/>
                <a:cs typeface="Times New Roman" pitchFamily="18" charset="0"/>
              </a:rPr>
              <a:t>Сукупний</a:t>
            </a:r>
            <a:r>
              <a:rPr lang="ru-RU" sz="2800" i="1" dirty="0">
                <a:latin typeface="Times New Roman" pitchFamily="18" charset="0"/>
                <a:cs typeface="Times New Roman" pitchFamily="18" charset="0"/>
              </a:rPr>
              <a:t> </a:t>
            </a:r>
            <a:r>
              <a:rPr lang="ru-RU" sz="2800" i="1" dirty="0" err="1">
                <a:latin typeface="Times New Roman" pitchFamily="18" charset="0"/>
                <a:cs typeface="Times New Roman" pitchFamily="18" charset="0"/>
              </a:rPr>
              <a:t>капітал</a:t>
            </a:r>
            <a:r>
              <a:rPr lang="ru-RU" sz="2800" i="1" dirty="0">
                <a:latin typeface="Times New Roman" pitchFamily="18" charset="0"/>
                <a:cs typeface="Times New Roman" pitchFamily="18" charset="0"/>
              </a:rPr>
              <a:t> – </a:t>
            </a:r>
            <a:r>
              <a:rPr lang="ru-RU" sz="2800" i="1" dirty="0" err="1">
                <a:latin typeface="Times New Roman" pitchFamily="18" charset="0"/>
                <a:cs typeface="Times New Roman" pitchFamily="18" charset="0"/>
              </a:rPr>
              <a:t>це</a:t>
            </a:r>
            <a:r>
              <a:rPr lang="ru-RU" sz="2800" i="1" dirty="0">
                <a:latin typeface="Times New Roman" pitchFamily="18" charset="0"/>
                <a:cs typeface="Times New Roman" pitchFamily="18" charset="0"/>
              </a:rPr>
              <a:t> </a:t>
            </a:r>
            <a:r>
              <a:rPr lang="ru-RU" sz="2800" dirty="0" err="1">
                <a:latin typeface="Times New Roman" pitchFamily="18" charset="0"/>
                <a:cs typeface="Times New Roman" pitchFamily="18" charset="0"/>
              </a:rPr>
              <a:t>підсумок</a:t>
            </a:r>
            <a:r>
              <a:rPr lang="ru-RU" sz="2800" dirty="0">
                <a:latin typeface="Times New Roman" pitchFamily="18" charset="0"/>
                <a:cs typeface="Times New Roman" pitchFamily="18" charset="0"/>
              </a:rPr>
              <a:t> (валюта) балансу, </a:t>
            </a:r>
            <a:r>
              <a:rPr lang="ru-RU" sz="2800" dirty="0" err="1">
                <a:latin typeface="Times New Roman" pitchFamily="18" charset="0"/>
                <a:cs typeface="Times New Roman" pitchFamily="18" charset="0"/>
              </a:rPr>
              <a:t>що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a:t>
            </a:r>
            <a:r>
              <a:rPr lang="ru-RU" sz="2800" dirty="0">
                <a:latin typeface="Times New Roman" pitchFamily="18" charset="0"/>
                <a:cs typeface="Times New Roman" pitchFamily="18" charset="0"/>
              </a:rPr>
              <a:t> одного боку, </a:t>
            </a:r>
            <a:r>
              <a:rPr lang="ru-RU" sz="2800" dirty="0" err="1">
                <a:latin typeface="Times New Roman" pitchFamily="18" charset="0"/>
                <a:cs typeface="Times New Roman" pitchFamily="18" charset="0"/>
              </a:rPr>
              <a:t>показує</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загальну</a:t>
            </a:r>
            <a:r>
              <a:rPr lang="ru-RU" sz="2800" dirty="0">
                <a:latin typeface="Times New Roman" pitchFamily="18" charset="0"/>
                <a:cs typeface="Times New Roman" pitchFamily="18" charset="0"/>
              </a:rPr>
              <a:t> суму </a:t>
            </a:r>
            <a:r>
              <a:rPr lang="ru-RU" sz="2800" dirty="0" err="1">
                <a:latin typeface="Times New Roman" pitchFamily="18" charset="0"/>
                <a:cs typeface="Times New Roman" pitchFamily="18" charset="0"/>
              </a:rPr>
              <a:t>засобів</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які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має</a:t>
            </a:r>
            <a:r>
              <a:rPr lang="ru-RU" sz="2800" dirty="0">
                <a:latin typeface="Times New Roman" pitchFamily="18" charset="0"/>
                <a:cs typeface="Times New Roman" pitchFamily="18" charset="0"/>
              </a:rPr>
              <a:t> у </a:t>
            </a:r>
            <a:r>
              <a:rPr lang="ru-RU" sz="2800" dirty="0" err="1">
                <a:latin typeface="Times New Roman" pitchFamily="18" charset="0"/>
                <a:cs typeface="Times New Roman" pitchFamily="18" charset="0"/>
              </a:rPr>
              <a:t>своєму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розпорядженні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підприємство</a:t>
            </a:r>
            <a:r>
              <a:rPr lang="ru-RU" sz="2800" dirty="0">
                <a:latin typeface="Times New Roman" pitchFamily="18" charset="0"/>
                <a:cs typeface="Times New Roman" pitchFamily="18" charset="0"/>
              </a:rPr>
              <a:t> (актив), а </a:t>
            </a:r>
            <a:r>
              <a:rPr lang="ru-RU" sz="2800" dirty="0" err="1">
                <a:latin typeface="Times New Roman" pitchFamily="18" charset="0"/>
                <a:cs typeface="Times New Roman" pitchFamily="18" charset="0"/>
              </a:rPr>
              <a:t>з</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іншого</a:t>
            </a:r>
            <a:r>
              <a:rPr lang="ru-RU" sz="2800" dirty="0">
                <a:latin typeface="Times New Roman" pitchFamily="18" charset="0"/>
                <a:cs typeface="Times New Roman" pitchFamily="18" charset="0"/>
              </a:rPr>
              <a:t> – суму </a:t>
            </a:r>
            <a:r>
              <a:rPr lang="ru-RU" sz="2800" dirty="0" err="1">
                <a:latin typeface="Times New Roman" pitchFamily="18" charset="0"/>
                <a:cs typeface="Times New Roman" pitchFamily="18" charset="0"/>
              </a:rPr>
              <a:t>джерел</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утворення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цих</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засобів</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пасив</a:t>
            </a:r>
            <a:r>
              <a:rPr lang="ru-RU" sz="2800" dirty="0">
                <a:latin typeface="Times New Roman" pitchFamily="18" charset="0"/>
                <a:cs typeface="Times New Roman" pitchFamily="18" charset="0"/>
              </a:rPr>
              <a:t>).</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428596" y="285728"/>
            <a:ext cx="7215238" cy="5632311"/>
          </a:xfrm>
          <a:prstGeom prst="rect">
            <a:avLst/>
          </a:prstGeom>
        </p:spPr>
        <p:txBody>
          <a:bodyPr wrap="square">
            <a:spAutoFit/>
          </a:bodyPr>
          <a:lstStyle/>
          <a:p>
            <a:pPr algn="just"/>
            <a:r>
              <a:rPr lang="uk-UA" sz="2400" dirty="0">
                <a:latin typeface="Times New Roman" pitchFamily="18" charset="0"/>
                <a:cs typeface="Times New Roman" pitchFamily="18" charset="0"/>
              </a:rPr>
              <a:t>2) збільшення питомої ваги </a:t>
            </a:r>
            <a:r>
              <a:rPr lang="uk-UA" sz="2400" b="1" dirty="0">
                <a:latin typeface="Times New Roman" pitchFamily="18" charset="0"/>
                <a:cs typeface="Times New Roman" pitchFamily="18" charset="0"/>
              </a:rPr>
              <a:t>виробничих запасів </a:t>
            </a:r>
            <a:r>
              <a:rPr lang="uk-UA" sz="2400" dirty="0">
                <a:latin typeface="Times New Roman" pitchFamily="18" charset="0"/>
                <a:cs typeface="Times New Roman" pitchFamily="18" charset="0"/>
              </a:rPr>
              <a:t>може свідчити про:</a:t>
            </a:r>
          </a:p>
          <a:p>
            <a:pPr lvl="0" algn="just">
              <a:buFontTx/>
              <a:buChar char="-"/>
            </a:pPr>
            <a:r>
              <a:rPr lang="uk-UA" sz="2400" dirty="0">
                <a:latin typeface="Times New Roman" pitchFamily="18" charset="0"/>
                <a:cs typeface="Times New Roman" pitchFamily="18" charset="0"/>
              </a:rPr>
              <a:t> нарощування виробничого потенціалу підприємства; </a:t>
            </a:r>
          </a:p>
          <a:p>
            <a:pPr lvl="0" algn="just">
              <a:buFontTx/>
              <a:buChar char="-"/>
            </a:pPr>
            <a:r>
              <a:rPr lang="uk-UA" sz="2400" dirty="0">
                <a:latin typeface="Times New Roman" pitchFamily="18" charset="0"/>
                <a:cs typeface="Times New Roman" pitchFamily="18" charset="0"/>
              </a:rPr>
              <a:t> прагнення за рахунок вкладень у виробничі запаси захистити грошові активи підприємства від знецінення внаслідок інфляції;</a:t>
            </a:r>
          </a:p>
          <a:p>
            <a:pPr algn="just"/>
            <a:r>
              <a:rPr lang="uk-UA" sz="2400" dirty="0">
                <a:latin typeface="Times New Roman" pitchFamily="18" charset="0"/>
                <a:cs typeface="Times New Roman" pitchFamily="18" charset="0"/>
              </a:rPr>
              <a:t>- нераціональність обраної господарської стратегії, внаслідок якої значна частина оборотних активів іммобілізована в запасах, ліквідність яких може бути невисокою. </a:t>
            </a:r>
            <a:r>
              <a:rPr lang="ru-RU" sz="2400" dirty="0" err="1">
                <a:latin typeface="Times New Roman" pitchFamily="18" charset="0"/>
                <a:cs typeface="Times New Roman" pitchFamily="18" charset="0"/>
              </a:rPr>
              <a:t>Перевищення</a:t>
            </a:r>
            <a:r>
              <a:rPr lang="ru-RU" sz="2400" dirty="0">
                <a:latin typeface="Times New Roman" pitchFamily="18" charset="0"/>
                <a:cs typeface="Times New Roman" pitchFamily="18" charset="0"/>
              </a:rPr>
              <a:t> темпу приросту </a:t>
            </a:r>
            <a:r>
              <a:rPr lang="ru-RU" sz="2400" dirty="0" err="1">
                <a:latin typeface="Times New Roman" pitchFamily="18" charset="0"/>
                <a:cs typeface="Times New Roman" pitchFamily="18" charset="0"/>
              </a:rPr>
              <a:t>готової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продукції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товарів</a:t>
            </a:r>
            <a:r>
              <a:rPr lang="ru-RU" sz="2400" dirty="0">
                <a:latin typeface="Times New Roman" pitchFamily="18" charset="0"/>
                <a:cs typeface="Times New Roman" pitchFamily="18" charset="0"/>
              </a:rPr>
              <a:t> над темпами приросту майна </a:t>
            </a:r>
            <a:r>
              <a:rPr lang="ru-RU" sz="2400" dirty="0" err="1">
                <a:latin typeface="Times New Roman" pitchFamily="18" charset="0"/>
                <a:cs typeface="Times New Roman" pitchFamily="18" charset="0"/>
              </a:rPr>
              <a:t>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оборотних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активів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може</a:t>
            </a:r>
            <a:r>
              <a:rPr lang="ru-RU" sz="2400" dirty="0">
                <a:latin typeface="Times New Roman" pitchFamily="18" charset="0"/>
                <a:cs typeface="Times New Roman" pitchFamily="18" charset="0"/>
              </a:rPr>
              <a:t> бути </a:t>
            </a:r>
            <a:r>
              <a:rPr lang="ru-RU" sz="2400" dirty="0" err="1">
                <a:latin typeface="Times New Roman" pitchFamily="18" charset="0"/>
                <a:cs typeface="Times New Roman" pitchFamily="18" charset="0"/>
              </a:rPr>
              <a:t>ознакою</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накопичення</a:t>
            </a:r>
            <a:r>
              <a:rPr lang="ru-RU" sz="2400" dirty="0">
                <a:latin typeface="Times New Roman" pitchFamily="18" charset="0"/>
                <a:cs typeface="Times New Roman" pitchFamily="18" charset="0"/>
              </a:rPr>
              <a:t> проблем у </a:t>
            </a:r>
            <a:r>
              <a:rPr lang="ru-RU" sz="2400" dirty="0" err="1">
                <a:latin typeface="Times New Roman" pitchFamily="18" charset="0"/>
                <a:cs typeface="Times New Roman" pitchFamily="18" charset="0"/>
              </a:rPr>
              <a:t>збутовій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діяльності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неефективності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маркетингової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стратегії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підприємства</a:t>
            </a:r>
            <a:r>
              <a:rPr lang="ru-RU" sz="2400" dirty="0">
                <a:latin typeface="Times New Roman" pitchFamily="18" charset="0"/>
                <a:cs typeface="Times New Roman" pitchFamily="18" charset="0"/>
              </a:rPr>
              <a:t>;</a:t>
            </a:r>
            <a:endParaRPr lang="uk-UA" sz="2400" dirty="0">
              <a:latin typeface="Times New Roman" pitchFamily="18" charset="0"/>
              <a:cs typeface="Times New Roman" pitchFamily="18"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Прямоугольник 2"/>
          <p:cNvSpPr/>
          <p:nvPr/>
        </p:nvSpPr>
        <p:spPr>
          <a:xfrm>
            <a:off x="571472" y="785794"/>
            <a:ext cx="7072362" cy="3385542"/>
          </a:xfrm>
          <a:prstGeom prst="rect">
            <a:avLst/>
          </a:prstGeom>
        </p:spPr>
        <p:txBody>
          <a:bodyPr wrap="square">
            <a:spAutoFit/>
          </a:bodyPr>
          <a:lstStyle/>
          <a:p>
            <a:pPr algn="just"/>
            <a:r>
              <a:rPr lang="ru-RU" sz="2800" dirty="0">
                <a:latin typeface="Times New Roman" pitchFamily="18" charset="0"/>
                <a:cs typeface="Times New Roman" pitchFamily="18" charset="0"/>
              </a:rPr>
              <a:t>3) позитивною характеристикою </a:t>
            </a:r>
            <a:r>
              <a:rPr lang="ru-RU" sz="2800" dirty="0" err="1">
                <a:latin typeface="Times New Roman" pitchFamily="18" charset="0"/>
                <a:cs typeface="Times New Roman" pitchFamily="18" charset="0"/>
              </a:rPr>
              <a:t>майнового</a:t>
            </a:r>
            <a:r>
              <a:rPr lang="ru-RU" sz="2800" dirty="0">
                <a:latin typeface="Times New Roman" pitchFamily="18" charset="0"/>
                <a:cs typeface="Times New Roman" pitchFamily="18" charset="0"/>
              </a:rPr>
              <a:t> стану </a:t>
            </a:r>
            <a:r>
              <a:rPr lang="ru-RU" sz="2800" dirty="0" err="1">
                <a:latin typeface="Times New Roman" pitchFamily="18" charset="0"/>
                <a:cs typeface="Times New Roman" pitchFamily="18" charset="0"/>
              </a:rPr>
              <a:t>є</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зменшення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сум</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поточнї</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дебіторської</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заборгованості</a:t>
            </a:r>
            <a:r>
              <a:rPr lang="ru-RU" sz="2800" dirty="0">
                <a:latin typeface="Times New Roman" pitchFamily="18" charset="0"/>
                <a:cs typeface="Times New Roman" pitchFamily="18" charset="0"/>
              </a:rPr>
              <a:t> за видами та в </a:t>
            </a:r>
            <a:r>
              <a:rPr lang="ru-RU" sz="2800" dirty="0" err="1">
                <a:latin typeface="Times New Roman" pitchFamily="18" charset="0"/>
                <a:cs typeface="Times New Roman" pitchFamily="18" charset="0"/>
              </a:rPr>
              <a:t>цілому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зниження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її</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частки</a:t>
            </a:r>
            <a:r>
              <a:rPr lang="ru-RU" sz="2800" dirty="0">
                <a:latin typeface="Times New Roman" pitchFamily="18" charset="0"/>
                <a:cs typeface="Times New Roman" pitchFamily="18" charset="0"/>
              </a:rPr>
              <a:t> в </a:t>
            </a:r>
            <a:r>
              <a:rPr lang="ru-RU" sz="2800" dirty="0" err="1">
                <a:latin typeface="Times New Roman" pitchFamily="18" charset="0"/>
                <a:cs typeface="Times New Roman" pitchFamily="18" charset="0"/>
              </a:rPr>
              <a:t>майні</a:t>
            </a:r>
            <a:r>
              <a:rPr lang="ru-RU" sz="2800" dirty="0">
                <a:latin typeface="Times New Roman" pitchFamily="18" charset="0"/>
                <a:cs typeface="Times New Roman" pitchFamily="18" charset="0"/>
              </a:rPr>
              <a:t> та </a:t>
            </a:r>
            <a:r>
              <a:rPr lang="ru-RU" sz="2800" dirty="0" err="1">
                <a:latin typeface="Times New Roman" pitchFamily="18" charset="0"/>
                <a:cs typeface="Times New Roman" pitchFamily="18" charset="0"/>
              </a:rPr>
              <a:t>оборотних</a:t>
            </a:r>
            <a:r>
              <a:rPr lang="ru-RU" sz="2800" dirty="0">
                <a:latin typeface="Times New Roman" pitchFamily="18" charset="0"/>
                <a:cs typeface="Times New Roman" pitchFamily="18" charset="0"/>
              </a:rPr>
              <a:t> активах.</a:t>
            </a:r>
          </a:p>
          <a:p>
            <a:pPr algn="just"/>
            <a:r>
              <a:rPr lang="uk-UA" sz="2800" dirty="0">
                <a:latin typeface="Times New Roman" pitchFamily="18" charset="0"/>
                <a:cs typeface="Times New Roman" pitchFamily="18" charset="0"/>
              </a:rPr>
              <a:t>Зростання </a:t>
            </a:r>
            <a:r>
              <a:rPr lang="uk-UA" sz="2800" b="1" dirty="0">
                <a:latin typeface="Times New Roman" pitchFamily="18" charset="0"/>
                <a:cs typeface="Times New Roman" pitchFamily="18" charset="0"/>
              </a:rPr>
              <a:t>дебіторської заборгованості </a:t>
            </a:r>
            <a:r>
              <a:rPr lang="uk-UA" sz="2800" dirty="0">
                <a:latin typeface="Times New Roman" pitchFamily="18" charset="0"/>
                <a:cs typeface="Times New Roman" pitchFamily="18" charset="0"/>
              </a:rPr>
              <a:t>не завжди оцінюється негативно</a:t>
            </a:r>
            <a:endParaRPr lang="ru-RU" sz="2800" dirty="0">
              <a:latin typeface="Times New Roman" pitchFamily="18" charset="0"/>
              <a:cs typeface="Times New Roman" pitchFamily="18" charset="0"/>
            </a:endParaRPr>
          </a:p>
          <a:p>
            <a:endParaRPr lang="ru-RU"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683568" y="357166"/>
            <a:ext cx="7246018" cy="5755422"/>
          </a:xfrm>
          <a:prstGeom prst="rect">
            <a:avLst/>
          </a:prstGeom>
        </p:spPr>
        <p:txBody>
          <a:bodyPr wrap="square">
            <a:spAutoFit/>
          </a:bodyPr>
          <a:lstStyle/>
          <a:p>
            <a:pPr algn="ctr"/>
            <a:r>
              <a:rPr lang="uk-UA" sz="2400" b="1" dirty="0">
                <a:latin typeface="Times New Roman" pitchFamily="18" charset="0"/>
                <a:cs typeface="Times New Roman" pitchFamily="18" charset="0"/>
              </a:rPr>
              <a:t>Збільшення частки оборотних активів у майні може свідчити про:</a:t>
            </a:r>
          </a:p>
          <a:p>
            <a:endParaRPr lang="uk-UA" sz="2400" dirty="0">
              <a:latin typeface="Times New Roman" pitchFamily="18" charset="0"/>
              <a:cs typeface="Times New Roman" pitchFamily="18" charset="0"/>
            </a:endParaRPr>
          </a:p>
          <a:p>
            <a:pPr marL="342900" lvl="0" indent="-342900" algn="just">
              <a:buFontTx/>
              <a:buChar char="-"/>
            </a:pPr>
            <a:r>
              <a:rPr lang="uk-UA" sz="2400" b="1" dirty="0">
                <a:latin typeface="Times New Roman" pitchFamily="18" charset="0"/>
                <a:cs typeface="Times New Roman" pitchFamily="18" charset="0"/>
              </a:rPr>
              <a:t>формування</a:t>
            </a:r>
            <a:r>
              <a:rPr lang="uk-UA" sz="2400" dirty="0">
                <a:latin typeface="Times New Roman" pitchFamily="18" charset="0"/>
                <a:cs typeface="Times New Roman" pitchFamily="18" charset="0"/>
              </a:rPr>
              <a:t> </a:t>
            </a:r>
            <a:r>
              <a:rPr lang="uk-UA" sz="2400" b="1" dirty="0">
                <a:latin typeface="Times New Roman" pitchFamily="18" charset="0"/>
                <a:cs typeface="Times New Roman" pitchFamily="18" charset="0"/>
              </a:rPr>
              <a:t>мобільнішої структури активів</a:t>
            </a:r>
            <a:r>
              <a:rPr lang="uk-UA" sz="2400" dirty="0">
                <a:latin typeface="Times New Roman" pitchFamily="18" charset="0"/>
                <a:cs typeface="Times New Roman" pitchFamily="18" charset="0"/>
              </a:rPr>
              <a:t>, яка сприяє прискоренню оборотності активів підприємства;</a:t>
            </a:r>
          </a:p>
          <a:p>
            <a:pPr marL="342900" lvl="0" indent="-342900" algn="just">
              <a:buFontTx/>
              <a:buChar char="-"/>
            </a:pPr>
            <a:r>
              <a:rPr lang="uk-UA" sz="2400" b="1" dirty="0">
                <a:latin typeface="Times New Roman" pitchFamily="18" charset="0"/>
                <a:cs typeface="Times New Roman" pitchFamily="18" charset="0"/>
              </a:rPr>
              <a:t>вилучення частини оборотних активів </a:t>
            </a:r>
            <a:r>
              <a:rPr lang="uk-UA" sz="2400" dirty="0">
                <a:latin typeface="Times New Roman" pitchFamily="18" charset="0"/>
                <a:cs typeface="Times New Roman" pitchFamily="18" charset="0"/>
              </a:rPr>
              <a:t>на кредитування споживачів готової продукції та інших дебіторів, що характеризує мобілізацію цієї частини оборотних засобів із виробничого процесу;</a:t>
            </a:r>
          </a:p>
          <a:p>
            <a:pPr marL="342900" lvl="0" indent="-342900" algn="just">
              <a:buFontTx/>
              <a:buChar char="-"/>
            </a:pPr>
            <a:r>
              <a:rPr lang="uk-UA" sz="2400" b="1" dirty="0">
                <a:latin typeface="Times New Roman" pitchFamily="18" charset="0"/>
                <a:cs typeface="Times New Roman" pitchFamily="18" charset="0"/>
              </a:rPr>
              <a:t>згортання виробничої бази</a:t>
            </a:r>
            <a:r>
              <a:rPr lang="uk-UA" sz="2400" dirty="0">
                <a:latin typeface="Times New Roman" pitchFamily="18" charset="0"/>
                <a:cs typeface="Times New Roman" pitchFamily="18" charset="0"/>
              </a:rPr>
              <a:t>;</a:t>
            </a:r>
          </a:p>
          <a:p>
            <a:pPr marL="342900" lvl="0" indent="-342900" algn="just">
              <a:buFontTx/>
              <a:buChar char="-"/>
            </a:pPr>
            <a:r>
              <a:rPr lang="uk-UA" sz="2400" b="1" dirty="0">
                <a:latin typeface="Times New Roman" pitchFamily="18" charset="0"/>
                <a:cs typeface="Times New Roman" pitchFamily="18" charset="0"/>
              </a:rPr>
              <a:t>викривлення реальної оцінки оборотних засобів </a:t>
            </a:r>
            <a:r>
              <a:rPr lang="uk-UA" sz="2400" dirty="0">
                <a:latin typeface="Times New Roman" pitchFamily="18" charset="0"/>
                <a:cs typeface="Times New Roman" pitchFamily="18" charset="0"/>
              </a:rPr>
              <a:t>внаслідок існуючого порядку їх бухгалтерського обліку тощо.</a:t>
            </a:r>
          </a:p>
          <a:p>
            <a:pPr marL="342900" lvl="0" indent="-342900">
              <a:buFontTx/>
              <a:buChar char="-"/>
            </a:pPr>
            <a:endParaRPr lang="uk-UA" sz="800" dirty="0">
              <a:latin typeface="Times New Roman" pitchFamily="18" charset="0"/>
              <a:cs typeface="Times New Roman" pitchFamily="18" charset="0"/>
            </a:endParaRPr>
          </a:p>
        </p:txBody>
      </p:sp>
    </p:spTree>
    <p:extLst>
      <p:ext uri="{BB962C8B-B14F-4D97-AF65-F5344CB8AC3E}">
        <p14:creationId xmlns:p14="http://schemas.microsoft.com/office/powerpoint/2010/main" val="23966777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827584" y="476672"/>
            <a:ext cx="7704856" cy="830997"/>
          </a:xfrm>
          <a:prstGeom prst="rect">
            <a:avLst/>
          </a:prstGeom>
        </p:spPr>
        <p:txBody>
          <a:bodyPr wrap="square">
            <a:spAutoFit/>
          </a:bodyPr>
          <a:lstStyle/>
          <a:p>
            <a:pPr algn="ctr"/>
            <a:r>
              <a:rPr lang="uk-UA" sz="2400" b="1" i="1" dirty="0"/>
              <a:t>ІІІ. Аналіз структури та динаміки пасивів підприємства.</a:t>
            </a:r>
            <a:r>
              <a:rPr lang="uk-UA" sz="2400" i="1" dirty="0"/>
              <a:t> </a:t>
            </a:r>
            <a:endParaRPr lang="uk-UA" sz="2400" dirty="0"/>
          </a:p>
        </p:txBody>
      </p:sp>
      <p:graphicFrame>
        <p:nvGraphicFramePr>
          <p:cNvPr id="3" name="Таблица 2"/>
          <p:cNvGraphicFramePr>
            <a:graphicFrameLocks noGrp="1"/>
          </p:cNvGraphicFramePr>
          <p:nvPr>
            <p:extLst>
              <p:ext uri="{D42A27DB-BD31-4B8C-83A1-F6EECF244321}">
                <p14:modId xmlns:p14="http://schemas.microsoft.com/office/powerpoint/2010/main" val="3582689698"/>
              </p:ext>
            </p:extLst>
          </p:nvPr>
        </p:nvGraphicFramePr>
        <p:xfrm>
          <a:off x="142842" y="2357430"/>
          <a:ext cx="7929619" cy="4039704"/>
        </p:xfrm>
        <a:graphic>
          <a:graphicData uri="http://schemas.openxmlformats.org/drawingml/2006/table">
            <a:tbl>
              <a:tblPr/>
              <a:tblGrid>
                <a:gridCol w="936451">
                  <a:extLst>
                    <a:ext uri="{9D8B030D-6E8A-4147-A177-3AD203B41FA5}">
                      <a16:colId xmlns:a16="http://schemas.microsoft.com/office/drawing/2014/main" val="20000"/>
                    </a:ext>
                  </a:extLst>
                </a:gridCol>
                <a:gridCol w="765142">
                  <a:extLst>
                    <a:ext uri="{9D8B030D-6E8A-4147-A177-3AD203B41FA5}">
                      <a16:colId xmlns:a16="http://schemas.microsoft.com/office/drawing/2014/main" val="20001"/>
                    </a:ext>
                  </a:extLst>
                </a:gridCol>
                <a:gridCol w="695583">
                  <a:extLst>
                    <a:ext uri="{9D8B030D-6E8A-4147-A177-3AD203B41FA5}">
                      <a16:colId xmlns:a16="http://schemas.microsoft.com/office/drawing/2014/main" val="20002"/>
                    </a:ext>
                  </a:extLst>
                </a:gridCol>
                <a:gridCol w="765142">
                  <a:extLst>
                    <a:ext uri="{9D8B030D-6E8A-4147-A177-3AD203B41FA5}">
                      <a16:colId xmlns:a16="http://schemas.microsoft.com/office/drawing/2014/main" val="20003"/>
                    </a:ext>
                  </a:extLst>
                </a:gridCol>
                <a:gridCol w="626025">
                  <a:extLst>
                    <a:ext uri="{9D8B030D-6E8A-4147-A177-3AD203B41FA5}">
                      <a16:colId xmlns:a16="http://schemas.microsoft.com/office/drawing/2014/main" val="20004"/>
                    </a:ext>
                  </a:extLst>
                </a:gridCol>
                <a:gridCol w="695583">
                  <a:extLst>
                    <a:ext uri="{9D8B030D-6E8A-4147-A177-3AD203B41FA5}">
                      <a16:colId xmlns:a16="http://schemas.microsoft.com/office/drawing/2014/main" val="20005"/>
                    </a:ext>
                  </a:extLst>
                </a:gridCol>
                <a:gridCol w="556467">
                  <a:extLst>
                    <a:ext uri="{9D8B030D-6E8A-4147-A177-3AD203B41FA5}">
                      <a16:colId xmlns:a16="http://schemas.microsoft.com/office/drawing/2014/main" val="20006"/>
                    </a:ext>
                  </a:extLst>
                </a:gridCol>
                <a:gridCol w="695583">
                  <a:extLst>
                    <a:ext uri="{9D8B030D-6E8A-4147-A177-3AD203B41FA5}">
                      <a16:colId xmlns:a16="http://schemas.microsoft.com/office/drawing/2014/main" val="20007"/>
                    </a:ext>
                  </a:extLst>
                </a:gridCol>
                <a:gridCol w="486908">
                  <a:extLst>
                    <a:ext uri="{9D8B030D-6E8A-4147-A177-3AD203B41FA5}">
                      <a16:colId xmlns:a16="http://schemas.microsoft.com/office/drawing/2014/main" val="20008"/>
                    </a:ext>
                  </a:extLst>
                </a:gridCol>
                <a:gridCol w="802476">
                  <a:extLst>
                    <a:ext uri="{9D8B030D-6E8A-4147-A177-3AD203B41FA5}">
                      <a16:colId xmlns:a16="http://schemas.microsoft.com/office/drawing/2014/main" val="20009"/>
                    </a:ext>
                  </a:extLst>
                </a:gridCol>
                <a:gridCol w="904259">
                  <a:extLst>
                    <a:ext uri="{9D8B030D-6E8A-4147-A177-3AD203B41FA5}">
                      <a16:colId xmlns:a16="http://schemas.microsoft.com/office/drawing/2014/main" val="20010"/>
                    </a:ext>
                  </a:extLst>
                </a:gridCol>
              </a:tblGrid>
              <a:tr h="590000">
                <a:tc rowSpan="3">
                  <a:txBody>
                    <a:bodyPr/>
                    <a:lstStyle/>
                    <a:p>
                      <a:pPr algn="ctr">
                        <a:lnSpc>
                          <a:spcPct val="130000"/>
                        </a:lnSpc>
                        <a:spcAft>
                          <a:spcPts val="0"/>
                        </a:spcAft>
                      </a:pPr>
                      <a:r>
                        <a:rPr lang="uk-UA" sz="1800" b="0" i="1" dirty="0">
                          <a:effectLst/>
                          <a:latin typeface="Times New Roman"/>
                        </a:rPr>
                        <a:t>Види пасивів</a:t>
                      </a:r>
                      <a:endParaRPr lang="uk-UA" sz="1800" b="1" i="1" dirty="0">
                        <a:effectLst/>
                        <a:latin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gridSpan="2">
                  <a:txBody>
                    <a:bodyPr/>
                    <a:lstStyle/>
                    <a:p>
                      <a:pPr algn="ctr">
                        <a:spcAft>
                          <a:spcPts val="0"/>
                        </a:spcAft>
                      </a:pPr>
                      <a:r>
                        <a:rPr lang="uk-UA" sz="1800" i="1" dirty="0">
                          <a:effectLst/>
                          <a:latin typeface="Times New Roman"/>
                          <a:ea typeface="Times New Roman"/>
                        </a:rPr>
                        <a:t>Сума, тис. грн.</a:t>
                      </a:r>
                      <a:endParaRPr lang="uk-UA" sz="1800"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hMerge="1">
                  <a:txBody>
                    <a:bodyPr/>
                    <a:lstStyle/>
                    <a:p>
                      <a:endParaRPr lang="uk-UA"/>
                    </a:p>
                  </a:txBody>
                  <a:tcPr/>
                </a:tc>
                <a:tc gridSpan="4">
                  <a:txBody>
                    <a:bodyPr/>
                    <a:lstStyle/>
                    <a:p>
                      <a:pPr algn="ctr">
                        <a:spcAft>
                          <a:spcPts val="0"/>
                        </a:spcAft>
                      </a:pPr>
                      <a:r>
                        <a:rPr lang="uk-UA" sz="1800" i="1" dirty="0">
                          <a:effectLst/>
                          <a:latin typeface="Times New Roman"/>
                          <a:ea typeface="Times New Roman"/>
                        </a:rPr>
                        <a:t>Структура пасивів у підсумку, </a:t>
                      </a:r>
                      <a:r>
                        <a:rPr lang="en-US" sz="1800" i="1" dirty="0">
                          <a:effectLst/>
                          <a:latin typeface="Times New Roman"/>
                          <a:ea typeface="Times New Roman"/>
                        </a:rPr>
                        <a:t>%</a:t>
                      </a:r>
                      <a:endParaRPr lang="uk-UA" sz="1800"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c hMerge="1">
                  <a:txBody>
                    <a:bodyPr/>
                    <a:lstStyle/>
                    <a:p>
                      <a:endParaRPr lang="uk-UA"/>
                    </a:p>
                  </a:txBody>
                  <a:tcPr/>
                </a:tc>
                <a:tc hMerge="1">
                  <a:txBody>
                    <a:bodyPr/>
                    <a:lstStyle/>
                    <a:p>
                      <a:endParaRPr lang="uk-UA"/>
                    </a:p>
                  </a:txBody>
                  <a:tcPr/>
                </a:tc>
                <a:tc gridSpan="4">
                  <a:txBody>
                    <a:bodyPr/>
                    <a:lstStyle/>
                    <a:p>
                      <a:pPr algn="ctr">
                        <a:spcAft>
                          <a:spcPts val="0"/>
                        </a:spcAft>
                      </a:pPr>
                      <a:r>
                        <a:rPr lang="uk-UA" sz="1800" i="1" dirty="0">
                          <a:effectLst/>
                          <a:latin typeface="Times New Roman"/>
                          <a:ea typeface="Times New Roman"/>
                        </a:rPr>
                        <a:t>Відхилення</a:t>
                      </a:r>
                      <a:endParaRPr lang="uk-UA" sz="1800"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c hMerge="1">
                  <a:txBody>
                    <a:bodyPr/>
                    <a:lstStyle/>
                    <a:p>
                      <a:endParaRPr lang="uk-UA"/>
                    </a:p>
                  </a:txBody>
                  <a:tcPr/>
                </a:tc>
                <a:tc hMerge="1">
                  <a:txBody>
                    <a:bodyPr/>
                    <a:lstStyle/>
                    <a:p>
                      <a:endParaRPr lang="uk-UA"/>
                    </a:p>
                  </a:txBody>
                  <a:tcPr/>
                </a:tc>
                <a:extLst>
                  <a:ext uri="{0D108BD9-81ED-4DB2-BD59-A6C34878D82A}">
                    <a16:rowId xmlns:a16="http://schemas.microsoft.com/office/drawing/2014/main" val="10000"/>
                  </a:ext>
                </a:extLst>
              </a:tr>
              <a:tr h="885001">
                <a:tc vMerge="1">
                  <a:txBody>
                    <a:bodyPr/>
                    <a:lstStyle/>
                    <a:p>
                      <a:endParaRPr lang="uk-UA"/>
                    </a:p>
                  </a:txBody>
                  <a:tcPr/>
                </a:tc>
                <a:tc gridSpan="2" vMerge="1">
                  <a:txBody>
                    <a:bodyPr/>
                    <a:lstStyle/>
                    <a:p>
                      <a:endParaRPr lang="uk-UA"/>
                    </a:p>
                  </a:txBody>
                  <a:tcPr/>
                </a:tc>
                <a:tc hMerge="1" vMerge="1">
                  <a:txBody>
                    <a:bodyPr/>
                    <a:lstStyle/>
                    <a:p>
                      <a:endParaRPr lang="uk-UA"/>
                    </a:p>
                  </a:txBody>
                  <a:tcPr/>
                </a:tc>
                <a:tc gridSpan="2">
                  <a:txBody>
                    <a:bodyPr/>
                    <a:lstStyle/>
                    <a:p>
                      <a:pPr algn="ctr">
                        <a:spcAft>
                          <a:spcPts val="0"/>
                        </a:spcAft>
                      </a:pPr>
                      <a:r>
                        <a:rPr lang="uk-UA" sz="1800" i="1" dirty="0">
                          <a:effectLst/>
                          <a:latin typeface="Times New Roman"/>
                          <a:ea typeface="Times New Roman"/>
                        </a:rPr>
                        <a:t>балансу в цілому</a:t>
                      </a:r>
                      <a:endParaRPr lang="uk-UA" sz="1800"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c gridSpan="2">
                  <a:txBody>
                    <a:bodyPr/>
                    <a:lstStyle/>
                    <a:p>
                      <a:pPr algn="ctr">
                        <a:spcAft>
                          <a:spcPts val="0"/>
                        </a:spcAft>
                      </a:pPr>
                      <a:r>
                        <a:rPr lang="uk-UA" sz="1800" i="1">
                          <a:effectLst/>
                          <a:latin typeface="Times New Roman"/>
                          <a:ea typeface="Times New Roman"/>
                        </a:rPr>
                        <a:t>окремих розділів балансу</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c rowSpan="2">
                  <a:txBody>
                    <a:bodyPr/>
                    <a:lstStyle/>
                    <a:p>
                      <a:pPr algn="ctr">
                        <a:spcAft>
                          <a:spcPts val="0"/>
                        </a:spcAft>
                      </a:pPr>
                      <a:r>
                        <a:rPr lang="uk-UA" sz="1800" i="1" dirty="0">
                          <a:effectLst/>
                          <a:latin typeface="Times New Roman"/>
                          <a:ea typeface="Times New Roman"/>
                        </a:rPr>
                        <a:t>абсолютне, тис грн.</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indent="-69215" algn="ctr">
                        <a:spcAft>
                          <a:spcPts val="0"/>
                        </a:spcAft>
                      </a:pPr>
                      <a:r>
                        <a:rPr lang="uk-UA" sz="1800" i="1" dirty="0">
                          <a:effectLst/>
                          <a:latin typeface="Times New Roman"/>
                          <a:ea typeface="Times New Roman"/>
                        </a:rPr>
                        <a:t>відносне, %</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uk-UA" sz="1800" i="1">
                          <a:effectLst/>
                          <a:latin typeface="Times New Roman"/>
                          <a:ea typeface="Times New Roman"/>
                        </a:rPr>
                        <a:t>пунктів структури щодо</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extLst>
                  <a:ext uri="{0D108BD9-81ED-4DB2-BD59-A6C34878D82A}">
                    <a16:rowId xmlns:a16="http://schemas.microsoft.com/office/drawing/2014/main" val="10001"/>
                  </a:ext>
                </a:extLst>
              </a:tr>
              <a:tr h="1679703">
                <a:tc vMerge="1">
                  <a:txBody>
                    <a:bodyPr/>
                    <a:lstStyle/>
                    <a:p>
                      <a:endParaRPr lang="uk-UA"/>
                    </a:p>
                  </a:txBody>
                  <a:tcPr/>
                </a:tc>
                <a:tc>
                  <a:txBody>
                    <a:bodyPr/>
                    <a:lstStyle/>
                    <a:p>
                      <a:pPr algn="ctr">
                        <a:spcAft>
                          <a:spcPts val="0"/>
                        </a:spcAft>
                      </a:pPr>
                      <a:r>
                        <a:rPr lang="uk-UA" sz="1800" i="1" dirty="0">
                          <a:effectLst/>
                          <a:latin typeface="Times New Roman"/>
                          <a:ea typeface="Times New Roman"/>
                        </a:rPr>
                        <a:t>на початок періоду</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на кінець періоду</a:t>
                      </a:r>
                      <a:endParaRPr lang="uk-UA" sz="180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dirty="0">
                          <a:effectLst/>
                          <a:latin typeface="Times New Roman"/>
                          <a:ea typeface="Times New Roman"/>
                        </a:rPr>
                        <a:t>на початок періоду</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dirty="0">
                          <a:effectLst/>
                          <a:latin typeface="Times New Roman"/>
                          <a:ea typeface="Times New Roman"/>
                        </a:rPr>
                        <a:t>на кінець періоду</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68580" algn="ctr">
                        <a:spcAft>
                          <a:spcPts val="0"/>
                        </a:spcAft>
                      </a:pPr>
                      <a:r>
                        <a:rPr lang="uk-UA" sz="1800" i="1" dirty="0">
                          <a:effectLst/>
                          <a:latin typeface="Times New Roman"/>
                          <a:ea typeface="Times New Roman"/>
                        </a:rPr>
                        <a:t>на </a:t>
                      </a:r>
                      <a:endParaRPr lang="uk-UA" sz="1800" dirty="0">
                        <a:effectLst/>
                        <a:latin typeface="Times New Roman"/>
                        <a:ea typeface="Times New Roman"/>
                      </a:endParaRPr>
                    </a:p>
                    <a:p>
                      <a:pPr indent="-68580" algn="ctr">
                        <a:spcAft>
                          <a:spcPts val="0"/>
                        </a:spcAft>
                      </a:pPr>
                      <a:r>
                        <a:rPr lang="uk-UA" sz="1800" i="1" dirty="0">
                          <a:effectLst/>
                          <a:latin typeface="Times New Roman"/>
                          <a:ea typeface="Times New Roman"/>
                        </a:rPr>
                        <a:t>початок періоду</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dirty="0">
                          <a:effectLst/>
                          <a:latin typeface="Times New Roman"/>
                          <a:ea typeface="Times New Roman"/>
                        </a:rPr>
                        <a:t>на кінець періоду</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uk-UA"/>
                    </a:p>
                  </a:txBody>
                  <a:tcPr/>
                </a:tc>
                <a:tc vMerge="1">
                  <a:txBody>
                    <a:bodyPr/>
                    <a:lstStyle/>
                    <a:p>
                      <a:endParaRPr lang="uk-UA"/>
                    </a:p>
                  </a:txBody>
                  <a:tcPr/>
                </a:tc>
                <a:tc>
                  <a:txBody>
                    <a:bodyPr/>
                    <a:lstStyle/>
                    <a:p>
                      <a:pPr algn="ctr">
                        <a:spcAft>
                          <a:spcPts val="0"/>
                        </a:spcAft>
                      </a:pPr>
                      <a:r>
                        <a:rPr lang="uk-UA" sz="1800" i="1" dirty="0">
                          <a:effectLst/>
                          <a:latin typeface="Times New Roman"/>
                          <a:ea typeface="Times New Roman"/>
                        </a:rPr>
                        <a:t>балансу в цілому</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dirty="0">
                          <a:effectLst/>
                          <a:latin typeface="Times New Roman"/>
                          <a:ea typeface="Times New Roman"/>
                        </a:rPr>
                        <a:t>окремих розділів балансу</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95000">
                <a:tc>
                  <a:txBody>
                    <a:bodyPr/>
                    <a:lstStyle/>
                    <a:p>
                      <a:pPr algn="ctr">
                        <a:spcAft>
                          <a:spcPts val="0"/>
                        </a:spcAft>
                      </a:pPr>
                      <a:r>
                        <a:rPr lang="uk-UA" sz="1800" i="1">
                          <a:effectLst/>
                          <a:latin typeface="Times New Roman"/>
                          <a:ea typeface="Times New Roman"/>
                        </a:rPr>
                        <a:t>1</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2</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3</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4</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5</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6</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7</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8</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9</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10</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11</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95000">
                <a:tc>
                  <a:txBody>
                    <a:bodyPr/>
                    <a:lstStyle/>
                    <a:p>
                      <a:pPr>
                        <a:spcAft>
                          <a:spcPts val="0"/>
                        </a:spcAft>
                        <a:tabLst>
                          <a:tab pos="90170" algn="l"/>
                          <a:tab pos="180340" algn="l"/>
                        </a:tabLst>
                      </a:pPr>
                      <a:endParaRPr lang="uk-UA" sz="1800"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dirty="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dirty="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95000">
                <a:tc>
                  <a:txBody>
                    <a:bodyPr/>
                    <a:lstStyle/>
                    <a:p>
                      <a:pPr>
                        <a:spcAft>
                          <a:spcPts val="0"/>
                        </a:spcAft>
                      </a:pPr>
                      <a:endParaRPr lang="uk-UA" sz="1800"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dirty="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dirty="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4" name="Rectangle 1"/>
          <p:cNvSpPr>
            <a:spLocks noChangeArrowheads="1"/>
          </p:cNvSpPr>
          <p:nvPr/>
        </p:nvSpPr>
        <p:spPr bwMode="auto">
          <a:xfrm>
            <a:off x="611560" y="1285860"/>
            <a:ext cx="7992888" cy="6617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90488" algn="l"/>
                <a:tab pos="180975" algn="l"/>
              </a:tabLst>
            </a:pPr>
            <a:r>
              <a:rPr kumimoji="0" lang="uk-UA" sz="2000" b="1" i="1" u="none" strike="noStrike" cap="none" normalizeH="0" baseline="0" dirty="0">
                <a:ln>
                  <a:noFill/>
                </a:ln>
                <a:solidFill>
                  <a:schemeClr val="tx1"/>
                </a:solidFill>
                <a:effectLst/>
                <a:latin typeface="Arial" pitchFamily="34" charset="0"/>
                <a:cs typeface="Arial" pitchFamily="34" charset="0"/>
              </a:rPr>
              <a:t>Таблиця 3.</a:t>
            </a:r>
            <a:r>
              <a:rPr kumimoji="0" lang="uk-UA" sz="2000" b="0" i="1" u="none" strike="noStrike" cap="none" normalizeH="0" baseline="0" dirty="0">
                <a:ln>
                  <a:noFill/>
                </a:ln>
                <a:solidFill>
                  <a:schemeClr val="tx1"/>
                </a:solidFill>
                <a:effectLst/>
                <a:latin typeface="Arial" pitchFamily="34" charset="0"/>
                <a:cs typeface="Arial" pitchFamily="34" charset="0"/>
              </a:rPr>
              <a:t> Макет таблиці для аналізу структури пасивів підприємства</a:t>
            </a:r>
            <a:endParaRPr kumimoji="0" lang="uk-UA" sz="2000" b="0" i="0"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64405738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531168" y="285728"/>
            <a:ext cx="7255542" cy="5878532"/>
          </a:xfrm>
          <a:prstGeom prst="rect">
            <a:avLst/>
          </a:prstGeom>
        </p:spPr>
        <p:txBody>
          <a:bodyPr wrap="square">
            <a:spAutoFit/>
          </a:bodyPr>
          <a:lstStyle/>
          <a:p>
            <a:pPr algn="just"/>
            <a:r>
              <a:rPr lang="uk-UA" sz="2400" b="1" dirty="0">
                <a:latin typeface="Times New Roman" pitchFamily="18" charset="0"/>
                <a:cs typeface="Times New Roman" pitchFamily="18" charset="0"/>
              </a:rPr>
              <a:t>У пасиві балансу можливі наступні зміни: </a:t>
            </a:r>
          </a:p>
          <a:p>
            <a:pPr algn="just"/>
            <a:endParaRPr lang="uk-UA" sz="800" dirty="0">
              <a:latin typeface="Times New Roman" pitchFamily="18" charset="0"/>
              <a:cs typeface="Times New Roman" pitchFamily="18" charset="0"/>
            </a:endParaRPr>
          </a:p>
          <a:p>
            <a:pPr algn="just"/>
            <a:r>
              <a:rPr lang="uk-UA" sz="2400" dirty="0">
                <a:latin typeface="Times New Roman" pitchFamily="18" charset="0"/>
                <a:cs typeface="Times New Roman" pitchFamily="18" charset="0"/>
              </a:rPr>
              <a:t>1) </a:t>
            </a:r>
            <a:r>
              <a:rPr lang="uk-UA" sz="2400" b="1" dirty="0">
                <a:latin typeface="Times New Roman" pitchFamily="18" charset="0"/>
                <a:cs typeface="Times New Roman" pitchFamily="18" charset="0"/>
              </a:rPr>
              <a:t>зростання суми власного капіталу </a:t>
            </a:r>
            <a:r>
              <a:rPr lang="uk-UA" sz="2400" dirty="0">
                <a:latin typeface="Times New Roman" pitchFamily="18" charset="0"/>
                <a:cs typeface="Times New Roman" pitchFamily="18" charset="0"/>
              </a:rPr>
              <a:t>свідчить </a:t>
            </a:r>
          </a:p>
          <a:p>
            <a:pPr algn="just"/>
            <a:r>
              <a:rPr lang="uk-UA" sz="2400" dirty="0">
                <a:latin typeface="Times New Roman" pitchFamily="18" charset="0"/>
                <a:cs typeface="Times New Roman" pitchFamily="18" charset="0"/>
              </a:rPr>
              <a:t>про </a:t>
            </a:r>
            <a:r>
              <a:rPr lang="uk-UA" sz="2400" i="1" dirty="0">
                <a:latin typeface="Times New Roman" pitchFamily="18" charset="0"/>
                <a:cs typeface="Times New Roman" pitchFamily="18" charset="0"/>
              </a:rPr>
              <a:t>збільшення власних джерел фінансування </a:t>
            </a:r>
            <a:r>
              <a:rPr lang="uk-UA" sz="2400" dirty="0">
                <a:latin typeface="Times New Roman" pitchFamily="18" charset="0"/>
                <a:cs typeface="Times New Roman" pitchFamily="18" charset="0"/>
              </a:rPr>
              <a:t>активів і є позитивною тенденцією; </a:t>
            </a:r>
          </a:p>
          <a:p>
            <a:pPr algn="just"/>
            <a:r>
              <a:rPr lang="uk-UA" sz="2400" dirty="0">
                <a:latin typeface="Times New Roman" pitchFamily="18" charset="0"/>
                <a:cs typeface="Times New Roman" pitchFamily="18" charset="0"/>
              </a:rPr>
              <a:t>2) </a:t>
            </a:r>
            <a:r>
              <a:rPr lang="uk-UA" sz="2400" b="1" dirty="0">
                <a:latin typeface="Times New Roman" pitchFamily="18" charset="0"/>
                <a:cs typeface="Times New Roman" pitchFamily="18" charset="0"/>
              </a:rPr>
              <a:t>в</a:t>
            </a:r>
            <a:r>
              <a:rPr lang="ru-RU" sz="2400" b="1" dirty="0" err="1">
                <a:latin typeface="Times New Roman" pitchFamily="18" charset="0"/>
                <a:cs typeface="Times New Roman" pitchFamily="18" charset="0"/>
              </a:rPr>
              <a:t>ідсутність</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сум</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або</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їх</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скорочення</a:t>
            </a:r>
            <a:r>
              <a:rPr lang="ru-RU" sz="2400" b="1" dirty="0">
                <a:latin typeface="Times New Roman" pitchFamily="18" charset="0"/>
                <a:cs typeface="Times New Roman" pitchFamily="18" charset="0"/>
              </a:rPr>
              <a:t> за так </a:t>
            </a:r>
            <a:r>
              <a:rPr lang="ru-RU" sz="2400" b="1" dirty="0" err="1">
                <a:latin typeface="Times New Roman" pitchFamily="18" charset="0"/>
                <a:cs typeface="Times New Roman" pitchFamily="18" charset="0"/>
              </a:rPr>
              <a:t>званими</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негативними</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статтями</a:t>
            </a:r>
            <a:r>
              <a:rPr lang="ru-RU" sz="2400" b="1" dirty="0">
                <a:latin typeface="Times New Roman" pitchFamily="18" charset="0"/>
                <a:cs typeface="Times New Roman" pitchFamily="18" charset="0"/>
              </a:rPr>
              <a:t> </a:t>
            </a:r>
            <a:r>
              <a:rPr lang="ru-RU" sz="2400" dirty="0" err="1">
                <a:latin typeface="Times New Roman" pitchFamily="18" charset="0"/>
                <a:cs typeface="Times New Roman" pitchFamily="18" charset="0"/>
              </a:rPr>
              <a:t>розділу</a:t>
            </a:r>
            <a:r>
              <a:rPr lang="ru-RU" sz="2400" dirty="0">
                <a:latin typeface="Times New Roman" pitchFamily="18" charset="0"/>
                <a:cs typeface="Times New Roman" pitchFamily="18" charset="0"/>
              </a:rPr>
              <a:t> І </a:t>
            </a:r>
            <a:r>
              <a:rPr lang="ru-RU" sz="2400" dirty="0" err="1">
                <a:latin typeface="Times New Roman" pitchFamily="18" charset="0"/>
                <a:cs typeface="Times New Roman" pitchFamily="18" charset="0"/>
              </a:rPr>
              <a:t>пасиву</a:t>
            </a:r>
            <a:r>
              <a:rPr lang="ru-RU" sz="2400" dirty="0">
                <a:latin typeface="Times New Roman" pitchFamily="18" charset="0"/>
                <a:cs typeface="Times New Roman" pitchFamily="18" charset="0"/>
              </a:rPr>
              <a:t> балансу: </a:t>
            </a:r>
            <a:r>
              <a:rPr lang="ru-RU" sz="2400" dirty="0" err="1">
                <a:latin typeface="Times New Roman" pitchFamily="18" charset="0"/>
                <a:cs typeface="Times New Roman" pitchFamily="18" charset="0"/>
              </a:rPr>
              <a:t>непокритий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збиток</a:t>
            </a:r>
            <a:r>
              <a:rPr lang="ru-RU" sz="2400" dirty="0">
                <a:latin typeface="Times New Roman" pitchFamily="18" charset="0"/>
                <a:cs typeface="Times New Roman" pitchFamily="18" charset="0"/>
              </a:rPr>
              <a:t> (рядок 1420), </a:t>
            </a:r>
            <a:r>
              <a:rPr lang="ru-RU" sz="2400" dirty="0" err="1">
                <a:latin typeface="Times New Roman" pitchFamily="18" charset="0"/>
                <a:cs typeface="Times New Roman" pitchFamily="18" charset="0"/>
              </a:rPr>
              <a:t>неоплачений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капітал</a:t>
            </a:r>
            <a:r>
              <a:rPr lang="ru-RU" sz="2400" dirty="0">
                <a:latin typeface="Times New Roman" pitchFamily="18" charset="0"/>
                <a:cs typeface="Times New Roman" pitchFamily="18" charset="0"/>
              </a:rPr>
              <a:t> (рядок 1425), </a:t>
            </a:r>
            <a:r>
              <a:rPr lang="ru-RU" sz="2400" dirty="0" err="1">
                <a:latin typeface="Times New Roman" pitchFamily="18" charset="0"/>
                <a:cs typeface="Times New Roman" pitchFamily="18" charset="0"/>
              </a:rPr>
              <a:t>вилучений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капітал</a:t>
            </a:r>
            <a:r>
              <a:rPr lang="ru-RU" sz="2400" dirty="0">
                <a:latin typeface="Times New Roman" pitchFamily="18" charset="0"/>
                <a:cs typeface="Times New Roman" pitchFamily="18" charset="0"/>
              </a:rPr>
              <a:t> (рядок 1430), </a:t>
            </a:r>
            <a:r>
              <a:rPr lang="ru-RU" sz="2400" dirty="0" err="1">
                <a:latin typeface="Times New Roman" pitchFamily="18" charset="0"/>
                <a:cs typeface="Times New Roman" pitchFamily="18" charset="0"/>
              </a:rPr>
              <a:t>наявність</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яких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впливає</a:t>
            </a:r>
            <a:r>
              <a:rPr lang="ru-RU" sz="2400" dirty="0">
                <a:latin typeface="Times New Roman" pitchFamily="18" charset="0"/>
                <a:cs typeface="Times New Roman" pitchFamily="18" charset="0"/>
              </a:rPr>
              <a:t> на </a:t>
            </a:r>
            <a:r>
              <a:rPr lang="ru-RU" sz="2400" dirty="0" err="1">
                <a:latin typeface="Times New Roman" pitchFamily="18" charset="0"/>
                <a:cs typeface="Times New Roman" pitchFamily="18" charset="0"/>
              </a:rPr>
              <a:t>зменшення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величини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власного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капіталу</a:t>
            </a:r>
            <a:r>
              <a:rPr lang="ru-RU" sz="2400" dirty="0">
                <a:latin typeface="Times New Roman" pitchFamily="18" charset="0"/>
                <a:cs typeface="Times New Roman" pitchFamily="18" charset="0"/>
              </a:rPr>
              <a:t>.</a:t>
            </a:r>
            <a:endParaRPr lang="uk-UA" sz="2400" dirty="0">
              <a:latin typeface="Times New Roman" pitchFamily="18" charset="0"/>
              <a:cs typeface="Times New Roman" pitchFamily="18" charset="0"/>
            </a:endParaRPr>
          </a:p>
          <a:p>
            <a:pPr algn="just"/>
            <a:r>
              <a:rPr lang="uk-UA" sz="2400" dirty="0">
                <a:latin typeface="Times New Roman" pitchFamily="18" charset="0"/>
                <a:cs typeface="Times New Roman" pitchFamily="18" charset="0"/>
              </a:rPr>
              <a:t>3) </a:t>
            </a:r>
            <a:r>
              <a:rPr lang="uk-UA" sz="2400" b="1" dirty="0">
                <a:latin typeface="Times New Roman" pitchFamily="18" charset="0"/>
                <a:cs typeface="Times New Roman" pitchFamily="18" charset="0"/>
              </a:rPr>
              <a:t>відсутність</a:t>
            </a:r>
            <a:r>
              <a:rPr lang="uk-UA" sz="2400" dirty="0">
                <a:latin typeface="Times New Roman" pitchFamily="18" charset="0"/>
                <a:cs typeface="Times New Roman" pitchFamily="18" charset="0"/>
              </a:rPr>
              <a:t> </a:t>
            </a:r>
            <a:r>
              <a:rPr lang="uk-UA" sz="2400" b="1" dirty="0">
                <a:latin typeface="Times New Roman" pitchFamily="18" charset="0"/>
                <a:cs typeface="Times New Roman" pitchFamily="18" charset="0"/>
              </a:rPr>
              <a:t>довгострокових зобов’язань </a:t>
            </a:r>
            <a:r>
              <a:rPr lang="uk-UA" sz="2400" dirty="0">
                <a:latin typeface="Times New Roman" pitchFamily="18" charset="0"/>
                <a:cs typeface="Times New Roman" pitchFamily="18" charset="0"/>
              </a:rPr>
              <a:t>може бути як позитивною, так і негативною тенденцією залежно від характеру обраної підприємством стратегії розвитку; </a:t>
            </a:r>
          </a:p>
          <a:p>
            <a:pPr algn="just"/>
            <a:endParaRPr lang="uk-UA" sz="800" dirty="0">
              <a:latin typeface="Times New Roman" pitchFamily="18" charset="0"/>
              <a:cs typeface="Times New Roman" pitchFamily="18" charset="0"/>
            </a:endParaRPr>
          </a:p>
          <a:p>
            <a:pPr algn="just"/>
            <a:endParaRPr lang="uk-UA" sz="2400" dirty="0">
              <a:latin typeface="Times New Roman" pitchFamily="18" charset="0"/>
              <a:cs typeface="Times New Roman" pitchFamily="18" charset="0"/>
            </a:endParaRPr>
          </a:p>
        </p:txBody>
      </p:sp>
    </p:spTree>
    <p:extLst>
      <p:ext uri="{BB962C8B-B14F-4D97-AF65-F5344CB8AC3E}">
        <p14:creationId xmlns:p14="http://schemas.microsoft.com/office/powerpoint/2010/main" val="178169380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Прямоугольник 1"/>
          <p:cNvSpPr/>
          <p:nvPr/>
        </p:nvSpPr>
        <p:spPr>
          <a:xfrm>
            <a:off x="857224" y="857233"/>
            <a:ext cx="6643734" cy="4401205"/>
          </a:xfrm>
          <a:prstGeom prst="rect">
            <a:avLst/>
          </a:prstGeom>
        </p:spPr>
        <p:txBody>
          <a:bodyPr wrap="square">
            <a:spAutoFit/>
          </a:bodyPr>
          <a:lstStyle/>
          <a:p>
            <a:pPr algn="just"/>
            <a:r>
              <a:rPr lang="uk-UA" sz="2800" dirty="0">
                <a:latin typeface="Times New Roman" pitchFamily="18" charset="0"/>
                <a:cs typeface="Times New Roman" pitchFamily="18" charset="0"/>
              </a:rPr>
              <a:t>4) </a:t>
            </a:r>
            <a:r>
              <a:rPr lang="uk-UA" sz="2800" b="1" dirty="0">
                <a:latin typeface="Times New Roman" pitchFamily="18" charset="0"/>
                <a:cs typeface="Times New Roman" pitchFamily="18" charset="0"/>
              </a:rPr>
              <a:t>зростання поточних зобов’язань </a:t>
            </a:r>
            <a:r>
              <a:rPr lang="uk-UA" sz="2800" dirty="0">
                <a:latin typeface="Times New Roman" pitchFamily="18" charset="0"/>
                <a:cs typeface="Times New Roman" pitchFamily="18" charset="0"/>
              </a:rPr>
              <a:t>може оцінюватися як позитивна або як негативна тенденція. </a:t>
            </a:r>
          </a:p>
          <a:p>
            <a:pPr algn="just"/>
            <a:r>
              <a:rPr lang="uk-UA" sz="2800" dirty="0">
                <a:latin typeface="Times New Roman" pitchFamily="18" charset="0"/>
                <a:cs typeface="Times New Roman" pitchFamily="18" charset="0"/>
              </a:rPr>
              <a:t>	Таке зростання можна вважати позитивними за умови якщо відсоткові ставки за кредити нижчі за відсоткові ставки за дивідендами. Також зазначене зростання свідчить про довіру кредиторів підприємству, про його позитивний діловий імідж.</a:t>
            </a:r>
            <a:endParaRPr lang="ru-RU" sz="2800"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857224" y="857232"/>
            <a:ext cx="6429420" cy="2677656"/>
          </a:xfrm>
          <a:prstGeom prst="rect">
            <a:avLst/>
          </a:prstGeom>
        </p:spPr>
        <p:txBody>
          <a:bodyPr wrap="square">
            <a:spAutoFit/>
          </a:bodyPr>
          <a:lstStyle/>
          <a:p>
            <a:pPr algn="just"/>
            <a:r>
              <a:rPr lang="ru-RU" sz="2800" dirty="0">
                <a:latin typeface="Times New Roman" pitchFamily="18" charset="0"/>
                <a:cs typeface="Times New Roman" pitchFamily="18" charset="0"/>
              </a:rPr>
              <a:t>5) </a:t>
            </a:r>
            <a:r>
              <a:rPr lang="ru-RU" sz="2800" dirty="0" err="1">
                <a:latin typeface="Times New Roman" pitchFamily="18" charset="0"/>
                <a:cs typeface="Times New Roman" pitchFamily="18" charset="0"/>
              </a:rPr>
              <a:t>Приблизна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рівновага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між</a:t>
            </a:r>
            <a:r>
              <a:rPr lang="ru-RU" sz="2800" dirty="0">
                <a:latin typeface="Times New Roman" pitchFamily="18" charset="0"/>
                <a:cs typeface="Times New Roman" pitchFamily="18" charset="0"/>
              </a:rPr>
              <a:t> сумами </a:t>
            </a:r>
            <a:r>
              <a:rPr lang="ru-RU" sz="2800" dirty="0" err="1">
                <a:latin typeface="Times New Roman" pitchFamily="18" charset="0"/>
                <a:cs typeface="Times New Roman" pitchFamily="18" charset="0"/>
              </a:rPr>
              <a:t>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динамікою</a:t>
            </a:r>
            <a:r>
              <a:rPr lang="ru-RU" sz="2800" dirty="0">
                <a:latin typeface="Times New Roman" pitchFamily="18" charset="0"/>
                <a:cs typeface="Times New Roman" pitchFamily="18" charset="0"/>
              </a:rPr>
              <a:t> (темпами приросту) </a:t>
            </a:r>
            <a:r>
              <a:rPr lang="ru-RU" sz="2800" dirty="0" err="1">
                <a:latin typeface="Times New Roman" pitchFamily="18" charset="0"/>
                <a:cs typeface="Times New Roman" pitchFamily="18" charset="0"/>
              </a:rPr>
              <a:t>поточної</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кредиторської</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заборгованості</a:t>
            </a:r>
            <a:r>
              <a:rPr lang="ru-RU" sz="2800" dirty="0">
                <a:latin typeface="Times New Roman" pitchFamily="18" charset="0"/>
                <a:cs typeface="Times New Roman" pitchFamily="18" charset="0"/>
              </a:rPr>
              <a:t> та </a:t>
            </a:r>
            <a:r>
              <a:rPr lang="ru-RU" sz="2800" dirty="0" err="1">
                <a:latin typeface="Times New Roman" pitchFamily="18" charset="0"/>
                <a:cs typeface="Times New Roman" pitchFamily="18" charset="0"/>
              </a:rPr>
              <a:t>поточної</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дебіторської</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заборгованості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що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є</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ознакою</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ефективних</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платіжно-розрахункових</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відносин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підприємства</a:t>
            </a:r>
            <a:r>
              <a:rPr lang="ru-RU" sz="2800" dirty="0">
                <a:latin typeface="Times New Roman" pitchFamily="18" charset="0"/>
                <a:cs typeface="Times New Roman" pitchFamily="18" charset="0"/>
              </a:rPr>
              <a:t>.</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467545" y="404664"/>
            <a:ext cx="7992888" cy="5562870"/>
          </a:xfrm>
          <a:prstGeom prst="rect">
            <a:avLst/>
          </a:prstGeom>
        </p:spPr>
        <p:txBody>
          <a:bodyPr wrap="square">
            <a:spAutoFit/>
          </a:bodyPr>
          <a:lstStyle/>
          <a:p>
            <a:pPr algn="ctr"/>
            <a:r>
              <a:rPr lang="uk-UA" sz="2800" b="1" i="1" dirty="0">
                <a:latin typeface="Times New Roman" pitchFamily="18" charset="0"/>
                <a:cs typeface="Times New Roman" pitchFamily="18" charset="0"/>
              </a:rPr>
              <a:t>IV. Розрахунок основних показників, що характеризують</a:t>
            </a:r>
            <a:r>
              <a:rPr lang="uk-UA" sz="2800" dirty="0">
                <a:latin typeface="Times New Roman" pitchFamily="18" charset="0"/>
                <a:cs typeface="Times New Roman" pitchFamily="18" charset="0"/>
              </a:rPr>
              <a:t> </a:t>
            </a:r>
            <a:r>
              <a:rPr lang="uk-UA" sz="2800" b="1" i="1" dirty="0">
                <a:latin typeface="Times New Roman" pitchFamily="18" charset="0"/>
                <a:cs typeface="Times New Roman" pitchFamily="18" charset="0"/>
              </a:rPr>
              <a:t>майновий стан підприємства:</a:t>
            </a:r>
            <a:r>
              <a:rPr lang="uk-UA" sz="2800" dirty="0">
                <a:latin typeface="Times New Roman" pitchFamily="18" charset="0"/>
                <a:cs typeface="Times New Roman" pitchFamily="18" charset="0"/>
              </a:rPr>
              <a:t> </a:t>
            </a:r>
          </a:p>
          <a:p>
            <a:pPr algn="ctr"/>
            <a:endParaRPr lang="uk-UA" sz="1600" dirty="0">
              <a:latin typeface="Times New Roman" pitchFamily="18" charset="0"/>
              <a:cs typeface="Times New Roman" pitchFamily="18" charset="0"/>
            </a:endParaRPr>
          </a:p>
          <a:p>
            <a:endParaRPr lang="uk-UA" sz="800" dirty="0">
              <a:latin typeface="Times New Roman" pitchFamily="18" charset="0"/>
              <a:cs typeface="Times New Roman" pitchFamily="18" charset="0"/>
            </a:endParaRPr>
          </a:p>
          <a:p>
            <a:pPr marL="266700" indent="-266700" algn="just">
              <a:lnSpc>
                <a:spcPct val="97000"/>
              </a:lnSpc>
              <a:buFontTx/>
              <a:buChar char="-"/>
            </a:pPr>
            <a:r>
              <a:rPr lang="uk-UA" sz="2600" dirty="0">
                <a:latin typeface="Times New Roman" pitchFamily="18" charset="0"/>
                <a:cs typeface="Times New Roman" pitchFamily="18" charset="0"/>
              </a:rPr>
              <a:t>сума господарських засобів, що знаходяться на балансі підприємства </a:t>
            </a:r>
          </a:p>
          <a:p>
            <a:pPr algn="ctr">
              <a:lnSpc>
                <a:spcPct val="97000"/>
              </a:lnSpc>
            </a:pPr>
            <a:r>
              <a:rPr lang="uk-UA" sz="2600" dirty="0" err="1">
                <a:latin typeface="Times New Roman" pitchFamily="18" charset="0"/>
                <a:cs typeface="Times New Roman" pitchFamily="18" charset="0"/>
              </a:rPr>
              <a:t>ВБ</a:t>
            </a:r>
            <a:r>
              <a:rPr lang="uk-UA" sz="2600" dirty="0">
                <a:latin typeface="Times New Roman" pitchFamily="18" charset="0"/>
                <a:cs typeface="Times New Roman" pitchFamily="18" charset="0"/>
              </a:rPr>
              <a:t>↑</a:t>
            </a:r>
          </a:p>
          <a:p>
            <a:pPr algn="ctr">
              <a:lnSpc>
                <a:spcPct val="97000"/>
              </a:lnSpc>
            </a:pPr>
            <a:endParaRPr lang="uk-UA" sz="2600" dirty="0">
              <a:latin typeface="Times New Roman" pitchFamily="18" charset="0"/>
              <a:cs typeface="Times New Roman" pitchFamily="18" charset="0"/>
            </a:endParaRPr>
          </a:p>
          <a:p>
            <a:pPr marL="266700" indent="-266700" algn="just">
              <a:lnSpc>
                <a:spcPct val="97000"/>
              </a:lnSpc>
              <a:buFontTx/>
              <a:buChar char="-"/>
            </a:pPr>
            <a:r>
              <a:rPr lang="uk-UA" sz="2600" dirty="0">
                <a:latin typeface="Times New Roman" pitchFamily="18" charset="0"/>
                <a:cs typeface="Times New Roman" pitchFamily="18" charset="0"/>
              </a:rPr>
              <a:t>вартість чистих активів підприємства (робочий капітал) </a:t>
            </a:r>
          </a:p>
          <a:p>
            <a:pPr algn="ctr">
              <a:lnSpc>
                <a:spcPct val="97000"/>
              </a:lnSpc>
            </a:pPr>
            <a:r>
              <a:rPr lang="uk-UA" sz="2600" dirty="0">
                <a:latin typeface="Times New Roman" pitchFamily="18" charset="0"/>
                <a:cs typeface="Times New Roman" pitchFamily="18" charset="0"/>
              </a:rPr>
              <a:t>РК = </a:t>
            </a:r>
            <a:r>
              <a:rPr lang="uk-UA" sz="2600" dirty="0" err="1">
                <a:latin typeface="Times New Roman" pitchFamily="18" charset="0"/>
                <a:cs typeface="Times New Roman" pitchFamily="18" charset="0"/>
              </a:rPr>
              <a:t>ОбА</a:t>
            </a:r>
            <a:r>
              <a:rPr lang="uk-UA" sz="2600" dirty="0">
                <a:latin typeface="Times New Roman" pitchFamily="18" charset="0"/>
                <a:cs typeface="Times New Roman" pitchFamily="18" charset="0"/>
              </a:rPr>
              <a:t> – ПЗ</a:t>
            </a:r>
          </a:p>
          <a:p>
            <a:pPr algn="just">
              <a:lnSpc>
                <a:spcPct val="97000"/>
              </a:lnSpc>
            </a:pPr>
            <a:r>
              <a:rPr lang="uk-UA" sz="2400" i="1" dirty="0">
                <a:latin typeface="Times New Roman" pitchFamily="18" charset="0"/>
                <a:cs typeface="Times New Roman" pitchFamily="18" charset="0"/>
              </a:rPr>
              <a:t>Нормативне значення: &gt;0</a:t>
            </a:r>
          </a:p>
          <a:p>
            <a:pPr algn="just">
              <a:lnSpc>
                <a:spcPct val="97000"/>
              </a:lnSpc>
            </a:pPr>
            <a:endParaRPr lang="uk-UA" sz="2600" dirty="0">
              <a:latin typeface="Times New Roman" pitchFamily="18" charset="0"/>
              <a:cs typeface="Times New Roman" pitchFamily="18" charset="0"/>
            </a:endParaRPr>
          </a:p>
          <a:p>
            <a:pPr marL="266700" indent="-266700" algn="just">
              <a:lnSpc>
                <a:spcPct val="97000"/>
              </a:lnSpc>
              <a:buFontTx/>
              <a:buChar char="-"/>
            </a:pPr>
            <a:r>
              <a:rPr lang="uk-UA" sz="2600" spc="-30" dirty="0">
                <a:latin typeface="Times New Roman" pitchFamily="18" charset="0"/>
                <a:cs typeface="Times New Roman" pitchFamily="18" charset="0"/>
              </a:rPr>
              <a:t>частка основних засобів у валюті балансу </a:t>
            </a:r>
          </a:p>
          <a:p>
            <a:pPr algn="ctr">
              <a:lnSpc>
                <a:spcPct val="97000"/>
              </a:lnSpc>
            </a:pPr>
            <a:r>
              <a:rPr lang="uk-UA" sz="2600" spc="-30" dirty="0" err="1">
                <a:latin typeface="Times New Roman" pitchFamily="18" charset="0"/>
                <a:cs typeface="Times New Roman" pitchFamily="18" charset="0"/>
              </a:rPr>
              <a:t>ПВоз</a:t>
            </a:r>
            <a:r>
              <a:rPr lang="uk-UA" sz="2600" spc="-30" dirty="0">
                <a:latin typeface="Times New Roman" pitchFamily="18" charset="0"/>
                <a:cs typeface="Times New Roman" pitchFamily="18" charset="0"/>
              </a:rPr>
              <a:t> = ОЗ / ВБ</a:t>
            </a:r>
          </a:p>
        </p:txBody>
      </p:sp>
    </p:spTree>
    <p:extLst>
      <p:ext uri="{BB962C8B-B14F-4D97-AF65-F5344CB8AC3E}">
        <p14:creationId xmlns:p14="http://schemas.microsoft.com/office/powerpoint/2010/main" val="332875334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357158" y="571480"/>
            <a:ext cx="8136904" cy="5794150"/>
          </a:xfrm>
          <a:prstGeom prst="rect">
            <a:avLst/>
          </a:prstGeom>
        </p:spPr>
        <p:txBody>
          <a:bodyPr wrap="square">
            <a:spAutoFit/>
          </a:bodyPr>
          <a:lstStyle/>
          <a:p>
            <a:pPr marL="266700" indent="-266700" algn="just">
              <a:lnSpc>
                <a:spcPct val="97000"/>
              </a:lnSpc>
              <a:buFontTx/>
              <a:buChar char="-"/>
            </a:pPr>
            <a:r>
              <a:rPr lang="uk-UA" sz="2800" dirty="0">
                <a:latin typeface="Times New Roman" pitchFamily="18" charset="0"/>
                <a:cs typeface="Times New Roman" pitchFamily="18" charset="0"/>
              </a:rPr>
              <a:t>співвідношення необоротних і оборотних активів </a:t>
            </a:r>
          </a:p>
          <a:p>
            <a:pPr marL="266700" indent="-266700" algn="just">
              <a:lnSpc>
                <a:spcPct val="97000"/>
              </a:lnSpc>
            </a:pPr>
            <a:r>
              <a:rPr lang="uk-UA" dirty="0">
                <a:latin typeface="Times New Roman" pitchFamily="18" charset="0"/>
                <a:cs typeface="Times New Roman" pitchFamily="18" charset="0"/>
              </a:rPr>
              <a:t>    </a:t>
            </a:r>
          </a:p>
          <a:p>
            <a:pPr marL="266700" indent="-266700" algn="ctr">
              <a:lnSpc>
                <a:spcPct val="97000"/>
              </a:lnSpc>
            </a:pPr>
            <a:r>
              <a:rPr lang="uk-UA" sz="2800" dirty="0" err="1">
                <a:latin typeface="Times New Roman" pitchFamily="18" charset="0"/>
                <a:cs typeface="Times New Roman" pitchFamily="18" charset="0"/>
              </a:rPr>
              <a:t>Кс</a:t>
            </a:r>
            <a:r>
              <a:rPr lang="uk-UA" sz="2800" dirty="0">
                <a:latin typeface="Times New Roman" pitchFamily="18" charset="0"/>
                <a:cs typeface="Times New Roman" pitchFamily="18" charset="0"/>
              </a:rPr>
              <a:t> = НА / </a:t>
            </a:r>
            <a:r>
              <a:rPr lang="uk-UA" sz="2800" dirty="0" err="1">
                <a:latin typeface="Times New Roman" pitchFamily="18" charset="0"/>
                <a:cs typeface="Times New Roman" pitchFamily="18" charset="0"/>
              </a:rPr>
              <a:t>ОбА</a:t>
            </a:r>
            <a:endParaRPr lang="uk-UA" sz="2800" dirty="0">
              <a:latin typeface="Times New Roman" pitchFamily="18" charset="0"/>
              <a:cs typeface="Times New Roman" pitchFamily="18" charset="0"/>
            </a:endParaRPr>
          </a:p>
          <a:p>
            <a:pPr marL="266700" indent="-266700" algn="ctr">
              <a:lnSpc>
                <a:spcPct val="97000"/>
              </a:lnSpc>
            </a:pPr>
            <a:endParaRPr lang="uk-UA" dirty="0">
              <a:latin typeface="Times New Roman" pitchFamily="18" charset="0"/>
              <a:cs typeface="Times New Roman" pitchFamily="18" charset="0"/>
            </a:endParaRPr>
          </a:p>
          <a:p>
            <a:pPr marL="266700" indent="-266700" algn="just">
              <a:lnSpc>
                <a:spcPct val="97000"/>
              </a:lnSpc>
              <a:buFontTx/>
              <a:buChar char="-"/>
            </a:pPr>
            <a:r>
              <a:rPr lang="uk-UA" sz="2800" spc="-30" dirty="0">
                <a:latin typeface="Times New Roman" pitchFamily="18" charset="0"/>
                <a:cs typeface="Times New Roman" pitchFamily="18" charset="0"/>
              </a:rPr>
              <a:t>частка активної частини основних засобів </a:t>
            </a:r>
          </a:p>
          <a:p>
            <a:pPr algn="ctr">
              <a:lnSpc>
                <a:spcPct val="97000"/>
              </a:lnSpc>
            </a:pPr>
            <a:r>
              <a:rPr lang="uk-UA" sz="2800" spc="-30" dirty="0" err="1">
                <a:latin typeface="Times New Roman" pitchFamily="18" charset="0"/>
                <a:cs typeface="Times New Roman" pitchFamily="18" charset="0"/>
              </a:rPr>
              <a:t>ПВ</a:t>
            </a:r>
            <a:r>
              <a:rPr lang="uk-UA" sz="2000" spc="-30" dirty="0" err="1">
                <a:latin typeface="Times New Roman" pitchFamily="18" charset="0"/>
                <a:cs typeface="Times New Roman" pitchFamily="18" charset="0"/>
              </a:rPr>
              <a:t>ОЗа</a:t>
            </a:r>
            <a:r>
              <a:rPr lang="uk-UA" sz="2800" spc="-30" dirty="0">
                <a:latin typeface="Times New Roman" pitchFamily="18" charset="0"/>
                <a:cs typeface="Times New Roman" pitchFamily="18" charset="0"/>
              </a:rPr>
              <a:t> = </a:t>
            </a:r>
            <a:r>
              <a:rPr lang="uk-UA" sz="2800" spc="-30" dirty="0" err="1">
                <a:latin typeface="Times New Roman" pitchFamily="18" charset="0"/>
                <a:cs typeface="Times New Roman" pitchFamily="18" charset="0"/>
              </a:rPr>
              <a:t>ОЗа</a:t>
            </a:r>
            <a:r>
              <a:rPr lang="uk-UA" sz="2800" spc="-30" dirty="0">
                <a:latin typeface="Times New Roman" pitchFamily="18" charset="0"/>
                <a:cs typeface="Times New Roman" pitchFamily="18" charset="0"/>
              </a:rPr>
              <a:t> / ОЗ</a:t>
            </a:r>
          </a:p>
          <a:p>
            <a:pPr algn="ctr">
              <a:lnSpc>
                <a:spcPct val="97000"/>
              </a:lnSpc>
            </a:pPr>
            <a:endParaRPr lang="uk-UA" spc="-30" dirty="0">
              <a:latin typeface="Times New Roman" pitchFamily="18" charset="0"/>
              <a:cs typeface="Times New Roman" pitchFamily="18" charset="0"/>
            </a:endParaRPr>
          </a:p>
          <a:p>
            <a:pPr marL="266700" indent="-266700" algn="just">
              <a:lnSpc>
                <a:spcPct val="97000"/>
              </a:lnSpc>
              <a:buFontTx/>
              <a:buChar char="-"/>
            </a:pPr>
            <a:r>
              <a:rPr lang="uk-UA" sz="2800" dirty="0">
                <a:latin typeface="Times New Roman" pitchFamily="18" charset="0"/>
                <a:cs typeface="Times New Roman" pitchFamily="18" charset="0"/>
              </a:rPr>
              <a:t>коефіцієнт зносу (</a:t>
            </a:r>
            <a:r>
              <a:rPr lang="uk-UA" sz="2800" dirty="0" err="1">
                <a:latin typeface="Times New Roman" pitchFamily="18" charset="0"/>
                <a:cs typeface="Times New Roman" pitchFamily="18" charset="0"/>
              </a:rPr>
              <a:t>Кз</a:t>
            </a:r>
            <a:r>
              <a:rPr lang="uk-UA" sz="2800" dirty="0">
                <a:latin typeface="Times New Roman" pitchFamily="18" charset="0"/>
                <a:cs typeface="Times New Roman" pitchFamily="18" charset="0"/>
              </a:rPr>
              <a:t>) та коефіцієнт придатності (</a:t>
            </a:r>
            <a:r>
              <a:rPr lang="uk-UA" sz="2800" dirty="0" err="1">
                <a:latin typeface="Times New Roman" pitchFamily="18" charset="0"/>
                <a:cs typeface="Times New Roman" pitchFamily="18" charset="0"/>
              </a:rPr>
              <a:t>Кп</a:t>
            </a:r>
            <a:r>
              <a:rPr lang="uk-UA" sz="2800" dirty="0">
                <a:latin typeface="Times New Roman" pitchFamily="18" charset="0"/>
                <a:cs typeface="Times New Roman" pitchFamily="18" charset="0"/>
              </a:rPr>
              <a:t>) основних засобів </a:t>
            </a:r>
          </a:p>
          <a:p>
            <a:pPr algn="ctr">
              <a:lnSpc>
                <a:spcPct val="97000"/>
              </a:lnSpc>
            </a:pPr>
            <a:r>
              <a:rPr lang="uk-UA" sz="2800" dirty="0" err="1">
                <a:latin typeface="Times New Roman" pitchFamily="18" charset="0"/>
                <a:cs typeface="Times New Roman" pitchFamily="18" charset="0"/>
              </a:rPr>
              <a:t>Кз</a:t>
            </a:r>
            <a:r>
              <a:rPr lang="uk-UA" sz="2800" dirty="0">
                <a:latin typeface="Times New Roman" pitchFamily="18" charset="0"/>
                <a:cs typeface="Times New Roman" pitchFamily="18" charset="0"/>
              </a:rPr>
              <a:t> = З / ОЗ </a:t>
            </a:r>
          </a:p>
          <a:p>
            <a:pPr algn="just">
              <a:lnSpc>
                <a:spcPct val="97000"/>
              </a:lnSpc>
            </a:pPr>
            <a:r>
              <a:rPr lang="uk-UA" sz="2400" i="1" dirty="0">
                <a:latin typeface="Times New Roman" pitchFamily="18" charset="0"/>
                <a:cs typeface="Times New Roman" pitchFamily="18" charset="0"/>
              </a:rPr>
              <a:t>Нормативне значення: </a:t>
            </a:r>
            <a:r>
              <a:rPr lang="en-US" sz="2400" i="1" dirty="0">
                <a:latin typeface="Times New Roman" pitchFamily="18" charset="0"/>
                <a:cs typeface="Times New Roman" pitchFamily="18" charset="0"/>
              </a:rPr>
              <a:t>&lt;50%</a:t>
            </a:r>
            <a:endParaRPr lang="uk-UA" sz="2400" i="1" dirty="0">
              <a:latin typeface="Times New Roman" pitchFamily="18" charset="0"/>
              <a:cs typeface="Times New Roman" pitchFamily="18" charset="0"/>
            </a:endParaRPr>
          </a:p>
          <a:p>
            <a:pPr algn="ctr">
              <a:lnSpc>
                <a:spcPct val="97000"/>
              </a:lnSpc>
            </a:pPr>
            <a:endParaRPr lang="uk-UA" sz="2800" dirty="0">
              <a:latin typeface="Times New Roman" pitchFamily="18" charset="0"/>
              <a:cs typeface="Times New Roman" pitchFamily="18" charset="0"/>
            </a:endParaRPr>
          </a:p>
          <a:p>
            <a:pPr algn="ctr">
              <a:lnSpc>
                <a:spcPct val="97000"/>
              </a:lnSpc>
            </a:pPr>
            <a:r>
              <a:rPr lang="uk-UA" sz="2800" dirty="0" err="1">
                <a:latin typeface="Times New Roman" pitchFamily="18" charset="0"/>
                <a:cs typeface="Times New Roman" pitchFamily="18" charset="0"/>
              </a:rPr>
              <a:t>Кп</a:t>
            </a:r>
            <a:r>
              <a:rPr lang="uk-UA" sz="2800" dirty="0">
                <a:latin typeface="Times New Roman" pitchFamily="18" charset="0"/>
                <a:cs typeface="Times New Roman" pitchFamily="18" charset="0"/>
              </a:rPr>
              <a:t> = 1 – </a:t>
            </a:r>
            <a:r>
              <a:rPr lang="uk-UA" sz="2800" dirty="0" err="1">
                <a:latin typeface="Times New Roman" pitchFamily="18" charset="0"/>
                <a:cs typeface="Times New Roman" pitchFamily="18" charset="0"/>
              </a:rPr>
              <a:t>Кз</a:t>
            </a:r>
            <a:endParaRPr lang="uk-UA" sz="2800" dirty="0">
              <a:latin typeface="Times New Roman" pitchFamily="18" charset="0"/>
              <a:cs typeface="Times New Roman" pitchFamily="18" charset="0"/>
            </a:endParaRPr>
          </a:p>
          <a:p>
            <a:pPr algn="just">
              <a:lnSpc>
                <a:spcPct val="97000"/>
              </a:lnSpc>
            </a:pPr>
            <a:r>
              <a:rPr lang="uk-UA" sz="2400" i="1" dirty="0">
                <a:latin typeface="Times New Roman" pitchFamily="18" charset="0"/>
                <a:cs typeface="Times New Roman" pitchFamily="18" charset="0"/>
              </a:rPr>
              <a:t>Нормативне значення: </a:t>
            </a:r>
            <a:r>
              <a:rPr lang="en-US" sz="2400" i="1" dirty="0">
                <a:latin typeface="Times New Roman" pitchFamily="18" charset="0"/>
                <a:cs typeface="Times New Roman" pitchFamily="18" charset="0"/>
              </a:rPr>
              <a:t>&gt;50%</a:t>
            </a:r>
            <a:endParaRPr lang="uk-UA" sz="2400" i="1" dirty="0">
              <a:latin typeface="Times New Roman" pitchFamily="18" charset="0"/>
              <a:cs typeface="Times New Roman" pitchFamily="18" charset="0"/>
            </a:endParaRPr>
          </a:p>
          <a:p>
            <a:pPr algn="ctr">
              <a:lnSpc>
                <a:spcPct val="97000"/>
              </a:lnSpc>
            </a:pPr>
            <a:endParaRPr lang="uk-UA" sz="2800" dirty="0">
              <a:latin typeface="Times New Roman" pitchFamily="18" charset="0"/>
              <a:cs typeface="Times New Roman" pitchFamily="18" charset="0"/>
            </a:endParaRPr>
          </a:p>
        </p:txBody>
      </p:sp>
    </p:spTree>
    <p:extLst>
      <p:ext uri="{BB962C8B-B14F-4D97-AF65-F5344CB8AC3E}">
        <p14:creationId xmlns:p14="http://schemas.microsoft.com/office/powerpoint/2010/main" val="174820017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683568" y="1000108"/>
            <a:ext cx="7246018" cy="3435812"/>
          </a:xfrm>
          <a:prstGeom prst="rect">
            <a:avLst/>
          </a:prstGeom>
        </p:spPr>
        <p:txBody>
          <a:bodyPr wrap="square">
            <a:spAutoFit/>
          </a:bodyPr>
          <a:lstStyle/>
          <a:p>
            <a:pPr marL="266700" indent="-266700" algn="just">
              <a:lnSpc>
                <a:spcPct val="97000"/>
              </a:lnSpc>
              <a:buFontTx/>
              <a:buChar char="-"/>
            </a:pPr>
            <a:r>
              <a:rPr lang="uk-UA" sz="2800" spc="-30" dirty="0">
                <a:latin typeface="Times New Roman" pitchFamily="18" charset="0"/>
                <a:cs typeface="Times New Roman" pitchFamily="18" charset="0"/>
              </a:rPr>
              <a:t>коефіцієнт оновлення (</a:t>
            </a:r>
            <a:r>
              <a:rPr lang="uk-UA" sz="2800" spc="-30" dirty="0" err="1">
                <a:latin typeface="Times New Roman" pitchFamily="18" charset="0"/>
                <a:cs typeface="Times New Roman" pitchFamily="18" charset="0"/>
              </a:rPr>
              <a:t>Кон</a:t>
            </a:r>
            <a:r>
              <a:rPr lang="uk-UA" sz="2800" spc="-30" dirty="0">
                <a:latin typeface="Times New Roman" pitchFamily="18" charset="0"/>
                <a:cs typeface="Times New Roman" pitchFamily="18" charset="0"/>
              </a:rPr>
              <a:t>.), вибуття (</a:t>
            </a:r>
            <a:r>
              <a:rPr lang="uk-UA" sz="2800" spc="-30" dirty="0" err="1">
                <a:latin typeface="Times New Roman" pitchFamily="18" charset="0"/>
                <a:cs typeface="Times New Roman" pitchFamily="18" charset="0"/>
              </a:rPr>
              <a:t>Квиб</a:t>
            </a:r>
            <a:r>
              <a:rPr lang="uk-UA" sz="2800" spc="-30" dirty="0">
                <a:latin typeface="Times New Roman" pitchFamily="18" charset="0"/>
                <a:cs typeface="Times New Roman" pitchFamily="18" charset="0"/>
              </a:rPr>
              <a:t>.) і приросту (К </a:t>
            </a:r>
            <a:r>
              <a:rPr lang="uk-UA" sz="2800" spc="-30" dirty="0" err="1">
                <a:latin typeface="Times New Roman" pitchFamily="18" charset="0"/>
                <a:cs typeface="Times New Roman" pitchFamily="18" charset="0"/>
              </a:rPr>
              <a:t>прир</a:t>
            </a:r>
            <a:r>
              <a:rPr lang="uk-UA" sz="2800" spc="-30" dirty="0">
                <a:latin typeface="Times New Roman" pitchFamily="18" charset="0"/>
                <a:cs typeface="Times New Roman" pitchFamily="18" charset="0"/>
              </a:rPr>
              <a:t>.) основних засобів </a:t>
            </a:r>
          </a:p>
          <a:p>
            <a:pPr marL="266700" indent="-266700" algn="just">
              <a:lnSpc>
                <a:spcPct val="97000"/>
              </a:lnSpc>
              <a:buFontTx/>
              <a:buChar char="-"/>
            </a:pPr>
            <a:endParaRPr lang="uk-UA" sz="2800" spc="-30" dirty="0">
              <a:latin typeface="Times New Roman" pitchFamily="18" charset="0"/>
              <a:cs typeface="Times New Roman" pitchFamily="18" charset="0"/>
            </a:endParaRPr>
          </a:p>
          <a:p>
            <a:pPr algn="ctr">
              <a:lnSpc>
                <a:spcPct val="97000"/>
              </a:lnSpc>
            </a:pPr>
            <a:r>
              <a:rPr lang="uk-UA" sz="2800" spc="-30" dirty="0">
                <a:latin typeface="Times New Roman" pitchFamily="18" charset="0"/>
                <a:cs typeface="Times New Roman" pitchFamily="18" charset="0"/>
              </a:rPr>
              <a:t>К он. = </a:t>
            </a:r>
            <a:r>
              <a:rPr lang="uk-UA" sz="2800" spc="-30" dirty="0" err="1">
                <a:latin typeface="Times New Roman" pitchFamily="18" charset="0"/>
                <a:cs typeface="Times New Roman" pitchFamily="18" charset="0"/>
              </a:rPr>
              <a:t>ОЗ</a:t>
            </a:r>
            <a:r>
              <a:rPr lang="uk-UA" sz="2800" spc="-30" dirty="0">
                <a:latin typeface="Times New Roman" pitchFamily="18" charset="0"/>
                <a:cs typeface="Times New Roman" pitchFamily="18" charset="0"/>
              </a:rPr>
              <a:t> </a:t>
            </a:r>
            <a:r>
              <a:rPr lang="uk-UA" sz="2800" spc="-30" dirty="0" err="1">
                <a:latin typeface="Times New Roman" pitchFamily="18" charset="0"/>
                <a:cs typeface="Times New Roman" pitchFamily="18" charset="0"/>
              </a:rPr>
              <a:t>надх</a:t>
            </a:r>
            <a:r>
              <a:rPr lang="uk-UA" sz="2800" spc="-30" dirty="0">
                <a:latin typeface="Times New Roman" pitchFamily="18" charset="0"/>
                <a:cs typeface="Times New Roman" pitchFamily="18" charset="0"/>
              </a:rPr>
              <a:t>. / </a:t>
            </a:r>
            <a:r>
              <a:rPr lang="uk-UA" sz="2800" spc="-30" dirty="0" err="1">
                <a:latin typeface="Times New Roman" pitchFamily="18" charset="0"/>
                <a:cs typeface="Times New Roman" pitchFamily="18" charset="0"/>
              </a:rPr>
              <a:t>ОЗ</a:t>
            </a:r>
            <a:r>
              <a:rPr lang="uk-UA" sz="2800" spc="-30" dirty="0">
                <a:latin typeface="Times New Roman" pitchFamily="18" charset="0"/>
                <a:cs typeface="Times New Roman" pitchFamily="18" charset="0"/>
              </a:rPr>
              <a:t> </a:t>
            </a:r>
            <a:r>
              <a:rPr lang="uk-UA" sz="2800" spc="-30" dirty="0" err="1">
                <a:latin typeface="Times New Roman" pitchFamily="18" charset="0"/>
                <a:cs typeface="Times New Roman" pitchFamily="18" charset="0"/>
              </a:rPr>
              <a:t>к.п</a:t>
            </a:r>
            <a:endParaRPr lang="uk-UA" sz="2800" spc="-30" dirty="0">
              <a:latin typeface="Times New Roman" pitchFamily="18" charset="0"/>
              <a:cs typeface="Times New Roman" pitchFamily="18" charset="0"/>
            </a:endParaRPr>
          </a:p>
          <a:p>
            <a:pPr algn="ctr">
              <a:lnSpc>
                <a:spcPct val="97000"/>
              </a:lnSpc>
            </a:pPr>
            <a:endParaRPr lang="uk-UA" sz="2800" spc="-30" dirty="0">
              <a:latin typeface="Times New Roman" pitchFamily="18" charset="0"/>
              <a:cs typeface="Times New Roman" pitchFamily="18" charset="0"/>
            </a:endParaRPr>
          </a:p>
          <a:p>
            <a:pPr algn="ctr">
              <a:lnSpc>
                <a:spcPct val="97000"/>
              </a:lnSpc>
            </a:pPr>
            <a:r>
              <a:rPr lang="uk-UA" sz="2800" spc="-30" dirty="0">
                <a:latin typeface="Times New Roman" pitchFamily="18" charset="0"/>
                <a:cs typeface="Times New Roman" pitchFamily="18" charset="0"/>
              </a:rPr>
              <a:t>К </a:t>
            </a:r>
            <a:r>
              <a:rPr lang="uk-UA" sz="2800" spc="-30" dirty="0" err="1">
                <a:latin typeface="Times New Roman" pitchFamily="18" charset="0"/>
                <a:cs typeface="Times New Roman" pitchFamily="18" charset="0"/>
              </a:rPr>
              <a:t>виб</a:t>
            </a:r>
            <a:r>
              <a:rPr lang="uk-UA" sz="2800" spc="-30" dirty="0">
                <a:latin typeface="Times New Roman" pitchFamily="18" charset="0"/>
                <a:cs typeface="Times New Roman" pitchFamily="18" charset="0"/>
              </a:rPr>
              <a:t>. = </a:t>
            </a:r>
            <a:r>
              <a:rPr lang="uk-UA" sz="2800" spc="-30" dirty="0" err="1">
                <a:latin typeface="Times New Roman" pitchFamily="18" charset="0"/>
                <a:cs typeface="Times New Roman" pitchFamily="18" charset="0"/>
              </a:rPr>
              <a:t>ОЗ</a:t>
            </a:r>
            <a:r>
              <a:rPr lang="uk-UA" sz="2800" spc="-30" dirty="0">
                <a:latin typeface="Times New Roman" pitchFamily="18" charset="0"/>
                <a:cs typeface="Times New Roman" pitchFamily="18" charset="0"/>
              </a:rPr>
              <a:t> </a:t>
            </a:r>
            <a:r>
              <a:rPr lang="uk-UA" sz="2800" spc="-30" dirty="0" err="1">
                <a:latin typeface="Times New Roman" pitchFamily="18" charset="0"/>
                <a:cs typeface="Times New Roman" pitchFamily="18" charset="0"/>
              </a:rPr>
              <a:t>виб</a:t>
            </a:r>
            <a:r>
              <a:rPr lang="uk-UA" sz="2800" spc="-30" dirty="0">
                <a:latin typeface="Times New Roman" pitchFamily="18" charset="0"/>
                <a:cs typeface="Times New Roman" pitchFamily="18" charset="0"/>
              </a:rPr>
              <a:t>. / </a:t>
            </a:r>
            <a:r>
              <a:rPr lang="uk-UA" sz="2800" spc="-30" dirty="0" err="1">
                <a:latin typeface="Times New Roman" pitchFamily="18" charset="0"/>
                <a:cs typeface="Times New Roman" pitchFamily="18" charset="0"/>
              </a:rPr>
              <a:t>ОЗ</a:t>
            </a:r>
            <a:r>
              <a:rPr lang="uk-UA" sz="2800" spc="-30" dirty="0">
                <a:latin typeface="Times New Roman" pitchFamily="18" charset="0"/>
                <a:cs typeface="Times New Roman" pitchFamily="18" charset="0"/>
              </a:rPr>
              <a:t> </a:t>
            </a:r>
            <a:r>
              <a:rPr lang="uk-UA" sz="2800" spc="-30" dirty="0" err="1">
                <a:latin typeface="Times New Roman" pitchFamily="18" charset="0"/>
                <a:cs typeface="Times New Roman" pitchFamily="18" charset="0"/>
              </a:rPr>
              <a:t>п.п</a:t>
            </a:r>
            <a:endParaRPr lang="uk-UA" sz="2800" spc="-30" dirty="0">
              <a:latin typeface="Times New Roman" pitchFamily="18" charset="0"/>
              <a:cs typeface="Times New Roman" pitchFamily="18" charset="0"/>
            </a:endParaRPr>
          </a:p>
          <a:p>
            <a:pPr algn="ctr">
              <a:lnSpc>
                <a:spcPct val="97000"/>
              </a:lnSpc>
            </a:pPr>
            <a:endParaRPr lang="uk-UA" sz="2800" spc="-30" dirty="0">
              <a:latin typeface="Times New Roman" pitchFamily="18" charset="0"/>
              <a:cs typeface="Times New Roman" pitchFamily="18" charset="0"/>
            </a:endParaRPr>
          </a:p>
          <a:p>
            <a:pPr marL="266700" indent="-266700" algn="ctr">
              <a:lnSpc>
                <a:spcPct val="97000"/>
              </a:lnSpc>
            </a:pPr>
            <a:r>
              <a:rPr lang="uk-UA" sz="2800" spc="-30" dirty="0">
                <a:latin typeface="Times New Roman" pitchFamily="18" charset="0"/>
                <a:cs typeface="Times New Roman" pitchFamily="18" charset="0"/>
              </a:rPr>
              <a:t>К </a:t>
            </a:r>
            <a:r>
              <a:rPr lang="uk-UA" sz="2800" spc="-30" dirty="0" err="1">
                <a:latin typeface="Times New Roman" pitchFamily="18" charset="0"/>
                <a:cs typeface="Times New Roman" pitchFamily="18" charset="0"/>
              </a:rPr>
              <a:t>прир</a:t>
            </a:r>
            <a:r>
              <a:rPr lang="uk-UA" sz="2800" spc="-30" dirty="0">
                <a:latin typeface="Times New Roman" pitchFamily="18" charset="0"/>
                <a:cs typeface="Times New Roman" pitchFamily="18" charset="0"/>
              </a:rPr>
              <a:t>. = (</a:t>
            </a:r>
            <a:r>
              <a:rPr lang="uk-UA" sz="2800" spc="-30" dirty="0" err="1">
                <a:latin typeface="Times New Roman" pitchFamily="18" charset="0"/>
                <a:cs typeface="Times New Roman" pitchFamily="18" charset="0"/>
              </a:rPr>
              <a:t>ОЗ</a:t>
            </a:r>
            <a:r>
              <a:rPr lang="uk-UA" sz="2800" spc="-30" dirty="0">
                <a:latin typeface="Times New Roman" pitchFamily="18" charset="0"/>
                <a:cs typeface="Times New Roman" pitchFamily="18" charset="0"/>
              </a:rPr>
              <a:t> </a:t>
            </a:r>
            <a:r>
              <a:rPr lang="uk-UA" sz="2800" spc="-30" dirty="0" err="1">
                <a:latin typeface="Times New Roman" pitchFamily="18" charset="0"/>
                <a:cs typeface="Times New Roman" pitchFamily="18" charset="0"/>
              </a:rPr>
              <a:t>надх</a:t>
            </a:r>
            <a:r>
              <a:rPr lang="uk-UA" sz="2800" spc="-30" dirty="0">
                <a:latin typeface="Times New Roman" pitchFamily="18" charset="0"/>
                <a:cs typeface="Times New Roman" pitchFamily="18" charset="0"/>
              </a:rPr>
              <a:t>. – </a:t>
            </a:r>
            <a:r>
              <a:rPr lang="uk-UA" sz="2800" spc="-30" dirty="0" err="1">
                <a:latin typeface="Times New Roman" pitchFamily="18" charset="0"/>
                <a:cs typeface="Times New Roman" pitchFamily="18" charset="0"/>
              </a:rPr>
              <a:t>ОЗ</a:t>
            </a:r>
            <a:r>
              <a:rPr lang="uk-UA" sz="2800" spc="-30" dirty="0">
                <a:latin typeface="Times New Roman" pitchFamily="18" charset="0"/>
                <a:cs typeface="Times New Roman" pitchFamily="18" charset="0"/>
              </a:rPr>
              <a:t> </a:t>
            </a:r>
            <a:r>
              <a:rPr lang="uk-UA" sz="2800" spc="-30" dirty="0" err="1">
                <a:latin typeface="Times New Roman" pitchFamily="18" charset="0"/>
                <a:cs typeface="Times New Roman" pitchFamily="18" charset="0"/>
              </a:rPr>
              <a:t>виб</a:t>
            </a:r>
            <a:r>
              <a:rPr lang="uk-UA" sz="2800" spc="-30" dirty="0">
                <a:latin typeface="Times New Roman" pitchFamily="18" charset="0"/>
                <a:cs typeface="Times New Roman" pitchFamily="18" charset="0"/>
              </a:rPr>
              <a:t>.) / </a:t>
            </a:r>
            <a:r>
              <a:rPr lang="uk-UA" sz="2800" spc="-30" dirty="0" err="1">
                <a:latin typeface="Times New Roman" pitchFamily="18" charset="0"/>
                <a:cs typeface="Times New Roman" pitchFamily="18" charset="0"/>
              </a:rPr>
              <a:t>ОЗ</a:t>
            </a:r>
            <a:r>
              <a:rPr lang="uk-UA" sz="2800" spc="-30" dirty="0">
                <a:latin typeface="Times New Roman" pitchFamily="18" charset="0"/>
                <a:cs typeface="Times New Roman" pitchFamily="18" charset="0"/>
              </a:rPr>
              <a:t> </a:t>
            </a:r>
            <a:r>
              <a:rPr lang="uk-UA" sz="2800" spc="-30" dirty="0" err="1">
                <a:latin typeface="Times New Roman" pitchFamily="18" charset="0"/>
                <a:cs typeface="Times New Roman" pitchFamily="18" charset="0"/>
              </a:rPr>
              <a:t>п.п</a:t>
            </a:r>
            <a:endParaRPr lang="uk-UA" sz="2800" dirty="0"/>
          </a:p>
        </p:txBody>
      </p:sp>
    </p:spTree>
    <p:extLst>
      <p:ext uri="{BB962C8B-B14F-4D97-AF65-F5344CB8AC3E}">
        <p14:creationId xmlns:p14="http://schemas.microsoft.com/office/powerpoint/2010/main" val="4052738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br>
              <a:rPr kumimoji="0" lang="ru-RU" sz="1800" b="0" i="0" u="none" strike="noStrike" cap="none" normalizeH="0" baseline="0">
                <a:ln>
                  <a:noFill/>
                </a:ln>
                <a:solidFill>
                  <a:schemeClr val="tx1"/>
                </a:solidFill>
                <a:effectLst/>
                <a:latin typeface="Arial" charset="0"/>
                <a:cs typeface="Arial" charset="0"/>
              </a:rPr>
            </a:br>
            <a:endParaRPr kumimoji="0" lang="ru-RU" sz="1800" b="0" i="0" u="none" strike="noStrike" cap="none" normalizeH="0" baseline="0">
              <a:ln>
                <a:noFill/>
              </a:ln>
              <a:solidFill>
                <a:schemeClr val="tx1"/>
              </a:solidFill>
              <a:effectLst/>
              <a:latin typeface="Arial" charset="0"/>
              <a:cs typeface="Arial" charset="0"/>
            </a:endParaRPr>
          </a:p>
        </p:txBody>
      </p:sp>
      <p:sp>
        <p:nvSpPr>
          <p:cNvPr id="4" name="Прямоугольник 3"/>
          <p:cNvSpPr/>
          <p:nvPr/>
        </p:nvSpPr>
        <p:spPr>
          <a:xfrm>
            <a:off x="2214546" y="642918"/>
            <a:ext cx="4572000" cy="400110"/>
          </a:xfrm>
          <a:prstGeom prst="rect">
            <a:avLst/>
          </a:prstGeom>
        </p:spPr>
        <p:txBody>
          <a:bodyPr>
            <a:spAutoFit/>
          </a:bodyPr>
          <a:lstStyle/>
          <a:p>
            <a:pPr algn="r"/>
            <a:endParaRPr lang="ru-RU" sz="2000" dirty="0">
              <a:latin typeface="Times New Roman" pitchFamily="18" charset="0"/>
              <a:cs typeface="Times New Roman" pitchFamily="18" charset="0"/>
            </a:endParaRPr>
          </a:p>
        </p:txBody>
      </p:sp>
      <p:sp>
        <p:nvSpPr>
          <p:cNvPr id="5" name="Прямоугольник 4"/>
          <p:cNvSpPr/>
          <p:nvPr/>
        </p:nvSpPr>
        <p:spPr>
          <a:xfrm>
            <a:off x="857224" y="642918"/>
            <a:ext cx="7286676" cy="4524315"/>
          </a:xfrm>
          <a:prstGeom prst="rect">
            <a:avLst/>
          </a:prstGeom>
        </p:spPr>
        <p:txBody>
          <a:bodyPr wrap="square">
            <a:spAutoFit/>
          </a:bodyPr>
          <a:lstStyle/>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Підсумок</a:t>
            </a:r>
            <a:r>
              <a:rPr lang="ru-RU" sz="2400" dirty="0">
                <a:latin typeface="Times New Roman" pitchFamily="18" charset="0"/>
                <a:cs typeface="Times New Roman" pitchFamily="18" charset="0"/>
              </a:rPr>
              <a:t> активу балансу </a:t>
            </a:r>
            <a:r>
              <a:rPr lang="ru-RU" sz="2400" dirty="0" err="1">
                <a:latin typeface="Times New Roman" pitchFamily="18" charset="0"/>
                <a:cs typeface="Times New Roman" pitchFamily="18" charset="0"/>
              </a:rPr>
              <a:t>дорівнює</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сумі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необоротних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активів</a:t>
            </a:r>
            <a:r>
              <a:rPr lang="ru-RU" sz="2400" dirty="0">
                <a:latin typeface="Times New Roman" pitchFamily="18" charset="0"/>
                <a:cs typeface="Times New Roman" pitchFamily="18" charset="0"/>
              </a:rPr>
              <a:t> (АІ), </a:t>
            </a:r>
            <a:r>
              <a:rPr lang="ru-RU" sz="2400" dirty="0" err="1">
                <a:latin typeface="Times New Roman" pitchFamily="18" charset="0"/>
                <a:cs typeface="Times New Roman" pitchFamily="18" charset="0"/>
              </a:rPr>
              <a:t>оборотних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активів</a:t>
            </a:r>
            <a:r>
              <a:rPr lang="ru-RU" sz="2400" dirty="0">
                <a:latin typeface="Times New Roman" pitchFamily="18" charset="0"/>
                <a:cs typeface="Times New Roman" pitchFamily="18" charset="0"/>
              </a:rPr>
              <a:t> (АІІ),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необоротних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активів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утримуваних</a:t>
            </a:r>
            <a:r>
              <a:rPr lang="ru-RU" sz="2400" dirty="0">
                <a:latin typeface="Times New Roman" pitchFamily="18" charset="0"/>
                <a:cs typeface="Times New Roman" pitchFamily="18" charset="0"/>
              </a:rPr>
              <a:t> для продажу, та </a:t>
            </a:r>
            <a:r>
              <a:rPr lang="ru-RU" sz="2400" dirty="0" err="1">
                <a:latin typeface="Times New Roman" pitchFamily="18" charset="0"/>
                <a:cs typeface="Times New Roman" pitchFamily="18" charset="0"/>
              </a:rPr>
              <a:t>груп</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вибуття</a:t>
            </a:r>
            <a:r>
              <a:rPr lang="ru-RU" sz="2400" dirty="0">
                <a:latin typeface="Times New Roman" pitchFamily="18" charset="0"/>
                <a:cs typeface="Times New Roman" pitchFamily="18" charset="0"/>
              </a:rPr>
              <a:t> (АІІІ):</a:t>
            </a:r>
          </a:p>
          <a:p>
            <a:pPr algn="ctr"/>
            <a:r>
              <a:rPr lang="ru-RU" sz="2400" i="1" dirty="0">
                <a:latin typeface="Times New Roman" pitchFamily="18" charset="0"/>
                <a:cs typeface="Times New Roman" pitchFamily="18" charset="0"/>
              </a:rPr>
              <a:t>А = АІ + АІІ + АІІІ. (2.1)</a:t>
            </a:r>
          </a:p>
          <a:p>
            <a:pPr algn="just"/>
            <a:r>
              <a:rPr lang="ru-RU" sz="2400" dirty="0" err="1">
                <a:latin typeface="Times New Roman" pitchFamily="18" charset="0"/>
                <a:cs typeface="Times New Roman" pitchFamily="18" charset="0"/>
              </a:rPr>
              <a:t>Підсумок</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пасиву</a:t>
            </a:r>
            <a:r>
              <a:rPr lang="ru-RU" sz="2400" dirty="0">
                <a:latin typeface="Times New Roman" pitchFamily="18" charset="0"/>
                <a:cs typeface="Times New Roman" pitchFamily="18" charset="0"/>
              </a:rPr>
              <a:t> балансу </a:t>
            </a:r>
            <a:r>
              <a:rPr lang="ru-RU" sz="2400" dirty="0" err="1">
                <a:latin typeface="Times New Roman" pitchFamily="18" charset="0"/>
                <a:cs typeface="Times New Roman" pitchFamily="18" charset="0"/>
              </a:rPr>
              <a:t>дорівнює</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сумі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власного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капіталу</a:t>
            </a:r>
            <a:r>
              <a:rPr lang="ru-RU" sz="2400" dirty="0">
                <a:latin typeface="Times New Roman" pitchFamily="18" charset="0"/>
                <a:cs typeface="Times New Roman" pitchFamily="18" charset="0"/>
              </a:rPr>
              <a:t> (ПІ), </a:t>
            </a:r>
            <a:r>
              <a:rPr lang="ru-RU" sz="2400" dirty="0" err="1">
                <a:latin typeface="Times New Roman" pitchFamily="18" charset="0"/>
                <a:cs typeface="Times New Roman" pitchFamily="18" charset="0"/>
              </a:rPr>
              <a:t>довгострокових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зобов’язань</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забезпечень</a:t>
            </a:r>
            <a:r>
              <a:rPr lang="ru-RU" sz="2400" dirty="0">
                <a:latin typeface="Times New Roman" pitchFamily="18" charset="0"/>
                <a:cs typeface="Times New Roman" pitchFamily="18" charset="0"/>
              </a:rPr>
              <a:t> (ПІІ), </a:t>
            </a:r>
            <a:r>
              <a:rPr lang="ru-RU" sz="2400" dirty="0" err="1">
                <a:latin typeface="Times New Roman" pitchFamily="18" charset="0"/>
                <a:cs typeface="Times New Roman" pitchFamily="18" charset="0"/>
              </a:rPr>
              <a:t>поточних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зобов’язань</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забезпечень</a:t>
            </a:r>
            <a:r>
              <a:rPr lang="ru-RU" sz="2400" dirty="0">
                <a:latin typeface="Times New Roman" pitchFamily="18" charset="0"/>
                <a:cs typeface="Times New Roman" pitchFamily="18" charset="0"/>
              </a:rPr>
              <a:t> (ПІІІ)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зобов’язань</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пов’язаних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необоротними</a:t>
            </a:r>
            <a:r>
              <a:rPr lang="ru-RU" sz="2400" dirty="0">
                <a:latin typeface="Times New Roman" pitchFamily="18" charset="0"/>
                <a:cs typeface="Times New Roman" pitchFamily="18" charset="0"/>
              </a:rPr>
              <a:t> активами, </a:t>
            </a:r>
            <a:r>
              <a:rPr lang="ru-RU" sz="2400" dirty="0" err="1">
                <a:latin typeface="Times New Roman" pitchFamily="18" charset="0"/>
                <a:cs typeface="Times New Roman" pitchFamily="18" charset="0"/>
              </a:rPr>
              <a:t>утримуваними</a:t>
            </a:r>
            <a:r>
              <a:rPr lang="ru-RU" sz="2400" dirty="0">
                <a:latin typeface="Times New Roman" pitchFamily="18" charset="0"/>
                <a:cs typeface="Times New Roman" pitchFamily="18" charset="0"/>
              </a:rPr>
              <a:t> для продажу, та </a:t>
            </a:r>
            <a:r>
              <a:rPr lang="ru-RU" sz="2400" dirty="0" err="1">
                <a:latin typeface="Times New Roman" pitchFamily="18" charset="0"/>
                <a:cs typeface="Times New Roman" pitchFamily="18" charset="0"/>
              </a:rPr>
              <a:t>групами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вибуття</a:t>
            </a:r>
            <a:r>
              <a:rPr lang="ru-RU" sz="2400" dirty="0">
                <a:latin typeface="Times New Roman" pitchFamily="18" charset="0"/>
                <a:cs typeface="Times New Roman" pitchFamily="18" charset="0"/>
              </a:rPr>
              <a:t> (ПІV):</a:t>
            </a:r>
          </a:p>
          <a:p>
            <a:pPr algn="ctr"/>
            <a:r>
              <a:rPr lang="ru-RU" sz="2400" i="1" dirty="0">
                <a:latin typeface="Times New Roman" pitchFamily="18" charset="0"/>
                <a:cs typeface="Times New Roman" pitchFamily="18" charset="0"/>
              </a:rPr>
              <a:t>П = ПІ + ПІІ + ПІІІ + ПІ</a:t>
            </a:r>
            <a:r>
              <a:rPr lang="en-US" sz="2400" i="1" dirty="0">
                <a:latin typeface="Times New Roman" pitchFamily="18" charset="0"/>
                <a:cs typeface="Times New Roman" pitchFamily="18" charset="0"/>
              </a:rPr>
              <a:t>V. </a:t>
            </a:r>
            <a:r>
              <a:rPr lang="uk-UA" sz="2400" i="1" dirty="0">
                <a:latin typeface="Times New Roman" pitchFamily="18" charset="0"/>
                <a:cs typeface="Times New Roman" pitchFamily="18" charset="0"/>
              </a:rPr>
              <a:t>(2.2.)</a:t>
            </a:r>
            <a:endParaRPr lang="ru-RU" sz="24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5" name="Прямоугольник 4"/>
          <p:cNvSpPr/>
          <p:nvPr/>
        </p:nvSpPr>
        <p:spPr>
          <a:xfrm>
            <a:off x="714348" y="714356"/>
            <a:ext cx="6143652" cy="4893647"/>
          </a:xfrm>
          <a:prstGeom prst="rect">
            <a:avLst/>
          </a:prstGeom>
        </p:spPr>
        <p:txBody>
          <a:bodyPr wrap="square">
            <a:spAutoFit/>
          </a:bodyPr>
          <a:lstStyle/>
          <a:p>
            <a:pPr algn="just"/>
            <a:r>
              <a:rPr lang="ru-RU" sz="2400" dirty="0">
                <a:latin typeface="Times New Roman" pitchFamily="18" charset="0"/>
                <a:cs typeface="Times New Roman" pitchFamily="18" charset="0"/>
              </a:rPr>
              <a:t>Таким чином, </a:t>
            </a:r>
            <a:r>
              <a:rPr lang="ru-RU" sz="2400" dirty="0" err="1">
                <a:latin typeface="Times New Roman" pitchFamily="18" charset="0"/>
                <a:cs typeface="Times New Roman" pitchFamily="18" charset="0"/>
              </a:rPr>
              <a:t>рівність</a:t>
            </a:r>
            <a:r>
              <a:rPr lang="ru-RU" sz="2400" dirty="0">
                <a:latin typeface="Times New Roman" pitchFamily="18" charset="0"/>
                <a:cs typeface="Times New Roman" pitchFamily="18" charset="0"/>
              </a:rPr>
              <a:t> активу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пасиву</a:t>
            </a:r>
            <a:r>
              <a:rPr lang="ru-RU" sz="2400" dirty="0">
                <a:latin typeface="Times New Roman" pitchFamily="18" charset="0"/>
                <a:cs typeface="Times New Roman" pitchFamily="18" charset="0"/>
              </a:rPr>
              <a:t> балансу </a:t>
            </a:r>
            <a:r>
              <a:rPr lang="ru-RU" sz="2400" dirty="0" err="1">
                <a:latin typeface="Times New Roman" pitchFamily="18" charset="0"/>
                <a:cs typeface="Times New Roman" pitchFamily="18" charset="0"/>
              </a:rPr>
              <a:t>відображається</a:t>
            </a:r>
            <a:r>
              <a:rPr lang="ru-RU" sz="2400" dirty="0">
                <a:latin typeface="Times New Roman" pitchFamily="18" charset="0"/>
                <a:cs typeface="Times New Roman" pitchFamily="18" charset="0"/>
              </a:rPr>
              <a:t> за </a:t>
            </a:r>
            <a:r>
              <a:rPr lang="ru-RU" sz="2400" dirty="0" err="1">
                <a:latin typeface="Times New Roman" pitchFamily="18" charset="0"/>
                <a:cs typeface="Times New Roman" pitchFamily="18" charset="0"/>
              </a:rPr>
              <a:t>допомогою</a:t>
            </a:r>
            <a:r>
              <a:rPr lang="ru-RU" sz="2400" dirty="0">
                <a:latin typeface="Times New Roman" pitchFamily="18" charset="0"/>
                <a:cs typeface="Times New Roman" pitchFamily="18" charset="0"/>
              </a:rPr>
              <a:t> таких моделей:</a:t>
            </a:r>
          </a:p>
          <a:p>
            <a:pPr algn="ctr"/>
            <a:r>
              <a:rPr lang="ru-RU" sz="2400" i="1" dirty="0">
                <a:latin typeface="Times New Roman" pitchFamily="18" charset="0"/>
                <a:cs typeface="Times New Roman" pitchFamily="18" charset="0"/>
              </a:rPr>
              <a:t>А = П (2.3.)</a:t>
            </a:r>
          </a:p>
          <a:p>
            <a:pPr algn="ctr"/>
            <a:r>
              <a:rPr lang="ru-RU" sz="2400" i="1" dirty="0">
                <a:latin typeface="Times New Roman" pitchFamily="18" charset="0"/>
                <a:cs typeface="Times New Roman" pitchFamily="18" charset="0"/>
              </a:rPr>
              <a:t>АІ + АІІ + АІІІ = ПІ + ПІІ + ПІІІ + ПІ (2.4.)</a:t>
            </a:r>
          </a:p>
          <a:p>
            <a:pPr algn="ctr"/>
            <a:r>
              <a:rPr lang="ru-RU" sz="2400" i="1" dirty="0" err="1">
                <a:latin typeface="Times New Roman" pitchFamily="18" charset="0"/>
                <a:cs typeface="Times New Roman" pitchFamily="18" charset="0"/>
              </a:rPr>
              <a:t>Активи</a:t>
            </a:r>
            <a:r>
              <a:rPr lang="ru-RU" sz="2400" i="1" dirty="0">
                <a:latin typeface="Times New Roman" pitchFamily="18" charset="0"/>
                <a:cs typeface="Times New Roman" pitchFamily="18" charset="0"/>
              </a:rPr>
              <a:t> = </a:t>
            </a:r>
            <a:r>
              <a:rPr lang="ru-RU" sz="2400" i="1" dirty="0" err="1">
                <a:latin typeface="Times New Roman" pitchFamily="18" charset="0"/>
                <a:cs typeface="Times New Roman" pitchFamily="18" charset="0"/>
              </a:rPr>
              <a:t>Зобов’язання</a:t>
            </a:r>
            <a:r>
              <a:rPr lang="ru-RU" sz="2400" i="1" dirty="0">
                <a:latin typeface="Times New Roman" pitchFamily="18" charset="0"/>
                <a:cs typeface="Times New Roman" pitchFamily="18" charset="0"/>
              </a:rPr>
              <a:t> + </a:t>
            </a:r>
            <a:r>
              <a:rPr lang="ru-RU" sz="2400" i="1" dirty="0" err="1">
                <a:latin typeface="Times New Roman" pitchFamily="18" charset="0"/>
                <a:cs typeface="Times New Roman" pitchFamily="18" charset="0"/>
              </a:rPr>
              <a:t>Власний</a:t>
            </a:r>
            <a:r>
              <a:rPr lang="ru-RU" sz="2400" i="1" dirty="0">
                <a:latin typeface="Times New Roman" pitchFamily="18" charset="0"/>
                <a:cs typeface="Times New Roman" pitchFamily="18" charset="0"/>
              </a:rPr>
              <a:t> </a:t>
            </a:r>
            <a:r>
              <a:rPr lang="ru-RU" sz="2400" i="1" dirty="0" err="1">
                <a:latin typeface="Times New Roman" pitchFamily="18" charset="0"/>
                <a:cs typeface="Times New Roman" pitchFamily="18" charset="0"/>
              </a:rPr>
              <a:t>капітал</a:t>
            </a:r>
            <a:r>
              <a:rPr lang="ru-RU" sz="2400" i="1" dirty="0">
                <a:latin typeface="Times New Roman" pitchFamily="18" charset="0"/>
                <a:cs typeface="Times New Roman" pitchFamily="18" charset="0"/>
              </a:rPr>
              <a:t>.</a:t>
            </a:r>
          </a:p>
          <a:p>
            <a:pPr algn="just"/>
            <a:r>
              <a:rPr lang="ru-RU" sz="2400" dirty="0" err="1">
                <a:latin typeface="Times New Roman" pitchFamily="18" charset="0"/>
                <a:cs typeface="Times New Roman" pitchFamily="18" charset="0"/>
              </a:rPr>
              <a:t>Наведене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співвідношення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називається</a:t>
            </a:r>
            <a:r>
              <a:rPr lang="ru-RU" sz="2400" dirty="0">
                <a:latin typeface="Times New Roman" pitchFamily="18" charset="0"/>
                <a:cs typeface="Times New Roman" pitchFamily="18" charset="0"/>
              </a:rPr>
              <a:t> </a:t>
            </a:r>
            <a:r>
              <a:rPr lang="ru-RU" sz="2400" b="1" i="1" dirty="0" err="1">
                <a:latin typeface="Times New Roman" pitchFamily="18" charset="0"/>
                <a:cs typeface="Times New Roman" pitchFamily="18" charset="0"/>
              </a:rPr>
              <a:t>основним</a:t>
            </a:r>
            <a:r>
              <a:rPr lang="ru-RU" sz="2400" b="1" i="1" dirty="0">
                <a:latin typeface="Times New Roman" pitchFamily="18" charset="0"/>
                <a:cs typeface="Times New Roman" pitchFamily="18" charset="0"/>
              </a:rPr>
              <a:t>  </a:t>
            </a:r>
            <a:r>
              <a:rPr lang="ru-RU" sz="2400" b="1" i="1" dirty="0" err="1">
                <a:latin typeface="Times New Roman" pitchFamily="18" charset="0"/>
                <a:cs typeface="Times New Roman" pitchFamily="18" charset="0"/>
              </a:rPr>
              <a:t>балансовим</a:t>
            </a:r>
            <a:r>
              <a:rPr lang="ru-RU" sz="2400" b="1" i="1" dirty="0">
                <a:latin typeface="Times New Roman" pitchFamily="18" charset="0"/>
                <a:cs typeface="Times New Roman" pitchFamily="18" charset="0"/>
              </a:rPr>
              <a:t>  </a:t>
            </a:r>
            <a:r>
              <a:rPr lang="ru-RU" sz="2400" b="1" i="1" dirty="0" err="1">
                <a:latin typeface="Times New Roman" pitchFamily="18" charset="0"/>
                <a:cs typeface="Times New Roman" pitchFamily="18" charset="0"/>
              </a:rPr>
              <a:t>рівнянням</a:t>
            </a:r>
            <a:r>
              <a:rPr lang="ru-RU" sz="2400" b="1" i="1" dirty="0">
                <a:latin typeface="Times New Roman" pitchFamily="18" charset="0"/>
                <a:cs typeface="Times New Roman" pitchFamily="18" charset="0"/>
              </a:rPr>
              <a:t>.</a:t>
            </a:r>
          </a:p>
          <a:p>
            <a:pPr algn="just"/>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Активи</a:t>
            </a:r>
            <a:r>
              <a:rPr lang="ru-RU" sz="2400" b="1" dirty="0">
                <a:latin typeface="Times New Roman" pitchFamily="18" charset="0"/>
                <a:cs typeface="Times New Roman" pitchFamily="18" charset="0"/>
              </a:rPr>
              <a:t> (НП(С)БО 1) – </a:t>
            </a:r>
            <a:r>
              <a:rPr lang="ru-RU" sz="2400" dirty="0" err="1">
                <a:latin typeface="Times New Roman" pitchFamily="18" charset="0"/>
                <a:cs typeface="Times New Roman" pitchFamily="18" charset="0"/>
              </a:rPr>
              <a:t>ресурси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контрольовані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підприємством</a:t>
            </a:r>
            <a:r>
              <a:rPr lang="ru-RU" sz="2400" dirty="0">
                <a:latin typeface="Times New Roman" pitchFamily="18" charset="0"/>
                <a:cs typeface="Times New Roman" pitchFamily="18" charset="0"/>
              </a:rPr>
              <a:t> у </a:t>
            </a:r>
            <a:r>
              <a:rPr lang="ru-RU" sz="2400" dirty="0" err="1">
                <a:latin typeface="Times New Roman" pitchFamily="18" charset="0"/>
                <a:cs typeface="Times New Roman" pitchFamily="18" charset="0"/>
              </a:rPr>
              <a:t>результаті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минулих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подій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використання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яких</a:t>
            </a:r>
            <a:r>
              <a:rPr lang="ru-RU" sz="2400" dirty="0">
                <a:latin typeface="Times New Roman" pitchFamily="18" charset="0"/>
                <a:cs typeface="Times New Roman" pitchFamily="18" charset="0"/>
              </a:rPr>
              <a:t>, як </a:t>
            </a:r>
            <a:r>
              <a:rPr lang="ru-RU" sz="2400" dirty="0" err="1">
                <a:latin typeface="Times New Roman" pitchFamily="18" charset="0"/>
                <a:cs typeface="Times New Roman" pitchFamily="18" charset="0"/>
              </a:rPr>
              <a:t>очікується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приведе</a:t>
            </a:r>
            <a:r>
              <a:rPr lang="ru-RU" sz="2400" dirty="0">
                <a:latin typeface="Times New Roman" pitchFamily="18" charset="0"/>
                <a:cs typeface="Times New Roman" pitchFamily="18" charset="0"/>
              </a:rPr>
              <a:t> до </a:t>
            </a:r>
            <a:r>
              <a:rPr lang="ru-RU" sz="2400" dirty="0" err="1">
                <a:latin typeface="Times New Roman" pitchFamily="18" charset="0"/>
                <a:cs typeface="Times New Roman" pitchFamily="18" charset="0"/>
              </a:rPr>
              <a:t>отримання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економічних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вигод</a:t>
            </a:r>
            <a:r>
              <a:rPr lang="ru-RU" sz="2400" dirty="0">
                <a:latin typeface="Times New Roman" pitchFamily="18" charset="0"/>
                <a:cs typeface="Times New Roman" pitchFamily="18" charset="0"/>
              </a:rPr>
              <a:t> у </a:t>
            </a:r>
            <a:r>
              <a:rPr lang="ru-RU" sz="2400" dirty="0" err="1">
                <a:latin typeface="Times New Roman" pitchFamily="18" charset="0"/>
                <a:cs typeface="Times New Roman" pitchFamily="18" charset="0"/>
              </a:rPr>
              <a:t>майбутньому</a:t>
            </a:r>
            <a:r>
              <a:rPr lang="ru-RU" sz="2400" dirty="0">
                <a:latin typeface="Times New Roman" pitchFamily="18" charset="0"/>
                <a:cs typeface="Times New Roman" pitchFamily="18" charset="0"/>
              </a:rPr>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85794"/>
            <a:ext cx="7239000" cy="5214974"/>
          </a:xfrm>
        </p:spPr>
        <p:txBody>
          <a:bodyPr>
            <a:noAutofit/>
          </a:bodyPr>
          <a:lstStyle/>
          <a:p>
            <a:pPr algn="ctr">
              <a:buNone/>
            </a:pPr>
            <a:r>
              <a:rPr lang="uk-UA" sz="2400" b="1" dirty="0">
                <a:latin typeface="Times New Roman" pitchFamily="18" charset="0"/>
                <a:cs typeface="Times New Roman" pitchFamily="18" charset="0"/>
              </a:rPr>
              <a:t>В</a:t>
            </a:r>
            <a:r>
              <a:rPr lang="ru-RU" sz="2400" b="1" dirty="0" err="1">
                <a:latin typeface="Times New Roman" pitchFamily="18" charset="0"/>
                <a:cs typeface="Times New Roman" pitchFamily="18" charset="0"/>
              </a:rPr>
              <a:t>изначення</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активів</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містить</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кілька</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ключових</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положень</a:t>
            </a:r>
            <a:r>
              <a:rPr lang="ru-RU" sz="2400" b="1" dirty="0">
                <a:latin typeface="Times New Roman" pitchFamily="18" charset="0"/>
                <a:cs typeface="Times New Roman" pitchFamily="18" charset="0"/>
              </a:rPr>
              <a:t>:</a:t>
            </a:r>
            <a:endParaRPr lang="en-US" sz="2400" b="1" dirty="0">
              <a:latin typeface="Times New Roman" pitchFamily="18" charset="0"/>
              <a:cs typeface="Times New Roman" pitchFamily="18" charset="0"/>
            </a:endParaRPr>
          </a:p>
          <a:p>
            <a:pPr algn="just">
              <a:buNone/>
            </a:pPr>
            <a:r>
              <a:rPr lang="ru-RU" sz="2400" dirty="0">
                <a:latin typeface="Times New Roman" pitchFamily="18" charset="0"/>
                <a:cs typeface="Times New Roman" pitchFamily="18" charset="0"/>
              </a:rPr>
              <a:t>	1) </a:t>
            </a:r>
            <a:r>
              <a:rPr lang="ru-RU" sz="2400" dirty="0" err="1">
                <a:latin typeface="Times New Roman" pitchFamily="18" charset="0"/>
                <a:cs typeface="Times New Roman" pitchFamily="18" charset="0"/>
              </a:rPr>
              <a:t>виникнення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активів</a:t>
            </a:r>
            <a:r>
              <a:rPr lang="ru-RU" sz="2400" dirty="0">
                <a:latin typeface="Times New Roman" pitchFamily="18" charset="0"/>
                <a:cs typeface="Times New Roman" pitchFamily="18" charset="0"/>
              </a:rPr>
              <a:t> у </a:t>
            </a:r>
            <a:r>
              <a:rPr lang="ru-RU" sz="2400" dirty="0" err="1">
                <a:latin typeface="Times New Roman" pitchFamily="18" charset="0"/>
                <a:cs typeface="Times New Roman" pitchFamily="18" charset="0"/>
              </a:rPr>
              <a:t>результаті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минулих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подій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тобто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господарська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операція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чи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інша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подія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що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забезпечує</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збільшення</a:t>
            </a:r>
            <a:r>
              <a:rPr lang="ru-RU" sz="2400" dirty="0">
                <a:latin typeface="Times New Roman" pitchFamily="18" charset="0"/>
                <a:cs typeface="Times New Roman" pitchFamily="18" charset="0"/>
              </a:rPr>
              <a:t> прав на </a:t>
            </a:r>
            <a:r>
              <a:rPr lang="ru-RU" sz="2400" dirty="0" err="1">
                <a:latin typeface="Times New Roman" pitchFamily="18" charset="0"/>
                <a:cs typeface="Times New Roman" pitchFamily="18" charset="0"/>
              </a:rPr>
              <a:t>вигоду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або</a:t>
            </a:r>
            <a:r>
              <a:rPr lang="en-US" sz="2400" dirty="0">
                <a:latin typeface="Times New Roman" pitchFamily="18" charset="0"/>
                <a:cs typeface="Times New Roman" pitchFamily="18" charset="0"/>
              </a:rPr>
              <a:t> </a:t>
            </a:r>
            <a:r>
              <a:rPr lang="ru-RU" sz="2400" dirty="0">
                <a:latin typeface="Times New Roman" pitchFamily="18" charset="0"/>
                <a:cs typeface="Times New Roman" pitchFamily="18" charset="0"/>
              </a:rPr>
              <a:t>контроль над нею, </a:t>
            </a:r>
            <a:r>
              <a:rPr lang="ru-RU" sz="2400" dirty="0" err="1">
                <a:latin typeface="Times New Roman" pitchFamily="18" charset="0"/>
                <a:cs typeface="Times New Roman" pitchFamily="18" charset="0"/>
              </a:rPr>
              <a:t>вже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відбулася</a:t>
            </a:r>
            <a:r>
              <a:rPr lang="ru-RU" sz="2400" dirty="0">
                <a:latin typeface="Times New Roman" pitchFamily="18" charset="0"/>
                <a:cs typeface="Times New Roman" pitchFamily="18" charset="0"/>
              </a:rPr>
              <a:t>;</a:t>
            </a:r>
          </a:p>
          <a:p>
            <a:pPr algn="just">
              <a:buNone/>
            </a:pPr>
            <a:r>
              <a:rPr lang="ru-RU" sz="2400" dirty="0">
                <a:latin typeface="Times New Roman" pitchFamily="18" charset="0"/>
                <a:cs typeface="Times New Roman" pitchFamily="18" charset="0"/>
              </a:rPr>
              <a:t>	2) </a:t>
            </a:r>
            <a:r>
              <a:rPr lang="ru-RU" sz="2400" dirty="0" err="1">
                <a:latin typeface="Times New Roman" pitchFamily="18" charset="0"/>
                <a:cs typeface="Times New Roman" pitchFamily="18" charset="0"/>
              </a:rPr>
              <a:t>здійснення</a:t>
            </a:r>
            <a:r>
              <a:rPr lang="ru-RU" sz="2400" dirty="0">
                <a:latin typeface="Times New Roman" pitchFamily="18" charset="0"/>
                <a:cs typeface="Times New Roman" pitchFamily="18" charset="0"/>
              </a:rPr>
              <a:t> контролю </a:t>
            </a:r>
            <a:r>
              <a:rPr lang="ru-RU" sz="2400" dirty="0" err="1">
                <a:latin typeface="Times New Roman" pitchFamily="18" charset="0"/>
                <a:cs typeface="Times New Roman" pitchFamily="18" charset="0"/>
              </a:rPr>
              <a:t>підприємством</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що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дає</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йому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можливість</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контролювати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майбутні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вигоди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які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очікується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одержати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від</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використання</a:t>
            </a:r>
            <a:r>
              <a:rPr lang="en-US"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ресурсів</a:t>
            </a:r>
            <a:r>
              <a:rPr lang="ru-RU" sz="2400" dirty="0">
                <a:latin typeface="Times New Roman" pitchFamily="18" charset="0"/>
                <a:cs typeface="Times New Roman" pitchFamily="18" charset="0"/>
              </a:rPr>
              <a:t>;</a:t>
            </a:r>
          </a:p>
          <a:p>
            <a:pPr algn="just">
              <a:buNone/>
            </a:pPr>
            <a:r>
              <a:rPr lang="ru-RU" sz="2400" dirty="0">
                <a:latin typeface="Times New Roman" pitchFamily="18" charset="0"/>
                <a:cs typeface="Times New Roman" pitchFamily="18" charset="0"/>
              </a:rPr>
              <a:t>	3) </a:t>
            </a:r>
            <a:r>
              <a:rPr lang="ru-RU" sz="2400" dirty="0" err="1">
                <a:latin typeface="Times New Roman" pitchFamily="18" charset="0"/>
                <a:cs typeface="Times New Roman" pitchFamily="18" charset="0"/>
              </a:rPr>
              <a:t>майбутні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економічні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вигоди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втілені</a:t>
            </a:r>
            <a:r>
              <a:rPr lang="ru-RU" sz="2400" dirty="0">
                <a:latin typeface="Times New Roman" pitchFamily="18" charset="0"/>
                <a:cs typeface="Times New Roman" pitchFamily="18" charset="0"/>
              </a:rPr>
              <a:t> в </a:t>
            </a:r>
            <a:r>
              <a:rPr lang="ru-RU" sz="2400" dirty="0" err="1">
                <a:latin typeface="Times New Roman" pitchFamily="18" charset="0"/>
                <a:cs typeface="Times New Roman" pitchFamily="18" charset="0"/>
              </a:rPr>
              <a:t>активи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є</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потенціалом</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який</a:t>
            </a:r>
            <a:r>
              <a:rPr lang="en-US"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сприяє</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надходженню</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грошових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коштів</a:t>
            </a:r>
            <a:r>
              <a:rPr lang="ru-RU" sz="2400" dirty="0">
                <a:latin typeface="Times New Roman" pitchFamily="18" charset="0"/>
                <a:cs typeface="Times New Roman" pitchFamily="18" charset="0"/>
              </a:rPr>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3" name="Прямоугольник 2"/>
          <p:cNvSpPr/>
          <p:nvPr/>
        </p:nvSpPr>
        <p:spPr>
          <a:xfrm>
            <a:off x="1000100" y="642919"/>
            <a:ext cx="7500990" cy="6001643"/>
          </a:xfrm>
          <a:prstGeom prst="rect">
            <a:avLst/>
          </a:prstGeom>
        </p:spPr>
        <p:txBody>
          <a:bodyPr wrap="square">
            <a:spAutoFit/>
          </a:bodyPr>
          <a:lstStyle/>
          <a:p>
            <a:pPr algn="just"/>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Необоротні</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активи</a:t>
            </a:r>
            <a:r>
              <a:rPr lang="ru-RU" sz="2400" b="1" dirty="0">
                <a:latin typeface="Times New Roman" pitchFamily="18" charset="0"/>
                <a:cs typeface="Times New Roman" pitchFamily="18" charset="0"/>
              </a:rPr>
              <a:t> (НП(С)БО 1) –</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це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ресурси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які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утримуються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підприємством</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більше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дванадцяти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місяців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або</a:t>
            </a:r>
            <a:r>
              <a:rPr lang="ru-RU" sz="2400" dirty="0">
                <a:latin typeface="Times New Roman" pitchFamily="18" charset="0"/>
                <a:cs typeface="Times New Roman" pitchFamily="18" charset="0"/>
              </a:rPr>
              <a:t> одного </a:t>
            </a:r>
            <a:r>
              <a:rPr lang="ru-RU" sz="2400" dirty="0" err="1">
                <a:latin typeface="Times New Roman" pitchFamily="18" charset="0"/>
                <a:cs typeface="Times New Roman" pitchFamily="18" charset="0"/>
              </a:rPr>
              <a:t>операційного</a:t>
            </a:r>
            <a:r>
              <a:rPr lang="ru-RU" sz="2400" dirty="0">
                <a:latin typeface="Times New Roman" pitchFamily="18" charset="0"/>
                <a:cs typeface="Times New Roman" pitchFamily="18" charset="0"/>
              </a:rPr>
              <a:t> циклу (</a:t>
            </a:r>
            <a:r>
              <a:rPr lang="ru-RU" sz="2400" dirty="0" err="1">
                <a:latin typeface="Times New Roman" pitchFamily="18" charset="0"/>
                <a:cs typeface="Times New Roman" pitchFamily="18" charset="0"/>
              </a:rPr>
              <a:t>якщо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він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перевищує</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дванадцять</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місяців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a:t>
            </a:r>
            <a:r>
              <a:rPr lang="ru-RU" sz="2400" dirty="0">
                <a:latin typeface="Times New Roman" pitchFamily="18" charset="0"/>
                <a:cs typeface="Times New Roman" pitchFamily="18" charset="0"/>
              </a:rPr>
              <a:t> метою </a:t>
            </a:r>
            <a:r>
              <a:rPr lang="ru-RU" sz="2400" dirty="0" err="1">
                <a:latin typeface="Times New Roman" pitchFamily="18" charset="0"/>
                <a:cs typeface="Times New Roman" pitchFamily="18" charset="0"/>
              </a:rPr>
              <a:t>отримання</a:t>
            </a:r>
            <a:r>
              <a:rPr lang="ru-RU" sz="2400" dirty="0">
                <a:latin typeface="Times New Roman" pitchFamily="18" charset="0"/>
                <a:cs typeface="Times New Roman" pitchFamily="18" charset="0"/>
              </a:rPr>
              <a:t> у </a:t>
            </a:r>
            <a:r>
              <a:rPr lang="ru-RU" sz="2400" dirty="0" err="1">
                <a:latin typeface="Times New Roman" pitchFamily="18" charset="0"/>
                <a:cs typeface="Times New Roman" pitchFamily="18" charset="0"/>
              </a:rPr>
              <a:t>майбутньому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економічних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вигод</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пов’язаних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їх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використанням</a:t>
            </a:r>
            <a:r>
              <a:rPr lang="ru-RU" sz="2400" dirty="0">
                <a:latin typeface="Times New Roman" pitchFamily="18" charset="0"/>
                <a:cs typeface="Times New Roman" pitchFamily="18" charset="0"/>
              </a:rPr>
              <a:t>. </a:t>
            </a:r>
          </a:p>
          <a:p>
            <a:pPr algn="just"/>
            <a:r>
              <a:rPr lang="ru-RU" sz="2400" dirty="0">
                <a:latin typeface="Times New Roman" pitchFamily="18" charset="0"/>
                <a:cs typeface="Times New Roman" pitchFamily="18" charset="0"/>
              </a:rPr>
              <a:t>	До </a:t>
            </a:r>
            <a:r>
              <a:rPr lang="ru-RU" sz="2400" i="1" dirty="0" err="1">
                <a:latin typeface="Times New Roman" pitchFamily="18" charset="0"/>
                <a:cs typeface="Times New Roman" pitchFamily="18" charset="0"/>
              </a:rPr>
              <a:t>необоротних</a:t>
            </a:r>
            <a:r>
              <a:rPr lang="ru-RU" sz="2400" i="1" dirty="0">
                <a:latin typeface="Times New Roman" pitchFamily="18" charset="0"/>
                <a:cs typeface="Times New Roman" pitchFamily="18" charset="0"/>
              </a:rPr>
              <a:t> </a:t>
            </a:r>
            <a:r>
              <a:rPr lang="ru-RU" sz="2400" i="1" dirty="0" err="1">
                <a:latin typeface="Times New Roman" pitchFamily="18" charset="0"/>
                <a:cs typeface="Times New Roman" pitchFamily="18" charset="0"/>
              </a:rPr>
              <a:t>активів</a:t>
            </a:r>
            <a:r>
              <a:rPr lang="ru-RU" sz="2400" i="1" dirty="0">
                <a:latin typeface="Times New Roman" pitchFamily="18" charset="0"/>
                <a:cs typeface="Times New Roman" pitchFamily="18" charset="0"/>
              </a:rPr>
              <a:t> (</a:t>
            </a:r>
            <a:r>
              <a:rPr lang="ru-RU" sz="2400" i="1" dirty="0" err="1">
                <a:latin typeface="Times New Roman" pitchFamily="18" charset="0"/>
                <a:cs typeface="Times New Roman" pitchFamily="18" charset="0"/>
              </a:rPr>
              <a:t>розділ</a:t>
            </a:r>
            <a:r>
              <a:rPr lang="ru-RU" sz="2400" i="1" dirty="0">
                <a:latin typeface="Times New Roman" pitchFamily="18" charset="0"/>
                <a:cs typeface="Times New Roman" pitchFamily="18" charset="0"/>
              </a:rPr>
              <a:t> І активу балансу «</a:t>
            </a:r>
            <a:r>
              <a:rPr lang="ru-RU" sz="2400" i="1" dirty="0" err="1">
                <a:latin typeface="Times New Roman" pitchFamily="18" charset="0"/>
                <a:cs typeface="Times New Roman" pitchFamily="18" charset="0"/>
              </a:rPr>
              <a:t>Необоротні</a:t>
            </a:r>
            <a:r>
              <a:rPr lang="ru-RU" sz="2400" i="1" dirty="0">
                <a:latin typeface="Times New Roman" pitchFamily="18" charset="0"/>
                <a:cs typeface="Times New Roman" pitchFamily="18" charset="0"/>
              </a:rPr>
              <a:t> </a:t>
            </a:r>
            <a:r>
              <a:rPr lang="ru-RU" sz="2400" i="1" dirty="0" err="1">
                <a:latin typeface="Times New Roman" pitchFamily="18" charset="0"/>
                <a:cs typeface="Times New Roman" pitchFamily="18" charset="0"/>
              </a:rPr>
              <a:t>активи</a:t>
            </a:r>
            <a:r>
              <a:rPr lang="ru-RU" sz="2400" dirty="0">
                <a:latin typeface="Times New Roman" pitchFamily="18" charset="0"/>
                <a:cs typeface="Times New Roman" pitchFamily="18" charset="0"/>
              </a:rPr>
              <a:t>», рядок 1095) належать: • </a:t>
            </a:r>
            <a:r>
              <a:rPr lang="ru-RU" sz="2400" dirty="0" err="1">
                <a:latin typeface="Times New Roman" pitchFamily="18" charset="0"/>
                <a:cs typeface="Times New Roman" pitchFamily="18" charset="0"/>
              </a:rPr>
              <a:t>нематеріальні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активи</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незавершені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капітальні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інвестиції</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основні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засоби</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інвестиційна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нерухомість</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довгострокові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біологічні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активи</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довгострокові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фінансові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інвестиції</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довгострокова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дебіторська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заборгованість</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відстрочені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податкові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активи</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інші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необоротні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активи</a:t>
            </a:r>
            <a:endParaRPr lang="ru-RU" sz="2400" dirty="0">
              <a:latin typeface="Times New Roman" pitchFamily="18" charset="0"/>
              <a:cs typeface="Times New Roman" pitchFamily="18" charset="0"/>
            </a:endParaRPr>
          </a:p>
          <a:p>
            <a:pPr algn="just"/>
            <a:endParaRPr lang="ru-RU" sz="2400" dirty="0"/>
          </a:p>
          <a:p>
            <a:endParaRPr lang="ru-RU" sz="24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42918"/>
            <a:ext cx="7239000" cy="5812818"/>
          </a:xfrm>
        </p:spPr>
        <p:txBody>
          <a:bodyPr>
            <a:normAutofit fontScale="70000" lnSpcReduction="20000"/>
          </a:bodyPr>
          <a:lstStyle/>
          <a:p>
            <a:pPr algn="just"/>
            <a:r>
              <a:rPr lang="ru-RU" sz="2900" b="1" dirty="0" err="1">
                <a:latin typeface="Times New Roman" pitchFamily="18" charset="0"/>
                <a:cs typeface="Times New Roman" pitchFamily="18" charset="0"/>
              </a:rPr>
              <a:t>Необоротні</a:t>
            </a:r>
            <a:r>
              <a:rPr lang="ru-RU" sz="2900" b="1" dirty="0">
                <a:latin typeface="Times New Roman" pitchFamily="18" charset="0"/>
                <a:cs typeface="Times New Roman" pitchFamily="18" charset="0"/>
              </a:rPr>
              <a:t> </a:t>
            </a:r>
            <a:r>
              <a:rPr lang="ru-RU" sz="2900" b="1" dirty="0" err="1">
                <a:latin typeface="Times New Roman" pitchFamily="18" charset="0"/>
                <a:cs typeface="Times New Roman" pitchFamily="18" charset="0"/>
              </a:rPr>
              <a:t>активи</a:t>
            </a:r>
            <a:r>
              <a:rPr lang="ru-RU" sz="2900" dirty="0">
                <a:latin typeface="Times New Roman" pitchFamily="18" charset="0"/>
                <a:cs typeface="Times New Roman" pitchFamily="18" charset="0"/>
              </a:rPr>
              <a:t> – </a:t>
            </a:r>
            <a:r>
              <a:rPr lang="ru-RU" sz="2900" dirty="0" err="1">
                <a:latin typeface="Times New Roman" pitchFamily="18" charset="0"/>
                <a:cs typeface="Times New Roman" pitchFamily="18" charset="0"/>
              </a:rPr>
              <a:t>це</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активи</a:t>
            </a:r>
            <a:r>
              <a:rPr lang="ru-RU" sz="2900" dirty="0">
                <a:latin typeface="Times New Roman" pitchFamily="18" charset="0"/>
                <a:cs typeface="Times New Roman" pitchFamily="18" charset="0"/>
              </a:rPr>
              <a:t>, у </a:t>
            </a:r>
            <a:r>
              <a:rPr lang="ru-RU" sz="2900" dirty="0" err="1">
                <a:latin typeface="Times New Roman" pitchFamily="18" charset="0"/>
                <a:cs typeface="Times New Roman" pitchFamily="18" charset="0"/>
              </a:rPr>
              <a:t>яких</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очікувана</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тривалість</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використання</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перевищує</a:t>
            </a:r>
            <a:r>
              <a:rPr lang="ru-RU" sz="2900" dirty="0">
                <a:latin typeface="Times New Roman" pitchFamily="18" charset="0"/>
                <a:cs typeface="Times New Roman" pitchFamily="18" charset="0"/>
              </a:rPr>
              <a:t> 1 </a:t>
            </a:r>
            <a:r>
              <a:rPr lang="ru-RU" sz="2900" dirty="0" err="1">
                <a:latin typeface="Times New Roman" pitchFamily="18" charset="0"/>
                <a:cs typeface="Times New Roman" pitchFamily="18" charset="0"/>
              </a:rPr>
              <a:t>рік</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Або</a:t>
            </a:r>
            <a:r>
              <a:rPr lang="ru-RU" sz="2900" dirty="0">
                <a:latin typeface="Times New Roman" pitchFamily="18" charset="0"/>
                <a:cs typeface="Times New Roman" pitchFamily="18" charset="0"/>
              </a:rPr>
              <a:t> один </a:t>
            </a:r>
            <a:r>
              <a:rPr lang="ru-RU" sz="2900" dirty="0" err="1">
                <a:latin typeface="Times New Roman" pitchFamily="18" charset="0"/>
                <a:cs typeface="Times New Roman" pitchFamily="18" charset="0"/>
              </a:rPr>
              <a:t>операційний</a:t>
            </a:r>
            <a:r>
              <a:rPr lang="ru-RU" sz="2900" dirty="0">
                <a:latin typeface="Times New Roman" pitchFamily="18" charset="0"/>
                <a:cs typeface="Times New Roman" pitchFamily="18" charset="0"/>
              </a:rPr>
              <a:t> цикл, </a:t>
            </a:r>
            <a:r>
              <a:rPr lang="ru-RU" sz="2900" dirty="0" err="1">
                <a:latin typeface="Times New Roman" pitchFamily="18" charset="0"/>
                <a:cs typeface="Times New Roman" pitchFamily="18" charset="0"/>
              </a:rPr>
              <a:t>якщо</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він</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довший</a:t>
            </a:r>
            <a:r>
              <a:rPr lang="ru-RU" sz="2900" dirty="0">
                <a:latin typeface="Times New Roman" pitchFamily="18" charset="0"/>
                <a:cs typeface="Times New Roman" pitchFamily="18" charset="0"/>
              </a:rPr>
              <a:t> за </a:t>
            </a:r>
            <a:r>
              <a:rPr lang="ru-RU" sz="2900" dirty="0" err="1">
                <a:latin typeface="Times New Roman" pitchFamily="18" charset="0"/>
                <a:cs typeface="Times New Roman" pitchFamily="18" charset="0"/>
              </a:rPr>
              <a:t>рік</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Виходить</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що</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єдиним</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критерієм</a:t>
            </a:r>
            <a:r>
              <a:rPr lang="ru-RU" sz="2900" dirty="0">
                <a:latin typeface="Times New Roman" pitchFamily="18" charset="0"/>
                <a:cs typeface="Times New Roman" pitchFamily="18" charset="0"/>
              </a:rPr>
              <a:t> у </a:t>
            </a:r>
            <a:r>
              <a:rPr lang="ru-RU" sz="2900" dirty="0" err="1">
                <a:latin typeface="Times New Roman" pitchFamily="18" charset="0"/>
                <a:cs typeface="Times New Roman" pitchFamily="18" charset="0"/>
              </a:rPr>
              <a:t>розділенні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активів</a:t>
            </a:r>
            <a:r>
              <a:rPr lang="ru-RU" sz="2900" dirty="0">
                <a:latin typeface="Times New Roman" pitchFamily="18" charset="0"/>
                <a:cs typeface="Times New Roman" pitchFamily="18" charset="0"/>
              </a:rPr>
              <a:t> на </a:t>
            </a:r>
            <a:r>
              <a:rPr lang="ru-RU" sz="2900" dirty="0" err="1">
                <a:latin typeface="Times New Roman" pitchFamily="18" charset="0"/>
                <a:cs typeface="Times New Roman" pitchFamily="18" charset="0"/>
              </a:rPr>
              <a:t>оборотні</a:t>
            </a:r>
            <a:r>
              <a:rPr lang="ru-RU" sz="2900" dirty="0">
                <a:latin typeface="Times New Roman" pitchFamily="18" charset="0"/>
                <a:cs typeface="Times New Roman" pitchFamily="18" charset="0"/>
              </a:rPr>
              <a:t> та </a:t>
            </a:r>
            <a:r>
              <a:rPr lang="ru-RU" sz="2900" dirty="0" err="1">
                <a:latin typeface="Times New Roman" pitchFamily="18" charset="0"/>
                <a:cs typeface="Times New Roman" pitchFamily="18" charset="0"/>
              </a:rPr>
              <a:t>необоротні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є</a:t>
            </a:r>
            <a:r>
              <a:rPr lang="ru-RU" sz="2900" dirty="0">
                <a:latin typeface="Times New Roman" pitchFamily="18" charset="0"/>
                <a:cs typeface="Times New Roman" pitchFamily="18" charset="0"/>
              </a:rPr>
              <a:t> час. </a:t>
            </a:r>
            <a:r>
              <a:rPr lang="ru-RU" sz="2900" dirty="0" err="1">
                <a:latin typeface="Times New Roman" pitchFamily="18" charset="0"/>
                <a:cs typeface="Times New Roman" pitchFamily="18" charset="0"/>
              </a:rPr>
              <a:t>Ні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вартість</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ні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їхня</a:t>
            </a:r>
            <a:r>
              <a:rPr lang="ru-RU" sz="2900" dirty="0">
                <a:latin typeface="Times New Roman" pitchFamily="18" charset="0"/>
                <a:cs typeface="Times New Roman" pitchFamily="18" charset="0"/>
              </a:rPr>
              <a:t> форма (</a:t>
            </a:r>
            <a:r>
              <a:rPr lang="ru-RU" sz="2900" dirty="0" err="1">
                <a:latin typeface="Times New Roman" pitchFamily="18" charset="0"/>
                <a:cs typeface="Times New Roman" pitchFamily="18" charset="0"/>
              </a:rPr>
              <a:t>фізична</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чи</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нематеріальна</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ні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їхній</a:t>
            </a:r>
            <a:r>
              <a:rPr lang="ru-RU" sz="2900" dirty="0">
                <a:latin typeface="Times New Roman" pitchFamily="18" charset="0"/>
                <a:cs typeface="Times New Roman" pitchFamily="18" charset="0"/>
              </a:rPr>
              <a:t> вид </a:t>
            </a:r>
            <a:r>
              <a:rPr lang="ru-RU" sz="2900" dirty="0" err="1">
                <a:latin typeface="Times New Roman" pitchFamily="18" charset="0"/>
                <a:cs typeface="Times New Roman" pitchFamily="18" charset="0"/>
              </a:rPr>
              <a:t>значення</a:t>
            </a:r>
            <a:r>
              <a:rPr lang="ru-RU" sz="2900" dirty="0">
                <a:latin typeface="Times New Roman" pitchFamily="18" charset="0"/>
                <a:cs typeface="Times New Roman" pitchFamily="18" charset="0"/>
              </a:rPr>
              <a:t> не </a:t>
            </a:r>
            <a:r>
              <a:rPr lang="ru-RU" sz="2900" dirty="0" err="1">
                <a:latin typeface="Times New Roman" pitchFamily="18" charset="0"/>
                <a:cs typeface="Times New Roman" pitchFamily="18" charset="0"/>
              </a:rPr>
              <a:t>мають</a:t>
            </a:r>
            <a:r>
              <a:rPr lang="ru-RU" sz="2900" dirty="0">
                <a:latin typeface="Times New Roman" pitchFamily="18" charset="0"/>
                <a:cs typeface="Times New Roman" pitchFamily="18" charset="0"/>
              </a:rPr>
              <a:t>. При </a:t>
            </a:r>
            <a:r>
              <a:rPr lang="ru-RU" sz="2900" dirty="0" err="1">
                <a:latin typeface="Times New Roman" pitchFamily="18" charset="0"/>
                <a:cs typeface="Times New Roman" pitchFamily="18" charset="0"/>
              </a:rPr>
              <a:t>чому</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така</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тривалість</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використання</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є</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саме</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очікуваною</a:t>
            </a:r>
            <a:r>
              <a:rPr lang="ru-RU" sz="2900" dirty="0">
                <a:latin typeface="Times New Roman" pitchFamily="18" charset="0"/>
                <a:cs typeface="Times New Roman" pitchFamily="18" charset="0"/>
              </a:rPr>
              <a:t>, а не фактичною.</a:t>
            </a:r>
          </a:p>
          <a:p>
            <a:pPr algn="just"/>
            <a:r>
              <a:rPr lang="ru-RU" sz="2900" dirty="0">
                <a:latin typeface="Times New Roman" pitchFamily="18" charset="0"/>
                <a:cs typeface="Times New Roman" pitchFamily="18" charset="0"/>
              </a:rPr>
              <a:t>Так, </a:t>
            </a:r>
            <a:r>
              <a:rPr lang="ru-RU" sz="2900" dirty="0" err="1">
                <a:latin typeface="Times New Roman" pitchFamily="18" charset="0"/>
                <a:cs typeface="Times New Roman" pitchFamily="18" charset="0"/>
              </a:rPr>
              <a:t>якщо</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підприємство</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придбало</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автомобіль</a:t>
            </a:r>
            <a:r>
              <a:rPr lang="ru-RU" sz="2900" dirty="0">
                <a:latin typeface="Times New Roman" pitchFamily="18" charset="0"/>
                <a:cs typeface="Times New Roman" pitchFamily="18" charset="0"/>
              </a:rPr>
              <a:t>, то </a:t>
            </a:r>
            <a:r>
              <a:rPr lang="ru-RU" sz="2900" dirty="0" err="1">
                <a:latin typeface="Times New Roman" pitchFamily="18" charset="0"/>
                <a:cs typeface="Times New Roman" pitchFamily="18" charset="0"/>
              </a:rPr>
              <a:t>воно</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очікує</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його</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використовувати</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декілька</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років</a:t>
            </a:r>
            <a:r>
              <a:rPr lang="ru-RU" sz="2900" dirty="0">
                <a:latin typeface="Times New Roman" pitchFamily="18" charset="0"/>
                <a:cs typeface="Times New Roman" pitchFamily="18" charset="0"/>
              </a:rPr>
              <a:t>, а не розбити у </a:t>
            </a:r>
            <a:r>
              <a:rPr lang="ru-RU" sz="2900" dirty="0" err="1">
                <a:latin typeface="Times New Roman" pitchFamily="18" charset="0"/>
                <a:cs typeface="Times New Roman" pitchFamily="18" charset="0"/>
              </a:rPr>
              <a:t>найближчій</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подорожі</a:t>
            </a:r>
            <a:r>
              <a:rPr lang="ru-RU" sz="2900" dirty="0">
                <a:latin typeface="Times New Roman" pitchFamily="18" charset="0"/>
                <a:cs typeface="Times New Roman" pitchFamily="18" charset="0"/>
              </a:rPr>
              <a:t> через 3 </a:t>
            </a:r>
            <a:r>
              <a:rPr lang="ru-RU" sz="2900" dirty="0" err="1">
                <a:latin typeface="Times New Roman" pitchFamily="18" charset="0"/>
                <a:cs typeface="Times New Roman" pitchFamily="18" charset="0"/>
              </a:rPr>
              <a:t>місяці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чи</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продати</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Такий</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автомобіль</a:t>
            </a:r>
            <a:r>
              <a:rPr lang="ru-RU" sz="2900" dirty="0">
                <a:latin typeface="Times New Roman" pitchFamily="18" charset="0"/>
                <a:cs typeface="Times New Roman" pitchFamily="18" charset="0"/>
              </a:rPr>
              <a:t> буде </a:t>
            </a:r>
            <a:r>
              <a:rPr lang="ru-RU" sz="2900" dirty="0" err="1">
                <a:latin typeface="Times New Roman" pitchFamily="18" charset="0"/>
                <a:cs typeface="Times New Roman" pitchFamily="18" charset="0"/>
              </a:rPr>
              <a:t>необоротним</a:t>
            </a:r>
            <a:r>
              <a:rPr lang="ru-RU" sz="2900" dirty="0">
                <a:latin typeface="Times New Roman" pitchFamily="18" charset="0"/>
                <a:cs typeface="Times New Roman" pitchFamily="18" charset="0"/>
              </a:rPr>
              <a:t> активом. </a:t>
            </a:r>
            <a:r>
              <a:rPr lang="ru-RU" sz="2900" dirty="0" err="1">
                <a:latin typeface="Times New Roman" pitchFamily="18" charset="0"/>
                <a:cs typeface="Times New Roman" pitchFamily="18" charset="0"/>
              </a:rPr>
              <a:t>Однак</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якщо</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такий</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автомобіль</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одразу</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придбаний</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з</a:t>
            </a:r>
            <a:r>
              <a:rPr lang="ru-RU" sz="2900" dirty="0">
                <a:latin typeface="Times New Roman" pitchFamily="18" charset="0"/>
                <a:cs typeface="Times New Roman" pitchFamily="18" charset="0"/>
              </a:rPr>
              <a:t> метою перепродажу, то </a:t>
            </a:r>
            <a:r>
              <a:rPr lang="ru-RU" sz="2900" dirty="0" err="1">
                <a:latin typeface="Times New Roman" pitchFamily="18" charset="0"/>
                <a:cs typeface="Times New Roman" pitchFamily="18" charset="0"/>
              </a:rPr>
              <a:t>він</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стає</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оборотним</a:t>
            </a:r>
            <a:r>
              <a:rPr lang="ru-RU" sz="2900" dirty="0">
                <a:latin typeface="Times New Roman" pitchFamily="18" charset="0"/>
                <a:cs typeface="Times New Roman" pitchFamily="18" charset="0"/>
              </a:rPr>
              <a:t> активом у </a:t>
            </a:r>
            <a:r>
              <a:rPr lang="ru-RU" sz="2900" dirty="0" err="1">
                <a:latin typeface="Times New Roman" pitchFamily="18" charset="0"/>
                <a:cs typeface="Times New Roman" pitchFamily="18" charset="0"/>
              </a:rPr>
              <a:t>складі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товарів</a:t>
            </a:r>
            <a:r>
              <a:rPr lang="ru-RU" sz="2900" dirty="0">
                <a:latin typeface="Times New Roman" pitchFamily="18" charset="0"/>
                <a:cs typeface="Times New Roman" pitchFamily="18" charset="0"/>
              </a:rPr>
              <a:t>.</a:t>
            </a:r>
          </a:p>
          <a:p>
            <a:pPr algn="just"/>
            <a:r>
              <a:rPr lang="ru-RU" sz="2900" b="1" dirty="0" err="1">
                <a:latin typeface="Times New Roman" pitchFamily="18" charset="0"/>
                <a:cs typeface="Times New Roman" pitchFamily="18" charset="0"/>
              </a:rPr>
              <a:t>Увага</a:t>
            </a:r>
            <a:r>
              <a:rPr lang="ru-RU" sz="2900" b="1" dirty="0">
                <a:latin typeface="Times New Roman" pitchFamily="18" charset="0"/>
                <a:cs typeface="Times New Roman" pitchFamily="18" charset="0"/>
              </a:rPr>
              <a:t>: </a:t>
            </a:r>
            <a:r>
              <a:rPr lang="ru-RU" sz="2900" dirty="0" err="1">
                <a:latin typeface="Times New Roman" pitchFamily="18" charset="0"/>
                <a:cs typeface="Times New Roman" pitchFamily="18" charset="0"/>
              </a:rPr>
              <a:t>Необоротний</a:t>
            </a:r>
            <a:r>
              <a:rPr lang="ru-RU" sz="2900" dirty="0">
                <a:latin typeface="Times New Roman" pitchFamily="18" charset="0"/>
                <a:cs typeface="Times New Roman" pitchFamily="18" charset="0"/>
              </a:rPr>
              <a:t> актив – </a:t>
            </a:r>
            <a:r>
              <a:rPr lang="ru-RU" sz="2900" dirty="0" err="1">
                <a:latin typeface="Times New Roman" pitchFamily="18" charset="0"/>
                <a:cs typeface="Times New Roman" pitchFamily="18" charset="0"/>
              </a:rPr>
              <a:t>це</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актив</a:t>
            </a:r>
            <a:r>
              <a:rPr lang="ru-RU" sz="2900" dirty="0">
                <a:latin typeface="Times New Roman" pitchFamily="18" charset="0"/>
                <a:cs typeface="Times New Roman" pitchFamily="18" charset="0"/>
              </a:rPr>
              <a:t> для </a:t>
            </a:r>
            <a:r>
              <a:rPr lang="ru-RU" sz="2900" dirty="0" err="1">
                <a:latin typeface="Times New Roman" pitchFamily="18" charset="0"/>
                <a:cs typeface="Times New Roman" pitchFamily="18" charset="0"/>
              </a:rPr>
              <a:t>використання</a:t>
            </a:r>
            <a:r>
              <a:rPr lang="ru-RU" sz="2900" b="1" dirty="0">
                <a:latin typeface="Times New Roman" pitchFamily="18" charset="0"/>
                <a:cs typeface="Times New Roman" pitchFamily="18" charset="0"/>
              </a:rPr>
              <a:t> &gt; 1 року</a:t>
            </a:r>
            <a:endParaRPr lang="ru-RU" sz="2900" dirty="0">
              <a:latin typeface="Times New Roman" pitchFamily="18" charset="0"/>
              <a:cs typeface="Times New Roman" pitchFamily="18" charset="0"/>
            </a:endParaRPr>
          </a:p>
          <a:p>
            <a:pPr algn="just"/>
            <a:r>
              <a:rPr lang="ru-RU" sz="2900" dirty="0" err="1">
                <a:latin typeface="Times New Roman" pitchFamily="18" charset="0"/>
                <a:cs typeface="Times New Roman" pitchFamily="18" charset="0"/>
              </a:rPr>
              <a:t>Типовими</a:t>
            </a:r>
            <a:r>
              <a:rPr lang="ru-RU" sz="2900" dirty="0">
                <a:latin typeface="Times New Roman" pitchFamily="18" charset="0"/>
                <a:cs typeface="Times New Roman" pitchFamily="18" charset="0"/>
              </a:rPr>
              <a:t> прикладами </a:t>
            </a:r>
            <a:r>
              <a:rPr lang="ru-RU" sz="2900" dirty="0" err="1">
                <a:latin typeface="Times New Roman" pitchFamily="18" charset="0"/>
                <a:cs typeface="Times New Roman" pitchFamily="18" charset="0"/>
              </a:rPr>
              <a:t>необоротних</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активів</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є</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будинки</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машини</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виробниче</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обладнання</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автомобілі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придбані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ліцензії</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патенти</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дебіторська</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заборгованість</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з</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терміном</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погашення</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понад</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рік</a:t>
            </a:r>
            <a:r>
              <a:rPr lang="ru-RU" sz="2900" dirty="0">
                <a:latin typeface="Times New Roman" pitchFamily="18" charset="0"/>
                <a:cs typeface="Times New Roman" pitchFamily="18" charset="0"/>
              </a:rPr>
              <a:t>, а </a:t>
            </a:r>
            <a:r>
              <a:rPr lang="ru-RU" sz="2900" dirty="0" err="1">
                <a:latin typeface="Times New Roman" pitchFamily="18" charset="0"/>
                <a:cs typeface="Times New Roman" pitchFamily="18" charset="0"/>
              </a:rPr>
              <a:t>також</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тварини</a:t>
            </a:r>
            <a:r>
              <a:rPr lang="ru-RU" sz="2900" dirty="0">
                <a:latin typeface="Times New Roman" pitchFamily="18" charset="0"/>
                <a:cs typeface="Times New Roman" pitchFamily="18" charset="0"/>
              </a:rPr>
              <a:t> у </a:t>
            </a:r>
            <a:r>
              <a:rPr lang="ru-RU" sz="2900" dirty="0" err="1">
                <a:latin typeface="Times New Roman" pitchFamily="18" charset="0"/>
                <a:cs typeface="Times New Roman" pitchFamily="18" charset="0"/>
              </a:rPr>
              <a:t>сількогосподарських</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підприємств</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бики</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корови</a:t>
            </a:r>
            <a:r>
              <a:rPr lang="ru-RU" sz="2900" dirty="0">
                <a:latin typeface="Times New Roman" pitchFamily="18" charset="0"/>
                <a:cs typeface="Times New Roman" pitchFamily="18" charset="0"/>
              </a:rPr>
              <a:t> та </a:t>
            </a:r>
            <a:r>
              <a:rPr lang="ru-RU" sz="2900" dirty="0" err="1">
                <a:latin typeface="Times New Roman" pitchFamily="18" charset="0"/>
                <a:cs typeface="Times New Roman" pitchFamily="18" charset="0"/>
              </a:rPr>
              <a:t>інші</a:t>
            </a:r>
            <a:r>
              <a:rPr lang="ru-RU" sz="2900" dirty="0">
                <a:latin typeface="Times New Roman" pitchFamily="18" charset="0"/>
                <a:cs typeface="Times New Roman" pitchFamily="18" charset="0"/>
              </a:rPr>
              <a:t>).</a:t>
            </a:r>
          </a:p>
          <a:p>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1201</TotalTime>
  <Words>1441</Words>
  <Application>Microsoft Office PowerPoint</Application>
  <PresentationFormat>Экран (4:3)</PresentationFormat>
  <Paragraphs>280</Paragraphs>
  <Slides>49</Slides>
  <Notes>13</Notes>
  <HiddenSlides>0</HiddenSlides>
  <MMClips>0</MMClips>
  <ScaleCrop>false</ScaleCrop>
  <HeadingPairs>
    <vt:vector size="8" baseType="variant">
      <vt:variant>
        <vt:lpstr>Использованные шрифты</vt:lpstr>
      </vt:variant>
      <vt:variant>
        <vt:i4>6</vt:i4>
      </vt:variant>
      <vt:variant>
        <vt:lpstr>Тема</vt:lpstr>
      </vt:variant>
      <vt:variant>
        <vt:i4>1</vt:i4>
      </vt:variant>
      <vt:variant>
        <vt:lpstr>Внедренные серверы OLE</vt:lpstr>
      </vt:variant>
      <vt:variant>
        <vt:i4>1</vt:i4>
      </vt:variant>
      <vt:variant>
        <vt:lpstr>Заголовки слайдов</vt:lpstr>
      </vt:variant>
      <vt:variant>
        <vt:i4>49</vt:i4>
      </vt:variant>
    </vt:vector>
  </HeadingPairs>
  <TitlesOfParts>
    <vt:vector size="57" baseType="lpstr">
      <vt:lpstr>Arial</vt:lpstr>
      <vt:lpstr>Calibri</vt:lpstr>
      <vt:lpstr>Times New Roman</vt:lpstr>
      <vt:lpstr>Trebuchet MS</vt:lpstr>
      <vt:lpstr>Wingdings</vt:lpstr>
      <vt:lpstr>Wingdings 2</vt:lpstr>
      <vt:lpstr>Изящная</vt:lpstr>
      <vt:lpstr>Picture</vt:lpstr>
      <vt:lpstr>ЗАГАЛЬНА ОЦІНКА ФІНАНСОВОГО СТАНУ ПІДПРИЄМСТВА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ОСНОВИ ФІНАНСОВОЇ САНАЦІЇ ПІДПРИЄМСТВА</dc:title>
  <dc:creator>andrew</dc:creator>
  <cp:lastModifiedBy>Пользователь</cp:lastModifiedBy>
  <cp:revision>200</cp:revision>
  <dcterms:created xsi:type="dcterms:W3CDTF">2013-11-10T19:44:41Z</dcterms:created>
  <dcterms:modified xsi:type="dcterms:W3CDTF">2024-11-13T09:35:44Z</dcterms:modified>
</cp:coreProperties>
</file>