
<file path=[Content_Types].xml><?xml version="1.0" encoding="utf-8"?>
<Types xmlns="http://schemas.openxmlformats.org/package/2006/content-types">
  <Default Extension="bin" ContentType="application/vnd.openxmlformats-officedocument.oleObject"/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60" r:id="rId1"/>
  </p:sldMasterIdLst>
  <p:notesMasterIdLst>
    <p:notesMasterId r:id="rId52"/>
  </p:notesMasterIdLst>
  <p:sldIdLst>
    <p:sldId id="259" r:id="rId2"/>
    <p:sldId id="306" r:id="rId3"/>
    <p:sldId id="307" r:id="rId4"/>
    <p:sldId id="258" r:id="rId5"/>
    <p:sldId id="339" r:id="rId6"/>
    <p:sldId id="330" r:id="rId7"/>
    <p:sldId id="326" r:id="rId8"/>
    <p:sldId id="257" r:id="rId9"/>
    <p:sldId id="308" r:id="rId10"/>
    <p:sldId id="313" r:id="rId11"/>
    <p:sldId id="325" r:id="rId12"/>
    <p:sldId id="341" r:id="rId13"/>
    <p:sldId id="343" r:id="rId14"/>
    <p:sldId id="309" r:id="rId15"/>
    <p:sldId id="340" r:id="rId16"/>
    <p:sldId id="310" r:id="rId17"/>
    <p:sldId id="305" r:id="rId18"/>
    <p:sldId id="311" r:id="rId19"/>
    <p:sldId id="342" r:id="rId20"/>
    <p:sldId id="327" r:id="rId21"/>
    <p:sldId id="338" r:id="rId22"/>
    <p:sldId id="328" r:id="rId23"/>
    <p:sldId id="329" r:id="rId24"/>
    <p:sldId id="332" r:id="rId25"/>
    <p:sldId id="333" r:id="rId26"/>
    <p:sldId id="334" r:id="rId27"/>
    <p:sldId id="335" r:id="rId28"/>
    <p:sldId id="336" r:id="rId29"/>
    <p:sldId id="337" r:id="rId30"/>
    <p:sldId id="344" r:id="rId31"/>
    <p:sldId id="316" r:id="rId32"/>
    <p:sldId id="317" r:id="rId33"/>
    <p:sldId id="348" r:id="rId34"/>
    <p:sldId id="318" r:id="rId35"/>
    <p:sldId id="319" r:id="rId36"/>
    <p:sldId id="320" r:id="rId37"/>
    <p:sldId id="321" r:id="rId38"/>
    <p:sldId id="324" r:id="rId39"/>
    <p:sldId id="349" r:id="rId40"/>
    <p:sldId id="350" r:id="rId41"/>
    <p:sldId id="345" r:id="rId42"/>
    <p:sldId id="322" r:id="rId43"/>
    <p:sldId id="351" r:id="rId44"/>
    <p:sldId id="352" r:id="rId45"/>
    <p:sldId id="353" r:id="rId46"/>
    <p:sldId id="354" r:id="rId47"/>
    <p:sldId id="355" r:id="rId48"/>
    <p:sldId id="323" r:id="rId49"/>
    <p:sldId id="346" r:id="rId50"/>
    <p:sldId id="347" r:id="rId51"/>
  </p:sldIdLst>
  <p:sldSz cx="9144000" cy="6858000" type="screen4x3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76882" autoAdjust="0"/>
  </p:normalViewPr>
  <p:slideViewPr>
    <p:cSldViewPr>
      <p:cViewPr varScale="1">
        <p:scale>
          <a:sx n="66" d="100"/>
          <a:sy n="66" d="100"/>
        </p:scale>
        <p:origin x="1930" y="53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tableStyles" Target="tableStyle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AC09863-3F8E-4908-8093-B1AC5E3D4DEA}" type="doc">
      <dgm:prSet loTypeId="urn:microsoft.com/office/officeart/2005/8/layout/bList2" loCatId="list" qsTypeId="urn:microsoft.com/office/officeart/2005/8/quickstyle/simple1" qsCatId="simple" csTypeId="urn:microsoft.com/office/officeart/2005/8/colors/accent1_2" csCatId="accent1" phldr="1"/>
      <dgm:spPr/>
    </dgm:pt>
    <dgm:pt modelId="{889FCECC-D555-42D2-A161-5E18431FB2E2}">
      <dgm:prSet phldrT="[Текст]"/>
      <dgm:spPr/>
      <dgm:t>
        <a:bodyPr/>
        <a:lstStyle/>
        <a:p>
          <a:r>
            <a:rPr lang="uk-UA" dirty="0"/>
            <a:t>За формами</a:t>
          </a:r>
          <a:endParaRPr lang="ru-RU" dirty="0"/>
        </a:p>
      </dgm:t>
    </dgm:pt>
    <dgm:pt modelId="{35AEE5C5-2196-4671-BE9D-30A87DFF2E9C}" type="parTrans" cxnId="{07C37572-B849-4753-AEF0-E52995BC002B}">
      <dgm:prSet/>
      <dgm:spPr/>
      <dgm:t>
        <a:bodyPr/>
        <a:lstStyle/>
        <a:p>
          <a:endParaRPr lang="ru-RU"/>
        </a:p>
      </dgm:t>
    </dgm:pt>
    <dgm:pt modelId="{48A43E0E-5E0F-4450-83F1-1EACBE43AA91}" type="sibTrans" cxnId="{07C37572-B849-4753-AEF0-E52995BC002B}">
      <dgm:prSet/>
      <dgm:spPr/>
      <dgm:t>
        <a:bodyPr/>
        <a:lstStyle/>
        <a:p>
          <a:endParaRPr lang="ru-RU"/>
        </a:p>
      </dgm:t>
    </dgm:pt>
    <dgm:pt modelId="{F4D1BDE5-F42E-499C-B988-7142116592DA}">
      <dgm:prSet phldrT="[Текст]"/>
      <dgm:spPr/>
      <dgm:t>
        <a:bodyPr/>
        <a:lstStyle/>
        <a:p>
          <a:r>
            <a:rPr lang="uk-UA" dirty="0"/>
            <a:t>За місцем банку</a:t>
          </a:r>
          <a:endParaRPr lang="ru-RU" dirty="0"/>
        </a:p>
      </dgm:t>
    </dgm:pt>
    <dgm:pt modelId="{DFB39D86-639A-464B-A06E-0356DD24A4B8}" type="parTrans" cxnId="{2DB728CD-692C-423E-ADE7-5C2E88DABBD4}">
      <dgm:prSet/>
      <dgm:spPr/>
      <dgm:t>
        <a:bodyPr/>
        <a:lstStyle/>
        <a:p>
          <a:endParaRPr lang="ru-RU"/>
        </a:p>
      </dgm:t>
    </dgm:pt>
    <dgm:pt modelId="{9DA3A58C-A4D4-4762-BF89-E9FA4B48B5B1}" type="sibTrans" cxnId="{2DB728CD-692C-423E-ADE7-5C2E88DABBD4}">
      <dgm:prSet/>
      <dgm:spPr/>
      <dgm:t>
        <a:bodyPr/>
        <a:lstStyle/>
        <a:p>
          <a:endParaRPr lang="ru-RU"/>
        </a:p>
      </dgm:t>
    </dgm:pt>
    <dgm:pt modelId="{33F7A162-C944-4D0E-824B-9C63AEC0D8F6}">
      <dgm:prSet phldrT="[Текст]"/>
      <dgm:spPr/>
      <dgm:t>
        <a:bodyPr/>
        <a:lstStyle/>
        <a:p>
          <a:r>
            <a:rPr lang="uk-UA" dirty="0"/>
            <a:t>За операціями</a:t>
          </a:r>
          <a:endParaRPr lang="ru-RU" dirty="0"/>
        </a:p>
      </dgm:t>
    </dgm:pt>
    <dgm:pt modelId="{6D73E327-09E9-4A47-AEDF-A55C3B190197}" type="parTrans" cxnId="{D53D6D0F-DAEC-470E-ACCA-245F15BA51D5}">
      <dgm:prSet/>
      <dgm:spPr/>
      <dgm:t>
        <a:bodyPr/>
        <a:lstStyle/>
        <a:p>
          <a:endParaRPr lang="ru-RU"/>
        </a:p>
      </dgm:t>
    </dgm:pt>
    <dgm:pt modelId="{EEE4EDF9-ED39-4E6F-ADC8-A989B25B7799}" type="sibTrans" cxnId="{D53D6D0F-DAEC-470E-ACCA-245F15BA51D5}">
      <dgm:prSet/>
      <dgm:spPr/>
      <dgm:t>
        <a:bodyPr/>
        <a:lstStyle/>
        <a:p>
          <a:endParaRPr lang="ru-RU"/>
        </a:p>
      </dgm:t>
    </dgm:pt>
    <dgm:pt modelId="{2EE6678F-9016-4F80-842C-BCAA80571A5D}">
      <dgm:prSet/>
      <dgm:spPr/>
      <dgm:t>
        <a:bodyPr/>
        <a:lstStyle/>
        <a:p>
          <a:r>
            <a:rPr lang="uk-UA" dirty="0"/>
            <a:t>Платіжне доручення</a:t>
          </a:r>
          <a:endParaRPr lang="ru-RU" dirty="0"/>
        </a:p>
      </dgm:t>
    </dgm:pt>
    <dgm:pt modelId="{34B4F0AF-FAA3-465C-9613-3F3E248F42EA}" type="parTrans" cxnId="{C99D18D4-4992-4882-8D8E-4D367B6D3C7F}">
      <dgm:prSet/>
      <dgm:spPr/>
      <dgm:t>
        <a:bodyPr/>
        <a:lstStyle/>
        <a:p>
          <a:endParaRPr lang="ru-RU"/>
        </a:p>
      </dgm:t>
    </dgm:pt>
    <dgm:pt modelId="{C1CDE213-8DCA-40AA-BA00-B433A0769597}" type="sibTrans" cxnId="{C99D18D4-4992-4882-8D8E-4D367B6D3C7F}">
      <dgm:prSet/>
      <dgm:spPr/>
      <dgm:t>
        <a:bodyPr/>
        <a:lstStyle/>
        <a:p>
          <a:endParaRPr lang="ru-RU"/>
        </a:p>
      </dgm:t>
    </dgm:pt>
    <dgm:pt modelId="{8991DF11-BA88-4908-AC8C-1D5686985A5F}">
      <dgm:prSet/>
      <dgm:spPr/>
      <dgm:t>
        <a:bodyPr/>
        <a:lstStyle/>
        <a:p>
          <a:r>
            <a:rPr lang="uk-UA" dirty="0"/>
            <a:t>товарні</a:t>
          </a:r>
          <a:endParaRPr lang="ru-RU" dirty="0"/>
        </a:p>
      </dgm:t>
    </dgm:pt>
    <dgm:pt modelId="{627EE365-17C7-4CE2-91C1-BDC585A77DCF}" type="parTrans" cxnId="{9B8B6B64-36E4-4E6A-90DE-62AEF289BA6E}">
      <dgm:prSet/>
      <dgm:spPr/>
      <dgm:t>
        <a:bodyPr/>
        <a:lstStyle/>
        <a:p>
          <a:endParaRPr lang="ru-RU"/>
        </a:p>
      </dgm:t>
    </dgm:pt>
    <dgm:pt modelId="{A875E261-C250-4DFD-9AAC-F86D9747A5BC}" type="sibTrans" cxnId="{9B8B6B64-36E4-4E6A-90DE-62AEF289BA6E}">
      <dgm:prSet/>
      <dgm:spPr/>
      <dgm:t>
        <a:bodyPr/>
        <a:lstStyle/>
        <a:p>
          <a:endParaRPr lang="ru-RU"/>
        </a:p>
      </dgm:t>
    </dgm:pt>
    <dgm:pt modelId="{01909066-4577-4244-A1FF-4AC75533035C}">
      <dgm:prSet/>
      <dgm:spPr/>
      <dgm:t>
        <a:bodyPr/>
        <a:lstStyle/>
        <a:p>
          <a:r>
            <a:rPr lang="uk-UA" dirty="0"/>
            <a:t>нетоварні</a:t>
          </a:r>
          <a:endParaRPr lang="ru-RU" dirty="0"/>
        </a:p>
      </dgm:t>
    </dgm:pt>
    <dgm:pt modelId="{D06516F4-F2F3-432C-98C4-5E7321345E7E}" type="parTrans" cxnId="{1E9E58DB-9ED7-4459-A743-6AC8E780DCAB}">
      <dgm:prSet/>
      <dgm:spPr/>
      <dgm:t>
        <a:bodyPr/>
        <a:lstStyle/>
        <a:p>
          <a:endParaRPr lang="ru-RU"/>
        </a:p>
      </dgm:t>
    </dgm:pt>
    <dgm:pt modelId="{04BF187A-FD28-4E31-BB5A-8606BF0D046E}" type="sibTrans" cxnId="{1E9E58DB-9ED7-4459-A743-6AC8E780DCAB}">
      <dgm:prSet/>
      <dgm:spPr/>
      <dgm:t>
        <a:bodyPr/>
        <a:lstStyle/>
        <a:p>
          <a:endParaRPr lang="ru-RU"/>
        </a:p>
      </dgm:t>
    </dgm:pt>
    <dgm:pt modelId="{3BA3A5B3-C896-445E-AB22-1891A4974A7D}">
      <dgm:prSet/>
      <dgm:spPr/>
      <dgm:t>
        <a:bodyPr/>
        <a:lstStyle/>
        <a:p>
          <a:r>
            <a:rPr lang="uk-UA" dirty="0"/>
            <a:t>Місцеві</a:t>
          </a:r>
          <a:endParaRPr lang="ru-RU" dirty="0"/>
        </a:p>
      </dgm:t>
    </dgm:pt>
    <dgm:pt modelId="{4896C163-3F0C-4897-87DB-0F3BBD1C08BB}" type="parTrans" cxnId="{88D41419-27B4-4D11-9B08-CB7BF8712021}">
      <dgm:prSet/>
      <dgm:spPr/>
      <dgm:t>
        <a:bodyPr/>
        <a:lstStyle/>
        <a:p>
          <a:endParaRPr lang="ru-RU"/>
        </a:p>
      </dgm:t>
    </dgm:pt>
    <dgm:pt modelId="{AED120FF-5209-43BC-BAEF-51404E9984B8}" type="sibTrans" cxnId="{88D41419-27B4-4D11-9B08-CB7BF8712021}">
      <dgm:prSet/>
      <dgm:spPr/>
      <dgm:t>
        <a:bodyPr/>
        <a:lstStyle/>
        <a:p>
          <a:endParaRPr lang="ru-RU"/>
        </a:p>
      </dgm:t>
    </dgm:pt>
    <dgm:pt modelId="{94C51CFB-E117-456A-8763-ABD720ECAB43}">
      <dgm:prSet/>
      <dgm:spPr/>
      <dgm:t>
        <a:bodyPr/>
        <a:lstStyle/>
        <a:p>
          <a:r>
            <a:rPr lang="uk-UA" dirty="0"/>
            <a:t>Міжміські</a:t>
          </a:r>
          <a:endParaRPr lang="ru-RU" dirty="0"/>
        </a:p>
      </dgm:t>
    </dgm:pt>
    <dgm:pt modelId="{7AF10558-0C45-4626-9632-1F9F8E6D780B}" type="parTrans" cxnId="{6B95411E-4D00-4B32-A0D0-A005DFC0AA1E}">
      <dgm:prSet/>
      <dgm:spPr/>
      <dgm:t>
        <a:bodyPr/>
        <a:lstStyle/>
        <a:p>
          <a:endParaRPr lang="ru-RU"/>
        </a:p>
      </dgm:t>
    </dgm:pt>
    <dgm:pt modelId="{4DA27CE2-2EB2-4FD6-B6FB-7B8120A69206}" type="sibTrans" cxnId="{6B95411E-4D00-4B32-A0D0-A005DFC0AA1E}">
      <dgm:prSet/>
      <dgm:spPr/>
      <dgm:t>
        <a:bodyPr/>
        <a:lstStyle/>
        <a:p>
          <a:endParaRPr lang="ru-RU"/>
        </a:p>
      </dgm:t>
    </dgm:pt>
    <dgm:pt modelId="{CD3DD7D8-D85A-4BFB-BD75-4B7CCB2F2A5B}">
      <dgm:prSet/>
      <dgm:spPr/>
      <dgm:t>
        <a:bodyPr/>
        <a:lstStyle/>
        <a:p>
          <a:r>
            <a:rPr lang="uk-UA" dirty="0"/>
            <a:t>міжнародні</a:t>
          </a:r>
          <a:endParaRPr lang="ru-RU" dirty="0"/>
        </a:p>
      </dgm:t>
    </dgm:pt>
    <dgm:pt modelId="{2FA33C5A-700C-489C-8E7F-DE2F55668361}" type="parTrans" cxnId="{AB81FE32-F1D2-45B9-B52B-A84E4130A1A3}">
      <dgm:prSet/>
      <dgm:spPr/>
      <dgm:t>
        <a:bodyPr/>
        <a:lstStyle/>
        <a:p>
          <a:endParaRPr lang="ru-RU"/>
        </a:p>
      </dgm:t>
    </dgm:pt>
    <dgm:pt modelId="{C461BD61-7E3E-47C3-91E6-926B6042ED30}" type="sibTrans" cxnId="{AB81FE32-F1D2-45B9-B52B-A84E4130A1A3}">
      <dgm:prSet/>
      <dgm:spPr/>
      <dgm:t>
        <a:bodyPr/>
        <a:lstStyle/>
        <a:p>
          <a:endParaRPr lang="ru-RU"/>
        </a:p>
      </dgm:t>
    </dgm:pt>
    <dgm:pt modelId="{52A51ACD-1FCF-4862-9DAD-A80F1941370F}">
      <dgm:prSet/>
      <dgm:spPr/>
      <dgm:t>
        <a:bodyPr/>
        <a:lstStyle/>
        <a:p>
          <a:r>
            <a:rPr lang="uk-UA" dirty="0"/>
            <a:t>Вимога-доручення</a:t>
          </a:r>
          <a:endParaRPr lang="ru-RU" dirty="0"/>
        </a:p>
      </dgm:t>
    </dgm:pt>
    <dgm:pt modelId="{8B01518B-7864-4B05-98BF-AD479DA7BE66}" type="parTrans" cxnId="{AE2FE2A6-B246-483E-8FE7-6C837FA707E6}">
      <dgm:prSet/>
      <dgm:spPr/>
      <dgm:t>
        <a:bodyPr/>
        <a:lstStyle/>
        <a:p>
          <a:endParaRPr lang="ru-RU"/>
        </a:p>
      </dgm:t>
    </dgm:pt>
    <dgm:pt modelId="{E5607D80-5D15-4C59-845C-E3D4E14980C3}" type="sibTrans" cxnId="{AE2FE2A6-B246-483E-8FE7-6C837FA707E6}">
      <dgm:prSet/>
      <dgm:spPr/>
      <dgm:t>
        <a:bodyPr/>
        <a:lstStyle/>
        <a:p>
          <a:endParaRPr lang="ru-RU"/>
        </a:p>
      </dgm:t>
    </dgm:pt>
    <dgm:pt modelId="{18A986C6-8448-4949-AC9B-A01E71FA6541}">
      <dgm:prSet/>
      <dgm:spPr/>
      <dgm:t>
        <a:bodyPr/>
        <a:lstStyle/>
        <a:p>
          <a:endParaRPr lang="ru-RU" dirty="0"/>
        </a:p>
      </dgm:t>
    </dgm:pt>
    <dgm:pt modelId="{59D853D7-15B6-48C2-967A-E2C424FAA4E8}" type="parTrans" cxnId="{8B600F32-1BB7-4CA8-AEE3-96FD65DE5450}">
      <dgm:prSet/>
      <dgm:spPr/>
      <dgm:t>
        <a:bodyPr/>
        <a:lstStyle/>
        <a:p>
          <a:endParaRPr lang="ru-RU"/>
        </a:p>
      </dgm:t>
    </dgm:pt>
    <dgm:pt modelId="{6034A866-9A7B-4EB6-A2AD-727CDAD97EEF}" type="sibTrans" cxnId="{8B600F32-1BB7-4CA8-AEE3-96FD65DE5450}">
      <dgm:prSet/>
      <dgm:spPr/>
      <dgm:t>
        <a:bodyPr/>
        <a:lstStyle/>
        <a:p>
          <a:endParaRPr lang="ru-RU"/>
        </a:p>
      </dgm:t>
    </dgm:pt>
    <dgm:pt modelId="{F44D611F-1E58-4856-8730-2A7A3C71576D}">
      <dgm:prSet/>
      <dgm:spPr/>
      <dgm:t>
        <a:bodyPr/>
        <a:lstStyle/>
        <a:p>
          <a:r>
            <a:rPr lang="uk-UA" dirty="0"/>
            <a:t>Чек</a:t>
          </a:r>
          <a:endParaRPr lang="ru-RU" dirty="0"/>
        </a:p>
      </dgm:t>
    </dgm:pt>
    <dgm:pt modelId="{023DFF86-79D3-4468-A40E-68141528277C}" type="parTrans" cxnId="{CBEF0A11-29FB-4015-8B11-6046AC7791F4}">
      <dgm:prSet/>
      <dgm:spPr/>
      <dgm:t>
        <a:bodyPr/>
        <a:lstStyle/>
        <a:p>
          <a:endParaRPr lang="ru-RU"/>
        </a:p>
      </dgm:t>
    </dgm:pt>
    <dgm:pt modelId="{F37A47EE-162F-4B03-8BAD-B737EF840FFA}" type="sibTrans" cxnId="{CBEF0A11-29FB-4015-8B11-6046AC7791F4}">
      <dgm:prSet/>
      <dgm:spPr/>
      <dgm:t>
        <a:bodyPr/>
        <a:lstStyle/>
        <a:p>
          <a:endParaRPr lang="ru-RU"/>
        </a:p>
      </dgm:t>
    </dgm:pt>
    <dgm:pt modelId="{B36680D5-FD62-4224-BE32-B65D2578327C}">
      <dgm:prSet/>
      <dgm:spPr/>
      <dgm:t>
        <a:bodyPr/>
        <a:lstStyle/>
        <a:p>
          <a:r>
            <a:rPr lang="uk-UA" dirty="0"/>
            <a:t>Акредитив</a:t>
          </a:r>
          <a:endParaRPr lang="ru-RU" dirty="0"/>
        </a:p>
      </dgm:t>
    </dgm:pt>
    <dgm:pt modelId="{FAB625ED-90D5-46F2-8644-A53AEDD75ADB}" type="parTrans" cxnId="{D7B2C425-5F18-4E8D-BDFA-A0C2143C9714}">
      <dgm:prSet/>
      <dgm:spPr/>
      <dgm:t>
        <a:bodyPr/>
        <a:lstStyle/>
        <a:p>
          <a:endParaRPr lang="ru-RU"/>
        </a:p>
      </dgm:t>
    </dgm:pt>
    <dgm:pt modelId="{644C15C8-C896-4F3A-BC4D-528939FA4F25}" type="sibTrans" cxnId="{D7B2C425-5F18-4E8D-BDFA-A0C2143C9714}">
      <dgm:prSet/>
      <dgm:spPr/>
      <dgm:t>
        <a:bodyPr/>
        <a:lstStyle/>
        <a:p>
          <a:endParaRPr lang="ru-RU"/>
        </a:p>
      </dgm:t>
    </dgm:pt>
    <dgm:pt modelId="{66BB2603-C704-49A4-B187-0D4198F6E59C}">
      <dgm:prSet/>
      <dgm:spPr/>
      <dgm:t>
        <a:bodyPr/>
        <a:lstStyle/>
        <a:p>
          <a:endParaRPr lang="ru-RU" dirty="0"/>
        </a:p>
      </dgm:t>
    </dgm:pt>
    <dgm:pt modelId="{30F65721-B4A6-4BD2-AA44-66C14C1B0C9C}" type="parTrans" cxnId="{CE06D2D7-BB6E-42CC-81AE-34FF3B6A66C8}">
      <dgm:prSet/>
      <dgm:spPr/>
      <dgm:t>
        <a:bodyPr/>
        <a:lstStyle/>
        <a:p>
          <a:endParaRPr lang="ru-RU"/>
        </a:p>
      </dgm:t>
    </dgm:pt>
    <dgm:pt modelId="{67C425A9-A8AF-4295-BAB4-D0B44B643F7E}" type="sibTrans" cxnId="{CE06D2D7-BB6E-42CC-81AE-34FF3B6A66C8}">
      <dgm:prSet/>
      <dgm:spPr/>
      <dgm:t>
        <a:bodyPr/>
        <a:lstStyle/>
        <a:p>
          <a:endParaRPr lang="ru-RU"/>
        </a:p>
      </dgm:t>
    </dgm:pt>
    <dgm:pt modelId="{CA57EBB7-D936-4D2B-BDFD-5FCCED51F356}" type="pres">
      <dgm:prSet presAssocID="{DAC09863-3F8E-4908-8093-B1AC5E3D4DEA}" presName="diagram" presStyleCnt="0">
        <dgm:presLayoutVars>
          <dgm:dir/>
          <dgm:animLvl val="lvl"/>
          <dgm:resizeHandles val="exact"/>
        </dgm:presLayoutVars>
      </dgm:prSet>
      <dgm:spPr/>
    </dgm:pt>
    <dgm:pt modelId="{20EA7DCC-72BF-4362-9C22-8F480B51CA90}" type="pres">
      <dgm:prSet presAssocID="{889FCECC-D555-42D2-A161-5E18431FB2E2}" presName="compNode" presStyleCnt="0"/>
      <dgm:spPr/>
    </dgm:pt>
    <dgm:pt modelId="{8FD99FC1-4F43-4DF9-B227-A21555E3D62E}" type="pres">
      <dgm:prSet presAssocID="{889FCECC-D555-42D2-A161-5E18431FB2E2}" presName="childRect" presStyleLbl="bgAcc1" presStyleIdx="0" presStyleCnt="3" custScaleY="215524" custLinFactNeighborX="2444" custLinFactNeighborY="11583">
        <dgm:presLayoutVars>
          <dgm:bulletEnabled val="1"/>
        </dgm:presLayoutVars>
      </dgm:prSet>
      <dgm:spPr/>
    </dgm:pt>
    <dgm:pt modelId="{6509FB46-68BF-4A50-9FC3-18C6D8C1DF69}" type="pres">
      <dgm:prSet presAssocID="{889FCECC-D555-42D2-A161-5E18431FB2E2}" presName="parentText" presStyleLbl="node1" presStyleIdx="0" presStyleCnt="0">
        <dgm:presLayoutVars>
          <dgm:chMax val="0"/>
          <dgm:bulletEnabled val="1"/>
        </dgm:presLayoutVars>
      </dgm:prSet>
      <dgm:spPr/>
    </dgm:pt>
    <dgm:pt modelId="{787C2236-A783-49C9-9B81-FCF8F6904801}" type="pres">
      <dgm:prSet presAssocID="{889FCECC-D555-42D2-A161-5E18431FB2E2}" presName="parentRect" presStyleLbl="alignNode1" presStyleIdx="0" presStyleCnt="3" custScaleY="142687" custLinFactNeighborX="-232" custLinFactNeighborY="48649"/>
      <dgm:spPr/>
    </dgm:pt>
    <dgm:pt modelId="{EC0EEE25-FE09-4AA3-BEE7-983EEFADD9F2}" type="pres">
      <dgm:prSet presAssocID="{889FCECC-D555-42D2-A161-5E18431FB2E2}" presName="adorn" presStyleLbl="fgAccFollowNode1" presStyleIdx="0" presStyleCnt="3"/>
      <dgm:spPr/>
    </dgm:pt>
    <dgm:pt modelId="{F1E1A6B6-75C9-4897-B3D9-0AED01326051}" type="pres">
      <dgm:prSet presAssocID="{48A43E0E-5E0F-4450-83F1-1EACBE43AA91}" presName="sibTrans" presStyleLbl="sibTrans2D1" presStyleIdx="0" presStyleCnt="0"/>
      <dgm:spPr/>
    </dgm:pt>
    <dgm:pt modelId="{D95C9623-A768-405E-BAA4-E59EF3577C77}" type="pres">
      <dgm:prSet presAssocID="{F4D1BDE5-F42E-499C-B988-7142116592DA}" presName="compNode" presStyleCnt="0"/>
      <dgm:spPr/>
    </dgm:pt>
    <dgm:pt modelId="{6E400159-45EE-4A0F-AC9A-F189429B96BB}" type="pres">
      <dgm:prSet presAssocID="{F4D1BDE5-F42E-499C-B988-7142116592DA}" presName="childRect" presStyleLbl="bgAcc1" presStyleIdx="1" presStyleCnt="3" custScaleY="147502" custLinFactNeighborX="-2076" custLinFactNeighborY="-8047">
        <dgm:presLayoutVars>
          <dgm:bulletEnabled val="1"/>
        </dgm:presLayoutVars>
      </dgm:prSet>
      <dgm:spPr/>
    </dgm:pt>
    <dgm:pt modelId="{C06BDBAE-1ECF-49AD-B84F-401F6075D500}" type="pres">
      <dgm:prSet presAssocID="{F4D1BDE5-F42E-499C-B988-7142116592DA}" presName="parentText" presStyleLbl="node1" presStyleIdx="0" presStyleCnt="0">
        <dgm:presLayoutVars>
          <dgm:chMax val="0"/>
          <dgm:bulletEnabled val="1"/>
        </dgm:presLayoutVars>
      </dgm:prSet>
      <dgm:spPr/>
    </dgm:pt>
    <dgm:pt modelId="{4D4B220A-8852-4C4A-877E-E63D41FF8602}" type="pres">
      <dgm:prSet presAssocID="{F4D1BDE5-F42E-499C-B988-7142116592DA}" presName="parentRect" presStyleLbl="alignNode1" presStyleIdx="1" presStyleCnt="3" custScaleY="150025" custLinFactNeighborX="-2076" custLinFactNeighborY="68687"/>
      <dgm:spPr/>
    </dgm:pt>
    <dgm:pt modelId="{1B41AD32-82C8-411B-B02B-0F25162DD946}" type="pres">
      <dgm:prSet presAssocID="{F4D1BDE5-F42E-499C-B988-7142116592DA}" presName="adorn" presStyleLbl="fgAccFollowNode1" presStyleIdx="1" presStyleCnt="3"/>
      <dgm:spPr/>
    </dgm:pt>
    <dgm:pt modelId="{85E9DAF6-ABB6-4066-8032-1E48C7047714}" type="pres">
      <dgm:prSet presAssocID="{9DA3A58C-A4D4-4762-BF89-E9FA4B48B5B1}" presName="sibTrans" presStyleLbl="sibTrans2D1" presStyleIdx="0" presStyleCnt="0"/>
      <dgm:spPr/>
    </dgm:pt>
    <dgm:pt modelId="{6ED9F86E-D04B-4F09-937C-38819526345A}" type="pres">
      <dgm:prSet presAssocID="{33F7A162-C944-4D0E-824B-9C63AEC0D8F6}" presName="compNode" presStyleCnt="0"/>
      <dgm:spPr/>
    </dgm:pt>
    <dgm:pt modelId="{25F2E1D8-1FE4-42E4-8B36-7E4AB0EE06F6}" type="pres">
      <dgm:prSet presAssocID="{33F7A162-C944-4D0E-824B-9C63AEC0D8F6}" presName="childRect" presStyleLbl="bgAcc1" presStyleIdx="2" presStyleCnt="3" custScaleY="145402" custLinFactNeighborX="-6595" custLinFactNeighborY="-11260">
        <dgm:presLayoutVars>
          <dgm:bulletEnabled val="1"/>
        </dgm:presLayoutVars>
      </dgm:prSet>
      <dgm:spPr/>
    </dgm:pt>
    <dgm:pt modelId="{8502BBFD-4EE8-4655-9E98-39808F7A49DF}" type="pres">
      <dgm:prSet presAssocID="{33F7A162-C944-4D0E-824B-9C63AEC0D8F6}" presName="parentText" presStyleLbl="node1" presStyleIdx="0" presStyleCnt="0">
        <dgm:presLayoutVars>
          <dgm:chMax val="0"/>
          <dgm:bulletEnabled val="1"/>
        </dgm:presLayoutVars>
      </dgm:prSet>
      <dgm:spPr/>
    </dgm:pt>
    <dgm:pt modelId="{4362688C-0046-4B5E-8F43-ECAB735CEA56}" type="pres">
      <dgm:prSet presAssocID="{33F7A162-C944-4D0E-824B-9C63AEC0D8F6}" presName="parentRect" presStyleLbl="alignNode1" presStyleIdx="2" presStyleCnt="3" custScaleY="175040" custLinFactNeighborX="-2581" custLinFactNeighborY="69864"/>
      <dgm:spPr/>
    </dgm:pt>
    <dgm:pt modelId="{0361740B-04F7-4FD3-A26B-43C21BB90704}" type="pres">
      <dgm:prSet presAssocID="{33F7A162-C944-4D0E-824B-9C63AEC0D8F6}" presName="adorn" presStyleLbl="fgAccFollowNode1" presStyleIdx="2" presStyleCnt="3"/>
      <dgm:spPr/>
    </dgm:pt>
  </dgm:ptLst>
  <dgm:cxnLst>
    <dgm:cxn modelId="{E54DB304-D3CA-41D2-B2EF-8668024DB1F7}" type="presOf" srcId="{3BA3A5B3-C896-445E-AB22-1891A4974A7D}" destId="{6E400159-45EE-4A0F-AC9A-F189429B96BB}" srcOrd="0" destOrd="0" presId="urn:microsoft.com/office/officeart/2005/8/layout/bList2"/>
    <dgm:cxn modelId="{D53D6D0F-DAEC-470E-ACCA-245F15BA51D5}" srcId="{DAC09863-3F8E-4908-8093-B1AC5E3D4DEA}" destId="{33F7A162-C944-4D0E-824B-9C63AEC0D8F6}" srcOrd="2" destOrd="0" parTransId="{6D73E327-09E9-4A47-AEDF-A55C3B190197}" sibTransId="{EEE4EDF9-ED39-4E6F-ADC8-A989B25B7799}"/>
    <dgm:cxn modelId="{CBEF0A11-29FB-4015-8B11-6046AC7791F4}" srcId="{889FCECC-D555-42D2-A161-5E18431FB2E2}" destId="{F44D611F-1E58-4856-8730-2A7A3C71576D}" srcOrd="2" destOrd="0" parTransId="{023DFF86-79D3-4468-A40E-68141528277C}" sibTransId="{F37A47EE-162F-4B03-8BAD-B737EF840FFA}"/>
    <dgm:cxn modelId="{9BE4CA12-B758-41BC-A76D-E7C6BAB96B68}" type="presOf" srcId="{F4D1BDE5-F42E-499C-B988-7142116592DA}" destId="{C06BDBAE-1ECF-49AD-B84F-401F6075D500}" srcOrd="0" destOrd="0" presId="urn:microsoft.com/office/officeart/2005/8/layout/bList2"/>
    <dgm:cxn modelId="{88D41419-27B4-4D11-9B08-CB7BF8712021}" srcId="{F4D1BDE5-F42E-499C-B988-7142116592DA}" destId="{3BA3A5B3-C896-445E-AB22-1891A4974A7D}" srcOrd="0" destOrd="0" parTransId="{4896C163-3F0C-4897-87DB-0F3BBD1C08BB}" sibTransId="{AED120FF-5209-43BC-BAEF-51404E9984B8}"/>
    <dgm:cxn modelId="{6B95411E-4D00-4B32-A0D0-A005DFC0AA1E}" srcId="{F4D1BDE5-F42E-499C-B988-7142116592DA}" destId="{94C51CFB-E117-456A-8763-ABD720ECAB43}" srcOrd="1" destOrd="0" parTransId="{7AF10558-0C45-4626-9632-1F9F8E6D780B}" sibTransId="{4DA27CE2-2EB2-4FD6-B6FB-7B8120A69206}"/>
    <dgm:cxn modelId="{DF534C1E-F59D-40A3-BD39-9225D34026AD}" type="presOf" srcId="{01909066-4577-4244-A1FF-4AC75533035C}" destId="{25F2E1D8-1FE4-42E4-8B36-7E4AB0EE06F6}" srcOrd="0" destOrd="1" presId="urn:microsoft.com/office/officeart/2005/8/layout/bList2"/>
    <dgm:cxn modelId="{D9E9161F-9229-479A-959D-86F01899C3F9}" type="presOf" srcId="{52A51ACD-1FCF-4862-9DAD-A80F1941370F}" destId="{8FD99FC1-4F43-4DF9-B227-A21555E3D62E}" srcOrd="0" destOrd="1" presId="urn:microsoft.com/office/officeart/2005/8/layout/bList2"/>
    <dgm:cxn modelId="{D7B2C425-5F18-4E8D-BDFA-A0C2143C9714}" srcId="{889FCECC-D555-42D2-A161-5E18431FB2E2}" destId="{B36680D5-FD62-4224-BE32-B65D2578327C}" srcOrd="3" destOrd="0" parTransId="{FAB625ED-90D5-46F2-8644-A53AEDD75ADB}" sibTransId="{644C15C8-C896-4F3A-BC4D-528939FA4F25}"/>
    <dgm:cxn modelId="{85E16227-8B50-4029-98BC-D17CFDEE2657}" type="presOf" srcId="{889FCECC-D555-42D2-A161-5E18431FB2E2}" destId="{787C2236-A783-49C9-9B81-FCF8F6904801}" srcOrd="1" destOrd="0" presId="urn:microsoft.com/office/officeart/2005/8/layout/bList2"/>
    <dgm:cxn modelId="{8B600F32-1BB7-4CA8-AEE3-96FD65DE5450}" srcId="{889FCECC-D555-42D2-A161-5E18431FB2E2}" destId="{18A986C6-8448-4949-AC9B-A01E71FA6541}" srcOrd="5" destOrd="0" parTransId="{59D853D7-15B6-48C2-967A-E2C424FAA4E8}" sibTransId="{6034A866-9A7B-4EB6-A2AD-727CDAD97EEF}"/>
    <dgm:cxn modelId="{AB81FE32-F1D2-45B9-B52B-A84E4130A1A3}" srcId="{F4D1BDE5-F42E-499C-B988-7142116592DA}" destId="{CD3DD7D8-D85A-4BFB-BD75-4B7CCB2F2A5B}" srcOrd="2" destOrd="0" parTransId="{2FA33C5A-700C-489C-8E7F-DE2F55668361}" sibTransId="{C461BD61-7E3E-47C3-91E6-926B6042ED30}"/>
    <dgm:cxn modelId="{4DD04C34-33E5-4EE6-9DDB-B4F575F1D603}" type="presOf" srcId="{48A43E0E-5E0F-4450-83F1-1EACBE43AA91}" destId="{F1E1A6B6-75C9-4897-B3D9-0AED01326051}" srcOrd="0" destOrd="0" presId="urn:microsoft.com/office/officeart/2005/8/layout/bList2"/>
    <dgm:cxn modelId="{A3146639-C2FA-4910-B59D-974E40E36CF5}" type="presOf" srcId="{B36680D5-FD62-4224-BE32-B65D2578327C}" destId="{8FD99FC1-4F43-4DF9-B227-A21555E3D62E}" srcOrd="0" destOrd="3" presId="urn:microsoft.com/office/officeart/2005/8/layout/bList2"/>
    <dgm:cxn modelId="{5886D23F-AEBF-4FEF-BD8E-6CFFDBFECEE2}" type="presOf" srcId="{889FCECC-D555-42D2-A161-5E18431FB2E2}" destId="{6509FB46-68BF-4A50-9FC3-18C6D8C1DF69}" srcOrd="0" destOrd="0" presId="urn:microsoft.com/office/officeart/2005/8/layout/bList2"/>
    <dgm:cxn modelId="{9B8B6B64-36E4-4E6A-90DE-62AEF289BA6E}" srcId="{33F7A162-C944-4D0E-824B-9C63AEC0D8F6}" destId="{8991DF11-BA88-4908-AC8C-1D5686985A5F}" srcOrd="0" destOrd="0" parTransId="{627EE365-17C7-4CE2-91C1-BDC585A77DCF}" sibTransId="{A875E261-C250-4DFD-9AAC-F86D9747A5BC}"/>
    <dgm:cxn modelId="{07C37572-B849-4753-AEF0-E52995BC002B}" srcId="{DAC09863-3F8E-4908-8093-B1AC5E3D4DEA}" destId="{889FCECC-D555-42D2-A161-5E18431FB2E2}" srcOrd="0" destOrd="0" parTransId="{35AEE5C5-2196-4671-BE9D-30A87DFF2E9C}" sibTransId="{48A43E0E-5E0F-4450-83F1-1EACBE43AA91}"/>
    <dgm:cxn modelId="{8867C172-2957-4421-BF30-BE879BE4746D}" type="presOf" srcId="{33F7A162-C944-4D0E-824B-9C63AEC0D8F6}" destId="{4362688C-0046-4B5E-8F43-ECAB735CEA56}" srcOrd="1" destOrd="0" presId="urn:microsoft.com/office/officeart/2005/8/layout/bList2"/>
    <dgm:cxn modelId="{9D50D558-6467-44DA-A76A-8AA0A527F2C1}" type="presOf" srcId="{9DA3A58C-A4D4-4762-BF89-E9FA4B48B5B1}" destId="{85E9DAF6-ABB6-4066-8032-1E48C7047714}" srcOrd="0" destOrd="0" presId="urn:microsoft.com/office/officeart/2005/8/layout/bList2"/>
    <dgm:cxn modelId="{40D69459-F849-431D-8AD9-C404BAD771EA}" type="presOf" srcId="{F44D611F-1E58-4856-8730-2A7A3C71576D}" destId="{8FD99FC1-4F43-4DF9-B227-A21555E3D62E}" srcOrd="0" destOrd="2" presId="urn:microsoft.com/office/officeart/2005/8/layout/bList2"/>
    <dgm:cxn modelId="{9381977A-F315-4CFC-8FFD-56DD1D56E84E}" type="presOf" srcId="{CD3DD7D8-D85A-4BFB-BD75-4B7CCB2F2A5B}" destId="{6E400159-45EE-4A0F-AC9A-F189429B96BB}" srcOrd="0" destOrd="2" presId="urn:microsoft.com/office/officeart/2005/8/layout/bList2"/>
    <dgm:cxn modelId="{E8138E8B-14A5-4268-B109-8838AF12943D}" type="presOf" srcId="{F4D1BDE5-F42E-499C-B988-7142116592DA}" destId="{4D4B220A-8852-4C4A-877E-E63D41FF8602}" srcOrd="1" destOrd="0" presId="urn:microsoft.com/office/officeart/2005/8/layout/bList2"/>
    <dgm:cxn modelId="{FA35978B-59BE-4792-9B35-EE2E553CBD40}" type="presOf" srcId="{DAC09863-3F8E-4908-8093-B1AC5E3D4DEA}" destId="{CA57EBB7-D936-4D2B-BDFD-5FCCED51F356}" srcOrd="0" destOrd="0" presId="urn:microsoft.com/office/officeart/2005/8/layout/bList2"/>
    <dgm:cxn modelId="{C134FDA3-442D-4996-A354-F59C0244DCF8}" type="presOf" srcId="{8991DF11-BA88-4908-AC8C-1D5686985A5F}" destId="{25F2E1D8-1FE4-42E4-8B36-7E4AB0EE06F6}" srcOrd="0" destOrd="0" presId="urn:microsoft.com/office/officeart/2005/8/layout/bList2"/>
    <dgm:cxn modelId="{C0114EA4-47EE-4FCE-BF13-00C77D744A96}" type="presOf" srcId="{94C51CFB-E117-456A-8763-ABD720ECAB43}" destId="{6E400159-45EE-4A0F-AC9A-F189429B96BB}" srcOrd="0" destOrd="1" presId="urn:microsoft.com/office/officeart/2005/8/layout/bList2"/>
    <dgm:cxn modelId="{AE2FE2A6-B246-483E-8FE7-6C837FA707E6}" srcId="{889FCECC-D555-42D2-A161-5E18431FB2E2}" destId="{52A51ACD-1FCF-4862-9DAD-A80F1941370F}" srcOrd="1" destOrd="0" parTransId="{8B01518B-7864-4B05-98BF-AD479DA7BE66}" sibTransId="{E5607D80-5D15-4C59-845C-E3D4E14980C3}"/>
    <dgm:cxn modelId="{07CB7EC1-A6A2-4BA6-9A8E-7192A6E2D1C7}" type="presOf" srcId="{66BB2603-C704-49A4-B187-0D4198F6E59C}" destId="{8FD99FC1-4F43-4DF9-B227-A21555E3D62E}" srcOrd="0" destOrd="4" presId="urn:microsoft.com/office/officeart/2005/8/layout/bList2"/>
    <dgm:cxn modelId="{2DB728CD-692C-423E-ADE7-5C2E88DABBD4}" srcId="{DAC09863-3F8E-4908-8093-B1AC5E3D4DEA}" destId="{F4D1BDE5-F42E-499C-B988-7142116592DA}" srcOrd="1" destOrd="0" parTransId="{DFB39D86-639A-464B-A06E-0356DD24A4B8}" sibTransId="{9DA3A58C-A4D4-4762-BF89-E9FA4B48B5B1}"/>
    <dgm:cxn modelId="{E30E41D0-9656-448E-A821-8B7816301F41}" type="presOf" srcId="{2EE6678F-9016-4F80-842C-BCAA80571A5D}" destId="{8FD99FC1-4F43-4DF9-B227-A21555E3D62E}" srcOrd="0" destOrd="0" presId="urn:microsoft.com/office/officeart/2005/8/layout/bList2"/>
    <dgm:cxn modelId="{C99D18D4-4992-4882-8D8E-4D367B6D3C7F}" srcId="{889FCECC-D555-42D2-A161-5E18431FB2E2}" destId="{2EE6678F-9016-4F80-842C-BCAA80571A5D}" srcOrd="0" destOrd="0" parTransId="{34B4F0AF-FAA3-465C-9613-3F3E248F42EA}" sibTransId="{C1CDE213-8DCA-40AA-BA00-B433A0769597}"/>
    <dgm:cxn modelId="{CE06D2D7-BB6E-42CC-81AE-34FF3B6A66C8}" srcId="{889FCECC-D555-42D2-A161-5E18431FB2E2}" destId="{66BB2603-C704-49A4-B187-0D4198F6E59C}" srcOrd="4" destOrd="0" parTransId="{30F65721-B4A6-4BD2-AA44-66C14C1B0C9C}" sibTransId="{67C425A9-A8AF-4295-BAB4-D0B44B643F7E}"/>
    <dgm:cxn modelId="{625346DA-F17C-4FC9-8369-FF6B3F23BA28}" type="presOf" srcId="{18A986C6-8448-4949-AC9B-A01E71FA6541}" destId="{8FD99FC1-4F43-4DF9-B227-A21555E3D62E}" srcOrd="0" destOrd="5" presId="urn:microsoft.com/office/officeart/2005/8/layout/bList2"/>
    <dgm:cxn modelId="{1E9E58DB-9ED7-4459-A743-6AC8E780DCAB}" srcId="{33F7A162-C944-4D0E-824B-9C63AEC0D8F6}" destId="{01909066-4577-4244-A1FF-4AC75533035C}" srcOrd="1" destOrd="0" parTransId="{D06516F4-F2F3-432C-98C4-5E7321345E7E}" sibTransId="{04BF187A-FD28-4E31-BB5A-8606BF0D046E}"/>
    <dgm:cxn modelId="{2238A9FC-895C-45B9-9E85-231E2A0E0149}" type="presOf" srcId="{33F7A162-C944-4D0E-824B-9C63AEC0D8F6}" destId="{8502BBFD-4EE8-4655-9E98-39808F7A49DF}" srcOrd="0" destOrd="0" presId="urn:microsoft.com/office/officeart/2005/8/layout/bList2"/>
    <dgm:cxn modelId="{74DF8FFD-3823-470B-9633-188844BF31B4}" type="presParOf" srcId="{CA57EBB7-D936-4D2B-BDFD-5FCCED51F356}" destId="{20EA7DCC-72BF-4362-9C22-8F480B51CA90}" srcOrd="0" destOrd="0" presId="urn:microsoft.com/office/officeart/2005/8/layout/bList2"/>
    <dgm:cxn modelId="{8314A934-1E21-45B1-AAB1-54E13F78B70C}" type="presParOf" srcId="{20EA7DCC-72BF-4362-9C22-8F480B51CA90}" destId="{8FD99FC1-4F43-4DF9-B227-A21555E3D62E}" srcOrd="0" destOrd="0" presId="urn:microsoft.com/office/officeart/2005/8/layout/bList2"/>
    <dgm:cxn modelId="{E8A36AD5-2292-4A5F-B6BD-572945413564}" type="presParOf" srcId="{20EA7DCC-72BF-4362-9C22-8F480B51CA90}" destId="{6509FB46-68BF-4A50-9FC3-18C6D8C1DF69}" srcOrd="1" destOrd="0" presId="urn:microsoft.com/office/officeart/2005/8/layout/bList2"/>
    <dgm:cxn modelId="{2A30B383-7E3B-4B06-BEC5-CBF73F9FFAD1}" type="presParOf" srcId="{20EA7DCC-72BF-4362-9C22-8F480B51CA90}" destId="{787C2236-A783-49C9-9B81-FCF8F6904801}" srcOrd="2" destOrd="0" presId="urn:microsoft.com/office/officeart/2005/8/layout/bList2"/>
    <dgm:cxn modelId="{D5058DF0-45D7-4807-9628-3F15BDB3DACC}" type="presParOf" srcId="{20EA7DCC-72BF-4362-9C22-8F480B51CA90}" destId="{EC0EEE25-FE09-4AA3-BEE7-983EEFADD9F2}" srcOrd="3" destOrd="0" presId="urn:microsoft.com/office/officeart/2005/8/layout/bList2"/>
    <dgm:cxn modelId="{D7815779-BDC0-41BD-A7AA-F6CDA83E4CBD}" type="presParOf" srcId="{CA57EBB7-D936-4D2B-BDFD-5FCCED51F356}" destId="{F1E1A6B6-75C9-4897-B3D9-0AED01326051}" srcOrd="1" destOrd="0" presId="urn:microsoft.com/office/officeart/2005/8/layout/bList2"/>
    <dgm:cxn modelId="{BE8DD729-BD02-482C-98C7-572CBDB6DBCD}" type="presParOf" srcId="{CA57EBB7-D936-4D2B-BDFD-5FCCED51F356}" destId="{D95C9623-A768-405E-BAA4-E59EF3577C77}" srcOrd="2" destOrd="0" presId="urn:microsoft.com/office/officeart/2005/8/layout/bList2"/>
    <dgm:cxn modelId="{39BC91B4-F0DD-4416-A041-9E187DAEB93C}" type="presParOf" srcId="{D95C9623-A768-405E-BAA4-E59EF3577C77}" destId="{6E400159-45EE-4A0F-AC9A-F189429B96BB}" srcOrd="0" destOrd="0" presId="urn:microsoft.com/office/officeart/2005/8/layout/bList2"/>
    <dgm:cxn modelId="{142A3B4B-ACB7-4162-9B2D-34B50BEB077F}" type="presParOf" srcId="{D95C9623-A768-405E-BAA4-E59EF3577C77}" destId="{C06BDBAE-1ECF-49AD-B84F-401F6075D500}" srcOrd="1" destOrd="0" presId="urn:microsoft.com/office/officeart/2005/8/layout/bList2"/>
    <dgm:cxn modelId="{75FB75C2-CADF-4D63-93FB-12D5B3A8500F}" type="presParOf" srcId="{D95C9623-A768-405E-BAA4-E59EF3577C77}" destId="{4D4B220A-8852-4C4A-877E-E63D41FF8602}" srcOrd="2" destOrd="0" presId="urn:microsoft.com/office/officeart/2005/8/layout/bList2"/>
    <dgm:cxn modelId="{4F53DF9E-E983-412E-96F7-C9F909F0E0CD}" type="presParOf" srcId="{D95C9623-A768-405E-BAA4-E59EF3577C77}" destId="{1B41AD32-82C8-411B-B02B-0F25162DD946}" srcOrd="3" destOrd="0" presId="urn:microsoft.com/office/officeart/2005/8/layout/bList2"/>
    <dgm:cxn modelId="{5BA30D01-BDE7-4278-BBE8-A4E1F6CA8536}" type="presParOf" srcId="{CA57EBB7-D936-4D2B-BDFD-5FCCED51F356}" destId="{85E9DAF6-ABB6-4066-8032-1E48C7047714}" srcOrd="3" destOrd="0" presId="urn:microsoft.com/office/officeart/2005/8/layout/bList2"/>
    <dgm:cxn modelId="{F46A7309-4A4E-474B-9037-B9089260928F}" type="presParOf" srcId="{CA57EBB7-D936-4D2B-BDFD-5FCCED51F356}" destId="{6ED9F86E-D04B-4F09-937C-38819526345A}" srcOrd="4" destOrd="0" presId="urn:microsoft.com/office/officeart/2005/8/layout/bList2"/>
    <dgm:cxn modelId="{9F3DBC2C-9604-4B99-910F-228687E6A968}" type="presParOf" srcId="{6ED9F86E-D04B-4F09-937C-38819526345A}" destId="{25F2E1D8-1FE4-42E4-8B36-7E4AB0EE06F6}" srcOrd="0" destOrd="0" presId="urn:microsoft.com/office/officeart/2005/8/layout/bList2"/>
    <dgm:cxn modelId="{116F8710-36E7-4D1F-B6C1-73343086A527}" type="presParOf" srcId="{6ED9F86E-D04B-4F09-937C-38819526345A}" destId="{8502BBFD-4EE8-4655-9E98-39808F7A49DF}" srcOrd="1" destOrd="0" presId="urn:microsoft.com/office/officeart/2005/8/layout/bList2"/>
    <dgm:cxn modelId="{B399A47A-FB6D-458D-8C37-C7AAE995F771}" type="presParOf" srcId="{6ED9F86E-D04B-4F09-937C-38819526345A}" destId="{4362688C-0046-4B5E-8F43-ECAB735CEA56}" srcOrd="2" destOrd="0" presId="urn:microsoft.com/office/officeart/2005/8/layout/bList2"/>
    <dgm:cxn modelId="{C3853FF2-5275-4A64-AEB9-EDCB5A262E6A}" type="presParOf" srcId="{6ED9F86E-D04B-4F09-937C-38819526345A}" destId="{0361740B-04F7-4FD3-A26B-43C21BB90704}" srcOrd="3" destOrd="0" presId="urn:microsoft.com/office/officeart/2005/8/layout/b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FD99FC1-4F43-4DF9-B227-A21555E3D62E}">
      <dsp:nvSpPr>
        <dsp:cNvPr id="0" name=""/>
        <dsp:cNvSpPr/>
      </dsp:nvSpPr>
      <dsp:spPr>
        <a:xfrm>
          <a:off x="47612" y="1079818"/>
          <a:ext cx="1779546" cy="2863007"/>
        </a:xfrm>
        <a:prstGeom prst="round2SameRect">
          <a:avLst>
            <a:gd name="adj1" fmla="val 8000"/>
            <a:gd name="adj2" fmla="val 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80010" rIns="26670" bIns="26670" numCol="1" spcCol="1270" anchor="t" anchorCtr="0">
          <a:noAutofit/>
        </a:bodyPr>
        <a:lstStyle/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uk-UA" sz="2100" kern="1200" dirty="0"/>
            <a:t>Платіжне доручення</a:t>
          </a:r>
          <a:endParaRPr lang="ru-RU" sz="2100" kern="1200" dirty="0"/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uk-UA" sz="2100" kern="1200" dirty="0"/>
            <a:t>Вимога-доручення</a:t>
          </a:r>
          <a:endParaRPr lang="ru-RU" sz="2100" kern="1200" dirty="0"/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uk-UA" sz="2100" kern="1200" dirty="0"/>
            <a:t>Чек</a:t>
          </a:r>
          <a:endParaRPr lang="ru-RU" sz="2100" kern="1200" dirty="0"/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uk-UA" sz="2100" kern="1200" dirty="0"/>
            <a:t>Акредитив</a:t>
          </a:r>
          <a:endParaRPr lang="ru-RU" sz="2100" kern="1200" dirty="0"/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ru-RU" sz="2100" kern="1200" dirty="0"/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ru-RU" sz="2100" kern="1200" dirty="0"/>
        </a:p>
      </dsp:txBody>
      <dsp:txXfrm>
        <a:off x="89309" y="1121515"/>
        <a:ext cx="1696152" cy="2821310"/>
      </dsp:txXfrm>
    </dsp:sp>
    <dsp:sp modelId="{787C2236-A783-49C9-9B81-FCF8F6904801}">
      <dsp:nvSpPr>
        <dsp:cNvPr id="0" name=""/>
        <dsp:cNvSpPr/>
      </dsp:nvSpPr>
      <dsp:spPr>
        <a:xfrm>
          <a:off x="0" y="3177622"/>
          <a:ext cx="1779546" cy="81504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0" rIns="21590" bIns="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700" kern="1200" dirty="0"/>
            <a:t>За формами</a:t>
          </a:r>
          <a:endParaRPr lang="ru-RU" sz="1700" kern="1200" dirty="0"/>
        </a:p>
      </dsp:txBody>
      <dsp:txXfrm>
        <a:off x="0" y="3177622"/>
        <a:ext cx="1253201" cy="815041"/>
      </dsp:txXfrm>
    </dsp:sp>
    <dsp:sp modelId="{EC0EEE25-FE09-4AA3-BEE7-983EEFADD9F2}">
      <dsp:nvSpPr>
        <dsp:cNvPr id="0" name=""/>
        <dsp:cNvSpPr/>
      </dsp:nvSpPr>
      <dsp:spPr>
        <a:xfrm>
          <a:off x="1307662" y="3112382"/>
          <a:ext cx="622841" cy="622841"/>
        </a:xfrm>
        <a:prstGeom prst="ellipse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E400159-45EE-4A0F-AC9A-F189429B96BB}">
      <dsp:nvSpPr>
        <dsp:cNvPr id="0" name=""/>
        <dsp:cNvSpPr/>
      </dsp:nvSpPr>
      <dsp:spPr>
        <a:xfrm>
          <a:off x="2047865" y="1071566"/>
          <a:ext cx="1779546" cy="1959407"/>
        </a:xfrm>
        <a:prstGeom prst="round2SameRect">
          <a:avLst>
            <a:gd name="adj1" fmla="val 8000"/>
            <a:gd name="adj2" fmla="val 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80010" rIns="26670" bIns="26670" numCol="1" spcCol="1270" anchor="t" anchorCtr="0">
          <a:noAutofit/>
        </a:bodyPr>
        <a:lstStyle/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uk-UA" sz="2100" kern="1200" dirty="0"/>
            <a:t>Місцеві</a:t>
          </a:r>
          <a:endParaRPr lang="ru-RU" sz="2100" kern="1200" dirty="0"/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uk-UA" sz="2100" kern="1200" dirty="0"/>
            <a:t>Міжміські</a:t>
          </a:r>
          <a:endParaRPr lang="ru-RU" sz="2100" kern="1200" dirty="0"/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uk-UA" sz="2100" kern="1200" dirty="0"/>
            <a:t>міжнародні</a:t>
          </a:r>
          <a:endParaRPr lang="ru-RU" sz="2100" kern="1200" dirty="0"/>
        </a:p>
      </dsp:txBody>
      <dsp:txXfrm>
        <a:off x="2089562" y="1113263"/>
        <a:ext cx="1696152" cy="1917710"/>
      </dsp:txXfrm>
    </dsp:sp>
    <dsp:sp modelId="{4D4B220A-8852-4C4A-877E-E63D41FF8602}">
      <dsp:nvSpPr>
        <dsp:cNvPr id="0" name=""/>
        <dsp:cNvSpPr/>
      </dsp:nvSpPr>
      <dsp:spPr>
        <a:xfrm>
          <a:off x="2047865" y="3071835"/>
          <a:ext cx="1779546" cy="85695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0" rIns="21590" bIns="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700" kern="1200" dirty="0"/>
            <a:t>За місцем банку</a:t>
          </a:r>
          <a:endParaRPr lang="ru-RU" sz="1700" kern="1200" dirty="0"/>
        </a:p>
      </dsp:txBody>
      <dsp:txXfrm>
        <a:off x="2047865" y="3071835"/>
        <a:ext cx="1253201" cy="856956"/>
      </dsp:txXfrm>
    </dsp:sp>
    <dsp:sp modelId="{1B41AD32-82C8-411B-B02B-0F25162DD946}">
      <dsp:nvSpPr>
        <dsp:cNvPr id="0" name=""/>
        <dsp:cNvSpPr/>
      </dsp:nvSpPr>
      <dsp:spPr>
        <a:xfrm>
          <a:off x="3388350" y="2913094"/>
          <a:ext cx="622841" cy="622841"/>
        </a:xfrm>
        <a:prstGeom prst="ellipse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5F2E1D8-1FE4-42E4-8B36-7E4AB0EE06F6}">
      <dsp:nvSpPr>
        <dsp:cNvPr id="0" name=""/>
        <dsp:cNvSpPr/>
      </dsp:nvSpPr>
      <dsp:spPr>
        <a:xfrm>
          <a:off x="4048135" y="1000137"/>
          <a:ext cx="1779546" cy="1931510"/>
        </a:xfrm>
        <a:prstGeom prst="round2SameRect">
          <a:avLst>
            <a:gd name="adj1" fmla="val 8000"/>
            <a:gd name="adj2" fmla="val 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80010" rIns="26670" bIns="26670" numCol="1" spcCol="1270" anchor="t" anchorCtr="0">
          <a:noAutofit/>
        </a:bodyPr>
        <a:lstStyle/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uk-UA" sz="2100" kern="1200" dirty="0"/>
            <a:t>товарні</a:t>
          </a:r>
          <a:endParaRPr lang="ru-RU" sz="2100" kern="1200" dirty="0"/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uk-UA" sz="2100" kern="1200" dirty="0"/>
            <a:t>нетоварні</a:t>
          </a:r>
          <a:endParaRPr lang="ru-RU" sz="2100" kern="1200" dirty="0"/>
        </a:p>
      </dsp:txBody>
      <dsp:txXfrm>
        <a:off x="4089832" y="1041834"/>
        <a:ext cx="1696152" cy="1889813"/>
      </dsp:txXfrm>
    </dsp:sp>
    <dsp:sp modelId="{4362688C-0046-4B5E-8F43-ECAB735CEA56}">
      <dsp:nvSpPr>
        <dsp:cNvPr id="0" name=""/>
        <dsp:cNvSpPr/>
      </dsp:nvSpPr>
      <dsp:spPr>
        <a:xfrm>
          <a:off x="4119566" y="2964418"/>
          <a:ext cx="1779546" cy="99984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0" rIns="21590" bIns="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700" kern="1200" dirty="0"/>
            <a:t>За операціями</a:t>
          </a:r>
          <a:endParaRPr lang="ru-RU" sz="1700" kern="1200" dirty="0"/>
        </a:p>
      </dsp:txBody>
      <dsp:txXfrm>
        <a:off x="4119566" y="2964418"/>
        <a:ext cx="1253201" cy="999844"/>
      </dsp:txXfrm>
    </dsp:sp>
    <dsp:sp modelId="{0361740B-04F7-4FD3-A26B-43C21BB90704}">
      <dsp:nvSpPr>
        <dsp:cNvPr id="0" name=""/>
        <dsp:cNvSpPr/>
      </dsp:nvSpPr>
      <dsp:spPr>
        <a:xfrm>
          <a:off x="5469038" y="2870398"/>
          <a:ext cx="622841" cy="622841"/>
        </a:xfrm>
        <a:prstGeom prst="ellipse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bList2">
  <dgm:title val=""/>
  <dgm:desc val=""/>
  <dgm:catLst>
    <dgm:cat type="list" pri="7000"/>
    <dgm:cat type="convert" pri="16000"/>
    <dgm:cat type="picture" pri="28000"/>
    <dgm:cat type="pictureconvert" pri="28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dir/>
      <dgm:animLvl val="lvl"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w" for="ch" ptType="sibTrans" refType="w" refFor="ch" refForName="compNode" op="equ" fact="0.08"/>
      <dgm:constr type="sp" refType="w" refFor="ch" refForName="compNode" op="equ" fact="0.16"/>
      <dgm:constr type="primFontSz" for="des" forName="parentText" op="equ" val="65"/>
      <dgm:constr type="primFontSz" for="des" forName="childRect" op="equ" val="65"/>
    </dgm:constrLst>
    <dgm:ruleLst/>
    <dgm:forEach name="nodesForEach" axis="ch" ptType="node">
      <dgm:layoutNode name="compNode">
        <dgm:alg type="composite">
          <dgm:param type="ar" val="0.943"/>
        </dgm:alg>
        <dgm:shape xmlns:r="http://schemas.openxmlformats.org/officeDocument/2006/relationships" r:blip="">
          <dgm:adjLst/>
        </dgm:shape>
        <dgm:presOf/>
        <dgm:choose name="Name3">
          <dgm:if name="Name4" axis="self" func="var" arg="dir" op="equ" val="norm">
            <dgm:constrLst>
              <dgm:constr type="w" val="1"/>
              <dgm:constr type="h" refType="w" fact="1.06"/>
              <dgm:constr type="h" for="ch" forName="childRect" refType="h" fact="0.65"/>
              <dgm:constr type="w" for="ch" forName="childRect" refType="w" fact="0.923"/>
              <dgm:constr type="l" for="ch" forName="childRect"/>
              <dgm:constr type="t" for="ch" forName="childRect"/>
              <dgm:constr type="w" for="ch" forName="parentText" refType="w" fact="0.65"/>
              <dgm:constr type="h" for="ch" forName="parentText" refType="h" refFor="ch" refForName="childRect" fact="0.43"/>
              <dgm:constr type="l" for="ch" forName="parentText"/>
              <dgm:constr type="t" for="ch" forName="parentText" refType="h" refFor="ch" refForName="childRect"/>
              <dgm:constr type="w" for="ch" forName="parentRect" refType="w" fact="0.923"/>
              <dgm:constr type="h" for="ch" forName="parentRect" refType="h" refFor="ch" refForName="parentText"/>
              <dgm:constr type="l" for="ch" forName="parentRect"/>
              <dgm:constr type="t" for="ch" forName="parentRect" refType="t" refFor="ch" refForName="parentText"/>
              <dgm:constr type="w" for="ch" forName="adorn" refType="w" refFor="ch" refForName="parentRect" fact="0.35"/>
              <dgm:constr type="h" for="ch" forName="adorn" refType="w" refFor="ch" refForName="parentRect" fact="0.35"/>
              <dgm:constr type="b" for="ch" forName="adorn" refType="h"/>
              <dgm:constr type="r" for="ch" forName="adorn" refType="w"/>
            </dgm:constrLst>
          </dgm:if>
          <dgm:else name="Name5">
            <dgm:constrLst>
              <dgm:constr type="w" val="1"/>
              <dgm:constr type="h" refType="w" fact="1.06"/>
              <dgm:constr type="h" for="ch" forName="childRect" refType="h" fact="0.65"/>
              <dgm:constr type="w" for="ch" forName="childRect" refType="w" fact="0.923"/>
              <dgm:constr type="r" for="ch" forName="childRect" refType="w"/>
              <dgm:constr type="t" for="ch" forName="childRect"/>
              <dgm:constr type="w" for="ch" forName="parentText" refType="w" fact="0.65"/>
              <dgm:constr type="h" for="ch" forName="parentText" refType="h" refFor="ch" refForName="childRect" fact="0.43"/>
              <dgm:constr type="r" for="ch" forName="parentText" refType="w"/>
              <dgm:constr type="t" for="ch" forName="parentText" refType="h" refFor="ch" refForName="childRect"/>
              <dgm:constr type="w" for="ch" forName="parentRect" refType="w" fact="0.923"/>
              <dgm:constr type="h" for="ch" forName="parentRect" refType="h" refFor="ch" refForName="parentText"/>
              <dgm:constr type="r" for="ch" forName="parentRect" refType="w"/>
              <dgm:constr type="t" for="ch" forName="parentRect" refType="t" refFor="ch" refForName="parentText"/>
              <dgm:constr type="w" for="ch" forName="adorn" refType="w" refFor="ch" refForName="parentRect" fact="0.35"/>
              <dgm:constr type="h" for="ch" forName="adorn" refType="w" refFor="ch" refForName="parentRect" fact="0.35"/>
              <dgm:constr type="b" for="ch" forName="adorn" refType="h"/>
              <dgm:constr type="l" for="ch" forName="adorn"/>
            </dgm:constrLst>
          </dgm:else>
        </dgm:choose>
        <dgm:ruleLst/>
        <dgm:layoutNode name="childRect" styleLbl="bgAcc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ound2SameRect" r:blip="">
            <dgm:adjLst>
              <dgm:adj idx="1" val="0.08"/>
            </dgm:adjLst>
          </dgm:shape>
          <dgm:presOf axis="des" ptType="node"/>
          <dgm:constrLst>
            <dgm:constr type="secFontSz" refType="primFontSz"/>
            <dgm:constr type="tMarg" refType="primFontSz" fact="0.3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layoutNode name="parentText">
          <dgm:varLst>
            <dgm:chMax val="0"/>
            <dgm:bulletEnabled val="1"/>
          </dgm:varLst>
          <dgm:choose name="Name6">
            <dgm:if name="Name7" func="var" arg="dir" op="equ" val="norm">
              <dgm:alg type="tx">
                <dgm:param type="parTxLTRAlign" val="l"/>
                <dgm:param type="parTxRTLAlign" val="l"/>
              </dgm:alg>
            </dgm:if>
            <dgm:else name="Name8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ect" r:blip="" zOrderOff="1" hideGeom="1">
            <dgm:adjLst/>
          </dgm:shape>
          <dgm:presOf axis="self" ptType="node"/>
          <dgm:constrLst>
            <dgm:constr type="tMarg"/>
            <dgm:constr type="bMarg"/>
            <dgm:constr type="lMarg" refType="primFontSz" fact="0.3"/>
            <dgm:constr type="rMarg" refType="primFontSz" fact="0.1"/>
          </dgm:constrLst>
          <dgm:ruleLst>
            <dgm:rule type="primFontSz" val="5" fact="NaN" max="NaN"/>
          </dgm:ruleLst>
        </dgm:layoutNode>
        <dgm:layoutNode name="parentRect" styleLbl="alignNode1">
          <dgm:alg type="sp"/>
          <dgm:shape xmlns:r="http://schemas.openxmlformats.org/officeDocument/2006/relationships" type="rect" r:blip="">
            <dgm:adjLst/>
          </dgm:shape>
          <dgm:presOf axis="self" ptType="node"/>
          <dgm:constrLst/>
          <dgm:ruleLst/>
        </dgm:layoutNode>
        <dgm:layoutNode name="adorn" styleLbl="fgAccFollowNod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w" val="1"/>
            <dgm:constr type="h" refType="w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DF563A4-0842-4BD0-B00B-6A46712841AD}" type="datetimeFigureOut">
              <a:rPr lang="uk-UA" smtClean="0"/>
              <a:pPr/>
              <a:t>26.02.2024</a:t>
            </a:fld>
            <a:endParaRPr lang="uk-UA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1366D8B-23BE-4978-893B-3D872D3455AE}" type="slidenum">
              <a:rPr lang="uk-UA" smtClean="0"/>
              <a:pPr/>
              <a:t>‹#›</a:t>
            </a:fld>
            <a:endParaRPr lang="uk-U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uk-UA" dirty="0"/>
              <a:t>Рис. 1. Класифікація безготівкових розрахунків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366D8B-23BE-4978-893B-3D872D3455AE}" type="slidenum">
              <a:rPr lang="uk-UA" smtClean="0"/>
              <a:pPr/>
              <a:t>14</a:t>
            </a:fld>
            <a:endParaRPr lang="uk-UA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366D8B-23BE-4978-893B-3D872D3455AE}" type="slidenum">
              <a:rPr lang="uk-UA" smtClean="0"/>
              <a:pPr/>
              <a:t>17</a:t>
            </a:fld>
            <a:endParaRPr lang="uk-UA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366D8B-23BE-4978-893B-3D872D3455AE}" type="slidenum">
              <a:rPr lang="uk-UA" smtClean="0"/>
              <a:pPr/>
              <a:t>37</a:t>
            </a:fld>
            <a:endParaRPr lang="uk-UA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25" name="Подзаголовок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/>
              <a:t>Образец подзаголовка</a:t>
            </a:r>
            <a:endParaRPr kumimoji="0" lang="en-US"/>
          </a:p>
        </p:txBody>
      </p:sp>
      <p:sp>
        <p:nvSpPr>
          <p:cNvPr id="31" name="Дата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26.02.2024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26.02.2024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26.02.2024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26.02.2024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26.02.2024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26.02.2024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Рисунок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/>
              <a:t>Вставка рисунка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1" name="Текст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/>
              <a:t>Образец текста</a:t>
            </a:r>
          </a:p>
          <a:p>
            <a:pPr lvl="1" eaLnBrk="1" latinLnBrk="0" hangingPunct="1"/>
            <a:r>
              <a:rPr kumimoji="0" lang="ru-RU"/>
              <a:t>Второй уровень</a:t>
            </a:r>
          </a:p>
          <a:p>
            <a:pPr lvl="2" eaLnBrk="1" latinLnBrk="0" hangingPunct="1"/>
            <a:r>
              <a:rPr kumimoji="0" lang="ru-RU"/>
              <a:t>Третий уровень</a:t>
            </a:r>
          </a:p>
          <a:p>
            <a:pPr lvl="3" eaLnBrk="1" latinLnBrk="0" hangingPunct="1"/>
            <a:r>
              <a:rPr kumimoji="0" lang="ru-RU"/>
              <a:t>Четвертый уровень</a:t>
            </a:r>
          </a:p>
          <a:p>
            <a:pPr lvl="4" eaLnBrk="1" latinLnBrk="0" hangingPunct="1"/>
            <a:r>
              <a:rPr kumimoji="0" lang="ru-RU"/>
              <a:t>Пятый уровень</a:t>
            </a:r>
            <a:endParaRPr kumimoji="0" lang="en-US"/>
          </a:p>
        </p:txBody>
      </p:sp>
      <p:sp>
        <p:nvSpPr>
          <p:cNvPr id="27" name="Дата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26.02.2024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wmf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zakon.rada.gov.ua/laws/show/2888-20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500430" y="1428736"/>
            <a:ext cx="5105400" cy="2868168"/>
          </a:xfrm>
        </p:spPr>
        <p:txBody>
          <a:bodyPr/>
          <a:lstStyle/>
          <a:p>
            <a:pPr algn="ctr"/>
            <a:r>
              <a:rPr lang="uk-UA" dirty="0"/>
              <a:t>Організація безготівкових розрахунків в </a:t>
            </a:r>
            <a:r>
              <a:rPr lang="uk-UA" dirty="0" err="1"/>
              <a:t>україні</a:t>
            </a:r>
            <a:endParaRPr lang="uk-UA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642910" y="642918"/>
            <a:ext cx="7143800" cy="29546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3)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суб’єкти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ринку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мають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свободу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вибору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форм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безготівкових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розрахунків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; банк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є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лише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посередником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у платежах;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4)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момент платежу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може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бути максимально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зближений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виникненням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боргового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зобов’язання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суб’єкти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господарювання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мають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право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вибору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банку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відкриття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свого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рахунку</a:t>
            </a:r>
            <a:r>
              <a:rPr lang="ru-RU" sz="2400" dirty="0"/>
              <a:t>.</a:t>
            </a:r>
          </a:p>
          <a:p>
            <a:pPr algn="just"/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714356"/>
            <a:ext cx="7239000" cy="5741380"/>
          </a:xfrm>
        </p:spPr>
        <p:txBody>
          <a:bodyPr>
            <a:normAutofit fontScale="92500" lnSpcReduction="20000"/>
          </a:bodyPr>
          <a:lstStyle/>
          <a:p>
            <a:pPr algn="ctr"/>
            <a:r>
              <a:rPr lang="ru-RU" b="1" dirty="0" err="1"/>
              <a:t>Принципи</a:t>
            </a:r>
            <a:r>
              <a:rPr lang="ru-RU" b="1" dirty="0"/>
              <a:t> </a:t>
            </a:r>
            <a:r>
              <a:rPr lang="ru-RU" b="1" dirty="0" err="1"/>
              <a:t>безготівкових</a:t>
            </a:r>
            <a:r>
              <a:rPr lang="ru-RU" b="1" dirty="0"/>
              <a:t> </a:t>
            </a:r>
            <a:r>
              <a:rPr lang="ru-RU" b="1" dirty="0" err="1"/>
              <a:t>розрахунків</a:t>
            </a:r>
            <a:r>
              <a:rPr lang="ru-RU" b="1" dirty="0"/>
              <a:t> </a:t>
            </a:r>
            <a:r>
              <a:rPr lang="ru-RU" b="1" dirty="0" err="1"/>
              <a:t>доповнюються</a:t>
            </a:r>
            <a:r>
              <a:rPr lang="ru-RU" b="1" dirty="0"/>
              <a:t> низкою </a:t>
            </a:r>
            <a:r>
              <a:rPr lang="ru-RU" b="1" dirty="0" err="1"/>
              <a:t>вимог</a:t>
            </a:r>
            <a:r>
              <a:rPr lang="ru-RU" b="1" dirty="0"/>
              <a:t>:</a:t>
            </a:r>
          </a:p>
          <a:p>
            <a:pPr algn="just"/>
            <a:r>
              <a:rPr lang="ru-RU" dirty="0" err="1">
                <a:latin typeface="Times New Roman" pitchFamily="18" charset="0"/>
                <a:cs typeface="Times New Roman" pitchFamily="18" charset="0"/>
              </a:rPr>
              <a:t>грошові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розрахунки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внутрішньому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господарському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обороті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здійснюються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лише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у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національній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валюті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/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кошти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списуються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рахунку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за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розпорядженням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його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власника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крім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випадків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передбачених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законодавством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щодо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безперечного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стягнення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коштів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безакцептного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списання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);</a:t>
            </a:r>
          </a:p>
          <a:p>
            <a:pPr algn="just"/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розрахункові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документи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приймаються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банком до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виконання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лише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межах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наявних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рахунку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клієнта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коштів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/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платежі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одного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клієнта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за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рахунок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інших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не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допускаються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за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винятком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випадків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поступки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вимоги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переведення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боргу;</a:t>
            </a:r>
          </a:p>
          <a:p>
            <a:pPr algn="just"/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кошти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суб’єктів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господарювання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підлягають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обов’язковому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зберіганню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у банку,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крім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залишків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готівки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у тому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касах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B8159AC-CF60-6315-0F77-3796964DBD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2800" dirty="0"/>
              <a:t>Переваги безготівкових розрахунків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C3D68F4-8877-00C0-AFEA-6CC57F10FE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0" indent="-342900" algn="just">
              <a:lnSpc>
                <a:spcPct val="115000"/>
              </a:lnSpc>
              <a:buFont typeface="+mj-lt"/>
              <a:buAutoNum type="arabicParenR"/>
            </a:pPr>
            <a:r>
              <a:rPr lang="uk-UA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посилення прозорості фінансово-господарської діяльності підприємства та легкість державного фінансового контролю;</a:t>
            </a:r>
            <a:endParaRPr lang="uk-UA" sz="20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buFont typeface="+mj-lt"/>
              <a:buAutoNum type="arabicParenR"/>
            </a:pPr>
            <a:r>
              <a:rPr lang="uk-UA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економія на емісії готівки, що зменшує витрати на обслуговування грошового обігу;</a:t>
            </a:r>
            <a:endParaRPr lang="uk-UA" sz="20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buFont typeface="+mj-lt"/>
              <a:buAutoNum type="arabicParenR"/>
            </a:pPr>
            <a:r>
              <a:rPr lang="ru-RU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безпека</a:t>
            </a:r>
            <a:r>
              <a:rPr lang="ru-RU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бізнесу</a:t>
            </a:r>
            <a:r>
              <a:rPr lang="ru-RU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та захист від підробки грошових знаків;</a:t>
            </a:r>
            <a:endParaRPr lang="uk-UA" sz="20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buFont typeface="+mj-lt"/>
              <a:buAutoNum type="arabicParenR"/>
            </a:pPr>
            <a:r>
              <a:rPr lang="uk-UA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висока оперативність проведення платіжних операцій;</a:t>
            </a:r>
            <a:endParaRPr lang="uk-UA" sz="20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buFont typeface="+mj-lt"/>
              <a:buAutoNum type="arabicParenR"/>
            </a:pPr>
            <a:r>
              <a:rPr lang="uk-UA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можливість збільшення доходів банківської установи за рахунок комісійних;</a:t>
            </a:r>
            <a:endParaRPr lang="uk-UA" sz="20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buFont typeface="+mj-lt"/>
              <a:buAutoNum type="arabicParenR"/>
            </a:pPr>
            <a:r>
              <a:rPr lang="uk-UA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незалежність здійснення безготівкових операцій від країни;</a:t>
            </a:r>
            <a:endParaRPr lang="uk-UA" sz="20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Font typeface="+mj-lt"/>
              <a:buAutoNum type="arabicParenR"/>
            </a:pPr>
            <a:r>
              <a:rPr lang="uk-UA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скорочення тіньових операцій, що в цілому позитивно впливатиме  на доходи державного бюджету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uk-UA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87260039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Объект 4">
            <a:extLst>
              <a:ext uri="{FF2B5EF4-FFF2-40B4-BE49-F238E27FC236}">
                <a16:creationId xmlns:a16="http://schemas.microsoft.com/office/drawing/2014/main" id="{006F957A-8DF0-3776-0321-3260F0FF25C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51520" y="764704"/>
            <a:ext cx="7632848" cy="4863672"/>
          </a:xfrm>
        </p:spPr>
      </p:pic>
    </p:spTree>
    <p:extLst>
      <p:ext uri="{BB962C8B-B14F-4D97-AF65-F5344CB8AC3E}">
        <p14:creationId xmlns:p14="http://schemas.microsoft.com/office/powerpoint/2010/main" val="291218361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928670"/>
            <a:ext cx="7239000" cy="5527066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uk-UA" dirty="0">
                <a:latin typeface="Times New Roman" pitchFamily="18" charset="0"/>
                <a:cs typeface="Times New Roman" pitchFamily="18" charset="0"/>
              </a:rPr>
              <a:t>		</a:t>
            </a:r>
            <a:endParaRPr lang="ru-RU" dirty="0"/>
          </a:p>
        </p:txBody>
      </p:sp>
      <p:graphicFrame>
        <p:nvGraphicFramePr>
          <p:cNvPr id="4" name="Схема 3"/>
          <p:cNvGraphicFramePr/>
          <p:nvPr/>
        </p:nvGraphicFramePr>
        <p:xfrm>
          <a:off x="1357290" y="1142984"/>
          <a:ext cx="6096000" cy="471490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1CABE76E-38B1-552B-A1F5-1A455EB470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548680"/>
            <a:ext cx="7239000" cy="5907056"/>
          </a:xfrm>
        </p:spPr>
        <p:txBody>
          <a:bodyPr>
            <a:normAutofit fontScale="47500" lnSpcReduction="20000"/>
          </a:bodyPr>
          <a:lstStyle/>
          <a:p>
            <a:pPr indent="449580" algn="just">
              <a:lnSpc>
                <a:spcPct val="115000"/>
              </a:lnSpc>
              <a:spcAft>
                <a:spcPts val="1000"/>
              </a:spcAft>
            </a:pPr>
            <a:r>
              <a:rPr lang="uk-UA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Найбільш поширеними ознаками безготівкових розрахунків, яку виділяє переважна більшість науковців [А. М. </a:t>
            </a:r>
            <a:r>
              <a:rPr lang="uk-UA" sz="3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Поддерьогін</a:t>
            </a:r>
            <a:r>
              <a:rPr lang="uk-UA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 Г.Г. </a:t>
            </a:r>
            <a:r>
              <a:rPr lang="uk-UA" sz="3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Кірейцев</a:t>
            </a:r>
            <a:r>
              <a:rPr lang="uk-UA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Н. Демчук, І.  Довгань ], є такі: </a:t>
            </a:r>
            <a:endParaRPr lang="uk-UA" sz="32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buFont typeface="+mj-lt"/>
              <a:buAutoNum type="arabicParenR"/>
            </a:pPr>
            <a:r>
              <a:rPr lang="uk-UA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 місцем здійснення платежу (міські, міжміські та міжнародні);</a:t>
            </a:r>
            <a:endParaRPr lang="uk-UA" sz="32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buFont typeface="+mj-lt"/>
              <a:buAutoNum type="arabicParenR"/>
            </a:pPr>
            <a:r>
              <a:rPr lang="uk-UA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 сферою (міжгосподарські, міжбанківські та міжнародні); </a:t>
            </a:r>
            <a:endParaRPr lang="uk-UA" sz="32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buFont typeface="+mj-lt"/>
              <a:buAutoNum type="arabicParenR"/>
            </a:pPr>
            <a:r>
              <a:rPr lang="uk-UA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 забезпеченням (забезпечені і незабезпечені). Додатково І. Демчук та О. Довгань  до цієї класифікаційної групи відносять депоновані безготівкові розрахунки;</a:t>
            </a:r>
            <a:endParaRPr lang="uk-UA" sz="32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buFont typeface="+mj-lt"/>
              <a:buAutoNum type="arabicParenR"/>
            </a:pPr>
            <a:r>
              <a:rPr lang="uk-UA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 операціями, що обслуговуються (товарні і нетоварні). Товарні операції передбачають розрахунки за конкретний товар, роботу, послугу, продукцію Нетоварні – розрахунки за фінансовими зобов’язаннями. Деякі вчені до цієї групи додатково включають розрахунки за послуги, хоча вважаємо за доцільне їх включити до товарних операцій;</a:t>
            </a:r>
            <a:endParaRPr lang="uk-UA" sz="32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buFont typeface="+mj-lt"/>
              <a:buAutoNum type="arabicParenR"/>
            </a:pPr>
            <a:r>
              <a:rPr lang="uk-UA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 способом реалізації угод: прямі розрахунки (здійснюються без залучення посередників) та непрямі розрахунки (або транзитні, що передбачають участь посередників);</a:t>
            </a:r>
            <a:endParaRPr lang="uk-UA" sz="32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buFont typeface="+mj-lt"/>
              <a:buAutoNum type="arabicParenR"/>
            </a:pPr>
            <a:r>
              <a:rPr lang="uk-UA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 формами (документарні та недокументарні операції);</a:t>
            </a:r>
            <a:endParaRPr lang="uk-UA" sz="32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Font typeface="+mj-lt"/>
              <a:buAutoNum type="arabicParenR"/>
            </a:pPr>
            <a:r>
              <a:rPr lang="uk-UA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 платіжними інструментами (</a:t>
            </a:r>
            <a:r>
              <a:rPr lang="uk-UA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платіжні інструкції; електронні гроші; платіжні (емісійні) інструменти; документарні інструменти).</a:t>
            </a:r>
            <a:endParaRPr lang="uk-UA" sz="32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09927374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642918"/>
            <a:ext cx="7239000" cy="5286412"/>
          </a:xfrm>
        </p:spPr>
        <p:txBody>
          <a:bodyPr>
            <a:normAutofit fontScale="92500" lnSpcReduction="10000"/>
          </a:bodyPr>
          <a:lstStyle/>
          <a:p>
            <a:pPr algn="just">
              <a:buNone/>
            </a:pPr>
            <a:r>
              <a:rPr lang="uk-UA" sz="2800" dirty="0">
                <a:latin typeface="Times New Roman" pitchFamily="18" charset="0"/>
                <a:cs typeface="Times New Roman" pitchFamily="18" charset="0"/>
              </a:rPr>
              <a:t>		2. </a:t>
            </a:r>
            <a:r>
              <a:rPr lang="uk-UA" sz="2800" b="1" dirty="0"/>
              <a:t>Види банківських рахунків</a:t>
            </a:r>
          </a:p>
          <a:p>
            <a:pPr algn="just">
              <a:buNone/>
            </a:pPr>
            <a:endParaRPr lang="uk-UA" sz="2800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uk-UA" sz="3200" dirty="0">
                <a:latin typeface="Times New Roman" pitchFamily="18" charset="0"/>
                <a:cs typeface="Times New Roman" pitchFamily="18" charset="0"/>
              </a:rPr>
              <a:t>		Форма безготівкових розрахунків – це регламентований державою документообіг розрахункових документів певної форми при здійсненні платежів між суб’єктами господарювання.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uk-UA" sz="3200" dirty="0">
                <a:latin typeface="Times New Roman" pitchFamily="18" charset="0"/>
                <a:cs typeface="Times New Roman" pitchFamily="18" charset="0"/>
              </a:rPr>
              <a:t>		Передумовою існування різних форм розрахунків є можливість відкриття та ведення операцій за рахунками юридичних і фізичних осіб в установах банків.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endParaRPr lang="ru-RU" sz="28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674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56675" name="Rectangle 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714348" y="785794"/>
            <a:ext cx="7000924" cy="51090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8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uk-UA" sz="2800" b="1" i="1" dirty="0">
                <a:latin typeface="Times New Roman" pitchFamily="18" charset="0"/>
                <a:cs typeface="Times New Roman" pitchFamily="18" charset="0"/>
              </a:rPr>
              <a:t>Поточні рахунки </a:t>
            </a:r>
            <a:r>
              <a:rPr lang="uk-UA" sz="2800" dirty="0">
                <a:latin typeface="Times New Roman" pitchFamily="18" charset="0"/>
                <a:cs typeface="Times New Roman" pitchFamily="18" charset="0"/>
              </a:rPr>
              <a:t>відкриваються підприємствам усіх видів та форм власності, а також їх відокремленим підрозділам для зберігання грошових коштів та здійснення усіх видів банківських операцій відповідно до чинного законодавства України.</a:t>
            </a:r>
          </a:p>
          <a:p>
            <a:pPr algn="just"/>
            <a:r>
              <a:rPr lang="uk-UA" sz="28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uk-UA" sz="2800" b="1" i="1" dirty="0">
                <a:latin typeface="Times New Roman" pitchFamily="18" charset="0"/>
                <a:cs typeface="Times New Roman" pitchFamily="18" charset="0"/>
              </a:rPr>
              <a:t>Бюджетні рахунки </a:t>
            </a:r>
            <a:r>
              <a:rPr lang="uk-UA" sz="2800" dirty="0">
                <a:latin typeface="Times New Roman" pitchFamily="18" charset="0"/>
                <a:cs typeface="Times New Roman" pitchFamily="18" charset="0"/>
              </a:rPr>
              <a:t>відкриваються підприємствам (їх відокремленим підрозділам), яким виділяються кошти за рахунок державного або місцевого бюджету для цільового їх використання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785794"/>
            <a:ext cx="7239000" cy="5429288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uk-UA" sz="2800" b="1" dirty="0">
                <a:latin typeface="Times New Roman" pitchFamily="18" charset="0"/>
                <a:cs typeface="Times New Roman" pitchFamily="18" charset="0"/>
              </a:rPr>
              <a:t>Кредитні рахунки </a:t>
            </a:r>
            <a:r>
              <a:rPr lang="uk-UA" sz="2800" dirty="0">
                <a:latin typeface="Times New Roman" pitchFamily="18" charset="0"/>
                <a:cs typeface="Times New Roman" pitchFamily="18" charset="0"/>
              </a:rPr>
              <a:t>відкриваються на договірній основі як юридичним, так і фізичним особам в будь-якій установі банку, яка має право видавати кредити з дотриманням вимог чинного законодавства. </a:t>
            </a:r>
          </a:p>
          <a:p>
            <a:pPr algn="just">
              <a:buNone/>
            </a:pPr>
            <a:r>
              <a:rPr lang="uk-UA" sz="2800" dirty="0"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uk-UA" sz="2800" b="1" dirty="0">
                <a:latin typeface="Times New Roman" pitchFamily="18" charset="0"/>
                <a:cs typeface="Times New Roman" pitchFamily="18" charset="0"/>
              </a:rPr>
              <a:t>Депозитні рахунки </a:t>
            </a:r>
            <a:r>
              <a:rPr lang="uk-UA" sz="2800" dirty="0">
                <a:latin typeface="Times New Roman" pitchFamily="18" charset="0"/>
                <a:cs typeface="Times New Roman" pitchFamily="18" charset="0"/>
              </a:rPr>
              <a:t>підприємствам та їх відокремленим підрозділам відкриваються на підставі укладеного депозитного договору між власником рахунку та установою банку на визначений у договорі строк.</a:t>
            </a:r>
          </a:p>
          <a:p>
            <a:pPr algn="just"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26755E38-7908-85C9-47D4-4359C6C550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uk-UA" b="1" dirty="0"/>
          </a:p>
          <a:p>
            <a:pPr marL="0" indent="0" algn="ctr">
              <a:buNone/>
            </a:pPr>
            <a:endParaRPr lang="uk-UA" b="1" dirty="0"/>
          </a:p>
          <a:p>
            <a:pPr marL="0" indent="0" algn="ctr">
              <a:buNone/>
            </a:pPr>
            <a:r>
              <a:rPr lang="uk-UA" b="1" dirty="0"/>
              <a:t>3. Характеристика окремих форм безготівкових розрахунків в </a:t>
            </a:r>
            <a:r>
              <a:rPr lang="uk-UA" b="1" dirty="0" err="1"/>
              <a:t>Україн</a:t>
            </a:r>
            <a:r>
              <a:rPr lang="uk-UA" b="1" dirty="0"/>
              <a:t> та світі</a:t>
            </a:r>
            <a:endParaRPr lang="ru-RU" dirty="0"/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1261262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360000" algn="ctr">
              <a:buNone/>
            </a:pPr>
            <a:r>
              <a:rPr lang="uk-UA" u="sng" dirty="0"/>
              <a:t>Питання лекції</a:t>
            </a:r>
            <a:r>
              <a:rPr lang="uk-UA" dirty="0"/>
              <a:t>:</a:t>
            </a:r>
          </a:p>
          <a:p>
            <a:pPr marL="514350" indent="-514350">
              <a:buAutoNum type="arabicPeriod"/>
            </a:pPr>
            <a:r>
              <a:rPr lang="uk-UA" b="1" dirty="0"/>
              <a:t>Сутність розрахункових відносин. Принципи організації та класифікація безготівкових розрахунків в Україні</a:t>
            </a:r>
          </a:p>
          <a:p>
            <a:pPr marL="514350" indent="-514350">
              <a:buAutoNum type="arabicPeriod"/>
            </a:pPr>
            <a:r>
              <a:rPr lang="uk-UA" b="1" dirty="0"/>
              <a:t>Види банківських рахунків</a:t>
            </a:r>
          </a:p>
          <a:p>
            <a:pPr marL="514350" indent="-514350">
              <a:buAutoNum type="arabicPeriod"/>
            </a:pPr>
            <a:r>
              <a:rPr lang="uk-UA" b="1" dirty="0"/>
              <a:t>Характеристика окремих форм безготівкових розрахунків в </a:t>
            </a:r>
            <a:r>
              <a:rPr lang="uk-UA" b="1" dirty="0" err="1"/>
              <a:t>Україн</a:t>
            </a:r>
            <a:r>
              <a:rPr lang="uk-UA" b="1" dirty="0"/>
              <a:t> та світі</a:t>
            </a:r>
            <a:endParaRPr lang="ru-RU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714356"/>
            <a:ext cx="7239000" cy="5741380"/>
          </a:xfrm>
        </p:spPr>
        <p:txBody>
          <a:bodyPr>
            <a:normAutofit/>
          </a:bodyPr>
          <a:lstStyle/>
          <a:p>
            <a:pPr algn="just"/>
            <a:r>
              <a:rPr lang="ru-RU" sz="2200" b="1" dirty="0" err="1">
                <a:latin typeface="Times New Roman" pitchFamily="18" charset="0"/>
                <a:cs typeface="Times New Roman" pitchFamily="18" charset="0"/>
              </a:rPr>
              <a:t>Платіжна</a:t>
            </a:r>
            <a:r>
              <a:rPr lang="ru-RU" sz="2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b="1" dirty="0" err="1">
                <a:latin typeface="Times New Roman" pitchFamily="18" charset="0"/>
                <a:cs typeface="Times New Roman" pitchFamily="18" charset="0"/>
              </a:rPr>
              <a:t>інструкція</a:t>
            </a:r>
            <a:r>
              <a:rPr lang="ru-RU" sz="2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розпорядження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ініціатора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надавачу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платіжних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послуг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щодо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виконання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платіжної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операції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/>
            <a:r>
              <a:rPr lang="ru-RU" sz="2200" b="1" dirty="0" err="1">
                <a:latin typeface="Times New Roman" pitchFamily="18" charset="0"/>
                <a:cs typeface="Times New Roman" pitchFamily="18" charset="0"/>
              </a:rPr>
              <a:t>Платіжна</a:t>
            </a:r>
            <a:r>
              <a:rPr lang="ru-RU" sz="2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b="1" dirty="0" err="1">
                <a:latin typeface="Times New Roman" pitchFamily="18" charset="0"/>
                <a:cs typeface="Times New Roman" pitchFamily="18" charset="0"/>
              </a:rPr>
              <a:t>операція</a:t>
            </a:r>
            <a:r>
              <a:rPr lang="ru-RU" sz="2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будь-яке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внесення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переказ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зняття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коштів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незалежно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правовідносин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між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платником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отримувачем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які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є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підставою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для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цього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ru-RU" sz="2200" b="1" dirty="0" err="1">
                <a:latin typeface="Times New Roman" pitchFamily="18" charset="0"/>
                <a:cs typeface="Times New Roman" pitchFamily="18" charset="0"/>
              </a:rPr>
              <a:t>Ініціатор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— особа, яка на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законних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підставах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ініціює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платіжну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операцію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Така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особа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формує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та/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подає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відповідну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платіжну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інструкцію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, в т. ч.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із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застосуванням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платіжного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інструменту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. До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ініціаторів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належать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платник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отримувач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стягувач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обтяжувач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ru-RU" sz="2200" b="1" dirty="0" err="1">
                <a:latin typeface="Times New Roman" pitchFamily="18" charset="0"/>
                <a:cs typeface="Times New Roman" pitchFamily="18" charset="0"/>
              </a:rPr>
              <a:t>Надавач</a:t>
            </a:r>
            <a:r>
              <a:rPr lang="ru-RU" sz="2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b="1" dirty="0" err="1">
                <a:latin typeface="Times New Roman" pitchFamily="18" charset="0"/>
                <a:cs typeface="Times New Roman" pitchFamily="18" charset="0"/>
              </a:rPr>
              <a:t>платіжних</a:t>
            </a:r>
            <a:r>
              <a:rPr lang="ru-RU" sz="2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b="1" dirty="0" err="1">
                <a:latin typeface="Times New Roman" pitchFamily="18" charset="0"/>
                <a:cs typeface="Times New Roman" pitchFamily="18" charset="0"/>
              </a:rPr>
              <a:t>послуг</a:t>
            </a:r>
            <a:r>
              <a:rPr lang="ru-RU" sz="2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—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це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банк, у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якому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відкритий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рахунок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платника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отримувача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стягувача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для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виконання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платіжних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операцій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Надавачами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платіжних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послуг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є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банки та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небанківські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надавачі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платіжних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послуг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(п. 6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Інструкції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№ 163).</a:t>
            </a:r>
          </a:p>
          <a:p>
            <a:pPr algn="just"/>
            <a:endParaRPr lang="ru-RU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71472" y="1285860"/>
            <a:ext cx="7239000" cy="4846320"/>
          </a:xfrm>
        </p:spPr>
        <p:txBody>
          <a:bodyPr>
            <a:normAutofit fontScale="70000" lnSpcReduction="20000"/>
          </a:bodyPr>
          <a:lstStyle/>
          <a:p>
            <a:pPr algn="ctr"/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Платіжна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інструкція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, оформлена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платником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електронній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паперовій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формі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, повинна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містити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такі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обов'язкові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реквізити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1) дату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складання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номер;</a:t>
            </a:r>
          </a:p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2)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унікальний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ідентифікатор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платника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найменування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прізвище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власне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ім'я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по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батькові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(за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наявності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), код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платника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та номер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його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рахунку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3)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найменування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надавача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платіжних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послуг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платника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4) суму цифрами та словами;</a:t>
            </a:r>
          </a:p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5)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призначення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платежу;</a:t>
            </a:r>
          </a:p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6)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підпис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(и)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платника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7)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унікальний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ідентифікатор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отримувача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найменування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прізвище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власне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ім'я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по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батькові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(за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наявності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), код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отримувача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та номер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його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рахунку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8)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найменування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надавача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платіжних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послуг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отримувача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Платник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заповнює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обов'язкові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реквізити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платіжної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інструкції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оформленої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паперовій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формі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руки/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із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застосуванням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технічних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засобів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надавач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платіжних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послуг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платника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за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згодою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платника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заповнює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платіжну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інструкцію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із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застосуванням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технічних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засобів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221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714349" y="714356"/>
            <a:ext cx="6929486" cy="53879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200" b="1" dirty="0" err="1">
                <a:latin typeface="Times New Roman" pitchFamily="18" charset="0"/>
                <a:cs typeface="Times New Roman" pitchFamily="18" charset="0"/>
              </a:rPr>
              <a:t>Загальні</a:t>
            </a:r>
            <a:r>
              <a:rPr lang="ru-RU" sz="2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b="1" dirty="0" err="1">
                <a:latin typeface="Times New Roman" pitchFamily="18" charset="0"/>
                <a:cs typeface="Times New Roman" pitchFamily="18" charset="0"/>
              </a:rPr>
              <a:t>вимоги</a:t>
            </a:r>
            <a:r>
              <a:rPr lang="ru-RU" sz="2200" b="1" dirty="0"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ru-RU" sz="2200" b="1" dirty="0" err="1">
                <a:latin typeface="Times New Roman" pitchFamily="18" charset="0"/>
                <a:cs typeface="Times New Roman" pitchFamily="18" charset="0"/>
              </a:rPr>
              <a:t>платіжних</a:t>
            </a:r>
            <a:r>
              <a:rPr lang="ru-RU" sz="2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b="1" dirty="0" err="1">
                <a:latin typeface="Times New Roman" pitchFamily="18" charset="0"/>
                <a:cs typeface="Times New Roman" pitchFamily="18" charset="0"/>
              </a:rPr>
              <a:t>інструкцій</a:t>
            </a:r>
            <a:r>
              <a:rPr lang="ru-RU" sz="2200" b="1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just"/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ініціатор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оформлює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платіжну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інструкцію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державною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мовою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/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електронній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паперовій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формі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. Форму, порядок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надання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платіжної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інструкції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засоби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дистанційної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комунікації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для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ініціювання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платіжних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операцій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передбачають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умовах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договору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між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користувачем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банком;</a:t>
            </a:r>
          </a:p>
          <a:p>
            <a:pPr algn="just"/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із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реквізитами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передбаченими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в пунктах 37 та 40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Інструкції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№ 163.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Ініціатор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може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заповнювати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реквізити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платіжної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інструкції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латинськими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літерами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якщо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це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дозволяють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правила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платіжної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системи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внутрішні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правила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банку (п. 9, 10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Інструкції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№ 163).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85728"/>
            <a:ext cx="7239000" cy="1143008"/>
          </a:xfrm>
        </p:spPr>
        <p:txBody>
          <a:bodyPr>
            <a:normAutofit/>
          </a:bodyPr>
          <a:lstStyle/>
          <a:p>
            <a:pPr algn="ctr"/>
            <a:r>
              <a:rPr lang="ru-RU" sz="2200" dirty="0" err="1"/>
              <a:t>Виконання</a:t>
            </a:r>
            <a:r>
              <a:rPr lang="ru-RU" sz="2200" dirty="0"/>
              <a:t> банком </a:t>
            </a:r>
            <a:r>
              <a:rPr lang="ru-RU" sz="2200" dirty="0" err="1"/>
              <a:t>платіжної</a:t>
            </a:r>
            <a:r>
              <a:rPr lang="ru-RU" sz="2200" dirty="0"/>
              <a:t> </a:t>
            </a:r>
            <a:r>
              <a:rPr lang="ru-RU" sz="2200" dirty="0" err="1"/>
              <a:t>інструкції</a:t>
            </a:r>
            <a:br>
              <a:rPr lang="ru-RU" dirty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Банк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виконує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платіжні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інструкції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тій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черговості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як вони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надходять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окрім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випадків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встановлених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законом),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винятково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у межах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залишку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коштів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є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рахунку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платника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на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момент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надходження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платіжної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інструкції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окрім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платіжних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інструкцій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стягувача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Банк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може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виконувати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платіжні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інструкції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використовуючи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суми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надходять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рахунок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платника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протягом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операційного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дня (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поточні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надходження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),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за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рахунок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наданого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платникові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кредиту,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якщо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такі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умови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визначили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відповідному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договорі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(п. 8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Інструкції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№ 163).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071546"/>
            <a:ext cx="7239000" cy="5384190"/>
          </a:xfrm>
        </p:spPr>
        <p:txBody>
          <a:bodyPr>
            <a:normAutofit fontScale="77500" lnSpcReduction="20000"/>
          </a:bodyPr>
          <a:lstStyle/>
          <a:p>
            <a:pPr algn="ctr"/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Надавач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платіжних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послуг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має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право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відмовити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прийнятті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виконання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платіжної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інструкції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якщо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1)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обов'язкові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реквізити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заповнено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порушенням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вимог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цієї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Інструкції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та до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цієї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Інструкції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обов'язкові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реквізити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які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встановлені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правилами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платіжної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системи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внутрішніми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правилами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надавача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платіжних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послуг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заповнено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порушенням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вимог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щодо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їх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заповнення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установлених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правилами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платіжної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системи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внутрішніми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правилами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надавача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платіжних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послуг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2)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немає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супровідних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документів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надання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яких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разом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із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платіжною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інструкцією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передбачено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законодавством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України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цією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Інструкцією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закінчився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строк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дії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цих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супровідних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документів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3)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платіжну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інструкцію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подано до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надавача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платіжних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послуг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порушенням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законодавства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України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не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може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бути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виконано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відповідно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законодавства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України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ru-RU" dirty="0" err="1">
                <a:latin typeface="Times New Roman" pitchFamily="18" charset="0"/>
                <a:cs typeface="Times New Roman" pitchFamily="18" charset="0"/>
              </a:rPr>
              <a:t>Надавач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платіжних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послуг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разі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відмови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прийнятті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наданої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ініціатором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платіжної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інструкції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повинен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негайно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повідомити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про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це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ініціатора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із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зазначенням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причини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відмови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посиланням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норми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законодавства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України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(за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наявності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Ініціатор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має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право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відкликати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платіжну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інструкцію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до того, як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кошти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спишуть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із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рахунку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платника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настання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дати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валютування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платіжної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інструкції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Відкликати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платіжну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інструкцію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можете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лише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повній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сумі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ctr"/>
            <a:r>
              <a:rPr lang="uk-UA" sz="2000" b="1" dirty="0">
                <a:latin typeface="Times New Roman" pitchFamily="18" charset="0"/>
                <a:cs typeface="Times New Roman" pitchFamily="18" charset="0"/>
              </a:rPr>
              <a:t>Відповідальність:</a:t>
            </a:r>
          </a:p>
          <a:p>
            <a:pPr algn="just"/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Платник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несе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відповідальність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перед банком,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його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обслуговує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 за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відповідність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інформації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 яку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він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зазначив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платіжній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інструкції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суті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платіжної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операції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умовам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договору (п. 35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Інструкції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№ 163).</a:t>
            </a:r>
          </a:p>
          <a:p>
            <a:pPr algn="just"/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Банк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несе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відповідальність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перед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користувачами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за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невиконання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неналежне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виконання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платіжних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операцій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та умов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укладених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між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ними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договорів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(п. 36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Інструкції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№ 163).</a:t>
            </a:r>
          </a:p>
          <a:p>
            <a:pPr algn="ctr"/>
            <a:endParaRPr lang="en-US" sz="2000" b="1" dirty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Надавач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платіжних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послуг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отримувача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зараховує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кошти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за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платіжною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операцією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рахунок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отримувача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лише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разі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відповідності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інформації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зазначеної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підпункті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1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підпункті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2 пункту 22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розділу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I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цієї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Інструкції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тій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інформації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про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отримувача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зберігається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цього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надавача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платіжних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послуг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Надавач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платіжних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послуг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отримувача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разі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невідповідності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номера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рахунку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та/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коду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отримувача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має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право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зупинити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проведення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платіжної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операції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на строк до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чотирьох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робочих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днів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(у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які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враховується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день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зарахування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коштів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рахунок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з'ясування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надавачем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платіжних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послуг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отримувача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) та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зарахувати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кошти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рахунок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з'ясування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для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встановлення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належного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отримувача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214422"/>
            <a:ext cx="7239000" cy="5241314"/>
          </a:xfrm>
        </p:spPr>
        <p:txBody>
          <a:bodyPr>
            <a:normAutofit fontScale="47500" lnSpcReduction="20000"/>
          </a:bodyPr>
          <a:lstStyle/>
          <a:p>
            <a:pPr algn="just"/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Надавач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платіжних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послуг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платника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платіжній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інструкції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оформленій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ініціатором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паперовій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формі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just"/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1)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заповнює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реквізити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"Дата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прийняття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виконання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"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"Дата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виконання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" та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засвідчує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їх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власноручним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підписом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уповноваженого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працівника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надавача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платіжних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послуг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платника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/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2)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проставляє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відмітку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"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Вечірня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",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якщо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платіжна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інструкція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надійшла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виконання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після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закінчення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операційного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часу;</a:t>
            </a:r>
          </a:p>
          <a:p>
            <a:pPr algn="just"/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3)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робить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її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зворотному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боці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напис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про причину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відмови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виконанні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[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обов'язковим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посиланням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на норму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законодавства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України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(за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наявності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),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відповідно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якої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платіжну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інструкцію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не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може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бути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виконано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/та пункт нормативно-правового акта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Національного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банку,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який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порушено] та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зазначає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дату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її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повернення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це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засвідчується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власноручним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підписом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уповноваженого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працівника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);</a:t>
            </a:r>
          </a:p>
          <a:p>
            <a:pPr algn="just"/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4)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має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право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зробити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виправлення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платіжній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інструкції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ініціатора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в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разі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часткового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виконання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платіжної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інструкції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стягувача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зміни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номера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рахунку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платника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найменування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надавача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платіжних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послуг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платника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ініціативи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надавача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платіжних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послуг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платника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(у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зв'язку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реорганізацією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зміною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правил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бухгалтерського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обліку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виконанням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надавачем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платіжних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послуг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платника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вимог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законодавства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України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). На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зворотному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боці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цієї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платіжної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інструкції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зазначаються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дата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внесення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виправлень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посилання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на пункт 27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розділу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I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цієї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Інструкції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згідно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яким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вони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вносяться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підстава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для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їх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унесення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це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засвідчується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власноручним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підписом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уповноваженого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працівника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9416"/>
            <a:ext cx="7239000" cy="2176774"/>
          </a:xfrm>
        </p:spPr>
        <p:txBody>
          <a:bodyPr/>
          <a:lstStyle/>
          <a:p>
            <a:pPr algn="just"/>
            <a:r>
              <a:rPr lang="ru-RU" dirty="0" err="1"/>
              <a:t>Платник</a:t>
            </a:r>
            <a:r>
              <a:rPr lang="ru-RU" dirty="0"/>
              <a:t> </a:t>
            </a:r>
            <a:r>
              <a:rPr lang="ru-RU" dirty="0" err="1"/>
              <a:t>має</a:t>
            </a:r>
            <a:r>
              <a:rPr lang="ru-RU" dirty="0"/>
              <a:t> право </a:t>
            </a:r>
            <a:r>
              <a:rPr lang="ru-RU" dirty="0" err="1"/>
              <a:t>зазначати</a:t>
            </a:r>
            <a:r>
              <a:rPr lang="ru-RU" dirty="0"/>
              <a:t> в </a:t>
            </a:r>
            <a:r>
              <a:rPr lang="ru-RU" dirty="0" err="1"/>
              <a:t>платіжній</a:t>
            </a:r>
            <a:r>
              <a:rPr lang="ru-RU" dirty="0"/>
              <a:t> </a:t>
            </a:r>
            <a:r>
              <a:rPr lang="ru-RU" dirty="0" err="1"/>
              <a:t>інструкції</a:t>
            </a:r>
            <a:r>
              <a:rPr lang="ru-RU" dirty="0"/>
              <a:t> дату </a:t>
            </a:r>
            <a:r>
              <a:rPr lang="ru-RU" dirty="0" err="1"/>
              <a:t>валютування</a:t>
            </a:r>
            <a:r>
              <a:rPr lang="ru-RU" dirty="0"/>
              <a:t>, яка не </a:t>
            </a:r>
            <a:r>
              <a:rPr lang="ru-RU" dirty="0" err="1"/>
              <a:t>може</a:t>
            </a:r>
            <a:r>
              <a:rPr lang="ru-RU" dirty="0"/>
              <a:t> бути </a:t>
            </a:r>
            <a:r>
              <a:rPr lang="ru-RU" dirty="0" err="1"/>
              <a:t>пізніше</a:t>
            </a:r>
            <a:r>
              <a:rPr lang="ru-RU" dirty="0"/>
              <a:t> 10 </a:t>
            </a:r>
            <a:r>
              <a:rPr lang="ru-RU" dirty="0" err="1"/>
              <a:t>календарних</a:t>
            </a:r>
            <a:r>
              <a:rPr lang="ru-RU" dirty="0"/>
              <a:t> </a:t>
            </a:r>
            <a:r>
              <a:rPr lang="ru-RU" dirty="0" err="1"/>
              <a:t>днів</a:t>
            </a:r>
            <a:r>
              <a:rPr lang="ru-RU" dirty="0"/>
              <a:t> </a:t>
            </a:r>
            <a:r>
              <a:rPr lang="ru-RU" dirty="0" err="1"/>
              <a:t>після</a:t>
            </a:r>
            <a:r>
              <a:rPr lang="ru-RU" dirty="0"/>
              <a:t> </a:t>
            </a:r>
            <a:r>
              <a:rPr lang="ru-RU" dirty="0" err="1"/>
              <a:t>складання</a:t>
            </a:r>
            <a:r>
              <a:rPr lang="ru-RU" dirty="0"/>
              <a:t> </a:t>
            </a:r>
            <a:r>
              <a:rPr lang="ru-RU" dirty="0" err="1"/>
              <a:t>платіжної</a:t>
            </a:r>
            <a:r>
              <a:rPr lang="ru-RU" dirty="0"/>
              <a:t> </a:t>
            </a:r>
            <a:r>
              <a:rPr lang="ru-RU" dirty="0" err="1"/>
              <a:t>інструкції</a:t>
            </a:r>
            <a:r>
              <a:rPr lang="ru-RU" dirty="0"/>
              <a:t>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714348" y="928670"/>
            <a:ext cx="6929486" cy="55707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Сутність розрахункових відносин. Принципи організації та класифікація безготівкових розрахунків в Україні</a:t>
            </a:r>
          </a:p>
          <a:p>
            <a:pPr algn="just"/>
            <a:endParaRPr lang="uk-UA" sz="2800" b="1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2800" b="1" dirty="0">
                <a:latin typeface="Times New Roman" pitchFamily="18" charset="0"/>
                <a:cs typeface="Times New Roman" pitchFamily="18" charset="0"/>
              </a:rPr>
              <a:t>Розрахунки</a:t>
            </a:r>
            <a:r>
              <a:rPr lang="uk-UA" sz="2800" dirty="0">
                <a:latin typeface="Times New Roman" pitchFamily="18" charset="0"/>
                <a:cs typeface="Times New Roman" pitchFamily="18" charset="0"/>
              </a:rPr>
              <a:t> представляють собою відносини, що виникають між підприємствами і організаціями в процесі реалізації, розподілу та перерозподілу суспільного продукту на підставі здійснення статутної діяльності. Розрахунки базуються на переміщенні товарів у відповідності до укладених договорів. 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176F9B54-E723-B5E8-E176-E90D56D5B7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uk-UA" dirty="0"/>
              <a:t>Чек – розрахунковий документ, що містить письмове доручення власника рахунку (чекодавця) банку-емітенту, в якому відкрито його рахунок, про сплату чекодержателю зазначеної в чеку суми коштів. Чеки використовуються для отримання готівки і для безготівкових розрахунків підприємств та фізичних осіб</a:t>
            </a:r>
          </a:p>
        </p:txBody>
      </p:sp>
    </p:spTree>
    <p:extLst>
      <p:ext uri="{BB962C8B-B14F-4D97-AF65-F5344CB8AC3E}">
        <p14:creationId xmlns:p14="http://schemas.microsoft.com/office/powerpoint/2010/main" val="2911437283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uk-UA" b="1" i="1" dirty="0"/>
          </a:p>
          <a:p>
            <a:pPr>
              <a:buNone/>
            </a:pPr>
            <a:endParaRPr lang="uk-UA" b="1" i="1" dirty="0"/>
          </a:p>
          <a:p>
            <a:pPr>
              <a:buNone/>
            </a:pPr>
            <a:endParaRPr lang="uk-UA" b="1" i="1" dirty="0"/>
          </a:p>
          <a:p>
            <a:pPr>
              <a:buNone/>
            </a:pPr>
            <a:endParaRPr lang="uk-UA" b="1" i="1" dirty="0"/>
          </a:p>
          <a:p>
            <a:pPr>
              <a:buNone/>
            </a:pPr>
            <a:endParaRPr lang="uk-UA" b="1" i="1" dirty="0"/>
          </a:p>
          <a:p>
            <a:pPr>
              <a:buNone/>
            </a:pPr>
            <a:endParaRPr lang="uk-UA" b="1" i="1" dirty="0"/>
          </a:p>
          <a:p>
            <a:pPr>
              <a:buNone/>
            </a:pPr>
            <a:endParaRPr lang="uk-UA" b="1" i="1" dirty="0"/>
          </a:p>
          <a:p>
            <a:pPr>
              <a:buNone/>
            </a:pPr>
            <a:endParaRPr lang="uk-UA" b="1" i="1" dirty="0"/>
          </a:p>
          <a:p>
            <a:pPr>
              <a:buNone/>
            </a:pPr>
            <a:endParaRPr lang="uk-UA" b="1" i="1" dirty="0"/>
          </a:p>
          <a:p>
            <a:pPr>
              <a:buNone/>
            </a:pPr>
            <a:r>
              <a:rPr lang="uk-UA" b="1" i="1" dirty="0"/>
              <a:t>Рис. 4.</a:t>
            </a:r>
            <a:r>
              <a:rPr lang="uk-UA" i="1" dirty="0"/>
              <a:t> Порядок розрахунків чеками</a:t>
            </a:r>
            <a:endParaRPr lang="ru-RU" dirty="0"/>
          </a:p>
          <a:p>
            <a:endParaRPr lang="ru-RU" dirty="0"/>
          </a:p>
        </p:txBody>
      </p:sp>
      <p:sp>
        <p:nvSpPr>
          <p:cNvPr id="190466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90465" name="Object 1"/>
          <p:cNvGraphicFramePr>
            <a:graphicFrameLocks noChangeAspect="1"/>
          </p:cNvGraphicFramePr>
          <p:nvPr/>
        </p:nvGraphicFramePr>
        <p:xfrm>
          <a:off x="214282" y="571480"/>
          <a:ext cx="7643866" cy="414340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Picture" r:id="rId2" imgW="3657600" imgH="1447920" progId="Word.Picture.8">
                  <p:embed/>
                </p:oleObj>
              </mc:Choice>
              <mc:Fallback>
                <p:oleObj name="Picture" r:id="rId2" imgW="3657600" imgH="1447920" progId="Word.Picture.8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4282" y="571480"/>
                        <a:ext cx="7643866" cy="414340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513" name="Rectangle 1"/>
          <p:cNvSpPr>
            <a:spLocks noChangeArrowheads="1"/>
          </p:cNvSpPr>
          <p:nvPr/>
        </p:nvSpPr>
        <p:spPr bwMode="auto">
          <a:xfrm>
            <a:off x="785786" y="1071547"/>
            <a:ext cx="6643734" cy="41549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Де: 1 – подача заяви на придбання чекової книжки; 2 – видача чекової книжки з депонуванням суми ліміту; 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3 – відвантаження продукції, товарів, робіт, послуг; 4 – передача чека на оплату продукції, товарів, послуг;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5 – документи на оплату і реєстр чеків; 6 – передача документів до банку покупця; 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7 – зарахування грошей на рахунок постачальника; 8 – надання виписок з рахунків постачальнику та покупцю.</a:t>
            </a:r>
            <a:endParaRPr kumimoji="0" lang="uk-UA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A30C5446-8CD0-026C-45BA-7A900AE686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836712"/>
            <a:ext cx="7239000" cy="5619024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Чекова форма розрахунків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потребує від банківської установи дотримання відповідних правил: </a:t>
            </a:r>
          </a:p>
          <a:p>
            <a:pPr algn="just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банк зобов'язаний упевнитися в достовірності чека (форма, термін дії, відсутність виправлень, відповідність підпису чекодавця зразку підпису, який є в банківській установі). </a:t>
            </a:r>
          </a:p>
          <a:p>
            <a:pPr algn="just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Чек може бути оплачений тільки тій особі, яку вказано в ньому (іменний чек); або пред'явнику, коли чек видано на пред'явника. </a:t>
            </a:r>
          </a:p>
          <a:p>
            <a:pPr algn="just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Чекодавець не тільки несе відповідальність за оплату чека банком-платником, а й зобов'язаний забезпечити цей платіж, заздалегідь надавши банку необхідні кошти для покриття своїх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чеків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(кошти на рахунку чекодавця чи кредит). За видачу чека без покриття чекодавець несе відповідальність. Банк-платник, підпис якого на чеку відсутній, як правило, не несе відповідальності перед власником чека за його оплату, крім випадків, коли чек банком акцептовано.</a:t>
            </a:r>
          </a:p>
        </p:txBody>
      </p:sp>
    </p:spTree>
    <p:extLst>
      <p:ext uri="{BB962C8B-B14F-4D97-AF65-F5344CB8AC3E}">
        <p14:creationId xmlns:p14="http://schemas.microsoft.com/office/powerpoint/2010/main" val="3161825218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857224" y="714356"/>
            <a:ext cx="6786610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800" b="1" dirty="0">
                <a:latin typeface="Times New Roman" pitchFamily="18" charset="0"/>
                <a:cs typeface="Times New Roman" pitchFamily="18" charset="0"/>
              </a:rPr>
              <a:t>Акредитив</a:t>
            </a:r>
            <a:r>
              <a:rPr lang="uk-UA" sz="2800" dirty="0">
                <a:latin typeface="Times New Roman" pitchFamily="18" charset="0"/>
                <a:cs typeface="Times New Roman" pitchFamily="18" charset="0"/>
              </a:rPr>
              <a:t> –  це грошове зобов’язання банку за дорученням свого клієнта здійснити третій особі (постачальнику, </a:t>
            </a:r>
            <a:r>
              <a:rPr lang="uk-UA" sz="2800" dirty="0" err="1">
                <a:latin typeface="Times New Roman" pitchFamily="18" charset="0"/>
                <a:cs typeface="Times New Roman" pitchFamily="18" charset="0"/>
              </a:rPr>
              <a:t>бенефіціару</a:t>
            </a:r>
            <a:r>
              <a:rPr lang="uk-UA" sz="2800" dirty="0">
                <a:latin typeface="Times New Roman" pitchFamily="18" charset="0"/>
                <a:cs typeface="Times New Roman" pitchFamily="18" charset="0"/>
              </a:rPr>
              <a:t>), безпосередньо або через інший уповноважений банк платежі за поставлені товари, виконані роботи та надані послуги за умовами, передбаченими в акредитив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/>
              <a:t>Види акредитивів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None/>
            </a:pPr>
            <a:r>
              <a:rPr lang="uk-UA" dirty="0">
                <a:latin typeface="Times New Roman" pitchFamily="18" charset="0"/>
                <a:cs typeface="Times New Roman" pitchFamily="18" charset="0"/>
              </a:rPr>
              <a:t>Банк-емітент може відкривати такі види акредитивів: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i="1" dirty="0">
                <a:latin typeface="Times New Roman" pitchFamily="18" charset="0"/>
                <a:cs typeface="Times New Roman" pitchFamily="18" charset="0"/>
              </a:rPr>
              <a:t>покритий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 – акредитив, для здійснення платежів за яким завчасно бронюються кошти платника в повній сумі на окремому рахунку в банку-емітенті або у виконуючому банку  –  </a:t>
            </a:r>
            <a:r>
              <a:rPr lang="uk-UA" dirty="0" err="1">
                <a:latin typeface="Times New Roman" pitchFamily="18" charset="0"/>
                <a:cs typeface="Times New Roman" pitchFamily="18" charset="0"/>
              </a:rPr>
              <a:t>“Розрахунки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 за </a:t>
            </a:r>
            <a:r>
              <a:rPr lang="uk-UA" dirty="0" err="1">
                <a:latin typeface="Times New Roman" pitchFamily="18" charset="0"/>
                <a:cs typeface="Times New Roman" pitchFamily="18" charset="0"/>
              </a:rPr>
              <a:t>акредитивами”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;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i="1" dirty="0">
                <a:latin typeface="Times New Roman" pitchFamily="18" charset="0"/>
                <a:cs typeface="Times New Roman" pitchFamily="18" charset="0"/>
              </a:rPr>
              <a:t>непокритий 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–  акредитив, оплата за яким, у разі тимчасової відсутності коштів на рахунку платника, гарантується банком-емітентом за рахунок банківського кредиту.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/>
              <a:t>Види акредитивів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uk-UA" sz="2800" dirty="0">
                <a:latin typeface="Times New Roman" pitchFamily="18" charset="0"/>
                <a:cs typeface="Times New Roman" pitchFamily="18" charset="0"/>
              </a:rPr>
              <a:t>Відкличний акредитив може бути змінений або анульований банком-емітентом у будь-який час без попереднього повідомлення </a:t>
            </a:r>
            <a:r>
              <a:rPr lang="uk-UA" sz="2800" dirty="0" err="1">
                <a:latin typeface="Times New Roman" pitchFamily="18" charset="0"/>
                <a:cs typeface="Times New Roman" pitchFamily="18" charset="0"/>
              </a:rPr>
              <a:t>бенефіціара</a:t>
            </a:r>
            <a:r>
              <a:rPr lang="uk-UA" sz="2800" dirty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algn="just"/>
            <a:r>
              <a:rPr lang="uk-UA" sz="2800" dirty="0">
                <a:latin typeface="Times New Roman" pitchFamily="18" charset="0"/>
                <a:cs typeface="Times New Roman" pitchFamily="18" charset="0"/>
              </a:rPr>
              <a:t>Безвідкличний акредитив –  це акредитив, який може бути анульований або умови якого можуть бути змінені тільки за згодою на це </a:t>
            </a:r>
            <a:r>
              <a:rPr lang="uk-UA" sz="2800" dirty="0" err="1">
                <a:latin typeface="Times New Roman" pitchFamily="18" charset="0"/>
                <a:cs typeface="Times New Roman" pitchFamily="18" charset="0"/>
              </a:rPr>
              <a:t>бенефіціара</a:t>
            </a:r>
            <a:r>
              <a:rPr lang="uk-UA" sz="2800" dirty="0">
                <a:latin typeface="Times New Roman" pitchFamily="18" charset="0"/>
                <a:cs typeface="Times New Roman" pitchFamily="18" charset="0"/>
              </a:rPr>
              <a:t>, на користь якого він був відкритий, і банка-емітента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538" name="Rectangle 2"/>
          <p:cNvSpPr>
            <a:spLocks noChangeArrowheads="1"/>
          </p:cNvSpPr>
          <p:nvPr/>
        </p:nvSpPr>
        <p:spPr bwMode="auto">
          <a:xfrm>
            <a:off x="857224" y="4357694"/>
            <a:ext cx="6715172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Рис. 5. Схема здійснення розрахунків покритими акредитивами</a:t>
            </a:r>
            <a:endParaRPr kumimoji="0" lang="ru-RU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93537" name="Object 1"/>
          <p:cNvGraphicFramePr>
            <a:graphicFrameLocks noChangeAspect="1"/>
          </p:cNvGraphicFramePr>
          <p:nvPr/>
        </p:nvGraphicFramePr>
        <p:xfrm>
          <a:off x="1000100" y="457200"/>
          <a:ext cx="6357982" cy="354330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Picture" r:id="rId3" imgW="3657600" imgH="1727200" progId="Word.Picture.8">
                  <p:embed/>
                </p:oleObj>
              </mc:Choice>
              <mc:Fallback>
                <p:oleObj name="Picture" r:id="rId3" imgW="3657600" imgH="1727200" progId="Word.Picture.8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00100" y="457200"/>
                        <a:ext cx="6357982" cy="354330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214290"/>
            <a:ext cx="8072462" cy="6241446"/>
          </a:xfrm>
        </p:spPr>
        <p:txBody>
          <a:bodyPr>
            <a:normAutofit fontScale="77500" lnSpcReduction="20000"/>
          </a:bodyPr>
          <a:lstStyle/>
          <a:p>
            <a:pPr algn="just"/>
            <a:r>
              <a:rPr lang="uk-UA" sz="3100" dirty="0">
                <a:latin typeface="Times New Roman" pitchFamily="18" charset="0"/>
                <a:cs typeface="Times New Roman" pitchFamily="18" charset="0"/>
              </a:rPr>
              <a:t>Де: 1 – укладання комерційного договору з визначенням форми розрахунків; 2 – покупець-платник передає до свого банку заяву на відкриття акредитиву; 3 – банк депонує кошти на рахунку </a:t>
            </a:r>
            <a:r>
              <a:rPr lang="uk-UA" sz="3100" dirty="0" err="1">
                <a:latin typeface="Times New Roman" pitchFamily="18" charset="0"/>
                <a:cs typeface="Times New Roman" pitchFamily="18" charset="0"/>
              </a:rPr>
              <a:t>“Розрахунки</a:t>
            </a:r>
            <a:r>
              <a:rPr lang="uk-UA" sz="3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3100" dirty="0" err="1">
                <a:latin typeface="Times New Roman" pitchFamily="18" charset="0"/>
                <a:cs typeface="Times New Roman" pitchFamily="18" charset="0"/>
              </a:rPr>
              <a:t>акредитивами”</a:t>
            </a:r>
            <a:r>
              <a:rPr lang="uk-UA" sz="3100" dirty="0">
                <a:latin typeface="Times New Roman" pitchFamily="18" charset="0"/>
                <a:cs typeface="Times New Roman" pitchFamily="18" charset="0"/>
              </a:rPr>
              <a:t>; 4 – банк покупця авізо повідомляє банк постачальника про відкриття акредитиву; 5 – банк постачальника (виконуючий), одержавши повідомлення, інформує постачальника і його банк (емітент) про відкриття акредитиву, який виконавець обліковує на позабалансовому рахунку </a:t>
            </a:r>
            <a:r>
              <a:rPr lang="uk-UA" sz="3100" dirty="0" err="1">
                <a:latin typeface="Times New Roman" pitchFamily="18" charset="0"/>
                <a:cs typeface="Times New Roman" pitchFamily="18" charset="0"/>
              </a:rPr>
              <a:t>“Акредитиви</a:t>
            </a:r>
            <a:r>
              <a:rPr lang="uk-UA" sz="3100" dirty="0"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uk-UA" sz="3100" dirty="0" err="1">
                <a:latin typeface="Times New Roman" pitchFamily="18" charset="0"/>
                <a:cs typeface="Times New Roman" pitchFamily="18" charset="0"/>
              </a:rPr>
              <a:t>сплати”</a:t>
            </a:r>
            <a:r>
              <a:rPr lang="uk-UA" sz="3100" dirty="0">
                <a:latin typeface="Times New Roman" pitchFamily="18" charset="0"/>
                <a:cs typeface="Times New Roman" pitchFamily="18" charset="0"/>
              </a:rPr>
              <a:t>; 6 – постачальник відвантажує товар покупцю; 7 – постачальник передає товарно-транспортні та платіжні документи своєму банку для сплати; 8 – банк постачальника, одержавши зазначені документи, надсилає їх спецзв’язком до банку покупця; 9 – банк-емітент після перевірки документів з умовами акредитиву перераховує гроші банку постачальника; 10 – банк-емітент передає товарно-транспортні та платіжні документи покупцю; 11 –  банк постачальника зараховує кошти на рахунок постачальника.</a:t>
            </a:r>
            <a:endParaRPr lang="ru-RU" sz="3100" dirty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9C14D7DB-C962-0F6F-727E-C65D5DB285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980728"/>
            <a:ext cx="7239000" cy="5475008"/>
          </a:xfrm>
        </p:spPr>
        <p:txBody>
          <a:bodyPr/>
          <a:lstStyle/>
          <a:p>
            <a:pPr algn="just"/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Закриття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акредитива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банку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постачальника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здійснюється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заяву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постачальника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щодо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відмови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дальшого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акредитива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закінчення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терміну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чинності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algn="just"/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після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закінчення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терміну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чинності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акредитива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заяву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покупця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відкликання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акредитива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повністю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частково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02426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785794"/>
            <a:ext cx="7239000" cy="4846320"/>
          </a:xfrm>
        </p:spPr>
        <p:txBody>
          <a:bodyPr>
            <a:normAutofit fontScale="92500"/>
          </a:bodyPr>
          <a:lstStyle/>
          <a:p>
            <a:pPr algn="just">
              <a:buNone/>
            </a:pPr>
            <a:r>
              <a:rPr lang="uk-UA" b="1" dirty="0"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uk-UA" sz="2800" b="1" dirty="0">
                <a:latin typeface="Times New Roman" pitchFamily="18" charset="0"/>
                <a:cs typeface="Times New Roman" pitchFamily="18" charset="0"/>
              </a:rPr>
              <a:t>Розрахунки </a:t>
            </a:r>
            <a:r>
              <a:rPr lang="uk-UA" sz="2800" dirty="0">
                <a:latin typeface="Times New Roman" pitchFamily="18" charset="0"/>
                <a:cs typeface="Times New Roman" pitchFamily="18" charset="0"/>
              </a:rPr>
              <a:t>охоплюють дві сфери грошового обороту: </a:t>
            </a:r>
            <a:r>
              <a:rPr lang="uk-UA" sz="2800" b="1" dirty="0">
                <a:latin typeface="Times New Roman" pitchFamily="18" charset="0"/>
                <a:cs typeface="Times New Roman" pitchFamily="18" charset="0"/>
              </a:rPr>
              <a:t>готівкову</a:t>
            </a:r>
            <a:r>
              <a:rPr lang="uk-UA" sz="2800" dirty="0"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uk-UA" sz="2800" b="1" dirty="0">
                <a:latin typeface="Times New Roman" pitchFamily="18" charset="0"/>
                <a:cs typeface="Times New Roman" pitchFamily="18" charset="0"/>
              </a:rPr>
              <a:t>безготівкову. </a:t>
            </a:r>
          </a:p>
          <a:p>
            <a:pPr algn="just">
              <a:buNone/>
            </a:pPr>
            <a:r>
              <a:rPr lang="uk-UA" sz="2800" b="1" dirty="0">
                <a:latin typeface="Times New Roman" pitchFamily="18" charset="0"/>
                <a:cs typeface="Times New Roman" pitchFamily="18" charset="0"/>
              </a:rPr>
              <a:t>		Готівкові кошти </a:t>
            </a:r>
            <a:r>
              <a:rPr lang="uk-UA" sz="2800" dirty="0">
                <a:latin typeface="Times New Roman" pitchFamily="18" charset="0"/>
                <a:cs typeface="Times New Roman" pitchFamily="18" charset="0"/>
              </a:rPr>
              <a:t>обслуговують рух доходів і витрат населення, приватних громадян, що займаються індивідуальною трудовою діяльністю, приватних підприємців. </a:t>
            </a:r>
          </a:p>
          <a:p>
            <a:pPr algn="just">
              <a:buNone/>
            </a:pPr>
            <a:r>
              <a:rPr lang="uk-UA" sz="2800" dirty="0"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uk-UA" sz="2800" b="1" dirty="0">
                <a:latin typeface="Times New Roman" pitchFamily="18" charset="0"/>
                <a:cs typeface="Times New Roman" pitchFamily="18" charset="0"/>
              </a:rPr>
              <a:t>Безготівкові розрахунки </a:t>
            </a:r>
            <a:r>
              <a:rPr lang="uk-UA" sz="2800" dirty="0">
                <a:latin typeface="Times New Roman" pitchFamily="18" charset="0"/>
                <a:cs typeface="Times New Roman" pitchFamily="18" charset="0"/>
              </a:rPr>
              <a:t>використовуються між підприємствами, установами, організаціями та все більшою мірою населенням.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  <a:p>
            <a:endParaRPr lang="uk-UA" dirty="0"/>
          </a:p>
          <a:p>
            <a:endParaRPr lang="uk-UA" dirty="0"/>
          </a:p>
          <a:p>
            <a:endParaRPr lang="uk-UA" dirty="0"/>
          </a:p>
          <a:p>
            <a:endParaRPr lang="uk-UA" dirty="0"/>
          </a:p>
          <a:p>
            <a:pPr>
              <a:buNone/>
            </a:pPr>
            <a:endParaRPr lang="uk-UA" b="1" i="1" dirty="0"/>
          </a:p>
          <a:p>
            <a:pPr>
              <a:buNone/>
            </a:pPr>
            <a:endParaRPr lang="uk-UA" b="1" i="1" dirty="0"/>
          </a:p>
          <a:p>
            <a:pPr>
              <a:buNone/>
            </a:pPr>
            <a:endParaRPr lang="uk-UA" b="1" i="1" dirty="0"/>
          </a:p>
          <a:p>
            <a:pPr>
              <a:buNone/>
            </a:pPr>
            <a:endParaRPr lang="uk-UA" b="1" i="1" dirty="0"/>
          </a:p>
          <a:p>
            <a:pPr>
              <a:buNone/>
            </a:pPr>
            <a:endParaRPr lang="uk-UA" b="1" i="1" dirty="0"/>
          </a:p>
          <a:p>
            <a:pPr>
              <a:buNone/>
            </a:pPr>
            <a:endParaRPr lang="uk-UA" b="1" i="1" dirty="0"/>
          </a:p>
          <a:p>
            <a:pPr>
              <a:buNone/>
            </a:pPr>
            <a:endParaRPr lang="uk-UA" b="1" i="1" dirty="0"/>
          </a:p>
          <a:p>
            <a:pPr marL="0" indent="360000">
              <a:lnSpc>
                <a:spcPct val="120000"/>
              </a:lnSpc>
              <a:buNone/>
            </a:pPr>
            <a:endParaRPr lang="uk-UA" dirty="0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D7E4741C-88A3-9C11-B112-24B4827B66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764704"/>
            <a:ext cx="7239000" cy="5691032"/>
          </a:xfrm>
        </p:spPr>
        <p:txBody>
          <a:bodyPr/>
          <a:lstStyle/>
          <a:p>
            <a:pPr algn="just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Акредитивна форма розрахунку дає постачальнику впевненість, що відвантажений товар буде своєчасно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оплачено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постачальників (отримувачів коштів) акредитивна форма розрахунків надійна, відносно проста і приваблива, оскільки гарантує оплату. </a:t>
            </a:r>
          </a:p>
          <a:p>
            <a:pPr algn="just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Покупцям розрахунки з використанням акредитива не вигідні, бо на певний час кошти вилучаються з обороту, що погіршує фінансове становище підприємств- покупців.</a:t>
            </a:r>
          </a:p>
        </p:txBody>
      </p:sp>
    </p:spTree>
    <p:extLst>
      <p:ext uri="{BB962C8B-B14F-4D97-AF65-F5344CB8AC3E}">
        <p14:creationId xmlns:p14="http://schemas.microsoft.com/office/powerpoint/2010/main" val="2277041755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FF7357F4-0574-E190-454F-01C8C57134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692696"/>
            <a:ext cx="7239000" cy="5763040"/>
          </a:xfrm>
        </p:spPr>
        <p:txBody>
          <a:bodyPr>
            <a:normAutofit lnSpcReduction="10000"/>
          </a:bodyPr>
          <a:lstStyle/>
          <a:p>
            <a:pPr algn="just"/>
            <a:r>
              <a:rPr lang="uk-UA" b="1" i="0" dirty="0">
                <a:solidFill>
                  <a:srgbClr val="282828"/>
                </a:solidFill>
                <a:effectLst/>
                <a:latin typeface="Geometria"/>
              </a:rPr>
              <a:t>Вексель – це: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uk-UA" b="0" i="0" dirty="0">
                <a:solidFill>
                  <a:srgbClr val="282828"/>
                </a:solidFill>
                <a:effectLst/>
                <a:latin typeface="Geometria"/>
              </a:rPr>
              <a:t>боргове зобов’язання оплатити певну суму в обумовлений час;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uk-UA" b="0" i="0" dirty="0">
                <a:solidFill>
                  <a:srgbClr val="282828"/>
                </a:solidFill>
                <a:effectLst/>
                <a:latin typeface="Geometria"/>
              </a:rPr>
              <a:t>засіб платежу, обіговий розрахунковий інструмент, який може передаватися від однієї особи іншій, це кредитні, торговельні гроші, що виникли з кредиту продавця, наданого покупцеві, який він надав покупцеві. Оплата векселем – це відстрочення платежу грошима;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uk-UA" b="0" i="0" dirty="0">
                <a:solidFill>
                  <a:srgbClr val="282828"/>
                </a:solidFill>
                <a:effectLst/>
                <a:latin typeface="Geometria"/>
              </a:rPr>
              <a:t>різновид цінних паперів, укладений у суворо встановленій формі, що містить письмове абстрактне та безумовне зобов’язання сплатити певну суму певній особі (або тому, кому вона </a:t>
            </a:r>
            <a:r>
              <a:rPr lang="uk-UA" b="0" i="0" dirty="0" err="1">
                <a:solidFill>
                  <a:srgbClr val="282828"/>
                </a:solidFill>
                <a:effectLst/>
                <a:latin typeface="Geometria"/>
              </a:rPr>
              <a:t>накаже</a:t>
            </a:r>
            <a:r>
              <a:rPr lang="uk-UA" b="0" i="0" dirty="0">
                <a:solidFill>
                  <a:srgbClr val="282828"/>
                </a:solidFill>
                <a:effectLst/>
                <a:latin typeface="Geometria"/>
              </a:rPr>
              <a:t>) у зазначений час.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643876987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http://ukrkniga.org.ua/images/_book-73.files/image012.gif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57225" y="428604"/>
            <a:ext cx="6643734" cy="59293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FCBF1E51-6FE9-4F62-B876-AE0A54B240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052736"/>
            <a:ext cx="7239000" cy="5403000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Векселі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казначейські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один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видів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державних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цінних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паперів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випускаються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покриття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видатків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державного бюджету. Вони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можуть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бути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- для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здійснення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розрахунків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- для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зарахування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сплати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податків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державного бюджету; - як застава для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інших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платежів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кредитів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Векселедавцем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платником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казначейськими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векселями є Головне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Державного казначейства. </a:t>
            </a:r>
          </a:p>
          <a:p>
            <a:pPr algn="just"/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Приватні векселі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емітуються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корпораціями, фінансовими групами, комерційними банками. Спеціального забезпечення ці папери не мають. Як гарантія їхньої надійності виступає рейтинг векселедавця, стабільність його фінансового стану та авторитет на ринку цінних паперів. </a:t>
            </a:r>
          </a:p>
        </p:txBody>
      </p:sp>
    </p:spTree>
    <p:extLst>
      <p:ext uri="{BB962C8B-B14F-4D97-AF65-F5344CB8AC3E}">
        <p14:creationId xmlns:p14="http://schemas.microsoft.com/office/powerpoint/2010/main" val="3019448282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5FF9B17D-F8DA-A391-1467-25AEF7373A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980728"/>
            <a:ext cx="7239000" cy="5475008"/>
          </a:xfrm>
        </p:spPr>
        <p:txBody>
          <a:bodyPr>
            <a:normAutofit/>
          </a:bodyPr>
          <a:lstStyle/>
          <a:p>
            <a:pPr algn="just"/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Фінансовий вексель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має в своїй основі депозитну природу. Якщо класичний вексель видається за реальної товарної угоди, то фінансовий в основному використовується для мобілізації грошових ресурсів.</a:t>
            </a:r>
          </a:p>
          <a:p>
            <a:pPr algn="just"/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Товарний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комерційний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вексель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використовується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кредитування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торговельних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операцій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умови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погашення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вексе-ледавцем-боржником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своїх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обов'язків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перед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постачальником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-кредитором за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поставлену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продукцію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надані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послуги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роботи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6020273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309FCB89-745A-F3FA-2B10-B885761B65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692696"/>
            <a:ext cx="7239000" cy="5763040"/>
          </a:xfrm>
        </p:spPr>
        <p:txBody>
          <a:bodyPr/>
          <a:lstStyle/>
          <a:p>
            <a:pPr algn="just"/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Простий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(соло-вексель)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виписується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підписується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покупцем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векселедавцем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і є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борговим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зобов'язанням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оплатити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кредитору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вказану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суму в установлений час.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Тобто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оформляючи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простий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вексель,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векселедавець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є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платником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Перевага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простого векселя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досить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простих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правилах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обігу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У простому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векселі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векселедавець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є прямим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боржником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зобов'язаний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простим векселем так само, як і акцептант за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переказним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векселем.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Виходячи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цього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простий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вексель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акцептувати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потрібно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65467105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884CF396-1CA6-3E6A-5B0C-2949A29DB5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052736"/>
            <a:ext cx="7239000" cy="5403000"/>
          </a:xfrm>
        </p:spPr>
        <p:txBody>
          <a:bodyPr>
            <a:normAutofit lnSpcReduction="10000"/>
          </a:bodyPr>
          <a:lstStyle/>
          <a:p>
            <a:pPr algn="just"/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Переказний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вексель (тратта)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документ,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регулює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вексельні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відносини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трьох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сторін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кредитора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трасанта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боржника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трасата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отримувача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платежу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ремітента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Такий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вексель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виписує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підписує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кредитор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трасант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</a:p>
          <a:p>
            <a:pPr algn="just"/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Трасант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особа,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видає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тратту,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тобто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переказує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свій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платіж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іншу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особу. </a:t>
            </a:r>
          </a:p>
          <a:p>
            <a:pPr algn="just"/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Переказний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вексель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означає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наказ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трасату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особі-боржнику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векселедавця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сплатити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установлений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термін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векселі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суму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третій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особі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ремітенту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пред'явнику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тратти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Ремітент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власник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переказного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векселя. Ним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бути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банк.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80408556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4F450EF2-9CE1-514F-86AB-21E7B35BAE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196752"/>
            <a:ext cx="7239000" cy="5258984"/>
          </a:xfrm>
        </p:spPr>
        <p:txBody>
          <a:bodyPr>
            <a:normAutofit lnSpcReduction="10000"/>
          </a:bodyPr>
          <a:lstStyle/>
          <a:p>
            <a:pPr algn="just"/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Забезпечений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вексель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вексель,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гарантований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заставою, яка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надається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кредиторові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банку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продавцю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доки борг не буде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сплачено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Заставою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бути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дебіторська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заборгованість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товарні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запаси,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цінні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папери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виробничі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засоби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обладнання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Векселі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пред'явника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такі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векселі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оплачуються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негайно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після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прийняття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дебітором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Вексель,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оплачується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термін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указаний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називається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строковим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Доміцильований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вексель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такий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якому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зазначено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місце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платежу. 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958599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9143" name="Рисунок 4" descr="http://ukrkniga.org.ua/images/_book-73.files/image013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28662" y="457200"/>
            <a:ext cx="6786610" cy="3829056"/>
          </a:xfrm>
          <a:prstGeom prst="rect">
            <a:avLst/>
          </a:prstGeom>
          <a:noFill/>
        </p:spPr>
      </p:pic>
      <p:sp>
        <p:nvSpPr>
          <p:cNvPr id="219145" name="Rectangle 9"/>
          <p:cNvSpPr>
            <a:spLocks noChangeArrowheads="1"/>
          </p:cNvSpPr>
          <p:nvPr/>
        </p:nvSpPr>
        <p:spPr bwMode="auto">
          <a:xfrm>
            <a:off x="0" y="1785926"/>
            <a:ext cx="9144000" cy="44319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200" dirty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200" dirty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200" dirty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200" dirty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200" dirty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200" dirty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200" dirty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Рис. 7. </a:t>
            </a:r>
            <a:r>
              <a:rPr kumimoji="0" 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Простий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вексельний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обіг</a:t>
            </a:r>
            <a:endParaRPr kumimoji="0" lang="ru-RU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 — </a:t>
            </a:r>
            <a:r>
              <a:rPr kumimoji="0" 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векселедавець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(</a:t>
            </a:r>
            <a:r>
              <a:rPr kumimoji="0" 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покупець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) </a:t>
            </a:r>
            <a:r>
              <a:rPr kumimoji="0" 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передає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вексель; </a:t>
            </a:r>
            <a:endParaRPr kumimoji="0" 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 — </a:t>
            </a:r>
            <a:r>
              <a:rPr kumimoji="0" 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власник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векселя (</a:t>
            </a:r>
            <a:r>
              <a:rPr kumimoji="0" 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ремітент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) </a:t>
            </a:r>
            <a:r>
              <a:rPr kumimoji="0" 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пред’являє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вексель до акцепту; </a:t>
            </a:r>
            <a:endParaRPr kumimoji="0" 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3 — </a:t>
            </a:r>
            <a:r>
              <a:rPr kumimoji="0" 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векселедавець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погашає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вексель </a:t>
            </a:r>
            <a:r>
              <a:rPr kumimoji="0" 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і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передає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його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ремітенту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; </a:t>
            </a:r>
            <a:endParaRPr kumimoji="0" 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4 — </a:t>
            </a:r>
            <a:r>
              <a:rPr kumimoji="0" 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власник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векселя (</a:t>
            </a:r>
            <a:r>
              <a:rPr kumimoji="0" 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ремітент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) </a:t>
            </a:r>
            <a:r>
              <a:rPr kumimoji="0" 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вручає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погашений вексель </a:t>
            </a:r>
            <a:r>
              <a:rPr kumimoji="0" 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векселедавцеві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endParaRPr kumimoji="0" lang="ru-RU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Объект 4">
            <a:extLst>
              <a:ext uri="{FF2B5EF4-FFF2-40B4-BE49-F238E27FC236}">
                <a16:creationId xmlns:a16="http://schemas.microsoft.com/office/drawing/2014/main" id="{67FD976D-3CE9-AFB7-BF60-C24A17E0427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57200" y="764704"/>
            <a:ext cx="7427168" cy="5365905"/>
          </a:xfrm>
        </p:spPr>
      </p:pic>
    </p:spTree>
    <p:extLst>
      <p:ext uri="{BB962C8B-B14F-4D97-AF65-F5344CB8AC3E}">
        <p14:creationId xmlns:p14="http://schemas.microsoft.com/office/powerpoint/2010/main" val="15892814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8F9A590B-4B82-136A-B0AF-96359EEF4A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980728"/>
            <a:ext cx="7239000" cy="5475008"/>
          </a:xfrm>
        </p:spPr>
        <p:txBody>
          <a:bodyPr/>
          <a:lstStyle/>
          <a:p>
            <a:pPr algn="just"/>
            <a:endParaRPr lang="uk-UA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uk-UA" sz="2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Нормативно-правове забезпечення розрахункових операцій банків регламентується такими документами: </a:t>
            </a:r>
          </a:p>
          <a:p>
            <a:pPr algn="just"/>
            <a:r>
              <a:rPr lang="uk-UA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Господарський кодекс України,</a:t>
            </a:r>
          </a:p>
          <a:p>
            <a:pPr algn="just"/>
            <a:r>
              <a:rPr lang="uk-UA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ЗУ «Про національний банк України»,</a:t>
            </a:r>
          </a:p>
          <a:p>
            <a:pPr algn="just"/>
            <a:r>
              <a:rPr lang="uk-UA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ЗУ «Про банки та банківську діяльність»,</a:t>
            </a:r>
          </a:p>
          <a:p>
            <a:pPr algn="just"/>
            <a:r>
              <a:rPr lang="uk-UA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ЗУ</a:t>
            </a:r>
            <a:r>
              <a:rPr lang="uk-UA" sz="24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4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"Про платіжні системи та переказ коштів в Україні", </a:t>
            </a:r>
          </a:p>
          <a:p>
            <a:pPr algn="just"/>
            <a:r>
              <a:rPr lang="uk-UA" sz="24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Постанова НБУ «</a:t>
            </a:r>
            <a:r>
              <a:rPr lang="uk-UA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 затвердження Інструкції про безготівкові розрахунки в національній валюті користувачів платіжних послуг від 29 липня 2022 року».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865705609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Объект 4">
            <a:extLst>
              <a:ext uri="{FF2B5EF4-FFF2-40B4-BE49-F238E27FC236}">
                <a16:creationId xmlns:a16="http://schemas.microsoft.com/office/drawing/2014/main" id="{9FA80A9E-882B-F21C-F68A-464A35DCA0A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50814" y="1052513"/>
            <a:ext cx="6851771" cy="5403850"/>
          </a:xfrm>
        </p:spPr>
      </p:pic>
    </p:spTree>
    <p:extLst>
      <p:ext uri="{BB962C8B-B14F-4D97-AF65-F5344CB8AC3E}">
        <p14:creationId xmlns:p14="http://schemas.microsoft.com/office/powerpoint/2010/main" val="19403492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323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571473" y="571480"/>
            <a:ext cx="7215238" cy="58848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just"/>
            <a:br>
              <a:rPr lang="en-US" sz="1800" dirty="0"/>
            </a:br>
            <a:br>
              <a:rPr lang="en-US" sz="1800" dirty="0"/>
            </a:br>
            <a:br>
              <a:rPr lang="ru-RU" sz="1800" dirty="0"/>
            </a:b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ЗАКОН УКРАЇНИ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«Про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платіжні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послуги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». Документ 1591-IX,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чинний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поточна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редакція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—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Редакція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01.02.2023,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підстава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ru-RU" sz="1800" dirty="0">
                <a:latin typeface="Times New Roman" pitchFamily="18" charset="0"/>
                <a:cs typeface="Times New Roman" pitchFamily="18" charset="0"/>
                <a:hlinkClick r:id="rId2"/>
              </a:rPr>
              <a:t>2888-IX</a:t>
            </a:r>
            <a:br>
              <a:rPr lang="ru-RU" sz="1800" dirty="0">
                <a:latin typeface="Times New Roman" pitchFamily="18" charset="0"/>
                <a:cs typeface="Times New Roman" pitchFamily="18" charset="0"/>
              </a:rPr>
            </a:br>
            <a:br>
              <a:rPr lang="ru-RU" sz="1800" dirty="0"/>
            </a:br>
            <a:endParaRPr lang="ru-RU" sz="1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9416"/>
            <a:ext cx="7239000" cy="4105600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ru-RU" sz="2400" b="1" dirty="0" err="1"/>
              <a:t>Стаття</a:t>
            </a:r>
            <a:r>
              <a:rPr lang="ru-RU" sz="2400" b="1" dirty="0"/>
              <a:t> 3</a:t>
            </a:r>
            <a:r>
              <a:rPr lang="ru-RU" sz="2400" dirty="0"/>
              <a:t>. </a:t>
            </a:r>
            <a:r>
              <a:rPr lang="ru-RU" sz="2400" dirty="0" err="1"/>
              <a:t>Грошові</a:t>
            </a:r>
            <a:r>
              <a:rPr lang="ru-RU" sz="2400" dirty="0"/>
              <a:t> </a:t>
            </a:r>
            <a:r>
              <a:rPr lang="ru-RU" sz="2400" dirty="0" err="1"/>
              <a:t>кошти</a:t>
            </a:r>
            <a:r>
              <a:rPr lang="ru-RU" sz="2400" dirty="0"/>
              <a:t> в </a:t>
            </a:r>
            <a:r>
              <a:rPr lang="ru-RU" sz="2400" dirty="0" err="1"/>
              <a:t>Україні</a:t>
            </a:r>
            <a:endParaRPr lang="ru-RU" sz="2400" dirty="0"/>
          </a:p>
          <a:p>
            <a:pPr algn="just">
              <a:buNone/>
            </a:pPr>
            <a:r>
              <a:rPr lang="ru-RU" sz="2400" dirty="0"/>
              <a:t>1. </a:t>
            </a:r>
            <a:r>
              <a:rPr lang="ru-RU" sz="2400" dirty="0" err="1"/>
              <a:t>Грошові</a:t>
            </a:r>
            <a:r>
              <a:rPr lang="ru-RU" sz="2400" dirty="0"/>
              <a:t> </a:t>
            </a:r>
            <a:r>
              <a:rPr lang="ru-RU" sz="2400" dirty="0" err="1"/>
              <a:t>кошти</a:t>
            </a:r>
            <a:r>
              <a:rPr lang="ru-RU" sz="2400" dirty="0"/>
              <a:t> </a:t>
            </a:r>
            <a:r>
              <a:rPr lang="ru-RU" sz="2400" dirty="0" err="1"/>
              <a:t>існують</a:t>
            </a:r>
            <a:r>
              <a:rPr lang="ru-RU" sz="2400" dirty="0"/>
              <a:t> в </a:t>
            </a:r>
            <a:r>
              <a:rPr lang="ru-RU" sz="2400" dirty="0" err="1"/>
              <a:t>Україні</a:t>
            </a:r>
            <a:r>
              <a:rPr lang="ru-RU" sz="2400" dirty="0"/>
              <a:t> у </a:t>
            </a:r>
            <a:r>
              <a:rPr lang="ru-RU" sz="2400" dirty="0" err="1"/>
              <a:t>готівковій</a:t>
            </a:r>
            <a:r>
              <a:rPr lang="ru-RU" sz="2400" dirty="0"/>
              <a:t> (</a:t>
            </a:r>
            <a:r>
              <a:rPr lang="ru-RU" sz="2400" dirty="0" err="1"/>
              <a:t>формі</a:t>
            </a:r>
            <a:r>
              <a:rPr lang="ru-RU" sz="2400" dirty="0"/>
              <a:t> </a:t>
            </a:r>
            <a:r>
              <a:rPr lang="ru-RU" sz="2400" dirty="0" err="1"/>
              <a:t>грошових</a:t>
            </a:r>
            <a:r>
              <a:rPr lang="ru-RU" sz="2400" dirty="0"/>
              <a:t> </a:t>
            </a:r>
            <a:r>
              <a:rPr lang="ru-RU" sz="2400" dirty="0" err="1"/>
              <a:t>знаків</a:t>
            </a:r>
            <a:r>
              <a:rPr lang="ru-RU" sz="2400" dirty="0"/>
              <a:t>) та </a:t>
            </a:r>
            <a:r>
              <a:rPr lang="ru-RU" sz="2400" dirty="0" err="1"/>
              <a:t>безготівковій</a:t>
            </a:r>
            <a:r>
              <a:rPr lang="ru-RU" sz="2400" dirty="0"/>
              <a:t> (</a:t>
            </a:r>
            <a:r>
              <a:rPr lang="ru-RU" sz="2400" dirty="0" err="1"/>
              <a:t>формі</a:t>
            </a:r>
            <a:r>
              <a:rPr lang="ru-RU" sz="2400" dirty="0"/>
              <a:t> </a:t>
            </a:r>
            <a:r>
              <a:rPr lang="ru-RU" sz="2400" dirty="0" err="1"/>
              <a:t>записів</a:t>
            </a:r>
            <a:r>
              <a:rPr lang="ru-RU" sz="2400" dirty="0"/>
              <a:t> на </a:t>
            </a:r>
            <a:r>
              <a:rPr lang="ru-RU" sz="2400" dirty="0" err="1"/>
              <a:t>рахунках</a:t>
            </a:r>
            <a:r>
              <a:rPr lang="ru-RU" sz="2400" dirty="0"/>
              <a:t>) формах.</a:t>
            </a:r>
          </a:p>
          <a:p>
            <a:pPr algn="just">
              <a:buNone/>
            </a:pPr>
            <a:r>
              <a:rPr lang="ru-RU" sz="2400" dirty="0"/>
              <a:t>2. </a:t>
            </a:r>
            <a:r>
              <a:rPr lang="ru-RU" sz="2400" dirty="0" err="1"/>
              <a:t>Грошові</a:t>
            </a:r>
            <a:r>
              <a:rPr lang="ru-RU" sz="2400" dirty="0"/>
              <a:t> </a:t>
            </a:r>
            <a:r>
              <a:rPr lang="ru-RU" sz="2400" dirty="0" err="1"/>
              <a:t>кошти</a:t>
            </a:r>
            <a:r>
              <a:rPr lang="ru-RU" sz="2400" dirty="0"/>
              <a:t> для </a:t>
            </a:r>
            <a:r>
              <a:rPr lang="ru-RU" sz="2400" dirty="0" err="1"/>
              <a:t>цілей</a:t>
            </a:r>
            <a:r>
              <a:rPr lang="ru-RU" sz="2400" dirty="0"/>
              <a:t> </a:t>
            </a:r>
            <a:r>
              <a:rPr lang="ru-RU" sz="2400" dirty="0" err="1"/>
              <a:t>цього</a:t>
            </a:r>
            <a:r>
              <a:rPr lang="ru-RU" sz="2400" dirty="0"/>
              <a:t> Закону </a:t>
            </a:r>
            <a:r>
              <a:rPr lang="ru-RU" sz="2400" dirty="0" err="1"/>
              <a:t>включають</a:t>
            </a:r>
            <a:r>
              <a:rPr lang="ru-RU" sz="2400" dirty="0"/>
              <a:t> </a:t>
            </a:r>
            <a:r>
              <a:rPr lang="ru-RU" sz="2400" dirty="0" err="1"/>
              <a:t>також</a:t>
            </a:r>
            <a:r>
              <a:rPr lang="ru-RU" sz="2400" dirty="0"/>
              <a:t> </a:t>
            </a:r>
            <a:r>
              <a:rPr lang="ru-RU" sz="2400" dirty="0" err="1"/>
              <a:t>електронні</a:t>
            </a:r>
            <a:r>
              <a:rPr lang="ru-RU" sz="2400" dirty="0"/>
              <a:t> </a:t>
            </a:r>
            <a:r>
              <a:rPr lang="ru-RU" sz="2400" dirty="0" err="1"/>
              <a:t>гроші</a:t>
            </a:r>
            <a:r>
              <a:rPr lang="ru-RU" sz="2400" dirty="0"/>
              <a:t> та </a:t>
            </a:r>
            <a:r>
              <a:rPr lang="ru-RU" sz="2400" dirty="0" err="1"/>
              <a:t>цифрові</a:t>
            </a:r>
            <a:r>
              <a:rPr lang="ru-RU" sz="2400" dirty="0"/>
              <a:t> </a:t>
            </a:r>
            <a:r>
              <a:rPr lang="ru-RU" sz="2400" dirty="0" err="1"/>
              <a:t>гроші</a:t>
            </a:r>
            <a:r>
              <a:rPr lang="ru-RU" sz="2400" dirty="0"/>
              <a:t> у </a:t>
            </a:r>
            <a:r>
              <a:rPr lang="ru-RU" sz="2400" dirty="0" err="1"/>
              <a:t>випадках</a:t>
            </a:r>
            <a:r>
              <a:rPr lang="ru-RU" sz="2400" dirty="0"/>
              <a:t>, </a:t>
            </a:r>
            <a:r>
              <a:rPr lang="ru-RU" sz="2400" dirty="0" err="1"/>
              <a:t>передбачених</a:t>
            </a:r>
            <a:r>
              <a:rPr lang="ru-RU" sz="2400" dirty="0"/>
              <a:t> </a:t>
            </a:r>
            <a:r>
              <a:rPr lang="ru-RU" sz="2400" dirty="0" err="1"/>
              <a:t>цим</a:t>
            </a:r>
            <a:r>
              <a:rPr lang="ru-RU" sz="2400" dirty="0"/>
              <a:t> Законом.</a:t>
            </a:r>
          </a:p>
          <a:p>
            <a:pPr algn="just">
              <a:buNone/>
            </a:pPr>
            <a:r>
              <a:rPr lang="ru-RU" sz="2400" dirty="0" err="1"/>
              <a:t>Електронні</a:t>
            </a:r>
            <a:r>
              <a:rPr lang="ru-RU" sz="2400" dirty="0"/>
              <a:t> </a:t>
            </a:r>
            <a:r>
              <a:rPr lang="ru-RU" sz="2400" dirty="0" err="1"/>
              <a:t>гроші</a:t>
            </a:r>
            <a:r>
              <a:rPr lang="ru-RU" sz="2400" dirty="0"/>
              <a:t> та </a:t>
            </a:r>
            <a:r>
              <a:rPr lang="ru-RU" sz="2400" dirty="0" err="1"/>
              <a:t>цифрові</a:t>
            </a:r>
            <a:r>
              <a:rPr lang="ru-RU" sz="2400" dirty="0"/>
              <a:t> </a:t>
            </a:r>
            <a:r>
              <a:rPr lang="ru-RU" sz="2400" dirty="0" err="1"/>
              <a:t>гроші</a:t>
            </a:r>
            <a:r>
              <a:rPr lang="ru-RU" sz="2400" dirty="0"/>
              <a:t> </a:t>
            </a:r>
            <a:r>
              <a:rPr lang="ru-RU" sz="2400" dirty="0" err="1"/>
              <a:t>існують</a:t>
            </a:r>
            <a:r>
              <a:rPr lang="ru-RU" sz="2400" dirty="0"/>
              <a:t> </a:t>
            </a:r>
            <a:r>
              <a:rPr lang="ru-RU" sz="2400" dirty="0" err="1"/>
              <a:t>лише</a:t>
            </a:r>
            <a:r>
              <a:rPr lang="ru-RU" sz="2400" dirty="0"/>
              <a:t> в </a:t>
            </a:r>
            <a:r>
              <a:rPr lang="ru-RU" sz="2400" dirty="0" err="1"/>
              <a:t>безготівковій</a:t>
            </a:r>
            <a:r>
              <a:rPr lang="ru-RU" sz="2400" dirty="0"/>
              <a:t> </a:t>
            </a:r>
            <a:r>
              <a:rPr lang="ru-RU" sz="2400" dirty="0" err="1"/>
              <a:t>формі</a:t>
            </a:r>
            <a:r>
              <a:rPr lang="ru-RU" sz="2400" dirty="0"/>
              <a:t>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одержимое 3"/>
          <p:cNvSpPr>
            <a:spLocks noGrp="1"/>
          </p:cNvSpPr>
          <p:nvPr>
            <p:ph idx="1"/>
          </p:nvPr>
        </p:nvSpPr>
        <p:spPr>
          <a:xfrm>
            <a:off x="457200" y="714356"/>
            <a:ext cx="7239000" cy="5741380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ru-RU" sz="2800" b="1" dirty="0" err="1">
                <a:latin typeface="Times New Roman" pitchFamily="18" charset="0"/>
                <a:cs typeface="Times New Roman" pitchFamily="18" charset="0"/>
              </a:rPr>
              <a:t>Безготівкові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>
                <a:latin typeface="Times New Roman" pitchFamily="18" charset="0"/>
                <a:cs typeface="Times New Roman" pitchFamily="18" charset="0"/>
              </a:rPr>
              <a:t>розрахунки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безготівкові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розрахунки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−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перерахування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коштів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із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рахунків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платників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на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рахунки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отримувачів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, а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також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перерахування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надавачами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платіжних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послуг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коштів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унесених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платниками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готівкою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, на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рахунки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отримувачів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i="1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2800" b="1" i="1" dirty="0">
                <a:latin typeface="Times New Roman" pitchFamily="18" charset="0"/>
                <a:cs typeface="Times New Roman" pitchFamily="18" charset="0"/>
              </a:rPr>
              <a:t>Про </a:t>
            </a:r>
            <a:r>
              <a:rPr lang="ru-RU" sz="2800" b="1" i="1" dirty="0" err="1">
                <a:latin typeface="Times New Roman" pitchFamily="18" charset="0"/>
                <a:cs typeface="Times New Roman" pitchFamily="18" charset="0"/>
              </a:rPr>
              <a:t>затвердження</a:t>
            </a:r>
            <a:r>
              <a:rPr lang="ru-RU" sz="28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i="1" dirty="0" err="1">
                <a:latin typeface="Times New Roman" pitchFamily="18" charset="0"/>
                <a:cs typeface="Times New Roman" pitchFamily="18" charset="0"/>
              </a:rPr>
              <a:t>Інструкції</a:t>
            </a:r>
            <a:r>
              <a:rPr lang="ru-RU" sz="28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i="1" dirty="0" err="1">
                <a:latin typeface="Times New Roman" pitchFamily="18" charset="0"/>
                <a:cs typeface="Times New Roman" pitchFamily="18" charset="0"/>
              </a:rPr>
              <a:t>про</a:t>
            </a:r>
            <a:r>
              <a:rPr lang="ru-RU" sz="28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i="1" dirty="0" err="1">
                <a:latin typeface="Times New Roman" pitchFamily="18" charset="0"/>
                <a:cs typeface="Times New Roman" pitchFamily="18" charset="0"/>
              </a:rPr>
              <a:t>безготівкові</a:t>
            </a:r>
            <a:r>
              <a:rPr lang="ru-RU" sz="28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i="1" dirty="0" err="1">
                <a:latin typeface="Times New Roman" pitchFamily="18" charset="0"/>
                <a:cs typeface="Times New Roman" pitchFamily="18" charset="0"/>
              </a:rPr>
              <a:t>розрахунки</a:t>
            </a:r>
            <a:r>
              <a:rPr lang="ru-RU" sz="2800" b="1" i="1" dirty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2800" b="1" i="1" dirty="0" err="1">
                <a:latin typeface="Times New Roman" pitchFamily="18" charset="0"/>
                <a:cs typeface="Times New Roman" pitchFamily="18" charset="0"/>
              </a:rPr>
              <a:t>національній</a:t>
            </a:r>
            <a:r>
              <a:rPr lang="en-US" sz="28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i="1" dirty="0" err="1">
                <a:latin typeface="Times New Roman" pitchFamily="18" charset="0"/>
                <a:cs typeface="Times New Roman" pitchFamily="18" charset="0"/>
              </a:rPr>
              <a:t>валюті</a:t>
            </a:r>
            <a:r>
              <a:rPr lang="ru-RU" sz="28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i="1" dirty="0" err="1">
                <a:latin typeface="Times New Roman" pitchFamily="18" charset="0"/>
                <a:cs typeface="Times New Roman" pitchFamily="18" charset="0"/>
              </a:rPr>
              <a:t>користувачів</a:t>
            </a:r>
            <a:r>
              <a:rPr lang="ru-RU" sz="28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i="1" dirty="0" err="1">
                <a:latin typeface="Times New Roman" pitchFamily="18" charset="0"/>
                <a:cs typeface="Times New Roman" pitchFamily="18" charset="0"/>
              </a:rPr>
              <a:t>платіжних</a:t>
            </a:r>
            <a:r>
              <a:rPr lang="ru-RU" sz="28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i="1" dirty="0" err="1">
                <a:latin typeface="Times New Roman" pitchFamily="18" charset="0"/>
                <a:cs typeface="Times New Roman" pitchFamily="18" charset="0"/>
              </a:rPr>
              <a:t>послуг</a:t>
            </a:r>
            <a:r>
              <a:rPr lang="en-US" sz="28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800" b="1" i="1" dirty="0">
                <a:latin typeface="Times New Roman" pitchFamily="18" charset="0"/>
                <a:cs typeface="Times New Roman" pitchFamily="18" charset="0"/>
              </a:rPr>
              <a:t>від </a:t>
            </a:r>
            <a:r>
              <a:rPr lang="ru-RU" sz="2800" b="1" i="1" dirty="0">
                <a:latin typeface="Times New Roman" pitchFamily="18" charset="0"/>
                <a:cs typeface="Times New Roman" pitchFamily="18" charset="0"/>
              </a:rPr>
              <a:t>29 </a:t>
            </a:r>
            <a:r>
              <a:rPr lang="ru-RU" sz="2800" b="1" i="1" dirty="0" err="1">
                <a:latin typeface="Times New Roman" pitchFamily="18" charset="0"/>
                <a:cs typeface="Times New Roman" pitchFamily="18" charset="0"/>
              </a:rPr>
              <a:t>липня</a:t>
            </a:r>
            <a:r>
              <a:rPr lang="ru-RU" sz="2800" b="1" i="1" dirty="0">
                <a:latin typeface="Times New Roman" pitchFamily="18" charset="0"/>
                <a:cs typeface="Times New Roman" pitchFamily="18" charset="0"/>
              </a:rPr>
              <a:t> 2022 року</a:t>
            </a:r>
            <a:r>
              <a:rPr lang="ru-RU" sz="2800" i="1" dirty="0">
                <a:latin typeface="Times New Roman" pitchFamily="18" charset="0"/>
                <a:cs typeface="Times New Roman" pitchFamily="18" charset="0"/>
              </a:rPr>
              <a:t>)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6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81249" name="Rectangle 1"/>
          <p:cNvSpPr>
            <a:spLocks noChangeArrowheads="1"/>
          </p:cNvSpPr>
          <p:nvPr/>
        </p:nvSpPr>
        <p:spPr bwMode="auto">
          <a:xfrm>
            <a:off x="1000101" y="1142984"/>
            <a:ext cx="6143668" cy="5262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indent="457200" algn="just" fontAlgn="base">
              <a:spcBef>
                <a:spcPct val="0"/>
              </a:spcBef>
              <a:spcAft>
                <a:spcPct val="0"/>
              </a:spcAft>
            </a:pPr>
            <a:r>
              <a:rPr lang="uk-UA" sz="2400" b="1" dirty="0">
                <a:latin typeface="Times New Roman" pitchFamily="18" charset="0"/>
                <a:cs typeface="Times New Roman" pitchFamily="18" charset="0"/>
              </a:rPr>
              <a:t>Основні принципи організації безготівкових розрахунків є наступними:</a:t>
            </a:r>
          </a:p>
          <a:p>
            <a:pPr marL="457200" indent="-457200" algn="just">
              <a:buAutoNum type="arabicParenR"/>
            </a:pP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розрахунки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здійснюються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лише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через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банківські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рахунки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відкриті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клієнтам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для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зберігання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переказу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коштів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;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 marL="457200" indent="-457200" algn="just">
              <a:buAutoNum type="arabicParenR"/>
            </a:pP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платежі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за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рахунками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повинні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здійснюватися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за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розпорядженням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власників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коштів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у порядку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встановленої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ними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черговості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та в межах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залишків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коштів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рахунку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платника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indent="457200" algn="just" fontAlgn="base">
              <a:spcBef>
                <a:spcPct val="0"/>
              </a:spcBef>
              <a:spcAft>
                <a:spcPct val="0"/>
              </a:spcAft>
            </a:pP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pPr indent="457200" algn="just" fontAlgn="base">
              <a:spcBef>
                <a:spcPct val="0"/>
              </a:spcBef>
              <a:spcAft>
                <a:spcPct val="0"/>
              </a:spcAft>
            </a:pPr>
            <a:endParaRPr lang="uk-UA" sz="2400" dirty="0"/>
          </a:p>
          <a:p>
            <a:pPr indent="457200" algn="just" fontAlgn="base">
              <a:spcBef>
                <a:spcPct val="0"/>
              </a:spcBef>
              <a:spcAft>
                <a:spcPct val="0"/>
              </a:spcAft>
            </a:pPr>
            <a:endParaRPr lang="ru-RU" sz="2400" dirty="0"/>
          </a:p>
          <a:p>
            <a:pPr lvl="0" indent="457200" algn="just" fontAlgn="base">
              <a:spcBef>
                <a:spcPct val="0"/>
              </a:spcBef>
              <a:spcAft>
                <a:spcPct val="0"/>
              </a:spcAft>
            </a:pPr>
            <a:endParaRPr kumimoji="0" lang="uk-UA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зящная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Изящная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Изящная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1711</TotalTime>
  <Words>3214</Words>
  <Application>Microsoft Office PowerPoint</Application>
  <PresentationFormat>Экран (4:3)</PresentationFormat>
  <Paragraphs>202</Paragraphs>
  <Slides>50</Slides>
  <Notes>3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50</vt:i4>
      </vt:variant>
    </vt:vector>
  </HeadingPairs>
  <TitlesOfParts>
    <vt:vector size="59" baseType="lpstr">
      <vt:lpstr>Arial</vt:lpstr>
      <vt:lpstr>Calibri</vt:lpstr>
      <vt:lpstr>Geometria</vt:lpstr>
      <vt:lpstr>Times New Roman</vt:lpstr>
      <vt:lpstr>Trebuchet MS</vt:lpstr>
      <vt:lpstr>Wingdings</vt:lpstr>
      <vt:lpstr>Wingdings 2</vt:lpstr>
      <vt:lpstr>Изящная</vt:lpstr>
      <vt:lpstr>Picture</vt:lpstr>
      <vt:lpstr>Організація безготівкових розрахунків в україні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   ЗАКОН УКРАЇНИ «Про платіжні послуги». Документ 1591-IX, чинний, поточна редакція — Редакція від 01.02.2023, підстава - 2888-IX  </vt:lpstr>
      <vt:lpstr>Презентация PowerPoint</vt:lpstr>
      <vt:lpstr>Презентация PowerPoint</vt:lpstr>
      <vt:lpstr>Презентация PowerPoint</vt:lpstr>
      <vt:lpstr>Презентация PowerPoint</vt:lpstr>
      <vt:lpstr>Переваги безготівкових розрахунків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Виконання банком платіжної інструкції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Види акредитивів</vt:lpstr>
      <vt:lpstr>Види акредитивів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ОСНОВИ ФІНАНСОВОЇ САНАЦІЇ ПІДПРИЄМСТВА</dc:title>
  <dc:creator>andrew</dc:creator>
  <cp:lastModifiedBy>Користувач</cp:lastModifiedBy>
  <cp:revision>202</cp:revision>
  <dcterms:created xsi:type="dcterms:W3CDTF">2013-11-10T19:44:41Z</dcterms:created>
  <dcterms:modified xsi:type="dcterms:W3CDTF">2024-02-26T20:18:33Z</dcterms:modified>
</cp:coreProperties>
</file>