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1" r:id="rId6"/>
    <p:sldId id="261" r:id="rId7"/>
    <p:sldId id="277" r:id="rId8"/>
    <p:sldId id="259" r:id="rId9"/>
    <p:sldId id="262" r:id="rId10"/>
    <p:sldId id="281" r:id="rId11"/>
    <p:sldId id="276" r:id="rId12"/>
    <p:sldId id="263" r:id="rId13"/>
    <p:sldId id="282" r:id="rId14"/>
    <p:sldId id="283" r:id="rId15"/>
    <p:sldId id="266" r:id="rId16"/>
    <p:sldId id="264" r:id="rId17"/>
    <p:sldId id="267" r:id="rId18"/>
    <p:sldId id="268" r:id="rId19"/>
    <p:sldId id="270" r:id="rId20"/>
    <p:sldId id="280" r:id="rId21"/>
    <p:sldId id="286" r:id="rId22"/>
  </p:sldIdLst>
  <p:sldSz cx="18288000" cy="10287000"/>
  <p:notesSz cx="6858000" cy="9144000"/>
  <p:embeddedFontLst>
    <p:embeddedFont>
      <p:font typeface="HK Grotesk Bold" panose="020B0604020202020204" charset="-5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33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00" y="-266700"/>
            <a:ext cx="19011900" cy="3695700"/>
          </a:xfrm>
          <a:prstGeom prst="rect">
            <a:avLst/>
          </a:prstGeom>
          <a:solidFill>
            <a:srgbClr val="191919"/>
          </a:solidFill>
        </p:spPr>
      </p:sp>
      <p:grpSp>
        <p:nvGrpSpPr>
          <p:cNvPr id="3" name="Group 3"/>
          <p:cNvGrpSpPr/>
          <p:nvPr/>
        </p:nvGrpSpPr>
        <p:grpSpPr>
          <a:xfrm>
            <a:off x="-1497230" y="1409077"/>
            <a:ext cx="14093462" cy="10287000"/>
            <a:chOff x="0" y="0"/>
            <a:chExt cx="3373780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434151" y="2336417"/>
            <a:ext cx="5385637" cy="10944960"/>
            <a:chOff x="0" y="0"/>
            <a:chExt cx="500126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33094" r="-33094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0" y="8160712"/>
            <a:ext cx="1059983" cy="46832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90600" y="3985895"/>
            <a:ext cx="10086620" cy="5160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ПОЛІТИЧНЕ РІШЕННЯ</a:t>
            </a:r>
            <a:r>
              <a:rPr lang="uk-UA" sz="4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сутність управління політичними процесами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8604"/>
              </a:lnSpc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8604"/>
              </a:lnSpc>
            </a:pPr>
            <a:endParaRPr lang="en-US" sz="8604" dirty="0">
              <a:solidFill>
                <a:srgbClr val="191919"/>
              </a:solidFill>
              <a:latin typeface="HK Grotesk Bold Bold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686226" y="5711582"/>
            <a:ext cx="3895725" cy="87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934200" y="16329"/>
            <a:ext cx="11353800" cy="10287000"/>
          </a:xfrm>
          <a:prstGeom prst="rect">
            <a:avLst/>
          </a:prstGeom>
          <a:solidFill>
            <a:srgbClr val="FEE6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696200" y="865655"/>
            <a:ext cx="8534400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u="sng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спрямованістю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проблему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проблема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вирішується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мети (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вірне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проблема на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колишньому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нейтральне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проблема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погіршується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невірне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400" spc="37" dirty="0" smtClean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uk-UA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u="sng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правові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u="sng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неправові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нормами демократичного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Конституцією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загальнодержавного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масштабу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складна 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400" b="1" u="sng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суб'єкта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b="1" u="sng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результат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парламентського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указ президента (в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допустимість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Конституцією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урядом на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 парламенту.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85900"/>
            <a:ext cx="53340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30228" y="1409700"/>
            <a:ext cx="15661913" cy="10287000"/>
            <a:chOff x="0" y="0"/>
            <a:chExt cx="3749246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9246" cy="2462566"/>
            </a:xfrm>
            <a:custGeom>
              <a:avLst/>
              <a:gdLst/>
              <a:ahLst/>
              <a:cxnLst/>
              <a:rect l="l" t="t" r="r" b="b"/>
              <a:pathLst>
                <a:path w="3749246" h="2462566">
                  <a:moveTo>
                    <a:pt x="3624786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24786" y="0"/>
                  </a:lnTo>
                  <a:cubicBezTo>
                    <a:pt x="3693366" y="0"/>
                    <a:pt x="3749246" y="55880"/>
                    <a:pt x="3749246" y="124460"/>
                  </a:cubicBezTo>
                  <a:lnTo>
                    <a:pt x="3749246" y="2338106"/>
                  </a:lnTo>
                  <a:cubicBezTo>
                    <a:pt x="3749246" y="2406686"/>
                    <a:pt x="3693366" y="2462566"/>
                    <a:pt x="3624786" y="2462566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471865" y="2467762"/>
            <a:ext cx="5385637" cy="10944960"/>
            <a:chOff x="0" y="0"/>
            <a:chExt cx="5001260" cy="101638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5"/>
              <a:stretch>
                <a:fillRect l="-45" r="-4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6"/>
              <a:stretch>
                <a:fillRect l="-22425" r="-22425"/>
              </a:stretch>
            </a:blipFill>
          </p:spPr>
        </p:sp>
      </p:grpSp>
      <p:sp>
        <p:nvSpPr>
          <p:cNvPr id="14" name="AutoShape 14"/>
          <p:cNvSpPr/>
          <p:nvPr/>
        </p:nvSpPr>
        <p:spPr>
          <a:xfrm>
            <a:off x="10416897" y="3543300"/>
            <a:ext cx="45719" cy="6553200"/>
          </a:xfrm>
          <a:prstGeom prst="rect">
            <a:avLst/>
          </a:prstGeom>
          <a:solidFill>
            <a:srgbClr val="191919"/>
          </a:solidFill>
        </p:spPr>
      </p:sp>
      <p:sp>
        <p:nvSpPr>
          <p:cNvPr id="15" name="TextBox 15"/>
          <p:cNvSpPr txBox="1"/>
          <p:nvPr/>
        </p:nvSpPr>
        <p:spPr>
          <a:xfrm>
            <a:off x="644969" y="3202305"/>
            <a:ext cx="9375206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суб'єктно-об'єктні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Тут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суб'єктом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об'єктом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indent="457200" algn="just">
              <a:spcBef>
                <a:spcPct val="0"/>
              </a:spcBef>
            </a:pPr>
            <a:endParaRPr lang="ru-RU" sz="28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як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парламенту про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парламентської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один і той же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послідовною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низкою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групою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різним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неоднаковими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методами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сильнішає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переростає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"ресурсами"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стаючи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силою,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значиміші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ролей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t="17443" b="17443"/>
          <a:stretch>
            <a:fillRect/>
          </a:stretch>
        </p:blipFill>
        <p:spPr>
          <a:xfrm>
            <a:off x="7450548" y="-297998"/>
            <a:ext cx="10837452" cy="1058499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49033" y="-177577"/>
            <a:ext cx="7599581" cy="10557723"/>
          </a:xfrm>
          <a:prstGeom prst="rect">
            <a:avLst/>
          </a:prstGeom>
          <a:solidFill>
            <a:srgbClr val="FEE600"/>
          </a:solidFill>
        </p:spPr>
      </p:sp>
      <p:sp>
        <p:nvSpPr>
          <p:cNvPr id="7" name="TextBox 7"/>
          <p:cNvSpPr txBox="1"/>
          <p:nvPr/>
        </p:nvSpPr>
        <p:spPr>
          <a:xfrm>
            <a:off x="457200" y="1043177"/>
            <a:ext cx="6553200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і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різнитися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охоплювати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них.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зачіпають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endParaRPr lang="ru-RU" sz="2800" spc="34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міру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складності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істотна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неоднаковими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характер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суспільних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регулюються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система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пропонуються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розрізнити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8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4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4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934200" y="-1"/>
            <a:ext cx="11353800" cy="10287000"/>
          </a:xfrm>
          <a:prstGeom prst="rect">
            <a:avLst/>
          </a:prstGeom>
          <a:solidFill>
            <a:srgbClr val="FEE6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867650" y="1777468"/>
            <a:ext cx="8588053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американським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теоретиком Г.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Саймоном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зафіксувати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програмовані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непрограмовані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endParaRPr lang="ru-RU" sz="28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відомого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шаблону та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повторення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полегшує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меншою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різновиду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проблем,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новими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постановка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Традиційність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програмованість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суб'єкта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тривалістю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історією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індивідуальними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лідерства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пануючою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ідеологією</a:t>
            </a:r>
            <a:r>
              <a:rPr lang="ru-RU" sz="28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104900"/>
            <a:ext cx="56388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829213" y="1503469"/>
            <a:ext cx="836438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часом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різняться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кожному з них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457200" algn="just">
              <a:spcBef>
                <a:spcPct val="0"/>
              </a:spcBef>
            </a:pPr>
            <a:endParaRPr lang="ru-RU" sz="28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>
              <a:spcBef>
                <a:spcPct val="0"/>
              </a:spcBef>
            </a:pP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Звідси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про: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мораторій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п'ятирічної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тривалості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випробування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ядерної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діючі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разові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приймаються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якогось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конкретного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невеликого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відрізку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часу.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Короткотривалих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множина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заборони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мітингу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наказів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якісними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товарами на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збирання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врожаю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8287828"/>
            <a:ext cx="19566866" cy="2127292"/>
          </a:xfrm>
          <a:prstGeom prst="rect">
            <a:avLst/>
          </a:prstGeom>
          <a:solidFill>
            <a:srgbClr val="191919"/>
          </a:solid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1926864" y="1503469"/>
            <a:ext cx="10455952" cy="7754831"/>
            <a:chOff x="0" y="0"/>
            <a:chExt cx="13716000" cy="10172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10172700"/>
            </a:xfrm>
            <a:custGeom>
              <a:avLst/>
              <a:gdLst/>
              <a:ahLst/>
              <a:cxnLst/>
              <a:rect l="l" t="t" r="r" b="b"/>
              <a:pathLst>
                <a:path w="13716000" h="101727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>
              <a:blip r:embed="rId2"/>
              <a:stretch>
                <a:fillRect t="-393" b="-39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93700" y="615950"/>
              <a:ext cx="12941300" cy="9107742"/>
            </a:xfrm>
            <a:custGeom>
              <a:avLst/>
              <a:gdLst/>
              <a:ahLst/>
              <a:cxnLst/>
              <a:rect l="l" t="t" r="r" b="b"/>
              <a:pathLst>
                <a:path w="12941300" h="9107742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>
              <a:blip r:embed="rId3"/>
              <a:stretch>
                <a:fillRect l="-2766" r="-2766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90177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97" t="2891" b="2891"/>
          <a:stretch>
            <a:fillRect/>
          </a:stretch>
        </p:blipFill>
        <p:spPr>
          <a:xfrm>
            <a:off x="5722196" y="0"/>
            <a:ext cx="12565804" cy="82903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80999" y="3695701"/>
            <a:ext cx="8285089" cy="6876727"/>
            <a:chOff x="663586" y="-189579"/>
            <a:chExt cx="11046785" cy="9168970"/>
          </a:xfrm>
        </p:grpSpPr>
        <p:grpSp>
          <p:nvGrpSpPr>
            <p:cNvPr id="6" name="Group 6"/>
            <p:cNvGrpSpPr/>
            <p:nvPr/>
          </p:nvGrpSpPr>
          <p:grpSpPr>
            <a:xfrm>
              <a:off x="663586" y="-189579"/>
              <a:ext cx="11046785" cy="9168970"/>
              <a:chOff x="119140" y="-34037"/>
              <a:chExt cx="1983336" cy="16461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19140" y="-34037"/>
                <a:ext cx="1983336" cy="1646194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646194">
                    <a:moveTo>
                      <a:pt x="1858876" y="1646194"/>
                    </a:moveTo>
                    <a:lnTo>
                      <a:pt x="124460" y="1646194"/>
                    </a:lnTo>
                    <a:cubicBezTo>
                      <a:pt x="55880" y="1646194"/>
                      <a:pt x="0" y="1590314"/>
                      <a:pt x="0" y="15217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1521734"/>
                    </a:lnTo>
                    <a:cubicBezTo>
                      <a:pt x="1983336" y="1590314"/>
                      <a:pt x="1927456" y="1646194"/>
                      <a:pt x="1858876" y="1646194"/>
                    </a:cubicBezTo>
                    <a:close/>
                  </a:path>
                </a:pathLst>
              </a:custGeom>
              <a:solidFill>
                <a:srgbClr val="FEE600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781185" y="1029620"/>
              <a:ext cx="9212230" cy="27357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ts val="8046"/>
                </a:lnSpc>
              </a:pPr>
              <a:r>
                <a:rPr lang="ru-RU" sz="6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ru-RU" sz="6000" dirty="0" err="1" smtClean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Процес</a:t>
              </a:r>
              <a:r>
                <a:rPr lang="ru-RU" sz="6000" dirty="0" smtClean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6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ухвалення</a:t>
              </a:r>
              <a:r>
                <a:rPr lang="ru-RU" sz="6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6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6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6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рішень</a:t>
              </a:r>
              <a:endParaRPr lang="en-US" sz="60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9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33400" y="1835314"/>
            <a:ext cx="14093462" cy="10287000"/>
            <a:chOff x="0" y="0"/>
            <a:chExt cx="3373780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81000" y="3677706"/>
            <a:ext cx="1264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АНАЛІЗ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електоральная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</a:p>
          <a:p>
            <a:pPr indent="45720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45720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них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8531" y="3224735"/>
            <a:ext cx="4191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110" r="4110"/>
          <a:stretch>
            <a:fillRect/>
          </a:stretch>
        </p:blipFill>
        <p:spPr>
          <a:xfrm>
            <a:off x="0" y="0"/>
            <a:ext cx="1416209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43600" y="1562098"/>
            <a:ext cx="11315700" cy="8458202"/>
            <a:chOff x="-1034718" y="-1778688"/>
            <a:chExt cx="9603481" cy="9550406"/>
          </a:xfrm>
        </p:grpSpPr>
        <p:grpSp>
          <p:nvGrpSpPr>
            <p:cNvPr id="4" name="Group 4"/>
            <p:cNvGrpSpPr/>
            <p:nvPr/>
          </p:nvGrpSpPr>
          <p:grpSpPr>
            <a:xfrm>
              <a:off x="-1034718" y="-1778688"/>
              <a:ext cx="9603481" cy="9550406"/>
              <a:chOff x="-185773" y="-319345"/>
              <a:chExt cx="1724206" cy="17146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85773" y="-319345"/>
                <a:ext cx="1724206" cy="1714676"/>
              </a:xfrm>
              <a:custGeom>
                <a:avLst/>
                <a:gdLst/>
                <a:ahLst/>
                <a:cxnLst/>
                <a:rect l="l" t="t" r="r" b="b"/>
                <a:pathLst>
                  <a:path w="1538433" h="1075986">
                    <a:moveTo>
                      <a:pt x="1413973" y="1075986"/>
                    </a:moveTo>
                    <a:lnTo>
                      <a:pt x="124460" y="1075986"/>
                    </a:lnTo>
                    <a:cubicBezTo>
                      <a:pt x="55880" y="1075986"/>
                      <a:pt x="0" y="1020106"/>
                      <a:pt x="0" y="95152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13973" y="0"/>
                    </a:lnTo>
                    <a:cubicBezTo>
                      <a:pt x="1482553" y="0"/>
                      <a:pt x="1538433" y="55880"/>
                      <a:pt x="1538433" y="124460"/>
                    </a:cubicBezTo>
                    <a:lnTo>
                      <a:pt x="1538433" y="951526"/>
                    </a:lnTo>
                    <a:cubicBezTo>
                      <a:pt x="1538433" y="1020106"/>
                      <a:pt x="1482553" y="1075986"/>
                      <a:pt x="1413973" y="1075986"/>
                    </a:cubicBezTo>
                    <a:close/>
                  </a:path>
                </a:pathLst>
              </a:custGeom>
              <a:solidFill>
                <a:srgbClr val="FEE60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-524483" y="-1055899"/>
              <a:ext cx="8931571" cy="8062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7200" algn="ctr"/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Другий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етап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ВИЗНАЧЕННЯ МЕТИ ТА ПЛАНУВАННЯ ДІЙ, для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досягнення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яких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потрібне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прийняття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тих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інших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рішень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є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стратегічний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рівень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визначення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indent="457200" algn="ctr"/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Законодавчими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інститутами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формулюються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базові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принципи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конституційні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норми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виробляється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стратегія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загальнодержавної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політики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indent="457200" algn="ctr"/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відомств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виконавчих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органів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належить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практична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реалізація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стратегічних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рішень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indent="457200" algn="ctr"/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Важливим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елементом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даного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етапу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є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затвердження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Наприклад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виборчий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штаб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затверджує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Стратегію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законопроект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затверджується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парламентом і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представляється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підпис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президенту і </a:t>
              </a:r>
              <a:r>
                <a:rPr lang="ru-RU" sz="3200" spc="39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т.інш</a:t>
              </a:r>
              <a:r>
                <a:rPr lang="ru-RU" sz="3200" spc="39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470246" y="190500"/>
            <a:ext cx="9130954" cy="5638800"/>
            <a:chOff x="0" y="0"/>
            <a:chExt cx="3331360" cy="10759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1361" cy="1075986"/>
            </a:xfrm>
            <a:custGeom>
              <a:avLst/>
              <a:gdLst/>
              <a:ahLst/>
              <a:cxnLst/>
              <a:rect l="l" t="t" r="r" b="b"/>
              <a:pathLst>
                <a:path w="3331361" h="1075986">
                  <a:moveTo>
                    <a:pt x="3206900" y="1075986"/>
                  </a:moveTo>
                  <a:lnTo>
                    <a:pt x="124460" y="1075986"/>
                  </a:lnTo>
                  <a:cubicBezTo>
                    <a:pt x="55880" y="1075986"/>
                    <a:pt x="0" y="1020106"/>
                    <a:pt x="0" y="9515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6901" y="0"/>
                  </a:lnTo>
                  <a:cubicBezTo>
                    <a:pt x="3275481" y="0"/>
                    <a:pt x="3331361" y="55880"/>
                    <a:pt x="3331361" y="124460"/>
                  </a:cubicBezTo>
                  <a:lnTo>
                    <a:pt x="3331361" y="951526"/>
                  </a:lnTo>
                  <a:cubicBezTo>
                    <a:pt x="3331361" y="1020106"/>
                    <a:pt x="3275481" y="1075986"/>
                    <a:pt x="3206901" y="1075986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92324" y="818082"/>
            <a:ext cx="8394210" cy="4060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РЕАЛІЗАЦІЯ.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тактичний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оперативний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метою,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прийматися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 тих рамках,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закон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затверджений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вступає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законну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силу і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життєдіяльність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соціуму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940"/>
              </a:lnSpc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129" y="294173"/>
            <a:ext cx="3810000" cy="37946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074" y="294173"/>
            <a:ext cx="3709726" cy="3794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843" y="5363029"/>
            <a:ext cx="7527472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897877"/>
            <a:ext cx="9982200" cy="4398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87288" y="8374065"/>
            <a:ext cx="11210386" cy="2046810"/>
          </a:xfrm>
          <a:prstGeom prst="rect">
            <a:avLst/>
          </a:prstGeom>
          <a:solidFill>
            <a:srgbClr val="19191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185268" y="-765172"/>
            <a:ext cx="16600115" cy="9337448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b="-1867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770459" y="2359383"/>
            <a:ext cx="12174084" cy="9316528"/>
            <a:chOff x="0" y="0"/>
            <a:chExt cx="16232113" cy="1242203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232113" cy="12422038"/>
              <a:chOff x="0" y="0"/>
              <a:chExt cx="2914308" cy="223024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914308" cy="2230248"/>
              </a:xfrm>
              <a:custGeom>
                <a:avLst/>
                <a:gdLst/>
                <a:ahLst/>
                <a:cxnLst/>
                <a:rect l="l" t="t" r="r" b="b"/>
                <a:pathLst>
                  <a:path w="2914308" h="2230248">
                    <a:moveTo>
                      <a:pt x="2789848" y="2230248"/>
                    </a:moveTo>
                    <a:lnTo>
                      <a:pt x="124460" y="2230248"/>
                    </a:lnTo>
                    <a:cubicBezTo>
                      <a:pt x="55880" y="2230248"/>
                      <a:pt x="0" y="2174368"/>
                      <a:pt x="0" y="21057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789848" y="0"/>
                    </a:lnTo>
                    <a:cubicBezTo>
                      <a:pt x="2858428" y="0"/>
                      <a:pt x="2914308" y="55880"/>
                      <a:pt x="2914308" y="124460"/>
                    </a:cubicBezTo>
                    <a:lnTo>
                      <a:pt x="2914308" y="2105788"/>
                    </a:lnTo>
                    <a:cubicBezTo>
                      <a:pt x="2914308" y="2174368"/>
                      <a:pt x="2858428" y="2230248"/>
                      <a:pt x="2789848" y="2230248"/>
                    </a:cubicBezTo>
                    <a:close/>
                  </a:path>
                </a:pathLst>
              </a:custGeom>
              <a:solidFill>
                <a:srgbClr val="FEE600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510072" y="1070556"/>
              <a:ext cx="9483337" cy="7550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457200" algn="just">
                <a:spcBef>
                  <a:spcPct val="0"/>
                </a:spcBef>
              </a:pP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Четвертий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етап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прийняття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ОЦІНКА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результатів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Наразі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відбувається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зіставлення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результатів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виконання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цілями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для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здійснення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яких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воно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прийнято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перевіряються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побічні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наслідки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виникають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результаті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виконання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Для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оцінки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дієвості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того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закону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адміністративного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акта з точки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зору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держави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важливо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звернути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увагу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засоби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пов'язані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виконанням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державно-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є вони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адекватними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ефективними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оптимальними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досягнення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поставлених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завдань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врегулювання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конфліктів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роботи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системи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нагляду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арбітражу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забезпечує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дії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зворотного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зв'язку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", і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пов'язано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перш за все,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із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судово-конституційним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процесом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функціонуванням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контрольно-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наглядових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інститутів</a:t>
              </a:r>
              <a:r>
                <a:rPr lang="ru-RU" sz="23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(прокуратура, омбудсмен).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727" b="4727"/>
          <a:stretch>
            <a:fillRect/>
          </a:stretch>
        </p:blipFill>
        <p:spPr>
          <a:xfrm>
            <a:off x="10492058" y="-86517"/>
            <a:ext cx="7795942" cy="10584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867400" y="2464951"/>
            <a:ext cx="7721861" cy="5357097"/>
            <a:chOff x="0" y="0"/>
            <a:chExt cx="1482855" cy="1282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2856" cy="1282415"/>
            </a:xfrm>
            <a:custGeom>
              <a:avLst/>
              <a:gdLst/>
              <a:ahLst/>
              <a:cxnLst/>
              <a:rect l="l" t="t" r="r" b="b"/>
              <a:pathLst>
                <a:path w="1482856" h="1282415">
                  <a:moveTo>
                    <a:pt x="1358395" y="1282415"/>
                  </a:moveTo>
                  <a:lnTo>
                    <a:pt x="124460" y="1282415"/>
                  </a:lnTo>
                  <a:cubicBezTo>
                    <a:pt x="55880" y="1282415"/>
                    <a:pt x="0" y="1226535"/>
                    <a:pt x="0" y="11579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58395" y="0"/>
                  </a:lnTo>
                  <a:cubicBezTo>
                    <a:pt x="1426975" y="0"/>
                    <a:pt x="1482856" y="55880"/>
                    <a:pt x="1482856" y="124460"/>
                  </a:cubicBezTo>
                  <a:lnTo>
                    <a:pt x="1482856" y="1157955"/>
                  </a:lnTo>
                  <a:cubicBezTo>
                    <a:pt x="1482856" y="1226535"/>
                    <a:pt x="1426975" y="1282415"/>
                    <a:pt x="1358395" y="1282415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286000" y="3261178"/>
            <a:ext cx="549080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7"/>
              </a:lnSpc>
            </a:pPr>
            <a:r>
              <a:rPr lang="uk-UA" sz="5637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5637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96000" y="3009900"/>
            <a:ext cx="723900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275272" algn="just">
              <a:buFont typeface="Arial"/>
              <a:buChar char="•"/>
            </a:pP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Політичне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теоретико-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275272" algn="just">
              <a:buFont typeface="Arial"/>
              <a:buChar char="•"/>
            </a:pP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Класифікація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275272" algn="just">
              <a:buFont typeface="Arial"/>
              <a:buChar char="•"/>
            </a:pP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600" spc="5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51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endParaRPr lang="ru-RU" sz="3600" spc="51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46" b="3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42608" y="3889132"/>
            <a:ext cx="1300278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0"/>
              </a:lnSpc>
              <a:spcBef>
                <a:spcPct val="0"/>
              </a:spcBef>
            </a:pPr>
            <a:r>
              <a:rPr lang="uk-UA" sz="5860" b="1" dirty="0" smtClean="0">
                <a:solidFill>
                  <a:srgbClr val="FEE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endParaRPr lang="en-US" sz="5860" b="1" u="none" dirty="0">
              <a:solidFill>
                <a:srgbClr val="FEE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470246" y="190500"/>
            <a:ext cx="8838363" cy="3533066"/>
            <a:chOff x="0" y="0"/>
            <a:chExt cx="3331360" cy="10759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1361" cy="1075986"/>
            </a:xfrm>
            <a:custGeom>
              <a:avLst/>
              <a:gdLst/>
              <a:ahLst/>
              <a:cxnLst/>
              <a:rect l="l" t="t" r="r" b="b"/>
              <a:pathLst>
                <a:path w="3331361" h="1075986">
                  <a:moveTo>
                    <a:pt x="3206900" y="1075986"/>
                  </a:moveTo>
                  <a:lnTo>
                    <a:pt x="124460" y="1075986"/>
                  </a:lnTo>
                  <a:cubicBezTo>
                    <a:pt x="55880" y="1075986"/>
                    <a:pt x="0" y="1020106"/>
                    <a:pt x="0" y="9515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6901" y="0"/>
                  </a:lnTo>
                  <a:cubicBezTo>
                    <a:pt x="3275481" y="0"/>
                    <a:pt x="3331361" y="55880"/>
                    <a:pt x="3331361" y="124460"/>
                  </a:cubicBezTo>
                  <a:lnTo>
                    <a:pt x="3331361" y="951526"/>
                  </a:lnTo>
                  <a:cubicBezTo>
                    <a:pt x="3331361" y="1020106"/>
                    <a:pt x="3275481" y="1075986"/>
                    <a:pt x="3206901" y="1075986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92324" y="818082"/>
            <a:ext cx="8394210" cy="2603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800" b="1" spc="42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sz="2800" b="1" spc="42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940"/>
              </a:lnSpc>
              <a:buAutoNum type="arabicPeriod"/>
            </a:pPr>
            <a:r>
              <a:rPr lang="ru-RU" sz="2100" spc="42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100" spc="42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100" spc="42" dirty="0" smtClean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940"/>
              </a:lnSpc>
              <a:buAutoNum type="arabicPeriod"/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endParaRPr lang="ru-RU" sz="2100" spc="42" dirty="0" smtClean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940"/>
              </a:lnSpc>
              <a:buAutoNum type="arabicPeriod"/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 – making</a:t>
            </a:r>
            <a:r>
              <a:rPr lang="en-US" sz="2100" spc="42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100" spc="42" dirty="0" smtClean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940"/>
              </a:lnSpc>
              <a:buAutoNum type="arabicPeriod"/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endParaRPr lang="ru-RU" sz="2100" spc="42" dirty="0" smtClean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940"/>
              </a:lnSpc>
              <a:buAutoNum type="arabicPeriod"/>
            </a:pP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перехідних</a:t>
            </a:r>
            <a:r>
              <a:rPr lang="ru-RU" sz="2100" spc="42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42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суспільствах</a:t>
            </a:r>
            <a:endParaRPr lang="ru-RU" sz="2100" spc="42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690" y="190500"/>
            <a:ext cx="7690510" cy="3533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08" y="4152900"/>
            <a:ext cx="8543125" cy="541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690" y="4152900"/>
            <a:ext cx="784291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8287828"/>
            <a:ext cx="19566866" cy="2127292"/>
          </a:xfrm>
          <a:prstGeom prst="rect">
            <a:avLst/>
          </a:prstGeom>
          <a:solidFill>
            <a:srgbClr val="191919"/>
          </a:solidFill>
        </p:spPr>
      </p:sp>
      <p:grpSp>
        <p:nvGrpSpPr>
          <p:cNvPr id="3" name="Group 3"/>
          <p:cNvGrpSpPr/>
          <p:nvPr/>
        </p:nvGrpSpPr>
        <p:grpSpPr>
          <a:xfrm>
            <a:off x="-1321037" y="-1028700"/>
            <a:ext cx="12174084" cy="9316528"/>
            <a:chOff x="0" y="0"/>
            <a:chExt cx="2914308" cy="2230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4308" cy="2230248"/>
            </a:xfrm>
            <a:custGeom>
              <a:avLst/>
              <a:gdLst/>
              <a:ahLst/>
              <a:cxnLst/>
              <a:rect l="l" t="t" r="r" b="b"/>
              <a:pathLst>
                <a:path w="2914308" h="2230248">
                  <a:moveTo>
                    <a:pt x="2789848" y="2230248"/>
                  </a:moveTo>
                  <a:lnTo>
                    <a:pt x="124460" y="2230248"/>
                  </a:lnTo>
                  <a:cubicBezTo>
                    <a:pt x="55880" y="2230248"/>
                    <a:pt x="0" y="2174368"/>
                    <a:pt x="0" y="21057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9848" y="0"/>
                  </a:lnTo>
                  <a:cubicBezTo>
                    <a:pt x="2858428" y="0"/>
                    <a:pt x="2914308" y="55880"/>
                    <a:pt x="2914308" y="124460"/>
                  </a:cubicBezTo>
                  <a:lnTo>
                    <a:pt x="2914308" y="2105788"/>
                  </a:lnTo>
                  <a:cubicBezTo>
                    <a:pt x="2914308" y="2174368"/>
                    <a:pt x="2858428" y="2230248"/>
                    <a:pt x="2789848" y="2230248"/>
                  </a:cubicBezTo>
                  <a:close/>
                </a:path>
              </a:pathLst>
            </a:custGeom>
            <a:solidFill>
              <a:srgbClr val="FEE600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565293" y="1823497"/>
            <a:ext cx="10455952" cy="7754831"/>
            <a:chOff x="0" y="0"/>
            <a:chExt cx="13716000" cy="10172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10172700"/>
            </a:xfrm>
            <a:custGeom>
              <a:avLst/>
              <a:gdLst/>
              <a:ahLst/>
              <a:cxnLst/>
              <a:rect l="l" t="t" r="r" b="b"/>
              <a:pathLst>
                <a:path w="13716000" h="101727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>
              <a:blip r:embed="rId2"/>
              <a:stretch>
                <a:fillRect t="-393" b="-3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93700" y="615950"/>
              <a:ext cx="12941300" cy="9107742"/>
            </a:xfrm>
            <a:custGeom>
              <a:avLst/>
              <a:gdLst/>
              <a:ahLst/>
              <a:cxnLst/>
              <a:rect l="l" t="t" r="r" b="b"/>
              <a:pathLst>
                <a:path w="12941300" h="9107742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>
              <a:blip r:embed="rId3"/>
              <a:stretch>
                <a:fillRect l="-55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98065" y="951380"/>
            <a:ext cx="8722135" cy="3086977"/>
            <a:chOff x="0" y="114300"/>
            <a:chExt cx="8882231" cy="4115970"/>
          </a:xfrm>
        </p:grpSpPr>
        <p:sp>
          <p:nvSpPr>
            <p:cNvPr id="9" name="TextBox 9"/>
            <p:cNvSpPr txBox="1"/>
            <p:nvPr/>
          </p:nvSpPr>
          <p:spPr>
            <a:xfrm>
              <a:off x="0" y="114300"/>
              <a:ext cx="8882231" cy="188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5693"/>
                </a:lnSpc>
              </a:pPr>
              <a:r>
                <a:rPr lang="ru-RU" sz="4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Політичне </a:t>
              </a:r>
              <a:r>
                <a:rPr lang="ru-RU" sz="4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4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теоретико-</a:t>
              </a:r>
              <a:r>
                <a:rPr lang="ru-RU" sz="4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методологічні</a:t>
              </a:r>
              <a:r>
                <a:rPr lang="ru-RU" sz="4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засади </a:t>
              </a:r>
              <a:r>
                <a:rPr lang="ru-RU" sz="4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дослідження</a:t>
              </a:r>
              <a:endParaRPr lang="en-US" sz="4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530163"/>
              <a:ext cx="8882231" cy="700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endParaRPr lang="en-US" sz="3400" dirty="0">
                <a:solidFill>
                  <a:srgbClr val="191919"/>
                </a:solidFill>
                <a:latin typeface="HK Grotesk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8065" y="2740554"/>
            <a:ext cx="80672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для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зводиться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реального контролю над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особливо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характеру,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до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володарюючої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еліти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279867"/>
            <a:ext cx="3895725" cy="117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897" b="20495"/>
          <a:stretch>
            <a:fillRect/>
          </a:stretch>
        </p:blipFill>
        <p:spPr>
          <a:xfrm>
            <a:off x="0" y="-1304921"/>
            <a:ext cx="18597292" cy="68511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86200" y="1367221"/>
            <a:ext cx="1024118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en-US" sz="36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9447" y="2120678"/>
            <a:ext cx="5283254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з перших,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включив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проблематику в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політологію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американський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вчений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Саймон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робота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Адміністративна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поведінка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адміністративних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органах» заклала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той факт,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тут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про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владну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еліту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про ту,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еліту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володарює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реально 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378434" y="3624642"/>
            <a:ext cx="5639893" cy="3505200"/>
            <a:chOff x="76590" y="-543751"/>
            <a:chExt cx="6766054" cy="4673600"/>
          </a:xfrm>
        </p:grpSpPr>
        <p:sp>
          <p:nvSpPr>
            <p:cNvPr id="11" name="TextBox 11"/>
            <p:cNvSpPr txBox="1"/>
            <p:nvPr/>
          </p:nvSpPr>
          <p:spPr>
            <a:xfrm>
              <a:off x="76590" y="-302134"/>
              <a:ext cx="6766054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7200" algn="just"/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другій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половині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 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ст.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було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накопичено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достатню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сукупність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передумов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дозволили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даному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напряму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формування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інституціоналізуватися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особливу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дисципліну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теорію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прийняття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рішень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входить до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політико-управлінських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наук (</a:t>
              </a:r>
              <a:r>
                <a:rPr lang="en-US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policy sciences), 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позначають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англо-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американській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спеціальній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літературі</a:t>
              </a:r>
              <a:r>
                <a:rPr lang="ru-RU" sz="24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335352" y="-543751"/>
              <a:ext cx="0" cy="0"/>
              <a:chOff x="1335364" y="-543755"/>
              <a:chExt cx="0" cy="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35364" y="-54375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FEE600"/>
              </a:solidFill>
            </p:spPr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737694"/>
            <a:ext cx="7010400" cy="16901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00" y="2188837"/>
            <a:ext cx="5248275" cy="690562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72395" y="7962900"/>
            <a:ext cx="11445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Включення </a:t>
            </a:r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прикладних технологій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складу науки прийняття  політичних рішень ставить 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 її співвідношення з такими частинами прикладної політології, як політичний аналіз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(насамперед «аналіз рішень»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політичний менеджмент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(серед іншого числі  розробка  технологій  лобіювання  або  блокування  законодавчих  та  адміністративних рішень).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545621" y="-319177"/>
            <a:ext cx="3140015" cy="10925355"/>
          </a:xfrm>
          <a:prstGeom prst="rect">
            <a:avLst/>
          </a:prstGeom>
          <a:solidFill>
            <a:srgbClr val="FEE600"/>
          </a:solidFill>
        </p:spPr>
      </p:sp>
      <p:sp>
        <p:nvSpPr>
          <p:cNvPr id="4" name="TextBox 4"/>
          <p:cNvSpPr txBox="1"/>
          <p:nvPr/>
        </p:nvSpPr>
        <p:spPr>
          <a:xfrm>
            <a:off x="2971800" y="1270592"/>
            <a:ext cx="136398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упорядкувати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предметне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 ТППР: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Перший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9905" y="2881342"/>
            <a:ext cx="6400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такими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політико-управлінських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інституціонально-інструментальних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когнітивний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норм,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37601" y="2881918"/>
            <a:ext cx="67836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розмежувалися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упровадження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як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так 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394" y="7724897"/>
            <a:ext cx="15693606" cy="2664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934200" y="16329"/>
            <a:ext cx="11353800" cy="10287000"/>
          </a:xfrm>
          <a:prstGeom prst="rect">
            <a:avLst/>
          </a:prstGeom>
          <a:solidFill>
            <a:srgbClr val="FEE6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696200" y="1485900"/>
            <a:ext cx="85344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Фахівцями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зважаючи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pc="37" dirty="0" smtClean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 на  думку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польського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А.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Боднара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акт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робиться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початком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особами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групами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управлінської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інтегральна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роду.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торкаються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конфліктних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неспівпадаючих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just"/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Політичне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здійснюваний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колективній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індивідуальній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реалізацією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37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spc="37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endParaRPr lang="ru-RU" sz="2400" spc="37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20700"/>
            <a:ext cx="5562600" cy="7651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" y="-1486985"/>
            <a:ext cx="18675525" cy="581379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60016" y="865655"/>
            <a:ext cx="803597" cy="35504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6140" y="4329383"/>
            <a:ext cx="17423243" cy="9525"/>
          </a:xfrm>
          <a:prstGeom prst="rect">
            <a:avLst/>
          </a:prstGeom>
          <a:solidFill>
            <a:srgbClr val="191919"/>
          </a:solidFill>
        </p:spPr>
      </p:sp>
      <p:grpSp>
        <p:nvGrpSpPr>
          <p:cNvPr id="5" name="Group 5"/>
          <p:cNvGrpSpPr/>
          <p:nvPr/>
        </p:nvGrpSpPr>
        <p:grpSpPr>
          <a:xfrm>
            <a:off x="374952" y="4312390"/>
            <a:ext cx="6633728" cy="4321892"/>
            <a:chOff x="-348448" y="16057"/>
            <a:chExt cx="4546014" cy="4602930"/>
          </a:xfrm>
        </p:grpSpPr>
        <p:grpSp>
          <p:nvGrpSpPr>
            <p:cNvPr id="6" name="Group 6"/>
            <p:cNvGrpSpPr/>
            <p:nvPr/>
          </p:nvGrpSpPr>
          <p:grpSpPr>
            <a:xfrm>
              <a:off x="-348448" y="16057"/>
              <a:ext cx="402138" cy="403941"/>
              <a:chOff x="-5477655" y="252424"/>
              <a:chExt cx="6321662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477655" y="252424"/>
                <a:ext cx="632166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noFill/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-297105" y="292156"/>
              <a:ext cx="4494671" cy="43268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7200" algn="just"/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політичними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рішеннями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пов'язані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indent="457200" algn="just"/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	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ситуації</a:t>
              </a:r>
              <a:endParaRPr lang="ru-RU" sz="22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	постановка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проблем та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планування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рішень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(на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стратегічному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тактичному та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операційному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рівнях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</a:p>
            <a:p>
              <a:pPr indent="457200" algn="just"/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	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мотивація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та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реалізація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діяльності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</a:p>
            <a:p>
              <a:pPr indent="457200" algn="just"/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	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оцінювання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результатів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здійснення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рішень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72703" y="2933700"/>
            <a:ext cx="11561942" cy="6448709"/>
            <a:chOff x="1577575" y="-1096637"/>
            <a:chExt cx="9571933" cy="4876665"/>
          </a:xfrm>
        </p:grpSpPr>
        <p:grpSp>
          <p:nvGrpSpPr>
            <p:cNvPr id="11" name="Group 11"/>
            <p:cNvGrpSpPr/>
            <p:nvPr/>
          </p:nvGrpSpPr>
          <p:grpSpPr>
            <a:xfrm>
              <a:off x="1577575" y="3483486"/>
              <a:ext cx="402138" cy="296542"/>
              <a:chOff x="24799675" y="54760852"/>
              <a:chExt cx="6321662" cy="466167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24799675" y="54760852"/>
                <a:ext cx="6321662" cy="4661679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322547" y="-1096637"/>
              <a:ext cx="7826961" cy="930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indent="457200" algn="ctr">
                <a:spcBef>
                  <a:spcPct val="0"/>
                </a:spcBef>
              </a:pPr>
              <a:r>
                <a:rPr lang="ru-RU" sz="4000" b="1" u="sng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Політичні</a:t>
              </a:r>
              <a:r>
                <a:rPr lang="ru-RU" sz="4000" b="1" u="sng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u="sng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4000" b="1" u="sng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u="sng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мають</a:t>
              </a:r>
              <a:r>
                <a:rPr lang="ru-RU" sz="4000" b="1" u="sng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u="sng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певні</a:t>
              </a:r>
              <a:r>
                <a:rPr lang="ru-RU" sz="4000" b="1" u="sng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u="sng" dirty="0" err="1" smtClean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ознаки</a:t>
              </a:r>
              <a:endParaRPr lang="en-US" sz="4000" u="none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45706" y="4169959"/>
            <a:ext cx="3312559" cy="1704029"/>
            <a:chOff x="-225412" y="0"/>
            <a:chExt cx="4020511" cy="227203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03941" cy="403941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91919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-225412" y="630563"/>
              <a:ext cx="4020511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indent="457200" algn="just">
                <a:spcBef>
                  <a:spcPct val="0"/>
                </a:spcBef>
              </a:pP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По-перше, вони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повинні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виражати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волю та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інтереси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певних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та 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верств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населення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078382" y="4169625"/>
            <a:ext cx="4039076" cy="1764360"/>
            <a:chOff x="-43543" y="0"/>
            <a:chExt cx="3795099" cy="235247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03941" cy="403941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91919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-43543" y="546857"/>
              <a:ext cx="3795099" cy="1805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indent="457200" algn="just">
                <a:spcBef>
                  <a:spcPct val="0"/>
                </a:spcBef>
              </a:pP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По-друге, вони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приймаються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органами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особою,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наділяється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певними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повноваженнями</a:t>
              </a:r>
              <a:r>
                <a:rPr lang="ru-RU" sz="22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200" u="none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269403" y="4155248"/>
            <a:ext cx="2879636" cy="4164748"/>
            <a:chOff x="-122329" y="0"/>
            <a:chExt cx="3795098" cy="403267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03941" cy="403941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91919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-122329" y="456478"/>
              <a:ext cx="3795098" cy="3576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indent="457200" algn="just">
                <a:spcBef>
                  <a:spcPct val="0"/>
                </a:spcBef>
              </a:pP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По-третє, вони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мають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обов’язкову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силу, для тих, кому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адресовані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тобто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директивні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саме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прийняті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державному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рівні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Якщо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ж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 є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директивним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тих, кому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воно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адресовано,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воно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втрачає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свій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сенс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і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положення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є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принциповим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саме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2000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11" y="-127209"/>
            <a:ext cx="3895682" cy="11705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629" y="6304308"/>
            <a:ext cx="7096571" cy="3982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545621" y="-319177"/>
            <a:ext cx="3140015" cy="10925355"/>
          </a:xfrm>
          <a:prstGeom prst="rect">
            <a:avLst/>
          </a:prstGeom>
          <a:solidFill>
            <a:srgbClr val="FEE600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47750" y="1054413"/>
            <a:ext cx="8524031" cy="8541107"/>
            <a:chOff x="0" y="0"/>
            <a:chExt cx="10143490" cy="10163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t="-25" b="-2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5"/>
              <a:stretch>
                <a:fillRect t="-6388" b="-638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6"/>
              <a:stretch>
                <a:fillRect l="-68691" r="-6869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864728" y="5096202"/>
            <a:ext cx="7813672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</a:t>
            </a:r>
            <a:r>
              <a:rPr lang="ru-RU" sz="4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0221" y="167479"/>
            <a:ext cx="3895725" cy="117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067800" y="3013789"/>
            <a:ext cx="836438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каналу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розпочалося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1990-х роках. в США.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передвиборчих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викладали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час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з'явилася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присвячених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проблемі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передвиборних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точок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utoShape 6"/>
          <p:cNvSpPr/>
          <p:nvPr/>
        </p:nvSpPr>
        <p:spPr>
          <a:xfrm>
            <a:off x="-545621" y="8287828"/>
            <a:ext cx="19566866" cy="2127292"/>
          </a:xfrm>
          <a:prstGeom prst="rect">
            <a:avLst/>
          </a:prstGeom>
          <a:solidFill>
            <a:srgbClr val="191919"/>
          </a:solid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1926864" y="1503469"/>
            <a:ext cx="10455952" cy="7754831"/>
            <a:chOff x="0" y="0"/>
            <a:chExt cx="13716000" cy="10172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10172700"/>
            </a:xfrm>
            <a:custGeom>
              <a:avLst/>
              <a:gdLst/>
              <a:ahLst/>
              <a:cxnLst/>
              <a:rect l="l" t="t" r="r" b="b"/>
              <a:pathLst>
                <a:path w="13716000" h="101727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>
              <a:blip r:embed="rId2"/>
              <a:stretch>
                <a:fillRect t="-393" b="-39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93700" y="615950"/>
              <a:ext cx="12941300" cy="9107742"/>
            </a:xfrm>
            <a:custGeom>
              <a:avLst/>
              <a:gdLst/>
              <a:ahLst/>
              <a:cxnLst/>
              <a:rect l="l" t="t" r="r" b="b"/>
              <a:pathLst>
                <a:path w="12941300" h="9107742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>
              <a:blip r:embed="rId3"/>
              <a:stretch>
                <a:fillRect l="-2766" r="-2766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55703" y="865655"/>
            <a:ext cx="803597" cy="3550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90177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1387</Words>
  <Application>Microsoft Office PowerPoint</Application>
  <PresentationFormat>Произвольный</PresentationFormat>
  <Paragraphs>95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HK Grotesk Bold</vt:lpstr>
      <vt:lpstr>Calibri</vt:lpstr>
      <vt:lpstr>Times New Roman</vt:lpstr>
      <vt:lpstr>Arial</vt:lpstr>
      <vt:lpstr>HK Grotesk Bold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Черный и Желтый Современный Социальные Сети Маркетинг Тенденции Презентация</dc:title>
  <cp:lastModifiedBy>Учетная запись Майкрософт</cp:lastModifiedBy>
  <cp:revision>25</cp:revision>
  <dcterms:created xsi:type="dcterms:W3CDTF">2006-08-16T00:00:00Z</dcterms:created>
  <dcterms:modified xsi:type="dcterms:W3CDTF">2023-10-05T11:00:55Z</dcterms:modified>
  <dc:identifier>DAFfQAjeoJc</dc:identifier>
</cp:coreProperties>
</file>