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5">
  <p:sldMasterIdLst>
    <p:sldMasterId id="2147483648" r:id="rId1"/>
  </p:sldMasterIdLst>
  <p:sldIdLst>
    <p:sldId id="256" r:id="rId2"/>
    <p:sldId id="257" r:id="rId3"/>
    <p:sldId id="276" r:id="rId4"/>
    <p:sldId id="277" r:id="rId5"/>
    <p:sldId id="278" r:id="rId6"/>
    <p:sldId id="279" r:id="rId7"/>
    <p:sldId id="280" r:id="rId8"/>
    <p:sldId id="281" r:id="rId9"/>
    <p:sldId id="282" r:id="rId10"/>
    <p:sldId id="283" r:id="rId11"/>
    <p:sldId id="284" r:id="rId12"/>
    <p:sldId id="285" r:id="rId13"/>
    <p:sldId id="286" r:id="rId14"/>
    <p:sldId id="287" r:id="rId15"/>
    <p:sldId id="290" r:id="rId16"/>
    <p:sldId id="289" r:id="rId17"/>
    <p:sldId id="288"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9" r:id="rId46"/>
    <p:sldId id="320" r:id="rId47"/>
    <p:sldId id="321" r:id="rId48"/>
    <p:sldId id="323" r:id="rId49"/>
    <p:sldId id="324" r:id="rId50"/>
    <p:sldId id="322" r:id="rId51"/>
  </p:sldIdLst>
  <p:sldSz cx="12192000" cy="6858000"/>
  <p:notesSz cx="674211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8" autoAdjust="0"/>
    <p:restoredTop sz="94660"/>
  </p:normalViewPr>
  <p:slideViewPr>
    <p:cSldViewPr snapToGrid="0">
      <p:cViewPr varScale="1">
        <p:scale>
          <a:sx n="52" d="100"/>
          <a:sy n="52" d="100"/>
        </p:scale>
        <p:origin x="53" y="7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3/19/2026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4BBF3-7A29-443D-9928-D61788A91588}"/>
              </a:ext>
            </a:extLst>
          </p:cNvPr>
          <p:cNvSpPr>
            <a:spLocks noGrp="1"/>
          </p:cNvSpPr>
          <p:nvPr>
            <p:ph type="ctrTitle"/>
          </p:nvPr>
        </p:nvSpPr>
        <p:spPr>
          <a:xfrm>
            <a:off x="1936068" y="150495"/>
            <a:ext cx="8915399" cy="2262781"/>
          </a:xfrm>
        </p:spPr>
        <p:txBody>
          <a:bodyPr>
            <a:normAutofit/>
          </a:bodyPr>
          <a:lstStyle/>
          <a:p>
            <a:r>
              <a:rPr lang="uk-UA" sz="2800" b="1"/>
              <a:t>Тема 2. </a:t>
            </a:r>
            <a:r>
              <a:rPr lang="ru-RU" sz="2800" b="1" dirty="0"/>
              <a:t> </a:t>
            </a:r>
            <a:r>
              <a:rPr lang="ru-RU" sz="2800" b="1" dirty="0" err="1"/>
              <a:t>Міжнародна</a:t>
            </a:r>
            <a:r>
              <a:rPr lang="ru-RU" sz="2800" b="1" dirty="0"/>
              <a:t> </a:t>
            </a:r>
            <a:r>
              <a:rPr lang="ru-RU" sz="2800" b="1" dirty="0" err="1"/>
              <a:t>інвестиційна</a:t>
            </a:r>
            <a:r>
              <a:rPr lang="ru-RU" sz="2800" b="1" dirty="0"/>
              <a:t> </a:t>
            </a:r>
            <a:r>
              <a:rPr lang="ru-RU" sz="2800" b="1" dirty="0" err="1"/>
              <a:t>діяльність</a:t>
            </a:r>
            <a:endParaRPr lang="uk-UA" sz="2800" b="1" dirty="0"/>
          </a:p>
        </p:txBody>
      </p:sp>
      <p:sp>
        <p:nvSpPr>
          <p:cNvPr id="4" name="Rectangle 1">
            <a:extLst>
              <a:ext uri="{FF2B5EF4-FFF2-40B4-BE49-F238E27FC236}">
                <a16:creationId xmlns:a16="http://schemas.microsoft.com/office/drawing/2014/main" id="{83C1646E-9C18-4D4B-9CFC-EEB4DEC26CD6}"/>
              </a:ext>
            </a:extLst>
          </p:cNvPr>
          <p:cNvSpPr>
            <a:spLocks noGrp="1" noChangeArrowheads="1"/>
          </p:cNvSpPr>
          <p:nvPr>
            <p:ph type="subTitle" idx="1"/>
          </p:nvPr>
        </p:nvSpPr>
        <p:spPr bwMode="auto">
          <a:xfrm>
            <a:off x="3044103" y="3171402"/>
            <a:ext cx="748038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1.</a:t>
            </a:r>
            <a:r>
              <a:rPr lang="uk-UA" altLang="uk-UA" sz="2000" dirty="0"/>
              <a:t>  </a:t>
            </a:r>
            <a:r>
              <a:rPr lang="ru-RU" sz="2000" dirty="0" err="1"/>
              <a:t>Сутність</a:t>
            </a:r>
            <a:r>
              <a:rPr lang="ru-RU" sz="2000" dirty="0"/>
              <a:t> </a:t>
            </a:r>
            <a:r>
              <a:rPr lang="ru-RU" sz="2000" dirty="0" err="1"/>
              <a:t>міжнародних</a:t>
            </a:r>
            <a:r>
              <a:rPr lang="ru-RU" sz="2000" dirty="0"/>
              <a:t> </a:t>
            </a:r>
            <a:r>
              <a:rPr lang="ru-RU" sz="2000" dirty="0" err="1"/>
              <a:t>інвестицій</a:t>
            </a:r>
            <a:r>
              <a:rPr lang="ru-RU" sz="2000" dirty="0"/>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2000" dirty="0"/>
              <a:t>2.  </a:t>
            </a:r>
            <a:r>
              <a:rPr lang="ru-RU" sz="2000" dirty="0" err="1"/>
              <a:t>Класифікація</a:t>
            </a:r>
            <a:r>
              <a:rPr lang="ru-RU" sz="2000" dirty="0"/>
              <a:t> </a:t>
            </a:r>
            <a:r>
              <a:rPr lang="ru-RU" sz="2000" dirty="0" err="1"/>
              <a:t>інвестицій</a:t>
            </a:r>
            <a:endParaRPr lang="ru-RU" sz="2000" dirty="0"/>
          </a:p>
          <a:p>
            <a:pPr marL="0" marR="0" lvl="0" indent="0" algn="just" defTabSz="914400" rtl="0" eaLnBrk="0" fontAlgn="base" latinLnBrk="0" hangingPunct="0">
              <a:lnSpc>
                <a:spcPct val="100000"/>
              </a:lnSpc>
              <a:spcBef>
                <a:spcPct val="0"/>
              </a:spcBef>
              <a:spcAft>
                <a:spcPct val="0"/>
              </a:spcAft>
              <a:buClrTx/>
              <a:buSzTx/>
              <a:buFontTx/>
              <a:buNone/>
              <a:tabLst/>
            </a:pPr>
            <a:r>
              <a:rPr lang="uk-UA" altLang="uk-UA" sz="2000" dirty="0"/>
              <a:t>3.  </a:t>
            </a:r>
            <a:r>
              <a:rPr lang="ru-RU" sz="2000" dirty="0" err="1"/>
              <a:t>Міжнародний</a:t>
            </a:r>
            <a:r>
              <a:rPr lang="ru-RU" sz="2000" dirty="0"/>
              <a:t> </a:t>
            </a:r>
            <a:r>
              <a:rPr lang="ru-RU" sz="2000" dirty="0" err="1"/>
              <a:t>інвестиційний</a:t>
            </a:r>
            <a:r>
              <a:rPr lang="ru-RU" sz="2000" dirty="0"/>
              <a:t> </a:t>
            </a:r>
            <a:r>
              <a:rPr lang="ru-RU" sz="2000" dirty="0" err="1"/>
              <a:t>ринок</a:t>
            </a:r>
            <a:r>
              <a:rPr lang="ru-RU" sz="2000" dirty="0"/>
              <a:t> та </a:t>
            </a:r>
            <a:r>
              <a:rPr lang="ru-RU" sz="2000" dirty="0" err="1"/>
              <a:t>інвестиційні</a:t>
            </a:r>
            <a:r>
              <a:rPr lang="ru-RU" sz="2000" dirty="0"/>
              <a:t> </a:t>
            </a:r>
            <a:r>
              <a:rPr lang="ru-RU" sz="2000" dirty="0" err="1"/>
              <a:t>ресурси</a:t>
            </a:r>
            <a:r>
              <a:rPr lang="ru-RU" sz="2000" dirty="0"/>
              <a:t> </a:t>
            </a:r>
          </a:p>
          <a:p>
            <a:pPr lvl="0" algn="just" defTabSz="914400">
              <a:buClrTx/>
            </a:pPr>
            <a:r>
              <a:rPr lang="uk-UA" altLang="uk-UA" sz="2000" dirty="0"/>
              <a:t>4. </a:t>
            </a:r>
            <a:r>
              <a:rPr lang="uk-UA" sz="2000" dirty="0"/>
              <a:t> Міжнародна підприємницька інвестиційна діяльність</a:t>
            </a:r>
          </a:p>
        </p:txBody>
      </p:sp>
    </p:spTree>
    <p:extLst>
      <p:ext uri="{BB962C8B-B14F-4D97-AF65-F5344CB8AC3E}">
        <p14:creationId xmlns:p14="http://schemas.microsoft.com/office/powerpoint/2010/main" val="136434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0B5952-1213-4089-A67A-0BE7406993D2}"/>
              </a:ext>
            </a:extLst>
          </p:cNvPr>
          <p:cNvSpPr txBox="1"/>
          <p:nvPr/>
        </p:nvSpPr>
        <p:spPr>
          <a:xfrm>
            <a:off x="3344333" y="952437"/>
            <a:ext cx="7780868" cy="1938992"/>
          </a:xfrm>
          <a:prstGeom prst="rect">
            <a:avLst/>
          </a:prstGeom>
          <a:noFill/>
        </p:spPr>
        <p:txBody>
          <a:bodyPr wrap="square">
            <a:spAutoFit/>
          </a:bodyPr>
          <a:lstStyle/>
          <a:p>
            <a:pPr algn="just"/>
            <a:r>
              <a:rPr lang="ru-RU" sz="2400" dirty="0">
                <a:latin typeface="Arial" panose="020B0604020202020204" pitchFamily="34" charset="0"/>
                <a:cs typeface="Arial" panose="020B0604020202020204" pitchFamily="34" charset="0"/>
              </a:rPr>
              <a:t>4. </a:t>
            </a:r>
            <a:r>
              <a:rPr lang="ru-RU" sz="2400" b="1" dirty="0">
                <a:latin typeface="Arial" panose="020B0604020202020204" pitchFamily="34" charset="0"/>
                <a:cs typeface="Arial" panose="020B0604020202020204" pitchFamily="34" charset="0"/>
              </a:rPr>
              <a:t>За </a:t>
            </a:r>
            <a:r>
              <a:rPr lang="ru-RU" sz="2400" b="1" dirty="0" err="1">
                <a:latin typeface="Arial" panose="020B0604020202020204" pitchFamily="34" charset="0"/>
                <a:cs typeface="Arial" panose="020B0604020202020204" pitchFamily="34" charset="0"/>
              </a:rPr>
              <a:t>періодом</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дії</a:t>
            </a:r>
            <a:r>
              <a:rPr lang="ru-RU" sz="2400" b="1"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Ø"/>
            </a:pPr>
            <a:r>
              <a:rPr lang="ru-RU" sz="2400" b="1" dirty="0" err="1">
                <a:latin typeface="Arial" panose="020B0604020202020204" pitchFamily="34" charset="0"/>
                <a:cs typeface="Arial" panose="020B0604020202020204" pitchFamily="34" charset="0"/>
              </a:rPr>
              <a:t>короткострокові</a:t>
            </a:r>
            <a:r>
              <a:rPr lang="ru-RU" sz="2400" dirty="0">
                <a:latin typeface="Arial" panose="020B0604020202020204" pitchFamily="34" charset="0"/>
                <a:cs typeface="Arial" panose="020B0604020202020204" pitchFamily="34" charset="0"/>
              </a:rPr>
              <a:t> – </a:t>
            </a:r>
            <a:r>
              <a:rPr lang="ru-RU" sz="2400" dirty="0" err="1">
                <a:latin typeface="Arial" panose="020B0604020202020204" pitchFamily="34" charset="0"/>
                <a:cs typeface="Arial" panose="020B0604020202020204" pitchFamily="34" charset="0"/>
              </a:rPr>
              <a:t>вкладення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капіталу</a:t>
            </a:r>
            <a:r>
              <a:rPr lang="ru-RU" sz="2400" dirty="0">
                <a:latin typeface="Arial" panose="020B0604020202020204" pitchFamily="34" charset="0"/>
                <a:cs typeface="Arial" panose="020B0604020202020204" pitchFamily="34" charset="0"/>
              </a:rPr>
              <a:t> на </a:t>
            </a:r>
            <a:r>
              <a:rPr lang="ru-RU" sz="2400" dirty="0" err="1">
                <a:latin typeface="Arial" panose="020B0604020202020204" pitchFamily="34" charset="0"/>
                <a:cs typeface="Arial" panose="020B0604020202020204" pitchFamily="34" charset="0"/>
              </a:rPr>
              <a:t>період</a:t>
            </a:r>
            <a:r>
              <a:rPr lang="ru-RU" sz="2400" dirty="0">
                <a:latin typeface="Arial" panose="020B0604020202020204" pitchFamily="34" charset="0"/>
                <a:cs typeface="Arial" panose="020B0604020202020204" pitchFamily="34" charset="0"/>
              </a:rPr>
              <a:t> до року; </a:t>
            </a:r>
          </a:p>
          <a:p>
            <a:pPr marL="342900" indent="-342900" algn="just">
              <a:buFont typeface="Wingdings" panose="05000000000000000000" pitchFamily="2" charset="2"/>
              <a:buChar char="Ø"/>
            </a:pPr>
            <a:r>
              <a:rPr lang="ru-RU" sz="2400" b="1" dirty="0" err="1">
                <a:latin typeface="Arial" panose="020B0604020202020204" pitchFamily="34" charset="0"/>
                <a:cs typeface="Arial" panose="020B0604020202020204" pitchFamily="34" charset="0"/>
              </a:rPr>
              <a:t>довгострокові</a:t>
            </a:r>
            <a:r>
              <a:rPr lang="ru-RU" sz="2400" dirty="0">
                <a:latin typeface="Arial" panose="020B0604020202020204" pitchFamily="34" charset="0"/>
                <a:cs typeface="Arial" panose="020B0604020202020204" pitchFamily="34" charset="0"/>
              </a:rPr>
              <a:t> – </a:t>
            </a:r>
            <a:r>
              <a:rPr lang="ru-RU" sz="2400" dirty="0" err="1">
                <a:latin typeface="Arial" panose="020B0604020202020204" pitchFamily="34" charset="0"/>
                <a:cs typeface="Arial" panose="020B0604020202020204" pitchFamily="34" charset="0"/>
              </a:rPr>
              <a:t>розраховані</a:t>
            </a:r>
            <a:r>
              <a:rPr lang="ru-RU" sz="2400" dirty="0">
                <a:latin typeface="Arial" panose="020B0604020202020204" pitchFamily="34" charset="0"/>
                <a:cs typeface="Arial" panose="020B0604020202020204" pitchFamily="34" charset="0"/>
              </a:rPr>
              <a:t> на </a:t>
            </a:r>
            <a:r>
              <a:rPr lang="ru-RU" sz="2400" dirty="0" err="1">
                <a:latin typeface="Arial" panose="020B0604020202020204" pitchFamily="34" charset="0"/>
                <a:cs typeface="Arial" panose="020B0604020202020204" pitchFamily="34" charset="0"/>
              </a:rPr>
              <a:t>термін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більше</a:t>
            </a:r>
            <a:r>
              <a:rPr lang="ru-RU" sz="2400" dirty="0">
                <a:latin typeface="Arial" panose="020B0604020202020204" pitchFamily="34" charset="0"/>
                <a:cs typeface="Arial" panose="020B0604020202020204" pitchFamily="34" charset="0"/>
              </a:rPr>
              <a:t> року </a:t>
            </a:r>
            <a:r>
              <a:rPr lang="ru-RU" sz="2400" dirty="0" err="1">
                <a:latin typeface="Arial" panose="020B0604020202020204" pitchFamily="34" charset="0"/>
                <a:cs typeface="Arial" panose="020B0604020202020204" pitchFamily="34" charset="0"/>
              </a:rPr>
              <a:t>або</a:t>
            </a:r>
            <a:r>
              <a:rPr lang="ru-RU" sz="2400" dirty="0">
                <a:latin typeface="Arial" panose="020B0604020202020204" pitchFamily="34" charset="0"/>
                <a:cs typeface="Arial" panose="020B0604020202020204" pitchFamily="34" charset="0"/>
              </a:rPr>
              <a:t> не </a:t>
            </a:r>
            <a:r>
              <a:rPr lang="ru-RU" sz="2400" dirty="0" err="1">
                <a:latin typeface="Arial" panose="020B0604020202020204" pitchFamily="34" charset="0"/>
                <a:cs typeface="Arial" panose="020B0604020202020204" pitchFamily="34" charset="0"/>
              </a:rPr>
              <a:t>обмежені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якимось</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терміном</a:t>
            </a:r>
            <a:r>
              <a:rPr lang="ru-RU" sz="2400" dirty="0">
                <a:latin typeface="Arial" panose="020B0604020202020204" pitchFamily="34" charset="0"/>
                <a:cs typeface="Arial" panose="020B0604020202020204" pitchFamily="34" charset="0"/>
              </a:rPr>
              <a:t>.</a:t>
            </a:r>
            <a:endParaRPr lang="uk-UA" sz="2400" dirty="0">
              <a:latin typeface="Arial" panose="020B0604020202020204" pitchFamily="34" charset="0"/>
              <a:cs typeface="Arial" panose="020B0604020202020204" pitchFamily="34" charset="0"/>
            </a:endParaRPr>
          </a:p>
        </p:txBody>
      </p:sp>
      <p:pic>
        <p:nvPicPr>
          <p:cNvPr id="5" name="Графіка 4" descr="Hourglass Finished with solid fill">
            <a:extLst>
              <a:ext uri="{FF2B5EF4-FFF2-40B4-BE49-F238E27FC236}">
                <a16:creationId xmlns:a16="http://schemas.microsoft.com/office/drawing/2014/main" id="{AD06977C-D80D-4644-BE5E-3E746EA6E9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4466" y="1007533"/>
            <a:ext cx="914400" cy="914400"/>
          </a:xfrm>
          <a:prstGeom prst="rect">
            <a:avLst/>
          </a:prstGeom>
        </p:spPr>
      </p:pic>
    </p:spTree>
    <p:extLst>
      <p:ext uri="{BB962C8B-B14F-4D97-AF65-F5344CB8AC3E}">
        <p14:creationId xmlns:p14="http://schemas.microsoft.com/office/powerpoint/2010/main" val="69487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45E533-DEF0-4EDD-91D5-7D97E3A4352C}"/>
              </a:ext>
            </a:extLst>
          </p:cNvPr>
          <p:cNvSpPr txBox="1"/>
          <p:nvPr/>
        </p:nvSpPr>
        <p:spPr>
          <a:xfrm>
            <a:off x="2142067" y="786474"/>
            <a:ext cx="8077200" cy="4893647"/>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5. </a:t>
            </a:r>
            <a:r>
              <a:rPr lang="uk-UA" sz="2400" b="1" dirty="0">
                <a:latin typeface="Arial" panose="020B0604020202020204" pitchFamily="34" charset="0"/>
                <a:cs typeface="Arial" panose="020B0604020202020204" pitchFamily="34" charset="0"/>
              </a:rPr>
              <a:t>За регіональною ознакою: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внутрішні</a:t>
            </a:r>
            <a:r>
              <a:rPr lang="uk-UA" sz="2400" dirty="0">
                <a:latin typeface="Arial" panose="020B0604020202020204" pitchFamily="34" charset="0"/>
                <a:cs typeface="Arial" panose="020B0604020202020204" pitchFamily="34" charset="0"/>
              </a:rPr>
              <a:t> – вкладення коштів в об’єкти інвестування, розміщені у територіальних межах даної країни. Розрізняють національні та іноземні інвестиції (залежно від суб’єкта, який здійснює інвестування на території даної країни);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зовнішні (закордонні) </a:t>
            </a:r>
            <a:r>
              <a:rPr lang="uk-UA" sz="2400" dirty="0">
                <a:latin typeface="Arial" panose="020B0604020202020204" pitchFamily="34" charset="0"/>
                <a:cs typeface="Arial" panose="020B0604020202020204" pitchFamily="34" charset="0"/>
              </a:rPr>
              <a:t>– вкладення в об’єкти інвестування, розміщені за територіальними межами даної країни;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міжнародні </a:t>
            </a:r>
            <a:r>
              <a:rPr lang="uk-UA" sz="2400" dirty="0">
                <a:latin typeface="Arial" panose="020B0604020202020204" pitchFamily="34" charset="0"/>
                <a:cs typeface="Arial" panose="020B0604020202020204" pitchFamily="34" charset="0"/>
              </a:rPr>
              <a:t>– інвестиції за кордон та іноземні. Це інвестиції, реалізація яких передбачає взаємодію учасників, які належать різним державам (резидентів та нерезидентів) стосовно конкретної країни.</a:t>
            </a:r>
          </a:p>
        </p:txBody>
      </p:sp>
    </p:spTree>
    <p:extLst>
      <p:ext uri="{BB962C8B-B14F-4D97-AF65-F5344CB8AC3E}">
        <p14:creationId xmlns:p14="http://schemas.microsoft.com/office/powerpoint/2010/main" val="278400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90C8FF-ECEF-44F4-8056-45BA5E03A5D2}"/>
              </a:ext>
            </a:extLst>
          </p:cNvPr>
          <p:cNvSpPr txBox="1"/>
          <p:nvPr/>
        </p:nvSpPr>
        <p:spPr>
          <a:xfrm>
            <a:off x="2573866" y="775311"/>
            <a:ext cx="8178800" cy="4893647"/>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6. </a:t>
            </a:r>
            <a:r>
              <a:rPr lang="uk-UA" sz="2400" b="1" dirty="0">
                <a:latin typeface="Arial" panose="020B0604020202020204" pitchFamily="34" charset="0"/>
                <a:cs typeface="Arial" panose="020B0604020202020204" pitchFamily="34" charset="0"/>
              </a:rPr>
              <a:t>За характером участі в інвестиційному процесі</a:t>
            </a:r>
            <a:r>
              <a:rPr lang="uk-UA" sz="24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прямі</a:t>
            </a:r>
            <a:r>
              <a:rPr lang="uk-UA" sz="2400" dirty="0">
                <a:latin typeface="Arial" panose="020B0604020202020204" pitchFamily="34" charset="0"/>
                <a:cs typeface="Arial" panose="020B0604020202020204" pitchFamily="34" charset="0"/>
              </a:rPr>
              <a:t> – вкладення капіталу з метою сприяння отриманню прибутку (доходу) та вкладання, що зумовлені довгостроковим економічним інтересом і забезпечують контроль інвестора над об’єктом інвестування, а також усі </a:t>
            </a:r>
            <a:r>
              <a:rPr lang="uk-UA" sz="2400" dirty="0" err="1">
                <a:latin typeface="Arial" panose="020B0604020202020204" pitchFamily="34" charset="0"/>
                <a:cs typeface="Arial" panose="020B0604020202020204" pitchFamily="34" charset="0"/>
              </a:rPr>
              <a:t>внутрішьокорпораційні</a:t>
            </a:r>
            <a:r>
              <a:rPr lang="uk-UA" sz="2400" dirty="0">
                <a:latin typeface="Arial" panose="020B0604020202020204" pitchFamily="34" charset="0"/>
                <a:cs typeface="Arial" panose="020B0604020202020204" pitchFamily="34" charset="0"/>
              </a:rPr>
              <a:t> перекази капіталу у формі кредитів і позик між прямим інвестором і філіями, дочірніми та асоційованими компаніями;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портфельні</a:t>
            </a:r>
            <a:r>
              <a:rPr lang="uk-UA" sz="2400" dirty="0">
                <a:latin typeface="Arial" panose="020B0604020202020204" pitchFamily="34" charset="0"/>
                <a:cs typeface="Arial" panose="020B0604020202020204" pitchFamily="34" charset="0"/>
              </a:rPr>
              <a:t> – вкладення капіталу в цінні папери з метою отримання доходу (дивідендів). Такі інвестиції не забезпечують реального контролю інвестора над об’єктом інвестування. </a:t>
            </a:r>
          </a:p>
        </p:txBody>
      </p:sp>
      <p:pic>
        <p:nvPicPr>
          <p:cNvPr id="4" name="Графіка 3" descr="Briefcase with solid fill">
            <a:extLst>
              <a:ext uri="{FF2B5EF4-FFF2-40B4-BE49-F238E27FC236}">
                <a16:creationId xmlns:a16="http://schemas.microsoft.com/office/drawing/2014/main" id="{2A54E7B6-2A06-4FAA-97BD-5493C0DE1F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5068" y="4491567"/>
            <a:ext cx="914400" cy="914400"/>
          </a:xfrm>
          <a:prstGeom prst="rect">
            <a:avLst/>
          </a:prstGeom>
        </p:spPr>
      </p:pic>
    </p:spTree>
    <p:extLst>
      <p:ext uri="{BB962C8B-B14F-4D97-AF65-F5344CB8AC3E}">
        <p14:creationId xmlns:p14="http://schemas.microsoft.com/office/powerpoint/2010/main" val="27389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7D169-2725-4DC7-A9BD-1AA88CA8FA88}"/>
              </a:ext>
            </a:extLst>
          </p:cNvPr>
          <p:cNvSpPr txBox="1"/>
          <p:nvPr/>
        </p:nvSpPr>
        <p:spPr>
          <a:xfrm>
            <a:off x="2607734" y="894141"/>
            <a:ext cx="8288865" cy="4154984"/>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Динаміка показників чистих інвестицій відображає характер і особливості економічного розвитку країни у певний історичний термін. При цьому зростання обсягів чистих інвестицій зумовлює збільшення прибутку, а темпи зростання сумарного прибутку значно перевищують темпи зростання обсягу чистих інвестицій. </a:t>
            </a:r>
          </a:p>
          <a:p>
            <a:pPr algn="just"/>
            <a:endParaRPr lang="uk-UA" sz="2400" dirty="0">
              <a:latin typeface="Arial" panose="020B0604020202020204" pitchFamily="34" charset="0"/>
              <a:cs typeface="Arial" panose="020B0604020202020204" pitchFamily="34" charset="0"/>
            </a:endParaRPr>
          </a:p>
          <a:p>
            <a:pPr algn="just"/>
            <a:r>
              <a:rPr lang="uk-UA" sz="2400" dirty="0">
                <a:latin typeface="Arial" panose="020B0604020202020204" pitchFamily="34" charset="0"/>
                <a:cs typeface="Arial" panose="020B0604020202020204" pitchFamily="34" charset="0"/>
              </a:rPr>
              <a:t>      Таке явище називається </a:t>
            </a:r>
            <a:r>
              <a:rPr lang="uk-UA" sz="2400" b="1" dirty="0">
                <a:latin typeface="Arial" panose="020B0604020202020204" pitchFamily="34" charset="0"/>
                <a:cs typeface="Arial" panose="020B0604020202020204" pitchFamily="34" charset="0"/>
              </a:rPr>
              <a:t>ефектом мультиплікатора.</a:t>
            </a:r>
          </a:p>
          <a:p>
            <a:pPr algn="just"/>
            <a:r>
              <a:rPr lang="uk-UA" sz="2400" dirty="0">
                <a:latin typeface="Arial" panose="020B0604020202020204" pitchFamily="34" charset="0"/>
                <a:cs typeface="Arial" panose="020B0604020202020204" pitchFamily="34" charset="0"/>
              </a:rPr>
              <a:t>Воно залежить від числового значення коефіцієнта, що характеризує відношення зростання прибутку до збільшення обсягу чистих інвестицій.</a:t>
            </a:r>
          </a:p>
        </p:txBody>
      </p:sp>
      <p:pic>
        <p:nvPicPr>
          <p:cNvPr id="5" name="Графіка 4" descr="Upward trend with solid fill">
            <a:extLst>
              <a:ext uri="{FF2B5EF4-FFF2-40B4-BE49-F238E27FC236}">
                <a16:creationId xmlns:a16="http://schemas.microsoft.com/office/drawing/2014/main" id="{2A8F69BE-6956-4ADF-96BB-5E9F3094A8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5267" y="3064932"/>
            <a:ext cx="914400" cy="914400"/>
          </a:xfrm>
          <a:prstGeom prst="rect">
            <a:avLst/>
          </a:prstGeom>
        </p:spPr>
      </p:pic>
    </p:spTree>
    <p:extLst>
      <p:ext uri="{BB962C8B-B14F-4D97-AF65-F5344CB8AC3E}">
        <p14:creationId xmlns:p14="http://schemas.microsoft.com/office/powerpoint/2010/main" val="243576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74976-31C1-4C21-ABDA-E5B4AC9422D9}"/>
              </a:ext>
            </a:extLst>
          </p:cNvPr>
          <p:cNvSpPr txBox="1"/>
          <p:nvPr/>
        </p:nvSpPr>
        <p:spPr>
          <a:xfrm>
            <a:off x="2091267" y="1376445"/>
            <a:ext cx="8771466" cy="3046988"/>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Важливою складовою міжнародної інвестиційної взаємодії </a:t>
            </a:r>
            <a:r>
              <a:rPr lang="uk-UA" sz="2400" b="1" dirty="0">
                <a:latin typeface="Arial" panose="020B0604020202020204" pitchFamily="34" charset="0"/>
                <a:cs typeface="Arial" panose="020B0604020202020204" pitchFamily="34" charset="0"/>
              </a:rPr>
              <a:t>є державна іноземна допомога</a:t>
            </a:r>
            <a:r>
              <a:rPr lang="uk-UA" sz="2400" dirty="0">
                <a:latin typeface="Arial" panose="020B0604020202020204" pitchFamily="34" charset="0"/>
                <a:cs typeface="Arial" panose="020B0604020202020204" pitchFamily="34" charset="0"/>
              </a:rPr>
              <a:t>, що не має комерційного характеру і надається на пільгових умовах. </a:t>
            </a:r>
          </a:p>
          <a:p>
            <a:pPr algn="just"/>
            <a:r>
              <a:rPr lang="uk-UA" sz="2400" dirty="0">
                <a:latin typeface="Arial" panose="020B0604020202020204" pitchFamily="34" charset="0"/>
                <a:cs typeface="Arial" panose="020B0604020202020204" pitchFamily="34" charset="0"/>
              </a:rPr>
              <a:t>Структурно її формують:</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гранти,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позики,</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технічна допомога</a:t>
            </a:r>
            <a:r>
              <a:rPr lang="uk-UA" sz="2400" dirty="0">
                <a:latin typeface="Arial" panose="020B0604020202020204" pitchFamily="34" charset="0"/>
                <a:cs typeface="Arial" panose="020B0604020202020204" pitchFamily="34" charset="0"/>
              </a:rPr>
              <a:t>.</a:t>
            </a:r>
          </a:p>
          <a:p>
            <a:pPr algn="just"/>
            <a:r>
              <a:rPr lang="uk-UA" sz="2400" dirty="0">
                <a:latin typeface="Arial" panose="020B0604020202020204" pitchFamily="34" charset="0"/>
                <a:cs typeface="Arial" panose="020B0604020202020204" pitchFamily="34" charset="0"/>
              </a:rPr>
              <a:t>Вона може мати як двох-, так і багатосторонню основу. </a:t>
            </a:r>
          </a:p>
        </p:txBody>
      </p:sp>
      <p:pic>
        <p:nvPicPr>
          <p:cNvPr id="4" name="Графіка 3" descr="Lightbulb with solid fill">
            <a:extLst>
              <a:ext uri="{FF2B5EF4-FFF2-40B4-BE49-F238E27FC236}">
                <a16:creationId xmlns:a16="http://schemas.microsoft.com/office/drawing/2014/main" id="{3283F45A-1A63-4291-9899-A0EC24C09D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6867" y="2899939"/>
            <a:ext cx="914400" cy="914400"/>
          </a:xfrm>
          <a:prstGeom prst="rect">
            <a:avLst/>
          </a:prstGeom>
        </p:spPr>
      </p:pic>
    </p:spTree>
    <p:extLst>
      <p:ext uri="{BB962C8B-B14F-4D97-AF65-F5344CB8AC3E}">
        <p14:creationId xmlns:p14="http://schemas.microsoft.com/office/powerpoint/2010/main" val="3623756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782FF6-2247-407A-9C86-E84EDFC1C0DF}"/>
              </a:ext>
            </a:extLst>
          </p:cNvPr>
          <p:cNvSpPr txBox="1"/>
          <p:nvPr/>
        </p:nvSpPr>
        <p:spPr>
          <a:xfrm>
            <a:off x="2607732" y="818508"/>
            <a:ext cx="8475133" cy="5632311"/>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У </a:t>
            </a:r>
            <a:r>
              <a:rPr lang="uk-UA" sz="2400" b="1" dirty="0">
                <a:latin typeface="Arial" panose="020B0604020202020204" pitchFamily="34" charset="0"/>
                <a:cs typeface="Arial" panose="020B0604020202020204" pitchFamily="34" charset="0"/>
              </a:rPr>
              <a:t>країн-донорів</a:t>
            </a:r>
            <a:r>
              <a:rPr lang="uk-UA" sz="2400" dirty="0">
                <a:latin typeface="Arial" panose="020B0604020202020204" pitchFamily="34" charset="0"/>
                <a:cs typeface="Arial" panose="020B0604020202020204" pitchFamily="34" charset="0"/>
              </a:rPr>
              <a:t> (як правило, розвинених країн) при наданні допомоги тій чи іншій країні превалюють політичні і стратегічні пріоритети. В той же час, майже у всіх випадках має місце економічне обґрунтування грантів, позик, технічної допомоги.</a:t>
            </a:r>
          </a:p>
          <a:p>
            <a:pPr algn="just"/>
            <a:r>
              <a:rPr lang="uk-UA" sz="2400" i="1" dirty="0">
                <a:latin typeface="Arial" panose="020B0604020202020204" pitchFamily="34" charset="0"/>
                <a:cs typeface="Arial" panose="020B0604020202020204" pitchFamily="34" charset="0"/>
              </a:rPr>
              <a:t>Наприклад, типовими є «прив’язка» іноземної допомоги до експорту країни-донора, а також подорожчання іноземної допомоги, превалювання позик над грантами тощо.</a:t>
            </a:r>
          </a:p>
          <a:p>
            <a:pPr algn="just"/>
            <a:r>
              <a:rPr lang="uk-UA" sz="2400" dirty="0">
                <a:latin typeface="Arial" panose="020B0604020202020204" pitchFamily="34" charset="0"/>
                <a:cs typeface="Arial" panose="020B0604020202020204" pitchFamily="34" charset="0"/>
              </a:rPr>
              <a:t>Мотивація </a:t>
            </a:r>
            <a:r>
              <a:rPr lang="uk-UA" sz="2400" b="1" dirty="0">
                <a:latin typeface="Arial" panose="020B0604020202020204" pitchFamily="34" charset="0"/>
                <a:cs typeface="Arial" panose="020B0604020202020204" pitchFamily="34" charset="0"/>
              </a:rPr>
              <a:t>країн-реципієнтів</a:t>
            </a:r>
            <a:r>
              <a:rPr lang="uk-UA" sz="2400" dirty="0">
                <a:latin typeface="Arial" panose="020B0604020202020204" pitchFamily="34" charset="0"/>
                <a:cs typeface="Arial" panose="020B0604020202020204" pitchFamily="34" charset="0"/>
              </a:rPr>
              <a:t> (в основному, країни, що розвиваються, та країни з перехідними економіками) випливає з необхідності залучення ними додаткових ресурсів для власного економічного розвитку за умов недостатності внутрішніх накопичень для підтримки валюти та інвестування. </a:t>
            </a:r>
          </a:p>
        </p:txBody>
      </p:sp>
    </p:spTree>
    <p:extLst>
      <p:ext uri="{BB962C8B-B14F-4D97-AF65-F5344CB8AC3E}">
        <p14:creationId xmlns:p14="http://schemas.microsoft.com/office/powerpoint/2010/main" val="26669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F9B3E9-1431-4C7D-9E21-D19FE24EE30E}"/>
              </a:ext>
            </a:extLst>
          </p:cNvPr>
          <p:cNvSpPr txBox="1"/>
          <p:nvPr/>
        </p:nvSpPr>
        <p:spPr>
          <a:xfrm>
            <a:off x="3132666" y="1520736"/>
            <a:ext cx="7162800" cy="2677656"/>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Міжнародні інвестиції характеризуються: </a:t>
            </a:r>
            <a:endParaRPr lang="uk-UA"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інституційною природою;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цільовою орієнтацією;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видами;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формами;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джерелами;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величиною і термінами інвестування.</a:t>
            </a:r>
          </a:p>
        </p:txBody>
      </p:sp>
      <p:pic>
        <p:nvPicPr>
          <p:cNvPr id="5" name="Графіка 4" descr="Checklist with solid fill">
            <a:extLst>
              <a:ext uri="{FF2B5EF4-FFF2-40B4-BE49-F238E27FC236}">
                <a16:creationId xmlns:a16="http://schemas.microsoft.com/office/drawing/2014/main" id="{16E31579-CDA1-49BF-9A39-419D2A355B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5133" y="1520736"/>
            <a:ext cx="914400" cy="914400"/>
          </a:xfrm>
          <a:prstGeom prst="rect">
            <a:avLst/>
          </a:prstGeom>
        </p:spPr>
      </p:pic>
    </p:spTree>
    <p:extLst>
      <p:ext uri="{BB962C8B-B14F-4D97-AF65-F5344CB8AC3E}">
        <p14:creationId xmlns:p14="http://schemas.microsoft.com/office/powerpoint/2010/main" val="90913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082DAE5-D53A-4E59-B6E5-DE44531A3558}"/>
              </a:ext>
            </a:extLst>
          </p:cNvPr>
          <p:cNvPicPr>
            <a:picLocks noChangeAspect="1"/>
          </p:cNvPicPr>
          <p:nvPr/>
        </p:nvPicPr>
        <p:blipFill rotWithShape="1">
          <a:blip r:embed="rId2"/>
          <a:srcRect l="32500" t="22212" r="33750" b="7500"/>
          <a:stretch/>
        </p:blipFill>
        <p:spPr>
          <a:xfrm>
            <a:off x="2413000" y="56749"/>
            <a:ext cx="5757333" cy="6744501"/>
          </a:xfrm>
          <a:prstGeom prst="rect">
            <a:avLst/>
          </a:prstGeom>
        </p:spPr>
      </p:pic>
      <p:sp>
        <p:nvSpPr>
          <p:cNvPr id="9" name="TextBox 8">
            <a:extLst>
              <a:ext uri="{FF2B5EF4-FFF2-40B4-BE49-F238E27FC236}">
                <a16:creationId xmlns:a16="http://schemas.microsoft.com/office/drawing/2014/main" id="{40BFB867-6AB4-403D-B76D-AB894EFF91A5}"/>
              </a:ext>
            </a:extLst>
          </p:cNvPr>
          <p:cNvSpPr txBox="1"/>
          <p:nvPr/>
        </p:nvSpPr>
        <p:spPr>
          <a:xfrm>
            <a:off x="8517466" y="641972"/>
            <a:ext cx="3496734" cy="4247317"/>
          </a:xfrm>
          <a:prstGeom prst="rect">
            <a:avLst/>
          </a:prstGeom>
          <a:noFill/>
        </p:spPr>
        <p:txBody>
          <a:bodyPr wrap="square">
            <a:spAutoFit/>
          </a:bodyPr>
          <a:lstStyle/>
          <a:p>
            <a:pPr algn="just"/>
            <a:r>
              <a:rPr lang="ru-RU" b="1" dirty="0" err="1">
                <a:latin typeface="Arial" panose="020B0604020202020204" pitchFamily="34" charset="0"/>
                <a:cs typeface="Arial" panose="020B0604020202020204" pitchFamily="34" charset="0"/>
              </a:rPr>
              <a:t>Концесії</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це</a:t>
            </a:r>
            <a:r>
              <a:rPr lang="ru-RU" dirty="0">
                <a:latin typeface="Arial" panose="020B0604020202020204" pitchFamily="34" charset="0"/>
                <a:cs typeface="Arial" panose="020B0604020202020204" pitchFamily="34" charset="0"/>
              </a:rPr>
              <a:t> форма договору </a:t>
            </a:r>
            <a:r>
              <a:rPr lang="ru-RU" dirty="0" err="1">
                <a:latin typeface="Arial" panose="020B0604020202020204" pitchFamily="34" charset="0"/>
                <a:cs typeface="Arial" panose="020B0604020202020204" pitchFamily="34" charset="0"/>
              </a:rPr>
              <a:t>між</a:t>
            </a:r>
            <a:r>
              <a:rPr lang="ru-RU" dirty="0">
                <a:latin typeface="Arial" panose="020B0604020202020204" pitchFamily="34" charset="0"/>
                <a:cs typeface="Arial" panose="020B0604020202020204" pitchFamily="34" charset="0"/>
              </a:rPr>
              <a:t> урядом </a:t>
            </a:r>
            <a:r>
              <a:rPr lang="ru-RU" dirty="0" err="1">
                <a:latin typeface="Arial" panose="020B0604020202020204" pitchFamily="34" charset="0"/>
                <a:cs typeface="Arial" panose="020B0604020202020204" pitchFamily="34" charset="0"/>
              </a:rPr>
              <a:t>або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місцевими</a:t>
            </a:r>
            <a:r>
              <a:rPr lang="ru-RU" dirty="0">
                <a:latin typeface="Arial" panose="020B0604020202020204" pitchFamily="34" charset="0"/>
                <a:cs typeface="Arial" panose="020B0604020202020204" pitchFamily="34" charset="0"/>
              </a:rPr>
              <a:t> органами </a:t>
            </a:r>
            <a:r>
              <a:rPr lang="ru-RU" dirty="0" err="1">
                <a:latin typeface="Arial" panose="020B0604020202020204" pitchFamily="34" charset="0"/>
                <a:cs typeface="Arial" panose="020B0604020202020204" pitchFamily="34" charset="0"/>
              </a:rPr>
              <a:t>влади</a:t>
            </a:r>
            <a:r>
              <a:rPr lang="ru-RU" dirty="0">
                <a:latin typeface="Arial" panose="020B0604020202020204" pitchFamily="34" charset="0"/>
                <a:cs typeface="Arial" panose="020B0604020202020204" pitchFamily="34" charset="0"/>
              </a:rPr>
              <a:t> та </a:t>
            </a:r>
            <a:r>
              <a:rPr lang="ru-RU" dirty="0" err="1">
                <a:latin typeface="Arial" panose="020B0604020202020204" pitchFamily="34" charset="0"/>
                <a:cs typeface="Arial" panose="020B0604020202020204" pitchFamily="34" charset="0"/>
              </a:rPr>
              <a:t>приватним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підприємством</a:t>
            </a:r>
            <a:r>
              <a:rPr lang="ru-RU" dirty="0">
                <a:latin typeface="Arial" panose="020B0604020202020204" pitchFamily="34" charset="0"/>
                <a:cs typeface="Arial" panose="020B0604020202020204" pitchFamily="34" charset="0"/>
              </a:rPr>
              <a:t>, за </a:t>
            </a:r>
            <a:r>
              <a:rPr lang="ru-RU" dirty="0" err="1">
                <a:latin typeface="Arial" panose="020B0604020202020204" pitchFamily="34" charset="0"/>
                <a:cs typeface="Arial" panose="020B0604020202020204" pitchFamily="34" charset="0"/>
              </a:rPr>
              <a:t>яким</a:t>
            </a:r>
            <a:r>
              <a:rPr lang="ru-RU" dirty="0">
                <a:latin typeface="Arial" panose="020B0604020202020204" pitchFamily="34" charset="0"/>
                <a:cs typeface="Arial" panose="020B0604020202020204" pitchFamily="34" charset="0"/>
              </a:rPr>
              <a:t> приватна </a:t>
            </a:r>
            <a:r>
              <a:rPr lang="ru-RU" dirty="0" err="1">
                <a:latin typeface="Arial" panose="020B0604020202020204" pitchFamily="34" charset="0"/>
                <a:cs typeface="Arial" panose="020B0604020202020204" pitchFamily="34" charset="0"/>
              </a:rPr>
              <a:t>компанія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отримує</a:t>
            </a:r>
            <a:r>
              <a:rPr lang="ru-RU" dirty="0">
                <a:latin typeface="Arial" panose="020B0604020202020204" pitchFamily="34" charset="0"/>
                <a:cs typeface="Arial" panose="020B0604020202020204" pitchFamily="34" charset="0"/>
              </a:rPr>
              <a:t> право на </a:t>
            </a:r>
            <a:r>
              <a:rPr lang="ru-RU" dirty="0" err="1">
                <a:latin typeface="Arial" panose="020B0604020202020204" pitchFamily="34" charset="0"/>
                <a:cs typeface="Arial" panose="020B0604020202020204" pitchFamily="34" charset="0"/>
              </a:rPr>
              <a:t>використання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певних</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ресурсів</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або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надання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послуг</a:t>
            </a:r>
            <a:r>
              <a:rPr lang="ru-RU" dirty="0">
                <a:latin typeface="Arial" panose="020B0604020202020204" pitchFamily="34" charset="0"/>
                <a:cs typeface="Arial" panose="020B0604020202020204" pitchFamily="34" charset="0"/>
              </a:rPr>
              <a:t> на </a:t>
            </a:r>
            <a:r>
              <a:rPr lang="ru-RU" dirty="0" err="1">
                <a:latin typeface="Arial" panose="020B0604020202020204" pitchFamily="34" charset="0"/>
                <a:cs typeface="Arial" panose="020B0604020202020204" pitchFamily="34" charset="0"/>
              </a:rPr>
              <a:t>визначений</a:t>
            </a:r>
            <a:r>
              <a:rPr lang="ru-RU" dirty="0">
                <a:latin typeface="Arial" panose="020B0604020202020204" pitchFamily="34" charset="0"/>
                <a:cs typeface="Arial" panose="020B0604020202020204" pitchFamily="34" charset="0"/>
              </a:rPr>
              <a:t> строк. В </a:t>
            </a:r>
            <a:r>
              <a:rPr lang="ru-RU" dirty="0" err="1">
                <a:latin typeface="Arial" panose="020B0604020202020204" pitchFamily="34" charset="0"/>
                <a:cs typeface="Arial" panose="020B0604020202020204" pitchFamily="34" charset="0"/>
              </a:rPr>
              <a:t>обмін</a:t>
            </a:r>
            <a:r>
              <a:rPr lang="ru-RU" dirty="0">
                <a:latin typeface="Arial" panose="020B0604020202020204" pitchFamily="34" charset="0"/>
                <a:cs typeface="Arial" panose="020B0604020202020204" pitchFamily="34" charset="0"/>
              </a:rPr>
              <a:t> на </a:t>
            </a:r>
            <a:r>
              <a:rPr lang="ru-RU" dirty="0" err="1">
                <a:latin typeface="Arial" panose="020B0604020202020204" pitchFamily="34" charset="0"/>
                <a:cs typeface="Arial" panose="020B0604020202020204" pitchFamily="34" charset="0"/>
              </a:rPr>
              <a:t>це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компанія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бере</a:t>
            </a:r>
            <a:r>
              <a:rPr lang="ru-RU" dirty="0">
                <a:latin typeface="Arial" panose="020B0604020202020204" pitchFamily="34" charset="0"/>
                <a:cs typeface="Arial" panose="020B0604020202020204" pitchFamily="34" charset="0"/>
              </a:rPr>
              <a:t> на себе </a:t>
            </a:r>
            <a:r>
              <a:rPr lang="ru-RU" dirty="0" err="1">
                <a:latin typeface="Arial" panose="020B0604020202020204" pitchFamily="34" charset="0"/>
                <a:cs typeface="Arial" panose="020B0604020202020204" pitchFamily="34" charset="0"/>
              </a:rPr>
              <a:t>зобов'язання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виконувати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певні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інвестиції</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підтримувати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інфраструктуру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або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надавати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послуги</a:t>
            </a:r>
            <a:r>
              <a:rPr lang="ru-RU" dirty="0">
                <a:latin typeface="Arial" panose="020B0604020202020204" pitchFamily="34" charset="0"/>
                <a:cs typeface="Arial" panose="020B0604020202020204" pitchFamily="34" charset="0"/>
              </a:rPr>
              <a:t> за </a:t>
            </a:r>
            <a:r>
              <a:rPr lang="ru-RU" dirty="0" err="1">
                <a:latin typeface="Arial" panose="020B0604020202020204" pitchFamily="34" charset="0"/>
                <a:cs typeface="Arial" panose="020B0604020202020204" pitchFamily="34" charset="0"/>
              </a:rPr>
              <a:t>визначеними</a:t>
            </a:r>
            <a:r>
              <a:rPr lang="ru-RU" dirty="0">
                <a:latin typeface="Arial" panose="020B0604020202020204" pitchFamily="34" charset="0"/>
                <a:cs typeface="Arial" panose="020B0604020202020204" pitchFamily="34" charset="0"/>
              </a:rPr>
              <a:t> стандартами.</a:t>
            </a: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48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6E4DC9-C085-4023-A43C-AE56A4F86421}"/>
              </a:ext>
            </a:extLst>
          </p:cNvPr>
          <p:cNvSpPr txBox="1"/>
          <p:nvPr/>
        </p:nvSpPr>
        <p:spPr>
          <a:xfrm>
            <a:off x="2091268" y="1276340"/>
            <a:ext cx="8576732" cy="4154984"/>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При здійсненні </a:t>
            </a:r>
            <a:r>
              <a:rPr lang="uk-UA" sz="2400" b="1" dirty="0">
                <a:latin typeface="Arial" panose="020B0604020202020204" pitchFamily="34" charset="0"/>
                <a:cs typeface="Arial" panose="020B0604020202020204" pitchFamily="34" charset="0"/>
              </a:rPr>
              <a:t>міжнародних інвестицій </a:t>
            </a:r>
            <a:r>
              <a:rPr lang="uk-UA" sz="2400" dirty="0">
                <a:latin typeface="Arial" panose="020B0604020202020204" pitchFamily="34" charset="0"/>
                <a:cs typeface="Arial" panose="020B0604020202020204" pitchFamily="34" charset="0"/>
              </a:rPr>
              <a:t>необхідно враховувати </a:t>
            </a:r>
            <a:r>
              <a:rPr lang="uk-UA" sz="2400" b="1" dirty="0">
                <a:latin typeface="Arial" panose="020B0604020202020204" pitchFamily="34" charset="0"/>
                <a:cs typeface="Arial" panose="020B0604020202020204" pitchFamily="34" charset="0"/>
              </a:rPr>
              <a:t>їхні особливості</a:t>
            </a:r>
            <a:r>
              <a:rPr lang="uk-UA" sz="2400" dirty="0">
                <a:latin typeface="Arial" panose="020B0604020202020204" pitchFamily="34" charset="0"/>
                <a:cs typeface="Arial" panose="020B0604020202020204" pitchFamily="34" charset="0"/>
              </a:rPr>
              <a:t>, а саме:</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психологічні бар'єри</a:t>
            </a:r>
            <a:r>
              <a:rPr lang="uk-UA" sz="2400" dirty="0">
                <a:latin typeface="Arial" panose="020B0604020202020204" pitchFamily="34" charset="0"/>
                <a:cs typeface="Arial" panose="020B0604020202020204" pitchFamily="34" charset="0"/>
              </a:rPr>
              <a:t>, які пов'язані з міжнародними інвестиціями, обумовлені незнанням економіки, політики і культури інших країн, іноземних мов, методів торгівлі на фінансових ринках, порядку звітності й ін.;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інформаційні труднощі</a:t>
            </a:r>
            <a:r>
              <a:rPr lang="uk-UA" sz="2400" dirty="0">
                <a:latin typeface="Arial" panose="020B0604020202020204" pitchFamily="34" charset="0"/>
                <a:cs typeface="Arial" panose="020B0604020202020204" pitchFamily="34" charset="0"/>
              </a:rPr>
              <a:t>, а саме одержання потенційним інвестором інформації про іноземні ринки й емітентів з тим самим ступенем докладності, що й про учасників національного ринку, може бути пов'язане з певними труднощами. </a:t>
            </a:r>
          </a:p>
        </p:txBody>
      </p:sp>
    </p:spTree>
    <p:extLst>
      <p:ext uri="{BB962C8B-B14F-4D97-AF65-F5344CB8AC3E}">
        <p14:creationId xmlns:p14="http://schemas.microsoft.com/office/powerpoint/2010/main" val="49014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976C42-5ECC-4D0A-8C65-956C8DFAB119}"/>
              </a:ext>
            </a:extLst>
          </p:cNvPr>
          <p:cNvSpPr txBox="1"/>
          <p:nvPr/>
        </p:nvSpPr>
        <p:spPr>
          <a:xfrm>
            <a:off x="2539999" y="794372"/>
            <a:ext cx="8271933" cy="3416320"/>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Міжнародні інформаційні системи</a:t>
            </a:r>
            <a:r>
              <a:rPr lang="uk-UA" sz="2400" dirty="0">
                <a:latin typeface="Arial" panose="020B0604020202020204" pitchFamily="34" charset="0"/>
                <a:cs typeface="Arial" panose="020B0604020202020204" pitchFamily="34" charset="0"/>
              </a:rPr>
              <a:t>, що містять дані для міжнародних інвестицій: </a:t>
            </a:r>
          </a:p>
          <a:p>
            <a:pPr algn="just"/>
            <a:r>
              <a:rPr lang="uk-UA" sz="2400" dirty="0">
                <a:latin typeface="Arial" panose="020B0604020202020204" pitchFamily="34" charset="0"/>
                <a:cs typeface="Arial" panose="020B0604020202020204" pitchFamily="34" charset="0"/>
              </a:rPr>
              <a:t>– </a:t>
            </a:r>
            <a:r>
              <a:rPr lang="uk-UA" sz="2400" b="1" dirty="0">
                <a:latin typeface="Arial" panose="020B0604020202020204" pitchFamily="34" charset="0"/>
                <a:cs typeface="Arial" panose="020B0604020202020204" pitchFamily="34" charset="0"/>
              </a:rPr>
              <a:t>міжнародні інформаційні системи</a:t>
            </a:r>
            <a:r>
              <a:rPr lang="uk-UA" sz="2400" dirty="0">
                <a:latin typeface="Arial" panose="020B0604020202020204" pitchFamily="34" charset="0"/>
                <a:cs typeface="Arial" panose="020B0604020202020204" pitchFamily="34" charset="0"/>
              </a:rPr>
              <a:t>, такі як </a:t>
            </a:r>
            <a:r>
              <a:rPr lang="en-GB" sz="2400" dirty="0">
                <a:latin typeface="Arial" panose="020B0604020202020204" pitchFamily="34" charset="0"/>
                <a:cs typeface="Arial" panose="020B0604020202020204" pitchFamily="34" charset="0"/>
              </a:rPr>
              <a:t>Reuters, Telerate, </a:t>
            </a:r>
            <a:r>
              <a:rPr lang="en-GB" sz="2400" dirty="0" err="1">
                <a:latin typeface="Arial" panose="020B0604020202020204" pitchFamily="34" charset="0"/>
                <a:cs typeface="Arial" panose="020B0604020202020204" pitchFamily="34" charset="0"/>
              </a:rPr>
              <a:t>Tenfore</a:t>
            </a:r>
            <a:r>
              <a:rPr lang="en-GB" sz="2400" dirty="0">
                <a:latin typeface="Arial" panose="020B0604020202020204" pitchFamily="34" charset="0"/>
                <a:cs typeface="Arial" panose="020B0604020202020204" pitchFamily="34" charset="0"/>
              </a:rPr>
              <a:t>, Forex, </a:t>
            </a:r>
            <a:r>
              <a:rPr lang="uk-UA" sz="2400" dirty="0">
                <a:latin typeface="Arial" panose="020B0604020202020204" pitchFamily="34" charset="0"/>
                <a:cs typeface="Arial" panose="020B0604020202020204" pitchFamily="34" charset="0"/>
              </a:rPr>
              <a:t>які не тільки повідомляють новини, але й наводять ціни за окремими ринками і цінними паперами; </a:t>
            </a:r>
          </a:p>
          <a:p>
            <a:pPr algn="just"/>
            <a:r>
              <a:rPr lang="uk-UA" sz="2400" dirty="0">
                <a:latin typeface="Arial" panose="020B0604020202020204" pitchFamily="34" charset="0"/>
                <a:cs typeface="Arial" panose="020B0604020202020204" pitchFamily="34" charset="0"/>
              </a:rPr>
              <a:t>– </a:t>
            </a:r>
            <a:r>
              <a:rPr lang="uk-UA" sz="2400" b="1" dirty="0">
                <a:latin typeface="Arial" panose="020B0604020202020204" pitchFamily="34" charset="0"/>
                <a:cs typeface="Arial" panose="020B0604020202020204" pitchFamily="34" charset="0"/>
              </a:rPr>
              <a:t>спеціальні цінові системи</a:t>
            </a:r>
            <a:r>
              <a:rPr lang="uk-UA" sz="2400" dirty="0">
                <a:latin typeface="Arial" panose="020B0604020202020204" pitchFamily="34" charset="0"/>
                <a:cs typeface="Arial" panose="020B0604020202020204" pitchFamily="34" charset="0"/>
              </a:rPr>
              <a:t>, такі як </a:t>
            </a:r>
            <a:r>
              <a:rPr lang="en-GB" sz="2400" dirty="0" err="1">
                <a:latin typeface="Arial" panose="020B0604020202020204" pitchFamily="34" charset="0"/>
                <a:cs typeface="Arial" panose="020B0604020202020204" pitchFamily="34" charset="0"/>
              </a:rPr>
              <a:t>Exshare</a:t>
            </a:r>
            <a:r>
              <a:rPr lang="en-GB" sz="2400" dirty="0">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і </a:t>
            </a:r>
            <a:r>
              <a:rPr lang="en-GB" sz="2400" dirty="0" err="1">
                <a:latin typeface="Arial" panose="020B0604020202020204" pitchFamily="34" charset="0"/>
                <a:cs typeface="Arial" panose="020B0604020202020204" pitchFamily="34" charset="0"/>
              </a:rPr>
              <a:t>Telekurs</a:t>
            </a:r>
            <a:r>
              <a:rPr lang="en-GB" sz="2400" dirty="0">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що дають велику інформацію з усіх світових ринків, включаючи дані про рух капіталів і дивіденди; </a:t>
            </a:r>
          </a:p>
        </p:txBody>
      </p:sp>
    </p:spTree>
    <p:extLst>
      <p:ext uri="{BB962C8B-B14F-4D97-AF65-F5344CB8AC3E}">
        <p14:creationId xmlns:p14="http://schemas.microsoft.com/office/powerpoint/2010/main" val="466623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0965D2-F073-4478-8DA0-BB81CF50A768}"/>
              </a:ext>
            </a:extLst>
          </p:cNvPr>
          <p:cNvSpPr>
            <a:spLocks noChangeArrowheads="1"/>
          </p:cNvSpPr>
          <p:nvPr/>
        </p:nvSpPr>
        <p:spPr bwMode="auto">
          <a:xfrm>
            <a:off x="1752600" y="475108"/>
            <a:ext cx="939232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ctr" defTabSz="914400" rtl="0" eaLnBrk="0" fontAlgn="base" latinLnBrk="0" hangingPunct="0">
              <a:lnSpc>
                <a:spcPct val="100000"/>
              </a:lnSpc>
              <a:spcBef>
                <a:spcPct val="0"/>
              </a:spcBef>
              <a:spcAft>
                <a:spcPct val="0"/>
              </a:spcAft>
              <a:buClrTx/>
              <a:buSzTx/>
              <a:buFontTx/>
              <a:buNone/>
              <a:tabLst/>
            </a:pPr>
            <a:r>
              <a:rPr kumimoji="0" lang="uk-UA" altLang="uk-UA" sz="24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1. </a:t>
            </a:r>
            <a:r>
              <a:rPr lang="ru-RU" sz="2400" b="1" dirty="0"/>
              <a:t> </a:t>
            </a:r>
            <a:r>
              <a:rPr lang="ru-RU" sz="2400" b="1" dirty="0" err="1"/>
              <a:t>Сутність</a:t>
            </a:r>
            <a:r>
              <a:rPr lang="ru-RU" sz="2400" b="1" dirty="0"/>
              <a:t> </a:t>
            </a:r>
            <a:r>
              <a:rPr lang="ru-RU" sz="2400" b="1" dirty="0" err="1"/>
              <a:t>міжнародних</a:t>
            </a:r>
            <a:r>
              <a:rPr lang="ru-RU" sz="2400" b="1" dirty="0"/>
              <a:t> </a:t>
            </a:r>
            <a:r>
              <a:rPr lang="ru-RU" sz="2400" b="1" dirty="0" err="1"/>
              <a:t>інвестицій</a:t>
            </a:r>
            <a:r>
              <a:rPr lang="ru-RU" sz="2400" b="1" dirty="0"/>
              <a:t> </a:t>
            </a:r>
          </a:p>
          <a:p>
            <a:pPr marL="0" marR="0" lvl="0" indent="342900" defTabSz="914400" rtl="0" eaLnBrk="0" fontAlgn="base" latinLnBrk="0" hangingPunct="0">
              <a:lnSpc>
                <a:spcPct val="100000"/>
              </a:lnSpc>
              <a:spcBef>
                <a:spcPct val="0"/>
              </a:spcBef>
              <a:spcAft>
                <a:spcPct val="0"/>
              </a:spcAft>
              <a:buClrTx/>
              <a:buSzTx/>
              <a:buFontTx/>
              <a:buNone/>
              <a:tabLst/>
            </a:pPr>
            <a:endParaRPr kumimoji="0" lang="ru-RU" altLang="uk-UA" sz="24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endParaRPr>
          </a:p>
          <a:p>
            <a:pPr defTabSz="914400"/>
            <a:r>
              <a:rPr lang="uk-UA" sz="2400" b="1" dirty="0"/>
              <a:t>Інвестиції</a:t>
            </a:r>
            <a:r>
              <a:rPr lang="uk-UA" sz="2400" dirty="0"/>
              <a:t> – це вкладення капіталу у будь-якій формі в той чи інший бізнес для подальшого його збільшення або збереження.</a:t>
            </a:r>
          </a:p>
          <a:p>
            <a:pPr defTabSz="914400"/>
            <a:r>
              <a:rPr lang="uk-UA" sz="2400" b="1" dirty="0">
                <a:effectLst/>
                <a:ea typeface="Microsoft Sans Serif" panose="020B0604020202020204" pitchFamily="34" charset="0"/>
                <a:cs typeface="Microsoft Sans Serif" panose="020B0604020202020204" pitchFamily="34" charset="0"/>
              </a:rPr>
              <a:t>Капітал </a:t>
            </a:r>
            <a:r>
              <a:rPr lang="uk-UA" sz="2400" dirty="0">
                <a:effectLst/>
                <a:latin typeface="Microsoft Sans Serif" panose="020B0604020202020204" pitchFamily="34" charset="0"/>
                <a:ea typeface="Microsoft Sans Serif" panose="020B0604020202020204" pitchFamily="34" charset="0"/>
              </a:rPr>
              <a:t>–</a:t>
            </a:r>
            <a:r>
              <a:rPr lang="uk-UA" sz="2400" spc="-130" dirty="0">
                <a:effectLst/>
                <a:latin typeface="Microsoft Sans Serif" panose="020B0604020202020204" pitchFamily="34" charset="0"/>
                <a:ea typeface="Microsoft Sans Serif" panose="020B0604020202020204" pitchFamily="34" charset="0"/>
              </a:rPr>
              <a:t> </a:t>
            </a:r>
            <a:r>
              <a:rPr lang="uk-UA" sz="2400" dirty="0">
                <a:effectLst/>
                <a:latin typeface="Microsoft Sans Serif" panose="020B0604020202020204" pitchFamily="34" charset="0"/>
                <a:ea typeface="Microsoft Sans Serif" panose="020B0604020202020204" pitchFamily="34" charset="0"/>
              </a:rPr>
              <a:t>це накопичений запас коштів, які використовуються у процесі</a:t>
            </a:r>
            <a:r>
              <a:rPr lang="uk-UA" sz="2400" spc="-100" dirty="0">
                <a:effectLst/>
                <a:latin typeface="Microsoft Sans Serif" panose="020B0604020202020204" pitchFamily="34" charset="0"/>
                <a:ea typeface="Microsoft Sans Serif" panose="020B0604020202020204" pitchFamily="34" charset="0"/>
              </a:rPr>
              <a:t> </a:t>
            </a:r>
            <a:r>
              <a:rPr lang="uk-UA" sz="2400" dirty="0">
                <a:effectLst/>
                <a:latin typeface="Microsoft Sans Serif" panose="020B0604020202020204" pitchFamily="34" charset="0"/>
                <a:ea typeface="Microsoft Sans Serif" panose="020B0604020202020204" pitchFamily="34" charset="0"/>
              </a:rPr>
              <a:t>виробництва</a:t>
            </a:r>
            <a:r>
              <a:rPr lang="uk-UA" sz="2400" spc="-100" dirty="0">
                <a:effectLst/>
                <a:latin typeface="Microsoft Sans Serif" panose="020B0604020202020204" pitchFamily="34" charset="0"/>
                <a:ea typeface="Microsoft Sans Serif" panose="020B0604020202020204" pitchFamily="34" charset="0"/>
              </a:rPr>
              <a:t> </a:t>
            </a:r>
            <a:r>
              <a:rPr lang="uk-UA" sz="2400" dirty="0">
                <a:effectLst/>
                <a:latin typeface="Microsoft Sans Serif" panose="020B0604020202020204" pitchFamily="34" charset="0"/>
                <a:ea typeface="Microsoft Sans Serif" panose="020B0604020202020204" pitchFamily="34" charset="0"/>
              </a:rPr>
              <a:t>товарів.</a:t>
            </a:r>
            <a:endParaRPr lang="uk-UA" sz="2400" dirty="0"/>
          </a:p>
          <a:p>
            <a:pPr marL="0" marR="0" lvl="0" indent="342900" algn="just" defTabSz="914400" rtl="0" eaLnBrk="0" fontAlgn="base" latinLnBrk="0" hangingPunct="0">
              <a:lnSpc>
                <a:spcPct val="100000"/>
              </a:lnSpc>
              <a:spcBef>
                <a:spcPct val="0"/>
              </a:spcBef>
              <a:spcAft>
                <a:spcPct val="0"/>
              </a:spcAft>
              <a:buClrTx/>
              <a:buSzTx/>
              <a:buFontTx/>
              <a:buNone/>
              <a:tabLst/>
            </a:pPr>
            <a:r>
              <a:rPr lang="uk-UA" sz="2400" b="1" dirty="0"/>
              <a:t>На макрорівні інвестиції </a:t>
            </a:r>
            <a:r>
              <a:rPr lang="uk-UA" sz="2400" dirty="0"/>
              <a:t>забезпечують фінансування механізму розвитку економіки країни. </a:t>
            </a:r>
          </a:p>
          <a:p>
            <a:pPr marL="0" marR="0" lvl="0" indent="342900" algn="just" defTabSz="914400" rtl="0" eaLnBrk="0" fontAlgn="base" latinLnBrk="0" hangingPunct="0">
              <a:lnSpc>
                <a:spcPct val="100000"/>
              </a:lnSpc>
              <a:spcBef>
                <a:spcPct val="0"/>
              </a:spcBef>
              <a:spcAft>
                <a:spcPct val="0"/>
              </a:spcAft>
              <a:buClrTx/>
              <a:buSzTx/>
              <a:buFontTx/>
              <a:buNone/>
              <a:tabLst/>
            </a:pPr>
            <a:r>
              <a:rPr lang="uk-UA" sz="2400" dirty="0"/>
              <a:t>Відповідно до міжнародного досвіду, для стабільного</a:t>
            </a:r>
            <a:br>
              <a:rPr lang="uk-UA" sz="2400" dirty="0"/>
            </a:br>
            <a:r>
              <a:rPr lang="uk-UA" sz="2400" dirty="0"/>
              <a:t>    економічного зростання інвестиції мають бути на рівні </a:t>
            </a:r>
            <a:r>
              <a:rPr lang="uk-UA" sz="2400" b="1" dirty="0"/>
              <a:t>15–30%</a:t>
            </a:r>
            <a:br>
              <a:rPr lang="uk-UA" sz="2400" b="1" dirty="0"/>
            </a:br>
            <a:r>
              <a:rPr lang="uk-UA" sz="2400" b="1" dirty="0"/>
              <a:t>   </a:t>
            </a:r>
            <a:r>
              <a:rPr lang="uk-UA" sz="2400" dirty="0"/>
              <a:t> валового національного продукту (ВНП), що забезпечується</a:t>
            </a:r>
            <a:br>
              <a:rPr lang="uk-UA" sz="2400" dirty="0"/>
            </a:br>
            <a:r>
              <a:rPr lang="uk-UA" sz="2400" dirty="0"/>
              <a:t>    відповідними рівнями заощаджень. </a:t>
            </a:r>
          </a:p>
          <a:p>
            <a:pPr marL="0" marR="0" lvl="0" indent="342900" algn="just" defTabSz="914400" rtl="0" eaLnBrk="0" fontAlgn="base" latinLnBrk="0" hangingPunct="0">
              <a:lnSpc>
                <a:spcPct val="100000"/>
              </a:lnSpc>
              <a:spcBef>
                <a:spcPct val="0"/>
              </a:spcBef>
              <a:spcAft>
                <a:spcPct val="0"/>
              </a:spcAft>
              <a:buClrTx/>
              <a:buSzTx/>
              <a:buFontTx/>
              <a:buNone/>
              <a:tabLst/>
            </a:pPr>
            <a:r>
              <a:rPr lang="uk-UA" sz="2400" b="1" dirty="0"/>
              <a:t>На мікрорівні інвестиції </a:t>
            </a:r>
            <a:r>
              <a:rPr lang="uk-UA" sz="2400" dirty="0"/>
              <a:t>– це будь-який економічний інструмент, в який вкладають гроші для отримання прибутку.</a:t>
            </a:r>
            <a:br>
              <a:rPr kumimoji="0" lang="uk-UA" altLang="uk-UA" sz="2400" b="0" i="0" u="none" strike="noStrike" cap="none" normalizeH="0" baseline="0" dirty="0">
                <a:ln>
                  <a:noFill/>
                </a:ln>
                <a:solidFill>
                  <a:schemeClr val="tx1"/>
                </a:solidFill>
                <a:effectLst/>
              </a:rPr>
            </a:br>
            <a:endParaRPr kumimoji="0" lang="uk-UA" altLang="uk-UA" sz="2400" b="0" i="0" u="none" strike="noStrike" cap="none" normalizeH="0" baseline="0" dirty="0">
              <a:ln>
                <a:noFill/>
              </a:ln>
              <a:solidFill>
                <a:schemeClr val="tx1"/>
              </a:solidFill>
              <a:effectLst/>
            </a:endParaRPr>
          </a:p>
        </p:txBody>
      </p:sp>
      <p:pic>
        <p:nvPicPr>
          <p:cNvPr id="4" name="Графіка 3" descr="Lightbulb with solid fill">
            <a:extLst>
              <a:ext uri="{FF2B5EF4-FFF2-40B4-BE49-F238E27FC236}">
                <a16:creationId xmlns:a16="http://schemas.microsoft.com/office/drawing/2014/main" id="{F736E614-D7E1-4AF8-97B9-C55F90C8CF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5400" y="3790950"/>
            <a:ext cx="914400" cy="914400"/>
          </a:xfrm>
          <a:prstGeom prst="rect">
            <a:avLst/>
          </a:prstGeom>
        </p:spPr>
      </p:pic>
    </p:spTree>
    <p:extLst>
      <p:ext uri="{BB962C8B-B14F-4D97-AF65-F5344CB8AC3E}">
        <p14:creationId xmlns:p14="http://schemas.microsoft.com/office/powerpoint/2010/main" val="18694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D6EE43B-C6A6-40BB-9C61-0B69EA948BDA}"/>
              </a:ext>
            </a:extLst>
          </p:cNvPr>
          <p:cNvPicPr>
            <a:picLocks noChangeAspect="1"/>
          </p:cNvPicPr>
          <p:nvPr/>
        </p:nvPicPr>
        <p:blipFill rotWithShape="1">
          <a:blip r:embed="rId2"/>
          <a:srcRect l="11718" t="25139" r="55313" b="20139"/>
          <a:stretch/>
        </p:blipFill>
        <p:spPr>
          <a:xfrm>
            <a:off x="3224212" y="857249"/>
            <a:ext cx="5972175" cy="5575918"/>
          </a:xfrm>
          <a:prstGeom prst="rect">
            <a:avLst/>
          </a:prstGeom>
        </p:spPr>
      </p:pic>
      <p:sp>
        <p:nvSpPr>
          <p:cNvPr id="5" name="TextBox 4">
            <a:extLst>
              <a:ext uri="{FF2B5EF4-FFF2-40B4-BE49-F238E27FC236}">
                <a16:creationId xmlns:a16="http://schemas.microsoft.com/office/drawing/2014/main" id="{B3D97F99-BE32-4FB8-9272-D5DCD1CF9F5B}"/>
              </a:ext>
            </a:extLst>
          </p:cNvPr>
          <p:cNvSpPr txBox="1"/>
          <p:nvPr/>
        </p:nvSpPr>
        <p:spPr>
          <a:xfrm>
            <a:off x="3224212" y="424833"/>
            <a:ext cx="6096000" cy="369332"/>
          </a:xfrm>
          <a:prstGeom prst="rect">
            <a:avLst/>
          </a:prstGeom>
          <a:noFill/>
        </p:spPr>
        <p:txBody>
          <a:bodyPr wrap="square">
            <a:spAutoFit/>
          </a:bodyPr>
          <a:lstStyle/>
          <a:p>
            <a:pPr algn="ctr"/>
            <a:r>
              <a:rPr lang="uk-UA" sz="1800" b="1" dirty="0">
                <a:latin typeface="Arial" panose="020B0604020202020204" pitchFamily="34" charset="0"/>
                <a:cs typeface="Arial" panose="020B0604020202020204" pitchFamily="34" charset="0"/>
              </a:rPr>
              <a:t>Міжнародний рух капіталу</a:t>
            </a:r>
            <a:endParaRPr lang="uk-UA" dirty="0"/>
          </a:p>
        </p:txBody>
      </p:sp>
    </p:spTree>
    <p:extLst>
      <p:ext uri="{BB962C8B-B14F-4D97-AF65-F5344CB8AC3E}">
        <p14:creationId xmlns:p14="http://schemas.microsoft.com/office/powerpoint/2010/main" val="65866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446EF1-CCEE-4ABF-9562-4DE284C56A9B}"/>
              </a:ext>
            </a:extLst>
          </p:cNvPr>
          <p:cNvSpPr txBox="1"/>
          <p:nvPr/>
        </p:nvSpPr>
        <p:spPr>
          <a:xfrm>
            <a:off x="1959721" y="837776"/>
            <a:ext cx="9178925" cy="4524315"/>
          </a:xfrm>
          <a:prstGeom prst="rect">
            <a:avLst/>
          </a:prstGeom>
          <a:noFill/>
        </p:spPr>
        <p:txBody>
          <a:bodyPr wrap="square">
            <a:spAutoFit/>
          </a:bodyPr>
          <a:lstStyle/>
          <a:p>
            <a:pPr algn="ctr"/>
            <a:r>
              <a:rPr lang="uk-UA" sz="2400" b="1" dirty="0">
                <a:latin typeface="Arial" panose="020B0604020202020204" pitchFamily="34" charset="0"/>
                <a:cs typeface="Arial" panose="020B0604020202020204" pitchFamily="34" charset="0"/>
              </a:rPr>
              <a:t>3. Міжнародний інвестиційний ринок та інвестиційні ресурси</a:t>
            </a:r>
            <a:r>
              <a:rPr lang="uk-UA" sz="2400" dirty="0">
                <a:latin typeface="Arial" panose="020B0604020202020204" pitchFamily="34" charset="0"/>
                <a:cs typeface="Arial" panose="020B0604020202020204" pitchFamily="34" charset="0"/>
              </a:rPr>
              <a:t> </a:t>
            </a:r>
          </a:p>
          <a:p>
            <a:pPr algn="ctr"/>
            <a:endParaRPr lang="uk-UA" sz="2400" dirty="0">
              <a:latin typeface="Arial" panose="020B0604020202020204" pitchFamily="34" charset="0"/>
              <a:cs typeface="Arial" panose="020B0604020202020204" pitchFamily="34" charset="0"/>
            </a:endParaRPr>
          </a:p>
          <a:p>
            <a:pPr algn="just"/>
            <a:r>
              <a:rPr lang="uk-UA" sz="2400" b="1" dirty="0">
                <a:latin typeface="Arial" panose="020B0604020202020204" pitchFamily="34" charset="0"/>
                <a:cs typeface="Arial" panose="020B0604020202020204" pitchFamily="34" charset="0"/>
              </a:rPr>
              <a:t>Інвестиційна діяльність </a:t>
            </a:r>
            <a:r>
              <a:rPr lang="uk-UA" sz="2400" dirty="0">
                <a:latin typeface="Arial" panose="020B0604020202020204" pitchFamily="34" charset="0"/>
                <a:cs typeface="Arial" panose="020B0604020202020204" pitchFamily="34" charset="0"/>
              </a:rPr>
              <a:t>– це сукупність практичних дій суб’єктів щодо реалізації інвестицій. </a:t>
            </a:r>
          </a:p>
          <a:p>
            <a:pPr algn="just"/>
            <a:r>
              <a:rPr lang="uk-UA" sz="2400" b="1" dirty="0">
                <a:latin typeface="Arial" panose="020B0604020202020204" pitchFamily="34" charset="0"/>
                <a:cs typeface="Arial" panose="020B0604020202020204" pitchFamily="34" charset="0"/>
              </a:rPr>
              <a:t>Інвестиційний ринок </a:t>
            </a:r>
            <a:r>
              <a:rPr lang="uk-UA" sz="2400" dirty="0">
                <a:latin typeface="Arial" panose="020B0604020202020204" pitchFamily="34" charset="0"/>
                <a:cs typeface="Arial" panose="020B0604020202020204" pitchFamily="34" charset="0"/>
              </a:rPr>
              <a:t>– це ринок, що регулює сукупність економічних відносин, які виникають між продавцем та покупцем інвестиційних ресурсів. </a:t>
            </a:r>
          </a:p>
          <a:p>
            <a:pPr algn="just"/>
            <a:r>
              <a:rPr lang="uk-UA" sz="2400" b="1" dirty="0">
                <a:latin typeface="Arial" panose="020B0604020202020204" pitchFamily="34" charset="0"/>
                <a:cs typeface="Arial" panose="020B0604020202020204" pitchFamily="34" charset="0"/>
              </a:rPr>
              <a:t>Інвестиційні ресурси </a:t>
            </a:r>
            <a:r>
              <a:rPr lang="uk-UA" sz="2400" dirty="0">
                <a:latin typeface="Arial" panose="020B0604020202020204" pitchFamily="34" charset="0"/>
                <a:cs typeface="Arial" panose="020B0604020202020204" pitchFamily="34" charset="0"/>
              </a:rPr>
              <a:t>– це поєднання реального і фінансового капіталу в процесі їх обігу. Ресурси інвестора складаються з ресурсів, отриманих з усіх доступних джерел інвестування (внутрішніх, залучених і позичених).</a:t>
            </a:r>
            <a:endParaRPr lang="uk-UA" sz="2400" b="1" dirty="0">
              <a:latin typeface="Arial" panose="020B0604020202020204" pitchFamily="34" charset="0"/>
              <a:cs typeface="Arial" panose="020B0604020202020204" pitchFamily="34" charset="0"/>
            </a:endParaRPr>
          </a:p>
        </p:txBody>
      </p:sp>
      <p:pic>
        <p:nvPicPr>
          <p:cNvPr id="4" name="Графіка 3" descr="Lightbulb with solid fill">
            <a:extLst>
              <a:ext uri="{FF2B5EF4-FFF2-40B4-BE49-F238E27FC236}">
                <a16:creationId xmlns:a16="http://schemas.microsoft.com/office/drawing/2014/main" id="{784333E1-0807-4ABF-9884-F189D71564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953" y="1872503"/>
            <a:ext cx="914400" cy="914400"/>
          </a:xfrm>
          <a:prstGeom prst="rect">
            <a:avLst/>
          </a:prstGeom>
        </p:spPr>
      </p:pic>
    </p:spTree>
    <p:extLst>
      <p:ext uri="{BB962C8B-B14F-4D97-AF65-F5344CB8AC3E}">
        <p14:creationId xmlns:p14="http://schemas.microsoft.com/office/powerpoint/2010/main" val="53591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41C16F-EE5B-4BBB-BDCC-F1B662FC4FB1}"/>
              </a:ext>
            </a:extLst>
          </p:cNvPr>
          <p:cNvSpPr txBox="1"/>
          <p:nvPr/>
        </p:nvSpPr>
        <p:spPr>
          <a:xfrm>
            <a:off x="1511300" y="362794"/>
            <a:ext cx="10071100" cy="6370975"/>
          </a:xfrm>
          <a:prstGeom prst="rect">
            <a:avLst/>
          </a:prstGeom>
          <a:noFill/>
        </p:spPr>
        <p:txBody>
          <a:bodyPr wrap="square">
            <a:spAutoFit/>
          </a:bodyPr>
          <a:lstStyle/>
          <a:p>
            <a:pPr algn="just"/>
            <a:r>
              <a:rPr lang="uk-UA" sz="2400" b="1" dirty="0"/>
              <a:t>Суб'єктом інвестиційної діяльності</a:t>
            </a:r>
            <a:r>
              <a:rPr lang="uk-UA" sz="2400" dirty="0"/>
              <a:t>, що приймає рішення про вкладення власних, запозичених або залучених майнових чи інтелектуальних цінностей в об'єкти інвестування, є </a:t>
            </a:r>
            <a:r>
              <a:rPr lang="uk-UA" sz="2400" b="1" dirty="0"/>
              <a:t>інвестор</a:t>
            </a:r>
            <a:r>
              <a:rPr lang="uk-UA" sz="2400" dirty="0"/>
              <a:t>. </a:t>
            </a:r>
          </a:p>
          <a:p>
            <a:pPr algn="just"/>
            <a:r>
              <a:rPr lang="uk-UA" sz="2400" dirty="0"/>
              <a:t>Залежно від масштабу керованих ресурсів, характеру і </a:t>
            </a:r>
            <a:r>
              <a:rPr lang="uk-UA" sz="2400" dirty="0" err="1"/>
              <a:t>методик</a:t>
            </a:r>
            <a:r>
              <a:rPr lang="uk-UA" sz="2400" dirty="0"/>
              <a:t> прийняття рішень інвестори розподіляються таким чином: </a:t>
            </a:r>
          </a:p>
          <a:p>
            <a:pPr marL="342900" indent="-342900" algn="just">
              <a:buFont typeface="Wingdings" panose="05000000000000000000" pitchFamily="2" charset="2"/>
              <a:buChar char="Ø"/>
            </a:pPr>
            <a:r>
              <a:rPr lang="uk-UA" sz="2400" b="1" dirty="0"/>
              <a:t>індивідуальний інвестор </a:t>
            </a:r>
            <a:r>
              <a:rPr lang="uk-UA" sz="2400" dirty="0"/>
              <a:t>– самостійно (без посередників) здійснює інвестиційну діяльність; </a:t>
            </a:r>
          </a:p>
          <a:p>
            <a:pPr marL="342900" indent="-342900" algn="just">
              <a:buFont typeface="Wingdings" panose="05000000000000000000" pitchFamily="2" charset="2"/>
              <a:buChar char="Ø"/>
            </a:pPr>
            <a:r>
              <a:rPr lang="uk-UA" sz="2400" b="1" dirty="0"/>
              <a:t>інституційний інвестор </a:t>
            </a:r>
            <a:r>
              <a:rPr lang="uk-UA" sz="2400" dirty="0"/>
              <a:t>– фінансовий посередник, що акумулює кошти індивідуальних інвесторів і здійснює спеціалізовану інвестиційну діяльність, як правило, стосовно операцій з цінними паперами (інвестиційні фонди та компанії, пенсійні фонди, страхові компанії, взаємні фонди і банки); </a:t>
            </a:r>
          </a:p>
          <a:p>
            <a:pPr marL="342900" indent="-342900" algn="just">
              <a:buFont typeface="Wingdings" panose="05000000000000000000" pitchFamily="2" charset="2"/>
              <a:buChar char="Ø"/>
            </a:pPr>
            <a:r>
              <a:rPr lang="uk-UA" sz="2400" dirty="0"/>
              <a:t> </a:t>
            </a:r>
            <a:r>
              <a:rPr lang="uk-UA" sz="2400" b="1" dirty="0"/>
              <a:t>корпоративний інвестор </a:t>
            </a:r>
            <a:r>
              <a:rPr lang="uk-UA" sz="2400" dirty="0"/>
              <a:t>– підприємства та організації різних галузей економіки; </a:t>
            </a:r>
          </a:p>
          <a:p>
            <a:pPr marL="342900" indent="-342900" algn="just">
              <a:buFont typeface="Wingdings" panose="05000000000000000000" pitchFamily="2" charset="2"/>
              <a:buChar char="Ø"/>
            </a:pPr>
            <a:r>
              <a:rPr lang="uk-UA" sz="2400" dirty="0"/>
              <a:t> як специфічний інвестор виступає уряд.</a:t>
            </a:r>
          </a:p>
        </p:txBody>
      </p:sp>
    </p:spTree>
    <p:extLst>
      <p:ext uri="{BB962C8B-B14F-4D97-AF65-F5344CB8AC3E}">
        <p14:creationId xmlns:p14="http://schemas.microsoft.com/office/powerpoint/2010/main" val="109748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224F7A-02B4-479B-9788-8117AC6F9B61}"/>
              </a:ext>
            </a:extLst>
          </p:cNvPr>
          <p:cNvSpPr txBox="1"/>
          <p:nvPr/>
        </p:nvSpPr>
        <p:spPr>
          <a:xfrm>
            <a:off x="1663700" y="825501"/>
            <a:ext cx="9486900" cy="4893647"/>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 </a:t>
            </a:r>
          </a:p>
          <a:p>
            <a:pPr algn="just"/>
            <a:r>
              <a:rPr lang="uk-UA" sz="2400" b="1" dirty="0">
                <a:latin typeface="Arial" panose="020B0604020202020204" pitchFamily="34" charset="0"/>
                <a:cs typeface="Arial" panose="020B0604020202020204" pitchFamily="34" charset="0"/>
              </a:rPr>
              <a:t>Об’єкти інвестування </a:t>
            </a:r>
            <a:r>
              <a:rPr lang="uk-UA" sz="2400" dirty="0">
                <a:latin typeface="Arial" panose="020B0604020202020204" pitchFamily="34" charset="0"/>
                <a:cs typeface="Arial" panose="020B0604020202020204" pitchFamily="34" charset="0"/>
              </a:rPr>
              <a:t>можна систематизувати за трьома групами: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матеріальні,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нематеріальні,</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фінансові активи. </a:t>
            </a:r>
          </a:p>
          <a:p>
            <a:pPr algn="just"/>
            <a:r>
              <a:rPr lang="uk-UA" sz="2400" b="1" dirty="0">
                <a:latin typeface="Arial" panose="020B0604020202020204" pitchFamily="34" charset="0"/>
                <a:cs typeface="Arial" panose="020B0604020202020204" pitchFamily="34" charset="0"/>
              </a:rPr>
              <a:t>Міжнародна інвестиційна діяльність </a:t>
            </a:r>
            <a:r>
              <a:rPr lang="uk-UA" sz="2400" dirty="0">
                <a:latin typeface="Arial" panose="020B0604020202020204" pitchFamily="34" charset="0"/>
                <a:cs typeface="Arial" panose="020B0604020202020204" pitchFamily="34" charset="0"/>
              </a:rPr>
              <a:t>– це сукупність дій суб'єктів (інвесторів і учасників) щодо здійснення інвестицій за кордон та іноземних інвестицій з метою одержання прибутку. </a:t>
            </a:r>
            <a:r>
              <a:rPr lang="uk-UA" sz="2400" b="1" dirty="0">
                <a:latin typeface="Arial" panose="020B0604020202020204" pitchFamily="34" charset="0"/>
                <a:cs typeface="Arial" panose="020B0604020202020204" pitchFamily="34" charset="0"/>
              </a:rPr>
              <a:t>Міжнародний інвестиційний ринок </a:t>
            </a:r>
            <a:r>
              <a:rPr lang="uk-UA" sz="2400" dirty="0">
                <a:latin typeface="Arial" panose="020B0604020202020204" pitchFamily="34" charset="0"/>
                <a:cs typeface="Arial" panose="020B0604020202020204" pitchFamily="34" charset="0"/>
              </a:rPr>
              <a:t>– це регулятор сукупності економічних відносин, що виникають між продавцем інвестиційних ресурсів та їх покупцем, які є резидентами різних країн.</a:t>
            </a:r>
          </a:p>
        </p:txBody>
      </p:sp>
    </p:spTree>
    <p:extLst>
      <p:ext uri="{BB962C8B-B14F-4D97-AF65-F5344CB8AC3E}">
        <p14:creationId xmlns:p14="http://schemas.microsoft.com/office/powerpoint/2010/main" val="1564223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0FEC81-DC3B-4E9F-824E-F102AB2BE5E9}"/>
              </a:ext>
            </a:extLst>
          </p:cNvPr>
          <p:cNvSpPr txBox="1"/>
          <p:nvPr/>
        </p:nvSpPr>
        <p:spPr>
          <a:xfrm>
            <a:off x="1828800" y="687685"/>
            <a:ext cx="9791700" cy="5262979"/>
          </a:xfrm>
          <a:prstGeom prst="rect">
            <a:avLst/>
          </a:prstGeom>
          <a:noFill/>
        </p:spPr>
        <p:txBody>
          <a:bodyPr wrap="square">
            <a:spAutoFit/>
          </a:bodyPr>
          <a:lstStyle/>
          <a:p>
            <a:pPr algn="just"/>
            <a:r>
              <a:rPr lang="ru-RU" sz="2400" b="1" dirty="0" err="1">
                <a:latin typeface="Arial" panose="020B0604020202020204" pitchFamily="34" charset="0"/>
                <a:cs typeface="Arial" panose="020B0604020202020204" pitchFamily="34" charset="0"/>
              </a:rPr>
              <a:t>Функціональна</a:t>
            </a:r>
            <a:r>
              <a:rPr lang="ru-RU" sz="2400" b="1" dirty="0">
                <a:latin typeface="Arial" panose="020B0604020202020204" pitchFamily="34" charset="0"/>
                <a:cs typeface="Arial" panose="020B0604020202020204" pitchFamily="34" charset="0"/>
              </a:rPr>
              <a:t> структура </a:t>
            </a:r>
            <a:r>
              <a:rPr lang="ru-RU" sz="2400" b="1" dirty="0" err="1">
                <a:latin typeface="Arial" panose="020B0604020202020204" pitchFamily="34" charset="0"/>
                <a:cs typeface="Arial" panose="020B0604020202020204" pitchFamily="34" charset="0"/>
              </a:rPr>
              <a:t>міжнародного</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інвестиційного</a:t>
            </a:r>
            <a:r>
              <a:rPr lang="ru-RU" sz="2400" b="1" dirty="0">
                <a:latin typeface="Arial" panose="020B0604020202020204" pitchFamily="34" charset="0"/>
                <a:cs typeface="Arial" panose="020B0604020202020204" pitchFamily="34" charset="0"/>
              </a:rPr>
              <a:t> ринку: </a:t>
            </a:r>
          </a:p>
          <a:p>
            <a:pPr marL="457200" indent="-457200" algn="just">
              <a:buAutoNum type="arabicPeriod"/>
            </a:pPr>
            <a:r>
              <a:rPr lang="ru-RU" sz="2400" dirty="0" err="1">
                <a:latin typeface="Arial" panose="020B0604020202020204" pitchFamily="34" charset="0"/>
                <a:cs typeface="Arial" panose="020B0604020202020204" pitchFamily="34" charset="0"/>
              </a:rPr>
              <a:t>Ринок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об’єктів</a:t>
            </a:r>
            <a:r>
              <a:rPr lang="ru-RU" sz="2400" dirty="0">
                <a:latin typeface="Arial" panose="020B0604020202020204" pitchFamily="34" charset="0"/>
                <a:cs typeface="Arial" panose="020B0604020202020204" pitchFamily="34" charset="0"/>
              </a:rPr>
              <a:t> реального </a:t>
            </a:r>
            <a:r>
              <a:rPr lang="ru-RU" sz="2400" dirty="0" err="1">
                <a:latin typeface="Arial" panose="020B0604020202020204" pitchFamily="34" charset="0"/>
                <a:cs typeface="Arial" panose="020B0604020202020204" pitchFamily="34" charset="0"/>
              </a:rPr>
              <a:t>інвестування</a:t>
            </a:r>
            <a:r>
              <a:rPr lang="ru-RU" sz="2400" dirty="0">
                <a:latin typeface="Arial" panose="020B0604020202020204" pitchFamily="34" charset="0"/>
                <a:cs typeface="Arial" panose="020B0604020202020204" pitchFamily="34" charset="0"/>
              </a:rPr>
              <a:t>. </a:t>
            </a:r>
          </a:p>
          <a:p>
            <a:pPr algn="just"/>
            <a:r>
              <a:rPr lang="ru-RU" sz="2400" dirty="0">
                <a:latin typeface="Arial" panose="020B0604020202020204" pitchFamily="34" charset="0"/>
                <a:cs typeface="Arial" panose="020B0604020202020204" pitchFamily="34" charset="0"/>
              </a:rPr>
              <a:t>1.1. </a:t>
            </a:r>
            <a:r>
              <a:rPr lang="ru-RU" sz="2400" dirty="0" err="1">
                <a:latin typeface="Arial" panose="020B0604020202020204" pitchFamily="34" charset="0"/>
                <a:cs typeface="Arial" panose="020B0604020202020204" pitchFamily="34" charset="0"/>
              </a:rPr>
              <a:t>Ринок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прямих</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капіталовкладень</a:t>
            </a:r>
            <a:r>
              <a:rPr lang="ru-RU" sz="2400" dirty="0">
                <a:latin typeface="Arial" panose="020B0604020202020204" pitchFamily="34" charset="0"/>
                <a:cs typeface="Arial" panose="020B0604020202020204" pitchFamily="34" charset="0"/>
              </a:rPr>
              <a:t>:</a:t>
            </a:r>
          </a:p>
          <a:p>
            <a:pPr marL="342900" indent="-342900" algn="just">
              <a:buFontTx/>
              <a:buChar char="-"/>
            </a:pPr>
            <a:r>
              <a:rPr lang="uk-UA" sz="2400" dirty="0">
                <a:latin typeface="Arial" panose="020B0604020202020204" pitchFamily="34" charset="0"/>
                <a:cs typeface="Arial" panose="020B0604020202020204" pitchFamily="34" charset="0"/>
              </a:rPr>
              <a:t>нове будівництво; </a:t>
            </a:r>
          </a:p>
          <a:p>
            <a:pPr marL="342900" indent="-342900" algn="just">
              <a:buFontTx/>
              <a:buChar char="-"/>
            </a:pPr>
            <a:r>
              <a:rPr lang="uk-UA" sz="2400" dirty="0">
                <a:latin typeface="Arial" panose="020B0604020202020204" pitchFamily="34" charset="0"/>
                <a:cs typeface="Arial" panose="020B0604020202020204" pitchFamily="34" charset="0"/>
              </a:rPr>
              <a:t> розширення; </a:t>
            </a:r>
          </a:p>
          <a:p>
            <a:pPr marL="342900" indent="-342900" algn="just">
              <a:buFontTx/>
              <a:buChar char="-"/>
            </a:pPr>
            <a:r>
              <a:rPr lang="uk-UA" sz="2400" dirty="0">
                <a:latin typeface="Arial" panose="020B0604020202020204" pitchFamily="34" charset="0"/>
                <a:cs typeface="Arial" panose="020B0604020202020204" pitchFamily="34" charset="0"/>
              </a:rPr>
              <a:t> реконструкція; </a:t>
            </a:r>
          </a:p>
          <a:p>
            <a:pPr marL="342900" indent="-342900" algn="just">
              <a:buFontTx/>
              <a:buChar char="-"/>
            </a:pPr>
            <a:r>
              <a:rPr lang="uk-UA" sz="2400" dirty="0">
                <a:latin typeface="Arial" panose="020B0604020202020204" pitchFamily="34" charset="0"/>
                <a:cs typeface="Arial" panose="020B0604020202020204" pitchFamily="34" charset="0"/>
              </a:rPr>
              <a:t>технічне переозброєння. </a:t>
            </a:r>
          </a:p>
          <a:p>
            <a:pPr algn="just"/>
            <a:r>
              <a:rPr lang="uk-UA" sz="2400" dirty="0">
                <a:latin typeface="Arial" panose="020B0604020202020204" pitchFamily="34" charset="0"/>
                <a:cs typeface="Arial" panose="020B0604020202020204" pitchFamily="34" charset="0"/>
              </a:rPr>
              <a:t>1.2. Ринок нерухомості. </a:t>
            </a:r>
          </a:p>
          <a:p>
            <a:pPr algn="just"/>
            <a:r>
              <a:rPr lang="uk-UA" sz="2400" dirty="0">
                <a:latin typeface="Arial" panose="020B0604020202020204" pitchFamily="34" charset="0"/>
                <a:cs typeface="Arial" panose="020B0604020202020204" pitchFamily="34" charset="0"/>
              </a:rPr>
              <a:t>1.3. Ринок інших об’єктів реального інвестування. </a:t>
            </a:r>
          </a:p>
          <a:p>
            <a:pPr algn="just"/>
            <a:r>
              <a:rPr lang="uk-UA" sz="2400" dirty="0">
                <a:latin typeface="Arial" panose="020B0604020202020204" pitchFamily="34" charset="0"/>
                <a:cs typeface="Arial" panose="020B0604020202020204" pitchFamily="34" charset="0"/>
              </a:rPr>
              <a:t>2. Ринок інструментів фінансового інвестування. </a:t>
            </a:r>
          </a:p>
          <a:p>
            <a:pPr algn="just"/>
            <a:r>
              <a:rPr lang="uk-UA" sz="2400" dirty="0">
                <a:latin typeface="Arial" panose="020B0604020202020204" pitchFamily="34" charset="0"/>
                <a:cs typeface="Arial" panose="020B0604020202020204" pitchFamily="34" charset="0"/>
              </a:rPr>
              <a:t>2.1. Фондовий ринок: </a:t>
            </a:r>
          </a:p>
          <a:p>
            <a:pPr marL="342900" indent="-342900" algn="just">
              <a:buFontTx/>
              <a:buChar char="-"/>
            </a:pPr>
            <a:r>
              <a:rPr lang="uk-UA" sz="2400" dirty="0">
                <a:latin typeface="Arial" panose="020B0604020202020204" pitchFamily="34" charset="0"/>
                <a:cs typeface="Arial" panose="020B0604020202020204" pitchFamily="34" charset="0"/>
              </a:rPr>
              <a:t>ринок облігацій (іноземних, єврооблігацій); </a:t>
            </a:r>
          </a:p>
          <a:p>
            <a:pPr marL="342900" indent="-342900" algn="just">
              <a:buFontTx/>
              <a:buChar char="-"/>
            </a:pPr>
            <a:r>
              <a:rPr lang="uk-UA" sz="2400" dirty="0">
                <a:latin typeface="Arial" panose="020B0604020202020204" pitchFamily="34" charset="0"/>
                <a:cs typeface="Arial" panose="020B0604020202020204" pitchFamily="34" charset="0"/>
              </a:rPr>
              <a:t>ринок акціонерного капіталу (біржовий, </a:t>
            </a:r>
            <a:r>
              <a:rPr lang="uk-UA" sz="2400" dirty="0" err="1">
                <a:latin typeface="Arial" panose="020B0604020202020204" pitchFamily="34" charset="0"/>
                <a:cs typeface="Arial" panose="020B0604020202020204" pitchFamily="34" charset="0"/>
              </a:rPr>
              <a:t>євроакцій</a:t>
            </a:r>
            <a:r>
              <a:rPr lang="uk-UA" sz="2400" dirty="0">
                <a:latin typeface="Arial" panose="020B0604020202020204" pitchFamily="34" charset="0"/>
                <a:cs typeface="Arial" panose="020B0604020202020204" pitchFamily="34" charset="0"/>
              </a:rPr>
              <a:t>). </a:t>
            </a:r>
          </a:p>
          <a:p>
            <a:pPr algn="just"/>
            <a:r>
              <a:rPr lang="uk-UA" sz="2400" dirty="0">
                <a:latin typeface="Arial" panose="020B0604020202020204" pitchFamily="34" charset="0"/>
                <a:cs typeface="Arial" panose="020B0604020202020204" pitchFamily="34" charset="0"/>
              </a:rPr>
              <a:t>2.2. Грошовий ринок.</a:t>
            </a:r>
            <a:r>
              <a:rPr lang="ru-RU" sz="2400" dirty="0">
                <a:latin typeface="Arial" panose="020B0604020202020204" pitchFamily="34" charset="0"/>
                <a:cs typeface="Arial" panose="020B0604020202020204" pitchFamily="34" charset="0"/>
              </a:rPr>
              <a:t> </a:t>
            </a: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86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E0C2F-977A-47BE-8B17-F6678143E3ED}"/>
              </a:ext>
            </a:extLst>
          </p:cNvPr>
          <p:cNvSpPr txBox="1"/>
          <p:nvPr/>
        </p:nvSpPr>
        <p:spPr>
          <a:xfrm>
            <a:off x="1981200" y="928291"/>
            <a:ext cx="9105900" cy="4154984"/>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Інвестиційна діяльність, спрямована на здійснення прямих інвестицій за кордон чи іноземних, може розглядатися як </a:t>
            </a:r>
            <a:r>
              <a:rPr lang="uk-UA" sz="2400" b="1" dirty="0">
                <a:latin typeface="Arial" panose="020B0604020202020204" pitchFamily="34" charset="0"/>
                <a:cs typeface="Arial" panose="020B0604020202020204" pitchFamily="34" charset="0"/>
              </a:rPr>
              <a:t>міжнародна підприємницька інвестиційна діяльність. </a:t>
            </a:r>
          </a:p>
          <a:p>
            <a:pPr algn="just"/>
            <a:r>
              <a:rPr lang="uk-UA" sz="2400" dirty="0">
                <a:latin typeface="Arial" panose="020B0604020202020204" pitchFamily="34" charset="0"/>
                <a:cs typeface="Arial" panose="020B0604020202020204" pitchFamily="34" charset="0"/>
              </a:rPr>
              <a:t>Основу міжнародного портфельного інвестування становлять </a:t>
            </a:r>
            <a:r>
              <a:rPr lang="uk-UA" sz="2400" b="1" dirty="0">
                <a:latin typeface="Arial" panose="020B0604020202020204" pitchFamily="34" charset="0"/>
                <a:cs typeface="Arial" panose="020B0604020202020204" pitchFamily="34" charset="0"/>
              </a:rPr>
              <a:t>міжнародні операції з цінними паперами</a:t>
            </a:r>
            <a:r>
              <a:rPr lang="uk-UA" sz="2400" dirty="0">
                <a:latin typeface="Arial" panose="020B0604020202020204" pitchFamily="34" charset="0"/>
                <a:cs typeface="Arial" panose="020B0604020202020204" pitchFamily="34" charset="0"/>
              </a:rPr>
              <a:t>. </a:t>
            </a:r>
          </a:p>
          <a:p>
            <a:pPr algn="just"/>
            <a:r>
              <a:rPr lang="uk-UA" sz="2400" dirty="0">
                <a:latin typeface="Arial" panose="020B0604020202020204" pitchFamily="34" charset="0"/>
                <a:cs typeface="Arial" panose="020B0604020202020204" pitchFamily="34" charset="0"/>
              </a:rPr>
              <a:t>Комплекс заходів з моменту прийняття рішення про інвестування до завершальної стадії інвестиційного проекту визначається як </a:t>
            </a:r>
            <a:r>
              <a:rPr lang="uk-UA" sz="2400" b="1" dirty="0">
                <a:latin typeface="Arial" panose="020B0604020202020204" pitchFamily="34" charset="0"/>
                <a:cs typeface="Arial" panose="020B0604020202020204" pitchFamily="34" charset="0"/>
              </a:rPr>
              <a:t>інвестиційний цикл</a:t>
            </a:r>
            <a:r>
              <a:rPr lang="uk-UA" sz="2400" dirty="0">
                <a:latin typeface="Arial" panose="020B0604020202020204" pitchFamily="34" charset="0"/>
                <a:cs typeface="Arial" panose="020B0604020202020204" pitchFamily="34" charset="0"/>
              </a:rPr>
              <a:t>, що включає такі фази:</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передінвестиційну,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інвестиційну,</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експлуатаційну.</a:t>
            </a:r>
          </a:p>
        </p:txBody>
      </p:sp>
    </p:spTree>
    <p:extLst>
      <p:ext uri="{BB962C8B-B14F-4D97-AF65-F5344CB8AC3E}">
        <p14:creationId xmlns:p14="http://schemas.microsoft.com/office/powerpoint/2010/main" val="3550259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183205-E926-4C4A-8F6A-AF0EA6DB7AAC}"/>
              </a:ext>
            </a:extLst>
          </p:cNvPr>
          <p:cNvSpPr txBox="1"/>
          <p:nvPr/>
        </p:nvSpPr>
        <p:spPr>
          <a:xfrm>
            <a:off x="1828800" y="1613118"/>
            <a:ext cx="9055100" cy="1815882"/>
          </a:xfrm>
          <a:prstGeom prst="rect">
            <a:avLst/>
          </a:prstGeom>
          <a:noFill/>
        </p:spPr>
        <p:txBody>
          <a:bodyPr wrap="square">
            <a:spAutoFit/>
          </a:bodyPr>
          <a:lstStyle/>
          <a:p>
            <a:pPr algn="just"/>
            <a:r>
              <a:rPr lang="uk-UA" sz="2800" dirty="0">
                <a:latin typeface="Arial" panose="020B0604020202020204" pitchFamily="34" charset="0"/>
                <a:cs typeface="Arial" panose="020B0604020202020204" pitchFamily="34" charset="0"/>
              </a:rPr>
              <a:t>Низка інвестиційних циклів, що повторюються - це </a:t>
            </a:r>
            <a:r>
              <a:rPr lang="uk-UA" sz="2800" b="1" dirty="0">
                <a:latin typeface="Arial" panose="020B0604020202020204" pitchFamily="34" charset="0"/>
                <a:cs typeface="Arial" panose="020B0604020202020204" pitchFamily="34" charset="0"/>
              </a:rPr>
              <a:t>інвестиційний процес.</a:t>
            </a:r>
          </a:p>
          <a:p>
            <a:pPr algn="just"/>
            <a:r>
              <a:rPr lang="uk-UA" sz="2800" dirty="0">
                <a:latin typeface="Arial" panose="020B0604020202020204" pitchFamily="34" charset="0"/>
                <a:cs typeface="Arial" panose="020B0604020202020204" pitchFamily="34" charset="0"/>
              </a:rPr>
              <a:t>До нього постійно залучаються ті, хто має вільні інвестиційні ресурси, і ті, хто відчуває в них потребу.</a:t>
            </a:r>
          </a:p>
        </p:txBody>
      </p:sp>
    </p:spTree>
    <p:extLst>
      <p:ext uri="{BB962C8B-B14F-4D97-AF65-F5344CB8AC3E}">
        <p14:creationId xmlns:p14="http://schemas.microsoft.com/office/powerpoint/2010/main" val="1984507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01A6C63-D7CE-4A3E-AECD-817EB64C73D6}"/>
              </a:ext>
            </a:extLst>
          </p:cNvPr>
          <p:cNvPicPr>
            <a:picLocks noChangeAspect="1"/>
          </p:cNvPicPr>
          <p:nvPr/>
        </p:nvPicPr>
        <p:blipFill rotWithShape="1">
          <a:blip r:embed="rId2"/>
          <a:srcRect l="12395" t="23148" r="55313" b="17037"/>
          <a:stretch/>
        </p:blipFill>
        <p:spPr>
          <a:xfrm>
            <a:off x="3454400" y="266700"/>
            <a:ext cx="6248400" cy="6510430"/>
          </a:xfrm>
          <a:prstGeom prst="rect">
            <a:avLst/>
          </a:prstGeom>
        </p:spPr>
      </p:pic>
    </p:spTree>
    <p:extLst>
      <p:ext uri="{BB962C8B-B14F-4D97-AF65-F5344CB8AC3E}">
        <p14:creationId xmlns:p14="http://schemas.microsoft.com/office/powerpoint/2010/main" val="2837119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D53B7E-68E6-4E15-9148-2FAFCA20F29F}"/>
              </a:ext>
            </a:extLst>
          </p:cNvPr>
          <p:cNvSpPr txBox="1"/>
          <p:nvPr/>
        </p:nvSpPr>
        <p:spPr>
          <a:xfrm>
            <a:off x="1892300" y="332244"/>
            <a:ext cx="9601200" cy="6001643"/>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На </a:t>
            </a:r>
            <a:r>
              <a:rPr lang="uk-UA" sz="2400" b="1" dirty="0">
                <a:latin typeface="Arial" panose="020B0604020202020204" pitchFamily="34" charset="0"/>
                <a:cs typeface="Arial" panose="020B0604020202020204" pitchFamily="34" charset="0"/>
              </a:rPr>
              <a:t>міжнародні інвестиційні процеси впливає ціла низка чинників: </a:t>
            </a:r>
          </a:p>
          <a:p>
            <a:pPr marL="457200" indent="-457200" algn="just">
              <a:buAutoNum type="arabicPeriod"/>
            </a:pPr>
            <a:r>
              <a:rPr lang="uk-UA" sz="2400" b="1" dirty="0" err="1">
                <a:latin typeface="Arial" panose="020B0604020202020204" pitchFamily="34" charset="0"/>
                <a:cs typeface="Arial" panose="020B0604020202020204" pitchFamily="34" charset="0"/>
              </a:rPr>
              <a:t>Глобально</a:t>
            </a:r>
            <a:r>
              <a:rPr lang="uk-UA" sz="2400" b="1" dirty="0">
                <a:latin typeface="Arial" panose="020B0604020202020204" pitchFamily="34" charset="0"/>
                <a:cs typeface="Arial" panose="020B0604020202020204" pitchFamily="34" charset="0"/>
              </a:rPr>
              <a:t>-економічні</a:t>
            </a:r>
            <a:r>
              <a:rPr lang="uk-UA" sz="2400" dirty="0">
                <a:latin typeface="Arial" panose="020B0604020202020204" pitchFamily="34" charset="0"/>
                <a:cs typeface="Arial" panose="020B0604020202020204" pitchFamily="34" charset="0"/>
              </a:rPr>
              <a:t> – стан розвитку світової економіки, міжнародних факторних ринків у т. ч. інвестиційного; стабільність світової валютної системи; рівень </a:t>
            </a:r>
            <a:r>
              <a:rPr lang="uk-UA" sz="2400" dirty="0" err="1">
                <a:latin typeface="Arial" panose="020B0604020202020204" pitchFamily="34" charset="0"/>
                <a:cs typeface="Arial" panose="020B0604020202020204" pitchFamily="34" charset="0"/>
              </a:rPr>
              <a:t>транснаціоналізації</a:t>
            </a:r>
            <a:r>
              <a:rPr lang="uk-UA" sz="2400" dirty="0">
                <a:latin typeface="Arial" panose="020B0604020202020204" pitchFamily="34" charset="0"/>
                <a:cs typeface="Arial" panose="020B0604020202020204" pitchFamily="34" charset="0"/>
              </a:rPr>
              <a:t> та регіональної інтеграції; розвиток міжнародної інвестиційної інфраструктури. </a:t>
            </a:r>
          </a:p>
          <a:p>
            <a:pPr marL="457200" indent="-457200" algn="just">
              <a:buAutoNum type="arabicPeriod"/>
            </a:pPr>
            <a:r>
              <a:rPr lang="uk-UA" sz="2400" b="1" dirty="0">
                <a:latin typeface="Arial" panose="020B0604020202020204" pitchFamily="34" charset="0"/>
                <a:cs typeface="Arial" panose="020B0604020202020204" pitchFamily="34" charset="0"/>
              </a:rPr>
              <a:t>Політично-економічні </a:t>
            </a:r>
            <a:r>
              <a:rPr lang="uk-UA" sz="2400" dirty="0">
                <a:latin typeface="Arial" panose="020B0604020202020204" pitchFamily="34" charset="0"/>
                <a:cs typeface="Arial" panose="020B0604020202020204" pitchFamily="34" charset="0"/>
              </a:rPr>
              <a:t>– політична стабільність; ступінь втручання уряду в економіку; ставлення до зарубіжних та іноземних інвестицій; дотримання двох- і багатосторонніх угод. </a:t>
            </a:r>
          </a:p>
          <a:p>
            <a:pPr marL="457200" indent="-457200" algn="just">
              <a:buAutoNum type="arabicPeriod"/>
            </a:pPr>
            <a:r>
              <a:rPr lang="uk-UA" sz="2400" b="1" dirty="0" err="1">
                <a:latin typeface="Arial" panose="020B0604020202020204" pitchFamily="34" charset="0"/>
                <a:cs typeface="Arial" panose="020B0604020202020204" pitchFamily="34" charset="0"/>
              </a:rPr>
              <a:t>Ресурсно</a:t>
            </a:r>
            <a:r>
              <a:rPr lang="uk-UA" sz="2400" b="1" dirty="0">
                <a:latin typeface="Arial" panose="020B0604020202020204" pitchFamily="34" charset="0"/>
                <a:cs typeface="Arial" panose="020B0604020202020204" pitchFamily="34" charset="0"/>
              </a:rPr>
              <a:t>-економічні</a:t>
            </a:r>
            <a:r>
              <a:rPr lang="uk-UA" sz="2400" dirty="0">
                <a:latin typeface="Arial" panose="020B0604020202020204" pitchFamily="34" charset="0"/>
                <a:cs typeface="Arial" panose="020B0604020202020204" pitchFamily="34" charset="0"/>
              </a:rPr>
              <a:t> – наявність природних ресурсів; демографічна ситуація; географічне положення. </a:t>
            </a:r>
          </a:p>
          <a:p>
            <a:pPr marL="457200" indent="-457200" algn="just">
              <a:buAutoNum type="arabicPeriod"/>
            </a:pPr>
            <a:r>
              <a:rPr lang="uk-UA" sz="2400" b="1" dirty="0">
                <a:latin typeface="Arial" panose="020B0604020202020204" pitchFamily="34" charset="0"/>
                <a:cs typeface="Arial" panose="020B0604020202020204" pitchFamily="34" charset="0"/>
              </a:rPr>
              <a:t>Загально-економічні </a:t>
            </a:r>
            <a:r>
              <a:rPr lang="uk-UA" sz="2400" dirty="0">
                <a:latin typeface="Arial" panose="020B0604020202020204" pitchFamily="34" charset="0"/>
                <a:cs typeface="Arial" panose="020B0604020202020204" pitchFamily="34" charset="0"/>
              </a:rPr>
              <a:t>– темпи економічного росту; співвідношення споживання і заощаджень; ставка позикового відсотка; норма чистого прибутку; рівень і динаміка інфляції; конвертованість валюти; стан платіжного балансу. </a:t>
            </a:r>
          </a:p>
        </p:txBody>
      </p:sp>
    </p:spTree>
    <p:extLst>
      <p:ext uri="{BB962C8B-B14F-4D97-AF65-F5344CB8AC3E}">
        <p14:creationId xmlns:p14="http://schemas.microsoft.com/office/powerpoint/2010/main" val="2755375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7A93D8-BB29-4593-B28D-8AA876B17BBC}"/>
              </a:ext>
            </a:extLst>
          </p:cNvPr>
          <p:cNvSpPr txBox="1"/>
          <p:nvPr/>
        </p:nvSpPr>
        <p:spPr>
          <a:xfrm>
            <a:off x="2184400" y="1037789"/>
            <a:ext cx="8978900" cy="3046988"/>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Інфраструктура міжнародного інвестування </a:t>
            </a:r>
            <a:r>
              <a:rPr lang="uk-UA" sz="2400" dirty="0">
                <a:latin typeface="Arial" panose="020B0604020202020204" pitchFamily="34" charset="0"/>
                <a:cs typeface="Arial" panose="020B0604020202020204" pitchFamily="34" charset="0"/>
              </a:rPr>
              <a:t>забезпечує міжнародну інвестиційну діяльність і являє собою: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 у широкому розумінні </a:t>
            </a:r>
            <a:r>
              <a:rPr lang="uk-UA" sz="2400" dirty="0">
                <a:latin typeface="Arial" panose="020B0604020202020204" pitchFamily="34" charset="0"/>
                <a:cs typeface="Arial" panose="020B0604020202020204" pitchFamily="34" charset="0"/>
              </a:rPr>
              <a:t>- інформаційні й транспортні мережі, валютні та фінансові ринки, ринки золота й інших цінних металів, національні, регіональні та міжнародні валютно-кредитні й фінансові організації тощо;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 </a:t>
            </a:r>
            <a:r>
              <a:rPr lang="uk-UA" sz="2400" b="1" dirty="0">
                <a:latin typeface="Arial" panose="020B0604020202020204" pitchFamily="34" charset="0"/>
                <a:cs typeface="Arial" panose="020B0604020202020204" pitchFamily="34" charset="0"/>
              </a:rPr>
              <a:t>у вузькому розумінні </a:t>
            </a:r>
            <a:r>
              <a:rPr lang="uk-UA" sz="2400" dirty="0">
                <a:latin typeface="Arial" panose="020B0604020202020204" pitchFamily="34" charset="0"/>
                <a:cs typeface="Arial" panose="020B0604020202020204" pitchFamily="34" charset="0"/>
              </a:rPr>
              <a:t>- сукупність інвестиційних інституцій і мереж.</a:t>
            </a:r>
          </a:p>
        </p:txBody>
      </p:sp>
    </p:spTree>
    <p:extLst>
      <p:ext uri="{BB962C8B-B14F-4D97-AF65-F5344CB8AC3E}">
        <p14:creationId xmlns:p14="http://schemas.microsoft.com/office/powerpoint/2010/main" val="141227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0D53D7-3471-4220-94DF-1D307D5BF6FB}"/>
              </a:ext>
            </a:extLst>
          </p:cNvPr>
          <p:cNvSpPr txBox="1"/>
          <p:nvPr/>
        </p:nvSpPr>
        <p:spPr>
          <a:xfrm>
            <a:off x="2697480" y="1679287"/>
            <a:ext cx="8427720" cy="2677656"/>
          </a:xfrm>
          <a:prstGeom prst="rect">
            <a:avLst/>
          </a:prstGeom>
          <a:noFill/>
        </p:spPr>
        <p:txBody>
          <a:bodyPr wrap="square">
            <a:spAutoFit/>
          </a:bodyPr>
          <a:lstStyle/>
          <a:p>
            <a:pPr algn="just"/>
            <a:r>
              <a:rPr lang="uk-UA" sz="2400" dirty="0">
                <a:latin typeface="Arial" panose="020B0604020202020204" pitchFamily="34" charset="0"/>
                <a:ea typeface="Microsoft Sans Serif" panose="020B0604020202020204" pitchFamily="34" charset="0"/>
                <a:cs typeface="Arial" panose="020B0604020202020204" pitchFamily="34" charset="0"/>
              </a:rPr>
              <a:t>В Законі України </a:t>
            </a:r>
            <a:r>
              <a:rPr lang="uk-UA" sz="2400" i="1" dirty="0">
                <a:latin typeface="Arial" panose="020B0604020202020204" pitchFamily="34" charset="0"/>
                <a:ea typeface="Microsoft Sans Serif" panose="020B0604020202020204" pitchFamily="34" charset="0"/>
                <a:cs typeface="Arial" panose="020B0604020202020204" pitchFamily="34" charset="0"/>
              </a:rPr>
              <a:t>«Про інвестиційну діяльність» </a:t>
            </a:r>
            <a:r>
              <a:rPr lang="uk-UA" sz="2400" b="1" dirty="0">
                <a:latin typeface="Arial" panose="020B0604020202020204" pitchFamily="34" charset="0"/>
                <a:ea typeface="Microsoft Sans Serif" panose="020B0604020202020204" pitchFamily="34" charset="0"/>
                <a:cs typeface="Arial" panose="020B0604020202020204" pitchFamily="34" charset="0"/>
              </a:rPr>
              <a:t>інвестиції </a:t>
            </a:r>
            <a:r>
              <a:rPr lang="uk-UA" sz="2400" dirty="0">
                <a:latin typeface="Arial" panose="020B0604020202020204" pitchFamily="34" charset="0"/>
                <a:ea typeface="Microsoft Sans Serif" panose="020B0604020202020204" pitchFamily="34" charset="0"/>
                <a:cs typeface="Arial" panose="020B0604020202020204" pitchFamily="34" charset="0"/>
              </a:rPr>
              <a:t>розглядаються з позиції їх економічного змісту, з погляду сфери виробництва, а саме: «…інвестиціями є усі види майнових і інтелектуальних цінностей, вкладені в об’єкти підприємницької та інших видів діяльності, у результаті якої створюється прибуток (дохід) або досягається соціальний ефект».</a:t>
            </a:r>
          </a:p>
        </p:txBody>
      </p:sp>
      <p:pic>
        <p:nvPicPr>
          <p:cNvPr id="9" name="Графіка 8" descr="Open book with solid fill">
            <a:extLst>
              <a:ext uri="{FF2B5EF4-FFF2-40B4-BE49-F238E27FC236}">
                <a16:creationId xmlns:a16="http://schemas.microsoft.com/office/drawing/2014/main" id="{F3DFB60B-C595-4566-8C36-600B2A388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000" y="1736437"/>
            <a:ext cx="914400" cy="914400"/>
          </a:xfrm>
          <a:prstGeom prst="rect">
            <a:avLst/>
          </a:prstGeom>
        </p:spPr>
      </p:pic>
    </p:spTree>
    <p:extLst>
      <p:ext uri="{BB962C8B-B14F-4D97-AF65-F5344CB8AC3E}">
        <p14:creationId xmlns:p14="http://schemas.microsoft.com/office/powerpoint/2010/main" val="207382227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A186B-F355-4B62-A3C7-20618D4828B6}"/>
              </a:ext>
            </a:extLst>
          </p:cNvPr>
          <p:cNvSpPr txBox="1"/>
          <p:nvPr/>
        </p:nvSpPr>
        <p:spPr>
          <a:xfrm>
            <a:off x="2374900" y="998488"/>
            <a:ext cx="8280400" cy="3416320"/>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Міжнародні інвестиційні інститути </a:t>
            </a:r>
            <a:r>
              <a:rPr lang="uk-UA" sz="2400" dirty="0">
                <a:latin typeface="Arial" panose="020B0604020202020204" pitchFamily="34" charset="0"/>
                <a:cs typeface="Arial" panose="020B0604020202020204" pitchFamily="34" charset="0"/>
              </a:rPr>
              <a:t>включають: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міжнародні інвестиційні фонди,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компанії,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промислові і фінансові ТНК,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міжнародні фінансові організації. </a:t>
            </a:r>
          </a:p>
          <a:p>
            <a:pPr algn="just"/>
            <a:r>
              <a:rPr lang="uk-UA" sz="2400" dirty="0">
                <a:latin typeface="Arial" panose="020B0604020202020204" pitchFamily="34" charset="0"/>
                <a:cs typeface="Arial" panose="020B0604020202020204" pitchFamily="34" charset="0"/>
              </a:rPr>
              <a:t>Їх сукупність можна трактувати </a:t>
            </a:r>
            <a:r>
              <a:rPr lang="uk-UA" sz="2400" b="1" dirty="0">
                <a:latin typeface="Arial" panose="020B0604020202020204" pitchFamily="34" charset="0"/>
                <a:cs typeface="Arial" panose="020B0604020202020204" pitchFamily="34" charset="0"/>
              </a:rPr>
              <a:t>як міжнародну інвестиційну інфраструктуру</a:t>
            </a:r>
            <a:r>
              <a:rPr lang="uk-UA" sz="2400" dirty="0">
                <a:latin typeface="Arial" panose="020B0604020202020204" pitchFamily="34" charset="0"/>
                <a:cs typeface="Arial" panose="020B0604020202020204" pitchFamily="34" charset="0"/>
              </a:rPr>
              <a:t>, яка не тільки обслуговує рух коштів від інвестора до реципієнта, але й задає можливі схеми такого руху.</a:t>
            </a:r>
          </a:p>
        </p:txBody>
      </p:sp>
    </p:spTree>
    <p:extLst>
      <p:ext uri="{BB962C8B-B14F-4D97-AF65-F5344CB8AC3E}">
        <p14:creationId xmlns:p14="http://schemas.microsoft.com/office/powerpoint/2010/main" val="1576539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0C138B-E70F-4BAC-B61A-D415CEBD26A9}"/>
              </a:ext>
            </a:extLst>
          </p:cNvPr>
          <p:cNvSpPr txBox="1"/>
          <p:nvPr/>
        </p:nvSpPr>
        <p:spPr>
          <a:xfrm>
            <a:off x="2070100" y="876300"/>
            <a:ext cx="8102600" cy="3416320"/>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Мотивація країн-донорів: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при інвестуванні за кордон превалюють такі економічні стимули, як підвищення середньої норми прибутковості капіталу і зниження ризиків, а також політичні й стратегічні пріоритети. </a:t>
            </a:r>
          </a:p>
          <a:p>
            <a:pPr algn="just"/>
            <a:r>
              <a:rPr lang="uk-UA" sz="2400" b="1" dirty="0">
                <a:latin typeface="Arial" panose="020B0604020202020204" pitchFamily="34" charset="0"/>
                <a:cs typeface="Arial" panose="020B0604020202020204" pitchFamily="34" charset="0"/>
              </a:rPr>
              <a:t>Мотивація країн-реципієнтів: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іноземні інвестиції сприяють економічному зростанню приймаючої економіки на основі більш ефективного використання національних ресурсів. </a:t>
            </a:r>
          </a:p>
        </p:txBody>
      </p:sp>
    </p:spTree>
    <p:extLst>
      <p:ext uri="{BB962C8B-B14F-4D97-AF65-F5344CB8AC3E}">
        <p14:creationId xmlns:p14="http://schemas.microsoft.com/office/powerpoint/2010/main" val="2793137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8579A07-6386-45E0-AFB4-0295443B9E7D}"/>
              </a:ext>
            </a:extLst>
          </p:cNvPr>
          <p:cNvPicPr>
            <a:picLocks noChangeAspect="1"/>
          </p:cNvPicPr>
          <p:nvPr/>
        </p:nvPicPr>
        <p:blipFill rotWithShape="1">
          <a:blip r:embed="rId2"/>
          <a:srcRect l="12396" t="33148" r="55729" b="25926"/>
          <a:stretch/>
        </p:blipFill>
        <p:spPr>
          <a:xfrm>
            <a:off x="1835150" y="351719"/>
            <a:ext cx="8521700" cy="6154561"/>
          </a:xfrm>
          <a:prstGeom prst="rect">
            <a:avLst/>
          </a:prstGeom>
        </p:spPr>
      </p:pic>
    </p:spTree>
    <p:extLst>
      <p:ext uri="{BB962C8B-B14F-4D97-AF65-F5344CB8AC3E}">
        <p14:creationId xmlns:p14="http://schemas.microsoft.com/office/powerpoint/2010/main" val="3937148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216E4C-860C-499A-9FB0-904240171007}"/>
              </a:ext>
            </a:extLst>
          </p:cNvPr>
          <p:cNvSpPr txBox="1"/>
          <p:nvPr/>
        </p:nvSpPr>
        <p:spPr>
          <a:xfrm>
            <a:off x="2501900" y="1181100"/>
            <a:ext cx="8356600" cy="3108543"/>
          </a:xfrm>
          <a:prstGeom prst="rect">
            <a:avLst/>
          </a:prstGeom>
          <a:noFill/>
        </p:spPr>
        <p:txBody>
          <a:bodyPr wrap="square">
            <a:spAutoFit/>
          </a:bodyPr>
          <a:lstStyle/>
          <a:p>
            <a:pPr algn="just"/>
            <a:r>
              <a:rPr lang="uk-UA" sz="2800" dirty="0">
                <a:latin typeface="Arial" panose="020B0604020202020204" pitchFamily="34" charset="0"/>
                <a:cs typeface="Arial" panose="020B0604020202020204" pitchFamily="34" charset="0"/>
              </a:rPr>
              <a:t>Інвестиційна діяльність невід’ємно пов’язана з оцінкою стану і прогнозуванням розвитку інвестиційного ринку. </a:t>
            </a:r>
          </a:p>
          <a:p>
            <a:pPr algn="just"/>
            <a:r>
              <a:rPr lang="uk-UA" sz="2800" dirty="0">
                <a:latin typeface="Arial" panose="020B0604020202020204" pitchFamily="34" charset="0"/>
                <a:cs typeface="Arial" panose="020B0604020202020204" pitchFamily="34" charset="0"/>
              </a:rPr>
              <a:t>Система чинників, що характеризують поточний стан попиту, пропозиції, цін та рівня конкуренції інвестиційних товарів і послуг, визначає </a:t>
            </a:r>
            <a:r>
              <a:rPr lang="uk-UA" sz="2800" b="1" dirty="0">
                <a:latin typeface="Arial" panose="020B0604020202020204" pitchFamily="34" charset="0"/>
                <a:cs typeface="Arial" panose="020B0604020202020204" pitchFamily="34" charset="0"/>
              </a:rPr>
              <a:t>кон'юнктуру інвестиційного ринку</a:t>
            </a:r>
            <a:r>
              <a:rPr lang="uk-UA"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41463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32AC5D-8453-4EDD-9F30-DE7C2F71C39F}"/>
              </a:ext>
            </a:extLst>
          </p:cNvPr>
          <p:cNvSpPr txBox="1"/>
          <p:nvPr/>
        </p:nvSpPr>
        <p:spPr>
          <a:xfrm>
            <a:off x="1587500" y="843677"/>
            <a:ext cx="9829800" cy="3416320"/>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Кон'юнктура інвестиційного ринку характеризується чотирма стадіями. </a:t>
            </a:r>
          </a:p>
          <a:p>
            <a:pPr algn="just"/>
            <a:endParaRPr lang="uk-UA" sz="2400" b="1" dirty="0">
              <a:latin typeface="Arial" panose="020B0604020202020204" pitchFamily="34" charset="0"/>
              <a:cs typeface="Arial" panose="020B0604020202020204" pitchFamily="34" charset="0"/>
            </a:endParaRPr>
          </a:p>
          <a:p>
            <a:pPr algn="just"/>
            <a:r>
              <a:rPr lang="uk-UA" sz="2400" b="1" dirty="0">
                <a:latin typeface="Arial" panose="020B0604020202020204" pitchFamily="34" charset="0"/>
                <a:cs typeface="Arial" panose="020B0604020202020204" pitchFamily="34" charset="0"/>
              </a:rPr>
              <a:t>Перша стадія:</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пожвавлення кон'юнктури </a:t>
            </a:r>
            <a:r>
              <a:rPr lang="uk-UA" sz="2400" dirty="0">
                <a:latin typeface="Arial" panose="020B0604020202020204" pitchFamily="34" charset="0"/>
                <a:cs typeface="Arial" panose="020B0604020202020204" pitchFamily="34" charset="0"/>
              </a:rPr>
              <a:t>– пов’язана з підвищенням активності ринкових процесів у зв’язку з пожвавленням економіки в цілому і характеризується зростанням обсягу попиту на об’єкти інвестування, підвищенням рівня цін на них, розвитком конкуренції серед інвестиційних посередників</a:t>
            </a:r>
          </a:p>
        </p:txBody>
      </p:sp>
    </p:spTree>
    <p:extLst>
      <p:ext uri="{BB962C8B-B14F-4D97-AF65-F5344CB8AC3E}">
        <p14:creationId xmlns:p14="http://schemas.microsoft.com/office/powerpoint/2010/main" val="685137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CAB6BD-9D94-4436-9ECC-961A01BA18C6}"/>
              </a:ext>
            </a:extLst>
          </p:cNvPr>
          <p:cNvSpPr txBox="1"/>
          <p:nvPr/>
        </p:nvSpPr>
        <p:spPr>
          <a:xfrm>
            <a:off x="2451100" y="460792"/>
            <a:ext cx="8394700" cy="6001643"/>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Друга стадія:</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підйом кон'юнктури </a:t>
            </a:r>
            <a:r>
              <a:rPr lang="uk-UA" sz="2400" dirty="0">
                <a:latin typeface="Arial" panose="020B0604020202020204" pitchFamily="34" charset="0"/>
                <a:cs typeface="Arial" panose="020B0604020202020204" pitchFamily="34" charset="0"/>
              </a:rPr>
              <a:t>– характеризується різким зростанням попиту на всі інвестиційні товари, які існуюча пропозиція, не дивлячись на її зростання, повністю задовольнити не може. Одночасно зростають ціни на усі об’єкти інвестування, підвищуються доходи інвесторів та інвестиційний посередників. </a:t>
            </a:r>
          </a:p>
          <a:p>
            <a:pPr algn="just"/>
            <a:r>
              <a:rPr lang="uk-UA" sz="2400" b="1" dirty="0">
                <a:latin typeface="Arial" panose="020B0604020202020204" pitchFamily="34" charset="0"/>
                <a:cs typeface="Arial" panose="020B0604020202020204" pitchFamily="34" charset="0"/>
              </a:rPr>
              <a:t>Третя стадія:</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криза </a:t>
            </a:r>
            <a:r>
              <a:rPr lang="uk-UA" sz="2400" dirty="0">
                <a:latin typeface="Arial" panose="020B0604020202020204" pitchFamily="34" charset="0"/>
                <a:cs typeface="Arial" panose="020B0604020202020204" pitchFamily="34" charset="0"/>
              </a:rPr>
              <a:t>– пов’язана зі зниженням інвестиційної активності у зв’язку зі спадом в економіці в цілому, відносно повним насиченням попиту на об’єкти інвестування та деяким надлишком пропозиції. Характерна стабілізація, а потім початок зниження рівня цін на більшість об'єктів інвестування. Знижуються й доходи інвесторів та інвестиційних посередників.</a:t>
            </a:r>
          </a:p>
        </p:txBody>
      </p:sp>
    </p:spTree>
    <p:extLst>
      <p:ext uri="{BB962C8B-B14F-4D97-AF65-F5344CB8AC3E}">
        <p14:creationId xmlns:p14="http://schemas.microsoft.com/office/powerpoint/2010/main" val="2597680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D0061E-D5C9-48FD-986C-2C6D8B85285F}"/>
              </a:ext>
            </a:extLst>
          </p:cNvPr>
          <p:cNvSpPr txBox="1"/>
          <p:nvPr/>
        </p:nvSpPr>
        <p:spPr>
          <a:xfrm>
            <a:off x="1981200" y="786190"/>
            <a:ext cx="8788400" cy="4154984"/>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Четверта стадія:</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депресія. </a:t>
            </a:r>
            <a:r>
              <a:rPr lang="uk-UA" sz="2400" dirty="0">
                <a:latin typeface="Arial" panose="020B0604020202020204" pitchFamily="34" charset="0"/>
                <a:cs typeface="Arial" panose="020B0604020202020204" pitchFamily="34" charset="0"/>
              </a:rPr>
              <a:t>На інвестиційному ринку ця стадія є найбільш несприятливим періодом з точки зору інвестиційної активності. Вона характеризується найнижчим рівнем попиту і скороченням обсягу пропозиції об’єктів інвестування. Обсяг пропозиції продовжує перевищувати обсяг попиту. На цій стадії істотно знижуються ціни на об’єкти інвестування. Доходи інвесторів та інвестиційних посередників падають до найнижчої відмітки, а за деякими напрямами інвестиційна діяльність стає збитковою.</a:t>
            </a:r>
          </a:p>
        </p:txBody>
      </p:sp>
    </p:spTree>
    <p:extLst>
      <p:ext uri="{BB962C8B-B14F-4D97-AF65-F5344CB8AC3E}">
        <p14:creationId xmlns:p14="http://schemas.microsoft.com/office/powerpoint/2010/main" val="3064342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1720D-BD7F-4399-81BA-AA6A6D246F34}"/>
              </a:ext>
            </a:extLst>
          </p:cNvPr>
          <p:cNvSpPr txBox="1"/>
          <p:nvPr/>
        </p:nvSpPr>
        <p:spPr>
          <a:xfrm>
            <a:off x="1879600" y="1525885"/>
            <a:ext cx="9461500" cy="1384995"/>
          </a:xfrm>
          <a:prstGeom prst="rect">
            <a:avLst/>
          </a:prstGeom>
          <a:noFill/>
        </p:spPr>
        <p:txBody>
          <a:bodyPr wrap="square">
            <a:spAutoFit/>
          </a:bodyPr>
          <a:lstStyle/>
          <a:p>
            <a:pPr algn="just"/>
            <a:r>
              <a:rPr lang="uk-UA" sz="2800" b="1" dirty="0">
                <a:latin typeface="Arial" panose="020B0604020202020204" pitchFamily="34" charset="0"/>
                <a:cs typeface="Arial" panose="020B0604020202020204" pitchFamily="34" charset="0"/>
              </a:rPr>
              <a:t>Інвестиційний ризик </a:t>
            </a:r>
            <a:r>
              <a:rPr lang="uk-UA" sz="2800" dirty="0">
                <a:latin typeface="Arial" panose="020B0604020202020204" pitchFamily="34" charset="0"/>
                <a:cs typeface="Arial" panose="020B0604020202020204" pitchFamily="34" charset="0"/>
              </a:rPr>
              <a:t>характеризує ймовірність виникнення непередбачуваних фінансових витрат у ситуації невизначених умов інвестування. </a:t>
            </a:r>
          </a:p>
        </p:txBody>
      </p:sp>
    </p:spTree>
    <p:extLst>
      <p:ext uri="{BB962C8B-B14F-4D97-AF65-F5344CB8AC3E}">
        <p14:creationId xmlns:p14="http://schemas.microsoft.com/office/powerpoint/2010/main" val="3470527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6486AC-8668-40C2-B6B5-4D2692D0E505}"/>
              </a:ext>
            </a:extLst>
          </p:cNvPr>
          <p:cNvSpPr txBox="1"/>
          <p:nvPr/>
        </p:nvSpPr>
        <p:spPr>
          <a:xfrm>
            <a:off x="2171700" y="1149688"/>
            <a:ext cx="8813800" cy="3416320"/>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Інвестиційні ризики доцільно класифікувати за наступними ознаками: </a:t>
            </a:r>
          </a:p>
          <a:p>
            <a:pPr marL="457200" indent="-457200" algn="just">
              <a:buAutoNum type="arabicPeriod"/>
            </a:pPr>
            <a:r>
              <a:rPr lang="uk-UA" sz="2400" b="1" dirty="0">
                <a:latin typeface="Arial" panose="020B0604020202020204" pitchFamily="34" charset="0"/>
                <a:cs typeface="Arial" panose="020B0604020202020204" pitchFamily="34" charset="0"/>
              </a:rPr>
              <a:t>За сферами виявлення: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економічний;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політичний (пов'язаний з адміністративними обмеженнями);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соціальний (</a:t>
            </a:r>
            <a:r>
              <a:rPr lang="uk-UA" sz="2400" dirty="0" err="1">
                <a:latin typeface="Arial" panose="020B0604020202020204" pitchFamily="34" charset="0"/>
                <a:cs typeface="Arial" panose="020B0604020202020204" pitchFamily="34" charset="0"/>
              </a:rPr>
              <a:t>забастовки</a:t>
            </a:r>
            <a:r>
              <a:rPr lang="uk-UA" sz="2400" dirty="0">
                <a:latin typeface="Arial" panose="020B0604020202020204" pitchFamily="34" charset="0"/>
                <a:cs typeface="Arial" panose="020B0604020202020204" pitchFamily="34" charset="0"/>
              </a:rPr>
              <a:t>, незаплановані соціальні витрати); екологічний (буревії, затоплення тощо);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інші види (викрадення, шахрайство партнерів тощо).</a:t>
            </a:r>
          </a:p>
        </p:txBody>
      </p:sp>
    </p:spTree>
    <p:extLst>
      <p:ext uri="{BB962C8B-B14F-4D97-AF65-F5344CB8AC3E}">
        <p14:creationId xmlns:p14="http://schemas.microsoft.com/office/powerpoint/2010/main" val="4177040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C73D90-36C1-4F2B-9180-57E889BF8C49}"/>
              </a:ext>
            </a:extLst>
          </p:cNvPr>
          <p:cNvSpPr txBox="1"/>
          <p:nvPr/>
        </p:nvSpPr>
        <p:spPr>
          <a:xfrm>
            <a:off x="2514600" y="1110387"/>
            <a:ext cx="8382000" cy="2677656"/>
          </a:xfrm>
          <a:prstGeom prst="rect">
            <a:avLst/>
          </a:prstGeom>
          <a:noFill/>
        </p:spPr>
        <p:txBody>
          <a:bodyPr wrap="square">
            <a:spAutoFit/>
          </a:bodyPr>
          <a:lstStyle/>
          <a:p>
            <a:r>
              <a:rPr lang="uk-UA" sz="2400" b="1" dirty="0">
                <a:latin typeface="Arial" panose="020B0604020202020204" pitchFamily="34" charset="0"/>
                <a:cs typeface="Arial" panose="020B0604020202020204" pitchFamily="34" charset="0"/>
              </a:rPr>
              <a:t>2. За формами інвестування: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реального інвестування (незручне розташування об’єкта, перебої з постачанням обладнання, збільшення цін на інвестиційні товари, некваліфікований підрядник тощо);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фінансового інвестування </a:t>
            </a:r>
            <a:r>
              <a:rPr lang="ru-RU" sz="2400" dirty="0">
                <a:latin typeface="Arial" panose="020B0604020202020204" pitchFamily="34" charset="0"/>
                <a:cs typeface="Arial" panose="020B0604020202020204" pitchFamily="34" charset="0"/>
              </a:rPr>
              <a:t>(</a:t>
            </a:r>
            <a:r>
              <a:rPr lang="ru-RU" sz="2400" dirty="0" err="1">
                <a:latin typeface="Arial" panose="020B0604020202020204" pitchFamily="34" charset="0"/>
                <a:cs typeface="Arial" panose="020B0604020202020204" pitchFamily="34" charset="0"/>
              </a:rPr>
              <a:t>непродуманий</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підбір</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фінансових</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інструментів</a:t>
            </a:r>
            <a:r>
              <a:rPr lang="ru-RU" sz="2400" dirty="0">
                <a:latin typeface="Arial" panose="020B0604020202020204" pitchFamily="34" charset="0"/>
                <a:cs typeface="Arial" panose="020B0604020202020204" pitchFamily="34" charset="0"/>
              </a:rPr>
              <a:t>, обман </a:t>
            </a:r>
            <a:r>
              <a:rPr lang="ru-RU" sz="2400" dirty="0" err="1">
                <a:latin typeface="Arial" panose="020B0604020202020204" pitchFamily="34" charset="0"/>
                <a:cs typeface="Arial" panose="020B0604020202020204" pitchFamily="34" charset="0"/>
              </a:rPr>
              <a:t>інвесторів</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тощо</a:t>
            </a:r>
            <a:r>
              <a:rPr lang="ru-RU" sz="2400" dirty="0">
                <a:latin typeface="Arial" panose="020B0604020202020204" pitchFamily="34" charset="0"/>
                <a:cs typeface="Arial" panose="020B0604020202020204" pitchFamily="34" charset="0"/>
              </a:rPr>
              <a:t>).</a:t>
            </a: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3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FB4939-EFE2-4A52-9215-E4B3239879C5}"/>
              </a:ext>
            </a:extLst>
          </p:cNvPr>
          <p:cNvSpPr txBox="1"/>
          <p:nvPr/>
        </p:nvSpPr>
        <p:spPr>
          <a:xfrm>
            <a:off x="2087880" y="612844"/>
            <a:ext cx="9281160" cy="4893647"/>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Такими цінностями можуть бути: </a:t>
            </a:r>
          </a:p>
          <a:p>
            <a:pPr marL="285750" indent="-28575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кошти, цільові банківські вклади, акції та інші цінні папери; </a:t>
            </a:r>
          </a:p>
          <a:p>
            <a:pPr marL="285750" indent="-28575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рухоме і нерухоме майно (будинки, споруди, обладнання та інші матеріальні цінності); </a:t>
            </a:r>
          </a:p>
          <a:p>
            <a:pPr marL="285750" indent="-28575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майнові права, що випливають з авторського права, досвід та інші інтелектуальні цінності; </a:t>
            </a:r>
          </a:p>
          <a:p>
            <a:pPr marL="285750" indent="-28575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сукупність технічних, технологічних, комерційних та інших знань, оформлених у вигляді технологічної документації, навичок і виробничого досвіду, необхідних для організації того чи іншого виробництва, але не запатентованих (ноу-хау); </a:t>
            </a:r>
          </a:p>
          <a:p>
            <a:pPr marL="285750" indent="-28575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права користування землею, водою, ресурсами, будівлями, обладнанням, а також інші майнові права; </a:t>
            </a:r>
          </a:p>
          <a:p>
            <a:pPr marL="285750" indent="-28575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 інші цінності.</a:t>
            </a:r>
          </a:p>
        </p:txBody>
      </p:sp>
    </p:spTree>
    <p:extLst>
      <p:ext uri="{BB962C8B-B14F-4D97-AF65-F5344CB8AC3E}">
        <p14:creationId xmlns:p14="http://schemas.microsoft.com/office/powerpoint/2010/main" val="1949728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0007EC-A8CD-4025-8448-92C41661693E}"/>
              </a:ext>
            </a:extLst>
          </p:cNvPr>
          <p:cNvSpPr txBox="1"/>
          <p:nvPr/>
        </p:nvSpPr>
        <p:spPr>
          <a:xfrm>
            <a:off x="2451100" y="1143001"/>
            <a:ext cx="8483600" cy="3785652"/>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3. За джерелами виникнення: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систематичний (ринковий) – виникає для всіх учасників інвестиційної діяльності і для всіх форм інвестування. Такий ризик може бути викликаний зміною стадії економічного циклу, значними змінами податкового законодавства у сфері інвестицій та іншими факторами, на які інвестор вплинути не може;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несистематичний, який виникає для окремих форм інвестування і для окремих видів інвестиційної діяльності.</a:t>
            </a:r>
          </a:p>
        </p:txBody>
      </p:sp>
    </p:spTree>
    <p:extLst>
      <p:ext uri="{BB962C8B-B14F-4D97-AF65-F5344CB8AC3E}">
        <p14:creationId xmlns:p14="http://schemas.microsoft.com/office/powerpoint/2010/main" val="725952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32A5AD-D580-441E-B2C6-25821F3D8713}"/>
              </a:ext>
            </a:extLst>
          </p:cNvPr>
          <p:cNvSpPr txBox="1"/>
          <p:nvPr/>
        </p:nvSpPr>
        <p:spPr>
          <a:xfrm>
            <a:off x="2197100" y="674291"/>
            <a:ext cx="8928100" cy="5262979"/>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Виокремлюють також наступні</a:t>
            </a:r>
            <a:r>
              <a:rPr lang="uk-UA" sz="2400" b="1" dirty="0">
                <a:latin typeface="Arial" panose="020B0604020202020204" pitchFamily="34" charset="0"/>
                <a:cs typeface="Arial" panose="020B0604020202020204" pitchFamily="34" charset="0"/>
              </a:rPr>
              <a:t> рівні оцінки ризиків інвестиційних проєктів: </a:t>
            </a:r>
          </a:p>
          <a:p>
            <a:pPr marL="342900" indent="-342900" algn="just">
              <a:buFont typeface="Wingdings" panose="05000000000000000000" pitchFamily="2" charset="2"/>
              <a:buChar char="Ø"/>
            </a:pPr>
            <a:r>
              <a:rPr lang="uk-UA" sz="2400" dirty="0" err="1">
                <a:latin typeface="Arial" panose="020B0604020202020204" pitchFamily="34" charset="0"/>
                <a:cs typeface="Arial" panose="020B0604020202020204" pitchFamily="34" charset="0"/>
              </a:rPr>
              <a:t>безризикові</a:t>
            </a:r>
            <a:r>
              <a:rPr lang="uk-UA" sz="2400" dirty="0">
                <a:latin typeface="Arial" panose="020B0604020202020204" pitchFamily="34" charset="0"/>
                <a:cs typeface="Arial" panose="020B0604020202020204" pitchFamily="34" charset="0"/>
              </a:rPr>
              <a:t> інвестиції – як правило, це облігації державної позики;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інвестиції з рівнем припустимого ризику. Існує ймовірність втрати усієї суми розрахункового чистого прибутку за інвестиційним </a:t>
            </a:r>
            <a:r>
              <a:rPr lang="uk-UA" sz="2400" dirty="0" err="1">
                <a:latin typeface="Arial" panose="020B0604020202020204" pitchFamily="34" charset="0"/>
                <a:cs typeface="Arial" panose="020B0604020202020204" pitchFamily="34" charset="0"/>
              </a:rPr>
              <a:t>проєктом</a:t>
            </a:r>
            <a:r>
              <a:rPr lang="uk-UA" sz="2400" dirty="0">
                <a:latin typeface="Arial" panose="020B0604020202020204" pitchFamily="34" charset="0"/>
                <a:cs typeface="Arial" panose="020B0604020202020204" pitchFamily="34" charset="0"/>
              </a:rPr>
              <a:t>, що розглядається;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інвестиції з рівнем критичного ризику. Ситуація, коли існує ймовірність втрати не тільки прибутку, але й усієї суми розрахункового валового доходу за інвестиційним проектом;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інвестиції з рівнем катастрофічного ризику. Існує ймовірність втрати інвестором усіх активів у результаті банкрутства.</a:t>
            </a:r>
          </a:p>
        </p:txBody>
      </p:sp>
    </p:spTree>
    <p:extLst>
      <p:ext uri="{BB962C8B-B14F-4D97-AF65-F5344CB8AC3E}">
        <p14:creationId xmlns:p14="http://schemas.microsoft.com/office/powerpoint/2010/main" val="2184234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5379F-40B7-4EF5-A71D-F4A3643756AD}"/>
              </a:ext>
            </a:extLst>
          </p:cNvPr>
          <p:cNvSpPr txBox="1"/>
          <p:nvPr/>
        </p:nvSpPr>
        <p:spPr>
          <a:xfrm>
            <a:off x="2006600" y="886589"/>
            <a:ext cx="9296400" cy="3785652"/>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Ліквідність інвестицій </a:t>
            </a:r>
            <a:r>
              <a:rPr lang="uk-UA" sz="2400" dirty="0">
                <a:latin typeface="Arial" panose="020B0604020202020204" pitchFamily="34" charset="0"/>
                <a:cs typeface="Arial" panose="020B0604020202020204" pitchFamily="34" charset="0"/>
              </a:rPr>
              <a:t>– потенційна спроможність за короткий час і без суттєвих фінансових витрат трансформуватися у грошові кошти. </a:t>
            </a:r>
          </a:p>
          <a:p>
            <a:pPr algn="just"/>
            <a:r>
              <a:rPr lang="uk-UA" sz="2400" dirty="0">
                <a:latin typeface="Arial" panose="020B0604020202020204" pitchFamily="34" charset="0"/>
                <a:cs typeface="Arial" panose="020B0604020202020204" pitchFamily="34" charset="0"/>
              </a:rPr>
              <a:t>Оцінка ліквідності інвестицій здійснюється за двома критеріями: </a:t>
            </a:r>
          </a:p>
          <a:p>
            <a:pPr marL="457200" indent="-457200" algn="just">
              <a:buAutoNum type="arabicParenR"/>
            </a:pPr>
            <a:r>
              <a:rPr lang="uk-UA" sz="2400" b="1" dirty="0">
                <a:latin typeface="Arial" panose="020B0604020202020204" pitchFamily="34" charset="0"/>
                <a:cs typeface="Arial" panose="020B0604020202020204" pitchFamily="34" charset="0"/>
              </a:rPr>
              <a:t>витрати часу на реалізацію ліквідності окремих об’єктів інвестування</a:t>
            </a:r>
            <a:r>
              <a:rPr lang="uk-UA" sz="2400" dirty="0">
                <a:latin typeface="Arial" panose="020B0604020202020204" pitchFamily="34" charset="0"/>
                <a:cs typeface="Arial" panose="020B0604020202020204" pitchFamily="34" charset="0"/>
              </a:rPr>
              <a:t>, а саме: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терміноволіквідні</a:t>
            </a:r>
            <a:r>
              <a:rPr lang="uk-UA" sz="2400" dirty="0">
                <a:latin typeface="Arial" panose="020B0604020202020204" pitchFamily="34" charset="0"/>
                <a:cs typeface="Arial" panose="020B0604020202020204" pitchFamily="34" charset="0"/>
              </a:rPr>
              <a:t> об’єкти інвестування (до 7 днів);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 високоліквідні (від 8 до 30 днів);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середньоліквідні</a:t>
            </a:r>
            <a:r>
              <a:rPr lang="uk-UA" sz="2400" dirty="0">
                <a:latin typeface="Arial" panose="020B0604020202020204" pitchFamily="34" charset="0"/>
                <a:cs typeface="Arial" panose="020B0604020202020204" pitchFamily="34" charset="0"/>
              </a:rPr>
              <a:t> (від 1 до 3-х місяців);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 </a:t>
            </a:r>
            <a:r>
              <a:rPr lang="uk-UA" sz="2400" dirty="0" err="1">
                <a:latin typeface="Arial" panose="020B0604020202020204" pitchFamily="34" charset="0"/>
                <a:cs typeface="Arial" panose="020B0604020202020204" pitchFamily="34" charset="0"/>
              </a:rPr>
              <a:t>слаболіквідні</a:t>
            </a:r>
            <a:r>
              <a:rPr lang="uk-UA" sz="2400" dirty="0">
                <a:latin typeface="Arial" panose="020B0604020202020204" pitchFamily="34" charset="0"/>
                <a:cs typeface="Arial" panose="020B0604020202020204" pitchFamily="34" charset="0"/>
              </a:rPr>
              <a:t> (більше 3-х місяців); </a:t>
            </a:r>
          </a:p>
        </p:txBody>
      </p:sp>
    </p:spTree>
    <p:extLst>
      <p:ext uri="{BB962C8B-B14F-4D97-AF65-F5344CB8AC3E}">
        <p14:creationId xmlns:p14="http://schemas.microsoft.com/office/powerpoint/2010/main" val="2386004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199F59-2DEE-4C84-A49C-847265CF47C2}"/>
              </a:ext>
            </a:extLst>
          </p:cNvPr>
          <p:cNvSpPr txBox="1"/>
          <p:nvPr/>
        </p:nvSpPr>
        <p:spPr>
          <a:xfrm>
            <a:off x="2120900" y="990600"/>
            <a:ext cx="8877300" cy="4524315"/>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2) </a:t>
            </a:r>
            <a:r>
              <a:rPr lang="uk-UA" sz="2400" b="1" dirty="0">
                <a:latin typeface="Arial" panose="020B0604020202020204" pitchFamily="34" charset="0"/>
                <a:cs typeface="Arial" panose="020B0604020202020204" pitchFamily="34" charset="0"/>
              </a:rPr>
              <a:t>рівень фінансових витрат </a:t>
            </a:r>
            <a:r>
              <a:rPr lang="uk-UA" sz="2400" dirty="0">
                <a:latin typeface="Arial" panose="020B0604020202020204" pitchFamily="34" charset="0"/>
                <a:cs typeface="Arial" panose="020B0604020202020204" pitchFamily="34" charset="0"/>
              </a:rPr>
              <a:t>– визначається шляхом співвіднесення суми цих витрат і суми інвестицій (коефіцієнт витрат):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низькі витрати (К ≤ 5%);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середні (К ≤ 6–10%);  високі (К ≤ 11–20%);</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дуже високі (К ≥ 20%). </a:t>
            </a:r>
          </a:p>
          <a:p>
            <a:pPr algn="just"/>
            <a:r>
              <a:rPr lang="uk-UA" sz="2400" dirty="0">
                <a:latin typeface="Arial" panose="020B0604020202020204" pitchFamily="34" charset="0"/>
                <a:cs typeface="Arial" panose="020B0604020202020204" pitchFamily="34" charset="0"/>
              </a:rPr>
              <a:t>Інвестор прагне придбати набір високоліквідних активів, оскільки це забезпечить йому високу ступінь маневрування в процесі управління інвестиційним портфелем. Для того щоб залучити інвестора до придбання слабо ліквідних активів, йому необхідно обіцяти додатковий інвестиційний дохід за зниження ліквідності.</a:t>
            </a:r>
          </a:p>
        </p:txBody>
      </p:sp>
    </p:spTree>
    <p:extLst>
      <p:ext uri="{BB962C8B-B14F-4D97-AF65-F5344CB8AC3E}">
        <p14:creationId xmlns:p14="http://schemas.microsoft.com/office/powerpoint/2010/main" val="1120619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63C453-772A-4675-871D-75EC64057DE8}"/>
              </a:ext>
            </a:extLst>
          </p:cNvPr>
          <p:cNvSpPr txBox="1"/>
          <p:nvPr/>
        </p:nvSpPr>
        <p:spPr>
          <a:xfrm>
            <a:off x="1447800" y="428178"/>
            <a:ext cx="10325100" cy="6370975"/>
          </a:xfrm>
          <a:prstGeom prst="rect">
            <a:avLst/>
          </a:prstGeom>
          <a:noFill/>
        </p:spPr>
        <p:txBody>
          <a:bodyPr wrap="square">
            <a:spAutoFit/>
          </a:bodyPr>
          <a:lstStyle/>
          <a:p>
            <a:pPr algn="ctr"/>
            <a:r>
              <a:rPr lang="uk-UA" sz="2400" b="1" dirty="0">
                <a:latin typeface="Arial" panose="020B0604020202020204" pitchFamily="34" charset="0"/>
                <a:cs typeface="Arial" panose="020B0604020202020204" pitchFamily="34" charset="0"/>
              </a:rPr>
              <a:t>4. МІЖНАРОДНА ПІДПРИЄМНИЦЬКА ІНВЕСТИЦІЙНА ДІЯЛЬНІСТЬ</a:t>
            </a:r>
          </a:p>
          <a:p>
            <a:pPr algn="ctr"/>
            <a:endParaRPr lang="uk-UA" sz="2400" b="1" dirty="0">
              <a:latin typeface="Arial" panose="020B0604020202020204" pitchFamily="34" charset="0"/>
              <a:cs typeface="Arial" panose="020B0604020202020204" pitchFamily="34" charset="0"/>
            </a:endParaRPr>
          </a:p>
          <a:p>
            <a:pPr algn="just"/>
            <a:r>
              <a:rPr lang="uk-UA" sz="2400" dirty="0"/>
              <a:t>Виділяють зовнішні та внутрішні чинники, що впливають на вибір форми виходу на зарубіжні ринки. </a:t>
            </a:r>
          </a:p>
          <a:p>
            <a:pPr algn="just"/>
            <a:r>
              <a:rPr lang="uk-UA" sz="2400" b="1" dirty="0"/>
              <a:t>Найважливішими зовнішніми чинниками є такі</a:t>
            </a:r>
            <a:r>
              <a:rPr lang="uk-UA" sz="2400" dirty="0"/>
              <a:t>: </a:t>
            </a:r>
          </a:p>
          <a:p>
            <a:pPr marL="342900" indent="-342900" algn="just">
              <a:buFont typeface="Wingdings" panose="05000000000000000000" pitchFamily="2" charset="2"/>
              <a:buChar char="Ø"/>
            </a:pPr>
            <a:r>
              <a:rPr lang="uk-UA" sz="2400" b="1" dirty="0"/>
              <a:t>ринкові чинники </a:t>
            </a:r>
            <a:r>
              <a:rPr lang="uk-UA" sz="2400" dirty="0"/>
              <a:t>зарубіжної країни: розмір ринку та перспективи росту, конкурентна структура тощо; </a:t>
            </a:r>
          </a:p>
          <a:p>
            <a:pPr marL="342900" indent="-342900" algn="just">
              <a:buFont typeface="Wingdings" panose="05000000000000000000" pitchFamily="2" charset="2"/>
              <a:buChar char="Ø"/>
            </a:pPr>
            <a:r>
              <a:rPr lang="uk-UA" sz="2400" b="1" dirty="0" err="1"/>
              <a:t>середовищні</a:t>
            </a:r>
            <a:r>
              <a:rPr lang="uk-UA" sz="2400" b="1" dirty="0"/>
              <a:t> чинники </a:t>
            </a:r>
            <a:r>
              <a:rPr lang="uk-UA" sz="2400" dirty="0"/>
              <a:t>зарубіжної країни: політичні, економічні та соціально-культурні характеристики, зокрема урядова політика щодо прямих іноземних інвестицій; географічна відстань; економічне зростання, зовнішні зв'язки країни тощо; </a:t>
            </a:r>
          </a:p>
          <a:p>
            <a:pPr marL="342900" indent="-342900" algn="just">
              <a:buFont typeface="Wingdings" panose="05000000000000000000" pitchFamily="2" charset="2"/>
              <a:buChar char="Ø"/>
            </a:pPr>
            <a:r>
              <a:rPr lang="uk-UA" sz="2400" b="1" dirty="0"/>
              <a:t>виробничі чинники </a:t>
            </a:r>
            <a:r>
              <a:rPr lang="uk-UA" sz="2400" dirty="0"/>
              <a:t>зарубіжної країни: наявність, якість і вартість сировини, робочої сили, а також ступінь розвитку інфраструктури (транспорт, комунікації тощо); </a:t>
            </a:r>
          </a:p>
          <a:p>
            <a:pPr marL="342900" indent="-342900" algn="just">
              <a:buFont typeface="Wingdings" panose="05000000000000000000" pitchFamily="2" charset="2"/>
              <a:buChar char="Ø"/>
            </a:pPr>
            <a:r>
              <a:rPr lang="uk-UA" sz="2400" b="1" dirty="0"/>
              <a:t>чинники країни базування</a:t>
            </a:r>
            <a:r>
              <a:rPr lang="uk-UA" sz="2400" dirty="0"/>
              <a:t>: розмір ринку, вартість виробництва, умови конкуренції, рівень урядової підтримки міжнародного бізнесу тощо</a:t>
            </a:r>
            <a:r>
              <a:rPr lang="uk-UA"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0512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6EF0E0-13D7-41F6-BE90-76602C8B762B}"/>
              </a:ext>
            </a:extLst>
          </p:cNvPr>
          <p:cNvSpPr txBox="1"/>
          <p:nvPr/>
        </p:nvSpPr>
        <p:spPr>
          <a:xfrm>
            <a:off x="2362200" y="1155701"/>
            <a:ext cx="8648700" cy="3416320"/>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Серед </a:t>
            </a:r>
            <a:r>
              <a:rPr lang="uk-UA" sz="2400" b="1" dirty="0">
                <a:latin typeface="Arial" panose="020B0604020202020204" pitchFamily="34" charset="0"/>
                <a:cs typeface="Arial" panose="020B0604020202020204" pitchFamily="34" charset="0"/>
              </a:rPr>
              <a:t>внутрішніх чинників</a:t>
            </a:r>
            <a:r>
              <a:rPr lang="uk-UA" sz="2400" dirty="0">
                <a:latin typeface="Arial" panose="020B0604020202020204" pitchFamily="34" charset="0"/>
                <a:cs typeface="Arial" panose="020B0604020202020204" pitchFamily="34" charset="0"/>
              </a:rPr>
              <a:t>, що найбільше впливають на вибір форми зарубіжної діяльності, можна виокремити такі основні групи: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товарні </a:t>
            </a:r>
            <a:r>
              <a:rPr lang="uk-UA" sz="2400" dirty="0">
                <a:latin typeface="Arial" panose="020B0604020202020204" pitchFamily="34" charset="0"/>
                <a:cs typeface="Arial" panose="020B0604020202020204" pitchFamily="34" charset="0"/>
              </a:rPr>
              <a:t>- технологічний рівень виробництва, потенціал глобальної стандартизації тощо;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ресурсні</a:t>
            </a:r>
            <a:r>
              <a:rPr lang="uk-UA" sz="2400" dirty="0">
                <a:latin typeface="Arial" panose="020B0604020202020204" pitchFamily="34" charset="0"/>
                <a:cs typeface="Arial" panose="020B0604020202020204" pitchFamily="34" charset="0"/>
              </a:rPr>
              <a:t> - управлінські, інвестиційні і технологічні ресурси, виробничий та маркетинговий досвід;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оцінка важливості зарубіжної діяльності, яку вищий менеджмент фірми.</a:t>
            </a:r>
          </a:p>
        </p:txBody>
      </p:sp>
    </p:spTree>
    <p:extLst>
      <p:ext uri="{BB962C8B-B14F-4D97-AF65-F5344CB8AC3E}">
        <p14:creationId xmlns:p14="http://schemas.microsoft.com/office/powerpoint/2010/main" val="160282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EFD7293-D255-45E4-825A-7400C2144D89}"/>
              </a:ext>
            </a:extLst>
          </p:cNvPr>
          <p:cNvPicPr>
            <a:picLocks noChangeAspect="1"/>
          </p:cNvPicPr>
          <p:nvPr/>
        </p:nvPicPr>
        <p:blipFill rotWithShape="1">
          <a:blip r:embed="rId2"/>
          <a:srcRect l="12084" t="31296" r="56354" b="11852"/>
          <a:stretch/>
        </p:blipFill>
        <p:spPr>
          <a:xfrm>
            <a:off x="1765300" y="109144"/>
            <a:ext cx="6553200" cy="6639711"/>
          </a:xfrm>
          <a:prstGeom prst="rect">
            <a:avLst/>
          </a:prstGeom>
        </p:spPr>
      </p:pic>
      <p:sp>
        <p:nvSpPr>
          <p:cNvPr id="5" name="TextBox 4">
            <a:extLst>
              <a:ext uri="{FF2B5EF4-FFF2-40B4-BE49-F238E27FC236}">
                <a16:creationId xmlns:a16="http://schemas.microsoft.com/office/drawing/2014/main" id="{C6E50DF3-FBC8-48D2-BBA3-E7CB19D257A1}"/>
              </a:ext>
            </a:extLst>
          </p:cNvPr>
          <p:cNvSpPr txBox="1"/>
          <p:nvPr/>
        </p:nvSpPr>
        <p:spPr>
          <a:xfrm>
            <a:off x="8648700" y="406400"/>
            <a:ext cx="2781300" cy="5632311"/>
          </a:xfrm>
          <a:prstGeom prst="rect">
            <a:avLst/>
          </a:prstGeom>
          <a:noFill/>
        </p:spPr>
        <p:txBody>
          <a:bodyPr wrap="square">
            <a:spAutoFit/>
          </a:bodyPr>
          <a:lstStyle/>
          <a:p>
            <a:pPr algn="just"/>
            <a:r>
              <a:rPr lang="uk-UA" b="1" dirty="0"/>
              <a:t>Франчайзинг</a:t>
            </a:r>
            <a:r>
              <a:rPr lang="uk-UA" dirty="0"/>
              <a:t> — це бізнес-модель, у якій одна сторона (</a:t>
            </a:r>
            <a:r>
              <a:rPr lang="uk-UA" dirty="0" err="1"/>
              <a:t>франчайзер</a:t>
            </a:r>
            <a:r>
              <a:rPr lang="uk-UA" dirty="0"/>
              <a:t>) надає іншій стороні (франчайзі) право на використання свого бренду, бізнес-моделі, технологій, маркетингових матеріалів і підтримки в обмін на певну плату або відсоток від прибутку. Це дозволяє франчайзі вести бізнес під відомим брендом з уже встановленими процесами та підтримкою.</a:t>
            </a:r>
          </a:p>
        </p:txBody>
      </p:sp>
    </p:spTree>
    <p:extLst>
      <p:ext uri="{BB962C8B-B14F-4D97-AF65-F5344CB8AC3E}">
        <p14:creationId xmlns:p14="http://schemas.microsoft.com/office/powerpoint/2010/main" val="40571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2DBC4-E3F2-48AC-9D2C-9DABBDB52769}"/>
              </a:ext>
            </a:extLst>
          </p:cNvPr>
          <p:cNvSpPr txBox="1"/>
          <p:nvPr/>
        </p:nvSpPr>
        <p:spPr>
          <a:xfrm>
            <a:off x="2514600" y="1130301"/>
            <a:ext cx="7937500" cy="3416320"/>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Оптимальним для фірми буде такий вибір варіанту виходу на зарубіжні ринки, який забезпечить одержання максимального прибутку у заздалегідь визначений час з урахуванням обмежень, зумовлених рівнем забезпеченості ресурсами, допустимим рівнем ризику, а також необхідністю вирішення завдань, не пов'язаних прямо з одержанням прибутку (забезпечення стратегічної гнучкості, формування іміджу тощо). </a:t>
            </a:r>
          </a:p>
        </p:txBody>
      </p:sp>
    </p:spTree>
    <p:extLst>
      <p:ext uri="{BB962C8B-B14F-4D97-AF65-F5344CB8AC3E}">
        <p14:creationId xmlns:p14="http://schemas.microsoft.com/office/powerpoint/2010/main" val="2171435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A63430-1E2C-40CD-8540-137A03672603}"/>
              </a:ext>
            </a:extLst>
          </p:cNvPr>
          <p:cNvSpPr txBox="1"/>
          <p:nvPr/>
        </p:nvSpPr>
        <p:spPr>
          <a:xfrm>
            <a:off x="1625600" y="910441"/>
            <a:ext cx="9829800" cy="4524315"/>
          </a:xfrm>
          <a:prstGeom prst="rect">
            <a:avLst/>
          </a:prstGeom>
          <a:noFill/>
        </p:spPr>
        <p:txBody>
          <a:bodyPr wrap="square">
            <a:spAutoFit/>
          </a:bodyPr>
          <a:lstStyle/>
          <a:p>
            <a:pPr algn="just"/>
            <a:r>
              <a:rPr lang="uk-UA" sz="2400" dirty="0">
                <a:latin typeface="Arial" panose="020B0604020202020204" pitchFamily="34" charset="0"/>
                <a:cs typeface="Arial" panose="020B0604020202020204" pitchFamily="34" charset="0"/>
              </a:rPr>
              <a:t>При розробці національної політики регулювання інвестиційних потоків держава враховує їхній можливий </a:t>
            </a:r>
            <a:r>
              <a:rPr lang="uk-UA" sz="2400" b="1" dirty="0">
                <a:latin typeface="Arial" panose="020B0604020202020204" pitchFamily="34" charset="0"/>
                <a:cs typeface="Arial" panose="020B0604020202020204" pitchFamily="34" charset="0"/>
              </a:rPr>
              <a:t>негативний вплив </a:t>
            </a:r>
            <a:r>
              <a:rPr lang="uk-UA" sz="2400" dirty="0">
                <a:latin typeface="Arial" panose="020B0604020202020204" pitchFamily="34" charset="0"/>
                <a:cs typeface="Arial" panose="020B0604020202020204" pitchFamily="34" charset="0"/>
              </a:rPr>
              <a:t>за рахунок того, що: </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вкладення іноземного капіталу у виробництво відбувається одноразово, а вивіз прибутку - постійно. Це призводить до вирівнювання обсягу раніше завезеного (у формі капіталовкладень) і вивезеного капіталу (у формі прибутку і доходів). Таким чином, відбувається «старіння» інвестицій. Однак далеко не завжди інвестор цілком вивозить отриманий прибуток. Щоб стимулювати реінвестування отриманого прибутку в приймаючій країні, необхідний стабільний і сприятливий інвестиційний клімат;</a:t>
            </a:r>
          </a:p>
        </p:txBody>
      </p:sp>
    </p:spTree>
    <p:extLst>
      <p:ext uri="{BB962C8B-B14F-4D97-AF65-F5344CB8AC3E}">
        <p14:creationId xmlns:p14="http://schemas.microsoft.com/office/powerpoint/2010/main" val="2001630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F16A20-F58F-4ED5-928D-E0038660C06E}"/>
              </a:ext>
            </a:extLst>
          </p:cNvPr>
          <p:cNvSpPr txBox="1"/>
          <p:nvPr/>
        </p:nvSpPr>
        <p:spPr>
          <a:xfrm>
            <a:off x="1892300" y="520690"/>
            <a:ext cx="9017000" cy="6001643"/>
          </a:xfrm>
          <a:prstGeom prst="rect">
            <a:avLst/>
          </a:prstGeom>
          <a:noFill/>
        </p:spPr>
        <p:txBody>
          <a:bodyPr wrap="square">
            <a:spAutoFit/>
          </a:bodyPr>
          <a:lstStyle/>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капітал (іноземний чи національний) вкладається в галузі, що забезпечують найбільш швидку й ефективну віддачу, що може привести до диспропорційного розвитку національної економіки, якщо держава не буде регулювати напрямок </a:t>
            </a:r>
            <a:r>
              <a:rPr lang="uk-UA" sz="2400" dirty="0" err="1">
                <a:latin typeface="Arial" panose="020B0604020202020204" pitchFamily="34" charset="0"/>
                <a:cs typeface="Arial" panose="020B0604020202020204" pitchFamily="34" charset="0"/>
              </a:rPr>
              <a:t>капіталопотоків</a:t>
            </a:r>
            <a:r>
              <a:rPr lang="uk-UA" sz="2400" dirty="0">
                <a:latin typeface="Arial" panose="020B0604020202020204" pitchFamily="34" charset="0"/>
                <a:cs typeface="Arial" panose="020B0604020202020204" pitchFamily="34" charset="0"/>
              </a:rPr>
              <a:t>. Це відноситься також до екологічно брудних галузей виробництва, що переносяться із промислово розвинених країн у держави, що розвиваються, і в країни з перехідною економікою з порівняно м'якими стандартами захисту навколишнього середовища;</a:t>
            </a:r>
          </a:p>
          <a:p>
            <a:pPr marL="342900" indent="-34290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виділяють і психологічний момент, а саме негативне відношення приватнопідприємницького сектора, окремих громадян приймаючої країни до володіння іноземним капіталом прибутковими галузями, компаніями, впливом, який вони здійснюють на визначення стратегії розвитку тієї чи іншої галузі економіки.</a:t>
            </a:r>
          </a:p>
        </p:txBody>
      </p:sp>
    </p:spTree>
    <p:extLst>
      <p:ext uri="{BB962C8B-B14F-4D97-AF65-F5344CB8AC3E}">
        <p14:creationId xmlns:p14="http://schemas.microsoft.com/office/powerpoint/2010/main" val="182210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9B8F8-D543-41CC-8C6F-C7D331DA2F07}"/>
              </a:ext>
            </a:extLst>
          </p:cNvPr>
          <p:cNvSpPr txBox="1"/>
          <p:nvPr/>
        </p:nvSpPr>
        <p:spPr>
          <a:xfrm>
            <a:off x="1920240" y="701040"/>
            <a:ext cx="9433560" cy="4893647"/>
          </a:xfrm>
          <a:prstGeom prst="rect">
            <a:avLst/>
          </a:prstGeom>
          <a:noFill/>
        </p:spPr>
        <p:txBody>
          <a:bodyPr wrap="square">
            <a:spAutoFit/>
          </a:bodyPr>
          <a:lstStyle/>
          <a:p>
            <a:pPr algn="just"/>
            <a:r>
              <a:rPr lang="uk-UA" sz="2400" b="1" dirty="0">
                <a:latin typeface="Arial" panose="020B0604020202020204" pitchFamily="34" charset="0"/>
                <a:cs typeface="Arial" panose="020B0604020202020204" pitchFamily="34" charset="0"/>
              </a:rPr>
              <a:t>Можна виділити наступні найбільш суттєві ознаки інвестицій: </a:t>
            </a:r>
          </a:p>
          <a:p>
            <a:pPr marL="342900" indent="-34290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потенційна здатність інвестицій приносити прибуток; </a:t>
            </a:r>
          </a:p>
          <a:p>
            <a:pPr marL="342900" indent="-34290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процес інвестування – перетворення частини накопиченого капіталу на альтернативні виді активів суб’єкта інвестиційного процесу; </a:t>
            </a:r>
          </a:p>
          <a:p>
            <a:pPr marL="342900" indent="-34290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використання </a:t>
            </a:r>
            <a:r>
              <a:rPr lang="uk-UA" sz="2400" dirty="0" err="1">
                <a:latin typeface="Arial" panose="020B0604020202020204" pitchFamily="34" charset="0"/>
                <a:cs typeface="Arial" panose="020B0604020202020204" pitchFamily="34" charset="0"/>
              </a:rPr>
              <a:t>різноманітніх</a:t>
            </a:r>
            <a:r>
              <a:rPr lang="uk-UA" sz="2400" dirty="0">
                <a:latin typeface="Arial" panose="020B0604020202020204" pitchFamily="34" charset="0"/>
                <a:cs typeface="Arial" panose="020B0604020202020204" pitchFamily="34" charset="0"/>
              </a:rPr>
              <a:t> інвестиційних ресурсів, які характеризуються попитом, пропозицією та ціною; </a:t>
            </a:r>
          </a:p>
          <a:p>
            <a:pPr marL="342900" indent="-34290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 цілеспрямований спосіб вкладення капіталу у будь-які матеріальні та нематеріальні об’єкти (інструменти) або нематеріальні активи; </a:t>
            </a:r>
          </a:p>
          <a:p>
            <a:pPr marL="342900" indent="-342900" algn="just">
              <a:buFont typeface="Wingdings" panose="05000000000000000000" pitchFamily="2" charset="2"/>
              <a:buChar char="v"/>
            </a:pPr>
            <a:r>
              <a:rPr lang="uk-UA" sz="2400" dirty="0">
                <a:latin typeface="Arial" panose="020B0604020202020204" pitchFamily="34" charset="0"/>
                <a:cs typeface="Arial" panose="020B0604020202020204" pitchFamily="34" charset="0"/>
              </a:rPr>
              <a:t>наявність строку вкладення (цей термін завжди визначається індивідуально і залежить від рішення інвестора).</a:t>
            </a:r>
          </a:p>
        </p:txBody>
      </p:sp>
    </p:spTree>
    <p:extLst>
      <p:ext uri="{BB962C8B-B14F-4D97-AF65-F5344CB8AC3E}">
        <p14:creationId xmlns:p14="http://schemas.microsoft.com/office/powerpoint/2010/main" val="633235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43995D-A96B-4FAA-8EDB-530410A80228}"/>
              </a:ext>
            </a:extLst>
          </p:cNvPr>
          <p:cNvSpPr txBox="1"/>
          <p:nvPr/>
        </p:nvSpPr>
        <p:spPr>
          <a:xfrm>
            <a:off x="2451100" y="837684"/>
            <a:ext cx="8407400" cy="1938992"/>
          </a:xfrm>
          <a:prstGeom prst="rect">
            <a:avLst/>
          </a:prstGeom>
          <a:noFill/>
        </p:spPr>
        <p:txBody>
          <a:bodyPr wrap="square">
            <a:spAutoFit/>
          </a:bodyPr>
          <a:lstStyle/>
          <a:p>
            <a:r>
              <a:rPr lang="uk-UA" sz="2400" b="1" dirty="0">
                <a:latin typeface="Arial" panose="020B0604020202020204" pitchFamily="34" charset="0"/>
                <a:cs typeface="Arial" panose="020B0604020202020204" pitchFamily="34" charset="0"/>
              </a:rPr>
              <a:t>Питання для обговорення:</a:t>
            </a:r>
          </a:p>
          <a:p>
            <a:pPr marL="457200" indent="-457200">
              <a:buAutoNum type="arabicParenR"/>
            </a:pPr>
            <a:r>
              <a:rPr lang="uk-UA" sz="2400" dirty="0">
                <a:latin typeface="Arial" panose="020B0604020202020204" pitchFamily="34" charset="0"/>
                <a:cs typeface="Arial" panose="020B0604020202020204" pitchFamily="34" charset="0"/>
              </a:rPr>
              <a:t>Привабливість прямих іноземних  інвестицій для країни-реципієнта</a:t>
            </a:r>
          </a:p>
          <a:p>
            <a:pPr marL="457200" indent="-457200">
              <a:buFontTx/>
              <a:buAutoNum type="arabicParenR"/>
            </a:pPr>
            <a:r>
              <a:rPr lang="uk-UA" sz="2400" dirty="0">
                <a:latin typeface="Arial" panose="020B0604020202020204" pitchFamily="34" charset="0"/>
                <a:cs typeface="Arial" panose="020B0604020202020204" pitchFamily="34" charset="0"/>
              </a:rPr>
              <a:t>Потенційні негативні ефекти для країни-реципієнта</a:t>
            </a:r>
          </a:p>
          <a:p>
            <a:pPr marL="457200" indent="-457200">
              <a:buAutoNum type="arabicParenR"/>
            </a:pP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7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316D92-B91F-4839-A577-CFF771E8F4AB}"/>
              </a:ext>
            </a:extLst>
          </p:cNvPr>
          <p:cNvSpPr txBox="1"/>
          <p:nvPr/>
        </p:nvSpPr>
        <p:spPr>
          <a:xfrm>
            <a:off x="1924050" y="1000036"/>
            <a:ext cx="9658350" cy="4524315"/>
          </a:xfrm>
          <a:prstGeom prst="rect">
            <a:avLst/>
          </a:prstGeom>
          <a:noFill/>
        </p:spPr>
        <p:txBody>
          <a:bodyPr wrap="square">
            <a:spAutoFit/>
          </a:bodyPr>
          <a:lstStyle/>
          <a:p>
            <a:pPr algn="just"/>
            <a:r>
              <a:rPr lang="ru-RU" sz="2400" dirty="0" err="1">
                <a:latin typeface="Arial" panose="020B0604020202020204" pitchFamily="34" charset="0"/>
                <a:cs typeface="Arial" panose="020B0604020202020204" pitchFamily="34" charset="0"/>
              </a:rPr>
              <a:t>Загальну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сутність</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інвестування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визначають</a:t>
            </a:r>
            <a:r>
              <a:rPr lang="ru-RU" sz="2400" dirty="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два </a:t>
            </a:r>
            <a:r>
              <a:rPr lang="ru-RU" sz="2400" b="1" dirty="0" err="1">
                <a:latin typeface="Arial" panose="020B0604020202020204" pitchFamily="34" charset="0"/>
                <a:cs typeface="Arial" panose="020B0604020202020204" pitchFamily="34" charset="0"/>
              </a:rPr>
              <a:t>ключових</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чинника</a:t>
            </a:r>
            <a:r>
              <a:rPr lang="ru-RU" sz="2400" b="1" dirty="0">
                <a:latin typeface="Arial" panose="020B0604020202020204" pitchFamily="34" charset="0"/>
                <a:cs typeface="Arial" panose="020B0604020202020204" pitchFamily="34" charset="0"/>
              </a:rPr>
              <a:t>: </a:t>
            </a:r>
          </a:p>
          <a:p>
            <a:pPr algn="just"/>
            <a:r>
              <a:rPr lang="ru-RU" sz="2400" dirty="0">
                <a:latin typeface="Arial" panose="020B0604020202020204" pitchFamily="34" charset="0"/>
                <a:cs typeface="Arial" panose="020B0604020202020204" pitchFamily="34" charset="0"/>
              </a:rPr>
              <a:t>1) </a:t>
            </a:r>
            <a:r>
              <a:rPr lang="ru-RU" sz="2400" b="1" dirty="0">
                <a:latin typeface="Arial" panose="020B0604020202020204" pitchFamily="34" charset="0"/>
                <a:cs typeface="Arial" panose="020B0604020202020204" pitchFamily="34" charset="0"/>
              </a:rPr>
              <a:t>час </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отримання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прибутку</a:t>
            </a:r>
            <a:r>
              <a:rPr lang="ru-RU" sz="2400" dirty="0">
                <a:latin typeface="Arial" panose="020B0604020202020204" pitchFamily="34" charset="0"/>
                <a:cs typeface="Arial" panose="020B0604020202020204" pitchFamily="34" charset="0"/>
              </a:rPr>
              <a:t> (доходу) </a:t>
            </a:r>
            <a:r>
              <a:rPr lang="ru-RU" sz="2400" dirty="0" err="1">
                <a:latin typeface="Arial" panose="020B0604020202020204" pitchFamily="34" charset="0"/>
                <a:cs typeface="Arial" panose="020B0604020202020204" pitchFamily="34" charset="0"/>
              </a:rPr>
              <a:t>може</a:t>
            </a:r>
            <a:r>
              <a:rPr lang="ru-RU" sz="2400" dirty="0">
                <a:latin typeface="Arial" panose="020B0604020202020204" pitchFamily="34" charset="0"/>
                <a:cs typeface="Arial" panose="020B0604020202020204" pitchFamily="34" charset="0"/>
              </a:rPr>
              <a:t> бути </a:t>
            </a:r>
            <a:r>
              <a:rPr lang="ru-RU" sz="2400" dirty="0" err="1">
                <a:latin typeface="Arial" panose="020B0604020202020204" pitchFamily="34" charset="0"/>
                <a:cs typeface="Arial" panose="020B0604020202020204" pitchFamily="34" charset="0"/>
              </a:rPr>
              <a:t>послідовним</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паралельним</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чи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інтервальним</a:t>
            </a:r>
            <a:r>
              <a:rPr lang="ru-RU" sz="2400" dirty="0">
                <a:latin typeface="Arial" panose="020B0604020202020204" pitchFamily="34" charset="0"/>
                <a:cs typeface="Arial" panose="020B0604020202020204" pitchFamily="34" charset="0"/>
              </a:rPr>
              <a:t>; </a:t>
            </a:r>
          </a:p>
          <a:p>
            <a:pPr algn="just"/>
            <a:r>
              <a:rPr lang="uk-UA" sz="2400" dirty="0">
                <a:latin typeface="Arial" panose="020B0604020202020204" pitchFamily="34" charset="0"/>
                <a:cs typeface="Arial" panose="020B0604020202020204" pitchFamily="34" charset="0"/>
              </a:rPr>
              <a:t>2) </a:t>
            </a:r>
            <a:r>
              <a:rPr lang="uk-UA" sz="2400" b="1" dirty="0">
                <a:latin typeface="Arial" panose="020B0604020202020204" pitchFamily="34" charset="0"/>
                <a:cs typeface="Arial" panose="020B0604020202020204" pitchFamily="34" charset="0"/>
              </a:rPr>
              <a:t>ризик</a:t>
            </a:r>
            <a:r>
              <a:rPr lang="uk-UA" sz="2400" dirty="0">
                <a:latin typeface="Arial" panose="020B0604020202020204" pitchFamily="34" charset="0"/>
                <a:cs typeface="Arial" panose="020B0604020202020204" pitchFamily="34" charset="0"/>
              </a:rPr>
              <a:t>– кошти вкладаються в певній кількості, а величина майбутнього прибутку (доходу) досить часто невідома, більше того, її може не бути взагалі і навіть втрачаються всі інвестовані кошти.</a:t>
            </a:r>
          </a:p>
          <a:p>
            <a:pPr algn="just"/>
            <a:r>
              <a:rPr lang="uk-UA" sz="2400" dirty="0">
                <a:latin typeface="Arial" panose="020B0604020202020204" pitchFamily="34" charset="0"/>
                <a:cs typeface="Arial" panose="020B0604020202020204" pitchFamily="34" charset="0"/>
              </a:rPr>
              <a:t> </a:t>
            </a:r>
            <a:r>
              <a:rPr lang="uk-UA" sz="2400" b="1" dirty="0">
                <a:latin typeface="Arial" panose="020B0604020202020204" pitchFamily="34" charset="0"/>
                <a:cs typeface="Arial" panose="020B0604020202020204" pitchFamily="34" charset="0"/>
              </a:rPr>
              <a:t>Інвестиції з низьким ризиком </a:t>
            </a:r>
            <a:r>
              <a:rPr lang="uk-UA" sz="2400" dirty="0">
                <a:latin typeface="Arial" panose="020B0604020202020204" pitchFamily="34" charset="0"/>
                <a:cs typeface="Arial" panose="020B0604020202020204" pitchFamily="34" charset="0"/>
              </a:rPr>
              <a:t>– безпечні для збереження вкладеного капіталу та отримання доходу, а </a:t>
            </a:r>
            <a:r>
              <a:rPr lang="uk-UA" sz="2400" b="1" dirty="0">
                <a:latin typeface="Arial" panose="020B0604020202020204" pitchFamily="34" charset="0"/>
                <a:cs typeface="Arial" panose="020B0604020202020204" pitchFamily="34" charset="0"/>
              </a:rPr>
              <a:t>інвестиції з високим ризиком </a:t>
            </a:r>
            <a:r>
              <a:rPr lang="uk-UA" sz="2400" dirty="0">
                <a:latin typeface="Arial" panose="020B0604020202020204" pitchFamily="34" charset="0"/>
                <a:cs typeface="Arial" panose="020B0604020202020204" pitchFamily="34" charset="0"/>
              </a:rPr>
              <a:t>(наприклад, спекулятивні) – мають відносну невизначеність термінів і розмірів отримання доходів.</a:t>
            </a:r>
          </a:p>
        </p:txBody>
      </p:sp>
    </p:spTree>
    <p:extLst>
      <p:ext uri="{BB962C8B-B14F-4D97-AF65-F5344CB8AC3E}">
        <p14:creationId xmlns:p14="http://schemas.microsoft.com/office/powerpoint/2010/main" val="426127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B79E9F-B511-44EE-A8AA-1FE4F3CCBF1C}"/>
              </a:ext>
            </a:extLst>
          </p:cNvPr>
          <p:cNvSpPr txBox="1"/>
          <p:nvPr/>
        </p:nvSpPr>
        <p:spPr>
          <a:xfrm>
            <a:off x="3981450" y="748784"/>
            <a:ext cx="6096000" cy="46166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ru-RU" sz="2400" b="1" dirty="0">
                <a:latin typeface="Arial" panose="020B0604020202020204" pitchFamily="34" charset="0"/>
                <a:cs typeface="Arial" panose="020B0604020202020204" pitchFamily="34" charset="0"/>
              </a:rPr>
              <a:t>2. </a:t>
            </a:r>
            <a:r>
              <a:rPr lang="ru-RU" sz="2400" b="1" dirty="0" err="1">
                <a:latin typeface="Arial" panose="020B0604020202020204" pitchFamily="34" charset="0"/>
                <a:cs typeface="Arial" panose="020B0604020202020204" pitchFamily="34" charset="0"/>
              </a:rPr>
              <a:t>Класифікація</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інвестицій</a:t>
            </a:r>
            <a:endParaRPr lang="ru-RU"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88F1DDB-E324-408E-87AE-BAE26CCEB0D2}"/>
              </a:ext>
            </a:extLst>
          </p:cNvPr>
          <p:cNvSpPr txBox="1"/>
          <p:nvPr/>
        </p:nvSpPr>
        <p:spPr>
          <a:xfrm>
            <a:off x="1524000" y="1621989"/>
            <a:ext cx="9696450" cy="2677656"/>
          </a:xfrm>
          <a:prstGeom prst="rect">
            <a:avLst/>
          </a:prstGeom>
          <a:noFill/>
        </p:spPr>
        <p:txBody>
          <a:bodyPr wrap="square">
            <a:spAutoFit/>
          </a:bodyPr>
          <a:lstStyle/>
          <a:p>
            <a:pPr marL="457200" indent="-457200" algn="just">
              <a:buAutoNum type="arabicPeriod"/>
            </a:pPr>
            <a:r>
              <a:rPr lang="uk-UA" sz="2400" b="1" dirty="0">
                <a:latin typeface="Arial" panose="020B0604020202020204" pitchFamily="34" charset="0"/>
                <a:cs typeface="Arial" panose="020B0604020202020204" pitchFamily="34" charset="0"/>
              </a:rPr>
              <a:t>За обсягом і впливом на економіку</a:t>
            </a:r>
            <a:r>
              <a:rPr lang="uk-UA" sz="24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валові </a:t>
            </a:r>
            <a:r>
              <a:rPr lang="uk-UA" sz="2400" dirty="0">
                <a:latin typeface="Arial" panose="020B0604020202020204" pitchFamily="34" charset="0"/>
                <a:cs typeface="Arial" panose="020B0604020202020204" pitchFamily="34" charset="0"/>
              </a:rPr>
              <a:t>– загальний обсяг коштів, що інвестуються у певному періоді, спрямованих на нове будівництво, придбання засобів виробництва та приріст товарно-матеріальних запасів; </a:t>
            </a:r>
          </a:p>
          <a:p>
            <a:pPr marL="342900" indent="-34290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чисті</a:t>
            </a:r>
            <a:r>
              <a:rPr lang="uk-UA" sz="2400" dirty="0">
                <a:latin typeface="Arial" panose="020B0604020202020204" pitchFamily="34" charset="0"/>
                <a:cs typeface="Arial" panose="020B0604020202020204" pitchFamily="34" charset="0"/>
              </a:rPr>
              <a:t> – різниця валових інвестицій та амортизаційних відрахувань у певному періоді. Їх динаміка відображає характер економічного розвитку на тому чи іншому етапі. </a:t>
            </a:r>
          </a:p>
        </p:txBody>
      </p:sp>
    </p:spTree>
    <p:extLst>
      <p:ext uri="{BB962C8B-B14F-4D97-AF65-F5344CB8AC3E}">
        <p14:creationId xmlns:p14="http://schemas.microsoft.com/office/powerpoint/2010/main" val="114348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A9A763-D69E-4F19-8D18-3115862A89EC}"/>
              </a:ext>
            </a:extLst>
          </p:cNvPr>
          <p:cNvSpPr txBox="1"/>
          <p:nvPr/>
        </p:nvSpPr>
        <p:spPr>
          <a:xfrm>
            <a:off x="1504950" y="1351508"/>
            <a:ext cx="9772650" cy="4154984"/>
          </a:xfrm>
          <a:prstGeom prst="rect">
            <a:avLst/>
          </a:prstGeom>
          <a:noFill/>
        </p:spPr>
        <p:txBody>
          <a:bodyPr wrap="square">
            <a:spAutoFit/>
          </a:bodyPr>
          <a:lstStyle/>
          <a:p>
            <a:r>
              <a:rPr lang="uk-UA" sz="2400" dirty="0">
                <a:latin typeface="Arial" panose="020B0604020202020204" pitchFamily="34" charset="0"/>
                <a:cs typeface="Arial" panose="020B0604020202020204" pitchFamily="34" charset="0"/>
              </a:rPr>
              <a:t>2. </a:t>
            </a:r>
            <a:r>
              <a:rPr lang="uk-UA" sz="2400" b="1" dirty="0">
                <a:latin typeface="Arial" panose="020B0604020202020204" pitchFamily="34" charset="0"/>
                <a:cs typeface="Arial" panose="020B0604020202020204" pitchFamily="34" charset="0"/>
              </a:rPr>
              <a:t>За об’єктами вкладення: </a:t>
            </a:r>
          </a:p>
          <a:p>
            <a:pPr marL="285750" indent="-285750" algn="just">
              <a:buFont typeface="Wingdings" panose="05000000000000000000" pitchFamily="2" charset="2"/>
              <a:buChar char="Ø"/>
            </a:pPr>
            <a:r>
              <a:rPr lang="uk-UA" sz="2400" dirty="0">
                <a:latin typeface="Arial" panose="020B0604020202020204" pitchFamily="34" charset="0"/>
                <a:cs typeface="Arial" panose="020B0604020202020204" pitchFamily="34" charset="0"/>
              </a:rPr>
              <a:t> </a:t>
            </a:r>
            <a:r>
              <a:rPr lang="uk-UA" sz="2400" b="1" dirty="0">
                <a:latin typeface="Arial" panose="020B0604020202020204" pitchFamily="34" charset="0"/>
                <a:cs typeface="Arial" panose="020B0604020202020204" pitchFamily="34" charset="0"/>
              </a:rPr>
              <a:t>реальні</a:t>
            </a:r>
            <a:r>
              <a:rPr lang="uk-UA" sz="2400" dirty="0">
                <a:latin typeface="Arial" panose="020B0604020202020204" pitchFamily="34" charset="0"/>
                <a:cs typeface="Arial" panose="020B0604020202020204" pitchFamily="34" charset="0"/>
              </a:rPr>
              <a:t> – вкладення капіталу (коштів) у реальні активи (як матеріальні, так і нематеріальні, а також у виробничі фонди – основні й оборотні) сфер і галузей народного господарства з метою оновлення існуючих і створення нових матеріальних благ; </a:t>
            </a:r>
          </a:p>
          <a:p>
            <a:pPr marL="285750" indent="-28575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інтелектуальні</a:t>
            </a:r>
            <a:r>
              <a:rPr lang="uk-UA" sz="2400" dirty="0">
                <a:latin typeface="Arial" panose="020B0604020202020204" pitchFamily="34" charset="0"/>
                <a:cs typeface="Arial" panose="020B0604020202020204" pitchFamily="34" charset="0"/>
              </a:rPr>
              <a:t> – вкладення в об’єкти інтелектуальної власності, що випливають з авторського, винахідницького і патентного права на промислові зразки і моделі; </a:t>
            </a:r>
          </a:p>
          <a:p>
            <a:pPr marL="285750" indent="-285750" algn="just">
              <a:buFont typeface="Wingdings" panose="05000000000000000000" pitchFamily="2" charset="2"/>
              <a:buChar char="Ø"/>
            </a:pPr>
            <a:r>
              <a:rPr lang="uk-UA" sz="2400" b="1" dirty="0">
                <a:latin typeface="Arial" panose="020B0604020202020204" pitchFamily="34" charset="0"/>
                <a:cs typeface="Arial" panose="020B0604020202020204" pitchFamily="34" charset="0"/>
              </a:rPr>
              <a:t>фінансові </a:t>
            </a:r>
            <a:r>
              <a:rPr lang="uk-UA" sz="2400" dirty="0">
                <a:latin typeface="Arial" panose="020B0604020202020204" pitchFamily="34" charset="0"/>
                <a:cs typeface="Arial" panose="020B0604020202020204" pitchFamily="34" charset="0"/>
              </a:rPr>
              <a:t>– вкладення коштів у різні фінансові інструменти (активи), в тому числі придбання корпоративних прав, цінних паперів, деривативів та ін. </a:t>
            </a:r>
          </a:p>
        </p:txBody>
      </p:sp>
    </p:spTree>
    <p:extLst>
      <p:ext uri="{BB962C8B-B14F-4D97-AF65-F5344CB8AC3E}">
        <p14:creationId xmlns:p14="http://schemas.microsoft.com/office/powerpoint/2010/main" val="400307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277201-0DCC-4B06-B559-63A41E232C07}"/>
              </a:ext>
            </a:extLst>
          </p:cNvPr>
          <p:cNvSpPr txBox="1"/>
          <p:nvPr/>
        </p:nvSpPr>
        <p:spPr>
          <a:xfrm>
            <a:off x="1955800" y="1191105"/>
            <a:ext cx="9118600" cy="3046988"/>
          </a:xfrm>
          <a:prstGeom prst="rect">
            <a:avLst/>
          </a:prstGeom>
          <a:noFill/>
        </p:spPr>
        <p:txBody>
          <a:bodyPr wrap="square">
            <a:spAutoFit/>
          </a:bodyPr>
          <a:lstStyle/>
          <a:p>
            <a:pPr algn="just"/>
            <a:r>
              <a:rPr lang="ru-RU" sz="2400" dirty="0">
                <a:latin typeface="Arial" panose="020B0604020202020204" pitchFamily="34" charset="0"/>
                <a:cs typeface="Arial" panose="020B0604020202020204" pitchFamily="34" charset="0"/>
              </a:rPr>
              <a:t>3. </a:t>
            </a:r>
            <a:r>
              <a:rPr lang="ru-RU" sz="2400" b="1" dirty="0">
                <a:latin typeface="Arial" panose="020B0604020202020204" pitchFamily="34" charset="0"/>
                <a:cs typeface="Arial" panose="020B0604020202020204" pitchFamily="34" charset="0"/>
              </a:rPr>
              <a:t>За формами </a:t>
            </a:r>
            <a:r>
              <a:rPr lang="ru-RU" sz="2400" b="1" dirty="0" err="1">
                <a:latin typeface="Arial" panose="020B0604020202020204" pitchFamily="34" charset="0"/>
                <a:cs typeface="Arial" panose="020B0604020202020204" pitchFamily="34" charset="0"/>
              </a:rPr>
              <a:t>власності</a:t>
            </a:r>
            <a:r>
              <a:rPr lang="ru-RU" sz="2400" b="1"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Ø"/>
            </a:pPr>
            <a:r>
              <a:rPr lang="ru-RU" sz="2400" b="1" dirty="0" err="1">
                <a:latin typeface="Arial" panose="020B0604020202020204" pitchFamily="34" charset="0"/>
                <a:cs typeface="Arial" panose="020B0604020202020204" pitchFamily="34" charset="0"/>
              </a:rPr>
              <a:t>приватні</a:t>
            </a:r>
            <a:r>
              <a:rPr lang="ru-RU" sz="2400" dirty="0">
                <a:latin typeface="Arial" panose="020B0604020202020204" pitchFamily="34" charset="0"/>
                <a:cs typeface="Arial" panose="020B0604020202020204" pitchFamily="34" charset="0"/>
              </a:rPr>
              <a:t> – </a:t>
            </a:r>
            <a:r>
              <a:rPr lang="ru-RU" sz="2400" dirty="0" err="1">
                <a:latin typeface="Arial" panose="020B0604020202020204" pitchFamily="34" charset="0"/>
                <a:cs typeface="Arial" panose="020B0604020202020204" pitchFamily="34" charset="0"/>
              </a:rPr>
              <a:t>вкладення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капіталу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коштів</a:t>
            </a:r>
            <a:r>
              <a:rPr lang="ru-RU" sz="2400" dirty="0">
                <a:latin typeface="Arial" panose="020B0604020202020204" pitchFamily="34" charset="0"/>
                <a:cs typeface="Arial" panose="020B0604020202020204" pitchFamily="34" charset="0"/>
              </a:rPr>
              <a:t>) у </a:t>
            </a:r>
            <a:r>
              <a:rPr lang="ru-RU" sz="2400" dirty="0" err="1">
                <a:latin typeface="Arial" panose="020B0604020202020204" pitchFamily="34" charset="0"/>
                <a:cs typeface="Arial" panose="020B0604020202020204" pitchFamily="34" charset="0"/>
              </a:rPr>
              <a:t>реальні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активи</a:t>
            </a:r>
            <a:r>
              <a:rPr lang="ru-RU" sz="2400" dirty="0">
                <a:latin typeface="Arial" panose="020B0604020202020204" pitchFamily="34" charset="0"/>
                <a:cs typeface="Arial" panose="020B0604020202020204" pitchFamily="34" charset="0"/>
              </a:rPr>
              <a:t> (як </a:t>
            </a:r>
            <a:r>
              <a:rPr lang="ru-RU" sz="2400" dirty="0" err="1">
                <a:latin typeface="Arial" panose="020B0604020202020204" pitchFamily="34" charset="0"/>
                <a:cs typeface="Arial" panose="020B0604020202020204" pitchFamily="34" charset="0"/>
              </a:rPr>
              <a:t>матеріальні</a:t>
            </a:r>
            <a:r>
              <a:rPr lang="ru-RU" sz="2400" dirty="0">
                <a:latin typeface="Arial" panose="020B0604020202020204" pitchFamily="34" charset="0"/>
                <a:cs typeface="Arial" panose="020B0604020202020204" pitchFamily="34" charset="0"/>
              </a:rPr>
              <a:t>, так і </a:t>
            </a:r>
            <a:r>
              <a:rPr lang="ru-RU" sz="2400" dirty="0" err="1">
                <a:latin typeface="Arial" panose="020B0604020202020204" pitchFamily="34" charset="0"/>
                <a:cs typeface="Arial" panose="020B0604020202020204" pitchFamily="34" charset="0"/>
              </a:rPr>
              <a:t>нематеріальні</a:t>
            </a:r>
            <a:r>
              <a:rPr lang="ru-RU" sz="2400" dirty="0">
                <a:latin typeface="Arial" panose="020B0604020202020204" pitchFamily="34" charset="0"/>
                <a:cs typeface="Arial" panose="020B0604020202020204" pitchFamily="34" charset="0"/>
              </a:rPr>
              <a:t>, а </a:t>
            </a:r>
            <a:r>
              <a:rPr lang="ru-RU" sz="2400" dirty="0" err="1">
                <a:latin typeface="Arial" panose="020B0604020202020204" pitchFamily="34" charset="0"/>
                <a:cs typeface="Arial" panose="020B0604020202020204" pitchFamily="34" charset="0"/>
              </a:rPr>
              <a:t>також</a:t>
            </a:r>
            <a:r>
              <a:rPr lang="ru-RU" sz="2400" dirty="0">
                <a:latin typeface="Arial" panose="020B0604020202020204" pitchFamily="34" charset="0"/>
                <a:cs typeface="Arial" panose="020B0604020202020204" pitchFamily="34" charset="0"/>
              </a:rPr>
              <a:t> у </a:t>
            </a:r>
            <a:r>
              <a:rPr lang="ru-RU" sz="2400" dirty="0" err="1">
                <a:latin typeface="Arial" panose="020B0604020202020204" pitchFamily="34" charset="0"/>
                <a:cs typeface="Arial" panose="020B0604020202020204" pitchFamily="34" charset="0"/>
              </a:rPr>
              <a:t>виробничі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фонди</a:t>
            </a:r>
            <a:r>
              <a:rPr lang="ru-RU" sz="2400" dirty="0">
                <a:latin typeface="Arial" panose="020B0604020202020204" pitchFamily="34" charset="0"/>
                <a:cs typeface="Arial" panose="020B0604020202020204" pitchFamily="34" charset="0"/>
              </a:rPr>
              <a:t> – </a:t>
            </a:r>
            <a:r>
              <a:rPr lang="ru-RU" sz="2400" dirty="0" err="1">
                <a:latin typeface="Arial" panose="020B0604020202020204" pitchFamily="34" charset="0"/>
                <a:cs typeface="Arial" panose="020B0604020202020204" pitchFamily="34" charset="0"/>
              </a:rPr>
              <a:t>основні</a:t>
            </a:r>
            <a:r>
              <a:rPr lang="ru-RU" sz="2400" dirty="0">
                <a:latin typeface="Arial" panose="020B0604020202020204" pitchFamily="34" charset="0"/>
                <a:cs typeface="Arial" panose="020B0604020202020204" pitchFamily="34" charset="0"/>
              </a:rPr>
              <a:t> й </a:t>
            </a:r>
            <a:r>
              <a:rPr lang="ru-RU" sz="2400" dirty="0" err="1">
                <a:latin typeface="Arial" panose="020B0604020202020204" pitchFamily="34" charset="0"/>
                <a:cs typeface="Arial" panose="020B0604020202020204" pitchFamily="34" charset="0"/>
              </a:rPr>
              <a:t>оборотні</a:t>
            </a:r>
            <a:r>
              <a:rPr lang="ru-RU" sz="2400" dirty="0">
                <a:latin typeface="Arial" panose="020B0604020202020204" pitchFamily="34" charset="0"/>
                <a:cs typeface="Arial" panose="020B0604020202020204" pitchFamily="34" charset="0"/>
              </a:rPr>
              <a:t>) сфер і </a:t>
            </a:r>
            <a:r>
              <a:rPr lang="ru-RU" sz="2400" dirty="0" err="1">
                <a:latin typeface="Arial" panose="020B0604020202020204" pitchFamily="34" charset="0"/>
                <a:cs typeface="Arial" panose="020B0604020202020204" pitchFamily="34" charset="0"/>
              </a:rPr>
              <a:t>галузей</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національної</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економіки</a:t>
            </a:r>
            <a:r>
              <a:rPr lang="ru-RU" sz="2400" dirty="0">
                <a:latin typeface="Arial" panose="020B0604020202020204" pitchFamily="34" charset="0"/>
                <a:cs typeface="Arial" panose="020B0604020202020204" pitchFamily="34" charset="0"/>
              </a:rPr>
              <a:t> з метою </a:t>
            </a:r>
            <a:r>
              <a:rPr lang="ru-RU" sz="2400" dirty="0" err="1">
                <a:latin typeface="Arial" panose="020B0604020202020204" pitchFamily="34" charset="0"/>
                <a:cs typeface="Arial" panose="020B0604020202020204" pitchFamily="34" charset="0"/>
              </a:rPr>
              <a:t>оновлення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наявних</a:t>
            </a:r>
            <a:r>
              <a:rPr lang="ru-RU" sz="2400" dirty="0">
                <a:latin typeface="Arial" panose="020B0604020202020204" pitchFamily="34" charset="0"/>
                <a:cs typeface="Arial" panose="020B0604020202020204" pitchFamily="34" charset="0"/>
              </a:rPr>
              <a:t> і </a:t>
            </a:r>
            <a:r>
              <a:rPr lang="ru-RU" sz="2400" dirty="0" err="1">
                <a:latin typeface="Arial" panose="020B0604020202020204" pitchFamily="34" charset="0"/>
                <a:cs typeface="Arial" panose="020B0604020202020204" pitchFamily="34" charset="0"/>
              </a:rPr>
              <a:t>створення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нових</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матеріальних</a:t>
            </a:r>
            <a:r>
              <a:rPr lang="ru-RU" sz="2400" dirty="0">
                <a:latin typeface="Arial" panose="020B0604020202020204" pitchFamily="34" charset="0"/>
                <a:cs typeface="Arial" panose="020B0604020202020204" pitchFamily="34" charset="0"/>
              </a:rPr>
              <a:t> благ; </a:t>
            </a:r>
          </a:p>
          <a:p>
            <a:pPr marL="342900" indent="-342900" algn="just">
              <a:buFont typeface="Wingdings" panose="05000000000000000000" pitchFamily="2" charset="2"/>
              <a:buChar char="Ø"/>
            </a:pPr>
            <a:r>
              <a:rPr lang="ru-RU" sz="2400" b="1" dirty="0" err="1">
                <a:latin typeface="Arial" panose="020B0604020202020204" pitchFamily="34" charset="0"/>
                <a:cs typeface="Arial" panose="020B0604020202020204" pitchFamily="34" charset="0"/>
              </a:rPr>
              <a:t>державні</a:t>
            </a:r>
            <a:r>
              <a:rPr lang="ru-RU" sz="2400" dirty="0">
                <a:latin typeface="Arial" panose="020B0604020202020204" pitchFamily="34" charset="0"/>
                <a:cs typeface="Arial" panose="020B0604020202020204" pitchFamily="34" charset="0"/>
              </a:rPr>
              <a:t> – </a:t>
            </a:r>
            <a:r>
              <a:rPr lang="ru-RU" sz="2400" dirty="0" err="1">
                <a:latin typeface="Arial" panose="020B0604020202020204" pitchFamily="34" charset="0"/>
                <a:cs typeface="Arial" panose="020B0604020202020204" pitchFamily="34" charset="0"/>
              </a:rPr>
              <a:t>здійснюються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центральними</a:t>
            </a:r>
            <a:r>
              <a:rPr lang="ru-RU" sz="2400" dirty="0">
                <a:latin typeface="Arial" panose="020B0604020202020204" pitchFamily="34" charset="0"/>
                <a:cs typeface="Arial" panose="020B0604020202020204" pitchFamily="34" charset="0"/>
              </a:rPr>
              <a:t> і </a:t>
            </a:r>
            <a:r>
              <a:rPr lang="ru-RU" sz="2400" dirty="0" err="1">
                <a:latin typeface="Arial" panose="020B0604020202020204" pitchFamily="34" charset="0"/>
                <a:cs typeface="Arial" panose="020B0604020202020204" pitchFamily="34" charset="0"/>
              </a:rPr>
              <a:t>місцевими</a:t>
            </a:r>
            <a:r>
              <a:rPr lang="ru-RU" sz="2400" dirty="0">
                <a:latin typeface="Arial" panose="020B0604020202020204" pitchFamily="34" charset="0"/>
                <a:cs typeface="Arial" panose="020B0604020202020204" pitchFamily="34" charset="0"/>
              </a:rPr>
              <a:t> органами </a:t>
            </a:r>
            <a:r>
              <a:rPr lang="ru-RU" sz="2400" dirty="0" err="1">
                <a:latin typeface="Arial" panose="020B0604020202020204" pitchFamily="34" charset="0"/>
                <a:cs typeface="Arial" panose="020B0604020202020204" pitchFamily="34" charset="0"/>
              </a:rPr>
              <a:t>влади</a:t>
            </a:r>
            <a:r>
              <a:rPr lang="ru-RU" sz="2400" dirty="0">
                <a:latin typeface="Arial" panose="020B0604020202020204" pitchFamily="34" charset="0"/>
                <a:cs typeface="Arial" panose="020B0604020202020204" pitchFamily="34" charset="0"/>
              </a:rPr>
              <a:t>.</a:t>
            </a: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845574"/>
      </p:ext>
    </p:extLst>
  </p:cSld>
  <p:clrMapOvr>
    <a:masterClrMapping/>
  </p:clrMapOvr>
</p:sld>
</file>

<file path=ppt/theme/theme1.xml><?xml version="1.0" encoding="utf-8"?>
<a:theme xmlns:a="http://schemas.openxmlformats.org/drawingml/2006/main" name="Віхоть">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1659</TotalTime>
  <Words>3156</Words>
  <Application>Microsoft Office PowerPoint</Application>
  <PresentationFormat>Широкий екран</PresentationFormat>
  <Paragraphs>199</Paragraphs>
  <Slides>50</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50</vt:i4>
      </vt:variant>
    </vt:vector>
  </HeadingPairs>
  <TitlesOfParts>
    <vt:vector size="57" baseType="lpstr">
      <vt:lpstr>Arial</vt:lpstr>
      <vt:lpstr>Century Gothic</vt:lpstr>
      <vt:lpstr>Microsoft Sans Serif</vt:lpstr>
      <vt:lpstr>Times New Roman</vt:lpstr>
      <vt:lpstr>Wingdings</vt:lpstr>
      <vt:lpstr>Wingdings 3</vt:lpstr>
      <vt:lpstr>Віхоть</vt:lpstr>
      <vt:lpstr>Тема 2.  Міжнародна інвестиційна діяльність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8.  Міжнародна інвестиційна діяльність в системі міжнарожних економічних відносин</dc:title>
  <dc:creator>Iryna Abramova</dc:creator>
  <cp:lastModifiedBy>Iryna Abramova</cp:lastModifiedBy>
  <cp:revision>33</cp:revision>
  <cp:lastPrinted>2024-12-06T13:41:27Z</cp:lastPrinted>
  <dcterms:created xsi:type="dcterms:W3CDTF">2024-12-06T08:59:13Z</dcterms:created>
  <dcterms:modified xsi:type="dcterms:W3CDTF">2026-03-19T07:24:48Z</dcterms:modified>
</cp:coreProperties>
</file>