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6"/>
  </p:notesMasterIdLst>
  <p:sldIdLst>
    <p:sldId id="259" r:id="rId2"/>
    <p:sldId id="258" r:id="rId3"/>
    <p:sldId id="257" r:id="rId4"/>
    <p:sldId id="261" r:id="rId5"/>
    <p:sldId id="327" r:id="rId6"/>
    <p:sldId id="328" r:id="rId7"/>
    <p:sldId id="305" r:id="rId8"/>
    <p:sldId id="316" r:id="rId9"/>
    <p:sldId id="300" r:id="rId10"/>
    <p:sldId id="301" r:id="rId11"/>
    <p:sldId id="262" r:id="rId12"/>
    <p:sldId id="326" r:id="rId13"/>
    <p:sldId id="322" r:id="rId14"/>
    <p:sldId id="263" r:id="rId15"/>
    <p:sldId id="264" r:id="rId16"/>
    <p:sldId id="260" r:id="rId17"/>
    <p:sldId id="265" r:id="rId18"/>
    <p:sldId id="266" r:id="rId19"/>
    <p:sldId id="274" r:id="rId20"/>
    <p:sldId id="304" r:id="rId21"/>
    <p:sldId id="323" r:id="rId22"/>
    <p:sldId id="324" r:id="rId23"/>
    <p:sldId id="303" r:id="rId24"/>
    <p:sldId id="325" r:id="rId2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24" autoAdjust="0"/>
  </p:normalViewPr>
  <p:slideViewPr>
    <p:cSldViewPr>
      <p:cViewPr varScale="1">
        <p:scale>
          <a:sx n="97" d="100"/>
          <a:sy n="97" d="100"/>
        </p:scale>
        <p:origin x="1646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44A8BD-FA64-4F80-B72A-20C7C65D518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18E16D-A04A-4ACF-A9D1-4CD4C66AD67E}">
      <dgm:prSet phldrT="[Текст]"/>
      <dgm:spPr/>
      <dgm:t>
        <a:bodyPr/>
        <a:lstStyle/>
        <a:p>
          <a:r>
            <a:rPr lang="uk-UA" dirty="0"/>
            <a:t>Виручка</a:t>
          </a:r>
          <a:endParaRPr lang="ru-RU" dirty="0"/>
        </a:p>
      </dgm:t>
    </dgm:pt>
    <dgm:pt modelId="{C78320AA-0EC4-4114-AC94-63BB05058888}" type="parTrans" cxnId="{605D5F9B-702C-4A9A-8263-CD0D958B6DDE}">
      <dgm:prSet/>
      <dgm:spPr/>
      <dgm:t>
        <a:bodyPr/>
        <a:lstStyle/>
        <a:p>
          <a:endParaRPr lang="ru-RU"/>
        </a:p>
      </dgm:t>
    </dgm:pt>
    <dgm:pt modelId="{16FE498B-0839-472A-B534-350D89EECCF2}" type="sibTrans" cxnId="{605D5F9B-702C-4A9A-8263-CD0D958B6DDE}">
      <dgm:prSet/>
      <dgm:spPr/>
      <dgm:t>
        <a:bodyPr/>
        <a:lstStyle/>
        <a:p>
          <a:endParaRPr lang="ru-RU"/>
        </a:p>
      </dgm:t>
    </dgm:pt>
    <dgm:pt modelId="{3B18B4C6-E68F-4A53-8C26-D42971984C13}">
      <dgm:prSet phldrT="[Текст]"/>
      <dgm:spPr/>
      <dgm:t>
        <a:bodyPr/>
        <a:lstStyle/>
        <a:p>
          <a:r>
            <a:rPr lang="uk-UA" dirty="0"/>
            <a:t>ВД</a:t>
          </a:r>
          <a:endParaRPr lang="ru-RU" dirty="0"/>
        </a:p>
      </dgm:t>
    </dgm:pt>
    <dgm:pt modelId="{D0FC7DCA-97A8-4C89-99F7-127470BFAB3E}" type="parTrans" cxnId="{0C714B93-D7E4-4013-8760-6428EA45423F}">
      <dgm:prSet/>
      <dgm:spPr/>
      <dgm:t>
        <a:bodyPr/>
        <a:lstStyle/>
        <a:p>
          <a:endParaRPr lang="ru-RU"/>
        </a:p>
      </dgm:t>
    </dgm:pt>
    <dgm:pt modelId="{D34F4221-F379-4842-A4F0-937262D343C9}" type="sibTrans" cxnId="{0C714B93-D7E4-4013-8760-6428EA45423F}">
      <dgm:prSet/>
      <dgm:spPr/>
      <dgm:t>
        <a:bodyPr/>
        <a:lstStyle/>
        <a:p>
          <a:endParaRPr lang="ru-RU"/>
        </a:p>
      </dgm:t>
    </dgm:pt>
    <dgm:pt modelId="{FB74D424-3CDA-4B23-9DA2-B8D7CA27FC68}">
      <dgm:prSet phldrT="[Текст]"/>
      <dgm:spPr/>
      <dgm:t>
        <a:bodyPr/>
        <a:lstStyle/>
        <a:p>
          <a:r>
            <a:rPr lang="uk-UA" dirty="0"/>
            <a:t>ЧД</a:t>
          </a:r>
          <a:endParaRPr lang="ru-RU" dirty="0"/>
        </a:p>
      </dgm:t>
    </dgm:pt>
    <dgm:pt modelId="{1B3D7DE5-3028-4BBF-9A35-A6EE861881C7}" type="parTrans" cxnId="{2964F04D-636F-461C-8561-E8CE09FB7549}">
      <dgm:prSet/>
      <dgm:spPr/>
      <dgm:t>
        <a:bodyPr/>
        <a:lstStyle/>
        <a:p>
          <a:endParaRPr lang="ru-RU"/>
        </a:p>
      </dgm:t>
    </dgm:pt>
    <dgm:pt modelId="{A1E8499F-FFED-459A-9F88-EDA04E5C0782}" type="sibTrans" cxnId="{2964F04D-636F-461C-8561-E8CE09FB7549}">
      <dgm:prSet/>
      <dgm:spPr/>
      <dgm:t>
        <a:bodyPr/>
        <a:lstStyle/>
        <a:p>
          <a:endParaRPr lang="ru-RU"/>
        </a:p>
      </dgm:t>
    </dgm:pt>
    <dgm:pt modelId="{000A8189-4042-4D76-9EA5-6111AF6F894B}">
      <dgm:prSet phldrT="[Текст]"/>
      <dgm:spPr/>
      <dgm:t>
        <a:bodyPr/>
        <a:lstStyle/>
        <a:p>
          <a:r>
            <a:rPr lang="uk-UA" dirty="0" err="1"/>
            <a:t>ФОП</a:t>
          </a:r>
          <a:endParaRPr lang="ru-RU" dirty="0"/>
        </a:p>
      </dgm:t>
    </dgm:pt>
    <dgm:pt modelId="{1183D4D6-2365-422B-A2FD-B18DE0C64A0E}" type="parTrans" cxnId="{F68F809B-3E9F-494C-BBA4-B97E42AC1966}">
      <dgm:prSet/>
      <dgm:spPr/>
      <dgm:t>
        <a:bodyPr/>
        <a:lstStyle/>
        <a:p>
          <a:endParaRPr lang="ru-RU"/>
        </a:p>
      </dgm:t>
    </dgm:pt>
    <dgm:pt modelId="{7DD39DF4-D14D-474C-879B-E00D5B282933}" type="sibTrans" cxnId="{F68F809B-3E9F-494C-BBA4-B97E42AC1966}">
      <dgm:prSet/>
      <dgm:spPr/>
      <dgm:t>
        <a:bodyPr/>
        <a:lstStyle/>
        <a:p>
          <a:endParaRPr lang="ru-RU"/>
        </a:p>
      </dgm:t>
    </dgm:pt>
    <dgm:pt modelId="{D0E8CE9B-8A32-4B79-B2B7-41FF273248E2}">
      <dgm:prSet phldrT="[Текст]"/>
      <dgm:spPr/>
      <dgm:t>
        <a:bodyPr/>
        <a:lstStyle/>
        <a:p>
          <a:r>
            <a:rPr lang="uk-UA" dirty="0" err="1"/>
            <a:t>МГВ</a:t>
          </a:r>
          <a:endParaRPr lang="ru-RU" dirty="0"/>
        </a:p>
      </dgm:t>
    </dgm:pt>
    <dgm:pt modelId="{4123AEC8-08DF-4826-8888-98FF060103C7}" type="parTrans" cxnId="{6E1E8179-AC5A-4F25-BA70-948C1555B3C6}">
      <dgm:prSet/>
      <dgm:spPr/>
      <dgm:t>
        <a:bodyPr/>
        <a:lstStyle/>
        <a:p>
          <a:endParaRPr lang="ru-RU"/>
        </a:p>
      </dgm:t>
    </dgm:pt>
    <dgm:pt modelId="{7D3CA8A7-CA40-4649-83F1-C44B011E8798}" type="sibTrans" cxnId="{6E1E8179-AC5A-4F25-BA70-948C1555B3C6}">
      <dgm:prSet/>
      <dgm:spPr/>
      <dgm:t>
        <a:bodyPr/>
        <a:lstStyle/>
        <a:p>
          <a:endParaRPr lang="ru-RU"/>
        </a:p>
      </dgm:t>
    </dgm:pt>
    <dgm:pt modelId="{7D9FBA69-95A9-435B-A8B5-0D2CA966EB83}" type="pres">
      <dgm:prSet presAssocID="{6044A8BD-FA64-4F80-B72A-20C7C65D518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936B02C-C957-4EF5-A81F-D270A3F19C93}" type="pres">
      <dgm:prSet presAssocID="{B918E16D-A04A-4ACF-A9D1-4CD4C66AD67E}" presName="root1" presStyleCnt="0"/>
      <dgm:spPr/>
    </dgm:pt>
    <dgm:pt modelId="{7A0C850E-F4BD-491C-BDC9-DCD4BD891F03}" type="pres">
      <dgm:prSet presAssocID="{B918E16D-A04A-4ACF-A9D1-4CD4C66AD67E}" presName="LevelOneTextNode" presStyleLbl="node0" presStyleIdx="0" presStyleCnt="1">
        <dgm:presLayoutVars>
          <dgm:chPref val="3"/>
        </dgm:presLayoutVars>
      </dgm:prSet>
      <dgm:spPr/>
    </dgm:pt>
    <dgm:pt modelId="{F7574360-5135-4180-91BF-43E26D5C3B89}" type="pres">
      <dgm:prSet presAssocID="{B918E16D-A04A-4ACF-A9D1-4CD4C66AD67E}" presName="level2hierChild" presStyleCnt="0"/>
      <dgm:spPr/>
    </dgm:pt>
    <dgm:pt modelId="{2FB2B4AB-1EDF-4949-B049-BFC9DADD8EAD}" type="pres">
      <dgm:prSet presAssocID="{D0FC7DCA-97A8-4C89-99F7-127470BFAB3E}" presName="conn2-1" presStyleLbl="parChTrans1D2" presStyleIdx="0" presStyleCnt="2"/>
      <dgm:spPr/>
    </dgm:pt>
    <dgm:pt modelId="{A9C24CD8-FCD7-43EC-A494-586AB876BA2A}" type="pres">
      <dgm:prSet presAssocID="{D0FC7DCA-97A8-4C89-99F7-127470BFAB3E}" presName="connTx" presStyleLbl="parChTrans1D2" presStyleIdx="0" presStyleCnt="2"/>
      <dgm:spPr/>
    </dgm:pt>
    <dgm:pt modelId="{EEBE1779-3C01-488A-B289-FCE51B321E7E}" type="pres">
      <dgm:prSet presAssocID="{3B18B4C6-E68F-4A53-8C26-D42971984C13}" presName="root2" presStyleCnt="0"/>
      <dgm:spPr/>
    </dgm:pt>
    <dgm:pt modelId="{DF3CE232-EC14-42EA-B4A3-7CF36EC87045}" type="pres">
      <dgm:prSet presAssocID="{3B18B4C6-E68F-4A53-8C26-D42971984C13}" presName="LevelTwoTextNode" presStyleLbl="node2" presStyleIdx="0" presStyleCnt="2">
        <dgm:presLayoutVars>
          <dgm:chPref val="3"/>
        </dgm:presLayoutVars>
      </dgm:prSet>
      <dgm:spPr/>
    </dgm:pt>
    <dgm:pt modelId="{121E26A5-CA3A-4CBC-AB6B-2885E4C56EE8}" type="pres">
      <dgm:prSet presAssocID="{3B18B4C6-E68F-4A53-8C26-D42971984C13}" presName="level3hierChild" presStyleCnt="0"/>
      <dgm:spPr/>
    </dgm:pt>
    <dgm:pt modelId="{4481B81D-ECDD-4410-82FA-965F1084FB9A}" type="pres">
      <dgm:prSet presAssocID="{1B3D7DE5-3028-4BBF-9A35-A6EE861881C7}" presName="conn2-1" presStyleLbl="parChTrans1D3" presStyleIdx="0" presStyleCnt="2"/>
      <dgm:spPr/>
    </dgm:pt>
    <dgm:pt modelId="{89080D07-C7D3-42A5-9B5F-791D46CB8C14}" type="pres">
      <dgm:prSet presAssocID="{1B3D7DE5-3028-4BBF-9A35-A6EE861881C7}" presName="connTx" presStyleLbl="parChTrans1D3" presStyleIdx="0" presStyleCnt="2"/>
      <dgm:spPr/>
    </dgm:pt>
    <dgm:pt modelId="{D1525987-1F0B-4AEC-9F2D-B106DCD7A925}" type="pres">
      <dgm:prSet presAssocID="{FB74D424-3CDA-4B23-9DA2-B8D7CA27FC68}" presName="root2" presStyleCnt="0"/>
      <dgm:spPr/>
    </dgm:pt>
    <dgm:pt modelId="{AAE39067-1EFE-4A5D-BF5F-7ADA4F6FE2DF}" type="pres">
      <dgm:prSet presAssocID="{FB74D424-3CDA-4B23-9DA2-B8D7CA27FC68}" presName="LevelTwoTextNode" presStyleLbl="node3" presStyleIdx="0" presStyleCnt="2">
        <dgm:presLayoutVars>
          <dgm:chPref val="3"/>
        </dgm:presLayoutVars>
      </dgm:prSet>
      <dgm:spPr>
        <a:prstGeom prst="rightArrow">
          <a:avLst/>
        </a:prstGeom>
      </dgm:spPr>
    </dgm:pt>
    <dgm:pt modelId="{03FA6432-736C-4654-B577-3AEC4D53E069}" type="pres">
      <dgm:prSet presAssocID="{FB74D424-3CDA-4B23-9DA2-B8D7CA27FC68}" presName="level3hierChild" presStyleCnt="0"/>
      <dgm:spPr/>
    </dgm:pt>
    <dgm:pt modelId="{D1B281E2-0A7F-4B2E-9DC3-89AAF69FB90C}" type="pres">
      <dgm:prSet presAssocID="{1183D4D6-2365-422B-A2FD-B18DE0C64A0E}" presName="conn2-1" presStyleLbl="parChTrans1D3" presStyleIdx="1" presStyleCnt="2"/>
      <dgm:spPr/>
    </dgm:pt>
    <dgm:pt modelId="{0F8DB7BE-F6A2-47D5-A47A-AD71603C25B6}" type="pres">
      <dgm:prSet presAssocID="{1183D4D6-2365-422B-A2FD-B18DE0C64A0E}" presName="connTx" presStyleLbl="parChTrans1D3" presStyleIdx="1" presStyleCnt="2"/>
      <dgm:spPr/>
    </dgm:pt>
    <dgm:pt modelId="{5E3E9CA2-BFF0-4475-8031-86A062B34877}" type="pres">
      <dgm:prSet presAssocID="{000A8189-4042-4D76-9EA5-6111AF6F894B}" presName="root2" presStyleCnt="0"/>
      <dgm:spPr/>
    </dgm:pt>
    <dgm:pt modelId="{7F3BA3A3-5B09-4E66-BDF0-9D5C198C0CB0}" type="pres">
      <dgm:prSet presAssocID="{000A8189-4042-4D76-9EA5-6111AF6F894B}" presName="LevelTwoTextNode" presStyleLbl="node3" presStyleIdx="1" presStyleCnt="2">
        <dgm:presLayoutVars>
          <dgm:chPref val="3"/>
        </dgm:presLayoutVars>
      </dgm:prSet>
      <dgm:spPr/>
    </dgm:pt>
    <dgm:pt modelId="{E3B558D6-F4FA-4C25-BBEC-99B4C53542B3}" type="pres">
      <dgm:prSet presAssocID="{000A8189-4042-4D76-9EA5-6111AF6F894B}" presName="level3hierChild" presStyleCnt="0"/>
      <dgm:spPr/>
    </dgm:pt>
    <dgm:pt modelId="{BAD1DC74-2F94-4F3D-8BE7-71957D383BA4}" type="pres">
      <dgm:prSet presAssocID="{4123AEC8-08DF-4826-8888-98FF060103C7}" presName="conn2-1" presStyleLbl="parChTrans1D2" presStyleIdx="1" presStyleCnt="2"/>
      <dgm:spPr/>
    </dgm:pt>
    <dgm:pt modelId="{6106E5DB-C24E-4902-81E2-01B41959544E}" type="pres">
      <dgm:prSet presAssocID="{4123AEC8-08DF-4826-8888-98FF060103C7}" presName="connTx" presStyleLbl="parChTrans1D2" presStyleIdx="1" presStyleCnt="2"/>
      <dgm:spPr/>
    </dgm:pt>
    <dgm:pt modelId="{8EFABF02-BB6B-4B1D-A579-17686E66E52C}" type="pres">
      <dgm:prSet presAssocID="{D0E8CE9B-8A32-4B79-B2B7-41FF273248E2}" presName="root2" presStyleCnt="0"/>
      <dgm:spPr/>
    </dgm:pt>
    <dgm:pt modelId="{D1CA1784-2B7C-4ED9-A5C3-DB698294215D}" type="pres">
      <dgm:prSet presAssocID="{D0E8CE9B-8A32-4B79-B2B7-41FF273248E2}" presName="LevelTwoTextNode" presStyleLbl="node2" presStyleIdx="1" presStyleCnt="2">
        <dgm:presLayoutVars>
          <dgm:chPref val="3"/>
        </dgm:presLayoutVars>
      </dgm:prSet>
      <dgm:spPr/>
    </dgm:pt>
    <dgm:pt modelId="{52785FE2-E99E-4A2B-8B56-CF3098B766E7}" type="pres">
      <dgm:prSet presAssocID="{D0E8CE9B-8A32-4B79-B2B7-41FF273248E2}" presName="level3hierChild" presStyleCnt="0"/>
      <dgm:spPr/>
    </dgm:pt>
  </dgm:ptLst>
  <dgm:cxnLst>
    <dgm:cxn modelId="{AF4E9C03-37AF-4D37-A74B-B1068384F189}" type="presOf" srcId="{1183D4D6-2365-422B-A2FD-B18DE0C64A0E}" destId="{0F8DB7BE-F6A2-47D5-A47A-AD71603C25B6}" srcOrd="1" destOrd="0" presId="urn:microsoft.com/office/officeart/2005/8/layout/hierarchy2"/>
    <dgm:cxn modelId="{B64DE703-C59B-4B51-94FF-3EA30623782B}" type="presOf" srcId="{B918E16D-A04A-4ACF-A9D1-4CD4C66AD67E}" destId="{7A0C850E-F4BD-491C-BDC9-DCD4BD891F03}" srcOrd="0" destOrd="0" presId="urn:microsoft.com/office/officeart/2005/8/layout/hierarchy2"/>
    <dgm:cxn modelId="{FC832F6D-55F7-470E-B8B3-13DC354C6376}" type="presOf" srcId="{4123AEC8-08DF-4826-8888-98FF060103C7}" destId="{BAD1DC74-2F94-4F3D-8BE7-71957D383BA4}" srcOrd="0" destOrd="0" presId="urn:microsoft.com/office/officeart/2005/8/layout/hierarchy2"/>
    <dgm:cxn modelId="{48343D6D-53A2-4876-B7FB-92D966A1642D}" type="presOf" srcId="{FB74D424-3CDA-4B23-9DA2-B8D7CA27FC68}" destId="{AAE39067-1EFE-4A5D-BF5F-7ADA4F6FE2DF}" srcOrd="0" destOrd="0" presId="urn:microsoft.com/office/officeart/2005/8/layout/hierarchy2"/>
    <dgm:cxn modelId="{2964F04D-636F-461C-8561-E8CE09FB7549}" srcId="{3B18B4C6-E68F-4A53-8C26-D42971984C13}" destId="{FB74D424-3CDA-4B23-9DA2-B8D7CA27FC68}" srcOrd="0" destOrd="0" parTransId="{1B3D7DE5-3028-4BBF-9A35-A6EE861881C7}" sibTransId="{A1E8499F-FFED-459A-9F88-EDA04E5C0782}"/>
    <dgm:cxn modelId="{45ED2550-E7CB-4611-B1AE-7332539DF410}" type="presOf" srcId="{000A8189-4042-4D76-9EA5-6111AF6F894B}" destId="{7F3BA3A3-5B09-4E66-BDF0-9D5C198C0CB0}" srcOrd="0" destOrd="0" presId="urn:microsoft.com/office/officeart/2005/8/layout/hierarchy2"/>
    <dgm:cxn modelId="{7AADFF75-1149-4EE9-8D36-E4489FC3231D}" type="presOf" srcId="{4123AEC8-08DF-4826-8888-98FF060103C7}" destId="{6106E5DB-C24E-4902-81E2-01B41959544E}" srcOrd="1" destOrd="0" presId="urn:microsoft.com/office/officeart/2005/8/layout/hierarchy2"/>
    <dgm:cxn modelId="{CBF5B078-C6B9-4CEF-AF50-9BA2D1C857CF}" type="presOf" srcId="{D0E8CE9B-8A32-4B79-B2B7-41FF273248E2}" destId="{D1CA1784-2B7C-4ED9-A5C3-DB698294215D}" srcOrd="0" destOrd="0" presId="urn:microsoft.com/office/officeart/2005/8/layout/hierarchy2"/>
    <dgm:cxn modelId="{6E1E8179-AC5A-4F25-BA70-948C1555B3C6}" srcId="{B918E16D-A04A-4ACF-A9D1-4CD4C66AD67E}" destId="{D0E8CE9B-8A32-4B79-B2B7-41FF273248E2}" srcOrd="1" destOrd="0" parTransId="{4123AEC8-08DF-4826-8888-98FF060103C7}" sibTransId="{7D3CA8A7-CA40-4649-83F1-C44B011E8798}"/>
    <dgm:cxn modelId="{8869AE5A-B3F0-4D50-91C8-9E851A410B7A}" type="presOf" srcId="{1B3D7DE5-3028-4BBF-9A35-A6EE861881C7}" destId="{4481B81D-ECDD-4410-82FA-965F1084FB9A}" srcOrd="0" destOrd="0" presId="urn:microsoft.com/office/officeart/2005/8/layout/hierarchy2"/>
    <dgm:cxn modelId="{0C714B93-D7E4-4013-8760-6428EA45423F}" srcId="{B918E16D-A04A-4ACF-A9D1-4CD4C66AD67E}" destId="{3B18B4C6-E68F-4A53-8C26-D42971984C13}" srcOrd="0" destOrd="0" parTransId="{D0FC7DCA-97A8-4C89-99F7-127470BFAB3E}" sibTransId="{D34F4221-F379-4842-A4F0-937262D343C9}"/>
    <dgm:cxn modelId="{605D5F9B-702C-4A9A-8263-CD0D958B6DDE}" srcId="{6044A8BD-FA64-4F80-B72A-20C7C65D5187}" destId="{B918E16D-A04A-4ACF-A9D1-4CD4C66AD67E}" srcOrd="0" destOrd="0" parTransId="{C78320AA-0EC4-4114-AC94-63BB05058888}" sibTransId="{16FE498B-0839-472A-B534-350D89EECCF2}"/>
    <dgm:cxn modelId="{F68F809B-3E9F-494C-BBA4-B97E42AC1966}" srcId="{3B18B4C6-E68F-4A53-8C26-D42971984C13}" destId="{000A8189-4042-4D76-9EA5-6111AF6F894B}" srcOrd="1" destOrd="0" parTransId="{1183D4D6-2365-422B-A2FD-B18DE0C64A0E}" sibTransId="{7DD39DF4-D14D-474C-879B-E00D5B282933}"/>
    <dgm:cxn modelId="{94A9B2BC-2843-4648-899B-64AF4E6F1321}" type="presOf" srcId="{D0FC7DCA-97A8-4C89-99F7-127470BFAB3E}" destId="{2FB2B4AB-1EDF-4949-B049-BFC9DADD8EAD}" srcOrd="0" destOrd="0" presId="urn:microsoft.com/office/officeart/2005/8/layout/hierarchy2"/>
    <dgm:cxn modelId="{7AE639C3-20EF-48F5-A7A4-6CAD2799B59C}" type="presOf" srcId="{3B18B4C6-E68F-4A53-8C26-D42971984C13}" destId="{DF3CE232-EC14-42EA-B4A3-7CF36EC87045}" srcOrd="0" destOrd="0" presId="urn:microsoft.com/office/officeart/2005/8/layout/hierarchy2"/>
    <dgm:cxn modelId="{204631C7-38E3-4E52-923B-24B06C6DFF82}" type="presOf" srcId="{6044A8BD-FA64-4F80-B72A-20C7C65D5187}" destId="{7D9FBA69-95A9-435B-A8B5-0D2CA966EB83}" srcOrd="0" destOrd="0" presId="urn:microsoft.com/office/officeart/2005/8/layout/hierarchy2"/>
    <dgm:cxn modelId="{55D272EE-3A9D-4429-A230-192DAD07311D}" type="presOf" srcId="{1B3D7DE5-3028-4BBF-9A35-A6EE861881C7}" destId="{89080D07-C7D3-42A5-9B5F-791D46CB8C14}" srcOrd="1" destOrd="0" presId="urn:microsoft.com/office/officeart/2005/8/layout/hierarchy2"/>
    <dgm:cxn modelId="{228928F0-D9C7-429A-B054-80C9064CA6C7}" type="presOf" srcId="{D0FC7DCA-97A8-4C89-99F7-127470BFAB3E}" destId="{A9C24CD8-FCD7-43EC-A494-586AB876BA2A}" srcOrd="1" destOrd="0" presId="urn:microsoft.com/office/officeart/2005/8/layout/hierarchy2"/>
    <dgm:cxn modelId="{A04F3AFC-9ED9-47A0-B9BA-2D284D720736}" type="presOf" srcId="{1183D4D6-2365-422B-A2FD-B18DE0C64A0E}" destId="{D1B281E2-0A7F-4B2E-9DC3-89AAF69FB90C}" srcOrd="0" destOrd="0" presId="urn:microsoft.com/office/officeart/2005/8/layout/hierarchy2"/>
    <dgm:cxn modelId="{5183480A-EF42-41B2-B231-98D9A2C8CFDE}" type="presParOf" srcId="{7D9FBA69-95A9-435B-A8B5-0D2CA966EB83}" destId="{D936B02C-C957-4EF5-A81F-D270A3F19C93}" srcOrd="0" destOrd="0" presId="urn:microsoft.com/office/officeart/2005/8/layout/hierarchy2"/>
    <dgm:cxn modelId="{2AA209A5-1B7D-4BCB-8126-70895176EFDC}" type="presParOf" srcId="{D936B02C-C957-4EF5-A81F-D270A3F19C93}" destId="{7A0C850E-F4BD-491C-BDC9-DCD4BD891F03}" srcOrd="0" destOrd="0" presId="urn:microsoft.com/office/officeart/2005/8/layout/hierarchy2"/>
    <dgm:cxn modelId="{71C78055-521B-4076-A8FC-359E54066405}" type="presParOf" srcId="{D936B02C-C957-4EF5-A81F-D270A3F19C93}" destId="{F7574360-5135-4180-91BF-43E26D5C3B89}" srcOrd="1" destOrd="0" presId="urn:microsoft.com/office/officeart/2005/8/layout/hierarchy2"/>
    <dgm:cxn modelId="{76EE7549-E31C-4F04-869A-C2210EF6B77F}" type="presParOf" srcId="{F7574360-5135-4180-91BF-43E26D5C3B89}" destId="{2FB2B4AB-1EDF-4949-B049-BFC9DADD8EAD}" srcOrd="0" destOrd="0" presId="urn:microsoft.com/office/officeart/2005/8/layout/hierarchy2"/>
    <dgm:cxn modelId="{98549C50-D6EE-445A-A4BF-F173C8A71C06}" type="presParOf" srcId="{2FB2B4AB-1EDF-4949-B049-BFC9DADD8EAD}" destId="{A9C24CD8-FCD7-43EC-A494-586AB876BA2A}" srcOrd="0" destOrd="0" presId="urn:microsoft.com/office/officeart/2005/8/layout/hierarchy2"/>
    <dgm:cxn modelId="{8CA24D2F-ABF7-49C5-BC06-3BDAFB7A0F54}" type="presParOf" srcId="{F7574360-5135-4180-91BF-43E26D5C3B89}" destId="{EEBE1779-3C01-488A-B289-FCE51B321E7E}" srcOrd="1" destOrd="0" presId="urn:microsoft.com/office/officeart/2005/8/layout/hierarchy2"/>
    <dgm:cxn modelId="{731CECED-B0FE-4B99-B3C0-45A1CDB6F842}" type="presParOf" srcId="{EEBE1779-3C01-488A-B289-FCE51B321E7E}" destId="{DF3CE232-EC14-42EA-B4A3-7CF36EC87045}" srcOrd="0" destOrd="0" presId="urn:microsoft.com/office/officeart/2005/8/layout/hierarchy2"/>
    <dgm:cxn modelId="{C55F9099-A1CA-4E74-8698-E8BD65F7163A}" type="presParOf" srcId="{EEBE1779-3C01-488A-B289-FCE51B321E7E}" destId="{121E26A5-CA3A-4CBC-AB6B-2885E4C56EE8}" srcOrd="1" destOrd="0" presId="urn:microsoft.com/office/officeart/2005/8/layout/hierarchy2"/>
    <dgm:cxn modelId="{26155ADA-10CB-4B68-B2B5-931A319B271E}" type="presParOf" srcId="{121E26A5-CA3A-4CBC-AB6B-2885E4C56EE8}" destId="{4481B81D-ECDD-4410-82FA-965F1084FB9A}" srcOrd="0" destOrd="0" presId="urn:microsoft.com/office/officeart/2005/8/layout/hierarchy2"/>
    <dgm:cxn modelId="{305DB158-F4CA-4FEE-9954-6EE93DD19496}" type="presParOf" srcId="{4481B81D-ECDD-4410-82FA-965F1084FB9A}" destId="{89080D07-C7D3-42A5-9B5F-791D46CB8C14}" srcOrd="0" destOrd="0" presId="urn:microsoft.com/office/officeart/2005/8/layout/hierarchy2"/>
    <dgm:cxn modelId="{9619621F-C558-4E7A-8379-A8D2E71131E6}" type="presParOf" srcId="{121E26A5-CA3A-4CBC-AB6B-2885E4C56EE8}" destId="{D1525987-1F0B-4AEC-9F2D-B106DCD7A925}" srcOrd="1" destOrd="0" presId="urn:microsoft.com/office/officeart/2005/8/layout/hierarchy2"/>
    <dgm:cxn modelId="{9344451F-289B-4FA4-9069-54FD0492B2FB}" type="presParOf" srcId="{D1525987-1F0B-4AEC-9F2D-B106DCD7A925}" destId="{AAE39067-1EFE-4A5D-BF5F-7ADA4F6FE2DF}" srcOrd="0" destOrd="0" presId="urn:microsoft.com/office/officeart/2005/8/layout/hierarchy2"/>
    <dgm:cxn modelId="{87E0D8FB-2B69-4202-87B0-D565B2DEA1AC}" type="presParOf" srcId="{D1525987-1F0B-4AEC-9F2D-B106DCD7A925}" destId="{03FA6432-736C-4654-B577-3AEC4D53E069}" srcOrd="1" destOrd="0" presId="urn:microsoft.com/office/officeart/2005/8/layout/hierarchy2"/>
    <dgm:cxn modelId="{62DA8C08-5985-4668-B759-57ED1E0AE06A}" type="presParOf" srcId="{121E26A5-CA3A-4CBC-AB6B-2885E4C56EE8}" destId="{D1B281E2-0A7F-4B2E-9DC3-89AAF69FB90C}" srcOrd="2" destOrd="0" presId="urn:microsoft.com/office/officeart/2005/8/layout/hierarchy2"/>
    <dgm:cxn modelId="{C496EC76-FDAE-4E6F-8A4D-78332956D7F2}" type="presParOf" srcId="{D1B281E2-0A7F-4B2E-9DC3-89AAF69FB90C}" destId="{0F8DB7BE-F6A2-47D5-A47A-AD71603C25B6}" srcOrd="0" destOrd="0" presId="urn:microsoft.com/office/officeart/2005/8/layout/hierarchy2"/>
    <dgm:cxn modelId="{DFE9AB5F-2B53-4A6A-86E6-8C31B7D6F089}" type="presParOf" srcId="{121E26A5-CA3A-4CBC-AB6B-2885E4C56EE8}" destId="{5E3E9CA2-BFF0-4475-8031-86A062B34877}" srcOrd="3" destOrd="0" presId="urn:microsoft.com/office/officeart/2005/8/layout/hierarchy2"/>
    <dgm:cxn modelId="{8CF158EB-DFD7-4B6A-B5F5-A475ED824645}" type="presParOf" srcId="{5E3E9CA2-BFF0-4475-8031-86A062B34877}" destId="{7F3BA3A3-5B09-4E66-BDF0-9D5C198C0CB0}" srcOrd="0" destOrd="0" presId="urn:microsoft.com/office/officeart/2005/8/layout/hierarchy2"/>
    <dgm:cxn modelId="{DA7BA464-4046-4CEA-BA85-D6FB8E9ED32B}" type="presParOf" srcId="{5E3E9CA2-BFF0-4475-8031-86A062B34877}" destId="{E3B558D6-F4FA-4C25-BBEC-99B4C53542B3}" srcOrd="1" destOrd="0" presId="urn:microsoft.com/office/officeart/2005/8/layout/hierarchy2"/>
    <dgm:cxn modelId="{3B1DBD42-B6A9-4213-9170-B278A960960A}" type="presParOf" srcId="{F7574360-5135-4180-91BF-43E26D5C3B89}" destId="{BAD1DC74-2F94-4F3D-8BE7-71957D383BA4}" srcOrd="2" destOrd="0" presId="urn:microsoft.com/office/officeart/2005/8/layout/hierarchy2"/>
    <dgm:cxn modelId="{7C9F11E9-1588-439A-9175-5B44EB8A1481}" type="presParOf" srcId="{BAD1DC74-2F94-4F3D-8BE7-71957D383BA4}" destId="{6106E5DB-C24E-4902-81E2-01B41959544E}" srcOrd="0" destOrd="0" presId="urn:microsoft.com/office/officeart/2005/8/layout/hierarchy2"/>
    <dgm:cxn modelId="{CCE37E2B-26F4-4CB1-AB19-4F7BA7550152}" type="presParOf" srcId="{F7574360-5135-4180-91BF-43E26D5C3B89}" destId="{8EFABF02-BB6B-4B1D-A579-17686E66E52C}" srcOrd="3" destOrd="0" presId="urn:microsoft.com/office/officeart/2005/8/layout/hierarchy2"/>
    <dgm:cxn modelId="{379A5767-E9D1-4D03-AA41-7C9EEE42DE3E}" type="presParOf" srcId="{8EFABF02-BB6B-4B1D-A579-17686E66E52C}" destId="{D1CA1784-2B7C-4ED9-A5C3-DB698294215D}" srcOrd="0" destOrd="0" presId="urn:microsoft.com/office/officeart/2005/8/layout/hierarchy2"/>
    <dgm:cxn modelId="{69924256-935C-497A-BFD4-B781B1D5592A}" type="presParOf" srcId="{8EFABF02-BB6B-4B1D-A579-17686E66E52C}" destId="{52785FE2-E99E-4A2B-8B56-CF3098B766E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C850E-F4BD-491C-BDC9-DCD4BD891F03}">
      <dsp:nvSpPr>
        <dsp:cNvPr id="0" name=""/>
        <dsp:cNvSpPr/>
      </dsp:nvSpPr>
      <dsp:spPr>
        <a:xfrm>
          <a:off x="1580" y="1508434"/>
          <a:ext cx="1603378" cy="8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Виручка</a:t>
          </a:r>
          <a:endParaRPr lang="ru-RU" sz="2700" kern="1200" dirty="0"/>
        </a:p>
      </dsp:txBody>
      <dsp:txXfrm>
        <a:off x="25061" y="1531915"/>
        <a:ext cx="1556416" cy="754727"/>
      </dsp:txXfrm>
    </dsp:sp>
    <dsp:sp modelId="{2FB2B4AB-1EDF-4949-B049-BFC9DADD8EAD}">
      <dsp:nvSpPr>
        <dsp:cNvPr id="0" name=""/>
        <dsp:cNvSpPr/>
      </dsp:nvSpPr>
      <dsp:spPr>
        <a:xfrm rot="19457599">
          <a:off x="1530721" y="1657303"/>
          <a:ext cx="78982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89826" y="21489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905889" y="1659047"/>
        <a:ext cx="39491" cy="39491"/>
      </dsp:txXfrm>
    </dsp:sp>
    <dsp:sp modelId="{DF3CE232-EC14-42EA-B4A3-7CF36EC87045}">
      <dsp:nvSpPr>
        <dsp:cNvPr id="0" name=""/>
        <dsp:cNvSpPr/>
      </dsp:nvSpPr>
      <dsp:spPr>
        <a:xfrm>
          <a:off x="2246310" y="1047462"/>
          <a:ext cx="1603378" cy="8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ВД</a:t>
          </a:r>
          <a:endParaRPr lang="ru-RU" sz="2700" kern="1200" dirty="0"/>
        </a:p>
      </dsp:txBody>
      <dsp:txXfrm>
        <a:off x="2269791" y="1070943"/>
        <a:ext cx="1556416" cy="754727"/>
      </dsp:txXfrm>
    </dsp:sp>
    <dsp:sp modelId="{4481B81D-ECDD-4410-82FA-965F1084FB9A}">
      <dsp:nvSpPr>
        <dsp:cNvPr id="0" name=""/>
        <dsp:cNvSpPr/>
      </dsp:nvSpPr>
      <dsp:spPr>
        <a:xfrm rot="19457599">
          <a:off x="3775451" y="1196332"/>
          <a:ext cx="78982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89826" y="21489"/>
              </a:lnTo>
            </a:path>
          </a:pathLst>
        </a:custGeom>
        <a:noFill/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150619" y="1198076"/>
        <a:ext cx="39491" cy="39491"/>
      </dsp:txXfrm>
    </dsp:sp>
    <dsp:sp modelId="{AAE39067-1EFE-4A5D-BF5F-7ADA4F6FE2DF}">
      <dsp:nvSpPr>
        <dsp:cNvPr id="0" name=""/>
        <dsp:cNvSpPr/>
      </dsp:nvSpPr>
      <dsp:spPr>
        <a:xfrm>
          <a:off x="4491040" y="586491"/>
          <a:ext cx="1603378" cy="801689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ЧД</a:t>
          </a:r>
          <a:endParaRPr lang="ru-RU" sz="2700" kern="1200" dirty="0"/>
        </a:p>
      </dsp:txBody>
      <dsp:txXfrm>
        <a:off x="4491040" y="786913"/>
        <a:ext cx="1402956" cy="400845"/>
      </dsp:txXfrm>
    </dsp:sp>
    <dsp:sp modelId="{D1B281E2-0A7F-4B2E-9DC3-89AAF69FB90C}">
      <dsp:nvSpPr>
        <dsp:cNvPr id="0" name=""/>
        <dsp:cNvSpPr/>
      </dsp:nvSpPr>
      <dsp:spPr>
        <a:xfrm rot="2142401">
          <a:off x="3775451" y="1657303"/>
          <a:ext cx="78982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89826" y="21489"/>
              </a:lnTo>
            </a:path>
          </a:pathLst>
        </a:custGeom>
        <a:noFill/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150619" y="1659047"/>
        <a:ext cx="39491" cy="39491"/>
      </dsp:txXfrm>
    </dsp:sp>
    <dsp:sp modelId="{7F3BA3A3-5B09-4E66-BDF0-9D5C198C0CB0}">
      <dsp:nvSpPr>
        <dsp:cNvPr id="0" name=""/>
        <dsp:cNvSpPr/>
      </dsp:nvSpPr>
      <dsp:spPr>
        <a:xfrm>
          <a:off x="4491040" y="1508434"/>
          <a:ext cx="1603378" cy="8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 err="1"/>
            <a:t>ФОП</a:t>
          </a:r>
          <a:endParaRPr lang="ru-RU" sz="2700" kern="1200" dirty="0"/>
        </a:p>
      </dsp:txBody>
      <dsp:txXfrm>
        <a:off x="4514521" y="1531915"/>
        <a:ext cx="1556416" cy="754727"/>
      </dsp:txXfrm>
    </dsp:sp>
    <dsp:sp modelId="{BAD1DC74-2F94-4F3D-8BE7-71957D383BA4}">
      <dsp:nvSpPr>
        <dsp:cNvPr id="0" name=""/>
        <dsp:cNvSpPr/>
      </dsp:nvSpPr>
      <dsp:spPr>
        <a:xfrm rot="2142401">
          <a:off x="1530721" y="2118275"/>
          <a:ext cx="789826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89826" y="21489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905889" y="2120018"/>
        <a:ext cx="39491" cy="39491"/>
      </dsp:txXfrm>
    </dsp:sp>
    <dsp:sp modelId="{D1CA1784-2B7C-4ED9-A5C3-DB698294215D}">
      <dsp:nvSpPr>
        <dsp:cNvPr id="0" name=""/>
        <dsp:cNvSpPr/>
      </dsp:nvSpPr>
      <dsp:spPr>
        <a:xfrm>
          <a:off x="2246310" y="1969405"/>
          <a:ext cx="1603378" cy="8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 err="1"/>
            <a:t>МГВ</a:t>
          </a:r>
          <a:endParaRPr lang="ru-RU" sz="2700" kern="1200" dirty="0"/>
        </a:p>
      </dsp:txBody>
      <dsp:txXfrm>
        <a:off x="2269791" y="1992886"/>
        <a:ext cx="1556416" cy="7547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19.09.2025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20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23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18</a:t>
            </a:fld>
            <a:endParaRPr lang="uk-U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ВД-</a:t>
            </a:r>
            <a:r>
              <a:rPr lang="uk-UA" baseline="0" dirty="0"/>
              <a:t> валовий дохід;</a:t>
            </a:r>
          </a:p>
          <a:p>
            <a:r>
              <a:rPr lang="uk-UA" baseline="0" dirty="0" err="1"/>
              <a:t>МГВ</a:t>
            </a:r>
            <a:r>
              <a:rPr lang="uk-UA" baseline="0" dirty="0"/>
              <a:t> – матеріально-грошові витрати;</a:t>
            </a:r>
          </a:p>
          <a:p>
            <a:r>
              <a:rPr lang="uk-UA" baseline="0" dirty="0" err="1"/>
              <a:t>ФОП</a:t>
            </a:r>
            <a:r>
              <a:rPr lang="uk-UA" baseline="0" dirty="0"/>
              <a:t> – фонд оплати праці; </a:t>
            </a:r>
          </a:p>
          <a:p>
            <a:r>
              <a:rPr lang="uk-UA" baseline="0" dirty="0"/>
              <a:t>ЧД – чистий дохід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19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br>
              <a:rPr lang="en-US" dirty="0"/>
            </a:br>
            <a:r>
              <a:rPr lang="uk-UA" sz="2800" dirty="0"/>
              <a:t>Тема 1. Сутність, функції та значення фінансів підприємств в умовах ринку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1"/>
          <p:cNvSpPr>
            <a:spLocks noChangeArrowheads="1"/>
          </p:cNvSpPr>
          <p:nvPr/>
        </p:nvSpPr>
        <p:spPr bwMode="auto">
          <a:xfrm>
            <a:off x="0" y="857232"/>
            <a:ext cx="792958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5950" algn="l"/>
              </a:tabLst>
            </a:pP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Система внутрішніх фінансових відносин підприємства включає наступні відносини: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засновниками (власниками) –  з приводу формування Статутного капіталу, його використання, отримання частини прибутку на вкладений капітал, напрямків виробничого та іншого інвестування фінансових ресурсів підприємства тощо;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структурними підрозділами –  з приводу розподілу фінансових ресурсів на формування необоротних і оборотних активів;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усередині самого підприємства – з приводу розподілу прибутку, що залишається в його розпорядженні, напрямків його використання;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працівниками –  з приводу формування фонду оплати праці, матеріального заохочення та стимулювання, використання частини фінансових ресурсів на виплату матеріальної допомоги, фінансування соціально-культурних заходів тощо.</a:t>
            </a:r>
            <a:endParaRPr kumimoji="0" lang="uk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1"/>
          <p:cNvSpPr>
            <a:spLocks noChangeArrowheads="1"/>
          </p:cNvSpPr>
          <p:nvPr/>
        </p:nvSpPr>
        <p:spPr bwMode="auto">
          <a:xfrm>
            <a:off x="428596" y="1384992"/>
            <a:ext cx="728667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Принципово нова група фінансових відносин, яка з’явилась в умовах ринку: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650875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відносини, що пов’язані з банкрутством підприємства та призупиненням його поточних платежів;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650875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відносини, що виникають при злитті та поглинанні, а також розподілі самого підприємства.</a:t>
            </a:r>
            <a:endParaRPr kumimoji="0" 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6DCDC5A-8481-8D70-718B-D8DE40B36D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1084" y="764705"/>
            <a:ext cx="6171232" cy="5472608"/>
          </a:xfrm>
        </p:spPr>
      </p:pic>
    </p:spTree>
    <p:extLst>
      <p:ext uri="{BB962C8B-B14F-4D97-AF65-F5344CB8AC3E}">
        <p14:creationId xmlns:p14="http://schemas.microsoft.com/office/powerpoint/2010/main" val="3992965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4033" name="Групувати 52"/>
          <p:cNvGrpSpPr>
            <a:grpSpLocks/>
          </p:cNvGrpSpPr>
          <p:nvPr/>
        </p:nvGrpSpPr>
        <p:grpSpPr bwMode="auto">
          <a:xfrm>
            <a:off x="611560" y="260648"/>
            <a:ext cx="7992888" cy="5112568"/>
            <a:chOff x="1589" y="1345"/>
            <a:chExt cx="9510" cy="5686"/>
          </a:xfrm>
        </p:grpSpPr>
        <p:grpSp>
          <p:nvGrpSpPr>
            <p:cNvPr id="53" name="Group 54"/>
            <p:cNvGrpSpPr>
              <a:grpSpLocks/>
            </p:cNvGrpSpPr>
            <p:nvPr/>
          </p:nvGrpSpPr>
          <p:grpSpPr bwMode="auto">
            <a:xfrm>
              <a:off x="4387" y="2785"/>
              <a:ext cx="3710" cy="3315"/>
              <a:chOff x="4387" y="2785"/>
              <a:chExt cx="3710" cy="3315"/>
            </a:xfrm>
          </p:grpSpPr>
          <p:sp>
            <p:nvSpPr>
              <p:cNvPr id="44045" name="AutoShape 55"/>
              <p:cNvSpPr>
                <a:spLocks noChangeArrowheads="1"/>
              </p:cNvSpPr>
              <p:nvPr/>
            </p:nvSpPr>
            <p:spPr bwMode="auto">
              <a:xfrm>
                <a:off x="4387" y="2785"/>
                <a:ext cx="3710" cy="3315"/>
              </a:xfrm>
              <a:prstGeom prst="flowChartConnector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4044" name="AutoShape 56"/>
              <p:cNvSpPr>
                <a:spLocks noChangeArrowheads="1"/>
              </p:cNvSpPr>
              <p:nvPr/>
            </p:nvSpPr>
            <p:spPr bwMode="auto">
              <a:xfrm>
                <a:off x="4818" y="3355"/>
                <a:ext cx="2812" cy="462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0" tIns="3600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Національне багатство</a:t>
                </a:r>
                <a:endParaRPr kumimoji="0" lang="uk-UA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4043" name="AutoShape 57"/>
              <p:cNvSpPr>
                <a:spLocks noChangeArrowheads="1"/>
              </p:cNvSpPr>
              <p:nvPr/>
            </p:nvSpPr>
            <p:spPr bwMode="auto">
              <a:xfrm>
                <a:off x="4818" y="4945"/>
                <a:ext cx="2812" cy="615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Валовий внутрішній продукт</a:t>
                </a:r>
                <a:endPara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" name="AutoShape 58"/>
              <p:cNvSpPr>
                <a:spLocks noChangeShapeType="1"/>
              </p:cNvSpPr>
              <p:nvPr/>
            </p:nvSpPr>
            <p:spPr bwMode="auto">
              <a:xfrm>
                <a:off x="6303" y="3817"/>
                <a:ext cx="0" cy="112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4041" name="Rectangle 59"/>
              <p:cNvSpPr>
                <a:spLocks noChangeArrowheads="1"/>
              </p:cNvSpPr>
              <p:nvPr/>
            </p:nvSpPr>
            <p:spPr bwMode="auto">
              <a:xfrm>
                <a:off x="5121" y="4062"/>
                <a:ext cx="2255" cy="61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Об’єкти фінансових відносин</a:t>
                </a:r>
                <a:endParaRPr kumimoji="0" lang="uk-UA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4039" name="Oval 60"/>
            <p:cNvSpPr>
              <a:spLocks noChangeArrowheads="1"/>
            </p:cNvSpPr>
            <p:nvPr/>
          </p:nvSpPr>
          <p:spPr bwMode="auto">
            <a:xfrm>
              <a:off x="4592" y="1345"/>
              <a:ext cx="3369" cy="116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72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Держава (державні та муніципальні органи)</a:t>
              </a:r>
              <a:endParaRPr kumimoji="0" lang="uk-UA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038" name="Oval 61"/>
            <p:cNvSpPr>
              <a:spLocks noChangeArrowheads="1"/>
            </p:cNvSpPr>
            <p:nvPr/>
          </p:nvSpPr>
          <p:spPr bwMode="auto">
            <a:xfrm>
              <a:off x="1589" y="5863"/>
              <a:ext cx="3369" cy="116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144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Населення</a:t>
              </a:r>
              <a:endPara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037" name="Oval 62"/>
            <p:cNvSpPr>
              <a:spLocks noChangeArrowheads="1"/>
            </p:cNvSpPr>
            <p:nvPr/>
          </p:nvSpPr>
          <p:spPr bwMode="auto">
            <a:xfrm>
              <a:off x="7730" y="5863"/>
              <a:ext cx="3369" cy="116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144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Підприємства</a:t>
              </a:r>
              <a:endPara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AutoShape 63"/>
            <p:cNvSpPr>
              <a:spLocks noChangeShapeType="1"/>
            </p:cNvSpPr>
            <p:nvPr/>
          </p:nvSpPr>
          <p:spPr bwMode="auto">
            <a:xfrm flipH="1">
              <a:off x="3328" y="2405"/>
              <a:ext cx="1793" cy="345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3" name="AutoShape 64"/>
            <p:cNvSpPr>
              <a:spLocks noChangeShapeType="1"/>
            </p:cNvSpPr>
            <p:nvPr/>
          </p:nvSpPr>
          <p:spPr bwMode="auto">
            <a:xfrm>
              <a:off x="7376" y="2405"/>
              <a:ext cx="1984" cy="345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AutoShape 65"/>
            <p:cNvSpPr>
              <a:spLocks noChangeShapeType="1"/>
            </p:cNvSpPr>
            <p:nvPr/>
          </p:nvSpPr>
          <p:spPr bwMode="auto">
            <a:xfrm>
              <a:off x="4958" y="6466"/>
              <a:ext cx="277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" name="Заголовок 1"/>
          <p:cNvSpPr>
            <a:spLocks noGrp="1"/>
          </p:cNvSpPr>
          <p:nvPr>
            <p:ph type="title"/>
          </p:nvPr>
        </p:nvSpPr>
        <p:spPr>
          <a:xfrm>
            <a:off x="1187624" y="5661248"/>
            <a:ext cx="6984776" cy="615601"/>
          </a:xfrm>
        </p:spPr>
        <p:txBody>
          <a:bodyPr>
            <a:noAutofit/>
          </a:bodyPr>
          <a:lstStyle/>
          <a:p>
            <a:r>
              <a:rPr lang="uk-UA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Суб’єкти та об’єкти фінансових відносин</a:t>
            </a:r>
            <a:endParaRPr lang="ru-RU" sz="20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1214422"/>
            <a:ext cx="621509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Об'єктом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банківські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установи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страхові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позабюджетні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аудиторські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суб'єкти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юридичними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особами.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571612"/>
            <a:ext cx="72866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Фінанси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потоків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розподілом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відтворення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54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3028" name="Групувати 26"/>
          <p:cNvGrpSpPr>
            <a:grpSpLocks/>
          </p:cNvGrpSpPr>
          <p:nvPr/>
        </p:nvGrpSpPr>
        <p:grpSpPr bwMode="auto">
          <a:xfrm>
            <a:off x="611560" y="188640"/>
            <a:ext cx="7560840" cy="5616624"/>
            <a:chOff x="2790" y="6358"/>
            <a:chExt cx="8056" cy="8353"/>
          </a:xfrm>
        </p:grpSpPr>
        <p:grpSp>
          <p:nvGrpSpPr>
            <p:cNvPr id="27" name="Group 28"/>
            <p:cNvGrpSpPr>
              <a:grpSpLocks/>
            </p:cNvGrpSpPr>
            <p:nvPr/>
          </p:nvGrpSpPr>
          <p:grpSpPr bwMode="auto">
            <a:xfrm>
              <a:off x="4335" y="11616"/>
              <a:ext cx="4965" cy="429"/>
              <a:chOff x="4335" y="11616"/>
              <a:chExt cx="4965" cy="429"/>
            </a:xfrm>
          </p:grpSpPr>
          <p:sp>
            <p:nvSpPr>
              <p:cNvPr id="28" name="AutoShape 29"/>
              <p:cNvSpPr>
                <a:spLocks noChangeShapeType="1"/>
              </p:cNvSpPr>
              <p:nvPr/>
            </p:nvSpPr>
            <p:spPr bwMode="auto">
              <a:xfrm flipH="1">
                <a:off x="4335" y="11616"/>
                <a:ext cx="2445" cy="42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" name="AutoShape 30"/>
              <p:cNvSpPr>
                <a:spLocks noChangeShapeType="1"/>
              </p:cNvSpPr>
              <p:nvPr/>
            </p:nvSpPr>
            <p:spPr bwMode="auto">
              <a:xfrm>
                <a:off x="6794" y="11616"/>
                <a:ext cx="2506" cy="42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3050" name="Rectangle 31"/>
            <p:cNvSpPr>
              <a:spLocks noChangeArrowheads="1"/>
            </p:cNvSpPr>
            <p:nvPr/>
          </p:nvSpPr>
          <p:spPr bwMode="auto">
            <a:xfrm>
              <a:off x="2790" y="13080"/>
              <a:ext cx="2685" cy="7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36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перерозподільча</a:t>
              </a:r>
              <a:br>
                <a:rPr kumimoji="0" lang="uk-UA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</a:br>
              <a:r>
                <a:rPr kumimoji="0" lang="uk-UA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функція</a:t>
              </a:r>
              <a:endParaRPr kumimoji="0" lang="uk-UA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49" name="Rectangle 32"/>
            <p:cNvSpPr>
              <a:spLocks noChangeArrowheads="1"/>
            </p:cNvSpPr>
            <p:nvPr/>
          </p:nvSpPr>
          <p:spPr bwMode="auto">
            <a:xfrm>
              <a:off x="2790" y="13950"/>
              <a:ext cx="2685" cy="7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72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регулююча функція</a:t>
              </a:r>
              <a:endParaRPr kumimoji="0" lang="uk-UA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48" name="Rectangle 33"/>
            <p:cNvSpPr>
              <a:spLocks noChangeArrowheads="1"/>
            </p:cNvSpPr>
            <p:nvPr/>
          </p:nvSpPr>
          <p:spPr bwMode="auto">
            <a:xfrm>
              <a:off x="8095" y="13950"/>
              <a:ext cx="2685" cy="7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72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акумулююча функція</a:t>
              </a:r>
              <a:endParaRPr kumimoji="0" lang="uk-UA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47" name="Rectangle 34"/>
            <p:cNvSpPr>
              <a:spLocks noChangeArrowheads="1"/>
            </p:cNvSpPr>
            <p:nvPr/>
          </p:nvSpPr>
          <p:spPr bwMode="auto">
            <a:xfrm>
              <a:off x="8095" y="13080"/>
              <a:ext cx="2685" cy="7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72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стимулююча функція</a:t>
              </a:r>
              <a:endParaRPr kumimoji="0" lang="uk-UA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4" name="Group 35"/>
            <p:cNvGrpSpPr>
              <a:grpSpLocks/>
            </p:cNvGrpSpPr>
            <p:nvPr/>
          </p:nvGrpSpPr>
          <p:grpSpPr bwMode="auto">
            <a:xfrm>
              <a:off x="4870" y="7730"/>
              <a:ext cx="3857" cy="3886"/>
              <a:chOff x="4430" y="8259"/>
              <a:chExt cx="3857" cy="3886"/>
            </a:xfrm>
          </p:grpSpPr>
          <p:sp>
            <p:nvSpPr>
              <p:cNvPr id="35" name="AutoShape 36"/>
              <p:cNvSpPr>
                <a:spLocks/>
              </p:cNvSpPr>
              <p:nvPr/>
            </p:nvSpPr>
            <p:spPr bwMode="auto">
              <a:xfrm>
                <a:off x="4430" y="8748"/>
                <a:ext cx="265" cy="2948"/>
              </a:xfrm>
              <a:prstGeom prst="leftBracket">
                <a:avLst>
                  <a:gd name="adj" fmla="val 92704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Wireframe">
                <a:bevelT w="13500" h="13500" prst="angle"/>
                <a:bevelB w="13500" h="13500" prst="angle"/>
                <a:extrusionClr>
                  <a:srgbClr val="000000"/>
                </a:extrusionClr>
              </a:sp3d>
            </p:spPr>
            <p:txBody>
              <a:bodyPr vert="horz" wrap="square" lIns="91440" tIns="72000" rIns="91440" bIns="45720" numCol="1" anchor="t" anchorCtr="0" compatLnSpc="1">
                <a:prstTxWarp prst="textNoShape">
                  <a:avLst/>
                </a:prstTxWarp>
                <a:flatTx/>
              </a:bodyPr>
              <a:lstStyle/>
              <a:p>
                <a:endParaRPr 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045" name="Oval 37"/>
              <p:cNvSpPr>
                <a:spLocks noChangeArrowheads="1"/>
              </p:cNvSpPr>
              <p:nvPr/>
            </p:nvSpPr>
            <p:spPr bwMode="auto">
              <a:xfrm>
                <a:off x="4665" y="11194"/>
                <a:ext cx="3356" cy="951"/>
              </a:xfrm>
              <a:prstGeom prst="ellipse">
                <a:avLst/>
              </a:prstGeom>
              <a:solidFill>
                <a:srgbClr val="FFFFFF"/>
              </a:solidFill>
              <a:ln w="9525"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FFFF"/>
                </a:extrusionClr>
              </a:sp3d>
            </p:spPr>
            <p:txBody>
              <a:bodyPr vert="horz" wrap="square" lIns="0" tIns="72000" rIns="0" bIns="0" numCol="1" anchor="ctr" anchorCtr="0" compatLnSpc="1">
                <a:prstTxWarp prst="textNoShape">
                  <a:avLst/>
                </a:prstTxWarp>
                <a:flatTx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Розподільча</a:t>
                </a:r>
                <a:br>
                  <a:rPr kumimoji="0" lang="uk-UA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</a:br>
                <a:r>
                  <a:rPr kumimoji="0" lang="uk-UA" sz="16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концепція</a:t>
                </a:r>
                <a:endPara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AutoShape 38"/>
              <p:cNvSpPr>
                <a:spLocks noChangeShapeType="1"/>
              </p:cNvSpPr>
              <p:nvPr/>
            </p:nvSpPr>
            <p:spPr bwMode="auto">
              <a:xfrm>
                <a:off x="6340" y="9170"/>
                <a:ext cx="14" cy="1901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arrow" w="lg" len="lg"/>
                <a:tailEnd type="arrow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043" name="AutoShape 39"/>
              <p:cNvSpPr>
                <a:spLocks noChangeArrowheads="1"/>
              </p:cNvSpPr>
              <p:nvPr/>
            </p:nvSpPr>
            <p:spPr bwMode="auto">
              <a:xfrm>
                <a:off x="4925" y="9495"/>
                <a:ext cx="2861" cy="1318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0" tIns="18000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ФУНКЦІЇ </a:t>
                </a:r>
                <a:endParaRPr kumimoji="0" lang="uk-UA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ФІНАНСІВ</a:t>
                </a:r>
                <a:endParaRPr kumimoji="0" lang="uk-UA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042" name="Oval 40"/>
              <p:cNvSpPr>
                <a:spLocks noChangeArrowheads="1"/>
              </p:cNvSpPr>
              <p:nvPr/>
            </p:nvSpPr>
            <p:spPr bwMode="auto">
              <a:xfrm>
                <a:off x="4665" y="8259"/>
                <a:ext cx="3356" cy="911"/>
              </a:xfrm>
              <a:prstGeom prst="ellipse">
                <a:avLst/>
              </a:prstGeom>
              <a:solidFill>
                <a:srgbClr val="FFFFFF"/>
              </a:solidFill>
              <a:ln w="9525">
                <a:round/>
                <a:headEnd/>
                <a:tailEnd/>
              </a:ln>
              <a:scene3d>
                <a:camera prst="legacyObliqueTopRight">
                  <a:rot lat="300000" lon="0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FFFF"/>
                </a:extrusionClr>
              </a:sp3d>
            </p:spPr>
            <p:txBody>
              <a:bodyPr vert="horz" wrap="square" lIns="0" tIns="72000" rIns="0" bIns="0" numCol="1" anchor="ctr" anchorCtr="0" compatLnSpc="1">
                <a:prstTxWarp prst="textNoShape">
                  <a:avLst/>
                </a:prstTxWarp>
                <a:flatTx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Відтворювальна концепція</a:t>
                </a:r>
                <a:endParaRPr kumimoji="0" lang="uk-UA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" name="AutoShape 41"/>
              <p:cNvSpPr>
                <a:spLocks/>
              </p:cNvSpPr>
              <p:nvPr/>
            </p:nvSpPr>
            <p:spPr bwMode="auto">
              <a:xfrm flipH="1">
                <a:off x="8022" y="8748"/>
                <a:ext cx="265" cy="2948"/>
              </a:xfrm>
              <a:prstGeom prst="leftBracket">
                <a:avLst>
                  <a:gd name="adj" fmla="val 92704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Wireframe">
                <a:bevelT w="13500" h="13500" prst="angle"/>
                <a:bevelB w="13500" h="13500" prst="angle"/>
                <a:extrusionClr>
                  <a:srgbClr val="000000"/>
                </a:extrusionClr>
              </a:sp3d>
            </p:spPr>
            <p:txBody>
              <a:bodyPr vert="horz" wrap="square" lIns="91440" tIns="72000" rIns="91440" bIns="45720" numCol="1" anchor="t" anchorCtr="0" compatLnSpc="1">
                <a:prstTxWarp prst="textNoShape">
                  <a:avLst/>
                </a:prstTxWarp>
                <a:flatTx/>
              </a:bodyPr>
              <a:lstStyle/>
              <a:p>
                <a:endParaRPr 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3039" name="Rectangle 42"/>
            <p:cNvSpPr>
              <a:spLocks noChangeArrowheads="1"/>
            </p:cNvSpPr>
            <p:nvPr/>
          </p:nvSpPr>
          <p:spPr bwMode="auto">
            <a:xfrm>
              <a:off x="2790" y="6358"/>
              <a:ext cx="3337" cy="7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36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створення доходів і фондів фінансових ресурсів</a:t>
              </a:r>
              <a:endParaRPr kumimoji="0" lang="uk-UA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38" name="Rectangle 43"/>
            <p:cNvSpPr>
              <a:spLocks noChangeArrowheads="1"/>
            </p:cNvSpPr>
            <p:nvPr/>
          </p:nvSpPr>
          <p:spPr bwMode="auto">
            <a:xfrm>
              <a:off x="7414" y="6358"/>
              <a:ext cx="3432" cy="7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36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використання доходів і фондів фінансових ресурсів</a:t>
              </a:r>
              <a:endPara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3" name="Group 44"/>
            <p:cNvGrpSpPr>
              <a:grpSpLocks/>
            </p:cNvGrpSpPr>
            <p:nvPr/>
          </p:nvGrpSpPr>
          <p:grpSpPr bwMode="auto">
            <a:xfrm>
              <a:off x="4335" y="7119"/>
              <a:ext cx="4890" cy="516"/>
              <a:chOff x="3614" y="7526"/>
              <a:chExt cx="4890" cy="516"/>
            </a:xfrm>
          </p:grpSpPr>
          <p:sp>
            <p:nvSpPr>
              <p:cNvPr id="44" name="AutoShape 45"/>
              <p:cNvSpPr>
                <a:spLocks noChangeShapeType="1"/>
              </p:cNvSpPr>
              <p:nvPr/>
            </p:nvSpPr>
            <p:spPr bwMode="auto">
              <a:xfrm flipH="1" flipV="1">
                <a:off x="3614" y="7526"/>
                <a:ext cx="2445" cy="5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" name="AutoShape 46"/>
              <p:cNvSpPr>
                <a:spLocks noChangeShapeType="1"/>
              </p:cNvSpPr>
              <p:nvPr/>
            </p:nvSpPr>
            <p:spPr bwMode="auto">
              <a:xfrm flipV="1">
                <a:off x="6073" y="7526"/>
                <a:ext cx="2431" cy="5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3034" name="Rectangle 47"/>
            <p:cNvSpPr>
              <a:spLocks noChangeArrowheads="1"/>
            </p:cNvSpPr>
            <p:nvPr/>
          </p:nvSpPr>
          <p:spPr bwMode="auto">
            <a:xfrm>
              <a:off x="7604" y="12132"/>
              <a:ext cx="3242" cy="7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72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контрольна функція</a:t>
              </a:r>
              <a:endParaRPr kumimoji="0" lang="uk-UA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33" name="Rectangle 48"/>
            <p:cNvSpPr>
              <a:spLocks noChangeArrowheads="1"/>
            </p:cNvSpPr>
            <p:nvPr/>
          </p:nvSpPr>
          <p:spPr bwMode="auto">
            <a:xfrm>
              <a:off x="2790" y="12132"/>
              <a:ext cx="3242" cy="7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72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розподільча функція</a:t>
              </a:r>
              <a:endParaRPr kumimoji="0" lang="uk-UA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8" name="Group 49"/>
            <p:cNvGrpSpPr>
              <a:grpSpLocks/>
            </p:cNvGrpSpPr>
            <p:nvPr/>
          </p:nvGrpSpPr>
          <p:grpSpPr bwMode="auto">
            <a:xfrm>
              <a:off x="5475" y="11616"/>
              <a:ext cx="2620" cy="2769"/>
              <a:chOff x="4965" y="11616"/>
              <a:chExt cx="2620" cy="2769"/>
            </a:xfrm>
          </p:grpSpPr>
          <p:sp>
            <p:nvSpPr>
              <p:cNvPr id="49" name="AutoShape 50"/>
              <p:cNvSpPr>
                <a:spLocks noChangeShapeType="1"/>
              </p:cNvSpPr>
              <p:nvPr/>
            </p:nvSpPr>
            <p:spPr bwMode="auto">
              <a:xfrm>
                <a:off x="6270" y="11616"/>
                <a:ext cx="0" cy="276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AutoShape 51"/>
              <p:cNvSpPr>
                <a:spLocks noChangeShapeType="1"/>
              </p:cNvSpPr>
              <p:nvPr/>
            </p:nvSpPr>
            <p:spPr bwMode="auto">
              <a:xfrm>
                <a:off x="4965" y="14385"/>
                <a:ext cx="262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" name="AutoShape 52"/>
              <p:cNvSpPr>
                <a:spLocks noChangeShapeType="1"/>
              </p:cNvSpPr>
              <p:nvPr/>
            </p:nvSpPr>
            <p:spPr bwMode="auto">
              <a:xfrm>
                <a:off x="4965" y="13500"/>
                <a:ext cx="262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46" name="Заголовок 1"/>
          <p:cNvSpPr>
            <a:spLocks noGrp="1"/>
          </p:cNvSpPr>
          <p:nvPr>
            <p:ph type="title"/>
          </p:nvPr>
        </p:nvSpPr>
        <p:spPr>
          <a:xfrm>
            <a:off x="611560" y="6093296"/>
            <a:ext cx="7560840" cy="615601"/>
          </a:xfrm>
        </p:spPr>
        <p:txBody>
          <a:bodyPr>
            <a:noAutofit/>
          </a:bodyPr>
          <a:lstStyle/>
          <a:p>
            <a:r>
              <a:rPr lang="uk-UA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Рис.4 . Найбільш поширені функції фінансів</a:t>
            </a:r>
            <a:endParaRPr lang="ru-RU" sz="20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85918" y="1500174"/>
            <a:ext cx="50720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акумулююча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розподільна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контрольна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14414" y="1857364"/>
            <a:ext cx="61436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Акумулююча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статутного фонду,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авансованих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резервного фонду, фонду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фонду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928662" y="1785926"/>
          <a:ext cx="6096000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286000" y="642919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Розподільча функція фінансів підприємств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286000" y="4786323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ВД- валовий дохід;</a:t>
            </a:r>
          </a:p>
          <a:p>
            <a:r>
              <a:rPr lang="uk-UA" dirty="0" err="1"/>
              <a:t>МГВ</a:t>
            </a:r>
            <a:r>
              <a:rPr lang="uk-UA" dirty="0"/>
              <a:t> – матеріально-грошові витрати;</a:t>
            </a:r>
          </a:p>
          <a:p>
            <a:r>
              <a:rPr lang="uk-UA" dirty="0" err="1"/>
              <a:t>ФОП</a:t>
            </a:r>
            <a:r>
              <a:rPr lang="uk-UA" dirty="0"/>
              <a:t> – фонд оплати праці; </a:t>
            </a:r>
          </a:p>
          <a:p>
            <a:r>
              <a:rPr lang="uk-UA" dirty="0"/>
              <a:t>ЧД – чистий дохід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20000"/>
              </a:lnSpc>
              <a:buNone/>
            </a:pPr>
            <a:endParaRPr lang="uk-UA" i="1" dirty="0"/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i="1" dirty="0"/>
              <a:t>Викладач:</a:t>
            </a:r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b="1" i="1" dirty="0" err="1"/>
              <a:t>Виговська</a:t>
            </a:r>
            <a:r>
              <a:rPr lang="uk-UA" b="1" i="1" dirty="0"/>
              <a:t> Наталія Георгіївна,</a:t>
            </a:r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i="1" dirty="0"/>
              <a:t>доктор економічних наук, професор</a:t>
            </a:r>
          </a:p>
          <a:p>
            <a:pPr marL="0" indent="360000" algn="just">
              <a:lnSpc>
                <a:spcPct val="120000"/>
              </a:lnSpc>
              <a:buNone/>
            </a:pPr>
            <a:endParaRPr lang="uk-UA" b="1" i="1" dirty="0"/>
          </a:p>
          <a:p>
            <a:pPr marL="0" indent="360000" algn="just">
              <a:lnSpc>
                <a:spcPct val="120000"/>
              </a:lnSpc>
              <a:buNone/>
            </a:pPr>
            <a:r>
              <a:rPr lang="en-US" b="1" dirty="0"/>
              <a:t>e-mail</a:t>
            </a:r>
            <a:r>
              <a:rPr lang="uk-UA" b="1" dirty="0"/>
              <a:t>: </a:t>
            </a:r>
            <a:r>
              <a:rPr lang="en-US" b="1" dirty="0"/>
              <a:t>vygng</a:t>
            </a:r>
            <a:r>
              <a:rPr lang="en-US" b="1" i="1" dirty="0"/>
              <a:t>@ukr.net</a:t>
            </a:r>
            <a:endParaRPr lang="uk-UA" i="1" dirty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28662" y="889844"/>
            <a:ext cx="650085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Контрольна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Контроль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притаманної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здатності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об'єктивно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відображати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кількісні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вартісні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пропорції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взаємовідносин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поставлених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негайно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дотримано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D57F9A3-A5F3-BC60-D672-87CF53585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Мета контролю – перевірка правильності витрачання фінансових ресурсів підприємства згідно діючого законодавства та нормативних документів. Існують наступні види фінансового контролю: – державний; – внутрішньогосподарський; – аудиторський; – суспільний. Методами фінансового контролю є: – аналіз; – обстеження; – нагляд; – ревізія; – перевірка.</a:t>
            </a:r>
          </a:p>
        </p:txBody>
      </p:sp>
    </p:spTree>
    <p:extLst>
      <p:ext uri="{BB962C8B-B14F-4D97-AF65-F5344CB8AC3E}">
        <p14:creationId xmlns:p14="http://schemas.microsoft.com/office/powerpoint/2010/main" val="12297280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F0434B8-0E53-90F0-8F62-253A43331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Контрольна функція фінансів реалізується за наступними основними напрямами: 1) контроль за правильністю і своєчасністю перерахування коштів до фондів грошових коштів за всіма встановленими джерелами фінансування; 2) контроль за дотриманням заданої структури фондів грошових коштів з урахуванням потреб виробничого і соціального характеру; 3) контроль за цілеспрямованим і ефективним використовуванням фінансових ресурсів. Для реалізації контрольної функції підприємства розробляють нормативи, що визначають розміри фондів грошових коштів і джерела їх фінансування. </a:t>
            </a:r>
          </a:p>
          <a:p>
            <a:pPr algn="just"/>
            <a:r>
              <a:rPr lang="uk-UA" sz="2000" dirty="0"/>
              <a:t>Функції фінансів підприємства є взаємопов’язаними та є сторонами одного й того же процесу. </a:t>
            </a:r>
          </a:p>
        </p:txBody>
      </p:sp>
    </p:spTree>
    <p:extLst>
      <p:ext uri="{BB962C8B-B14F-4D97-AF65-F5344CB8AC3E}">
        <p14:creationId xmlns:p14="http://schemas.microsoft.com/office/powerpoint/2010/main" val="897445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305342"/>
            <a:ext cx="67151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Обов'язковими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передумовами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є: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різноманітність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свобода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самостійність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вільне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ринкове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ціноутворення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самофінансування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регламентація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втручання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7B6ADC-3B71-BFC6-7B6D-70EAC4D5C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https://ekmair.ukma.edu.ua/server/api/core/bitstreams/88e3ca70-6c81-4e74-a0be-f77281711078/content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10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uk-UA" b="1" dirty="0"/>
              <a:t>Поняття фінансів підприємств, їх зміст. </a:t>
            </a:r>
          </a:p>
          <a:p>
            <a:pPr marL="514350" indent="-514350">
              <a:buAutoNum type="arabicPeriod"/>
            </a:pPr>
            <a:r>
              <a:rPr lang="uk-UA" b="1" dirty="0"/>
              <a:t>Функції фінансів підприємств</a:t>
            </a:r>
          </a:p>
          <a:p>
            <a:pPr marL="514350" indent="-514350">
              <a:buAutoNum type="arabicPeriod"/>
            </a:pPr>
            <a:r>
              <a:rPr lang="uk-UA" b="1" dirty="0"/>
              <a:t>Значення фінансів підприємств в умовах ринку</a:t>
            </a:r>
            <a:endParaRPr lang="uk-UA" dirty="0"/>
          </a:p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8785" name="Object 1"/>
          <p:cNvGraphicFramePr>
            <a:graphicFrameLocks noChangeAspect="1"/>
          </p:cNvGraphicFramePr>
          <p:nvPr/>
        </p:nvGraphicFramePr>
        <p:xfrm>
          <a:off x="714348" y="457200"/>
          <a:ext cx="7000924" cy="4900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114544" imgH="2886456" progId="Word.Picture.8">
                  <p:embed/>
                </p:oleObj>
              </mc:Choice>
              <mc:Fallback>
                <p:oleObj name="Picture" r:id="rId2" imgW="5114544" imgH="2886456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457200"/>
                        <a:ext cx="7000924" cy="4900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B4B2E5-1D40-D869-8B12-9DD82D1A9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На ефективність роботи підприємства і організацію фінансових відносин мають вплив різні чинники, які умовно можна розділити на: </a:t>
            </a:r>
          </a:p>
          <a:p>
            <a:pPr algn="just"/>
            <a:r>
              <a:rPr lang="uk-UA" dirty="0"/>
              <a:t>1) внутрішні (залежать від діяльності самого підприємства, крім того, підприємство може впливати на них);</a:t>
            </a:r>
          </a:p>
          <a:p>
            <a:pPr algn="just"/>
            <a:r>
              <a:rPr lang="uk-UA" dirty="0"/>
              <a:t> 2) зовнішні (не залежать від діяльності підприємства і воно не може мати будь-який вплив на дані чинники). </a:t>
            </a:r>
          </a:p>
        </p:txBody>
      </p:sp>
    </p:spTree>
    <p:extLst>
      <p:ext uri="{BB962C8B-B14F-4D97-AF65-F5344CB8AC3E}">
        <p14:creationId xmlns:p14="http://schemas.microsoft.com/office/powerpoint/2010/main" val="2642173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E2FE76E-1120-55F0-21B6-245CA88F9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330992"/>
          </a:xfrm>
        </p:spPr>
        <p:txBody>
          <a:bodyPr/>
          <a:lstStyle/>
          <a:p>
            <a:pPr algn="just"/>
            <a:r>
              <a:rPr lang="uk-UA" dirty="0"/>
              <a:t>До внутрішніх чинників можна віднести: </a:t>
            </a:r>
          </a:p>
          <a:p>
            <a:pPr algn="just"/>
            <a:r>
              <a:rPr lang="uk-UA" dirty="0"/>
              <a:t> виробництво;  кадри;  систему управління, що включає прогнозування, планування, оперативне управління і контроль;  продукцію;  НТП;  амортизаційну політику;  інвестиційну політику та ін. </a:t>
            </a:r>
          </a:p>
          <a:p>
            <a:pPr algn="just"/>
            <a:r>
              <a:rPr lang="uk-UA" dirty="0"/>
              <a:t>До зовнішніх чинників відносяться:  політична ситуація в країні і за кордоном;  світові інфляційні процеси;  економічна політика держави;  географічне положення та ін. </a:t>
            </a:r>
          </a:p>
        </p:txBody>
      </p:sp>
    </p:spTree>
    <p:extLst>
      <p:ext uri="{BB962C8B-B14F-4D97-AF65-F5344CB8AC3E}">
        <p14:creationId xmlns:p14="http://schemas.microsoft.com/office/powerpoint/2010/main" val="1115236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6673" name="Object 1"/>
          <p:cNvGraphicFramePr>
            <a:graphicFrameLocks noChangeAspect="1"/>
          </p:cNvGraphicFramePr>
          <p:nvPr/>
        </p:nvGraphicFramePr>
        <p:xfrm>
          <a:off x="214282" y="428604"/>
          <a:ext cx="7572428" cy="482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5477256" imgH="3086100" progId="Word.Picture.8">
                  <p:embed/>
                </p:oleObj>
              </mc:Choice>
              <mc:Fallback>
                <p:oleObj name="Picture" r:id="rId3" imgW="5477256" imgH="3086100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428604"/>
                        <a:ext cx="7572428" cy="4829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1000100" y="5429264"/>
            <a:ext cx="65008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000" baseline="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[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Взаємозв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язок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підприємства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із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зовнішнім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середовищем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8673" name="Групувати 1"/>
          <p:cNvGrpSpPr>
            <a:grpSpLocks/>
          </p:cNvGrpSpPr>
          <p:nvPr/>
        </p:nvGrpSpPr>
        <p:grpSpPr bwMode="auto">
          <a:xfrm>
            <a:off x="683568" y="332656"/>
            <a:ext cx="7272808" cy="4320480"/>
            <a:chOff x="2917" y="4472"/>
            <a:chExt cx="6750" cy="3975"/>
          </a:xfrm>
        </p:grpSpPr>
        <p:sp>
          <p:nvSpPr>
            <p:cNvPr id="4" name="AutoShape 3"/>
            <p:cNvSpPr>
              <a:spLocks noChangeShapeType="1"/>
            </p:cNvSpPr>
            <p:nvPr/>
          </p:nvSpPr>
          <p:spPr bwMode="auto">
            <a:xfrm>
              <a:off x="6107" y="5147"/>
              <a:ext cx="15" cy="265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28685" name="AutoShape 4"/>
            <p:cNvSpPr>
              <a:spLocks noChangeArrowheads="1"/>
            </p:cNvSpPr>
            <p:nvPr/>
          </p:nvSpPr>
          <p:spPr bwMode="auto">
            <a:xfrm>
              <a:off x="5212" y="5387"/>
              <a:ext cx="1830" cy="64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72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2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Виробництво</a:t>
              </a:r>
              <a:endParaRPr kumimoji="0" lang="uk-UA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28684" name="AutoShape 5"/>
            <p:cNvSpPr>
              <a:spLocks noChangeArrowheads="1"/>
            </p:cNvSpPr>
            <p:nvPr/>
          </p:nvSpPr>
          <p:spPr bwMode="auto">
            <a:xfrm>
              <a:off x="5212" y="6197"/>
              <a:ext cx="1830" cy="64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72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2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Розподіл</a:t>
              </a:r>
              <a:endParaRPr kumimoji="0" lang="uk-UA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28683" name="AutoShape 6"/>
            <p:cNvSpPr>
              <a:spLocks noChangeArrowheads="1"/>
            </p:cNvSpPr>
            <p:nvPr/>
          </p:nvSpPr>
          <p:spPr bwMode="auto">
            <a:xfrm>
              <a:off x="5212" y="6992"/>
              <a:ext cx="1830" cy="64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72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2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Обмін</a:t>
              </a:r>
              <a:endParaRPr kumimoji="0" lang="uk-UA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28682" name="AutoShape 7"/>
            <p:cNvSpPr>
              <a:spLocks noChangeArrowheads="1"/>
            </p:cNvSpPr>
            <p:nvPr/>
          </p:nvSpPr>
          <p:spPr bwMode="auto">
            <a:xfrm>
              <a:off x="5212" y="7802"/>
              <a:ext cx="1830" cy="64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72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2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Споживання</a:t>
              </a:r>
              <a:endParaRPr kumimoji="0" lang="uk-UA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28681" name="Rectangle 8"/>
            <p:cNvSpPr>
              <a:spLocks noChangeArrowheads="1"/>
            </p:cNvSpPr>
            <p:nvPr/>
          </p:nvSpPr>
          <p:spPr bwMode="auto">
            <a:xfrm>
              <a:off x="4417" y="4472"/>
              <a:ext cx="3495" cy="6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9000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2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Фази суспільного відтворення</a:t>
              </a:r>
              <a:endParaRPr kumimoji="0" lang="uk-UA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7042" y="5552"/>
              <a:ext cx="195" cy="1170"/>
            </a:xfrm>
            <a:prstGeom prst="curvedLeftArrow">
              <a:avLst>
                <a:gd name="adj1" fmla="val 120000"/>
                <a:gd name="adj2" fmla="val 240000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9" name="AutoShape 10"/>
            <p:cNvSpPr>
              <a:spLocks noChangeArrowheads="1"/>
            </p:cNvSpPr>
            <p:nvPr/>
          </p:nvSpPr>
          <p:spPr bwMode="auto">
            <a:xfrm>
              <a:off x="4987" y="6392"/>
              <a:ext cx="225" cy="1110"/>
            </a:xfrm>
            <a:prstGeom prst="curvedRightArrow">
              <a:avLst>
                <a:gd name="adj1" fmla="val 98667"/>
                <a:gd name="adj2" fmla="val 197333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0" name="AutoShape 11"/>
            <p:cNvSpPr>
              <a:spLocks noChangeArrowheads="1"/>
            </p:cNvSpPr>
            <p:nvPr/>
          </p:nvSpPr>
          <p:spPr bwMode="auto">
            <a:xfrm>
              <a:off x="7042" y="7232"/>
              <a:ext cx="195" cy="1035"/>
            </a:xfrm>
            <a:prstGeom prst="curvedLeftArrow">
              <a:avLst>
                <a:gd name="adj1" fmla="val 106154"/>
                <a:gd name="adj2" fmla="val 212308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1" name="AutoShape 12"/>
            <p:cNvSpPr>
              <a:spLocks/>
            </p:cNvSpPr>
            <p:nvPr/>
          </p:nvSpPr>
          <p:spPr bwMode="auto">
            <a:xfrm>
              <a:off x="7342" y="5552"/>
              <a:ext cx="255" cy="2550"/>
            </a:xfrm>
            <a:prstGeom prst="rightBrace">
              <a:avLst>
                <a:gd name="adj1" fmla="val 83333"/>
                <a:gd name="adj2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2" name="AutoShape 13"/>
            <p:cNvSpPr>
              <a:spLocks/>
            </p:cNvSpPr>
            <p:nvPr/>
          </p:nvSpPr>
          <p:spPr bwMode="auto">
            <a:xfrm>
              <a:off x="4680" y="6272"/>
              <a:ext cx="143" cy="1365"/>
            </a:xfrm>
            <a:prstGeom prst="leftBrace">
              <a:avLst>
                <a:gd name="adj1" fmla="val 79545"/>
                <a:gd name="adj2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28675" name="Rectangle 14"/>
            <p:cNvSpPr>
              <a:spLocks noChangeArrowheads="1"/>
            </p:cNvSpPr>
            <p:nvPr/>
          </p:nvSpPr>
          <p:spPr bwMode="auto">
            <a:xfrm>
              <a:off x="2917" y="6605"/>
              <a:ext cx="165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20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Розподільча концепція</a:t>
              </a:r>
              <a:endPara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28674" name="Rectangle 15"/>
            <p:cNvSpPr>
              <a:spLocks noChangeArrowheads="1"/>
            </p:cNvSpPr>
            <p:nvPr/>
          </p:nvSpPr>
          <p:spPr bwMode="auto">
            <a:xfrm>
              <a:off x="7597" y="6512"/>
              <a:ext cx="207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20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Відтворювальна концепція</a:t>
              </a:r>
              <a:endPara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19" name="Заголовок 1"/>
          <p:cNvSpPr>
            <a:spLocks noGrp="1"/>
          </p:cNvSpPr>
          <p:nvPr>
            <p:ph type="title"/>
          </p:nvPr>
        </p:nvSpPr>
        <p:spPr>
          <a:xfrm>
            <a:off x="755577" y="5044424"/>
            <a:ext cx="7117208" cy="615601"/>
          </a:xfrm>
        </p:spPr>
        <p:txBody>
          <a:bodyPr>
            <a:noAutofit/>
          </a:bodyPr>
          <a:lstStyle/>
          <a:p>
            <a:r>
              <a:rPr lang="uk-UA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Концепції фінансів як економічної категорії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0" y="571480"/>
            <a:ext cx="8001024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Сфера зовнішніх фінансових відносин підприємства включає відносини: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державою – з приводу перерозподілу власних фінансових ресурсів в рамках законодавства про оподаткування, соціального страхування, формування загальнодержавних цільових та позабюджетних фондів; з приводу використання наданих державних фондів грошових коштів, виконання державних інвестиційних програм тощо;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акціонерами –  з приводу використання отриманого прибутку, нарахування та виплати дивідендів, реінвестування прибутку, напрямків вкладення капіталу тощо;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постачальниками та покупцями – з приводу виконання господарських договорів та зобов’язань, реалізації продукції (робіт, послуг), отримання виручки, здійснення платіжних розрахунків тощо;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фінансово-кредитними установами – з приводу обслуговування своїх платежів, отримання та повернення кредитів, сплати процентів за користування ними, депозитарної діяльності, страхових платежів та отримання страхових відшкодувань у разі настання страхового випадку, інвестиційних вкладень і отримання доходів по ним тощо.</a:t>
            </a:r>
            <a:endParaRPr kumimoji="0" lang="uk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810</TotalTime>
  <Words>1051</Words>
  <Application>Microsoft Office PowerPoint</Application>
  <PresentationFormat>Экран (4:3)</PresentationFormat>
  <Paragraphs>107</Paragraphs>
  <Slides>24</Slides>
  <Notes>11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3" baseType="lpstr">
      <vt:lpstr>Arial</vt:lpstr>
      <vt:lpstr>Calibri</vt:lpstr>
      <vt:lpstr>Symbol</vt:lpstr>
      <vt:lpstr>Times New Roman</vt:lpstr>
      <vt:lpstr>Trebuchet MS</vt:lpstr>
      <vt:lpstr>Wingdings</vt:lpstr>
      <vt:lpstr>Wingdings 2</vt:lpstr>
      <vt:lpstr>Изящная</vt:lpstr>
      <vt:lpstr>Picture</vt:lpstr>
      <vt:lpstr> Тема 1. Сутність, функції та значення фінансів підприємств в умовах ринку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Концепції фінансів як економічної категорії</vt:lpstr>
      <vt:lpstr>Презентация PowerPoint</vt:lpstr>
      <vt:lpstr>Презентация PowerPoint</vt:lpstr>
      <vt:lpstr>Презентация PowerPoint</vt:lpstr>
      <vt:lpstr>Презентация PowerPoint</vt:lpstr>
      <vt:lpstr>Суб’єкти та об’єкти фінансових відносин</vt:lpstr>
      <vt:lpstr>Презентация PowerPoint</vt:lpstr>
      <vt:lpstr>Презентация PowerPoint</vt:lpstr>
      <vt:lpstr>Рис.4 . Найбільш поширені функції фінансів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128</cp:revision>
  <dcterms:created xsi:type="dcterms:W3CDTF">2013-11-10T19:44:41Z</dcterms:created>
  <dcterms:modified xsi:type="dcterms:W3CDTF">2025-09-19T20:06:36Z</dcterms:modified>
</cp:coreProperties>
</file>