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91" r:id="rId3"/>
    <p:sldId id="294" r:id="rId4"/>
    <p:sldId id="293" r:id="rId5"/>
    <p:sldId id="295" r:id="rId6"/>
    <p:sldId id="296" r:id="rId7"/>
    <p:sldId id="297" r:id="rId8"/>
    <p:sldId id="300" r:id="rId9"/>
    <p:sldId id="299" r:id="rId10"/>
    <p:sldId id="298" r:id="rId11"/>
    <p:sldId id="304" r:id="rId12"/>
    <p:sldId id="305" r:id="rId13"/>
    <p:sldId id="303" r:id="rId14"/>
    <p:sldId id="313" r:id="rId15"/>
    <p:sldId id="302" r:id="rId16"/>
    <p:sldId id="301" r:id="rId17"/>
    <p:sldId id="307" r:id="rId18"/>
    <p:sldId id="311" r:id="rId19"/>
    <p:sldId id="312" r:id="rId20"/>
    <p:sldId id="314" r:id="rId21"/>
    <p:sldId id="306" r:id="rId22"/>
    <p:sldId id="315" r:id="rId23"/>
    <p:sldId id="316" r:id="rId24"/>
    <p:sldId id="310" r:id="rId25"/>
    <p:sldId id="309" r:id="rId26"/>
    <p:sldId id="318" r:id="rId27"/>
    <p:sldId id="319" r:id="rId28"/>
    <p:sldId id="317" r:id="rId29"/>
    <p:sldId id="292" r:id="rId30"/>
    <p:sldId id="268" r:id="rId3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66CCFF"/>
    <a:srgbClr val="66FF66"/>
    <a:srgbClr val="FF9966"/>
    <a:srgbClr val="FF9900"/>
    <a:srgbClr val="FF9933"/>
    <a:srgbClr val="FF6600"/>
    <a:srgbClr val="CCCC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47" autoAdjust="0"/>
  </p:normalViewPr>
  <p:slideViewPr>
    <p:cSldViewPr>
      <p:cViewPr varScale="1">
        <p:scale>
          <a:sx n="75" d="100"/>
          <a:sy n="75" d="100"/>
        </p:scale>
        <p:origin x="159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04.02.2026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04.02.2026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04.02.2026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04.02.2026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04.02.2026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04.02.2026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04.02.2026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04.02.2026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04.02.2026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04.02.2026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04.02.2026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5138A-A080-4466-826C-0631D9F4B249}" type="datetimeFigureOut">
              <a:rPr lang="uk-UA" smtClean="0"/>
              <a:pPr/>
              <a:t>04.02.2026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68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hyperlink" Target="https://www.youtube.com/watch?v=ErMSHiQRnc8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© Коломієць Р. О.   /   2026</a:t>
            </a:r>
            <a:endParaRPr lang="uk-UA" sz="14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Фізика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-23192" y="1062116"/>
            <a:ext cx="1611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Тема 0.1 </a:t>
            </a:r>
            <a:endParaRPr lang="uk-UA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12" y="1744001"/>
            <a:ext cx="68702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atin typeface="Trebuchet MS" pitchFamily="34" charset="0"/>
              </a:rPr>
              <a:t>Короткий огляд математичних методів сучасної фізики</a:t>
            </a:r>
            <a:endParaRPr lang="uk-UA" sz="4400" b="1" dirty="0">
              <a:latin typeface="Trebuchet MS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388" y="3212976"/>
            <a:ext cx="4010477" cy="3252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Короткий огляд математичних методів сучасної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9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8123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rebuchet MS" pitchFamily="34" charset="0"/>
              </a:rPr>
              <a:t>Системи координат</a:t>
            </a:r>
          </a:p>
          <a:p>
            <a:r>
              <a:rPr lang="uk-UA" sz="2400" b="1" dirty="0" smtClean="0">
                <a:latin typeface="Trebuchet MS" pitchFamily="34" charset="0"/>
              </a:rPr>
              <a:t>Прямокутна (</a:t>
            </a:r>
            <a:r>
              <a:rPr lang="uk-UA" sz="2400" b="1" dirty="0" err="1" smtClean="0">
                <a:latin typeface="Trebuchet MS" pitchFamily="34" charset="0"/>
              </a:rPr>
              <a:t>Декартова</a:t>
            </a:r>
            <a:r>
              <a:rPr lang="uk-UA" sz="2400" b="1" dirty="0" smtClean="0">
                <a:latin typeface="Trebuchet MS" pitchFamily="34" charset="0"/>
              </a:rPr>
              <a:t>)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  <p:pic>
        <p:nvPicPr>
          <p:cNvPr id="4098" name="Picture 2" descr="Rectangular coordinates in 3-sp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36629"/>
            <a:ext cx="4605295" cy="337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commons/thumb/6/69/Coord_system_CA_0.svg/250px-Coord_system_CA_0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737" y="1627474"/>
            <a:ext cx="4123753" cy="399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3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Короткий огляд математичних методів сучасної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10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8123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rebuchet MS" pitchFamily="34" charset="0"/>
              </a:rPr>
              <a:t>Системи координат</a:t>
            </a:r>
          </a:p>
          <a:p>
            <a:r>
              <a:rPr lang="uk-UA" sz="2400" b="1" dirty="0" smtClean="0">
                <a:latin typeface="Trebuchet MS" pitchFamily="34" charset="0"/>
              </a:rPr>
              <a:t>Сферична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  <p:pic>
        <p:nvPicPr>
          <p:cNvPr id="5122" name="Picture 2" descr="Spherical coordinates - Math Ins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44" y="1022791"/>
            <a:ext cx="439248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upload.wikimedia.org/wikipedia/commons/thumb/f/f9/Kugelkoord-lokb-e.svg/250px-Kugelkoord-lokb-e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132" y="1141217"/>
            <a:ext cx="4746434" cy="457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2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Короткий огляд математичних методів сучасної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11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8123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rebuchet MS" pitchFamily="34" charset="0"/>
              </a:rPr>
              <a:t>Системи координат</a:t>
            </a:r>
          </a:p>
          <a:p>
            <a:r>
              <a:rPr lang="uk-UA" sz="2400" b="1" dirty="0" smtClean="0">
                <a:latin typeface="Trebuchet MS" pitchFamily="34" charset="0"/>
              </a:rPr>
              <a:t>Циліндрична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  <p:pic>
        <p:nvPicPr>
          <p:cNvPr id="6148" name="Picture 4" descr="https://upload.wikimedia.org/wikipedia/commons/thumb/0/0e/Coord_system_CY_1.svg/250px-Coord_system_CY_1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588" y="1190119"/>
            <a:ext cx="5204192" cy="503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177647"/>
            <a:ext cx="4266919" cy="496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741" y="4346831"/>
            <a:ext cx="3429479" cy="2048161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Короткий огляд математичних методів сучасної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12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81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rebuchet MS" pitchFamily="34" charset="0"/>
              </a:rPr>
              <a:t>Матриці</a:t>
            </a:r>
            <a:endParaRPr lang="uk-UA" sz="3200" b="1" dirty="0">
              <a:latin typeface="Trebuchet MS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  <p:pic>
        <p:nvPicPr>
          <p:cNvPr id="7170" name="Picture 2" descr="Two tall square brackets with m-many rows each containing n-many subscripted letter 'a' variables. Each letter 'a' is given a row number and column number as its subscript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5039"/>
            <a:ext cx="504056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2621" y="4196511"/>
            <a:ext cx="3534268" cy="21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4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Короткий огляд математичних методів сучасної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13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812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rebuchet MS" pitchFamily="34" charset="0"/>
              </a:rPr>
              <a:t>Представлення векторів матрицями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42" y="1201004"/>
            <a:ext cx="7459116" cy="50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Короткий огляд математичних методів сучасної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81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rebuchet MS" pitchFamily="34" charset="0"/>
              </a:rPr>
              <a:t>Визначник матриці</a:t>
            </a:r>
            <a:endParaRPr lang="uk-UA" sz="3200" b="1" dirty="0">
              <a:latin typeface="Trebuchet MS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  <p:pic>
        <p:nvPicPr>
          <p:cNvPr id="8194" name="Picture 2" descr="Cramer's Rule With Three Variables | ChiliMa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19026"/>
            <a:ext cx="7652742" cy="457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3528" y="5363310"/>
                <a:ext cx="5123262" cy="614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363310"/>
                <a:ext cx="5123262" cy="6149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356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Короткий огляд математичних методів сучасної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15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8123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rebuchet MS" pitchFamily="34" charset="0"/>
              </a:rPr>
              <a:t>Системи лінійних рівнянь</a:t>
            </a:r>
            <a:endParaRPr lang="uk-UA" sz="3200" b="1" dirty="0" smtClean="0">
              <a:latin typeface="Trebuchet MS" pitchFamily="34" charset="0"/>
            </a:endParaRPr>
          </a:p>
          <a:p>
            <a:r>
              <a:rPr lang="uk-UA" sz="2400" b="1" dirty="0">
                <a:latin typeface="Trebuchet MS" pitchFamily="34" charset="0"/>
              </a:rPr>
              <a:t>т</a:t>
            </a:r>
            <a:r>
              <a:rPr lang="uk-UA" sz="2400" b="1" dirty="0" smtClean="0">
                <a:latin typeface="Trebuchet MS" pitchFamily="34" charset="0"/>
              </a:rPr>
              <a:t>а метод Крамера</a:t>
            </a:r>
            <a:endParaRPr lang="uk-UA" sz="3200" b="1" dirty="0">
              <a:latin typeface="Trebuchet MS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36" y="1459314"/>
            <a:ext cx="8440328" cy="45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6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Короткий огляд математичних методів сучасної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16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8123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rebuchet MS" pitchFamily="34" charset="0"/>
              </a:rPr>
              <a:t>Функції</a:t>
            </a:r>
          </a:p>
          <a:p>
            <a:r>
              <a:rPr lang="uk-UA" sz="2400" b="1" dirty="0">
                <a:latin typeface="Trebuchet MS" pitchFamily="34" charset="0"/>
              </a:rPr>
              <a:t>о</a:t>
            </a:r>
            <a:r>
              <a:rPr lang="uk-UA" sz="2400" b="1" dirty="0" smtClean="0">
                <a:latin typeface="Trebuchet MS" pitchFamily="34" charset="0"/>
              </a:rPr>
              <a:t>днієї змінної</a:t>
            </a:r>
            <a:r>
              <a:rPr lang="en-US" sz="2400" b="1" dirty="0" smtClean="0">
                <a:latin typeface="Trebuchet MS" pitchFamily="34" charset="0"/>
              </a:rPr>
              <a:t> (x)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874648"/>
            <a:ext cx="4220439" cy="5630065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107504" y="101479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latin typeface="Trebuchet MS" panose="020B0603020202020204" pitchFamily="34" charset="0"/>
              </a:rPr>
              <a:t>Функція (відображення) в математиці — це правило, яке кожному елементу з першої множини — області визначення ставить у відповідність елемент з іншої множини — області значень. Часто цю другу множину називають цільовою множиною чи образом функції чи відображення.</a:t>
            </a:r>
          </a:p>
        </p:txBody>
      </p:sp>
      <p:pic>
        <p:nvPicPr>
          <p:cNvPr id="10244" name="Picture 4" descr="https://upload.wikimedia.org/wikipedia/commons/thumb/6/64/Codomain2.SVG/250px-Codomain2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354294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28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Короткий огляд математичних методів сучасної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17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81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rebuchet MS" pitchFamily="34" charset="0"/>
              </a:rPr>
              <a:t>Тригонометричні функції</a:t>
            </a:r>
            <a:endParaRPr lang="uk-UA" sz="3200" b="1" dirty="0">
              <a:latin typeface="Trebuchet MS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  <p:pic>
        <p:nvPicPr>
          <p:cNvPr id="15362" name="Picture 2" descr="What is Trigonometry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16118"/>
            <a:ext cx="5832648" cy="515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56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Короткий огляд математичних методів сучасної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18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8123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rebuchet MS" pitchFamily="34" charset="0"/>
              </a:rPr>
              <a:t>Функції</a:t>
            </a:r>
          </a:p>
          <a:p>
            <a:r>
              <a:rPr lang="uk-UA" sz="2400" b="1" dirty="0" smtClean="0">
                <a:latin typeface="Trebuchet MS" pitchFamily="34" charset="0"/>
              </a:rPr>
              <a:t>двох змінних</a:t>
            </a:r>
            <a:r>
              <a:rPr lang="en-US" sz="2400" b="1" dirty="0" smtClean="0">
                <a:latin typeface="Trebuchet MS" pitchFamily="34" charset="0"/>
              </a:rPr>
              <a:t> (x, y)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  <p:pic>
        <p:nvPicPr>
          <p:cNvPr id="11266" name="Picture 2" descr="https://upload.wikimedia.org/wikipedia/commons/thumb/d/df/Graph_of_function_of_2_variables.png/330px-Graph_of_function_of_2_variabl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86390"/>
            <a:ext cx="6542960" cy="531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64288" y="4941168"/>
                <a:ext cx="112934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4941168"/>
                <a:ext cx="1129348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85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Короткий огляд математичних методів сучасної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81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rebuchet MS" pitchFamily="34" charset="0"/>
              </a:rPr>
              <a:t>Множини</a:t>
            </a:r>
            <a:endParaRPr lang="uk-UA" sz="3200" b="1" dirty="0">
              <a:latin typeface="Trebuchet MS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43029" y="1010659"/>
            <a:ext cx="550747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Множина – це (в загальному математичному сенсі) довільний набір об’єктів, у яких є (або принаймні може бути) якась спільна властивість.</a:t>
            </a:r>
          </a:p>
          <a:p>
            <a:r>
              <a:rPr lang="uk-UA" dirty="0" smtClean="0">
                <a:latin typeface="Trebuchet MS" pitchFamily="34" charset="0"/>
              </a:rPr>
              <a:t>Проте, строго кажучи, в сучасній аксіоматичній теорії множин поняття «множини» є неозначуваним, тобто таким, що вводиться ні базовому, інтуїтивному рівні і строгого визначення не має. Це означає, що наскільки б повне визначення ми не придумали – завжди знайдеться множина, яка деяким частинам цього визначення відповідає, а деяким – ні.</a:t>
            </a:r>
          </a:p>
          <a:p>
            <a:endParaRPr lang="uk-UA" dirty="0">
              <a:latin typeface="Trebuchet MS" pitchFamily="34" charset="0"/>
            </a:endParaRPr>
          </a:p>
          <a:p>
            <a:r>
              <a:rPr lang="uk-UA" dirty="0">
                <a:latin typeface="Trebuchet MS" pitchFamily="34" charset="0"/>
              </a:rPr>
              <a:t>Загалом:</a:t>
            </a:r>
            <a:r>
              <a:rPr lang="uk-UA" dirty="0" smtClean="0">
                <a:latin typeface="Trebuchet MS" pitchFamily="34" charset="0"/>
              </a:rPr>
              <a:t> 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1026" name="Picture 2" descr="Зображенн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51" y="882925"/>
            <a:ext cx="3636528" cy="323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87624" y="4280120"/>
                <a:ext cx="14742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280120"/>
                <a:ext cx="147425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719" r="-3719" b="-655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кутник 4"/>
          <p:cNvSpPr/>
          <p:nvPr/>
        </p:nvSpPr>
        <p:spPr>
          <a:xfrm>
            <a:off x="2796766" y="4292069"/>
            <a:ext cx="6163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(</a:t>
            </a:r>
            <a:r>
              <a:rPr lang="uk-UA" dirty="0" smtClean="0">
                <a:latin typeface="Trebuchet MS" pitchFamily="34" charset="0"/>
              </a:rPr>
              <a:t>існує множина </a:t>
            </a:r>
            <a:r>
              <a:rPr lang="en-US" dirty="0" smtClean="0">
                <a:latin typeface="Trebuchet MS" pitchFamily="34" charset="0"/>
              </a:rPr>
              <a:t>Y</a:t>
            </a:r>
            <a:r>
              <a:rPr lang="uk-UA" dirty="0" smtClean="0">
                <a:latin typeface="Trebuchet MS" pitchFamily="34" charset="0"/>
              </a:rPr>
              <a:t> така, що містить деякі елементи </a:t>
            </a:r>
            <a:r>
              <a:rPr lang="en-US" dirty="0" smtClean="0">
                <a:latin typeface="Trebuchet MS" pitchFamily="34" charset="0"/>
              </a:rPr>
              <a:t>X).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кутник 16"/>
              <p:cNvSpPr/>
              <p:nvPr/>
            </p:nvSpPr>
            <p:spPr>
              <a:xfrm>
                <a:off x="28321" y="4703978"/>
                <a:ext cx="9115679" cy="1500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dirty="0" smtClean="0">
                    <a:latin typeface="Trebuchet MS" panose="020B0603020202020204" pitchFamily="34" charset="0"/>
                  </a:rPr>
                  <a:t>Множини традиційно позначаються великими літерами </a:t>
                </a:r>
                <a:r>
                  <a:rPr lang="en-US" dirty="0" smtClean="0">
                    <a:latin typeface="Trebuchet MS" panose="020B0603020202020204" pitchFamily="34" charset="0"/>
                  </a:rPr>
                  <a:t>A</a:t>
                </a:r>
                <a:r>
                  <a:rPr lang="uk-UA" dirty="0" smtClean="0">
                    <a:latin typeface="Trebuchet MS" panose="020B0603020202020204" pitchFamily="34" charset="0"/>
                  </a:rPr>
                  <a:t>, В, С тощо, за винятком деяких стандартних числових множин, які будуть розглянуті далі.</a:t>
                </a:r>
              </a:p>
              <a:p>
                <a:r>
                  <a:rPr lang="uk-UA" dirty="0">
                    <a:latin typeface="Trebuchet MS" panose="020B0603020202020204" pitchFamily="34" charset="0"/>
                  </a:rPr>
                  <a:t>Окрім того, вводиться поняття пустої множини, яка не містить жодного елемента і позначається </a:t>
                </a: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dirty="0">
                    <a:latin typeface="Trebuchet MS" panose="020B0603020202020204" pitchFamily="34" charset="0"/>
                  </a:rPr>
                  <a:t>і універсальної множини, яка містить всі інші множини і позначається </a:t>
                </a:r>
                <a:r>
                  <a:rPr lang="en-US" dirty="0">
                    <a:latin typeface="Trebuchet MS" panose="020B0603020202020204" pitchFamily="34" charset="0"/>
                  </a:rPr>
                  <a:t>U</a:t>
                </a:r>
                <a:r>
                  <a:rPr lang="uk-UA" dirty="0" smtClean="0">
                    <a:latin typeface="Trebuchet MS" panose="020B0603020202020204" pitchFamily="34" charset="0"/>
                  </a:rPr>
                  <a:t>.</a:t>
                </a:r>
                <a:endParaRPr lang="uk-UA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7" name="Прямокут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1" y="4703978"/>
                <a:ext cx="9115679" cy="1500988"/>
              </a:xfrm>
              <a:prstGeom prst="rect">
                <a:avLst/>
              </a:prstGeom>
              <a:blipFill rotWithShape="0">
                <a:blip r:embed="rId6"/>
                <a:stretch>
                  <a:fillRect l="-602" t="-2846" r="-401" b="-528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Короткий огляд математичних методів сучасної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19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8123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rebuchet MS" pitchFamily="34" charset="0"/>
              </a:rPr>
              <a:t>Функції</a:t>
            </a:r>
          </a:p>
          <a:p>
            <a:r>
              <a:rPr lang="uk-UA" sz="2400" b="1" dirty="0" smtClean="0">
                <a:latin typeface="Trebuchet MS" pitchFamily="34" charset="0"/>
              </a:rPr>
              <a:t>трьох змінних</a:t>
            </a:r>
            <a:r>
              <a:rPr lang="en-US" sz="2400" b="1" dirty="0" smtClean="0">
                <a:latin typeface="Trebuchet MS" pitchFamily="34" charset="0"/>
              </a:rPr>
              <a:t> (x, y</a:t>
            </a:r>
            <a:r>
              <a:rPr lang="uk-UA" sz="2400" b="1" dirty="0" smtClean="0">
                <a:latin typeface="Trebuchet MS" pitchFamily="34" charset="0"/>
              </a:rPr>
              <a:t>, </a:t>
            </a:r>
            <a:r>
              <a:rPr lang="en-US" sz="2400" b="1" dirty="0" smtClean="0">
                <a:latin typeface="Trebuchet MS" pitchFamily="34" charset="0"/>
              </a:rPr>
              <a:t>z)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76256" y="5157192"/>
                <a:ext cx="144219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5157192"/>
                <a:ext cx="1442190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 descr="Image3D contourpl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744" y="1359283"/>
            <a:ext cx="2976476" cy="29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plotting - How to plot contours on the faces of a cube? - Mathematica Stack  Exchan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37737"/>
            <a:ext cx="5448460" cy="46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18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Короткий огляд математичних методів сучасної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20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81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rebuchet MS" pitchFamily="34" charset="0"/>
              </a:rPr>
              <a:t>Похідна функції</a:t>
            </a:r>
            <a:endParaRPr lang="uk-UA" sz="3200" b="1" dirty="0">
              <a:latin typeface="Trebuchet MS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  <p:pic>
        <p:nvPicPr>
          <p:cNvPr id="14338" name="Picture 2" descr="A Gentle Introduction to Function Derivatives - MachineLearningMastery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" y="1667651"/>
            <a:ext cx="8933029" cy="442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04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Короткий огляд математичних методів сучасної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21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81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rebuchet MS" pitchFamily="34" charset="0"/>
              </a:rPr>
              <a:t>Таблиця похідних</a:t>
            </a:r>
            <a:endParaRPr lang="uk-UA" sz="3200" b="1" dirty="0">
              <a:latin typeface="Trebuchet MS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  <p:pic>
        <p:nvPicPr>
          <p:cNvPr id="16386" name="Picture 2" descr="Differential Calculus - The Basic Derivatives - Durofy - Business,  Technology, Entertainment and Lifestyle Magaz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12681"/>
            <a:ext cx="7128792" cy="533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92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Короткий огляд математичних методів сучасної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22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81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rebuchet MS" pitchFamily="34" charset="0"/>
              </a:rPr>
              <a:t>Частинна похідна</a:t>
            </a:r>
            <a:endParaRPr lang="uk-UA" sz="3200" b="1" dirty="0">
              <a:latin typeface="Trebuchet MS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6701"/>
            <a:ext cx="9144000" cy="484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7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Короткий огляд математичних методів сучасної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23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81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rebuchet MS" pitchFamily="34" charset="0"/>
              </a:rPr>
              <a:t>Частинна похідна</a:t>
            </a:r>
            <a:endParaRPr lang="uk-UA" sz="3200" b="1" dirty="0">
              <a:latin typeface="Trebuchet MS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  <p:pic>
        <p:nvPicPr>
          <p:cNvPr id="17412" name="Picture 4" descr="Partial derivative by limit definition - Math Ins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20458"/>
            <a:ext cx="7848872" cy="556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28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Короткий огляд математичних методів сучасної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81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rebuchet MS" pitchFamily="34" charset="0"/>
              </a:rPr>
              <a:t>Інтеграл</a:t>
            </a:r>
            <a:endParaRPr lang="uk-UA" sz="3200" b="1" dirty="0">
              <a:latin typeface="Trebuchet MS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  <p:pic>
        <p:nvPicPr>
          <p:cNvPr id="19458" name="Picture 2" descr="integral function gra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98990"/>
            <a:ext cx="4266151" cy="52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Зображенн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479" y="1700808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2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Короткий огляд математичних методів сучасної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25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81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rebuchet MS" pitchFamily="34" charset="0"/>
              </a:rPr>
              <a:t>Інтеграл</a:t>
            </a:r>
            <a:endParaRPr lang="uk-UA" sz="3200" b="1" dirty="0">
              <a:latin typeface="Trebuchet MS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  <p:pic>
        <p:nvPicPr>
          <p:cNvPr id="20482" name="Picture 2" descr="https://upload.wikimedia.org/wikipedia/commons/thumb/c/c0/%D0%A7%D1%82%D0%BE_%D1%82%D0%B0%D0%BA%D0%BE%D0%B5_%D0%B8%D0%BD%D1%82%D0%B5%D0%B3%D1%80%D0%B0%D0%BB_%D0%90%D0%BD%D0%B8%D0%BC%D0%B0%D1%86%D0%B8%D1%8F.gif/250px-%D0%A7%D1%82%D0%BE_%D1%82%D0%B0%D0%BA%D0%BE%D0%B5_%D0%B8%D0%BD%D1%82%D0%B5%D0%B3%D1%80%D0%B0%D0%BB_%D0%90%D0%BD%D0%B8%D0%BC%D0%B0%D1%86%D0%B8%D1%8F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39728"/>
            <a:ext cx="4507337" cy="528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кутник 1"/>
              <p:cNvSpPr/>
              <p:nvPr/>
            </p:nvSpPr>
            <p:spPr>
              <a:xfrm>
                <a:off x="87288" y="1196752"/>
                <a:ext cx="4355976" cy="2746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sz="2000" dirty="0" smtClean="0">
                    <a:latin typeface="Trebuchet MS" panose="020B0603020202020204" pitchFamily="34" charset="0"/>
                  </a:rPr>
                  <a:t>Нехай дано функцію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Trebuchet MS" panose="020B0603020202020204" pitchFamily="34" charset="0"/>
                  </a:rPr>
                  <a:t> -</a:t>
                </a:r>
                <a:r>
                  <a:rPr lang="uk-UA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uk-UA" sz="2000" dirty="0">
                    <a:latin typeface="Trebuchet MS" panose="020B0603020202020204" pitchFamily="34" charset="0"/>
                  </a:rPr>
                  <a:t>функцію дійсної змінної. Невизначеним </a:t>
                </a:r>
                <a:r>
                  <a:rPr lang="uk-UA" sz="2000" dirty="0" smtClean="0">
                    <a:latin typeface="Trebuchet MS" panose="020B0603020202020204" pitchFamily="34" charset="0"/>
                  </a:rPr>
                  <a:t>інтегралом, або </a:t>
                </a:r>
                <a:r>
                  <a:rPr lang="ru-RU" sz="2000" dirty="0" err="1" smtClean="0">
                    <a:latin typeface="Trebuchet MS" panose="020B0603020202020204" pitchFamily="34" charset="0"/>
                  </a:rPr>
                  <a:t>первісною</a:t>
                </a:r>
                <a:r>
                  <a:rPr lang="ru-RU" sz="2000" dirty="0">
                    <a:latin typeface="Trebuchet MS" panose="020B0603020202020204" pitchFamily="34" charset="0"/>
                  </a:rPr>
                  <a:t>, </a:t>
                </a:r>
                <a:r>
                  <a:rPr lang="ru-RU" sz="2000" dirty="0" err="1">
                    <a:latin typeface="Trebuchet MS" panose="020B0603020202020204" pitchFamily="34" charset="0"/>
                  </a:rPr>
                  <a:t>називають</a:t>
                </a:r>
                <a:r>
                  <a:rPr lang="ru-RU" sz="2000" dirty="0">
                    <a:latin typeface="Trebuchet MS" panose="020B0603020202020204" pitchFamily="34" charset="0"/>
                  </a:rPr>
                  <a:t> </a:t>
                </a:r>
                <a:r>
                  <a:rPr lang="ru-RU" sz="2000" dirty="0" err="1">
                    <a:latin typeface="Trebuchet MS" panose="020B0603020202020204" pitchFamily="34" charset="0"/>
                  </a:rPr>
                  <a:t>таку</a:t>
                </a:r>
                <a:r>
                  <a:rPr lang="ru-RU" sz="2000" dirty="0">
                    <a:latin typeface="Trebuchet MS" panose="020B0603020202020204" pitchFamily="34" charset="0"/>
                  </a:rPr>
                  <a:t> </a:t>
                </a:r>
                <a:r>
                  <a:rPr lang="ru-RU" sz="2000" dirty="0" err="1" smtClean="0">
                    <a:latin typeface="Trebuchet MS" panose="020B0603020202020204" pitchFamily="34" charset="0"/>
                  </a:rPr>
                  <a:t>функцію</a:t>
                </a:r>
                <a:r>
                  <a:rPr lang="ru-RU" sz="2000" dirty="0" smtClean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uk-UA" sz="2000" dirty="0" smtClean="0">
                    <a:latin typeface="Trebuchet MS" panose="020B0603020202020204" pitchFamily="34" charset="0"/>
                  </a:rPr>
                  <a:t>, що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Trebuchet MS" panose="020B0603020202020204" pitchFamily="34" charset="0"/>
                  </a:rPr>
                  <a:t>.</a:t>
                </a:r>
              </a:p>
              <a:p>
                <a:r>
                  <a:rPr lang="uk-UA" sz="2000" dirty="0">
                    <a:latin typeface="Trebuchet MS" panose="020B0603020202020204" pitchFamily="34" charset="0"/>
                  </a:rPr>
                  <a:t>Позначається це так: </a:t>
                </a:r>
                <a:endParaRPr lang="en-US" sz="2000" dirty="0" smtClean="0">
                  <a:latin typeface="Trebuchet MS" panose="020B0603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uk-UA" sz="20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2" name="Прямокут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8" y="1196752"/>
                <a:ext cx="4355976" cy="2746329"/>
              </a:xfrm>
              <a:prstGeom prst="rect">
                <a:avLst/>
              </a:prstGeom>
              <a:blipFill rotWithShape="0">
                <a:blip r:embed="rId5"/>
                <a:stretch>
                  <a:fillRect l="-1399" t="-133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025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Короткий огляд математичних методів сучасної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26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81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rebuchet MS" pitchFamily="34" charset="0"/>
              </a:rPr>
              <a:t>Диференціальні рівняння</a:t>
            </a:r>
            <a:endParaRPr lang="uk-UA" sz="3200" b="1" dirty="0">
              <a:latin typeface="Trebuchet MS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583" y="2132855"/>
            <a:ext cx="5741753" cy="4274417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0" y="86946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rebuchet MS" panose="020B0603020202020204" pitchFamily="34" charset="0"/>
              </a:rPr>
              <a:t>Диференціальні рівняння — це рівняння, що встановлюють залежність між незалежними змінними, числами (параметрами), невідомими функціями та їхніми похідними. Невідома функція може бути як скалярною, так і векторною.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89245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Короткий огляд математичних методів сучасної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27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81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rebuchet MS" pitchFamily="34" charset="0"/>
              </a:rPr>
              <a:t>Пізнавальний мультик</a:t>
            </a:r>
            <a:endParaRPr lang="uk-UA" sz="3200" b="1" dirty="0">
              <a:latin typeface="Trebuchet MS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1173463" y="5723964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hlinkClick r:id="rId4"/>
              </a:rPr>
              <a:t>https://</a:t>
            </a:r>
            <a:r>
              <a:rPr lang="uk-UA" dirty="0" smtClean="0">
                <a:hlinkClick r:id="rId4"/>
              </a:rPr>
              <a:t>www.youtube.com/watch?v=ErMSHiQRnc8</a:t>
            </a:r>
            <a:r>
              <a:rPr lang="en-US" dirty="0" smtClean="0"/>
              <a:t> 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3603" y="1044414"/>
            <a:ext cx="4248472" cy="441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7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37037"/>
            <a:ext cx="6211472" cy="5362955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Короткий огляд математичних методів сучасної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28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81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rebuchet MS" pitchFamily="34" charset="0"/>
              </a:rPr>
              <a:t>Резюме</a:t>
            </a:r>
            <a:endParaRPr lang="uk-UA" sz="3200" b="1" dirty="0">
              <a:latin typeface="Trebuchet MS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28992" y="1052736"/>
            <a:ext cx="2742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anose="020B0603020202020204" pitchFamily="34" charset="0"/>
              </a:rPr>
              <a:t>Це був дуже короткий огляд. Поза увагою </a:t>
            </a:r>
            <a:r>
              <a:rPr lang="uk-UA" dirty="0" smtClean="0">
                <a:latin typeface="Trebuchet MS" panose="020B0603020202020204" pitchFamily="34" charset="0"/>
              </a:rPr>
              <a:t>залишились </a:t>
            </a:r>
            <a:r>
              <a:rPr lang="uk-UA" dirty="0">
                <a:latin typeface="Trebuchet MS" panose="020B0603020202020204" pitchFamily="34" charset="0"/>
              </a:rPr>
              <a:t>кратні, невласні та криволінійні </a:t>
            </a:r>
            <a:r>
              <a:rPr lang="uk-UA" dirty="0" smtClean="0">
                <a:latin typeface="Trebuchet MS" panose="020B0603020202020204" pitchFamily="34" charset="0"/>
              </a:rPr>
              <a:t>інтеграли, інтегральні </a:t>
            </a:r>
            <a:r>
              <a:rPr lang="uk-UA" dirty="0" smtClean="0">
                <a:latin typeface="Trebuchet MS" panose="020B0603020202020204" pitchFamily="34" charset="0"/>
              </a:rPr>
              <a:t>рівняння, </a:t>
            </a:r>
            <a:r>
              <a:rPr lang="uk-UA" dirty="0">
                <a:latin typeface="Trebuchet MS" panose="020B0603020202020204" pitchFamily="34" charset="0"/>
              </a:rPr>
              <a:t>ймовірності та закони </a:t>
            </a:r>
            <a:r>
              <a:rPr lang="uk-UA" dirty="0" smtClean="0">
                <a:latin typeface="Trebuchet MS" panose="020B0603020202020204" pitchFamily="34" charset="0"/>
              </a:rPr>
              <a:t>розподілу, спеціальні </a:t>
            </a:r>
            <a:r>
              <a:rPr lang="uk-UA" dirty="0" smtClean="0">
                <a:latin typeface="Trebuchet MS" panose="020B0603020202020204" pitchFamily="34" charset="0"/>
              </a:rPr>
              <a:t>функції, тензори</a:t>
            </a:r>
            <a:r>
              <a:rPr lang="uk-UA" dirty="0" smtClean="0">
                <a:latin typeface="Trebuchet MS" panose="020B0603020202020204" pitchFamily="34" charset="0"/>
              </a:rPr>
              <a:t>, </a:t>
            </a:r>
            <a:r>
              <a:rPr lang="uk-UA" dirty="0" smtClean="0">
                <a:latin typeface="Trebuchet MS" panose="020B0603020202020204" pitchFamily="34" charset="0"/>
              </a:rPr>
              <a:t>гіперкомплексні системи (подвійні та дуальні числа, </a:t>
            </a:r>
            <a:r>
              <a:rPr lang="uk-UA" dirty="0" err="1" smtClean="0">
                <a:latin typeface="Trebuchet MS" panose="020B0603020202020204" pitchFamily="34" charset="0"/>
              </a:rPr>
              <a:t>кватерніони</a:t>
            </a:r>
            <a:r>
              <a:rPr lang="uk-UA" dirty="0" smtClean="0">
                <a:latin typeface="Trebuchet MS" panose="020B0603020202020204" pitchFamily="34" charset="0"/>
              </a:rPr>
              <a:t>), оператори, групи, </a:t>
            </a:r>
            <a:r>
              <a:rPr lang="uk-UA" dirty="0" err="1" smtClean="0">
                <a:latin typeface="Trebuchet MS" panose="020B0603020202020204" pitchFamily="34" charset="0"/>
              </a:rPr>
              <a:t>фрактали</a:t>
            </a:r>
            <a:r>
              <a:rPr lang="uk-UA" dirty="0" smtClean="0">
                <a:latin typeface="Trebuchet MS" panose="020B0603020202020204" pitchFamily="34" charset="0"/>
              </a:rPr>
              <a:t>…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5891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Короткий огляд математичних методів сучасної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81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rebuchet MS" pitchFamily="34" charset="0"/>
              </a:rPr>
              <a:t>Дії над множинами</a:t>
            </a:r>
          </a:p>
          <a:p>
            <a:r>
              <a:rPr lang="uk-UA" sz="2000" b="1" dirty="0" smtClean="0">
                <a:latin typeface="Trebuchet MS" pitchFamily="34" charset="0"/>
              </a:rPr>
              <a:t>Діаграми Ейлера-Венна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  <p:pic>
        <p:nvPicPr>
          <p:cNvPr id="2050" name="Picture 2" descr="https://upload.wikimedia.org/wikipedia/commons/thumb/9/99/Venn0001.svg/250px-Venn0001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66414"/>
            <a:ext cx="238125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кутник 1"/>
              <p:cNvSpPr/>
              <p:nvPr/>
            </p:nvSpPr>
            <p:spPr>
              <a:xfrm>
                <a:off x="246425" y="2856768"/>
                <a:ext cx="2679472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dirty="0" smtClean="0">
                    <a:latin typeface="Trebuchet MS" pitchFamily="34" charset="0"/>
                  </a:rPr>
                  <a:t>Перетин двох множин</a:t>
                </a:r>
                <a:endParaRPr lang="en-US" dirty="0" smtClean="0">
                  <a:latin typeface="Trebuchet MS" pitchFamily="34" charset="0"/>
                </a:endParaRPr>
              </a:p>
              <a:p>
                <a:pPr algn="ctr"/>
                <a:r>
                  <a:rPr lang="uk-UA" dirty="0" smtClean="0">
                    <a:latin typeface="Trebuchet MS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uk-UA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uk-UA" sz="2000" dirty="0"/>
              </a:p>
            </p:txBody>
          </p:sp>
        </mc:Choice>
        <mc:Fallback xmlns="">
          <p:sp>
            <p:nvSpPr>
              <p:cNvPr id="2" name="Прямокут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25" y="2856768"/>
                <a:ext cx="2679472" cy="677108"/>
              </a:xfrm>
              <a:prstGeom prst="rect">
                <a:avLst/>
              </a:prstGeom>
              <a:blipFill rotWithShape="0">
                <a:blip r:embed="rId5"/>
                <a:stretch>
                  <a:fillRect l="-1818" t="-630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кутник 2"/>
          <p:cNvSpPr/>
          <p:nvPr/>
        </p:nvSpPr>
        <p:spPr>
          <a:xfrm>
            <a:off x="827584" y="1707120"/>
            <a:ext cx="269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A</a:t>
            </a:r>
            <a:endParaRPr lang="uk-UA" sz="2400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1979712" y="1707120"/>
            <a:ext cx="269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B</a:t>
            </a:r>
            <a:endParaRPr lang="uk-UA" sz="2400" dirty="0"/>
          </a:p>
        </p:txBody>
      </p:sp>
      <p:pic>
        <p:nvPicPr>
          <p:cNvPr id="2052" name="Picture 4" descr="https://upload.wikimedia.org/wikipedia/commons/thumb/3/30/Venn0111.svg/250px-Venn0111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385" y="1070710"/>
            <a:ext cx="238125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thumb/4/46/Venn0110.svg/250px-Venn0110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234" y="1066414"/>
            <a:ext cx="238125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кутник 14"/>
              <p:cNvSpPr/>
              <p:nvPr/>
            </p:nvSpPr>
            <p:spPr>
              <a:xfrm>
                <a:off x="3187881" y="2856768"/>
                <a:ext cx="2882257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dirty="0" smtClean="0">
                    <a:latin typeface="Trebuchet MS" pitchFamily="34" charset="0"/>
                  </a:rPr>
                  <a:t>Об’єднання двох множин </a:t>
                </a:r>
                <a:endParaRPr lang="en-US" dirty="0" smtClean="0">
                  <a:latin typeface="Trebuchet MS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uk-U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uk-UA" sz="2000" dirty="0"/>
              </a:p>
            </p:txBody>
          </p:sp>
        </mc:Choice>
        <mc:Fallback xmlns="">
          <p:sp>
            <p:nvSpPr>
              <p:cNvPr id="15" name="Прямокут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881" y="2856768"/>
                <a:ext cx="2882257" cy="677108"/>
              </a:xfrm>
              <a:prstGeom prst="rect">
                <a:avLst/>
              </a:prstGeom>
              <a:blipFill rotWithShape="0">
                <a:blip r:embed="rId8"/>
                <a:stretch>
                  <a:fillRect l="-1903" t="-6306" r="-359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кутник 15"/>
          <p:cNvSpPr/>
          <p:nvPr/>
        </p:nvSpPr>
        <p:spPr>
          <a:xfrm>
            <a:off x="3852557" y="1659105"/>
            <a:ext cx="269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A</a:t>
            </a:r>
            <a:endParaRPr lang="uk-UA" sz="2400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5076056" y="1679425"/>
            <a:ext cx="269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B</a:t>
            </a:r>
            <a:endParaRPr lang="uk-UA" sz="2400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6876256" y="1679425"/>
            <a:ext cx="269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A</a:t>
            </a:r>
            <a:endParaRPr lang="uk-UA" sz="2400" dirty="0"/>
          </a:p>
        </p:txBody>
      </p:sp>
      <p:sp>
        <p:nvSpPr>
          <p:cNvPr id="19" name="Прямокутник 18"/>
          <p:cNvSpPr/>
          <p:nvPr/>
        </p:nvSpPr>
        <p:spPr>
          <a:xfrm>
            <a:off x="8028384" y="1679425"/>
            <a:ext cx="269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B</a:t>
            </a:r>
            <a:endParaRPr lang="uk-UA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кутник 19"/>
              <p:cNvSpPr/>
              <p:nvPr/>
            </p:nvSpPr>
            <p:spPr>
              <a:xfrm>
                <a:off x="6481233" y="2856768"/>
                <a:ext cx="2381251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k-UA" dirty="0" smtClean="0">
                    <a:latin typeface="Trebuchet MS" pitchFamily="34" charset="0"/>
                  </a:rPr>
                  <a:t>Симетрична різниця двох множин </a:t>
                </a:r>
                <a:endParaRPr lang="en-US" dirty="0" smtClean="0">
                  <a:latin typeface="Trebuchet MS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uk-U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uk-U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uk-U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uk-UA" sz="2000" dirty="0"/>
              </a:p>
            </p:txBody>
          </p:sp>
        </mc:Choice>
        <mc:Fallback xmlns="">
          <p:sp>
            <p:nvSpPr>
              <p:cNvPr id="20" name="Прямокут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233" y="2856768"/>
                <a:ext cx="2381251" cy="954107"/>
              </a:xfrm>
              <a:prstGeom prst="rect">
                <a:avLst/>
              </a:prstGeom>
              <a:blipFill rotWithShape="0">
                <a:blip r:embed="rId9"/>
                <a:stretch>
                  <a:fillRect l="-1279" t="-4487" r="-332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6" name="Picture 8" descr="https://upload.wikimedia.org/wikipedia/commons/thumb/5/5a/Venn0010.svg/250px-Venn0010.sv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28180"/>
            <a:ext cx="238125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upload.wikimedia.org/wikipedia/commons/thumb/e/eb/Venn1010.svg/250px-Venn1010.sv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774" y="3828180"/>
            <a:ext cx="238125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кутник 21"/>
              <p:cNvSpPr/>
              <p:nvPr/>
            </p:nvSpPr>
            <p:spPr>
              <a:xfrm>
                <a:off x="827583" y="5590306"/>
                <a:ext cx="374441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 smtClean="0">
                    <a:latin typeface="Trebuchet MS" pitchFamily="34" charset="0"/>
                  </a:rPr>
                  <a:t>Відносне доповнення A (зліва) </a:t>
                </a:r>
              </a:p>
              <a:p>
                <a:pPr algn="ctr"/>
                <a:r>
                  <a:rPr lang="ru-RU" dirty="0" smtClean="0">
                    <a:latin typeface="Trebuchet MS" pitchFamily="34" charset="0"/>
                  </a:rPr>
                  <a:t>у B (справа)</a:t>
                </a:r>
                <a:endParaRPr lang="uk-UA" sz="20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uk-U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\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uk-UA" sz="2000" dirty="0"/>
              </a:p>
            </p:txBody>
          </p:sp>
        </mc:Choice>
        <mc:Fallback xmlns="">
          <p:sp>
            <p:nvSpPr>
              <p:cNvPr id="22" name="Прямокут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3" y="5590306"/>
                <a:ext cx="3744417" cy="954107"/>
              </a:xfrm>
              <a:prstGeom prst="rect">
                <a:avLst/>
              </a:prstGeom>
              <a:blipFill rotWithShape="0">
                <a:blip r:embed="rId12"/>
                <a:stretch>
                  <a:fillRect t="-3822" b="-509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кутник 22"/>
              <p:cNvSpPr/>
              <p:nvPr/>
            </p:nvSpPr>
            <p:spPr>
              <a:xfrm>
                <a:off x="4572001" y="5607611"/>
                <a:ext cx="4464496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 smtClean="0">
                    <a:latin typeface="Trebuchet MS" pitchFamily="34" charset="0"/>
                  </a:rPr>
                  <a:t>Абсолютне доповнення A </a:t>
                </a:r>
                <a:r>
                  <a:rPr lang="uk-UA" dirty="0">
                    <a:latin typeface="Trebuchet MS" pitchFamily="34" charset="0"/>
                  </a:rPr>
                  <a:t>в</a:t>
                </a:r>
                <a:r>
                  <a:rPr lang="ru-RU" dirty="0" smtClean="0">
                    <a:latin typeface="Trebuchet MS" pitchFamily="34" charset="0"/>
                  </a:rPr>
                  <a:t> U</a:t>
                </a:r>
                <a:endParaRPr lang="uk-UA" sz="20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uk-U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\</m:t>
                      </m:r>
                      <m:r>
                        <a:rPr lang="uk-U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uk-UA" sz="2000" dirty="0"/>
              </a:p>
            </p:txBody>
          </p:sp>
        </mc:Choice>
        <mc:Fallback xmlns="">
          <p:sp>
            <p:nvSpPr>
              <p:cNvPr id="23" name="Прямокут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1" y="5607611"/>
                <a:ext cx="4464496" cy="677108"/>
              </a:xfrm>
              <a:prstGeom prst="rect">
                <a:avLst/>
              </a:prstGeom>
              <a:blipFill rotWithShape="0">
                <a:blip r:embed="rId13"/>
                <a:stretch>
                  <a:fillRect t="-6306" b="-810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кутник 25"/>
          <p:cNvSpPr/>
          <p:nvPr/>
        </p:nvSpPr>
        <p:spPr>
          <a:xfrm>
            <a:off x="1844824" y="4420130"/>
            <a:ext cx="269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A</a:t>
            </a:r>
            <a:endParaRPr lang="uk-UA" sz="2400" dirty="0"/>
          </a:p>
        </p:txBody>
      </p:sp>
      <p:sp>
        <p:nvSpPr>
          <p:cNvPr id="27" name="Прямокутник 26"/>
          <p:cNvSpPr/>
          <p:nvPr/>
        </p:nvSpPr>
        <p:spPr>
          <a:xfrm>
            <a:off x="3068323" y="4440450"/>
            <a:ext cx="269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B</a:t>
            </a:r>
            <a:endParaRPr lang="uk-UA" sz="2400" dirty="0"/>
          </a:p>
        </p:txBody>
      </p:sp>
      <p:sp>
        <p:nvSpPr>
          <p:cNvPr id="28" name="Прямокутник 27"/>
          <p:cNvSpPr/>
          <p:nvPr/>
        </p:nvSpPr>
        <p:spPr>
          <a:xfrm>
            <a:off x="5922533" y="4412955"/>
            <a:ext cx="269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A</a:t>
            </a:r>
            <a:endParaRPr lang="uk-UA" sz="2400" dirty="0"/>
          </a:p>
        </p:txBody>
      </p:sp>
      <p:sp>
        <p:nvSpPr>
          <p:cNvPr id="29" name="Прямокутник 28"/>
          <p:cNvSpPr/>
          <p:nvPr/>
        </p:nvSpPr>
        <p:spPr>
          <a:xfrm>
            <a:off x="7146032" y="4433275"/>
            <a:ext cx="269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rebuchet MS" pitchFamily="34" charset="0"/>
              </a:rPr>
              <a:t>B</a:t>
            </a:r>
            <a:endParaRPr lang="uk-UA" sz="2400" dirty="0"/>
          </a:p>
        </p:txBody>
      </p:sp>
      <p:sp>
        <p:nvSpPr>
          <p:cNvPr id="32" name="Прямокутник 31"/>
          <p:cNvSpPr/>
          <p:nvPr/>
        </p:nvSpPr>
        <p:spPr>
          <a:xfrm>
            <a:off x="5560702" y="3851526"/>
            <a:ext cx="269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itchFamily="34" charset="0"/>
              </a:rPr>
              <a:t>U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4486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Фізика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smtClean="0">
                <a:latin typeface="Trebuchet MS" pitchFamily="34" charset="0"/>
              </a:rPr>
              <a:t>Далі буде…</a:t>
            </a:r>
            <a:endParaRPr lang="uk-UA" sz="2400" b="1"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1988840"/>
            <a:ext cx="838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 smtClean="0">
                <a:latin typeface="Trebuchet MS" pitchFamily="34" charset="0"/>
              </a:rPr>
              <a:t>…Речовина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Короткий огляд математичних методів сучасної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3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81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rebuchet MS" pitchFamily="34" charset="0"/>
              </a:rPr>
              <a:t>Складні операції над множинами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  <p:pic>
        <p:nvPicPr>
          <p:cNvPr id="3074" name="Picture 2" descr="Діаграма Венна для 5 множин утворена еліпсами, створена Бранко Грюнбаумом. Кожна частина підписана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72043"/>
            <a:ext cx="5616624" cy="561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7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Короткий огляд математичних методів сучасної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81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rebuchet MS" pitchFamily="34" charset="0"/>
              </a:rPr>
              <a:t>Числа </a:t>
            </a:r>
          </a:p>
          <a:p>
            <a:r>
              <a:rPr lang="uk-UA" sz="2000" b="1" dirty="0" smtClean="0">
                <a:latin typeface="Trebuchet MS" pitchFamily="34" charset="0"/>
              </a:rPr>
              <a:t>(дійсні)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7778" y="900405"/>
            <a:ext cx="9096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В сучасній математиці число – це не обов’язково кількість. Число – це абстрактний математичний об’єкт, який є елементом деякої множини.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19327" y="1593233"/>
            <a:ext cx="220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rebuchet MS" pitchFamily="34" charset="0"/>
              </a:rPr>
              <a:t>Натуральні числа</a:t>
            </a:r>
            <a:r>
              <a:rPr lang="uk-UA" dirty="0" smtClean="0">
                <a:latin typeface="Trebuchet MS" pitchFamily="34" charset="0"/>
              </a:rPr>
              <a:t>: 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22174" y="1624010"/>
                <a:ext cx="23337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lang="uk-U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uk-U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 2, 3, 4,…, ∞</m:t>
                          </m:r>
                        </m:e>
                      </m:d>
                    </m:oMath>
                  </m:oMathPara>
                </a14:m>
                <a:endParaRPr lang="uk-UA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174" y="1624010"/>
                <a:ext cx="2333780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2094" b="-588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кутник 12"/>
          <p:cNvSpPr/>
          <p:nvPr/>
        </p:nvSpPr>
        <p:spPr>
          <a:xfrm>
            <a:off x="35373" y="2057858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Цілі </a:t>
            </a:r>
            <a:r>
              <a:rPr lang="uk-UA" dirty="0">
                <a:latin typeface="Trebuchet MS" pitchFamily="34" charset="0"/>
              </a:rPr>
              <a:t>числа</a:t>
            </a:r>
            <a:r>
              <a:rPr lang="uk-UA" dirty="0" smtClean="0">
                <a:latin typeface="Trebuchet MS" pitchFamily="34" charset="0"/>
              </a:rPr>
              <a:t>: 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80761" y="2088635"/>
                <a:ext cx="3196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  <m:r>
                        <a:rPr lang="uk-U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</m:t>
                      </m:r>
                      <m:d>
                        <m:dPr>
                          <m:begChr m:val="{"/>
                          <m:endChr m:val="}"/>
                          <m:ctrlPr>
                            <a:rPr lang="uk-U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−∞, …0, 1, 2, 3, …, ∞</m:t>
                          </m:r>
                        </m:e>
                      </m:d>
                    </m:oMath>
                  </m:oMathPara>
                </a14:m>
                <a:endParaRPr lang="uk-UA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761" y="2088635"/>
                <a:ext cx="3196260" cy="307777"/>
              </a:xfrm>
              <a:prstGeom prst="rect">
                <a:avLst/>
              </a:prstGeom>
              <a:blipFill rotWithShape="0">
                <a:blip r:embed="rId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кутник 15"/>
          <p:cNvSpPr/>
          <p:nvPr/>
        </p:nvSpPr>
        <p:spPr>
          <a:xfrm>
            <a:off x="35496" y="2725340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Раціональні </a:t>
            </a:r>
            <a:r>
              <a:rPr lang="uk-UA" dirty="0">
                <a:latin typeface="Trebuchet MS" pitchFamily="34" charset="0"/>
              </a:rPr>
              <a:t>числа</a:t>
            </a:r>
            <a:r>
              <a:rPr lang="uk-UA" dirty="0" smtClean="0">
                <a:latin typeface="Trebuchet MS" pitchFamily="34" charset="0"/>
              </a:rPr>
              <a:t>: 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22174" y="2630047"/>
                <a:ext cx="2650661" cy="5270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uk-U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uk-U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⟺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</m:oMath>
                  </m:oMathPara>
                </a14:m>
                <a:endParaRPr lang="uk-UA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174" y="2630047"/>
                <a:ext cx="2650661" cy="52706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кутник 17"/>
              <p:cNvSpPr/>
              <p:nvPr/>
            </p:nvSpPr>
            <p:spPr>
              <a:xfrm>
                <a:off x="49207" y="3390299"/>
                <a:ext cx="5112691" cy="1783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dirty="0" smtClean="0">
                    <a:latin typeface="Trebuchet MS" pitchFamily="34" charset="0"/>
                  </a:rPr>
                  <a:t>Ірраціональні числа – це нескінченні неперіодичні десяткові дроби (наприклад,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uk-UA" b="0" i="1" smtClean="0">
                        <a:latin typeface="Cambria Math" panose="02040503050406030204" pitchFamily="18" charset="0"/>
                      </a:rPr>
                      <m:t>, </m:t>
                    </m:r>
                    <m:rad>
                      <m:radPr>
                        <m:degHide m:val="on"/>
                        <m:ctrlPr>
                          <a:rPr lang="uk-UA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uk-UA" b="0" i="1" smtClean="0">
                        <a:latin typeface="Cambria Math" panose="02040503050406030204" pitchFamily="18" charset="0"/>
                      </a:rPr>
                      <m:t>, </m:t>
                    </m:r>
                    <m:rad>
                      <m:radPr>
                        <m:degHide m:val="on"/>
                        <m:ctrlPr>
                          <a:rPr lang="uk-UA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uk-UA" dirty="0" smtClean="0">
                    <a:latin typeface="Trebuchet MS" pitchFamily="34" charset="0"/>
                  </a:rPr>
                  <a:t> тощо. Сюди ж входять і трансцендентні числа – такі, що не можуть бути </a:t>
                </a:r>
                <a:r>
                  <a:rPr lang="uk-UA" dirty="0" err="1" smtClean="0">
                    <a:latin typeface="Trebuchet MS" pitchFamily="34" charset="0"/>
                  </a:rPr>
                  <a:t>розвязками</a:t>
                </a:r>
                <a:r>
                  <a:rPr lang="uk-UA" dirty="0" smtClean="0">
                    <a:latin typeface="Trebuchet MS" pitchFamily="34" charset="0"/>
                  </a:rPr>
                  <a:t> ніякого алгебраїчного рівняння з цілими коефіцієнтами. Загалом:</a:t>
                </a:r>
                <a:endParaRPr lang="uk-UA" dirty="0"/>
              </a:p>
            </p:txBody>
          </p:sp>
        </mc:Choice>
        <mc:Fallback xmlns="">
          <p:sp>
            <p:nvSpPr>
              <p:cNvPr id="18" name="Прямокут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7" y="3390299"/>
                <a:ext cx="5112691" cy="1783180"/>
              </a:xfrm>
              <a:prstGeom prst="rect">
                <a:avLst/>
              </a:prstGeom>
              <a:blipFill rotWithShape="0">
                <a:blip r:embed="rId7"/>
                <a:stretch>
                  <a:fillRect l="-954" t="-2048" b="-375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42994" y="5187331"/>
                <a:ext cx="112511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  <m:r>
                        <a:rPr lang="uk-U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</m:t>
                      </m:r>
                      <m:r>
                        <a:rPr lang="uk-U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uk-U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\</m:t>
                      </m:r>
                      <m:r>
                        <a:rPr lang="uk-U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ℚ</m:t>
                      </m:r>
                    </m:oMath>
                  </m:oMathPara>
                </a14:m>
                <a:endParaRPr lang="uk-UA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994" y="5187331"/>
                <a:ext cx="1125116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4865" r="-7568" b="-340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https://upload.wikimedia.org/wikipedia/commons/thumb/c/ca/Venn_Diagram_of_Numbers.svg/languk-330px-Venn_Diagram_of_Numbers.sv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120" y="1907709"/>
            <a:ext cx="4138559" cy="386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35373" y="5592625"/>
            <a:ext cx="555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Дійсні числа: сукупність всіх перерахованих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34980" y="6020404"/>
                <a:ext cx="25411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uk-U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</m:t>
                      </m:r>
                      <m:r>
                        <a:rPr lang="uk-U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lang="uk-U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∪ </m:t>
                      </m:r>
                      <m:r>
                        <a:rPr lang="uk-U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  <m:r>
                        <a:rPr lang="uk-U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∪ </m:t>
                      </m:r>
                      <m:r>
                        <a:rPr lang="uk-U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ℚ</m:t>
                      </m:r>
                      <m:r>
                        <a:rPr lang="uk-U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∪ </m:t>
                      </m:r>
                      <m:r>
                        <a:rPr lang="uk-U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</m:oMath>
                  </m:oMathPara>
                </a14:m>
                <a:endParaRPr lang="uk-UA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980" y="6020404"/>
                <a:ext cx="2541145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918" r="-1679" b="-300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27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Короткий огляд математичних методів сучасної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5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81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rebuchet MS" pitchFamily="34" charset="0"/>
              </a:rPr>
              <a:t>Комплексні числа</a:t>
            </a:r>
            <a:endParaRPr lang="uk-UA" sz="3200" b="1" dirty="0">
              <a:latin typeface="Trebuchet MS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  <p:pic>
        <p:nvPicPr>
          <p:cNvPr id="5122" name="Picture 2" descr="Схематична ілюстрац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997" y="974061"/>
            <a:ext cx="31432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1176" y="980728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Комплексне число – це спосіб описання векторів на площині.</a:t>
            </a:r>
            <a:endParaRPr lang="uk-UA" dirty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0045" y="1859302"/>
                <a:ext cx="3730893" cy="344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ℂ</m:t>
                      </m:r>
                      <m:r>
                        <a:rPr lang="uk-U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uk-UA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45" y="1859302"/>
                <a:ext cx="3730893" cy="344069"/>
              </a:xfrm>
              <a:prstGeom prst="rect">
                <a:avLst/>
              </a:prstGeom>
              <a:blipFill rotWithShape="0">
                <a:blip r:embed="rId5"/>
                <a:stretch>
                  <a:fillRect l="-1144" r="-1144" b="-714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 descr="https://upload.wikimedia.org/wikipedia/commons/thumb/7/7a/Complex_number_illustration_modarg.svg/250px-Complex_number_illustration_modarg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19" y="2506487"/>
            <a:ext cx="3879726" cy="387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 сполучна лінія 4"/>
          <p:cNvCxnSpPr/>
          <p:nvPr/>
        </p:nvCxnSpPr>
        <p:spPr>
          <a:xfrm>
            <a:off x="107504" y="2506487"/>
            <a:ext cx="4464496" cy="49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8"/>
          <p:cNvCxnSpPr/>
          <p:nvPr/>
        </p:nvCxnSpPr>
        <p:spPr>
          <a:xfrm flipH="1">
            <a:off x="5689808" y="3284984"/>
            <a:ext cx="34541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кутник 15"/>
          <p:cNvSpPr/>
          <p:nvPr/>
        </p:nvSpPr>
        <p:spPr>
          <a:xfrm>
            <a:off x="3069066" y="3636393"/>
            <a:ext cx="105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Модуль: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115971" y="3939510"/>
                <a:ext cx="2176109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uk-UA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971" y="3939510"/>
                <a:ext cx="2176109" cy="38125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кутник 19"/>
          <p:cNvSpPr/>
          <p:nvPr/>
        </p:nvSpPr>
        <p:spPr>
          <a:xfrm>
            <a:off x="3069066" y="4486897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Аргумент: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115971" y="4788825"/>
                <a:ext cx="1461810" cy="5843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uk-UA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971" y="4788825"/>
                <a:ext cx="1461810" cy="58439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 сполучна лінія 21"/>
          <p:cNvCxnSpPr/>
          <p:nvPr/>
        </p:nvCxnSpPr>
        <p:spPr>
          <a:xfrm>
            <a:off x="5436096" y="3088611"/>
            <a:ext cx="0" cy="3148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кутник 24"/>
          <p:cNvSpPr/>
          <p:nvPr/>
        </p:nvSpPr>
        <p:spPr>
          <a:xfrm>
            <a:off x="5608137" y="3300576"/>
            <a:ext cx="3502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>
                <a:latin typeface="Trebuchet MS" pitchFamily="34" charset="0"/>
              </a:rPr>
              <a:t>Показникова</a:t>
            </a:r>
            <a:r>
              <a:rPr lang="uk-UA" dirty="0" smtClean="0">
                <a:latin typeface="Trebuchet MS" pitchFamily="34" charset="0"/>
              </a:rPr>
              <a:t> форма запису (формула Ейлера):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71669" y="3918109"/>
                <a:ext cx="1009699" cy="31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</m:oMath>
                  </m:oMathPara>
                </a14:m>
                <a:endParaRPr lang="uk-UA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669" y="3918109"/>
                <a:ext cx="1009699" cy="317779"/>
              </a:xfrm>
              <a:prstGeom prst="rect">
                <a:avLst/>
              </a:prstGeom>
              <a:blipFill rotWithShape="0">
                <a:blip r:embed="rId9"/>
                <a:stretch>
                  <a:fillRect l="-3012" t="-1923" r="-180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 сполучна лінія 26"/>
          <p:cNvCxnSpPr/>
          <p:nvPr/>
        </p:nvCxnSpPr>
        <p:spPr>
          <a:xfrm flipH="1">
            <a:off x="5689807" y="4320768"/>
            <a:ext cx="34541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кутник 27"/>
              <p:cNvSpPr/>
              <p:nvPr/>
            </p:nvSpPr>
            <p:spPr>
              <a:xfrm>
                <a:off x="5652676" y="4358962"/>
                <a:ext cx="3598536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dirty="0" smtClean="0">
                    <a:latin typeface="Trebuchet MS" panose="020B0603020202020204" pitchFamily="34" charset="0"/>
                  </a:rPr>
                  <a:t>Зауваження: в теорії електромагнетизму уявну одиницю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uk-UA" dirty="0" smtClean="0">
                    <a:latin typeface="Trebuchet MS" panose="020B0603020202020204" pitchFamily="34" charset="0"/>
                  </a:rPr>
                  <a:t> традиційно позначають як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uk-UA" dirty="0" smtClean="0">
                    <a:latin typeface="Trebuchet MS" panose="020B0603020202020204" pitchFamily="34" charset="0"/>
                  </a:rPr>
                  <a:t> – щоб не плутати з електричним струмом:</a:t>
                </a:r>
                <a:endParaRPr lang="uk-UA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28" name="Прямокут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76" y="4358962"/>
                <a:ext cx="3598536" cy="1754326"/>
              </a:xfrm>
              <a:prstGeom prst="rect">
                <a:avLst/>
              </a:prstGeom>
              <a:blipFill rotWithShape="0">
                <a:blip r:embed="rId10"/>
                <a:stretch>
                  <a:fillRect l="-1354" t="-2083" b="-416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588224" y="6066123"/>
                <a:ext cx="2056589" cy="31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𝑗𝑏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</m:oMath>
                  </m:oMathPara>
                </a14:m>
                <a:endParaRPr lang="uk-UA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6066123"/>
                <a:ext cx="2056589" cy="317779"/>
              </a:xfrm>
              <a:prstGeom prst="rect">
                <a:avLst/>
              </a:prstGeom>
              <a:blipFill rotWithShape="0">
                <a:blip r:embed="rId11"/>
                <a:stretch>
                  <a:fillRect l="-1484" t="-3846" r="-1187" b="-3461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768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Короткий огляд математичних методів сучасної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6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8123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Trebuchet MS" pitchFamily="34" charset="0"/>
              </a:rPr>
              <a:t>Д</a:t>
            </a:r>
            <a:r>
              <a:rPr lang="uk-UA" sz="2800" b="1" dirty="0" smtClean="0">
                <a:latin typeface="Trebuchet MS" pitchFamily="34" charset="0"/>
              </a:rPr>
              <a:t>ії над комплексними числами</a:t>
            </a:r>
          </a:p>
          <a:p>
            <a:r>
              <a:rPr lang="uk-UA" sz="2400" b="1" dirty="0" smtClean="0">
                <a:latin typeface="Trebuchet MS" pitchFamily="34" charset="0"/>
              </a:rPr>
              <a:t>Додавання/віднімання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  <p:pic>
        <p:nvPicPr>
          <p:cNvPr id="1026" name="Picture 2" descr="vectors - Does a complex number multiplication have a geometric  representation and why? - Mathematics Stack Exchan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3859"/>
            <a:ext cx="5935133" cy="433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3321" y="3861048"/>
            <a:ext cx="3552358" cy="250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0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Короткий огляд математичних методів сучасної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7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8123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Trebuchet MS" pitchFamily="34" charset="0"/>
              </a:rPr>
              <a:t>Д</a:t>
            </a:r>
            <a:r>
              <a:rPr lang="uk-UA" sz="2800" b="1" dirty="0" smtClean="0">
                <a:latin typeface="Trebuchet MS" pitchFamily="34" charset="0"/>
              </a:rPr>
              <a:t>ії над комплексними числами</a:t>
            </a:r>
          </a:p>
          <a:p>
            <a:r>
              <a:rPr lang="uk-UA" sz="2400" b="1" dirty="0" smtClean="0">
                <a:latin typeface="Trebuchet MS" pitchFamily="34" charset="0"/>
              </a:rPr>
              <a:t>Множення/ділення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  <p:pic>
        <p:nvPicPr>
          <p:cNvPr id="9" name="Picture 4" descr="Complex Number Multiplication - Formula, Examples, and Di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04931"/>
            <a:ext cx="5832648" cy="541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444208" y="1484784"/>
                <a:ext cx="2224455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uk-UA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484784"/>
                <a:ext cx="2224455" cy="381258"/>
              </a:xfrm>
              <a:prstGeom prst="rect">
                <a:avLst/>
              </a:prstGeom>
              <a:blipFill rotWithShape="0">
                <a:blip r:embed="rId5"/>
                <a:stretch>
                  <a:fillRect l="-1370" t="-1613" r="-822" b="-1451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кутник 3"/>
              <p:cNvSpPr/>
              <p:nvPr/>
            </p:nvSpPr>
            <p:spPr>
              <a:xfrm>
                <a:off x="6315262" y="2214937"/>
                <a:ext cx="2353401" cy="486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4" name="Прямокут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262" y="2214937"/>
                <a:ext cx="2353401" cy="48667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44208" y="3968721"/>
                <a:ext cx="2333909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: </m:t>
                      </m:r>
                      <m:sSub>
                        <m:sSubPr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3968721"/>
                <a:ext cx="2333909" cy="381258"/>
              </a:xfrm>
              <a:prstGeom prst="rect">
                <a:avLst/>
              </a:prstGeom>
              <a:blipFill rotWithShape="0">
                <a:blip r:embed="rId7"/>
                <a:stretch>
                  <a:fillRect l="-1305" t="-1587" r="-783" b="-1269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кутник 14"/>
              <p:cNvSpPr/>
              <p:nvPr/>
            </p:nvSpPr>
            <p:spPr>
              <a:xfrm>
                <a:off x="6444208" y="4455749"/>
                <a:ext cx="2071657" cy="785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15" name="Прямокут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4455749"/>
                <a:ext cx="2071657" cy="78528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41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Короткий огляд математичних методів сучасної фізики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8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812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rebuchet MS" pitchFamily="34" charset="0"/>
              </a:rPr>
              <a:t>Вектори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  <p:pic>
        <p:nvPicPr>
          <p:cNvPr id="2054" name="Picture 6" descr="7. Vectors in 3-D Sp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48780"/>
            <a:ext cx="501116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7279" y="1099512"/>
            <a:ext cx="2911412" cy="26751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2703" y="3927472"/>
            <a:ext cx="2829737" cy="2458996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6088070" y="879211"/>
            <a:ext cx="218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Правило трикутника</a:t>
            </a:r>
            <a:endParaRPr lang="uk-UA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5940152" y="3625645"/>
            <a:ext cx="2598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Правило паралелограма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412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3493</TotalTime>
  <Words>841</Words>
  <Application>Microsoft Office PowerPoint</Application>
  <PresentationFormat>Екран (4:3)</PresentationFormat>
  <Paragraphs>169</Paragraphs>
  <Slides>30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Cambria Math</vt:lpstr>
      <vt:lpstr>Trebuchet MS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Ron</dc:creator>
  <cp:lastModifiedBy>Ron</cp:lastModifiedBy>
  <cp:revision>429</cp:revision>
  <dcterms:created xsi:type="dcterms:W3CDTF">2019-09-06T08:06:09Z</dcterms:created>
  <dcterms:modified xsi:type="dcterms:W3CDTF">2026-02-04T22:00:00Z</dcterms:modified>
</cp:coreProperties>
</file>