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60" r:id="rId4"/>
    <p:sldId id="258" r:id="rId5"/>
    <p:sldId id="261" r:id="rId6"/>
    <p:sldId id="262" r:id="rId7"/>
    <p:sldId id="273" r:id="rId8"/>
    <p:sldId id="274" r:id="rId9"/>
    <p:sldId id="275" r:id="rId10"/>
    <p:sldId id="278" r:id="rId11"/>
    <p:sldId id="263" r:id="rId12"/>
    <p:sldId id="276" r:id="rId13"/>
    <p:sldId id="277" r:id="rId14"/>
    <p:sldId id="264" r:id="rId15"/>
    <p:sldId id="265" r:id="rId16"/>
    <p:sldId id="266" r:id="rId17"/>
    <p:sldId id="267" r:id="rId18"/>
    <p:sldId id="268" r:id="rId19"/>
    <p:sldId id="269" r:id="rId20"/>
    <p:sldId id="270" r:id="rId21"/>
    <p:sldId id="271" r:id="rId22"/>
    <p:sldId id="272" r:id="rId23"/>
    <p:sldId id="280" r:id="rId24"/>
    <p:sldId id="279" r:id="rId25"/>
    <p:sldId id="281" r:id="rId2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uk-UA" smtClean="0"/>
              <a:t>Зразок заголовка</a:t>
            </a:r>
            <a:endParaRPr kumimoji="0" lang="en-US"/>
          </a:p>
        </p:txBody>
      </p:sp>
      <p:sp>
        <p:nvSpPr>
          <p:cNvPr id="9" name="Пі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uk-UA" smtClean="0"/>
              <a:t>Зразок підзаголовка</a:t>
            </a:r>
            <a:endParaRPr kumimoji="0" lang="en-US"/>
          </a:p>
        </p:txBody>
      </p:sp>
      <p:sp>
        <p:nvSpPr>
          <p:cNvPr id="28" name="Місце для дати 27"/>
          <p:cNvSpPr>
            <a:spLocks noGrp="1"/>
          </p:cNvSpPr>
          <p:nvPr>
            <p:ph type="dt" sz="half" idx="10"/>
          </p:nvPr>
        </p:nvSpPr>
        <p:spPr bwMode="auto">
          <a:xfrm rot="5400000">
            <a:off x="7764621" y="1174097"/>
            <a:ext cx="2286000" cy="381000"/>
          </a:xfrm>
        </p:spPr>
        <p:txBody>
          <a:bodyPr/>
          <a:lstStyle/>
          <a:p>
            <a:fld id="{C90A66AE-81F5-474A-B74B-EE41E9320F19}" type="datetimeFigureOut">
              <a:rPr lang="uk-UA" smtClean="0"/>
              <a:t>17.03.2023</a:t>
            </a:fld>
            <a:endParaRPr lang="uk-UA"/>
          </a:p>
        </p:txBody>
      </p:sp>
      <p:sp>
        <p:nvSpPr>
          <p:cNvPr id="17" name="Місце для нижнього колонтитула 16"/>
          <p:cNvSpPr>
            <a:spLocks noGrp="1"/>
          </p:cNvSpPr>
          <p:nvPr>
            <p:ph type="ftr" sz="quarter" idx="11"/>
          </p:nvPr>
        </p:nvSpPr>
        <p:spPr bwMode="auto">
          <a:xfrm rot="5400000">
            <a:off x="7077269" y="4181669"/>
            <a:ext cx="3657600" cy="384048"/>
          </a:xfrm>
        </p:spPr>
        <p:txBody>
          <a:bodyPr/>
          <a:lstStyle/>
          <a:p>
            <a:endParaRPr lang="uk-UA"/>
          </a:p>
        </p:txBody>
      </p:sp>
      <p:sp>
        <p:nvSpPr>
          <p:cNvPr id="10" name="Прямокут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кут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кут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кут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 сполучна ліні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 сполучна ліні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 сполучна ліні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 сполучна ліні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 сполучна ліні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 сполучна ліні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кут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Місце для номера слайда 28"/>
          <p:cNvSpPr>
            <a:spLocks noGrp="1"/>
          </p:cNvSpPr>
          <p:nvPr>
            <p:ph type="sldNum" sz="quarter" idx="12"/>
          </p:nvPr>
        </p:nvSpPr>
        <p:spPr bwMode="auto">
          <a:xfrm>
            <a:off x="1325544" y="4928702"/>
            <a:ext cx="609600" cy="517524"/>
          </a:xfrm>
        </p:spPr>
        <p:txBody>
          <a:bodyPr/>
          <a:lstStyle/>
          <a:p>
            <a:fld id="{764F593F-0D5B-4CF0-BEE2-6583C73E7271}"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C90A66AE-81F5-474A-B74B-EE41E9320F19}" type="datetimeFigureOut">
              <a:rPr lang="uk-UA" smtClean="0"/>
              <a:t>17.03.2023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274639"/>
            <a:ext cx="1676400" cy="5851525"/>
          </a:xfrm>
        </p:spPr>
        <p:txBody>
          <a:bodyPr vert="eaVer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457200" y="274638"/>
            <a:ext cx="6019800" cy="5851525"/>
          </a:xfrm>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C90A66AE-81F5-474A-B74B-EE41E9320F19}" type="datetimeFigureOut">
              <a:rPr lang="uk-UA" smtClean="0"/>
              <a:t>17.03.2023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8" name="Місце для вмісту 7"/>
          <p:cNvSpPr>
            <a:spLocks noGrp="1"/>
          </p:cNvSpPr>
          <p:nvPr>
            <p:ph sz="quarter" idx="1"/>
          </p:nvPr>
        </p:nvSpPr>
        <p:spPr>
          <a:xfrm>
            <a:off x="457200" y="1600200"/>
            <a:ext cx="7467600" cy="4873752"/>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7" name="Місце для дати 6"/>
          <p:cNvSpPr>
            <a:spLocks noGrp="1"/>
          </p:cNvSpPr>
          <p:nvPr>
            <p:ph type="dt" sz="half" idx="14"/>
          </p:nvPr>
        </p:nvSpPr>
        <p:spPr/>
        <p:txBody>
          <a:bodyPr rtlCol="0"/>
          <a:lstStyle/>
          <a:p>
            <a:fld id="{C90A66AE-81F5-474A-B74B-EE41E9320F19}" type="datetimeFigureOut">
              <a:rPr lang="uk-UA" smtClean="0"/>
              <a:t>17.03.2023</a:t>
            </a:fld>
            <a:endParaRPr lang="uk-UA"/>
          </a:p>
        </p:txBody>
      </p:sp>
      <p:sp>
        <p:nvSpPr>
          <p:cNvPr id="9" name="Місце для номера слайда 8"/>
          <p:cNvSpPr>
            <a:spLocks noGrp="1"/>
          </p:cNvSpPr>
          <p:nvPr>
            <p:ph type="sldNum" sz="quarter" idx="15"/>
          </p:nvPr>
        </p:nvSpPr>
        <p:spPr/>
        <p:txBody>
          <a:bodyPr rtlCol="0"/>
          <a:lstStyle/>
          <a:p>
            <a:fld id="{764F593F-0D5B-4CF0-BEE2-6583C73E7271}" type="slidenum">
              <a:rPr lang="uk-UA" smtClean="0"/>
              <a:t>‹№›</a:t>
            </a:fld>
            <a:endParaRPr lang="uk-UA"/>
          </a:p>
        </p:txBody>
      </p:sp>
      <p:sp>
        <p:nvSpPr>
          <p:cNvPr id="10" name="Місце для нижнього колонтитула 9"/>
          <p:cNvSpPr>
            <a:spLocks noGrp="1"/>
          </p:cNvSpPr>
          <p:nvPr>
            <p:ph type="ftr" sz="quarter" idx="16"/>
          </p:nvPr>
        </p:nvSpPr>
        <p:spPr/>
        <p:txBody>
          <a:bodyPr rtlCol="0"/>
          <a:lstStyle/>
          <a:p>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озділу">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uk-UA" smtClean="0"/>
              <a:t>Зразок тексту</a:t>
            </a:r>
          </a:p>
        </p:txBody>
      </p:sp>
      <p:sp>
        <p:nvSpPr>
          <p:cNvPr id="4" name="Місце для дати 3"/>
          <p:cNvSpPr>
            <a:spLocks noGrp="1"/>
          </p:cNvSpPr>
          <p:nvPr>
            <p:ph type="dt" sz="half" idx="10"/>
          </p:nvPr>
        </p:nvSpPr>
        <p:spPr bwMode="auto">
          <a:xfrm rot="5400000">
            <a:off x="7763256" y="1170432"/>
            <a:ext cx="2286000" cy="381000"/>
          </a:xfrm>
        </p:spPr>
        <p:txBody>
          <a:bodyPr/>
          <a:lstStyle/>
          <a:p>
            <a:fld id="{C90A66AE-81F5-474A-B74B-EE41E9320F19}" type="datetimeFigureOut">
              <a:rPr lang="uk-UA" smtClean="0"/>
              <a:t>17.03.2023</a:t>
            </a:fld>
            <a:endParaRPr lang="uk-UA"/>
          </a:p>
        </p:txBody>
      </p:sp>
      <p:sp>
        <p:nvSpPr>
          <p:cNvPr id="5" name="Місце для нижнього колонтитула 4"/>
          <p:cNvSpPr>
            <a:spLocks noGrp="1"/>
          </p:cNvSpPr>
          <p:nvPr>
            <p:ph type="ftr" sz="quarter" idx="11"/>
          </p:nvPr>
        </p:nvSpPr>
        <p:spPr bwMode="auto">
          <a:xfrm rot="5400000">
            <a:off x="7077456" y="4178808"/>
            <a:ext cx="3657600" cy="384048"/>
          </a:xfrm>
        </p:spPr>
        <p:txBody>
          <a:bodyPr/>
          <a:lstStyle/>
          <a:p>
            <a:endParaRPr lang="uk-UA"/>
          </a:p>
        </p:txBody>
      </p:sp>
      <p:sp>
        <p:nvSpPr>
          <p:cNvPr id="9" name="Прямокут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кут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кут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кут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 сполучна ліні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 сполучна ліні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 сполучна ліні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 сполучна ліні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 сполучна ліні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кут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 сполучна ліні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Місце для номера слайда 5"/>
          <p:cNvSpPr>
            <a:spLocks noGrp="1"/>
          </p:cNvSpPr>
          <p:nvPr>
            <p:ph type="sldNum" sz="quarter" idx="12"/>
          </p:nvPr>
        </p:nvSpPr>
        <p:spPr bwMode="auto">
          <a:xfrm>
            <a:off x="1340616" y="4928702"/>
            <a:ext cx="609600" cy="517524"/>
          </a:xfrm>
        </p:spPr>
        <p:txBody>
          <a:bodyPr/>
          <a:lstStyle/>
          <a:p>
            <a:fld id="{764F593F-0D5B-4CF0-BEE2-6583C73E7271}"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5" name="Місце для дати 4"/>
          <p:cNvSpPr>
            <a:spLocks noGrp="1"/>
          </p:cNvSpPr>
          <p:nvPr>
            <p:ph type="dt" sz="half" idx="10"/>
          </p:nvPr>
        </p:nvSpPr>
        <p:spPr/>
        <p:txBody>
          <a:bodyPr/>
          <a:lstStyle/>
          <a:p>
            <a:fld id="{C90A66AE-81F5-474A-B74B-EE41E9320F19}" type="datetimeFigureOut">
              <a:rPr lang="uk-UA" smtClean="0"/>
              <a:t>17.03.2023</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764F593F-0D5B-4CF0-BEE2-6583C73E7271}" type="slidenum">
              <a:rPr lang="uk-UA" smtClean="0"/>
              <a:t>‹№›</a:t>
            </a:fld>
            <a:endParaRPr lang="uk-UA"/>
          </a:p>
        </p:txBody>
      </p:sp>
      <p:sp>
        <p:nvSpPr>
          <p:cNvPr id="9" name="Місце для вмісту 8"/>
          <p:cNvSpPr>
            <a:spLocks noGrp="1"/>
          </p:cNvSpPr>
          <p:nvPr>
            <p:ph sz="quarter" idx="1"/>
          </p:nvPr>
        </p:nvSpPr>
        <p:spPr>
          <a:xfrm>
            <a:off x="457200" y="1600200"/>
            <a:ext cx="3657600" cy="4572000"/>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11" name="Місце для вмісту 10"/>
          <p:cNvSpPr>
            <a:spLocks noGrp="1"/>
          </p:cNvSpPr>
          <p:nvPr>
            <p:ph sz="quarter" idx="2"/>
          </p:nvPr>
        </p:nvSpPr>
        <p:spPr>
          <a:xfrm>
            <a:off x="4270248" y="1600200"/>
            <a:ext cx="3657600" cy="4572000"/>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uk-UA" smtClean="0"/>
              <a:t>Зразок заголовка</a:t>
            </a:r>
            <a:endParaRPr kumimoji="0" lang="en-US"/>
          </a:p>
        </p:txBody>
      </p:sp>
      <p:sp>
        <p:nvSpPr>
          <p:cNvPr id="7" name="Місце для дати 6"/>
          <p:cNvSpPr>
            <a:spLocks noGrp="1"/>
          </p:cNvSpPr>
          <p:nvPr>
            <p:ph type="dt" sz="half" idx="10"/>
          </p:nvPr>
        </p:nvSpPr>
        <p:spPr/>
        <p:txBody>
          <a:bodyPr/>
          <a:lstStyle/>
          <a:p>
            <a:fld id="{C90A66AE-81F5-474A-B74B-EE41E9320F19}" type="datetimeFigureOut">
              <a:rPr lang="uk-UA" smtClean="0"/>
              <a:t>17.03.2023</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764F593F-0D5B-4CF0-BEE2-6583C73E7271}" type="slidenum">
              <a:rPr lang="uk-UA" smtClean="0"/>
              <a:t>‹№›</a:t>
            </a:fld>
            <a:endParaRPr lang="uk-UA"/>
          </a:p>
        </p:txBody>
      </p:sp>
      <p:sp>
        <p:nvSpPr>
          <p:cNvPr id="11" name="Місце для вмісту 10"/>
          <p:cNvSpPr>
            <a:spLocks noGrp="1"/>
          </p:cNvSpPr>
          <p:nvPr>
            <p:ph sz="quarter" idx="2"/>
          </p:nvPr>
        </p:nvSpPr>
        <p:spPr>
          <a:xfrm>
            <a:off x="457200" y="2362200"/>
            <a:ext cx="3657600" cy="3886200"/>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13" name="Місце для вмісту 12"/>
          <p:cNvSpPr>
            <a:spLocks noGrp="1"/>
          </p:cNvSpPr>
          <p:nvPr>
            <p:ph sz="quarter" idx="4"/>
          </p:nvPr>
        </p:nvSpPr>
        <p:spPr>
          <a:xfrm>
            <a:off x="4371975" y="2362200"/>
            <a:ext cx="3657600" cy="3886200"/>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12" name="Місце для тексту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uk-UA" smtClean="0"/>
              <a:t>Зразок тексту</a:t>
            </a:r>
          </a:p>
        </p:txBody>
      </p:sp>
      <p:sp>
        <p:nvSpPr>
          <p:cNvPr id="14" name="Місце для тексту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uk-UA" smtClean="0"/>
              <a:t>Зразок тексту</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6" name="Місце для дати 5"/>
          <p:cNvSpPr>
            <a:spLocks noGrp="1"/>
          </p:cNvSpPr>
          <p:nvPr>
            <p:ph type="dt" sz="half" idx="10"/>
          </p:nvPr>
        </p:nvSpPr>
        <p:spPr/>
        <p:txBody>
          <a:bodyPr rtlCol="0"/>
          <a:lstStyle/>
          <a:p>
            <a:fld id="{C90A66AE-81F5-474A-B74B-EE41E9320F19}" type="datetimeFigureOut">
              <a:rPr lang="uk-UA" smtClean="0"/>
              <a:t>17.03.2023</a:t>
            </a:fld>
            <a:endParaRPr lang="uk-UA"/>
          </a:p>
        </p:txBody>
      </p:sp>
      <p:sp>
        <p:nvSpPr>
          <p:cNvPr id="7" name="Місце для номера слайда 6"/>
          <p:cNvSpPr>
            <a:spLocks noGrp="1"/>
          </p:cNvSpPr>
          <p:nvPr>
            <p:ph type="sldNum" sz="quarter" idx="11"/>
          </p:nvPr>
        </p:nvSpPr>
        <p:spPr/>
        <p:txBody>
          <a:bodyPr rtlCol="0"/>
          <a:lstStyle/>
          <a:p>
            <a:fld id="{764F593F-0D5B-4CF0-BEE2-6583C73E7271}" type="slidenum">
              <a:rPr lang="uk-UA" smtClean="0"/>
              <a:t>‹№›</a:t>
            </a:fld>
            <a:endParaRPr lang="uk-UA"/>
          </a:p>
        </p:txBody>
      </p:sp>
      <p:sp>
        <p:nvSpPr>
          <p:cNvPr id="8" name="Місце для нижнього колонтитула 7"/>
          <p:cNvSpPr>
            <a:spLocks noGrp="1"/>
          </p:cNvSpPr>
          <p:nvPr>
            <p:ph type="ftr" sz="quarter" idx="12"/>
          </p:nvPr>
        </p:nvSpPr>
        <p:spPr/>
        <p:txBody>
          <a:bodyPr rtlCol="0"/>
          <a:lstStyle/>
          <a:p>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C90A66AE-81F5-474A-B74B-EE41E9320F19}" type="datetimeFigureOut">
              <a:rPr lang="uk-UA" smtClean="0"/>
              <a:t>17.03.2023</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з підписом">
    <p:bg>
      <p:bgRef idx="1001">
        <a:schemeClr val="bg1"/>
      </p:bgRef>
    </p:bg>
    <p:spTree>
      <p:nvGrpSpPr>
        <p:cNvPr id="1" name=""/>
        <p:cNvGrpSpPr/>
        <p:nvPr/>
      </p:nvGrpSpPr>
      <p:grpSpPr>
        <a:xfrm>
          <a:off x="0" y="0"/>
          <a:ext cx="0" cy="0"/>
          <a:chOff x="0" y="0"/>
          <a:chExt cx="0" cy="0"/>
        </a:xfrm>
      </p:grpSpPr>
      <p:sp>
        <p:nvSpPr>
          <p:cNvPr id="10" name="Пряма сполучна ліні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uk-UA" smtClean="0"/>
              <a:t>Зразок заголовка</a:t>
            </a:r>
            <a:endParaRPr kumimoji="0" lang="en-US"/>
          </a:p>
        </p:txBody>
      </p:sp>
      <p:sp>
        <p:nvSpPr>
          <p:cNvPr id="3" name="Місце для тексту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uk-UA" smtClean="0"/>
              <a:t>Зразок тексту</a:t>
            </a:r>
          </a:p>
        </p:txBody>
      </p:sp>
      <p:sp>
        <p:nvSpPr>
          <p:cNvPr id="8" name="Пряма сполучна ліні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 сполучна ліні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 сполучна ліні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кут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 сполучна ліні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Місце для вмісту 17"/>
          <p:cNvSpPr>
            <a:spLocks noGrp="1"/>
          </p:cNvSpPr>
          <p:nvPr>
            <p:ph sz="quarter" idx="1"/>
          </p:nvPr>
        </p:nvSpPr>
        <p:spPr>
          <a:xfrm>
            <a:off x="304800" y="274320"/>
            <a:ext cx="5638800" cy="6327648"/>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21" name="Місце для дати 20"/>
          <p:cNvSpPr>
            <a:spLocks noGrp="1"/>
          </p:cNvSpPr>
          <p:nvPr>
            <p:ph type="dt" sz="half" idx="14"/>
          </p:nvPr>
        </p:nvSpPr>
        <p:spPr/>
        <p:txBody>
          <a:bodyPr rtlCol="0"/>
          <a:lstStyle/>
          <a:p>
            <a:fld id="{C90A66AE-81F5-474A-B74B-EE41E9320F19}" type="datetimeFigureOut">
              <a:rPr lang="uk-UA" smtClean="0"/>
              <a:t>17.03.2023</a:t>
            </a:fld>
            <a:endParaRPr lang="uk-UA"/>
          </a:p>
        </p:txBody>
      </p:sp>
      <p:sp>
        <p:nvSpPr>
          <p:cNvPr id="22" name="Місце для номера слайда 21"/>
          <p:cNvSpPr>
            <a:spLocks noGrp="1"/>
          </p:cNvSpPr>
          <p:nvPr>
            <p:ph type="sldNum" sz="quarter" idx="15"/>
          </p:nvPr>
        </p:nvSpPr>
        <p:spPr/>
        <p:txBody>
          <a:bodyPr rtlCol="0"/>
          <a:lstStyle/>
          <a:p>
            <a:fld id="{764F593F-0D5B-4CF0-BEE2-6583C73E7271}" type="slidenum">
              <a:rPr lang="uk-UA" smtClean="0"/>
              <a:t>‹№›</a:t>
            </a:fld>
            <a:endParaRPr lang="uk-UA"/>
          </a:p>
        </p:txBody>
      </p:sp>
      <p:sp>
        <p:nvSpPr>
          <p:cNvPr id="23" name="Місце для нижнього колонтитула 22"/>
          <p:cNvSpPr>
            <a:spLocks noGrp="1"/>
          </p:cNvSpPr>
          <p:nvPr>
            <p:ph type="ftr" sz="quarter" idx="16"/>
          </p:nvPr>
        </p:nvSpPr>
        <p:spPr/>
        <p:txBody>
          <a:bodyPr rtlCol="0"/>
          <a:lstStyle/>
          <a:p>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sp>
        <p:nvSpPr>
          <p:cNvPr id="9" name="Пряма сполучна ліні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uk-UA" smtClean="0"/>
              <a:t>Зразок заголовка</a:t>
            </a:r>
            <a:endParaRPr kumimoji="0" lang="en-US"/>
          </a:p>
        </p:txBody>
      </p:sp>
      <p:sp>
        <p:nvSpPr>
          <p:cNvPr id="3" name="Місце для зображення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uk-UA" smtClean="0"/>
              <a:t>Клацніть піктограму, щоб додати зображення</a:t>
            </a:r>
            <a:endParaRPr kumimoji="0" lang="en-US" dirty="0"/>
          </a:p>
        </p:txBody>
      </p:sp>
      <p:sp>
        <p:nvSpPr>
          <p:cNvPr id="4" name="Місце для тексту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uk-UA" smtClean="0"/>
              <a:t>Зразок тексту</a:t>
            </a:r>
          </a:p>
        </p:txBody>
      </p:sp>
      <p:sp>
        <p:nvSpPr>
          <p:cNvPr id="10" name="Пряма сполучна ліні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кут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 сполучна ліні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 сполучна ліні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 сполучна ліні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Місце для дати 16"/>
          <p:cNvSpPr>
            <a:spLocks noGrp="1"/>
          </p:cNvSpPr>
          <p:nvPr>
            <p:ph type="dt" sz="half" idx="10"/>
          </p:nvPr>
        </p:nvSpPr>
        <p:spPr/>
        <p:txBody>
          <a:bodyPr rtlCol="0"/>
          <a:lstStyle/>
          <a:p>
            <a:fld id="{C90A66AE-81F5-474A-B74B-EE41E9320F19}" type="datetimeFigureOut">
              <a:rPr lang="uk-UA" smtClean="0"/>
              <a:t>17.03.2023</a:t>
            </a:fld>
            <a:endParaRPr lang="uk-UA"/>
          </a:p>
        </p:txBody>
      </p:sp>
      <p:sp>
        <p:nvSpPr>
          <p:cNvPr id="18" name="Місце для номера слайда 17"/>
          <p:cNvSpPr>
            <a:spLocks noGrp="1"/>
          </p:cNvSpPr>
          <p:nvPr>
            <p:ph type="sldNum" sz="quarter" idx="11"/>
          </p:nvPr>
        </p:nvSpPr>
        <p:spPr/>
        <p:txBody>
          <a:bodyPr rtlCol="0"/>
          <a:lstStyle/>
          <a:p>
            <a:fld id="{764F593F-0D5B-4CF0-BEE2-6583C73E7271}" type="slidenum">
              <a:rPr lang="uk-UA" smtClean="0"/>
              <a:t>‹№›</a:t>
            </a:fld>
            <a:endParaRPr lang="uk-UA"/>
          </a:p>
        </p:txBody>
      </p:sp>
      <p:sp>
        <p:nvSpPr>
          <p:cNvPr id="21" name="Місце для нижнього колонтитула 20"/>
          <p:cNvSpPr>
            <a:spLocks noGrp="1"/>
          </p:cNvSpPr>
          <p:nvPr>
            <p:ph type="ftr" sz="quarter" idx="12"/>
          </p:nvPr>
        </p:nvSpPr>
        <p:spPr/>
        <p:txBody>
          <a:bodyPr rtlCol="0"/>
          <a:lstStyle/>
          <a:p>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 сполучна ліні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Місце для заголовка 21"/>
          <p:cNvSpPr>
            <a:spLocks noGrp="1"/>
          </p:cNvSpPr>
          <p:nvPr>
            <p:ph type="title"/>
          </p:nvPr>
        </p:nvSpPr>
        <p:spPr>
          <a:xfrm>
            <a:off x="457200" y="274638"/>
            <a:ext cx="7467600" cy="1143000"/>
          </a:xfrm>
          <a:prstGeom prst="rect">
            <a:avLst/>
          </a:prstGeom>
        </p:spPr>
        <p:txBody>
          <a:bodyPr vert="horz" anchor="b">
            <a:normAutofit/>
          </a:bodyPr>
          <a:lstStyle/>
          <a:p>
            <a:r>
              <a:rPr kumimoji="0" lang="uk-UA" smtClean="0"/>
              <a:t>Зразок заголовка</a:t>
            </a:r>
            <a:endParaRPr kumimoji="0" lang="en-US"/>
          </a:p>
        </p:txBody>
      </p:sp>
      <p:sp>
        <p:nvSpPr>
          <p:cNvPr id="13" name="Місце для тексту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14" name="Місце для дати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90A66AE-81F5-474A-B74B-EE41E9320F19}" type="datetimeFigureOut">
              <a:rPr lang="uk-UA" smtClean="0"/>
              <a:t>17.03.2023</a:t>
            </a:fld>
            <a:endParaRPr lang="uk-UA"/>
          </a:p>
        </p:txBody>
      </p:sp>
      <p:sp>
        <p:nvSpPr>
          <p:cNvPr id="3" name="Місце для нижнього колонтитула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uk-UA"/>
          </a:p>
        </p:txBody>
      </p:sp>
      <p:sp>
        <p:nvSpPr>
          <p:cNvPr id="7" name="Пряма сполучна ліні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 сполучна ліні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кут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 сполучна ліні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Місце для номера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64F593F-0D5B-4CF0-BEE2-6583C73E7271}"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931224" cy="1642194"/>
          </a:xfrm>
        </p:spPr>
        <p:txBody>
          <a:bodyPr>
            <a:noAutofit/>
          </a:bodyPr>
          <a:lstStyle/>
          <a:p>
            <a:pPr algn="ctr"/>
            <a:r>
              <a:rPr lang="uk-UA" sz="2000" b="1" dirty="0" smtClean="0">
                <a:solidFill>
                  <a:schemeClr val="accent3">
                    <a:lumMod val="75000"/>
                  </a:schemeClr>
                </a:solidFill>
              </a:rPr>
              <a:t/>
            </a:r>
            <a:br>
              <a:rPr lang="uk-UA" sz="2000" b="1" dirty="0" smtClean="0">
                <a:solidFill>
                  <a:schemeClr val="accent3">
                    <a:lumMod val="75000"/>
                  </a:schemeClr>
                </a:solidFill>
              </a:rPr>
            </a:br>
            <a:r>
              <a:rPr lang="uk-UA" sz="2000" b="1" dirty="0">
                <a:solidFill>
                  <a:schemeClr val="accent3">
                    <a:lumMod val="75000"/>
                  </a:schemeClr>
                </a:solidFill>
              </a:rPr>
              <a:t>Змістовий модуль 2. </a:t>
            </a:r>
            <a:r>
              <a:rPr lang="uk-UA" sz="2000" b="1" dirty="0" smtClean="0">
                <a:solidFill>
                  <a:schemeClr val="accent3">
                    <a:lumMod val="75000"/>
                  </a:schemeClr>
                </a:solidFill>
              </a:rPr>
              <a:t/>
            </a:r>
            <a:br>
              <a:rPr lang="uk-UA" sz="2000" b="1" dirty="0" smtClean="0">
                <a:solidFill>
                  <a:schemeClr val="accent3">
                    <a:lumMod val="75000"/>
                  </a:schemeClr>
                </a:solidFill>
              </a:rPr>
            </a:br>
            <a:r>
              <a:rPr lang="uk-UA" sz="2000" b="1" dirty="0" smtClean="0">
                <a:solidFill>
                  <a:schemeClr val="accent3">
                    <a:lumMod val="75000"/>
                  </a:schemeClr>
                </a:solidFill>
              </a:rPr>
              <a:t>Теорія </a:t>
            </a:r>
            <a:r>
              <a:rPr lang="uk-UA" sz="2000" b="1" dirty="0">
                <a:solidFill>
                  <a:schemeClr val="accent3">
                    <a:lumMod val="75000"/>
                  </a:schemeClr>
                </a:solidFill>
              </a:rPr>
              <a:t>фірми та конкурентний ринок</a:t>
            </a:r>
            <a:r>
              <a:rPr lang="uk-UA" sz="2000" dirty="0">
                <a:solidFill>
                  <a:schemeClr val="accent3">
                    <a:lumMod val="75000"/>
                  </a:schemeClr>
                </a:solidFill>
              </a:rPr>
              <a:t/>
            </a:r>
            <a:br>
              <a:rPr lang="uk-UA" sz="2000" dirty="0">
                <a:solidFill>
                  <a:schemeClr val="accent3">
                    <a:lumMod val="75000"/>
                  </a:schemeClr>
                </a:solidFill>
              </a:rPr>
            </a:br>
            <a:r>
              <a:rPr lang="uk-UA" sz="2000" b="1" dirty="0">
                <a:solidFill>
                  <a:srgbClr val="FF0000"/>
                </a:solidFill>
              </a:rPr>
              <a:t/>
            </a:r>
            <a:br>
              <a:rPr lang="uk-UA" sz="2000" b="1" dirty="0">
                <a:solidFill>
                  <a:srgbClr val="FF0000"/>
                </a:solidFill>
              </a:rPr>
            </a:br>
            <a:r>
              <a:rPr lang="uk-UA" sz="2000" b="1" dirty="0" smtClean="0">
                <a:solidFill>
                  <a:srgbClr val="FF0000"/>
                </a:solidFill>
              </a:rPr>
              <a:t>Тема </a:t>
            </a:r>
            <a:r>
              <a:rPr lang="uk-UA" sz="2000" b="1" dirty="0">
                <a:solidFill>
                  <a:srgbClr val="FF0000"/>
                </a:solidFill>
              </a:rPr>
              <a:t>2.1. Мікроекономічна модель підприємства</a:t>
            </a:r>
            <a:r>
              <a:rPr lang="uk-UA" sz="2000" b="1" dirty="0" smtClean="0">
                <a:solidFill>
                  <a:srgbClr val="FF0000"/>
                </a:solidFill>
              </a:rPr>
              <a:t>.</a:t>
            </a:r>
            <a:endParaRPr lang="uk-UA" sz="2000" dirty="0">
              <a:solidFill>
                <a:srgbClr val="FF0000"/>
              </a:solidFill>
            </a:endParaRPr>
          </a:p>
        </p:txBody>
      </p:sp>
      <p:sp>
        <p:nvSpPr>
          <p:cNvPr id="3" name="Місце для вмісту 2"/>
          <p:cNvSpPr>
            <a:spLocks noGrp="1"/>
          </p:cNvSpPr>
          <p:nvPr>
            <p:ph sz="quarter" idx="1"/>
          </p:nvPr>
        </p:nvSpPr>
        <p:spPr/>
        <p:txBody>
          <a:bodyPr/>
          <a:lstStyle/>
          <a:p>
            <a:pPr marL="0" indent="457200" algn="just">
              <a:buNone/>
            </a:pPr>
            <a:r>
              <a:rPr lang="uk-UA" b="1" dirty="0">
                <a:latin typeface="Times New Roman" pitchFamily="18" charset="0"/>
                <a:cs typeface="Times New Roman" pitchFamily="18" charset="0"/>
              </a:rPr>
              <a:t> </a:t>
            </a:r>
            <a:endParaRPr lang="uk-UA" dirty="0">
              <a:latin typeface="Times New Roman" pitchFamily="18" charset="0"/>
              <a:cs typeface="Times New Roman" pitchFamily="18" charset="0"/>
            </a:endParaRPr>
          </a:p>
          <a:p>
            <a:pPr marL="0" indent="457200" algn="just">
              <a:buNone/>
            </a:pPr>
            <a:r>
              <a:rPr lang="uk-UA" dirty="0">
                <a:latin typeface="Times New Roman" pitchFamily="18" charset="0"/>
                <a:cs typeface="Times New Roman" pitchFamily="18" charset="0"/>
              </a:rPr>
              <a:t>1. Підприємство як суб'єкт </a:t>
            </a:r>
            <a:r>
              <a:rPr lang="uk-UA" dirty="0" smtClean="0">
                <a:latin typeface="Times New Roman" pitchFamily="18" charset="0"/>
                <a:cs typeface="Times New Roman" pitchFamily="18" charset="0"/>
              </a:rPr>
              <a:t>ринкової економіки.</a:t>
            </a:r>
            <a:endParaRPr lang="uk-UA" dirty="0">
              <a:latin typeface="Times New Roman" pitchFamily="18" charset="0"/>
              <a:cs typeface="Times New Roman" pitchFamily="18" charset="0"/>
            </a:endParaRPr>
          </a:p>
          <a:p>
            <a:pPr marL="0" indent="457200" algn="just">
              <a:buNone/>
            </a:pPr>
            <a:r>
              <a:rPr lang="uk-UA" dirty="0" smtClean="0">
                <a:latin typeface="Times New Roman" pitchFamily="18" charset="0"/>
                <a:cs typeface="Times New Roman" pitchFamily="18" charset="0"/>
              </a:rPr>
              <a:t>2. Виробнича функція.</a:t>
            </a:r>
          </a:p>
          <a:p>
            <a:pPr marL="0" indent="457200" algn="just">
              <a:buNone/>
            </a:pPr>
            <a:r>
              <a:rPr lang="uk-UA" dirty="0" smtClean="0">
                <a:latin typeface="Times New Roman" pitchFamily="18" charset="0"/>
                <a:cs typeface="Times New Roman" pitchFamily="18" charset="0"/>
              </a:rPr>
              <a:t>3. </a:t>
            </a:r>
            <a:r>
              <a:rPr lang="uk-UA" dirty="0">
                <a:latin typeface="Times New Roman" pitchFamily="18" charset="0"/>
                <a:cs typeface="Times New Roman" pitchFamily="18" charset="0"/>
              </a:rPr>
              <a:t>Основні параметри підприємства.</a:t>
            </a:r>
          </a:p>
          <a:p>
            <a:pPr marL="0" indent="457200" algn="just">
              <a:buNone/>
            </a:pP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25716201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997937" y="188913"/>
            <a:ext cx="7174463" cy="6284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37927" y="260648"/>
            <a:ext cx="461665" cy="6120680"/>
          </a:xfrm>
          <a:prstGeom prst="rect">
            <a:avLst/>
          </a:prstGeom>
        </p:spPr>
        <p:style>
          <a:lnRef idx="2">
            <a:schemeClr val="accent1"/>
          </a:lnRef>
          <a:fillRef idx="1">
            <a:schemeClr val="lt1"/>
          </a:fillRef>
          <a:effectRef idx="0">
            <a:schemeClr val="accent1"/>
          </a:effectRef>
          <a:fontRef idx="minor">
            <a:schemeClr val="dk1"/>
          </a:fontRef>
        </p:style>
        <p:txBody>
          <a:bodyPr vert="vert" wrap="square" rtlCol="0">
            <a:spAutoFit/>
          </a:bodyPr>
          <a:lstStyle/>
          <a:p>
            <a:pPr algn="ctr"/>
            <a:r>
              <a:rPr lang="uk-UA" dirty="0" smtClean="0">
                <a:solidFill>
                  <a:srgbClr val="FF0000"/>
                </a:solidFill>
              </a:rPr>
              <a:t>КЛАСИФІКАЦІЯ ПІДПРИЄМСТВ</a:t>
            </a:r>
            <a:endParaRPr lang="uk-UA" dirty="0">
              <a:solidFill>
                <a:srgbClr val="FF0000"/>
              </a:solidFill>
            </a:endParaRPr>
          </a:p>
        </p:txBody>
      </p:sp>
    </p:spTree>
    <p:extLst>
      <p:ext uri="{BB962C8B-B14F-4D97-AF65-F5344CB8AC3E}">
        <p14:creationId xmlns:p14="http://schemas.microsoft.com/office/powerpoint/2010/main" val="3764410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sz="quarter" idx="1"/>
          </p:nvPr>
        </p:nvSpPr>
        <p:spPr>
          <a:xfrm>
            <a:off x="457200" y="404664"/>
            <a:ext cx="7467600" cy="6069288"/>
          </a:xfrm>
        </p:spPr>
        <p:txBody>
          <a:bodyPr>
            <a:normAutofit fontScale="62500" lnSpcReduction="20000"/>
          </a:bodyPr>
          <a:lstStyle/>
          <a:p>
            <a:pPr marL="0" indent="0" algn="ctr">
              <a:buNone/>
            </a:pPr>
            <a:r>
              <a:rPr lang="uk-UA" b="1" dirty="0">
                <a:latin typeface="Times New Roman" pitchFamily="18" charset="0"/>
                <a:cs typeface="Times New Roman" pitchFamily="18" charset="0"/>
              </a:rPr>
              <a:t>Права:</a:t>
            </a:r>
            <a:endParaRPr lang="uk-UA" dirty="0">
              <a:latin typeface="Times New Roman" pitchFamily="18" charset="0"/>
              <a:cs typeface="Times New Roman" pitchFamily="18" charset="0"/>
            </a:endParaRPr>
          </a:p>
          <a:p>
            <a:r>
              <a:rPr lang="uk-UA" dirty="0">
                <a:latin typeface="Times New Roman" pitchFamily="18" charset="0"/>
                <a:cs typeface="Times New Roman" pitchFamily="18" charset="0"/>
              </a:rPr>
              <a:t>1) право мати відокремлене майно;</a:t>
            </a:r>
          </a:p>
          <a:p>
            <a:r>
              <a:rPr lang="uk-UA" dirty="0">
                <a:latin typeface="Times New Roman" pitchFamily="18" charset="0"/>
                <a:cs typeface="Times New Roman" pitchFamily="18" charset="0"/>
              </a:rPr>
              <a:t>2) право самостійного укладання договорів;</a:t>
            </a:r>
          </a:p>
          <a:p>
            <a:r>
              <a:rPr lang="uk-UA" dirty="0">
                <a:latin typeface="Times New Roman" pitchFamily="18" charset="0"/>
                <a:cs typeface="Times New Roman" pitchFamily="18" charset="0"/>
              </a:rPr>
              <a:t>3) право найму та звільнення персоналу;</a:t>
            </a:r>
          </a:p>
          <a:p>
            <a:r>
              <a:rPr lang="uk-UA" dirty="0">
                <a:latin typeface="Times New Roman" pitchFamily="18" charset="0"/>
                <a:cs typeface="Times New Roman" pitchFamily="18" charset="0"/>
              </a:rPr>
              <a:t>4) право виступати від свого імені в господарському обороті;</a:t>
            </a:r>
          </a:p>
          <a:p>
            <a:r>
              <a:rPr lang="uk-UA" dirty="0">
                <a:latin typeface="Times New Roman" pitchFamily="18" charset="0"/>
                <a:cs typeface="Times New Roman" pitchFamily="18" charset="0"/>
              </a:rPr>
              <a:t>5) право мати самостійний баланс;</a:t>
            </a:r>
          </a:p>
          <a:p>
            <a:r>
              <a:rPr lang="uk-UA" dirty="0">
                <a:latin typeface="Times New Roman" pitchFamily="18" charset="0"/>
                <a:cs typeface="Times New Roman" pitchFamily="18" charset="0"/>
              </a:rPr>
              <a:t>6) право бути відповідачем і позивачем у суді.</a:t>
            </a:r>
          </a:p>
          <a:p>
            <a:pPr marL="0" indent="0">
              <a:buNone/>
            </a:pPr>
            <a:endParaRPr lang="uk-UA" dirty="0">
              <a:latin typeface="Times New Roman" pitchFamily="18" charset="0"/>
              <a:cs typeface="Times New Roman" pitchFamily="18" charset="0"/>
            </a:endParaRPr>
          </a:p>
          <a:p>
            <a:pPr marL="0" indent="0" algn="ctr">
              <a:buNone/>
            </a:pPr>
            <a:r>
              <a:rPr lang="uk-UA" b="1" dirty="0">
                <a:latin typeface="Times New Roman" pitchFamily="18" charset="0"/>
                <a:cs typeface="Times New Roman" pitchFamily="18" charset="0"/>
              </a:rPr>
              <a:t>Обов’язки:</a:t>
            </a:r>
            <a:endParaRPr lang="uk-UA" dirty="0">
              <a:latin typeface="Times New Roman" pitchFamily="18" charset="0"/>
              <a:cs typeface="Times New Roman" pitchFamily="18" charset="0"/>
            </a:endParaRPr>
          </a:p>
          <a:p>
            <a:r>
              <a:rPr lang="uk-UA" dirty="0">
                <a:latin typeface="Times New Roman" pitchFamily="18" charset="0"/>
                <a:cs typeface="Times New Roman" pitchFamily="18" charset="0"/>
              </a:rPr>
              <a:t>1) нести майнову відповідальність за своїми діями;</a:t>
            </a:r>
          </a:p>
          <a:p>
            <a:r>
              <a:rPr lang="uk-UA" dirty="0">
                <a:latin typeface="Times New Roman" pitchFamily="18" charset="0"/>
                <a:cs typeface="Times New Roman" pitchFamily="18" charset="0"/>
              </a:rPr>
              <a:t>2) своєчасне надання звітності в контролюючі органи;</a:t>
            </a:r>
          </a:p>
          <a:p>
            <a:r>
              <a:rPr lang="uk-UA" dirty="0">
                <a:latin typeface="Times New Roman" pitchFamily="18" charset="0"/>
                <a:cs typeface="Times New Roman" pitchFamily="18" charset="0"/>
              </a:rPr>
              <a:t>3) своєчасний розрахунок за своїми зобов’язаннями;</a:t>
            </a:r>
          </a:p>
          <a:p>
            <a:r>
              <a:rPr lang="uk-UA" dirty="0">
                <a:latin typeface="Times New Roman" pitchFamily="18" charset="0"/>
                <a:cs typeface="Times New Roman" pitchFamily="18" charset="0"/>
              </a:rPr>
              <a:t>4) точне ведення обліку витрат на виробництво і реалізацію продукцію</a:t>
            </a:r>
            <a:r>
              <a:rPr lang="uk-UA" dirty="0" smtClean="0">
                <a:latin typeface="Times New Roman" pitchFamily="18" charset="0"/>
                <a:cs typeface="Times New Roman" pitchFamily="18" charset="0"/>
              </a:rPr>
              <a:t>.</a:t>
            </a:r>
          </a:p>
          <a:p>
            <a:pPr marL="0" indent="0">
              <a:buNone/>
            </a:pPr>
            <a:endParaRPr lang="uk-UA" dirty="0" smtClean="0">
              <a:latin typeface="Times New Roman" pitchFamily="18" charset="0"/>
              <a:cs typeface="Times New Roman" pitchFamily="18" charset="0"/>
            </a:endParaRPr>
          </a:p>
          <a:p>
            <a:pPr marL="0" indent="457200" algn="just">
              <a:buNone/>
            </a:pPr>
            <a:r>
              <a:rPr lang="uk-UA" b="1" dirty="0">
                <a:latin typeface="Times New Roman" pitchFamily="18" charset="0"/>
                <a:cs typeface="Times New Roman" pitchFamily="18" charset="0"/>
              </a:rPr>
              <a:t>Головна мета підприємства</a:t>
            </a:r>
            <a:r>
              <a:rPr lang="uk-UA" dirty="0">
                <a:latin typeface="Times New Roman" pitchFamily="18" charset="0"/>
                <a:cs typeface="Times New Roman" pitchFamily="18" charset="0"/>
              </a:rPr>
              <a:t> - це виробництво продукції, надання послуг, виконання робіт для задоволення потреб ринку чи споживача і одержання завдяки цьому максимально можливого прибутку.</a:t>
            </a:r>
          </a:p>
          <a:p>
            <a:pPr marL="0" indent="457200" algn="just">
              <a:buNone/>
            </a:pPr>
            <a:r>
              <a:rPr lang="uk-UA" dirty="0">
                <a:latin typeface="Times New Roman" pitchFamily="18" charset="0"/>
                <a:cs typeface="Times New Roman" pitchFamily="18" charset="0"/>
              </a:rPr>
              <a:t>Для забезпечення даної мети підприємства має діяти на принципах господарського (або комерційного) розрахунку.</a:t>
            </a:r>
          </a:p>
          <a:p>
            <a:pPr marL="0" indent="457200" algn="just">
              <a:buNone/>
            </a:pPr>
            <a:r>
              <a:rPr lang="uk-UA" dirty="0">
                <a:latin typeface="Times New Roman" pitchFamily="18" charset="0"/>
                <a:cs typeface="Times New Roman" pitchFamily="18" charset="0"/>
              </a:rPr>
              <a:t>Дві найважливіші сторони господарського розрахунку такі:</a:t>
            </a:r>
          </a:p>
          <a:p>
            <a:pPr indent="457200" algn="just"/>
            <a:r>
              <a:rPr lang="uk-UA" dirty="0">
                <a:latin typeface="Times New Roman" pitchFamily="18" charset="0"/>
                <a:cs typeface="Times New Roman" pitchFamily="18" charset="0"/>
              </a:rPr>
              <a:t>отримання прибутку на основі створення необхідних суспільству товарів і послуг та підвищення ефективності виробництва;</a:t>
            </a:r>
          </a:p>
          <a:p>
            <a:pPr indent="457200" algn="just"/>
            <a:r>
              <a:rPr lang="uk-UA" dirty="0">
                <a:latin typeface="Times New Roman" pitchFamily="18" charset="0"/>
                <a:cs typeface="Times New Roman" pitchFamily="18" charset="0"/>
              </a:rPr>
              <a:t>економічна відповідальність за невміння господарювання, неефективне використання ресурсів.</a:t>
            </a:r>
          </a:p>
          <a:p>
            <a:endParaRPr lang="uk-UA" dirty="0">
              <a:latin typeface="Times New Roman" pitchFamily="18" charset="0"/>
              <a:cs typeface="Times New Roman" pitchFamily="18" charset="0"/>
            </a:endParaRPr>
          </a:p>
          <a:p>
            <a:pPr marL="0" indent="0">
              <a:buNone/>
            </a:pP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3088012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Основі установчі документи підприємства</a:t>
            </a:r>
            <a:endParaRPr lang="uk-UA" dirty="0"/>
          </a:p>
        </p:txBody>
      </p:sp>
      <p:sp>
        <p:nvSpPr>
          <p:cNvPr id="3" name="Місце для вмісту 2"/>
          <p:cNvSpPr>
            <a:spLocks noGrp="1"/>
          </p:cNvSpPr>
          <p:nvPr>
            <p:ph sz="quarter" idx="1"/>
          </p:nvPr>
        </p:nvSpPr>
        <p:spPr/>
        <p:txBody>
          <a:bodyPr>
            <a:normAutofit fontScale="92500" lnSpcReduction="10000"/>
          </a:bodyPr>
          <a:lstStyle/>
          <a:p>
            <a:pPr marL="0" indent="0" algn="ctr">
              <a:buNone/>
            </a:pPr>
            <a:r>
              <a:rPr lang="uk-UA" b="1" dirty="0" smtClean="0"/>
              <a:t>Статут </a:t>
            </a:r>
            <a:r>
              <a:rPr lang="uk-UA" b="1" dirty="0"/>
              <a:t>підприємства </a:t>
            </a:r>
            <a:r>
              <a:rPr lang="uk-UA" dirty="0"/>
              <a:t>— певна сукупність правил, що регулюють діяльність підприємства та його взаємовідносини з іншими суб’єктами господарювання. </a:t>
            </a:r>
            <a:r>
              <a:rPr lang="uk-UA" dirty="0" smtClean="0"/>
              <a:t>Статут </a:t>
            </a:r>
            <a:r>
              <a:rPr lang="uk-UA" dirty="0"/>
              <a:t>повинен відповідати основним положенням закону країни про підприємства.</a:t>
            </a:r>
          </a:p>
          <a:p>
            <a:pPr marL="0" indent="0">
              <a:buNone/>
            </a:pPr>
            <a:r>
              <a:rPr lang="uk-UA" dirty="0" smtClean="0"/>
              <a:t> </a:t>
            </a:r>
            <a:r>
              <a:rPr lang="uk-UA" dirty="0"/>
              <a:t>У ньому мають бути чітко сформульовані:</a:t>
            </a:r>
          </a:p>
          <a:p>
            <a:r>
              <a:rPr lang="uk-UA" dirty="0" smtClean="0"/>
              <a:t>точне </a:t>
            </a:r>
            <a:r>
              <a:rPr lang="uk-UA" dirty="0"/>
              <a:t>найменування і місцезнаходження підприємства;</a:t>
            </a:r>
          </a:p>
          <a:p>
            <a:r>
              <a:rPr lang="uk-UA" dirty="0" smtClean="0"/>
              <a:t>власник </a:t>
            </a:r>
            <a:r>
              <a:rPr lang="uk-UA" dirty="0"/>
              <a:t>(власники) або засновник (засновники);</a:t>
            </a:r>
          </a:p>
          <a:p>
            <a:r>
              <a:rPr lang="uk-UA" dirty="0" smtClean="0"/>
              <a:t>місія </a:t>
            </a:r>
            <a:r>
              <a:rPr lang="uk-UA" dirty="0"/>
              <a:t>та основні цілі діяльності;</a:t>
            </a:r>
          </a:p>
          <a:p>
            <a:r>
              <a:rPr lang="uk-UA" dirty="0" smtClean="0"/>
              <a:t>органи </a:t>
            </a:r>
            <a:r>
              <a:rPr lang="uk-UA" dirty="0"/>
              <a:t>управління і порядок їх формування;</a:t>
            </a:r>
          </a:p>
          <a:p>
            <a:r>
              <a:rPr lang="uk-UA" dirty="0" smtClean="0"/>
              <a:t>джерела </a:t>
            </a:r>
            <a:r>
              <a:rPr lang="uk-UA" dirty="0"/>
              <a:t>і порядок формування майна;</a:t>
            </a:r>
          </a:p>
          <a:p>
            <a:r>
              <a:rPr lang="uk-UA" dirty="0" smtClean="0"/>
              <a:t>умови </a:t>
            </a:r>
            <a:r>
              <a:rPr lang="uk-UA" dirty="0"/>
              <a:t>реорганізації і припинення діяльності.</a:t>
            </a:r>
          </a:p>
          <a:p>
            <a:pPr marL="0" indent="0">
              <a:buNone/>
            </a:pPr>
            <a:endParaRPr lang="uk-UA" dirty="0"/>
          </a:p>
        </p:txBody>
      </p:sp>
    </p:spTree>
    <p:extLst>
      <p:ext uri="{BB962C8B-B14F-4D97-AF65-F5344CB8AC3E}">
        <p14:creationId xmlns:p14="http://schemas.microsoft.com/office/powerpoint/2010/main" val="21411332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323528" y="260648"/>
            <a:ext cx="7601272" cy="6213304"/>
          </a:xfrm>
        </p:spPr>
        <p:txBody>
          <a:bodyPr/>
          <a:lstStyle/>
          <a:p>
            <a:pPr marL="0" indent="0" algn="ctr">
              <a:buNone/>
            </a:pPr>
            <a:r>
              <a:rPr lang="uk-UA" dirty="0" smtClean="0"/>
              <a:t> </a:t>
            </a:r>
            <a:r>
              <a:rPr lang="uk-UA" b="1" i="1" dirty="0"/>
              <a:t>Колективний договір </a:t>
            </a:r>
            <a:r>
              <a:rPr lang="uk-UA" dirty="0"/>
              <a:t>— угода між трудовим колективом в особі профспілки та адміністрацією підприємства (організації), що використовує найману працю.</a:t>
            </a:r>
          </a:p>
          <a:p>
            <a:r>
              <a:rPr lang="uk-UA" dirty="0" smtClean="0"/>
              <a:t>Колективний </a:t>
            </a:r>
            <a:r>
              <a:rPr lang="uk-UA" dirty="0"/>
              <a:t>договір має укладатися щорічно.</a:t>
            </a:r>
          </a:p>
          <a:p>
            <a:r>
              <a:rPr lang="uk-UA" dirty="0" smtClean="0"/>
              <a:t>Колективним </a:t>
            </a:r>
            <a:r>
              <a:rPr lang="uk-UA" dirty="0"/>
              <a:t>договором: регулюються виробничі, економічні і трудові відносини працівників з власником підприємства; визначаються заходи по забезпеченню належних умов та оплати праці, соціального захисту усіх категорій персоналу.</a:t>
            </a:r>
          </a:p>
          <a:p>
            <a:pPr marL="0" indent="0">
              <a:buNone/>
            </a:pPr>
            <a:endParaRPr lang="uk-UA" dirty="0"/>
          </a:p>
        </p:txBody>
      </p:sp>
    </p:spTree>
    <p:extLst>
      <p:ext uri="{BB962C8B-B14F-4D97-AF65-F5344CB8AC3E}">
        <p14:creationId xmlns:p14="http://schemas.microsoft.com/office/powerpoint/2010/main" val="30661482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251520" y="116632"/>
            <a:ext cx="8640960" cy="6357320"/>
          </a:xfrm>
        </p:spPr>
        <p:txBody>
          <a:bodyPr>
            <a:normAutofit fontScale="62500" lnSpcReduction="20000"/>
          </a:bodyPr>
          <a:lstStyle/>
          <a:p>
            <a:pPr marL="0" indent="0" algn="ctr">
              <a:buNone/>
            </a:pPr>
            <a:r>
              <a:rPr lang="uk-UA" dirty="0"/>
              <a:t>Організація економічної діяльності підприємства повинна бути спрямована на приведення в дію всіх його резервів, всебічне підвищення якості продукції, забезпечення рентабельності виробництва.</a:t>
            </a:r>
          </a:p>
          <a:p>
            <a:pPr marL="0" indent="0" algn="ctr">
              <a:buNone/>
            </a:pPr>
            <a:r>
              <a:rPr lang="uk-UA" b="1" dirty="0"/>
              <a:t>Принципами економічної діяльності є такі</a:t>
            </a:r>
            <a:r>
              <a:rPr lang="uk-UA" b="1" dirty="0" smtClean="0"/>
              <a:t>:</a:t>
            </a:r>
          </a:p>
          <a:p>
            <a:pPr marL="0" indent="0" algn="ctr">
              <a:buNone/>
            </a:pPr>
            <a:endParaRPr lang="uk-UA" dirty="0"/>
          </a:p>
          <a:p>
            <a:pPr indent="457200" algn="just"/>
            <a:r>
              <a:rPr lang="uk-UA" b="1" dirty="0" smtClean="0"/>
              <a:t>Самоокупність </a:t>
            </a:r>
            <a:r>
              <a:rPr lang="uk-UA" b="1" dirty="0"/>
              <a:t>і рентабельність. </a:t>
            </a:r>
            <a:r>
              <a:rPr lang="uk-UA" dirty="0" smtClean="0"/>
              <a:t>Цей </a:t>
            </a:r>
            <a:r>
              <a:rPr lang="uk-UA" dirty="0"/>
              <a:t>принцип вимагає точного обліку витрат І результатів, повного відшкодування собівартості продукції.</a:t>
            </a:r>
          </a:p>
          <a:p>
            <a:pPr indent="457200" algn="just"/>
            <a:r>
              <a:rPr lang="uk-UA" b="1" dirty="0" smtClean="0"/>
              <a:t>Самофінансування. </a:t>
            </a:r>
            <a:r>
              <a:rPr lang="uk-UA" dirty="0" smtClean="0"/>
              <a:t>Закріплення </a:t>
            </a:r>
            <a:r>
              <a:rPr lang="uk-UA" dirty="0"/>
              <a:t>частини одержаного прибутку за підприємством у його повне розпорядження. Підприємство розвивається за рахунок власних коштів, кредитів банку і валютної виручки.</a:t>
            </a:r>
          </a:p>
          <a:p>
            <a:pPr indent="457200" algn="just"/>
            <a:r>
              <a:rPr lang="uk-UA" b="1" dirty="0"/>
              <a:t>Матеріальна заінтересованість </a:t>
            </a:r>
            <a:r>
              <a:rPr lang="uk-UA" dirty="0"/>
              <a:t>у кінцевих результатах праці. Подолання зрівнялівки в оплаті праці, створення умов для заохочення ініціативи.</a:t>
            </a:r>
          </a:p>
          <a:p>
            <a:pPr indent="457200" algn="just"/>
            <a:r>
              <a:rPr lang="uk-UA" b="1" dirty="0"/>
              <a:t>Грошовий контроль за діяльністю підприємства. </a:t>
            </a:r>
            <a:r>
              <a:rPr lang="uk-UA" dirty="0"/>
              <a:t>Банк здійснює всі види розрахунків підприємства, кредитні й касові операції. Якщо підприємство систематично не виконує свої зобов'язання за розрахунками, то може бути оголошене банком неплатоспроможним, тобто банкрутом.</a:t>
            </a:r>
          </a:p>
          <a:p>
            <a:pPr indent="457200" algn="just"/>
            <a:r>
              <a:rPr lang="uk-UA" b="1" dirty="0"/>
              <a:t>Повна економічна відповідальність за кінцеві результати господарювання, виконання договорів. </a:t>
            </a:r>
            <a:r>
              <a:rPr lang="uk-UA" dirty="0"/>
              <a:t>Основною формою реалізації цього принципу є економічні санкції-вилучення незаконно одержаних доходів, відшкодування збитків, штрафи, неустойки, пені, зменшення або позбавлення премій.</a:t>
            </a:r>
          </a:p>
          <a:p>
            <a:pPr indent="457200" algn="just"/>
            <a:r>
              <a:rPr lang="uk-UA" b="1" dirty="0"/>
              <a:t>Господарська самостійність у межах чинного законодавства. </a:t>
            </a:r>
            <a:r>
              <a:rPr lang="uk-UA" dirty="0"/>
              <a:t>Органічною складовою організації економічної діяльності підприємства є внутрішньогосподарський розрахунок. Він охоплює систему економічних відносин внутрішніх підрозділів - цехів, відділів, дільниць - між собою і під-вами у цілому. Його основою є відповідальність структурних підрозділів підприємства за підвищення якості виробів і послуг та їх економічну ефективність. Сьогодні необхідно податки колективу широкі повноваження у прийнятті рішень.</a:t>
            </a:r>
          </a:p>
          <a:p>
            <a:pPr marL="0" indent="0">
              <a:buNone/>
            </a:pPr>
            <a:endParaRPr lang="uk-UA" dirty="0"/>
          </a:p>
        </p:txBody>
      </p:sp>
    </p:spTree>
    <p:extLst>
      <p:ext uri="{BB962C8B-B14F-4D97-AF65-F5344CB8AC3E}">
        <p14:creationId xmlns:p14="http://schemas.microsoft.com/office/powerpoint/2010/main" val="7470018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251520" y="188640"/>
            <a:ext cx="8280920" cy="6285312"/>
          </a:xfrm>
        </p:spPr>
        <p:txBody>
          <a:bodyPr>
            <a:normAutofit fontScale="77500" lnSpcReduction="20000"/>
          </a:bodyPr>
          <a:lstStyle/>
          <a:p>
            <a:pPr marL="0" indent="0" algn="ctr">
              <a:buNone/>
            </a:pPr>
            <a:r>
              <a:rPr lang="uk-UA" b="1" i="1" dirty="0"/>
              <a:t>Підприємства виконують ряд функцій</a:t>
            </a:r>
            <a:r>
              <a:rPr lang="uk-UA" dirty="0"/>
              <a:t>. Основні з них такі</a:t>
            </a:r>
            <a:r>
              <a:rPr lang="uk-UA" dirty="0" smtClean="0"/>
              <a:t>:</a:t>
            </a:r>
          </a:p>
          <a:p>
            <a:pPr marL="0" indent="0">
              <a:buNone/>
            </a:pPr>
            <a:endParaRPr lang="uk-UA" dirty="0"/>
          </a:p>
          <a:p>
            <a:pPr indent="457200" algn="just"/>
            <a:r>
              <a:rPr lang="uk-UA" dirty="0"/>
              <a:t>- </a:t>
            </a:r>
            <a:r>
              <a:rPr lang="uk-UA" b="1" dirty="0"/>
              <a:t>економічна</a:t>
            </a:r>
            <a:r>
              <a:rPr lang="uk-UA" dirty="0"/>
              <a:t>: задоволення потреб споживача в продукції (роботах, послугах); впровадження досягнень науково-технічного прогресу; забезпечення конкурентоспроможності підприємства; ріст продуктивності праці; розвиток виробничої інфраструктури; самофінансування; отримання прибутку;</a:t>
            </a:r>
          </a:p>
          <a:p>
            <a:pPr indent="457200" algn="just"/>
            <a:r>
              <a:rPr lang="uk-UA" dirty="0"/>
              <a:t>- </a:t>
            </a:r>
            <a:r>
              <a:rPr lang="uk-UA" b="1" dirty="0"/>
              <a:t>соціальна</a:t>
            </a:r>
            <a:r>
              <a:rPr lang="uk-UA" dirty="0"/>
              <a:t>: формування трудового колективу; вдосконалення кваліфікаційного складу працівників; покращення житлово-побутових умов працівників; розвиток соціальної інфраструктури;</a:t>
            </a:r>
          </a:p>
          <a:p>
            <a:pPr indent="457200" algn="just"/>
            <a:r>
              <a:rPr lang="uk-UA" dirty="0"/>
              <a:t>- </a:t>
            </a:r>
            <a:r>
              <a:rPr lang="uk-UA" b="1" dirty="0"/>
              <a:t>екологічна</a:t>
            </a:r>
            <a:r>
              <a:rPr lang="uk-UA" dirty="0"/>
              <a:t>: вдосконалення технологічних процесів; створення і розвиток екологічної інфраструктури; наукові і технічні вирішення проблем навколишнього середовища і раціонального природокористування.</a:t>
            </a:r>
          </a:p>
          <a:p>
            <a:pPr indent="457200" algn="just"/>
            <a:r>
              <a:rPr lang="uk-UA" dirty="0"/>
              <a:t>Крім того, що підприємство функціонує в системі національної економіки, воно може вступати у відносини з іншими партнерами в системі світового господарства, що й зумовлює здійснення ним </a:t>
            </a:r>
            <a:r>
              <a:rPr lang="uk-UA" b="1" i="1" dirty="0"/>
              <a:t>зовнішньоекономічної функції</a:t>
            </a:r>
            <a:r>
              <a:rPr lang="uk-UA" dirty="0"/>
              <a:t>. Вона визначається місцем і роллю даного підприємства в міжнародному поділі праці. Зовнішньоекономічна функція реалізується розвитком міжнародної спеціалізації і кооперації виробництва. Найбільш відомими формами такої спеціалізації і кооперації є міжнародна торгівля, організація спільних підприємств, участь у спільних міжнародних проектах, науково-дослідне співробітництво.</a:t>
            </a:r>
          </a:p>
          <a:p>
            <a:pPr marL="0" indent="0">
              <a:buNone/>
            </a:pPr>
            <a:endParaRPr lang="uk-UA" dirty="0"/>
          </a:p>
        </p:txBody>
      </p:sp>
    </p:spTree>
    <p:extLst>
      <p:ext uri="{BB962C8B-B14F-4D97-AF65-F5344CB8AC3E}">
        <p14:creationId xmlns:p14="http://schemas.microsoft.com/office/powerpoint/2010/main" val="25503284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34082"/>
          </a:xfrm>
        </p:spPr>
        <p:txBody>
          <a:bodyPr>
            <a:normAutofit/>
          </a:bodyPr>
          <a:lstStyle/>
          <a:p>
            <a:pPr algn="ctr"/>
            <a:r>
              <a:rPr lang="uk-UA" dirty="0">
                <a:solidFill>
                  <a:srgbClr val="FF0000"/>
                </a:solidFill>
                <a:latin typeface="Times New Roman" pitchFamily="18" charset="0"/>
                <a:cs typeface="Times New Roman" pitchFamily="18" charset="0"/>
              </a:rPr>
              <a:t>2. Виробнича </a:t>
            </a:r>
            <a:r>
              <a:rPr lang="uk-UA" dirty="0" smtClean="0">
                <a:solidFill>
                  <a:srgbClr val="FF0000"/>
                </a:solidFill>
                <a:latin typeface="Times New Roman" pitchFamily="18" charset="0"/>
                <a:cs typeface="Times New Roman" pitchFamily="18" charset="0"/>
              </a:rPr>
              <a:t>функція</a:t>
            </a:r>
            <a:r>
              <a:rPr lang="uk-UA" dirty="0">
                <a:solidFill>
                  <a:srgbClr val="FF0000"/>
                </a:solidFill>
                <a:latin typeface="Times New Roman" pitchFamily="18" charset="0"/>
                <a:cs typeface="Times New Roman" pitchFamily="18" charset="0"/>
              </a:rPr>
              <a:t>.</a:t>
            </a:r>
            <a:endParaRPr lang="uk-UA" dirty="0">
              <a:solidFill>
                <a:srgbClr val="FF0000"/>
              </a:solidFill>
            </a:endParaRPr>
          </a:p>
        </p:txBody>
      </p:sp>
      <p:sp>
        <p:nvSpPr>
          <p:cNvPr id="3" name="Місце для вмісту 2"/>
          <p:cNvSpPr>
            <a:spLocks noGrp="1"/>
          </p:cNvSpPr>
          <p:nvPr>
            <p:ph sz="quarter" idx="1"/>
          </p:nvPr>
        </p:nvSpPr>
        <p:spPr>
          <a:xfrm>
            <a:off x="457200" y="1052736"/>
            <a:ext cx="8363272" cy="5421216"/>
          </a:xfrm>
        </p:spPr>
        <p:txBody>
          <a:bodyPr/>
          <a:lstStyle/>
          <a:p>
            <a:pPr marL="0" indent="0" algn="ctr">
              <a:buNone/>
            </a:pPr>
            <a:r>
              <a:rPr lang="uk-UA" b="1" dirty="0"/>
              <a:t>Виробнича функція </a:t>
            </a:r>
            <a:r>
              <a:rPr lang="uk-UA" dirty="0"/>
              <a:t>є економіко-статистичною моделлю процесу виробництва продукції в даній економічній системі й виражає стійку закономірну кількісну залежність між об'ємними показниками ресурсів і випуску продукції</a:t>
            </a:r>
            <a:r>
              <a:rPr lang="uk-UA" dirty="0" smtClean="0"/>
              <a:t>. </a:t>
            </a:r>
          </a:p>
          <a:p>
            <a:pPr marL="0" indent="0" algn="ctr">
              <a:buNone/>
            </a:pPr>
            <a:r>
              <a:rPr lang="uk-UA" dirty="0" smtClean="0"/>
              <a:t>Основним </a:t>
            </a:r>
            <a:r>
              <a:rPr lang="uk-UA" dirty="0"/>
              <a:t>елементом процесу виробництва є, як відомо, праця як свідома цілеспрямована діяльність людини, а також предмети й засоби праці. Кількість та якість виробленої продукції визначаються обсягами та структурою цих чинників, а також способом організації їх взаємодії.</a:t>
            </a:r>
          </a:p>
        </p:txBody>
      </p:sp>
    </p:spTree>
    <p:extLst>
      <p:ext uri="{BB962C8B-B14F-4D97-AF65-F5344CB8AC3E}">
        <p14:creationId xmlns:p14="http://schemas.microsoft.com/office/powerpoint/2010/main" val="27814110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251520" y="260648"/>
            <a:ext cx="7673280" cy="6213304"/>
          </a:xfrm>
        </p:spPr>
        <p:txBody>
          <a:bodyPr/>
          <a:lstStyle/>
          <a:p>
            <a:pPr marL="0" indent="0" algn="ctr">
              <a:buNone/>
            </a:pPr>
            <a:r>
              <a:rPr lang="uk-UA" dirty="0">
                <a:latin typeface="Times New Roman" pitchFamily="18" charset="0"/>
                <a:cs typeface="Times New Roman" pitchFamily="18" charset="0"/>
              </a:rPr>
              <a:t>Виробничий процес у певній ланці управління – підприємстві (фірмі) – здійснюється на основі певної технології, тобто сукупності прийомів і способів перероблення сировини, матеріалів, напівфабрикатів на готову продукцію. Реально існуючий спосіб виробництва визначається, з одного боку, прагненням до оптимального узгодження технологій, а з іншого – обмеженими можливостями щодо забезпечення ресурсами та їх розміщення. По суті, обмеження в застосуванні технологій викликані двома основними причинами: неможливістю за короткий термін змінити й структури виробничих ресурсів, і умови, що їх накладає зовнішнє середовище (народногосподарські та зовнішньоекономічні вимоги).</a:t>
            </a:r>
          </a:p>
        </p:txBody>
      </p:sp>
    </p:spTree>
    <p:extLst>
      <p:ext uri="{BB962C8B-B14F-4D97-AF65-F5344CB8AC3E}">
        <p14:creationId xmlns:p14="http://schemas.microsoft.com/office/powerpoint/2010/main" val="10280225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sz="quarter" idx="1"/>
          </p:nvPr>
        </p:nvSpPr>
        <p:spPr>
          <a:xfrm>
            <a:off x="250825" y="115888"/>
            <a:ext cx="7673975" cy="6357937"/>
          </a:xfrm>
        </p:spPr>
        <p:txBody>
          <a:bodyPr/>
          <a:lstStyle/>
          <a:p>
            <a:pPr marL="0" indent="0" algn="ctr">
              <a:buNone/>
            </a:pPr>
            <a:r>
              <a:rPr lang="uk-UA" b="1" dirty="0"/>
              <a:t>Виробнича функція</a:t>
            </a:r>
            <a:r>
              <a:rPr lang="uk-UA" dirty="0"/>
              <a:t> — це технічне співвідношення між кількістю ресурсів, що використовуються виробниками, і обсягом виробленої на цій основі продукції. Виробничу функцію може бути використано як на макроекономічному рівні, де вона відображає залежність сукупного обсягу виробництва у грошовому виразі, так і на мікроекономічному рівні</a:t>
            </a:r>
            <a:r>
              <a:rPr lang="uk-UA" dirty="0" smtClean="0"/>
              <a:t>.</a:t>
            </a:r>
          </a:p>
          <a:p>
            <a:pPr marL="0" indent="0" algn="ctr">
              <a:buNone/>
            </a:pPr>
            <a:r>
              <a:rPr lang="uk-UA" dirty="0"/>
              <a:t>На мікроекономічному рівні кожна фірма має свою, відмінну від інших суб'єктів господарювання виробничу функцію. У той же час виробнича функція може бути застосована до окремих галузей, видів виробництва і навіть до виробництва окремого підрозділу підприємства.</a:t>
            </a:r>
          </a:p>
        </p:txBody>
      </p:sp>
    </p:spTree>
    <p:extLst>
      <p:ext uri="{BB962C8B-B14F-4D97-AF65-F5344CB8AC3E}">
        <p14:creationId xmlns:p14="http://schemas.microsoft.com/office/powerpoint/2010/main" val="20073625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323528" y="188640"/>
            <a:ext cx="7601272" cy="6285312"/>
          </a:xfrm>
        </p:spPr>
        <p:txBody>
          <a:bodyPr>
            <a:normAutofit fontScale="77500" lnSpcReduction="20000"/>
          </a:bodyPr>
          <a:lstStyle/>
          <a:p>
            <a:pPr marL="0" indent="0" algn="ctr">
              <a:buNone/>
            </a:pPr>
            <a:r>
              <a:rPr lang="uk-UA" dirty="0"/>
              <a:t>Як правило, виробнича функція має теоретичне значення, але не позбавлена й практичного застосування. її широко використовують економісти для оцінки окремих ресурсів, що забезпечують економічне зростання. Першим варіантом у цьому плані була так звана виробнича функція </a:t>
            </a:r>
            <a:r>
              <a:rPr lang="uk-UA" dirty="0" err="1"/>
              <a:t>Кобба</a:t>
            </a:r>
            <a:r>
              <a:rPr lang="uk-UA" dirty="0"/>
              <a:t> — Дугласа, змістом якої є аналіз залежності обсягу виробництва від використання двох основних ресурсів — капіталу і праці</a:t>
            </a:r>
            <a:r>
              <a:rPr lang="uk-UA" dirty="0" smtClean="0"/>
              <a:t>.</a:t>
            </a:r>
          </a:p>
          <a:p>
            <a:pPr marL="0" indent="457200" algn="just">
              <a:buNone/>
            </a:pPr>
            <a:r>
              <a:rPr lang="uk-UA" dirty="0">
                <a:latin typeface="Times New Roman" pitchFamily="18" charset="0"/>
                <a:cs typeface="Times New Roman" pitchFamily="18" charset="0"/>
              </a:rPr>
              <a:t>Подальший розвиток теорії виробничої функції відбувався в напрямі аналізу такого фактора, як час. Аналіз використання цього фактора означав процес переходу від статистичних оцінок моделі виробничої функції </a:t>
            </a:r>
            <a:r>
              <a:rPr lang="uk-UA" dirty="0" err="1">
                <a:latin typeface="Times New Roman" pitchFamily="18" charset="0"/>
                <a:cs typeface="Times New Roman" pitchFamily="18" charset="0"/>
              </a:rPr>
              <a:t>Кобба</a:t>
            </a:r>
            <a:r>
              <a:rPr lang="uk-UA" dirty="0">
                <a:latin typeface="Times New Roman" pitchFamily="18" charset="0"/>
                <a:cs typeface="Times New Roman" pitchFamily="18" charset="0"/>
              </a:rPr>
              <a:t> — Дугласа до динамічної оцінки з урахуванням впливу технічного прогресу на обсяг виробленої продукції, у подальшому найбільші досягнення в дослідженні функції належать американським економістам </a:t>
            </a:r>
            <a:r>
              <a:rPr lang="uk-UA" dirty="0" smtClean="0">
                <a:latin typeface="Times New Roman" pitchFamily="18" charset="0"/>
                <a:cs typeface="Times New Roman" pitchFamily="18" charset="0"/>
              </a:rPr>
              <a:t>Роберту </a:t>
            </a:r>
            <a:r>
              <a:rPr lang="uk-UA" dirty="0" err="1">
                <a:latin typeface="Times New Roman" pitchFamily="18" charset="0"/>
                <a:cs typeface="Times New Roman" pitchFamily="18" charset="0"/>
              </a:rPr>
              <a:t>Солоу</a:t>
            </a:r>
            <a:r>
              <a:rPr lang="uk-UA" dirty="0">
                <a:latin typeface="Times New Roman" pitchFamily="18" charset="0"/>
                <a:cs typeface="Times New Roman" pitchFamily="18" charset="0"/>
              </a:rPr>
              <a:t> та </a:t>
            </a:r>
            <a:r>
              <a:rPr lang="uk-UA" dirty="0" smtClean="0">
                <a:latin typeface="Times New Roman" pitchFamily="18" charset="0"/>
                <a:cs typeface="Times New Roman" pitchFamily="18" charset="0"/>
              </a:rPr>
              <a:t>Едварду </a:t>
            </a:r>
            <a:r>
              <a:rPr lang="uk-UA" dirty="0" err="1">
                <a:latin typeface="Times New Roman" pitchFamily="18" charset="0"/>
                <a:cs typeface="Times New Roman" pitchFamily="18" charset="0"/>
              </a:rPr>
              <a:t>Денісону</a:t>
            </a:r>
            <a:r>
              <a:rPr lang="uk-UA" dirty="0">
                <a:latin typeface="Times New Roman" pitchFamily="18" charset="0"/>
                <a:cs typeface="Times New Roman" pitchFamily="18" charset="0"/>
              </a:rPr>
              <a:t>.</a:t>
            </a:r>
          </a:p>
          <a:p>
            <a:pPr marL="0" indent="457200" algn="just">
              <a:buNone/>
            </a:pPr>
            <a:r>
              <a:rPr lang="uk-UA" dirty="0">
                <a:latin typeface="Times New Roman" pitchFamily="18" charset="0"/>
                <a:cs typeface="Times New Roman" pitchFamily="18" charset="0"/>
              </a:rPr>
              <a:t>Р. </a:t>
            </a:r>
            <a:r>
              <a:rPr lang="uk-UA" dirty="0" err="1">
                <a:latin typeface="Times New Roman" pitchFamily="18" charset="0"/>
                <a:cs typeface="Times New Roman" pitchFamily="18" charset="0"/>
              </a:rPr>
              <a:t>Солоу</a:t>
            </a:r>
            <a:r>
              <a:rPr lang="uk-UA" dirty="0">
                <a:latin typeface="Times New Roman" pitchFamily="18" charset="0"/>
                <a:cs typeface="Times New Roman" pitchFamily="18" charset="0"/>
              </a:rPr>
              <a:t> розрахував показник, що характеризує матеріальність технічного прогресу і відображає ефективність нових інвестицій у зв'язку зі значними технічними й технологічними змінами у виробничому процесі.</a:t>
            </a:r>
          </a:p>
          <a:p>
            <a:pPr marL="0" indent="457200" algn="just">
              <a:buNone/>
            </a:pPr>
            <a:r>
              <a:rPr lang="uk-UA" dirty="0">
                <a:latin typeface="Times New Roman" pitchFamily="18" charset="0"/>
                <a:cs typeface="Times New Roman" pitchFamily="18" charset="0"/>
              </a:rPr>
              <a:t>Е. </a:t>
            </a:r>
            <a:r>
              <a:rPr lang="uk-UA" dirty="0" err="1">
                <a:latin typeface="Times New Roman" pitchFamily="18" charset="0"/>
                <a:cs typeface="Times New Roman" pitchFamily="18" charset="0"/>
              </a:rPr>
              <a:t>Денісон</a:t>
            </a:r>
            <a:r>
              <a:rPr lang="uk-UA" dirty="0">
                <a:latin typeface="Times New Roman" pitchFamily="18" charset="0"/>
                <a:cs typeface="Times New Roman" pitchFamily="18" charset="0"/>
              </a:rPr>
              <a:t> дослідив показник не матеріалізованого технічного прогресу, що відображає якісні зміни в економіці як наслідки не інвестованих витрат. Розвиток технічного прогресу відповідно до цієї концепції можливий за рахунок підвищення рівня освіти, кваліфікації персоналу, кращої організації праці та ін.</a:t>
            </a:r>
          </a:p>
          <a:p>
            <a:pPr marL="0" indent="0" algn="ctr">
              <a:buNone/>
            </a:pPr>
            <a:endParaRPr lang="uk-UA" dirty="0" smtClean="0"/>
          </a:p>
          <a:p>
            <a:pPr marL="0" indent="0" algn="ctr">
              <a:buNone/>
            </a:pPr>
            <a:endParaRPr lang="uk-UA" dirty="0"/>
          </a:p>
        </p:txBody>
      </p:sp>
    </p:spTree>
    <p:extLst>
      <p:ext uri="{BB962C8B-B14F-4D97-AF65-F5344CB8AC3E}">
        <p14:creationId xmlns:p14="http://schemas.microsoft.com/office/powerpoint/2010/main" val="135035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dirty="0">
                <a:solidFill>
                  <a:srgbClr val="FF0000"/>
                </a:solidFill>
                <a:latin typeface="Times New Roman" pitchFamily="18" charset="0"/>
                <a:cs typeface="Times New Roman" pitchFamily="18" charset="0"/>
              </a:rPr>
              <a:t>1. Підприємство як суб'єкт </a:t>
            </a:r>
            <a:r>
              <a:rPr lang="uk-UA" dirty="0" smtClean="0">
                <a:solidFill>
                  <a:srgbClr val="FF0000"/>
                </a:solidFill>
                <a:latin typeface="Times New Roman" pitchFamily="18" charset="0"/>
                <a:cs typeface="Times New Roman" pitchFamily="18" charset="0"/>
              </a:rPr>
              <a:t>ринкової економіки</a:t>
            </a:r>
            <a:endParaRPr lang="uk-UA" dirty="0">
              <a:solidFill>
                <a:srgbClr val="FF0000"/>
              </a:solidFill>
            </a:endParaRPr>
          </a:p>
        </p:txBody>
      </p:sp>
      <p:sp>
        <p:nvSpPr>
          <p:cNvPr id="3" name="Місце для вмісту 2"/>
          <p:cNvSpPr>
            <a:spLocks noGrp="1"/>
          </p:cNvSpPr>
          <p:nvPr>
            <p:ph sz="quarter" idx="1"/>
          </p:nvPr>
        </p:nvSpPr>
        <p:spPr/>
        <p:txBody>
          <a:bodyPr>
            <a:normAutofit lnSpcReduction="10000"/>
          </a:bodyPr>
          <a:lstStyle/>
          <a:p>
            <a:pPr algn="ctr"/>
            <a:r>
              <a:rPr lang="uk-UA" dirty="0">
                <a:latin typeface="Times New Roman" pitchFamily="18" charset="0"/>
                <a:cs typeface="Times New Roman" pitchFamily="18" charset="0"/>
              </a:rPr>
              <a:t>Підприємства - головні суб'єкти ринкової економіки, первинна організаційно-економічна ланка національного господарства, створюються для виробництва потрібних суспільству матеріальних благ та різноманітних послуг з метою привласнення прибутку.</a:t>
            </a:r>
          </a:p>
          <a:p>
            <a:pPr algn="ctr"/>
            <a:r>
              <a:rPr lang="uk-UA" dirty="0">
                <a:latin typeface="Times New Roman" pitchFamily="18" charset="0"/>
                <a:cs typeface="Times New Roman" pitchFamily="18" charset="0"/>
              </a:rPr>
              <a:t>Підприємство як товаровиробник є учасником суспільного поділу праці і виступає як виробник, що спеціалізується на виготовленні певного товару чи послуги. Підприємство конкурує з іншими, такими ж як воно підприємствами, посідає провідне місце і відіграє відповідну роль у розвитку економічної системи як цілого, у формуванні і забезпеченні відповідного рівня добробуту народу.</a:t>
            </a:r>
          </a:p>
          <a:p>
            <a:pPr marL="0" indent="0" algn="ctr">
              <a:buNone/>
            </a:pP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5108117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395536" y="260648"/>
            <a:ext cx="8064896" cy="6120680"/>
          </a:xfrm>
        </p:spPr>
        <p:txBody>
          <a:bodyPr>
            <a:normAutofit lnSpcReduction="10000"/>
          </a:bodyPr>
          <a:lstStyle/>
          <a:p>
            <a:pPr marL="0" indent="457200" algn="just">
              <a:buNone/>
            </a:pPr>
            <a:r>
              <a:rPr lang="ru-RU" dirty="0" err="1"/>
              <a:t>Незалежно</a:t>
            </a:r>
            <a:r>
              <a:rPr lang="ru-RU" dirty="0"/>
              <a:t> </a:t>
            </a:r>
            <a:r>
              <a:rPr lang="ru-RU" dirty="0" err="1"/>
              <a:t>від</a:t>
            </a:r>
            <a:r>
              <a:rPr lang="ru-RU" dirty="0"/>
              <a:t> </a:t>
            </a:r>
            <a:r>
              <a:rPr lang="ru-RU" dirty="0" err="1"/>
              <a:t>класифікаційного</a:t>
            </a:r>
            <a:r>
              <a:rPr lang="ru-RU" dirty="0"/>
              <a:t> </a:t>
            </a:r>
            <a:r>
              <a:rPr lang="ru-RU" dirty="0" err="1"/>
              <a:t>визначення</a:t>
            </a:r>
            <a:r>
              <a:rPr lang="ru-RU" dirty="0"/>
              <a:t> </a:t>
            </a:r>
            <a:r>
              <a:rPr lang="ru-RU" dirty="0" err="1"/>
              <a:t>всі</a:t>
            </a:r>
            <a:r>
              <a:rPr lang="ru-RU" dirty="0"/>
              <a:t> </a:t>
            </a:r>
            <a:r>
              <a:rPr lang="ru-RU" dirty="0" err="1"/>
              <a:t>фактори</a:t>
            </a:r>
            <a:r>
              <a:rPr lang="ru-RU" dirty="0"/>
              <a:t> </a:t>
            </a:r>
            <a:r>
              <a:rPr lang="ru-RU" dirty="0" err="1"/>
              <a:t>виробництва</a:t>
            </a:r>
            <a:r>
              <a:rPr lang="ru-RU" dirty="0"/>
              <a:t> </a:t>
            </a:r>
            <a:r>
              <a:rPr lang="ru-RU" dirty="0" err="1"/>
              <a:t>використовують</a:t>
            </a:r>
            <a:r>
              <a:rPr lang="ru-RU" dirty="0"/>
              <a:t> для </a:t>
            </a:r>
            <a:r>
              <a:rPr lang="ru-RU" dirty="0" err="1"/>
              <a:t>виготовлення</a:t>
            </a:r>
            <a:r>
              <a:rPr lang="ru-RU" dirty="0"/>
              <a:t> </a:t>
            </a:r>
            <a:r>
              <a:rPr lang="ru-RU" dirty="0" err="1"/>
              <a:t>економічних</a:t>
            </a:r>
            <a:r>
              <a:rPr lang="ru-RU" dirty="0"/>
              <a:t> благ. </a:t>
            </a:r>
            <a:r>
              <a:rPr lang="ru-RU" dirty="0" err="1"/>
              <a:t>Припустимо</a:t>
            </a:r>
            <a:r>
              <a:rPr lang="ru-RU" dirty="0"/>
              <a:t>, </a:t>
            </a:r>
            <a:r>
              <a:rPr lang="ru-RU" dirty="0" err="1"/>
              <a:t>що</a:t>
            </a:r>
            <a:r>
              <a:rPr lang="ru-RU" dirty="0"/>
              <a:t> за </a:t>
            </a:r>
            <a:r>
              <a:rPr lang="ru-RU" dirty="0" err="1"/>
              <a:t>дуже</a:t>
            </a:r>
            <a:r>
              <a:rPr lang="ru-RU" dirty="0"/>
              <a:t> </a:t>
            </a:r>
            <a:r>
              <a:rPr lang="ru-RU" dirty="0" err="1"/>
              <a:t>спрощеного</a:t>
            </a:r>
            <a:r>
              <a:rPr lang="ru-RU" dirty="0"/>
              <a:t> </a:t>
            </a:r>
            <a:r>
              <a:rPr lang="ru-RU" dirty="0" err="1"/>
              <a:t>виробничого</a:t>
            </a:r>
            <a:r>
              <a:rPr lang="ru-RU" dirty="0"/>
              <a:t> </a:t>
            </a:r>
            <a:r>
              <a:rPr lang="ru-RU" dirty="0" err="1"/>
              <a:t>процесу</a:t>
            </a:r>
            <a:r>
              <a:rPr lang="ru-RU" dirty="0"/>
              <a:t> один фактор </a:t>
            </a:r>
            <a:r>
              <a:rPr lang="ru-RU" dirty="0" err="1"/>
              <a:t>використовують</a:t>
            </a:r>
            <a:r>
              <a:rPr lang="ru-RU" dirty="0"/>
              <a:t> для </a:t>
            </a:r>
            <a:r>
              <a:rPr lang="ru-RU" dirty="0" err="1"/>
              <a:t>виготовлення</a:t>
            </a:r>
            <a:r>
              <a:rPr lang="ru-RU" dirty="0"/>
              <a:t> </a:t>
            </a:r>
            <a:r>
              <a:rPr lang="ru-RU" dirty="0" err="1"/>
              <a:t>якогось</a:t>
            </a:r>
            <a:r>
              <a:rPr lang="ru-RU" dirty="0"/>
              <a:t> одного </a:t>
            </a:r>
            <a:r>
              <a:rPr lang="ru-RU" dirty="0" err="1"/>
              <a:t>матеріального</a:t>
            </a:r>
            <a:r>
              <a:rPr lang="ru-RU" dirty="0"/>
              <a:t> блага. </a:t>
            </a:r>
            <a:r>
              <a:rPr lang="ru-RU" dirty="0" err="1"/>
              <a:t>Це</a:t>
            </a:r>
            <a:r>
              <a:rPr lang="ru-RU" dirty="0"/>
              <a:t> </a:t>
            </a:r>
            <a:r>
              <a:rPr lang="ru-RU" dirty="0" err="1"/>
              <a:t>можна</a:t>
            </a:r>
            <a:r>
              <a:rPr lang="ru-RU" dirty="0"/>
              <a:t> </a:t>
            </a:r>
            <a:r>
              <a:rPr lang="ru-RU" dirty="0" err="1"/>
              <a:t>зобразити</a:t>
            </a:r>
            <a:r>
              <a:rPr lang="ru-RU" dirty="0"/>
              <a:t> у </a:t>
            </a:r>
            <a:r>
              <a:rPr lang="ru-RU" dirty="0" err="1"/>
              <a:t>вигляді</a:t>
            </a:r>
            <a:r>
              <a:rPr lang="ru-RU" dirty="0"/>
              <a:t> </a:t>
            </a:r>
            <a:r>
              <a:rPr lang="ru-RU" dirty="0" err="1"/>
              <a:t>формули</a:t>
            </a:r>
            <a:r>
              <a:rPr lang="ru-RU" dirty="0"/>
              <a:t>:</a:t>
            </a:r>
          </a:p>
          <a:p>
            <a:pPr marL="0" indent="0" algn="ctr">
              <a:buNone/>
            </a:pPr>
            <a:r>
              <a:rPr lang="ru-RU" b="1" dirty="0">
                <a:solidFill>
                  <a:srgbClr val="FF0000"/>
                </a:solidFill>
              </a:rPr>
              <a:t>Q = F(А),</a:t>
            </a:r>
          </a:p>
          <a:p>
            <a:pPr marL="0" indent="0">
              <a:buNone/>
            </a:pPr>
            <a:r>
              <a:rPr lang="ru-RU" dirty="0"/>
              <a:t>де Q — </a:t>
            </a:r>
            <a:r>
              <a:rPr lang="ru-RU" dirty="0" err="1"/>
              <a:t>економічне</a:t>
            </a:r>
            <a:r>
              <a:rPr lang="ru-RU" dirty="0"/>
              <a:t> благо;</a:t>
            </a:r>
          </a:p>
          <a:p>
            <a:pPr marL="0" indent="0">
              <a:buNone/>
            </a:pPr>
            <a:r>
              <a:rPr lang="ru-RU" dirty="0"/>
              <a:t>А — фактор </a:t>
            </a:r>
            <a:r>
              <a:rPr lang="ru-RU" dirty="0" err="1"/>
              <a:t>виробництва</a:t>
            </a:r>
            <a:r>
              <a:rPr lang="ru-RU" dirty="0"/>
              <a:t>;</a:t>
            </a:r>
          </a:p>
          <a:p>
            <a:pPr marL="0" indent="0">
              <a:buNone/>
            </a:pPr>
            <a:r>
              <a:rPr lang="ru-RU" dirty="0"/>
              <a:t>F — </a:t>
            </a:r>
            <a:r>
              <a:rPr lang="ru-RU" dirty="0" err="1"/>
              <a:t>функція</a:t>
            </a:r>
            <a:r>
              <a:rPr lang="ru-RU" dirty="0"/>
              <a:t>.</a:t>
            </a:r>
          </a:p>
          <a:p>
            <a:pPr marL="0" indent="0">
              <a:buNone/>
            </a:pPr>
            <a:r>
              <a:rPr lang="ru-RU" dirty="0"/>
              <a:t>У </a:t>
            </a:r>
            <a:r>
              <a:rPr lang="ru-RU" dirty="0" err="1"/>
              <a:t>даному</a:t>
            </a:r>
            <a:r>
              <a:rPr lang="ru-RU" dirty="0"/>
              <a:t> </a:t>
            </a:r>
            <a:r>
              <a:rPr lang="ru-RU" dirty="0" err="1"/>
              <a:t>разі</a:t>
            </a:r>
            <a:r>
              <a:rPr lang="ru-RU" dirty="0"/>
              <a:t> </a:t>
            </a:r>
            <a:r>
              <a:rPr lang="ru-RU" dirty="0" err="1"/>
              <a:t>економічне</a:t>
            </a:r>
            <a:r>
              <a:rPr lang="ru-RU" dirty="0"/>
              <a:t> благо є результатом одного фактора. У </a:t>
            </a:r>
            <a:r>
              <a:rPr lang="ru-RU" dirty="0" err="1"/>
              <a:t>реальній</a:t>
            </a:r>
            <a:r>
              <a:rPr lang="ru-RU" dirty="0"/>
              <a:t> </a:t>
            </a:r>
            <a:r>
              <a:rPr lang="ru-RU" dirty="0" err="1"/>
              <a:t>дійсності</a:t>
            </a:r>
            <a:r>
              <a:rPr lang="ru-RU" dirty="0"/>
              <a:t> </a:t>
            </a:r>
            <a:r>
              <a:rPr lang="ru-RU" dirty="0" err="1"/>
              <a:t>процес</a:t>
            </a:r>
            <a:r>
              <a:rPr lang="ru-RU" dirty="0"/>
              <a:t> </a:t>
            </a:r>
            <a:r>
              <a:rPr lang="ru-RU" dirty="0" err="1"/>
              <a:t>виробництва</a:t>
            </a:r>
            <a:r>
              <a:rPr lang="ru-RU" dirty="0"/>
              <a:t> </a:t>
            </a:r>
            <a:r>
              <a:rPr lang="ru-RU" dirty="0" err="1"/>
              <a:t>відбувається</a:t>
            </a:r>
            <a:r>
              <a:rPr lang="ru-RU" dirty="0"/>
              <a:t> </a:t>
            </a:r>
            <a:r>
              <a:rPr lang="ru-RU" dirty="0" err="1"/>
              <a:t>значно</a:t>
            </a:r>
            <a:r>
              <a:rPr lang="ru-RU" dirty="0"/>
              <a:t> </a:t>
            </a:r>
            <a:r>
              <a:rPr lang="ru-RU" dirty="0" err="1"/>
              <a:t>складніше</a:t>
            </a:r>
            <a:r>
              <a:rPr lang="ru-RU" dirty="0"/>
              <a:t> і в </a:t>
            </a:r>
            <a:r>
              <a:rPr lang="ru-RU" dirty="0" err="1"/>
              <a:t>ньому</a:t>
            </a:r>
            <a:r>
              <a:rPr lang="ru-RU" dirty="0"/>
              <a:t> </a:t>
            </a:r>
            <a:r>
              <a:rPr lang="ru-RU" dirty="0" err="1"/>
              <a:t>використовують</a:t>
            </a:r>
            <a:r>
              <a:rPr lang="ru-RU" dirty="0"/>
              <a:t>, як правило, не один, а </a:t>
            </a:r>
            <a:r>
              <a:rPr lang="ru-RU" dirty="0" err="1"/>
              <a:t>багато</a:t>
            </a:r>
            <a:r>
              <a:rPr lang="ru-RU" dirty="0"/>
              <a:t> </a:t>
            </a:r>
            <a:r>
              <a:rPr lang="ru-RU" dirty="0" err="1"/>
              <a:t>факторів</a:t>
            </a:r>
            <a:endParaRPr lang="ru-RU" dirty="0"/>
          </a:p>
          <a:p>
            <a:pPr marL="0" indent="0">
              <a:buNone/>
            </a:pPr>
            <a:endParaRPr lang="uk-UA" dirty="0"/>
          </a:p>
        </p:txBody>
      </p:sp>
    </p:spTree>
    <p:extLst>
      <p:ext uri="{BB962C8B-B14F-4D97-AF65-F5344CB8AC3E}">
        <p14:creationId xmlns:p14="http://schemas.microsoft.com/office/powerpoint/2010/main" val="28739797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251520" y="188640"/>
            <a:ext cx="7673280" cy="6285312"/>
          </a:xfrm>
        </p:spPr>
        <p:txBody>
          <a:bodyPr/>
          <a:lstStyle/>
          <a:p>
            <a:pPr marL="0" indent="0" algn="ctr">
              <a:buNone/>
            </a:pPr>
            <a:r>
              <a:rPr lang="uk-UA" dirty="0">
                <a:latin typeface="Times New Roman" pitchFamily="18" charset="0"/>
                <a:cs typeface="Times New Roman" pitchFamily="18" charset="0"/>
              </a:rPr>
              <a:t>Отже, виробнича функція свідчить, що існує багато варіантів виробництва певного обсягу продукції за рахунок певного набору факторів виробництва. Поліпшення технологічних параметрів, що максимально збільшують обсяг виробництва певного виду продукції, завжди відображається у новій виробничій функції.</a:t>
            </a:r>
          </a:p>
          <a:p>
            <a:pPr marL="0" indent="0" algn="ctr">
              <a:buNone/>
            </a:pPr>
            <a:endParaRPr lang="uk-UA" dirty="0" smtClean="0">
              <a:latin typeface="Times New Roman" pitchFamily="18" charset="0"/>
              <a:cs typeface="Times New Roman" pitchFamily="18" charset="0"/>
            </a:endParaRPr>
          </a:p>
          <a:p>
            <a:pPr marL="0" indent="0" algn="ctr">
              <a:buNone/>
            </a:pPr>
            <a:r>
              <a:rPr lang="uk-UA" dirty="0" smtClean="0">
                <a:latin typeface="Times New Roman" pitchFamily="18" charset="0"/>
                <a:cs typeface="Times New Roman" pitchFamily="18" charset="0"/>
              </a:rPr>
              <a:t>Виробничу </a:t>
            </a:r>
            <a:r>
              <a:rPr lang="uk-UA" dirty="0">
                <a:latin typeface="Times New Roman" pitchFamily="18" charset="0"/>
                <a:cs typeface="Times New Roman" pitchFamily="18" charset="0"/>
              </a:rPr>
              <a:t>функцію можна застосовувати для обчислення мінімальної кількості витрат, необхідних для виробництва будь-якого обсягу продукції. Співвідношення набору факторів виробництва і максимально можливого обсягу продукції, виробленої внаслідок цього набору факторів, і розкриває сутність виробничої функції.</a:t>
            </a:r>
          </a:p>
          <a:p>
            <a:pPr marL="0" indent="0">
              <a:buNone/>
            </a:pPr>
            <a:endParaRPr lang="uk-UA" dirty="0"/>
          </a:p>
        </p:txBody>
      </p:sp>
    </p:spTree>
    <p:extLst>
      <p:ext uri="{BB962C8B-B14F-4D97-AF65-F5344CB8AC3E}">
        <p14:creationId xmlns:p14="http://schemas.microsoft.com/office/powerpoint/2010/main" val="42639446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solidFill>
                  <a:srgbClr val="FF0000"/>
                </a:solidFill>
                <a:latin typeface="Times New Roman" pitchFamily="18" charset="0"/>
                <a:cs typeface="Times New Roman" pitchFamily="18" charset="0"/>
              </a:rPr>
              <a:t>3. Основні параметри підприємства.</a:t>
            </a:r>
            <a:r>
              <a:rPr lang="uk-UA" dirty="0">
                <a:latin typeface="Times New Roman" pitchFamily="18" charset="0"/>
                <a:cs typeface="Times New Roman" pitchFamily="18" charset="0"/>
              </a:rPr>
              <a:t/>
            </a:r>
            <a:br>
              <a:rPr lang="uk-UA" dirty="0">
                <a:latin typeface="Times New Roman" pitchFamily="18" charset="0"/>
                <a:cs typeface="Times New Roman" pitchFamily="18" charset="0"/>
              </a:rPr>
            </a:br>
            <a:endParaRPr lang="uk-UA" dirty="0"/>
          </a:p>
        </p:txBody>
      </p:sp>
      <p:sp>
        <p:nvSpPr>
          <p:cNvPr id="3" name="Місце для вмісту 2"/>
          <p:cNvSpPr>
            <a:spLocks noGrp="1"/>
          </p:cNvSpPr>
          <p:nvPr>
            <p:ph sz="quarter" idx="1"/>
          </p:nvPr>
        </p:nvSpPr>
        <p:spPr>
          <a:xfrm>
            <a:off x="395536" y="1052736"/>
            <a:ext cx="8208912" cy="5421216"/>
          </a:xfrm>
        </p:spPr>
        <p:txBody>
          <a:bodyPr>
            <a:noAutofit/>
          </a:bodyPr>
          <a:lstStyle/>
          <a:p>
            <a:r>
              <a:rPr lang="ru-RU" sz="1700" dirty="0">
                <a:latin typeface="Times New Roman" pitchFamily="18" charset="0"/>
                <a:cs typeface="Times New Roman" pitchFamily="18" charset="0"/>
              </a:rPr>
              <a:t>До </a:t>
            </a:r>
            <a:r>
              <a:rPr lang="ru-RU" sz="1700" dirty="0" err="1">
                <a:latin typeface="Times New Roman" pitchFamily="18" charset="0"/>
                <a:cs typeface="Times New Roman" pitchFamily="18" charset="0"/>
              </a:rPr>
              <a:t>основних</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мікроекономічних</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параметрів</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підприємства</a:t>
            </a:r>
            <a:r>
              <a:rPr lang="ru-RU" sz="1700" dirty="0">
                <a:latin typeface="Times New Roman" pitchFamily="18" charset="0"/>
                <a:cs typeface="Times New Roman" pitchFamily="18" charset="0"/>
              </a:rPr>
              <a:t> належать </a:t>
            </a:r>
            <a:r>
              <a:rPr lang="ru-RU" sz="1700" dirty="0" err="1">
                <a:latin typeface="Times New Roman" pitchFamily="18" charset="0"/>
                <a:cs typeface="Times New Roman" pitchFamily="18" charset="0"/>
              </a:rPr>
              <a:t>також</a:t>
            </a:r>
            <a:r>
              <a:rPr lang="ru-RU" sz="1700" dirty="0">
                <a:latin typeface="Times New Roman" pitchFamily="18" charset="0"/>
                <a:cs typeface="Times New Roman" pitchFamily="18" charset="0"/>
              </a:rPr>
              <a:t>:</a:t>
            </a:r>
          </a:p>
          <a:p>
            <a:pPr lvl="2"/>
            <a:r>
              <a:rPr lang="ru-RU" sz="1700" b="1" i="1" dirty="0" err="1">
                <a:latin typeface="Times New Roman" pitchFamily="18" charset="0"/>
                <a:cs typeface="Times New Roman" pitchFamily="18" charset="0"/>
              </a:rPr>
              <a:t>витрати</a:t>
            </a:r>
            <a:r>
              <a:rPr lang="ru-RU" sz="1700" b="1" i="1" dirty="0">
                <a:latin typeface="Times New Roman" pitchFamily="18" charset="0"/>
                <a:cs typeface="Times New Roman" pitchFamily="18" charset="0"/>
              </a:rPr>
              <a:t> </a:t>
            </a:r>
            <a:r>
              <a:rPr lang="ru-RU" sz="1700" b="1" i="1" dirty="0" err="1">
                <a:latin typeface="Times New Roman" pitchFamily="18" charset="0"/>
                <a:cs typeface="Times New Roman" pitchFamily="18" charset="0"/>
              </a:rPr>
              <a:t>виробництва</a:t>
            </a:r>
            <a:r>
              <a:rPr lang="ru-RU" sz="1700" b="1" i="1" dirty="0">
                <a:latin typeface="Times New Roman" pitchFamily="18" charset="0"/>
                <a:cs typeface="Times New Roman" pitchFamily="18" charset="0"/>
              </a:rPr>
              <a:t>;</a:t>
            </a:r>
            <a:endParaRPr lang="ru-RU" sz="1700" dirty="0">
              <a:latin typeface="Times New Roman" pitchFamily="18" charset="0"/>
              <a:cs typeface="Times New Roman" pitchFamily="18" charset="0"/>
            </a:endParaRPr>
          </a:p>
          <a:p>
            <a:pPr lvl="2"/>
            <a:r>
              <a:rPr lang="ru-RU" sz="1700" b="1" i="1" dirty="0" err="1">
                <a:latin typeface="Times New Roman" pitchFamily="18" charset="0"/>
                <a:cs typeface="Times New Roman" pitchFamily="18" charset="0"/>
              </a:rPr>
              <a:t>виручка</a:t>
            </a:r>
            <a:r>
              <a:rPr lang="ru-RU" sz="1700" b="1" i="1" dirty="0">
                <a:latin typeface="Times New Roman" pitchFamily="18" charset="0"/>
                <a:cs typeface="Times New Roman" pitchFamily="18" charset="0"/>
              </a:rPr>
              <a:t>;</a:t>
            </a:r>
            <a:endParaRPr lang="ru-RU" sz="1700" dirty="0">
              <a:latin typeface="Times New Roman" pitchFamily="18" charset="0"/>
              <a:cs typeface="Times New Roman" pitchFamily="18" charset="0"/>
            </a:endParaRPr>
          </a:p>
          <a:p>
            <a:pPr lvl="2"/>
            <a:r>
              <a:rPr lang="ru-RU" sz="1700" b="1" i="1" dirty="0" err="1">
                <a:latin typeface="Times New Roman" pitchFamily="18" charset="0"/>
                <a:cs typeface="Times New Roman" pitchFamily="18" charset="0"/>
              </a:rPr>
              <a:t>прибуток</a:t>
            </a:r>
            <a:r>
              <a:rPr lang="ru-RU" sz="1700" b="1" i="1" dirty="0">
                <a:latin typeface="Times New Roman" pitchFamily="18" charset="0"/>
                <a:cs typeface="Times New Roman" pitchFamily="18" charset="0"/>
              </a:rPr>
              <a:t>.</a:t>
            </a:r>
            <a:endParaRPr lang="ru-RU" sz="1700" dirty="0">
              <a:latin typeface="Times New Roman" pitchFamily="18" charset="0"/>
              <a:cs typeface="Times New Roman" pitchFamily="18" charset="0"/>
            </a:endParaRPr>
          </a:p>
          <a:p>
            <a:r>
              <a:rPr lang="uk-UA" sz="1700" b="1" dirty="0">
                <a:latin typeface="Times New Roman" pitchFamily="18" charset="0"/>
                <a:cs typeface="Times New Roman" pitchFamily="18" charset="0"/>
              </a:rPr>
              <a:t>Витрати виробництва</a:t>
            </a:r>
            <a:r>
              <a:rPr lang="uk-UA" sz="1700" dirty="0">
                <a:latin typeface="Times New Roman" pitchFamily="18" charset="0"/>
                <a:cs typeface="Times New Roman" pitchFamily="18" charset="0"/>
              </a:rPr>
              <a:t> – це вартість факторів виробництва, використаних для створення певного обсягу продукції. В економічній теорії існують різні підходи до визначення категорії "вартість". Так, прихильники трудової теорії вартості (А. Сміт, Д. Рікардо, К. Маркс) вважали, що вартість – це втілена у товарі, праця. </a:t>
            </a:r>
            <a:endParaRPr lang="uk-UA" sz="1700" dirty="0" smtClean="0">
              <a:latin typeface="Times New Roman" pitchFamily="18" charset="0"/>
              <a:cs typeface="Times New Roman" pitchFamily="18" charset="0"/>
            </a:endParaRPr>
          </a:p>
          <a:p>
            <a:pPr marL="0" indent="0">
              <a:buNone/>
            </a:pPr>
            <a:r>
              <a:rPr lang="uk-UA" sz="1700" dirty="0" smtClean="0">
                <a:latin typeface="Times New Roman" pitchFamily="18" charset="0"/>
                <a:cs typeface="Times New Roman" pitchFamily="18" charset="0"/>
              </a:rPr>
              <a:t>Однак </a:t>
            </a:r>
            <a:r>
              <a:rPr lang="uk-UA" sz="1700" dirty="0">
                <a:latin typeface="Times New Roman" pitchFamily="18" charset="0"/>
                <a:cs typeface="Times New Roman" pitchFamily="18" charset="0"/>
              </a:rPr>
              <a:t>сьогодні більш поширеною в економічній теорії і, зокрема, в мікроекономіці є </a:t>
            </a:r>
            <a:r>
              <a:rPr lang="uk-UA" sz="1700" b="1" dirty="0">
                <a:latin typeface="Times New Roman" pitchFamily="18" charset="0"/>
                <a:cs typeface="Times New Roman" pitchFamily="18" charset="0"/>
              </a:rPr>
              <a:t>концепція альтернативної вартості</a:t>
            </a:r>
            <a:r>
              <a:rPr lang="uk-UA" sz="1700" dirty="0">
                <a:latin typeface="Times New Roman" pitchFamily="18" charset="0"/>
                <a:cs typeface="Times New Roman" pitchFamily="18" charset="0"/>
              </a:rPr>
              <a:t>. З позицій саме цієї концепції і будуть розглядатися витрати виробництва. Як можна оцінити альтернативну вартість відмінної оцінки, виставленої вам на екзамені з мікроекономіки? Щоб отримати її, ви змушені були відмовитися від інших варіантів використання свого вільного часу: перегляду цікавої телепередачі, сну чи походу з друзями на вечірку. Тому можна вважати, що "п'ятірка" коштувала вам найціннішої втрати, якої можна було б уникнути при альтернативному використанні часу, витраченого на підготовку до екзамену. Якщо розсудити за аналогією, то</a:t>
            </a:r>
            <a:r>
              <a:rPr lang="uk-UA" sz="1700" b="1" dirty="0">
                <a:latin typeface="Times New Roman" pitchFamily="18" charset="0"/>
                <a:cs typeface="Times New Roman" pitchFamily="18" charset="0"/>
              </a:rPr>
              <a:t> альтернативна вартість витрачених на виробництво коштів</a:t>
            </a:r>
            <a:r>
              <a:rPr lang="uk-UA" sz="1700" dirty="0">
                <a:latin typeface="Times New Roman" pitchFamily="18" charset="0"/>
                <a:cs typeface="Times New Roman" pitchFamily="18" charset="0"/>
              </a:rPr>
              <a:t> визначається найбільшим можливим прибутком, що міг би бути отриманий з цих грошей, якби вони були вкладені у щось інше.</a:t>
            </a:r>
          </a:p>
          <a:p>
            <a:pPr marL="0" indent="0">
              <a:buNone/>
            </a:pPr>
            <a:endParaRPr lang="uk-UA" sz="1700" dirty="0">
              <a:latin typeface="Times New Roman" pitchFamily="18" charset="0"/>
              <a:cs typeface="Times New Roman" pitchFamily="18" charset="0"/>
            </a:endParaRPr>
          </a:p>
        </p:txBody>
      </p:sp>
    </p:spTree>
    <p:extLst>
      <p:ext uri="{BB962C8B-B14F-4D97-AF65-F5344CB8AC3E}">
        <p14:creationId xmlns:p14="http://schemas.microsoft.com/office/powerpoint/2010/main" val="37416846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323528" y="260648"/>
            <a:ext cx="7611616" cy="6097888"/>
          </a:xfrm>
        </p:spPr>
        <p:txBody>
          <a:bodyPr>
            <a:normAutofit fontScale="85000" lnSpcReduction="10000"/>
          </a:bodyPr>
          <a:lstStyle/>
          <a:p>
            <a:pPr marL="0" indent="0" algn="ctr">
              <a:buNone/>
            </a:pPr>
            <a:r>
              <a:rPr lang="uk-UA" dirty="0">
                <a:latin typeface="Times New Roman" pitchFamily="18" charset="0"/>
                <a:cs typeface="Times New Roman" pitchFamily="18" charset="0"/>
              </a:rPr>
              <a:t>Під терміном «виручка» розуміють усі фінансові надходження за надання послуг та реалізацію продукції підприємства. Незважаючи на тип надходжень (готівкові або безготівкові) гроші, отримані за виконані роботи або продаж товару, відносять до розділу виручки.</a:t>
            </a:r>
          </a:p>
          <a:p>
            <a:pPr indent="457200" algn="just"/>
            <a:r>
              <a:rPr lang="uk-UA" dirty="0">
                <a:latin typeface="Times New Roman" pitchFamily="18" charset="0"/>
                <a:cs typeface="Times New Roman" pitchFamily="18" charset="0"/>
              </a:rPr>
              <a:t>Цей показник є головним для розрахунку фінансових результатів діяльності компанії. Знаючи розмір виручки, не важко </a:t>
            </a:r>
            <a:r>
              <a:rPr lang="uk-UA" dirty="0" smtClean="0">
                <a:latin typeface="Times New Roman" pitchFamily="18" charset="0"/>
                <a:cs typeface="Times New Roman" pitchFamily="18" charset="0"/>
              </a:rPr>
              <a:t>розрахувати </a:t>
            </a:r>
            <a:r>
              <a:rPr lang="uk-UA" dirty="0">
                <a:latin typeface="Times New Roman" pitchFamily="18" charset="0"/>
                <a:cs typeface="Times New Roman" pitchFamily="18" charset="0"/>
              </a:rPr>
              <a:t>рентабельність, середній чек та точку беззбитковості. Окрім того, його використовують для складання фінансових та податкових звітів.</a:t>
            </a:r>
          </a:p>
          <a:p>
            <a:pPr indent="457200" algn="just"/>
            <a:r>
              <a:rPr lang="uk-UA" dirty="0" smtClean="0">
                <a:latin typeface="Times New Roman" pitchFamily="18" charset="0"/>
                <a:cs typeface="Times New Roman" pitchFamily="18" charset="0"/>
              </a:rPr>
              <a:t>Виручку </a:t>
            </a:r>
            <a:r>
              <a:rPr lang="uk-UA" dirty="0">
                <a:latin typeface="Times New Roman" pitchFamily="18" charset="0"/>
                <a:cs typeface="Times New Roman" pitchFamily="18" charset="0"/>
              </a:rPr>
              <a:t>також називають товарообігом. Ці поняття не відрізняються за умови, що для визначення виручки застосовується метод нарахування. Іншими словами, вона не містить інших доходів. Але не варто плутати виручку з доходом. Адже останній показник може вміщувати, окрім надходжень за товари та послуги, іще прибутки від реалізації активів фірми.</a:t>
            </a:r>
          </a:p>
          <a:p>
            <a:pPr indent="457200" algn="just"/>
            <a:r>
              <a:rPr lang="uk-UA" dirty="0">
                <a:latin typeface="Times New Roman" pitchFamily="18" charset="0"/>
                <a:cs typeface="Times New Roman" pitchFamily="18" charset="0"/>
              </a:rPr>
              <a:t>Під час обчислення виручки не враховуються поточні витрати</a:t>
            </a:r>
            <a:r>
              <a:rPr lang="uk-UA" b="1" dirty="0">
                <a:latin typeface="Times New Roman" pitchFamily="18" charset="0"/>
                <a:cs typeface="Times New Roman" pitchFamily="18" charset="0"/>
              </a:rPr>
              <a:t>,</a:t>
            </a:r>
            <a:r>
              <a:rPr lang="uk-UA" dirty="0">
                <a:latin typeface="Times New Roman" pitchFamily="18" charset="0"/>
                <a:cs typeface="Times New Roman" pitchFamily="18" charset="0"/>
              </a:rPr>
              <a:t> які мали місце під час надання послуги або виробництва товарів. Під час обчислення треба мати на увазі, що виручка може бути нульовою або додатною. Від’ємний результат неприпустимий.</a:t>
            </a:r>
          </a:p>
          <a:p>
            <a:pPr marL="0" indent="0">
              <a:buNone/>
            </a:pP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25668327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323528" y="260648"/>
            <a:ext cx="8064896" cy="6213304"/>
          </a:xfrm>
        </p:spPr>
        <p:txBody>
          <a:bodyPr>
            <a:normAutofit fontScale="70000" lnSpcReduction="20000"/>
          </a:bodyPr>
          <a:lstStyle/>
          <a:p>
            <a:pPr marL="0" indent="0" algn="ctr">
              <a:buNone/>
            </a:pPr>
            <a:r>
              <a:rPr lang="uk-UA" dirty="0">
                <a:latin typeface="Times New Roman" pitchFamily="18" charset="0"/>
                <a:cs typeface="Times New Roman" pitchFamily="18" charset="0"/>
              </a:rPr>
              <a:t>Наявність різноманітних концепцій витрат викликало існування різноманітних концепцій прибутку. </a:t>
            </a:r>
            <a:r>
              <a:rPr lang="uk-UA" b="1" i="1" dirty="0">
                <a:latin typeface="Times New Roman" pitchFamily="18" charset="0"/>
                <a:cs typeface="Times New Roman" pitchFamily="18" charset="0"/>
              </a:rPr>
              <a:t>Прибуток</a:t>
            </a:r>
            <a:r>
              <a:rPr lang="uk-UA" dirty="0">
                <a:latin typeface="Times New Roman" pitchFamily="18" charset="0"/>
                <a:cs typeface="Times New Roman" pitchFamily="18" charset="0"/>
              </a:rPr>
              <a:t> представляє собою різницю між загальною виручкою від реалізації продукції та загальними витратами, що здійснені в ході її виробництва. Звичайно розрізняють такі </a:t>
            </a:r>
            <a:r>
              <a:rPr lang="uk-UA" b="1" i="1" dirty="0">
                <a:latin typeface="Times New Roman" pitchFamily="18" charset="0"/>
                <a:cs typeface="Times New Roman" pitchFamily="18" charset="0"/>
              </a:rPr>
              <a:t>види прибутку</a:t>
            </a:r>
            <a:r>
              <a:rPr lang="uk-UA" dirty="0">
                <a:latin typeface="Times New Roman" pitchFamily="18" charset="0"/>
                <a:cs typeface="Times New Roman" pitchFamily="18" charset="0"/>
              </a:rPr>
              <a:t>:</a:t>
            </a:r>
          </a:p>
          <a:p>
            <a:pPr indent="457200" algn="just"/>
            <a:r>
              <a:rPr lang="uk-UA" b="1" i="1" dirty="0">
                <a:latin typeface="Times New Roman" pitchFamily="18" charset="0"/>
                <a:cs typeface="Times New Roman" pitchFamily="18" charset="0"/>
              </a:rPr>
              <a:t>нормальний прибуток</a:t>
            </a:r>
            <a:r>
              <a:rPr lang="uk-UA" dirty="0">
                <a:latin typeface="Times New Roman" pitchFamily="18" charset="0"/>
                <a:cs typeface="Times New Roman" pitchFamily="18" charset="0"/>
              </a:rPr>
              <a:t> – це плата підприємцю за використання в виробництві його підприємницьких здібностей, її розмір визначається рівнем доходності, що є нормальним або середнім для певної галузі, тобто тим рівнем, який утримує підприємця в даному виді бізнесу.</a:t>
            </a:r>
            <a:r>
              <a:rPr lang="uk-UA" b="1" dirty="0">
                <a:latin typeface="Times New Roman" pitchFamily="18" charset="0"/>
                <a:cs typeface="Times New Roman" pitchFamily="18" charset="0"/>
              </a:rPr>
              <a:t> </a:t>
            </a:r>
            <a:r>
              <a:rPr lang="uk-UA" dirty="0">
                <a:latin typeface="Times New Roman" pitchFamily="18" charset="0"/>
                <a:cs typeface="Times New Roman" pitchFamily="18" charset="0"/>
              </a:rPr>
              <a:t>Нормальний </a:t>
            </a:r>
            <a:r>
              <a:rPr lang="uk-UA" dirty="0" err="1">
                <a:latin typeface="Times New Roman" pitchFamily="18" charset="0"/>
                <a:cs typeface="Times New Roman" pitchFamily="18" charset="0"/>
              </a:rPr>
              <a:t>приб</a:t>
            </a:r>
            <a:r>
              <a:rPr lang="uk-UA" dirty="0">
                <a:latin typeface="Times New Roman" pitchFamily="18" charset="0"/>
                <a:cs typeface="Times New Roman" pitchFamily="18" charset="0"/>
              </a:rPr>
              <a:t>уток</a:t>
            </a:r>
            <a:r>
              <a:rPr lang="uk-UA" b="1" dirty="0">
                <a:latin typeface="Times New Roman" pitchFamily="18" charset="0"/>
                <a:cs typeface="Times New Roman" pitchFamily="18" charset="0"/>
              </a:rPr>
              <a:t> – </a:t>
            </a:r>
            <a:r>
              <a:rPr lang="uk-UA" dirty="0">
                <a:latin typeface="Times New Roman" pitchFamily="18" charset="0"/>
                <a:cs typeface="Times New Roman" pitchFamily="18" charset="0"/>
              </a:rPr>
              <a:t>це прибуток, від якого відмовляються власники підприємства на користь ресурсів на своєму підприємстві, але який вони могли б отримати, вклавши свої ресурси в інші напрями діяльності поза межами підприємства. Отже нормальний прибуток, необхідний для того, щоб залучати та утримувати ресурси в межах даного виробництва.</a:t>
            </a:r>
          </a:p>
          <a:p>
            <a:pPr indent="457200" algn="just"/>
            <a:r>
              <a:rPr lang="uk-UA" b="1" i="1" dirty="0">
                <a:latin typeface="Times New Roman" pitchFamily="18" charset="0"/>
                <a:cs typeface="Times New Roman" pitchFamily="18" charset="0"/>
              </a:rPr>
              <a:t>економічний прибуток </a:t>
            </a:r>
            <a:r>
              <a:rPr lang="uk-UA" dirty="0">
                <a:latin typeface="Times New Roman" pitchFamily="18" charset="0"/>
                <a:cs typeface="Times New Roman" pitchFamily="18" charset="0"/>
              </a:rPr>
              <a:t>– це надлишок прибутку над нормальним прибутком. Економічний або чистий прибуток є додатковим доходом підприємця внаслідок його ефективнішої діяльності у певній галузі. Цей прибуток отримують не всі підприємці, і він не належить до витрат. У мікроекономіці (якщо спеціально не зауважено) йдеться, як правило, про економічний прибуток. Як правило, економічний прибуток визначається як різниця між загальною виручкою від реалізації продукції та економічними витратами виробництва;</a:t>
            </a:r>
          </a:p>
          <a:p>
            <a:pPr indent="457200" algn="just"/>
            <a:r>
              <a:rPr lang="uk-UA" b="1" i="1" dirty="0">
                <a:latin typeface="Times New Roman" pitchFamily="18" charset="0"/>
                <a:cs typeface="Times New Roman" pitchFamily="18" charset="0"/>
              </a:rPr>
              <a:t>бухгалтерський прибуток</a:t>
            </a:r>
            <a:r>
              <a:rPr lang="uk-UA" dirty="0">
                <a:latin typeface="Times New Roman" pitchFamily="18" charset="0"/>
                <a:cs typeface="Times New Roman" pitchFamily="18" charset="0"/>
              </a:rPr>
              <a:t> визначається як різниця між загальною виручкою від реалізації продукції та бухгалтерськими витратами виробництва. Бухгалтерський прибуток використовується для цілей оподаткування та дозволяє оцінити успішність діяльності фірми в обраному напрямку діяльності. Економічний прибуток необхідний для прийняття управлінських рішень та оцінки перспективи діяльності фірми у майбутньому. Також дозволяє оцінити ефективність використання власних ресурсів фірми.</a:t>
            </a:r>
          </a:p>
          <a:p>
            <a:pPr marL="0" indent="0">
              <a:buNone/>
            </a:pP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0882896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sz="quarter" idx="1"/>
          </p:nvPr>
        </p:nvSpPr>
        <p:spPr>
          <a:xfrm>
            <a:off x="179388" y="333375"/>
            <a:ext cx="7745412" cy="6140450"/>
          </a:xfrm>
        </p:spPr>
        <p:txBody>
          <a:bodyPr/>
          <a:lstStyle/>
          <a:p>
            <a:pPr marL="0" indent="0" algn="ctr">
              <a:buNone/>
            </a:pPr>
            <a:r>
              <a:rPr lang="uk-UA" dirty="0">
                <a:latin typeface="Times New Roman" pitchFamily="18" charset="0"/>
                <a:cs typeface="Times New Roman" pitchFamily="18" charset="0"/>
              </a:rPr>
              <a:t>На підприємстві є багато витрат, і всі потрібно врахувати, щоб отримати чистий прибуток. Окрім собівартості із доходів, віднімають поточні витрати компанії:</a:t>
            </a:r>
          </a:p>
          <a:p>
            <a:r>
              <a:rPr lang="uk-UA" dirty="0">
                <a:latin typeface="Times New Roman" pitchFamily="18" charset="0"/>
                <a:cs typeface="Times New Roman" pitchFamily="18" charset="0"/>
              </a:rPr>
              <a:t>сплата комунальних послуг;</a:t>
            </a:r>
          </a:p>
          <a:p>
            <a:r>
              <a:rPr lang="uk-UA" dirty="0">
                <a:latin typeface="Times New Roman" pitchFamily="18" charset="0"/>
                <a:cs typeface="Times New Roman" pitchFamily="18" charset="0"/>
              </a:rPr>
              <a:t>заробітна плата;</a:t>
            </a:r>
          </a:p>
          <a:p>
            <a:r>
              <a:rPr lang="uk-UA" dirty="0">
                <a:latin typeface="Times New Roman" pitchFamily="18" charset="0"/>
                <a:cs typeface="Times New Roman" pitchFamily="18" charset="0"/>
              </a:rPr>
              <a:t>витрати на зберігання та доставку продукції;</a:t>
            </a:r>
          </a:p>
          <a:p>
            <a:r>
              <a:rPr lang="uk-UA" dirty="0">
                <a:latin typeface="Times New Roman" pitchFamily="18" charset="0"/>
                <a:cs typeface="Times New Roman" pitchFamily="18" charset="0"/>
              </a:rPr>
              <a:t>ремонтні роботи;</a:t>
            </a:r>
          </a:p>
          <a:p>
            <a:r>
              <a:rPr lang="uk-UA" dirty="0">
                <a:latin typeface="Times New Roman" pitchFamily="18" charset="0"/>
                <a:cs typeface="Times New Roman" pitchFamily="18" charset="0"/>
              </a:rPr>
              <a:t>знос обладнання.</a:t>
            </a:r>
          </a:p>
          <a:p>
            <a:pPr marL="0" indent="0">
              <a:buNone/>
            </a:pP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5333947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323528" y="260648"/>
            <a:ext cx="8352928" cy="6213304"/>
          </a:xfrm>
        </p:spPr>
        <p:txBody>
          <a:bodyPr>
            <a:normAutofit/>
          </a:bodyPr>
          <a:lstStyle/>
          <a:p>
            <a:pPr marL="0" indent="0" algn="ctr">
              <a:buNone/>
            </a:pPr>
            <a:r>
              <a:rPr lang="ru-RU" dirty="0" err="1">
                <a:latin typeface="Times New Roman" pitchFamily="18" charset="0"/>
                <a:cs typeface="Times New Roman" pitchFamily="18" charset="0"/>
              </a:rPr>
              <a:t>Відповідно</a:t>
            </a:r>
            <a:r>
              <a:rPr lang="ru-RU" dirty="0">
                <a:latin typeface="Times New Roman" pitchFamily="18" charset="0"/>
                <a:cs typeface="Times New Roman" pitchFamily="18" charset="0"/>
              </a:rPr>
              <a:t> до </a:t>
            </a:r>
            <a:r>
              <a:rPr lang="ru-RU" dirty="0" err="1">
                <a:latin typeface="Times New Roman" pitchFamily="18" charset="0"/>
                <a:cs typeface="Times New Roman" pitchFamily="18" charset="0"/>
              </a:rPr>
              <a:t>Господарського</a:t>
            </a:r>
            <a:r>
              <a:rPr lang="ru-RU" dirty="0">
                <a:latin typeface="Times New Roman" pitchFamily="18" charset="0"/>
                <a:cs typeface="Times New Roman" pitchFamily="18" charset="0"/>
              </a:rPr>
              <a:t> Кодексу </a:t>
            </a:r>
            <a:r>
              <a:rPr lang="ru-RU" dirty="0" err="1">
                <a:latin typeface="Times New Roman" pitchFamily="18" charset="0"/>
                <a:cs typeface="Times New Roman" pitchFamily="18" charset="0"/>
              </a:rPr>
              <a:t>України</a:t>
            </a:r>
            <a:r>
              <a:rPr lang="ru-RU" dirty="0">
                <a:latin typeface="Times New Roman" pitchFamily="18" charset="0"/>
                <a:cs typeface="Times New Roman" pitchFamily="18" charset="0"/>
              </a:rPr>
              <a:t>, </a:t>
            </a:r>
            <a:r>
              <a:rPr lang="ru-RU" b="1" i="1" dirty="0" err="1">
                <a:latin typeface="Times New Roman" pitchFamily="18" charset="0"/>
                <a:cs typeface="Times New Roman" pitchFamily="18" charset="0"/>
              </a:rPr>
              <a:t>підприємство</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це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самостійний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суб’єкт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господарювання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створений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компетентним</a:t>
            </a:r>
            <a:r>
              <a:rPr lang="ru-RU" dirty="0">
                <a:latin typeface="Times New Roman" pitchFamily="18" charset="0"/>
                <a:cs typeface="Times New Roman" pitchFamily="18" charset="0"/>
              </a:rPr>
              <a:t> органом </a:t>
            </a:r>
            <a:r>
              <a:rPr lang="ru-RU" dirty="0" err="1">
                <a:latin typeface="Times New Roman" pitchFamily="18" charset="0"/>
                <a:cs typeface="Times New Roman" pitchFamily="18" charset="0"/>
              </a:rPr>
              <a:t>державної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влади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або</a:t>
            </a:r>
            <a:r>
              <a:rPr lang="ru-RU" dirty="0">
                <a:latin typeface="Times New Roman" pitchFamily="18" charset="0"/>
                <a:cs typeface="Times New Roman" pitchFamily="18" charset="0"/>
              </a:rPr>
              <a:t> органом </a:t>
            </a:r>
            <a:r>
              <a:rPr lang="ru-RU" dirty="0" err="1">
                <a:latin typeface="Times New Roman" pitchFamily="18" charset="0"/>
                <a:cs typeface="Times New Roman" pitchFamily="18" charset="0"/>
              </a:rPr>
              <a:t>місцевого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самоврядування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або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іншими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суб’єктами</a:t>
            </a:r>
            <a:r>
              <a:rPr lang="ru-RU" dirty="0">
                <a:latin typeface="Times New Roman" pitchFamily="18" charset="0"/>
                <a:cs typeface="Times New Roman" pitchFamily="18" charset="0"/>
              </a:rPr>
              <a:t> для </a:t>
            </a:r>
            <a:r>
              <a:rPr lang="ru-RU" dirty="0" err="1">
                <a:latin typeface="Times New Roman" pitchFamily="18" charset="0"/>
                <a:cs typeface="Times New Roman" pitchFamily="18" charset="0"/>
              </a:rPr>
              <a:t>задоволення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суспільних</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особистих</a:t>
            </a:r>
            <a:r>
              <a:rPr lang="ru-RU" dirty="0">
                <a:latin typeface="Times New Roman" pitchFamily="18" charset="0"/>
                <a:cs typeface="Times New Roman" pitchFamily="18" charset="0"/>
              </a:rPr>
              <a:t> потреб шляхом систематичного </a:t>
            </a:r>
            <a:r>
              <a:rPr lang="ru-RU" dirty="0" err="1">
                <a:latin typeface="Times New Roman" pitchFamily="18" charset="0"/>
                <a:cs typeface="Times New Roman" pitchFamily="18" charset="0"/>
              </a:rPr>
              <a:t>здійснення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виробничої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науково-дослідної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торговельної</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іншої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господарської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діяльності</a:t>
            </a:r>
            <a:r>
              <a:rPr lang="ru-RU" dirty="0">
                <a:latin typeface="Times New Roman" pitchFamily="18" charset="0"/>
                <a:cs typeface="Times New Roman" pitchFamily="18" charset="0"/>
              </a:rPr>
              <a:t> в порядку, </a:t>
            </a:r>
            <a:r>
              <a:rPr lang="ru-RU" dirty="0" err="1">
                <a:latin typeface="Times New Roman" pitchFamily="18" charset="0"/>
                <a:cs typeface="Times New Roman" pitchFamily="18" charset="0"/>
              </a:rPr>
              <a:t>передбаченому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чинним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законодавством</a:t>
            </a:r>
            <a:r>
              <a:rPr lang="ru-RU" dirty="0" smtClean="0">
                <a:latin typeface="Times New Roman" pitchFamily="18" charset="0"/>
                <a:cs typeface="Times New Roman" pitchFamily="18" charset="0"/>
              </a:rPr>
              <a:t>.</a:t>
            </a:r>
            <a:r>
              <a:rPr lang="uk-UA" dirty="0"/>
              <a:t> Підприємства можуть створюватися як для здійснення підприємництва так і для некомерційної господарської діяльності.</a:t>
            </a:r>
          </a:p>
          <a:p>
            <a:pPr marL="0" indent="0" algn="ctr">
              <a:buNone/>
            </a:pPr>
            <a:r>
              <a:rPr lang="uk-UA" dirty="0"/>
              <a:t>Підприємство є юридичною особою, має відокремлене майно, самостійний баланс, рахунки в банківських установах, печатку із своїм найменуванням та ідентифікаційним кодом.</a:t>
            </a:r>
          </a:p>
          <a:p>
            <a:pPr marL="0" indent="0" algn="ctr">
              <a:buNone/>
            </a:pPr>
            <a:endParaRPr lang="ru-RU" dirty="0" smtClean="0">
              <a:latin typeface="Times New Roman" pitchFamily="18" charset="0"/>
              <a:cs typeface="Times New Roman" pitchFamily="18" charset="0"/>
            </a:endParaRPr>
          </a:p>
          <a:p>
            <a:pPr marL="0" indent="0" algn="ctr">
              <a:buNone/>
            </a:pP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2770638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251520" y="188640"/>
            <a:ext cx="8280920" cy="6285312"/>
          </a:xfrm>
        </p:spPr>
        <p:txBody>
          <a:bodyPr>
            <a:normAutofit fontScale="92500" lnSpcReduction="20000"/>
          </a:bodyPr>
          <a:lstStyle/>
          <a:p>
            <a:pPr marL="0" indent="457200" algn="just">
              <a:buNone/>
            </a:pPr>
            <a:r>
              <a:rPr lang="uk-UA" dirty="0"/>
              <a:t>Розглянемо головні засади визначення сутності підприємства як економічної категорії в сучасних умовах. </a:t>
            </a:r>
            <a:endParaRPr lang="uk-UA" dirty="0" smtClean="0"/>
          </a:p>
          <a:p>
            <a:pPr marL="0" indent="457200" algn="just">
              <a:buNone/>
            </a:pPr>
            <a:r>
              <a:rPr lang="uk-UA" dirty="0" smtClean="0"/>
              <a:t>Головними </a:t>
            </a:r>
            <a:r>
              <a:rPr lang="uk-UA" dirty="0"/>
              <a:t>рисами, що </a:t>
            </a:r>
            <a:r>
              <a:rPr lang="uk-UA" dirty="0" smtClean="0"/>
              <a:t>визначають сутність </a:t>
            </a:r>
            <a:r>
              <a:rPr lang="uk-UA" dirty="0"/>
              <a:t>підприємства є такі:</a:t>
            </a:r>
          </a:p>
          <a:p>
            <a:pPr indent="457200" algn="just"/>
            <a:r>
              <a:rPr lang="uk-UA" dirty="0"/>
              <a:t>1) підприємство - це самостійна основна </a:t>
            </a:r>
            <a:r>
              <a:rPr lang="uk-UA"/>
              <a:t>ланка </a:t>
            </a:r>
            <a:r>
              <a:rPr lang="uk-UA" smtClean="0"/>
              <a:t>господарства</a:t>
            </a:r>
            <a:r>
              <a:rPr lang="uk-UA" dirty="0"/>
              <a:t>;</a:t>
            </a:r>
          </a:p>
          <a:p>
            <a:pPr indent="457200" algn="just"/>
            <a:r>
              <a:rPr lang="uk-UA" dirty="0"/>
              <a:t>2) підприємство - це відокремлена спеціалізована господарча одиниця, основою якої є професійно організований трудовий колектив, який за допомогою засобів виробництва, що є в його розпорядженні, виготовляє необхідну споживачу продукцію, виконує роботи, надає послуги;</a:t>
            </a:r>
          </a:p>
          <a:p>
            <a:pPr indent="457200" algn="just"/>
            <a:r>
              <a:rPr lang="uk-UA" dirty="0"/>
              <a:t>3) підприємство - це самостійний суб’єкт господарювання, створений відповідно до діючого законодавства для виробництва продукції та надання послуг з метою задоволення суспільних потреб та отримання прибутку;</a:t>
            </a:r>
          </a:p>
          <a:p>
            <a:pPr indent="457200" algn="just"/>
            <a:r>
              <a:rPr lang="uk-UA" dirty="0"/>
              <a:t>4) підприємство - це юридична особа, яка відповідає певним ознакам, що встановлені діючим законодавством країни, на території якої вона зареєстрована.</a:t>
            </a:r>
          </a:p>
          <a:p>
            <a:pPr marL="0" indent="457200" algn="just">
              <a:buNone/>
            </a:pPr>
            <a:endParaRPr lang="uk-UA" dirty="0"/>
          </a:p>
        </p:txBody>
      </p:sp>
    </p:spTree>
    <p:extLst>
      <p:ext uri="{BB962C8B-B14F-4D97-AF65-F5344CB8AC3E}">
        <p14:creationId xmlns:p14="http://schemas.microsoft.com/office/powerpoint/2010/main" val="3921547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sz="quarter" idx="1"/>
          </p:nvPr>
        </p:nvSpPr>
        <p:spPr>
          <a:xfrm>
            <a:off x="251520" y="116632"/>
            <a:ext cx="8352928" cy="6357320"/>
          </a:xfrm>
        </p:spPr>
        <p:txBody>
          <a:bodyPr>
            <a:normAutofit fontScale="85000" lnSpcReduction="10000"/>
          </a:bodyPr>
          <a:lstStyle/>
          <a:p>
            <a:pPr marL="0" indent="0" algn="ctr">
              <a:buNone/>
            </a:pPr>
            <a:r>
              <a:rPr lang="uk-UA" b="1" dirty="0"/>
              <a:t>Функціонування підприємства в ринкових умовах господарювання передбачає реалізацію ним наступних видів діяльності:</a:t>
            </a:r>
          </a:p>
          <a:p>
            <a:pPr indent="450000" algn="just"/>
            <a:r>
              <a:rPr lang="uk-UA" dirty="0"/>
              <a:t>1) виробнича діяльність - організація та регулювання процесу виготовлення продукції;</a:t>
            </a:r>
          </a:p>
          <a:p>
            <a:pPr indent="450000" algn="just"/>
            <a:r>
              <a:rPr lang="uk-UA" dirty="0"/>
              <a:t>2) комерційна діяльність - рекламна діяльність, організація збуту та постачання;</a:t>
            </a:r>
          </a:p>
          <a:p>
            <a:pPr indent="450000" algn="just"/>
            <a:r>
              <a:rPr lang="uk-UA" dirty="0"/>
              <a:t>3) економічна діяльність - стратегічне та поточне планування, облік та звітність, ціноутворення ресурсне забезпечення, фінансова діяльність, зовнішньоекономічна діяльність;</a:t>
            </a:r>
          </a:p>
          <a:p>
            <a:pPr indent="450000" algn="just"/>
            <a:r>
              <a:rPr lang="uk-UA" dirty="0"/>
              <a:t>4) інноваційна діяльність - науково-технічні розробки, технологічна підготовка виробництва, впровадження досягнень НТП;</a:t>
            </a:r>
          </a:p>
          <a:p>
            <a:pPr indent="450000" algn="just"/>
            <a:r>
              <a:rPr lang="uk-UA" dirty="0"/>
              <a:t>5) управління персоналом та організація стимулювання праці </a:t>
            </a:r>
            <a:r>
              <a:rPr lang="uk-UA" dirty="0" err="1"/>
              <a:t>-кадрова</a:t>
            </a:r>
            <a:r>
              <a:rPr lang="uk-UA" dirty="0"/>
              <a:t> політика підприємства, системи управління персоналом, ефективність використання трудового потенціалу, системи оплати праці, мотивація трудової діяльності, тощо;</a:t>
            </a:r>
          </a:p>
          <a:p>
            <a:pPr indent="450000" algn="just"/>
            <a:r>
              <a:rPr lang="uk-UA" dirty="0"/>
              <a:t>6) дослідження зовнішнього середовища - ринку збуту продукції, ринку факторів виробництва, інструментів державного регулювання, конкурентів.</a:t>
            </a:r>
          </a:p>
          <a:p>
            <a:pPr marL="0" indent="0">
              <a:buNone/>
            </a:pPr>
            <a:endParaRPr lang="uk-UA" dirty="0"/>
          </a:p>
        </p:txBody>
      </p:sp>
    </p:spTree>
    <p:extLst>
      <p:ext uri="{BB962C8B-B14F-4D97-AF65-F5344CB8AC3E}">
        <p14:creationId xmlns:p14="http://schemas.microsoft.com/office/powerpoint/2010/main" val="2196673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sz="quarter" idx="1"/>
          </p:nvPr>
        </p:nvSpPr>
        <p:spPr>
          <a:xfrm>
            <a:off x="323850" y="115888"/>
            <a:ext cx="7600950" cy="6357937"/>
          </a:xfrm>
        </p:spPr>
        <p:txBody>
          <a:bodyPr>
            <a:normAutofit fontScale="85000" lnSpcReduction="20000"/>
          </a:bodyPr>
          <a:lstStyle/>
          <a:p>
            <a:pPr marL="0" indent="0" algn="ctr">
              <a:buNone/>
            </a:pPr>
            <a:r>
              <a:rPr lang="uk-UA" b="1" i="1" dirty="0"/>
              <a:t>Функціонування ринкових відносин потребує створення підприємств (фірм), які мають обслуговувати ринок. Це: </a:t>
            </a:r>
            <a:endParaRPr lang="uk-UA" b="1" i="1" dirty="0" smtClean="0"/>
          </a:p>
          <a:p>
            <a:pPr marL="0" indent="457200" algn="just">
              <a:buNone/>
            </a:pPr>
            <a:r>
              <a:rPr lang="uk-UA" dirty="0" smtClean="0"/>
              <a:t>1</a:t>
            </a:r>
            <a:r>
              <a:rPr lang="uk-UA" dirty="0"/>
              <a:t>) </a:t>
            </a:r>
            <a:r>
              <a:rPr lang="uk-UA" b="1" dirty="0"/>
              <a:t>лізингові фірми </a:t>
            </a:r>
            <a:r>
              <a:rPr lang="uk-UA" dirty="0"/>
              <a:t>- надають кредити орендарю з правом користування певними об'єктами; найпоширенішими об'єктами лізингу є транспортні засоби, обладнання, технології, ліцензії, програмне забезпечення тощо</a:t>
            </a:r>
            <a:r>
              <a:rPr lang="uk-UA" dirty="0" smtClean="0"/>
              <a:t>;</a:t>
            </a:r>
          </a:p>
          <a:p>
            <a:pPr marL="0" indent="457200" algn="just">
              <a:buNone/>
            </a:pPr>
            <a:r>
              <a:rPr lang="uk-UA" dirty="0" smtClean="0"/>
              <a:t> </a:t>
            </a:r>
            <a:r>
              <a:rPr lang="uk-UA" dirty="0"/>
              <a:t>2) </a:t>
            </a:r>
            <a:r>
              <a:rPr lang="uk-UA" b="1" dirty="0"/>
              <a:t>інноваційні фірми </a:t>
            </a:r>
            <a:r>
              <a:rPr lang="uk-UA" dirty="0"/>
              <a:t>- впроваджують винаходи, науково-технічні розробки та послуги, реалізують різні проекти; 3) </a:t>
            </a:r>
            <a:r>
              <a:rPr lang="uk-UA" b="1" dirty="0"/>
              <a:t>венчурні фірми </a:t>
            </a:r>
            <a:r>
              <a:rPr lang="uk-UA" dirty="0"/>
              <a:t>- проводять комерційну апробацію науково-технічних розробок; створюються у наукомістких галузях економіки і працюють з певним ризиком; 4) </a:t>
            </a:r>
            <a:r>
              <a:rPr lang="uk-UA" b="1" dirty="0"/>
              <a:t>брокерські (маклерські) фірми </a:t>
            </a:r>
            <a:r>
              <a:rPr lang="uk-UA" dirty="0"/>
              <a:t>- виступають як посередники в торгівлі товарами та послугами, під час виконання біржових операцій з товарами та цінними паперами, а також фрахтування суден і страхування; можуть надавати додаткові послуги для вивчення ринку, реклами, кредитування тощо; </a:t>
            </a:r>
            <a:endParaRPr lang="uk-UA" dirty="0" smtClean="0"/>
          </a:p>
          <a:p>
            <a:pPr marL="0" indent="457200" algn="just">
              <a:buNone/>
            </a:pPr>
            <a:r>
              <a:rPr lang="uk-UA" dirty="0" smtClean="0"/>
              <a:t>5</a:t>
            </a:r>
            <a:r>
              <a:rPr lang="uk-UA" dirty="0"/>
              <a:t>) </a:t>
            </a:r>
            <a:r>
              <a:rPr lang="uk-UA" b="1" dirty="0"/>
              <a:t>аудиторські фірми (контори) </a:t>
            </a:r>
            <a:r>
              <a:rPr lang="uk-UA" dirty="0"/>
              <a:t>- за замовленням підприємств перевіряють їх фінансово-господарську діяльність, а також видають рекомендації щодо поліпшення справ.</a:t>
            </a:r>
          </a:p>
        </p:txBody>
      </p:sp>
    </p:spTree>
    <p:extLst>
      <p:ext uri="{BB962C8B-B14F-4D97-AF65-F5344CB8AC3E}">
        <p14:creationId xmlns:p14="http://schemas.microsoft.com/office/powerpoint/2010/main" val="2215441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395536" y="332656"/>
            <a:ext cx="7529264" cy="6141296"/>
          </a:xfrm>
        </p:spPr>
        <p:txBody>
          <a:bodyPr>
            <a:normAutofit/>
          </a:bodyPr>
          <a:lstStyle/>
          <a:p>
            <a:pPr marL="0" indent="0" algn="ctr">
              <a:buNone/>
            </a:pPr>
            <a:r>
              <a:rPr lang="uk-UA" dirty="0">
                <a:latin typeface="Times New Roman" pitchFamily="18" charset="0"/>
                <a:cs typeface="Times New Roman" pitchFamily="18" charset="0"/>
              </a:rPr>
              <a:t>Залежно від форм власності, передбачених законом, в Україні можуть діяти підприємства таких видів:</a:t>
            </a:r>
          </a:p>
          <a:p>
            <a:pPr indent="457200" algn="just"/>
            <a:r>
              <a:rPr lang="uk-UA" dirty="0" smtClean="0">
                <a:latin typeface="Times New Roman" pitchFamily="18" charset="0"/>
                <a:cs typeface="Times New Roman" pitchFamily="18" charset="0"/>
              </a:rPr>
              <a:t>приватне </a:t>
            </a:r>
            <a:r>
              <a:rPr lang="uk-UA" dirty="0">
                <a:latin typeface="Times New Roman" pitchFamily="18" charset="0"/>
                <a:cs typeface="Times New Roman" pitchFamily="18" charset="0"/>
              </a:rPr>
              <a:t>підприємство, що діє на основі приватної власності громадян чи суб'єкта господарювання (юридичної особи);</a:t>
            </a:r>
          </a:p>
          <a:p>
            <a:pPr indent="457200" algn="just"/>
            <a:r>
              <a:rPr lang="uk-UA" dirty="0" smtClean="0">
                <a:latin typeface="Times New Roman" pitchFamily="18" charset="0"/>
                <a:cs typeface="Times New Roman" pitchFamily="18" charset="0"/>
              </a:rPr>
              <a:t>підприємство</a:t>
            </a:r>
            <a:r>
              <a:rPr lang="uk-UA" dirty="0">
                <a:latin typeface="Times New Roman" pitchFamily="18" charset="0"/>
                <a:cs typeface="Times New Roman" pitchFamily="18" charset="0"/>
              </a:rPr>
              <a:t>, що діє на основі колективної власності (підприємство колективної власності);</a:t>
            </a:r>
          </a:p>
          <a:p>
            <a:pPr indent="457200" algn="just"/>
            <a:r>
              <a:rPr lang="uk-UA" dirty="0" smtClean="0">
                <a:latin typeface="Times New Roman" pitchFamily="18" charset="0"/>
                <a:cs typeface="Times New Roman" pitchFamily="18" charset="0"/>
              </a:rPr>
              <a:t>комунальне </a:t>
            </a:r>
            <a:r>
              <a:rPr lang="uk-UA" dirty="0">
                <a:latin typeface="Times New Roman" pitchFamily="18" charset="0"/>
                <a:cs typeface="Times New Roman" pitchFamily="18" charset="0"/>
              </a:rPr>
              <a:t>підприємство, що діє на основі комунальної власності територіальної громади;</a:t>
            </a:r>
          </a:p>
          <a:p>
            <a:pPr indent="457200" algn="just"/>
            <a:r>
              <a:rPr lang="uk-UA" dirty="0" smtClean="0">
                <a:latin typeface="Times New Roman" pitchFamily="18" charset="0"/>
                <a:cs typeface="Times New Roman" pitchFamily="18" charset="0"/>
              </a:rPr>
              <a:t>державне </a:t>
            </a:r>
            <a:r>
              <a:rPr lang="uk-UA" dirty="0">
                <a:latin typeface="Times New Roman" pitchFamily="18" charset="0"/>
                <a:cs typeface="Times New Roman" pitchFamily="18" charset="0"/>
              </a:rPr>
              <a:t>підприємство, що діє на основі державної власності;</a:t>
            </a:r>
          </a:p>
          <a:p>
            <a:pPr indent="457200" algn="just"/>
            <a:r>
              <a:rPr lang="uk-UA" dirty="0" smtClean="0">
                <a:latin typeface="Times New Roman" pitchFamily="18" charset="0"/>
                <a:cs typeface="Times New Roman" pitchFamily="18" charset="0"/>
              </a:rPr>
              <a:t>підприємство</a:t>
            </a:r>
            <a:r>
              <a:rPr lang="uk-UA" dirty="0">
                <a:latin typeface="Times New Roman" pitchFamily="18" charset="0"/>
                <a:cs typeface="Times New Roman" pitchFamily="18" charset="0"/>
              </a:rPr>
              <a:t>, засноване на змішаній формі власності (на базі об'єднання майна різних форм власності).</a:t>
            </a:r>
          </a:p>
          <a:p>
            <a:pPr marL="0" indent="0">
              <a:buNone/>
            </a:pP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239852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sz="quarter" idx="1"/>
          </p:nvPr>
        </p:nvSpPr>
        <p:spPr>
          <a:xfrm>
            <a:off x="179388" y="115888"/>
            <a:ext cx="7745412" cy="6357937"/>
          </a:xfrm>
        </p:spPr>
        <p:txBody>
          <a:bodyPr>
            <a:normAutofit fontScale="70000" lnSpcReduction="20000"/>
          </a:bodyPr>
          <a:lstStyle/>
          <a:p>
            <a:pPr marL="0" indent="457200" algn="just">
              <a:buNone/>
            </a:pPr>
            <a:r>
              <a:rPr lang="uk-UA" dirty="0">
                <a:latin typeface="Times New Roman" pitchFamily="18" charset="0"/>
                <a:cs typeface="Times New Roman" pitchFamily="18" charset="0"/>
              </a:rPr>
              <a:t>В Україні можуть діяти також інші види підприємств, передбачені законом.</a:t>
            </a:r>
          </a:p>
          <a:p>
            <a:pPr marL="0" indent="457200" algn="just">
              <a:buNone/>
            </a:pPr>
            <a:r>
              <a:rPr lang="uk-UA" dirty="0">
                <a:latin typeface="Times New Roman" pitchFamily="18" charset="0"/>
                <a:cs typeface="Times New Roman" pitchFamily="18" charset="0"/>
              </a:rPr>
              <a:t>У разі якщо в статутному фонді підприємства іноземна інвестиція становить не менш як десять відсотків, воно визнається підприємством з іноземними інвестиціями. Підприємство, в статутному фонді якого іноземна інвестиція становить сто відсотків, вважається іноземним підприємством.</a:t>
            </a:r>
          </a:p>
          <a:p>
            <a:pPr indent="457200" algn="just"/>
            <a:r>
              <a:rPr lang="uk-UA" dirty="0">
                <a:latin typeface="Times New Roman" pitchFamily="18" charset="0"/>
                <a:cs typeface="Times New Roman" pitchFamily="18" charset="0"/>
              </a:rPr>
              <a:t>Залежно від способу утворення (заснування) та формування статутного фонду в Україні діють підприємства унітарні та корпоративні.</a:t>
            </a:r>
          </a:p>
          <a:p>
            <a:pPr marL="0" indent="457200" algn="just">
              <a:buNone/>
            </a:pPr>
            <a:r>
              <a:rPr lang="uk-UA" b="1" dirty="0">
                <a:latin typeface="Times New Roman" pitchFamily="18" charset="0"/>
                <a:cs typeface="Times New Roman" pitchFamily="18" charset="0"/>
              </a:rPr>
              <a:t>Унітарне підприємство </a:t>
            </a:r>
            <a:r>
              <a:rPr lang="uk-UA" dirty="0">
                <a:latin typeface="Times New Roman" pitchFamily="18" charset="0"/>
                <a:cs typeface="Times New Roman" pitchFamily="18" charset="0"/>
              </a:rPr>
              <a:t>створюється одним засновником, який виділяє необхідне для того майно, формує відповідно до закону статутний фонд, не поділений на частки (паї), затверджує статут, розподіляє доходи, безпосередньо або через керівника, який ним призначається, керує підприємством і формує його трудовий колектив на засадах трудового найму, вирішує питання реорганізації та ліквідації підприємства. Унітарними є підприємства державні, комунальні, підприємства, засновані на власності об'єднання громадян, релігійної організації або на приватній власності засновника.</a:t>
            </a:r>
          </a:p>
          <a:p>
            <a:pPr marL="0" indent="457200" algn="just">
              <a:buNone/>
            </a:pPr>
            <a:r>
              <a:rPr lang="uk-UA" b="1" dirty="0">
                <a:latin typeface="Times New Roman" pitchFamily="18" charset="0"/>
                <a:cs typeface="Times New Roman" pitchFamily="18" charset="0"/>
              </a:rPr>
              <a:t>Корпоративне підприємство </a:t>
            </a:r>
            <a:r>
              <a:rPr lang="uk-UA" dirty="0">
                <a:latin typeface="Times New Roman" pitchFamily="18" charset="0"/>
                <a:cs typeface="Times New Roman" pitchFamily="18" charset="0"/>
              </a:rPr>
              <a:t>утворюється, як правило, двома або більше засновниками за їх спільним рішенням (договором), діє на основі об'єднання майна та/або підприємницької чи трудової діяльності засновників (учасників), їх спільного управління справами, на основі корпоративних прав, у тому числі через органи, що ними створюються, участі засновників (учасників) у розподілі доходів та ризиків підприємства. Корпоративними є кооперативні підприємства, </a:t>
            </a:r>
            <a:r>
              <a:rPr lang="uk-UA" dirty="0" err="1">
                <a:latin typeface="Times New Roman" pitchFamily="18" charset="0"/>
                <a:cs typeface="Times New Roman" pitchFamily="18" charset="0"/>
              </a:rPr>
              <a:t>підприємства</a:t>
            </a:r>
            <a:r>
              <a:rPr lang="uk-UA" dirty="0">
                <a:latin typeface="Times New Roman" pitchFamily="18" charset="0"/>
                <a:cs typeface="Times New Roman" pitchFamily="18" charset="0"/>
              </a:rPr>
              <a:t>, що створюються у формі господарського товариства, а також інші підприємства, в тому числі засновані на приватній власності двох або більше осіб.</a:t>
            </a:r>
          </a:p>
          <a:p>
            <a:pPr marL="0" indent="457200" algn="just">
              <a:buNone/>
            </a:pPr>
            <a:r>
              <a:rPr lang="uk-UA" dirty="0">
                <a:latin typeface="Times New Roman" pitchFamily="18" charset="0"/>
                <a:cs typeface="Times New Roman" pitchFamily="18" charset="0"/>
              </a:rPr>
              <a:t>Особливості правового статусу унітарних і корпоративних підприємств встановлюються цим Кодексом, іншими законодавчими актами.</a:t>
            </a:r>
          </a:p>
          <a:p>
            <a:pPr marL="0" indent="457200" algn="just">
              <a:buNone/>
            </a:pP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38866753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1"/>
          </p:nvPr>
        </p:nvSpPr>
        <p:spPr>
          <a:xfrm>
            <a:off x="323528" y="116632"/>
            <a:ext cx="7601272" cy="6357320"/>
          </a:xfrm>
        </p:spPr>
        <p:txBody>
          <a:bodyPr>
            <a:normAutofit fontScale="92500" lnSpcReduction="10000"/>
          </a:bodyPr>
          <a:lstStyle/>
          <a:p>
            <a:pPr marL="0" indent="0" algn="ctr">
              <a:buNone/>
            </a:pPr>
            <a:r>
              <a:rPr lang="uk-UA" dirty="0" smtClean="0">
                <a:latin typeface="Times New Roman" pitchFamily="18" charset="0"/>
                <a:cs typeface="Times New Roman" pitchFamily="18" charset="0"/>
              </a:rPr>
              <a:t>П</a:t>
            </a:r>
            <a:r>
              <a:rPr lang="uk-UA" dirty="0">
                <a:latin typeface="Times New Roman" pitchFamily="18" charset="0"/>
                <a:cs typeface="Times New Roman" pitchFamily="18" charset="0"/>
              </a:rPr>
              <a:t>ідприємства залежно від кількості працюючих та обсягу валового доходу від реалізації продукції за рік можуть бути віднесені до малих підприємств, середніх або великих підприємств.</a:t>
            </a:r>
          </a:p>
          <a:p>
            <a:pPr indent="457200" algn="just"/>
            <a:r>
              <a:rPr lang="uk-UA" dirty="0">
                <a:latin typeface="Times New Roman" pitchFamily="18" charset="0"/>
                <a:cs typeface="Times New Roman" pitchFamily="18" charset="0"/>
              </a:rPr>
              <a:t>Малими (незалежно від форми власності) визнаються підприємства, в яких середньооблікова чисельність працюючих за звітний (фінансовий) рік не перевищує п'ятдесяти осіб, а обсяг валового доходу від реалізації продукції (робіт, послуг) за цей період не перевищує суми, еквівалентної п'ятистам тисячам євро за середньорічним курсом Національного банку України щодо гривні.</a:t>
            </a:r>
          </a:p>
          <a:p>
            <a:pPr indent="457200" algn="just"/>
            <a:r>
              <a:rPr lang="uk-UA" dirty="0">
                <a:latin typeface="Times New Roman" pitchFamily="18" charset="0"/>
                <a:cs typeface="Times New Roman" pitchFamily="18" charset="0"/>
              </a:rPr>
              <a:t>Великими підприємствами визнаються підприємства, в яких середньооблікова чисельність працюючих за звітний (фінансовий) рік перевищує тисячу осіб, а обсяг валового доходу від реалізації продукції (робіт, послуг) за рік перевищує суму, еквівалентну п'яти мільйонам євро за середньорічним курсом Національного банку України щодо гривні.</a:t>
            </a:r>
          </a:p>
          <a:p>
            <a:pPr indent="457200" algn="just"/>
            <a:r>
              <a:rPr lang="uk-UA" dirty="0">
                <a:latin typeface="Times New Roman" pitchFamily="18" charset="0"/>
                <a:cs typeface="Times New Roman" pitchFamily="18" charset="0"/>
              </a:rPr>
              <a:t>Усі інші підприємства визнаються середніми.</a:t>
            </a:r>
          </a:p>
          <a:p>
            <a:pPr marL="0" indent="0">
              <a:buNone/>
            </a:pP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35607230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ишукана">
  <a:themeElements>
    <a:clrScheme name="Вишукана">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Вишукана">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Вишукана">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267</TotalTime>
  <Words>2187</Words>
  <Application>Microsoft Office PowerPoint</Application>
  <PresentationFormat>Екран (4:3)</PresentationFormat>
  <Paragraphs>130</Paragraphs>
  <Slides>25</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25</vt:i4>
      </vt:variant>
    </vt:vector>
  </HeadingPairs>
  <TitlesOfParts>
    <vt:vector size="26" baseType="lpstr">
      <vt:lpstr>Вишукана</vt:lpstr>
      <vt:lpstr> Змістовий модуль 2.  Теорія фірми та конкурентний ринок  Тема 2.1. Мікроекономічна модель підприємства.</vt:lpstr>
      <vt:lpstr>1. Підприємство як суб'єкт ринкової економіки</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Основі установчі документи підприємства</vt:lpstr>
      <vt:lpstr>Презентація PowerPoint</vt:lpstr>
      <vt:lpstr>Презентація PowerPoint</vt:lpstr>
      <vt:lpstr>Презентація PowerPoint</vt:lpstr>
      <vt:lpstr>2. Виробнича функція.</vt:lpstr>
      <vt:lpstr>Презентація PowerPoint</vt:lpstr>
      <vt:lpstr>Презентація PowerPoint</vt:lpstr>
      <vt:lpstr>Презентація PowerPoint</vt:lpstr>
      <vt:lpstr>Презентація PowerPoint</vt:lpstr>
      <vt:lpstr>Презентація PowerPoint</vt:lpstr>
      <vt:lpstr>3. Основні параметри підприємства. </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2.1. Мікроекономічна модель підприємства.</dc:title>
  <dc:creator>Sara Yasmeen (Wipro Technologies)</dc:creator>
  <cp:lastModifiedBy>User</cp:lastModifiedBy>
  <cp:revision>26</cp:revision>
  <dcterms:created xsi:type="dcterms:W3CDTF">2010-02-23T11:30:32Z</dcterms:created>
  <dcterms:modified xsi:type="dcterms:W3CDTF">2023-03-17T08:24:11Z</dcterms:modified>
</cp:coreProperties>
</file>