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65" r:id="rId7"/>
    <p:sldId id="259" r:id="rId8"/>
    <p:sldId id="261" r:id="rId9"/>
    <p:sldId id="262" r:id="rId10"/>
    <p:sldId id="263" r:id="rId11"/>
    <p:sldId id="260" r:id="rId12"/>
    <p:sldId id="269"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660"/>
  </p:normalViewPr>
  <p:slideViewPr>
    <p:cSldViewPr snapToGrid="0">
      <p:cViewPr varScale="1">
        <p:scale>
          <a:sx n="81" d="100"/>
          <a:sy n="81" d="100"/>
        </p:scale>
        <p:origin x="9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Місце для дати 3"/>
          <p:cNvSpPr>
            <a:spLocks noGrp="1"/>
          </p:cNvSpPr>
          <p:nvPr>
            <p:ph type="dt" sz="half" idx="10"/>
          </p:nvPr>
        </p:nvSpPr>
        <p:spPr/>
        <p:txBody>
          <a:bodyPr/>
          <a:lstStyle/>
          <a:p>
            <a:fld id="{A1C53FE6-2A72-4EAA-A285-558587DE73C6}" type="datetimeFigureOut">
              <a:rPr lang="uk-UA" smtClean="0"/>
              <a:t>03.04.2025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204018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A1C53FE6-2A72-4EAA-A285-558587DE73C6}" type="datetimeFigureOut">
              <a:rPr lang="uk-UA" smtClean="0"/>
              <a:t>03.04.2025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240967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A1C53FE6-2A72-4EAA-A285-558587DE73C6}" type="datetimeFigureOut">
              <a:rPr lang="uk-UA" smtClean="0"/>
              <a:t>03.04.2025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27564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A1C53FE6-2A72-4EAA-A285-558587DE73C6}" type="datetimeFigureOut">
              <a:rPr lang="uk-UA" smtClean="0"/>
              <a:t>03.04.2025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25833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A1C53FE6-2A72-4EAA-A285-558587DE73C6}" type="datetimeFigureOut">
              <a:rPr lang="uk-UA" smtClean="0"/>
              <a:t>03.04.2025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45637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A1C53FE6-2A72-4EAA-A285-558587DE73C6}" type="datetimeFigureOut">
              <a:rPr lang="uk-UA" smtClean="0"/>
              <a:t>03.04.2025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325114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A1C53FE6-2A72-4EAA-A285-558587DE73C6}" type="datetimeFigureOut">
              <a:rPr lang="uk-UA" smtClean="0"/>
              <a:t>03.04.2025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323992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A1C53FE6-2A72-4EAA-A285-558587DE73C6}" type="datetimeFigureOut">
              <a:rPr lang="uk-UA" smtClean="0"/>
              <a:t>03.04.2025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395979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1C53FE6-2A72-4EAA-A285-558587DE73C6}" type="datetimeFigureOut">
              <a:rPr lang="uk-UA" smtClean="0"/>
              <a:t>03.04.2025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313499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A1C53FE6-2A72-4EAA-A285-558587DE73C6}" type="datetimeFigureOut">
              <a:rPr lang="uk-UA" smtClean="0"/>
              <a:t>03.04.2025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413502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A1C53FE6-2A72-4EAA-A285-558587DE73C6}" type="datetimeFigureOut">
              <a:rPr lang="uk-UA" smtClean="0"/>
              <a:t>03.04.2025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8ADE37F-FC18-4330-9AF9-1E97FD5978CC}" type="slidenum">
              <a:rPr lang="uk-UA" smtClean="0"/>
              <a:t>‹№›</a:t>
            </a:fld>
            <a:endParaRPr lang="uk-UA"/>
          </a:p>
        </p:txBody>
      </p:sp>
    </p:spTree>
    <p:extLst>
      <p:ext uri="{BB962C8B-B14F-4D97-AF65-F5344CB8AC3E}">
        <p14:creationId xmlns:p14="http://schemas.microsoft.com/office/powerpoint/2010/main" val="359111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53FE6-2A72-4EAA-A285-558587DE73C6}" type="datetimeFigureOut">
              <a:rPr lang="uk-UA" smtClean="0"/>
              <a:t>03.04.2025</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DE37F-FC18-4330-9AF9-1E97FD5978CC}" type="slidenum">
              <a:rPr lang="uk-UA" smtClean="0"/>
              <a:t>‹№›</a:t>
            </a:fld>
            <a:endParaRPr lang="uk-UA"/>
          </a:p>
        </p:txBody>
      </p:sp>
    </p:spTree>
    <p:extLst>
      <p:ext uri="{BB962C8B-B14F-4D97-AF65-F5344CB8AC3E}">
        <p14:creationId xmlns:p14="http://schemas.microsoft.com/office/powerpoint/2010/main" val="144711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uk.wikipedia.org/wiki/%D0%9F%D0%BE%D0%BB%D1%96%D1%82%D0%B8%D1%87%D0%BD%D0%B8%D0%B9_%D0%B4%D1%96%D1%8F%D1%87" TargetMode="External"/><Relationship Id="rId5" Type="http://schemas.openxmlformats.org/officeDocument/2006/relationships/hyperlink" Target="https://uk.wikipedia.org/wiki/%D0%93%D1%80%D0%BE%D0%BC%D0%B0%D0%B4%D1%81%D1%8C%D0%BA%D0%B8%D0%B9_%D0%B4%D1%96%D1%8F%D1%87" TargetMode="External"/><Relationship Id="rId4" Type="http://schemas.openxmlformats.org/officeDocument/2006/relationships/hyperlink" Target="https://uk.wikipedia.org/wiki/%D0%9F%D0%BE%D1%81%D0%B0%D0%B4%D0%BE%D0%B2%D0%B0_%D0%BE%D1%81%D0%BE%D0%B1%D0%B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6" name="Google Shape;57;p13"/>
          <p:cNvSpPr txBox="1">
            <a:spLocks noGrp="1"/>
          </p:cNvSpPr>
          <p:nvPr>
            <p:ph type="subTitle" idx="1"/>
          </p:nvPr>
        </p:nvSpPr>
        <p:spPr>
          <a:xfrm>
            <a:off x="1058027" y="842435"/>
            <a:ext cx="10607039" cy="5138057"/>
          </a:xfrm>
          <a:prstGeom prst="rect">
            <a:avLst/>
          </a:prstGeom>
          <a:solidFill>
            <a:srgbClr val="00B050"/>
          </a:solidFill>
          <a:ln>
            <a:noFill/>
          </a:ln>
          <a:effectLst/>
          <a:scene3d>
            <a:camera prst="orthographicFront"/>
            <a:lightRig rig="threePt" dir="t"/>
          </a:scene3d>
          <a:sp3d>
            <a:bevelT w="139700" h="139700" prst="divot"/>
          </a:sp3d>
        </p:spPr>
        <p:txBody>
          <a:bodyPr lIns="91425" tIns="91425" rIns="91425" bIns="91425">
            <a:normAutofit/>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1" fontAlgn="base" hangingPunct="1">
              <a:lnSpc>
                <a:spcPct val="107000"/>
              </a:lnSpc>
              <a:spcBef>
                <a:spcPct val="0"/>
              </a:spcBef>
              <a:spcAft>
                <a:spcPct val="0"/>
              </a:spcAft>
              <a:defRPr/>
            </a:pPr>
            <a:r>
              <a:rPr lang="ru-RU" sz="4400" b="1" dirty="0" err="1"/>
              <a:t>Взаємодія</a:t>
            </a:r>
            <a:r>
              <a:rPr lang="ru-RU" sz="4400" b="1" dirty="0"/>
              <a:t> </a:t>
            </a:r>
            <a:r>
              <a:rPr lang="ru-RU" sz="4400" b="1" dirty="0" err="1"/>
              <a:t>інститутів</a:t>
            </a:r>
            <a:r>
              <a:rPr lang="ru-RU" sz="4400" b="1" dirty="0"/>
              <a:t> </a:t>
            </a:r>
            <a:r>
              <a:rPr lang="ru-RU" sz="4400" b="1" dirty="0" err="1"/>
              <a:t>громадянського</a:t>
            </a:r>
            <a:r>
              <a:rPr lang="ru-RU" sz="4400" b="1" dirty="0"/>
              <a:t> </a:t>
            </a:r>
            <a:r>
              <a:rPr lang="ru-RU" sz="4400" b="1" dirty="0" err="1"/>
              <a:t>суспільства</a:t>
            </a:r>
            <a:r>
              <a:rPr lang="ru-RU" sz="4400" b="1" dirty="0"/>
              <a:t> з органами </a:t>
            </a:r>
            <a:r>
              <a:rPr lang="ru-RU" sz="4400" b="1" dirty="0" err="1"/>
              <a:t>влади</a:t>
            </a:r>
            <a:r>
              <a:rPr lang="ru-RU" sz="4400" b="1" dirty="0"/>
              <a:t> у </a:t>
            </a:r>
            <a:r>
              <a:rPr lang="ru-RU" sz="4400" b="1" dirty="0" err="1"/>
              <a:t>сфері</a:t>
            </a:r>
            <a:r>
              <a:rPr lang="ru-RU" sz="4400" b="1" dirty="0"/>
              <a:t> </a:t>
            </a:r>
            <a:r>
              <a:rPr lang="ru-RU" sz="4400" b="1" dirty="0" err="1"/>
              <a:t>формування</a:t>
            </a:r>
            <a:r>
              <a:rPr lang="ru-RU" sz="4400" b="1" dirty="0"/>
              <a:t> та </a:t>
            </a:r>
            <a:r>
              <a:rPr lang="ru-RU" sz="4400" b="1" dirty="0" err="1"/>
              <a:t>реалізації</a:t>
            </a:r>
            <a:r>
              <a:rPr lang="ru-RU" sz="4400" b="1" dirty="0"/>
              <a:t> </a:t>
            </a:r>
            <a:r>
              <a:rPr lang="ru-RU" sz="4400" b="1" dirty="0" err="1"/>
              <a:t>державної</a:t>
            </a:r>
            <a:r>
              <a:rPr lang="ru-RU" sz="4400" b="1" dirty="0"/>
              <a:t> </a:t>
            </a:r>
            <a:r>
              <a:rPr lang="ru-RU" sz="4400" b="1" dirty="0" err="1"/>
              <a:t>антикорупційної</a:t>
            </a:r>
            <a:r>
              <a:rPr lang="ru-RU" sz="4400" b="1" dirty="0"/>
              <a:t> </a:t>
            </a:r>
            <a:r>
              <a:rPr lang="ru-RU" sz="4400" b="1" dirty="0" err="1"/>
              <a:t>політики</a:t>
            </a:r>
            <a:r>
              <a:rPr lang="ru-RU" sz="4400" b="1" dirty="0"/>
              <a:t>.</a:t>
            </a:r>
            <a:endParaRPr kumimoji="0" lang="uk-UA" altLang="uk-UA"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9078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із двома округленими протилежними кутами 2"/>
          <p:cNvSpPr/>
          <p:nvPr/>
        </p:nvSpPr>
        <p:spPr>
          <a:xfrm>
            <a:off x="2651732" y="179484"/>
            <a:ext cx="6654883" cy="653144"/>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latin typeface="Arial" panose="020B0604020202020204" pitchFamily="34" charset="0"/>
                <a:cs typeface="Arial" panose="020B0604020202020204" pitchFamily="34" charset="0"/>
              </a:rPr>
              <a:t>Юридичний захист викривача</a:t>
            </a:r>
            <a:endParaRPr lang="ru-RU" sz="3200" dirty="0">
              <a:solidFill>
                <a:schemeClr val="tx1"/>
              </a:solidFill>
              <a:latin typeface="Arial" panose="020B0604020202020204" pitchFamily="34" charset="0"/>
              <a:cs typeface="Arial" panose="020B0604020202020204" pitchFamily="34" charset="0"/>
            </a:endParaRPr>
          </a:p>
        </p:txBody>
      </p:sp>
      <p:sp>
        <p:nvSpPr>
          <p:cNvPr id="4" name="Google Shape;66;p14"/>
          <p:cNvSpPr txBox="1">
            <a:spLocks noChangeArrowheads="1"/>
          </p:cNvSpPr>
          <p:nvPr/>
        </p:nvSpPr>
        <p:spPr bwMode="auto">
          <a:xfrm>
            <a:off x="731521" y="1144452"/>
            <a:ext cx="10998926" cy="2419884"/>
          </a:xfrm>
          <a:prstGeom prst="rect">
            <a:avLst/>
          </a:prstGeom>
          <a:solidFill>
            <a:schemeClr val="accent1">
              <a:lumMod val="60000"/>
              <a:lumOff val="40000"/>
            </a:schemeClr>
          </a:solidFill>
          <a:ln>
            <a:noFill/>
          </a:ln>
          <a:scene3d>
            <a:camera prst="orthographicFront"/>
            <a:lightRig rig="threePt" dir="t"/>
          </a:scene3d>
          <a:sp3d>
            <a:bevelT prst="angle"/>
          </a:sp3d>
        </p:spPr>
        <p:txBody>
          <a:bodyPr lIns="91425" tIns="91425" rIns="91425" bIns="91425"/>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uk-UA" altLang="uk-UA" sz="1800" b="1" u="sng" dirty="0">
                <a:latin typeface="Georgia" panose="02040502050405020303" pitchFamily="18" charset="0"/>
              </a:rPr>
              <a:t>Викривач має право:</a:t>
            </a:r>
            <a:r>
              <a:rPr lang="uk-UA" altLang="uk-UA" sz="1800" dirty="0">
                <a:latin typeface="Georgia" panose="02040502050405020303" pitchFamily="18" charset="0"/>
              </a:rPr>
              <a:t> </a:t>
            </a:r>
          </a:p>
          <a:p>
            <a:pPr eaLnBrk="1" hangingPunct="1"/>
            <a:endParaRPr lang="uk-UA" altLang="uk-UA" sz="1800" dirty="0">
              <a:latin typeface="Georgia" panose="02040502050405020303" pitchFamily="18" charset="0"/>
            </a:endParaRPr>
          </a:p>
          <a:p>
            <a:pPr marL="285750" indent="-285750" eaLnBrk="1" hangingPunct="1">
              <a:buFont typeface="Wingdings" panose="05000000000000000000" pitchFamily="2" charset="2"/>
              <a:buChar char="ü"/>
            </a:pPr>
            <a:r>
              <a:rPr lang="uk-UA" altLang="uk-UA" sz="1800" dirty="0">
                <a:latin typeface="Georgia" panose="02040502050405020303" pitchFamily="18" charset="0"/>
              </a:rPr>
              <a:t>на безоплатну правову допомогу у зв'язку із захистом прав викривача;</a:t>
            </a:r>
          </a:p>
          <a:p>
            <a:pPr marL="285750" indent="-285750" eaLnBrk="1" hangingPunct="1">
              <a:buFont typeface="Wingdings" panose="05000000000000000000" pitchFamily="2" charset="2"/>
              <a:buChar char="ü"/>
            </a:pPr>
            <a:endParaRPr lang="uk-UA" altLang="uk-UA" sz="1800" dirty="0">
              <a:latin typeface="Georgia" panose="02040502050405020303" pitchFamily="18" charset="0"/>
            </a:endParaRPr>
          </a:p>
          <a:p>
            <a:pPr marL="285750" indent="-285750" eaLnBrk="1" hangingPunct="1">
              <a:buFont typeface="Wingdings" panose="05000000000000000000" pitchFamily="2" charset="2"/>
              <a:buChar char="ü"/>
            </a:pPr>
            <a:r>
              <a:rPr lang="uk-UA" altLang="uk-UA" sz="1800" dirty="0">
                <a:latin typeface="Georgia" panose="02040502050405020303" pitchFamily="18" charset="0"/>
              </a:rPr>
              <a:t>залучити адвоката самостійно та отримати відшкодування витрат на адвоката у зв'язку із захистом прав особи як викривача, витрат на судовий збір;</a:t>
            </a:r>
          </a:p>
          <a:p>
            <a:pPr marL="285750" indent="-285750" eaLnBrk="1" hangingPunct="1">
              <a:buFont typeface="Wingdings" panose="05000000000000000000" pitchFamily="2" charset="2"/>
              <a:buChar char="ü"/>
            </a:pPr>
            <a:endParaRPr lang="uk-UA" altLang="uk-UA" sz="1800" dirty="0">
              <a:latin typeface="Georgia" panose="02040502050405020303" pitchFamily="18" charset="0"/>
            </a:endParaRPr>
          </a:p>
          <a:p>
            <a:pPr marL="285750" indent="-285750" eaLnBrk="1" hangingPunct="1">
              <a:buFont typeface="Wingdings" panose="05000000000000000000" pitchFamily="2" charset="2"/>
              <a:buChar char="ü"/>
            </a:pPr>
            <a:r>
              <a:rPr lang="uk-UA" altLang="uk-UA" sz="1800" dirty="0">
                <a:latin typeface="Georgia" panose="02040502050405020303" pitchFamily="18" charset="0"/>
              </a:rPr>
              <a:t>на представництво НАЗК його інтересів в суді.</a:t>
            </a:r>
            <a:endParaRPr lang="ru-RU" altLang="uk-UA" sz="1800" dirty="0">
              <a:latin typeface="Georgia" panose="02040502050405020303" pitchFamily="18" charset="0"/>
            </a:endParaRPr>
          </a:p>
        </p:txBody>
      </p:sp>
      <p:pic>
        <p:nvPicPr>
          <p:cNvPr id="5"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627" y="3809554"/>
            <a:ext cx="2004779" cy="260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Картинки по запросу человеч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0806" y="3603434"/>
            <a:ext cx="2120355" cy="28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Картинки по запросу человечки для презентаци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6615" y="3809554"/>
            <a:ext cx="2254503" cy="27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14"/>
          <p:cNvSpPr/>
          <p:nvPr/>
        </p:nvSpPr>
        <p:spPr>
          <a:xfrm>
            <a:off x="8937141" y="5837147"/>
            <a:ext cx="914400" cy="280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uk-UA" altLang="uk-UA" dirty="0">
                <a:solidFill>
                  <a:schemeClr val="tx1"/>
                </a:solidFill>
                <a:latin typeface="Georgia" panose="02040502050405020303" pitchFamily="18" charset="0"/>
              </a:rPr>
              <a:t>НАЗК</a:t>
            </a:r>
            <a:endParaRPr lang="ru-RU" altLang="uk-UA" dirty="0">
              <a:solidFill>
                <a:schemeClr val="tx1"/>
              </a:solidFill>
              <a:latin typeface="Georgia" panose="02040502050405020303" pitchFamily="18" charset="0"/>
            </a:endParaRPr>
          </a:p>
        </p:txBody>
      </p:sp>
      <p:sp>
        <p:nvSpPr>
          <p:cNvPr id="9" name="Прямоугольник 13"/>
          <p:cNvSpPr/>
          <p:nvPr/>
        </p:nvSpPr>
        <p:spPr>
          <a:xfrm>
            <a:off x="6728895" y="3802190"/>
            <a:ext cx="1085850" cy="280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uk-UA" altLang="uk-UA" dirty="0">
                <a:solidFill>
                  <a:schemeClr val="tx1"/>
                </a:solidFill>
                <a:latin typeface="Georgia" panose="02040502050405020303" pitchFamily="18" charset="0"/>
              </a:rPr>
              <a:t>Викривач</a:t>
            </a:r>
            <a:endParaRPr lang="ru-RU" altLang="uk-UA" dirty="0">
              <a:solidFill>
                <a:schemeClr val="tx1"/>
              </a:solidFill>
              <a:latin typeface="Georgia" panose="02040502050405020303" pitchFamily="18" charset="0"/>
            </a:endParaRPr>
          </a:p>
        </p:txBody>
      </p:sp>
      <p:sp>
        <p:nvSpPr>
          <p:cNvPr id="10" name="Прямоугольник 12"/>
          <p:cNvSpPr/>
          <p:nvPr/>
        </p:nvSpPr>
        <p:spPr>
          <a:xfrm>
            <a:off x="2651732" y="6118134"/>
            <a:ext cx="914400" cy="280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uk-UA" altLang="uk-UA" dirty="0">
                <a:solidFill>
                  <a:schemeClr val="tx1"/>
                </a:solidFill>
                <a:latin typeface="Georgia" panose="02040502050405020303" pitchFamily="18" charset="0"/>
              </a:rPr>
              <a:t>Адвокат</a:t>
            </a:r>
            <a:endParaRPr lang="ru-RU" altLang="uk-UA" dirty="0">
              <a:solidFill>
                <a:schemeClr val="tx1"/>
              </a:solidFill>
              <a:latin typeface="Georgia" panose="02040502050405020303" pitchFamily="18" charset="0"/>
            </a:endParaRPr>
          </a:p>
        </p:txBody>
      </p:sp>
    </p:spTree>
    <p:extLst>
      <p:ext uri="{BB962C8B-B14F-4D97-AF65-F5344CB8AC3E}">
        <p14:creationId xmlns:p14="http://schemas.microsoft.com/office/powerpoint/2010/main" val="176998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із двома округленими протилежними кутами 4"/>
          <p:cNvSpPr/>
          <p:nvPr/>
        </p:nvSpPr>
        <p:spPr>
          <a:xfrm>
            <a:off x="2651732" y="179484"/>
            <a:ext cx="6654883" cy="653144"/>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latin typeface="Arial" panose="020B0604020202020204" pitchFamily="34" charset="0"/>
                <a:cs typeface="Arial" panose="020B0604020202020204" pitchFamily="34" charset="0"/>
              </a:rPr>
              <a:t>Хто отримає винагороду</a:t>
            </a:r>
            <a:r>
              <a:rPr lang="en-US" sz="3200" dirty="0">
                <a:solidFill>
                  <a:schemeClr val="tx1"/>
                </a:solidFill>
                <a:latin typeface="Arial" panose="020B0604020202020204" pitchFamily="34" charset="0"/>
                <a:cs typeface="Arial" panose="020B0604020202020204" pitchFamily="34" charset="0"/>
              </a:rPr>
              <a:t>?</a:t>
            </a:r>
            <a:endParaRPr lang="ru-RU" sz="3200" dirty="0">
              <a:solidFill>
                <a:schemeClr val="tx1"/>
              </a:solidFill>
              <a:latin typeface="Arial" panose="020B0604020202020204" pitchFamily="34" charset="0"/>
              <a:cs typeface="Arial" panose="020B0604020202020204" pitchFamily="34" charset="0"/>
            </a:endParaRPr>
          </a:p>
        </p:txBody>
      </p:sp>
      <p:pic>
        <p:nvPicPr>
          <p:cNvPr id="6" name="Picture 2" descr="http://zabavnik.club/wp-content/uploads/dlya_prezentacii_chelovechki_10_13155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 y="1511616"/>
            <a:ext cx="2189162" cy="28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4;p15"/>
          <p:cNvSpPr txBox="1"/>
          <p:nvPr/>
        </p:nvSpPr>
        <p:spPr>
          <a:xfrm>
            <a:off x="1922711" y="1282428"/>
            <a:ext cx="9901644" cy="4045102"/>
          </a:xfrm>
          <a:prstGeom prst="rect">
            <a:avLst/>
          </a:prstGeom>
          <a:solidFill>
            <a:schemeClr val="accent1">
              <a:lumMod val="60000"/>
              <a:lumOff val="40000"/>
            </a:schemeClr>
          </a:solidFill>
          <a:ln>
            <a:noFill/>
          </a:ln>
          <a:scene3d>
            <a:camera prst="orthographicFront"/>
            <a:lightRig rig="threePt" dir="t"/>
          </a:scene3d>
          <a:sp3d>
            <a:bevelT prst="angle"/>
          </a:sp3d>
        </p:spPr>
        <p:txBody>
          <a:bodyPr lIns="91425" tIns="91425" rIns="91425" bIns="91425"/>
          <a:lstStyle>
            <a:lvl1pPr indent="447675"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endParaRPr lang="uk-UA" altLang="uk-UA" sz="1000" dirty="0">
              <a:latin typeface="Georgia" panose="02040502050405020303" pitchFamily="18" charset="0"/>
            </a:endParaRPr>
          </a:p>
          <a:p>
            <a:pPr algn="just" eaLnBrk="1" hangingPunct="1"/>
            <a:r>
              <a:rPr lang="uk-UA" altLang="uk-UA" sz="1600" b="1" dirty="0">
                <a:latin typeface="Georgia" panose="02040502050405020303" pitchFamily="18" charset="0"/>
              </a:rPr>
              <a:t>Викривачі мають право на винагороду.</a:t>
            </a:r>
          </a:p>
          <a:p>
            <a:pPr algn="just" eaLnBrk="1" hangingPunct="1"/>
            <a:endParaRPr lang="uk-UA" altLang="uk-UA" sz="1600" dirty="0">
              <a:latin typeface="Georgia" panose="02040502050405020303" pitchFamily="18" charset="0"/>
            </a:endParaRPr>
          </a:p>
          <a:p>
            <a:pPr algn="just" eaLnBrk="1" hangingPunct="1"/>
            <a:r>
              <a:rPr lang="uk-UA" altLang="uk-UA" sz="1600" dirty="0">
                <a:latin typeface="Georgia" panose="02040502050405020303" pitchFamily="18" charset="0"/>
              </a:rPr>
              <a:t>Право на винагороду має викривач, який повідомив про корупційний злочин, грошовий розмір предмета якого або завдані державі збитки від якого у п'ять тисяч і більше разів перевищують розмір прожиткового мінімуму для працездатних осіб, установленого законом на час вчинення злочину Мінімальна сума винагороди становить </a:t>
            </a:r>
          </a:p>
          <a:p>
            <a:pPr algn="just" eaLnBrk="1" hangingPunct="1"/>
            <a:r>
              <a:rPr lang="uk-UA" altLang="uk-UA" sz="1600" dirty="0">
                <a:latin typeface="Georgia" panose="02040502050405020303" pitchFamily="18" charset="0"/>
              </a:rPr>
              <a:t>Розмір винагороди становить 10 відсотків від грошового розміру предмета корупційного злочину або розміру завданих державі збитків від злочину після ухвалення обвинувального </a:t>
            </a:r>
            <a:r>
              <a:rPr lang="uk-UA" altLang="uk-UA" sz="1600" dirty="0" err="1">
                <a:latin typeface="Georgia" panose="02040502050405020303" pitchFamily="18" charset="0"/>
              </a:rPr>
              <a:t>вироку</a:t>
            </a:r>
            <a:r>
              <a:rPr lang="uk-UA" altLang="uk-UA" sz="1600" dirty="0">
                <a:latin typeface="Georgia" panose="02040502050405020303" pitchFamily="18" charset="0"/>
              </a:rPr>
              <a:t> суду. Розмір винагороди не може перевищувати трьох тисяч мінімальних заробітних плат, установлених на час вчинення злочину</a:t>
            </a:r>
          </a:p>
          <a:p>
            <a:pPr algn="just" eaLnBrk="1" hangingPunct="1"/>
            <a:endParaRPr lang="uk-UA" altLang="uk-UA" sz="1600" dirty="0">
              <a:latin typeface="Georgia" panose="02040502050405020303" pitchFamily="18" charset="0"/>
            </a:endParaRPr>
          </a:p>
          <a:p>
            <a:pPr algn="just" eaLnBrk="1" hangingPunct="1"/>
            <a:r>
              <a:rPr lang="uk-UA" altLang="uk-UA" sz="1600" dirty="0">
                <a:latin typeface="Georgia" panose="02040502050405020303" pitchFamily="18" charset="0"/>
              </a:rPr>
              <a:t>Суд встановлює конкретний розмір винагороди, що підлягає виплаті, з урахуванням критеріїв </a:t>
            </a:r>
            <a:r>
              <a:rPr lang="uk-UA" altLang="uk-UA" sz="1600" dirty="0" err="1">
                <a:latin typeface="Georgia" panose="02040502050405020303" pitchFamily="18" charset="0"/>
              </a:rPr>
              <a:t>персональності</a:t>
            </a:r>
            <a:r>
              <a:rPr lang="uk-UA" altLang="uk-UA" sz="1600" dirty="0">
                <a:latin typeface="Georgia" panose="02040502050405020303" pitchFamily="18" charset="0"/>
              </a:rPr>
              <a:t> та важливості інформації. </a:t>
            </a:r>
            <a:r>
              <a:rPr lang="uk-UA" altLang="uk-UA" sz="1600" i="1" dirty="0">
                <a:latin typeface="Georgia" panose="02040502050405020303" pitchFamily="18" charset="0"/>
              </a:rPr>
              <a:t>(КПК доповнено статтею 130-1)</a:t>
            </a:r>
            <a:endParaRPr lang="ru-RU" altLang="uk-UA" sz="1600" i="1" dirty="0">
              <a:latin typeface="Georgia" panose="02040502050405020303" pitchFamily="18" charset="0"/>
            </a:endParaRPr>
          </a:p>
          <a:p>
            <a:pPr algn="just" eaLnBrk="1" hangingPunct="1"/>
            <a:endParaRPr lang="ru-RU" altLang="uk-UA" sz="1800" dirty="0"/>
          </a:p>
        </p:txBody>
      </p:sp>
    </p:spTree>
    <p:extLst>
      <p:ext uri="{BB962C8B-B14F-4D97-AF65-F5344CB8AC3E}">
        <p14:creationId xmlns:p14="http://schemas.microsoft.com/office/powerpoint/2010/main" val="427438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539FB-FDB7-BD10-CBA1-2FCBC2018CB8}"/>
              </a:ext>
            </a:extLst>
          </p:cNvPr>
          <p:cNvSpPr txBox="1"/>
          <p:nvPr/>
        </p:nvSpPr>
        <p:spPr>
          <a:xfrm>
            <a:off x="575034" y="895547"/>
            <a:ext cx="11265031" cy="2120068"/>
          </a:xfrm>
          <a:prstGeom prst="rect">
            <a:avLst/>
          </a:prstGeom>
          <a:noFill/>
        </p:spPr>
        <p:txBody>
          <a:bodyPr wrap="square">
            <a:spAutoFit/>
          </a:bodyPr>
          <a:lstStyle/>
          <a:p>
            <a:pPr indent="450215" algn="just">
              <a:lnSpc>
                <a:spcPct val="150000"/>
              </a:lnSpc>
            </a:pPr>
            <a:r>
              <a:rPr lang="uk-UA" sz="1800" b="0" dirty="0">
                <a:effectLst/>
                <a:latin typeface="Times New Roman" panose="02020603050405020304" pitchFamily="18" charset="0"/>
                <a:ea typeface="Times New Roman" panose="02020603050405020304" pitchFamily="18" charset="0"/>
              </a:rPr>
              <a:t>Яким чином антикорупційна політика повинна взаємодіяти з іншими державними політиками (наприклад, економічною або кадровою)?</a:t>
            </a:r>
          </a:p>
          <a:p>
            <a:pPr indent="450215" algn="just">
              <a:lnSpc>
                <a:spcPct val="150000"/>
              </a:lnSpc>
            </a:pPr>
            <a:r>
              <a:rPr lang="uk-UA" sz="1800" dirty="0">
                <a:effectLst/>
                <a:latin typeface="Times New Roman" panose="02020603050405020304" pitchFamily="18" charset="0"/>
                <a:ea typeface="Times New Roman" panose="02020603050405020304" pitchFamily="18" charset="0"/>
              </a:rPr>
              <a:t>Які технології (наприклад, електронне урядування, </a:t>
            </a:r>
            <a:r>
              <a:rPr lang="uk-UA" sz="1800" dirty="0" err="1">
                <a:effectLst/>
                <a:latin typeface="Times New Roman" panose="02020603050405020304" pitchFamily="18" charset="0"/>
                <a:ea typeface="Times New Roman" panose="02020603050405020304" pitchFamily="18" charset="0"/>
              </a:rPr>
              <a:t>блокчейн</a:t>
            </a:r>
            <a:r>
              <a:rPr lang="uk-UA" sz="1800" dirty="0">
                <a:effectLst/>
                <a:latin typeface="Times New Roman" panose="02020603050405020304" pitchFamily="18" charset="0"/>
                <a:ea typeface="Times New Roman" panose="02020603050405020304" pitchFamily="18" charset="0"/>
              </a:rPr>
              <a:t>) можуть допомогти виявляти корупційні схеми?</a:t>
            </a:r>
          </a:p>
          <a:p>
            <a:pPr indent="450215" algn="just">
              <a:lnSpc>
                <a:spcPct val="150000"/>
              </a:lnSpc>
            </a:pPr>
            <a:endParaRPr lang="uk-UA"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152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6" name="Google Shape;57;p13"/>
          <p:cNvSpPr txBox="1">
            <a:spLocks noGrp="1"/>
          </p:cNvSpPr>
          <p:nvPr>
            <p:ph type="subTitle" idx="1"/>
          </p:nvPr>
        </p:nvSpPr>
        <p:spPr>
          <a:xfrm>
            <a:off x="395785" y="637718"/>
            <a:ext cx="10846201" cy="5708491"/>
          </a:xfrm>
          <a:prstGeom prst="rect">
            <a:avLst/>
          </a:prstGeom>
          <a:solidFill>
            <a:srgbClr val="00B050"/>
          </a:solidFill>
          <a:ln>
            <a:noFill/>
          </a:ln>
          <a:effectLst/>
          <a:scene3d>
            <a:camera prst="orthographicFront"/>
            <a:lightRig rig="threePt" dir="t"/>
          </a:scene3d>
          <a:sp3d>
            <a:bevelT w="139700" h="139700" prst="divot"/>
          </a:sp3d>
        </p:spPr>
        <p:txBody>
          <a:bodyPr lIns="91425" tIns="91425" rIns="91425" bIns="91425">
            <a:normAutofit fontScale="47500" lnSpcReduction="20000"/>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uk-UA" sz="4400" dirty="0"/>
              <a:t>В умовах плюралістичної демократії держава поступається частиною своїх повноважень в державній та управлінській сферах соціальної життєдіяльності самоорганізуючим та </a:t>
            </a:r>
            <a:r>
              <a:rPr lang="uk-UA" sz="4400" dirty="0" err="1"/>
              <a:t>самоуправляючим</a:t>
            </a:r>
            <a:r>
              <a:rPr lang="uk-UA" sz="4400" dirty="0"/>
              <a:t> структурам, які його утворюють.</a:t>
            </a:r>
          </a:p>
          <a:p>
            <a:pPr algn="just"/>
            <a:r>
              <a:rPr lang="uk-UA" sz="4400" dirty="0"/>
              <a:t>Очевидно, що сильна держава неможлива без розвиненого громадянського суспільства, яке стає дієвим чинником державотворення за умови конструктивного та соціально відповідального діалогу з державою в межах правового поля.</a:t>
            </a:r>
          </a:p>
          <a:p>
            <a:pPr algn="just"/>
            <a:r>
              <a:rPr lang="uk-UA" sz="4400" dirty="0"/>
              <a:t>З метою налагодження ефективної взаємодії органів виконавчої влади з громадськими інститутами у листопаді 2007 року розпорядженням Уряду №1035-р схвалено Концепцію сприяння органами виконавчої влади розвитку громадянського суспільства.</a:t>
            </a:r>
          </a:p>
          <a:p>
            <a:pPr algn="just"/>
            <a:r>
              <a:rPr lang="uk-UA" sz="4400" dirty="0"/>
              <a:t>Громадянське суспільство активно сприяє процесам політичної демократизації, набуття державою ознак правової, відстоюючи матеріальну і духовну незалежність людини від держави, домагаючись правової гарантії такої незалежності, захисту приватних і суспільних інтересів людей. Разом з тим, має бути зворотній зв’язок державних інститутів з громадськістю, оскільки правова держава має реагувати на запити і потреби асоційованого громадянства, видавати відповідні законодавчі акти та слідкувати за їх виконанням. Іншими словами, вона повинна створити ситуацію правової захищеності громадян, сформувати сприятливе правове поле для діяльності створюваних ними громадських інститутів.</a:t>
            </a:r>
          </a:p>
        </p:txBody>
      </p:sp>
    </p:spTree>
    <p:extLst>
      <p:ext uri="{BB962C8B-B14F-4D97-AF65-F5344CB8AC3E}">
        <p14:creationId xmlns:p14="http://schemas.microsoft.com/office/powerpoint/2010/main" val="318426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6" name="Google Shape;57;p13"/>
          <p:cNvSpPr txBox="1">
            <a:spLocks noGrp="1"/>
          </p:cNvSpPr>
          <p:nvPr>
            <p:ph type="subTitle" idx="1"/>
          </p:nvPr>
        </p:nvSpPr>
        <p:spPr>
          <a:xfrm>
            <a:off x="436728" y="327547"/>
            <a:ext cx="10846201" cy="5800298"/>
          </a:xfrm>
          <a:prstGeom prst="rect">
            <a:avLst/>
          </a:prstGeom>
          <a:solidFill>
            <a:srgbClr val="00B050"/>
          </a:solidFill>
          <a:ln>
            <a:noFill/>
          </a:ln>
          <a:effectLst/>
          <a:scene3d>
            <a:camera prst="orthographicFront"/>
            <a:lightRig rig="threePt" dir="t"/>
          </a:scene3d>
          <a:sp3d>
            <a:bevelT w="139700" h="139700" prst="divot"/>
          </a:sp3d>
        </p:spPr>
        <p:txBody>
          <a:bodyPr lIns="91425" tIns="91425" rIns="91425" bIns="91425">
            <a:normAutofit fontScale="62500" lnSpcReduction="20000"/>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uk-UA" sz="3300" dirty="0"/>
              <a:t>особливого значення набуває проблема взаємодії інститутів громадянського суспільства з органами державної влади України. Нині ця взаємодія відбувається у таких правових формах:</a:t>
            </a:r>
          </a:p>
          <a:p>
            <a:pPr algn="just"/>
            <a:endParaRPr lang="uk-UA" sz="3300" dirty="0"/>
          </a:p>
          <a:p>
            <a:pPr marL="742950" indent="-742950" algn="just">
              <a:buAutoNum type="arabicPeriod"/>
            </a:pPr>
            <a:r>
              <a:rPr lang="uk-UA" sz="3300" dirty="0"/>
              <a:t>Участь ІГС у нормотворчій діяльності держави, яка забезпечується участю у розробленні та обговоренні проектів норм</a:t>
            </a:r>
          </a:p>
          <a:p>
            <a:pPr algn="just"/>
            <a:r>
              <a:rPr lang="ru-RU" sz="3300" dirty="0"/>
              <a:t>2. </a:t>
            </a:r>
            <a:r>
              <a:rPr lang="ru-RU" sz="3300" i="1" dirty="0"/>
              <a:t>Участь ІГС у </a:t>
            </a:r>
            <a:r>
              <a:rPr lang="ru-RU" sz="3300" i="1" dirty="0" err="1"/>
              <a:t>правозастосовчій</a:t>
            </a:r>
            <a:r>
              <a:rPr lang="ru-RU" sz="3300" i="1" dirty="0"/>
              <a:t> </a:t>
            </a:r>
            <a:r>
              <a:rPr lang="ru-RU" sz="3300" i="1" dirty="0" err="1"/>
              <a:t>діяльності</a:t>
            </a:r>
            <a:r>
              <a:rPr lang="ru-RU" sz="3300" i="1" dirty="0"/>
              <a:t> </a:t>
            </a:r>
            <a:r>
              <a:rPr lang="ru-RU" sz="3300" i="1" dirty="0" err="1"/>
              <a:t>держави</a:t>
            </a:r>
            <a:r>
              <a:rPr lang="ru-RU" sz="3300" i="1" dirty="0"/>
              <a:t>, яка </a:t>
            </a:r>
            <a:r>
              <a:rPr lang="ru-RU" sz="3300" i="1" dirty="0" err="1"/>
              <a:t>забезпечується</a:t>
            </a:r>
            <a:r>
              <a:rPr lang="ru-RU" sz="3300" i="1" dirty="0"/>
              <a:t> шляхом</a:t>
            </a:r>
            <a:r>
              <a:rPr lang="ru-RU" sz="3300" dirty="0"/>
              <a:t>:</a:t>
            </a:r>
          </a:p>
          <a:p>
            <a:pPr algn="just"/>
            <a:r>
              <a:rPr lang="ru-RU" sz="3300" dirty="0"/>
              <a:t>- </a:t>
            </a:r>
            <a:r>
              <a:rPr lang="ru-RU" sz="3300" dirty="0" err="1"/>
              <a:t>передачі</a:t>
            </a:r>
            <a:r>
              <a:rPr lang="ru-RU" sz="3300" dirty="0"/>
              <a:t> </a:t>
            </a:r>
            <a:r>
              <a:rPr lang="ru-RU" sz="3300" dirty="0" err="1"/>
              <a:t>повністю</a:t>
            </a:r>
            <a:r>
              <a:rPr lang="ru-RU" sz="3300" dirty="0"/>
              <a:t> </a:t>
            </a:r>
            <a:r>
              <a:rPr lang="ru-RU" sz="3300" dirty="0" err="1"/>
              <a:t>повноважень</a:t>
            </a:r>
            <a:r>
              <a:rPr lang="ru-RU" sz="3300" dirty="0"/>
              <a:t> </a:t>
            </a:r>
            <a:r>
              <a:rPr lang="ru-RU" sz="3300" dirty="0" err="1"/>
              <a:t>державних</a:t>
            </a:r>
            <a:r>
              <a:rPr lang="ru-RU" sz="3300" dirty="0"/>
              <a:t> </a:t>
            </a:r>
            <a:r>
              <a:rPr lang="ru-RU" sz="3300" dirty="0" err="1"/>
              <a:t>органів</a:t>
            </a:r>
            <a:r>
              <a:rPr lang="ru-RU" sz="3300" dirty="0"/>
              <a:t>;</a:t>
            </a:r>
          </a:p>
          <a:p>
            <a:pPr algn="just"/>
            <a:r>
              <a:rPr lang="ru-RU" sz="3300" dirty="0"/>
              <a:t>- </a:t>
            </a:r>
            <a:r>
              <a:rPr lang="ru-RU" sz="3300" dirty="0" err="1"/>
              <a:t>передачі</a:t>
            </a:r>
            <a:r>
              <a:rPr lang="ru-RU" sz="3300" dirty="0"/>
              <a:t> </a:t>
            </a:r>
            <a:r>
              <a:rPr lang="ru-RU" sz="3300" dirty="0" err="1"/>
              <a:t>часткової</a:t>
            </a:r>
            <a:r>
              <a:rPr lang="ru-RU" sz="3300" dirty="0"/>
              <a:t> </a:t>
            </a:r>
            <a:r>
              <a:rPr lang="ru-RU" sz="3300" dirty="0" err="1"/>
              <a:t>повноважень</a:t>
            </a:r>
            <a:r>
              <a:rPr lang="ru-RU" sz="3300" dirty="0"/>
              <a:t> </a:t>
            </a:r>
            <a:r>
              <a:rPr lang="ru-RU" sz="3300" dirty="0" err="1"/>
              <a:t>державних</a:t>
            </a:r>
            <a:r>
              <a:rPr lang="ru-RU" sz="3300" dirty="0"/>
              <a:t> </a:t>
            </a:r>
            <a:r>
              <a:rPr lang="ru-RU" sz="3300" dirty="0" err="1"/>
              <a:t>органів</a:t>
            </a:r>
            <a:r>
              <a:rPr lang="ru-RU" sz="3300" dirty="0"/>
              <a:t>;</a:t>
            </a:r>
          </a:p>
          <a:p>
            <a:pPr algn="just"/>
            <a:r>
              <a:rPr lang="ru-RU" sz="3300" dirty="0"/>
              <a:t>- </a:t>
            </a:r>
            <a:r>
              <a:rPr lang="ru-RU" sz="3300" dirty="0" err="1"/>
              <a:t>громадського</a:t>
            </a:r>
            <a:r>
              <a:rPr lang="ru-RU" sz="3300" dirty="0"/>
              <a:t> контролю.</a:t>
            </a:r>
          </a:p>
          <a:p>
            <a:pPr algn="just"/>
            <a:r>
              <a:rPr lang="uk-UA" sz="3300" dirty="0"/>
              <a:t>3. </a:t>
            </a:r>
            <a:r>
              <a:rPr lang="uk-UA" sz="3300" i="1" dirty="0"/>
              <a:t>Участь ІГС у правоохоронній діяльності держави, яка забезпечується шляхом:</a:t>
            </a:r>
            <a:endParaRPr lang="uk-UA" sz="3300" dirty="0"/>
          </a:p>
          <a:p>
            <a:pPr algn="just"/>
            <a:r>
              <a:rPr lang="uk-UA" sz="3300" dirty="0"/>
              <a:t>- реалізації права складати протоколи про адміністративні правопорушення;</a:t>
            </a:r>
          </a:p>
          <a:p>
            <a:pPr algn="just"/>
            <a:r>
              <a:rPr lang="uk-UA" sz="3300" dirty="0"/>
              <a:t>- участі ІГС у діяльності органів внутрішніх справ по забезпеченню охорони громадського порядку;</a:t>
            </a:r>
          </a:p>
          <a:p>
            <a:pPr algn="just"/>
            <a:r>
              <a:rPr lang="uk-UA" sz="3300" dirty="0"/>
              <a:t>- реалізації права вживати спільно з працівниками поліції заходів до припинення адміністративних правопорушень і злочинів;</a:t>
            </a:r>
          </a:p>
          <a:p>
            <a:pPr algn="just"/>
            <a:r>
              <a:rPr lang="uk-UA" sz="3300" dirty="0"/>
              <a:t>- участі ІГС з органами Державної прикордонної служби України в охороні державного кордону</a:t>
            </a:r>
            <a:r>
              <a:rPr lang="uk-UA" sz="2800" dirty="0"/>
              <a:t>.</a:t>
            </a:r>
          </a:p>
          <a:p>
            <a:pPr marL="742950" indent="-742950" algn="just">
              <a:buAutoNum type="arabicPeriod"/>
            </a:pPr>
            <a:endParaRPr lang="uk-UA" sz="4400" dirty="0"/>
          </a:p>
        </p:txBody>
      </p:sp>
    </p:spTree>
    <p:extLst>
      <p:ext uri="{BB962C8B-B14F-4D97-AF65-F5344CB8AC3E}">
        <p14:creationId xmlns:p14="http://schemas.microsoft.com/office/powerpoint/2010/main" val="128971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4853"/>
            <a:ext cx="1434100" cy="120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66;p14"/>
          <p:cNvSpPr txBox="1"/>
          <p:nvPr/>
        </p:nvSpPr>
        <p:spPr>
          <a:xfrm>
            <a:off x="1240518" y="1337093"/>
            <a:ext cx="10764248" cy="1400526"/>
          </a:xfrm>
          <a:prstGeom prst="rect">
            <a:avLst/>
          </a:prstGeom>
          <a:solidFill>
            <a:schemeClr val="accent4"/>
          </a:solidFill>
          <a:ln>
            <a:noFill/>
          </a:ln>
          <a:scene3d>
            <a:camera prst="orthographicFront"/>
            <a:lightRig rig="threePt" dir="t"/>
          </a:scene3d>
          <a:sp3d>
            <a:bevelT w="101600" prst="riblet"/>
          </a:sp3d>
        </p:spPr>
        <p:style>
          <a:lnRef idx="0">
            <a:scrgbClr r="0" g="0" b="0"/>
          </a:lnRef>
          <a:fillRef idx="1003">
            <a:schemeClr val="lt1"/>
          </a:fillRef>
          <a:effectRef idx="0">
            <a:scrgbClr r="0" g="0" b="0"/>
          </a:effectRef>
          <a:fontRef idx="major"/>
        </p:style>
        <p:txBody>
          <a:bodyPr lIns="91425" tIns="91425" rIns="91425" bIns="91425"/>
          <a:lstStyle>
            <a:lvl1pPr indent="442913"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442913"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6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Особа, яка надає допомогу в запобіганні і протидії корупції (викривач), - </a:t>
            </a:r>
            <a:r>
              <a:rPr kumimoji="0" lang="uk-UA" altLang="uk-UA" sz="16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особа, яка за наявності обґрунтованого переконання, що інформація є достовірною, повідомляє про порушення вимог Закону України «Про запобігання корупції» іншою особою.</a:t>
            </a:r>
          </a:p>
          <a:p>
            <a:pPr marL="0" marR="0" lvl="0" indent="442913" algn="r"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6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2913" algn="r"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6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rPr>
              <a:t>(</a:t>
            </a:r>
            <a:r>
              <a:rPr kumimoji="0" lang="uk-UA" altLang="uk-UA" sz="16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частина перша статті 53 Закону України «Про запобігання корупції»</a:t>
            </a:r>
            <a:r>
              <a:rPr kumimoji="0" lang="uk-UA" altLang="uk-UA" sz="16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rPr>
              <a:t>)</a:t>
            </a:r>
            <a:endParaRPr kumimoji="0" lang="uk-UA" altLang="uk-UA" sz="16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2913"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718" y="2849630"/>
            <a:ext cx="2727695" cy="50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5147" y="3263349"/>
            <a:ext cx="2254237" cy="153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1546" y="2889206"/>
            <a:ext cx="2828802" cy="43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1749" y="2889206"/>
            <a:ext cx="1979660" cy="43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75539" y="3290268"/>
            <a:ext cx="2886520" cy="139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01483" y="3283356"/>
            <a:ext cx="2552984" cy="140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6"/>
          <p:cNvSpPr>
            <a:spLocks noChangeArrowheads="1"/>
          </p:cNvSpPr>
          <p:nvPr/>
        </p:nvSpPr>
        <p:spPr bwMode="auto">
          <a:xfrm>
            <a:off x="1240518" y="4924148"/>
            <a:ext cx="10764248"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indent="447675"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fontAlgn="base" hangingPunct="1">
              <a:spcBef>
                <a:spcPct val="0"/>
              </a:spcBef>
              <a:spcAft>
                <a:spcPct val="0"/>
              </a:spcAft>
            </a:pPr>
            <a:r>
              <a:rPr lang="uk-UA" altLang="uk-UA" sz="1600" b="1" dirty="0">
                <a:latin typeface="Georgia" panose="02040502050405020303" pitchFamily="18" charset="0"/>
              </a:rPr>
              <a:t>Викривач</a:t>
            </a:r>
            <a:r>
              <a:rPr lang="uk-UA" altLang="uk-UA" sz="1600" dirty="0">
                <a:latin typeface="Georgia" panose="02040502050405020303" pitchFamily="18" charset="0"/>
              </a:rPr>
              <a:t> – фізична особа, яка за наявності переконання, що інформація є достовірною, повідомила про можливі факти корупційних або </a:t>
            </a:r>
            <a:r>
              <a:rPr lang="uk-UA" altLang="uk-UA" sz="1600" dirty="0" err="1">
                <a:latin typeface="Georgia" panose="02040502050405020303" pitchFamily="18" charset="0"/>
              </a:rPr>
              <a:t>пов</a:t>
            </a:r>
            <a:r>
              <a:rPr lang="en-US" altLang="uk-UA" sz="1600" dirty="0">
                <a:latin typeface="Georgia" panose="02040502050405020303" pitchFamily="18" charset="0"/>
              </a:rPr>
              <a:t>’</a:t>
            </a:r>
            <a:r>
              <a:rPr lang="uk-UA" altLang="uk-UA" sz="1600" dirty="0" err="1">
                <a:latin typeface="Georgia" panose="02040502050405020303" pitchFamily="18" charset="0"/>
              </a:rPr>
              <a:t>язаних</a:t>
            </a:r>
            <a:r>
              <a:rPr lang="uk-UA" altLang="uk-UA" sz="1600" dirty="0">
                <a:latin typeface="Georgia" panose="02040502050405020303" pitchFamily="18" charset="0"/>
              </a:rPr>
              <a:t> з корупцією правопорушень, інших порушень Закону України «Про запобігання корупції» вчинених іншою особою, якщо така інформація стала їй відома у зв’язку з її трудовою, професійною, господарською, громадською, науковою діяльністю, проходженням нею служби чи навчання або її участю у передбачених законодавством процедурах, які є обов’язковими для початку такої діяльності, проходження служби чи навчання (з 01.01.2020 року).</a:t>
            </a:r>
            <a:endParaRPr lang="ru-RU" altLang="uk-UA" sz="1600" i="1" dirty="0">
              <a:latin typeface="Georgia" panose="02040502050405020303" pitchFamily="18" charset="0"/>
            </a:endParaRPr>
          </a:p>
        </p:txBody>
      </p:sp>
      <p:sp>
        <p:nvSpPr>
          <p:cNvPr id="14" name="Прямокутник із двома округленими протилежними кутами 13"/>
          <p:cNvSpPr/>
          <p:nvPr/>
        </p:nvSpPr>
        <p:spPr>
          <a:xfrm>
            <a:off x="3583791" y="329249"/>
            <a:ext cx="5024418" cy="731520"/>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altLang="uk-UA" sz="3200" dirty="0">
              <a:solidFill>
                <a:schemeClr val="tx1"/>
              </a:solidFill>
              <a:latin typeface="Georgia" panose="02040502050405020303" pitchFamily="18" charset="0"/>
            </a:endParaRPr>
          </a:p>
          <a:p>
            <a:pPr lvl="0" algn="ctr"/>
            <a:r>
              <a:rPr lang="uk-UA" altLang="uk-UA" sz="3200" dirty="0">
                <a:solidFill>
                  <a:schemeClr val="tx1"/>
                </a:solidFill>
                <a:latin typeface="Georgia" panose="02040502050405020303" pitchFamily="18" charset="0"/>
              </a:rPr>
              <a:t>Хто такий викривач?</a:t>
            </a:r>
          </a:p>
          <a:p>
            <a:pPr algn="ctr"/>
            <a:endParaRPr lang="uk-UA" dirty="0">
              <a:solidFill>
                <a:srgbClr val="00B050"/>
              </a:solidFill>
            </a:endParaRPr>
          </a:p>
        </p:txBody>
      </p:sp>
    </p:spTree>
    <p:extLst>
      <p:ext uri="{BB962C8B-B14F-4D97-AF65-F5344CB8AC3E}">
        <p14:creationId xmlns:p14="http://schemas.microsoft.com/office/powerpoint/2010/main" val="107096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із двома округленими протилежними кутами 2"/>
          <p:cNvSpPr/>
          <p:nvPr/>
        </p:nvSpPr>
        <p:spPr>
          <a:xfrm>
            <a:off x="2970474" y="513638"/>
            <a:ext cx="5669280" cy="731520"/>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lvl="0" algn="ctr" fontAlgn="base">
              <a:spcBef>
                <a:spcPct val="0"/>
              </a:spcBef>
              <a:spcAft>
                <a:spcPct val="0"/>
              </a:spcAft>
            </a:pPr>
            <a:r>
              <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rPr>
              <a:t>Про що повідомляти?</a:t>
            </a:r>
            <a:endParaRPr lang="ru-RU"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ctr"/>
            <a:endParaRPr lang="uk-UA" dirty="0"/>
          </a:p>
        </p:txBody>
      </p:sp>
      <p:pic>
        <p:nvPicPr>
          <p:cNvPr id="4" name="Рисунок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44" y="1916157"/>
            <a:ext cx="3213757" cy="341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0853" y="2930704"/>
            <a:ext cx="1713313" cy="5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p:nvSpPr>
        <p:spPr bwMode="auto">
          <a:xfrm>
            <a:off x="3278775" y="1588516"/>
            <a:ext cx="85393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19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361950"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600" b="1" i="0" u="none" strike="noStrike" kern="0" cap="none" spc="0" normalizeH="0" baseline="0" noProof="0" dirty="0">
                <a:ln>
                  <a:noFill/>
                </a:ln>
                <a:solidFill>
                  <a:srgbClr val="000000"/>
                </a:solidFill>
                <a:effectLst/>
                <a:uLnTx/>
                <a:uFillTx/>
                <a:latin typeface="Georgia" panose="02040502050405020303" pitchFamily="18" charset="0"/>
                <a:ea typeface="Georgia Pro"/>
                <a:cs typeface="Georgia Pro"/>
                <a:sym typeface="Arial" panose="020B0604020202020204" pitchFamily="34" charset="0"/>
              </a:rPr>
              <a:t>Корупційне правопорушення </a:t>
            </a:r>
            <a:r>
              <a:rPr kumimoji="0" lang="uk-UA" altLang="uk-UA" sz="1600" b="0" i="0" u="none" strike="noStrike" kern="0" cap="none" spc="0" normalizeH="0" baseline="0" noProof="0" dirty="0">
                <a:ln>
                  <a:noFill/>
                </a:ln>
                <a:solidFill>
                  <a:srgbClr val="000000"/>
                </a:solidFill>
                <a:effectLst/>
                <a:uLnTx/>
                <a:uFillTx/>
                <a:latin typeface="Georgia" panose="02040502050405020303" pitchFamily="18" charset="0"/>
                <a:ea typeface="Georgia Pro"/>
                <a:cs typeface="Georgia Pro"/>
                <a:sym typeface="Arial" panose="020B0604020202020204" pitchFamily="34" charset="0"/>
              </a:rPr>
              <a:t>- діяння, що містить ознаки корупції, вчинене особою, зазначеною у частині першій статті 3 Закону України «Про запобігання корупції», за яке законом встановлено кримінальну, дисциплінарну та/або цивільно-правову відповідальність. </a:t>
            </a:r>
            <a:endParaRPr kumimoji="0" lang="uk-UA" altLang="uk-UA" sz="1600" b="0" i="0" u="none" strike="noStrike" kern="0" cap="none" spc="0" normalizeH="0" baseline="0" noProof="0" dirty="0">
              <a:ln>
                <a:noFill/>
              </a:ln>
              <a:solidFill>
                <a:srgbClr val="000000"/>
              </a:solidFill>
              <a:effectLst/>
              <a:uLnTx/>
              <a:uFillTx/>
              <a:sym typeface="Arial" panose="020B0604020202020204" pitchFamily="34" charset="0"/>
            </a:endParaRPr>
          </a:p>
        </p:txBody>
      </p:sp>
      <p:sp>
        <p:nvSpPr>
          <p:cNvPr id="7" name="TextBox 11"/>
          <p:cNvSpPr txBox="1">
            <a:spLocks noChangeArrowheads="1"/>
          </p:cNvSpPr>
          <p:nvPr/>
        </p:nvSpPr>
        <p:spPr bwMode="auto">
          <a:xfrm>
            <a:off x="3278775" y="2795106"/>
            <a:ext cx="85393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19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fontAlgn="base" hangingPunct="1">
              <a:spcBef>
                <a:spcPct val="0"/>
              </a:spcBef>
              <a:spcAft>
                <a:spcPct val="0"/>
              </a:spcAft>
            </a:pPr>
            <a:r>
              <a:rPr lang="uk-UA" altLang="uk-UA" sz="1600" b="1" dirty="0">
                <a:latin typeface="Georgia" panose="02040502050405020303" pitchFamily="18" charset="0"/>
                <a:cs typeface="Times New Roman" panose="02020603050405020304" pitchFamily="18" charset="0"/>
              </a:rPr>
              <a:t>Правопорушення, пов’язане з корупцією </a:t>
            </a:r>
            <a:r>
              <a:rPr lang="uk-UA" altLang="uk-UA" sz="1600" dirty="0">
                <a:latin typeface="Georgia" panose="02040502050405020303" pitchFamily="18" charset="0"/>
                <a:cs typeface="Times New Roman" panose="02020603050405020304" pitchFamily="18" charset="0"/>
              </a:rPr>
              <a:t>- діяння, що не містить ознак корупції, але порушує встановлені цим Законом вимоги, заборони та обмеження, вчинене особою, зазначеною у частині першій статті 3 України «Про запобігання корупції», за яке законом встановлено кримінальну, адміністративну, дисциплінарну та/або цивільно-правову відповідальність</a:t>
            </a:r>
            <a:r>
              <a:rPr lang="uk-UA" altLang="uk-UA" sz="1600" i="1" dirty="0">
                <a:solidFill>
                  <a:srgbClr val="303030"/>
                </a:solidFill>
                <a:latin typeface="Georgia" panose="02040502050405020303" pitchFamily="18" charset="0"/>
                <a:cs typeface="Times New Roman" panose="02020603050405020304" pitchFamily="18" charset="0"/>
              </a:rPr>
              <a:t>.</a:t>
            </a:r>
            <a:endParaRPr lang="uk-UA" altLang="uk-UA" sz="1600" dirty="0">
              <a:latin typeface="Georgia" panose="02040502050405020303" pitchFamily="18" charset="0"/>
            </a:endParaRPr>
          </a:p>
        </p:txBody>
      </p:sp>
      <p:sp>
        <p:nvSpPr>
          <p:cNvPr id="8" name="TextBox 7"/>
          <p:cNvSpPr txBox="1"/>
          <p:nvPr/>
        </p:nvSpPr>
        <p:spPr>
          <a:xfrm>
            <a:off x="3344091" y="4250935"/>
            <a:ext cx="8539389" cy="1077218"/>
          </a:xfrm>
          <a:prstGeom prst="rect">
            <a:avLst/>
          </a:prstGeom>
          <a:noFill/>
        </p:spPr>
        <p:txBody>
          <a:bodyPr wrap="square">
            <a:spAutoFit/>
          </a:bodyPr>
          <a:lstStyle>
            <a:lvl1pPr indent="3619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fontAlgn="base" hangingPunct="1">
              <a:spcBef>
                <a:spcPct val="0"/>
              </a:spcBef>
              <a:spcAft>
                <a:spcPct val="0"/>
              </a:spcAft>
              <a:buClrTx/>
              <a:buFontTx/>
              <a:buNone/>
            </a:pPr>
            <a:r>
              <a:rPr lang="uk-UA" altLang="uk-UA" sz="1600" b="1" dirty="0">
                <a:latin typeface="Georgia" panose="02040502050405020303" pitchFamily="18" charset="0"/>
                <a:cs typeface="Times New Roman" panose="02020603050405020304" pitchFamily="18" charset="0"/>
              </a:rPr>
              <a:t>Інші порушення вимог Закону України «Про запобігання корупції»</a:t>
            </a:r>
            <a:r>
              <a:rPr lang="uk-UA" altLang="uk-UA" sz="1600" dirty="0">
                <a:latin typeface="Georgia" panose="02040502050405020303" pitchFamily="18" charset="0"/>
                <a:cs typeface="Times New Roman" panose="02020603050405020304" pitchFamily="18" charset="0"/>
              </a:rPr>
              <a:t> (недотримання вимог щодо прийняття антикорупційної програми, щодо проведення спеціальної перевірки, щодо проведення службового розслідування, щодо забезпечення каналів для повідомлень тощо).</a:t>
            </a:r>
          </a:p>
        </p:txBody>
      </p:sp>
      <p:sp>
        <p:nvSpPr>
          <p:cNvPr id="9" name="Прямокутник 8"/>
          <p:cNvSpPr/>
          <p:nvPr/>
        </p:nvSpPr>
        <p:spPr>
          <a:xfrm>
            <a:off x="3344091" y="1099779"/>
            <a:ext cx="8474073" cy="369332"/>
          </a:xfrm>
          <a:prstGeom prst="rect">
            <a:avLst/>
          </a:prstGeom>
        </p:spPr>
        <p:txBody>
          <a:bodyPr wrap="square">
            <a:spAutoFit/>
          </a:bodyPr>
          <a:lstStyle/>
          <a:p>
            <a:endParaRPr lang="uk-UA" dirty="0">
              <a:solidFill>
                <a:srgbClr val="FF0000"/>
              </a:solidFill>
            </a:endParaRPr>
          </a:p>
        </p:txBody>
      </p:sp>
      <p:sp>
        <p:nvSpPr>
          <p:cNvPr id="10" name="Прямокутник 9"/>
          <p:cNvSpPr/>
          <p:nvPr/>
        </p:nvSpPr>
        <p:spPr>
          <a:xfrm>
            <a:off x="1400853" y="5614181"/>
            <a:ext cx="10482627" cy="923330"/>
          </a:xfrm>
          <a:prstGeom prst="rect">
            <a:avLst/>
          </a:prstGeom>
          <a:solidFill>
            <a:srgbClr val="FFFF00"/>
          </a:solidFill>
          <a:scene3d>
            <a:camera prst="orthographicFront"/>
            <a:lightRig rig="threePt" dir="t"/>
          </a:scene3d>
          <a:sp3d>
            <a:bevelT prst="angle"/>
          </a:sp3d>
        </p:spPr>
        <p:txBody>
          <a:bodyPr wrap="square">
            <a:spAutoFit/>
          </a:bodyPr>
          <a:lstStyle/>
          <a:p>
            <a:pPr algn="just">
              <a:spcAft>
                <a:spcPts val="0"/>
              </a:spcAft>
            </a:pPr>
            <a:r>
              <a:rPr lang="uk-UA" b="1" dirty="0">
                <a:solidFill>
                  <a:srgbClr val="FF0000"/>
                </a:solidFill>
                <a:latin typeface="Georgia" panose="02040502050405020303" pitchFamily="18" charset="0"/>
              </a:rPr>
              <a:t>Корупція</a:t>
            </a:r>
            <a:r>
              <a:rPr lang="uk-UA" dirty="0">
                <a:solidFill>
                  <a:srgbClr val="FF0000"/>
                </a:solidFill>
                <a:latin typeface="Georgia" panose="02040502050405020303" pitchFamily="18" charset="0"/>
              </a:rPr>
              <a:t> — негативне суспільне явище, яке проявляється в злочинному використанні </a:t>
            </a:r>
            <a:r>
              <a:rPr lang="uk-UA" dirty="0">
                <a:solidFill>
                  <a:srgbClr val="FF0000"/>
                </a:solidFill>
                <a:latin typeface="Georgia" panose="02040502050405020303" pitchFamily="18" charset="0"/>
                <a:hlinkClick r:id="rId4"/>
              </a:rPr>
              <a:t>службовими особами</a:t>
            </a:r>
            <a:r>
              <a:rPr lang="uk-UA" dirty="0">
                <a:solidFill>
                  <a:srgbClr val="FF0000"/>
                </a:solidFill>
                <a:latin typeface="Georgia" panose="02040502050405020303" pitchFamily="18" charset="0"/>
              </a:rPr>
              <a:t>, </a:t>
            </a:r>
            <a:r>
              <a:rPr lang="uk-UA" dirty="0">
                <a:solidFill>
                  <a:srgbClr val="FF0000"/>
                </a:solidFill>
                <a:latin typeface="Georgia" panose="02040502050405020303" pitchFamily="18" charset="0"/>
                <a:hlinkClick r:id="rId5"/>
              </a:rPr>
              <a:t>громадськими</a:t>
            </a:r>
            <a:r>
              <a:rPr lang="uk-UA" dirty="0">
                <a:solidFill>
                  <a:srgbClr val="FF0000"/>
                </a:solidFill>
                <a:latin typeface="Georgia" panose="02040502050405020303" pitchFamily="18" charset="0"/>
              </a:rPr>
              <a:t> </a:t>
            </a:r>
            <a:r>
              <a:rPr lang="uk-UA" dirty="0">
                <a:solidFill>
                  <a:schemeClr val="accent1">
                    <a:lumMod val="75000"/>
                  </a:schemeClr>
                </a:solidFill>
                <a:latin typeface="Georgia" panose="02040502050405020303" pitchFamily="18" charset="0"/>
              </a:rPr>
              <a:t>і</a:t>
            </a:r>
            <a:r>
              <a:rPr lang="uk-UA" dirty="0">
                <a:solidFill>
                  <a:srgbClr val="FF0000"/>
                </a:solidFill>
                <a:latin typeface="Georgia" panose="02040502050405020303" pitchFamily="18" charset="0"/>
              </a:rPr>
              <a:t> </a:t>
            </a:r>
            <a:r>
              <a:rPr lang="uk-UA" dirty="0">
                <a:solidFill>
                  <a:srgbClr val="FF0000"/>
                </a:solidFill>
                <a:latin typeface="Georgia" panose="02040502050405020303" pitchFamily="18" charset="0"/>
                <a:hlinkClick r:id="rId6"/>
              </a:rPr>
              <a:t>політичними діячами</a:t>
            </a:r>
            <a:r>
              <a:rPr lang="uk-UA" dirty="0">
                <a:solidFill>
                  <a:srgbClr val="FF0000"/>
                </a:solidFill>
                <a:latin typeface="Georgia" panose="02040502050405020303" pitchFamily="18" charset="0"/>
              </a:rPr>
              <a:t> їх прав і посадових можливостей з метою особистого збагачення.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20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із двома округленими протилежними кутами 2"/>
          <p:cNvSpPr/>
          <p:nvPr/>
        </p:nvSpPr>
        <p:spPr>
          <a:xfrm>
            <a:off x="3057560" y="261256"/>
            <a:ext cx="5669280" cy="740230"/>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lvl="0" algn="ctr" fontAlgn="base">
              <a:spcBef>
                <a:spcPct val="0"/>
              </a:spcBef>
              <a:spcAft>
                <a:spcPct val="0"/>
              </a:spcAft>
            </a:pPr>
            <a:r>
              <a:rPr lang="uk-UA" altLang="uk-UA" sz="2800" dirty="0">
                <a:solidFill>
                  <a:srgbClr val="000000"/>
                </a:solidFill>
                <a:latin typeface="Arial" panose="020B0604020202020204" pitchFamily="34" charset="0"/>
                <a:cs typeface="Arial" panose="020B0604020202020204" pitchFamily="34" charset="0"/>
                <a:sym typeface="Arial" panose="020B0604020202020204" pitchFamily="34" charset="0"/>
              </a:rPr>
              <a:t>Вимоги до повідомлення</a:t>
            </a:r>
            <a:endParaRPr lang="ru-RU" altLang="uk-UA" sz="28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ctr"/>
            <a:endParaRPr lang="uk-UA" dirty="0"/>
          </a:p>
        </p:txBody>
      </p:sp>
      <p:sp>
        <p:nvSpPr>
          <p:cNvPr id="7" name="Прямокутник 6"/>
          <p:cNvSpPr/>
          <p:nvPr/>
        </p:nvSpPr>
        <p:spPr>
          <a:xfrm>
            <a:off x="643083" y="1132114"/>
            <a:ext cx="11235407" cy="4942635"/>
          </a:xfrm>
          <a:prstGeom prst="rect">
            <a:avLst/>
          </a:prstGeom>
          <a:solidFill>
            <a:schemeClr val="accent1">
              <a:lumMod val="60000"/>
              <a:lumOff val="40000"/>
            </a:schemeClr>
          </a:solidFill>
          <a:scene3d>
            <a:camera prst="orthographicFront"/>
            <a:lightRig rig="threePt" dir="t"/>
          </a:scene3d>
          <a:sp3d>
            <a:bevelT prst="angle"/>
          </a:sp3d>
        </p:spPr>
        <p:txBody>
          <a:bodyPr wrap="square">
            <a:spAutoFit/>
          </a:bodyPr>
          <a:lstStyle/>
          <a:p>
            <a:pPr algn="just"/>
            <a:r>
              <a:rPr lang="ru-RU" b="1" dirty="0">
                <a:latin typeface="Georgia" panose="02040502050405020303" pitchFamily="18" charset="0"/>
              </a:rPr>
              <a:t>     </a:t>
            </a:r>
            <a:r>
              <a:rPr lang="uk-UA" b="0" i="0" dirty="0">
                <a:solidFill>
                  <a:srgbClr val="333333"/>
                </a:solidFill>
                <a:effectLst/>
                <a:latin typeface="Times New Roman" panose="02020603050405020304" pitchFamily="18" charset="0"/>
              </a:rPr>
              <a:t>Держава заохочує викривачів та </a:t>
            </a:r>
            <a:r>
              <a:rPr lang="uk-UA" b="1" i="0" dirty="0">
                <a:solidFill>
                  <a:srgbClr val="333333"/>
                </a:solidFill>
                <a:effectLst/>
                <a:latin typeface="Times New Roman" panose="02020603050405020304" pitchFamily="18" charset="0"/>
              </a:rPr>
              <a:t>сприяє їм у повідомленні </a:t>
            </a:r>
            <a:r>
              <a:rPr lang="uk-UA" b="0" i="0" dirty="0">
                <a:solidFill>
                  <a:srgbClr val="333333"/>
                </a:solidFill>
                <a:effectLst/>
                <a:latin typeface="Times New Roman" panose="02020603050405020304" pitchFamily="18" charset="0"/>
              </a:rPr>
              <a:t>про можливі факти корупційних або пов’язаних з корупцією правопорушень, інших порушень цього Закону </a:t>
            </a:r>
            <a:r>
              <a:rPr lang="uk-UA" b="1" i="0" dirty="0">
                <a:solidFill>
                  <a:srgbClr val="333333"/>
                </a:solidFill>
                <a:effectLst/>
                <a:latin typeface="Times New Roman" panose="02020603050405020304" pitchFamily="18" charset="0"/>
              </a:rPr>
              <a:t>усно та письмово.</a:t>
            </a:r>
            <a:endParaRPr lang="uk-UA" b="1" dirty="0"/>
          </a:p>
          <a:p>
            <a:pPr algn="just"/>
            <a:endParaRPr lang="ru-RU" b="1" dirty="0">
              <a:latin typeface="Georgia" panose="02040502050405020303" pitchFamily="18" charset="0"/>
            </a:endParaRPr>
          </a:p>
          <a:p>
            <a:pPr algn="just"/>
            <a:r>
              <a:rPr lang="ru-RU" b="1" dirty="0">
                <a:latin typeface="Georgia" panose="02040502050405020303" pitchFamily="18" charset="0"/>
              </a:rPr>
              <a:t>     </a:t>
            </a:r>
            <a:r>
              <a:rPr lang="ru-RU" b="1" dirty="0" err="1">
                <a:latin typeface="Georgia" panose="02040502050405020303" pitchFamily="18" charset="0"/>
              </a:rPr>
              <a:t>Повідомлення</a:t>
            </a:r>
            <a:r>
              <a:rPr lang="ru-RU" b="1" dirty="0">
                <a:latin typeface="Georgia" panose="02040502050405020303" pitchFamily="18" charset="0"/>
              </a:rPr>
              <a:t> </a:t>
            </a:r>
            <a:r>
              <a:rPr lang="ru-RU" b="1" dirty="0" err="1">
                <a:latin typeface="Georgia" panose="02040502050405020303" pitchFamily="18" charset="0"/>
              </a:rPr>
              <a:t>викривача</a:t>
            </a:r>
            <a:r>
              <a:rPr lang="ru-RU" b="1" dirty="0">
                <a:latin typeface="Georgia" panose="02040502050405020303" pitchFamily="18" charset="0"/>
              </a:rPr>
              <a:t> про </a:t>
            </a:r>
            <a:r>
              <a:rPr lang="ru-RU" b="1" dirty="0" err="1">
                <a:latin typeface="Georgia" panose="02040502050405020303" pitchFamily="18" charset="0"/>
              </a:rPr>
              <a:t>можливі</a:t>
            </a:r>
            <a:r>
              <a:rPr lang="ru-RU" b="1" dirty="0">
                <a:latin typeface="Georgia" panose="02040502050405020303" pitchFamily="18" charset="0"/>
              </a:rPr>
              <a:t> </a:t>
            </a:r>
            <a:r>
              <a:rPr lang="ru-RU" b="1" dirty="0" err="1">
                <a:latin typeface="Georgia" panose="02040502050405020303" pitchFamily="18" charset="0"/>
              </a:rPr>
              <a:t>факти</a:t>
            </a:r>
            <a:r>
              <a:rPr lang="ru-RU" b="1" dirty="0">
                <a:latin typeface="Georgia" panose="02040502050405020303" pitchFamily="18" charset="0"/>
              </a:rPr>
              <a:t> </a:t>
            </a:r>
            <a:r>
              <a:rPr lang="ru-RU" b="1" dirty="0" err="1">
                <a:latin typeface="Georgia" panose="02040502050405020303" pitchFamily="18" charset="0"/>
              </a:rPr>
              <a:t>корупційних</a:t>
            </a:r>
            <a:r>
              <a:rPr lang="ru-RU" b="1" dirty="0">
                <a:latin typeface="Georgia" panose="02040502050405020303" pitchFamily="18" charset="0"/>
              </a:rPr>
              <a:t> </a:t>
            </a:r>
            <a:r>
              <a:rPr lang="ru-RU" b="1" dirty="0" err="1">
                <a:latin typeface="Georgia" panose="02040502050405020303" pitchFamily="18" charset="0"/>
              </a:rPr>
              <a:t>правопорушень</a:t>
            </a:r>
            <a:r>
              <a:rPr lang="ru-RU" b="1" dirty="0">
                <a:latin typeface="Georgia" panose="02040502050405020303" pitchFamily="18" charset="0"/>
              </a:rPr>
              <a:t> </a:t>
            </a:r>
            <a:r>
              <a:rPr lang="ru-RU" b="1" dirty="0" err="1">
                <a:latin typeface="Georgia" panose="02040502050405020303" pitchFamily="18" charset="0"/>
              </a:rPr>
              <a:t>має</a:t>
            </a:r>
            <a:r>
              <a:rPr lang="ru-RU" b="1" dirty="0">
                <a:latin typeface="Georgia" panose="02040502050405020303" pitchFamily="18" charset="0"/>
              </a:rPr>
              <a:t> </a:t>
            </a:r>
            <a:r>
              <a:rPr lang="ru-RU" b="1" dirty="0" err="1">
                <a:latin typeface="Georgia" panose="02040502050405020303" pitchFamily="18" charset="0"/>
              </a:rPr>
              <a:t>містити</a:t>
            </a:r>
            <a:r>
              <a:rPr lang="ru-RU" b="1" dirty="0">
                <a:latin typeface="Georgia" panose="02040502050405020303" pitchFamily="18" charset="0"/>
              </a:rPr>
              <a:t> </a:t>
            </a:r>
            <a:r>
              <a:rPr lang="ru-RU" b="1" dirty="0" err="1">
                <a:latin typeface="Georgia" panose="02040502050405020303" pitchFamily="18" charset="0"/>
              </a:rPr>
              <a:t>наступну</a:t>
            </a:r>
            <a:r>
              <a:rPr lang="ru-RU" b="1" dirty="0">
                <a:latin typeface="Georgia" panose="02040502050405020303" pitchFamily="18" charset="0"/>
              </a:rPr>
              <a:t> </a:t>
            </a:r>
            <a:r>
              <a:rPr lang="ru-RU" b="1" dirty="0" err="1">
                <a:latin typeface="Georgia" panose="02040502050405020303" pitchFamily="18" charset="0"/>
              </a:rPr>
              <a:t>інформацію</a:t>
            </a:r>
            <a:r>
              <a:rPr lang="uk-UA" b="1" i="0" dirty="0">
                <a:solidFill>
                  <a:srgbClr val="1A1A22"/>
                </a:solidFill>
                <a:effectLst/>
                <a:latin typeface="Georgia" panose="02040502050405020303" pitchFamily="18" charset="0"/>
              </a:rPr>
              <a:t>:</a:t>
            </a:r>
          </a:p>
          <a:p>
            <a:pPr algn="just"/>
            <a:endParaRPr lang="uk-UA" b="1" i="0" dirty="0">
              <a:solidFill>
                <a:srgbClr val="1A1A22"/>
              </a:solidFill>
              <a:effectLst/>
              <a:latin typeface="Georgia" panose="02040502050405020303" pitchFamily="18" charset="0"/>
            </a:endParaRPr>
          </a:p>
          <a:p>
            <a:pPr marL="285750" indent="-285750" algn="just">
              <a:buFont typeface="Wingdings" panose="05000000000000000000" pitchFamily="2" charset="2"/>
              <a:buChar char="Ø"/>
            </a:pPr>
            <a:r>
              <a:rPr lang="uk-UA" b="0" i="0" dirty="0">
                <a:solidFill>
                  <a:srgbClr val="1A1A22"/>
                </a:solidFill>
                <a:effectLst/>
                <a:latin typeface="Georgia" panose="02040502050405020303" pitchFamily="18" charset="0"/>
              </a:rPr>
              <a:t>фактичні дані, зокрема про обставини правопорушення, місце і час його вчинення, особу, яка вчинила правопорушення;</a:t>
            </a:r>
          </a:p>
          <a:p>
            <a:pPr marL="285750" indent="-285750" algn="just">
              <a:buFont typeface="Wingdings" panose="05000000000000000000" pitchFamily="2" charset="2"/>
              <a:buChar char="Ø"/>
            </a:pPr>
            <a:r>
              <a:rPr lang="uk-UA" b="0" i="0" dirty="0">
                <a:solidFill>
                  <a:srgbClr val="1A1A22"/>
                </a:solidFill>
                <a:effectLst/>
                <a:latin typeface="Georgia" panose="02040502050405020303" pitchFamily="18" charset="0"/>
              </a:rPr>
              <a:t>надана інформація має бути достовірною, на переконання викривача;</a:t>
            </a:r>
          </a:p>
          <a:p>
            <a:pPr marL="285750" indent="-285750" algn="just">
              <a:buFont typeface="Wingdings" panose="05000000000000000000" pitchFamily="2" charset="2"/>
              <a:buChar char="Ø"/>
            </a:pPr>
            <a:r>
              <a:rPr lang="uk-UA" b="0" i="0" dirty="0">
                <a:solidFill>
                  <a:srgbClr val="1A1A22"/>
                </a:solidFill>
                <a:effectLst/>
                <a:latin typeface="Georgia" panose="02040502050405020303" pitchFamily="18" charset="0"/>
              </a:rPr>
              <a:t>інформація стала відома викривачу у зв’язку з його трудовою, професійною, господарською, громадською, науковою діяльністю, проходженням служби чи навчання або участю у передбачених законодавством процедурах, які є обов’язковими для початку такої діяльності, проходження служби чи навчання.</a:t>
            </a:r>
          </a:p>
          <a:p>
            <a:pPr algn="just"/>
            <a:endParaRPr lang="uk-UA" b="0" i="0" dirty="0">
              <a:solidFill>
                <a:srgbClr val="1A1A22"/>
              </a:solidFill>
              <a:effectLst/>
              <a:latin typeface="Georgia" panose="02040502050405020303" pitchFamily="18" charset="0"/>
            </a:endParaRPr>
          </a:p>
          <a:p>
            <a:pPr algn="just">
              <a:lnSpc>
                <a:spcPct val="107000"/>
              </a:lnSpc>
              <a:spcAft>
                <a:spcPts val="800"/>
              </a:spcAft>
            </a:pPr>
            <a:r>
              <a:rPr lang="uk-UA" b="0" i="0" dirty="0">
                <a:solidFill>
                  <a:srgbClr val="1A1A22"/>
                </a:solidFill>
                <a:effectLst/>
                <a:latin typeface="Georgia" panose="02040502050405020303" pitchFamily="18" charset="0"/>
              </a:rPr>
              <a:t>     Відповідно до Закону повідомлення про можливі факти корупційних правопорушень </a:t>
            </a:r>
            <a:r>
              <a:rPr lang="uk-UA" b="1" i="0" dirty="0">
                <a:solidFill>
                  <a:srgbClr val="1A1A22"/>
                </a:solidFill>
                <a:effectLst/>
                <a:latin typeface="Georgia" panose="02040502050405020303" pitchFamily="18" charset="0"/>
              </a:rPr>
              <a:t>може бути здійснене викривачем без зазначення авторства (анонімно)</a:t>
            </a:r>
            <a:r>
              <a:rPr lang="uk-UA" b="0" i="0" dirty="0">
                <a:solidFill>
                  <a:srgbClr val="1A1A22"/>
                </a:solidFill>
                <a:effectLst/>
                <a:latin typeface="Georgia" panose="02040502050405020303" pitchFamily="18" charset="0"/>
              </a:rPr>
              <a:t> (ч. 5 ст. 53, п. 7 ч. 2 ст. </a:t>
            </a:r>
            <a:r>
              <a:rPr lang="uk-UA" dirty="0">
                <a:latin typeface="Georgia" panose="02040502050405020303" pitchFamily="18" charset="0"/>
                <a:ea typeface="Calibri" panose="020F0502020204030204" pitchFamily="34" charset="0"/>
                <a:cs typeface="Times New Roman" panose="02020603050405020304" pitchFamily="18" charset="0"/>
              </a:rPr>
              <a:t>53</a:t>
            </a:r>
            <a:r>
              <a:rPr lang="uk-UA" baseline="30000" dirty="0">
                <a:latin typeface="Georgia" panose="02040502050405020303" pitchFamily="18" charset="0"/>
                <a:ea typeface="Calibri" panose="020F0502020204030204" pitchFamily="34" charset="0"/>
                <a:cs typeface="Times New Roman" panose="02020603050405020304" pitchFamily="18" charset="0"/>
              </a:rPr>
              <a:t>3</a:t>
            </a:r>
            <a:r>
              <a:rPr lang="uk-UA" dirty="0">
                <a:solidFill>
                  <a:srgbClr val="1A1A22"/>
                </a:solidFill>
                <a:latin typeface="Georgia" panose="02040502050405020303" pitchFamily="18" charset="0"/>
              </a:rPr>
              <a:t> </a:t>
            </a:r>
            <a:r>
              <a:rPr lang="uk-UA" b="0" i="0" dirty="0">
                <a:solidFill>
                  <a:srgbClr val="1A1A22"/>
                </a:solidFill>
                <a:effectLst/>
                <a:latin typeface="Georgia" panose="02040502050405020303" pitchFamily="18" charset="0"/>
              </a:rPr>
              <a:t>Закону) </a:t>
            </a:r>
            <a:r>
              <a:rPr lang="uk-UA" b="1" i="0" dirty="0">
                <a:solidFill>
                  <a:srgbClr val="1A1A22"/>
                </a:solidFill>
                <a:effectLst/>
                <a:latin typeface="Georgia" panose="02040502050405020303" pitchFamily="18" charset="0"/>
              </a:rPr>
              <a:t>або із зазначенням авторства</a:t>
            </a:r>
            <a:r>
              <a:rPr lang="uk-UA" b="0" i="0" dirty="0">
                <a:solidFill>
                  <a:srgbClr val="1A1A22"/>
                </a:solidFill>
                <a:effectLst/>
                <a:latin typeface="Georgia" panose="02040502050405020303" pitchFamily="18" charset="0"/>
              </a:rPr>
              <a:t>.</a:t>
            </a:r>
          </a:p>
        </p:txBody>
      </p:sp>
    </p:spTree>
    <p:extLst>
      <p:ext uri="{BB962C8B-B14F-4D97-AF65-F5344CB8AC3E}">
        <p14:creationId xmlns:p14="http://schemas.microsoft.com/office/powerpoint/2010/main" val="79726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із двома округленими протилежними кутами 2"/>
          <p:cNvSpPr/>
          <p:nvPr/>
        </p:nvSpPr>
        <p:spPr>
          <a:xfrm>
            <a:off x="2877095" y="200268"/>
            <a:ext cx="5669280" cy="731520"/>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lvl="0" algn="ctr" fontAlgn="base">
              <a:spcBef>
                <a:spcPct val="0"/>
              </a:spcBef>
              <a:spcAft>
                <a:spcPct val="0"/>
              </a:spcAft>
            </a:pPr>
            <a:r>
              <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rPr>
              <a:t>Яким чином повідомити?</a:t>
            </a:r>
            <a:endParaRPr lang="ru-RU"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ctr"/>
            <a:endParaRPr lang="uk-UA" dirty="0"/>
          </a:p>
        </p:txBody>
      </p:sp>
      <p:pic>
        <p:nvPicPr>
          <p:cNvPr id="4" name="Рисунок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769" y="1058072"/>
            <a:ext cx="1145547" cy="115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8931" y="2394820"/>
            <a:ext cx="1078009" cy="106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8795" y="3824567"/>
            <a:ext cx="1201186" cy="109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958" y="1504569"/>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2596" y="2931524"/>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2092" y="4167979"/>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5"/>
          <p:cNvSpPr txBox="1">
            <a:spLocks noChangeArrowheads="1"/>
          </p:cNvSpPr>
          <p:nvPr/>
        </p:nvSpPr>
        <p:spPr bwMode="auto">
          <a:xfrm>
            <a:off x="8792025" y="1325737"/>
            <a:ext cx="3265958" cy="954107"/>
          </a:xfrm>
          <a:prstGeom prst="rect">
            <a:avLst/>
          </a:prstGeom>
          <a:solidFill>
            <a:srgbClr val="FFC000"/>
          </a:solidFill>
          <a:ln>
            <a:noFill/>
          </a:ln>
        </p:spPr>
        <p:txBody>
          <a:bodyPr wrap="square">
            <a:spAutoFit/>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спеціальні телефонні лінії</a:t>
            </a:r>
            <a:r>
              <a:rPr kumimoji="0" lang="en-US"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a:t>
            </a:r>
            <a: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ГСЦ</a:t>
            </a:r>
            <a:r>
              <a:rPr kumimoji="0" lang="uk-UA" altLang="uk-UA" sz="1400" b="1" i="0" u="none" strike="noStrike" kern="0" cap="none" spc="0" normalizeH="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та МВС</a:t>
            </a:r>
            <a:endPar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lang="uk-UA" altLang="uk-UA" b="1" kern="0" dirty="0">
              <a:latin typeface="Georgia" panose="02040502050405020303" pitchFamily="18" charset="0"/>
            </a:endParaRPr>
          </a:p>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lang="uk-UA" altLang="uk-UA" b="1" u="sng" kern="0" dirty="0">
                <a:latin typeface="Georgia" panose="02040502050405020303" pitchFamily="18" charset="0"/>
              </a:rPr>
              <a:t>(044) 272-45-06, (044) 254-73-94</a:t>
            </a:r>
            <a:endParaRPr kumimoji="0" lang="uk-UA" altLang="uk-UA" sz="1400" b="1" i="0" u="sng" strike="noStrike" kern="0" cap="none" spc="0" normalizeH="0" baseline="0" noProof="0" dirty="0">
              <a:ln>
                <a:noFill/>
              </a:ln>
              <a:solidFill>
                <a:srgbClr val="000000"/>
              </a:solidFill>
              <a:effectLst/>
              <a:uLnTx/>
              <a:uFillTx/>
              <a:sym typeface="Arial" panose="020B0604020202020204" pitchFamily="34" charset="0"/>
            </a:endParaRPr>
          </a:p>
        </p:txBody>
      </p:sp>
      <p:sp>
        <p:nvSpPr>
          <p:cNvPr id="14" name="TextBox 16"/>
          <p:cNvSpPr txBox="1">
            <a:spLocks noChangeArrowheads="1"/>
          </p:cNvSpPr>
          <p:nvPr/>
        </p:nvSpPr>
        <p:spPr bwMode="auto">
          <a:xfrm>
            <a:off x="8727677" y="2500366"/>
            <a:ext cx="3330306" cy="1046440"/>
          </a:xfrm>
          <a:prstGeom prst="rect">
            <a:avLst/>
          </a:prstGeom>
          <a:solidFill>
            <a:srgbClr val="FFC000"/>
          </a:solidFill>
          <a:ln>
            <a:noFill/>
          </a:ln>
        </p:spPr>
        <p:txBody>
          <a:bodyPr wrap="square">
            <a:spAutoFit/>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офіційні веб-сайти ГСЦ та МВС</a:t>
            </a:r>
          </a:p>
          <a:p>
            <a:pPr lvl="0" eaLnBrk="1" fontAlgn="base" hangingPunct="1">
              <a:spcBef>
                <a:spcPct val="0"/>
              </a:spcBef>
              <a:spcAft>
                <a:spcPct val="0"/>
              </a:spcAft>
              <a:defRPr/>
            </a:pPr>
            <a:endParaRPr lang="uk-UA" altLang="uk-UA" sz="1200" b="1" kern="0" dirty="0">
              <a:latin typeface="Georgia" panose="02040502050405020303" pitchFamily="18" charset="0"/>
            </a:endParaRPr>
          </a:p>
          <a:p>
            <a:pPr lvl="0" eaLnBrk="1" fontAlgn="base" hangingPunct="1">
              <a:spcBef>
                <a:spcPct val="0"/>
              </a:spcBef>
              <a:spcAft>
                <a:spcPct val="0"/>
              </a:spcAft>
              <a:defRPr/>
            </a:pPr>
            <a:r>
              <a:rPr lang="en-US" altLang="uk-UA" sz="1200" b="1" u="sng" kern="0" dirty="0">
                <a:latin typeface="Georgia" panose="02040502050405020303" pitchFamily="18" charset="0"/>
              </a:rPr>
              <a:t>https://hsc.gov.ua/index/publichna-informatsiya/antikoruptsiya/povidom-pro-koruptsiyu/</a:t>
            </a:r>
            <a:endParaRPr kumimoji="0" lang="uk-UA" altLang="uk-UA" sz="1200" b="1" i="0" u="sng" strike="noStrike" kern="0" cap="none" spc="0" normalizeH="0" baseline="0" noProof="0" dirty="0">
              <a:ln>
                <a:noFill/>
              </a:ln>
              <a:solidFill>
                <a:srgbClr val="000000"/>
              </a:solidFill>
              <a:effectLst/>
              <a:uLnTx/>
              <a:uFillTx/>
              <a:latin typeface="Georgia" panose="02040502050405020303" pitchFamily="18" charset="0"/>
              <a:sym typeface="Arial" panose="020B0604020202020204" pitchFamily="34" charset="0"/>
            </a:endParaRPr>
          </a:p>
        </p:txBody>
      </p:sp>
      <p:sp>
        <p:nvSpPr>
          <p:cNvPr id="15" name="TextBox 17"/>
          <p:cNvSpPr txBox="1">
            <a:spLocks noChangeArrowheads="1"/>
          </p:cNvSpPr>
          <p:nvPr/>
        </p:nvSpPr>
        <p:spPr bwMode="auto">
          <a:xfrm>
            <a:off x="8803628" y="3832073"/>
            <a:ext cx="3254355" cy="1384995"/>
          </a:xfrm>
          <a:prstGeom prst="rect">
            <a:avLst/>
          </a:prstGeom>
          <a:solidFill>
            <a:srgbClr val="FFC000"/>
          </a:solidFill>
          <a:ln>
            <a:noFill/>
          </a:ln>
        </p:spPr>
        <p:txBody>
          <a:bodyPr wrap="square">
            <a:spAutoFit/>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засоби електронного</a:t>
            </a:r>
            <a:b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br>
            <a: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зв’язку</a:t>
            </a:r>
          </a:p>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lang="uk-UA" altLang="uk-UA" b="1" kern="0" dirty="0">
              <a:latin typeface="Georgia" panose="02040502050405020303" pitchFamily="18" charset="0"/>
            </a:endParaRPr>
          </a:p>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uk-UA" sz="1400" b="1" i="0" u="sng"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antikor2018@hsc.gov.ua</a:t>
            </a:r>
            <a:endParaRPr kumimoji="0" lang="uk-UA" altLang="uk-UA" sz="1400" b="1" i="0" u="sng"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lang="uk-UA" altLang="uk-UA" b="1" kern="0" dirty="0">
              <a:latin typeface="Georgia" panose="02040502050405020303" pitchFamily="18" charset="0"/>
            </a:endParaRPr>
          </a:p>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16" name="Рисунок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3031" y="6023000"/>
            <a:ext cx="4237576" cy="46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s://ic.pics.livejournal.com/slavikap/52009501/1793504/1793504_origin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3031" y="1345474"/>
            <a:ext cx="2584960" cy="285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2"/>
          <p:cNvSpPr txBox="1">
            <a:spLocks noChangeArrowheads="1"/>
          </p:cNvSpPr>
          <p:nvPr/>
        </p:nvSpPr>
        <p:spPr bwMode="auto">
          <a:xfrm>
            <a:off x="496390" y="4436466"/>
            <a:ext cx="5229968" cy="1169551"/>
          </a:xfrm>
          <a:prstGeom prst="rect">
            <a:avLst/>
          </a:prstGeom>
          <a:solidFill>
            <a:schemeClr val="accent1">
              <a:lumMod val="60000"/>
              <a:lumOff val="40000"/>
            </a:schemeClr>
          </a:solidFill>
          <a:ln>
            <a:noFill/>
          </a:ln>
          <a:scene3d>
            <a:camera prst="orthographicFront"/>
            <a:lightRig rig="threePt" dir="t"/>
          </a:scene3d>
          <a:sp3d>
            <a:bevelT prst="angle"/>
          </a:sp3d>
        </p:spPr>
        <p:txBody>
          <a:bodyPr wrap="square" anchor="ctr">
            <a:spAutoFit/>
          </a:bodyPr>
          <a:lstStyle>
            <a:lvl1pPr indent="447675"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indent="0" algn="just" eaLnBrk="1" fontAlgn="base" hangingPunct="1">
              <a:spcBef>
                <a:spcPct val="0"/>
              </a:spcBef>
              <a:spcAft>
                <a:spcPct val="0"/>
              </a:spcAft>
              <a:buClrTx/>
            </a:pPr>
            <a:r>
              <a:rPr lang="uk-UA" altLang="uk-UA" b="1" dirty="0">
                <a:latin typeface="Georgia" panose="02040502050405020303" pitchFamily="18" charset="0"/>
              </a:rPr>
              <a:t>        НАЗК, інші державні органи, органи влади АРК, органи місцевого самоврядування забезпечують умови для повідомлень їх працівниками про порушення вимог Закону іншою особою, зокрема через:</a:t>
            </a:r>
          </a:p>
        </p:txBody>
      </p:sp>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2053" y="5249530"/>
            <a:ext cx="1216114" cy="1236382"/>
          </a:xfrm>
          <a:prstGeom prst="rect">
            <a:avLst/>
          </a:prstGeom>
        </p:spPr>
      </p:pic>
      <p:pic>
        <p:nvPicPr>
          <p:cNvPr id="20" name="Рисунок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8421" y="5554533"/>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5"/>
          <p:cNvSpPr txBox="1">
            <a:spLocks noChangeArrowheads="1"/>
          </p:cNvSpPr>
          <p:nvPr/>
        </p:nvSpPr>
        <p:spPr bwMode="auto">
          <a:xfrm>
            <a:off x="8792025" y="5559746"/>
            <a:ext cx="3265958" cy="307975"/>
          </a:xfrm>
          <a:prstGeom prst="rect">
            <a:avLst/>
          </a:prstGeom>
          <a:solidFill>
            <a:srgbClr val="FFC000"/>
          </a:solidFill>
          <a:ln>
            <a:noFill/>
          </a:ln>
        </p:spPr>
        <p:txBody>
          <a:bodyPr wrap="square">
            <a:spAutoFit/>
          </a:bodyP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lang="uk-UA" altLang="uk-UA" b="1" kern="0" dirty="0">
                <a:latin typeface="Georgia" panose="02040502050405020303" pitchFamily="18" charset="0"/>
              </a:rPr>
              <a:t>с</a:t>
            </a:r>
            <a:r>
              <a:rPr kumimoji="0" lang="uk-UA" altLang="uk-UA" sz="1400" b="1" i="0" u="none" strike="noStrike" kern="0" cap="none" spc="0" normalizeH="0" baseline="0" noProof="0" dirty="0" err="1">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кринька</a:t>
            </a:r>
            <a:r>
              <a:rPr kumimoji="0" lang="uk-UA" altLang="uk-UA" sz="14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для повідомлень</a:t>
            </a:r>
            <a:endParaRPr kumimoji="0" lang="uk-UA" altLang="uk-UA"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415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із двома округленими протилежними кутами 2"/>
          <p:cNvSpPr/>
          <p:nvPr/>
        </p:nvSpPr>
        <p:spPr>
          <a:xfrm>
            <a:off x="2970474" y="513638"/>
            <a:ext cx="5669280" cy="731520"/>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lvl="0" algn="ctr" fontAlgn="base">
              <a:spcBef>
                <a:spcPct val="0"/>
              </a:spcBef>
              <a:spcAft>
                <a:spcPct val="0"/>
              </a:spcAft>
            </a:pPr>
            <a:r>
              <a:rPr lang="uk-UA" altLang="uk-UA" sz="3200" dirty="0">
                <a:solidFill>
                  <a:srgbClr val="000000"/>
                </a:solidFill>
                <a:latin typeface="Arial" panose="020B0604020202020204" pitchFamily="34" charset="0"/>
                <a:cs typeface="Arial" panose="020B0604020202020204" pitchFamily="34" charset="0"/>
                <a:sym typeface="Arial" panose="020B0604020202020204" pitchFamily="34" charset="0"/>
              </a:rPr>
              <a:t>Гарантії захисту викривачів</a:t>
            </a:r>
            <a:endParaRPr lang="ru-RU" altLang="uk-UA" sz="3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ctr"/>
            <a:endParaRPr lang="uk-UA" dirty="0"/>
          </a:p>
        </p:txBody>
      </p:sp>
      <p:sp>
        <p:nvSpPr>
          <p:cNvPr id="4" name="Google Shape;66;p14"/>
          <p:cNvSpPr txBox="1"/>
          <p:nvPr/>
        </p:nvSpPr>
        <p:spPr>
          <a:xfrm>
            <a:off x="444138" y="1620384"/>
            <a:ext cx="11469188" cy="4048125"/>
          </a:xfrm>
          <a:prstGeom prst="rect">
            <a:avLst/>
          </a:prstGeom>
          <a:solidFill>
            <a:schemeClr val="accent1">
              <a:lumMod val="60000"/>
              <a:lumOff val="40000"/>
            </a:schemeClr>
          </a:solidFill>
          <a:ln>
            <a:noFill/>
          </a:ln>
          <a:scene3d>
            <a:camera prst="orthographicFront"/>
            <a:lightRig rig="threePt" dir="t"/>
          </a:scene3d>
          <a:sp3d>
            <a:bevelT prst="angle"/>
          </a:sp3d>
        </p:spPr>
        <p:txBody>
          <a:bodyPr lIns="91425" tIns="91425" rIns="91425" bIns="91425"/>
          <a:lstStyle>
            <a:lvl1pPr indent="447675"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8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Інформація про викривача може бути розголошена лише за його згодою</a:t>
            </a:r>
            <a:r>
              <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крім випадків, встановлених законом </a:t>
            </a:r>
            <a:r>
              <a:rPr kumimoji="0" lang="uk-UA" altLang="uk-UA" sz="18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rPr>
              <a:t>(</a:t>
            </a:r>
            <a:r>
              <a:rPr kumimoji="0" lang="uk-UA"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частина третя статті 53 Закону України «Про запобігання корупції»</a:t>
            </a:r>
            <a:r>
              <a:rPr kumimoji="0" lang="uk-UA" altLang="uk-UA" sz="18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rPr>
              <a:t>).</a:t>
            </a: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8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8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Повідомлення про порушення </a:t>
            </a:r>
            <a:r>
              <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вимог цього Закону </a:t>
            </a:r>
            <a:r>
              <a:rPr kumimoji="0" lang="uk-UA" altLang="uk-UA" sz="18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може бути здійснене працівником </a:t>
            </a:r>
            <a:r>
              <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відповідного органу </a:t>
            </a:r>
            <a:r>
              <a:rPr kumimoji="0" lang="uk-UA" altLang="uk-UA" sz="18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без зазначення авторства (анонімно)</a:t>
            </a:r>
            <a:r>
              <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a:t>
            </a:r>
            <a:r>
              <a:rPr kumimoji="0" lang="uk-UA" altLang="uk-UA" sz="18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rPr>
              <a:t>(</a:t>
            </a:r>
            <a:r>
              <a:rPr kumimoji="0" lang="uk-UA"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частина п</a:t>
            </a:r>
            <a:r>
              <a:rPr kumimoji="0" lang="en-US"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a:t>
            </a:r>
            <a:r>
              <a:rPr kumimoji="0" lang="uk-UA" altLang="uk-UA" sz="1800" b="0" i="1" u="none" strike="noStrike" kern="0" cap="none" spc="0" normalizeH="0" baseline="0" noProof="0" dirty="0" err="1">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ята</a:t>
            </a:r>
            <a:r>
              <a:rPr kumimoji="0" lang="uk-UA"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статті 53 Закону України «Про запобігання корупції»</a:t>
            </a:r>
            <a:r>
              <a:rPr kumimoji="0" lang="uk-UA" altLang="uk-UA" sz="18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rPr>
              <a:t>).</a:t>
            </a: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uk-UA" altLang="uk-UA" sz="18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За наявності загрози життю, житлу, здоров’ю та майну</a:t>
            </a:r>
            <a:r>
              <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осіб, які надають допомогу в запобіганні і протидії корупції, або їх близьких осіб, у зв’язку із здійсненим повідомленням правоохоронними органами до них </a:t>
            </a:r>
            <a:r>
              <a:rPr kumimoji="0" lang="uk-UA" altLang="uk-UA" sz="18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можуть бути застосовані правові, організаційно-технічні та інші спрямовані на захист від протиправних посягань заходи</a:t>
            </a:r>
            <a:r>
              <a:rPr kumimoji="0" lang="uk-UA" altLang="uk-UA" sz="18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передбачені Законом України «Про забезпечення безпеки осіб, які беруть участь у кримінальному судочинстві» </a:t>
            </a:r>
            <a:r>
              <a:rPr kumimoji="0" lang="uk-UA"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(частина друга статті 53 Закону України «Про запобігання корупції»</a:t>
            </a:r>
            <a:r>
              <a:rPr kumimoji="0" lang="ru-RU"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a:t>
            </a:r>
            <a:r>
              <a:rPr kumimoji="0" lang="uk-UA"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rPr>
              <a:t> .</a:t>
            </a:r>
            <a:endParaRPr kumimoji="0" lang="ru-RU" altLang="uk-UA" sz="1800" b="0" i="1"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6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6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7675" algn="just"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600" b="0" i="1" u="none" strike="noStrike" kern="0" cap="none" spc="0" normalizeH="0" baseline="0" noProof="0" dirty="0">
              <a:ln>
                <a:noFill/>
              </a:ln>
              <a:solidFill>
                <a:srgbClr val="303030"/>
              </a:solidFill>
              <a:effectLst/>
              <a:uLnTx/>
              <a:uFillTx/>
              <a:latin typeface="Georgia" panose="02040502050405020303" pitchFamily="18" charset="0"/>
              <a:cs typeface="Arial" panose="020B0604020202020204" pitchFamily="34" charset="0"/>
              <a:sym typeface="Arial" panose="020B0604020202020204" pitchFamily="34" charset="0"/>
            </a:endParaRPr>
          </a:p>
          <a:p>
            <a:pPr marL="0" marR="0" lvl="0" indent="447675"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600" b="0" i="0" u="sng" strike="noStrike" kern="0" cap="none" spc="0" normalizeH="0" baseline="0" noProof="0" dirty="0">
              <a:ln>
                <a:noFill/>
              </a:ln>
              <a:solidFill>
                <a:srgbClr val="303030"/>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447675" defTabSz="9144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uk-UA" altLang="uk-UA" sz="1600" b="1" i="0" u="sng"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142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6;p14"/>
          <p:cNvSpPr txBox="1"/>
          <p:nvPr/>
        </p:nvSpPr>
        <p:spPr>
          <a:xfrm>
            <a:off x="405021" y="1044004"/>
            <a:ext cx="11717382" cy="2935813"/>
          </a:xfrm>
          <a:prstGeom prst="rect">
            <a:avLst/>
          </a:prstGeom>
          <a:solidFill>
            <a:schemeClr val="accent1">
              <a:lumMod val="60000"/>
              <a:lumOff val="40000"/>
            </a:schemeClr>
          </a:solidFill>
          <a:ln>
            <a:noFill/>
          </a:ln>
          <a:scene3d>
            <a:camera prst="orthographicFront"/>
            <a:lightRig rig="threePt" dir="t"/>
          </a:scene3d>
          <a:sp3d>
            <a:bevelT prst="angle"/>
          </a:sp3d>
        </p:spPr>
        <p:txBody>
          <a:bodyPr spcFirstLastPara="1" wrap="square" lIns="91425" tIns="91425" rIns="91425" bIns="91425" anchor="t" anchorCtr="0">
            <a:noAutofit/>
          </a:bodyPr>
          <a:lstStyle/>
          <a:p>
            <a:pPr indent="360363" algn="just"/>
            <a:r>
              <a:rPr lang="uk-UA" sz="1750" b="1" dirty="0">
                <a:latin typeface="Georgia" panose="02040502050405020303" pitchFamily="18" charset="0"/>
                <a:cs typeface="Arial" panose="020B0604020202020204" pitchFamily="34" charset="0"/>
              </a:rPr>
              <a:t>Викривачу та його близьким особам у зв’язку з повідомленням про корупцію </a:t>
            </a:r>
            <a:r>
              <a:rPr lang="uk-UA" sz="1750" b="1" u="sng" dirty="0">
                <a:latin typeface="Georgia" panose="02040502050405020303" pitchFamily="18" charset="0"/>
                <a:cs typeface="Arial" panose="020B0604020202020204" pitchFamily="34" charset="0"/>
              </a:rPr>
              <a:t>не може бути:</a:t>
            </a:r>
          </a:p>
          <a:p>
            <a:pPr indent="360363" algn="just"/>
            <a:endParaRPr lang="uk-UA" dirty="0">
              <a:latin typeface="Georgia" panose="02040502050405020303" pitchFamily="18" charset="0"/>
              <a:cs typeface="Arial" panose="020B0604020202020204" pitchFamily="34" charset="0"/>
            </a:endParaRPr>
          </a:p>
          <a:p>
            <a:pPr indent="360363" algn="just"/>
            <a:endParaRPr lang="uk-UA" dirty="0">
              <a:latin typeface="Georgia" panose="02040502050405020303" pitchFamily="18" charset="0"/>
              <a:cs typeface="Arial" panose="020B0604020202020204" pitchFamily="34" charset="0"/>
            </a:endParaRPr>
          </a:p>
          <a:p>
            <a:pPr indent="360363" algn="just"/>
            <a:endParaRPr lang="uk-UA" dirty="0">
              <a:latin typeface="Georgia" panose="02040502050405020303" pitchFamily="18" charset="0"/>
              <a:cs typeface="Arial" panose="020B0604020202020204" pitchFamily="34" charset="0"/>
            </a:endParaRPr>
          </a:p>
          <a:p>
            <a:pPr indent="360363" algn="just"/>
            <a:endParaRPr lang="uk-UA" dirty="0">
              <a:latin typeface="Georgia" panose="02040502050405020303" pitchFamily="18" charset="0"/>
              <a:cs typeface="Arial" panose="020B0604020202020204" pitchFamily="34" charset="0"/>
            </a:endParaRPr>
          </a:p>
          <a:p>
            <a:pPr indent="360363" algn="just"/>
            <a:endParaRPr lang="uk-UA" dirty="0">
              <a:latin typeface="Georgia" panose="02040502050405020303" pitchFamily="18" charset="0"/>
              <a:cs typeface="Arial" panose="020B0604020202020204" pitchFamily="34" charset="0"/>
            </a:endParaRPr>
          </a:p>
          <a:p>
            <a:pPr indent="360363" algn="just"/>
            <a:endParaRPr lang="uk-UA" dirty="0">
              <a:latin typeface="Georgia" panose="02040502050405020303" pitchFamily="18" charset="0"/>
              <a:cs typeface="Arial" panose="020B0604020202020204" pitchFamily="34" charset="0"/>
            </a:endParaRPr>
          </a:p>
          <a:p>
            <a:pPr indent="360363" algn="just"/>
            <a:endParaRPr lang="uk-UA" dirty="0">
              <a:latin typeface="Georgia" panose="02040502050405020303" pitchFamily="18" charset="0"/>
              <a:cs typeface="Arial" panose="020B0604020202020204" pitchFamily="34" charset="0"/>
            </a:endParaRPr>
          </a:p>
          <a:p>
            <a:pPr algn="just">
              <a:spcBef>
                <a:spcPts val="600"/>
              </a:spcBef>
            </a:pPr>
            <a:endParaRPr lang="uk-UA" dirty="0">
              <a:latin typeface="Georgia" panose="02040502050405020303" pitchFamily="18" charset="0"/>
              <a:cs typeface="Arial" panose="020B0604020202020204" pitchFamily="34" charset="0"/>
            </a:endParaRPr>
          </a:p>
        </p:txBody>
      </p:sp>
      <p:sp>
        <p:nvSpPr>
          <p:cNvPr id="4" name="Прямокутник із двома округленими протилежними кутами 3"/>
          <p:cNvSpPr/>
          <p:nvPr/>
        </p:nvSpPr>
        <p:spPr>
          <a:xfrm>
            <a:off x="2651732" y="179484"/>
            <a:ext cx="6654883" cy="653144"/>
          </a:xfrm>
          <a:prstGeom prst="round2DiagRect">
            <a:avLst>
              <a:gd name="adj1" fmla="val 50000"/>
              <a:gd name="adj2" fmla="val 0"/>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solidFill>
                  <a:schemeClr val="tx1"/>
                </a:solidFill>
                <a:latin typeface="Arial" panose="020B0604020202020204" pitchFamily="34" charset="0"/>
                <a:cs typeface="Arial" panose="020B0604020202020204" pitchFamily="34" charset="0"/>
              </a:rPr>
              <a:t>Захист трудових прав викривача</a:t>
            </a:r>
            <a:endParaRPr lang="ru-RU" sz="3200"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36" y="1570234"/>
            <a:ext cx="2175564" cy="198286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615" y="1457023"/>
            <a:ext cx="2529203" cy="2096074"/>
          </a:xfrm>
          <a:prstGeom prst="rect">
            <a:avLst/>
          </a:prstGeom>
        </p:spPr>
      </p:pic>
      <p:sp>
        <p:nvSpPr>
          <p:cNvPr id="7" name="TextBox 6"/>
          <p:cNvSpPr txBox="1"/>
          <p:nvPr/>
        </p:nvSpPr>
        <p:spPr>
          <a:xfrm>
            <a:off x="10169018" y="2464526"/>
            <a:ext cx="1300170" cy="307777"/>
          </a:xfrm>
          <a:prstGeom prst="rect">
            <a:avLst/>
          </a:prstGeom>
          <a:noFill/>
        </p:spPr>
        <p:txBody>
          <a:bodyPr wrap="square" rtlCol="0">
            <a:spAutoFit/>
          </a:bodyPr>
          <a:lstStyle/>
          <a:p>
            <a:r>
              <a:rPr lang="ru-RU" sz="1400" b="1" dirty="0">
                <a:solidFill>
                  <a:srgbClr val="FF0000"/>
                </a:solidFill>
                <a:latin typeface="Bookman Old Style" panose="02050604050505020204" pitchFamily="18" charset="0"/>
                <a:cs typeface="Arial" panose="020B0604020202020204" pitchFamily="34" charset="0"/>
              </a:rPr>
              <a:t>ДОГАНА!</a:t>
            </a:r>
          </a:p>
        </p:txBody>
      </p:sp>
      <p:sp>
        <p:nvSpPr>
          <p:cNvPr id="11" name="Google Shape;66;p14"/>
          <p:cNvSpPr txBox="1"/>
          <p:nvPr/>
        </p:nvSpPr>
        <p:spPr>
          <a:xfrm>
            <a:off x="405021" y="4423770"/>
            <a:ext cx="11717382" cy="1075694"/>
          </a:xfrm>
          <a:prstGeom prst="rect">
            <a:avLst/>
          </a:prstGeom>
          <a:solidFill>
            <a:schemeClr val="accent4"/>
          </a:solidFill>
          <a:ln>
            <a:noFill/>
          </a:ln>
          <a:scene3d>
            <a:camera prst="orthographicFront"/>
            <a:lightRig rig="threePt" dir="t"/>
          </a:scene3d>
          <a:sp3d>
            <a:bevelT prst="angle"/>
          </a:sp3d>
        </p:spPr>
        <p:txBody>
          <a:bodyPr lIns="91425" tIns="91425" rIns="91425" bIns="91425"/>
          <a:lstStyle>
            <a:lvl1pPr indent="447675"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uk-UA" altLang="uk-UA" b="1" dirty="0">
                <a:latin typeface="Georgia" panose="02040502050405020303" pitchFamily="18" charset="0"/>
              </a:rPr>
              <a:t>НАЗК може бути залучено як третя особа, яка не заявляє самостійних вимог щодо предмета спору, на стороні позивача у справах щодо застосування керівником або роботодавцем чи створення ним загрози застосування негативних заходів впливу до позивача у зв’язку з повідомленням ним або членом його сім’ї про порушення вимог Закону України «Про запобігання корупції» іншою особою</a:t>
            </a:r>
            <a:r>
              <a:rPr lang="ru-RU" altLang="uk-UA" b="1" dirty="0">
                <a:latin typeface="Georgia" panose="02040502050405020303" pitchFamily="18" charset="0"/>
              </a:rPr>
              <a:t>.</a:t>
            </a:r>
            <a:endParaRPr lang="uk-UA" altLang="uk-UA" b="1" dirty="0">
              <a:latin typeface="Georgia" panose="02040502050405020303" pitchFamily="18" charset="0"/>
            </a:endParaRPr>
          </a:p>
          <a:p>
            <a:pPr lvl="0" indent="0" algn="just" eaLnBrk="1" hangingPunct="1">
              <a:buClrTx/>
            </a:pPr>
            <a:r>
              <a:rPr lang="uk-UA" altLang="uk-UA" b="1" dirty="0">
                <a:latin typeface="Georgia" panose="02040502050405020303" pitchFamily="18" charset="0"/>
              </a:rPr>
              <a:t> </a:t>
            </a:r>
            <a:br>
              <a:rPr lang="uk-UA" altLang="uk-UA" b="1" dirty="0">
                <a:latin typeface="Georgia" panose="02040502050405020303" pitchFamily="18" charset="0"/>
              </a:rPr>
            </a:br>
            <a:r>
              <a:rPr lang="uk-UA" altLang="uk-UA" b="1" dirty="0">
                <a:latin typeface="Georgia" panose="02040502050405020303" pitchFamily="18" charset="0"/>
              </a:rPr>
              <a:t>                                                                              </a:t>
            </a:r>
            <a:r>
              <a:rPr lang="uk-UA" altLang="uk-UA" sz="1600" dirty="0">
                <a:solidFill>
                  <a:prstClr val="black"/>
                </a:solidFill>
                <a:latin typeface="Georgia" panose="02040502050405020303" pitchFamily="18" charset="0"/>
                <a:cs typeface="+mn-cs"/>
              </a:rPr>
              <a:t>(</a:t>
            </a:r>
            <a:r>
              <a:rPr lang="uk-UA" altLang="uk-UA" sz="1600" i="1" dirty="0">
                <a:solidFill>
                  <a:prstClr val="black"/>
                </a:solidFill>
                <a:latin typeface="Georgia" panose="02040502050405020303" pitchFamily="18" charset="0"/>
                <a:cs typeface="+mn-cs"/>
              </a:rPr>
              <a:t>частина третя статті 49 Кодексу адміністративного судочинства України, </a:t>
            </a:r>
          </a:p>
          <a:p>
            <a:pPr lvl="0" indent="0" algn="just" eaLnBrk="1" hangingPunct="1">
              <a:buClrTx/>
            </a:pPr>
            <a:r>
              <a:rPr lang="uk-UA" altLang="uk-UA" sz="1600" i="1" dirty="0">
                <a:solidFill>
                  <a:prstClr val="black"/>
                </a:solidFill>
                <a:latin typeface="Georgia" panose="02040502050405020303" pitchFamily="18" charset="0"/>
                <a:cs typeface="+mn-cs"/>
              </a:rPr>
              <a:t>                                                                       частина другої статті 53 Цивільного процесуального кодексу України</a:t>
            </a:r>
            <a:r>
              <a:rPr lang="uk-UA" altLang="uk-UA" sz="1600" dirty="0">
                <a:solidFill>
                  <a:prstClr val="black"/>
                </a:solidFill>
                <a:latin typeface="Georgia" panose="02040502050405020303" pitchFamily="18" charset="0"/>
                <a:cs typeface="+mn-cs"/>
              </a:rPr>
              <a:t>).</a:t>
            </a:r>
          </a:p>
          <a:p>
            <a:pPr algn="just" eaLnBrk="1" hangingPunct="1"/>
            <a:endParaRPr lang="uk-UA" altLang="uk-UA" dirty="0">
              <a:latin typeface="Georgia" panose="02040502050405020303" pitchFamily="18" charset="0"/>
            </a:endParaRPr>
          </a:p>
        </p:txBody>
      </p:sp>
      <p:sp>
        <p:nvSpPr>
          <p:cNvPr id="12" name="Прямокутник 11"/>
          <p:cNvSpPr/>
          <p:nvPr/>
        </p:nvSpPr>
        <p:spPr>
          <a:xfrm>
            <a:off x="2743200" y="1737407"/>
            <a:ext cx="6400800" cy="214661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0363" algn="just"/>
            <a:r>
              <a:rPr lang="uk-UA" dirty="0">
                <a:solidFill>
                  <a:prstClr val="black"/>
                </a:solidFill>
                <a:latin typeface="Georgia" panose="02040502050405020303" pitchFamily="18" charset="0"/>
                <a:cs typeface="Arial" panose="020B0604020202020204" pitchFamily="34" charset="0"/>
              </a:rPr>
              <a:t>-  відмовлено у прийнятті на роботу;                                                                                   </a:t>
            </a:r>
          </a:p>
          <a:p>
            <a:pPr lvl="0" algn="just"/>
            <a:r>
              <a:rPr lang="uk-UA" dirty="0">
                <a:solidFill>
                  <a:prstClr val="black"/>
                </a:solidFill>
                <a:latin typeface="Georgia" panose="02040502050405020303" pitchFamily="18" charset="0"/>
                <a:cs typeface="Arial" panose="020B0604020202020204" pitchFamily="34" charset="0"/>
              </a:rPr>
              <a:t>       - звільнено чи примушено до звільнення;</a:t>
            </a:r>
          </a:p>
          <a:p>
            <a:pPr lvl="0" algn="just"/>
            <a:r>
              <a:rPr lang="uk-UA" dirty="0">
                <a:solidFill>
                  <a:prstClr val="black"/>
                </a:solidFill>
                <a:latin typeface="Georgia" panose="02040502050405020303" pitchFamily="18" charset="0"/>
                <a:cs typeface="Arial" panose="020B0604020202020204" pitchFamily="34" charset="0"/>
              </a:rPr>
              <a:t>       - притягнуто до дисциплінарної відповідальності;</a:t>
            </a:r>
          </a:p>
          <a:p>
            <a:pPr lvl="0" algn="just"/>
            <a:r>
              <a:rPr lang="uk-UA" altLang="uk-UA" dirty="0">
                <a:solidFill>
                  <a:prstClr val="black"/>
                </a:solidFill>
                <a:latin typeface="Georgia" panose="02040502050405020303" pitchFamily="18" charset="0"/>
                <a:cs typeface="Arial" panose="020B0604020202020204" pitchFamily="34" charset="0"/>
                <a:sym typeface="Arial" panose="020B0604020202020204" pitchFamily="34" charset="0"/>
              </a:rPr>
              <a:t>       - </a:t>
            </a:r>
            <a:r>
              <a:rPr lang="uk-UA" altLang="uk-UA" dirty="0">
                <a:solidFill>
                  <a:srgbClr val="000000"/>
                </a:solidFill>
                <a:latin typeface="Georgia" panose="02040502050405020303" pitchFamily="18" charset="0"/>
                <a:cs typeface="Arial" panose="020B0604020202020204" pitchFamily="34" charset="0"/>
                <a:sym typeface="Arial" panose="020B0604020202020204" pitchFamily="34" charset="0"/>
              </a:rPr>
              <a:t>підданий з боку керівника або роботодавця іншим негативним заходам впливу (переведення, атестація, зміна умов праці, відмова в призначенні на вищу посаду, скорочення заробітної плати тощо) або загрозі таких заходів.</a:t>
            </a:r>
            <a:endParaRPr lang="en-US" altLang="uk-UA" dirty="0">
              <a:solidFill>
                <a:srgbClr val="000000"/>
              </a:solidFill>
              <a:latin typeface="Georgia" panose="02040502050405020303" pitchFamily="18" charset="0"/>
              <a:cs typeface="Arial" panose="020B0604020202020204" pitchFamily="34" charset="0"/>
              <a:sym typeface="Arial" panose="020B0604020202020204" pitchFamily="34" charset="0"/>
            </a:endParaRPr>
          </a:p>
          <a:p>
            <a:pPr lvl="0" algn="just"/>
            <a:endParaRPr lang="uk-UA" dirty="0">
              <a:solidFill>
                <a:prstClr val="black"/>
              </a:solidFill>
              <a:latin typeface="Georgia" panose="02040502050405020303" pitchFamily="18" charset="0"/>
              <a:cs typeface="Arial" panose="020B0604020202020204" pitchFamily="34" charset="0"/>
            </a:endParaRPr>
          </a:p>
        </p:txBody>
      </p:sp>
      <p:sp>
        <p:nvSpPr>
          <p:cNvPr id="13" name="Прямокутник 12"/>
          <p:cNvSpPr/>
          <p:nvPr/>
        </p:nvSpPr>
        <p:spPr>
          <a:xfrm>
            <a:off x="4403153" y="3907946"/>
            <a:ext cx="7590904" cy="338554"/>
          </a:xfrm>
          <a:prstGeom prst="rect">
            <a:avLst/>
          </a:prstGeom>
        </p:spPr>
        <p:txBody>
          <a:bodyPr wrap="square">
            <a:spAutoFit/>
          </a:bodyPr>
          <a:lstStyle/>
          <a:p>
            <a:pPr lvl="0" algn="just" fontAlgn="base">
              <a:spcBef>
                <a:spcPct val="0"/>
              </a:spcBef>
              <a:spcAft>
                <a:spcPct val="0"/>
              </a:spcAft>
            </a:pPr>
            <a:r>
              <a:rPr lang="en-US" altLang="uk-UA" sz="1600" i="1" dirty="0">
                <a:solidFill>
                  <a:srgbClr val="303030"/>
                </a:solidFill>
                <a:latin typeface="Georgia" panose="02040502050405020303" pitchFamily="18" charset="0"/>
                <a:cs typeface="Arial" panose="020B0604020202020204" pitchFamily="34" charset="0"/>
                <a:sym typeface="Arial" panose="020B0604020202020204" pitchFamily="34" charset="0"/>
              </a:rPr>
              <a:t>(</a:t>
            </a:r>
            <a:r>
              <a:rPr lang="uk-UA" altLang="uk-UA" sz="1600" i="1" dirty="0">
                <a:solidFill>
                  <a:srgbClr val="000000"/>
                </a:solidFill>
                <a:latin typeface="Georgia" panose="02040502050405020303" pitchFamily="18" charset="0"/>
                <a:cs typeface="Arial" panose="020B0604020202020204" pitchFamily="34" charset="0"/>
                <a:sym typeface="Arial" panose="020B0604020202020204" pitchFamily="34" charset="0"/>
              </a:rPr>
              <a:t>частина третя статті 53 Закону України </a:t>
            </a:r>
            <a:r>
              <a:rPr lang="ru-RU" altLang="uk-UA" sz="1600" i="1" dirty="0">
                <a:solidFill>
                  <a:srgbClr val="000000"/>
                </a:solidFill>
                <a:latin typeface="Georgia" panose="02040502050405020303" pitchFamily="18" charset="0"/>
                <a:cs typeface="Arial" panose="020B0604020202020204" pitchFamily="34" charset="0"/>
                <a:sym typeface="Arial" panose="020B0604020202020204" pitchFamily="34" charset="0"/>
              </a:rPr>
              <a:t>«</a:t>
            </a:r>
            <a:r>
              <a:rPr lang="uk-UA" altLang="uk-UA" sz="1600" i="1" dirty="0">
                <a:solidFill>
                  <a:srgbClr val="000000"/>
                </a:solidFill>
                <a:latin typeface="Georgia" panose="02040502050405020303" pitchFamily="18" charset="0"/>
                <a:cs typeface="Arial" panose="020B0604020202020204" pitchFamily="34" charset="0"/>
                <a:sym typeface="Arial" panose="020B0604020202020204" pitchFamily="34" charset="0"/>
              </a:rPr>
              <a:t>Про запобігання корупції</a:t>
            </a:r>
            <a:r>
              <a:rPr lang="ru-RU" altLang="uk-UA" sz="1600" i="1" dirty="0">
                <a:solidFill>
                  <a:srgbClr val="000000"/>
                </a:solidFill>
                <a:latin typeface="Georgia" panose="02040502050405020303" pitchFamily="18" charset="0"/>
                <a:cs typeface="Arial" panose="020B0604020202020204" pitchFamily="34" charset="0"/>
                <a:sym typeface="Arial" panose="020B0604020202020204" pitchFamily="34" charset="0"/>
              </a:rPr>
              <a:t>»</a:t>
            </a:r>
            <a:r>
              <a:rPr lang="en-US" altLang="uk-UA" sz="1600" i="1" dirty="0">
                <a:solidFill>
                  <a:srgbClr val="303030"/>
                </a:solidFill>
                <a:latin typeface="Georgia" panose="02040502050405020303" pitchFamily="18" charset="0"/>
                <a:cs typeface="Arial" panose="020B0604020202020204" pitchFamily="34" charset="0"/>
                <a:sym typeface="Arial" panose="020B0604020202020204" pitchFamily="34" charset="0"/>
              </a:rPr>
              <a:t>)</a:t>
            </a:r>
            <a:endParaRPr lang="uk-UA" altLang="uk-UA" sz="1600" i="1" dirty="0">
              <a:solidFill>
                <a:srgbClr val="303030"/>
              </a:solidFill>
              <a:latin typeface="Georgia" panose="02040502050405020303" pitchFamily="18"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943135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1407</Words>
  <Application>Microsoft Office PowerPoint</Application>
  <PresentationFormat>Широкий екран</PresentationFormat>
  <Paragraphs>101</Paragraphs>
  <Slides>12</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12</vt:i4>
      </vt:variant>
    </vt:vector>
  </HeadingPairs>
  <TitlesOfParts>
    <vt:vector size="20" baseType="lpstr">
      <vt:lpstr>Arial</vt:lpstr>
      <vt:lpstr>Bookman Old Style</vt:lpstr>
      <vt:lpstr>Calibri</vt:lpstr>
      <vt:lpstr>Calibri Light</vt:lpstr>
      <vt:lpstr>Georgia</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Katya</cp:lastModifiedBy>
  <cp:revision>42</cp:revision>
  <dcterms:created xsi:type="dcterms:W3CDTF">2021-01-22T08:11:27Z</dcterms:created>
  <dcterms:modified xsi:type="dcterms:W3CDTF">2025-04-03T08:15:42Z</dcterms:modified>
</cp:coreProperties>
</file>