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61" r:id="rId5"/>
    <p:sldId id="258" r:id="rId6"/>
    <p:sldId id="275" r:id="rId7"/>
    <p:sldId id="260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68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9967F-C877-4339-99B2-8BE52DF23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E458356-48CC-46B6-8403-B7F003AAD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100EE9D-97EB-42B7-8498-48ADCD91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41B912D-1B12-474C-8F9B-E74EEF31E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8911AF7-B349-4FEE-ACED-BAE0AAB6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353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D6AC5-010B-4578-8C1D-D3F1B33BA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83B971A-FA1F-4817-B7CB-7E8339527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890BAB6-3BF1-4D96-BE1B-F4839FA4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66D4430-A3B6-42D9-9461-C320B69E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862F0CE-0674-46E9-A6E7-7DE02DD1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347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22DEA49-FD93-47F0-A95D-82F015F6A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A9DAC55-D856-48DF-8928-81FA2033E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0AFE1AC-FFF1-4BF0-A5A5-1B4904BA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6E6FAF-173E-4149-A948-5E6FE0522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F9E7786-6709-418A-AB18-CA0A59B8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249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968D64-4AAF-4F21-BBF6-9581953DF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F0960B-FC8E-40E4-8131-88D5317F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6CAB78A-CDFE-4031-97A6-316C9A17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9688AB0-95F0-446A-A6E6-90483ACD0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C876143-E7F2-4EB9-BCE3-1279F51F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28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A22F7-72DA-450B-930A-42B3FA15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A2DAAED-81F0-45FF-9375-1DA4023E8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DFF2665-ACAA-4531-938D-2DF1BCF46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1A47DED-499C-4573-AC7C-4DAEE2A1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6D46F5-66E1-453A-AA6D-58CD41E1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98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2633A5-5BC7-41BF-93DD-2B7D5635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184D15-06E2-4BB7-833E-CF4E5B788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D088FE5-01DA-47CB-8A4E-453F55163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78CA02C-8000-43BB-A117-F0D3BEBDE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A0ED5B7-3930-40C6-89DF-336F3D0BB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C9DDD0B-9B5C-4B4E-AA2C-227DB860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5374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FFF0E-7BA7-4625-BD23-85B708584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AC676AC-AD19-473E-9517-50B09A0E5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9183089-3B2D-4D45-9404-1B86C9D69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EF58E8C-F42C-4AA9-8929-ABE1E6BA6C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D6A6BC0-4B1F-4979-95C8-FC799F50C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F1A0453A-60BC-43A6-B6E6-ADA5C956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E03A7CB-9812-4C27-B1C8-7874130F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43DECF0-5DAD-4AFB-BBA6-2EC11CE3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597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691E6-0C08-409B-9AD9-08978B7B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A04FF229-40A2-4876-994A-2FCCEA18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E297B36-1D00-455D-A3B7-255D0369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077BC92-A64B-4327-ADD4-8606278B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713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A7F1001-7DA9-4346-AD1D-8D65AD83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A3271F7-A7B7-4B0B-9233-281A729F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84DEC23-3F5C-4ECB-A216-085B4479E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50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CCEC3-87DB-4B63-9E8C-4546CEC77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31F39A-DEA6-4B92-A91F-4CFFE3F3E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D711DAD-0843-4DB7-884C-AAB5C5D37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41A6E2A-8468-4C8D-BD80-B9E7C270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10B88D0-28F7-4856-96A6-683DD8644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E4D195B-3BAB-486F-B947-03A565A2F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351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FE6A9-F776-4C2D-B768-3385BEC17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780E672-72D1-484D-9D7E-CD9457816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D541F8F-C4CF-4EEE-898B-3C72338EA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D89064A-0450-4215-B615-4EA481E4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8AAB574-5FE9-4F4C-AD95-845900D5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163DF4-46D4-4211-B3BE-7FD40BCD1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472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ACC29DA-5660-4F1F-AB4C-0530FA5EF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FE3A9A4-D127-4D9B-9732-C4EEF30F9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6AD3CC4-1145-41FD-8F68-FD21E4498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1534-5D68-40A5-8D18-343A5486B16B}" type="datetimeFigureOut">
              <a:rPr lang="uk-UA" smtClean="0"/>
              <a:t>19.11.2025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BCFB948-6330-4EFB-838C-096A66B51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D76291-2A4A-4124-ACBE-08DAAF317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E2CBA-116C-4675-86C8-8A35C7BDF6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428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0E662-B94D-4EF4-9E8E-600D2045D6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Адреси даних. Вказівники.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B49E805-A646-41C2-9B6C-16C74CD403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7</a:t>
            </a:r>
          </a:p>
        </p:txBody>
      </p:sp>
    </p:spTree>
    <p:extLst>
      <p:ext uri="{BB962C8B-B14F-4D97-AF65-F5344CB8AC3E}">
        <p14:creationId xmlns:p14="http://schemas.microsoft.com/office/powerpoint/2010/main" val="3331987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D018B4A-C186-48B3-A265-8D44350FD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4944"/>
            <a:ext cx="10515600" cy="6313055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Операція </a:t>
            </a:r>
            <a:r>
              <a:rPr lang="uk-UA" dirty="0" err="1"/>
              <a:t>розіменування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int </a:t>
            </a:r>
            <a:r>
              <a:rPr lang="en-US" dirty="0">
                <a:solidFill>
                  <a:srgbClr val="00B050"/>
                </a:solidFill>
              </a:rPr>
              <a:t>*p</a:t>
            </a:r>
            <a:r>
              <a:rPr lang="en-US" dirty="0"/>
              <a:t>=&amp;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; // </a:t>
            </a:r>
            <a:r>
              <a:rPr lang="uk-UA" dirty="0" err="1"/>
              <a:t>оголошення+ініц</a:t>
            </a:r>
            <a:r>
              <a:rPr lang="uk-UA" dirty="0"/>
              <a:t>. </a:t>
            </a:r>
          </a:p>
          <a:p>
            <a:pPr marL="0" indent="0">
              <a:buNone/>
            </a:pPr>
            <a:r>
              <a:rPr lang="en-US" dirty="0"/>
              <a:t>int </a:t>
            </a:r>
            <a:r>
              <a:rPr lang="en-US" dirty="0">
                <a:solidFill>
                  <a:srgbClr val="7030A0"/>
                </a:solidFill>
              </a:rPr>
              <a:t>y</a:t>
            </a:r>
            <a:r>
              <a:rPr lang="en-US" dirty="0"/>
              <a:t>=</a:t>
            </a:r>
            <a:r>
              <a:rPr lang="en-US" dirty="0">
                <a:solidFill>
                  <a:srgbClr val="00B050"/>
                </a:solidFill>
              </a:rPr>
              <a:t>*</a:t>
            </a:r>
            <a:r>
              <a:rPr lang="uk-UA" dirty="0">
                <a:solidFill>
                  <a:srgbClr val="00B050"/>
                </a:solidFill>
              </a:rPr>
              <a:t>р</a:t>
            </a:r>
            <a:r>
              <a:rPr lang="uk-UA" dirty="0"/>
              <a:t>; //</a:t>
            </a:r>
            <a:r>
              <a:rPr lang="uk-UA" dirty="0" err="1"/>
              <a:t>розіменування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dirty="0">
                <a:solidFill>
                  <a:srgbClr val="00B050"/>
                </a:solidFill>
              </a:rPr>
              <a:t>*</a:t>
            </a:r>
            <a:r>
              <a:rPr lang="en-US" dirty="0">
                <a:solidFill>
                  <a:srgbClr val="00B050"/>
                </a:solidFill>
              </a:rPr>
              <a:t>p</a:t>
            </a:r>
            <a:r>
              <a:rPr lang="en-US" dirty="0"/>
              <a:t>=10; //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=</a:t>
            </a:r>
            <a:r>
              <a:rPr lang="en-US" dirty="0">
                <a:solidFill>
                  <a:srgbClr val="7030A0"/>
                </a:solidFill>
              </a:rPr>
              <a:t>y</a:t>
            </a:r>
            <a:r>
              <a:rPr lang="en-US" dirty="0"/>
              <a:t>=10; - </a:t>
            </a:r>
            <a:r>
              <a:rPr lang="uk-UA" dirty="0" err="1"/>
              <a:t>розіменув</a:t>
            </a:r>
            <a:r>
              <a:rPr lang="uk-UA" dirty="0"/>
              <a:t>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AF95B6-544E-4BE9-B8F3-77B15246C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002" y="2521527"/>
            <a:ext cx="9078653" cy="419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582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E0A1B8-3FBF-410B-9310-A81F986B9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164"/>
            <a:ext cx="10515600" cy="62899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1</a:t>
            </a:r>
            <a:r>
              <a:rPr lang="uk-UA" b="1" i="1" dirty="0"/>
              <a:t>. Присвоювання</a:t>
            </a:r>
            <a:r>
              <a:rPr lang="uk-UA" dirty="0"/>
              <a:t>. Вказівник можна присвоїти значення адреси. Будь-яке число, присвоєне вказівником, трактується як адреса пам'яті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int *u,*</a:t>
            </a:r>
            <a:r>
              <a:rPr lang="en-US" b="1" dirty="0" err="1"/>
              <a:t>adr</a:t>
            </a:r>
            <a:r>
              <a:rPr lang="en-US" b="1" dirty="0"/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 int N;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u = &amp;N;</a:t>
            </a:r>
            <a:r>
              <a:rPr lang="en-US" dirty="0"/>
              <a:t> //</a:t>
            </a:r>
            <a:r>
              <a:rPr lang="uk-UA" dirty="0"/>
              <a:t>Вказівнику присвоєна адреса </a:t>
            </a:r>
            <a:r>
              <a:rPr lang="en-US" dirty="0"/>
              <a:t>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2. </a:t>
            </a:r>
            <a:r>
              <a:rPr lang="uk-UA" b="1" i="1" dirty="0"/>
              <a:t>Взяття адреси</a:t>
            </a:r>
            <a:r>
              <a:rPr lang="uk-UA" dirty="0"/>
              <a:t>. Так як вказівник є змінною, то для отримання адреси пам'яті, де розташований вказівник, можна використовувати операцію взяття адреси &amp;: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int *a,*b;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 a = &amp;b; </a:t>
            </a:r>
            <a:r>
              <a:rPr lang="en-US" dirty="0"/>
              <a:t>//</a:t>
            </a:r>
            <a:r>
              <a:rPr lang="uk-UA" dirty="0"/>
              <a:t>Взяли адресу вказівника </a:t>
            </a:r>
            <a:r>
              <a:rPr lang="en-US" dirty="0"/>
              <a:t>b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3. </a:t>
            </a:r>
            <a:r>
              <a:rPr lang="uk-UA" b="1" i="1" dirty="0"/>
              <a:t>Непряма адресація</a:t>
            </a:r>
            <a:r>
              <a:rPr lang="uk-UA" dirty="0"/>
              <a:t>. Для того, щоб отримати значення, що зберігається за </a:t>
            </a:r>
            <a:r>
              <a:rPr lang="uk-UA" dirty="0" err="1"/>
              <a:t>адресою</a:t>
            </a:r>
            <a:r>
              <a:rPr lang="uk-UA" dirty="0"/>
              <a:t>, на який посилається вказівник, або послати дані за </a:t>
            </a:r>
            <a:r>
              <a:rPr lang="uk-UA" dirty="0" err="1"/>
              <a:t>адресою</a:t>
            </a:r>
            <a:r>
              <a:rPr lang="uk-UA" dirty="0"/>
              <a:t>, використовується операція непрямої адресації *: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int *</a:t>
            </a:r>
            <a:r>
              <a:rPr lang="en-US" b="1" dirty="0" err="1"/>
              <a:t>uk</a:t>
            </a:r>
            <a:r>
              <a:rPr lang="en-US" b="1" dirty="0"/>
              <a:t>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int n; int m = 5;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b="1" dirty="0" err="1"/>
              <a:t>uk</a:t>
            </a:r>
            <a:r>
              <a:rPr lang="en-US" b="1" dirty="0"/>
              <a:t> = &amp;m;    </a:t>
            </a:r>
            <a:r>
              <a:rPr lang="en-US" dirty="0"/>
              <a:t>// </a:t>
            </a:r>
            <a:r>
              <a:rPr lang="en-US" dirty="0" err="1"/>
              <a:t>uk</a:t>
            </a:r>
            <a:r>
              <a:rPr lang="en-US" dirty="0"/>
              <a:t> </a:t>
            </a:r>
            <a:r>
              <a:rPr lang="uk-UA" dirty="0"/>
              <a:t>присвоює адресу змінної </a:t>
            </a:r>
            <a:r>
              <a:rPr lang="en-US" dirty="0"/>
              <a:t>m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n = *</a:t>
            </a:r>
            <a:r>
              <a:rPr lang="en-US" b="1" dirty="0" err="1"/>
              <a:t>uk</a:t>
            </a:r>
            <a:r>
              <a:rPr lang="en-US" b="1" dirty="0"/>
              <a:t>;        </a:t>
            </a:r>
            <a:r>
              <a:rPr lang="en-US" dirty="0"/>
              <a:t>// </a:t>
            </a:r>
            <a:r>
              <a:rPr lang="uk-UA" dirty="0"/>
              <a:t>змінна </a:t>
            </a:r>
            <a:r>
              <a:rPr lang="en-US" dirty="0"/>
              <a:t>n </a:t>
            </a:r>
            <a:r>
              <a:rPr lang="uk-UA" dirty="0"/>
              <a:t>приймає значення 5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/>
              <a:t>*</a:t>
            </a:r>
            <a:r>
              <a:rPr lang="en-US" b="1" dirty="0" err="1"/>
              <a:t>uk</a:t>
            </a:r>
            <a:r>
              <a:rPr lang="en-US" b="1" dirty="0"/>
              <a:t> = -13;     </a:t>
            </a:r>
            <a:r>
              <a:rPr lang="en-US" dirty="0"/>
              <a:t>// </a:t>
            </a:r>
            <a:r>
              <a:rPr lang="uk-UA" dirty="0"/>
              <a:t>змінна </a:t>
            </a:r>
            <a:r>
              <a:rPr lang="en-US" dirty="0"/>
              <a:t>m </a:t>
            </a:r>
            <a:r>
              <a:rPr lang="uk-UA" dirty="0"/>
              <a:t>приймає значення -13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0516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F1FE9-652F-409C-833C-6D999D90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51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Посилання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AE7AE3B-D3C1-403F-B4CE-306655BAF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3" y="923636"/>
            <a:ext cx="11351490" cy="578196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тип_даних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 &amp; &lt;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ім’я_посилання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= &lt;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ім’я_змінної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var = 10;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&amp;p = var;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"&amp;p = " &lt;&lt; &amp;p &lt;&lt;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 //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&amp;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00D9F7C8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"p = " &lt;&lt; p &lt;&lt;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//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10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"p = " &lt;&lt; p &lt;&lt;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 //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"var = " &lt;&lt; var &lt;&lt;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3437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09EFC4-71FA-42D8-B367-BB73FEA8E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84345" cy="641639"/>
          </a:xfrm>
        </p:spPr>
        <p:txBody>
          <a:bodyPr>
            <a:noAutofit/>
          </a:bodyPr>
          <a:lstStyle/>
          <a:p>
            <a:br>
              <a:rPr lang="uk-UA" sz="3600" dirty="0"/>
            </a:br>
            <a:r>
              <a:rPr lang="uk-UA" sz="3600" b="1" dirty="0"/>
              <a:t>Відмінності між посиланнями і вказівниками </a:t>
            </a:r>
            <a:br>
              <a:rPr lang="uk-UA" sz="3600" dirty="0"/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D82816-897B-48F0-9EA8-F63A6B63E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7673"/>
            <a:ext cx="10515600" cy="49392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Неможливо звертатись безпосередньо до посилання після його створення; кожне згадування його імені посилається безпосередньо на об'єкт, псевдонімом якого є.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Після створення посилання не може бути перевизначено, що часто виконують з вказівниками.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Посилання не можуть мати значення </a:t>
            </a:r>
            <a:r>
              <a:rPr lang="en-US" dirty="0"/>
              <a:t>NULL.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Кожне посилання відповідає конкретному об'єкту, незалежно від його коректності.</a:t>
            </a:r>
          </a:p>
        </p:txBody>
      </p:sp>
    </p:spTree>
    <p:extLst>
      <p:ext uri="{BB962C8B-B14F-4D97-AF65-F5344CB8AC3E}">
        <p14:creationId xmlns:p14="http://schemas.microsoft.com/office/powerpoint/2010/main" val="1122216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20AA7-D592-44F6-A521-8D6643029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Динамічні змінні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85EB01-EFAD-4BF9-8E72-627848F03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i="1" dirty="0"/>
              <a:t>Динамічні змінні </a:t>
            </a:r>
            <a:r>
              <a:rPr lang="uk-UA" dirty="0"/>
              <a:t>- змінні, які створюються в пам'яті під час виконання програми. Вони не мають власних імен, звернення до них здійснюється тільки за допомогою вказівників. </a:t>
            </a:r>
          </a:p>
          <a:p>
            <a:pPr marL="0" indent="0">
              <a:buNone/>
            </a:pPr>
            <a:r>
              <a:rPr lang="uk-UA" dirty="0"/>
              <a:t>Для створення динамічних змінних в С ++ існує вбудований оператор </a:t>
            </a:r>
            <a:r>
              <a:rPr lang="en-US" b="1" dirty="0"/>
              <a:t>new.</a:t>
            </a:r>
          </a:p>
          <a:p>
            <a:pPr marL="0" indent="0" algn="ctr">
              <a:buNone/>
            </a:pPr>
            <a:r>
              <a:rPr lang="uk-UA" b="1" dirty="0"/>
              <a:t>вказівник = </a:t>
            </a:r>
            <a:r>
              <a:rPr lang="en-US" b="1" dirty="0"/>
              <a:t>new </a:t>
            </a:r>
            <a:r>
              <a:rPr lang="uk-UA" b="1" dirty="0"/>
              <a:t>тип;</a:t>
            </a:r>
          </a:p>
          <a:p>
            <a:pPr marL="0" indent="0">
              <a:buNone/>
            </a:pPr>
            <a:r>
              <a:rPr lang="en-US" dirty="0"/>
              <a:t>int * </a:t>
            </a:r>
            <a:r>
              <a:rPr lang="en-US" dirty="0" err="1"/>
              <a:t>pr</a:t>
            </a:r>
            <a:r>
              <a:rPr lang="en-US" dirty="0"/>
              <a:t> ; </a:t>
            </a:r>
          </a:p>
          <a:p>
            <a:pPr marL="0" indent="0">
              <a:buNone/>
            </a:pPr>
            <a:r>
              <a:rPr lang="en-US" dirty="0" err="1"/>
              <a:t>pr</a:t>
            </a:r>
            <a:r>
              <a:rPr lang="en-US" dirty="0"/>
              <a:t> = new int ; 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pr</a:t>
            </a:r>
            <a:r>
              <a:rPr lang="en-US" dirty="0"/>
              <a:t> = 25;</a:t>
            </a:r>
          </a:p>
          <a:p>
            <a:pPr marL="0" indent="0">
              <a:buNone/>
            </a:pPr>
            <a:r>
              <a:rPr lang="uk-UA" dirty="0"/>
              <a:t>Звільнення проводиться оператором </a:t>
            </a:r>
            <a:r>
              <a:rPr lang="en-US" b="1" dirty="0"/>
              <a:t>delete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delete </a:t>
            </a:r>
            <a:r>
              <a:rPr lang="uk-UA" dirty="0"/>
              <a:t>вказівник; </a:t>
            </a:r>
          </a:p>
          <a:p>
            <a:pPr marL="0" indent="0">
              <a:buNone/>
            </a:pPr>
            <a:r>
              <a:rPr lang="en-US" dirty="0"/>
              <a:t>delete </a:t>
            </a:r>
            <a:r>
              <a:rPr lang="en-US" dirty="0" err="1"/>
              <a:t>pr</a:t>
            </a:r>
            <a:r>
              <a:rPr lang="en-US" dirty="0"/>
              <a:t> ;</a:t>
            </a:r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8734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9245F7-F0FF-45E2-B7E2-539A25D04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2"/>
            <a:ext cx="10515600" cy="613294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int main() {</a:t>
            </a:r>
          </a:p>
          <a:p>
            <a:pPr marL="0" indent="0">
              <a:buNone/>
            </a:pPr>
            <a:r>
              <a:rPr lang="en-US" dirty="0"/>
              <a:t>     // </a:t>
            </a:r>
            <a:r>
              <a:rPr lang="uk-UA" dirty="0"/>
              <a:t>Оголошення змінної та вказівника на неї</a:t>
            </a:r>
          </a:p>
          <a:p>
            <a:pPr marL="0" indent="0">
              <a:buNone/>
            </a:pP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int number = 42;</a:t>
            </a:r>
          </a:p>
          <a:p>
            <a:pPr marL="0" indent="0">
              <a:buNone/>
            </a:pP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    int*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pointerToNumber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= &amp;number;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// </a:t>
            </a:r>
            <a:r>
              <a:rPr lang="uk-UA" dirty="0"/>
              <a:t>Виведення значення змінної через вказівник</a:t>
            </a:r>
          </a:p>
          <a:p>
            <a:pPr marL="0" indent="0">
              <a:buNone/>
            </a:pP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&lt;&lt; "</a:t>
            </a: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Значення змінної: " &lt;&lt; *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pointerToNumber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&lt;&lt;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//</a:t>
            </a:r>
            <a:r>
              <a:rPr lang="uk-UA" dirty="0"/>
              <a:t>Динамічне виділення пам'яті</a:t>
            </a:r>
          </a:p>
          <a:p>
            <a:pPr marL="0" indent="0">
              <a:buNone/>
            </a:pP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double*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dynamicDouble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= new double(3.14);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// </a:t>
            </a:r>
            <a:r>
              <a:rPr lang="uk-UA" dirty="0"/>
              <a:t>Результат значення, яке вказує на динамічні дані</a:t>
            </a:r>
          </a:p>
          <a:p>
            <a:pPr marL="0" indent="0">
              <a:buNone/>
            </a:pP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&lt;&lt; "</a:t>
            </a: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Значення динамічної змінної: " &lt;&lt; *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dynamicDouble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 &lt;&lt;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3200" dirty="0"/>
              <a:t>;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dirty="0"/>
              <a:t>     // </a:t>
            </a:r>
            <a:r>
              <a:rPr lang="uk-UA" dirty="0"/>
              <a:t>Звільнення </a:t>
            </a:r>
            <a:r>
              <a:rPr lang="uk-UA" dirty="0" err="1"/>
              <a:t>динамічно</a:t>
            </a:r>
            <a:r>
              <a:rPr lang="uk-UA" dirty="0"/>
              <a:t> виділеної пам'яті</a:t>
            </a:r>
          </a:p>
          <a:p>
            <a:pPr marL="0" indent="0">
              <a:buNone/>
            </a:pPr>
            <a:r>
              <a:rPr lang="uk-UA" sz="3800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delete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</a:rPr>
              <a:t>dynamicDouble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return 0;}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046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1F0E0-76A3-4E3C-A57B-E1F63A2F2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018"/>
            <a:ext cx="10515600" cy="701964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dirty="0"/>
              <a:t> </a:t>
            </a:r>
            <a:r>
              <a:rPr lang="uk-UA" sz="3600" dirty="0"/>
              <a:t>Операції</a:t>
            </a:r>
            <a:r>
              <a:rPr lang="uk-UA" dirty="0"/>
              <a:t> з вказівниками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64C414-4C91-4A35-8AA9-8E00F099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91" y="785090"/>
            <a:ext cx="11351491" cy="572654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/>
              <a:t>Над вказівниками можна виконувати ряд операторів: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присвоювання (</a:t>
            </a:r>
            <a:r>
              <a:rPr lang="uk-UA" dirty="0">
                <a:solidFill>
                  <a:srgbClr val="C00000"/>
                </a:solidFill>
              </a:rPr>
              <a:t>=</a:t>
            </a:r>
            <a:r>
              <a:rPr lang="uk-UA" sz="2400" dirty="0"/>
              <a:t>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</a:t>
            </a:r>
            <a:r>
              <a:rPr lang="uk-UA" sz="2400" dirty="0" err="1"/>
              <a:t>розіменування</a:t>
            </a:r>
            <a:r>
              <a:rPr lang="uk-UA" sz="2400" dirty="0"/>
              <a:t>, або доступу за </a:t>
            </a:r>
            <a:r>
              <a:rPr lang="uk-UA" sz="2400" dirty="0" err="1"/>
              <a:t>адресою</a:t>
            </a:r>
            <a:r>
              <a:rPr lang="uk-UA" sz="2400" dirty="0"/>
              <a:t> (</a:t>
            </a:r>
            <a:r>
              <a:rPr lang="uk-UA" dirty="0">
                <a:solidFill>
                  <a:srgbClr val="C00000"/>
                </a:solidFill>
              </a:rPr>
              <a:t>*</a:t>
            </a:r>
            <a:r>
              <a:rPr lang="uk-UA" sz="2400" dirty="0"/>
              <a:t>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перетворення типів;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отримання адреси (</a:t>
            </a:r>
            <a:r>
              <a:rPr lang="uk-UA" dirty="0">
                <a:solidFill>
                  <a:srgbClr val="C00000"/>
                </a:solidFill>
              </a:rPr>
              <a:t>&amp;</a:t>
            </a:r>
            <a:r>
              <a:rPr lang="uk-UA" sz="2400" dirty="0"/>
              <a:t>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підсумовування і віднімання </a:t>
            </a:r>
            <a:r>
              <a:rPr lang="uk-UA" dirty="0">
                <a:solidFill>
                  <a:srgbClr val="C00000"/>
                </a:solidFill>
              </a:rPr>
              <a:t>(+ і –);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присвоювання після підсумовування і присвоювання після віднімання </a:t>
            </a:r>
            <a:r>
              <a:rPr lang="uk-UA" dirty="0">
                <a:solidFill>
                  <a:srgbClr val="C00000"/>
                </a:solidFill>
              </a:rPr>
              <a:t>(+= і -=);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</a:t>
            </a:r>
            <a:r>
              <a:rPr lang="uk-UA" sz="2400" dirty="0" err="1"/>
              <a:t>інкремент</a:t>
            </a:r>
            <a:r>
              <a:rPr lang="uk-UA" sz="2400" dirty="0"/>
              <a:t>, або </a:t>
            </a:r>
            <a:r>
              <a:rPr lang="uk-UA" sz="2400" dirty="0" err="1"/>
              <a:t>автозбільшення</a:t>
            </a:r>
            <a:r>
              <a:rPr lang="uk-UA" sz="2400" dirty="0"/>
              <a:t> (</a:t>
            </a:r>
            <a:r>
              <a:rPr lang="uk-UA" dirty="0">
                <a:solidFill>
                  <a:srgbClr val="C00000"/>
                </a:solidFill>
              </a:rPr>
              <a:t>++)</a:t>
            </a:r>
            <a:r>
              <a:rPr lang="uk-UA" sz="2400" dirty="0"/>
              <a:t>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</a:t>
            </a:r>
            <a:r>
              <a:rPr lang="uk-UA" sz="2400" dirty="0" err="1"/>
              <a:t>декремент</a:t>
            </a:r>
            <a:r>
              <a:rPr lang="uk-UA" sz="2400" dirty="0"/>
              <a:t>, або </a:t>
            </a:r>
            <a:r>
              <a:rPr lang="uk-UA" sz="2400" dirty="0" err="1"/>
              <a:t>автозменшення</a:t>
            </a:r>
            <a:r>
              <a:rPr lang="uk-UA" sz="2400" dirty="0"/>
              <a:t> (</a:t>
            </a:r>
            <a:r>
              <a:rPr lang="uk-UA" dirty="0">
                <a:solidFill>
                  <a:srgbClr val="C00000"/>
                </a:solidFill>
              </a:rPr>
              <a:t>––)</a:t>
            </a:r>
            <a:r>
              <a:rPr lang="uk-UA" sz="2400" dirty="0"/>
              <a:t>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індексування (</a:t>
            </a:r>
            <a:r>
              <a:rPr lang="uk-UA" dirty="0">
                <a:solidFill>
                  <a:srgbClr val="C00000"/>
                </a:solidFill>
              </a:rPr>
              <a:t>[]</a:t>
            </a:r>
            <a:r>
              <a:rPr lang="uk-UA" sz="2400" dirty="0"/>
              <a:t>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порівняння </a:t>
            </a:r>
            <a:r>
              <a:rPr lang="uk-UA" dirty="0">
                <a:solidFill>
                  <a:srgbClr val="C00000"/>
                </a:solidFill>
              </a:rPr>
              <a:t>(==, !=, &lt;, &gt;, &lt;=, &gt;=);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400" dirty="0"/>
              <a:t> динамічного розподілу пам’яті (</a:t>
            </a:r>
            <a:r>
              <a:rPr lang="en-US" dirty="0">
                <a:solidFill>
                  <a:srgbClr val="C00000"/>
                </a:solidFill>
              </a:rPr>
              <a:t>new</a:t>
            </a:r>
            <a:r>
              <a:rPr lang="en-US" sz="2400" dirty="0"/>
              <a:t>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 </a:t>
            </a:r>
            <a:r>
              <a:rPr lang="uk-UA" sz="2400" dirty="0"/>
              <a:t>звільнення пам’яті (</a:t>
            </a:r>
            <a:r>
              <a:rPr lang="en-US" dirty="0">
                <a:solidFill>
                  <a:srgbClr val="C00000"/>
                </a:solidFill>
              </a:rPr>
              <a:t>delete</a:t>
            </a:r>
            <a:r>
              <a:rPr lang="en-US" sz="2400" dirty="0"/>
              <a:t>).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365421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3D2AC73-EB9D-4AE7-BED4-E2AC96C619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9237" y="858982"/>
            <a:ext cx="6700617" cy="509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620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5E452CB-D994-497D-B37A-DF960A6F1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274" y="830566"/>
            <a:ext cx="4895272" cy="5551761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include &lt;iostream&gt;</a:t>
            </a:r>
          </a:p>
          <a:p>
            <a:pPr marL="0" indent="0">
              <a:buNone/>
            </a:pPr>
            <a:r>
              <a:rPr lang="en-US" dirty="0"/>
              <a:t>using namespace std;</a:t>
            </a:r>
          </a:p>
          <a:p>
            <a:pPr marL="0" indent="0">
              <a:buNone/>
            </a:pPr>
            <a:r>
              <a:rPr lang="en-US" dirty="0"/>
              <a:t>int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double mas [10] = {1.29, 3.23, 7.98, 5.54, 8.32, 2.48, 7.1};</a:t>
            </a:r>
          </a:p>
          <a:p>
            <a:pPr marL="0" indent="0">
              <a:buNone/>
            </a:pPr>
            <a:r>
              <a:rPr lang="en-US" dirty="0"/>
              <a:t>double * p1;</a:t>
            </a:r>
          </a:p>
          <a:p>
            <a:pPr marL="0" indent="0">
              <a:buNone/>
            </a:pPr>
            <a:r>
              <a:rPr lang="en-US" dirty="0"/>
              <a:t>p1 = &amp; mas [0];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* p1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p1 = p1 + 3;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* p1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3567F8D-A516-4473-BD67-0E5B4396D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2437" y="830566"/>
            <a:ext cx="6751782" cy="5551761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time.h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using namespace std;</a:t>
            </a:r>
          </a:p>
          <a:p>
            <a:pPr marL="0" indent="0">
              <a:buNone/>
            </a:pPr>
            <a:r>
              <a:rPr lang="en-US" dirty="0"/>
              <a:t>int main()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/>
              <a:t>int mas[10]; </a:t>
            </a:r>
          </a:p>
          <a:p>
            <a:pPr marL="0" indent="0">
              <a:buNone/>
            </a:pPr>
            <a:r>
              <a:rPr lang="en-US" dirty="0" err="1"/>
              <a:t>srand</a:t>
            </a:r>
            <a:r>
              <a:rPr lang="en-US" dirty="0"/>
              <a:t>(time(NULL)); </a:t>
            </a:r>
          </a:p>
          <a:p>
            <a:pPr marL="0" indent="0">
              <a:buNone/>
            </a:pPr>
            <a:r>
              <a:rPr lang="en-US" dirty="0"/>
              <a:t>for(int *p=&amp;mas[0], *p2 = &amp;mas[10]; p &lt;p2; p++)</a:t>
            </a:r>
          </a:p>
          <a:p>
            <a:pPr marL="0" indent="0">
              <a:buNone/>
            </a:pPr>
            <a:r>
              <a:rPr lang="en-US" dirty="0"/>
              <a:t>{ *p=rand()%10;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&lt;&lt;*p&lt;&lt;" "&lt;&lt;p&lt;&lt;“ "&lt;&lt;*p+10 &lt;&lt;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return 0;}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2D2462-1BDD-420C-9DAC-8C5C3B582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414" y="5532582"/>
            <a:ext cx="670350" cy="4948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FAB5AD3-7BDD-4A61-B016-802FF2E17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461" y="5094393"/>
            <a:ext cx="1752752" cy="108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06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0D374A8-DEE2-48E8-89DC-403F91440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03564"/>
            <a:ext cx="4879109" cy="5481058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cstring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using namespace std;</a:t>
            </a:r>
          </a:p>
          <a:p>
            <a:pPr marL="0" indent="0">
              <a:buNone/>
            </a:pPr>
            <a:r>
              <a:rPr lang="en-US" dirty="0"/>
              <a:t>int main() {</a:t>
            </a:r>
          </a:p>
          <a:p>
            <a:pPr marL="0" indent="0">
              <a:buNone/>
            </a:pPr>
            <a:r>
              <a:rPr lang="en-US" dirty="0"/>
              <a:t>string s = "</a:t>
            </a:r>
            <a:r>
              <a:rPr lang="uk-UA" dirty="0" err="1"/>
              <a:t>Перевірочка</a:t>
            </a:r>
            <a:r>
              <a:rPr lang="uk-UA" dirty="0"/>
              <a:t>";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string * </a:t>
            </a:r>
            <a:r>
              <a:rPr lang="en-US" dirty="0" err="1"/>
              <a:t>ps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ps</a:t>
            </a:r>
            <a:r>
              <a:rPr lang="en-US" dirty="0"/>
              <a:t> = &amp;s;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s&lt;&lt;" "&lt;&lt;* </a:t>
            </a:r>
            <a:r>
              <a:rPr lang="en-US" dirty="0" err="1"/>
              <a:t>ps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return 0;}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137D60B-5358-4D47-A2EC-453A37F47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803565"/>
            <a:ext cx="5181600" cy="5481058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cstring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using namespace std;</a:t>
            </a:r>
          </a:p>
          <a:p>
            <a:pPr marL="0" indent="0">
              <a:buNone/>
            </a:pPr>
            <a:r>
              <a:rPr lang="en-US" dirty="0"/>
              <a:t>int main() {</a:t>
            </a:r>
          </a:p>
          <a:p>
            <a:pPr marL="0" indent="0">
              <a:buNone/>
            </a:pPr>
            <a:r>
              <a:rPr lang="en-US" dirty="0"/>
              <a:t>char s1[]="Finish";</a:t>
            </a:r>
          </a:p>
          <a:p>
            <a:pPr marL="0" indent="0">
              <a:buNone/>
            </a:pPr>
            <a:r>
              <a:rPr lang="en-US" dirty="0"/>
              <a:t>char *</a:t>
            </a:r>
            <a:r>
              <a:rPr lang="en-US" dirty="0" err="1"/>
              <a:t>ptr</a:t>
            </a:r>
            <a:r>
              <a:rPr lang="en-US" dirty="0"/>
              <a:t>=&amp;s1[0];</a:t>
            </a:r>
          </a:p>
          <a:p>
            <a:pPr marL="0" indent="0">
              <a:buNone/>
            </a:pP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</a:t>
            </a:r>
            <a:r>
              <a:rPr lang="en-US" dirty="0" err="1"/>
              <a:t>strlen</a:t>
            </a:r>
            <a:r>
              <a:rPr lang="en-US" dirty="0"/>
              <a:t>(s1);</a:t>
            </a:r>
            <a:r>
              <a:rPr lang="en-US" dirty="0" err="1"/>
              <a:t>i</a:t>
            </a:r>
            <a:r>
              <a:rPr lang="en-US" dirty="0"/>
              <a:t>++, </a:t>
            </a:r>
            <a:r>
              <a:rPr lang="en-US" dirty="0" err="1"/>
              <a:t>ptr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*</a:t>
            </a:r>
            <a:r>
              <a:rPr lang="en-US" dirty="0" err="1"/>
              <a:t>ptr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E37F1B8-AFFF-4E31-B1B9-0E083AF99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977" y="5597236"/>
            <a:ext cx="2268078" cy="3742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AADD661-B9CB-4DDE-BDB4-C1ADCED1B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8691" y="4747926"/>
            <a:ext cx="171801" cy="146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04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0459B2-5BD8-4CAE-9946-236DC18C0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770563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При виконанні ініціалізації змінної, їй автоматично присвоюється вільна адреса в пам’яті, і, будь-яке значення, яке ми присвоюємо змінній, зберігається за цією </a:t>
            </a:r>
            <a:r>
              <a:rPr lang="uk-UA" dirty="0" err="1"/>
              <a:t>адресою</a:t>
            </a:r>
            <a:r>
              <a:rPr lang="uk-UA" dirty="0"/>
              <a:t> в пам’яті. Наприклад: </a:t>
            </a:r>
            <a:r>
              <a:rPr lang="en-US" b="1" dirty="0"/>
              <a:t>int b;</a:t>
            </a:r>
            <a:endParaRPr lang="uk-UA" b="1" dirty="0"/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При виконанні цього </a:t>
            </a:r>
            <a:r>
              <a:rPr lang="uk-UA" dirty="0" err="1"/>
              <a:t>стейтменту</a:t>
            </a:r>
            <a:r>
              <a:rPr lang="uk-UA" dirty="0"/>
              <a:t> (найменша незалежна одиниця інструкції) процесором, виділяється частина оперативної пам’яті.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В якості прикладу припустимо, що змінній </a:t>
            </a:r>
            <a:r>
              <a:rPr lang="en-US" dirty="0"/>
              <a:t>b </a:t>
            </a:r>
            <a:r>
              <a:rPr lang="uk-UA" dirty="0"/>
              <a:t>присвоюється комірка пам’яті під номером 56. Всякий раз, коли програма зустрічає змінну </a:t>
            </a:r>
            <a:r>
              <a:rPr lang="en-US" dirty="0"/>
              <a:t>b </a:t>
            </a:r>
            <a:r>
              <a:rPr lang="uk-UA" dirty="0"/>
              <a:t>в виразі чи в </a:t>
            </a:r>
            <a:r>
              <a:rPr lang="uk-UA" dirty="0" err="1"/>
              <a:t>стейтменті</a:t>
            </a:r>
            <a:r>
              <a:rPr lang="uk-UA" dirty="0"/>
              <a:t>, вона розуміє, що для того, щоб отримати значення — їй потрібно зазирнути в комірку пам’яті під номером 56.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uk-UA" dirty="0"/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Програмісту не потрібно турбуватися про те, які конкретно адреси в пам’яті виділені для певних змінних. Ми просто посилаємося на змінну через присвоєний їй ідентифікатор, а компілятор конвертує цей ідентифікатор у відповідну адресу в пам’яті. </a:t>
            </a:r>
          </a:p>
        </p:txBody>
      </p:sp>
    </p:spTree>
    <p:extLst>
      <p:ext uri="{BB962C8B-B14F-4D97-AF65-F5344CB8AC3E}">
        <p14:creationId xmlns:p14="http://schemas.microsoft.com/office/powerpoint/2010/main" val="2432292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B5F3A-DDE6-4C08-B4E6-196FFE94C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9635"/>
            <a:ext cx="10515600" cy="780184"/>
          </a:xfrm>
        </p:spPr>
        <p:txBody>
          <a:bodyPr>
            <a:normAutofit/>
          </a:bodyPr>
          <a:lstStyle/>
          <a:p>
            <a:r>
              <a:rPr lang="uk-UA" sz="3600" dirty="0"/>
              <a:t>Робота з масивами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6422F54C-8858-477D-9922-F9163D683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819"/>
            <a:ext cx="10515600" cy="50593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#include &lt;iostream&gt;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using namespace std;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int </a:t>
            </a:r>
            <a:r>
              <a:rPr lang="en-US" dirty="0" err="1"/>
              <a:t>SumArrayInts</a:t>
            </a:r>
            <a:r>
              <a:rPr lang="en-US" dirty="0"/>
              <a:t>(int n, </a:t>
            </a:r>
            <a:r>
              <a:rPr lang="en-US" b="1" dirty="0">
                <a:solidFill>
                  <a:srgbClr val="0070C0"/>
                </a:solidFill>
              </a:rPr>
              <a:t>int *A</a:t>
            </a:r>
            <a:r>
              <a:rPr lang="en-US" dirty="0"/>
              <a:t>);</a:t>
            </a:r>
            <a:r>
              <a:rPr lang="uk-UA" dirty="0"/>
              <a:t>   // прототип функції</a:t>
            </a:r>
          </a:p>
          <a:p>
            <a:pPr marL="0" indent="0">
              <a:buNone/>
            </a:pPr>
            <a:r>
              <a:rPr lang="en-US" dirty="0"/>
              <a:t>int main(){   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int M[5] = { 23, -2, -1, -8, 4 };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int n = 5;</a:t>
            </a:r>
            <a:r>
              <a:rPr lang="uk-UA" dirty="0"/>
              <a:t>  </a:t>
            </a:r>
            <a:r>
              <a:rPr lang="en-US" dirty="0"/>
              <a:t>int summa;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//summa = </a:t>
            </a:r>
            <a:r>
              <a:rPr lang="en-US" dirty="0" err="1"/>
              <a:t>SumArrayInts</a:t>
            </a:r>
            <a:r>
              <a:rPr lang="en-US" dirty="0"/>
              <a:t>(n, M);     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summa = </a:t>
            </a:r>
            <a:r>
              <a:rPr lang="en-US" dirty="0" err="1"/>
              <a:t>SumArrayInts</a:t>
            </a:r>
            <a:r>
              <a:rPr lang="en-US" dirty="0"/>
              <a:t>(n, </a:t>
            </a:r>
            <a:r>
              <a:rPr lang="en-US" b="1" dirty="0">
                <a:solidFill>
                  <a:srgbClr val="0070C0"/>
                </a:solidFill>
              </a:rPr>
              <a:t>&amp;M[0]</a:t>
            </a:r>
            <a:r>
              <a:rPr lang="en-US" dirty="0"/>
              <a:t>); </a:t>
            </a:r>
            <a:endParaRPr lang="uk-UA" dirty="0"/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&lt;&lt;summa;    return 0;} </a:t>
            </a:r>
            <a:endParaRPr lang="uk-UA" dirty="0"/>
          </a:p>
          <a:p>
            <a:pPr marL="0" indent="0">
              <a:buNone/>
            </a:pPr>
            <a:r>
              <a:rPr lang="en-US" b="1" dirty="0"/>
              <a:t>int </a:t>
            </a:r>
            <a:r>
              <a:rPr lang="en-US" b="1" dirty="0" err="1"/>
              <a:t>SumArrayInts</a:t>
            </a:r>
            <a:r>
              <a:rPr lang="en-US" b="1" dirty="0"/>
              <a:t>(int n, </a:t>
            </a:r>
            <a:r>
              <a:rPr lang="en-US" b="1" dirty="0">
                <a:solidFill>
                  <a:srgbClr val="0070C0"/>
                </a:solidFill>
              </a:rPr>
              <a:t>int *A</a:t>
            </a:r>
            <a:r>
              <a:rPr lang="en-US" b="1" dirty="0"/>
              <a:t>) </a:t>
            </a:r>
            <a:r>
              <a:rPr lang="uk-UA" b="1" dirty="0"/>
              <a:t> </a:t>
            </a:r>
            <a:r>
              <a:rPr lang="en-US" dirty="0"/>
              <a:t>// </a:t>
            </a:r>
            <a:r>
              <a:rPr lang="uk-UA" dirty="0"/>
              <a:t>масив </a:t>
            </a:r>
            <a:r>
              <a:rPr lang="uk-UA" dirty="0" err="1"/>
              <a:t>передаєтсья</a:t>
            </a:r>
            <a:r>
              <a:rPr lang="uk-UA" dirty="0"/>
              <a:t> як  *</a:t>
            </a:r>
            <a:r>
              <a:rPr lang="en-US" dirty="0"/>
              <a:t>A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{    int </a:t>
            </a:r>
            <a:r>
              <a:rPr lang="en-US" dirty="0" err="1"/>
              <a:t>i</a:t>
            </a:r>
            <a:r>
              <a:rPr lang="en-US" dirty="0"/>
              <a:t>;    int sum = 0; // </a:t>
            </a:r>
            <a:r>
              <a:rPr lang="uk-UA" dirty="0"/>
              <a:t>сума    </a:t>
            </a:r>
          </a:p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       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sum = sum + A[</a:t>
            </a:r>
            <a:r>
              <a:rPr lang="en-US" dirty="0" err="1"/>
              <a:t>i</a:t>
            </a:r>
            <a:r>
              <a:rPr lang="en-US" dirty="0"/>
              <a:t>];  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  return sum;}</a:t>
            </a: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F048F7B-999C-4151-BB28-34AA416B7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422" y="5309930"/>
            <a:ext cx="730828" cy="57825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83E6747-04BD-4A0E-906D-A1603D55F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4354" y="571500"/>
            <a:ext cx="4156363" cy="573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83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107295-1BCA-4814-A0C1-9E45385A9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327" y="332508"/>
            <a:ext cx="11813309" cy="6317673"/>
          </a:xfrm>
        </p:spPr>
        <p:txBody>
          <a:bodyPr>
            <a:normAutofit fontScale="92500" lnSpcReduction="1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Кожна змінна в програмі – це об’єкт, що має ім’я і значення.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Стосовно машинної реалізації: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7030A0"/>
                </a:solidFill>
              </a:rPr>
              <a:t> ім’я змінної відповідає адресі тієї ділянки пам’яті, яка виділена цій змінній,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>
                <a:solidFill>
                  <a:srgbClr val="7030A0"/>
                </a:solidFill>
              </a:rPr>
              <a:t>значення змінної – вмісту цієї ділянки пам’яті.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Для отримання адреси, у мові </a:t>
            </a:r>
            <a:r>
              <a:rPr lang="en-US" dirty="0"/>
              <a:t>C++ </a:t>
            </a:r>
            <a:r>
              <a:rPr lang="uk-UA" dirty="0"/>
              <a:t>використовують </a:t>
            </a:r>
            <a:r>
              <a:rPr lang="uk-UA" dirty="0" err="1"/>
              <a:t>унарний</a:t>
            </a:r>
            <a:r>
              <a:rPr lang="uk-UA" dirty="0"/>
              <a:t> оператор </a:t>
            </a:r>
            <a:r>
              <a:rPr lang="uk-UA" b="1" dirty="0"/>
              <a:t>&amp;</a:t>
            </a:r>
            <a:r>
              <a:rPr lang="uk-UA" dirty="0"/>
              <a:t>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Таким чином, якщо змінна має </a:t>
            </a:r>
            <a:r>
              <a:rPr lang="uk-UA" dirty="0">
                <a:solidFill>
                  <a:srgbClr val="7030A0"/>
                </a:solidFill>
              </a:rPr>
              <a:t>ім’я </a:t>
            </a:r>
            <a:r>
              <a:rPr lang="en-US" b="1" dirty="0">
                <a:solidFill>
                  <a:srgbClr val="7030A0"/>
                </a:solidFill>
              </a:rPr>
              <a:t>v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uk-UA" dirty="0">
                <a:solidFill>
                  <a:srgbClr val="7030A0"/>
                </a:solidFill>
              </a:rPr>
              <a:t>то її </a:t>
            </a:r>
            <a:r>
              <a:rPr lang="uk-UA" dirty="0" err="1">
                <a:solidFill>
                  <a:srgbClr val="7030A0"/>
                </a:solidFill>
              </a:rPr>
              <a:t>адресою</a:t>
            </a:r>
            <a:r>
              <a:rPr lang="uk-UA" dirty="0">
                <a:solidFill>
                  <a:srgbClr val="7030A0"/>
                </a:solidFill>
              </a:rPr>
              <a:t> є </a:t>
            </a:r>
            <a:r>
              <a:rPr lang="uk-UA" b="1" dirty="0">
                <a:solidFill>
                  <a:srgbClr val="7030A0"/>
                </a:solidFill>
              </a:rPr>
              <a:t>&amp;</a:t>
            </a:r>
            <a:r>
              <a:rPr lang="en-US" b="1" dirty="0">
                <a:solidFill>
                  <a:srgbClr val="7030A0"/>
                </a:solidFill>
              </a:rPr>
              <a:t>v</a:t>
            </a:r>
            <a:r>
              <a:rPr lang="en-US" dirty="0">
                <a:solidFill>
                  <a:srgbClr val="7030A0"/>
                </a:solidFill>
              </a:rPr>
              <a:t>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FF0000"/>
                </a:solidFill>
              </a:rPr>
              <a:t>!!!!!!</a:t>
            </a:r>
            <a:r>
              <a:rPr lang="uk-UA" dirty="0"/>
              <a:t> Оператор </a:t>
            </a:r>
            <a:r>
              <a:rPr lang="uk-UA" b="1" dirty="0"/>
              <a:t>&amp; </a:t>
            </a:r>
            <a:r>
              <a:rPr lang="uk-UA" dirty="0"/>
              <a:t>може застосовуватися тільки до об’єктів, які мають ім’я і розміщені у пам’яті.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 Він не застосовується до констант, виразів, бітових полів структур, регістрових змінних, файлів. 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Для зберігання адрес використовують змінні спеціального типу – «покажчики»/вказівники. </a:t>
            </a:r>
            <a:r>
              <a:rPr lang="uk-UA" dirty="0">
                <a:solidFill>
                  <a:srgbClr val="7030A0"/>
                </a:solidFill>
              </a:rPr>
              <a:t>При цьому значенням покажчика є адреса змінної конкретного типу, і не можна в покажчиках одного типу зберігати адреси мінних іншого типу. </a:t>
            </a:r>
          </a:p>
        </p:txBody>
      </p:sp>
    </p:spTree>
    <p:extLst>
      <p:ext uri="{BB962C8B-B14F-4D97-AF65-F5344CB8AC3E}">
        <p14:creationId xmlns:p14="http://schemas.microsoft.com/office/powerpoint/2010/main" val="414017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7BFA16-F8E3-4F94-B02B-26FDD26A8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2655"/>
            <a:ext cx="10515600" cy="560430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b="1" dirty="0">
                <a:solidFill>
                  <a:srgbClr val="7030A0"/>
                </a:solidFill>
              </a:rPr>
              <a:t>Вказівник </a:t>
            </a:r>
            <a:r>
              <a:rPr lang="uk-UA" sz="4400" dirty="0"/>
              <a:t>– це змінна, призначена для зберігання деякої адреси пам'яті.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dirty="0"/>
              <a:t>Змінна типу вказівник займає в пам'яті </a:t>
            </a:r>
            <a:r>
              <a:rPr lang="uk-UA" sz="4400" b="1" dirty="0"/>
              <a:t>4 </a:t>
            </a:r>
            <a:r>
              <a:rPr lang="uk-UA" sz="4400" b="1" dirty="0" err="1"/>
              <a:t>байта</a:t>
            </a:r>
            <a:r>
              <a:rPr lang="uk-UA" sz="44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dirty="0"/>
              <a:t>Особливістю оголошення вказівника є використання символу «</a:t>
            </a:r>
            <a:r>
              <a:rPr lang="uk-UA" sz="4400" b="1" dirty="0"/>
              <a:t>*</a:t>
            </a:r>
            <a:r>
              <a:rPr lang="uk-UA" sz="4400" dirty="0"/>
              <a:t>».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dirty="0"/>
              <a:t>Вказівники поділяються на </a:t>
            </a:r>
            <a:r>
              <a:rPr lang="uk-UA" sz="4400" b="1" dirty="0" err="1"/>
              <a:t>безтипові</a:t>
            </a:r>
            <a:r>
              <a:rPr lang="uk-UA" sz="4400" b="1" dirty="0"/>
              <a:t> і типізовані</a:t>
            </a:r>
            <a:r>
              <a:rPr lang="uk-UA" sz="4400" dirty="0"/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b="1" i="1" dirty="0" err="1"/>
              <a:t>Безтиповий</a:t>
            </a:r>
            <a:r>
              <a:rPr lang="uk-UA" sz="4400" dirty="0"/>
              <a:t> вказівник (вказівник на невизначений тип) – містить адресу деякого </a:t>
            </a:r>
            <a:r>
              <a:rPr lang="uk-UA" sz="4400" dirty="0" err="1"/>
              <a:t>байта</a:t>
            </a:r>
            <a:r>
              <a:rPr lang="uk-UA" sz="4400" dirty="0"/>
              <a:t> пам'яті. Вказівники поділяються на </a:t>
            </a:r>
            <a:r>
              <a:rPr lang="uk-UA" sz="4400" dirty="0" err="1"/>
              <a:t>безтипові</a:t>
            </a:r>
            <a:r>
              <a:rPr lang="uk-UA" sz="4400" dirty="0"/>
              <a:t> і типізовані.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4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b="1" dirty="0"/>
              <a:t>void* </a:t>
            </a:r>
            <a:r>
              <a:rPr lang="uk-UA" sz="4400" b="1" dirty="0"/>
              <a:t>ім’я_ вказівника;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b="1" i="1" dirty="0"/>
              <a:t>Типізований</a:t>
            </a:r>
            <a:r>
              <a:rPr lang="uk-UA" sz="4400" dirty="0"/>
              <a:t> вказівник – це змінна, призначена для зберігання адреси змінної певного типу.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b="1" dirty="0"/>
              <a:t>тип* </a:t>
            </a:r>
            <a:r>
              <a:rPr lang="uk-UA" sz="4400" b="1" dirty="0" err="1"/>
              <a:t>ім’я_змінної</a:t>
            </a:r>
            <a:r>
              <a:rPr lang="uk-UA" sz="4400" b="1" dirty="0"/>
              <a:t>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400" dirty="0"/>
              <a:t>де тип - це тип змінної, адресу якого буде містити вказівник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061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FA86DE-DE71-4DA6-90F2-5398FA1F5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9" y="452582"/>
            <a:ext cx="11286835" cy="610523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При описанні або визначенні вказівника найпростішим є використання такого формату: </a:t>
            </a:r>
          </a:p>
          <a:p>
            <a:pPr marL="0" indent="0" algn="ctr">
              <a:buNone/>
            </a:pPr>
            <a:r>
              <a:rPr lang="uk-UA" b="1" dirty="0"/>
              <a:t>тип* ім’я змінної; </a:t>
            </a:r>
          </a:p>
          <a:p>
            <a:pPr marL="0" indent="0">
              <a:buNone/>
            </a:pPr>
            <a:r>
              <a:rPr lang="uk-UA" dirty="0"/>
              <a:t>Наприклад: </a:t>
            </a:r>
          </a:p>
          <a:p>
            <a:pPr marL="0" indent="0">
              <a:buNone/>
            </a:pPr>
            <a:r>
              <a:rPr lang="en-US" b="1" dirty="0"/>
              <a:t>char* </a:t>
            </a:r>
            <a:r>
              <a:rPr lang="en-US" b="1" dirty="0" err="1"/>
              <a:t>ch</a:t>
            </a:r>
            <a:r>
              <a:rPr lang="en-US" b="1" dirty="0"/>
              <a:t>; </a:t>
            </a:r>
            <a:endParaRPr lang="uk-UA" b="1" dirty="0"/>
          </a:p>
          <a:p>
            <a:pPr marL="0" indent="0">
              <a:buNone/>
            </a:pPr>
            <a:r>
              <a:rPr lang="en-US" b="1" dirty="0"/>
              <a:t>int* number1, *number2; </a:t>
            </a:r>
            <a:endParaRPr lang="uk-UA" b="1" dirty="0"/>
          </a:p>
          <a:p>
            <a:pPr marL="0" indent="0">
              <a:buNone/>
            </a:pPr>
            <a:r>
              <a:rPr lang="en-US" b="1" dirty="0"/>
              <a:t>double* f; </a:t>
            </a:r>
            <a:endParaRPr lang="uk-UA" b="1" dirty="0"/>
          </a:p>
          <a:p>
            <a:pPr marL="0" indent="0">
              <a:buNone/>
            </a:pPr>
            <a:r>
              <a:rPr lang="uk-UA" dirty="0"/>
              <a:t>Тут символ * – це оператор </a:t>
            </a:r>
            <a:r>
              <a:rPr lang="uk-UA" dirty="0" err="1"/>
              <a:t>розіменування</a:t>
            </a:r>
            <a:r>
              <a:rPr lang="uk-UA" dirty="0"/>
              <a:t>, який застосовується до адреси. Результатом цього оператора є об’єкт, на який вказує вказівник. Таким чином, </a:t>
            </a:r>
            <a:r>
              <a:rPr lang="en-US" dirty="0"/>
              <a:t>number1 – </a:t>
            </a:r>
            <a:r>
              <a:rPr lang="uk-UA" dirty="0"/>
              <a:t>це адреса, за якою зберігається значення типу </a:t>
            </a:r>
            <a:r>
              <a:rPr lang="en-US" dirty="0"/>
              <a:t>int, </a:t>
            </a:r>
            <a:r>
              <a:rPr lang="uk-UA" dirty="0"/>
              <a:t>а *</a:t>
            </a:r>
            <a:r>
              <a:rPr lang="en-US" dirty="0"/>
              <a:t>number1 – </a:t>
            </a:r>
            <a:r>
              <a:rPr lang="uk-UA" dirty="0"/>
              <a:t>комірка пам’яті для зберігання значення типу </a:t>
            </a:r>
            <a:r>
              <a:rPr lang="en-US" dirty="0"/>
              <a:t>int, </a:t>
            </a:r>
            <a:r>
              <a:rPr lang="uk-UA" dirty="0"/>
              <a:t>тобто аналог змінної, що має таке уточнене ім’я.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1541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14D05D-E75B-4F89-8D0B-FEA5B7805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18" y="330200"/>
            <a:ext cx="11314546" cy="63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144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DF2A01-D7CE-4E4C-82C0-E7C837D6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/>
            </a:br>
            <a:r>
              <a:rPr lang="en-US" sz="3600" b="1" dirty="0"/>
              <a:t>NULL </a:t>
            </a:r>
            <a:r>
              <a:rPr lang="uk-UA" sz="3600" b="1" dirty="0"/>
              <a:t>адреса </a:t>
            </a:r>
            <a:br>
              <a:rPr lang="uk-UA" sz="3600" dirty="0"/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3CDAA7-99B0-425D-B998-4D676E212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7673"/>
            <a:ext cx="10515600" cy="4939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Якщо заздалегідь невідомо, яку адресу зберігає </a:t>
            </a:r>
          </a:p>
          <a:p>
            <a:pPr marL="0" indent="0">
              <a:buNone/>
            </a:pPr>
            <a:r>
              <a:rPr lang="uk-UA" dirty="0"/>
              <a:t>вказівник, то йому присвоюється значення 0, але вказівник не може бути </a:t>
            </a:r>
            <a:r>
              <a:rPr lang="uk-UA" dirty="0" err="1"/>
              <a:t>неініціалізований</a:t>
            </a:r>
            <a:r>
              <a:rPr lang="uk-UA" dirty="0"/>
              <a:t>.  </a:t>
            </a:r>
          </a:p>
          <a:p>
            <a:pPr marL="0" indent="0">
              <a:buNone/>
            </a:pPr>
            <a:r>
              <a:rPr lang="uk-UA" dirty="0"/>
              <a:t>Вказівник приймає значення 0, якщо : </a:t>
            </a:r>
          </a:p>
          <a:p>
            <a:pPr marL="803275" indent="-174625"/>
            <a:r>
              <a:rPr lang="uk-UA" dirty="0"/>
              <a:t> вичерпана пам’ять, то оператор </a:t>
            </a:r>
            <a:r>
              <a:rPr lang="en-US" dirty="0"/>
              <a:t>new </a:t>
            </a:r>
            <a:r>
              <a:rPr lang="uk-UA" dirty="0"/>
              <a:t>повертає 0 </a:t>
            </a:r>
          </a:p>
          <a:p>
            <a:pPr marL="803275" indent="-174625"/>
            <a:r>
              <a:rPr lang="uk-UA" dirty="0"/>
              <a:t> це вказівник на кінець динамічної структури (список, дерево) </a:t>
            </a:r>
          </a:p>
          <a:p>
            <a:pPr marL="0" indent="0">
              <a:buNone/>
            </a:pPr>
            <a:r>
              <a:rPr lang="uk-UA" dirty="0"/>
              <a:t>Вказівник, значення якого рівне 0, називається порожнім.  </a:t>
            </a:r>
          </a:p>
          <a:p>
            <a:pPr marL="0" indent="0">
              <a:buNone/>
            </a:pPr>
            <a:r>
              <a:rPr lang="en-US" b="1" dirty="0"/>
              <a:t>int* p=0; </a:t>
            </a:r>
            <a:r>
              <a:rPr lang="en-US" dirty="0"/>
              <a:t>//</a:t>
            </a:r>
            <a:r>
              <a:rPr lang="uk-UA" dirty="0"/>
              <a:t>порожній вказівник </a:t>
            </a:r>
          </a:p>
        </p:txBody>
      </p:sp>
    </p:spTree>
    <p:extLst>
      <p:ext uri="{BB962C8B-B14F-4D97-AF65-F5344CB8AC3E}">
        <p14:creationId xmlns:p14="http://schemas.microsoft.com/office/powerpoint/2010/main" val="4265694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15657-B792-4FC0-A09E-2DCB40B6B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600" dirty="0"/>
            </a:br>
            <a:r>
              <a:rPr lang="uk-UA" sz="3600" b="1" dirty="0"/>
              <a:t>Вказівники і адреси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87EFCB-5E6F-4BBC-99B6-7AC0CA126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3" y="831955"/>
            <a:ext cx="10515600" cy="5124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Вказівник містить адресу об’єкта,  забезпечує «непрямий» доступ до цього об’єкта.  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66035A-A36A-4F91-BF97-C86AC0D17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595" y="1804500"/>
            <a:ext cx="11100810" cy="41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795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C13470-7260-48A4-9219-8D6F7A7B5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Мови програмування, в яких передбачений тип вказівник, містять, як правило, дві основні операції над ними: </a:t>
            </a:r>
            <a:r>
              <a:rPr lang="uk-UA" b="1" i="1" dirty="0"/>
              <a:t>присвоювання і </a:t>
            </a:r>
            <a:r>
              <a:rPr lang="uk-UA" b="1" i="1" dirty="0" err="1"/>
              <a:t>розіменування</a:t>
            </a:r>
            <a:r>
              <a:rPr lang="uk-UA" dirty="0"/>
              <a:t>. </a:t>
            </a:r>
          </a:p>
          <a:p>
            <a:pPr marL="0" indent="0">
              <a:buNone/>
            </a:pPr>
            <a:r>
              <a:rPr lang="uk-UA" dirty="0"/>
              <a:t>Операція присвоювання записує в значення вказівника певну адресу в пам'яті.</a:t>
            </a:r>
          </a:p>
          <a:p>
            <a:pPr marL="1524000" indent="0">
              <a:buNone/>
            </a:pPr>
            <a:r>
              <a:rPr lang="en-US" b="1" dirty="0"/>
              <a:t>int *</a:t>
            </a:r>
            <a:r>
              <a:rPr lang="en-US" b="1" dirty="0" err="1"/>
              <a:t>adr</a:t>
            </a:r>
            <a:r>
              <a:rPr lang="en-US" b="1" dirty="0"/>
              <a:t>;</a:t>
            </a:r>
          </a:p>
          <a:p>
            <a:pPr marL="1524000" indent="0">
              <a:buNone/>
            </a:pPr>
            <a:r>
              <a:rPr lang="en-US" b="1" dirty="0"/>
              <a:t>int n;</a:t>
            </a:r>
          </a:p>
          <a:p>
            <a:pPr marL="1524000" indent="0">
              <a:buNone/>
            </a:pPr>
            <a:r>
              <a:rPr lang="en-US" b="1" dirty="0" err="1"/>
              <a:t>adr</a:t>
            </a:r>
            <a:r>
              <a:rPr lang="en-US" b="1" dirty="0"/>
              <a:t>=&amp;n;</a:t>
            </a:r>
          </a:p>
          <a:p>
            <a:pPr marL="0" indent="0">
              <a:buNone/>
            </a:pPr>
            <a:r>
              <a:rPr lang="uk-UA" dirty="0"/>
              <a:t>Операція отримання значення, на яке посилається вказівник, називається </a:t>
            </a:r>
            <a:r>
              <a:rPr lang="uk-UA" dirty="0" err="1"/>
              <a:t>розіменування</a:t>
            </a:r>
            <a:r>
              <a:rPr lang="uk-UA" dirty="0"/>
              <a:t> вказівника.</a:t>
            </a:r>
          </a:p>
          <a:p>
            <a:pPr marL="2419350" indent="0">
              <a:buNone/>
            </a:pPr>
            <a:r>
              <a:rPr lang="en-US" b="1" dirty="0">
                <a:solidFill>
                  <a:srgbClr val="00B050"/>
                </a:solidFill>
              </a:rPr>
              <a:t>int A = 5; </a:t>
            </a:r>
          </a:p>
          <a:p>
            <a:pPr marL="2419350" indent="0">
              <a:buNone/>
            </a:pPr>
            <a:r>
              <a:rPr lang="en-US" b="1" dirty="0"/>
              <a:t>int *a; </a:t>
            </a:r>
          </a:p>
          <a:p>
            <a:pPr marL="2419350" indent="0">
              <a:buNone/>
            </a:pPr>
            <a:r>
              <a:rPr lang="en-US" b="1" dirty="0"/>
              <a:t>a = &amp;A; </a:t>
            </a:r>
          </a:p>
          <a:p>
            <a:pPr marL="2419350" indent="0">
              <a:buNone/>
            </a:pPr>
            <a:r>
              <a:rPr lang="en-US" b="1" dirty="0">
                <a:solidFill>
                  <a:srgbClr val="00B050"/>
                </a:solidFill>
              </a:rPr>
              <a:t>*a = 10; </a:t>
            </a:r>
            <a:r>
              <a:rPr lang="uk-UA" b="1" dirty="0">
                <a:solidFill>
                  <a:srgbClr val="00B050"/>
                </a:solidFill>
              </a:rPr>
              <a:t>   </a:t>
            </a:r>
            <a:r>
              <a:rPr lang="en-US" dirty="0"/>
              <a:t>/</a:t>
            </a:r>
            <a:r>
              <a:rPr lang="uk-UA" dirty="0"/>
              <a:t>/</a:t>
            </a:r>
            <a:r>
              <a:rPr lang="en-US" dirty="0"/>
              <a:t>  *a — </a:t>
            </a:r>
            <a:r>
              <a:rPr lang="uk-UA" dirty="0"/>
              <a:t>операція </a:t>
            </a:r>
            <a:r>
              <a:rPr lang="uk-UA" dirty="0" err="1"/>
              <a:t>розіменування</a:t>
            </a:r>
            <a:r>
              <a:rPr lang="uk-UA" dirty="0"/>
              <a:t> вказівника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/>
              <a:t> </a:t>
            </a:r>
            <a:r>
              <a:rPr lang="uk-UA" dirty="0"/>
              <a:t>є вказівником на число типу </a:t>
            </a:r>
            <a:r>
              <a:rPr lang="en-US" dirty="0"/>
              <a:t>int. 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*a </a:t>
            </a:r>
            <a:r>
              <a:rPr lang="en-US" dirty="0"/>
              <a:t>— </a:t>
            </a:r>
            <a:r>
              <a:rPr lang="uk-UA" dirty="0" err="1"/>
              <a:t>розіменування</a:t>
            </a:r>
            <a:r>
              <a:rPr lang="uk-UA" dirty="0"/>
              <a:t> вказівника. </a:t>
            </a:r>
          </a:p>
          <a:p>
            <a:pPr marL="0" indent="0">
              <a:buNone/>
            </a:pPr>
            <a:r>
              <a:rPr lang="uk-UA" dirty="0">
                <a:solidFill>
                  <a:srgbClr val="00B050"/>
                </a:solidFill>
              </a:rPr>
              <a:t>У результаті змінна </a:t>
            </a:r>
            <a:r>
              <a:rPr lang="en-US" dirty="0">
                <a:solidFill>
                  <a:srgbClr val="00B050"/>
                </a:solidFill>
              </a:rPr>
              <a:t>A </a:t>
            </a:r>
            <a:r>
              <a:rPr lang="uk-UA" dirty="0">
                <a:solidFill>
                  <a:srgbClr val="00B050"/>
                </a:solidFill>
              </a:rPr>
              <a:t>отримує значення 10.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51653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1747</Words>
  <Application>Microsoft Office PowerPoint</Application>
  <PresentationFormat>Широкий екран</PresentationFormat>
  <Paragraphs>195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Тема Office</vt:lpstr>
      <vt:lpstr>Адреси даних. Вказівники.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NULL адреса  </vt:lpstr>
      <vt:lpstr> Вказівники і адреси  </vt:lpstr>
      <vt:lpstr>Презентація PowerPoint</vt:lpstr>
      <vt:lpstr>Презентація PowerPoint</vt:lpstr>
      <vt:lpstr>Презентація PowerPoint</vt:lpstr>
      <vt:lpstr>Посилання</vt:lpstr>
      <vt:lpstr> Відмінності між посиланнями і вказівниками  </vt:lpstr>
      <vt:lpstr>Динамічні змінні</vt:lpstr>
      <vt:lpstr>Презентація PowerPoint</vt:lpstr>
      <vt:lpstr>  Операції з вказівниками  </vt:lpstr>
      <vt:lpstr>Презентація PowerPoint</vt:lpstr>
      <vt:lpstr>Презентація PowerPoint</vt:lpstr>
      <vt:lpstr>Презентація PowerPoint</vt:lpstr>
      <vt:lpstr>Робота з масивами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ВКАЗІВНИКИ</dc:title>
  <dc:creator>Oksana Okunkova</dc:creator>
  <cp:lastModifiedBy>Oksana Okunkova</cp:lastModifiedBy>
  <cp:revision>15</cp:revision>
  <dcterms:created xsi:type="dcterms:W3CDTF">2025-11-16T10:16:03Z</dcterms:created>
  <dcterms:modified xsi:type="dcterms:W3CDTF">2025-11-19T09:35:14Z</dcterms:modified>
</cp:coreProperties>
</file>