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0FF2C3E-2D82-4D47-96B1-63F297BCE29F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129068-5CBF-4AED-9DA9-57F7BD30DBE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ork.ua/guides/hiring/2147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profpressa.com/search/?theme=18" TargetMode="Externa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profpressa.com/themes/187" TargetMode="External"/><Relationship Id="rId2" Type="http://schemas.openxmlformats.org/officeDocument/2006/relationships/hyperlink" Target="https://profpressa.com/search/?theme=18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profpressa.com/search/?theme=18" TargetMode="Externa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profpressa.com/search/?theme=18" TargetMode="Externa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ips.ligazakon.net/document/KD0001?utm_source=biz.ligazakon.net&amp;utm_medium=news&amp;utm_content=bizpress05" TargetMode="External"/><Relationship Id="rId2" Type="http://schemas.openxmlformats.org/officeDocument/2006/relationships/hyperlink" Target="https://www.dcz.gov.ua/novyna/5-nyuansiv-prohodzhennya-vyprobuvanny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ps.ligazakon.net/document/T150889?utm_source=biz.ligazakon.net&amp;utm_medium=news&amp;utm_content=bizpress05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liga360.ligazakon.net/?utm_source=biz.ligazakon.net&amp;utm_medium=news&amp;utm_campaign=200423-middle-biz&amp;utm_content=bizpress05" TargetMode="External"/><Relationship Id="rId2" Type="http://schemas.openxmlformats.org/officeDocument/2006/relationships/hyperlink" Target="https://ips.ligazakon.net/document/FIN75163?utm_source=biz.ligazakon.net&amp;utm_medium=news&amp;utm_content=bizpress05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712968" cy="6192687"/>
          </a:xfrm>
        </p:spPr>
        <p:txBody>
          <a:bodyPr>
            <a:normAutofit lnSpcReduction="10000"/>
          </a:bodyPr>
          <a:lstStyle/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5.1. Види найму на роботу. Правила проведення співбесіди.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5.2. Правила поведінки на робочому місці та в колективі.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5.3. Заповнення документів особової справи.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5.4. Документи проходження інструктажу з техніки безпеки, виробничої санітарії та охорони праці.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5.5. Випробувальний термін.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5.1. </a:t>
            </a:r>
            <a:r>
              <a:rPr lang="uk-UA" sz="1400" b="1" dirty="0"/>
              <a:t>Трудовий договір та його види </a:t>
            </a:r>
            <a:endParaRPr lang="ru-RU" sz="1400" dirty="0"/>
          </a:p>
          <a:p>
            <a:r>
              <a:rPr lang="uk-UA" sz="1400" dirty="0"/>
              <a:t>Відповідно до статті 43 Конституції України кожен має право на працю, що включає можливість заробляти собі на життя працею, яку він вільно обирає або на яку вільно погоджується.</a:t>
            </a:r>
            <a:endParaRPr lang="ru-RU" sz="1400" dirty="0"/>
          </a:p>
          <a:p>
            <a:r>
              <a:rPr lang="uk-UA" sz="1400" dirty="0"/>
              <a:t>Держава створює умови для повного здійснення громадянами права на працю, гарантує рівні можливості у виборі професії та роду трудової діяльності, реалізовує програми професійно-технічного навчання, підготовки і перепідготовки кадрів відповідно до суспільних потреб.</a:t>
            </a:r>
            <a:endParaRPr lang="ru-RU" sz="1400" dirty="0"/>
          </a:p>
          <a:p>
            <a:r>
              <a:rPr lang="ru-RU" sz="1400" dirty="0" err="1"/>
              <a:t>Працівники</a:t>
            </a:r>
            <a:r>
              <a:rPr lang="ru-RU" sz="1400" dirty="0"/>
              <a:t> </a:t>
            </a:r>
            <a:r>
              <a:rPr lang="ru-RU" sz="1400" dirty="0" err="1"/>
              <a:t>реалізують</a:t>
            </a:r>
            <a:r>
              <a:rPr lang="ru-RU" sz="1400" dirty="0"/>
              <a:t> право на </a:t>
            </a:r>
            <a:r>
              <a:rPr lang="ru-RU" sz="1400" dirty="0" err="1"/>
              <a:t>працю</a:t>
            </a:r>
            <a:r>
              <a:rPr lang="ru-RU" sz="1400" dirty="0"/>
              <a:t> шляхом </a:t>
            </a:r>
            <a:r>
              <a:rPr lang="ru-RU" sz="1400" dirty="0" err="1"/>
              <a:t>укладення</a:t>
            </a:r>
            <a:r>
              <a:rPr lang="ru-RU" sz="1400" dirty="0"/>
              <a:t> трудового договору про роботу на </a:t>
            </a:r>
            <a:r>
              <a:rPr lang="ru-RU" sz="1400" dirty="0" err="1"/>
              <a:t>підприємстві</a:t>
            </a:r>
            <a:r>
              <a:rPr lang="ru-RU" sz="1400" dirty="0"/>
              <a:t>, в </a:t>
            </a:r>
            <a:r>
              <a:rPr lang="ru-RU" sz="1400" dirty="0" err="1"/>
              <a:t>установі</a:t>
            </a:r>
            <a:r>
              <a:rPr lang="ru-RU" sz="1400" dirty="0"/>
              <a:t>,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 </a:t>
            </a:r>
            <a:r>
              <a:rPr lang="ru-RU" sz="1400" dirty="0" err="1"/>
              <a:t>фізичною</a:t>
            </a:r>
            <a:r>
              <a:rPr lang="ru-RU" sz="1400" dirty="0"/>
              <a:t> особою, </a:t>
            </a:r>
            <a:r>
              <a:rPr lang="ru-RU" sz="1400" dirty="0" err="1"/>
              <a:t>отже</a:t>
            </a:r>
            <a:r>
              <a:rPr lang="ru-RU" sz="1400" dirty="0"/>
              <a:t>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є основною, базовою формою </a:t>
            </a:r>
            <a:r>
              <a:rPr lang="ru-RU" sz="1400" dirty="0" err="1"/>
              <a:t>виникнення</a:t>
            </a:r>
            <a:r>
              <a:rPr lang="ru-RU" sz="1400" dirty="0"/>
              <a:t> </a:t>
            </a:r>
            <a:r>
              <a:rPr lang="ru-RU" sz="1400" dirty="0" err="1"/>
              <a:t>трудових</a:t>
            </a:r>
            <a:r>
              <a:rPr lang="ru-RU" sz="1400" dirty="0"/>
              <a:t> </a:t>
            </a:r>
            <a:r>
              <a:rPr lang="ru-RU" sz="1400" dirty="0" err="1"/>
              <a:t>правовідносин</a:t>
            </a:r>
            <a:r>
              <a:rPr lang="ru-RU" sz="1400" dirty="0"/>
              <a:t>.</a:t>
            </a:r>
          </a:p>
          <a:p>
            <a:r>
              <a:rPr lang="ru-RU" sz="1400" dirty="0"/>
              <a:t>Кодексом </a:t>
            </a:r>
            <a:r>
              <a:rPr lang="ru-RU" sz="1400" dirty="0" err="1"/>
              <a:t>законів</a:t>
            </a:r>
            <a:r>
              <a:rPr lang="ru-RU" sz="1400" dirty="0"/>
              <a:t> про </a:t>
            </a:r>
            <a:r>
              <a:rPr lang="ru-RU" sz="1400" dirty="0" err="1"/>
              <a:t>працю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дано </a:t>
            </a:r>
            <a:r>
              <a:rPr lang="ru-RU" sz="1400" dirty="0" err="1"/>
              <a:t>визначення</a:t>
            </a:r>
            <a:r>
              <a:rPr lang="ru-RU" sz="1400" dirty="0"/>
              <a:t> трудового договору.</a:t>
            </a:r>
          </a:p>
          <a:p>
            <a:r>
              <a:rPr lang="ru-RU" sz="1400" dirty="0"/>
              <a:t>Так,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- </a:t>
            </a:r>
            <a:r>
              <a:rPr lang="ru-RU" sz="1400" dirty="0" err="1"/>
              <a:t>це</a:t>
            </a:r>
            <a:r>
              <a:rPr lang="ru-RU" sz="1400" dirty="0"/>
              <a:t> угода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 і </a:t>
            </a:r>
            <a:r>
              <a:rPr lang="ru-RU" sz="1400" dirty="0" err="1"/>
              <a:t>власником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установи,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уповноваженим</a:t>
            </a:r>
            <a:r>
              <a:rPr lang="ru-RU" sz="1400" dirty="0"/>
              <a:t> ним органом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фізичною</a:t>
            </a:r>
            <a:r>
              <a:rPr lang="ru-RU" sz="1400" dirty="0"/>
              <a:t> особою, за </a:t>
            </a:r>
            <a:r>
              <a:rPr lang="ru-RU" sz="1400" dirty="0" err="1"/>
              <a:t>якою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зобов’язується</a:t>
            </a:r>
            <a:r>
              <a:rPr lang="ru-RU" sz="1400" dirty="0"/>
              <a:t> </a:t>
            </a:r>
            <a:r>
              <a:rPr lang="ru-RU" sz="1400" dirty="0" err="1"/>
              <a:t>виконувати</a:t>
            </a:r>
            <a:r>
              <a:rPr lang="ru-RU" sz="1400" dirty="0"/>
              <a:t> роботу, </a:t>
            </a:r>
            <a:r>
              <a:rPr lang="ru-RU" sz="1400" dirty="0" err="1"/>
              <a:t>визначену</a:t>
            </a:r>
            <a:r>
              <a:rPr lang="ru-RU" sz="1400" dirty="0"/>
              <a:t> </a:t>
            </a:r>
            <a:r>
              <a:rPr lang="ru-RU" sz="1400" dirty="0" err="1"/>
              <a:t>цією</a:t>
            </a:r>
            <a:r>
              <a:rPr lang="ru-RU" sz="1400" dirty="0"/>
              <a:t> </a:t>
            </a:r>
            <a:r>
              <a:rPr lang="ru-RU" sz="1400" dirty="0" err="1"/>
              <a:t>угодою</a:t>
            </a:r>
            <a:r>
              <a:rPr lang="ru-RU" sz="1400" dirty="0"/>
              <a:t>, з </a:t>
            </a:r>
            <a:r>
              <a:rPr lang="ru-RU" sz="1400" dirty="0" err="1"/>
              <a:t>підляганням</a:t>
            </a:r>
            <a:r>
              <a:rPr lang="ru-RU" sz="1400" dirty="0"/>
              <a:t> </a:t>
            </a:r>
            <a:r>
              <a:rPr lang="ru-RU" sz="1400" dirty="0" err="1"/>
              <a:t>внутрішньому</a:t>
            </a:r>
            <a:r>
              <a:rPr lang="ru-RU" sz="1400" dirty="0"/>
              <a:t> трудовому </a:t>
            </a:r>
            <a:r>
              <a:rPr lang="ru-RU" sz="1400" dirty="0" err="1"/>
              <a:t>розпорядкові</a:t>
            </a:r>
            <a:r>
              <a:rPr lang="ru-RU" sz="1400" dirty="0"/>
              <a:t>, а </a:t>
            </a:r>
            <a:r>
              <a:rPr lang="ru-RU" sz="1400" dirty="0" err="1"/>
              <a:t>власник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установи,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уповноважений</a:t>
            </a:r>
            <a:r>
              <a:rPr lang="ru-RU" sz="1400" dirty="0"/>
              <a:t> ним орган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фізична</a:t>
            </a:r>
            <a:r>
              <a:rPr lang="ru-RU" sz="1400" dirty="0"/>
              <a:t> особа </a:t>
            </a:r>
            <a:r>
              <a:rPr lang="ru-RU" sz="1400" dirty="0" err="1"/>
              <a:t>зобов’язується</a:t>
            </a:r>
            <a:r>
              <a:rPr lang="ru-RU" sz="1400" dirty="0"/>
              <a:t> </a:t>
            </a:r>
            <a:r>
              <a:rPr lang="ru-RU" sz="1400" dirty="0" err="1"/>
              <a:t>виплачувати</a:t>
            </a:r>
            <a:r>
              <a:rPr lang="ru-RU" sz="1400" dirty="0"/>
              <a:t> </a:t>
            </a:r>
            <a:r>
              <a:rPr lang="ru-RU" sz="1400" dirty="0" err="1"/>
              <a:t>працівникові</a:t>
            </a:r>
            <a:r>
              <a:rPr lang="ru-RU" sz="1400" dirty="0"/>
              <a:t> </a:t>
            </a:r>
            <a:r>
              <a:rPr lang="ru-RU" sz="1400" dirty="0" err="1"/>
              <a:t>заробітну</a:t>
            </a:r>
            <a:r>
              <a:rPr lang="ru-RU" sz="1400" dirty="0"/>
              <a:t> плату і </a:t>
            </a:r>
            <a:r>
              <a:rPr lang="ru-RU" sz="1400" dirty="0" err="1"/>
              <a:t>забезпечувати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необхідні</a:t>
            </a:r>
            <a:r>
              <a:rPr lang="ru-RU" sz="1400" dirty="0"/>
              <a:t> для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передбачені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 про </a:t>
            </a:r>
            <a:r>
              <a:rPr lang="ru-RU" sz="1400" dirty="0" err="1"/>
              <a:t>працю</a:t>
            </a:r>
            <a:r>
              <a:rPr lang="ru-RU" sz="1400" dirty="0"/>
              <a:t>, </a:t>
            </a:r>
            <a:r>
              <a:rPr lang="ru-RU" sz="1400" dirty="0" err="1"/>
              <a:t>колективним</a:t>
            </a:r>
            <a:r>
              <a:rPr lang="ru-RU" sz="1400" dirty="0"/>
              <a:t> договором і </a:t>
            </a:r>
            <a:r>
              <a:rPr lang="ru-RU" sz="1400" dirty="0" err="1"/>
              <a:t>угодою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. </a:t>
            </a:r>
          </a:p>
          <a:p>
            <a:r>
              <a:rPr lang="ru-RU" sz="1400" dirty="0"/>
              <a:t>Сторонами трудового договору є </a:t>
            </a:r>
            <a:r>
              <a:rPr lang="ru-RU" sz="1400" dirty="0" err="1"/>
              <a:t>працівник</a:t>
            </a:r>
            <a:r>
              <a:rPr lang="ru-RU" sz="1400" dirty="0"/>
              <a:t> та </a:t>
            </a:r>
            <a:r>
              <a:rPr lang="ru-RU" sz="1400" dirty="0" err="1"/>
              <a:t>власник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установи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уповноважений</a:t>
            </a:r>
            <a:r>
              <a:rPr lang="ru-RU" sz="1400" dirty="0"/>
              <a:t> ним орган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фізична</a:t>
            </a:r>
            <a:r>
              <a:rPr lang="ru-RU" sz="1400" dirty="0"/>
              <a:t> особа.</a:t>
            </a:r>
          </a:p>
          <a:p>
            <a:r>
              <a:rPr lang="ru-RU" sz="1400" dirty="0" err="1"/>
              <a:t>Щодо</a:t>
            </a:r>
            <a:r>
              <a:rPr lang="ru-RU" sz="1400" dirty="0"/>
              <a:t> умов </a:t>
            </a:r>
            <a:r>
              <a:rPr lang="ru-RU" sz="1400" dirty="0" err="1"/>
              <a:t>укладення</a:t>
            </a:r>
            <a:r>
              <a:rPr lang="ru-RU" sz="1400" dirty="0"/>
              <a:t> трудового договору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зазначити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</a:t>
            </a:r>
            <a:r>
              <a:rPr lang="ru-RU" sz="1400" dirty="0" err="1"/>
              <a:t>укладається</a:t>
            </a:r>
            <a:r>
              <a:rPr lang="ru-RU" sz="1400" dirty="0"/>
              <a:t>, як правило, в </a:t>
            </a:r>
            <a:r>
              <a:rPr lang="ru-RU" sz="1400" dirty="0" err="1"/>
              <a:t>письмовій</a:t>
            </a:r>
            <a:r>
              <a:rPr lang="ru-RU" sz="1400" dirty="0"/>
              <a:t> </a:t>
            </a:r>
            <a:r>
              <a:rPr lang="ru-RU" sz="1400" dirty="0" err="1"/>
              <a:t>формі</a:t>
            </a:r>
            <a:r>
              <a:rPr lang="ru-RU" sz="1400" dirty="0"/>
              <a:t>. 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88641"/>
            <a:ext cx="7175351" cy="360039"/>
          </a:xfrm>
        </p:spPr>
        <p:txBody>
          <a:bodyPr/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Перш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дії на робочому місці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8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 lnSpcReduction="10000"/>
          </a:bodyPr>
          <a:lstStyle/>
          <a:p>
            <a:r>
              <a:rPr lang="ru-RU" sz="1400" b="1" dirty="0" err="1"/>
              <a:t>Зрозумійте</a:t>
            </a:r>
            <a:r>
              <a:rPr lang="ru-RU" sz="1400" b="1" dirty="0"/>
              <a:t>, яку </a:t>
            </a:r>
            <a:r>
              <a:rPr lang="ru-RU" sz="1400" b="1" dirty="0" err="1"/>
              <a:t>людину</a:t>
            </a:r>
            <a:r>
              <a:rPr lang="ru-RU" sz="1400" b="1" dirty="0"/>
              <a:t> </a:t>
            </a:r>
            <a:r>
              <a:rPr lang="ru-RU" sz="1400" b="1" dirty="0" err="1"/>
              <a:t>ви</a:t>
            </a:r>
            <a:r>
              <a:rPr lang="ru-RU" sz="1400" b="1" dirty="0"/>
              <a:t> </a:t>
            </a:r>
            <a:r>
              <a:rPr lang="ru-RU" sz="1400" b="1" dirty="0" err="1"/>
              <a:t>шукаєте</a:t>
            </a:r>
            <a:endParaRPr lang="ru-RU" sz="1400" b="1" dirty="0"/>
          </a:p>
          <a:p>
            <a:r>
              <a:rPr lang="ru-RU" sz="1400" dirty="0" err="1"/>
              <a:t>Оцініть</a:t>
            </a:r>
            <a:r>
              <a:rPr lang="ru-RU" sz="1400" dirty="0"/>
              <a:t>, кого не </a:t>
            </a:r>
            <a:r>
              <a:rPr lang="ru-RU" sz="1400" dirty="0" err="1"/>
              <a:t>вистачає</a:t>
            </a:r>
            <a:r>
              <a:rPr lang="ru-RU" sz="1400" dirty="0"/>
              <a:t> </a:t>
            </a:r>
            <a:r>
              <a:rPr lang="ru-RU" sz="1400" dirty="0" err="1"/>
              <a:t>команді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прогалини</a:t>
            </a:r>
            <a:r>
              <a:rPr lang="ru-RU" sz="1400" dirty="0"/>
              <a:t> в </a:t>
            </a:r>
            <a:r>
              <a:rPr lang="ru-RU" sz="1400" dirty="0" err="1"/>
              <a:t>знаннях</a:t>
            </a:r>
            <a:r>
              <a:rPr lang="ru-RU" sz="1400" dirty="0"/>
              <a:t>, </a:t>
            </a:r>
            <a:r>
              <a:rPr lang="ru-RU" sz="1400" dirty="0" err="1"/>
              <a:t>навичках</a:t>
            </a:r>
            <a:r>
              <a:rPr lang="ru-RU" sz="1400" dirty="0"/>
              <a:t> і </a:t>
            </a:r>
            <a:r>
              <a:rPr lang="ru-RU" sz="1400" dirty="0" err="1"/>
              <a:t>зоні</a:t>
            </a:r>
            <a:r>
              <a:rPr lang="ru-RU" sz="1400" dirty="0"/>
              <a:t> </a:t>
            </a:r>
            <a:r>
              <a:rPr lang="ru-RU" sz="1400" dirty="0" err="1"/>
              <a:t>відповідальності</a:t>
            </a:r>
            <a:r>
              <a:rPr lang="ru-RU" sz="1400" dirty="0"/>
              <a:t> </a:t>
            </a:r>
            <a:r>
              <a:rPr lang="ru-RU" sz="1400" dirty="0" err="1"/>
              <a:t>новачок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закрити</a:t>
            </a:r>
            <a:r>
              <a:rPr lang="ru-RU" sz="1400" dirty="0"/>
              <a:t>. </a:t>
            </a:r>
            <a:r>
              <a:rPr lang="ru-RU" sz="1400" dirty="0" err="1"/>
              <a:t>Порадьтеся</a:t>
            </a:r>
            <a:r>
              <a:rPr lang="ru-RU" sz="1400" dirty="0"/>
              <a:t> з </a:t>
            </a:r>
            <a:r>
              <a:rPr lang="ru-RU" sz="1400" dirty="0" err="1"/>
              <a:t>майбутнім</a:t>
            </a:r>
            <a:r>
              <a:rPr lang="ru-RU" sz="1400" dirty="0"/>
              <a:t> </a:t>
            </a:r>
            <a:r>
              <a:rPr lang="ru-RU" sz="1400" dirty="0" err="1"/>
              <a:t>керівником</a:t>
            </a:r>
            <a:r>
              <a:rPr lang="ru-RU" sz="1400" dirty="0"/>
              <a:t>, </a:t>
            </a:r>
            <a:r>
              <a:rPr lang="ru-RU" sz="1400" dirty="0" err="1"/>
              <a:t>колегами</a:t>
            </a:r>
            <a:r>
              <a:rPr lang="ru-RU" sz="1400" dirty="0"/>
              <a:t> й </a:t>
            </a:r>
            <a:r>
              <a:rPr lang="ru-RU" sz="1400" dirty="0" err="1"/>
              <a:t>тими</a:t>
            </a:r>
            <a:r>
              <a:rPr lang="ru-RU" sz="1400" dirty="0"/>
              <a:t>, </a:t>
            </a:r>
            <a:r>
              <a:rPr lang="ru-RU" sz="1400" dirty="0" err="1"/>
              <a:t>хто</a:t>
            </a:r>
            <a:r>
              <a:rPr lang="ru-RU" sz="1400" dirty="0"/>
              <a:t> буде </a:t>
            </a:r>
            <a:r>
              <a:rPr lang="ru-RU" sz="1400" dirty="0" err="1"/>
              <a:t>перетинатися</a:t>
            </a:r>
            <a:r>
              <a:rPr lang="ru-RU" sz="1400" dirty="0"/>
              <a:t> з ним у </a:t>
            </a:r>
            <a:r>
              <a:rPr lang="ru-RU" sz="1400" dirty="0" err="1"/>
              <a:t>професійних</a:t>
            </a:r>
            <a:r>
              <a:rPr lang="ru-RU" sz="1400" dirty="0"/>
              <a:t> </a:t>
            </a:r>
            <a:r>
              <a:rPr lang="ru-RU" sz="1400" dirty="0" err="1"/>
              <a:t>питаннях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Створіть</a:t>
            </a:r>
            <a:r>
              <a:rPr lang="ru-RU" sz="1400" dirty="0"/>
              <a:t> для себе </a:t>
            </a:r>
            <a:r>
              <a:rPr lang="ru-RU" sz="1400" u="sng" dirty="0" err="1">
                <a:hlinkClick r:id="rId2"/>
              </a:rPr>
              <a:t>профіль</a:t>
            </a:r>
            <a:r>
              <a:rPr lang="ru-RU" sz="1400" u="sng" dirty="0">
                <a:hlinkClick r:id="rId2"/>
              </a:rPr>
              <a:t> </a:t>
            </a:r>
            <a:r>
              <a:rPr lang="ru-RU" sz="1400" u="sng" dirty="0" err="1">
                <a:hlinkClick r:id="rId2"/>
              </a:rPr>
              <a:t>потрібного</a:t>
            </a:r>
            <a:r>
              <a:rPr lang="ru-RU" sz="1400" u="sng" dirty="0">
                <a:hlinkClick r:id="rId2"/>
              </a:rPr>
              <a:t> </a:t>
            </a:r>
            <a:r>
              <a:rPr lang="ru-RU" sz="1400" u="sng" dirty="0" err="1">
                <a:hlinkClick r:id="rId2"/>
              </a:rPr>
              <a:t>співробітника</a:t>
            </a:r>
            <a:r>
              <a:rPr lang="ru-RU" sz="1400" dirty="0"/>
              <a:t> з рейтингом не 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/>
              <a:t>компетенцій</a:t>
            </a:r>
            <a:r>
              <a:rPr lang="ru-RU" sz="1400" dirty="0"/>
              <a:t> (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він</a:t>
            </a:r>
            <a:r>
              <a:rPr lang="ru-RU" sz="1400" dirty="0"/>
              <a:t> буде </a:t>
            </a:r>
            <a:r>
              <a:rPr lang="ru-RU" sz="1400" dirty="0" err="1"/>
              <a:t>робити</a:t>
            </a:r>
            <a:r>
              <a:rPr lang="ru-RU" sz="1400" dirty="0"/>
              <a:t>?), але й </a:t>
            </a:r>
            <a:r>
              <a:rPr lang="ru-RU" sz="1400" dirty="0" err="1"/>
              <a:t>необхідних</a:t>
            </a:r>
            <a:r>
              <a:rPr lang="ru-RU" sz="1400" dirty="0"/>
              <a:t> </a:t>
            </a:r>
            <a:r>
              <a:rPr lang="ru-RU" sz="1400" dirty="0" err="1"/>
              <a:t>особистісних</a:t>
            </a:r>
            <a:r>
              <a:rPr lang="ru-RU" sz="1400" dirty="0"/>
              <a:t> </a:t>
            </a:r>
            <a:r>
              <a:rPr lang="ru-RU" sz="1400" dirty="0" err="1"/>
              <a:t>якостей</a:t>
            </a:r>
            <a:r>
              <a:rPr lang="ru-RU" sz="1400" dirty="0"/>
              <a:t> (</a:t>
            </a:r>
            <a:r>
              <a:rPr lang="ru-RU" sz="1400" dirty="0" err="1"/>
              <a:t>яким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бути?). Але не </a:t>
            </a:r>
            <a:r>
              <a:rPr lang="ru-RU" sz="1400" dirty="0" err="1"/>
              <a:t>перестарайтеся</a:t>
            </a:r>
            <a:r>
              <a:rPr lang="ru-RU" sz="1400" dirty="0"/>
              <a:t> з </a:t>
            </a:r>
            <a:r>
              <a:rPr lang="ru-RU" sz="1400" dirty="0" err="1"/>
              <a:t>вимогами</a:t>
            </a:r>
            <a:r>
              <a:rPr lang="ru-RU" sz="1400" dirty="0"/>
              <a:t> в </a:t>
            </a:r>
            <a:r>
              <a:rPr lang="ru-RU" sz="1400" dirty="0" err="1"/>
              <a:t>профілі</a:t>
            </a:r>
            <a:r>
              <a:rPr lang="ru-RU" sz="1400" dirty="0"/>
              <a:t>. </a:t>
            </a:r>
            <a:r>
              <a:rPr lang="ru-RU" sz="1400" dirty="0" err="1"/>
              <a:t>Ідеальних</a:t>
            </a:r>
            <a:r>
              <a:rPr lang="ru-RU" sz="1400" dirty="0"/>
              <a:t> не </a:t>
            </a:r>
            <a:r>
              <a:rPr lang="ru-RU" sz="1400" dirty="0" err="1"/>
              <a:t>буває</a:t>
            </a:r>
            <a:r>
              <a:rPr lang="ru-RU" sz="1400" dirty="0"/>
              <a:t>. </a:t>
            </a:r>
            <a:r>
              <a:rPr lang="ru-RU" sz="1400" dirty="0" err="1"/>
              <a:t>Розбийте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вимоги</a:t>
            </a:r>
            <a:r>
              <a:rPr lang="ru-RU" sz="1400" dirty="0"/>
              <a:t> на </a:t>
            </a:r>
            <a:r>
              <a:rPr lang="ru-RU" sz="1400" dirty="0" err="1"/>
              <a:t>обов’язкові</a:t>
            </a:r>
            <a:r>
              <a:rPr lang="ru-RU" sz="1400" dirty="0"/>
              <a:t> та </a:t>
            </a:r>
            <a:r>
              <a:rPr lang="ru-RU" sz="1400" dirty="0" err="1"/>
              <a:t>бажані</a:t>
            </a:r>
            <a:r>
              <a:rPr lang="ru-RU" sz="1400" dirty="0"/>
              <a:t>.</a:t>
            </a:r>
          </a:p>
          <a:p>
            <a:r>
              <a:rPr lang="ru-RU" sz="1400" b="1" dirty="0" err="1"/>
              <a:t>Підготуйте</a:t>
            </a:r>
            <a:r>
              <a:rPr lang="ru-RU" sz="1400" b="1" dirty="0"/>
              <a:t> список </a:t>
            </a:r>
            <a:r>
              <a:rPr lang="ru-RU" sz="1400" b="1" dirty="0" err="1"/>
              <a:t>питань</a:t>
            </a:r>
            <a:endParaRPr lang="ru-RU" sz="1400" b="1" dirty="0"/>
          </a:p>
          <a:p>
            <a:r>
              <a:rPr lang="ru-RU" sz="1400" dirty="0"/>
              <a:t>Перед початком </a:t>
            </a:r>
            <a:r>
              <a:rPr lang="ru-RU" sz="1400" dirty="0" err="1"/>
              <a:t>співбесіди</a:t>
            </a:r>
            <a:r>
              <a:rPr lang="ru-RU" sz="1400" dirty="0"/>
              <a:t> у вас </a:t>
            </a:r>
            <a:r>
              <a:rPr lang="ru-RU" sz="1400" dirty="0" err="1"/>
              <a:t>має</a:t>
            </a:r>
            <a:r>
              <a:rPr lang="ru-RU" sz="1400" dirty="0"/>
              <a:t> бути </a:t>
            </a:r>
            <a:r>
              <a:rPr lang="ru-RU" sz="1400" dirty="0" err="1"/>
              <a:t>готовий</a:t>
            </a:r>
            <a:r>
              <a:rPr lang="ru-RU" sz="1400" dirty="0"/>
              <a:t> </a:t>
            </a:r>
            <a:r>
              <a:rPr lang="ru-RU" sz="1400" dirty="0" err="1"/>
              <a:t>конкретний</a:t>
            </a:r>
            <a:r>
              <a:rPr lang="ru-RU" sz="1400" dirty="0"/>
              <a:t>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питань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допоможе</a:t>
            </a:r>
            <a:r>
              <a:rPr lang="ru-RU" sz="1400" dirty="0"/>
              <a:t> </a:t>
            </a:r>
            <a:r>
              <a:rPr lang="ru-RU" sz="1400" dirty="0" err="1"/>
              <a:t>визначитися</a:t>
            </a:r>
            <a:r>
              <a:rPr lang="ru-RU" sz="1400" dirty="0"/>
              <a:t> з </a:t>
            </a:r>
            <a:r>
              <a:rPr lang="ru-RU" sz="1400" dirty="0" err="1"/>
              <a:t>вибором</a:t>
            </a:r>
            <a:r>
              <a:rPr lang="ru-RU" sz="1400" dirty="0"/>
              <a:t> </a:t>
            </a:r>
            <a:r>
              <a:rPr lang="ru-RU" sz="1400" dirty="0" err="1"/>
              <a:t>ідеального</a:t>
            </a:r>
            <a:r>
              <a:rPr lang="ru-RU" sz="1400" dirty="0"/>
              <a:t> кандидата.</a:t>
            </a:r>
          </a:p>
          <a:p>
            <a:r>
              <a:rPr lang="ru-RU" sz="1400" dirty="0" err="1"/>
              <a:t>Намагайтеся</a:t>
            </a:r>
            <a:r>
              <a:rPr lang="ru-RU" sz="1400" dirty="0"/>
              <a:t>, </a:t>
            </a:r>
            <a:r>
              <a:rPr lang="ru-RU" sz="1400" dirty="0" err="1"/>
              <a:t>щоби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 </a:t>
            </a:r>
            <a:r>
              <a:rPr lang="ru-RU" sz="1400" dirty="0" err="1"/>
              <a:t>виявляли</a:t>
            </a:r>
            <a:r>
              <a:rPr lang="ru-RU" sz="1400" dirty="0"/>
              <a:t> </a:t>
            </a:r>
            <a:r>
              <a:rPr lang="ru-RU" sz="1400" dirty="0" err="1"/>
              <a:t>ефективність</a:t>
            </a:r>
            <a:r>
              <a:rPr lang="ru-RU" sz="1400" dirty="0"/>
              <a:t> </a:t>
            </a:r>
            <a:r>
              <a:rPr lang="ru-RU" sz="1400" dirty="0" err="1"/>
              <a:t>співробітника</a:t>
            </a:r>
            <a:r>
              <a:rPr lang="ru-RU" sz="1400" dirty="0"/>
              <a:t>. Головне </a:t>
            </a:r>
            <a:r>
              <a:rPr lang="ru-RU" sz="1400" dirty="0" err="1"/>
              <a:t>завдання</a:t>
            </a:r>
            <a:r>
              <a:rPr lang="ru-RU" sz="1400" dirty="0"/>
              <a:t> — </a:t>
            </a:r>
            <a:r>
              <a:rPr lang="ru-RU" sz="1400" dirty="0" err="1"/>
              <a:t>дізнатися</a:t>
            </a:r>
            <a:r>
              <a:rPr lang="ru-RU" sz="1400" dirty="0"/>
              <a:t> </a:t>
            </a:r>
            <a:r>
              <a:rPr lang="ru-RU" sz="1400" dirty="0" err="1"/>
              <a:t>попередні</a:t>
            </a:r>
            <a:r>
              <a:rPr lang="ru-RU" sz="1400" dirty="0"/>
              <a:t> </a:t>
            </a:r>
            <a:r>
              <a:rPr lang="ru-RU" sz="1400" dirty="0" err="1"/>
              <a:t>результати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кандидата.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спілкування</a:t>
            </a:r>
            <a:r>
              <a:rPr lang="ru-RU" sz="1400" dirty="0"/>
              <a:t> у вас </a:t>
            </a:r>
            <a:r>
              <a:rPr lang="ru-RU" sz="1400" dirty="0" err="1"/>
              <a:t>виникає</a:t>
            </a:r>
            <a:r>
              <a:rPr lang="ru-RU" sz="1400" dirty="0"/>
              <a:t> </a:t>
            </a:r>
            <a:r>
              <a:rPr lang="ru-RU" sz="1400" dirty="0" err="1"/>
              <a:t>додаткове</a:t>
            </a:r>
            <a:r>
              <a:rPr lang="ru-RU" sz="1400" dirty="0"/>
              <a:t> </a:t>
            </a:r>
            <a:r>
              <a:rPr lang="ru-RU" sz="1400" dirty="0" err="1"/>
              <a:t>запитання</a:t>
            </a:r>
            <a:r>
              <a:rPr lang="ru-RU" sz="1400" dirty="0"/>
              <a:t> до кандидата, </a:t>
            </a:r>
            <a:r>
              <a:rPr lang="ru-RU" sz="1400" dirty="0" err="1"/>
              <a:t>обов’язково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поставте</a:t>
            </a:r>
            <a:r>
              <a:rPr lang="ru-RU" sz="1400" dirty="0"/>
              <a:t>. Ваша мета — </a:t>
            </a:r>
            <a:r>
              <a:rPr lang="ru-RU" sz="1400" dirty="0" err="1"/>
              <a:t>отримати</a:t>
            </a:r>
            <a:r>
              <a:rPr lang="ru-RU" sz="1400" dirty="0"/>
              <a:t> максимально </a:t>
            </a:r>
            <a:r>
              <a:rPr lang="ru-RU" sz="1400" dirty="0" err="1"/>
              <a:t>повне</a:t>
            </a:r>
            <a:r>
              <a:rPr lang="ru-RU" sz="1400" dirty="0"/>
              <a:t> </a:t>
            </a:r>
            <a:r>
              <a:rPr lang="ru-RU" sz="1400" dirty="0" err="1"/>
              <a:t>уявлення</a:t>
            </a:r>
            <a:r>
              <a:rPr lang="ru-RU" sz="1400" dirty="0"/>
              <a:t> про претендента.</a:t>
            </a:r>
          </a:p>
          <a:p>
            <a:r>
              <a:rPr lang="ru-RU" sz="1400" dirty="0" err="1"/>
              <a:t>Пам’ятайте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список </a:t>
            </a:r>
            <a:r>
              <a:rPr lang="ru-RU" sz="1400" dirty="0" err="1"/>
              <a:t>питань</a:t>
            </a:r>
            <a:r>
              <a:rPr lang="ru-RU" sz="1400" dirty="0"/>
              <a:t> для </a:t>
            </a:r>
            <a:r>
              <a:rPr lang="ru-RU" sz="1400" dirty="0" err="1"/>
              <a:t>співбесіди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бути </a:t>
            </a:r>
            <a:r>
              <a:rPr lang="ru-RU" sz="1400" dirty="0" err="1"/>
              <a:t>складений</a:t>
            </a:r>
            <a:r>
              <a:rPr lang="ru-RU" sz="1400" dirty="0"/>
              <a:t> так, </a:t>
            </a:r>
            <a:r>
              <a:rPr lang="ru-RU" sz="1400" dirty="0" err="1"/>
              <a:t>щоби</a:t>
            </a:r>
            <a:r>
              <a:rPr lang="ru-RU" sz="1400" dirty="0"/>
              <a:t> за </a:t>
            </a:r>
            <a:r>
              <a:rPr lang="ru-RU" sz="1400" dirty="0" err="1"/>
              <a:t>відповідями</a:t>
            </a:r>
            <a:r>
              <a:rPr lang="ru-RU" sz="1400" dirty="0"/>
              <a:t> кандидата вам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зрозуміло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зможе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виконати</a:t>
            </a:r>
            <a:r>
              <a:rPr lang="ru-RU" sz="1400" dirty="0"/>
              <a:t> </a:t>
            </a:r>
            <a:r>
              <a:rPr lang="ru-RU" sz="1400" dirty="0" err="1"/>
              <a:t>ті</a:t>
            </a:r>
            <a:r>
              <a:rPr lang="ru-RU" sz="1400" dirty="0"/>
              <a:t> </a:t>
            </a:r>
            <a:r>
              <a:rPr lang="ru-RU" sz="1400" dirty="0" err="1"/>
              <a:t>завдання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хочете</a:t>
            </a:r>
            <a:r>
              <a:rPr lang="ru-RU" sz="1400" dirty="0"/>
              <a:t> </a:t>
            </a:r>
            <a:r>
              <a:rPr lang="ru-RU" sz="1400" dirty="0" err="1"/>
              <a:t>вирішити</a:t>
            </a:r>
            <a:r>
              <a:rPr lang="ru-RU" sz="1400" dirty="0"/>
              <a:t> за </a:t>
            </a:r>
            <a:r>
              <a:rPr lang="ru-RU" sz="1400" dirty="0" err="1"/>
              <a:t>допомогою</a:t>
            </a:r>
            <a:r>
              <a:rPr lang="ru-RU" sz="1400" dirty="0"/>
              <a:t> найму,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підходить</a:t>
            </a:r>
            <a:r>
              <a:rPr lang="ru-RU" sz="1400" dirty="0"/>
              <a:t> кандидат на </a:t>
            </a:r>
            <a:r>
              <a:rPr lang="ru-RU" sz="1400" dirty="0" err="1"/>
              <a:t>цю</a:t>
            </a:r>
            <a:r>
              <a:rPr lang="ru-RU" sz="1400" dirty="0"/>
              <a:t> посаду,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ні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цього</a:t>
            </a:r>
            <a:r>
              <a:rPr lang="ru-RU" sz="1400" dirty="0"/>
              <a:t> </a:t>
            </a:r>
            <a:r>
              <a:rPr lang="ru-RU" sz="1400" dirty="0" err="1"/>
              <a:t>розуміння</a:t>
            </a:r>
            <a:r>
              <a:rPr lang="ru-RU" sz="1400" dirty="0"/>
              <a:t> </a:t>
            </a:r>
            <a:r>
              <a:rPr lang="ru-RU" sz="1400" dirty="0" err="1"/>
              <a:t>немає</a:t>
            </a:r>
            <a:r>
              <a:rPr lang="ru-RU" sz="1400" dirty="0"/>
              <a:t> —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змінити</a:t>
            </a:r>
            <a:r>
              <a:rPr lang="ru-RU" sz="1400" dirty="0"/>
              <a:t> список </a:t>
            </a:r>
            <a:r>
              <a:rPr lang="ru-RU" sz="1400" dirty="0" err="1"/>
              <a:t>питань</a:t>
            </a:r>
            <a:r>
              <a:rPr lang="ru-RU" sz="1400" dirty="0"/>
              <a:t>.</a:t>
            </a:r>
          </a:p>
          <a:p>
            <a:r>
              <a:rPr lang="ru-RU" sz="1400" b="1" dirty="0" err="1"/>
              <a:t>Створіть</a:t>
            </a:r>
            <a:r>
              <a:rPr lang="ru-RU" sz="1400" b="1" dirty="0"/>
              <a:t> </a:t>
            </a:r>
            <a:r>
              <a:rPr lang="ru-RU" sz="1400" b="1" dirty="0" err="1"/>
              <a:t>доброзичливу</a:t>
            </a:r>
            <a:r>
              <a:rPr lang="ru-RU" sz="1400" b="1" dirty="0"/>
              <a:t> атмосферу з перших </a:t>
            </a:r>
            <a:r>
              <a:rPr lang="ru-RU" sz="1400" b="1" dirty="0" err="1"/>
              <a:t>хвилин</a:t>
            </a:r>
            <a:r>
              <a:rPr lang="ru-RU" sz="1400" b="1" dirty="0"/>
              <a:t> </a:t>
            </a:r>
            <a:r>
              <a:rPr lang="ru-RU" sz="1400" b="1" dirty="0" err="1"/>
              <a:t>співбесіди</a:t>
            </a:r>
            <a:endParaRPr lang="ru-RU" sz="1400" b="1" dirty="0"/>
          </a:p>
          <a:p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більше</a:t>
            </a:r>
            <a:r>
              <a:rPr lang="ru-RU" sz="1400" dirty="0"/>
              <a:t> кандидат </a:t>
            </a:r>
            <a:r>
              <a:rPr lang="ru-RU" sz="1400" dirty="0" err="1"/>
              <a:t>зацікавлений</a:t>
            </a:r>
            <a:r>
              <a:rPr lang="ru-RU" sz="1400" dirty="0"/>
              <a:t> у </a:t>
            </a:r>
            <a:r>
              <a:rPr lang="ru-RU" sz="1400" dirty="0" err="1"/>
              <a:t>вашій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, то </a:t>
            </a:r>
            <a:r>
              <a:rPr lang="ru-RU" sz="1400" dirty="0" err="1"/>
              <a:t>вище</a:t>
            </a:r>
            <a:r>
              <a:rPr lang="ru-RU" sz="1400" dirty="0"/>
              <a:t> в </a:t>
            </a:r>
            <a:r>
              <a:rPr lang="ru-RU" sz="1400" dirty="0" err="1"/>
              <a:t>нього</a:t>
            </a:r>
            <a:r>
              <a:rPr lang="ru-RU" sz="1400" dirty="0"/>
              <a:t>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стресу</a:t>
            </a:r>
            <a:r>
              <a:rPr lang="ru-RU" sz="1400" dirty="0"/>
              <a:t>, тому </a:t>
            </a:r>
            <a:r>
              <a:rPr lang="ru-RU" sz="1400" dirty="0" err="1"/>
              <a:t>скромний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недосвідчений</a:t>
            </a:r>
            <a:r>
              <a:rPr lang="ru-RU" sz="1400" dirty="0"/>
              <a:t> кандидат </a:t>
            </a:r>
            <a:r>
              <a:rPr lang="ru-RU" sz="1400" dirty="0" err="1"/>
              <a:t>може</a:t>
            </a:r>
            <a:r>
              <a:rPr lang="ru-RU" sz="1400" dirty="0"/>
              <a:t> не </a:t>
            </a:r>
            <a:r>
              <a:rPr lang="ru-RU" sz="1400" dirty="0" err="1"/>
              <a:t>розкритися</a:t>
            </a:r>
            <a:r>
              <a:rPr lang="ru-RU" sz="1400" dirty="0"/>
              <a:t>. </a:t>
            </a:r>
            <a:r>
              <a:rPr lang="ru-RU" sz="1400" dirty="0" err="1"/>
              <a:t>Щоби</a:t>
            </a:r>
            <a:r>
              <a:rPr lang="ru-RU" sz="1400" dirty="0"/>
              <a:t> </a:t>
            </a:r>
            <a:r>
              <a:rPr lang="ru-RU" sz="1400" dirty="0" err="1"/>
              <a:t>спілкування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комфортним</a:t>
            </a:r>
            <a:r>
              <a:rPr lang="ru-RU" sz="1400" dirty="0"/>
              <a:t>, </a:t>
            </a:r>
            <a:r>
              <a:rPr lang="ru-RU" sz="1400" dirty="0" err="1"/>
              <a:t>усуньте</a:t>
            </a:r>
            <a:r>
              <a:rPr lang="ru-RU" sz="1400" dirty="0"/>
              <a:t> </a:t>
            </a:r>
            <a:r>
              <a:rPr lang="ru-RU" sz="1400" dirty="0" err="1"/>
              <a:t>бар’єр</a:t>
            </a:r>
            <a:r>
              <a:rPr lang="ru-RU" sz="1400" dirty="0"/>
              <a:t> </a:t>
            </a:r>
            <a:r>
              <a:rPr lang="ru-RU" sz="1400" dirty="0" err="1"/>
              <a:t>недовіри</a:t>
            </a:r>
            <a:r>
              <a:rPr lang="ru-RU" sz="1400" dirty="0"/>
              <a:t>. </a:t>
            </a:r>
            <a:r>
              <a:rPr lang="ru-RU" sz="1400" dirty="0" err="1"/>
              <a:t>Запропонуйте</a:t>
            </a:r>
            <a:r>
              <a:rPr lang="ru-RU" sz="1400" dirty="0"/>
              <a:t> кандидату води / </a:t>
            </a:r>
            <a:r>
              <a:rPr lang="ru-RU" sz="1400" dirty="0" err="1"/>
              <a:t>кави</a:t>
            </a:r>
            <a:r>
              <a:rPr lang="ru-RU" sz="1400" dirty="0"/>
              <a:t>, </a:t>
            </a:r>
            <a:r>
              <a:rPr lang="ru-RU" sz="1400" dirty="0" err="1"/>
              <a:t>місце</a:t>
            </a:r>
            <a:r>
              <a:rPr lang="ru-RU" sz="1400" dirty="0"/>
              <a:t>, </a:t>
            </a:r>
            <a:r>
              <a:rPr lang="ru-RU" sz="1400" dirty="0" err="1"/>
              <a:t>куди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покласти</a:t>
            </a:r>
            <a:r>
              <a:rPr lang="ru-RU" sz="1400" dirty="0"/>
              <a:t> </a:t>
            </a:r>
            <a:r>
              <a:rPr lang="ru-RU" sz="1400" dirty="0" err="1"/>
              <a:t>речі</a:t>
            </a:r>
            <a:r>
              <a:rPr lang="ru-RU" sz="1400" dirty="0"/>
              <a:t>. Дайте </a:t>
            </a:r>
            <a:r>
              <a:rPr lang="ru-RU" sz="1400" dirty="0" err="1"/>
              <a:t>йому</a:t>
            </a:r>
            <a:r>
              <a:rPr lang="ru-RU" sz="1400" dirty="0"/>
              <a:t> </a:t>
            </a:r>
            <a:r>
              <a:rPr lang="ru-RU" sz="1400" dirty="0" err="1"/>
              <a:t>кілька</a:t>
            </a:r>
            <a:r>
              <a:rPr lang="ru-RU" sz="1400" dirty="0"/>
              <a:t> </a:t>
            </a:r>
            <a:r>
              <a:rPr lang="ru-RU" sz="1400" dirty="0" err="1"/>
              <a:t>хвилин</a:t>
            </a:r>
            <a:r>
              <a:rPr lang="ru-RU" sz="1400" dirty="0"/>
              <a:t>, </a:t>
            </a:r>
            <a:r>
              <a:rPr lang="ru-RU" sz="1400" dirty="0" err="1"/>
              <a:t>щоби</a:t>
            </a:r>
            <a:r>
              <a:rPr lang="ru-RU" sz="1400" dirty="0"/>
              <a:t> </a:t>
            </a:r>
            <a:r>
              <a:rPr lang="ru-RU" sz="1400" dirty="0" err="1"/>
              <a:t>розслабитися</a:t>
            </a:r>
            <a:r>
              <a:rPr lang="ru-RU" sz="1400" dirty="0"/>
              <a:t> і </a:t>
            </a:r>
            <a:r>
              <a:rPr lang="ru-RU" sz="1400" dirty="0" err="1"/>
              <a:t>відчути</a:t>
            </a:r>
            <a:r>
              <a:rPr lang="ru-RU" sz="1400" dirty="0"/>
              <a:t> себе </a:t>
            </a:r>
            <a:r>
              <a:rPr lang="ru-RU" sz="1400" dirty="0" err="1"/>
              <a:t>трохи</a:t>
            </a:r>
            <a:r>
              <a:rPr lang="ru-RU" sz="1400" dirty="0"/>
              <a:t> </a:t>
            </a:r>
            <a:r>
              <a:rPr lang="ru-RU" sz="1400" dirty="0" err="1"/>
              <a:t>комфортніше</a:t>
            </a:r>
            <a:r>
              <a:rPr lang="ru-RU" sz="1400" dirty="0"/>
              <a:t>. </a:t>
            </a:r>
            <a:r>
              <a:rPr lang="ru-RU" sz="1400" dirty="0" err="1"/>
              <a:t>Поцікавтеся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швидко</a:t>
            </a:r>
            <a:r>
              <a:rPr lang="ru-RU" sz="1400" dirty="0"/>
              <a:t> кандидат вас </a:t>
            </a:r>
            <a:r>
              <a:rPr lang="ru-RU" sz="1400" dirty="0" err="1"/>
              <a:t>знайшов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 легко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дістатися</a:t>
            </a:r>
            <a:r>
              <a:rPr lang="ru-RU" sz="1400" dirty="0"/>
              <a:t> до </a:t>
            </a:r>
            <a:r>
              <a:rPr lang="ru-RU" sz="1400" dirty="0" err="1"/>
              <a:t>офісу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Пам’ятайте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u="sng" dirty="0" err="1"/>
              <a:t>враження</a:t>
            </a:r>
            <a:r>
              <a:rPr lang="ru-RU" sz="1400" u="sng" dirty="0"/>
              <a:t> про </a:t>
            </a:r>
            <a:r>
              <a:rPr lang="ru-RU" sz="1400" u="sng" dirty="0" err="1"/>
              <a:t>компанію</a:t>
            </a:r>
            <a:r>
              <a:rPr lang="ru-RU" sz="1400" u="sng" dirty="0"/>
              <a:t> </a:t>
            </a:r>
            <a:r>
              <a:rPr lang="ru-RU" sz="1400" u="sng" dirty="0" err="1"/>
              <a:t>формується</a:t>
            </a:r>
            <a:r>
              <a:rPr lang="ru-RU" sz="1400" u="sng" dirty="0"/>
              <a:t> в </a:t>
            </a:r>
            <a:r>
              <a:rPr lang="ru-RU" sz="1400" u="sng" dirty="0" err="1"/>
              <a:t>перші</a:t>
            </a:r>
            <a:r>
              <a:rPr lang="ru-RU" sz="1400" u="sng" dirty="0"/>
              <a:t> 3–5 </a:t>
            </a:r>
            <a:r>
              <a:rPr lang="ru-RU" sz="1400" u="sng" dirty="0" err="1"/>
              <a:t>хвилин</a:t>
            </a:r>
            <a:r>
              <a:rPr lang="ru-RU" sz="1400" dirty="0"/>
              <a:t>. Тому </a:t>
            </a:r>
            <a:r>
              <a:rPr lang="ru-RU" sz="1400" dirty="0" err="1"/>
              <a:t>почніть</a:t>
            </a:r>
            <a:r>
              <a:rPr lang="ru-RU" sz="1400" dirty="0"/>
              <a:t> </a:t>
            </a:r>
            <a:r>
              <a:rPr lang="ru-RU" sz="1400" dirty="0" err="1"/>
              <a:t>співбесіду</a:t>
            </a:r>
            <a:r>
              <a:rPr lang="ru-RU" sz="1400" dirty="0"/>
              <a:t> </a:t>
            </a:r>
            <a:r>
              <a:rPr lang="ru-RU" sz="1400" dirty="0" err="1"/>
              <a:t>вчасно</a:t>
            </a:r>
            <a:r>
              <a:rPr lang="ru-RU" sz="1400" dirty="0"/>
              <a:t>, </a:t>
            </a:r>
            <a:r>
              <a:rPr lang="ru-RU" sz="1400" dirty="0" err="1"/>
              <a:t>відрекомендуйте</a:t>
            </a:r>
            <a:r>
              <a:rPr lang="ru-RU" sz="1400" dirty="0"/>
              <a:t> себе й тих, </a:t>
            </a:r>
            <a:r>
              <a:rPr lang="ru-RU" sz="1400" dirty="0" err="1"/>
              <a:t>хто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 </a:t>
            </a:r>
            <a:r>
              <a:rPr lang="ru-RU" sz="1400" dirty="0" err="1"/>
              <a:t>присутній</a:t>
            </a:r>
            <a:r>
              <a:rPr lang="ru-RU" sz="1400" dirty="0"/>
              <a:t> на </a:t>
            </a:r>
            <a:r>
              <a:rPr lang="ru-RU" sz="1400" dirty="0" err="1"/>
              <a:t>зустрічі</a:t>
            </a:r>
            <a:r>
              <a:rPr lang="ru-RU" sz="1400" dirty="0"/>
              <a:t>, </a:t>
            </a:r>
            <a:r>
              <a:rPr lang="ru-RU" sz="1400" dirty="0" err="1"/>
              <a:t>розкажіть</a:t>
            </a:r>
            <a:r>
              <a:rPr lang="ru-RU" sz="1400" dirty="0"/>
              <a:t> кандидату про </a:t>
            </a:r>
            <a:r>
              <a:rPr lang="ru-RU" sz="1400" dirty="0" err="1"/>
              <a:t>компанію</a:t>
            </a:r>
            <a:r>
              <a:rPr lang="ru-RU" sz="1400" dirty="0"/>
              <a:t> і </a:t>
            </a:r>
            <a:r>
              <a:rPr lang="ru-RU" sz="1400" dirty="0" err="1"/>
              <a:t>вакансію</a:t>
            </a:r>
            <a:r>
              <a:rPr lang="ru-RU" sz="1400" dirty="0"/>
              <a:t>. Детально </a:t>
            </a:r>
            <a:r>
              <a:rPr lang="ru-RU" sz="1400" dirty="0" err="1"/>
              <a:t>поясніть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потрібно</a:t>
            </a:r>
            <a:r>
              <a:rPr lang="ru-RU" sz="1400" dirty="0"/>
              <a:t> буде </a:t>
            </a:r>
            <a:r>
              <a:rPr lang="ru-RU" sz="1400" dirty="0" err="1"/>
              <a:t>робити</a:t>
            </a:r>
            <a:r>
              <a:rPr lang="ru-RU" sz="1400" dirty="0"/>
              <a:t>, </a:t>
            </a:r>
            <a:r>
              <a:rPr lang="ru-RU" sz="1400" dirty="0" err="1"/>
              <a:t>чому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вибрати</a:t>
            </a:r>
            <a:r>
              <a:rPr lang="ru-RU" sz="1400" dirty="0"/>
              <a:t> вашу </a:t>
            </a:r>
            <a:r>
              <a:rPr lang="ru-RU" sz="1400" dirty="0" err="1"/>
              <a:t>компанію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переваги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з вами.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863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b="1" dirty="0" err="1"/>
              <a:t>Контролюйте</a:t>
            </a:r>
            <a:r>
              <a:rPr lang="ru-RU" sz="1400" b="1" dirty="0"/>
              <a:t> кандидата</a:t>
            </a:r>
          </a:p>
          <a:p>
            <a:r>
              <a:rPr lang="ru-RU" sz="1400" dirty="0"/>
              <a:t>Не допускайте, </a:t>
            </a:r>
            <a:r>
              <a:rPr lang="ru-RU" sz="1400" dirty="0" err="1"/>
              <a:t>щоби</a:t>
            </a:r>
            <a:r>
              <a:rPr lang="ru-RU" sz="1400" dirty="0"/>
              <a:t> </a:t>
            </a:r>
            <a:r>
              <a:rPr lang="ru-RU" sz="1400" dirty="0" err="1"/>
              <a:t>хід</a:t>
            </a:r>
            <a:r>
              <a:rPr lang="ru-RU" sz="1400" dirty="0"/>
              <a:t> </a:t>
            </a:r>
            <a:r>
              <a:rPr lang="ru-RU" sz="1400" dirty="0" err="1"/>
              <a:t>бесіди</a:t>
            </a:r>
            <a:r>
              <a:rPr lang="ru-RU" sz="1400" dirty="0"/>
              <a:t> задавав </a:t>
            </a:r>
            <a:r>
              <a:rPr lang="ru-RU" sz="1400" dirty="0" err="1"/>
              <a:t>шукач</a:t>
            </a:r>
            <a:r>
              <a:rPr lang="ru-RU" sz="1400" dirty="0"/>
              <a:t>. Коли кандидат говорить не на тему, </a:t>
            </a:r>
            <a:r>
              <a:rPr lang="ru-RU" sz="1400" dirty="0" err="1"/>
              <a:t>поверніть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 до </a:t>
            </a:r>
            <a:r>
              <a:rPr lang="ru-RU" sz="1400" dirty="0" err="1"/>
              <a:t>поставленого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бачите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розмова</a:t>
            </a:r>
            <a:r>
              <a:rPr lang="ru-RU" sz="1400" dirty="0"/>
              <a:t> </a:t>
            </a:r>
            <a:r>
              <a:rPr lang="ru-RU" sz="1400" dirty="0" err="1"/>
              <a:t>йде</a:t>
            </a:r>
            <a:r>
              <a:rPr lang="ru-RU" sz="1400" dirty="0"/>
              <a:t> в </a:t>
            </a:r>
            <a:r>
              <a:rPr lang="ru-RU" sz="1400" dirty="0" err="1"/>
              <a:t>інший</a:t>
            </a:r>
            <a:r>
              <a:rPr lang="ru-RU" sz="1400" dirty="0"/>
              <a:t> </a:t>
            </a:r>
            <a:r>
              <a:rPr lang="ru-RU" sz="1400" dirty="0" err="1"/>
              <a:t>бік</a:t>
            </a:r>
            <a:r>
              <a:rPr lang="ru-RU" sz="1400" dirty="0"/>
              <a:t>, </a:t>
            </a:r>
            <a:r>
              <a:rPr lang="ru-RU" sz="1400" dirty="0" err="1"/>
              <a:t>ввічливо</a:t>
            </a:r>
            <a:r>
              <a:rPr lang="ru-RU" sz="1400" dirty="0"/>
              <a:t> </a:t>
            </a:r>
            <a:r>
              <a:rPr lang="ru-RU" sz="1400" dirty="0" err="1"/>
              <a:t>зупиняйте</a:t>
            </a:r>
            <a:r>
              <a:rPr lang="ru-RU" sz="1400" dirty="0"/>
              <a:t> й </a:t>
            </a:r>
            <a:r>
              <a:rPr lang="ru-RU" sz="1400" dirty="0" err="1"/>
              <a:t>повторюйте</a:t>
            </a:r>
            <a:r>
              <a:rPr lang="ru-RU" sz="1400" dirty="0"/>
              <a:t> </a:t>
            </a:r>
            <a:r>
              <a:rPr lang="ru-RU" sz="1400" dirty="0" err="1"/>
              <a:t>своє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відповіді</a:t>
            </a:r>
            <a:r>
              <a:rPr lang="ru-RU" sz="1400" dirty="0"/>
              <a:t> </a:t>
            </a:r>
            <a:r>
              <a:rPr lang="ru-RU" sz="1400" dirty="0" err="1"/>
              <a:t>немає</a:t>
            </a:r>
            <a:r>
              <a:rPr lang="ru-RU" sz="1400" dirty="0"/>
              <a:t>, а кандидат </a:t>
            </a:r>
            <a:r>
              <a:rPr lang="ru-RU" sz="1400" dirty="0" err="1"/>
              <a:t>продовжує</a:t>
            </a:r>
            <a:r>
              <a:rPr lang="ru-RU" sz="1400" dirty="0"/>
              <a:t> </a:t>
            </a:r>
            <a:r>
              <a:rPr lang="ru-RU" sz="1400" dirty="0" err="1"/>
              <a:t>говорити</a:t>
            </a:r>
            <a:r>
              <a:rPr lang="ru-RU" sz="1400" dirty="0"/>
              <a:t>, </a:t>
            </a:r>
            <a:r>
              <a:rPr lang="ru-RU" sz="1400" dirty="0" err="1"/>
              <a:t>зупиніть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й </a:t>
            </a:r>
            <a:r>
              <a:rPr lang="ru-RU" sz="1400" dirty="0" err="1"/>
              <a:t>перейдіть</a:t>
            </a:r>
            <a:r>
              <a:rPr lang="ru-RU" sz="1400" dirty="0"/>
              <a:t> до </a:t>
            </a:r>
            <a:r>
              <a:rPr lang="ru-RU" sz="1400" dirty="0" err="1"/>
              <a:t>наступного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.</a:t>
            </a:r>
          </a:p>
          <a:p>
            <a:r>
              <a:rPr lang="ru-RU" sz="1400" dirty="0"/>
              <a:t>Головна мета </a:t>
            </a:r>
            <a:r>
              <a:rPr lang="ru-RU" sz="1400" dirty="0" err="1"/>
              <a:t>співбесіди</a:t>
            </a:r>
            <a:r>
              <a:rPr lang="ru-RU" sz="1400" dirty="0"/>
              <a:t> — </a:t>
            </a:r>
            <a:r>
              <a:rPr lang="ru-RU" sz="1400" dirty="0" err="1"/>
              <a:t>розгледіти</a:t>
            </a:r>
            <a:r>
              <a:rPr lang="ru-RU" sz="1400" dirty="0"/>
              <a:t> суть кандидата і </a:t>
            </a:r>
            <a:r>
              <a:rPr lang="ru-RU" sz="1400" dirty="0" err="1"/>
              <a:t>зрозуміти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 буде </a:t>
            </a:r>
            <a:r>
              <a:rPr lang="ru-RU" sz="1400" dirty="0" err="1"/>
              <a:t>ця</a:t>
            </a:r>
            <a:r>
              <a:rPr lang="ru-RU" sz="1400" dirty="0"/>
              <a:t> </a:t>
            </a:r>
            <a:r>
              <a:rPr lang="ru-RU" sz="1400" dirty="0" err="1"/>
              <a:t>людина</a:t>
            </a:r>
            <a:r>
              <a:rPr lang="ru-RU" sz="1400" dirty="0"/>
              <a:t> </a:t>
            </a:r>
            <a:r>
              <a:rPr lang="ru-RU" sz="1400" dirty="0" err="1"/>
              <a:t>корисна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як </a:t>
            </a:r>
            <a:r>
              <a:rPr lang="ru-RU" sz="1400" dirty="0" err="1"/>
              <a:t>співробітник</a:t>
            </a:r>
            <a:r>
              <a:rPr lang="ru-RU" sz="1400" dirty="0"/>
              <a:t>.</a:t>
            </a:r>
          </a:p>
          <a:p>
            <a:r>
              <a:rPr lang="ru-RU" sz="1400" dirty="0"/>
              <a:t>Тому </a:t>
            </a:r>
            <a:r>
              <a:rPr lang="ru-RU" sz="1400" dirty="0" err="1"/>
              <a:t>важливо</a:t>
            </a:r>
            <a:r>
              <a:rPr lang="ru-RU" sz="1400" dirty="0"/>
              <a:t> </a:t>
            </a:r>
            <a:r>
              <a:rPr lang="ru-RU" sz="1400" dirty="0" err="1"/>
              <a:t>дістати</a:t>
            </a:r>
            <a:r>
              <a:rPr lang="ru-RU" sz="1400" dirty="0"/>
              <a:t> </a:t>
            </a:r>
            <a:r>
              <a:rPr lang="ru-RU" sz="1400" dirty="0" err="1"/>
              <a:t>чіткі</a:t>
            </a:r>
            <a:r>
              <a:rPr lang="ru-RU" sz="1400" dirty="0"/>
              <a:t>, </a:t>
            </a:r>
            <a:r>
              <a:rPr lang="ru-RU" sz="1400" dirty="0" err="1"/>
              <a:t>зрозумілі</a:t>
            </a:r>
            <a:r>
              <a:rPr lang="ru-RU" sz="1400" dirty="0"/>
              <a:t> </a:t>
            </a:r>
            <a:r>
              <a:rPr lang="ru-RU" sz="1400" dirty="0" err="1"/>
              <a:t>відповіді</a:t>
            </a:r>
            <a:r>
              <a:rPr lang="ru-RU" sz="1400" dirty="0"/>
              <a:t>. </a:t>
            </a:r>
            <a:r>
              <a:rPr lang="ru-RU" sz="1400" dirty="0" err="1"/>
              <a:t>Дізнайтеся</a:t>
            </a:r>
            <a:r>
              <a:rPr lang="ru-RU" sz="1400" dirty="0"/>
              <a:t> </a:t>
            </a:r>
            <a:r>
              <a:rPr lang="ru-RU" sz="1400" dirty="0" err="1"/>
              <a:t>конкретні</a:t>
            </a:r>
            <a:r>
              <a:rPr lang="ru-RU" sz="1400" dirty="0"/>
              <a:t> </a:t>
            </a:r>
            <a:r>
              <a:rPr lang="ru-RU" sz="1400" dirty="0" err="1"/>
              <a:t>факти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підтверджують</a:t>
            </a:r>
            <a:r>
              <a:rPr lang="ru-RU" sz="1400" dirty="0"/>
              <a:t> </a:t>
            </a:r>
            <a:r>
              <a:rPr lang="ru-RU" sz="1400" dirty="0" err="1"/>
              <a:t>результативність</a:t>
            </a:r>
            <a:r>
              <a:rPr lang="ru-RU" sz="1400" dirty="0"/>
              <a:t> </a:t>
            </a:r>
            <a:r>
              <a:rPr lang="ru-RU" sz="1400" dirty="0" err="1"/>
              <a:t>співробітника</a:t>
            </a:r>
            <a:r>
              <a:rPr lang="ru-RU" sz="1400" dirty="0"/>
              <a:t>. 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людина</a:t>
            </a:r>
            <a:r>
              <a:rPr lang="ru-RU" sz="1400" dirty="0"/>
              <a:t> </a:t>
            </a:r>
            <a:r>
              <a:rPr lang="ru-RU" sz="1400" dirty="0" err="1"/>
              <a:t>претендує</a:t>
            </a:r>
            <a:r>
              <a:rPr lang="ru-RU" sz="1400" dirty="0"/>
              <a:t> на посаду менеджера з продажу, </a:t>
            </a:r>
            <a:r>
              <a:rPr lang="ru-RU" sz="1400" dirty="0" err="1"/>
              <a:t>дізнайтеся</a:t>
            </a:r>
            <a:r>
              <a:rPr lang="ru-RU" sz="1400" dirty="0"/>
              <a:t> </a:t>
            </a:r>
            <a:r>
              <a:rPr lang="ru-RU" sz="1400" dirty="0" err="1"/>
              <a:t>показники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 </a:t>
            </a:r>
            <a:r>
              <a:rPr lang="ru-RU" sz="1400" dirty="0" err="1"/>
              <a:t>продажів</a:t>
            </a:r>
            <a:r>
              <a:rPr lang="ru-RU" sz="1400" dirty="0"/>
              <a:t> у цифрах. </a:t>
            </a:r>
            <a:r>
              <a:rPr lang="ru-RU" sz="1400" dirty="0" err="1"/>
              <a:t>Якщо</a:t>
            </a:r>
            <a:r>
              <a:rPr lang="ru-RU" sz="1400" dirty="0"/>
              <a:t> кандидат </a:t>
            </a:r>
            <a:r>
              <a:rPr lang="ru-RU" sz="1400" dirty="0" err="1"/>
              <a:t>показував</a:t>
            </a:r>
            <a:r>
              <a:rPr lang="ru-RU" sz="1400" dirty="0"/>
              <a:t> </a:t>
            </a:r>
            <a:r>
              <a:rPr lang="ru-RU" sz="1400" dirty="0" err="1"/>
              <a:t>хороші</a:t>
            </a:r>
            <a:r>
              <a:rPr lang="ru-RU" sz="1400" dirty="0"/>
              <a:t> </a:t>
            </a:r>
            <a:r>
              <a:rPr lang="ru-RU" sz="1400" dirty="0" err="1"/>
              <a:t>результати</a:t>
            </a:r>
            <a:r>
              <a:rPr lang="ru-RU" sz="1400" dirty="0"/>
              <a:t> в </a:t>
            </a:r>
            <a:r>
              <a:rPr lang="ru-RU" sz="1400" dirty="0" err="1"/>
              <a:t>минулому</a:t>
            </a:r>
            <a:r>
              <a:rPr lang="ru-RU" sz="1400" dirty="0"/>
              <a:t>, </a:t>
            </a:r>
            <a:r>
              <a:rPr lang="ru-RU" sz="1400" dirty="0" err="1"/>
              <a:t>він</a:t>
            </a:r>
            <a:r>
              <a:rPr lang="ru-RU" sz="1400" dirty="0"/>
              <a:t> буде </a:t>
            </a:r>
            <a:r>
              <a:rPr lang="ru-RU" sz="1400" dirty="0" err="1"/>
              <a:t>результативним</a:t>
            </a:r>
            <a:r>
              <a:rPr lang="ru-RU" sz="1400" dirty="0"/>
              <a:t> і на новому </a:t>
            </a:r>
            <a:r>
              <a:rPr lang="ru-RU" sz="1400" dirty="0" err="1"/>
              <a:t>місці</a:t>
            </a:r>
            <a:r>
              <a:rPr lang="ru-RU" sz="1400" dirty="0"/>
              <a:t>.</a:t>
            </a:r>
          </a:p>
          <a:p>
            <a:r>
              <a:rPr lang="ru-RU" sz="1400" b="1" dirty="0"/>
              <a:t>Не </a:t>
            </a:r>
            <a:r>
              <a:rPr lang="ru-RU" sz="1400" b="1" dirty="0" err="1"/>
              <a:t>затягуйте</a:t>
            </a:r>
            <a:r>
              <a:rPr lang="ru-RU" sz="1400" b="1" dirty="0"/>
              <a:t> </a:t>
            </a:r>
            <a:r>
              <a:rPr lang="ru-RU" sz="1400" b="1" dirty="0" err="1"/>
              <a:t>співбесіду</a:t>
            </a:r>
            <a:endParaRPr lang="ru-RU" sz="1400" b="1" dirty="0"/>
          </a:p>
          <a:p>
            <a:r>
              <a:rPr lang="ru-RU" sz="1400" dirty="0" err="1"/>
              <a:t>Оптимальний</a:t>
            </a:r>
            <a:r>
              <a:rPr lang="ru-RU" sz="1400" dirty="0"/>
              <a:t> час для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співбесіди</a:t>
            </a:r>
            <a:r>
              <a:rPr lang="ru-RU" sz="1400" dirty="0"/>
              <a:t> — не </a:t>
            </a:r>
            <a:r>
              <a:rPr lang="ru-RU" sz="1400" dirty="0" err="1"/>
              <a:t>більше</a:t>
            </a:r>
            <a:r>
              <a:rPr lang="ru-RU" sz="1400" dirty="0"/>
              <a:t> </a:t>
            </a:r>
            <a:r>
              <a:rPr lang="ru-RU" sz="1400" dirty="0" err="1"/>
              <a:t>ніж</a:t>
            </a:r>
            <a:r>
              <a:rPr lang="ru-RU" sz="1400" dirty="0"/>
              <a:t> година. </a:t>
            </a:r>
            <a:r>
              <a:rPr lang="ru-RU" sz="1400" dirty="0" err="1"/>
              <a:t>Цього</a:t>
            </a:r>
            <a:r>
              <a:rPr lang="ru-RU" sz="1400" dirty="0"/>
              <a:t> часу </a:t>
            </a:r>
            <a:r>
              <a:rPr lang="ru-RU" sz="1400" dirty="0" err="1"/>
              <a:t>достатньо</a:t>
            </a:r>
            <a:r>
              <a:rPr lang="ru-RU" sz="1400" dirty="0"/>
              <a:t>, </a:t>
            </a:r>
            <a:r>
              <a:rPr lang="ru-RU" sz="1400" dirty="0" err="1"/>
              <a:t>щоби</a:t>
            </a:r>
            <a:r>
              <a:rPr lang="ru-RU" sz="1400" dirty="0"/>
              <a:t> </a:t>
            </a:r>
            <a:r>
              <a:rPr lang="ru-RU" sz="1400" dirty="0" err="1"/>
              <a:t>зрозуміти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 будете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розглядати</a:t>
            </a:r>
            <a:r>
              <a:rPr lang="ru-RU" sz="1400" dirty="0"/>
              <a:t> кандидата, а </a:t>
            </a:r>
            <a:r>
              <a:rPr lang="ru-RU" sz="1400" dirty="0" err="1"/>
              <a:t>також</a:t>
            </a:r>
            <a:r>
              <a:rPr lang="ru-RU" sz="1400" dirty="0"/>
              <a:t> не </a:t>
            </a:r>
            <a:r>
              <a:rPr lang="ru-RU" sz="1400" dirty="0" err="1"/>
              <a:t>втомити</a:t>
            </a:r>
            <a:r>
              <a:rPr lang="ru-RU" sz="1400" dirty="0"/>
              <a:t> один одного </a:t>
            </a:r>
            <a:r>
              <a:rPr lang="ru-RU" sz="1400" dirty="0" err="1"/>
              <a:t>занадто</a:t>
            </a:r>
            <a:r>
              <a:rPr lang="ru-RU" sz="1400" dirty="0"/>
              <a:t> великим </a:t>
            </a:r>
            <a:r>
              <a:rPr lang="ru-RU" sz="1400" dirty="0" err="1"/>
              <a:t>обсягом</a:t>
            </a:r>
            <a:r>
              <a:rPr lang="ru-RU" sz="1400" dirty="0"/>
              <a:t> </a:t>
            </a:r>
            <a:r>
              <a:rPr lang="ru-RU" sz="1400" dirty="0" err="1"/>
              <a:t>нової</a:t>
            </a:r>
            <a:r>
              <a:rPr lang="ru-RU" sz="1400" dirty="0"/>
              <a:t> </a:t>
            </a:r>
            <a:r>
              <a:rPr lang="ru-RU" sz="1400" dirty="0" err="1"/>
              <a:t>інформації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Щоби</a:t>
            </a:r>
            <a:r>
              <a:rPr lang="ru-RU" sz="1400" dirty="0"/>
              <a:t>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співбесіди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швидким</a:t>
            </a:r>
            <a:r>
              <a:rPr lang="ru-RU" sz="1400" dirty="0"/>
              <a:t> і </a:t>
            </a:r>
            <a:r>
              <a:rPr lang="ru-RU" sz="1400" dirty="0" err="1"/>
              <a:t>ефективним</a:t>
            </a:r>
            <a:r>
              <a:rPr lang="ru-RU" sz="1400" dirty="0"/>
              <a:t>, </a:t>
            </a:r>
            <a:r>
              <a:rPr lang="ru-RU" sz="1400" dirty="0" err="1"/>
              <a:t>зупиняйте</a:t>
            </a:r>
            <a:r>
              <a:rPr lang="ru-RU" sz="1400" dirty="0"/>
              <a:t> кандидата,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відійшов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теми, </a:t>
            </a:r>
            <a:r>
              <a:rPr lang="ru-RU" sz="1400" dirty="0" err="1"/>
              <a:t>ставте</a:t>
            </a:r>
            <a:r>
              <a:rPr lang="ru-RU" sz="1400" dirty="0"/>
              <a:t> </a:t>
            </a:r>
            <a:r>
              <a:rPr lang="ru-RU" sz="1400" dirty="0" err="1"/>
              <a:t>уточнювальні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підсумовують</a:t>
            </a:r>
            <a:r>
              <a:rPr lang="ru-RU" sz="1400" dirty="0"/>
              <a:t> </a:t>
            </a:r>
            <a:r>
              <a:rPr lang="ru-RU" sz="1400" dirty="0" err="1"/>
              <a:t>відповіді</a:t>
            </a:r>
            <a:r>
              <a:rPr lang="ru-RU" sz="1400" dirty="0"/>
              <a:t> кандидата. </a:t>
            </a:r>
            <a:r>
              <a:rPr lang="ru-RU" sz="1400" dirty="0" err="1"/>
              <a:t>Використовуйте</a:t>
            </a:r>
            <a:r>
              <a:rPr lang="ru-RU" sz="1400" dirty="0"/>
              <a:t> </a:t>
            </a:r>
            <a:r>
              <a:rPr lang="ru-RU" sz="1400" dirty="0" err="1"/>
              <a:t>фрази</a:t>
            </a:r>
            <a:r>
              <a:rPr lang="ru-RU" sz="1400" dirty="0"/>
              <a:t>: «добре», «</a:t>
            </a:r>
            <a:r>
              <a:rPr lang="ru-RU" sz="1400" dirty="0" err="1"/>
              <a:t>дякую</a:t>
            </a:r>
            <a:r>
              <a:rPr lang="ru-RU" sz="1400" dirty="0"/>
              <a:t>», «</a:t>
            </a:r>
            <a:r>
              <a:rPr lang="ru-RU" sz="1400" dirty="0" err="1"/>
              <a:t>досить</a:t>
            </a:r>
            <a:r>
              <a:rPr lang="ru-RU" sz="1400" dirty="0"/>
              <a:t>», «я </a:t>
            </a:r>
            <a:r>
              <a:rPr lang="ru-RU" sz="1400" dirty="0" err="1"/>
              <a:t>зрозумів</a:t>
            </a:r>
            <a:r>
              <a:rPr lang="ru-RU" sz="1400" dirty="0"/>
              <a:t>/ла». Вони </a:t>
            </a:r>
            <a:r>
              <a:rPr lang="ru-RU" sz="1400" dirty="0" err="1"/>
              <a:t>допоможуть</a:t>
            </a:r>
            <a:r>
              <a:rPr lang="ru-RU" sz="1400" dirty="0"/>
              <a:t> </a:t>
            </a:r>
            <a:r>
              <a:rPr lang="ru-RU" sz="1400" dirty="0" err="1"/>
              <a:t>скоротити</a:t>
            </a:r>
            <a:r>
              <a:rPr lang="ru-RU" sz="1400" dirty="0"/>
              <a:t> час </a:t>
            </a:r>
            <a:r>
              <a:rPr lang="ru-RU" sz="1400" dirty="0" err="1"/>
              <a:t>співбесіди</a:t>
            </a:r>
            <a:r>
              <a:rPr lang="ru-RU" sz="1400" dirty="0"/>
              <a:t>.</a:t>
            </a:r>
          </a:p>
          <a:p>
            <a:r>
              <a:rPr lang="ru-RU" sz="1400" u="sng" dirty="0" err="1"/>
              <a:t>Якщо</a:t>
            </a:r>
            <a:r>
              <a:rPr lang="ru-RU" sz="1400" u="sng" dirty="0"/>
              <a:t> </a:t>
            </a:r>
            <a:r>
              <a:rPr lang="ru-RU" sz="1400" u="sng" dirty="0" err="1"/>
              <a:t>ви</a:t>
            </a:r>
            <a:r>
              <a:rPr lang="ru-RU" sz="1400" u="sng" dirty="0"/>
              <a:t> </a:t>
            </a:r>
            <a:r>
              <a:rPr lang="ru-RU" sz="1400" u="sng" dirty="0" err="1"/>
              <a:t>відразу</a:t>
            </a:r>
            <a:r>
              <a:rPr lang="ru-RU" sz="1400" u="sng" dirty="0"/>
              <a:t> </a:t>
            </a:r>
            <a:r>
              <a:rPr lang="ru-RU" sz="1400" u="sng" dirty="0" err="1"/>
              <a:t>бачите</a:t>
            </a:r>
            <a:r>
              <a:rPr lang="ru-RU" sz="1400" u="sng" dirty="0"/>
              <a:t>, </a:t>
            </a:r>
            <a:r>
              <a:rPr lang="ru-RU" sz="1400" u="sng" dirty="0" err="1"/>
              <a:t>що</a:t>
            </a:r>
            <a:r>
              <a:rPr lang="ru-RU" sz="1400" u="sng" dirty="0"/>
              <a:t> кандидат — не ваш, </a:t>
            </a:r>
            <a:r>
              <a:rPr lang="ru-RU" sz="1400" u="sng" dirty="0" err="1"/>
              <a:t>краще</a:t>
            </a:r>
            <a:r>
              <a:rPr lang="ru-RU" sz="1400" u="sng" dirty="0"/>
              <a:t> не </a:t>
            </a:r>
            <a:r>
              <a:rPr lang="ru-RU" sz="1400" u="sng" dirty="0" err="1"/>
              <a:t>тягнути</a:t>
            </a:r>
            <a:r>
              <a:rPr lang="ru-RU" sz="1400" u="sng" dirty="0"/>
              <a:t> час і </a:t>
            </a:r>
            <a:r>
              <a:rPr lang="ru-RU" sz="1400" u="sng" dirty="0" err="1"/>
              <a:t>завершити</a:t>
            </a:r>
            <a:r>
              <a:rPr lang="ru-RU" sz="1400" u="sng" dirty="0"/>
              <a:t> </a:t>
            </a:r>
            <a:r>
              <a:rPr lang="ru-RU" sz="1400" u="sng" dirty="0" err="1"/>
              <a:t>співбесіду</a:t>
            </a:r>
            <a:r>
              <a:rPr lang="ru-RU" sz="1400" dirty="0"/>
              <a:t>, </a:t>
            </a:r>
            <a:r>
              <a:rPr lang="ru-RU" sz="1400" dirty="0" err="1"/>
              <a:t>відразу</a:t>
            </a:r>
            <a:r>
              <a:rPr lang="ru-RU" sz="1400" dirty="0"/>
              <a:t> </a:t>
            </a:r>
            <a:r>
              <a:rPr lang="ru-RU" sz="1400" dirty="0" err="1"/>
              <a:t>повідомивши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ви</a:t>
            </a:r>
            <a:r>
              <a:rPr lang="ru-RU" sz="1400" dirty="0"/>
              <a:t> не будете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розглядати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вказати</a:t>
            </a:r>
            <a:r>
              <a:rPr lang="ru-RU" sz="1400" dirty="0"/>
              <a:t> </a:t>
            </a:r>
            <a:r>
              <a:rPr lang="ru-RU" sz="1400" dirty="0" err="1"/>
              <a:t>конкретний</a:t>
            </a:r>
            <a:r>
              <a:rPr lang="ru-RU" sz="1400" dirty="0"/>
              <a:t> час </a:t>
            </a:r>
            <a:r>
              <a:rPr lang="ru-RU" sz="1400" dirty="0" err="1"/>
              <a:t>отримання</a:t>
            </a:r>
            <a:r>
              <a:rPr lang="ru-RU" sz="1400" dirty="0"/>
              <a:t> </a:t>
            </a:r>
            <a:r>
              <a:rPr lang="ru-RU" sz="1400" dirty="0" err="1"/>
              <a:t>зворотного</a:t>
            </a:r>
            <a:r>
              <a:rPr lang="ru-RU" sz="1400" dirty="0"/>
              <a:t> </a:t>
            </a:r>
            <a:r>
              <a:rPr lang="ru-RU" sz="1400" dirty="0" err="1"/>
              <a:t>зв’язку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969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b="1" dirty="0" err="1"/>
              <a:t>Записуйте</a:t>
            </a:r>
            <a:r>
              <a:rPr lang="ru-RU" sz="1400" b="1" dirty="0"/>
              <a:t> </a:t>
            </a:r>
            <a:r>
              <a:rPr lang="ru-RU" sz="1400" b="1" dirty="0" err="1"/>
              <a:t>відповіді</a:t>
            </a:r>
            <a:r>
              <a:rPr lang="ru-RU" sz="1400" b="1" dirty="0"/>
              <a:t> кандидата і </a:t>
            </a:r>
            <a:r>
              <a:rPr lang="ru-RU" sz="1400" b="1" dirty="0" err="1"/>
              <a:t>свої</a:t>
            </a:r>
            <a:r>
              <a:rPr lang="ru-RU" sz="1400" b="1" dirty="0"/>
              <a:t> </a:t>
            </a:r>
            <a:r>
              <a:rPr lang="ru-RU" sz="1400" b="1" dirty="0" err="1"/>
              <a:t>висновки</a:t>
            </a:r>
            <a:endParaRPr lang="ru-RU" sz="1400" b="1" dirty="0"/>
          </a:p>
          <a:p>
            <a:r>
              <a:rPr lang="ru-RU" sz="1400" dirty="0"/>
              <a:t>Не 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покладатися</a:t>
            </a:r>
            <a:r>
              <a:rPr lang="ru-RU" sz="1400" dirty="0"/>
              <a:t> на </a:t>
            </a:r>
            <a:r>
              <a:rPr lang="ru-RU" sz="1400" dirty="0" err="1"/>
              <a:t>власну</a:t>
            </a:r>
            <a:r>
              <a:rPr lang="ru-RU" sz="1400" dirty="0"/>
              <a:t> </a:t>
            </a:r>
            <a:r>
              <a:rPr lang="ru-RU" sz="1400" dirty="0" err="1"/>
              <a:t>пам’ять</a:t>
            </a:r>
            <a:r>
              <a:rPr lang="ru-RU" sz="1400" dirty="0"/>
              <a:t> і </a:t>
            </a:r>
            <a:r>
              <a:rPr lang="ru-RU" sz="1400" dirty="0" err="1"/>
              <a:t>довіряти</a:t>
            </a:r>
            <a:r>
              <a:rPr lang="ru-RU" sz="1400" dirty="0"/>
              <a:t> </a:t>
            </a:r>
            <a:r>
              <a:rPr lang="ru-RU" sz="1400" dirty="0" err="1"/>
              <a:t>загальним</a:t>
            </a:r>
            <a:r>
              <a:rPr lang="ru-RU" sz="1400" dirty="0"/>
              <a:t> </a:t>
            </a:r>
            <a:r>
              <a:rPr lang="ru-RU" sz="1400" dirty="0" err="1"/>
              <a:t>враженням</a:t>
            </a:r>
            <a:r>
              <a:rPr lang="ru-RU" sz="1400" dirty="0"/>
              <a:t>. </a:t>
            </a:r>
            <a:r>
              <a:rPr lang="ru-RU" sz="1400" dirty="0" err="1"/>
              <a:t>Записуйте</a:t>
            </a:r>
            <a:r>
              <a:rPr lang="ru-RU" sz="1400" dirty="0"/>
              <a:t> </a:t>
            </a:r>
            <a:r>
              <a:rPr lang="ru-RU" sz="1400" dirty="0" err="1"/>
              <a:t>відповіді</a:t>
            </a:r>
            <a:r>
              <a:rPr lang="ru-RU" sz="1400" dirty="0"/>
              <a:t> кандидата, а </a:t>
            </a:r>
            <a:r>
              <a:rPr lang="ru-RU" sz="1400" dirty="0" err="1"/>
              <a:t>потім</a:t>
            </a:r>
            <a:r>
              <a:rPr lang="ru-RU" sz="1400" dirty="0"/>
              <a:t> </a:t>
            </a:r>
            <a:r>
              <a:rPr lang="ru-RU" sz="1400" dirty="0" err="1"/>
              <a:t>спокійно</a:t>
            </a:r>
            <a:r>
              <a:rPr lang="ru-RU" sz="1400" dirty="0"/>
              <a:t> й </a:t>
            </a:r>
            <a:r>
              <a:rPr lang="ru-RU" sz="1400" dirty="0" err="1"/>
              <a:t>послідовно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 </a:t>
            </a:r>
            <a:r>
              <a:rPr lang="ru-RU" sz="1400" dirty="0" err="1"/>
              <a:t>аналізуйте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Це</a:t>
            </a:r>
            <a:r>
              <a:rPr lang="ru-RU" sz="1400" dirty="0"/>
              <a:t> </a:t>
            </a:r>
            <a:r>
              <a:rPr lang="ru-RU" sz="1400" dirty="0" err="1"/>
              <a:t>потрібно</a:t>
            </a:r>
            <a:r>
              <a:rPr lang="ru-RU" sz="1400" dirty="0"/>
              <a:t> для того, </a:t>
            </a:r>
            <a:r>
              <a:rPr lang="ru-RU" sz="1400" dirty="0" err="1"/>
              <a:t>щоб</a:t>
            </a:r>
            <a:r>
              <a:rPr lang="ru-RU" sz="1400" dirty="0"/>
              <a:t> у будь-</a:t>
            </a:r>
            <a:r>
              <a:rPr lang="ru-RU" sz="1400" dirty="0" err="1"/>
              <a:t>який</a:t>
            </a:r>
            <a:r>
              <a:rPr lang="ru-RU" sz="1400" dirty="0"/>
              <a:t> час </a:t>
            </a:r>
            <a:r>
              <a:rPr lang="ru-RU" sz="1400" dirty="0" err="1"/>
              <a:t>відтворити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деталі</a:t>
            </a:r>
            <a:r>
              <a:rPr lang="ru-RU" sz="1400" dirty="0"/>
              <a:t> </a:t>
            </a:r>
            <a:r>
              <a:rPr lang="ru-RU" sz="1400" dirty="0" err="1"/>
              <a:t>співбесіди</a:t>
            </a:r>
            <a:r>
              <a:rPr lang="ru-RU" sz="1400" dirty="0"/>
              <a:t>, </a:t>
            </a:r>
            <a:r>
              <a:rPr lang="ru-RU" sz="1400" dirty="0" err="1"/>
              <a:t>згадати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примітки</a:t>
            </a:r>
            <a:r>
              <a:rPr lang="ru-RU" sz="1400" dirty="0"/>
              <a:t> й </a:t>
            </a:r>
            <a:r>
              <a:rPr lang="ru-RU" sz="1400" dirty="0" err="1"/>
              <a:t>висновки</a:t>
            </a:r>
            <a:r>
              <a:rPr lang="ru-RU" sz="1400" dirty="0"/>
              <a:t> про </a:t>
            </a:r>
            <a:r>
              <a:rPr lang="ru-RU" sz="1400" dirty="0" err="1"/>
              <a:t>шукача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у вас </a:t>
            </a:r>
            <a:r>
              <a:rPr lang="ru-RU" sz="1400" dirty="0" err="1"/>
              <a:t>виникли</a:t>
            </a:r>
            <a:r>
              <a:rPr lang="ru-RU" sz="1400" dirty="0"/>
              <a:t> в </a:t>
            </a:r>
            <a:r>
              <a:rPr lang="ru-RU" sz="1400" dirty="0" err="1"/>
              <a:t>процесі</a:t>
            </a:r>
            <a:r>
              <a:rPr lang="ru-RU" sz="1400" dirty="0"/>
              <a:t> </a:t>
            </a:r>
            <a:r>
              <a:rPr lang="ru-RU" sz="1400" dirty="0" err="1"/>
              <a:t>спілкування</a:t>
            </a:r>
            <a:r>
              <a:rPr lang="ru-RU" sz="1400" dirty="0"/>
              <a:t> з ним, </a:t>
            </a:r>
            <a:r>
              <a:rPr lang="ru-RU" sz="1400" dirty="0" err="1"/>
              <a:t>що</a:t>
            </a:r>
            <a:r>
              <a:rPr lang="ru-RU" sz="1400" dirty="0"/>
              <a:t> вам </a:t>
            </a:r>
            <a:r>
              <a:rPr lang="ru-RU" sz="1400" dirty="0" err="1"/>
              <a:t>сподобалося</a:t>
            </a:r>
            <a:r>
              <a:rPr lang="ru-RU" sz="1400" dirty="0"/>
              <a:t> в </a:t>
            </a:r>
            <a:r>
              <a:rPr lang="ru-RU" sz="1400" dirty="0" err="1"/>
              <a:t>ньому</a:t>
            </a:r>
            <a:r>
              <a:rPr lang="ru-RU" sz="1400" dirty="0"/>
              <a:t> і </a:t>
            </a:r>
            <a:r>
              <a:rPr lang="ru-RU" sz="1400" dirty="0" err="1"/>
              <a:t>які</a:t>
            </a:r>
            <a:r>
              <a:rPr lang="ru-RU" sz="1400" dirty="0"/>
              <a:t> є </a:t>
            </a:r>
            <a:r>
              <a:rPr lang="ru-RU" sz="1400" dirty="0" err="1"/>
              <a:t>сумніви</a:t>
            </a:r>
            <a:r>
              <a:rPr lang="ru-RU" sz="1400" dirty="0"/>
              <a:t>. Так вам буде </a:t>
            </a:r>
            <a:r>
              <a:rPr lang="ru-RU" sz="1400" dirty="0" err="1"/>
              <a:t>простіше</a:t>
            </a:r>
            <a:r>
              <a:rPr lang="ru-RU" sz="1400" dirty="0"/>
              <a:t> </a:t>
            </a:r>
            <a:r>
              <a:rPr lang="ru-RU" sz="1400" dirty="0" err="1"/>
              <a:t>визначитися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бесід</a:t>
            </a:r>
            <a:r>
              <a:rPr lang="ru-RU" sz="1400" dirty="0"/>
              <a:t> з </a:t>
            </a:r>
            <a:r>
              <a:rPr lang="ru-RU" sz="1400" dirty="0" err="1"/>
              <a:t>усіма</a:t>
            </a:r>
            <a:r>
              <a:rPr lang="ru-RU" sz="1400" dirty="0"/>
              <a:t> кандидатами на посаду.</a:t>
            </a:r>
          </a:p>
          <a:p>
            <a:r>
              <a:rPr lang="ru-RU" sz="1400" b="1" dirty="0" err="1"/>
              <a:t>Закінчуйте</a:t>
            </a:r>
            <a:r>
              <a:rPr lang="ru-RU" sz="1400" b="1" dirty="0"/>
              <a:t> </a:t>
            </a:r>
            <a:r>
              <a:rPr lang="ru-RU" sz="1400" b="1" dirty="0" err="1"/>
              <a:t>інтерв’ю</a:t>
            </a:r>
            <a:r>
              <a:rPr lang="ru-RU" sz="1400" b="1" dirty="0"/>
              <a:t> на </a:t>
            </a:r>
            <a:r>
              <a:rPr lang="ru-RU" sz="1400" b="1" dirty="0" err="1"/>
              <a:t>хорошій</a:t>
            </a:r>
            <a:r>
              <a:rPr lang="ru-RU" sz="1400" b="1" dirty="0"/>
              <a:t> </a:t>
            </a:r>
            <a:r>
              <a:rPr lang="ru-RU" sz="1400" b="1" dirty="0" err="1"/>
              <a:t>ноті</a:t>
            </a:r>
            <a:endParaRPr lang="ru-RU" sz="1400" b="1" dirty="0"/>
          </a:p>
          <a:p>
            <a:r>
              <a:rPr lang="ru-RU" sz="1400" dirty="0" err="1"/>
              <a:t>Подякуйте</a:t>
            </a:r>
            <a:r>
              <a:rPr lang="ru-RU" sz="1400" dirty="0"/>
              <a:t> кандидату за </a:t>
            </a:r>
            <a:r>
              <a:rPr lang="ru-RU" sz="1400" dirty="0" err="1"/>
              <a:t>розмову</a:t>
            </a:r>
            <a:r>
              <a:rPr lang="ru-RU" sz="1400" dirty="0"/>
              <a:t>, </a:t>
            </a:r>
            <a:r>
              <a:rPr lang="ru-RU" sz="1400" dirty="0" err="1"/>
              <a:t>назвіть</a:t>
            </a:r>
            <a:r>
              <a:rPr lang="ru-RU" sz="1400" dirty="0"/>
              <a:t> </a:t>
            </a:r>
            <a:r>
              <a:rPr lang="ru-RU" sz="1400" dirty="0" err="1"/>
              <a:t>конкретні</a:t>
            </a:r>
            <a:r>
              <a:rPr lang="ru-RU" sz="1400" dirty="0"/>
              <a:t> </a:t>
            </a:r>
            <a:r>
              <a:rPr lang="ru-RU" sz="1400" dirty="0" err="1"/>
              <a:t>терміни</a:t>
            </a:r>
            <a:r>
              <a:rPr lang="ru-RU" sz="1400" dirty="0"/>
              <a:t>, коли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повідомите</a:t>
            </a:r>
            <a:r>
              <a:rPr lang="ru-RU" sz="1400" dirty="0"/>
              <a:t> </a:t>
            </a:r>
            <a:r>
              <a:rPr lang="ru-RU" sz="1400" dirty="0" err="1"/>
              <a:t>йому</a:t>
            </a:r>
            <a:r>
              <a:rPr lang="ru-RU" sz="1400" dirty="0"/>
              <a:t> про </a:t>
            </a:r>
            <a:r>
              <a:rPr lang="ru-RU" sz="1400" dirty="0" err="1"/>
              <a:t>своє</a:t>
            </a:r>
            <a:r>
              <a:rPr lang="ru-RU" sz="1400" dirty="0"/>
              <a:t> </a:t>
            </a:r>
            <a:r>
              <a:rPr lang="ru-RU" sz="1400" dirty="0" err="1"/>
              <a:t>рішення</a:t>
            </a:r>
            <a:r>
              <a:rPr lang="ru-RU" sz="1400" dirty="0"/>
              <a:t>. Або </a:t>
            </a:r>
            <a:r>
              <a:rPr lang="ru-RU" sz="1400" dirty="0" err="1"/>
              <a:t>домовтеся</a:t>
            </a:r>
            <a:r>
              <a:rPr lang="ru-RU" sz="1400" dirty="0"/>
              <a:t> про те,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протягом</a:t>
            </a:r>
            <a:r>
              <a:rPr lang="ru-RU" sz="1400" dirty="0"/>
              <a:t> </a:t>
            </a:r>
            <a:r>
              <a:rPr lang="ru-RU" sz="1400" dirty="0" err="1"/>
              <a:t>певного</a:t>
            </a:r>
            <a:r>
              <a:rPr lang="ru-RU" sz="1400" dirty="0"/>
              <a:t> часу </a:t>
            </a:r>
            <a:r>
              <a:rPr lang="ru-RU" sz="1400" dirty="0" err="1"/>
              <a:t>ви</a:t>
            </a:r>
            <a:r>
              <a:rPr lang="ru-RU" sz="1400" dirty="0"/>
              <a:t> не </a:t>
            </a:r>
            <a:r>
              <a:rPr lang="ru-RU" sz="1400" dirty="0" err="1"/>
              <a:t>вийдете</a:t>
            </a:r>
            <a:r>
              <a:rPr lang="ru-RU" sz="1400" dirty="0"/>
              <a:t> на </a:t>
            </a:r>
            <a:r>
              <a:rPr lang="ru-RU" sz="1400" dirty="0" err="1"/>
              <a:t>зв’язок</a:t>
            </a:r>
            <a:r>
              <a:rPr lang="ru-RU" sz="1400" dirty="0"/>
              <a:t>, значить, </a:t>
            </a:r>
            <a:r>
              <a:rPr lang="ru-RU" sz="1400" dirty="0" err="1"/>
              <a:t>відповідь</a:t>
            </a:r>
            <a:r>
              <a:rPr lang="ru-RU" sz="1400" dirty="0"/>
              <a:t> негативна. Так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інакше</a:t>
            </a:r>
            <a:r>
              <a:rPr lang="ru-RU" sz="1400" dirty="0"/>
              <a:t>, не </a:t>
            </a:r>
            <a:r>
              <a:rPr lang="ru-RU" sz="1400" dirty="0" err="1"/>
              <a:t>залишайте</a:t>
            </a:r>
            <a:r>
              <a:rPr lang="ru-RU" sz="1400" dirty="0"/>
              <a:t> </a:t>
            </a:r>
            <a:r>
              <a:rPr lang="ru-RU" sz="1400" dirty="0" err="1"/>
              <a:t>шукача</a:t>
            </a:r>
            <a:r>
              <a:rPr lang="ru-RU" sz="1400" dirty="0"/>
              <a:t> </a:t>
            </a:r>
            <a:r>
              <a:rPr lang="ru-RU" sz="1400" dirty="0" err="1"/>
              <a:t>непоінформованим</a:t>
            </a:r>
            <a:r>
              <a:rPr lang="ru-RU" sz="1400" dirty="0"/>
              <a:t>.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5.2. </a:t>
            </a:r>
            <a:r>
              <a:rPr lang="uk-UA" sz="1400" dirty="0"/>
              <a:t>Правила поведінки на робочому місці та в колективі</a:t>
            </a:r>
            <a:endParaRPr lang="ru-RU" sz="1400" dirty="0"/>
          </a:p>
          <a:p>
            <a:r>
              <a:rPr lang="ru-RU" sz="1400" dirty="0"/>
              <a:t>На </a:t>
            </a:r>
            <a:r>
              <a:rPr lang="ru-RU" sz="1400" dirty="0" err="1"/>
              <a:t>роботі</a:t>
            </a:r>
            <a:r>
              <a:rPr lang="ru-RU" sz="1400" dirty="0"/>
              <a:t> </a:t>
            </a:r>
            <a:r>
              <a:rPr lang="ru-RU" sz="1400" dirty="0" err="1"/>
              <a:t>працівники</a:t>
            </a:r>
            <a:r>
              <a:rPr lang="ru-RU" sz="1400" dirty="0"/>
              <a:t> </a:t>
            </a:r>
            <a:r>
              <a:rPr lang="ru-RU" sz="1400" dirty="0" err="1"/>
              <a:t>проводять</a:t>
            </a:r>
            <a:r>
              <a:rPr lang="ru-RU" sz="1400" dirty="0"/>
              <a:t> </a:t>
            </a:r>
            <a:r>
              <a:rPr lang="ru-RU" sz="1400" dirty="0" err="1"/>
              <a:t>більшу</a:t>
            </a:r>
            <a:r>
              <a:rPr lang="ru-RU" sz="1400" dirty="0"/>
              <a:t> </a:t>
            </a:r>
            <a:r>
              <a:rPr lang="ru-RU" sz="1400" dirty="0" err="1"/>
              <a:t>частину</a:t>
            </a:r>
            <a:r>
              <a:rPr lang="ru-RU" sz="1400" dirty="0"/>
              <a:t> дня, </a:t>
            </a:r>
            <a:r>
              <a:rPr lang="ru-RU" sz="1400" dirty="0" err="1"/>
              <a:t>спілкуючись</a:t>
            </a:r>
            <a:r>
              <a:rPr lang="ru-RU" sz="1400" dirty="0"/>
              <a:t> один з одним.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хоче</a:t>
            </a:r>
            <a:r>
              <a:rPr lang="ru-RU" sz="1400" dirty="0"/>
              <a:t> </a:t>
            </a:r>
            <a:r>
              <a:rPr lang="ru-RU" sz="1400" dirty="0" err="1"/>
              <a:t>порозумітися</a:t>
            </a:r>
            <a:r>
              <a:rPr lang="ru-RU" sz="1400" dirty="0"/>
              <a:t> з </a:t>
            </a:r>
            <a:r>
              <a:rPr lang="ru-RU" sz="1400" dirty="0" err="1"/>
              <a:t>колегами</a:t>
            </a:r>
            <a:r>
              <a:rPr lang="ru-RU" sz="1400" dirty="0"/>
              <a:t> та </a:t>
            </a:r>
            <a:r>
              <a:rPr lang="ru-RU" sz="1400" dirty="0" err="1"/>
              <a:t>крокувати</a:t>
            </a:r>
            <a:r>
              <a:rPr lang="ru-RU" sz="1400" dirty="0"/>
              <a:t> </a:t>
            </a:r>
            <a:r>
              <a:rPr lang="ru-RU" sz="1400" dirty="0" err="1"/>
              <a:t>кар’єрними</a:t>
            </a:r>
            <a:r>
              <a:rPr lang="ru-RU" sz="1400" dirty="0"/>
              <a:t> сходами, </a:t>
            </a:r>
            <a:r>
              <a:rPr lang="ru-RU" sz="1400" dirty="0" err="1"/>
              <a:t>він</a:t>
            </a:r>
            <a:r>
              <a:rPr lang="ru-RU" sz="1400" dirty="0"/>
              <a:t> повинен </a:t>
            </a:r>
            <a:r>
              <a:rPr lang="ru-RU" sz="1400" dirty="0" err="1"/>
              <a:t>дотримуватися</a:t>
            </a:r>
            <a:r>
              <a:rPr lang="ru-RU" sz="1400" dirty="0"/>
              <a:t> </a:t>
            </a:r>
            <a:r>
              <a:rPr lang="ru-RU" sz="1400" dirty="0" err="1"/>
              <a:t>певних</a:t>
            </a:r>
            <a:r>
              <a:rPr lang="ru-RU" sz="1400" dirty="0"/>
              <a:t> правил </a:t>
            </a:r>
            <a:r>
              <a:rPr lang="ru-RU" sz="1400" dirty="0" err="1"/>
              <a:t>поведінки</a:t>
            </a:r>
            <a:r>
              <a:rPr lang="ru-RU" sz="1400" dirty="0"/>
              <a:t> (</a:t>
            </a:r>
            <a:r>
              <a:rPr lang="ru-RU" sz="1400" dirty="0" err="1"/>
              <a:t>писаних</a:t>
            </a:r>
            <a:r>
              <a:rPr lang="ru-RU" sz="1400" dirty="0"/>
              <a:t> та </a:t>
            </a:r>
            <a:r>
              <a:rPr lang="ru-RU" sz="1400" dirty="0" err="1"/>
              <a:t>неписаних</a:t>
            </a:r>
            <a:r>
              <a:rPr lang="ru-RU" sz="1400" dirty="0"/>
              <a:t>). </a:t>
            </a:r>
            <a:r>
              <a:rPr lang="ru-RU" sz="1400" dirty="0" err="1"/>
              <a:t>Деякі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прийому</a:t>
            </a:r>
            <a:r>
              <a:rPr lang="ru-RU" sz="1400" dirty="0"/>
              <a:t> на роботу </a:t>
            </a:r>
            <a:r>
              <a:rPr lang="ru-RU" sz="1400" dirty="0" err="1"/>
              <a:t>знайомлять</a:t>
            </a:r>
            <a:r>
              <a:rPr lang="ru-RU" sz="1400" dirty="0"/>
              <a:t> </a:t>
            </a:r>
            <a:r>
              <a:rPr lang="ru-RU" sz="1400" dirty="0" err="1"/>
              <a:t>кандидатів</a:t>
            </a:r>
            <a:r>
              <a:rPr lang="ru-RU" sz="1400" dirty="0"/>
              <a:t> з </a:t>
            </a:r>
            <a:r>
              <a:rPr lang="ru-RU" sz="1400" dirty="0" err="1"/>
              <a:t>вимогами</a:t>
            </a:r>
            <a:r>
              <a:rPr lang="ru-RU" sz="1400" dirty="0"/>
              <a:t> до </a:t>
            </a:r>
            <a:r>
              <a:rPr lang="ru-RU" sz="1400" dirty="0" err="1"/>
              <a:t>поведінки</a:t>
            </a:r>
            <a:r>
              <a:rPr lang="ru-RU" sz="1400" dirty="0"/>
              <a:t> та </a:t>
            </a:r>
            <a:r>
              <a:rPr lang="ru-RU" sz="1400" dirty="0" err="1"/>
              <a:t>зовнішнього</a:t>
            </a:r>
            <a:r>
              <a:rPr lang="ru-RU" sz="1400" dirty="0"/>
              <a:t> </a:t>
            </a:r>
            <a:r>
              <a:rPr lang="ru-RU" sz="1400" dirty="0" err="1"/>
              <a:t>вигляду</a:t>
            </a:r>
            <a:r>
              <a:rPr lang="ru-RU" sz="1400" dirty="0"/>
              <a:t>.</a:t>
            </a:r>
          </a:p>
          <a:p>
            <a:r>
              <a:rPr lang="ru-RU" sz="1400" b="1" dirty="0" err="1"/>
              <a:t>Пунктуальність</a:t>
            </a:r>
            <a:endParaRPr lang="ru-RU" sz="1400" dirty="0"/>
          </a:p>
          <a:p>
            <a:r>
              <a:rPr lang="ru-RU" sz="1400" dirty="0" err="1"/>
              <a:t>Намагайтеся</a:t>
            </a:r>
            <a:r>
              <a:rPr lang="ru-RU" sz="1400" dirty="0"/>
              <a:t> </a:t>
            </a:r>
            <a:r>
              <a:rPr lang="ru-RU" sz="1400" dirty="0" err="1"/>
              <a:t>ніколи</a:t>
            </a:r>
            <a:r>
              <a:rPr lang="ru-RU" sz="1400" dirty="0"/>
              <a:t> не </a:t>
            </a:r>
            <a:r>
              <a:rPr lang="ru-RU" sz="1400" dirty="0" err="1"/>
              <a:t>запізнюватися</a:t>
            </a:r>
            <a:r>
              <a:rPr lang="ru-RU" sz="1400" dirty="0"/>
              <a:t> на роботу. </a:t>
            </a:r>
            <a:r>
              <a:rPr lang="ru-RU" sz="1400" dirty="0" err="1"/>
              <a:t>Часті</a:t>
            </a:r>
            <a:r>
              <a:rPr lang="ru-RU" sz="1400" dirty="0"/>
              <a:t> </a:t>
            </a:r>
            <a:r>
              <a:rPr lang="ru-RU" sz="1400" dirty="0" err="1"/>
              <a:t>запізнення</a:t>
            </a:r>
            <a:r>
              <a:rPr lang="ru-RU" sz="1400" dirty="0"/>
              <a:t> та </a:t>
            </a:r>
            <a:r>
              <a:rPr lang="ru-RU" sz="1400" dirty="0" err="1"/>
              <a:t>різноманітні</a:t>
            </a:r>
            <a:r>
              <a:rPr lang="ru-RU" sz="1400" dirty="0"/>
              <a:t> </a:t>
            </a:r>
            <a:r>
              <a:rPr lang="ru-RU" sz="1400" dirty="0" err="1"/>
              <a:t>виправдання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викликати</a:t>
            </a:r>
            <a:r>
              <a:rPr lang="ru-RU" sz="1400" dirty="0"/>
              <a:t> у </a:t>
            </a:r>
            <a:r>
              <a:rPr lang="ru-RU" sz="1400" dirty="0" err="1"/>
              <a:t>колег</a:t>
            </a:r>
            <a:r>
              <a:rPr lang="ru-RU" sz="1400" dirty="0"/>
              <a:t> </a:t>
            </a:r>
            <a:r>
              <a:rPr lang="ru-RU" sz="1400" dirty="0" err="1"/>
              <a:t>недовіру</a:t>
            </a:r>
            <a:r>
              <a:rPr lang="ru-RU" sz="1400" dirty="0"/>
              <a:t> та </a:t>
            </a:r>
            <a:r>
              <a:rPr lang="ru-RU" sz="1400" dirty="0" err="1"/>
              <a:t>похитнути</a:t>
            </a:r>
            <a:r>
              <a:rPr lang="ru-RU" sz="1400" dirty="0"/>
              <a:t> </a:t>
            </a:r>
            <a:r>
              <a:rPr lang="ru-RU" sz="1400" dirty="0" err="1"/>
              <a:t>дисципліну</a:t>
            </a:r>
            <a:r>
              <a:rPr lang="ru-RU" sz="1400" dirty="0"/>
              <a:t> у </a:t>
            </a:r>
            <a:r>
              <a:rPr lang="ru-RU" sz="1400" dirty="0" err="1"/>
              <a:t>колективі</a:t>
            </a:r>
            <a:r>
              <a:rPr lang="ru-RU" sz="1400" dirty="0"/>
              <a:t>. «</a:t>
            </a:r>
            <a:r>
              <a:rPr lang="ru-RU" sz="1400" dirty="0" err="1"/>
              <a:t>Чому</a:t>
            </a:r>
            <a:r>
              <a:rPr lang="ru-RU" sz="1400" dirty="0"/>
              <a:t> одним </a:t>
            </a:r>
            <a:r>
              <a:rPr lang="ru-RU" sz="1400" dirty="0" err="1"/>
              <a:t>запізнюватися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, а я </a:t>
            </a:r>
            <a:r>
              <a:rPr lang="ru-RU" sz="1400" dirty="0" err="1"/>
              <a:t>приходжу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до початку </a:t>
            </a:r>
            <a:r>
              <a:rPr lang="ru-RU" sz="1400" dirty="0" err="1"/>
              <a:t>робочого</a:t>
            </a:r>
            <a:r>
              <a:rPr lang="ru-RU" sz="1400" dirty="0"/>
              <a:t> дня?», –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подумати</a:t>
            </a:r>
            <a:r>
              <a:rPr lang="ru-RU" sz="1400" dirty="0"/>
              <a:t> </a:t>
            </a:r>
            <a:r>
              <a:rPr lang="ru-RU" sz="1400" dirty="0" err="1"/>
              <a:t>колеги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</a:t>
            </a:r>
            <a:r>
              <a:rPr lang="ru-RU" sz="1400" dirty="0" err="1"/>
              <a:t>запізнилися</a:t>
            </a:r>
            <a:r>
              <a:rPr lang="ru-RU" sz="1400" dirty="0"/>
              <a:t> і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виняток</a:t>
            </a:r>
            <a:r>
              <a:rPr lang="ru-RU" sz="1400" dirty="0"/>
              <a:t> з правил – </a:t>
            </a:r>
            <a:r>
              <a:rPr lang="ru-RU" sz="1400" dirty="0" err="1"/>
              <a:t>нічого</a:t>
            </a:r>
            <a:r>
              <a:rPr lang="ru-RU" sz="1400" dirty="0"/>
              <a:t> страшного, але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спізнюєтеся</a:t>
            </a:r>
            <a:r>
              <a:rPr lang="ru-RU" sz="1400" dirty="0"/>
              <a:t> систематично –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звернути</a:t>
            </a:r>
            <a:r>
              <a:rPr lang="ru-RU" sz="1400" dirty="0"/>
              <a:t> на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. У </a:t>
            </a:r>
            <a:r>
              <a:rPr lang="ru-RU" sz="1400" dirty="0" err="1"/>
              <a:t>разі</a:t>
            </a:r>
            <a:r>
              <a:rPr lang="ru-RU" sz="1400" dirty="0"/>
              <a:t>, коли причина </a:t>
            </a:r>
            <a:r>
              <a:rPr lang="ru-RU" sz="1400" dirty="0" err="1"/>
              <a:t>спізнення</a:t>
            </a:r>
            <a:r>
              <a:rPr lang="ru-RU" sz="1400" dirty="0"/>
              <a:t> </a:t>
            </a:r>
            <a:r>
              <a:rPr lang="ru-RU" sz="1400" dirty="0" err="1"/>
              <a:t>дійсно</a:t>
            </a:r>
            <a:r>
              <a:rPr lang="ru-RU" sz="1400" dirty="0"/>
              <a:t> </a:t>
            </a:r>
            <a:r>
              <a:rPr lang="ru-RU" sz="1400" dirty="0" err="1"/>
              <a:t>вагома</a:t>
            </a:r>
            <a:r>
              <a:rPr lang="ru-RU" sz="1400" dirty="0"/>
              <a:t>, </a:t>
            </a:r>
            <a:r>
              <a:rPr lang="ru-RU" sz="1400" dirty="0" err="1"/>
              <a:t>попередьте</a:t>
            </a:r>
            <a:r>
              <a:rPr lang="ru-RU" sz="1400" dirty="0"/>
              <a:t> </a:t>
            </a:r>
            <a:r>
              <a:rPr lang="ru-RU" sz="1400" dirty="0" err="1"/>
              <a:t>керівника</a:t>
            </a:r>
            <a:r>
              <a:rPr lang="ru-RU" sz="1400" dirty="0"/>
              <a:t> про </a:t>
            </a:r>
            <a:r>
              <a:rPr lang="ru-RU" sz="1400" dirty="0" err="1"/>
              <a:t>своє</a:t>
            </a:r>
            <a:r>
              <a:rPr lang="ru-RU" sz="1400" dirty="0"/>
              <a:t> </a:t>
            </a:r>
            <a:r>
              <a:rPr lang="ru-RU" sz="1400" dirty="0" err="1"/>
              <a:t>запізнення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віддалених</a:t>
            </a:r>
            <a:r>
              <a:rPr lang="ru-RU" sz="1400" dirty="0"/>
              <a:t> </a:t>
            </a:r>
            <a:r>
              <a:rPr lang="ru-RU" sz="1400" dirty="0" err="1"/>
              <a:t>співробітників</a:t>
            </a:r>
            <a:r>
              <a:rPr lang="ru-RU" sz="1400" dirty="0"/>
              <a:t>, то </a:t>
            </a:r>
            <a:r>
              <a:rPr lang="ru-RU" sz="1400" dirty="0" err="1"/>
              <a:t>дуже</a:t>
            </a:r>
            <a:r>
              <a:rPr lang="ru-RU" sz="1400" dirty="0"/>
              <a:t> часто </a:t>
            </a:r>
            <a:r>
              <a:rPr lang="ru-RU" sz="1400" dirty="0" err="1"/>
              <a:t>робочий</a:t>
            </a:r>
            <a:r>
              <a:rPr lang="ru-RU" sz="1400" dirty="0"/>
              <a:t> день </a:t>
            </a:r>
            <a:r>
              <a:rPr lang="ru-RU" sz="1400" dirty="0" err="1"/>
              <a:t>працівників</a:t>
            </a:r>
            <a:r>
              <a:rPr lang="ru-RU" sz="1400" dirty="0"/>
              <a:t> на </a:t>
            </a:r>
            <a:r>
              <a:rPr lang="ru-RU" sz="1400" dirty="0" err="1"/>
              <a:t>remote</a:t>
            </a:r>
            <a:r>
              <a:rPr lang="ru-RU" sz="1400" dirty="0"/>
              <a:t> </a:t>
            </a:r>
            <a:r>
              <a:rPr lang="ru-RU" sz="1400" dirty="0" err="1"/>
              <a:t>починається</a:t>
            </a:r>
            <a:r>
              <a:rPr lang="ru-RU" sz="1400" dirty="0"/>
              <a:t> з онлайн-</a:t>
            </a:r>
            <a:r>
              <a:rPr lang="ru-RU" sz="1400" dirty="0" err="1"/>
              <a:t>летівок</a:t>
            </a:r>
            <a:r>
              <a:rPr lang="ru-RU" sz="1400" dirty="0"/>
              <a:t>, </a:t>
            </a:r>
            <a:r>
              <a:rPr lang="ru-RU" sz="1400" dirty="0" err="1"/>
              <a:t>присутність</a:t>
            </a:r>
            <a:r>
              <a:rPr lang="ru-RU" sz="1400" dirty="0"/>
              <a:t> на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обов’язкова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колеги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в </a:t>
            </a:r>
            <a:r>
              <a:rPr lang="ru-RU" sz="1400" dirty="0" err="1"/>
              <a:t>мережі</a:t>
            </a:r>
            <a:r>
              <a:rPr lang="ru-RU" sz="1400" dirty="0"/>
              <a:t>, а </a:t>
            </a:r>
            <a:r>
              <a:rPr lang="ru-RU" sz="1400" dirty="0" err="1"/>
              <a:t>ви</a:t>
            </a:r>
            <a:r>
              <a:rPr lang="ru-RU" sz="1400" dirty="0"/>
              <a:t> – </a:t>
            </a:r>
            <a:r>
              <a:rPr lang="ru-RU" sz="1400" dirty="0" err="1"/>
              <a:t>ні</a:t>
            </a:r>
            <a:r>
              <a:rPr lang="ru-RU" sz="1400" dirty="0"/>
              <a:t>,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розцінюватися</a:t>
            </a:r>
            <a:r>
              <a:rPr lang="ru-RU" sz="1400" dirty="0"/>
              <a:t> як </a:t>
            </a:r>
            <a:r>
              <a:rPr lang="ru-RU" sz="1400" dirty="0" err="1"/>
              <a:t>неповага</a:t>
            </a:r>
            <a:r>
              <a:rPr lang="ru-RU" sz="1400" dirty="0"/>
              <a:t>. </a:t>
            </a:r>
            <a:r>
              <a:rPr lang="ru-RU" sz="1400" dirty="0" err="1"/>
              <a:t>Уникайте</a:t>
            </a:r>
            <a:r>
              <a:rPr lang="ru-RU" sz="1400" dirty="0"/>
              <a:t> </a:t>
            </a:r>
            <a:r>
              <a:rPr lang="ru-RU" sz="1400" dirty="0" err="1"/>
              <a:t>спізнень</a:t>
            </a:r>
            <a:r>
              <a:rPr lang="ru-RU" sz="1400" dirty="0"/>
              <a:t>, </a:t>
            </a:r>
            <a:r>
              <a:rPr lang="ru-RU" sz="1400" dirty="0" err="1"/>
              <a:t>заплануйте</a:t>
            </a:r>
            <a:r>
              <a:rPr lang="ru-RU" sz="1400" dirty="0"/>
              <a:t> </a:t>
            </a:r>
            <a:r>
              <a:rPr lang="ru-RU" sz="1400" dirty="0" err="1"/>
              <a:t>наступний</a:t>
            </a:r>
            <a:r>
              <a:rPr lang="ru-RU" sz="1400" dirty="0"/>
              <a:t> день, </a:t>
            </a:r>
            <a:r>
              <a:rPr lang="ru-RU" sz="1400" dirty="0" err="1"/>
              <a:t>вчасно</a:t>
            </a:r>
            <a:r>
              <a:rPr lang="ru-RU" sz="1400" dirty="0"/>
              <a:t> лягайте </a:t>
            </a:r>
            <a:r>
              <a:rPr lang="ru-RU" sz="1400" dirty="0" err="1"/>
              <a:t>спати</a:t>
            </a:r>
            <a:r>
              <a:rPr lang="ru-RU" sz="1400" dirty="0"/>
              <a:t> </a:t>
            </a:r>
            <a:r>
              <a:rPr lang="ru-RU" sz="1400" dirty="0" err="1"/>
              <a:t>напередодні</a:t>
            </a:r>
            <a:r>
              <a:rPr lang="ru-RU" sz="1400" dirty="0"/>
              <a:t>, </a:t>
            </a:r>
            <a:r>
              <a:rPr lang="ru-RU" sz="1400" dirty="0" err="1"/>
              <a:t>поставте</a:t>
            </a:r>
            <a:r>
              <a:rPr lang="ru-RU" sz="1400" dirty="0"/>
              <a:t> будильник, </a:t>
            </a:r>
            <a:r>
              <a:rPr lang="ru-RU" sz="1400" dirty="0" err="1"/>
              <a:t>попросіть</a:t>
            </a:r>
            <a:r>
              <a:rPr lang="ru-RU" sz="1400" dirty="0"/>
              <a:t> </a:t>
            </a:r>
            <a:r>
              <a:rPr lang="ru-RU" sz="1400" dirty="0" err="1"/>
              <a:t>рідних</a:t>
            </a:r>
            <a:r>
              <a:rPr lang="ru-RU" sz="1400" dirty="0"/>
              <a:t>, дружину/</a:t>
            </a:r>
            <a:r>
              <a:rPr lang="ru-RU" sz="1400" dirty="0" err="1"/>
              <a:t>чоловіка</a:t>
            </a:r>
            <a:r>
              <a:rPr lang="ru-RU" sz="1400" dirty="0"/>
              <a:t> вас </a:t>
            </a:r>
            <a:r>
              <a:rPr lang="ru-RU" sz="1400" dirty="0" err="1"/>
              <a:t>розбудити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795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b="1" dirty="0" err="1"/>
              <a:t>Вітайтеся</a:t>
            </a:r>
            <a:r>
              <a:rPr lang="ru-RU" sz="1400" b="1" dirty="0"/>
              <a:t> та будьте </a:t>
            </a:r>
            <a:r>
              <a:rPr lang="ru-RU" sz="1400" b="1" dirty="0" err="1"/>
              <a:t>ввічливими</a:t>
            </a:r>
            <a:endParaRPr lang="ru-RU" sz="1400" dirty="0"/>
          </a:p>
          <a:p>
            <a:r>
              <a:rPr lang="ru-RU" sz="1400" dirty="0" err="1"/>
              <a:t>Співробітник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заходить в </a:t>
            </a:r>
            <a:r>
              <a:rPr lang="ru-RU" sz="1400" dirty="0" err="1"/>
              <a:t>кабінет</a:t>
            </a:r>
            <a:r>
              <a:rPr lang="ru-RU" sz="1400" dirty="0"/>
              <a:t> (</a:t>
            </a:r>
            <a:r>
              <a:rPr lang="ru-RU" sz="1400" dirty="0" err="1"/>
              <a:t>інше</a:t>
            </a:r>
            <a:r>
              <a:rPr lang="ru-RU" sz="1400" dirty="0"/>
              <a:t> </a:t>
            </a:r>
            <a:r>
              <a:rPr lang="ru-RU" sz="1400" dirty="0" err="1"/>
              <a:t>приміщення</a:t>
            </a:r>
            <a:r>
              <a:rPr lang="ru-RU" sz="1400" dirty="0"/>
              <a:t>, де </a:t>
            </a:r>
            <a:r>
              <a:rPr lang="ru-RU" sz="1400" dirty="0" err="1"/>
              <a:t>знаходяться</a:t>
            </a:r>
            <a:r>
              <a:rPr lang="ru-RU" sz="1400" dirty="0"/>
              <a:t> </a:t>
            </a:r>
            <a:r>
              <a:rPr lang="ru-RU" sz="1400" dirty="0" err="1"/>
              <a:t>колеги</a:t>
            </a:r>
            <a:r>
              <a:rPr lang="ru-RU" sz="1400" dirty="0"/>
              <a:t>) повинен, </a:t>
            </a:r>
            <a:r>
              <a:rPr lang="ru-RU" sz="1400" dirty="0" err="1"/>
              <a:t>незалежно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посади, перший </a:t>
            </a:r>
            <a:r>
              <a:rPr lang="ru-RU" sz="1400" dirty="0" err="1"/>
              <a:t>привітатися</a:t>
            </a:r>
            <a:r>
              <a:rPr lang="ru-RU" sz="1400" dirty="0"/>
              <a:t> з </a:t>
            </a:r>
            <a:r>
              <a:rPr lang="ru-RU" sz="1400" dirty="0" err="1"/>
              <a:t>присутніми</a:t>
            </a:r>
            <a:r>
              <a:rPr lang="ru-RU" sz="1400" dirty="0"/>
              <a:t>. Будьте </a:t>
            </a:r>
            <a:r>
              <a:rPr lang="ru-RU" sz="1400" dirty="0" err="1"/>
              <a:t>ввічливими</a:t>
            </a:r>
            <a:r>
              <a:rPr lang="ru-RU" sz="1400" dirty="0"/>
              <a:t>, не </a:t>
            </a:r>
            <a:r>
              <a:rPr lang="ru-RU" sz="1400" dirty="0" err="1"/>
              <a:t>забувайте</a:t>
            </a:r>
            <a:r>
              <a:rPr lang="ru-RU" sz="1400" dirty="0"/>
              <a:t> </a:t>
            </a:r>
            <a:r>
              <a:rPr lang="ru-RU" sz="1400" dirty="0" err="1"/>
              <a:t>дякувати</a:t>
            </a:r>
            <a:r>
              <a:rPr lang="ru-RU" sz="1400" dirty="0"/>
              <a:t> за </a:t>
            </a:r>
            <a:r>
              <a:rPr lang="ru-RU" sz="1400" dirty="0" err="1"/>
              <a:t>поради</a:t>
            </a:r>
            <a:r>
              <a:rPr lang="ru-RU" sz="1400" dirty="0"/>
              <a:t> та </a:t>
            </a:r>
            <a:r>
              <a:rPr lang="ru-RU" sz="1400" dirty="0" err="1"/>
              <a:t>допомогу</a:t>
            </a:r>
            <a:r>
              <a:rPr lang="ru-RU" sz="1400" dirty="0"/>
              <a:t>. </a:t>
            </a:r>
            <a:r>
              <a:rPr lang="ru-RU" sz="1400" dirty="0" err="1"/>
              <a:t>Пропонуйте</a:t>
            </a:r>
            <a:r>
              <a:rPr lang="ru-RU" sz="1400" dirty="0"/>
              <a:t> свою </a:t>
            </a:r>
            <a:r>
              <a:rPr lang="ru-RU" sz="1400" dirty="0" err="1"/>
              <a:t>допомогу</a:t>
            </a:r>
            <a:r>
              <a:rPr lang="ru-RU" sz="1400" dirty="0"/>
              <a:t> у </a:t>
            </a:r>
            <a:r>
              <a:rPr lang="ru-RU" sz="1400" dirty="0" err="1"/>
              <a:t>відповідь</a:t>
            </a:r>
            <a:r>
              <a:rPr lang="ru-RU" sz="1400" dirty="0"/>
              <a:t>. </a:t>
            </a:r>
            <a:r>
              <a:rPr lang="ru-RU" sz="1400" dirty="0" err="1"/>
              <a:t>Уникайте</a:t>
            </a:r>
            <a:r>
              <a:rPr lang="ru-RU" sz="1400" dirty="0"/>
              <a:t> </a:t>
            </a:r>
            <a:r>
              <a:rPr lang="ru-RU" sz="1400" dirty="0" err="1"/>
              <a:t>грубощів</a:t>
            </a:r>
            <a:r>
              <a:rPr lang="ru-RU" sz="1400" dirty="0"/>
              <a:t> та хамства в </a:t>
            </a:r>
            <a:r>
              <a:rPr lang="ru-RU" sz="1400" dirty="0" err="1"/>
              <a:t>бік</a:t>
            </a:r>
            <a:r>
              <a:rPr lang="ru-RU" sz="1400" dirty="0"/>
              <a:t> </a:t>
            </a:r>
            <a:r>
              <a:rPr lang="ru-RU" sz="1400" dirty="0" err="1"/>
              <a:t>колег</a:t>
            </a:r>
            <a:r>
              <a:rPr lang="ru-RU" sz="1400" dirty="0"/>
              <a:t> та </a:t>
            </a:r>
            <a:r>
              <a:rPr lang="ru-RU" sz="1400" dirty="0" err="1"/>
              <a:t>керівництва</a:t>
            </a:r>
            <a:r>
              <a:rPr lang="ru-RU" sz="1400" dirty="0"/>
              <a:t>. </a:t>
            </a:r>
            <a:r>
              <a:rPr lang="ru-RU" sz="1400" dirty="0" err="1"/>
              <a:t>Знайомтеся</a:t>
            </a:r>
            <a:r>
              <a:rPr lang="ru-RU" sz="1400" dirty="0"/>
              <a:t> з </a:t>
            </a:r>
            <a:r>
              <a:rPr lang="ru-RU" sz="1400" dirty="0" err="1"/>
              <a:t>новачками</a:t>
            </a:r>
            <a:r>
              <a:rPr lang="ru-RU" sz="1400" dirty="0"/>
              <a:t> та </a:t>
            </a:r>
            <a:r>
              <a:rPr lang="ru-RU" sz="1400" dirty="0" err="1"/>
              <a:t>пропонуйте</a:t>
            </a:r>
            <a:r>
              <a:rPr lang="ru-RU" sz="1400" dirty="0"/>
              <a:t> свою </a:t>
            </a:r>
            <a:r>
              <a:rPr lang="ru-RU" sz="1400" dirty="0" err="1"/>
              <a:t>допомогу</a:t>
            </a:r>
            <a:r>
              <a:rPr lang="ru-RU" sz="1400" dirty="0"/>
              <a:t>, для них </a:t>
            </a:r>
            <a:r>
              <a:rPr lang="ru-RU" sz="1400" dirty="0" err="1"/>
              <a:t>підтримка</a:t>
            </a:r>
            <a:r>
              <a:rPr lang="ru-RU" sz="1400" dirty="0"/>
              <a:t> на перших порах – </a:t>
            </a:r>
            <a:r>
              <a:rPr lang="ru-RU" sz="1400" dirty="0" err="1"/>
              <a:t>дуже</a:t>
            </a:r>
            <a:r>
              <a:rPr lang="ru-RU" sz="1400" dirty="0"/>
              <a:t> </a:t>
            </a:r>
            <a:r>
              <a:rPr lang="ru-RU" sz="1400" dirty="0" err="1"/>
              <a:t>цінна</a:t>
            </a:r>
            <a:r>
              <a:rPr lang="ru-RU" sz="1400" dirty="0"/>
              <a:t>. Будьте </a:t>
            </a:r>
            <a:r>
              <a:rPr lang="ru-RU" sz="1400" dirty="0" err="1"/>
              <a:t>привітними</a:t>
            </a:r>
            <a:r>
              <a:rPr lang="ru-RU" sz="1400" dirty="0"/>
              <a:t>, </a:t>
            </a:r>
            <a:r>
              <a:rPr lang="ru-RU" sz="1400" dirty="0" err="1"/>
              <a:t>чемними</a:t>
            </a:r>
            <a:r>
              <a:rPr lang="ru-RU" sz="1400" dirty="0"/>
              <a:t>, </a:t>
            </a:r>
            <a:r>
              <a:rPr lang="ru-RU" sz="1400" dirty="0" err="1"/>
              <a:t>терплячими</a:t>
            </a:r>
            <a:r>
              <a:rPr lang="ru-RU" sz="1400" dirty="0"/>
              <a:t>, </a:t>
            </a:r>
            <a:r>
              <a:rPr lang="ru-RU" sz="1400" dirty="0" err="1"/>
              <a:t>посміхайтеся</a:t>
            </a:r>
            <a:r>
              <a:rPr lang="ru-RU" sz="1400" dirty="0"/>
              <a:t> </a:t>
            </a:r>
            <a:r>
              <a:rPr lang="ru-RU" sz="1400" dirty="0" err="1"/>
              <a:t>колегам</a:t>
            </a:r>
            <a:r>
              <a:rPr lang="ru-RU" sz="1400" dirty="0"/>
              <a:t>, так </a:t>
            </a:r>
            <a:r>
              <a:rPr lang="ru-RU" sz="1400" dirty="0" err="1"/>
              <a:t>підтримуватимете</a:t>
            </a:r>
            <a:r>
              <a:rPr lang="ru-RU" sz="1400" dirty="0"/>
              <a:t> </a:t>
            </a:r>
            <a:r>
              <a:rPr lang="ru-RU" sz="1400" dirty="0" err="1"/>
              <a:t>свій</a:t>
            </a:r>
            <a:r>
              <a:rPr lang="ru-RU" sz="1400" dirty="0"/>
              <a:t> </a:t>
            </a:r>
            <a:r>
              <a:rPr lang="ru-RU" sz="1400" dirty="0" err="1"/>
              <a:t>гарний</a:t>
            </a:r>
            <a:r>
              <a:rPr lang="ru-RU" sz="1400" dirty="0"/>
              <a:t> </a:t>
            </a:r>
            <a:r>
              <a:rPr lang="ru-RU" sz="1400" dirty="0" err="1"/>
              <a:t>настрій</a:t>
            </a:r>
            <a:r>
              <a:rPr lang="ru-RU" sz="1400" dirty="0"/>
              <a:t> та </a:t>
            </a:r>
            <a:r>
              <a:rPr lang="ru-RU" sz="1400" dirty="0" err="1"/>
              <a:t>даруватимете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колегам</a:t>
            </a:r>
            <a:r>
              <a:rPr lang="ru-RU" sz="1400" dirty="0"/>
              <a:t>.</a:t>
            </a:r>
          </a:p>
          <a:p>
            <a:r>
              <a:rPr lang="ru-RU" sz="1400" b="1" dirty="0"/>
              <a:t>Не «</a:t>
            </a:r>
            <a:r>
              <a:rPr lang="ru-RU" sz="1400" b="1" dirty="0" err="1"/>
              <a:t>ТИкайте</a:t>
            </a:r>
            <a:r>
              <a:rPr lang="ru-RU" sz="1400" b="1" dirty="0"/>
              <a:t>»</a:t>
            </a:r>
            <a:endParaRPr lang="ru-RU" sz="1400" dirty="0"/>
          </a:p>
          <a:p>
            <a:r>
              <a:rPr lang="ru-RU" sz="1400" dirty="0"/>
              <a:t>У </a:t>
            </a:r>
            <a:r>
              <a:rPr lang="ru-RU" sz="1400" dirty="0" err="1"/>
              <a:t>спілкуванні</a:t>
            </a:r>
            <a:r>
              <a:rPr lang="ru-RU" sz="1400" dirty="0"/>
              <a:t> з </a:t>
            </a:r>
            <a:r>
              <a:rPr lang="ru-RU" sz="1400" dirty="0" err="1"/>
              <a:t>колегами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віддавати</a:t>
            </a:r>
            <a:r>
              <a:rPr lang="ru-RU" sz="1400" dirty="0"/>
              <a:t> </a:t>
            </a:r>
            <a:r>
              <a:rPr lang="ru-RU" sz="1400" dirty="0" err="1"/>
              <a:t>перевагу</a:t>
            </a:r>
            <a:r>
              <a:rPr lang="ru-RU" sz="1400" dirty="0"/>
              <a:t> </a:t>
            </a:r>
            <a:r>
              <a:rPr lang="ru-RU" sz="1400" dirty="0" err="1"/>
              <a:t>займеннику</a:t>
            </a:r>
            <a:r>
              <a:rPr lang="ru-RU" sz="1400" dirty="0"/>
              <a:t> «Ви». </a:t>
            </a:r>
            <a:r>
              <a:rPr lang="ru-RU" sz="1400" dirty="0" err="1"/>
              <a:t>Це</a:t>
            </a:r>
            <a:r>
              <a:rPr lang="ru-RU" sz="1400" dirty="0"/>
              <a:t> не </a:t>
            </a:r>
            <a:r>
              <a:rPr lang="ru-RU" sz="1400" dirty="0" err="1"/>
              <a:t>лише</a:t>
            </a:r>
            <a:r>
              <a:rPr lang="ru-RU" sz="1400" dirty="0"/>
              <a:t> </a:t>
            </a:r>
            <a:r>
              <a:rPr lang="ru-RU" sz="1400" dirty="0" err="1"/>
              <a:t>демонструє</a:t>
            </a:r>
            <a:r>
              <a:rPr lang="ru-RU" sz="1400" dirty="0"/>
              <a:t> культуру </a:t>
            </a:r>
            <a:r>
              <a:rPr lang="ru-RU" sz="1400" dirty="0" err="1"/>
              <a:t>спілкування</a:t>
            </a:r>
            <a:r>
              <a:rPr lang="ru-RU" sz="1400" dirty="0"/>
              <a:t>, але і є </a:t>
            </a:r>
            <a:r>
              <a:rPr lang="ru-RU" sz="1400" dirty="0" err="1"/>
              <a:t>інструментом</a:t>
            </a:r>
            <a:r>
              <a:rPr lang="ru-RU" sz="1400" dirty="0"/>
              <a:t> для </a:t>
            </a:r>
            <a:r>
              <a:rPr lang="ru-RU" sz="1400" dirty="0" err="1"/>
              <a:t>підтримки</a:t>
            </a:r>
            <a:r>
              <a:rPr lang="ru-RU" sz="1400" dirty="0"/>
              <a:t> </a:t>
            </a:r>
            <a:r>
              <a:rPr lang="ru-RU" sz="1400" dirty="0" err="1"/>
              <a:t>службової</a:t>
            </a:r>
            <a:r>
              <a:rPr lang="ru-RU" sz="1400" dirty="0"/>
              <a:t> </a:t>
            </a:r>
            <a:r>
              <a:rPr lang="ru-RU" sz="1400" dirty="0" err="1"/>
              <a:t>дистанції</a:t>
            </a:r>
            <a:r>
              <a:rPr lang="ru-RU" sz="1400" dirty="0"/>
              <a:t> та </a:t>
            </a:r>
            <a:r>
              <a:rPr lang="ru-RU" sz="1400" dirty="0" err="1"/>
              <a:t>дисципліни</a:t>
            </a:r>
            <a:r>
              <a:rPr lang="ru-RU" sz="1400" dirty="0"/>
              <a:t>. </a:t>
            </a:r>
            <a:r>
              <a:rPr lang="ru-RU" sz="1400" dirty="0" err="1"/>
              <a:t>Обов’язково</a:t>
            </a:r>
            <a:r>
              <a:rPr lang="ru-RU" sz="1400" dirty="0"/>
              <a:t> </a:t>
            </a:r>
            <a:r>
              <a:rPr lang="ru-RU" sz="1400" dirty="0" err="1"/>
              <a:t>звертайтеся</a:t>
            </a:r>
            <a:r>
              <a:rPr lang="ru-RU" sz="1400" dirty="0"/>
              <a:t> до </a:t>
            </a:r>
            <a:r>
              <a:rPr lang="ru-RU" sz="1400" dirty="0" err="1"/>
              <a:t>керівника</a:t>
            </a:r>
            <a:r>
              <a:rPr lang="ru-RU" sz="1400" dirty="0"/>
              <a:t> на «Ви», </a:t>
            </a:r>
            <a:r>
              <a:rPr lang="ru-RU" sz="1400" dirty="0" err="1"/>
              <a:t>зокрема</a:t>
            </a:r>
            <a:r>
              <a:rPr lang="ru-RU" sz="1400" dirty="0"/>
              <a:t>, </a:t>
            </a:r>
            <a:r>
              <a:rPr lang="ru-RU" sz="1400" dirty="0" err="1"/>
              <a:t>спілкуючись</a:t>
            </a:r>
            <a:r>
              <a:rPr lang="ru-RU" sz="1400" dirty="0"/>
              <a:t> з </a:t>
            </a:r>
            <a:r>
              <a:rPr lang="ru-RU" sz="1400" dirty="0" err="1"/>
              <a:t>іншими</a:t>
            </a:r>
            <a:r>
              <a:rPr lang="ru-RU" sz="1400" dirty="0"/>
              <a:t> </a:t>
            </a:r>
            <a:r>
              <a:rPr lang="ru-RU" sz="1400" dirty="0" err="1"/>
              <a:t>колегами</a:t>
            </a:r>
            <a:r>
              <a:rPr lang="ru-RU" sz="1400" dirty="0"/>
              <a:t> та </a:t>
            </a:r>
            <a:r>
              <a:rPr lang="ru-RU" sz="1400" dirty="0" err="1"/>
              <a:t>згадуючи</a:t>
            </a:r>
            <a:r>
              <a:rPr lang="ru-RU" sz="1400" dirty="0"/>
              <a:t> боса, </a:t>
            </a:r>
            <a:r>
              <a:rPr lang="ru-RU" sz="1400" dirty="0" err="1"/>
              <a:t>називайте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ім’я</a:t>
            </a:r>
            <a:r>
              <a:rPr lang="ru-RU" sz="1400" dirty="0"/>
              <a:t> та по </a:t>
            </a:r>
            <a:r>
              <a:rPr lang="ru-RU" sz="1400" dirty="0" err="1"/>
              <a:t>батькові</a:t>
            </a:r>
            <a:r>
              <a:rPr lang="ru-RU" sz="1400" dirty="0"/>
              <a:t>.</a:t>
            </a:r>
          </a:p>
          <a:p>
            <a:r>
              <a:rPr lang="ru-RU" sz="1400" b="1" dirty="0" err="1"/>
              <a:t>Тримайте</a:t>
            </a:r>
            <a:r>
              <a:rPr lang="ru-RU" sz="1400" b="1" dirty="0"/>
              <a:t> </a:t>
            </a:r>
            <a:r>
              <a:rPr lang="ru-RU" sz="1400" b="1" dirty="0" err="1"/>
              <a:t>язик</a:t>
            </a:r>
            <a:r>
              <a:rPr lang="ru-RU" sz="1400" b="1" dirty="0"/>
              <a:t> за зубами</a:t>
            </a:r>
            <a:endParaRPr lang="ru-RU" sz="1400" dirty="0"/>
          </a:p>
          <a:p>
            <a:r>
              <a:rPr lang="ru-RU" sz="1400" dirty="0" err="1"/>
              <a:t>Надмірна</a:t>
            </a:r>
            <a:r>
              <a:rPr lang="ru-RU" sz="1400" dirty="0"/>
              <a:t> </a:t>
            </a:r>
            <a:r>
              <a:rPr lang="ru-RU" sz="1400" dirty="0" err="1"/>
              <a:t>балакучість</a:t>
            </a:r>
            <a:r>
              <a:rPr lang="ru-RU" sz="1400" dirty="0"/>
              <a:t> та </a:t>
            </a:r>
            <a:r>
              <a:rPr lang="ru-RU" sz="1400" dirty="0" err="1"/>
              <a:t>емоційність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дратувати</a:t>
            </a:r>
            <a:r>
              <a:rPr lang="ru-RU" sz="1400" dirty="0"/>
              <a:t> </a:t>
            </a:r>
            <a:r>
              <a:rPr lang="ru-RU" sz="1400" dirty="0" err="1"/>
              <a:t>колег</a:t>
            </a:r>
            <a:r>
              <a:rPr lang="ru-RU" sz="1400" dirty="0"/>
              <a:t>, </a:t>
            </a:r>
            <a:r>
              <a:rPr lang="ru-RU" sz="1400" dirty="0" err="1"/>
              <a:t>такі</a:t>
            </a:r>
            <a:r>
              <a:rPr lang="ru-RU" sz="1400" dirty="0"/>
              <a:t> </a:t>
            </a:r>
            <a:r>
              <a:rPr lang="ru-RU" sz="1400" dirty="0" err="1"/>
              <a:t>працівники</a:t>
            </a:r>
            <a:r>
              <a:rPr lang="ru-RU" sz="1400" dirty="0"/>
              <a:t> </a:t>
            </a:r>
            <a:r>
              <a:rPr lang="ru-RU" sz="1400" dirty="0" err="1"/>
              <a:t>відволікають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розмовами</a:t>
            </a:r>
            <a:r>
              <a:rPr lang="ru-RU" sz="1400" dirty="0"/>
              <a:t> та </a:t>
            </a:r>
            <a:r>
              <a:rPr lang="ru-RU" sz="1400" dirty="0" err="1"/>
              <a:t>плітками</a:t>
            </a:r>
            <a:r>
              <a:rPr lang="ru-RU" sz="1400" dirty="0"/>
              <a:t>. </a:t>
            </a:r>
            <a:r>
              <a:rPr lang="ru-RU" sz="1400" dirty="0" err="1"/>
              <a:t>Звичайно</a:t>
            </a:r>
            <a:r>
              <a:rPr lang="ru-RU" sz="1400" dirty="0"/>
              <a:t>, </a:t>
            </a:r>
            <a:r>
              <a:rPr lang="ru-RU" sz="1400" dirty="0" err="1"/>
              <a:t>це</a:t>
            </a:r>
            <a:r>
              <a:rPr lang="ru-RU" sz="1400" dirty="0"/>
              <a:t> не </a:t>
            </a:r>
            <a:r>
              <a:rPr lang="ru-RU" sz="1400" dirty="0" err="1"/>
              <a:t>означає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на </a:t>
            </a:r>
            <a:r>
              <a:rPr lang="ru-RU" sz="1400" dirty="0" err="1"/>
              <a:t>роботі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мовчати</a:t>
            </a:r>
            <a:r>
              <a:rPr lang="ru-RU" sz="1400" dirty="0"/>
              <a:t>, </a:t>
            </a:r>
            <a:r>
              <a:rPr lang="ru-RU" sz="1400" dirty="0" err="1"/>
              <a:t>проте</a:t>
            </a:r>
            <a:r>
              <a:rPr lang="ru-RU" sz="1400" dirty="0"/>
              <a:t> </a:t>
            </a:r>
            <a:r>
              <a:rPr lang="ru-RU" sz="1400" dirty="0" err="1"/>
              <a:t>потрібно</a:t>
            </a:r>
            <a:r>
              <a:rPr lang="ru-RU" sz="1400" dirty="0"/>
              <a:t> знати </a:t>
            </a:r>
            <a:r>
              <a:rPr lang="ru-RU" sz="1400" dirty="0" err="1"/>
              <a:t>міру</a:t>
            </a:r>
            <a:r>
              <a:rPr lang="ru-RU" sz="1400" dirty="0"/>
              <a:t>. </a:t>
            </a:r>
            <a:r>
              <a:rPr lang="ru-RU" sz="1400" dirty="0" err="1"/>
              <a:t>Уважно</a:t>
            </a:r>
            <a:r>
              <a:rPr lang="ru-RU" sz="1400" dirty="0"/>
              <a:t> </a:t>
            </a:r>
            <a:r>
              <a:rPr lang="ru-RU" sz="1400" dirty="0" err="1"/>
              <a:t>вибирайте</a:t>
            </a:r>
            <a:r>
              <a:rPr lang="ru-RU" sz="1400" dirty="0"/>
              <a:t> теми для </a:t>
            </a:r>
            <a:r>
              <a:rPr lang="ru-RU" sz="1400" dirty="0" err="1"/>
              <a:t>розмов</a:t>
            </a:r>
            <a:r>
              <a:rPr lang="ru-RU" sz="1400" dirty="0"/>
              <a:t> і не </a:t>
            </a:r>
            <a:r>
              <a:rPr lang="ru-RU" sz="1400" dirty="0" err="1"/>
              <a:t>говоріть</a:t>
            </a:r>
            <a:r>
              <a:rPr lang="ru-RU" sz="1400" dirty="0"/>
              <a:t> </a:t>
            </a:r>
            <a:r>
              <a:rPr lang="ru-RU" sz="1400" dirty="0" err="1"/>
              <a:t>занадто</a:t>
            </a:r>
            <a:r>
              <a:rPr lang="ru-RU" sz="1400" dirty="0"/>
              <a:t> </a:t>
            </a:r>
            <a:r>
              <a:rPr lang="ru-RU" sz="1400" dirty="0" err="1"/>
              <a:t>багато</a:t>
            </a:r>
            <a:r>
              <a:rPr lang="ru-RU" sz="1400" dirty="0"/>
              <a:t> про себе. </a:t>
            </a:r>
            <a:r>
              <a:rPr lang="ru-RU" sz="1400" dirty="0" err="1"/>
              <a:t>Деякі</a:t>
            </a:r>
            <a:r>
              <a:rPr lang="ru-RU" sz="1400" dirty="0"/>
              <a:t> теми в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колективі</a:t>
            </a:r>
            <a:r>
              <a:rPr lang="ru-RU" sz="1400" dirty="0"/>
              <a:t> </a:t>
            </a:r>
            <a:r>
              <a:rPr lang="ru-RU" sz="1400" dirty="0" err="1"/>
              <a:t>взагалі</a:t>
            </a:r>
            <a:r>
              <a:rPr lang="ru-RU" sz="1400" dirty="0"/>
              <a:t> </a:t>
            </a:r>
            <a:r>
              <a:rPr lang="ru-RU" sz="1400" dirty="0" err="1"/>
              <a:t>обговорювати</a:t>
            </a:r>
            <a:r>
              <a:rPr lang="ru-RU" sz="1400" dirty="0"/>
              <a:t> не </a:t>
            </a:r>
            <a:r>
              <a:rPr lang="ru-RU" sz="1400" dirty="0" err="1"/>
              <a:t>варто</a:t>
            </a:r>
            <a:r>
              <a:rPr lang="ru-RU" sz="1400" dirty="0"/>
              <a:t> (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стосується</a:t>
            </a:r>
            <a:r>
              <a:rPr lang="ru-RU" sz="1400" dirty="0"/>
              <a:t> </a:t>
            </a:r>
            <a:r>
              <a:rPr lang="ru-RU" sz="1400" dirty="0" err="1"/>
              <a:t>особистих</a:t>
            </a:r>
            <a:r>
              <a:rPr lang="ru-RU" sz="1400" dirty="0"/>
              <a:t> та </a:t>
            </a:r>
            <a:r>
              <a:rPr lang="ru-RU" sz="1400" dirty="0" err="1"/>
              <a:t>інтимних</a:t>
            </a:r>
            <a:r>
              <a:rPr lang="ru-RU" sz="1400" dirty="0"/>
              <a:t> </a:t>
            </a:r>
            <a:r>
              <a:rPr lang="ru-RU" sz="1400" dirty="0" err="1"/>
              <a:t>подробиць</a:t>
            </a:r>
            <a:r>
              <a:rPr lang="ru-RU" sz="1400" dirty="0"/>
              <a:t>).</a:t>
            </a:r>
          </a:p>
          <a:p>
            <a:r>
              <a:rPr lang="ru-RU" sz="1400" b="1" dirty="0" err="1"/>
              <a:t>Зберігайте</a:t>
            </a:r>
            <a:r>
              <a:rPr lang="ru-RU" sz="1400" b="1" dirty="0"/>
              <a:t> </a:t>
            </a:r>
            <a:r>
              <a:rPr lang="ru-RU" sz="1400" b="1" dirty="0" err="1"/>
              <a:t>секрети</a:t>
            </a:r>
            <a:endParaRPr lang="ru-RU" sz="1400" dirty="0"/>
          </a:p>
          <a:p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не </a:t>
            </a:r>
            <a:r>
              <a:rPr lang="ru-RU" sz="1400" dirty="0" err="1"/>
              <a:t>обговорюєте</a:t>
            </a:r>
            <a:r>
              <a:rPr lang="ru-RU" sz="1400" dirty="0"/>
              <a:t> </a:t>
            </a:r>
            <a:r>
              <a:rPr lang="ru-RU" sz="1400" dirty="0" err="1"/>
              <a:t>особисте</a:t>
            </a:r>
            <a:r>
              <a:rPr lang="ru-RU" sz="1400" dirty="0"/>
              <a:t> на </a:t>
            </a:r>
            <a:r>
              <a:rPr lang="ru-RU" sz="1400" dirty="0" err="1"/>
              <a:t>роботі</a:t>
            </a:r>
            <a:r>
              <a:rPr lang="ru-RU" sz="1400" dirty="0"/>
              <a:t>, то є </a:t>
            </a:r>
            <a:r>
              <a:rPr lang="ru-RU" sz="1400" dirty="0" err="1"/>
              <a:t>колеги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вилити</a:t>
            </a:r>
            <a:r>
              <a:rPr lang="ru-RU" sz="1400" dirty="0"/>
              <a:t> вам душу.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хтось</a:t>
            </a:r>
            <a:r>
              <a:rPr lang="ru-RU" sz="1400" dirty="0"/>
              <a:t> з </a:t>
            </a:r>
            <a:r>
              <a:rPr lang="ru-RU" sz="1400" dirty="0" err="1"/>
              <a:t>колег</a:t>
            </a:r>
            <a:r>
              <a:rPr lang="ru-RU" sz="1400" dirty="0"/>
              <a:t> </a:t>
            </a:r>
            <a:r>
              <a:rPr lang="ru-RU" sz="1400" dirty="0" err="1"/>
              <a:t>поділився</a:t>
            </a:r>
            <a:r>
              <a:rPr lang="ru-RU" sz="1400" dirty="0"/>
              <a:t> з вами </a:t>
            </a:r>
            <a:r>
              <a:rPr lang="ru-RU" sz="1400" dirty="0" err="1"/>
              <a:t>особистим</a:t>
            </a:r>
            <a:r>
              <a:rPr lang="ru-RU" sz="1400" dirty="0"/>
              <a:t>, не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обговорювати</a:t>
            </a:r>
            <a:r>
              <a:rPr lang="ru-RU" sz="1400" dirty="0"/>
              <a:t> з </a:t>
            </a:r>
            <a:r>
              <a:rPr lang="ru-RU" sz="1400" dirty="0" err="1"/>
              <a:t>іншими</a:t>
            </a:r>
            <a:r>
              <a:rPr lang="ru-RU" sz="1400" dirty="0"/>
              <a:t> </a:t>
            </a:r>
            <a:r>
              <a:rPr lang="ru-RU" sz="1400" dirty="0" err="1"/>
              <a:t>співробітниками</a:t>
            </a:r>
            <a:r>
              <a:rPr lang="ru-RU" sz="1400" dirty="0"/>
              <a:t> та </a:t>
            </a:r>
            <a:r>
              <a:rPr lang="ru-RU" sz="1400" dirty="0" err="1"/>
              <a:t>засуджувати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. </a:t>
            </a:r>
            <a:r>
              <a:rPr lang="ru-RU" sz="1400" dirty="0" err="1"/>
              <a:t>Можливо</a:t>
            </a:r>
            <a:r>
              <a:rPr lang="ru-RU" sz="1400" dirty="0"/>
              <a:t>, </a:t>
            </a:r>
            <a:r>
              <a:rPr lang="ru-RU" sz="1400" dirty="0" err="1"/>
              <a:t>колезі</a:t>
            </a:r>
            <a:r>
              <a:rPr lang="ru-RU" sz="1400" dirty="0"/>
              <a:t> </a:t>
            </a:r>
            <a:r>
              <a:rPr lang="ru-RU" sz="1400" dirty="0" err="1"/>
              <a:t>потрібна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ваша </a:t>
            </a:r>
            <a:r>
              <a:rPr lang="ru-RU" sz="1400" dirty="0" err="1"/>
              <a:t>підтримка</a:t>
            </a:r>
            <a:r>
              <a:rPr lang="ru-RU" sz="1400" dirty="0"/>
              <a:t> в </a:t>
            </a:r>
            <a:r>
              <a:rPr lang="ru-RU" sz="1400" dirty="0" err="1"/>
              <a:t>цей</a:t>
            </a:r>
            <a:r>
              <a:rPr lang="ru-RU" sz="1400" dirty="0"/>
              <a:t> момент. </a:t>
            </a:r>
            <a:r>
              <a:rPr lang="ru-RU" sz="1400" dirty="0" err="1"/>
              <a:t>Вислухайте</a:t>
            </a:r>
            <a:r>
              <a:rPr lang="ru-RU" sz="1400" dirty="0"/>
              <a:t>, але </a:t>
            </a:r>
            <a:r>
              <a:rPr lang="ru-RU" sz="1400" dirty="0" err="1"/>
              <a:t>краще</a:t>
            </a:r>
            <a:r>
              <a:rPr lang="ru-RU" sz="1400" dirty="0"/>
              <a:t> не давайте </a:t>
            </a:r>
            <a:r>
              <a:rPr lang="ru-RU" sz="1400" dirty="0" err="1"/>
              <a:t>порад</a:t>
            </a:r>
            <a:r>
              <a:rPr lang="ru-RU" sz="1400" dirty="0"/>
              <a:t>, </a:t>
            </a:r>
            <a:r>
              <a:rPr lang="ru-RU" sz="1400" dirty="0" err="1"/>
              <a:t>запропонуйте</a:t>
            </a:r>
            <a:r>
              <a:rPr lang="ru-RU" sz="1400" dirty="0"/>
              <a:t> свою </a:t>
            </a:r>
            <a:r>
              <a:rPr lang="ru-RU" sz="1400" dirty="0" err="1"/>
              <a:t>допомогу</a:t>
            </a:r>
            <a:r>
              <a:rPr lang="ru-RU" sz="1400" dirty="0"/>
              <a:t> (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доречно</a:t>
            </a:r>
            <a:r>
              <a:rPr lang="ru-RU" sz="1400" dirty="0"/>
              <a:t> та </a:t>
            </a:r>
            <a:r>
              <a:rPr lang="ru-RU" sz="1400" dirty="0" err="1"/>
              <a:t>можливо</a:t>
            </a:r>
            <a:r>
              <a:rPr lang="ru-RU" sz="1400" dirty="0"/>
              <a:t>).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11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b="1" dirty="0"/>
              <a:t>Не </a:t>
            </a:r>
            <a:r>
              <a:rPr lang="ru-RU" sz="1400" b="1" dirty="0" err="1"/>
              <a:t>демонструйте</a:t>
            </a:r>
            <a:r>
              <a:rPr lang="ru-RU" sz="1400" b="1" dirty="0"/>
              <a:t> </a:t>
            </a:r>
            <a:r>
              <a:rPr lang="ru-RU" sz="1400" b="1" dirty="0" err="1"/>
              <a:t>колегам</a:t>
            </a:r>
            <a:r>
              <a:rPr lang="ru-RU" sz="1400" b="1" dirty="0"/>
              <a:t>, </a:t>
            </a:r>
            <a:r>
              <a:rPr lang="ru-RU" sz="1400" b="1" dirty="0" err="1"/>
              <a:t>що</a:t>
            </a:r>
            <a:r>
              <a:rPr lang="ru-RU" sz="1400" b="1" dirty="0"/>
              <a:t> </a:t>
            </a:r>
            <a:r>
              <a:rPr lang="ru-RU" sz="1400" b="1" dirty="0" err="1"/>
              <a:t>ви</a:t>
            </a:r>
            <a:r>
              <a:rPr lang="ru-RU" sz="1400" b="1" dirty="0"/>
              <a:t> – </a:t>
            </a:r>
            <a:r>
              <a:rPr lang="ru-RU" sz="1400" b="1" dirty="0" err="1"/>
              <a:t>найрозумніший</a:t>
            </a:r>
            <a:r>
              <a:rPr lang="ru-RU" sz="1400" b="1" dirty="0"/>
              <a:t>/</a:t>
            </a:r>
            <a:r>
              <a:rPr lang="ru-RU" sz="1400" b="1" dirty="0" err="1"/>
              <a:t>ша</a:t>
            </a:r>
            <a:endParaRPr lang="ru-RU" sz="1400" dirty="0"/>
          </a:p>
          <a:p>
            <a:r>
              <a:rPr lang="ru-RU" sz="1400" dirty="0" err="1"/>
              <a:t>Існують</a:t>
            </a:r>
            <a:r>
              <a:rPr lang="ru-RU" sz="1400" dirty="0"/>
              <a:t> </a:t>
            </a:r>
            <a:r>
              <a:rPr lang="ru-RU" sz="1400" dirty="0" err="1"/>
              <a:t>співробітники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прагнуть</a:t>
            </a:r>
            <a:r>
              <a:rPr lang="ru-RU" sz="1400" dirty="0"/>
              <a:t> </a:t>
            </a:r>
            <a:r>
              <a:rPr lang="ru-RU" sz="1400" dirty="0" err="1"/>
              <a:t>показати</a:t>
            </a:r>
            <a:r>
              <a:rPr lang="ru-RU" sz="1400" dirty="0"/>
              <a:t> </a:t>
            </a:r>
            <a:r>
              <a:rPr lang="ru-RU" sz="1400" dirty="0" err="1"/>
              <a:t>всім</a:t>
            </a:r>
            <a:r>
              <a:rPr lang="ru-RU" sz="1400" dirty="0"/>
              <a:t> </a:t>
            </a:r>
            <a:r>
              <a:rPr lang="ru-RU" sz="1400" dirty="0" err="1"/>
              <a:t>іншим</a:t>
            </a:r>
            <a:r>
              <a:rPr lang="ru-RU" sz="1400" dirty="0"/>
              <a:t> «Я знаю все, а </a:t>
            </a:r>
            <a:r>
              <a:rPr lang="ru-RU" sz="1400" dirty="0" err="1"/>
              <a:t>ви</a:t>
            </a:r>
            <a:r>
              <a:rPr lang="ru-RU" sz="1400" dirty="0"/>
              <a:t> – </a:t>
            </a:r>
            <a:r>
              <a:rPr lang="ru-RU" sz="1400" dirty="0" err="1"/>
              <a:t>нічого</a:t>
            </a:r>
            <a:r>
              <a:rPr lang="ru-RU" sz="1400" dirty="0"/>
              <a:t>», </a:t>
            </a:r>
            <a:r>
              <a:rPr lang="ru-RU" sz="1400" dirty="0" err="1"/>
              <a:t>постійно</a:t>
            </a:r>
            <a:r>
              <a:rPr lang="ru-RU" sz="1400" dirty="0"/>
              <a:t> </a:t>
            </a:r>
            <a:r>
              <a:rPr lang="ru-RU" sz="1400" dirty="0" err="1"/>
              <a:t>підказують</a:t>
            </a:r>
            <a:r>
              <a:rPr lang="ru-RU" sz="1400" dirty="0"/>
              <a:t> </a:t>
            </a:r>
            <a:r>
              <a:rPr lang="ru-RU" sz="1400" dirty="0" err="1"/>
              <a:t>колегам</a:t>
            </a:r>
            <a:r>
              <a:rPr lang="ru-RU" sz="1400" dirty="0"/>
              <a:t>, </a:t>
            </a:r>
            <a:r>
              <a:rPr lang="ru-RU" sz="1400" dirty="0" err="1"/>
              <a:t>дають</a:t>
            </a:r>
            <a:r>
              <a:rPr lang="ru-RU" sz="1400" dirty="0"/>
              <a:t> </a:t>
            </a:r>
            <a:r>
              <a:rPr lang="ru-RU" sz="1400" dirty="0" err="1"/>
              <a:t>свої</a:t>
            </a:r>
            <a:r>
              <a:rPr lang="ru-RU" sz="1400" dirty="0"/>
              <a:t> </a:t>
            </a:r>
            <a:r>
              <a:rPr lang="ru-RU" sz="1400" dirty="0" err="1"/>
              <a:t>непрохані</a:t>
            </a:r>
            <a:r>
              <a:rPr lang="ru-RU" sz="1400" dirty="0"/>
              <a:t> </a:t>
            </a:r>
            <a:r>
              <a:rPr lang="ru-RU" sz="1400" dirty="0" err="1"/>
              <a:t>поради</a:t>
            </a:r>
            <a:r>
              <a:rPr lang="ru-RU" sz="1400" dirty="0"/>
              <a:t>. Таким чином вони </a:t>
            </a:r>
            <a:r>
              <a:rPr lang="ru-RU" sz="1400" dirty="0" err="1"/>
              <a:t>хочуть</a:t>
            </a:r>
            <a:r>
              <a:rPr lang="ru-RU" sz="1400" dirty="0"/>
              <a:t> </a:t>
            </a:r>
            <a:r>
              <a:rPr lang="ru-RU" sz="1400" dirty="0" err="1"/>
              <a:t>проявити</a:t>
            </a:r>
            <a:r>
              <a:rPr lang="ru-RU" sz="1400" dirty="0"/>
              <a:t> себе перед </a:t>
            </a:r>
            <a:r>
              <a:rPr lang="ru-RU" sz="1400" dirty="0" err="1"/>
              <a:t>керівництвом</a:t>
            </a:r>
            <a:r>
              <a:rPr lang="ru-RU" sz="1400" dirty="0"/>
              <a:t> та </a:t>
            </a:r>
            <a:r>
              <a:rPr lang="ru-RU" sz="1400" dirty="0" err="1"/>
              <a:t>колегами</a:t>
            </a:r>
            <a:r>
              <a:rPr lang="ru-RU" sz="1400" dirty="0"/>
              <a:t>. </a:t>
            </a:r>
            <a:r>
              <a:rPr lang="ru-RU" sz="1400" dirty="0" err="1"/>
              <a:t>Навіть</a:t>
            </a:r>
            <a:r>
              <a:rPr lang="ru-RU" sz="1400" dirty="0"/>
              <a:t>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</a:t>
            </a:r>
            <a:r>
              <a:rPr lang="ru-RU" sz="1400" dirty="0" err="1"/>
              <a:t>володієте</a:t>
            </a:r>
            <a:r>
              <a:rPr lang="ru-RU" sz="1400" dirty="0"/>
              <a:t> </a:t>
            </a:r>
            <a:r>
              <a:rPr lang="ru-RU" sz="1400" dirty="0" err="1"/>
              <a:t>розумовими</a:t>
            </a:r>
            <a:r>
              <a:rPr lang="ru-RU" sz="1400" dirty="0"/>
              <a:t> </a:t>
            </a:r>
            <a:r>
              <a:rPr lang="ru-RU" sz="1400" dirty="0" err="1"/>
              <a:t>здібностями</a:t>
            </a:r>
            <a:r>
              <a:rPr lang="ru-RU" sz="1400" dirty="0"/>
              <a:t> та добре </a:t>
            </a:r>
            <a:r>
              <a:rPr lang="ru-RU" sz="1400" dirty="0" err="1"/>
              <a:t>знаєтеся</a:t>
            </a:r>
            <a:r>
              <a:rPr lang="ru-RU" sz="1400" dirty="0"/>
              <a:t> на </a:t>
            </a:r>
            <a:r>
              <a:rPr lang="ru-RU" sz="1400" dirty="0" err="1"/>
              <a:t>своїй</a:t>
            </a:r>
            <a:r>
              <a:rPr lang="ru-RU" sz="1400" dirty="0"/>
              <a:t> </a:t>
            </a:r>
            <a:r>
              <a:rPr lang="ru-RU" sz="1400" dirty="0" err="1"/>
              <a:t>справі</a:t>
            </a:r>
            <a:r>
              <a:rPr lang="ru-RU" sz="1400" dirty="0"/>
              <a:t>, </a:t>
            </a:r>
            <a:r>
              <a:rPr lang="ru-RU" sz="1400" dirty="0" err="1"/>
              <a:t>показово</a:t>
            </a:r>
            <a:r>
              <a:rPr lang="ru-RU" sz="1400" dirty="0"/>
              <a:t> </a:t>
            </a:r>
            <a:r>
              <a:rPr lang="ru-RU" sz="1400" dirty="0" err="1"/>
              <a:t>демонструвати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не </a:t>
            </a:r>
            <a:r>
              <a:rPr lang="ru-RU" sz="1400" dirty="0" err="1"/>
              <a:t>варто</a:t>
            </a:r>
            <a:r>
              <a:rPr lang="ru-RU" sz="1400" dirty="0"/>
              <a:t>. </a:t>
            </a:r>
            <a:r>
              <a:rPr lang="ru-RU" sz="1400" dirty="0" err="1"/>
              <a:t>Скромність</a:t>
            </a:r>
            <a:r>
              <a:rPr lang="ru-RU" sz="1400" dirty="0"/>
              <a:t> – </a:t>
            </a:r>
            <a:r>
              <a:rPr lang="ru-RU" sz="1400" dirty="0" err="1"/>
              <a:t>найкраща</a:t>
            </a:r>
            <a:r>
              <a:rPr lang="ru-RU" sz="1400" dirty="0"/>
              <a:t> прикраса. Дайте </a:t>
            </a:r>
            <a:r>
              <a:rPr lang="ru-RU" sz="1400" dirty="0" err="1"/>
              <a:t>колегам</a:t>
            </a:r>
            <a:r>
              <a:rPr lang="ru-RU" sz="1400" dirty="0"/>
              <a:t> </a:t>
            </a:r>
            <a:r>
              <a:rPr lang="ru-RU" sz="1400" dirty="0" err="1"/>
              <a:t>можливість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висловитися</a:t>
            </a:r>
            <a:r>
              <a:rPr lang="ru-RU" sz="1400" dirty="0"/>
              <a:t>, </a:t>
            </a:r>
            <a:r>
              <a:rPr lang="ru-RU" sz="1400" dirty="0" err="1"/>
              <a:t>запропонувати</a:t>
            </a:r>
            <a:r>
              <a:rPr lang="ru-RU" sz="1400" dirty="0"/>
              <a:t> </a:t>
            </a:r>
            <a:r>
              <a:rPr lang="ru-RU" sz="1400" dirty="0" err="1"/>
              <a:t>свої</a:t>
            </a:r>
            <a:r>
              <a:rPr lang="ru-RU" sz="1400" dirty="0"/>
              <a:t> </a:t>
            </a:r>
            <a:r>
              <a:rPr lang="ru-RU" sz="1400" dirty="0" err="1"/>
              <a:t>ідеї</a:t>
            </a:r>
            <a:r>
              <a:rPr lang="ru-RU" sz="1400" dirty="0"/>
              <a:t> та </a:t>
            </a:r>
            <a:r>
              <a:rPr lang="ru-RU" sz="1400" dirty="0" err="1"/>
              <a:t>пропозиції</a:t>
            </a:r>
            <a:r>
              <a:rPr lang="ru-RU" sz="1400" dirty="0"/>
              <a:t>. </a:t>
            </a:r>
            <a:r>
              <a:rPr lang="ru-RU" sz="1400" dirty="0" err="1"/>
              <a:t>Розумну</a:t>
            </a:r>
            <a:r>
              <a:rPr lang="ru-RU" sz="1400" dirty="0"/>
              <a:t> </a:t>
            </a:r>
            <a:r>
              <a:rPr lang="ru-RU" sz="1400" dirty="0" err="1"/>
              <a:t>людину</a:t>
            </a:r>
            <a:r>
              <a:rPr lang="ru-RU" sz="1400" dirty="0"/>
              <a:t> та </a:t>
            </a:r>
            <a:r>
              <a:rPr lang="ru-RU" sz="1400" dirty="0" err="1"/>
              <a:t>професіонала</a:t>
            </a:r>
            <a:r>
              <a:rPr lang="ru-RU" sz="1400" dirty="0"/>
              <a:t> </a:t>
            </a:r>
            <a:r>
              <a:rPr lang="ru-RU" sz="1400" dirty="0" err="1"/>
              <a:t>обов’язково</a:t>
            </a:r>
            <a:r>
              <a:rPr lang="ru-RU" sz="1400" dirty="0"/>
              <a:t> </a:t>
            </a:r>
            <a:r>
              <a:rPr lang="ru-RU" sz="1400" dirty="0" err="1"/>
              <a:t>помітять</a:t>
            </a:r>
            <a:r>
              <a:rPr lang="ru-RU" sz="1400" dirty="0"/>
              <a:t>, не </a:t>
            </a:r>
            <a:r>
              <a:rPr lang="ru-RU" sz="1400" dirty="0" err="1"/>
              <a:t>потрібно</a:t>
            </a:r>
            <a:r>
              <a:rPr lang="ru-RU" sz="1400" dirty="0"/>
              <a:t> на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акцентувати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.</a:t>
            </a:r>
          </a:p>
          <a:p>
            <a:r>
              <a:rPr lang="ru-RU" sz="1400" b="1" dirty="0" err="1"/>
              <a:t>Дотримуйтеся</a:t>
            </a:r>
            <a:r>
              <a:rPr lang="ru-RU" sz="1400" b="1" dirty="0"/>
              <a:t> </a:t>
            </a:r>
            <a:r>
              <a:rPr lang="ru-RU" sz="1400" b="1" dirty="0" err="1"/>
              <a:t>дрес</a:t>
            </a:r>
            <a:r>
              <a:rPr lang="ru-RU" sz="1400" b="1" dirty="0"/>
              <a:t>-коду</a:t>
            </a:r>
            <a:endParaRPr lang="ru-RU" sz="1400" dirty="0"/>
          </a:p>
          <a:p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важливо</a:t>
            </a:r>
            <a:r>
              <a:rPr lang="ru-RU" sz="1400" dirty="0"/>
              <a:t>. Про </a:t>
            </a:r>
            <a:r>
              <a:rPr lang="ru-RU" sz="1400" dirty="0" err="1"/>
              <a:t>дрес</a:t>
            </a:r>
            <a:r>
              <a:rPr lang="ru-RU" sz="1400" dirty="0"/>
              <a:t>-код кандидат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поцікавитися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на </a:t>
            </a:r>
            <a:r>
              <a:rPr lang="ru-RU" sz="1400" dirty="0" err="1"/>
              <a:t>етапі</a:t>
            </a:r>
            <a:r>
              <a:rPr lang="ru-RU" sz="1400" dirty="0"/>
              <a:t> </a:t>
            </a:r>
            <a:r>
              <a:rPr lang="ru-RU" sz="1400" dirty="0" err="1"/>
              <a:t>співбесіди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ж </a:t>
            </a:r>
            <a:r>
              <a:rPr lang="ru-RU" sz="1400" dirty="0" err="1"/>
              <a:t>представники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</a:t>
            </a:r>
            <a:r>
              <a:rPr lang="ru-RU" sz="1400" dirty="0" err="1"/>
              <a:t>поінформують</a:t>
            </a:r>
            <a:r>
              <a:rPr lang="ru-RU" sz="1400" dirty="0"/>
              <a:t>,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одягу</a:t>
            </a:r>
            <a:r>
              <a:rPr lang="ru-RU" sz="1400" dirty="0"/>
              <a:t> </a:t>
            </a:r>
            <a:r>
              <a:rPr lang="ru-RU" sz="1400" dirty="0" err="1"/>
              <a:t>віддавати</a:t>
            </a:r>
            <a:r>
              <a:rPr lang="ru-RU" sz="1400" dirty="0"/>
              <a:t> </a:t>
            </a:r>
            <a:r>
              <a:rPr lang="ru-RU" sz="1400" dirty="0" err="1"/>
              <a:t>перевагу</a:t>
            </a:r>
            <a:r>
              <a:rPr lang="ru-RU" sz="1400" dirty="0"/>
              <a:t>. </a:t>
            </a:r>
            <a:r>
              <a:rPr lang="ru-RU" sz="1400" dirty="0" err="1"/>
              <a:t>Існують</a:t>
            </a:r>
            <a:r>
              <a:rPr lang="ru-RU" sz="1400" dirty="0"/>
              <a:t> </a:t>
            </a:r>
            <a:r>
              <a:rPr lang="ru-RU" sz="1400" dirty="0" err="1"/>
              <a:t>загальні</a:t>
            </a:r>
            <a:r>
              <a:rPr lang="ru-RU" sz="1400" dirty="0"/>
              <a:t> правила </a:t>
            </a:r>
            <a:r>
              <a:rPr lang="ru-RU" sz="1400" dirty="0" err="1"/>
              <a:t>етикету</a:t>
            </a:r>
            <a:r>
              <a:rPr lang="ru-RU" sz="1400" dirty="0"/>
              <a:t>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робочого</a:t>
            </a:r>
            <a:r>
              <a:rPr lang="ru-RU" sz="1400" dirty="0"/>
              <a:t> </a:t>
            </a:r>
            <a:r>
              <a:rPr lang="ru-RU" sz="1400" dirty="0" err="1"/>
              <a:t>одягу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: </a:t>
            </a:r>
            <a:r>
              <a:rPr lang="ru-RU" sz="1400" dirty="0" err="1"/>
              <a:t>віддавати</a:t>
            </a:r>
            <a:r>
              <a:rPr lang="ru-RU" sz="1400" dirty="0"/>
              <a:t> </a:t>
            </a:r>
            <a:r>
              <a:rPr lang="ru-RU" sz="1400" dirty="0" err="1"/>
              <a:t>перевагу</a:t>
            </a:r>
            <a:r>
              <a:rPr lang="ru-RU" sz="1400" dirty="0"/>
              <a:t> </a:t>
            </a:r>
            <a:r>
              <a:rPr lang="ru-RU" sz="1400" dirty="0" err="1"/>
              <a:t>стриманим</a:t>
            </a:r>
            <a:r>
              <a:rPr lang="ru-RU" sz="1400" dirty="0"/>
              <a:t> </a:t>
            </a:r>
            <a:r>
              <a:rPr lang="ru-RU" sz="1400" dirty="0" err="1"/>
              <a:t>кольорам</a:t>
            </a:r>
            <a:r>
              <a:rPr lang="ru-RU" sz="1400" dirty="0"/>
              <a:t> (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бути </a:t>
            </a:r>
            <a:r>
              <a:rPr lang="ru-RU" sz="1400" dirty="0" err="1"/>
              <a:t>корпоративні</a:t>
            </a:r>
            <a:r>
              <a:rPr lang="ru-RU" sz="1400" dirty="0"/>
              <a:t> </a:t>
            </a:r>
            <a:r>
              <a:rPr lang="ru-RU" sz="1400" dirty="0" err="1"/>
              <a:t>кольори</a:t>
            </a:r>
            <a:r>
              <a:rPr lang="ru-RU" sz="1400" dirty="0"/>
              <a:t>),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мати</a:t>
            </a:r>
            <a:r>
              <a:rPr lang="ru-RU" sz="1400" dirty="0"/>
              <a:t> на </a:t>
            </a:r>
            <a:r>
              <a:rPr lang="ru-RU" sz="1400" dirty="0" err="1"/>
              <a:t>роботі</a:t>
            </a:r>
            <a:r>
              <a:rPr lang="ru-RU" sz="1400" dirty="0"/>
              <a:t> </a:t>
            </a:r>
            <a:r>
              <a:rPr lang="ru-RU" sz="1400" dirty="0" err="1"/>
              <a:t>змінне</a:t>
            </a:r>
            <a:r>
              <a:rPr lang="ru-RU" sz="1400" dirty="0"/>
              <a:t> </a:t>
            </a:r>
            <a:r>
              <a:rPr lang="ru-RU" sz="1400" dirty="0" err="1"/>
              <a:t>взуття</a:t>
            </a:r>
            <a:r>
              <a:rPr lang="ru-RU" sz="1400" dirty="0"/>
              <a:t>, не </a:t>
            </a:r>
            <a:r>
              <a:rPr lang="ru-RU" sz="1400" dirty="0" err="1"/>
              <a:t>використовувати</a:t>
            </a:r>
            <a:r>
              <a:rPr lang="ru-RU" sz="1400" dirty="0"/>
              <a:t> </a:t>
            </a:r>
            <a:r>
              <a:rPr lang="ru-RU" sz="1400" dirty="0" err="1"/>
              <a:t>занадто</a:t>
            </a:r>
            <a:r>
              <a:rPr lang="ru-RU" sz="1400" dirty="0"/>
              <a:t> </a:t>
            </a:r>
            <a:r>
              <a:rPr lang="ru-RU" sz="1400" dirty="0" err="1"/>
              <a:t>багато</a:t>
            </a:r>
            <a:r>
              <a:rPr lang="ru-RU" sz="1400" dirty="0"/>
              <a:t> </a:t>
            </a:r>
            <a:r>
              <a:rPr lang="ru-RU" sz="1400" dirty="0" err="1"/>
              <a:t>парфумів</a:t>
            </a:r>
            <a:r>
              <a:rPr lang="ru-RU" sz="1400" dirty="0"/>
              <a:t>. </a:t>
            </a:r>
            <a:r>
              <a:rPr lang="ru-RU" sz="1400" dirty="0" err="1"/>
              <a:t>Жінкам</a:t>
            </a:r>
            <a:r>
              <a:rPr lang="ru-RU" sz="1400" dirty="0"/>
              <a:t>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стежити</a:t>
            </a:r>
            <a:r>
              <a:rPr lang="ru-RU" sz="1400" dirty="0"/>
              <a:t> за </a:t>
            </a:r>
            <a:r>
              <a:rPr lang="ru-RU" sz="1400" dirty="0" err="1"/>
              <a:t>довжиною</a:t>
            </a:r>
            <a:r>
              <a:rPr lang="ru-RU" sz="1400" dirty="0"/>
              <a:t> </a:t>
            </a:r>
            <a:r>
              <a:rPr lang="ru-RU" sz="1400" dirty="0" err="1"/>
              <a:t>спідниці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сукні</a:t>
            </a:r>
            <a:r>
              <a:rPr lang="ru-RU" sz="1400" dirty="0"/>
              <a:t>, не </a:t>
            </a:r>
            <a:r>
              <a:rPr lang="ru-RU" sz="1400" dirty="0" err="1"/>
              <a:t>одягати</a:t>
            </a:r>
            <a:r>
              <a:rPr lang="ru-RU" sz="1400" dirty="0"/>
              <a:t> </a:t>
            </a:r>
            <a:r>
              <a:rPr lang="ru-RU" sz="1400" dirty="0" err="1"/>
              <a:t>одразу</a:t>
            </a:r>
            <a:r>
              <a:rPr lang="ru-RU" sz="1400" dirty="0"/>
              <a:t> </a:t>
            </a:r>
            <a:r>
              <a:rPr lang="ru-RU" sz="1400" dirty="0" err="1"/>
              <a:t>велику</a:t>
            </a:r>
            <a:r>
              <a:rPr lang="ru-RU" sz="1400" dirty="0"/>
              <a:t> </a:t>
            </a:r>
            <a:r>
              <a:rPr lang="ru-RU" sz="1400" dirty="0" err="1"/>
              <a:t>кількість</a:t>
            </a:r>
            <a:r>
              <a:rPr lang="ru-RU" sz="1400" dirty="0"/>
              <a:t> </a:t>
            </a:r>
            <a:r>
              <a:rPr lang="ru-RU" sz="1400" dirty="0" err="1"/>
              <a:t>аксесуарів</a:t>
            </a:r>
            <a:r>
              <a:rPr lang="ru-RU" sz="1400" dirty="0"/>
              <a:t>; </a:t>
            </a:r>
            <a:r>
              <a:rPr lang="ru-RU" sz="1400" dirty="0" err="1"/>
              <a:t>чоловікам</a:t>
            </a:r>
            <a:r>
              <a:rPr lang="ru-RU" sz="1400" dirty="0"/>
              <a:t>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мати</a:t>
            </a:r>
            <a:r>
              <a:rPr lang="ru-RU" sz="1400" dirty="0"/>
              <a:t> </a:t>
            </a:r>
            <a:r>
              <a:rPr lang="ru-RU" sz="1400" dirty="0" err="1"/>
              <a:t>класичні</a:t>
            </a:r>
            <a:r>
              <a:rPr lang="ru-RU" sz="1400" dirty="0"/>
              <a:t> </a:t>
            </a:r>
            <a:r>
              <a:rPr lang="ru-RU" sz="1400" dirty="0" err="1"/>
              <a:t>костюми</a:t>
            </a:r>
            <a:r>
              <a:rPr lang="ru-RU" sz="1400" dirty="0"/>
              <a:t>. </a:t>
            </a:r>
            <a:r>
              <a:rPr lang="ru-RU" sz="1400" dirty="0" err="1"/>
              <a:t>Багато</a:t>
            </a:r>
            <a:r>
              <a:rPr lang="ru-RU" sz="1400" dirty="0"/>
              <a:t> </a:t>
            </a:r>
            <a:r>
              <a:rPr lang="ru-RU" sz="1400" dirty="0" err="1"/>
              <a:t>компаній</a:t>
            </a:r>
            <a:r>
              <a:rPr lang="ru-RU" sz="1400" dirty="0"/>
              <a:t> один день на </a:t>
            </a:r>
            <a:r>
              <a:rPr lang="ru-RU" sz="1400" dirty="0" err="1"/>
              <a:t>тиждень</a:t>
            </a:r>
            <a:r>
              <a:rPr lang="ru-RU" sz="1400" dirty="0"/>
              <a:t> (</a:t>
            </a:r>
            <a:r>
              <a:rPr lang="ru-RU" sz="1400" dirty="0" err="1"/>
              <a:t>частіше</a:t>
            </a:r>
            <a:r>
              <a:rPr lang="ru-RU" sz="1400" dirty="0"/>
              <a:t> – в </a:t>
            </a:r>
            <a:r>
              <a:rPr lang="ru-RU" sz="1400" dirty="0" err="1"/>
              <a:t>п’ятницю</a:t>
            </a:r>
            <a:r>
              <a:rPr lang="ru-RU" sz="1400" dirty="0"/>
              <a:t>) </a:t>
            </a:r>
            <a:r>
              <a:rPr lang="ru-RU" sz="1400" dirty="0" err="1"/>
              <a:t>влаштовують</a:t>
            </a:r>
            <a:r>
              <a:rPr lang="ru-RU" sz="1400" dirty="0"/>
              <a:t> </a:t>
            </a:r>
            <a:r>
              <a:rPr lang="ru-RU" sz="1400" dirty="0" err="1"/>
              <a:t>дні</a:t>
            </a:r>
            <a:r>
              <a:rPr lang="ru-RU" sz="1400" dirty="0"/>
              <a:t>, коли </a:t>
            </a:r>
            <a:r>
              <a:rPr lang="ru-RU" sz="1400" dirty="0" err="1"/>
              <a:t>співробітникам</a:t>
            </a:r>
            <a:r>
              <a:rPr lang="ru-RU" sz="1400" dirty="0"/>
              <a:t> </a:t>
            </a:r>
            <a:r>
              <a:rPr lang="ru-RU" sz="1400" dirty="0" err="1"/>
              <a:t>дотримуватися</a:t>
            </a:r>
            <a:r>
              <a:rPr lang="ru-RU" sz="1400" dirty="0"/>
              <a:t> </a:t>
            </a:r>
            <a:r>
              <a:rPr lang="ru-RU" sz="1400" dirty="0" err="1"/>
              <a:t>дрес</a:t>
            </a:r>
            <a:r>
              <a:rPr lang="ru-RU" sz="1400" dirty="0"/>
              <a:t>-коду не </a:t>
            </a:r>
            <a:r>
              <a:rPr lang="ru-RU" sz="1400" dirty="0" err="1"/>
              <a:t>потрібно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працюєте</a:t>
            </a:r>
            <a:r>
              <a:rPr lang="ru-RU" sz="1400" dirty="0"/>
              <a:t> </a:t>
            </a:r>
            <a:r>
              <a:rPr lang="ru-RU" sz="1400" dirty="0" err="1"/>
              <a:t>віддалено</a:t>
            </a:r>
            <a:r>
              <a:rPr lang="ru-RU" sz="1400" dirty="0"/>
              <a:t>, </a:t>
            </a:r>
            <a:r>
              <a:rPr lang="ru-RU" sz="1400" dirty="0" err="1"/>
              <a:t>дрес</a:t>
            </a:r>
            <a:r>
              <a:rPr lang="ru-RU" sz="1400" dirty="0"/>
              <a:t>-коду, </a:t>
            </a:r>
            <a:r>
              <a:rPr lang="ru-RU" sz="1400" dirty="0" err="1"/>
              <a:t>можливо</a:t>
            </a:r>
            <a:r>
              <a:rPr lang="ru-RU" sz="1400" dirty="0"/>
              <a:t>, </a:t>
            </a:r>
            <a:r>
              <a:rPr lang="ru-RU" sz="1400" dirty="0" err="1"/>
              <a:t>дотримуватися</a:t>
            </a:r>
            <a:r>
              <a:rPr lang="ru-RU" sz="1400" dirty="0"/>
              <a:t> не </a:t>
            </a:r>
            <a:r>
              <a:rPr lang="ru-RU" sz="1400" dirty="0" err="1"/>
              <a:t>потрібно</a:t>
            </a:r>
            <a:r>
              <a:rPr lang="ru-RU" sz="1400" dirty="0"/>
              <a:t>, але й </a:t>
            </a:r>
            <a:r>
              <a:rPr lang="ru-RU" sz="1400" dirty="0" err="1"/>
              <a:t>піжаму</a:t>
            </a:r>
            <a:r>
              <a:rPr lang="ru-RU" sz="1400" dirty="0"/>
              <a:t>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змінити</a:t>
            </a:r>
            <a:r>
              <a:rPr lang="ru-RU" sz="1400" dirty="0"/>
              <a:t> нехай не на </a:t>
            </a:r>
            <a:r>
              <a:rPr lang="ru-RU" sz="1400" dirty="0" err="1"/>
              <a:t>діловий</a:t>
            </a:r>
            <a:r>
              <a:rPr lang="ru-RU" sz="1400" dirty="0"/>
              <a:t> костюм, але </a:t>
            </a:r>
            <a:r>
              <a:rPr lang="ru-RU" sz="1400" dirty="0" err="1"/>
              <a:t>більш-менш</a:t>
            </a:r>
            <a:r>
              <a:rPr lang="ru-RU" sz="1400" dirty="0"/>
              <a:t> </a:t>
            </a:r>
            <a:r>
              <a:rPr lang="ru-RU" sz="1400" dirty="0" err="1"/>
              <a:t>офіційний</a:t>
            </a:r>
            <a:r>
              <a:rPr lang="ru-RU" sz="1400" dirty="0"/>
              <a:t>. </a:t>
            </a:r>
            <a:r>
              <a:rPr lang="ru-RU" sz="1400" dirty="0" err="1"/>
              <a:t>Адже</a:t>
            </a:r>
            <a:r>
              <a:rPr lang="ru-RU" sz="1400" dirty="0"/>
              <a:t> </a:t>
            </a:r>
            <a:r>
              <a:rPr lang="ru-RU" sz="1400" dirty="0" err="1"/>
              <a:t>спілкуватися</a:t>
            </a:r>
            <a:r>
              <a:rPr lang="ru-RU" sz="1400" dirty="0"/>
              <a:t> з </a:t>
            </a:r>
            <a:r>
              <a:rPr lang="ru-RU" sz="1400" dirty="0" err="1"/>
              <a:t>колегами</a:t>
            </a:r>
            <a:r>
              <a:rPr lang="ru-RU" sz="1400" dirty="0"/>
              <a:t>, партнерами, </a:t>
            </a:r>
            <a:r>
              <a:rPr lang="ru-RU" sz="1400" dirty="0" err="1"/>
              <a:t>клієнтами</a:t>
            </a:r>
            <a:r>
              <a:rPr lang="ru-RU" sz="1400" dirty="0"/>
              <a:t> за </a:t>
            </a:r>
            <a:r>
              <a:rPr lang="ru-RU" sz="1400" dirty="0" err="1"/>
              <a:t>допомогою</a:t>
            </a:r>
            <a:r>
              <a:rPr lang="ru-RU" sz="1400" dirty="0"/>
              <a:t> </a:t>
            </a:r>
            <a:r>
              <a:rPr lang="ru-RU" sz="1400" dirty="0" err="1"/>
              <a:t>відеозв’язку</a:t>
            </a:r>
            <a:r>
              <a:rPr lang="ru-RU" sz="1400" dirty="0"/>
              <a:t> все одно </a:t>
            </a:r>
            <a:r>
              <a:rPr lang="ru-RU" sz="1400" dirty="0" err="1"/>
              <a:t>доведеться</a:t>
            </a:r>
            <a:r>
              <a:rPr lang="ru-RU" sz="1400" dirty="0"/>
              <a:t>.</a:t>
            </a:r>
          </a:p>
          <a:p>
            <a:r>
              <a:rPr lang="ru-RU" sz="1400" b="1" dirty="0" err="1"/>
              <a:t>Говоріть</a:t>
            </a:r>
            <a:r>
              <a:rPr lang="ru-RU" sz="1400" b="1" dirty="0"/>
              <a:t> та </a:t>
            </a:r>
            <a:r>
              <a:rPr lang="ru-RU" sz="1400" b="1" dirty="0" err="1"/>
              <a:t>пишіть</a:t>
            </a:r>
            <a:r>
              <a:rPr lang="ru-RU" sz="1400" b="1" dirty="0"/>
              <a:t> грамотно</a:t>
            </a:r>
            <a:endParaRPr lang="ru-RU" sz="1400" dirty="0"/>
          </a:p>
          <a:p>
            <a:r>
              <a:rPr lang="ru-RU" sz="1400" dirty="0" err="1"/>
              <a:t>Електронна</a:t>
            </a:r>
            <a:r>
              <a:rPr lang="ru-RU" sz="1400" dirty="0"/>
              <a:t> </a:t>
            </a:r>
            <a:r>
              <a:rPr lang="ru-RU" sz="1400" dirty="0" err="1"/>
              <a:t>пошта</a:t>
            </a:r>
            <a:r>
              <a:rPr lang="ru-RU" sz="1400" dirty="0"/>
              <a:t>, </a:t>
            </a:r>
            <a:r>
              <a:rPr lang="ru-RU" sz="1400" dirty="0" err="1"/>
              <a:t>соцмережі</a:t>
            </a:r>
            <a:r>
              <a:rPr lang="ru-RU" sz="1400" dirty="0"/>
              <a:t>, </a:t>
            </a:r>
            <a:r>
              <a:rPr lang="ru-RU" sz="1400" dirty="0" err="1"/>
              <a:t>месенджери</a:t>
            </a:r>
            <a:r>
              <a:rPr lang="ru-RU" sz="1400" dirty="0"/>
              <a:t>, </a:t>
            </a:r>
            <a:r>
              <a:rPr lang="ru-RU" sz="1400" dirty="0" err="1"/>
              <a:t>додатки</a:t>
            </a:r>
            <a:r>
              <a:rPr lang="ru-RU" sz="1400" dirty="0"/>
              <a:t> – ми </a:t>
            </a:r>
            <a:r>
              <a:rPr lang="ru-RU" sz="1400" dirty="0" err="1"/>
              <a:t>постійно</a:t>
            </a:r>
            <a:r>
              <a:rPr lang="ru-RU" sz="1400" dirty="0"/>
              <a:t> </a:t>
            </a:r>
            <a:r>
              <a:rPr lang="ru-RU" sz="1400" dirty="0" err="1"/>
              <a:t>спілкуємося</a:t>
            </a:r>
            <a:r>
              <a:rPr lang="ru-RU" sz="1400" dirty="0"/>
              <a:t>: </a:t>
            </a:r>
            <a:r>
              <a:rPr lang="ru-RU" sz="1400" dirty="0" err="1"/>
              <a:t>пишемо</a:t>
            </a:r>
            <a:r>
              <a:rPr lang="ru-RU" sz="1400" dirty="0"/>
              <a:t> </a:t>
            </a:r>
            <a:r>
              <a:rPr lang="ru-RU" sz="1400" dirty="0" err="1"/>
              <a:t>текстові</a:t>
            </a:r>
            <a:r>
              <a:rPr lang="ru-RU" sz="1400" dirty="0"/>
              <a:t>, </a:t>
            </a:r>
            <a:r>
              <a:rPr lang="ru-RU" sz="1400" dirty="0" err="1"/>
              <a:t>відео</a:t>
            </a:r>
            <a:r>
              <a:rPr lang="ru-RU" sz="1400" dirty="0"/>
              <a:t>-, </a:t>
            </a:r>
            <a:r>
              <a:rPr lang="ru-RU" sz="1400" dirty="0" err="1"/>
              <a:t>аудіоповідомлення</a:t>
            </a:r>
            <a:r>
              <a:rPr lang="ru-RU" sz="1400" dirty="0"/>
              <a:t>. В </a:t>
            </a:r>
            <a:r>
              <a:rPr lang="ru-RU" sz="1400" dirty="0" err="1"/>
              <a:t>електронних</a:t>
            </a:r>
            <a:r>
              <a:rPr lang="ru-RU" sz="1400" dirty="0"/>
              <a:t> листах </a:t>
            </a:r>
            <a:r>
              <a:rPr lang="ru-RU" sz="1400" dirty="0" err="1"/>
              <a:t>обов’язково</a:t>
            </a:r>
            <a:r>
              <a:rPr lang="ru-RU" sz="1400" dirty="0"/>
              <a:t> </a:t>
            </a:r>
            <a:r>
              <a:rPr lang="ru-RU" sz="1400" dirty="0" err="1"/>
              <a:t>вітайтеся</a:t>
            </a:r>
            <a:r>
              <a:rPr lang="ru-RU" sz="1400" dirty="0"/>
              <a:t>, </a:t>
            </a:r>
            <a:r>
              <a:rPr lang="ru-RU" sz="1400" dirty="0" err="1"/>
              <a:t>вказуйте</a:t>
            </a:r>
            <a:r>
              <a:rPr lang="ru-RU" sz="1400" dirty="0"/>
              <a:t> тему та </a:t>
            </a:r>
            <a:r>
              <a:rPr lang="ru-RU" sz="1400" dirty="0" err="1"/>
              <a:t>завжди</a:t>
            </a:r>
            <a:r>
              <a:rPr lang="ru-RU" sz="1400" dirty="0"/>
              <a:t> </a:t>
            </a:r>
            <a:r>
              <a:rPr lang="ru-RU" sz="1400" dirty="0" err="1"/>
              <a:t>підписуйте</a:t>
            </a:r>
            <a:r>
              <a:rPr lang="ru-RU" sz="1400" dirty="0"/>
              <a:t>,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використовувати</a:t>
            </a:r>
            <a:r>
              <a:rPr lang="ru-RU" sz="1400" dirty="0"/>
              <a:t> </a:t>
            </a:r>
            <a:r>
              <a:rPr lang="ru-RU" sz="1400" dirty="0" err="1"/>
              <a:t>смайли</a:t>
            </a:r>
            <a:r>
              <a:rPr lang="ru-RU" sz="1400" dirty="0"/>
              <a:t>, але не </a:t>
            </a:r>
            <a:r>
              <a:rPr lang="ru-RU" sz="1400" dirty="0" err="1"/>
              <a:t>зловживайте</a:t>
            </a:r>
            <a:r>
              <a:rPr lang="ru-RU" sz="1400" dirty="0"/>
              <a:t> ними.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стосується</a:t>
            </a:r>
            <a:r>
              <a:rPr lang="ru-RU" sz="1400" dirty="0"/>
              <a:t> </a:t>
            </a:r>
            <a:r>
              <a:rPr lang="ru-RU" sz="1400" dirty="0" err="1"/>
              <a:t>месенджерів</a:t>
            </a:r>
            <a:r>
              <a:rPr lang="ru-RU" sz="1400" dirty="0"/>
              <a:t>, то тут </a:t>
            </a:r>
            <a:r>
              <a:rPr lang="ru-RU" sz="1400" dirty="0" err="1"/>
              <a:t>простіше</a:t>
            </a:r>
            <a:r>
              <a:rPr lang="ru-RU" sz="1400" dirty="0"/>
              <a:t>. </a:t>
            </a:r>
            <a:r>
              <a:rPr lang="ru-RU" sz="1400" dirty="0" err="1"/>
              <a:t>Спілкування</a:t>
            </a:r>
            <a:r>
              <a:rPr lang="ru-RU" sz="1400" dirty="0"/>
              <a:t> </a:t>
            </a:r>
            <a:r>
              <a:rPr lang="ru-RU" sz="1400" dirty="0" err="1"/>
              <a:t>менш</a:t>
            </a:r>
            <a:r>
              <a:rPr lang="ru-RU" sz="1400" dirty="0"/>
              <a:t> </a:t>
            </a:r>
            <a:r>
              <a:rPr lang="ru-RU" sz="1400" dirty="0" err="1"/>
              <a:t>офіційне</a:t>
            </a:r>
            <a:r>
              <a:rPr lang="ru-RU" sz="1400" dirty="0"/>
              <a:t>, </a:t>
            </a:r>
            <a:r>
              <a:rPr lang="ru-RU" sz="1400" dirty="0" err="1"/>
              <a:t>проте</a:t>
            </a:r>
            <a:r>
              <a:rPr lang="ru-RU" sz="1400" dirty="0"/>
              <a:t> про </a:t>
            </a:r>
            <a:r>
              <a:rPr lang="ru-RU" sz="1400" dirty="0" err="1"/>
              <a:t>зміст</a:t>
            </a:r>
            <a:r>
              <a:rPr lang="ru-RU" sz="1400" dirty="0"/>
              <a:t> та </a:t>
            </a:r>
            <a:r>
              <a:rPr lang="ru-RU" sz="1400" dirty="0" err="1"/>
              <a:t>грамотність</a:t>
            </a:r>
            <a:r>
              <a:rPr lang="ru-RU" sz="1400" dirty="0"/>
              <a:t> </a:t>
            </a:r>
            <a:r>
              <a:rPr lang="ru-RU" sz="1400" dirty="0" err="1"/>
              <a:t>забувати</a:t>
            </a:r>
            <a:r>
              <a:rPr lang="ru-RU" sz="1400" dirty="0"/>
              <a:t> не </a:t>
            </a:r>
            <a:r>
              <a:rPr lang="ru-RU" sz="1400" dirty="0" err="1"/>
              <a:t>потрібно</a:t>
            </a:r>
            <a:r>
              <a:rPr lang="ru-RU" sz="1400" dirty="0"/>
              <a:t>. У </a:t>
            </a:r>
            <a:r>
              <a:rPr lang="ru-RU" sz="1400" dirty="0" err="1"/>
              <a:t>робочих</a:t>
            </a:r>
            <a:r>
              <a:rPr lang="ru-RU" sz="1400" dirty="0"/>
              <a:t> </a:t>
            </a:r>
            <a:r>
              <a:rPr lang="ru-RU" sz="1400" dirty="0" err="1"/>
              <a:t>групах</a:t>
            </a:r>
            <a:r>
              <a:rPr lang="ru-RU" sz="1400" dirty="0"/>
              <a:t> не </a:t>
            </a:r>
            <a:r>
              <a:rPr lang="ru-RU" sz="1400" dirty="0" err="1"/>
              <a:t>надсилайте</a:t>
            </a:r>
            <a:r>
              <a:rPr lang="ru-RU" sz="1400" dirty="0"/>
              <a:t> </a:t>
            </a:r>
            <a:r>
              <a:rPr lang="ru-RU" sz="1400" dirty="0" err="1"/>
              <a:t>колегам</a:t>
            </a:r>
            <a:r>
              <a:rPr lang="ru-RU" sz="1400" dirty="0"/>
              <a:t> </a:t>
            </a:r>
            <a:r>
              <a:rPr lang="ru-RU" sz="1400" dirty="0" err="1"/>
              <a:t>жартівливі</a:t>
            </a:r>
            <a:r>
              <a:rPr lang="ru-RU" sz="1400" dirty="0"/>
              <a:t> (на вашу думку) картинки, фото, </a:t>
            </a:r>
            <a:r>
              <a:rPr lang="ru-RU" sz="1400" dirty="0" err="1"/>
              <a:t>відеоролики</a:t>
            </a:r>
            <a:r>
              <a:rPr lang="ru-RU" sz="1400" dirty="0"/>
              <a:t>, будьте </a:t>
            </a:r>
            <a:r>
              <a:rPr lang="ru-RU" sz="1400" dirty="0" err="1"/>
              <a:t>стриманими</a:t>
            </a:r>
            <a:r>
              <a:rPr lang="ru-RU" sz="1400" dirty="0"/>
              <a:t>. </a:t>
            </a:r>
            <a:r>
              <a:rPr lang="ru-RU" sz="1400" dirty="0" err="1"/>
              <a:t>Вчасно</a:t>
            </a:r>
            <a:r>
              <a:rPr lang="ru-RU" sz="1400" dirty="0"/>
              <a:t> </a:t>
            </a:r>
            <a:r>
              <a:rPr lang="ru-RU" sz="1400" dirty="0" err="1"/>
              <a:t>відповідайте</a:t>
            </a:r>
            <a:r>
              <a:rPr lang="ru-RU" sz="1400" dirty="0"/>
              <a:t> на </a:t>
            </a:r>
            <a:r>
              <a:rPr lang="ru-RU" sz="1400" dirty="0" err="1"/>
              <a:t>повідомлення</a:t>
            </a:r>
            <a:r>
              <a:rPr lang="ru-RU" sz="1400" dirty="0"/>
              <a:t>. </a:t>
            </a:r>
            <a:r>
              <a:rPr lang="ru-RU" sz="1400" dirty="0" err="1"/>
              <a:t>Слідкуйте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за </a:t>
            </a:r>
            <a:r>
              <a:rPr lang="ru-RU" sz="1400" dirty="0" err="1"/>
              <a:t>своєю</a:t>
            </a:r>
            <a:r>
              <a:rPr lang="ru-RU" sz="1400" dirty="0"/>
              <a:t> </a:t>
            </a:r>
            <a:r>
              <a:rPr lang="ru-RU" sz="1400" dirty="0" err="1"/>
              <a:t>усною</a:t>
            </a:r>
            <a:r>
              <a:rPr lang="ru-RU" sz="1400" dirty="0"/>
              <a:t> </a:t>
            </a:r>
            <a:r>
              <a:rPr lang="ru-RU" sz="1400" dirty="0" err="1"/>
              <a:t>мовою</a:t>
            </a:r>
            <a:r>
              <a:rPr lang="ru-RU" sz="1400" dirty="0"/>
              <a:t>: не перебивайте, </a:t>
            </a:r>
            <a:r>
              <a:rPr lang="ru-RU" sz="1400" dirty="0" err="1"/>
              <a:t>уникайте</a:t>
            </a:r>
            <a:r>
              <a:rPr lang="ru-RU" sz="1400" dirty="0"/>
              <a:t> </a:t>
            </a:r>
            <a:r>
              <a:rPr lang="ru-RU" sz="1400" dirty="0" err="1"/>
              <a:t>недоречних</a:t>
            </a:r>
            <a:r>
              <a:rPr lang="ru-RU" sz="1400" dirty="0"/>
              <a:t> </a:t>
            </a:r>
            <a:r>
              <a:rPr lang="ru-RU" sz="1400" dirty="0" err="1"/>
              <a:t>жартів</a:t>
            </a:r>
            <a:r>
              <a:rPr lang="ru-RU" sz="1400" dirty="0"/>
              <a:t> та </a:t>
            </a:r>
            <a:r>
              <a:rPr lang="ru-RU" sz="1400" dirty="0" err="1"/>
              <a:t>порожньої</a:t>
            </a:r>
            <a:r>
              <a:rPr lang="ru-RU" sz="1400" dirty="0"/>
              <a:t> </a:t>
            </a:r>
            <a:r>
              <a:rPr lang="ru-RU" sz="1400" dirty="0" err="1"/>
              <a:t>балаканини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793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b="1" dirty="0" err="1"/>
              <a:t>Переводьте</a:t>
            </a:r>
            <a:r>
              <a:rPr lang="ru-RU" sz="1400" b="1" dirty="0"/>
              <a:t> </a:t>
            </a:r>
            <a:r>
              <a:rPr lang="ru-RU" sz="1400" b="1" dirty="0" err="1"/>
              <a:t>ґаджети</a:t>
            </a:r>
            <a:r>
              <a:rPr lang="ru-RU" sz="1400" b="1" dirty="0"/>
              <a:t> у режим «Без звуку»</a:t>
            </a:r>
            <a:endParaRPr lang="ru-RU" sz="1400" dirty="0"/>
          </a:p>
          <a:p>
            <a:r>
              <a:rPr lang="ru-RU" sz="1400" dirty="0" err="1"/>
              <a:t>Протягом</a:t>
            </a:r>
            <a:r>
              <a:rPr lang="ru-RU" sz="1400" dirty="0"/>
              <a:t> дня кожному </a:t>
            </a:r>
            <a:r>
              <a:rPr lang="ru-RU" sz="1400" dirty="0" err="1"/>
              <a:t>співробітнику</a:t>
            </a:r>
            <a:r>
              <a:rPr lang="ru-RU" sz="1400" dirty="0"/>
              <a:t> </a:t>
            </a:r>
            <a:r>
              <a:rPr lang="ru-RU" sz="1400" dirty="0" err="1"/>
              <a:t>надходить</a:t>
            </a:r>
            <a:r>
              <a:rPr lang="ru-RU" sz="1400" dirty="0"/>
              <a:t> велика </a:t>
            </a:r>
            <a:r>
              <a:rPr lang="ru-RU" sz="1400" dirty="0" err="1"/>
              <a:t>кількість</a:t>
            </a:r>
            <a:r>
              <a:rPr lang="ru-RU" sz="1400" dirty="0"/>
              <a:t> </a:t>
            </a:r>
            <a:r>
              <a:rPr lang="ru-RU" sz="1400" dirty="0" err="1"/>
              <a:t>повідомлень</a:t>
            </a:r>
            <a:r>
              <a:rPr lang="ru-RU" sz="1400" dirty="0"/>
              <a:t> та </a:t>
            </a:r>
            <a:r>
              <a:rPr lang="ru-RU" sz="1400" dirty="0" err="1"/>
              <a:t>дзвінків</a:t>
            </a:r>
            <a:r>
              <a:rPr lang="ru-RU" sz="1400" dirty="0"/>
              <a:t>. </a:t>
            </a:r>
            <a:r>
              <a:rPr lang="ru-RU" sz="1400" dirty="0" err="1"/>
              <a:t>Аби</a:t>
            </a:r>
            <a:r>
              <a:rPr lang="ru-RU" sz="1400" dirty="0"/>
              <a:t> не </a:t>
            </a:r>
            <a:r>
              <a:rPr lang="ru-RU" sz="1400" dirty="0" err="1"/>
              <a:t>відволікати</a:t>
            </a:r>
            <a:r>
              <a:rPr lang="ru-RU" sz="1400" dirty="0"/>
              <a:t> </a:t>
            </a:r>
            <a:r>
              <a:rPr lang="ru-RU" sz="1400" dirty="0" err="1"/>
              <a:t>колег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на початку </a:t>
            </a:r>
            <a:r>
              <a:rPr lang="ru-RU" sz="1400" dirty="0" err="1"/>
              <a:t>робочого</a:t>
            </a:r>
            <a:r>
              <a:rPr lang="ru-RU" sz="1400" dirty="0"/>
              <a:t> дня </a:t>
            </a:r>
            <a:r>
              <a:rPr lang="ru-RU" sz="1400" dirty="0" err="1"/>
              <a:t>переведіть</a:t>
            </a:r>
            <a:r>
              <a:rPr lang="ru-RU" sz="1400" dirty="0"/>
              <a:t> телефон на </a:t>
            </a:r>
            <a:r>
              <a:rPr lang="ru-RU" sz="1400" dirty="0" err="1"/>
              <a:t>беззвучний</a:t>
            </a:r>
            <a:r>
              <a:rPr lang="ru-RU" sz="1400" dirty="0"/>
              <a:t> режим. </a:t>
            </a:r>
            <a:r>
              <a:rPr lang="ru-RU" sz="1400" dirty="0" err="1"/>
              <a:t>Також</a:t>
            </a:r>
            <a:r>
              <a:rPr lang="ru-RU" sz="1400" dirty="0"/>
              <a:t> не </a:t>
            </a:r>
            <a:r>
              <a:rPr lang="ru-RU" sz="1400" dirty="0" err="1"/>
              <a:t>потрібно</a:t>
            </a:r>
            <a:r>
              <a:rPr lang="ru-RU" sz="1400" dirty="0"/>
              <a:t> часто </a:t>
            </a:r>
            <a:r>
              <a:rPr lang="ru-RU" sz="1400" dirty="0" err="1"/>
              <a:t>розмовляти</a:t>
            </a:r>
            <a:r>
              <a:rPr lang="ru-RU" sz="1400" dirty="0"/>
              <a:t> по телефону та </a:t>
            </a:r>
            <a:r>
              <a:rPr lang="ru-RU" sz="1400" dirty="0" err="1"/>
              <a:t>вирішувати</a:t>
            </a:r>
            <a:r>
              <a:rPr lang="ru-RU" sz="1400" dirty="0"/>
              <a:t> </a:t>
            </a:r>
            <a:r>
              <a:rPr lang="ru-RU" sz="1400" dirty="0" err="1"/>
              <a:t>особисті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працюєте</a:t>
            </a:r>
            <a:r>
              <a:rPr lang="ru-RU" sz="1400" dirty="0"/>
              <a:t> </a:t>
            </a:r>
            <a:r>
              <a:rPr lang="ru-RU" sz="1400" dirty="0" err="1"/>
              <a:t>віддалено</a:t>
            </a:r>
            <a:r>
              <a:rPr lang="ru-RU" sz="1400" dirty="0"/>
              <a:t>,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відеодзвінків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вимикайте</a:t>
            </a:r>
            <a:r>
              <a:rPr lang="ru-RU" sz="1400" dirty="0"/>
              <a:t> звук телефона.</a:t>
            </a:r>
          </a:p>
          <a:p>
            <a:r>
              <a:rPr lang="ru-RU" sz="1400" b="1" dirty="0"/>
              <a:t>Не </a:t>
            </a:r>
            <a:r>
              <a:rPr lang="ru-RU" sz="1400" b="1" dirty="0" err="1"/>
              <a:t>просіть</a:t>
            </a:r>
            <a:r>
              <a:rPr lang="ru-RU" sz="1400" b="1" dirty="0"/>
              <a:t> у борг</a:t>
            </a:r>
            <a:endParaRPr lang="ru-RU" sz="1400" dirty="0"/>
          </a:p>
          <a:p>
            <a:r>
              <a:rPr lang="ru-RU" sz="1400" dirty="0" err="1"/>
              <a:t>Ні</a:t>
            </a:r>
            <a:r>
              <a:rPr lang="ru-RU" sz="1400" dirty="0"/>
              <a:t> в </a:t>
            </a:r>
            <a:r>
              <a:rPr lang="ru-RU" sz="1400" dirty="0" err="1"/>
              <a:t>колег</a:t>
            </a:r>
            <a:r>
              <a:rPr lang="ru-RU" sz="1400" dirty="0"/>
              <a:t>, </a:t>
            </a:r>
            <a:r>
              <a:rPr lang="ru-RU" sz="1400" dirty="0" err="1"/>
              <a:t>ні</a:t>
            </a:r>
            <a:r>
              <a:rPr lang="ru-RU" sz="1400" dirty="0"/>
              <a:t> в </a:t>
            </a:r>
            <a:r>
              <a:rPr lang="ru-RU" sz="1400" dirty="0" err="1"/>
              <a:t>керівництва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не </a:t>
            </a:r>
            <a:r>
              <a:rPr lang="ru-RU" sz="1400" dirty="0" err="1"/>
              <a:t>хочете</a:t>
            </a:r>
            <a:r>
              <a:rPr lang="ru-RU" sz="1400" dirty="0"/>
              <a:t> </a:t>
            </a:r>
            <a:r>
              <a:rPr lang="ru-RU" sz="1400" dirty="0" err="1"/>
              <a:t>зіпсувати</a:t>
            </a:r>
            <a:r>
              <a:rPr lang="ru-RU" sz="1400" dirty="0"/>
              <a:t> з ними </a:t>
            </a:r>
            <a:r>
              <a:rPr lang="ru-RU" sz="1400" dirty="0" err="1"/>
              <a:t>стосунки</a:t>
            </a:r>
            <a:r>
              <a:rPr lang="ru-RU" sz="1400" dirty="0"/>
              <a:t>. </a:t>
            </a:r>
            <a:r>
              <a:rPr lang="ru-RU" sz="1400" dirty="0" err="1"/>
              <a:t>Всім</a:t>
            </a:r>
            <a:r>
              <a:rPr lang="ru-RU" sz="1400" dirty="0"/>
              <a:t> давно </a:t>
            </a:r>
            <a:r>
              <a:rPr lang="ru-RU" sz="1400" dirty="0" err="1"/>
              <a:t>відомо</a:t>
            </a:r>
            <a:r>
              <a:rPr lang="ru-RU" sz="1400" dirty="0"/>
              <a:t> – </a:t>
            </a:r>
            <a:r>
              <a:rPr lang="ru-RU" sz="1400" dirty="0" err="1"/>
              <a:t>хочеш</a:t>
            </a:r>
            <a:r>
              <a:rPr lang="ru-RU" sz="1400" dirty="0"/>
              <a:t> </a:t>
            </a:r>
            <a:r>
              <a:rPr lang="ru-RU" sz="1400" dirty="0" err="1"/>
              <a:t>втратити</a:t>
            </a:r>
            <a:r>
              <a:rPr lang="ru-RU" sz="1400" dirty="0"/>
              <a:t> друга – дай </a:t>
            </a:r>
            <a:r>
              <a:rPr lang="ru-RU" sz="1400" dirty="0" err="1"/>
              <a:t>йому</a:t>
            </a:r>
            <a:r>
              <a:rPr lang="ru-RU" sz="1400" dirty="0"/>
              <a:t> в борг.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стосується</a:t>
            </a:r>
            <a:r>
              <a:rPr lang="ru-RU" sz="1400" dirty="0"/>
              <a:t> і </a:t>
            </a:r>
            <a:r>
              <a:rPr lang="ru-RU" sz="1400" dirty="0" err="1"/>
              <a:t>колег</a:t>
            </a:r>
            <a:r>
              <a:rPr lang="ru-RU" sz="1400" dirty="0"/>
              <a:t>. </a:t>
            </a:r>
            <a:r>
              <a:rPr lang="ru-RU" sz="1400" dirty="0" err="1"/>
              <a:t>Інколи</a:t>
            </a:r>
            <a:r>
              <a:rPr lang="ru-RU" sz="1400" dirty="0"/>
              <a:t> </a:t>
            </a:r>
            <a:r>
              <a:rPr lang="ru-RU" sz="1400" dirty="0" err="1"/>
              <a:t>трапляється</a:t>
            </a:r>
            <a:r>
              <a:rPr lang="ru-RU" sz="1400" dirty="0"/>
              <a:t> так,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гроші</a:t>
            </a:r>
            <a:r>
              <a:rPr lang="ru-RU" sz="1400" dirty="0"/>
              <a:t> у </a:t>
            </a:r>
            <a:r>
              <a:rPr lang="ru-RU" sz="1400" dirty="0" err="1"/>
              <a:t>колеги</a:t>
            </a:r>
            <a:r>
              <a:rPr lang="ru-RU" sz="1400" dirty="0"/>
              <a:t> </a:t>
            </a:r>
            <a:r>
              <a:rPr lang="ru-RU" sz="1400" dirty="0" err="1"/>
              <a:t>позичив</a:t>
            </a:r>
            <a:r>
              <a:rPr lang="ru-RU" sz="1400" dirty="0"/>
              <a:t>, а у </a:t>
            </a:r>
            <a:r>
              <a:rPr lang="ru-RU" sz="1400" dirty="0" err="1"/>
              <a:t>зазначений</a:t>
            </a:r>
            <a:r>
              <a:rPr lang="ru-RU" sz="1400" dirty="0"/>
              <a:t> </a:t>
            </a:r>
            <a:r>
              <a:rPr lang="ru-RU" sz="1400" dirty="0" err="1"/>
              <a:t>термін</a:t>
            </a:r>
            <a:r>
              <a:rPr lang="ru-RU" sz="1400" dirty="0"/>
              <a:t> не повернув. </a:t>
            </a:r>
            <a:r>
              <a:rPr lang="ru-RU" sz="1400" dirty="0" err="1"/>
              <a:t>Позичальнику</a:t>
            </a:r>
            <a:r>
              <a:rPr lang="ru-RU" sz="1400" dirty="0"/>
              <a:t> </a:t>
            </a:r>
            <a:r>
              <a:rPr lang="ru-RU" sz="1400" dirty="0" err="1"/>
              <a:t>незручно</a:t>
            </a:r>
            <a:r>
              <a:rPr lang="ru-RU" sz="1400" dirty="0"/>
              <a:t> </a:t>
            </a:r>
            <a:r>
              <a:rPr lang="ru-RU" sz="1400" dirty="0" err="1"/>
              <a:t>нагадати</a:t>
            </a:r>
            <a:r>
              <a:rPr lang="ru-RU" sz="1400" dirty="0"/>
              <a:t> </a:t>
            </a:r>
            <a:r>
              <a:rPr lang="ru-RU" sz="1400" dirty="0" err="1"/>
              <a:t>боржнику</a:t>
            </a:r>
            <a:r>
              <a:rPr lang="ru-RU" sz="1400" dirty="0"/>
              <a:t> про борг, а </a:t>
            </a:r>
            <a:r>
              <a:rPr lang="ru-RU" sz="1400" dirty="0" err="1"/>
              <a:t>боржник</a:t>
            </a:r>
            <a:r>
              <a:rPr lang="ru-RU" sz="1400" dirty="0"/>
              <a:t> </a:t>
            </a:r>
            <a:r>
              <a:rPr lang="ru-RU" sz="1400" dirty="0" err="1"/>
              <a:t>відчуває</a:t>
            </a:r>
            <a:r>
              <a:rPr lang="ru-RU" sz="1400" dirty="0"/>
              <a:t> себе </a:t>
            </a:r>
            <a:r>
              <a:rPr lang="ru-RU" sz="1400" dirty="0" err="1"/>
              <a:t>винним</a:t>
            </a:r>
            <a:r>
              <a:rPr lang="ru-RU" sz="1400" dirty="0"/>
              <a:t>, </a:t>
            </a:r>
            <a:r>
              <a:rPr lang="ru-RU" sz="1400" dirty="0" err="1"/>
              <a:t>починає</a:t>
            </a:r>
            <a:r>
              <a:rPr lang="ru-RU" sz="1400" dirty="0"/>
              <a:t> </a:t>
            </a:r>
            <a:r>
              <a:rPr lang="ru-RU" sz="1400" dirty="0" err="1"/>
              <a:t>уникати</a:t>
            </a:r>
            <a:r>
              <a:rPr lang="ru-RU" sz="1400" dirty="0"/>
              <a:t> </a:t>
            </a:r>
            <a:r>
              <a:rPr lang="ru-RU" sz="1400" dirty="0" err="1"/>
              <a:t>позичальника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Якщо</a:t>
            </a:r>
            <a:r>
              <a:rPr lang="ru-RU" sz="1400" dirty="0"/>
              <a:t> вас попросили </a:t>
            </a:r>
            <a:r>
              <a:rPr lang="ru-RU" sz="1400" dirty="0" err="1"/>
              <a:t>позичити</a:t>
            </a:r>
            <a:r>
              <a:rPr lang="ru-RU" sz="1400" dirty="0"/>
              <a:t> </a:t>
            </a:r>
            <a:r>
              <a:rPr lang="ru-RU" sz="1400" dirty="0" err="1"/>
              <a:t>гроші</a:t>
            </a:r>
            <a:r>
              <a:rPr lang="ru-RU" sz="1400" dirty="0"/>
              <a:t> </a:t>
            </a:r>
            <a:r>
              <a:rPr lang="ru-RU" sz="1400" dirty="0" err="1"/>
              <a:t>колеги</a:t>
            </a:r>
            <a:r>
              <a:rPr lang="ru-RU" sz="1400" dirty="0"/>
              <a:t>, </a:t>
            </a:r>
            <a:r>
              <a:rPr lang="ru-RU" sz="1400" dirty="0" err="1"/>
              <a:t>пам’ятайте</a:t>
            </a:r>
            <a:r>
              <a:rPr lang="ru-RU" sz="1400" dirty="0"/>
              <a:t>: </a:t>
            </a:r>
            <a:r>
              <a:rPr lang="ru-RU" sz="1400" dirty="0" err="1"/>
              <a:t>найнебезпечніші</a:t>
            </a:r>
            <a:r>
              <a:rPr lang="ru-RU" sz="1400" dirty="0"/>
              <a:t> </a:t>
            </a:r>
            <a:r>
              <a:rPr lang="ru-RU" sz="1400" dirty="0" err="1"/>
              <a:t>боржники</a:t>
            </a:r>
            <a:r>
              <a:rPr lang="ru-RU" sz="1400" dirty="0"/>
              <a:t> – </a:t>
            </a:r>
            <a:r>
              <a:rPr lang="ru-RU" sz="1400" dirty="0" err="1"/>
              <a:t>колеги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надумали </a:t>
            </a:r>
            <a:r>
              <a:rPr lang="ru-RU" sz="1400" dirty="0" err="1"/>
              <a:t>звільнятися</a:t>
            </a:r>
            <a:r>
              <a:rPr lang="ru-RU" sz="1400" dirty="0"/>
              <a:t>. </a:t>
            </a:r>
            <a:r>
              <a:rPr lang="ru-RU" sz="1400" dirty="0" err="1"/>
              <a:t>Позичайте</a:t>
            </a:r>
            <a:r>
              <a:rPr lang="ru-RU" sz="1400" dirty="0"/>
              <a:t> </a:t>
            </a:r>
            <a:r>
              <a:rPr lang="ru-RU" sz="1400" dirty="0" err="1"/>
              <a:t>невеликі</a:t>
            </a:r>
            <a:r>
              <a:rPr lang="ru-RU" sz="1400" dirty="0"/>
              <a:t> </a:t>
            </a:r>
            <a:r>
              <a:rPr lang="ru-RU" sz="1400" dirty="0" err="1"/>
              <a:t>суми</a:t>
            </a:r>
            <a:r>
              <a:rPr lang="ru-RU" sz="1400" dirty="0"/>
              <a:t>, </a:t>
            </a:r>
            <a:r>
              <a:rPr lang="ru-RU" sz="1400" dirty="0" err="1"/>
              <a:t>щоб</a:t>
            </a:r>
            <a:r>
              <a:rPr lang="ru-RU" sz="1400" dirty="0"/>
              <a:t> не </a:t>
            </a:r>
            <a:r>
              <a:rPr lang="ru-RU" sz="1400" dirty="0" err="1"/>
              <a:t>викликати</a:t>
            </a:r>
            <a:r>
              <a:rPr lang="ru-RU" sz="1400" dirty="0"/>
              <a:t> </a:t>
            </a:r>
            <a:r>
              <a:rPr lang="ru-RU" sz="1400" dirty="0" err="1"/>
              <a:t>заздрість</a:t>
            </a:r>
            <a:r>
              <a:rPr lang="ru-RU" sz="1400" dirty="0"/>
              <a:t> та не </a:t>
            </a:r>
            <a:r>
              <a:rPr lang="ru-RU" sz="1400" dirty="0" err="1"/>
              <a:t>зіпсувати</a:t>
            </a:r>
            <a:r>
              <a:rPr lang="ru-RU" sz="1400" dirty="0"/>
              <a:t> </a:t>
            </a:r>
            <a:r>
              <a:rPr lang="ru-RU" sz="1400" dirty="0" err="1"/>
              <a:t>відносини</a:t>
            </a:r>
            <a:r>
              <a:rPr lang="ru-RU" sz="1400" dirty="0"/>
              <a:t>, </a:t>
            </a:r>
            <a:r>
              <a:rPr lang="ru-RU" sz="1400" dirty="0" err="1"/>
              <a:t>чим</a:t>
            </a:r>
            <a:r>
              <a:rPr lang="ru-RU" sz="1400" dirty="0"/>
              <a:t> </a:t>
            </a:r>
            <a:r>
              <a:rPr lang="ru-RU" sz="1400" dirty="0" err="1"/>
              <a:t>більша</a:t>
            </a:r>
            <a:r>
              <a:rPr lang="ru-RU" sz="1400" dirty="0"/>
              <a:t> сума, </a:t>
            </a:r>
            <a:r>
              <a:rPr lang="ru-RU" sz="1400" dirty="0" err="1"/>
              <a:t>тим</a:t>
            </a:r>
            <a:r>
              <a:rPr lang="ru-RU" sz="1400" dirty="0"/>
              <a:t> </a:t>
            </a:r>
            <a:r>
              <a:rPr lang="ru-RU" sz="1400" dirty="0" err="1"/>
              <a:t>більший</a:t>
            </a:r>
            <a:r>
              <a:rPr lang="ru-RU" sz="1400" dirty="0"/>
              <a:t> </a:t>
            </a:r>
            <a:r>
              <a:rPr lang="ru-RU" sz="1400" dirty="0" err="1"/>
              <a:t>ризик</a:t>
            </a:r>
            <a:r>
              <a:rPr lang="ru-RU" sz="1400" dirty="0"/>
              <a:t> </a:t>
            </a:r>
            <a:r>
              <a:rPr lang="ru-RU" sz="1400" dirty="0" err="1"/>
              <a:t>посваритися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вирішили</a:t>
            </a:r>
            <a:r>
              <a:rPr lang="ru-RU" sz="1400" dirty="0"/>
              <a:t> </a:t>
            </a:r>
            <a:r>
              <a:rPr lang="ru-RU" sz="1400" dirty="0" err="1"/>
              <a:t>дати</a:t>
            </a:r>
            <a:r>
              <a:rPr lang="ru-RU" sz="1400" dirty="0"/>
              <a:t> </a:t>
            </a:r>
            <a:r>
              <a:rPr lang="ru-RU" sz="1400" dirty="0" err="1"/>
              <a:t>більшу</a:t>
            </a:r>
            <a:r>
              <a:rPr lang="ru-RU" sz="1400" dirty="0"/>
              <a:t> суму в борг – не </a:t>
            </a:r>
            <a:r>
              <a:rPr lang="ru-RU" sz="1400" dirty="0" err="1"/>
              <a:t>соромтеся</a:t>
            </a:r>
            <a:r>
              <a:rPr lang="ru-RU" sz="1400" dirty="0"/>
              <a:t> </a:t>
            </a:r>
            <a:r>
              <a:rPr lang="ru-RU" sz="1400" dirty="0" err="1"/>
              <a:t>брати</a:t>
            </a:r>
            <a:r>
              <a:rPr lang="ru-RU" sz="1400" dirty="0"/>
              <a:t> </a:t>
            </a:r>
            <a:r>
              <a:rPr lang="ru-RU" sz="1400" dirty="0" err="1"/>
              <a:t>розписку</a:t>
            </a:r>
            <a:r>
              <a:rPr lang="ru-RU" sz="1400" dirty="0"/>
              <a:t>.</a:t>
            </a:r>
          </a:p>
          <a:p>
            <a:r>
              <a:rPr lang="ru-RU" sz="1400" b="1" dirty="0" err="1"/>
              <a:t>Захворів</a:t>
            </a:r>
            <a:r>
              <a:rPr lang="ru-RU" sz="1400" b="1" dirty="0"/>
              <a:t> – сиди </a:t>
            </a:r>
            <a:r>
              <a:rPr lang="ru-RU" sz="1400" b="1" dirty="0" err="1"/>
              <a:t>вдома</a:t>
            </a:r>
            <a:endParaRPr lang="ru-RU" sz="1400" dirty="0"/>
          </a:p>
          <a:p>
            <a:r>
              <a:rPr lang="ru-RU" sz="1400" dirty="0"/>
              <a:t>Не </a:t>
            </a:r>
            <a:r>
              <a:rPr lang="ru-RU" sz="1400" dirty="0" err="1"/>
              <a:t>приходьте</a:t>
            </a:r>
            <a:r>
              <a:rPr lang="ru-RU" sz="1400" dirty="0"/>
              <a:t> на роботу, </a:t>
            </a:r>
            <a:r>
              <a:rPr lang="ru-RU" sz="1400" dirty="0" err="1"/>
              <a:t>якщо</a:t>
            </a:r>
            <a:r>
              <a:rPr lang="ru-RU" sz="1400" dirty="0"/>
              <a:t> погано себе </a:t>
            </a:r>
            <a:r>
              <a:rPr lang="ru-RU" sz="1400" dirty="0" err="1"/>
              <a:t>почуваєте</a:t>
            </a:r>
            <a:r>
              <a:rPr lang="ru-RU" sz="1400" dirty="0"/>
              <a:t>, </a:t>
            </a:r>
            <a:r>
              <a:rPr lang="ru-RU" sz="1400" dirty="0" err="1"/>
              <a:t>відчули</a:t>
            </a:r>
            <a:r>
              <a:rPr lang="ru-RU" sz="1400" dirty="0"/>
              <a:t> </a:t>
            </a:r>
            <a:r>
              <a:rPr lang="ru-RU" sz="1400" dirty="0" err="1"/>
              <a:t>симптоми</a:t>
            </a:r>
            <a:r>
              <a:rPr lang="ru-RU" sz="1400" dirty="0"/>
              <a:t> ГРВІ. Особливо </a:t>
            </a:r>
            <a:r>
              <a:rPr lang="ru-RU" sz="1400" dirty="0" err="1"/>
              <a:t>це</a:t>
            </a:r>
            <a:r>
              <a:rPr lang="ru-RU" sz="1400" dirty="0"/>
              <a:t> актуально в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пандемії</a:t>
            </a:r>
            <a:r>
              <a:rPr lang="ru-RU" sz="1400" dirty="0"/>
              <a:t> Covid-19. Не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наражати</a:t>
            </a:r>
            <a:r>
              <a:rPr lang="ru-RU" sz="1400" dirty="0"/>
              <a:t> на </a:t>
            </a:r>
            <a:r>
              <a:rPr lang="ru-RU" sz="1400" dirty="0" err="1"/>
              <a:t>небезпеку</a:t>
            </a:r>
            <a:r>
              <a:rPr lang="ru-RU" sz="1400" dirty="0"/>
              <a:t> </a:t>
            </a:r>
            <a:r>
              <a:rPr lang="ru-RU" sz="1400" dirty="0" err="1"/>
              <a:t>колег</a:t>
            </a:r>
            <a:r>
              <a:rPr lang="ru-RU" sz="1400" dirty="0"/>
              <a:t>. </a:t>
            </a:r>
            <a:r>
              <a:rPr lang="ru-RU" sz="1400" dirty="0" err="1"/>
              <a:t>Попередьте</a:t>
            </a:r>
            <a:r>
              <a:rPr lang="ru-RU" sz="1400" dirty="0"/>
              <a:t> </a:t>
            </a:r>
            <a:r>
              <a:rPr lang="ru-RU" sz="1400" dirty="0" err="1"/>
              <a:t>роботодавця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почуваєте</a:t>
            </a:r>
            <a:r>
              <a:rPr lang="ru-RU" sz="1400" dirty="0"/>
              <a:t> себе погано та </a:t>
            </a:r>
            <a:r>
              <a:rPr lang="ru-RU" sz="1400" dirty="0" err="1"/>
              <a:t>залишайтеся</a:t>
            </a:r>
            <a:r>
              <a:rPr lang="ru-RU" sz="1400" dirty="0"/>
              <a:t> </a:t>
            </a:r>
            <a:r>
              <a:rPr lang="ru-RU" sz="1400" dirty="0" err="1"/>
              <a:t>вдома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можливо</a:t>
            </a:r>
            <a:r>
              <a:rPr lang="ru-RU" sz="1400" dirty="0"/>
              <a:t> – </a:t>
            </a:r>
            <a:r>
              <a:rPr lang="ru-RU" sz="1400" dirty="0" err="1"/>
              <a:t>попрацюйте</a:t>
            </a:r>
            <a:r>
              <a:rPr lang="ru-RU" sz="1400" dirty="0"/>
              <a:t> </a:t>
            </a:r>
            <a:r>
              <a:rPr lang="ru-RU" sz="1400" dirty="0" err="1"/>
              <a:t>віддалено</a:t>
            </a:r>
            <a:r>
              <a:rPr lang="ru-RU" sz="1400" dirty="0"/>
              <a:t>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61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5.3. </a:t>
            </a:r>
            <a:r>
              <a:rPr lang="ru-RU" sz="1400" dirty="0" err="1"/>
              <a:t>Зразок</a:t>
            </a:r>
            <a:r>
              <a:rPr lang="ru-RU" sz="1400" dirty="0"/>
              <a:t> </a:t>
            </a:r>
            <a:r>
              <a:rPr lang="ru-RU" sz="1400" dirty="0" err="1"/>
              <a:t>опису</a:t>
            </a:r>
            <a:r>
              <a:rPr lang="ru-RU" sz="1400" dirty="0"/>
              <a:t> </a:t>
            </a:r>
            <a:r>
              <a:rPr lang="ru-RU" sz="1400" dirty="0" err="1"/>
              <a:t>документів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містить</a:t>
            </a:r>
            <a:r>
              <a:rPr lang="ru-RU" sz="1400" dirty="0"/>
              <a:t> </a:t>
            </a:r>
            <a:r>
              <a:rPr lang="ru-RU" sz="1400" dirty="0" err="1"/>
              <a:t>особова</a:t>
            </a:r>
            <a:r>
              <a:rPr lang="ru-RU" sz="1400" dirty="0"/>
              <a:t> справа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smtClean="0"/>
              <a:t>ОПИС </a:t>
            </a:r>
            <a:r>
              <a:rPr lang="ru-RU" sz="1400" dirty="0" err="1"/>
              <a:t>документів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містяться</a:t>
            </a:r>
            <a:r>
              <a:rPr lang="ru-RU" sz="1400" dirty="0"/>
              <a:t> в </a:t>
            </a:r>
            <a:r>
              <a:rPr lang="ru-RU" sz="1400" dirty="0" err="1"/>
              <a:t>особовій</a:t>
            </a:r>
            <a:r>
              <a:rPr lang="ru-RU" sz="1400" dirty="0"/>
              <a:t> </a:t>
            </a:r>
            <a:r>
              <a:rPr lang="ru-RU" sz="1400" dirty="0" err="1"/>
              <a:t>справі</a:t>
            </a:r>
            <a:r>
              <a:rPr lang="ru-RU" sz="1400" dirty="0"/>
              <a:t> №148 </a:t>
            </a:r>
            <a:endParaRPr lang="ru-RU" sz="1400" dirty="0" smtClean="0"/>
          </a:p>
          <a:p>
            <a:r>
              <a:rPr lang="ru-RU" sz="1400" dirty="0" smtClean="0"/>
              <a:t>Бойчука </a:t>
            </a:r>
            <a:r>
              <a:rPr lang="ru-RU" sz="1400" dirty="0" err="1"/>
              <a:t>Миколи</a:t>
            </a:r>
            <a:r>
              <a:rPr lang="ru-RU" sz="1400" dirty="0"/>
              <a:t> </a:t>
            </a:r>
            <a:r>
              <a:rPr lang="ru-RU" sz="1400" dirty="0" smtClean="0"/>
              <a:t>Петровича</a:t>
            </a:r>
          </a:p>
          <a:p>
            <a:r>
              <a:rPr lang="ru-RU" sz="1400" dirty="0" err="1"/>
              <a:t>Найменування</a:t>
            </a:r>
            <a:r>
              <a:rPr lang="ru-RU" sz="1400" dirty="0"/>
              <a:t> документа, </a:t>
            </a:r>
            <a:r>
              <a:rPr lang="ru-RU" sz="1400" dirty="0" err="1"/>
              <a:t>його</a:t>
            </a:r>
            <a:r>
              <a:rPr lang="ru-RU" sz="1400" dirty="0"/>
              <a:t> номер і дата, дата </a:t>
            </a:r>
            <a:r>
              <a:rPr lang="ru-RU" sz="1400" dirty="0" err="1"/>
              <a:t>внесення</a:t>
            </a:r>
            <a:r>
              <a:rPr lang="ru-RU" sz="1400" dirty="0"/>
              <a:t> до </a:t>
            </a:r>
            <a:r>
              <a:rPr lang="ru-RU" sz="1400" dirty="0" err="1"/>
              <a:t>особової</a:t>
            </a:r>
            <a:r>
              <a:rPr lang="ru-RU" sz="1400" dirty="0"/>
              <a:t> </a:t>
            </a:r>
            <a:r>
              <a:rPr lang="ru-RU" sz="1400" dirty="0" err="1" smtClean="0"/>
              <a:t>справи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err="1" smtClean="0"/>
              <a:t>Заява</a:t>
            </a:r>
            <a:r>
              <a:rPr lang="ru-RU" sz="1400" dirty="0" smtClean="0"/>
              <a:t> </a:t>
            </a:r>
            <a:r>
              <a:rPr lang="ru-RU" sz="1400" dirty="0"/>
              <a:t>на </a:t>
            </a:r>
            <a:r>
              <a:rPr lang="ru-RU" sz="1400" dirty="0" err="1"/>
              <a:t>прийняття</a:t>
            </a:r>
            <a:r>
              <a:rPr lang="ru-RU" sz="1400" dirty="0"/>
              <a:t> на роботу </a:t>
            </a:r>
            <a:r>
              <a:rPr lang="ru-RU" sz="1400" dirty="0" err="1"/>
              <a:t>від</a:t>
            </a:r>
            <a:r>
              <a:rPr lang="ru-RU" sz="1400" dirty="0"/>
              <a:t> 22.01.2018; </a:t>
            </a:r>
            <a:r>
              <a:rPr lang="ru-RU" sz="1400" dirty="0" smtClean="0"/>
              <a:t>26.01.2018</a:t>
            </a:r>
          </a:p>
          <a:p>
            <a:pPr marL="342900" indent="-342900">
              <a:buAutoNum type="arabicPeriod"/>
            </a:pPr>
            <a:r>
              <a:rPr lang="ru-RU" sz="1400" dirty="0"/>
              <a:t>2. </a:t>
            </a:r>
            <a:r>
              <a:rPr lang="ru-RU" sz="1400" dirty="0" err="1"/>
              <a:t>Автобіографія</a:t>
            </a:r>
            <a:r>
              <a:rPr lang="ru-RU" sz="1400" dirty="0"/>
              <a:t>; </a:t>
            </a:r>
            <a:r>
              <a:rPr lang="ru-RU" sz="1400" dirty="0" smtClean="0"/>
              <a:t>26.01.2018</a:t>
            </a:r>
          </a:p>
          <a:p>
            <a:pPr marL="342900" indent="-342900">
              <a:buAutoNum type="arabicPeriod"/>
            </a:pPr>
            <a:r>
              <a:rPr lang="ru-RU" sz="1400" dirty="0"/>
              <a:t>3. Наказ про </a:t>
            </a:r>
            <a:r>
              <a:rPr lang="ru-RU" sz="1400" dirty="0" err="1"/>
              <a:t>прийняття</a:t>
            </a:r>
            <a:r>
              <a:rPr lang="ru-RU" sz="1400" dirty="0"/>
              <a:t> на роботу № 21-К </a:t>
            </a:r>
            <a:r>
              <a:rPr lang="ru-RU" sz="1400" dirty="0" err="1"/>
              <a:t>від</a:t>
            </a:r>
            <a:r>
              <a:rPr lang="ru-RU" sz="1400" dirty="0"/>
              <a:t> 23.01.2018; </a:t>
            </a:r>
            <a:r>
              <a:rPr lang="ru-RU" sz="1400" dirty="0" smtClean="0"/>
              <a:t>26.01.2018</a:t>
            </a:r>
          </a:p>
          <a:p>
            <a:pPr marL="342900" indent="-342900">
              <a:buAutoNum type="arabicPeriod"/>
            </a:pPr>
            <a:r>
              <a:rPr lang="ru-RU" sz="1400" dirty="0"/>
              <a:t>4. </a:t>
            </a:r>
            <a:r>
              <a:rPr lang="ru-RU" sz="1400" dirty="0" err="1"/>
              <a:t>Особовий</a:t>
            </a:r>
            <a:r>
              <a:rPr lang="ru-RU" sz="1400" dirty="0"/>
              <a:t> листок з </a:t>
            </a:r>
            <a:r>
              <a:rPr lang="ru-RU" sz="1400" dirty="0" err="1"/>
              <a:t>обліку</a:t>
            </a:r>
            <a:r>
              <a:rPr lang="ru-RU" sz="1400" dirty="0"/>
              <a:t> </a:t>
            </a:r>
            <a:r>
              <a:rPr lang="ru-RU" sz="1400" dirty="0" err="1"/>
              <a:t>кадрів</a:t>
            </a:r>
            <a:r>
              <a:rPr lang="ru-RU" sz="1400" dirty="0"/>
              <a:t>; </a:t>
            </a:r>
            <a:r>
              <a:rPr lang="ru-RU" sz="1400" dirty="0" smtClean="0"/>
              <a:t>26.01.2018</a:t>
            </a:r>
          </a:p>
          <a:p>
            <a:pPr marL="342900" indent="-342900">
              <a:buAutoNum type="arabicPeriod"/>
            </a:pPr>
            <a:r>
              <a:rPr lang="ru-RU" sz="1400" dirty="0"/>
              <a:t>5. </a:t>
            </a:r>
            <a:r>
              <a:rPr lang="ru-RU" sz="1400" dirty="0" err="1"/>
              <a:t>Копія</a:t>
            </a:r>
            <a:r>
              <a:rPr lang="ru-RU" sz="1400" dirty="0"/>
              <a:t> диплома №4241, виданого 24.06.2002; </a:t>
            </a:r>
            <a:r>
              <a:rPr lang="ru-RU" sz="1400" dirty="0" smtClean="0"/>
              <a:t>26.01.2018</a:t>
            </a:r>
          </a:p>
          <a:p>
            <a:endParaRPr lang="ru-RU" sz="1400" dirty="0"/>
          </a:p>
          <a:p>
            <a:r>
              <a:rPr lang="ru-RU" sz="1400" dirty="0"/>
              <a:t>5.4. ПРИМІРНИЙ ПЕРЕЛІК ДОКУМЕНТІВ З ОХОРОНИ ПРАЦІ, ЯКІ ПОВИННІ БУТИ РОЗРОБЛЕНІ У СУБ’ЄКТА ГОСПОДАРЮВАННЯ, ЩО ВИКОРИСТОВУЄ НАЙМАНУ ПРАЦЮ </a:t>
            </a:r>
            <a:endParaRPr lang="ru-RU" sz="1400" dirty="0" smtClean="0"/>
          </a:p>
          <a:p>
            <a:r>
              <a:rPr lang="ru-RU" sz="1400" dirty="0" smtClean="0"/>
              <a:t>1.Система </a:t>
            </a:r>
            <a:r>
              <a:rPr lang="ru-RU" sz="1400" dirty="0" err="1"/>
              <a:t>управління</a:t>
            </a:r>
            <a:r>
              <a:rPr lang="ru-RU" sz="1400" dirty="0"/>
              <a:t> </a:t>
            </a:r>
            <a:r>
              <a:rPr lang="ru-RU" sz="1400" dirty="0" err="1"/>
              <a:t>охороною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(СУОП) У </a:t>
            </a:r>
            <a:r>
              <a:rPr lang="ru-RU" sz="1400" dirty="0" err="1"/>
              <a:t>ній</a:t>
            </a:r>
            <a:r>
              <a:rPr lang="ru-RU" sz="1400" dirty="0"/>
              <a:t> </a:t>
            </a:r>
            <a:r>
              <a:rPr lang="ru-RU" sz="1400" dirty="0" err="1"/>
              <a:t>повинні</a:t>
            </a:r>
            <a:r>
              <a:rPr lang="ru-RU" sz="1400" dirty="0"/>
              <a:t> бути </a:t>
            </a:r>
            <a:r>
              <a:rPr lang="ru-RU" sz="1400" dirty="0" err="1"/>
              <a:t>подані</a:t>
            </a:r>
            <a:r>
              <a:rPr lang="ru-RU" sz="1400" dirty="0"/>
              <a:t> </a:t>
            </a:r>
            <a:r>
              <a:rPr lang="ru-RU" sz="1400" dirty="0" err="1"/>
              <a:t>найважливіші</a:t>
            </a:r>
            <a:r>
              <a:rPr lang="ru-RU" sz="1400" dirty="0"/>
              <a:t> </a:t>
            </a:r>
            <a:r>
              <a:rPr lang="ru-RU" sz="1400" dirty="0" err="1"/>
              <a:t>напрями</a:t>
            </a:r>
            <a:r>
              <a:rPr lang="ru-RU" sz="1400" dirty="0"/>
              <a:t> в </a:t>
            </a:r>
            <a:r>
              <a:rPr lang="ru-RU" sz="1400" dirty="0" err="1"/>
              <a:t>роботі</a:t>
            </a:r>
            <a:r>
              <a:rPr lang="ru-RU" sz="1400" dirty="0"/>
              <a:t> по </a:t>
            </a:r>
            <a:r>
              <a:rPr lang="ru-RU" sz="1400" dirty="0" err="1"/>
              <a:t>забезпеченню</a:t>
            </a:r>
            <a:r>
              <a:rPr lang="ru-RU" sz="1400" dirty="0"/>
              <a:t> </a:t>
            </a:r>
            <a:r>
              <a:rPr lang="ru-RU" sz="1400" dirty="0" err="1"/>
              <a:t>безпеки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сформульовані</a:t>
            </a:r>
            <a:r>
              <a:rPr lang="ru-RU" sz="1400" dirty="0"/>
              <a:t> </a:t>
            </a:r>
            <a:r>
              <a:rPr lang="ru-RU" sz="1400" dirty="0" err="1"/>
              <a:t>основні</a:t>
            </a:r>
            <a:r>
              <a:rPr lang="ru-RU" sz="1400" dirty="0"/>
              <a:t> </a:t>
            </a:r>
            <a:r>
              <a:rPr lang="ru-RU" sz="1400" dirty="0" err="1"/>
              <a:t>обов'язки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в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напрямі</a:t>
            </a:r>
            <a:r>
              <a:rPr lang="ru-RU" sz="1400" dirty="0"/>
              <a:t>, </a:t>
            </a:r>
            <a:r>
              <a:rPr lang="ru-RU" sz="1400" dirty="0" err="1"/>
              <a:t>починаючи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першого</a:t>
            </a:r>
            <a:r>
              <a:rPr lang="ru-RU" sz="1400" dirty="0"/>
              <a:t> </a:t>
            </a:r>
            <a:r>
              <a:rPr lang="ru-RU" sz="1400" dirty="0" err="1"/>
              <a:t>керівника</a:t>
            </a:r>
            <a:r>
              <a:rPr lang="ru-RU" sz="1400" dirty="0"/>
              <a:t> і </a:t>
            </a:r>
            <a:r>
              <a:rPr lang="ru-RU" sz="1400" dirty="0" err="1"/>
              <a:t>закінчуючи</a:t>
            </a:r>
            <a:r>
              <a:rPr lang="ru-RU" sz="1400" dirty="0"/>
              <a:t> </a:t>
            </a:r>
            <a:r>
              <a:rPr lang="ru-RU" sz="1400" dirty="0" err="1"/>
              <a:t>виконавцями</a:t>
            </a:r>
            <a:r>
              <a:rPr lang="ru-RU" sz="1400" dirty="0"/>
              <a:t> (</a:t>
            </a:r>
            <a:r>
              <a:rPr lang="ru-RU" sz="1400" dirty="0" err="1"/>
              <a:t>робочими</a:t>
            </a:r>
            <a:r>
              <a:rPr lang="ru-RU" sz="1400" dirty="0"/>
              <a:t>) </a:t>
            </a:r>
            <a:r>
              <a:rPr lang="ru-RU" sz="1400" dirty="0" err="1"/>
              <a:t>всієї</a:t>
            </a:r>
            <a:r>
              <a:rPr lang="ru-RU" sz="1400" dirty="0"/>
              <a:t> </a:t>
            </a:r>
            <a:r>
              <a:rPr lang="ru-RU" sz="1400" dirty="0" err="1"/>
              <a:t>вертикалі</a:t>
            </a:r>
            <a:r>
              <a:rPr lang="ru-RU" sz="1400" dirty="0"/>
              <a:t> </a:t>
            </a:r>
            <a:r>
              <a:rPr lang="ru-RU" sz="1400" dirty="0" err="1"/>
              <a:t>управління</a:t>
            </a:r>
            <a:r>
              <a:rPr lang="ru-RU" sz="1400" dirty="0"/>
              <a:t>. Структура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 та </a:t>
            </a:r>
            <a:r>
              <a:rPr lang="ru-RU" sz="1400" dirty="0" err="1"/>
              <a:t>взаємозв’язки</a:t>
            </a:r>
            <a:r>
              <a:rPr lang="ru-RU" sz="1400" dirty="0"/>
              <a:t>. </a:t>
            </a:r>
            <a:r>
              <a:rPr lang="ru-RU" sz="1400" dirty="0" err="1"/>
              <a:t>Положення</a:t>
            </a:r>
            <a:r>
              <a:rPr lang="ru-RU" sz="1400" dirty="0"/>
              <a:t> про систему </a:t>
            </a:r>
            <a:r>
              <a:rPr lang="ru-RU" sz="1400" dirty="0" err="1"/>
              <a:t>управління</a:t>
            </a:r>
            <a:r>
              <a:rPr lang="ru-RU" sz="1400" dirty="0"/>
              <a:t> </a:t>
            </a:r>
            <a:r>
              <a:rPr lang="ru-RU" sz="1400" dirty="0" err="1"/>
              <a:t>охороною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 повинно бути </a:t>
            </a:r>
            <a:r>
              <a:rPr lang="ru-RU" sz="1400" dirty="0" err="1"/>
              <a:t>розроблено</a:t>
            </a:r>
            <a:r>
              <a:rPr lang="ru-RU" sz="1400" dirty="0"/>
              <a:t> у </a:t>
            </a:r>
            <a:r>
              <a:rPr lang="ru-RU" sz="1400" dirty="0" err="1"/>
              <a:t>відповідності</a:t>
            </a:r>
            <a:r>
              <a:rPr lang="ru-RU" sz="1400" dirty="0"/>
              <a:t> до „</a:t>
            </a:r>
            <a:r>
              <a:rPr lang="ru-RU" sz="1400" dirty="0" err="1"/>
              <a:t>Рекомендації</a:t>
            </a:r>
            <a:r>
              <a:rPr lang="ru-RU" sz="1400" dirty="0"/>
              <a:t>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побудови</a:t>
            </a:r>
            <a:r>
              <a:rPr lang="ru-RU" sz="1400" dirty="0"/>
              <a:t>, </a:t>
            </a:r>
            <a:r>
              <a:rPr lang="ru-RU" sz="1400" dirty="0" err="1"/>
              <a:t>впровадження</a:t>
            </a:r>
            <a:r>
              <a:rPr lang="ru-RU" sz="1400" dirty="0"/>
              <a:t> та </a:t>
            </a:r>
            <a:r>
              <a:rPr lang="ru-RU" sz="1400" dirty="0" err="1"/>
              <a:t>удосконалення</a:t>
            </a:r>
            <a:r>
              <a:rPr lang="ru-RU" sz="1400" dirty="0"/>
              <a:t> </a:t>
            </a:r>
            <a:r>
              <a:rPr lang="ru-RU" sz="1400" dirty="0" err="1"/>
              <a:t>системи</a:t>
            </a:r>
            <a:r>
              <a:rPr lang="ru-RU" sz="1400" dirty="0"/>
              <a:t> </a:t>
            </a:r>
            <a:r>
              <a:rPr lang="ru-RU" sz="1400" dirty="0" err="1"/>
              <a:t>управління</a:t>
            </a:r>
            <a:r>
              <a:rPr lang="ru-RU" sz="1400" dirty="0"/>
              <a:t> </a:t>
            </a:r>
            <a:r>
              <a:rPr lang="ru-RU" sz="1400" dirty="0" err="1"/>
              <a:t>охороною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” </a:t>
            </a:r>
            <a:r>
              <a:rPr lang="ru-RU" sz="1400" dirty="0" err="1"/>
              <a:t>затвердженої</a:t>
            </a:r>
            <a:r>
              <a:rPr lang="ru-RU" sz="1400" dirty="0"/>
              <a:t> наказом </a:t>
            </a:r>
            <a:r>
              <a:rPr lang="ru-RU" sz="1400" dirty="0" err="1"/>
              <a:t>Держгірпромнагляду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07.02.2008 №35. </a:t>
            </a:r>
            <a:endParaRPr lang="ru-RU" sz="1400" dirty="0" smtClean="0"/>
          </a:p>
          <a:p>
            <a:r>
              <a:rPr lang="ru-RU" sz="1400" dirty="0" smtClean="0"/>
              <a:t>2.Журнал </a:t>
            </a:r>
            <a:r>
              <a:rPr lang="ru-RU" sz="1400" dirty="0" err="1"/>
              <a:t>обліку</a:t>
            </a:r>
            <a:r>
              <a:rPr lang="ru-RU" sz="1400" dirty="0"/>
              <a:t> </a:t>
            </a:r>
            <a:r>
              <a:rPr lang="ru-RU" sz="1400" dirty="0" err="1"/>
              <a:t>вступних</a:t>
            </a:r>
            <a:r>
              <a:rPr lang="ru-RU" sz="1400" dirty="0"/>
              <a:t> </a:t>
            </a:r>
            <a:r>
              <a:rPr lang="ru-RU" sz="1400" dirty="0" err="1"/>
              <a:t>інструктажів</a:t>
            </a:r>
            <a:r>
              <a:rPr lang="ru-RU" sz="1400" dirty="0"/>
              <a:t> </a:t>
            </a:r>
            <a:r>
              <a:rPr lang="ru-RU" sz="1400" dirty="0" err="1"/>
              <a:t>Вступний</a:t>
            </a:r>
            <a:r>
              <a:rPr lang="ru-RU" sz="1400" dirty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проводиться: з </a:t>
            </a:r>
            <a:r>
              <a:rPr lang="ru-RU" sz="1400" dirty="0" err="1"/>
              <a:t>усіма</a:t>
            </a:r>
            <a:r>
              <a:rPr lang="ru-RU" sz="1400" dirty="0"/>
              <a:t> </a:t>
            </a:r>
            <a:r>
              <a:rPr lang="ru-RU" sz="1400" dirty="0" err="1"/>
              <a:t>працівниками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приймаються</a:t>
            </a:r>
            <a:r>
              <a:rPr lang="ru-RU" sz="1400" dirty="0"/>
              <a:t> на </a:t>
            </a:r>
            <a:r>
              <a:rPr lang="ru-RU" sz="1400" dirty="0" err="1"/>
              <a:t>постійну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тимчасову</a:t>
            </a:r>
            <a:r>
              <a:rPr lang="ru-RU" sz="1400" dirty="0"/>
              <a:t> роботу, </a:t>
            </a:r>
            <a:r>
              <a:rPr lang="ru-RU" sz="1400" dirty="0" err="1"/>
              <a:t>незалежно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освіти</a:t>
            </a:r>
            <a:r>
              <a:rPr lang="ru-RU" sz="1400" dirty="0"/>
              <a:t>, стажу </a:t>
            </a:r>
            <a:r>
              <a:rPr lang="ru-RU" sz="1400" dirty="0" err="1"/>
              <a:t>роботи</a:t>
            </a:r>
            <a:r>
              <a:rPr lang="ru-RU" sz="1400" dirty="0"/>
              <a:t> та посади; з </a:t>
            </a:r>
            <a:r>
              <a:rPr lang="ru-RU" sz="1400" dirty="0" err="1"/>
              <a:t>працівниками</a:t>
            </a:r>
            <a:r>
              <a:rPr lang="ru-RU" sz="1400" dirty="0"/>
              <a:t>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організацій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прибули</a:t>
            </a:r>
            <a:r>
              <a:rPr lang="ru-RU" sz="1400" dirty="0"/>
              <a:t> на </a:t>
            </a:r>
            <a:r>
              <a:rPr lang="ru-RU" sz="1400" dirty="0" err="1"/>
              <a:t>підприємство</a:t>
            </a:r>
            <a:r>
              <a:rPr lang="ru-RU" sz="1400" dirty="0"/>
              <a:t> і </a:t>
            </a:r>
            <a:r>
              <a:rPr lang="ru-RU" sz="1400" dirty="0" err="1"/>
              <a:t>беруть</a:t>
            </a:r>
            <a:r>
              <a:rPr lang="ru-RU" sz="1400" dirty="0"/>
              <a:t> </a:t>
            </a:r>
            <a:r>
              <a:rPr lang="ru-RU" sz="1400" dirty="0" err="1"/>
              <a:t>безпосередню</a:t>
            </a:r>
            <a:r>
              <a:rPr lang="ru-RU" sz="1400" dirty="0"/>
              <a:t> участь у </a:t>
            </a:r>
            <a:r>
              <a:rPr lang="ru-RU" sz="1400" dirty="0" err="1"/>
              <a:t>виробничому</a:t>
            </a:r>
            <a:r>
              <a:rPr lang="ru-RU" sz="1400" dirty="0"/>
              <a:t> </a:t>
            </a:r>
            <a:r>
              <a:rPr lang="ru-RU" sz="1400" dirty="0" err="1"/>
              <a:t>процесі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виконують</a:t>
            </a:r>
            <a:r>
              <a:rPr lang="ru-RU" sz="1400" dirty="0"/>
              <a:t>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для </a:t>
            </a:r>
            <a:r>
              <a:rPr lang="ru-RU" sz="1400" dirty="0" err="1"/>
              <a:t>підприємства</a:t>
            </a:r>
            <a:r>
              <a:rPr lang="ru-RU" sz="1400" dirty="0"/>
              <a:t>; з </a:t>
            </a:r>
            <a:r>
              <a:rPr lang="ru-RU" sz="1400" dirty="0" err="1"/>
              <a:t>учнями</a:t>
            </a:r>
            <a:r>
              <a:rPr lang="ru-RU" sz="1400" dirty="0"/>
              <a:t> та студентами,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прибули</a:t>
            </a:r>
            <a:r>
              <a:rPr lang="ru-RU" sz="1400" dirty="0"/>
              <a:t> на </a:t>
            </a:r>
            <a:r>
              <a:rPr lang="ru-RU" sz="1400" dirty="0" err="1"/>
              <a:t>підприємство</a:t>
            </a:r>
            <a:r>
              <a:rPr lang="ru-RU" sz="1400" dirty="0"/>
              <a:t> для </a:t>
            </a:r>
            <a:r>
              <a:rPr lang="ru-RU" sz="1400" dirty="0" err="1"/>
              <a:t>проходження</a:t>
            </a:r>
            <a:r>
              <a:rPr lang="ru-RU" sz="1400" dirty="0"/>
              <a:t> трудового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професійного</a:t>
            </a:r>
            <a:r>
              <a:rPr lang="ru-RU" sz="1400" dirty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; з </a:t>
            </a:r>
            <a:r>
              <a:rPr lang="ru-RU" sz="1400" dirty="0" err="1"/>
              <a:t>екскурсантами</a:t>
            </a:r>
            <a:r>
              <a:rPr lang="ru-RU" sz="1400" dirty="0"/>
              <a:t> у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екскурсії</a:t>
            </a:r>
            <a:r>
              <a:rPr lang="ru-RU" sz="1400" dirty="0"/>
              <a:t> на </a:t>
            </a:r>
            <a:r>
              <a:rPr lang="ru-RU" sz="1400" dirty="0" err="1"/>
              <a:t>підприємство</a:t>
            </a:r>
            <a:r>
              <a:rPr lang="ru-RU" sz="1400" dirty="0"/>
              <a:t>. </a:t>
            </a:r>
            <a:endParaRPr lang="ru-RU" sz="1400" dirty="0" smtClean="0"/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6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 err="1"/>
              <a:t>Вступний</a:t>
            </a:r>
            <a:r>
              <a:rPr lang="ru-RU" sz="1400" dirty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проводиться </a:t>
            </a:r>
            <a:r>
              <a:rPr lang="ru-RU" sz="1400" dirty="0" err="1"/>
              <a:t>спеціалістом</a:t>
            </a:r>
            <a:r>
              <a:rPr lang="ru-RU" sz="1400" dirty="0"/>
              <a:t> </a:t>
            </a:r>
            <a:r>
              <a:rPr lang="ru-RU" sz="1400" dirty="0" err="1"/>
              <a:t>служби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іншим</a:t>
            </a:r>
            <a:r>
              <a:rPr lang="ru-RU" sz="1400" dirty="0"/>
              <a:t> </a:t>
            </a:r>
            <a:r>
              <a:rPr lang="ru-RU" sz="1400" dirty="0" err="1"/>
              <a:t>фахівцем</a:t>
            </a:r>
            <a:r>
              <a:rPr lang="ru-RU" sz="1400" dirty="0"/>
              <a:t> </a:t>
            </a:r>
            <a:r>
              <a:rPr lang="ru-RU" sz="1400" dirty="0" err="1"/>
              <a:t>відповідно</a:t>
            </a:r>
            <a:r>
              <a:rPr lang="ru-RU" sz="1400" dirty="0"/>
              <a:t> до наказу (</a:t>
            </a:r>
            <a:r>
              <a:rPr lang="ru-RU" sz="1400" dirty="0" err="1"/>
              <a:t>розпорядження</a:t>
            </a:r>
            <a:r>
              <a:rPr lang="ru-RU" sz="1400" dirty="0"/>
              <a:t>) по </a:t>
            </a:r>
            <a:r>
              <a:rPr lang="ru-RU" sz="1400" dirty="0" err="1"/>
              <a:t>підприємству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в </a:t>
            </a:r>
            <a:r>
              <a:rPr lang="ru-RU" sz="1400" dirty="0" err="1"/>
              <a:t>установленому</a:t>
            </a:r>
            <a:r>
              <a:rPr lang="ru-RU" sz="1400" dirty="0"/>
              <a:t> </a:t>
            </a:r>
            <a:r>
              <a:rPr lang="ru-RU" sz="1400" dirty="0" err="1"/>
              <a:t>Типовим</a:t>
            </a:r>
            <a:r>
              <a:rPr lang="ru-RU" sz="1400" dirty="0"/>
              <a:t> </a:t>
            </a:r>
            <a:r>
              <a:rPr lang="ru-RU" sz="1400" dirty="0" err="1"/>
              <a:t>положенням</a:t>
            </a:r>
            <a:r>
              <a:rPr lang="ru-RU" sz="1400" dirty="0"/>
              <a:t> порядку </a:t>
            </a:r>
            <a:r>
              <a:rPr lang="ru-RU" sz="1400" dirty="0" err="1"/>
              <a:t>пройшов</a:t>
            </a:r>
            <a:r>
              <a:rPr lang="ru-RU" sz="1400" dirty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 і </a:t>
            </a:r>
            <a:r>
              <a:rPr lang="ru-RU" sz="1400" dirty="0" err="1"/>
              <a:t>перевірку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з </a:t>
            </a:r>
            <a:r>
              <a:rPr lang="ru-RU" sz="1400" dirty="0" err="1"/>
              <a:t>питань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r>
              <a:rPr lang="ru-RU" sz="1400" dirty="0" err="1"/>
              <a:t>Вступний</a:t>
            </a:r>
            <a:r>
              <a:rPr lang="ru-RU" sz="1400" dirty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проводиться в </a:t>
            </a:r>
            <a:r>
              <a:rPr lang="ru-RU" sz="1400" dirty="0" err="1"/>
              <a:t>кабінеті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в </a:t>
            </a:r>
            <a:r>
              <a:rPr lang="ru-RU" sz="1400" dirty="0" err="1"/>
              <a:t>приміщенні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спеціально</a:t>
            </a:r>
            <a:r>
              <a:rPr lang="ru-RU" sz="1400" dirty="0"/>
              <a:t> для </a:t>
            </a:r>
            <a:r>
              <a:rPr lang="ru-RU" sz="1400" dirty="0" err="1"/>
              <a:t>цього</a:t>
            </a:r>
            <a:r>
              <a:rPr lang="ru-RU" sz="1400" dirty="0"/>
              <a:t> </a:t>
            </a:r>
            <a:r>
              <a:rPr lang="ru-RU" sz="1400" dirty="0" err="1"/>
              <a:t>обладнано</a:t>
            </a:r>
            <a:r>
              <a:rPr lang="ru-RU" sz="1400" dirty="0"/>
              <a:t>, з </a:t>
            </a:r>
            <a:r>
              <a:rPr lang="ru-RU" sz="1400" dirty="0" err="1"/>
              <a:t>використанням</a:t>
            </a:r>
            <a:r>
              <a:rPr lang="ru-RU" sz="1400" dirty="0"/>
              <a:t> </a:t>
            </a:r>
            <a:r>
              <a:rPr lang="ru-RU" sz="1400" dirty="0" err="1"/>
              <a:t>сучасних</a:t>
            </a:r>
            <a:r>
              <a:rPr lang="ru-RU" sz="1400" dirty="0"/>
              <a:t> </a:t>
            </a:r>
            <a:r>
              <a:rPr lang="ru-RU" sz="1400" dirty="0" err="1"/>
              <a:t>технічних</a:t>
            </a:r>
            <a:r>
              <a:rPr lang="ru-RU" sz="1400" dirty="0"/>
              <a:t> </a:t>
            </a:r>
            <a:r>
              <a:rPr lang="ru-RU" sz="1400" dirty="0" err="1"/>
              <a:t>засобів</a:t>
            </a:r>
            <a:r>
              <a:rPr lang="ru-RU" sz="1400" dirty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, </a:t>
            </a:r>
            <a:r>
              <a:rPr lang="ru-RU" sz="1400" dirty="0" err="1"/>
              <a:t>навчальних</a:t>
            </a:r>
            <a:r>
              <a:rPr lang="ru-RU" sz="1400" dirty="0"/>
              <a:t> та </a:t>
            </a:r>
            <a:r>
              <a:rPr lang="ru-RU" sz="1400" dirty="0" err="1"/>
              <a:t>наочних</a:t>
            </a:r>
            <a:r>
              <a:rPr lang="ru-RU" sz="1400" dirty="0"/>
              <a:t> </a:t>
            </a:r>
            <a:r>
              <a:rPr lang="ru-RU" sz="1400" dirty="0" err="1"/>
              <a:t>посібників</a:t>
            </a:r>
            <a:r>
              <a:rPr lang="ru-RU" sz="1400" dirty="0"/>
              <a:t> за </a:t>
            </a:r>
            <a:r>
              <a:rPr lang="ru-RU" sz="1400" dirty="0" err="1"/>
              <a:t>програмою</a:t>
            </a:r>
            <a:r>
              <a:rPr lang="ru-RU" sz="1400" dirty="0"/>
              <a:t>, </a:t>
            </a:r>
            <a:r>
              <a:rPr lang="ru-RU" sz="1400" dirty="0" err="1"/>
              <a:t>розробленою</a:t>
            </a:r>
            <a:r>
              <a:rPr lang="ru-RU" sz="1400" dirty="0"/>
              <a:t> службою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з </a:t>
            </a:r>
            <a:r>
              <a:rPr lang="ru-RU" sz="1400" dirty="0" err="1"/>
              <a:t>урахуванням</a:t>
            </a:r>
            <a:r>
              <a:rPr lang="ru-RU" sz="1400" dirty="0"/>
              <a:t> </a:t>
            </a:r>
            <a:r>
              <a:rPr lang="ru-RU" sz="1400" dirty="0" err="1"/>
              <a:t>особливостей</a:t>
            </a:r>
            <a:r>
              <a:rPr lang="ru-RU" sz="1400" dirty="0"/>
              <a:t> </a:t>
            </a:r>
            <a:r>
              <a:rPr lang="ru-RU" sz="1400" dirty="0" err="1"/>
              <a:t>виробництва</a:t>
            </a:r>
            <a:r>
              <a:rPr lang="ru-RU" sz="1400" dirty="0"/>
              <a:t>. </a:t>
            </a:r>
            <a:r>
              <a:rPr lang="ru-RU" sz="1400" dirty="0" err="1"/>
              <a:t>Програма</a:t>
            </a:r>
            <a:r>
              <a:rPr lang="ru-RU" sz="1400" dirty="0"/>
              <a:t> та </a:t>
            </a:r>
            <a:r>
              <a:rPr lang="ru-RU" sz="1400" dirty="0" err="1"/>
              <a:t>тривалість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</a:t>
            </a:r>
            <a:r>
              <a:rPr lang="ru-RU" sz="1400" dirty="0" err="1"/>
              <a:t>затверджуються</a:t>
            </a:r>
            <a:r>
              <a:rPr lang="ru-RU" sz="1400" dirty="0"/>
              <a:t> </a:t>
            </a:r>
            <a:r>
              <a:rPr lang="ru-RU" sz="1400" dirty="0" err="1"/>
              <a:t>керівником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err="1" smtClean="0"/>
              <a:t>Запис</a:t>
            </a:r>
            <a:r>
              <a:rPr lang="ru-RU" sz="1400" dirty="0" smtClean="0"/>
              <a:t> </a:t>
            </a:r>
            <a:r>
              <a:rPr lang="ru-RU" sz="1400" dirty="0"/>
              <a:t>про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вступного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</a:t>
            </a:r>
            <a:r>
              <a:rPr lang="ru-RU" sz="1400" dirty="0" err="1"/>
              <a:t>робиться</a:t>
            </a:r>
            <a:r>
              <a:rPr lang="ru-RU" sz="1400" dirty="0"/>
              <a:t> в </a:t>
            </a:r>
            <a:r>
              <a:rPr lang="ru-RU" sz="1400" dirty="0" err="1"/>
              <a:t>журналі</a:t>
            </a:r>
            <a:r>
              <a:rPr lang="ru-RU" sz="1400" dirty="0"/>
              <a:t> </a:t>
            </a:r>
            <a:r>
              <a:rPr lang="ru-RU" sz="1400" dirty="0" err="1"/>
              <a:t>реєстрації</a:t>
            </a:r>
            <a:r>
              <a:rPr lang="ru-RU" sz="1400" dirty="0"/>
              <a:t> </a:t>
            </a:r>
            <a:r>
              <a:rPr lang="ru-RU" sz="1400" dirty="0" err="1"/>
              <a:t>вступного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з </a:t>
            </a:r>
            <a:r>
              <a:rPr lang="ru-RU" sz="1400" dirty="0" err="1"/>
              <a:t>питань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зберігається</a:t>
            </a:r>
            <a:r>
              <a:rPr lang="ru-RU" sz="1400" dirty="0"/>
              <a:t> службою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відповідає</a:t>
            </a:r>
            <a:r>
              <a:rPr lang="ru-RU" sz="1400" dirty="0"/>
              <a:t> за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вступного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у </a:t>
            </a:r>
            <a:r>
              <a:rPr lang="ru-RU" sz="1400" dirty="0" err="1"/>
              <a:t>наказі</a:t>
            </a:r>
            <a:r>
              <a:rPr lang="ru-RU" sz="1400" dirty="0"/>
              <a:t> про </a:t>
            </a:r>
            <a:r>
              <a:rPr lang="ru-RU" sz="1400" dirty="0" err="1"/>
              <a:t>прийняття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на роботу. </a:t>
            </a:r>
            <a:endParaRPr lang="ru-RU" sz="1400" dirty="0" smtClean="0"/>
          </a:p>
          <a:p>
            <a:r>
              <a:rPr lang="ru-RU" sz="1400" dirty="0" smtClean="0"/>
              <a:t>3.Програма </a:t>
            </a:r>
            <a:r>
              <a:rPr lang="ru-RU" sz="1400" dirty="0" err="1"/>
              <a:t>вступного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</a:t>
            </a:r>
            <a:r>
              <a:rPr lang="ru-RU" sz="1400" dirty="0" err="1"/>
              <a:t>Програма</a:t>
            </a:r>
            <a:r>
              <a:rPr lang="ru-RU" sz="1400" dirty="0"/>
              <a:t> повинна </a:t>
            </a:r>
            <a:r>
              <a:rPr lang="ru-RU" sz="1400" dirty="0" err="1"/>
              <a:t>зважати</a:t>
            </a:r>
            <a:r>
              <a:rPr lang="ru-RU" sz="1400" dirty="0"/>
              <a:t> на </a:t>
            </a:r>
            <a:r>
              <a:rPr lang="ru-RU" sz="1400" dirty="0" err="1"/>
              <a:t>специфіку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. </a:t>
            </a:r>
            <a:r>
              <a:rPr lang="ru-RU" sz="1400" dirty="0" err="1"/>
              <a:t>Примірний</a:t>
            </a:r>
            <a:r>
              <a:rPr lang="ru-RU" sz="1400" dirty="0"/>
              <a:t> </a:t>
            </a:r>
            <a:r>
              <a:rPr lang="ru-RU" sz="1400" dirty="0" err="1"/>
              <a:t>зміст</a:t>
            </a:r>
            <a:r>
              <a:rPr lang="ru-RU" sz="1400" dirty="0"/>
              <a:t> </a:t>
            </a:r>
            <a:r>
              <a:rPr lang="ru-RU" sz="1400" dirty="0" err="1"/>
              <a:t>програми</a:t>
            </a:r>
            <a:r>
              <a:rPr lang="ru-RU" sz="1400" dirty="0"/>
              <a:t> </a:t>
            </a:r>
            <a:r>
              <a:rPr lang="ru-RU" sz="1400" dirty="0" err="1"/>
              <a:t>ввідного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: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err="1" smtClean="0"/>
              <a:t>Загальні</a:t>
            </a:r>
            <a:r>
              <a:rPr lang="ru-RU" sz="1400" dirty="0" smtClean="0"/>
              <a:t> </a:t>
            </a:r>
            <a:r>
              <a:rPr lang="ru-RU" sz="1400" dirty="0" err="1"/>
              <a:t>відомості</a:t>
            </a:r>
            <a:r>
              <a:rPr lang="ru-RU" sz="1400" dirty="0"/>
              <a:t> про </a:t>
            </a:r>
            <a:r>
              <a:rPr lang="ru-RU" sz="1400" dirty="0" err="1"/>
              <a:t>підприємство</a:t>
            </a:r>
            <a:r>
              <a:rPr lang="ru-RU" sz="1400" dirty="0"/>
              <a:t>, </a:t>
            </a:r>
            <a:r>
              <a:rPr lang="ru-RU" sz="1400" dirty="0" err="1"/>
              <a:t>характерні</a:t>
            </a:r>
            <a:r>
              <a:rPr lang="ru-RU" sz="1400" dirty="0"/>
              <a:t> </a:t>
            </a:r>
            <a:r>
              <a:rPr lang="ru-RU" sz="1400" dirty="0" err="1"/>
              <a:t>особливості</a:t>
            </a:r>
            <a:r>
              <a:rPr lang="ru-RU" sz="1400" dirty="0"/>
              <a:t> </a:t>
            </a:r>
            <a:r>
              <a:rPr lang="ru-RU" sz="1400" dirty="0" err="1"/>
              <a:t>виробниц-тва</a:t>
            </a:r>
            <a:r>
              <a:rPr lang="ru-RU" sz="1400" dirty="0"/>
              <a:t>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2</a:t>
            </a:r>
            <a:r>
              <a:rPr lang="ru-RU" sz="1400" dirty="0"/>
              <a:t>. </a:t>
            </a:r>
            <a:r>
              <a:rPr lang="ru-RU" sz="1400" dirty="0" err="1"/>
              <a:t>Основні</a:t>
            </a:r>
            <a:r>
              <a:rPr lang="ru-RU" sz="1400" dirty="0"/>
              <a:t> </a:t>
            </a:r>
            <a:r>
              <a:rPr lang="ru-RU" sz="1400" dirty="0" err="1"/>
              <a:t>положення</a:t>
            </a:r>
            <a:r>
              <a:rPr lang="ru-RU" sz="1400" dirty="0"/>
              <a:t> чинного </a:t>
            </a:r>
            <a:r>
              <a:rPr lang="ru-RU" sz="1400" dirty="0" err="1"/>
              <a:t>законодавства</a:t>
            </a:r>
            <a:r>
              <a:rPr lang="ru-RU" sz="1400" dirty="0"/>
              <a:t> про </a:t>
            </a:r>
            <a:r>
              <a:rPr lang="ru-RU" sz="1400" dirty="0" err="1"/>
              <a:t>охорону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2.1</a:t>
            </a:r>
            <a:r>
              <a:rPr lang="ru-RU" sz="1400" dirty="0"/>
              <a:t>.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, час </a:t>
            </a:r>
            <a:r>
              <a:rPr lang="ru-RU" sz="1400" dirty="0" err="1"/>
              <a:t>роботи</a:t>
            </a:r>
            <a:r>
              <a:rPr lang="ru-RU" sz="1400" dirty="0"/>
              <a:t> і </a:t>
            </a:r>
            <a:r>
              <a:rPr lang="ru-RU" sz="1400" dirty="0" err="1"/>
              <a:t>відпочинку</a:t>
            </a:r>
            <a:r>
              <a:rPr lang="ru-RU" sz="1400" dirty="0"/>
              <a:t>, </a:t>
            </a:r>
            <a:r>
              <a:rPr lang="ru-RU" sz="1400" dirty="0" err="1"/>
              <a:t>охорона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жінок</a:t>
            </a:r>
            <a:r>
              <a:rPr lang="ru-RU" sz="1400" dirty="0"/>
              <a:t> і </a:t>
            </a:r>
            <a:r>
              <a:rPr lang="ru-RU" sz="1400" dirty="0" err="1"/>
              <a:t>осіб</a:t>
            </a:r>
            <a:r>
              <a:rPr lang="ru-RU" sz="1400" dirty="0"/>
              <a:t> </a:t>
            </a:r>
            <a:r>
              <a:rPr lang="ru-RU" sz="1400" dirty="0" err="1"/>
              <a:t>молодше</a:t>
            </a:r>
            <a:r>
              <a:rPr lang="ru-RU" sz="1400" dirty="0"/>
              <a:t> за 21 </a:t>
            </a:r>
            <a:r>
              <a:rPr lang="ru-RU" sz="1400" dirty="0" err="1"/>
              <a:t>рік</a:t>
            </a:r>
            <a:r>
              <a:rPr lang="ru-RU" sz="1400" dirty="0"/>
              <a:t>. </a:t>
            </a:r>
            <a:r>
              <a:rPr lang="ru-RU" sz="1400" dirty="0" err="1"/>
              <a:t>Пільги</a:t>
            </a:r>
            <a:r>
              <a:rPr lang="ru-RU" sz="1400" dirty="0"/>
              <a:t> і </a:t>
            </a:r>
            <a:r>
              <a:rPr lang="ru-RU" sz="1400" dirty="0" err="1"/>
              <a:t>компенсації</a:t>
            </a:r>
            <a:r>
              <a:rPr lang="ru-RU" sz="1400" dirty="0"/>
              <a:t> за </a:t>
            </a:r>
            <a:r>
              <a:rPr lang="ru-RU" sz="1400" dirty="0" err="1"/>
              <a:t>шкідливі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передбачені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ті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передбачені</a:t>
            </a:r>
            <a:r>
              <a:rPr lang="ru-RU" sz="1400" dirty="0"/>
              <a:t> </a:t>
            </a:r>
            <a:r>
              <a:rPr lang="ru-RU" sz="1400" dirty="0" err="1"/>
              <a:t>додатково</a:t>
            </a:r>
            <a:r>
              <a:rPr lang="ru-RU" sz="1400" dirty="0"/>
              <a:t> в </a:t>
            </a:r>
            <a:r>
              <a:rPr lang="ru-RU" sz="1400" dirty="0" err="1"/>
              <a:t>колективних</a:t>
            </a:r>
            <a:r>
              <a:rPr lang="ru-RU" sz="1400" dirty="0"/>
              <a:t> договорах</a:t>
            </a:r>
            <a:r>
              <a:rPr lang="ru-RU" sz="14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1400" dirty="0"/>
              <a:t>2.2. Правила </a:t>
            </a:r>
            <a:r>
              <a:rPr lang="ru-RU" sz="1400" dirty="0" err="1"/>
              <a:t>внутрішнього</a:t>
            </a:r>
            <a:r>
              <a:rPr lang="ru-RU" sz="1400" dirty="0"/>
              <a:t> трудового </a:t>
            </a:r>
            <a:r>
              <a:rPr lang="ru-RU" sz="1400" dirty="0" err="1"/>
              <a:t>розпорядку</a:t>
            </a:r>
            <a:r>
              <a:rPr lang="ru-RU" sz="1400" dirty="0"/>
              <a:t>, </a:t>
            </a:r>
            <a:r>
              <a:rPr lang="ru-RU" sz="1400" dirty="0" err="1"/>
              <a:t>відповідальність</a:t>
            </a:r>
            <a:r>
              <a:rPr lang="ru-RU" sz="1400" dirty="0"/>
              <a:t> за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порушення</a:t>
            </a:r>
            <a:r>
              <a:rPr lang="ru-RU" sz="1400" dirty="0"/>
              <a:t>. Порядок </a:t>
            </a:r>
            <a:r>
              <a:rPr lang="ru-RU" sz="1400" dirty="0" err="1"/>
              <a:t>усунення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2.3</a:t>
            </a:r>
            <a:r>
              <a:rPr lang="ru-RU" sz="1400" dirty="0"/>
              <a:t>. </a:t>
            </a:r>
            <a:r>
              <a:rPr lang="ru-RU" sz="1400" dirty="0" err="1"/>
              <a:t>Організація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на </a:t>
            </a:r>
            <a:r>
              <a:rPr lang="ru-RU" sz="1400" dirty="0" err="1"/>
              <a:t>підприємстві</a:t>
            </a:r>
            <a:r>
              <a:rPr lang="ru-RU" sz="1400" dirty="0"/>
              <a:t>. </a:t>
            </a:r>
            <a:r>
              <a:rPr lang="ru-RU" sz="1400" dirty="0" err="1"/>
              <a:t>Державний</a:t>
            </a:r>
            <a:r>
              <a:rPr lang="ru-RU" sz="1400" dirty="0"/>
              <a:t> </a:t>
            </a:r>
            <a:r>
              <a:rPr lang="ru-RU" sz="1400" dirty="0" err="1"/>
              <a:t>нагляд</a:t>
            </a:r>
            <a:r>
              <a:rPr lang="ru-RU" sz="1400" dirty="0"/>
              <a:t> і контроль, </a:t>
            </a:r>
            <a:r>
              <a:rPr lang="ru-RU" sz="1400" dirty="0" err="1"/>
              <a:t>громадський</a:t>
            </a:r>
            <a:r>
              <a:rPr lang="ru-RU" sz="1400" dirty="0"/>
              <a:t> контроль за </a:t>
            </a:r>
            <a:r>
              <a:rPr lang="ru-RU" sz="1400" dirty="0" err="1"/>
              <a:t>охороною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114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3. </a:t>
            </a:r>
            <a:r>
              <a:rPr lang="ru-RU" sz="1400" dirty="0" err="1"/>
              <a:t>Загальні</a:t>
            </a:r>
            <a:r>
              <a:rPr lang="ru-RU" sz="1400" dirty="0"/>
              <a:t> правила </a:t>
            </a:r>
            <a:r>
              <a:rPr lang="ru-RU" sz="1400" dirty="0" err="1"/>
              <a:t>поведінки</a:t>
            </a:r>
            <a:r>
              <a:rPr lang="ru-RU" sz="1400" dirty="0"/>
              <a:t> для тих,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працюють</a:t>
            </a:r>
            <a:r>
              <a:rPr lang="ru-RU" sz="1400" dirty="0"/>
              <a:t> на </a:t>
            </a:r>
            <a:r>
              <a:rPr lang="ru-RU" sz="1400" dirty="0" err="1"/>
              <a:t>території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правила </a:t>
            </a:r>
            <a:r>
              <a:rPr lang="ru-RU" sz="1400" dirty="0" err="1"/>
              <a:t>поведінки</a:t>
            </a:r>
            <a:r>
              <a:rPr lang="ru-RU" sz="1400" dirty="0"/>
              <a:t> у </a:t>
            </a:r>
            <a:r>
              <a:rPr lang="ru-RU" sz="1400" dirty="0" err="1"/>
              <a:t>виробничих</a:t>
            </a:r>
            <a:r>
              <a:rPr lang="ru-RU" sz="1400" dirty="0"/>
              <a:t> і </a:t>
            </a:r>
            <a:r>
              <a:rPr lang="ru-RU" sz="1400" dirty="0" err="1"/>
              <a:t>допоміжних</a:t>
            </a:r>
            <a:r>
              <a:rPr lang="ru-RU" sz="1400" dirty="0"/>
              <a:t> </a:t>
            </a:r>
            <a:r>
              <a:rPr lang="ru-RU" sz="1400" dirty="0" err="1"/>
              <a:t>приміщеннях</a:t>
            </a:r>
            <a:r>
              <a:rPr lang="ru-RU" sz="1400" dirty="0"/>
              <a:t>. </a:t>
            </a:r>
            <a:r>
              <a:rPr lang="ru-RU" sz="1400" dirty="0" err="1"/>
              <a:t>Розташування</a:t>
            </a:r>
            <a:r>
              <a:rPr lang="ru-RU" sz="1400" dirty="0"/>
              <a:t> </a:t>
            </a:r>
            <a:r>
              <a:rPr lang="ru-RU" sz="1400" dirty="0" err="1"/>
              <a:t>основних</a:t>
            </a:r>
            <a:r>
              <a:rPr lang="ru-RU" sz="1400" dirty="0"/>
              <a:t> </a:t>
            </a:r>
            <a:r>
              <a:rPr lang="ru-RU" sz="1400" dirty="0" err="1"/>
              <a:t>цехів</a:t>
            </a:r>
            <a:r>
              <a:rPr lang="ru-RU" sz="1400" dirty="0"/>
              <a:t>, служб, </a:t>
            </a:r>
            <a:r>
              <a:rPr lang="ru-RU" sz="1400" dirty="0" err="1"/>
              <a:t>допоміжних</a:t>
            </a:r>
            <a:r>
              <a:rPr lang="ru-RU" sz="1400" dirty="0"/>
              <a:t> </a:t>
            </a:r>
            <a:r>
              <a:rPr lang="ru-RU" sz="1400" dirty="0" err="1"/>
              <a:t>приміщень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4</a:t>
            </a:r>
            <a:r>
              <a:rPr lang="ru-RU" sz="1400" dirty="0"/>
              <a:t>. </a:t>
            </a:r>
            <a:r>
              <a:rPr lang="ru-RU" sz="1400" dirty="0" err="1"/>
              <a:t>Небезпечні</a:t>
            </a:r>
            <a:r>
              <a:rPr lang="ru-RU" sz="1400" dirty="0"/>
              <a:t> і </a:t>
            </a:r>
            <a:r>
              <a:rPr lang="ru-RU" sz="1400" dirty="0" err="1"/>
              <a:t>шкідливі</a:t>
            </a:r>
            <a:r>
              <a:rPr lang="ru-RU" sz="1400" dirty="0"/>
              <a:t> </a:t>
            </a:r>
            <a:r>
              <a:rPr lang="ru-RU" sz="1400" dirty="0" err="1"/>
              <a:t>виробничі</a:t>
            </a:r>
            <a:r>
              <a:rPr lang="ru-RU" sz="1400" dirty="0"/>
              <a:t> </a:t>
            </a:r>
            <a:r>
              <a:rPr lang="ru-RU" sz="1400" dirty="0" err="1"/>
              <a:t>чинники</a:t>
            </a:r>
            <a:r>
              <a:rPr lang="ru-RU" sz="1400" dirty="0"/>
              <a:t>, </a:t>
            </a:r>
            <a:r>
              <a:rPr lang="ru-RU" sz="1400" dirty="0" err="1"/>
              <a:t>характерні</a:t>
            </a:r>
            <a:r>
              <a:rPr lang="ru-RU" sz="1400" dirty="0"/>
              <a:t> для </a:t>
            </a:r>
            <a:r>
              <a:rPr lang="ru-RU" sz="1400" dirty="0" err="1"/>
              <a:t>даного</a:t>
            </a:r>
            <a:r>
              <a:rPr lang="ru-RU" sz="1400" dirty="0"/>
              <a:t> </a:t>
            </a:r>
            <a:r>
              <a:rPr lang="ru-RU" sz="1400" dirty="0" err="1"/>
              <a:t>виробництва</a:t>
            </a:r>
            <a:r>
              <a:rPr lang="ru-RU" sz="1400" dirty="0"/>
              <a:t>. </a:t>
            </a:r>
            <a:r>
              <a:rPr lang="ru-RU" sz="1400" dirty="0" err="1"/>
              <a:t>Методи</a:t>
            </a:r>
            <a:r>
              <a:rPr lang="ru-RU" sz="1400" dirty="0"/>
              <a:t> і </a:t>
            </a:r>
            <a:r>
              <a:rPr lang="ru-RU" sz="1400" dirty="0" err="1"/>
              <a:t>засоби</a:t>
            </a:r>
            <a:r>
              <a:rPr lang="ru-RU" sz="1400" dirty="0"/>
              <a:t> </a:t>
            </a:r>
            <a:r>
              <a:rPr lang="ru-RU" sz="1400" dirty="0" err="1"/>
              <a:t>попередження</a:t>
            </a:r>
            <a:r>
              <a:rPr lang="ru-RU" sz="1400" dirty="0"/>
              <a:t> </a:t>
            </a:r>
            <a:r>
              <a:rPr lang="ru-RU" sz="1400" dirty="0" err="1"/>
              <a:t>нещасних</a:t>
            </a:r>
            <a:r>
              <a:rPr lang="ru-RU" sz="1400" dirty="0"/>
              <a:t> </a:t>
            </a:r>
            <a:r>
              <a:rPr lang="ru-RU" sz="1400" dirty="0" err="1"/>
              <a:t>випадків</a:t>
            </a:r>
            <a:r>
              <a:rPr lang="ru-RU" sz="1400" dirty="0"/>
              <a:t> і </a:t>
            </a:r>
            <a:r>
              <a:rPr lang="ru-RU" sz="1400" dirty="0" err="1"/>
              <a:t>професійних</a:t>
            </a:r>
            <a:r>
              <a:rPr lang="ru-RU" sz="1400" dirty="0"/>
              <a:t> </a:t>
            </a:r>
            <a:r>
              <a:rPr lang="ru-RU" sz="1400" dirty="0" err="1"/>
              <a:t>захворювань</a:t>
            </a:r>
            <a:r>
              <a:rPr lang="ru-RU" sz="1400" dirty="0"/>
              <a:t>: </a:t>
            </a:r>
            <a:r>
              <a:rPr lang="ru-RU" sz="1400" dirty="0" err="1"/>
              <a:t>засоби</a:t>
            </a:r>
            <a:r>
              <a:rPr lang="ru-RU" sz="1400" dirty="0"/>
              <a:t> </a:t>
            </a:r>
            <a:r>
              <a:rPr lang="ru-RU" sz="1400" dirty="0" err="1"/>
              <a:t>колективного</a:t>
            </a:r>
            <a:r>
              <a:rPr lang="ru-RU" sz="1400" dirty="0"/>
              <a:t> </a:t>
            </a:r>
            <a:r>
              <a:rPr lang="ru-RU" sz="1400" dirty="0" err="1"/>
              <a:t>захисту</a:t>
            </a:r>
            <a:r>
              <a:rPr lang="ru-RU" sz="1400" dirty="0"/>
              <a:t>, </a:t>
            </a:r>
            <a:r>
              <a:rPr lang="ru-RU" sz="1400" dirty="0" err="1"/>
              <a:t>плакати</a:t>
            </a:r>
            <a:r>
              <a:rPr lang="ru-RU" sz="1400" dirty="0"/>
              <a:t>, знаки </a:t>
            </a:r>
            <a:r>
              <a:rPr lang="ru-RU" sz="1400" dirty="0" err="1"/>
              <a:t>безпеки</a:t>
            </a:r>
            <a:r>
              <a:rPr lang="ru-RU" sz="1400" dirty="0"/>
              <a:t>, </a:t>
            </a:r>
            <a:r>
              <a:rPr lang="ru-RU" sz="1400" dirty="0" err="1"/>
              <a:t>сигналізації</a:t>
            </a:r>
            <a:r>
              <a:rPr lang="ru-RU" sz="1400" dirty="0"/>
              <a:t>. </a:t>
            </a:r>
            <a:r>
              <a:rPr lang="ru-RU" sz="1400" dirty="0" err="1"/>
              <a:t>Основні</a:t>
            </a:r>
            <a:r>
              <a:rPr lang="ru-RU" sz="1400" dirty="0"/>
              <a:t> </a:t>
            </a:r>
            <a:r>
              <a:rPr lang="ru-RU" sz="1400" dirty="0" err="1"/>
              <a:t>вимоги</a:t>
            </a:r>
            <a:r>
              <a:rPr lang="ru-RU" sz="1400" dirty="0"/>
              <a:t> по </a:t>
            </a:r>
            <a:r>
              <a:rPr lang="ru-RU" sz="1400" dirty="0" err="1"/>
              <a:t>попередженню</a:t>
            </a:r>
            <a:r>
              <a:rPr lang="ru-RU" sz="1400" dirty="0"/>
              <a:t> </a:t>
            </a:r>
            <a:r>
              <a:rPr lang="ru-RU" sz="1400" dirty="0" err="1"/>
              <a:t>електротравматизму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5</a:t>
            </a:r>
            <a:r>
              <a:rPr lang="ru-RU" sz="1400" dirty="0"/>
              <a:t>. </a:t>
            </a:r>
            <a:r>
              <a:rPr lang="ru-RU" sz="1400" dirty="0" err="1"/>
              <a:t>Основні</a:t>
            </a:r>
            <a:r>
              <a:rPr lang="ru-RU" sz="1400" dirty="0"/>
              <a:t> </a:t>
            </a:r>
            <a:r>
              <a:rPr lang="ru-RU" sz="1400" dirty="0" err="1"/>
              <a:t>вимоги</a:t>
            </a:r>
            <a:r>
              <a:rPr lang="ru-RU" sz="1400" dirty="0"/>
              <a:t> </a:t>
            </a:r>
            <a:r>
              <a:rPr lang="ru-RU" sz="1400" dirty="0" err="1"/>
              <a:t>виробничої</a:t>
            </a:r>
            <a:r>
              <a:rPr lang="ru-RU" sz="1400" dirty="0"/>
              <a:t> </a:t>
            </a:r>
            <a:r>
              <a:rPr lang="ru-RU" sz="1400" dirty="0" err="1"/>
              <a:t>санітарії</a:t>
            </a:r>
            <a:r>
              <a:rPr lang="ru-RU" sz="1400" dirty="0"/>
              <a:t> і </a:t>
            </a:r>
            <a:r>
              <a:rPr lang="ru-RU" sz="1400" dirty="0" err="1"/>
              <a:t>особистої</a:t>
            </a:r>
            <a:r>
              <a:rPr lang="ru-RU" sz="1400" dirty="0"/>
              <a:t> </a:t>
            </a:r>
            <a:r>
              <a:rPr lang="ru-RU" sz="1400" dirty="0" err="1"/>
              <a:t>гігієни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3</a:t>
            </a:r>
            <a:r>
              <a:rPr lang="ru-RU" sz="1400" dirty="0"/>
              <a:t>. </a:t>
            </a:r>
            <a:r>
              <a:rPr lang="ru-RU" sz="1400" dirty="0" err="1"/>
              <a:t>Засоби</a:t>
            </a:r>
            <a:r>
              <a:rPr lang="ru-RU" sz="1400" dirty="0"/>
              <a:t> </a:t>
            </a:r>
            <a:r>
              <a:rPr lang="ru-RU" sz="1400" dirty="0" err="1"/>
              <a:t>індивідуального</a:t>
            </a:r>
            <a:r>
              <a:rPr lang="ru-RU" sz="1400" dirty="0"/>
              <a:t> </a:t>
            </a:r>
            <a:r>
              <a:rPr lang="ru-RU" sz="1400" dirty="0" err="1"/>
              <a:t>захисту</a:t>
            </a:r>
            <a:r>
              <a:rPr lang="ru-RU" sz="1400" dirty="0"/>
              <a:t>. Порядок і </a:t>
            </a:r>
            <a:r>
              <a:rPr lang="ru-RU" sz="1400" dirty="0" err="1"/>
              <a:t>норми</a:t>
            </a:r>
            <a:r>
              <a:rPr lang="ru-RU" sz="1400" dirty="0"/>
              <a:t> </a:t>
            </a:r>
            <a:r>
              <a:rPr lang="ru-RU" sz="1400" dirty="0" err="1"/>
              <a:t>видачі</a:t>
            </a:r>
            <a:r>
              <a:rPr lang="ru-RU" sz="1400" dirty="0"/>
              <a:t> ЗІЗ, </a:t>
            </a:r>
            <a:r>
              <a:rPr lang="ru-RU" sz="1400" dirty="0" err="1"/>
              <a:t>терміни</a:t>
            </a:r>
            <a:r>
              <a:rPr lang="ru-RU" sz="1400" dirty="0"/>
              <a:t> </a:t>
            </a:r>
            <a:r>
              <a:rPr lang="ru-RU" sz="1400" dirty="0" err="1"/>
              <a:t>носіння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6</a:t>
            </a:r>
            <a:r>
              <a:rPr lang="ru-RU" sz="1400" dirty="0"/>
              <a:t>. </a:t>
            </a:r>
            <a:r>
              <a:rPr lang="ru-RU" sz="1400" dirty="0" err="1"/>
              <a:t>Обставини</a:t>
            </a:r>
            <a:r>
              <a:rPr lang="ru-RU" sz="1400" dirty="0"/>
              <a:t> </a:t>
            </a:r>
            <a:r>
              <a:rPr lang="ru-RU" sz="1400" dirty="0" err="1"/>
              <a:t>окремих</a:t>
            </a:r>
            <a:r>
              <a:rPr lang="ru-RU" sz="1400" dirty="0"/>
              <a:t> </a:t>
            </a:r>
            <a:r>
              <a:rPr lang="ru-RU" sz="1400" dirty="0" err="1"/>
              <a:t>характерних</a:t>
            </a:r>
            <a:r>
              <a:rPr lang="ru-RU" sz="1400" dirty="0"/>
              <a:t> </a:t>
            </a:r>
            <a:r>
              <a:rPr lang="ru-RU" sz="1400" dirty="0" err="1"/>
              <a:t>нещасних</a:t>
            </a:r>
            <a:r>
              <a:rPr lang="ru-RU" sz="1400" dirty="0"/>
              <a:t> </a:t>
            </a:r>
            <a:r>
              <a:rPr lang="ru-RU" sz="1400" dirty="0" err="1"/>
              <a:t>випадків</a:t>
            </a:r>
            <a:r>
              <a:rPr lang="ru-RU" sz="1400" dirty="0"/>
              <a:t>, </a:t>
            </a:r>
            <a:r>
              <a:rPr lang="ru-RU" sz="1400" dirty="0" err="1"/>
              <a:t>аварій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відбулися</a:t>
            </a:r>
            <a:r>
              <a:rPr lang="ru-RU" sz="1400" dirty="0"/>
              <a:t> на </a:t>
            </a:r>
            <a:r>
              <a:rPr lang="ru-RU" sz="1400" dirty="0" err="1"/>
              <a:t>підприємстві</a:t>
            </a:r>
            <a:r>
              <a:rPr lang="ru-RU" sz="1400" dirty="0"/>
              <a:t> і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аналогічних</a:t>
            </a:r>
            <a:r>
              <a:rPr lang="ru-RU" sz="1400" dirty="0"/>
              <a:t> </a:t>
            </a:r>
            <a:r>
              <a:rPr lang="ru-RU" sz="1400" dirty="0" err="1"/>
              <a:t>виробництвах</a:t>
            </a:r>
            <a:r>
              <a:rPr lang="ru-RU" sz="1400" dirty="0"/>
              <a:t> через </a:t>
            </a:r>
            <a:r>
              <a:rPr lang="ru-RU" sz="1400" dirty="0" err="1"/>
              <a:t>порушення</a:t>
            </a:r>
            <a:r>
              <a:rPr lang="ru-RU" sz="1400" dirty="0"/>
              <a:t> </a:t>
            </a:r>
            <a:r>
              <a:rPr lang="ru-RU" sz="1400" dirty="0" err="1"/>
              <a:t>вимог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7</a:t>
            </a:r>
            <a:r>
              <a:rPr lang="ru-RU" sz="1400" dirty="0"/>
              <a:t>. Порядок </a:t>
            </a:r>
            <a:r>
              <a:rPr lang="ru-RU" sz="1400" dirty="0" err="1"/>
              <a:t>розслідування</a:t>
            </a:r>
            <a:r>
              <a:rPr lang="ru-RU" sz="1400" dirty="0"/>
              <a:t> і </a:t>
            </a:r>
            <a:r>
              <a:rPr lang="ru-RU" sz="1400" dirty="0" err="1"/>
              <a:t>оформлення</a:t>
            </a:r>
            <a:r>
              <a:rPr lang="ru-RU" sz="1400" dirty="0"/>
              <a:t> </a:t>
            </a:r>
            <a:r>
              <a:rPr lang="ru-RU" sz="1400" dirty="0" err="1"/>
              <a:t>документів</a:t>
            </a:r>
            <a:r>
              <a:rPr lang="ru-RU" sz="1400" dirty="0"/>
              <a:t> про </a:t>
            </a:r>
            <a:r>
              <a:rPr lang="ru-RU" sz="1400" dirty="0" err="1"/>
              <a:t>нещасні</a:t>
            </a:r>
            <a:r>
              <a:rPr lang="ru-RU" sz="1400" dirty="0"/>
              <a:t> </a:t>
            </a:r>
            <a:r>
              <a:rPr lang="ru-RU" sz="1400" dirty="0" err="1"/>
              <a:t>випадки</a:t>
            </a:r>
            <a:r>
              <a:rPr lang="ru-RU" sz="1400" dirty="0"/>
              <a:t> і </a:t>
            </a:r>
            <a:r>
              <a:rPr lang="ru-RU" sz="1400" dirty="0" err="1"/>
              <a:t>професійні</a:t>
            </a:r>
            <a:r>
              <a:rPr lang="ru-RU" sz="1400" dirty="0"/>
              <a:t> </a:t>
            </a:r>
            <a:r>
              <a:rPr lang="ru-RU" sz="1400" dirty="0" err="1"/>
              <a:t>захворювання</a:t>
            </a:r>
            <a:r>
              <a:rPr lang="ru-RU" sz="1400" dirty="0"/>
              <a:t> на </a:t>
            </a:r>
            <a:r>
              <a:rPr lang="ru-RU" sz="1400" dirty="0" err="1"/>
              <a:t>виробництві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/>
              <a:t>8</a:t>
            </a:r>
            <a:r>
              <a:rPr lang="ru-RU" sz="1400" dirty="0" smtClean="0"/>
              <a:t>.Пожежна </a:t>
            </a:r>
            <a:r>
              <a:rPr lang="ru-RU" sz="1400" dirty="0" err="1"/>
              <a:t>безпека</a:t>
            </a:r>
            <a:r>
              <a:rPr lang="ru-RU" sz="1400" dirty="0"/>
              <a:t>. </a:t>
            </a:r>
            <a:r>
              <a:rPr lang="ru-RU" sz="1400" dirty="0" err="1"/>
              <a:t>Способи</a:t>
            </a:r>
            <a:r>
              <a:rPr lang="ru-RU" sz="1400" dirty="0"/>
              <a:t> і </a:t>
            </a:r>
            <a:r>
              <a:rPr lang="ru-RU" sz="1400" dirty="0" err="1"/>
              <a:t>засоби</a:t>
            </a:r>
            <a:r>
              <a:rPr lang="ru-RU" sz="1400" dirty="0"/>
              <a:t> </a:t>
            </a:r>
            <a:r>
              <a:rPr lang="ru-RU" sz="1400" dirty="0" err="1"/>
              <a:t>запобігання</a:t>
            </a:r>
            <a:r>
              <a:rPr lang="ru-RU" sz="1400" dirty="0"/>
              <a:t> </a:t>
            </a:r>
            <a:r>
              <a:rPr lang="ru-RU" sz="1400" dirty="0" err="1"/>
              <a:t>пожежам</a:t>
            </a:r>
            <a:r>
              <a:rPr lang="ru-RU" sz="1400" dirty="0"/>
              <a:t>, </a:t>
            </a:r>
            <a:r>
              <a:rPr lang="ru-RU" sz="1400" dirty="0" err="1"/>
              <a:t>вибухам</a:t>
            </a:r>
            <a:r>
              <a:rPr lang="ru-RU" sz="1400" dirty="0"/>
              <a:t>, </a:t>
            </a:r>
            <a:r>
              <a:rPr lang="ru-RU" sz="1400" dirty="0" err="1"/>
              <a:t>аваріям</a:t>
            </a:r>
            <a:r>
              <a:rPr lang="ru-RU" sz="1400" dirty="0"/>
              <a:t>. </a:t>
            </a:r>
            <a:r>
              <a:rPr lang="ru-RU" sz="1400" dirty="0" err="1"/>
              <a:t>Дії</a:t>
            </a:r>
            <a:r>
              <a:rPr lang="ru-RU" sz="1400" dirty="0"/>
              <a:t> персоналу при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виникненні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/>
              <a:t>9</a:t>
            </a:r>
            <a:r>
              <a:rPr lang="ru-RU" sz="1400" dirty="0" smtClean="0"/>
              <a:t>.Перша </a:t>
            </a:r>
            <a:r>
              <a:rPr lang="ru-RU" sz="1400" dirty="0" err="1"/>
              <a:t>допомога</a:t>
            </a:r>
            <a:r>
              <a:rPr lang="ru-RU" sz="1400" dirty="0"/>
              <a:t> </a:t>
            </a:r>
            <a:r>
              <a:rPr lang="ru-RU" sz="1400" dirty="0" err="1"/>
              <a:t>потерпілим</a:t>
            </a:r>
            <a:r>
              <a:rPr lang="ru-RU" sz="1400" dirty="0"/>
              <a:t>. </a:t>
            </a:r>
            <a:r>
              <a:rPr lang="ru-RU" sz="1400" dirty="0" err="1"/>
              <a:t>Дії</a:t>
            </a:r>
            <a:r>
              <a:rPr lang="ru-RU" sz="1400" dirty="0"/>
              <a:t> тих,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працюють</a:t>
            </a:r>
            <a:r>
              <a:rPr lang="ru-RU" sz="1400" dirty="0"/>
              <a:t> при </a:t>
            </a:r>
            <a:r>
              <a:rPr lang="ru-RU" sz="1400" dirty="0" err="1"/>
              <a:t>виникненні</a:t>
            </a:r>
            <a:r>
              <a:rPr lang="ru-RU" sz="1400" dirty="0"/>
              <a:t> </a:t>
            </a:r>
            <a:r>
              <a:rPr lang="ru-RU" sz="1400" dirty="0" err="1"/>
              <a:t>нещасного</a:t>
            </a:r>
            <a:r>
              <a:rPr lang="ru-RU" sz="1400" dirty="0"/>
              <a:t> </a:t>
            </a:r>
            <a:r>
              <a:rPr lang="ru-RU" sz="1400" dirty="0" err="1"/>
              <a:t>випадку</a:t>
            </a:r>
            <a:r>
              <a:rPr lang="ru-RU" sz="1400" dirty="0"/>
              <a:t> на </a:t>
            </a:r>
            <a:r>
              <a:rPr lang="ru-RU" sz="1400" dirty="0" err="1"/>
              <a:t>ділянці</a:t>
            </a:r>
            <a:r>
              <a:rPr lang="ru-RU" sz="1400" dirty="0"/>
              <a:t>, в цеху</a:t>
            </a:r>
            <a:r>
              <a:rPr lang="ru-RU" sz="1400" dirty="0" smtClean="0"/>
              <a:t>.</a:t>
            </a:r>
          </a:p>
          <a:p>
            <a:r>
              <a:rPr lang="ru-RU" sz="1400" dirty="0"/>
              <a:t>4.Перелік </a:t>
            </a:r>
            <a:r>
              <a:rPr lang="ru-RU" sz="1400" dirty="0" err="1"/>
              <a:t>виробництв</a:t>
            </a:r>
            <a:r>
              <a:rPr lang="ru-RU" sz="1400" dirty="0"/>
              <a:t> (і </a:t>
            </a:r>
            <a:r>
              <a:rPr lang="ru-RU" sz="1400" dirty="0" err="1"/>
              <a:t>професій</a:t>
            </a:r>
            <a:r>
              <a:rPr lang="ru-RU" sz="1400" dirty="0"/>
              <a:t>), при </a:t>
            </a:r>
            <a:r>
              <a:rPr lang="ru-RU" sz="1400" dirty="0" err="1"/>
              <a:t>роботі</a:t>
            </a:r>
            <a:r>
              <a:rPr lang="ru-RU" sz="1400" dirty="0"/>
              <a:t> в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обов'язкове</a:t>
            </a:r>
            <a:r>
              <a:rPr lang="ru-RU" sz="1400" dirty="0"/>
              <a:t> </a:t>
            </a:r>
            <a:r>
              <a:rPr lang="ru-RU" sz="1400" dirty="0" err="1"/>
              <a:t>проходження</a:t>
            </a:r>
            <a:r>
              <a:rPr lang="ru-RU" sz="1400" dirty="0"/>
              <a:t> </a:t>
            </a:r>
            <a:r>
              <a:rPr lang="ru-RU" sz="1400" dirty="0" err="1"/>
              <a:t>медичних</a:t>
            </a:r>
            <a:r>
              <a:rPr lang="ru-RU" sz="1400" dirty="0"/>
              <a:t> </a:t>
            </a:r>
            <a:r>
              <a:rPr lang="ru-RU" sz="1400" dirty="0" err="1"/>
              <a:t>оглядів</a:t>
            </a:r>
            <a:r>
              <a:rPr lang="ru-RU" sz="1400" dirty="0"/>
              <a:t> </a:t>
            </a:r>
            <a:r>
              <a:rPr lang="ru-RU" sz="1400" dirty="0" err="1"/>
              <a:t>Складається</a:t>
            </a:r>
            <a:r>
              <a:rPr lang="ru-RU" sz="1400" dirty="0"/>
              <a:t> на </a:t>
            </a:r>
            <a:r>
              <a:rPr lang="ru-RU" sz="1400" dirty="0" err="1"/>
              <a:t>підстав</a:t>
            </a:r>
            <a:r>
              <a:rPr lang="ru-RU" sz="1400" dirty="0"/>
              <a:t> наказу </a:t>
            </a:r>
            <a:r>
              <a:rPr lang="ru-RU" sz="1400" dirty="0" err="1"/>
              <a:t>керівника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 про </a:t>
            </a:r>
            <a:r>
              <a:rPr lang="ru-RU" sz="1400" dirty="0" err="1"/>
              <a:t>затвердження</a:t>
            </a:r>
            <a:r>
              <a:rPr lang="ru-RU" sz="1400" dirty="0"/>
              <a:t> </a:t>
            </a:r>
            <a:r>
              <a:rPr lang="ru-RU" sz="1400" dirty="0" err="1"/>
              <a:t>тимчасових</a:t>
            </a:r>
            <a:r>
              <a:rPr lang="ru-RU" sz="1400" dirty="0"/>
              <a:t> </a:t>
            </a:r>
            <a:r>
              <a:rPr lang="ru-RU" sz="1400" dirty="0" err="1"/>
              <a:t>переліків</a:t>
            </a:r>
            <a:r>
              <a:rPr lang="ru-RU" sz="1400" dirty="0"/>
              <a:t> </a:t>
            </a:r>
            <a:r>
              <a:rPr lang="ru-RU" sz="1400" dirty="0" err="1"/>
              <a:t>шкідливих</a:t>
            </a:r>
            <a:r>
              <a:rPr lang="ru-RU" sz="1400" dirty="0"/>
              <a:t>, </a:t>
            </a:r>
            <a:r>
              <a:rPr lang="ru-RU" sz="1400" dirty="0" err="1"/>
              <a:t>небезпечних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і </a:t>
            </a:r>
            <a:r>
              <a:rPr lang="ru-RU" sz="1400" dirty="0" err="1"/>
              <a:t>виробничих</a:t>
            </a:r>
            <a:r>
              <a:rPr lang="ru-RU" sz="1400" dirty="0"/>
              <a:t> </a:t>
            </a:r>
            <a:r>
              <a:rPr lang="ru-RU" sz="1400" dirty="0" err="1"/>
              <a:t>чинників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, при </a:t>
            </a:r>
            <a:r>
              <a:rPr lang="ru-RU" sz="1400" dirty="0" err="1"/>
              <a:t>виконанні</a:t>
            </a:r>
            <a:r>
              <a:rPr lang="ru-RU" sz="1400" dirty="0"/>
              <a:t>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проводяться</a:t>
            </a:r>
            <a:r>
              <a:rPr lang="ru-RU" sz="1400" dirty="0"/>
              <a:t> </a:t>
            </a:r>
            <a:r>
              <a:rPr lang="ru-RU" sz="1400" dirty="0" err="1"/>
              <a:t>попередні</a:t>
            </a:r>
            <a:r>
              <a:rPr lang="ru-RU" sz="1400" dirty="0"/>
              <a:t> і </a:t>
            </a:r>
            <a:r>
              <a:rPr lang="ru-RU" sz="1400" dirty="0" err="1"/>
              <a:t>періодичні</a:t>
            </a:r>
            <a:r>
              <a:rPr lang="ru-RU" sz="1400" dirty="0"/>
              <a:t> огляди </a:t>
            </a:r>
            <a:r>
              <a:rPr lang="ru-RU" sz="1400" dirty="0" err="1"/>
              <a:t>працівників</a:t>
            </a:r>
            <a:r>
              <a:rPr lang="ru-RU" sz="1400" dirty="0"/>
              <a:t>. </a:t>
            </a:r>
            <a:r>
              <a:rPr lang="ru-RU" sz="1400" dirty="0" err="1"/>
              <a:t>Обов'язково</a:t>
            </a:r>
            <a:r>
              <a:rPr lang="ru-RU" sz="1400" dirty="0"/>
              <a:t> </a:t>
            </a:r>
            <a:r>
              <a:rPr lang="ru-RU" sz="1400" dirty="0" err="1"/>
              <a:t>враховується</a:t>
            </a:r>
            <a:r>
              <a:rPr lang="ru-RU" sz="1400" dirty="0"/>
              <a:t> "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, де є потреба у </a:t>
            </a:r>
            <a:r>
              <a:rPr lang="ru-RU" sz="1400" dirty="0" err="1"/>
              <a:t>професійному</a:t>
            </a:r>
            <a:r>
              <a:rPr lang="ru-RU" sz="1400" dirty="0"/>
              <a:t> </a:t>
            </a:r>
            <a:r>
              <a:rPr lang="ru-RU" sz="1400" dirty="0" err="1"/>
              <a:t>доборі</a:t>
            </a:r>
            <a:r>
              <a:rPr lang="ru-RU" sz="1400" dirty="0"/>
              <a:t>", </a:t>
            </a:r>
            <a:r>
              <a:rPr lang="ru-RU" sz="1400" dirty="0" err="1"/>
              <a:t>затверджений</a:t>
            </a:r>
            <a:r>
              <a:rPr lang="ru-RU" sz="1400" dirty="0"/>
              <a:t> наказом МОЗ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10 </a:t>
            </a:r>
            <a:r>
              <a:rPr lang="ru-RU" sz="1400" dirty="0" err="1"/>
              <a:t>грудня</a:t>
            </a:r>
            <a:r>
              <a:rPr lang="ru-RU" sz="1400" dirty="0"/>
              <a:t> 1993 року, </a:t>
            </a:r>
            <a:r>
              <a:rPr lang="ru-RU" sz="1400" dirty="0" err="1"/>
              <a:t>зареєстрований</a:t>
            </a:r>
            <a:r>
              <a:rPr lang="ru-RU" sz="1400" dirty="0"/>
              <a:t> в </a:t>
            </a:r>
            <a:r>
              <a:rPr lang="ru-RU" sz="1400" dirty="0" err="1"/>
              <a:t>Міністерстві</a:t>
            </a:r>
            <a:r>
              <a:rPr lang="ru-RU" sz="1400" dirty="0"/>
              <a:t> </a:t>
            </a:r>
            <a:r>
              <a:rPr lang="ru-RU" sz="1400" dirty="0" err="1"/>
              <a:t>юстиції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22 </a:t>
            </a:r>
            <a:r>
              <a:rPr lang="ru-RU" sz="1400" dirty="0" err="1"/>
              <a:t>грудня</a:t>
            </a:r>
            <a:r>
              <a:rPr lang="ru-RU" sz="1400" dirty="0"/>
              <a:t> 1993 року </a:t>
            </a:r>
            <a:r>
              <a:rPr lang="ru-RU" sz="1400" dirty="0" err="1"/>
              <a:t>під</a:t>
            </a:r>
            <a:r>
              <a:rPr lang="ru-RU" sz="1400" dirty="0"/>
              <a:t> № 194 та „Порядку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медичних</a:t>
            </a:r>
            <a:r>
              <a:rPr lang="ru-RU" sz="1400" dirty="0"/>
              <a:t> </a:t>
            </a:r>
            <a:r>
              <a:rPr lang="ru-RU" sz="1400" dirty="0" err="1"/>
              <a:t>оглядів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певних</a:t>
            </a:r>
            <a:r>
              <a:rPr lang="ru-RU" sz="1400" dirty="0"/>
              <a:t> </a:t>
            </a:r>
            <a:r>
              <a:rPr lang="ru-RU" sz="1400" dirty="0" err="1"/>
              <a:t>категорій</a:t>
            </a:r>
            <a:r>
              <a:rPr lang="ru-RU" sz="1400" dirty="0"/>
              <a:t>”, </a:t>
            </a:r>
            <a:r>
              <a:rPr lang="ru-RU" sz="1400" dirty="0" err="1"/>
              <a:t>затвердженим</a:t>
            </a:r>
            <a:r>
              <a:rPr lang="ru-RU" sz="1400" dirty="0"/>
              <a:t> наказом МОЗ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21.05.2007 №246, </a:t>
            </a:r>
            <a:r>
              <a:rPr lang="ru-RU" sz="1400" dirty="0" err="1"/>
              <a:t>зареєстрованим</a:t>
            </a:r>
            <a:r>
              <a:rPr lang="ru-RU" sz="1400" dirty="0"/>
              <a:t> в </a:t>
            </a:r>
            <a:r>
              <a:rPr lang="ru-RU" sz="1400" dirty="0" err="1"/>
              <a:t>Міністерстві</a:t>
            </a:r>
            <a:r>
              <a:rPr lang="ru-RU" sz="1400" dirty="0"/>
              <a:t> </a:t>
            </a:r>
            <a:r>
              <a:rPr lang="ru-RU" sz="1400" dirty="0" err="1"/>
              <a:t>юстиції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23.07.2007 №846/14133. 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400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5.Графік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періодичних</a:t>
            </a:r>
            <a:r>
              <a:rPr lang="ru-RU" sz="1400" dirty="0"/>
              <a:t> </a:t>
            </a:r>
            <a:r>
              <a:rPr lang="ru-RU" sz="1400" dirty="0" err="1"/>
              <a:t>медичних</a:t>
            </a:r>
            <a:r>
              <a:rPr lang="ru-RU" sz="1400" dirty="0"/>
              <a:t> </a:t>
            </a:r>
            <a:r>
              <a:rPr lang="ru-RU" sz="1400" dirty="0" err="1"/>
              <a:t>оглядів</a:t>
            </a:r>
            <a:r>
              <a:rPr lang="ru-RU" sz="1400" dirty="0"/>
              <a:t>. </a:t>
            </a:r>
            <a:r>
              <a:rPr lang="ru-RU" sz="1400" dirty="0" err="1"/>
              <a:t>Його</a:t>
            </a:r>
            <a:r>
              <a:rPr lang="ru-RU" sz="1400" dirty="0"/>
              <a:t>, як правило, </a:t>
            </a:r>
            <a:r>
              <a:rPr lang="ru-RU" sz="1400" dirty="0" err="1"/>
              <a:t>складає</a:t>
            </a:r>
            <a:r>
              <a:rPr lang="ru-RU" sz="1400" dirty="0"/>
              <a:t> </a:t>
            </a:r>
            <a:r>
              <a:rPr lang="ru-RU" sz="1400" dirty="0" err="1"/>
              <a:t>відділ</a:t>
            </a:r>
            <a:r>
              <a:rPr lang="ru-RU" sz="1400" dirty="0"/>
              <a:t> </a:t>
            </a:r>
            <a:r>
              <a:rPr lang="ru-RU" sz="1400" dirty="0" err="1"/>
              <a:t>кадрів</a:t>
            </a:r>
            <a:r>
              <a:rPr lang="ru-RU" sz="1400" dirty="0"/>
              <a:t> </a:t>
            </a:r>
            <a:r>
              <a:rPr lang="ru-RU" sz="1400" dirty="0" err="1"/>
              <a:t>спільно</a:t>
            </a:r>
            <a:r>
              <a:rPr lang="ru-RU" sz="1400" dirty="0"/>
              <a:t> з </a:t>
            </a:r>
            <a:r>
              <a:rPr lang="ru-RU" sz="1400" dirty="0" err="1"/>
              <a:t>керівниками</a:t>
            </a:r>
            <a:r>
              <a:rPr lang="ru-RU" sz="1400" dirty="0"/>
              <a:t> </a:t>
            </a:r>
            <a:r>
              <a:rPr lang="ru-RU" sz="1400" dirty="0" err="1"/>
              <a:t>підрозділів</a:t>
            </a:r>
            <a:r>
              <a:rPr lang="ru-RU" sz="1400" dirty="0"/>
              <a:t>. При </a:t>
            </a:r>
            <a:r>
              <a:rPr lang="ru-RU" sz="1400" dirty="0" err="1"/>
              <a:t>ухиленні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проходження</a:t>
            </a:r>
            <a:r>
              <a:rPr lang="ru-RU" sz="1400" dirty="0"/>
              <a:t> </a:t>
            </a:r>
            <a:r>
              <a:rPr lang="ru-RU" sz="1400" dirty="0" err="1"/>
              <a:t>медичного</a:t>
            </a:r>
            <a:r>
              <a:rPr lang="ru-RU" sz="1400" dirty="0"/>
              <a:t> </a:t>
            </a:r>
            <a:r>
              <a:rPr lang="ru-RU" sz="1400" dirty="0" err="1"/>
              <a:t>огляду</a:t>
            </a:r>
            <a:r>
              <a:rPr lang="ru-RU" sz="1400" dirty="0"/>
              <a:t> </a:t>
            </a:r>
            <a:r>
              <a:rPr lang="ru-RU" sz="1400" dirty="0" err="1"/>
              <a:t>працедавець</a:t>
            </a:r>
            <a:r>
              <a:rPr lang="ru-RU" sz="1400" dirty="0"/>
              <a:t> </a:t>
            </a:r>
            <a:r>
              <a:rPr lang="ru-RU" sz="1400" dirty="0" err="1"/>
              <a:t>зобов'язаний</a:t>
            </a:r>
            <a:r>
              <a:rPr lang="ru-RU" sz="1400" dirty="0"/>
              <a:t> не </a:t>
            </a:r>
            <a:r>
              <a:rPr lang="ru-RU" sz="1400" dirty="0" err="1"/>
              <a:t>допускати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до </a:t>
            </a:r>
            <a:r>
              <a:rPr lang="ru-RU" sz="1400" dirty="0" err="1"/>
              <a:t>виконання</a:t>
            </a:r>
            <a:r>
              <a:rPr lang="ru-RU" sz="1400" dirty="0"/>
              <a:t> ним </a:t>
            </a:r>
            <a:r>
              <a:rPr lang="ru-RU" sz="1400" dirty="0" err="1"/>
              <a:t>трудових</a:t>
            </a:r>
            <a:r>
              <a:rPr lang="ru-RU" sz="1400" dirty="0"/>
              <a:t> </a:t>
            </a:r>
            <a:r>
              <a:rPr lang="ru-RU" sz="1400" dirty="0" err="1"/>
              <a:t>обов'язків</a:t>
            </a:r>
            <a:r>
              <a:rPr lang="ru-RU" sz="1400" dirty="0"/>
              <a:t>. </a:t>
            </a:r>
            <a:r>
              <a:rPr lang="ru-RU" sz="1400" dirty="0" err="1"/>
              <a:t>Медогляд</a:t>
            </a:r>
            <a:r>
              <a:rPr lang="ru-RU" sz="1400" dirty="0"/>
              <a:t> проводиться за </a:t>
            </a:r>
            <a:r>
              <a:rPr lang="ru-RU" sz="1400" dirty="0" err="1"/>
              <a:t>рахунок</a:t>
            </a:r>
            <a:r>
              <a:rPr lang="ru-RU" sz="1400" dirty="0"/>
              <a:t> </a:t>
            </a:r>
            <a:r>
              <a:rPr lang="ru-RU" sz="1400" dirty="0" err="1"/>
              <a:t>працедавця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6.Список </a:t>
            </a:r>
            <a:r>
              <a:rPr lang="ru-RU" sz="1400" dirty="0" err="1"/>
              <a:t>працівників</a:t>
            </a:r>
            <a:r>
              <a:rPr lang="ru-RU" sz="1400" dirty="0"/>
              <a:t>, </a:t>
            </a:r>
            <a:r>
              <a:rPr lang="ru-RU" sz="1400" dirty="0" err="1"/>
              <a:t>зобов'язаних</a:t>
            </a:r>
            <a:r>
              <a:rPr lang="ru-RU" sz="1400" dirty="0"/>
              <a:t> </a:t>
            </a:r>
            <a:r>
              <a:rPr lang="ru-RU" sz="1400" dirty="0" err="1"/>
              <a:t>проходити</a:t>
            </a:r>
            <a:r>
              <a:rPr lang="ru-RU" sz="1400" dirty="0"/>
              <a:t> </a:t>
            </a:r>
            <a:r>
              <a:rPr lang="ru-RU" sz="1400" dirty="0" err="1"/>
              <a:t>періодичні</a:t>
            </a:r>
            <a:r>
              <a:rPr lang="ru-RU" sz="1400" dirty="0"/>
              <a:t> </a:t>
            </a:r>
            <a:r>
              <a:rPr lang="ru-RU" sz="1400" dirty="0" err="1"/>
              <a:t>медичні</a:t>
            </a:r>
            <a:r>
              <a:rPr lang="ru-RU" sz="1400" dirty="0"/>
              <a:t> огляди </a:t>
            </a:r>
            <a:r>
              <a:rPr lang="ru-RU" sz="1400" dirty="0" err="1"/>
              <a:t>Складається</a:t>
            </a:r>
            <a:r>
              <a:rPr lang="ru-RU" sz="1400" dirty="0"/>
              <a:t> </a:t>
            </a:r>
            <a:r>
              <a:rPr lang="ru-RU" sz="1400" dirty="0" err="1"/>
              <a:t>поіменний</a:t>
            </a:r>
            <a:r>
              <a:rPr lang="ru-RU" sz="1400" dirty="0"/>
              <a:t> список </a:t>
            </a:r>
            <a:r>
              <a:rPr lang="ru-RU" sz="1400" dirty="0" err="1"/>
              <a:t>працівників</a:t>
            </a:r>
            <a:r>
              <a:rPr lang="ru-RU" sz="1400" dirty="0"/>
              <a:t>, </a:t>
            </a:r>
            <a:r>
              <a:rPr lang="ru-RU" sz="1400" dirty="0" err="1"/>
              <a:t>зайнятих</a:t>
            </a:r>
            <a:r>
              <a:rPr lang="ru-RU" sz="1400" dirty="0"/>
              <a:t> на </a:t>
            </a:r>
            <a:r>
              <a:rPr lang="ru-RU" sz="1400" dirty="0" err="1"/>
              <a:t>важких</a:t>
            </a:r>
            <a:r>
              <a:rPr lang="ru-RU" sz="1400" dirty="0"/>
              <a:t> роботах, роботах з </a:t>
            </a:r>
            <a:r>
              <a:rPr lang="ru-RU" sz="1400" dirty="0" err="1"/>
              <a:t>шкідливими</a:t>
            </a:r>
            <a:r>
              <a:rPr lang="ru-RU" sz="1400" dirty="0"/>
              <a:t> і </a:t>
            </a:r>
            <a:r>
              <a:rPr lang="ru-RU" sz="1400" dirty="0" err="1"/>
              <a:t>небезпечними</a:t>
            </a:r>
            <a:r>
              <a:rPr lang="ru-RU" sz="1400" dirty="0"/>
              <a:t> </a:t>
            </a:r>
            <a:r>
              <a:rPr lang="ru-RU" sz="1400" dirty="0" err="1"/>
              <a:t>умовами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таких,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вимагають</a:t>
            </a:r>
            <a:r>
              <a:rPr lang="ru-RU" sz="1400" dirty="0"/>
              <a:t> </a:t>
            </a:r>
            <a:r>
              <a:rPr lang="ru-RU" sz="1400" dirty="0" err="1"/>
              <a:t>професійного</a:t>
            </a:r>
            <a:r>
              <a:rPr lang="ru-RU" sz="1400" dirty="0"/>
              <a:t> </a:t>
            </a:r>
            <a:r>
              <a:rPr lang="ru-RU" sz="1400" dirty="0" err="1"/>
              <a:t>відбору</a:t>
            </a:r>
            <a:r>
              <a:rPr lang="ru-RU" sz="1400" dirty="0"/>
              <a:t>. У списку </a:t>
            </a:r>
            <a:r>
              <a:rPr lang="ru-RU" sz="1400" dirty="0" err="1"/>
              <a:t>указуються</a:t>
            </a:r>
            <a:r>
              <a:rPr lang="ru-RU" sz="1400" dirty="0"/>
              <a:t> </a:t>
            </a:r>
            <a:r>
              <a:rPr lang="ru-RU" sz="1400" dirty="0" err="1"/>
              <a:t>шкідливий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небезпечний</a:t>
            </a:r>
            <a:r>
              <a:rPr lang="ru-RU" sz="1400" dirty="0"/>
              <a:t> </a:t>
            </a:r>
            <a:r>
              <a:rPr lang="ru-RU" sz="1400" dirty="0" err="1"/>
              <a:t>чинник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впливає</a:t>
            </a:r>
            <a:r>
              <a:rPr lang="ru-RU" sz="1400" dirty="0"/>
              <a:t> на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професія</a:t>
            </a:r>
            <a:r>
              <a:rPr lang="ru-RU" sz="1400" dirty="0"/>
              <a:t>, стаж </a:t>
            </a:r>
            <a:r>
              <a:rPr lang="ru-RU" sz="1400" dirty="0" err="1"/>
              <a:t>роботи</a:t>
            </a:r>
            <a:r>
              <a:rPr lang="ru-RU" sz="1400" dirty="0"/>
              <a:t> по </a:t>
            </a:r>
            <a:r>
              <a:rPr lang="ru-RU" sz="1400" dirty="0" err="1"/>
              <a:t>цій</a:t>
            </a:r>
            <a:r>
              <a:rPr lang="ru-RU" sz="1400" dirty="0"/>
              <a:t> </a:t>
            </a:r>
            <a:r>
              <a:rPr lang="ru-RU" sz="1400" dirty="0" err="1"/>
              <a:t>професій</a:t>
            </a:r>
            <a:r>
              <a:rPr lang="ru-RU" sz="1400" dirty="0"/>
              <a:t>. </a:t>
            </a:r>
            <a:r>
              <a:rPr lang="ru-RU" sz="1400" dirty="0" err="1"/>
              <a:t>Поіменний</a:t>
            </a:r>
            <a:r>
              <a:rPr lang="ru-RU" sz="1400" dirty="0"/>
              <a:t> список </a:t>
            </a:r>
            <a:r>
              <a:rPr lang="ru-RU" sz="1400" dirty="0" err="1"/>
              <a:t>узгоджується</a:t>
            </a:r>
            <a:r>
              <a:rPr lang="ru-RU" sz="1400" dirty="0"/>
              <a:t> з органами </a:t>
            </a:r>
            <a:r>
              <a:rPr lang="ru-RU" sz="1400" dirty="0" err="1"/>
              <a:t>санепідемстанції</a:t>
            </a:r>
            <a:r>
              <a:rPr lang="ru-RU" sz="1400" dirty="0"/>
              <a:t>, і один </a:t>
            </a:r>
            <a:r>
              <a:rPr lang="ru-RU" sz="1400" dirty="0" err="1"/>
              <a:t>екземпляр</a:t>
            </a:r>
            <a:r>
              <a:rPr lang="ru-RU" sz="1400" dirty="0"/>
              <a:t> </a:t>
            </a:r>
            <a:r>
              <a:rPr lang="ru-RU" sz="1400" dirty="0" err="1"/>
              <a:t>передається</a:t>
            </a:r>
            <a:r>
              <a:rPr lang="ru-RU" sz="1400" dirty="0"/>
              <a:t> до </a:t>
            </a:r>
            <a:r>
              <a:rPr lang="ru-RU" sz="1400" dirty="0" err="1"/>
              <a:t>медичної</a:t>
            </a:r>
            <a:r>
              <a:rPr lang="ru-RU" sz="1400" dirty="0"/>
              <a:t> установи, з </a:t>
            </a:r>
            <a:r>
              <a:rPr lang="ru-RU" sz="1400" dirty="0" err="1"/>
              <a:t>якою</a:t>
            </a:r>
            <a:r>
              <a:rPr lang="ru-RU" sz="1400" dirty="0"/>
              <a:t> </a:t>
            </a:r>
            <a:r>
              <a:rPr lang="ru-RU" sz="1400" dirty="0" err="1"/>
              <a:t>укладений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на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медичного</a:t>
            </a:r>
            <a:r>
              <a:rPr lang="ru-RU" sz="1400" dirty="0"/>
              <a:t> </a:t>
            </a:r>
            <a:r>
              <a:rPr lang="ru-RU" sz="1400" dirty="0" err="1"/>
              <a:t>огляду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7.Заключний </a:t>
            </a:r>
            <a:r>
              <a:rPr lang="ru-RU" sz="1400" dirty="0"/>
              <a:t>акт за </a:t>
            </a:r>
            <a:r>
              <a:rPr lang="ru-RU" sz="1400" dirty="0" err="1"/>
              <a:t>наслідками</a:t>
            </a:r>
            <a:r>
              <a:rPr lang="ru-RU" sz="1400" dirty="0"/>
              <a:t> </a:t>
            </a:r>
            <a:r>
              <a:rPr lang="ru-RU" sz="1400" dirty="0" err="1"/>
              <a:t>періодичного</a:t>
            </a:r>
            <a:r>
              <a:rPr lang="ru-RU" sz="1400" dirty="0"/>
              <a:t> </a:t>
            </a:r>
            <a:r>
              <a:rPr lang="ru-RU" sz="1400" dirty="0" err="1"/>
              <a:t>медичного</a:t>
            </a:r>
            <a:r>
              <a:rPr lang="ru-RU" sz="1400" dirty="0"/>
              <a:t> </a:t>
            </a:r>
            <a:r>
              <a:rPr lang="ru-RU" sz="1400" dirty="0" err="1"/>
              <a:t>огляду</a:t>
            </a:r>
            <a:r>
              <a:rPr lang="ru-RU" sz="1400" dirty="0"/>
              <a:t> </a:t>
            </a:r>
            <a:r>
              <a:rPr lang="ru-RU" sz="1400" dirty="0" err="1"/>
              <a:t>Складає</a:t>
            </a:r>
            <a:r>
              <a:rPr lang="ru-RU" sz="1400" dirty="0"/>
              <a:t> </a:t>
            </a:r>
            <a:r>
              <a:rPr lang="ru-RU" sz="1400" dirty="0" err="1"/>
              <a:t>лікар</a:t>
            </a:r>
            <a:r>
              <a:rPr lang="ru-RU" sz="1400" dirty="0"/>
              <a:t> </a:t>
            </a:r>
            <a:r>
              <a:rPr lang="ru-RU" sz="1400" dirty="0" err="1"/>
              <a:t>лікувально-профілактичної</a:t>
            </a:r>
            <a:r>
              <a:rPr lang="ru-RU" sz="1400" dirty="0"/>
              <a:t> установи, </a:t>
            </a:r>
            <a:r>
              <a:rPr lang="ru-RU" sz="1400" dirty="0" err="1"/>
              <a:t>що</a:t>
            </a:r>
            <a:r>
              <a:rPr lang="ru-RU" sz="1400" dirty="0"/>
              <a:t> проводила </a:t>
            </a:r>
            <a:r>
              <a:rPr lang="ru-RU" sz="1400" dirty="0" err="1"/>
              <a:t>медогляд</a:t>
            </a:r>
            <a:r>
              <a:rPr lang="ru-RU" sz="1400" dirty="0"/>
              <a:t> (при </a:t>
            </a:r>
            <a:r>
              <a:rPr lang="ru-RU" sz="1400" dirty="0" err="1"/>
              <a:t>необхідності</a:t>
            </a:r>
            <a:r>
              <a:rPr lang="ru-RU" sz="1400" dirty="0"/>
              <a:t> - за </a:t>
            </a:r>
            <a:r>
              <a:rPr lang="ru-RU" sz="1400" dirty="0" err="1"/>
              <a:t>участю</a:t>
            </a:r>
            <a:r>
              <a:rPr lang="ru-RU" sz="1400" dirty="0"/>
              <a:t> </a:t>
            </a:r>
            <a:r>
              <a:rPr lang="ru-RU" sz="1400" dirty="0" err="1"/>
              <a:t>профпатолога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лікарів</a:t>
            </a:r>
            <a:r>
              <a:rPr lang="ru-RU" sz="1400" dirty="0"/>
              <a:t>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спеціальностей</a:t>
            </a:r>
            <a:r>
              <a:rPr lang="ru-RU" sz="1400" dirty="0"/>
              <a:t>), з </a:t>
            </a:r>
            <a:r>
              <a:rPr lang="ru-RU" sz="1400" dirty="0" err="1"/>
              <a:t>представниками</a:t>
            </a:r>
            <a:r>
              <a:rPr lang="ru-RU" sz="1400" dirty="0"/>
              <a:t> </a:t>
            </a:r>
            <a:r>
              <a:rPr lang="ru-RU" sz="1400" dirty="0" err="1"/>
              <a:t>служби</a:t>
            </a:r>
            <a:r>
              <a:rPr lang="ru-RU" sz="1400" dirty="0"/>
              <a:t> </a:t>
            </a:r>
            <a:r>
              <a:rPr lang="ru-RU" sz="1400" dirty="0" err="1"/>
              <a:t>санепідемстанції</a:t>
            </a:r>
            <a:r>
              <a:rPr lang="ru-RU" sz="1400" dirty="0"/>
              <a:t>, </a:t>
            </a:r>
            <a:r>
              <a:rPr lang="ru-RU" sz="1400" dirty="0" err="1"/>
              <a:t>профспілкової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 і </a:t>
            </a:r>
            <a:r>
              <a:rPr lang="ru-RU" sz="1400" dirty="0" err="1"/>
              <a:t>працедавця</a:t>
            </a:r>
            <a:r>
              <a:rPr lang="ru-RU" sz="1400" dirty="0"/>
              <a:t>. Один </a:t>
            </a:r>
            <a:r>
              <a:rPr lang="ru-RU" sz="1400" dirty="0" err="1"/>
              <a:t>екземпляр</a:t>
            </a:r>
            <a:r>
              <a:rPr lang="ru-RU" sz="1400" dirty="0"/>
              <a:t> </a:t>
            </a:r>
            <a:r>
              <a:rPr lang="ru-RU" sz="1400" dirty="0" err="1"/>
              <a:t>завершального</a:t>
            </a:r>
            <a:r>
              <a:rPr lang="ru-RU" sz="1400" dirty="0"/>
              <a:t> акту </a:t>
            </a:r>
            <a:r>
              <a:rPr lang="ru-RU" sz="1400" dirty="0" err="1"/>
              <a:t>передається</a:t>
            </a:r>
            <a:r>
              <a:rPr lang="ru-RU" sz="1400" dirty="0"/>
              <a:t> в </a:t>
            </a:r>
            <a:r>
              <a:rPr lang="ru-RU" sz="1400" dirty="0" err="1"/>
              <a:t>місцеві</a:t>
            </a:r>
            <a:r>
              <a:rPr lang="ru-RU" sz="1400" dirty="0"/>
              <a:t> </a:t>
            </a:r>
            <a:r>
              <a:rPr lang="ru-RU" sz="1400" dirty="0" err="1"/>
              <a:t>органи</a:t>
            </a:r>
            <a:r>
              <a:rPr lang="ru-RU" sz="1400" dirty="0"/>
              <a:t> </a:t>
            </a:r>
            <a:r>
              <a:rPr lang="ru-RU" sz="1400" dirty="0" err="1"/>
              <a:t>санепідемстанції</a:t>
            </a:r>
            <a:r>
              <a:rPr lang="ru-RU" sz="1400" dirty="0"/>
              <a:t>, </a:t>
            </a:r>
            <a:r>
              <a:rPr lang="ru-RU" sz="1400" dirty="0" err="1"/>
              <a:t>другий</a:t>
            </a:r>
            <a:r>
              <a:rPr lang="ru-RU" sz="1400" dirty="0"/>
              <a:t> </a:t>
            </a:r>
            <a:r>
              <a:rPr lang="ru-RU" sz="1400" dirty="0" err="1"/>
              <a:t>залишається</a:t>
            </a:r>
            <a:r>
              <a:rPr lang="ru-RU" sz="1400" dirty="0"/>
              <a:t> в </a:t>
            </a:r>
            <a:r>
              <a:rPr lang="ru-RU" sz="1400" dirty="0" err="1"/>
              <a:t>організації</a:t>
            </a:r>
            <a:r>
              <a:rPr lang="ru-RU" sz="1400" dirty="0"/>
              <a:t>.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оздоровчих</a:t>
            </a:r>
            <a:r>
              <a:rPr lang="ru-RU" sz="1400" dirty="0"/>
              <a:t> </a:t>
            </a:r>
            <a:r>
              <a:rPr lang="ru-RU" sz="1400" dirty="0" err="1"/>
              <a:t>заходів</a:t>
            </a:r>
            <a:r>
              <a:rPr lang="ru-RU" sz="1400" dirty="0"/>
              <a:t> (у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наявності</a:t>
            </a:r>
            <a:r>
              <a:rPr lang="ru-RU" sz="1400" dirty="0"/>
              <a:t>) </a:t>
            </a:r>
            <a:r>
              <a:rPr lang="ru-RU" sz="1400" dirty="0" err="1"/>
              <a:t>працедавцем</a:t>
            </a:r>
            <a:r>
              <a:rPr lang="ru-RU" sz="1400" dirty="0"/>
              <a:t> є </a:t>
            </a:r>
            <a:r>
              <a:rPr lang="ru-RU" sz="1400" dirty="0" err="1"/>
              <a:t>обов'язковим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8.Перелік </a:t>
            </a:r>
            <a:r>
              <a:rPr lang="ru-RU" sz="1400" dirty="0" err="1"/>
              <a:t>безкоштовно</a:t>
            </a:r>
            <a:r>
              <a:rPr lang="ru-RU" sz="1400" dirty="0"/>
              <a:t> </a:t>
            </a:r>
            <a:r>
              <a:rPr lang="ru-RU" sz="1400" dirty="0" err="1"/>
              <a:t>видаваного</a:t>
            </a:r>
            <a:r>
              <a:rPr lang="ru-RU" sz="1400" dirty="0"/>
              <a:t> </a:t>
            </a:r>
            <a:r>
              <a:rPr lang="ru-RU" sz="1400" dirty="0" err="1"/>
              <a:t>спеціального</a:t>
            </a:r>
            <a:r>
              <a:rPr lang="ru-RU" sz="1400" dirty="0"/>
              <a:t> </a:t>
            </a:r>
            <a:r>
              <a:rPr lang="ru-RU" sz="1400" dirty="0" err="1"/>
              <a:t>одягу</a:t>
            </a:r>
            <a:r>
              <a:rPr lang="ru-RU" sz="1400" dirty="0"/>
              <a:t>, </a:t>
            </a:r>
            <a:r>
              <a:rPr lang="ru-RU" sz="1400" dirty="0" err="1"/>
              <a:t>спеціального</a:t>
            </a:r>
            <a:r>
              <a:rPr lang="ru-RU" sz="1400" dirty="0"/>
              <a:t> </a:t>
            </a:r>
            <a:r>
              <a:rPr lang="ru-RU" sz="1400" dirty="0" err="1"/>
              <a:t>взуття</a:t>
            </a:r>
            <a:r>
              <a:rPr lang="ru-RU" sz="1400" dirty="0"/>
              <a:t> та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засобів</a:t>
            </a:r>
            <a:r>
              <a:rPr lang="ru-RU" sz="1400" dirty="0"/>
              <a:t> </a:t>
            </a:r>
            <a:r>
              <a:rPr lang="ru-RU" sz="1400" dirty="0" err="1"/>
              <a:t>індивідуального</a:t>
            </a:r>
            <a:r>
              <a:rPr lang="ru-RU" sz="1400" dirty="0"/>
              <a:t> </a:t>
            </a:r>
            <a:r>
              <a:rPr lang="ru-RU" sz="1400" dirty="0" err="1"/>
              <a:t>захисту</a:t>
            </a:r>
            <a:r>
              <a:rPr lang="ru-RU" sz="1400" dirty="0"/>
              <a:t>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складається</a:t>
            </a:r>
            <a:r>
              <a:rPr lang="ru-RU" sz="1400" dirty="0"/>
              <a:t> на </a:t>
            </a:r>
            <a:r>
              <a:rPr lang="ru-RU" sz="1400" dirty="0" err="1"/>
              <a:t>підстав</a:t>
            </a:r>
            <a:r>
              <a:rPr lang="ru-RU" sz="1400" dirty="0"/>
              <a:t> “Норм </a:t>
            </a:r>
            <a:r>
              <a:rPr lang="ru-RU" sz="1400" dirty="0" err="1"/>
              <a:t>безкоштовної</a:t>
            </a:r>
            <a:r>
              <a:rPr lang="ru-RU" sz="1400" dirty="0"/>
              <a:t> </a:t>
            </a:r>
            <a:r>
              <a:rPr lang="ru-RU" sz="1400" dirty="0" err="1"/>
              <a:t>видачі</a:t>
            </a:r>
            <a:r>
              <a:rPr lang="ru-RU" sz="1400" dirty="0"/>
              <a:t>”, </a:t>
            </a:r>
            <a:r>
              <a:rPr lang="ru-RU" sz="1400" dirty="0" err="1"/>
              <a:t>затверджених</a:t>
            </a:r>
            <a:r>
              <a:rPr lang="ru-RU" sz="1400" dirty="0"/>
              <a:t> наказами </a:t>
            </a:r>
            <a:r>
              <a:rPr lang="ru-RU" sz="1400" dirty="0" err="1"/>
              <a:t>Держнаглядохоронпраці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. В </a:t>
            </a:r>
            <a:r>
              <a:rPr lang="ru-RU" sz="1400" dirty="0" err="1"/>
              <a:t>даному</a:t>
            </a:r>
            <a:r>
              <a:rPr lang="ru-RU" sz="1400" dirty="0"/>
              <a:t> </a:t>
            </a:r>
            <a:r>
              <a:rPr lang="ru-RU" sz="1400" dirty="0" err="1"/>
              <a:t>випадку</a:t>
            </a:r>
            <a:r>
              <a:rPr lang="ru-RU" sz="1400" dirty="0"/>
              <a:t>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користуватися</a:t>
            </a:r>
            <a:r>
              <a:rPr lang="ru-RU" sz="1400" dirty="0"/>
              <a:t> "</a:t>
            </a:r>
            <a:r>
              <a:rPr lang="ru-RU" sz="1400" dirty="0" err="1"/>
              <a:t>Державним</a:t>
            </a:r>
            <a:r>
              <a:rPr lang="ru-RU" sz="1400" dirty="0"/>
              <a:t> </a:t>
            </a:r>
            <a:r>
              <a:rPr lang="ru-RU" sz="1400" dirty="0" err="1"/>
              <a:t>реєстром</a:t>
            </a:r>
            <a:r>
              <a:rPr lang="ru-RU" sz="1400" dirty="0"/>
              <a:t> ДНАОП",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містить</a:t>
            </a:r>
            <a:r>
              <a:rPr lang="ru-RU" sz="1400" dirty="0"/>
              <a:t> весь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нормативних</a:t>
            </a:r>
            <a:r>
              <a:rPr lang="ru-RU" sz="1400" dirty="0"/>
              <a:t> </a:t>
            </a:r>
            <a:r>
              <a:rPr lang="ru-RU" sz="1400" dirty="0" err="1"/>
              <a:t>актів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діють</a:t>
            </a:r>
            <a:r>
              <a:rPr lang="ru-RU" sz="1400" dirty="0"/>
              <a:t> на </a:t>
            </a:r>
            <a:r>
              <a:rPr lang="ru-RU" sz="1400" dirty="0" err="1"/>
              <a:t>території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. </a:t>
            </a:r>
            <a:r>
              <a:rPr lang="ru-RU" sz="1400" dirty="0" err="1"/>
              <a:t>Типові</a:t>
            </a:r>
            <a:r>
              <a:rPr lang="ru-RU" sz="1400" dirty="0"/>
              <a:t> </a:t>
            </a:r>
            <a:r>
              <a:rPr lang="ru-RU" sz="1400" dirty="0" err="1"/>
              <a:t>норми</a:t>
            </a:r>
            <a:r>
              <a:rPr lang="ru-RU" sz="1400" dirty="0"/>
              <a:t>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розглядати</a:t>
            </a:r>
            <a:r>
              <a:rPr lang="ru-RU" sz="1400" dirty="0"/>
              <a:t> як </a:t>
            </a:r>
            <a:r>
              <a:rPr lang="ru-RU" sz="1400" dirty="0" err="1"/>
              <a:t>мінімум</a:t>
            </a:r>
            <a:r>
              <a:rPr lang="ru-RU" sz="1400" dirty="0"/>
              <a:t>, </a:t>
            </a:r>
            <a:r>
              <a:rPr lang="ru-RU" sz="1400" dirty="0" err="1"/>
              <a:t>яким</a:t>
            </a:r>
            <a:r>
              <a:rPr lang="ru-RU" sz="1400" dirty="0"/>
              <a:t> </a:t>
            </a:r>
            <a:r>
              <a:rPr lang="ru-RU" sz="1400" dirty="0" err="1"/>
              <a:t>працедавець</a:t>
            </a:r>
            <a:r>
              <a:rPr lang="ru-RU" sz="1400" dirty="0"/>
              <a:t> </a:t>
            </a:r>
            <a:r>
              <a:rPr lang="ru-RU" sz="1400" dirty="0" err="1"/>
              <a:t>зобов'язаний</a:t>
            </a:r>
            <a:r>
              <a:rPr lang="ru-RU" sz="1400" dirty="0"/>
              <a:t> </a:t>
            </a:r>
            <a:r>
              <a:rPr lang="ru-RU" sz="1400" dirty="0" err="1"/>
              <a:t>забезпечити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. </a:t>
            </a:r>
            <a:r>
              <a:rPr lang="ru-RU" sz="1400" dirty="0" err="1"/>
              <a:t>Перелік</a:t>
            </a:r>
            <a:r>
              <a:rPr lang="ru-RU" sz="1400" dirty="0"/>
              <a:t> повинен бути </a:t>
            </a:r>
            <a:r>
              <a:rPr lang="ru-RU" sz="1400" dirty="0" err="1"/>
              <a:t>узгоджений</a:t>
            </a:r>
            <a:r>
              <a:rPr lang="ru-RU" sz="1400" dirty="0"/>
              <a:t> з </a:t>
            </a:r>
            <a:r>
              <a:rPr lang="ru-RU" sz="1400" dirty="0" err="1"/>
              <a:t>профспілковим</a:t>
            </a:r>
            <a:r>
              <a:rPr lang="ru-RU" sz="1400" dirty="0"/>
              <a:t> </a:t>
            </a:r>
            <a:r>
              <a:rPr lang="ru-RU" sz="1400" dirty="0" err="1"/>
              <a:t>комітетом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 </a:t>
            </a:r>
            <a:r>
              <a:rPr lang="ru-RU" sz="1400" dirty="0" err="1"/>
              <a:t>іншим</a:t>
            </a:r>
            <a:r>
              <a:rPr lang="ru-RU" sz="1400" dirty="0"/>
              <a:t> </a:t>
            </a:r>
            <a:r>
              <a:rPr lang="ru-RU" sz="1400" dirty="0" err="1"/>
              <a:t>представницьким</a:t>
            </a:r>
            <a:r>
              <a:rPr lang="ru-RU" sz="1400" dirty="0"/>
              <a:t> органом тих,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працюють</a:t>
            </a:r>
            <a:r>
              <a:rPr lang="ru-RU" sz="1400" dirty="0"/>
              <a:t>. 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47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 err="1"/>
              <a:t>Додержання</a:t>
            </a:r>
            <a:r>
              <a:rPr lang="ru-RU" sz="1400" dirty="0"/>
              <a:t> </a:t>
            </a:r>
            <a:r>
              <a:rPr lang="ru-RU" sz="1400" dirty="0" err="1"/>
              <a:t>письмової</a:t>
            </a:r>
            <a:r>
              <a:rPr lang="ru-RU" sz="1400" dirty="0"/>
              <a:t> </a:t>
            </a:r>
            <a:r>
              <a:rPr lang="ru-RU" sz="1400" dirty="0" err="1"/>
              <a:t>форми</a:t>
            </a:r>
            <a:r>
              <a:rPr lang="ru-RU" sz="1400" dirty="0"/>
              <a:t> є </a:t>
            </a:r>
            <a:r>
              <a:rPr lang="ru-RU" sz="1400" dirty="0" err="1"/>
              <a:t>обов’язковим</a:t>
            </a:r>
            <a:r>
              <a:rPr lang="ru-RU" sz="1400" dirty="0"/>
              <a:t> у таких </a:t>
            </a:r>
            <a:r>
              <a:rPr lang="ru-RU" sz="1400" dirty="0" err="1"/>
              <a:t>випадках</a:t>
            </a:r>
            <a:r>
              <a:rPr lang="ru-RU" sz="1400" dirty="0"/>
              <a:t>: </a:t>
            </a:r>
          </a:p>
          <a:p>
            <a:r>
              <a:rPr lang="ru-RU" sz="1400" dirty="0"/>
              <a:t>1) при </a:t>
            </a:r>
            <a:r>
              <a:rPr lang="ru-RU" sz="1400" dirty="0" err="1"/>
              <a:t>організованому</a:t>
            </a:r>
            <a:r>
              <a:rPr lang="ru-RU" sz="1400" dirty="0"/>
              <a:t> </a:t>
            </a:r>
            <a:r>
              <a:rPr lang="ru-RU" sz="1400" dirty="0" err="1"/>
              <a:t>наборі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; </a:t>
            </a:r>
          </a:p>
          <a:p>
            <a:r>
              <a:rPr lang="ru-RU" sz="1400" dirty="0"/>
              <a:t>2) при </a:t>
            </a:r>
            <a:r>
              <a:rPr lang="ru-RU" sz="1400" dirty="0" err="1"/>
              <a:t>укладенні</a:t>
            </a:r>
            <a:r>
              <a:rPr lang="ru-RU" sz="1400" dirty="0"/>
              <a:t> трудового договору про роботу в районах з </a:t>
            </a:r>
            <a:r>
              <a:rPr lang="ru-RU" sz="1400" dirty="0" err="1"/>
              <a:t>особливими</a:t>
            </a:r>
            <a:r>
              <a:rPr lang="ru-RU" sz="1400" dirty="0"/>
              <a:t> </a:t>
            </a:r>
            <a:r>
              <a:rPr lang="ru-RU" sz="1400" dirty="0" err="1"/>
              <a:t>природними</a:t>
            </a:r>
            <a:r>
              <a:rPr lang="ru-RU" sz="1400" dirty="0"/>
              <a:t> </a:t>
            </a:r>
            <a:r>
              <a:rPr lang="ru-RU" sz="1400" dirty="0" err="1"/>
              <a:t>географічними</a:t>
            </a:r>
            <a:r>
              <a:rPr lang="ru-RU" sz="1400" dirty="0"/>
              <a:t> і </a:t>
            </a:r>
            <a:r>
              <a:rPr lang="ru-RU" sz="1400" dirty="0" err="1"/>
              <a:t>геологічними</a:t>
            </a:r>
            <a:r>
              <a:rPr lang="ru-RU" sz="1400" dirty="0"/>
              <a:t> </a:t>
            </a:r>
            <a:r>
              <a:rPr lang="ru-RU" sz="1400" dirty="0" err="1"/>
              <a:t>умовами</a:t>
            </a:r>
            <a:r>
              <a:rPr lang="ru-RU" sz="1400" dirty="0"/>
              <a:t> та </a:t>
            </a:r>
            <a:r>
              <a:rPr lang="ru-RU" sz="1400" dirty="0" err="1"/>
              <a:t>умовами</a:t>
            </a:r>
            <a:r>
              <a:rPr lang="ru-RU" sz="1400" dirty="0"/>
              <a:t> </a:t>
            </a:r>
            <a:r>
              <a:rPr lang="ru-RU" sz="1400" dirty="0" err="1"/>
              <a:t>підвищеного</a:t>
            </a:r>
            <a:r>
              <a:rPr lang="ru-RU" sz="1400" dirty="0"/>
              <a:t> </a:t>
            </a:r>
            <a:r>
              <a:rPr lang="ru-RU" sz="1400" dirty="0" err="1"/>
              <a:t>ризику</a:t>
            </a:r>
            <a:r>
              <a:rPr lang="ru-RU" sz="1400" dirty="0"/>
              <a:t> для </a:t>
            </a:r>
            <a:r>
              <a:rPr lang="ru-RU" sz="1400" dirty="0" err="1"/>
              <a:t>здоров’я</a:t>
            </a:r>
            <a:r>
              <a:rPr lang="ru-RU" sz="1400" dirty="0"/>
              <a:t>; </a:t>
            </a:r>
          </a:p>
          <a:p>
            <a:r>
              <a:rPr lang="ru-RU" sz="1400" dirty="0"/>
              <a:t>3) при </a:t>
            </a:r>
            <a:r>
              <a:rPr lang="ru-RU" sz="1400" dirty="0" err="1"/>
              <a:t>укладенні</a:t>
            </a:r>
            <a:r>
              <a:rPr lang="ru-RU" sz="1400" dirty="0"/>
              <a:t> контракту; </a:t>
            </a:r>
          </a:p>
          <a:p>
            <a:r>
              <a:rPr lang="ru-RU" sz="1400" dirty="0"/>
              <a:t>4) у </a:t>
            </a:r>
            <a:r>
              <a:rPr lang="ru-RU" sz="1400" dirty="0" err="1"/>
              <a:t>випадках</a:t>
            </a:r>
            <a:r>
              <a:rPr lang="ru-RU" sz="1400" dirty="0"/>
              <a:t>, коли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наполягає</a:t>
            </a:r>
            <a:r>
              <a:rPr lang="ru-RU" sz="1400" dirty="0"/>
              <a:t> на </a:t>
            </a:r>
            <a:r>
              <a:rPr lang="ru-RU" sz="1400" dirty="0" err="1"/>
              <a:t>укладенні</a:t>
            </a:r>
            <a:r>
              <a:rPr lang="ru-RU" sz="1400" dirty="0"/>
              <a:t> трудового договору у </a:t>
            </a:r>
            <a:r>
              <a:rPr lang="ru-RU" sz="1400" dirty="0" err="1"/>
              <a:t>письмовій</a:t>
            </a:r>
            <a:r>
              <a:rPr lang="ru-RU" sz="1400" dirty="0"/>
              <a:t> </a:t>
            </a:r>
            <a:r>
              <a:rPr lang="ru-RU" sz="1400" dirty="0" err="1"/>
              <a:t>формі</a:t>
            </a:r>
            <a:r>
              <a:rPr lang="ru-RU" sz="1400" dirty="0"/>
              <a:t>; </a:t>
            </a:r>
          </a:p>
          <a:p>
            <a:r>
              <a:rPr lang="ru-RU" sz="1400" dirty="0"/>
              <a:t>5) при </a:t>
            </a:r>
            <a:r>
              <a:rPr lang="ru-RU" sz="1400" dirty="0" err="1"/>
              <a:t>укладенні</a:t>
            </a:r>
            <a:r>
              <a:rPr lang="ru-RU" sz="1400" dirty="0"/>
              <a:t> трудового договору з </a:t>
            </a:r>
            <a:r>
              <a:rPr lang="ru-RU" sz="1400" dirty="0" err="1"/>
              <a:t>неповнолітнім</a:t>
            </a:r>
            <a:r>
              <a:rPr lang="ru-RU" sz="1400" dirty="0"/>
              <a:t>;</a:t>
            </a:r>
          </a:p>
          <a:p>
            <a:r>
              <a:rPr lang="ru-RU" sz="1400" dirty="0"/>
              <a:t>6) при </a:t>
            </a:r>
            <a:r>
              <a:rPr lang="ru-RU" sz="1400" dirty="0" err="1"/>
              <a:t>укладенні</a:t>
            </a:r>
            <a:r>
              <a:rPr lang="ru-RU" sz="1400" dirty="0"/>
              <a:t> трудового договору з </a:t>
            </a:r>
            <a:r>
              <a:rPr lang="ru-RU" sz="1400" dirty="0" err="1"/>
              <a:t>фізичною</a:t>
            </a:r>
            <a:r>
              <a:rPr lang="ru-RU" sz="1400" dirty="0"/>
              <a:t> особою; </a:t>
            </a:r>
          </a:p>
          <a:p>
            <a:r>
              <a:rPr lang="ru-RU" sz="1400" dirty="0"/>
              <a:t>7) в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випадках</a:t>
            </a:r>
            <a:r>
              <a:rPr lang="ru-RU" sz="1400" dirty="0"/>
              <a:t>, </a:t>
            </a:r>
            <a:r>
              <a:rPr lang="ru-RU" sz="1400" dirty="0" err="1"/>
              <a:t>передбачених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. </a:t>
            </a:r>
          </a:p>
          <a:p>
            <a:r>
              <a:rPr lang="ru-RU" sz="1400" dirty="0"/>
              <a:t>При </a:t>
            </a:r>
            <a:r>
              <a:rPr lang="ru-RU" sz="1400" dirty="0" err="1"/>
              <a:t>укладенні</a:t>
            </a:r>
            <a:r>
              <a:rPr lang="ru-RU" sz="1400" dirty="0"/>
              <a:t> трудового договору </a:t>
            </a:r>
            <a:r>
              <a:rPr lang="ru-RU" sz="1400" dirty="0" err="1"/>
              <a:t>громадянин</a:t>
            </a:r>
            <a:r>
              <a:rPr lang="ru-RU" sz="1400" dirty="0"/>
              <a:t> </a:t>
            </a:r>
            <a:r>
              <a:rPr lang="ru-RU" sz="1400" dirty="0" err="1"/>
              <a:t>зобов’язаний</a:t>
            </a:r>
            <a:r>
              <a:rPr lang="ru-RU" sz="1400" dirty="0"/>
              <a:t> подати паспорт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інший</a:t>
            </a:r>
            <a:r>
              <a:rPr lang="ru-RU" sz="1400" dirty="0"/>
              <a:t> документ,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посвідчує</a:t>
            </a:r>
            <a:r>
              <a:rPr lang="ru-RU" sz="1400" dirty="0"/>
              <a:t> особу, </a:t>
            </a:r>
            <a:r>
              <a:rPr lang="ru-RU" sz="1400" dirty="0" err="1"/>
              <a:t>трудову</a:t>
            </a:r>
            <a:r>
              <a:rPr lang="ru-RU" sz="1400" dirty="0"/>
              <a:t> книжку, а у </a:t>
            </a:r>
            <a:r>
              <a:rPr lang="ru-RU" sz="1400" dirty="0" err="1"/>
              <a:t>випадках</a:t>
            </a:r>
            <a:r>
              <a:rPr lang="ru-RU" sz="1400" dirty="0"/>
              <a:t>, </a:t>
            </a:r>
            <a:r>
              <a:rPr lang="ru-RU" sz="1400" dirty="0" err="1"/>
              <a:t>передбачених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, - </a:t>
            </a:r>
            <a:r>
              <a:rPr lang="ru-RU" sz="1400" dirty="0" err="1"/>
              <a:t>також</a:t>
            </a:r>
            <a:r>
              <a:rPr lang="ru-RU" sz="1400" dirty="0"/>
              <a:t> документ про </a:t>
            </a:r>
            <a:r>
              <a:rPr lang="ru-RU" sz="1400" dirty="0" err="1"/>
              <a:t>освіту</a:t>
            </a:r>
            <a:r>
              <a:rPr lang="ru-RU" sz="1400" dirty="0"/>
              <a:t> (</a:t>
            </a:r>
            <a:r>
              <a:rPr lang="ru-RU" sz="1400" dirty="0" err="1"/>
              <a:t>спеціальність</a:t>
            </a:r>
            <a:r>
              <a:rPr lang="ru-RU" sz="1400" dirty="0"/>
              <a:t>, </a:t>
            </a:r>
            <a:r>
              <a:rPr lang="ru-RU" sz="1400" dirty="0" err="1"/>
              <a:t>кваліфікацію</a:t>
            </a:r>
            <a:r>
              <a:rPr lang="ru-RU" sz="1400" dirty="0"/>
              <a:t>), про стан </a:t>
            </a:r>
            <a:r>
              <a:rPr lang="ru-RU" sz="1400" dirty="0" err="1"/>
              <a:t>здоров’я</a:t>
            </a:r>
            <a:r>
              <a:rPr lang="ru-RU" sz="1400" dirty="0"/>
              <a:t> та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документи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Подання</a:t>
            </a:r>
            <a:r>
              <a:rPr lang="ru-RU" sz="1400" dirty="0"/>
              <a:t> </a:t>
            </a:r>
            <a:r>
              <a:rPr lang="ru-RU" sz="1400" dirty="0" err="1"/>
              <a:t>трудової</a:t>
            </a:r>
            <a:r>
              <a:rPr lang="ru-RU" sz="1400" dirty="0"/>
              <a:t> книжки є </a:t>
            </a:r>
            <a:r>
              <a:rPr lang="ru-RU" sz="1400" dirty="0" err="1"/>
              <a:t>обов’язковим</a:t>
            </a:r>
            <a:r>
              <a:rPr lang="ru-RU" sz="1400" dirty="0"/>
              <a:t> і </a:t>
            </a:r>
            <a:r>
              <a:rPr lang="ru-RU" sz="1400" dirty="0" err="1"/>
              <a:t>навіть</a:t>
            </a:r>
            <a:r>
              <a:rPr lang="ru-RU" sz="1400" dirty="0"/>
              <a:t> </a:t>
            </a:r>
            <a:r>
              <a:rPr lang="ru-RU" sz="1400" dirty="0" err="1"/>
              <a:t>тоді</a:t>
            </a:r>
            <a:r>
              <a:rPr lang="ru-RU" sz="1400" dirty="0"/>
              <a:t>, коли </a:t>
            </a:r>
            <a:r>
              <a:rPr lang="ru-RU" sz="1400" dirty="0" err="1"/>
              <a:t>наймачем</a:t>
            </a:r>
            <a:r>
              <a:rPr lang="ru-RU" sz="1400" dirty="0"/>
              <a:t> є </a:t>
            </a:r>
            <a:r>
              <a:rPr lang="ru-RU" sz="1400" dirty="0" err="1"/>
              <a:t>фізична</a:t>
            </a:r>
            <a:r>
              <a:rPr lang="ru-RU" sz="1400" dirty="0"/>
              <a:t> особа.</a:t>
            </a:r>
          </a:p>
          <a:p>
            <a:r>
              <a:rPr lang="ru-RU" sz="1400" dirty="0"/>
              <a:t>Особи,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вперше</a:t>
            </a:r>
            <a:r>
              <a:rPr lang="ru-RU" sz="1400" dirty="0"/>
              <a:t> </a:t>
            </a:r>
            <a:r>
              <a:rPr lang="ru-RU" sz="1400" dirty="0" err="1"/>
              <a:t>шукають</a:t>
            </a:r>
            <a:r>
              <a:rPr lang="ru-RU" sz="1400" dirty="0"/>
              <a:t> роботу і не </a:t>
            </a:r>
            <a:r>
              <a:rPr lang="ru-RU" sz="1400" dirty="0" err="1"/>
              <a:t>мають</a:t>
            </a:r>
            <a:r>
              <a:rPr lang="ru-RU" sz="1400" dirty="0"/>
              <a:t> </a:t>
            </a:r>
            <a:r>
              <a:rPr lang="ru-RU" sz="1400" dirty="0" err="1"/>
              <a:t>трудової</a:t>
            </a:r>
            <a:r>
              <a:rPr lang="ru-RU" sz="1400" dirty="0"/>
              <a:t> книжки, </a:t>
            </a:r>
            <a:r>
              <a:rPr lang="ru-RU" sz="1400" dirty="0" err="1"/>
              <a:t>повинні</a:t>
            </a:r>
            <a:r>
              <a:rPr lang="ru-RU" sz="1400" dirty="0"/>
              <a:t> </a:t>
            </a:r>
            <a:r>
              <a:rPr lang="ru-RU" sz="1400" dirty="0" err="1"/>
              <a:t>пред’явити</a:t>
            </a:r>
            <a:r>
              <a:rPr lang="ru-RU" sz="1400" dirty="0"/>
              <a:t> паспорт, диплом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інший</a:t>
            </a:r>
            <a:r>
              <a:rPr lang="ru-RU" sz="1400" dirty="0"/>
              <a:t> документ про </a:t>
            </a:r>
            <a:r>
              <a:rPr lang="ru-RU" sz="1400" dirty="0" err="1"/>
              <a:t>освіту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професійну</a:t>
            </a:r>
            <a:r>
              <a:rPr lang="ru-RU" sz="1400" dirty="0"/>
              <a:t> </a:t>
            </a:r>
            <a:r>
              <a:rPr lang="ru-RU" sz="1400" dirty="0" err="1"/>
              <a:t>підготовку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відзначити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при </a:t>
            </a:r>
            <a:r>
              <a:rPr lang="ru-RU" sz="1400" dirty="0" err="1"/>
              <a:t>укладенні</a:t>
            </a:r>
            <a:r>
              <a:rPr lang="ru-RU" sz="1400" dirty="0"/>
              <a:t> трудового договору </a:t>
            </a:r>
            <a:r>
              <a:rPr lang="ru-RU" sz="1400" dirty="0" err="1"/>
              <a:t>забороняється</a:t>
            </a:r>
            <a:r>
              <a:rPr lang="ru-RU" sz="1400" dirty="0"/>
              <a:t> </a:t>
            </a:r>
            <a:r>
              <a:rPr lang="ru-RU" sz="1400" dirty="0" err="1"/>
              <a:t>вимагати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поступають</a:t>
            </a:r>
            <a:r>
              <a:rPr lang="ru-RU" sz="1400" dirty="0"/>
              <a:t> на роботу, </a:t>
            </a:r>
            <a:r>
              <a:rPr lang="ru-RU" sz="1400" dirty="0" err="1"/>
              <a:t>відомості</a:t>
            </a:r>
            <a:r>
              <a:rPr lang="ru-RU" sz="1400" dirty="0"/>
              <a:t> про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партійну</a:t>
            </a:r>
            <a:r>
              <a:rPr lang="ru-RU" sz="1400" dirty="0"/>
              <a:t> і </a:t>
            </a:r>
            <a:r>
              <a:rPr lang="ru-RU" sz="1400" dirty="0" err="1"/>
              <a:t>національну</a:t>
            </a:r>
            <a:r>
              <a:rPr lang="ru-RU" sz="1400" dirty="0"/>
              <a:t> </a:t>
            </a:r>
            <a:r>
              <a:rPr lang="ru-RU" sz="1400" dirty="0" err="1"/>
              <a:t>приналежність</a:t>
            </a:r>
            <a:r>
              <a:rPr lang="ru-RU" sz="1400" dirty="0"/>
              <a:t>, </a:t>
            </a:r>
            <a:r>
              <a:rPr lang="ru-RU" sz="1400" dirty="0" err="1"/>
              <a:t>походження</a:t>
            </a:r>
            <a:r>
              <a:rPr lang="ru-RU" sz="1400" dirty="0"/>
              <a:t>, </a:t>
            </a:r>
            <a:r>
              <a:rPr lang="ru-RU" sz="1400" dirty="0" err="1"/>
              <a:t>реєстрацію</a:t>
            </a:r>
            <a:r>
              <a:rPr lang="ru-RU" sz="1400" dirty="0"/>
              <a:t> </a:t>
            </a:r>
            <a:r>
              <a:rPr lang="ru-RU" sz="1400" dirty="0" err="1"/>
              <a:t>місця</a:t>
            </a:r>
            <a:r>
              <a:rPr lang="ru-RU" sz="1400" dirty="0"/>
              <a:t> </a:t>
            </a:r>
            <a:r>
              <a:rPr lang="ru-RU" sz="1400" dirty="0" err="1"/>
              <a:t>проживання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перебування</a:t>
            </a:r>
            <a:r>
              <a:rPr lang="ru-RU" sz="1400" dirty="0"/>
              <a:t> та </a:t>
            </a:r>
            <a:r>
              <a:rPr lang="ru-RU" sz="1400" dirty="0" err="1"/>
              <a:t>документи</a:t>
            </a:r>
            <a:r>
              <a:rPr lang="ru-RU" sz="1400" dirty="0"/>
              <a:t>, </a:t>
            </a:r>
            <a:r>
              <a:rPr lang="ru-RU" sz="1400" dirty="0" err="1"/>
              <a:t>подання</a:t>
            </a:r>
            <a:r>
              <a:rPr lang="ru-RU" sz="1400" dirty="0"/>
              <a:t> </a:t>
            </a:r>
            <a:r>
              <a:rPr lang="ru-RU" sz="1400" dirty="0" err="1"/>
              <a:t>яких</a:t>
            </a:r>
            <a:r>
              <a:rPr lang="ru-RU" sz="1400" dirty="0"/>
              <a:t> не </a:t>
            </a:r>
            <a:r>
              <a:rPr lang="ru-RU" sz="1400" dirty="0" err="1"/>
              <a:t>передбачено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Крім</a:t>
            </a:r>
            <a:r>
              <a:rPr lang="ru-RU" sz="1400" dirty="0"/>
              <a:t> того, </a:t>
            </a:r>
            <a:r>
              <a:rPr lang="ru-RU" sz="1400" dirty="0" err="1"/>
              <a:t>військовослужбовці</a:t>
            </a:r>
            <a:r>
              <a:rPr lang="ru-RU" sz="1400" dirty="0"/>
              <a:t>, </a:t>
            </a:r>
            <a:r>
              <a:rPr lang="ru-RU" sz="1400" dirty="0" err="1"/>
              <a:t>звільнені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Збройних</a:t>
            </a:r>
            <a:r>
              <a:rPr lang="ru-RU" sz="1400" dirty="0"/>
              <a:t> Сил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Національної</a:t>
            </a:r>
            <a:r>
              <a:rPr lang="ru-RU" sz="1400" dirty="0"/>
              <a:t> </a:t>
            </a:r>
            <a:r>
              <a:rPr lang="ru-RU" sz="1400" dirty="0" err="1"/>
              <a:t>гвардії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Служби</a:t>
            </a:r>
            <a:r>
              <a:rPr lang="ru-RU" sz="1400" dirty="0"/>
              <a:t> </a:t>
            </a:r>
            <a:r>
              <a:rPr lang="ru-RU" sz="1400" dirty="0" err="1"/>
              <a:t>безпеки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Прикордонних</a:t>
            </a:r>
            <a:r>
              <a:rPr lang="ru-RU" sz="1400" dirty="0"/>
              <a:t> </a:t>
            </a:r>
            <a:r>
              <a:rPr lang="ru-RU" sz="1400" dirty="0" err="1"/>
              <a:t>військ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Цивільної</a:t>
            </a:r>
            <a:r>
              <a:rPr lang="ru-RU" sz="1400" dirty="0"/>
              <a:t> оборони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Управління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вищих</a:t>
            </a:r>
            <a:r>
              <a:rPr lang="ru-RU" sz="1400" dirty="0"/>
              <a:t> </a:t>
            </a:r>
            <a:r>
              <a:rPr lang="ru-RU" sz="1400" dirty="0" err="1"/>
              <a:t>посадових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та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військових</a:t>
            </a:r>
            <a:r>
              <a:rPr lang="ru-RU" sz="1400" dirty="0"/>
              <a:t> </a:t>
            </a:r>
            <a:r>
              <a:rPr lang="ru-RU" sz="1400" dirty="0" err="1"/>
              <a:t>формувань</a:t>
            </a:r>
            <a:r>
              <a:rPr lang="ru-RU" sz="1400" dirty="0"/>
              <a:t>, </a:t>
            </a:r>
            <a:r>
              <a:rPr lang="ru-RU" sz="1400" dirty="0" err="1"/>
              <a:t>створених</a:t>
            </a:r>
            <a:r>
              <a:rPr lang="ru-RU" sz="1400" dirty="0"/>
              <a:t> </a:t>
            </a:r>
            <a:r>
              <a:rPr lang="ru-RU" sz="1400" dirty="0" err="1"/>
              <a:t>відповідно</a:t>
            </a:r>
            <a:r>
              <a:rPr lang="ru-RU" sz="1400" dirty="0"/>
              <a:t> до </a:t>
            </a:r>
            <a:r>
              <a:rPr lang="ru-RU" sz="1400" dirty="0" err="1"/>
              <a:t>законодавства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та </a:t>
            </a:r>
            <a:r>
              <a:rPr lang="ru-RU" sz="1400" dirty="0" err="1"/>
              <a:t>військовослужбовці</a:t>
            </a:r>
            <a:r>
              <a:rPr lang="ru-RU" sz="1400" dirty="0"/>
              <a:t>, </a:t>
            </a:r>
            <a:r>
              <a:rPr lang="ru-RU" sz="1400" dirty="0" err="1"/>
              <a:t>звільнені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Збройних</a:t>
            </a:r>
            <a:r>
              <a:rPr lang="ru-RU" sz="1400" dirty="0"/>
              <a:t> Сил </a:t>
            </a:r>
            <a:r>
              <a:rPr lang="ru-RU" sz="1400" dirty="0" err="1"/>
              <a:t>колишнього</a:t>
            </a:r>
            <a:r>
              <a:rPr lang="ru-RU" sz="1400" dirty="0"/>
              <a:t> Союзу РСР і </a:t>
            </a:r>
            <a:r>
              <a:rPr lang="ru-RU" sz="1400" dirty="0" err="1"/>
              <a:t>Збройних</a:t>
            </a:r>
            <a:r>
              <a:rPr lang="ru-RU" sz="1400" dirty="0"/>
              <a:t> сил держав </a:t>
            </a:r>
            <a:r>
              <a:rPr lang="ru-RU" sz="1400" dirty="0" err="1"/>
              <a:t>учасниць</a:t>
            </a:r>
            <a:r>
              <a:rPr lang="ru-RU" sz="1400" dirty="0"/>
              <a:t> СНД, </a:t>
            </a:r>
            <a:r>
              <a:rPr lang="ru-RU" sz="1400" dirty="0" err="1"/>
              <a:t>пред’являють</a:t>
            </a:r>
            <a:r>
              <a:rPr lang="ru-RU" sz="1400" dirty="0"/>
              <a:t> </a:t>
            </a:r>
            <a:r>
              <a:rPr lang="ru-RU" sz="1400" dirty="0" err="1"/>
              <a:t>військовий</a:t>
            </a:r>
            <a:r>
              <a:rPr lang="ru-RU" sz="1400" dirty="0"/>
              <a:t> квиток. </a:t>
            </a:r>
            <a:r>
              <a:rPr lang="ru-RU" sz="1400" dirty="0" err="1"/>
              <a:t>Звільнені</a:t>
            </a:r>
            <a:r>
              <a:rPr lang="ru-RU" sz="1400" dirty="0"/>
              <a:t> з </a:t>
            </a:r>
            <a:r>
              <a:rPr lang="ru-RU" sz="1400" dirty="0" err="1"/>
              <a:t>місця</a:t>
            </a:r>
            <a:r>
              <a:rPr lang="ru-RU" sz="1400" dirty="0"/>
              <a:t> </a:t>
            </a:r>
            <a:r>
              <a:rPr lang="ru-RU" sz="1400" dirty="0" err="1"/>
              <a:t>відбування</a:t>
            </a:r>
            <a:r>
              <a:rPr lang="ru-RU" sz="1400" dirty="0"/>
              <a:t> </a:t>
            </a:r>
            <a:r>
              <a:rPr lang="ru-RU" sz="1400" dirty="0" err="1"/>
              <a:t>кримінального</a:t>
            </a:r>
            <a:r>
              <a:rPr lang="ru-RU" sz="1400" dirty="0"/>
              <a:t> </a:t>
            </a:r>
            <a:r>
              <a:rPr lang="ru-RU" sz="1400" dirty="0" err="1"/>
              <a:t>покарання</a:t>
            </a:r>
            <a:r>
              <a:rPr lang="ru-RU" sz="1400" dirty="0"/>
              <a:t> </a:t>
            </a:r>
            <a:r>
              <a:rPr lang="ru-RU" sz="1400" dirty="0" err="1"/>
              <a:t>зобов’язані</a:t>
            </a:r>
            <a:r>
              <a:rPr lang="ru-RU" sz="1400" dirty="0"/>
              <a:t> </a:t>
            </a:r>
            <a:r>
              <a:rPr lang="ru-RU" sz="1400" dirty="0" err="1"/>
              <a:t>пред’явити</a:t>
            </a:r>
            <a:r>
              <a:rPr lang="ru-RU" sz="1400" dirty="0"/>
              <a:t> </a:t>
            </a:r>
            <a:r>
              <a:rPr lang="ru-RU" sz="1400" dirty="0" err="1"/>
              <a:t>довідку</a:t>
            </a:r>
            <a:r>
              <a:rPr lang="ru-RU" sz="1400" dirty="0"/>
              <a:t> про </a:t>
            </a:r>
            <a:r>
              <a:rPr lang="ru-RU" sz="1400" dirty="0" err="1"/>
              <a:t>звільнення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900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5.Графік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періодичних</a:t>
            </a:r>
            <a:r>
              <a:rPr lang="ru-RU" sz="1400" dirty="0"/>
              <a:t> </a:t>
            </a:r>
            <a:r>
              <a:rPr lang="ru-RU" sz="1400" dirty="0" err="1"/>
              <a:t>медичних</a:t>
            </a:r>
            <a:r>
              <a:rPr lang="ru-RU" sz="1400" dirty="0"/>
              <a:t> </a:t>
            </a:r>
            <a:r>
              <a:rPr lang="ru-RU" sz="1400" dirty="0" err="1"/>
              <a:t>оглядів</a:t>
            </a:r>
            <a:r>
              <a:rPr lang="ru-RU" sz="1400" dirty="0"/>
              <a:t>. </a:t>
            </a:r>
            <a:r>
              <a:rPr lang="ru-RU" sz="1400" dirty="0" err="1"/>
              <a:t>Його</a:t>
            </a:r>
            <a:r>
              <a:rPr lang="ru-RU" sz="1400" dirty="0"/>
              <a:t>, як правило, </a:t>
            </a:r>
            <a:r>
              <a:rPr lang="ru-RU" sz="1400" dirty="0" err="1"/>
              <a:t>складає</a:t>
            </a:r>
            <a:r>
              <a:rPr lang="ru-RU" sz="1400" dirty="0"/>
              <a:t> </a:t>
            </a:r>
            <a:r>
              <a:rPr lang="ru-RU" sz="1400" dirty="0" err="1"/>
              <a:t>відділ</a:t>
            </a:r>
            <a:r>
              <a:rPr lang="ru-RU" sz="1400" dirty="0"/>
              <a:t> </a:t>
            </a:r>
            <a:r>
              <a:rPr lang="ru-RU" sz="1400" dirty="0" err="1"/>
              <a:t>кадрів</a:t>
            </a:r>
            <a:r>
              <a:rPr lang="ru-RU" sz="1400" dirty="0"/>
              <a:t> </a:t>
            </a:r>
            <a:r>
              <a:rPr lang="ru-RU" sz="1400" dirty="0" err="1"/>
              <a:t>спільно</a:t>
            </a:r>
            <a:r>
              <a:rPr lang="ru-RU" sz="1400" dirty="0"/>
              <a:t> з </a:t>
            </a:r>
            <a:r>
              <a:rPr lang="ru-RU" sz="1400" dirty="0" err="1"/>
              <a:t>керівниками</a:t>
            </a:r>
            <a:r>
              <a:rPr lang="ru-RU" sz="1400" dirty="0"/>
              <a:t> </a:t>
            </a:r>
            <a:r>
              <a:rPr lang="ru-RU" sz="1400" dirty="0" err="1"/>
              <a:t>підрозділів</a:t>
            </a:r>
            <a:r>
              <a:rPr lang="ru-RU" sz="1400" dirty="0"/>
              <a:t>. При </a:t>
            </a:r>
            <a:r>
              <a:rPr lang="ru-RU" sz="1400" dirty="0" err="1"/>
              <a:t>ухиленні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проходження</a:t>
            </a:r>
            <a:r>
              <a:rPr lang="ru-RU" sz="1400" dirty="0"/>
              <a:t> </a:t>
            </a:r>
            <a:r>
              <a:rPr lang="ru-RU" sz="1400" dirty="0" err="1"/>
              <a:t>медичного</a:t>
            </a:r>
            <a:r>
              <a:rPr lang="ru-RU" sz="1400" dirty="0"/>
              <a:t> </a:t>
            </a:r>
            <a:r>
              <a:rPr lang="ru-RU" sz="1400" dirty="0" err="1"/>
              <a:t>огляду</a:t>
            </a:r>
            <a:r>
              <a:rPr lang="ru-RU" sz="1400" dirty="0"/>
              <a:t> </a:t>
            </a:r>
            <a:r>
              <a:rPr lang="ru-RU" sz="1400" dirty="0" err="1"/>
              <a:t>працедавець</a:t>
            </a:r>
            <a:r>
              <a:rPr lang="ru-RU" sz="1400" dirty="0"/>
              <a:t> </a:t>
            </a:r>
            <a:r>
              <a:rPr lang="ru-RU" sz="1400" dirty="0" err="1"/>
              <a:t>зобов'язаний</a:t>
            </a:r>
            <a:r>
              <a:rPr lang="ru-RU" sz="1400" dirty="0"/>
              <a:t> не </a:t>
            </a:r>
            <a:r>
              <a:rPr lang="ru-RU" sz="1400" dirty="0" err="1"/>
              <a:t>допускати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до </a:t>
            </a:r>
            <a:r>
              <a:rPr lang="ru-RU" sz="1400" dirty="0" err="1"/>
              <a:t>виконання</a:t>
            </a:r>
            <a:r>
              <a:rPr lang="ru-RU" sz="1400" dirty="0"/>
              <a:t> ним </a:t>
            </a:r>
            <a:r>
              <a:rPr lang="ru-RU" sz="1400" dirty="0" err="1"/>
              <a:t>трудових</a:t>
            </a:r>
            <a:r>
              <a:rPr lang="ru-RU" sz="1400" dirty="0"/>
              <a:t> </a:t>
            </a:r>
            <a:r>
              <a:rPr lang="ru-RU" sz="1400" dirty="0" err="1"/>
              <a:t>обов'язків</a:t>
            </a:r>
            <a:r>
              <a:rPr lang="ru-RU" sz="1400" dirty="0"/>
              <a:t>. </a:t>
            </a:r>
            <a:r>
              <a:rPr lang="ru-RU" sz="1400" dirty="0" err="1"/>
              <a:t>Медогляд</a:t>
            </a:r>
            <a:r>
              <a:rPr lang="ru-RU" sz="1400" dirty="0"/>
              <a:t> проводиться за </a:t>
            </a:r>
            <a:r>
              <a:rPr lang="ru-RU" sz="1400" dirty="0" err="1"/>
              <a:t>рахунок</a:t>
            </a:r>
            <a:r>
              <a:rPr lang="ru-RU" sz="1400" dirty="0"/>
              <a:t> </a:t>
            </a:r>
            <a:r>
              <a:rPr lang="ru-RU" sz="1400" dirty="0" err="1"/>
              <a:t>працедавця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6.Список </a:t>
            </a:r>
            <a:r>
              <a:rPr lang="ru-RU" sz="1400" dirty="0" err="1"/>
              <a:t>працівників</a:t>
            </a:r>
            <a:r>
              <a:rPr lang="ru-RU" sz="1400" dirty="0"/>
              <a:t>, </a:t>
            </a:r>
            <a:r>
              <a:rPr lang="ru-RU" sz="1400" dirty="0" err="1"/>
              <a:t>зобов'язаних</a:t>
            </a:r>
            <a:r>
              <a:rPr lang="ru-RU" sz="1400" dirty="0"/>
              <a:t> </a:t>
            </a:r>
            <a:r>
              <a:rPr lang="ru-RU" sz="1400" dirty="0" err="1"/>
              <a:t>проходити</a:t>
            </a:r>
            <a:r>
              <a:rPr lang="ru-RU" sz="1400" dirty="0"/>
              <a:t> </a:t>
            </a:r>
            <a:r>
              <a:rPr lang="ru-RU" sz="1400" dirty="0" err="1"/>
              <a:t>періодичні</a:t>
            </a:r>
            <a:r>
              <a:rPr lang="ru-RU" sz="1400" dirty="0"/>
              <a:t> </a:t>
            </a:r>
            <a:r>
              <a:rPr lang="ru-RU" sz="1400" dirty="0" err="1"/>
              <a:t>медичні</a:t>
            </a:r>
            <a:r>
              <a:rPr lang="ru-RU" sz="1400" dirty="0"/>
              <a:t> огляди </a:t>
            </a:r>
            <a:r>
              <a:rPr lang="ru-RU" sz="1400" dirty="0" err="1"/>
              <a:t>Складається</a:t>
            </a:r>
            <a:r>
              <a:rPr lang="ru-RU" sz="1400" dirty="0"/>
              <a:t> </a:t>
            </a:r>
            <a:r>
              <a:rPr lang="ru-RU" sz="1400" dirty="0" err="1"/>
              <a:t>поіменний</a:t>
            </a:r>
            <a:r>
              <a:rPr lang="ru-RU" sz="1400" dirty="0"/>
              <a:t> список </a:t>
            </a:r>
            <a:r>
              <a:rPr lang="ru-RU" sz="1400" dirty="0" err="1"/>
              <a:t>працівників</a:t>
            </a:r>
            <a:r>
              <a:rPr lang="ru-RU" sz="1400" dirty="0"/>
              <a:t>, </a:t>
            </a:r>
            <a:r>
              <a:rPr lang="ru-RU" sz="1400" dirty="0" err="1"/>
              <a:t>зайнятих</a:t>
            </a:r>
            <a:r>
              <a:rPr lang="ru-RU" sz="1400" dirty="0"/>
              <a:t> на </a:t>
            </a:r>
            <a:r>
              <a:rPr lang="ru-RU" sz="1400" dirty="0" err="1"/>
              <a:t>важких</a:t>
            </a:r>
            <a:r>
              <a:rPr lang="ru-RU" sz="1400" dirty="0"/>
              <a:t> роботах, роботах з </a:t>
            </a:r>
            <a:r>
              <a:rPr lang="ru-RU" sz="1400" dirty="0" err="1"/>
              <a:t>шкідливими</a:t>
            </a:r>
            <a:r>
              <a:rPr lang="ru-RU" sz="1400" dirty="0"/>
              <a:t> і </a:t>
            </a:r>
            <a:r>
              <a:rPr lang="ru-RU" sz="1400" dirty="0" err="1"/>
              <a:t>небезпечними</a:t>
            </a:r>
            <a:r>
              <a:rPr lang="ru-RU" sz="1400" dirty="0"/>
              <a:t> </a:t>
            </a:r>
            <a:r>
              <a:rPr lang="ru-RU" sz="1400" dirty="0" err="1"/>
              <a:t>умовами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таких,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вимагають</a:t>
            </a:r>
            <a:r>
              <a:rPr lang="ru-RU" sz="1400" dirty="0"/>
              <a:t> </a:t>
            </a:r>
            <a:r>
              <a:rPr lang="ru-RU" sz="1400" dirty="0" err="1"/>
              <a:t>професійного</a:t>
            </a:r>
            <a:r>
              <a:rPr lang="ru-RU" sz="1400" dirty="0"/>
              <a:t> </a:t>
            </a:r>
            <a:r>
              <a:rPr lang="ru-RU" sz="1400" dirty="0" err="1"/>
              <a:t>відбору</a:t>
            </a:r>
            <a:r>
              <a:rPr lang="ru-RU" sz="1400" dirty="0"/>
              <a:t>. У списку </a:t>
            </a:r>
            <a:r>
              <a:rPr lang="ru-RU" sz="1400" dirty="0" err="1"/>
              <a:t>указуються</a:t>
            </a:r>
            <a:r>
              <a:rPr lang="ru-RU" sz="1400" dirty="0"/>
              <a:t> </a:t>
            </a:r>
            <a:r>
              <a:rPr lang="ru-RU" sz="1400" dirty="0" err="1"/>
              <a:t>шкідливий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небезпечний</a:t>
            </a:r>
            <a:r>
              <a:rPr lang="ru-RU" sz="1400" dirty="0"/>
              <a:t> </a:t>
            </a:r>
            <a:r>
              <a:rPr lang="ru-RU" sz="1400" dirty="0" err="1"/>
              <a:t>чинник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впливає</a:t>
            </a:r>
            <a:r>
              <a:rPr lang="ru-RU" sz="1400" dirty="0"/>
              <a:t> на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професія</a:t>
            </a:r>
            <a:r>
              <a:rPr lang="ru-RU" sz="1400" dirty="0"/>
              <a:t>, стаж </a:t>
            </a:r>
            <a:r>
              <a:rPr lang="ru-RU" sz="1400" dirty="0" err="1"/>
              <a:t>роботи</a:t>
            </a:r>
            <a:r>
              <a:rPr lang="ru-RU" sz="1400" dirty="0"/>
              <a:t> по </a:t>
            </a:r>
            <a:r>
              <a:rPr lang="ru-RU" sz="1400" dirty="0" err="1"/>
              <a:t>цій</a:t>
            </a:r>
            <a:r>
              <a:rPr lang="ru-RU" sz="1400" dirty="0"/>
              <a:t> </a:t>
            </a:r>
            <a:r>
              <a:rPr lang="ru-RU" sz="1400" dirty="0" err="1"/>
              <a:t>професій</a:t>
            </a:r>
            <a:r>
              <a:rPr lang="ru-RU" sz="1400" dirty="0"/>
              <a:t>. </a:t>
            </a:r>
            <a:r>
              <a:rPr lang="ru-RU" sz="1400" dirty="0" err="1"/>
              <a:t>Поіменний</a:t>
            </a:r>
            <a:r>
              <a:rPr lang="ru-RU" sz="1400" dirty="0"/>
              <a:t> список </a:t>
            </a:r>
            <a:r>
              <a:rPr lang="ru-RU" sz="1400" dirty="0" err="1"/>
              <a:t>узгоджується</a:t>
            </a:r>
            <a:r>
              <a:rPr lang="ru-RU" sz="1400" dirty="0"/>
              <a:t> з органами </a:t>
            </a:r>
            <a:r>
              <a:rPr lang="ru-RU" sz="1400" dirty="0" err="1"/>
              <a:t>санепідемстанції</a:t>
            </a:r>
            <a:r>
              <a:rPr lang="ru-RU" sz="1400" dirty="0"/>
              <a:t>, і один </a:t>
            </a:r>
            <a:r>
              <a:rPr lang="ru-RU" sz="1400" dirty="0" err="1"/>
              <a:t>екземпляр</a:t>
            </a:r>
            <a:r>
              <a:rPr lang="ru-RU" sz="1400" dirty="0"/>
              <a:t> </a:t>
            </a:r>
            <a:r>
              <a:rPr lang="ru-RU" sz="1400" dirty="0" err="1"/>
              <a:t>передається</a:t>
            </a:r>
            <a:r>
              <a:rPr lang="ru-RU" sz="1400" dirty="0"/>
              <a:t> до </a:t>
            </a:r>
            <a:r>
              <a:rPr lang="ru-RU" sz="1400" dirty="0" err="1"/>
              <a:t>медичної</a:t>
            </a:r>
            <a:r>
              <a:rPr lang="ru-RU" sz="1400" dirty="0"/>
              <a:t> установи, з </a:t>
            </a:r>
            <a:r>
              <a:rPr lang="ru-RU" sz="1400" dirty="0" err="1"/>
              <a:t>якою</a:t>
            </a:r>
            <a:r>
              <a:rPr lang="ru-RU" sz="1400" dirty="0"/>
              <a:t> </a:t>
            </a:r>
            <a:r>
              <a:rPr lang="ru-RU" sz="1400" dirty="0" err="1"/>
              <a:t>укладений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на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медичного</a:t>
            </a:r>
            <a:r>
              <a:rPr lang="ru-RU" sz="1400" dirty="0"/>
              <a:t> </a:t>
            </a:r>
            <a:r>
              <a:rPr lang="ru-RU" sz="1400" dirty="0" err="1"/>
              <a:t>огляду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7.Заключний </a:t>
            </a:r>
            <a:r>
              <a:rPr lang="ru-RU" sz="1400" dirty="0"/>
              <a:t>акт за </a:t>
            </a:r>
            <a:r>
              <a:rPr lang="ru-RU" sz="1400" dirty="0" err="1"/>
              <a:t>наслідками</a:t>
            </a:r>
            <a:r>
              <a:rPr lang="ru-RU" sz="1400" dirty="0"/>
              <a:t> </a:t>
            </a:r>
            <a:r>
              <a:rPr lang="ru-RU" sz="1400" dirty="0" err="1"/>
              <a:t>періодичного</a:t>
            </a:r>
            <a:r>
              <a:rPr lang="ru-RU" sz="1400" dirty="0"/>
              <a:t> </a:t>
            </a:r>
            <a:r>
              <a:rPr lang="ru-RU" sz="1400" dirty="0" err="1"/>
              <a:t>медичного</a:t>
            </a:r>
            <a:r>
              <a:rPr lang="ru-RU" sz="1400" dirty="0"/>
              <a:t> </a:t>
            </a:r>
            <a:r>
              <a:rPr lang="ru-RU" sz="1400" dirty="0" err="1"/>
              <a:t>огляду</a:t>
            </a:r>
            <a:r>
              <a:rPr lang="ru-RU" sz="1400" dirty="0"/>
              <a:t> </a:t>
            </a:r>
            <a:r>
              <a:rPr lang="ru-RU" sz="1400" dirty="0" err="1"/>
              <a:t>Складає</a:t>
            </a:r>
            <a:r>
              <a:rPr lang="ru-RU" sz="1400" dirty="0"/>
              <a:t> </a:t>
            </a:r>
            <a:r>
              <a:rPr lang="ru-RU" sz="1400" dirty="0" err="1"/>
              <a:t>лікар</a:t>
            </a:r>
            <a:r>
              <a:rPr lang="ru-RU" sz="1400" dirty="0"/>
              <a:t> </a:t>
            </a:r>
            <a:r>
              <a:rPr lang="ru-RU" sz="1400" dirty="0" err="1"/>
              <a:t>лікувально-профілактичної</a:t>
            </a:r>
            <a:r>
              <a:rPr lang="ru-RU" sz="1400" dirty="0"/>
              <a:t> установи, </a:t>
            </a:r>
            <a:r>
              <a:rPr lang="ru-RU" sz="1400" dirty="0" err="1"/>
              <a:t>що</a:t>
            </a:r>
            <a:r>
              <a:rPr lang="ru-RU" sz="1400" dirty="0"/>
              <a:t> проводила </a:t>
            </a:r>
            <a:r>
              <a:rPr lang="ru-RU" sz="1400" dirty="0" err="1"/>
              <a:t>медогляд</a:t>
            </a:r>
            <a:r>
              <a:rPr lang="ru-RU" sz="1400" dirty="0"/>
              <a:t> (при </a:t>
            </a:r>
            <a:r>
              <a:rPr lang="ru-RU" sz="1400" dirty="0" err="1"/>
              <a:t>необхідності</a:t>
            </a:r>
            <a:r>
              <a:rPr lang="ru-RU" sz="1400" dirty="0"/>
              <a:t> - за </a:t>
            </a:r>
            <a:r>
              <a:rPr lang="ru-RU" sz="1400" dirty="0" err="1"/>
              <a:t>участю</a:t>
            </a:r>
            <a:r>
              <a:rPr lang="ru-RU" sz="1400" dirty="0"/>
              <a:t> </a:t>
            </a:r>
            <a:r>
              <a:rPr lang="ru-RU" sz="1400" dirty="0" err="1"/>
              <a:t>профпатолога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лікарів</a:t>
            </a:r>
            <a:r>
              <a:rPr lang="ru-RU" sz="1400" dirty="0"/>
              <a:t>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спеціальностей</a:t>
            </a:r>
            <a:r>
              <a:rPr lang="ru-RU" sz="1400" dirty="0"/>
              <a:t>), з </a:t>
            </a:r>
            <a:r>
              <a:rPr lang="ru-RU" sz="1400" dirty="0" err="1"/>
              <a:t>представниками</a:t>
            </a:r>
            <a:r>
              <a:rPr lang="ru-RU" sz="1400" dirty="0"/>
              <a:t> </a:t>
            </a:r>
            <a:r>
              <a:rPr lang="ru-RU" sz="1400" dirty="0" err="1"/>
              <a:t>служби</a:t>
            </a:r>
            <a:r>
              <a:rPr lang="ru-RU" sz="1400" dirty="0"/>
              <a:t> </a:t>
            </a:r>
            <a:r>
              <a:rPr lang="ru-RU" sz="1400" dirty="0" err="1"/>
              <a:t>санепідемстанції</a:t>
            </a:r>
            <a:r>
              <a:rPr lang="ru-RU" sz="1400" dirty="0"/>
              <a:t>, </a:t>
            </a:r>
            <a:r>
              <a:rPr lang="ru-RU" sz="1400" dirty="0" err="1"/>
              <a:t>профспілкової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 і </a:t>
            </a:r>
            <a:r>
              <a:rPr lang="ru-RU" sz="1400" dirty="0" err="1"/>
              <a:t>працедавця</a:t>
            </a:r>
            <a:r>
              <a:rPr lang="ru-RU" sz="1400" dirty="0"/>
              <a:t>. Один </a:t>
            </a:r>
            <a:r>
              <a:rPr lang="ru-RU" sz="1400" dirty="0" err="1"/>
              <a:t>екземпляр</a:t>
            </a:r>
            <a:r>
              <a:rPr lang="ru-RU" sz="1400" dirty="0"/>
              <a:t> </a:t>
            </a:r>
            <a:r>
              <a:rPr lang="ru-RU" sz="1400" dirty="0" err="1"/>
              <a:t>завершального</a:t>
            </a:r>
            <a:r>
              <a:rPr lang="ru-RU" sz="1400" dirty="0"/>
              <a:t> акту </a:t>
            </a:r>
            <a:r>
              <a:rPr lang="ru-RU" sz="1400" dirty="0" err="1"/>
              <a:t>передається</a:t>
            </a:r>
            <a:r>
              <a:rPr lang="ru-RU" sz="1400" dirty="0"/>
              <a:t> в </a:t>
            </a:r>
            <a:r>
              <a:rPr lang="ru-RU" sz="1400" dirty="0" err="1"/>
              <a:t>місцеві</a:t>
            </a:r>
            <a:r>
              <a:rPr lang="ru-RU" sz="1400" dirty="0"/>
              <a:t> </a:t>
            </a:r>
            <a:r>
              <a:rPr lang="ru-RU" sz="1400" dirty="0" err="1"/>
              <a:t>органи</a:t>
            </a:r>
            <a:r>
              <a:rPr lang="ru-RU" sz="1400" dirty="0"/>
              <a:t> </a:t>
            </a:r>
            <a:r>
              <a:rPr lang="ru-RU" sz="1400" dirty="0" err="1"/>
              <a:t>санепідемстанції</a:t>
            </a:r>
            <a:r>
              <a:rPr lang="ru-RU" sz="1400" dirty="0"/>
              <a:t>, </a:t>
            </a:r>
            <a:r>
              <a:rPr lang="ru-RU" sz="1400" dirty="0" err="1"/>
              <a:t>другий</a:t>
            </a:r>
            <a:r>
              <a:rPr lang="ru-RU" sz="1400" dirty="0"/>
              <a:t> </a:t>
            </a:r>
            <a:r>
              <a:rPr lang="ru-RU" sz="1400" dirty="0" err="1"/>
              <a:t>залишається</a:t>
            </a:r>
            <a:r>
              <a:rPr lang="ru-RU" sz="1400" dirty="0"/>
              <a:t> в </a:t>
            </a:r>
            <a:r>
              <a:rPr lang="ru-RU" sz="1400" dirty="0" err="1"/>
              <a:t>організації</a:t>
            </a:r>
            <a:r>
              <a:rPr lang="ru-RU" sz="1400" dirty="0"/>
              <a:t>.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оздоровчих</a:t>
            </a:r>
            <a:r>
              <a:rPr lang="ru-RU" sz="1400" dirty="0"/>
              <a:t> </a:t>
            </a:r>
            <a:r>
              <a:rPr lang="ru-RU" sz="1400" dirty="0" err="1"/>
              <a:t>заходів</a:t>
            </a:r>
            <a:r>
              <a:rPr lang="ru-RU" sz="1400" dirty="0"/>
              <a:t> (у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наявності</a:t>
            </a:r>
            <a:r>
              <a:rPr lang="ru-RU" sz="1400" dirty="0"/>
              <a:t>) </a:t>
            </a:r>
            <a:r>
              <a:rPr lang="ru-RU" sz="1400" dirty="0" err="1"/>
              <a:t>працедавцем</a:t>
            </a:r>
            <a:r>
              <a:rPr lang="ru-RU" sz="1400" dirty="0"/>
              <a:t> є </a:t>
            </a:r>
            <a:r>
              <a:rPr lang="ru-RU" sz="1400" dirty="0" err="1"/>
              <a:t>обов'язковим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8.Перелік </a:t>
            </a:r>
            <a:r>
              <a:rPr lang="ru-RU" sz="1400" dirty="0" err="1"/>
              <a:t>безкоштовно</a:t>
            </a:r>
            <a:r>
              <a:rPr lang="ru-RU" sz="1400" dirty="0"/>
              <a:t> </a:t>
            </a:r>
            <a:r>
              <a:rPr lang="ru-RU" sz="1400" dirty="0" err="1"/>
              <a:t>видаваного</a:t>
            </a:r>
            <a:r>
              <a:rPr lang="ru-RU" sz="1400" dirty="0"/>
              <a:t> </a:t>
            </a:r>
            <a:r>
              <a:rPr lang="ru-RU" sz="1400" dirty="0" err="1"/>
              <a:t>спеціального</a:t>
            </a:r>
            <a:r>
              <a:rPr lang="ru-RU" sz="1400" dirty="0"/>
              <a:t> </a:t>
            </a:r>
            <a:r>
              <a:rPr lang="ru-RU" sz="1400" dirty="0" err="1"/>
              <a:t>одягу</a:t>
            </a:r>
            <a:r>
              <a:rPr lang="ru-RU" sz="1400" dirty="0"/>
              <a:t>, </a:t>
            </a:r>
            <a:r>
              <a:rPr lang="ru-RU" sz="1400" dirty="0" err="1"/>
              <a:t>спеціального</a:t>
            </a:r>
            <a:r>
              <a:rPr lang="ru-RU" sz="1400" dirty="0"/>
              <a:t> </a:t>
            </a:r>
            <a:r>
              <a:rPr lang="ru-RU" sz="1400" dirty="0" err="1"/>
              <a:t>взуття</a:t>
            </a:r>
            <a:r>
              <a:rPr lang="ru-RU" sz="1400" dirty="0"/>
              <a:t> та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засобів</a:t>
            </a:r>
            <a:r>
              <a:rPr lang="ru-RU" sz="1400" dirty="0"/>
              <a:t> </a:t>
            </a:r>
            <a:r>
              <a:rPr lang="ru-RU" sz="1400" dirty="0" err="1"/>
              <a:t>індивідуального</a:t>
            </a:r>
            <a:r>
              <a:rPr lang="ru-RU" sz="1400" dirty="0"/>
              <a:t> </a:t>
            </a:r>
            <a:r>
              <a:rPr lang="ru-RU" sz="1400" dirty="0" err="1"/>
              <a:t>захисту</a:t>
            </a:r>
            <a:r>
              <a:rPr lang="ru-RU" sz="1400" dirty="0"/>
              <a:t>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складається</a:t>
            </a:r>
            <a:r>
              <a:rPr lang="ru-RU" sz="1400" dirty="0"/>
              <a:t> на </a:t>
            </a:r>
            <a:r>
              <a:rPr lang="ru-RU" sz="1400" dirty="0" err="1"/>
              <a:t>підстав</a:t>
            </a:r>
            <a:r>
              <a:rPr lang="ru-RU" sz="1400" dirty="0"/>
              <a:t> “Норм </a:t>
            </a:r>
            <a:r>
              <a:rPr lang="ru-RU" sz="1400" dirty="0" err="1"/>
              <a:t>безкоштовної</a:t>
            </a:r>
            <a:r>
              <a:rPr lang="ru-RU" sz="1400" dirty="0"/>
              <a:t> </a:t>
            </a:r>
            <a:r>
              <a:rPr lang="ru-RU" sz="1400" dirty="0" err="1"/>
              <a:t>видачі</a:t>
            </a:r>
            <a:r>
              <a:rPr lang="ru-RU" sz="1400" dirty="0"/>
              <a:t>”, </a:t>
            </a:r>
            <a:r>
              <a:rPr lang="ru-RU" sz="1400" dirty="0" err="1"/>
              <a:t>затверджених</a:t>
            </a:r>
            <a:r>
              <a:rPr lang="ru-RU" sz="1400" dirty="0"/>
              <a:t> наказами </a:t>
            </a:r>
            <a:r>
              <a:rPr lang="ru-RU" sz="1400" dirty="0" err="1"/>
              <a:t>Держнаглядохоронпраці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. В </a:t>
            </a:r>
            <a:r>
              <a:rPr lang="ru-RU" sz="1400" dirty="0" err="1"/>
              <a:t>даному</a:t>
            </a:r>
            <a:r>
              <a:rPr lang="ru-RU" sz="1400" dirty="0"/>
              <a:t> </a:t>
            </a:r>
            <a:r>
              <a:rPr lang="ru-RU" sz="1400" dirty="0" err="1"/>
              <a:t>випадку</a:t>
            </a:r>
            <a:r>
              <a:rPr lang="ru-RU" sz="1400" dirty="0"/>
              <a:t>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користуватися</a:t>
            </a:r>
            <a:r>
              <a:rPr lang="ru-RU" sz="1400" dirty="0"/>
              <a:t> "</a:t>
            </a:r>
            <a:r>
              <a:rPr lang="ru-RU" sz="1400" dirty="0" err="1"/>
              <a:t>Державним</a:t>
            </a:r>
            <a:r>
              <a:rPr lang="ru-RU" sz="1400" dirty="0"/>
              <a:t> </a:t>
            </a:r>
            <a:r>
              <a:rPr lang="ru-RU" sz="1400" dirty="0" err="1"/>
              <a:t>реєстром</a:t>
            </a:r>
            <a:r>
              <a:rPr lang="ru-RU" sz="1400" dirty="0"/>
              <a:t> ДНАОП",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містить</a:t>
            </a:r>
            <a:r>
              <a:rPr lang="ru-RU" sz="1400" dirty="0"/>
              <a:t> весь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нормативних</a:t>
            </a:r>
            <a:r>
              <a:rPr lang="ru-RU" sz="1400" dirty="0"/>
              <a:t> </a:t>
            </a:r>
            <a:r>
              <a:rPr lang="ru-RU" sz="1400" dirty="0" err="1"/>
              <a:t>актів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діють</a:t>
            </a:r>
            <a:r>
              <a:rPr lang="ru-RU" sz="1400" dirty="0"/>
              <a:t> на </a:t>
            </a:r>
            <a:r>
              <a:rPr lang="ru-RU" sz="1400" dirty="0" err="1"/>
              <a:t>території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. </a:t>
            </a:r>
            <a:r>
              <a:rPr lang="ru-RU" sz="1400" dirty="0" err="1"/>
              <a:t>Типові</a:t>
            </a:r>
            <a:r>
              <a:rPr lang="ru-RU" sz="1400" dirty="0"/>
              <a:t> </a:t>
            </a:r>
            <a:r>
              <a:rPr lang="ru-RU" sz="1400" dirty="0" err="1"/>
              <a:t>норми</a:t>
            </a:r>
            <a:r>
              <a:rPr lang="ru-RU" sz="1400" dirty="0"/>
              <a:t>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розглядати</a:t>
            </a:r>
            <a:r>
              <a:rPr lang="ru-RU" sz="1400" dirty="0"/>
              <a:t> як </a:t>
            </a:r>
            <a:r>
              <a:rPr lang="ru-RU" sz="1400" dirty="0" err="1"/>
              <a:t>мінімум</a:t>
            </a:r>
            <a:r>
              <a:rPr lang="ru-RU" sz="1400" dirty="0"/>
              <a:t>, </a:t>
            </a:r>
            <a:r>
              <a:rPr lang="ru-RU" sz="1400" dirty="0" err="1"/>
              <a:t>яким</a:t>
            </a:r>
            <a:r>
              <a:rPr lang="ru-RU" sz="1400" dirty="0"/>
              <a:t> </a:t>
            </a:r>
            <a:r>
              <a:rPr lang="ru-RU" sz="1400" dirty="0" err="1"/>
              <a:t>працедавець</a:t>
            </a:r>
            <a:r>
              <a:rPr lang="ru-RU" sz="1400" dirty="0"/>
              <a:t> </a:t>
            </a:r>
            <a:r>
              <a:rPr lang="ru-RU" sz="1400" dirty="0" err="1"/>
              <a:t>зобов'язаний</a:t>
            </a:r>
            <a:r>
              <a:rPr lang="ru-RU" sz="1400" dirty="0"/>
              <a:t> </a:t>
            </a:r>
            <a:r>
              <a:rPr lang="ru-RU" sz="1400" dirty="0" err="1"/>
              <a:t>забезпечити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. </a:t>
            </a:r>
            <a:r>
              <a:rPr lang="ru-RU" sz="1400" dirty="0" err="1"/>
              <a:t>Перелік</a:t>
            </a:r>
            <a:r>
              <a:rPr lang="ru-RU" sz="1400" dirty="0"/>
              <a:t> повинен бути </a:t>
            </a:r>
            <a:r>
              <a:rPr lang="ru-RU" sz="1400" dirty="0" err="1"/>
              <a:t>узгоджений</a:t>
            </a:r>
            <a:r>
              <a:rPr lang="ru-RU" sz="1400" dirty="0"/>
              <a:t> з </a:t>
            </a:r>
            <a:r>
              <a:rPr lang="ru-RU" sz="1400" dirty="0" err="1"/>
              <a:t>профспілковим</a:t>
            </a:r>
            <a:r>
              <a:rPr lang="ru-RU" sz="1400" dirty="0"/>
              <a:t> </a:t>
            </a:r>
            <a:r>
              <a:rPr lang="ru-RU" sz="1400" dirty="0" err="1"/>
              <a:t>комітетом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 </a:t>
            </a:r>
            <a:r>
              <a:rPr lang="ru-RU" sz="1400" dirty="0" err="1"/>
              <a:t>іншим</a:t>
            </a:r>
            <a:r>
              <a:rPr lang="ru-RU" sz="1400" dirty="0"/>
              <a:t> </a:t>
            </a:r>
            <a:r>
              <a:rPr lang="ru-RU" sz="1400" dirty="0" err="1"/>
              <a:t>представницьким</a:t>
            </a:r>
            <a:r>
              <a:rPr lang="ru-RU" sz="1400" dirty="0"/>
              <a:t> органом тих,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працюють</a:t>
            </a:r>
            <a:r>
              <a:rPr lang="ru-RU" sz="1400" dirty="0"/>
              <a:t>. 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873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9.Особиста </a:t>
            </a:r>
            <a:r>
              <a:rPr lang="ru-RU" sz="1400" dirty="0" err="1"/>
              <a:t>картка</a:t>
            </a:r>
            <a:r>
              <a:rPr lang="ru-RU" sz="1400" dirty="0"/>
              <a:t> </a:t>
            </a:r>
            <a:r>
              <a:rPr lang="ru-RU" sz="1400" dirty="0" err="1"/>
              <a:t>обліку</a:t>
            </a:r>
            <a:r>
              <a:rPr lang="ru-RU" sz="1400" dirty="0"/>
              <a:t> </a:t>
            </a:r>
            <a:r>
              <a:rPr lang="ru-RU" sz="1400" dirty="0" err="1"/>
              <a:t>спецодягу</a:t>
            </a:r>
            <a:r>
              <a:rPr lang="ru-RU" sz="1400" dirty="0"/>
              <a:t>, </a:t>
            </a:r>
            <a:r>
              <a:rPr lang="ru-RU" sz="1400" dirty="0" err="1"/>
              <a:t>спецвзуття</a:t>
            </a:r>
            <a:r>
              <a:rPr lang="ru-RU" sz="1400" dirty="0"/>
              <a:t> На кожного </a:t>
            </a:r>
            <a:r>
              <a:rPr lang="ru-RU" sz="1400" dirty="0" err="1"/>
              <a:t>працівника</a:t>
            </a:r>
            <a:r>
              <a:rPr lang="ru-RU" sz="1400" dirty="0"/>
              <a:t> заводиться </a:t>
            </a:r>
            <a:r>
              <a:rPr lang="ru-RU" sz="1400" dirty="0" err="1"/>
              <a:t>така</a:t>
            </a:r>
            <a:r>
              <a:rPr lang="ru-RU" sz="1400" dirty="0"/>
              <a:t> </a:t>
            </a:r>
            <a:r>
              <a:rPr lang="ru-RU" sz="1400" dirty="0" err="1"/>
              <a:t>картка</a:t>
            </a:r>
            <a:r>
              <a:rPr lang="ru-RU" sz="1400" dirty="0"/>
              <a:t>, в </a:t>
            </a:r>
            <a:r>
              <a:rPr lang="ru-RU" sz="1400" dirty="0" err="1"/>
              <a:t>якій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розписується</a:t>
            </a:r>
            <a:r>
              <a:rPr lang="ru-RU" sz="1400" dirty="0"/>
              <a:t> за </a:t>
            </a:r>
            <a:r>
              <a:rPr lang="ru-RU" sz="1400" dirty="0" err="1"/>
              <a:t>отримання</a:t>
            </a:r>
            <a:r>
              <a:rPr lang="ru-RU" sz="1400" dirty="0"/>
              <a:t> </a:t>
            </a:r>
            <a:r>
              <a:rPr lang="ru-RU" sz="1400" dirty="0" err="1"/>
              <a:t>спецодягу</a:t>
            </a:r>
            <a:r>
              <a:rPr lang="ru-RU" sz="1400" dirty="0"/>
              <a:t>, </a:t>
            </a:r>
            <a:r>
              <a:rPr lang="ru-RU" sz="1400" dirty="0" err="1"/>
              <a:t>спецвзуття</a:t>
            </a:r>
            <a:r>
              <a:rPr lang="ru-RU" sz="1400" dirty="0"/>
              <a:t>. </a:t>
            </a:r>
            <a:r>
              <a:rPr lang="ru-RU" sz="1400" dirty="0" err="1"/>
              <a:t>Картка</a:t>
            </a:r>
            <a:r>
              <a:rPr lang="ru-RU" sz="1400" dirty="0"/>
              <a:t> </a:t>
            </a:r>
            <a:r>
              <a:rPr lang="ru-RU" sz="1400" dirty="0" err="1"/>
              <a:t>необхідна</a:t>
            </a:r>
            <a:r>
              <a:rPr lang="ru-RU" sz="1400" dirty="0"/>
              <a:t>, </a:t>
            </a:r>
            <a:r>
              <a:rPr lang="ru-RU" sz="1400" dirty="0" err="1"/>
              <a:t>бо</a:t>
            </a:r>
            <a:r>
              <a:rPr lang="ru-RU" sz="1400" dirty="0"/>
              <a:t> при </a:t>
            </a:r>
            <a:r>
              <a:rPr lang="ru-RU" sz="1400" dirty="0" err="1"/>
              <a:t>нещасному</a:t>
            </a:r>
            <a:r>
              <a:rPr lang="ru-RU" sz="1400" dirty="0"/>
              <a:t> </a:t>
            </a:r>
            <a:r>
              <a:rPr lang="ru-RU" sz="1400" dirty="0" err="1"/>
              <a:t>випадку</a:t>
            </a:r>
            <a:r>
              <a:rPr lang="ru-RU" sz="1400" dirty="0"/>
              <a:t> з </a:t>
            </a:r>
            <a:r>
              <a:rPr lang="ru-RU" sz="1400" dirty="0" err="1"/>
              <a:t>працівником</a:t>
            </a:r>
            <a:r>
              <a:rPr lang="ru-RU" sz="1400" dirty="0"/>
              <a:t> буде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документи</a:t>
            </a:r>
            <a:r>
              <a:rPr lang="ru-RU" sz="1400" dirty="0"/>
              <a:t>, </a:t>
            </a:r>
            <a:r>
              <a:rPr lang="ru-RU" sz="1400" dirty="0" err="1"/>
              <a:t>підтверджуючі</a:t>
            </a:r>
            <a:r>
              <a:rPr lang="ru-RU" sz="1400" dirty="0"/>
              <a:t> </a:t>
            </a:r>
            <a:r>
              <a:rPr lang="ru-RU" sz="1400" dirty="0" err="1"/>
              <a:t>видачу</a:t>
            </a:r>
            <a:r>
              <a:rPr lang="ru-RU" sz="1400" dirty="0"/>
              <a:t> </a:t>
            </a:r>
            <a:r>
              <a:rPr lang="ru-RU" sz="1400" dirty="0" err="1"/>
              <a:t>йому</a:t>
            </a:r>
            <a:r>
              <a:rPr lang="ru-RU" sz="1400" dirty="0"/>
              <a:t> </a:t>
            </a:r>
            <a:r>
              <a:rPr lang="ru-RU" sz="1400" dirty="0" err="1"/>
              <a:t>спецодягу</a:t>
            </a:r>
            <a:r>
              <a:rPr lang="ru-RU" sz="1400" dirty="0"/>
              <a:t> і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засобів</a:t>
            </a:r>
            <a:r>
              <a:rPr lang="ru-RU" sz="1400" dirty="0"/>
              <a:t> </a:t>
            </a:r>
            <a:r>
              <a:rPr lang="ru-RU" sz="1400" dirty="0" err="1"/>
              <a:t>індивідуального</a:t>
            </a:r>
            <a:r>
              <a:rPr lang="ru-RU" sz="1400" dirty="0"/>
              <a:t> </a:t>
            </a:r>
            <a:r>
              <a:rPr lang="ru-RU" sz="1400" dirty="0" err="1"/>
              <a:t>захисту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err="1" smtClean="0"/>
              <a:t>Примітка</a:t>
            </a:r>
            <a:r>
              <a:rPr lang="ru-RU" sz="1400" dirty="0"/>
              <a:t>: </a:t>
            </a:r>
            <a:r>
              <a:rPr lang="ru-RU" sz="1400" dirty="0" err="1"/>
              <a:t>Забезпечення</a:t>
            </a:r>
            <a:r>
              <a:rPr lang="ru-RU" sz="1400" dirty="0"/>
              <a:t> </a:t>
            </a:r>
            <a:r>
              <a:rPr lang="ru-RU" sz="1400" dirty="0" err="1"/>
              <a:t>спецодягом</a:t>
            </a:r>
            <a:r>
              <a:rPr lang="ru-RU" sz="1400" dirty="0"/>
              <a:t> проводиться у </a:t>
            </a:r>
            <a:r>
              <a:rPr lang="ru-RU" sz="1400" dirty="0" err="1"/>
              <a:t>відповідності</a:t>
            </a:r>
            <a:r>
              <a:rPr lang="ru-RU" sz="1400" dirty="0"/>
              <a:t> до «</a:t>
            </a:r>
            <a:r>
              <a:rPr lang="ru-RU" sz="1400" dirty="0" err="1"/>
              <a:t>Положення</a:t>
            </a:r>
            <a:r>
              <a:rPr lang="ru-RU" sz="1400" dirty="0"/>
              <a:t> про порядок </a:t>
            </a:r>
            <a:r>
              <a:rPr lang="ru-RU" sz="1400" dirty="0" err="1"/>
              <a:t>забезпечення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спеціальним</a:t>
            </a:r>
            <a:r>
              <a:rPr lang="ru-RU" sz="1400" dirty="0"/>
              <a:t> </a:t>
            </a:r>
            <a:r>
              <a:rPr lang="ru-RU" sz="1400" dirty="0" err="1"/>
              <a:t>одягом</a:t>
            </a:r>
            <a:r>
              <a:rPr lang="ru-RU" sz="1400" dirty="0"/>
              <a:t>, </a:t>
            </a:r>
            <a:r>
              <a:rPr lang="ru-RU" sz="1400" dirty="0" err="1"/>
              <a:t>спеціальним</a:t>
            </a:r>
            <a:r>
              <a:rPr lang="ru-RU" sz="1400" dirty="0"/>
              <a:t> </a:t>
            </a:r>
            <a:r>
              <a:rPr lang="ru-RU" sz="1400" dirty="0" err="1"/>
              <a:t>взуттям</a:t>
            </a:r>
            <a:r>
              <a:rPr lang="ru-RU" sz="1400" dirty="0"/>
              <a:t> та </a:t>
            </a:r>
            <a:r>
              <a:rPr lang="ru-RU" sz="1400" dirty="0" err="1"/>
              <a:t>іншими</a:t>
            </a:r>
            <a:r>
              <a:rPr lang="ru-RU" sz="1400" dirty="0"/>
              <a:t> </a:t>
            </a:r>
            <a:r>
              <a:rPr lang="ru-RU" sz="1400" dirty="0" err="1"/>
              <a:t>засобами</a:t>
            </a:r>
            <a:r>
              <a:rPr lang="ru-RU" sz="1400" dirty="0"/>
              <a:t> </a:t>
            </a:r>
            <a:r>
              <a:rPr lang="ru-RU" sz="1400" dirty="0" err="1"/>
              <a:t>індивідуального</a:t>
            </a:r>
            <a:r>
              <a:rPr lang="ru-RU" sz="1400" dirty="0"/>
              <a:t> </a:t>
            </a:r>
            <a:r>
              <a:rPr lang="ru-RU" sz="1400" dirty="0" err="1"/>
              <a:t>захисту</a:t>
            </a:r>
            <a:r>
              <a:rPr lang="ru-RU" sz="1400" dirty="0"/>
              <a:t>», </a:t>
            </a:r>
            <a:r>
              <a:rPr lang="ru-RU" sz="1400" dirty="0" err="1"/>
              <a:t>затвердженого</a:t>
            </a:r>
            <a:r>
              <a:rPr lang="ru-RU" sz="1400" dirty="0"/>
              <a:t> </a:t>
            </a:r>
            <a:r>
              <a:rPr lang="ru-RU" sz="1400" dirty="0" err="1"/>
              <a:t>назом</a:t>
            </a:r>
            <a:r>
              <a:rPr lang="ru-RU" sz="1400" dirty="0"/>
              <a:t> </a:t>
            </a:r>
            <a:r>
              <a:rPr lang="ru-RU" sz="1400" dirty="0" err="1"/>
              <a:t>Держгірпромнагляду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24.03.2008 №53. </a:t>
            </a:r>
            <a:endParaRPr lang="ru-RU" sz="1400" dirty="0" smtClean="0"/>
          </a:p>
          <a:p>
            <a:r>
              <a:rPr lang="ru-RU" sz="1400" dirty="0" smtClean="0"/>
              <a:t>10.Журнал </a:t>
            </a:r>
            <a:r>
              <a:rPr lang="ru-RU" sz="1400" dirty="0" err="1"/>
              <a:t>реєстрації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Про </a:t>
            </a:r>
            <a:r>
              <a:rPr lang="ru-RU" sz="1400" dirty="0" err="1"/>
              <a:t>проведень</a:t>
            </a:r>
            <a:r>
              <a:rPr lang="ru-RU" sz="1400" dirty="0"/>
              <a:t> </a:t>
            </a:r>
            <a:r>
              <a:rPr lang="ru-RU" sz="1400" dirty="0" err="1"/>
              <a:t>первинного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на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, повторного, </a:t>
            </a:r>
            <a:r>
              <a:rPr lang="ru-RU" sz="1400" dirty="0" err="1"/>
              <a:t>позапланового</a:t>
            </a:r>
            <a:r>
              <a:rPr lang="ru-RU" sz="1400" dirty="0"/>
              <a:t>, </a:t>
            </a:r>
            <a:r>
              <a:rPr lang="ru-RU" sz="1400" dirty="0" err="1"/>
              <a:t>цільового</a:t>
            </a:r>
            <a:r>
              <a:rPr lang="ru-RU" sz="1400" dirty="0"/>
              <a:t>, </a:t>
            </a:r>
            <a:r>
              <a:rPr lang="ru-RU" sz="1400" dirty="0" err="1"/>
              <a:t>стажування</a:t>
            </a:r>
            <a:r>
              <a:rPr lang="ru-RU" sz="1400" dirty="0"/>
              <a:t> і допуску до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проводив </a:t>
            </a:r>
            <a:r>
              <a:rPr lang="ru-RU" sz="1400" dirty="0" err="1"/>
              <a:t>інструктаж</a:t>
            </a:r>
            <a:r>
              <a:rPr lang="ru-RU" sz="1400" dirty="0"/>
              <a:t>, </a:t>
            </a:r>
            <a:r>
              <a:rPr lang="ru-RU" sz="1400" dirty="0" err="1"/>
              <a:t>робить</a:t>
            </a:r>
            <a:r>
              <a:rPr lang="ru-RU" sz="1400" dirty="0"/>
              <a:t> </a:t>
            </a:r>
            <a:r>
              <a:rPr lang="ru-RU" sz="1400" dirty="0" err="1"/>
              <a:t>запис</a:t>
            </a:r>
            <a:r>
              <a:rPr lang="ru-RU" sz="1400" dirty="0"/>
              <a:t> в “</a:t>
            </a:r>
            <a:r>
              <a:rPr lang="ru-RU" sz="1400" dirty="0" err="1"/>
              <a:t>Журналі</a:t>
            </a:r>
            <a:r>
              <a:rPr lang="ru-RU" sz="1400" dirty="0"/>
              <a:t> </a:t>
            </a:r>
            <a:r>
              <a:rPr lang="ru-RU" sz="1400" dirty="0" err="1"/>
              <a:t>реєстрації</a:t>
            </a:r>
            <a:r>
              <a:rPr lang="ru-RU" sz="1400" dirty="0"/>
              <a:t> </a:t>
            </a:r>
            <a:r>
              <a:rPr lang="ru-RU" sz="1400" dirty="0" err="1"/>
              <a:t>інструктажів</a:t>
            </a:r>
            <a:r>
              <a:rPr lang="ru-RU" sz="1400" dirty="0"/>
              <a:t>” на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 з </a:t>
            </a:r>
            <a:r>
              <a:rPr lang="ru-RU" sz="1400" dirty="0" err="1"/>
              <a:t>обов'язковим</a:t>
            </a:r>
            <a:r>
              <a:rPr lang="ru-RU" sz="1400" dirty="0"/>
              <a:t> </a:t>
            </a:r>
            <a:r>
              <a:rPr lang="ru-RU" sz="1400" dirty="0" err="1"/>
              <a:t>підписом</a:t>
            </a:r>
            <a:r>
              <a:rPr lang="ru-RU" sz="1400" dirty="0"/>
              <a:t> </a:t>
            </a:r>
            <a:r>
              <a:rPr lang="ru-RU" sz="1400" dirty="0" err="1"/>
              <a:t>хто</a:t>
            </a:r>
            <a:r>
              <a:rPr lang="ru-RU" sz="1400" dirty="0"/>
              <a:t> </a:t>
            </a:r>
            <a:r>
              <a:rPr lang="ru-RU" sz="1400" dirty="0" err="1"/>
              <a:t>інструктується</a:t>
            </a:r>
            <a:r>
              <a:rPr lang="ru-RU" sz="1400" dirty="0"/>
              <a:t> і </a:t>
            </a:r>
            <a:r>
              <a:rPr lang="ru-RU" sz="1400" dirty="0" err="1"/>
              <a:t>інструктує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При </a:t>
            </a:r>
            <a:r>
              <a:rPr lang="ru-RU" sz="1400" dirty="0" err="1"/>
              <a:t>реєстрації</a:t>
            </a:r>
            <a:r>
              <a:rPr lang="ru-RU" sz="1400" dirty="0"/>
              <a:t> </a:t>
            </a:r>
            <a:r>
              <a:rPr lang="ru-RU" sz="1400" dirty="0" err="1"/>
              <a:t>позапланового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</a:t>
            </a:r>
            <a:r>
              <a:rPr lang="ru-RU" sz="1400" dirty="0" err="1"/>
              <a:t>вказують</a:t>
            </a:r>
            <a:r>
              <a:rPr lang="ru-RU" sz="1400" dirty="0"/>
              <a:t> причину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проведення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err="1" smtClean="0"/>
              <a:t>Первинний</a:t>
            </a:r>
            <a:r>
              <a:rPr lang="ru-RU" sz="1400" dirty="0"/>
              <a:t>, </a:t>
            </a:r>
            <a:r>
              <a:rPr lang="ru-RU" sz="1400" dirty="0" err="1"/>
              <a:t>повторний</a:t>
            </a:r>
            <a:r>
              <a:rPr lang="ru-RU" sz="1400" dirty="0"/>
              <a:t>, </a:t>
            </a:r>
            <a:r>
              <a:rPr lang="ru-RU" sz="1400" dirty="0" err="1"/>
              <a:t>позаплановий</a:t>
            </a:r>
            <a:r>
              <a:rPr lang="ru-RU" sz="1400" dirty="0"/>
              <a:t> та </a:t>
            </a:r>
            <a:r>
              <a:rPr lang="ru-RU" sz="1400" dirty="0" err="1"/>
              <a:t>цільовий</a:t>
            </a:r>
            <a:r>
              <a:rPr lang="ru-RU" sz="1400" dirty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проводить </a:t>
            </a:r>
            <a:r>
              <a:rPr lang="ru-RU" sz="1400" dirty="0" err="1"/>
              <a:t>безпосередній</a:t>
            </a:r>
            <a:r>
              <a:rPr lang="ru-RU" sz="1400" dirty="0"/>
              <a:t> </a:t>
            </a:r>
            <a:r>
              <a:rPr lang="ru-RU" sz="1400" dirty="0" err="1"/>
              <a:t>керівник</a:t>
            </a:r>
            <a:r>
              <a:rPr lang="ru-RU" sz="1400" dirty="0"/>
              <a:t> (</a:t>
            </a:r>
            <a:r>
              <a:rPr lang="ru-RU" sz="1400" dirty="0" err="1"/>
              <a:t>майстер</a:t>
            </a:r>
            <a:r>
              <a:rPr lang="ru-RU" sz="1400" dirty="0"/>
              <a:t>). </a:t>
            </a:r>
            <a:endParaRPr lang="ru-RU" sz="1400" dirty="0" smtClean="0"/>
          </a:p>
          <a:p>
            <a:r>
              <a:rPr lang="ru-RU" sz="1400" dirty="0" err="1" smtClean="0"/>
              <a:t>Первинний</a:t>
            </a:r>
            <a:r>
              <a:rPr lang="ru-RU" sz="1400" dirty="0" smtClean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: проводиться до початку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безпосередньо</a:t>
            </a:r>
            <a:r>
              <a:rPr lang="ru-RU" sz="1400" dirty="0"/>
              <a:t> на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 з </a:t>
            </a:r>
            <a:r>
              <a:rPr lang="ru-RU" sz="1400" dirty="0" err="1"/>
              <a:t>працівником</a:t>
            </a:r>
            <a:r>
              <a:rPr lang="ru-RU" sz="1400" dirty="0"/>
              <a:t>: </a:t>
            </a:r>
            <a:r>
              <a:rPr lang="ru-RU" sz="1400" dirty="0" err="1"/>
              <a:t>новоприйнятим</a:t>
            </a:r>
            <a:r>
              <a:rPr lang="ru-RU" sz="1400" dirty="0"/>
              <a:t> (</a:t>
            </a:r>
            <a:r>
              <a:rPr lang="ru-RU" sz="1400" dirty="0" err="1"/>
              <a:t>постійно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тимчасово</a:t>
            </a:r>
            <a:r>
              <a:rPr lang="ru-RU" sz="1400" dirty="0"/>
              <a:t>) на </a:t>
            </a:r>
            <a:r>
              <a:rPr lang="ru-RU" sz="1400" dirty="0" err="1"/>
              <a:t>підприємство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до </a:t>
            </a:r>
            <a:r>
              <a:rPr lang="ru-RU" sz="1400" dirty="0" err="1"/>
              <a:t>фізичної</a:t>
            </a:r>
            <a:r>
              <a:rPr lang="ru-RU" sz="1400" dirty="0"/>
              <a:t> особи, яка </a:t>
            </a:r>
            <a:r>
              <a:rPr lang="ru-RU" sz="1400" dirty="0" err="1"/>
              <a:t>використовує</a:t>
            </a:r>
            <a:r>
              <a:rPr lang="ru-RU" sz="1400" dirty="0"/>
              <a:t> </a:t>
            </a:r>
            <a:r>
              <a:rPr lang="ru-RU" sz="1400" dirty="0" err="1"/>
              <a:t>найману</a:t>
            </a:r>
            <a:r>
              <a:rPr lang="ru-RU" sz="1400" dirty="0"/>
              <a:t> </a:t>
            </a:r>
            <a:r>
              <a:rPr lang="ru-RU" sz="1400" dirty="0" err="1"/>
              <a:t>працю</a:t>
            </a:r>
            <a:r>
              <a:rPr lang="ru-RU" sz="1400" dirty="0"/>
              <a:t>; </a:t>
            </a:r>
            <a:r>
              <a:rPr lang="ru-RU" sz="1400" dirty="0" err="1"/>
              <a:t>який</a:t>
            </a:r>
            <a:r>
              <a:rPr lang="ru-RU" sz="1400" dirty="0"/>
              <a:t> переводиться з одного структурного </a:t>
            </a:r>
            <a:r>
              <a:rPr lang="ru-RU" sz="1400" dirty="0" err="1"/>
              <a:t>підрозділу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 до </a:t>
            </a:r>
            <a:r>
              <a:rPr lang="ru-RU" sz="1400" dirty="0" err="1"/>
              <a:t>іншого</a:t>
            </a:r>
            <a:r>
              <a:rPr lang="ru-RU" sz="1400" dirty="0"/>
              <a:t>;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виконує</a:t>
            </a:r>
            <a:r>
              <a:rPr lang="ru-RU" sz="1400" dirty="0"/>
              <a:t> </a:t>
            </a:r>
            <a:r>
              <a:rPr lang="ru-RU" sz="1400" dirty="0" err="1"/>
              <a:t>нову</a:t>
            </a:r>
            <a:r>
              <a:rPr lang="ru-RU" sz="1400" dirty="0"/>
              <a:t> для </a:t>
            </a:r>
            <a:r>
              <a:rPr lang="ru-RU" sz="1400" dirty="0" err="1"/>
              <a:t>нього</a:t>
            </a:r>
            <a:r>
              <a:rPr lang="ru-RU" sz="1400" dirty="0"/>
              <a:t> роботу; </a:t>
            </a:r>
            <a:r>
              <a:rPr lang="ru-RU" sz="1400" dirty="0" err="1"/>
              <a:t>відрядженим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 </a:t>
            </a:r>
            <a:r>
              <a:rPr lang="ru-RU" sz="1400" dirty="0" err="1"/>
              <a:t>іншого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бере</a:t>
            </a:r>
            <a:r>
              <a:rPr lang="ru-RU" sz="1400" dirty="0"/>
              <a:t> </a:t>
            </a:r>
            <a:r>
              <a:rPr lang="ru-RU" sz="1400" dirty="0" err="1"/>
              <a:t>безпосередню</a:t>
            </a:r>
            <a:r>
              <a:rPr lang="ru-RU" sz="1400" dirty="0"/>
              <a:t> участь у </a:t>
            </a:r>
            <a:r>
              <a:rPr lang="ru-RU" sz="1400" dirty="0" err="1"/>
              <a:t>виробничому</a:t>
            </a:r>
            <a:r>
              <a:rPr lang="ru-RU" sz="1400" dirty="0"/>
              <a:t> </a:t>
            </a:r>
            <a:r>
              <a:rPr lang="ru-RU" sz="1400" dirty="0" err="1"/>
              <a:t>процесі</a:t>
            </a:r>
            <a:r>
              <a:rPr lang="ru-RU" sz="1400" dirty="0"/>
              <a:t> на </a:t>
            </a:r>
            <a:r>
              <a:rPr lang="ru-RU" sz="1400" dirty="0" err="1"/>
              <a:t>підприємстві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err="1" smtClean="0"/>
              <a:t>Первинний</a:t>
            </a:r>
            <a:r>
              <a:rPr lang="ru-RU" sz="1400" dirty="0" smtClean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на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 проводиться </a:t>
            </a:r>
            <a:r>
              <a:rPr lang="ru-RU" sz="1400" dirty="0" err="1"/>
              <a:t>індивідуально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 </a:t>
            </a:r>
            <a:r>
              <a:rPr lang="ru-RU" sz="1400" dirty="0" err="1"/>
              <a:t>групою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 одного </a:t>
            </a:r>
            <a:r>
              <a:rPr lang="ru-RU" sz="1400" dirty="0" err="1"/>
              <a:t>фаху</a:t>
            </a:r>
            <a:r>
              <a:rPr lang="ru-RU" sz="1400" dirty="0"/>
              <a:t> за </a:t>
            </a:r>
            <a:r>
              <a:rPr lang="ru-RU" sz="1400" dirty="0" err="1"/>
              <a:t>діючими</a:t>
            </a:r>
            <a:r>
              <a:rPr lang="ru-RU" sz="1400" dirty="0"/>
              <a:t> на </a:t>
            </a:r>
            <a:r>
              <a:rPr lang="ru-RU" sz="1400" dirty="0" err="1"/>
              <a:t>підприємстві</a:t>
            </a:r>
            <a:r>
              <a:rPr lang="ru-RU" sz="1400" dirty="0"/>
              <a:t> </a:t>
            </a:r>
            <a:r>
              <a:rPr lang="ru-RU" sz="1400" dirty="0" err="1"/>
              <a:t>інструкціями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відповідно</a:t>
            </a:r>
            <a:r>
              <a:rPr lang="ru-RU" sz="1400" dirty="0"/>
              <a:t> до </a:t>
            </a:r>
            <a:r>
              <a:rPr lang="ru-RU" sz="1400" dirty="0" err="1"/>
              <a:t>виконуваних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581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 err="1"/>
              <a:t>Повторний</a:t>
            </a:r>
            <a:r>
              <a:rPr lang="ru-RU" sz="1400" dirty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проводиться на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 </a:t>
            </a:r>
            <a:r>
              <a:rPr lang="ru-RU" sz="1400" dirty="0" err="1"/>
              <a:t>індивідуально</a:t>
            </a:r>
            <a:r>
              <a:rPr lang="ru-RU" sz="1400" dirty="0"/>
              <a:t> з </a:t>
            </a:r>
            <a:r>
              <a:rPr lang="ru-RU" sz="1400" dirty="0" err="1"/>
              <a:t>окремим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групою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виконують</a:t>
            </a:r>
            <a:r>
              <a:rPr lang="ru-RU" sz="1400" dirty="0"/>
              <a:t> </a:t>
            </a:r>
            <a:r>
              <a:rPr lang="ru-RU" sz="1400" dirty="0" err="1"/>
              <a:t>однотипні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за </a:t>
            </a:r>
            <a:r>
              <a:rPr lang="ru-RU" sz="1400" dirty="0" err="1"/>
              <a:t>обсягом</a:t>
            </a:r>
            <a:r>
              <a:rPr lang="ru-RU" sz="1400" dirty="0"/>
              <a:t> і </a:t>
            </a:r>
            <a:r>
              <a:rPr lang="ru-RU" sz="1400" dirty="0" err="1"/>
              <a:t>змістом</a:t>
            </a:r>
            <a:r>
              <a:rPr lang="ru-RU" sz="1400" dirty="0"/>
              <a:t> </a:t>
            </a:r>
            <a:r>
              <a:rPr lang="ru-RU" sz="1400" dirty="0" err="1"/>
              <a:t>переліку</a:t>
            </a:r>
            <a:r>
              <a:rPr lang="ru-RU" sz="1400" dirty="0"/>
              <a:t> </a:t>
            </a:r>
            <a:r>
              <a:rPr lang="ru-RU" sz="1400" dirty="0" err="1"/>
              <a:t>питань</a:t>
            </a:r>
            <a:r>
              <a:rPr lang="ru-RU" sz="1400" dirty="0"/>
              <a:t> </a:t>
            </a:r>
            <a:r>
              <a:rPr lang="ru-RU" sz="1400" dirty="0" err="1"/>
              <a:t>первинного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err="1" smtClean="0"/>
              <a:t>Повторний</a:t>
            </a:r>
            <a:r>
              <a:rPr lang="ru-RU" sz="1400" dirty="0" smtClean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проводиться в </a:t>
            </a:r>
            <a:r>
              <a:rPr lang="ru-RU" sz="1400" dirty="0" err="1"/>
              <a:t>терміни</a:t>
            </a:r>
            <a:r>
              <a:rPr lang="ru-RU" sz="1400" dirty="0"/>
              <a:t>, </a:t>
            </a:r>
            <a:r>
              <a:rPr lang="ru-RU" sz="1400" dirty="0" err="1"/>
              <a:t>визначені</a:t>
            </a:r>
            <a:r>
              <a:rPr lang="ru-RU" sz="1400" dirty="0"/>
              <a:t> нормативно-</a:t>
            </a:r>
            <a:r>
              <a:rPr lang="ru-RU" sz="1400" dirty="0" err="1"/>
              <a:t>правовими</a:t>
            </a:r>
            <a:r>
              <a:rPr lang="ru-RU" sz="1400" dirty="0"/>
              <a:t> актами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діють</a:t>
            </a:r>
            <a:r>
              <a:rPr lang="ru-RU" sz="1400" dirty="0"/>
              <a:t> у </a:t>
            </a:r>
            <a:r>
              <a:rPr lang="ru-RU" sz="1400" dirty="0" err="1"/>
              <a:t>галузі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роботодавцем</a:t>
            </a:r>
            <a:r>
              <a:rPr lang="ru-RU" sz="1400" dirty="0"/>
              <a:t> (</a:t>
            </a:r>
            <a:r>
              <a:rPr lang="ru-RU" sz="1400" dirty="0" err="1"/>
              <a:t>фізичною</a:t>
            </a:r>
            <a:r>
              <a:rPr lang="ru-RU" sz="1400" dirty="0"/>
              <a:t> особою, яка </a:t>
            </a:r>
            <a:r>
              <a:rPr lang="ru-RU" sz="1400" dirty="0" err="1"/>
              <a:t>використовує</a:t>
            </a:r>
            <a:r>
              <a:rPr lang="ru-RU" sz="1400" dirty="0"/>
              <a:t> </a:t>
            </a:r>
            <a:r>
              <a:rPr lang="ru-RU" sz="1400" dirty="0" err="1"/>
              <a:t>найману</a:t>
            </a:r>
            <a:r>
              <a:rPr lang="ru-RU" sz="1400" dirty="0"/>
              <a:t> </a:t>
            </a:r>
            <a:r>
              <a:rPr lang="ru-RU" sz="1400" dirty="0" err="1"/>
              <a:t>працю</a:t>
            </a:r>
            <a:r>
              <a:rPr lang="ru-RU" sz="1400" dirty="0"/>
              <a:t>) з </a:t>
            </a:r>
            <a:r>
              <a:rPr lang="ru-RU" sz="1400" dirty="0" err="1"/>
              <a:t>урахуванням</a:t>
            </a:r>
            <a:r>
              <a:rPr lang="ru-RU" sz="1400" dirty="0"/>
              <a:t> </a:t>
            </a:r>
            <a:r>
              <a:rPr lang="ru-RU" sz="1400" dirty="0" err="1"/>
              <a:t>конкретних</a:t>
            </a:r>
            <a:r>
              <a:rPr lang="ru-RU" sz="1400" dirty="0"/>
              <a:t> умов </a:t>
            </a:r>
            <a:r>
              <a:rPr lang="ru-RU" sz="1400" dirty="0" err="1"/>
              <a:t>праці</a:t>
            </a:r>
            <a:r>
              <a:rPr lang="ru-RU" sz="1400" dirty="0"/>
              <a:t>, але не </a:t>
            </a:r>
            <a:r>
              <a:rPr lang="ru-RU" sz="1400" dirty="0" err="1"/>
              <a:t>рідше</a:t>
            </a:r>
            <a:r>
              <a:rPr lang="ru-RU" sz="1400" dirty="0"/>
              <a:t>: на роботах з </a:t>
            </a:r>
            <a:r>
              <a:rPr lang="ru-RU" sz="1400" dirty="0" err="1"/>
              <a:t>підвищеною</a:t>
            </a:r>
            <a:r>
              <a:rPr lang="ru-RU" sz="1400" dirty="0"/>
              <a:t> </a:t>
            </a:r>
            <a:r>
              <a:rPr lang="ru-RU" sz="1400" dirty="0" err="1"/>
              <a:t>небезпекою</a:t>
            </a:r>
            <a:r>
              <a:rPr lang="ru-RU" sz="1400" dirty="0"/>
              <a:t> - 1 раз на 3 </a:t>
            </a:r>
            <a:r>
              <a:rPr lang="ru-RU" sz="1400" dirty="0" err="1"/>
              <a:t>місяці</a:t>
            </a:r>
            <a:r>
              <a:rPr lang="ru-RU" sz="1400" dirty="0"/>
              <a:t>; для </a:t>
            </a:r>
            <a:r>
              <a:rPr lang="ru-RU" sz="1400" dirty="0" err="1"/>
              <a:t>решти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- 1 раз на 6 </a:t>
            </a:r>
            <a:r>
              <a:rPr lang="ru-RU" sz="1400" dirty="0" err="1"/>
              <a:t>місяців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err="1" smtClean="0"/>
              <a:t>ІІозаплановий</a:t>
            </a:r>
            <a:r>
              <a:rPr lang="ru-RU" sz="1400" dirty="0" smtClean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проводиться з </a:t>
            </a:r>
            <a:r>
              <a:rPr lang="ru-RU" sz="1400" dirty="0" err="1"/>
              <a:t>працівниками</a:t>
            </a:r>
            <a:r>
              <a:rPr lang="ru-RU" sz="1400" dirty="0"/>
              <a:t> на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в </a:t>
            </a:r>
            <a:r>
              <a:rPr lang="ru-RU" sz="1400" dirty="0" err="1"/>
              <a:t>кабінеті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: при </a:t>
            </a:r>
            <a:r>
              <a:rPr lang="ru-RU" sz="1400" dirty="0" err="1"/>
              <a:t>введенні</a:t>
            </a:r>
            <a:r>
              <a:rPr lang="ru-RU" sz="1400" dirty="0"/>
              <a:t> в </a:t>
            </a:r>
            <a:r>
              <a:rPr lang="ru-RU" sz="1400" dirty="0" err="1"/>
              <a:t>дію</a:t>
            </a:r>
            <a:r>
              <a:rPr lang="ru-RU" sz="1400" dirty="0"/>
              <a:t> </a:t>
            </a:r>
            <a:r>
              <a:rPr lang="ru-RU" sz="1400" dirty="0" err="1"/>
              <a:t>нових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переглянутих</a:t>
            </a:r>
            <a:r>
              <a:rPr lang="ru-RU" sz="1400" dirty="0"/>
              <a:t> нормативно-</a:t>
            </a:r>
            <a:r>
              <a:rPr lang="ru-RU" sz="1400" dirty="0" err="1"/>
              <a:t>правових</a:t>
            </a:r>
            <a:r>
              <a:rPr lang="ru-RU" sz="1400" dirty="0"/>
              <a:t> </a:t>
            </a:r>
            <a:r>
              <a:rPr lang="ru-RU" sz="1400" dirty="0" err="1"/>
              <a:t>актів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при </a:t>
            </a:r>
            <a:r>
              <a:rPr lang="ru-RU" sz="1400" dirty="0" err="1"/>
              <a:t>внесенні</a:t>
            </a:r>
            <a:r>
              <a:rPr lang="ru-RU" sz="1400" dirty="0"/>
              <a:t> </a:t>
            </a:r>
            <a:r>
              <a:rPr lang="ru-RU" sz="1400" dirty="0" err="1"/>
              <a:t>змін</a:t>
            </a:r>
            <a:r>
              <a:rPr lang="ru-RU" sz="1400" dirty="0"/>
              <a:t> та </a:t>
            </a:r>
            <a:r>
              <a:rPr lang="ru-RU" sz="1400" dirty="0" err="1"/>
              <a:t>доповнень</a:t>
            </a:r>
            <a:r>
              <a:rPr lang="ru-RU" sz="1400" dirty="0"/>
              <a:t> до них; при </a:t>
            </a:r>
            <a:r>
              <a:rPr lang="ru-RU" sz="1400" dirty="0" err="1"/>
              <a:t>зміні</a:t>
            </a:r>
            <a:r>
              <a:rPr lang="ru-RU" sz="1400" dirty="0"/>
              <a:t> </a:t>
            </a:r>
            <a:r>
              <a:rPr lang="ru-RU" sz="1400" dirty="0" err="1"/>
              <a:t>технологічного</a:t>
            </a:r>
            <a:r>
              <a:rPr lang="ru-RU" sz="1400" dirty="0"/>
              <a:t> </a:t>
            </a:r>
            <a:r>
              <a:rPr lang="ru-RU" sz="1400" dirty="0" err="1"/>
              <a:t>процесу</a:t>
            </a:r>
            <a:r>
              <a:rPr lang="ru-RU" sz="1400" dirty="0"/>
              <a:t>, </a:t>
            </a:r>
            <a:r>
              <a:rPr lang="ru-RU" sz="1400" dirty="0" err="1"/>
              <a:t>заміні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модернізації</a:t>
            </a:r>
            <a:r>
              <a:rPr lang="ru-RU" sz="1400" dirty="0"/>
              <a:t> </a:t>
            </a:r>
            <a:r>
              <a:rPr lang="ru-RU" sz="1400" dirty="0" err="1"/>
              <a:t>устаткування</a:t>
            </a:r>
            <a:r>
              <a:rPr lang="ru-RU" sz="1400" dirty="0"/>
              <a:t>, </a:t>
            </a:r>
            <a:r>
              <a:rPr lang="ru-RU" sz="1400" dirty="0" err="1"/>
              <a:t>приладів</a:t>
            </a:r>
            <a:r>
              <a:rPr lang="ru-RU" sz="1400" dirty="0"/>
              <a:t> та </a:t>
            </a:r>
            <a:r>
              <a:rPr lang="ru-RU" sz="1400" dirty="0" err="1"/>
              <a:t>інструментів</a:t>
            </a:r>
            <a:r>
              <a:rPr lang="ru-RU" sz="1400" dirty="0"/>
              <a:t>, </a:t>
            </a:r>
            <a:r>
              <a:rPr lang="ru-RU" sz="1400" dirty="0" err="1"/>
              <a:t>вихідної</a:t>
            </a:r>
            <a:r>
              <a:rPr lang="ru-RU" sz="1400" dirty="0"/>
              <a:t> </a:t>
            </a:r>
            <a:r>
              <a:rPr lang="ru-RU" sz="1400" dirty="0" err="1"/>
              <a:t>сировини</a:t>
            </a:r>
            <a:r>
              <a:rPr lang="ru-RU" sz="1400" dirty="0"/>
              <a:t>, </a:t>
            </a:r>
            <a:r>
              <a:rPr lang="ru-RU" sz="1400" dirty="0" err="1"/>
              <a:t>матеріалів</a:t>
            </a:r>
            <a:r>
              <a:rPr lang="ru-RU" sz="1400" dirty="0"/>
              <a:t> та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факторів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впливають</a:t>
            </a:r>
            <a:r>
              <a:rPr lang="ru-RU" sz="1400" dirty="0"/>
              <a:t> на стан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; при </a:t>
            </a:r>
            <a:r>
              <a:rPr lang="ru-RU" sz="1400" dirty="0" err="1"/>
              <a:t>порушеннях</a:t>
            </a:r>
            <a:r>
              <a:rPr lang="ru-RU" sz="1400" dirty="0"/>
              <a:t> </a:t>
            </a:r>
            <a:r>
              <a:rPr lang="ru-RU" sz="1400" dirty="0" err="1"/>
              <a:t>працівниками</a:t>
            </a:r>
            <a:r>
              <a:rPr lang="ru-RU" sz="1400" dirty="0"/>
              <a:t> </a:t>
            </a:r>
            <a:r>
              <a:rPr lang="ru-RU" sz="1400" dirty="0" err="1"/>
              <a:t>вимог</a:t>
            </a:r>
            <a:r>
              <a:rPr lang="ru-RU" sz="1400" dirty="0"/>
              <a:t> нормативно-</a:t>
            </a:r>
            <a:r>
              <a:rPr lang="ru-RU" sz="1400" dirty="0" err="1"/>
              <a:t>правових</a:t>
            </a:r>
            <a:r>
              <a:rPr lang="ru-RU" sz="1400" dirty="0"/>
              <a:t> </a:t>
            </a:r>
            <a:r>
              <a:rPr lang="ru-RU" sz="1400" dirty="0" err="1"/>
              <a:t>актів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призвели</a:t>
            </a:r>
            <a:r>
              <a:rPr lang="ru-RU" sz="1400" dirty="0"/>
              <a:t> до травм, </a:t>
            </a:r>
            <a:r>
              <a:rPr lang="ru-RU" sz="1400" dirty="0" err="1"/>
              <a:t>аварій</a:t>
            </a:r>
            <a:r>
              <a:rPr lang="ru-RU" sz="1400" dirty="0"/>
              <a:t>, </a:t>
            </a:r>
            <a:r>
              <a:rPr lang="ru-RU" sz="1400" dirty="0" err="1"/>
              <a:t>пожеж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; при </a:t>
            </a:r>
            <a:r>
              <a:rPr lang="ru-RU" sz="1400" dirty="0" err="1"/>
              <a:t>перерві</a:t>
            </a:r>
            <a:r>
              <a:rPr lang="ru-RU" sz="1400" dirty="0"/>
              <a:t> в </a:t>
            </a:r>
            <a:r>
              <a:rPr lang="ru-RU" sz="1400" dirty="0" err="1"/>
              <a:t>роботі</a:t>
            </a:r>
            <a:r>
              <a:rPr lang="ru-RU" sz="1400" dirty="0"/>
              <a:t> </a:t>
            </a:r>
            <a:r>
              <a:rPr lang="ru-RU" sz="1400" dirty="0" err="1"/>
              <a:t>виконавця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</a:t>
            </a:r>
            <a:r>
              <a:rPr lang="ru-RU" sz="1400" dirty="0" err="1"/>
              <a:t>більш</a:t>
            </a:r>
            <a:r>
              <a:rPr lang="ru-RU" sz="1400" dirty="0"/>
              <a:t> </a:t>
            </a:r>
            <a:r>
              <a:rPr lang="ru-RU" sz="1400" dirty="0" err="1"/>
              <a:t>ніж</a:t>
            </a:r>
            <a:r>
              <a:rPr lang="ru-RU" sz="1400" dirty="0"/>
              <a:t> на 30 </a:t>
            </a:r>
            <a:r>
              <a:rPr lang="ru-RU" sz="1400" dirty="0" err="1"/>
              <a:t>календарних</a:t>
            </a:r>
            <a:r>
              <a:rPr lang="ru-RU" sz="1400" dirty="0"/>
              <a:t> </a:t>
            </a:r>
            <a:r>
              <a:rPr lang="ru-RU" sz="1400" dirty="0" err="1"/>
              <a:t>днів</a:t>
            </a:r>
            <a:r>
              <a:rPr lang="ru-RU" sz="1400" dirty="0"/>
              <a:t> - для </a:t>
            </a:r>
            <a:r>
              <a:rPr lang="ru-RU" sz="1400" dirty="0" err="1"/>
              <a:t>робіт</a:t>
            </a:r>
            <a:r>
              <a:rPr lang="ru-RU" sz="1400" dirty="0"/>
              <a:t> з </a:t>
            </a:r>
            <a:r>
              <a:rPr lang="ru-RU" sz="1400" dirty="0" err="1"/>
              <a:t>підвищеною</a:t>
            </a:r>
            <a:r>
              <a:rPr lang="ru-RU" sz="1400" dirty="0"/>
              <a:t> </a:t>
            </a:r>
            <a:r>
              <a:rPr lang="ru-RU" sz="1400" dirty="0" err="1"/>
              <a:t>небезпекою</a:t>
            </a:r>
            <a:r>
              <a:rPr lang="ru-RU" sz="1400" dirty="0"/>
              <a:t>, а для </a:t>
            </a:r>
            <a:r>
              <a:rPr lang="ru-RU" sz="1400" dirty="0" err="1"/>
              <a:t>решти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- </a:t>
            </a:r>
            <a:r>
              <a:rPr lang="ru-RU" sz="1400" dirty="0" err="1"/>
              <a:t>понад</a:t>
            </a:r>
            <a:r>
              <a:rPr lang="ru-RU" sz="1400" dirty="0"/>
              <a:t> 60 </a:t>
            </a:r>
            <a:r>
              <a:rPr lang="ru-RU" sz="1400" dirty="0" err="1"/>
              <a:t>днів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err="1" smtClean="0"/>
              <a:t>Позаплановий</a:t>
            </a:r>
            <a:r>
              <a:rPr lang="ru-RU" sz="1400" dirty="0" smtClean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проводитись</a:t>
            </a:r>
            <a:r>
              <a:rPr lang="ru-RU" sz="1400" dirty="0"/>
              <a:t> </a:t>
            </a:r>
            <a:r>
              <a:rPr lang="ru-RU" sz="1400" dirty="0" err="1"/>
              <a:t>індивідуально</a:t>
            </a:r>
            <a:r>
              <a:rPr lang="ru-RU" sz="1400" dirty="0"/>
              <a:t> з </a:t>
            </a:r>
            <a:r>
              <a:rPr lang="ru-RU" sz="1400" dirty="0" err="1"/>
              <a:t>окремим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 </a:t>
            </a:r>
            <a:r>
              <a:rPr lang="ru-RU" sz="1400" dirty="0" err="1"/>
              <a:t>групою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одного </a:t>
            </a:r>
            <a:r>
              <a:rPr lang="ru-RU" sz="1400" dirty="0" err="1"/>
              <a:t>фаху</a:t>
            </a:r>
            <a:r>
              <a:rPr lang="ru-RU" sz="1400" dirty="0"/>
              <a:t>. </a:t>
            </a:r>
            <a:r>
              <a:rPr lang="ru-RU" sz="1400" dirty="0" err="1"/>
              <a:t>Обсяг</a:t>
            </a:r>
            <a:r>
              <a:rPr lang="ru-RU" sz="1400" dirty="0"/>
              <a:t> і </a:t>
            </a:r>
            <a:r>
              <a:rPr lang="ru-RU" sz="1400" dirty="0" err="1"/>
              <a:t>зміст</a:t>
            </a:r>
            <a:r>
              <a:rPr lang="ru-RU" sz="1400" dirty="0"/>
              <a:t> </a:t>
            </a:r>
            <a:r>
              <a:rPr lang="ru-RU" sz="1400" dirty="0" err="1"/>
              <a:t>позапланового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</a:t>
            </a:r>
            <a:r>
              <a:rPr lang="ru-RU" sz="1400" dirty="0" err="1"/>
              <a:t>визначаються</a:t>
            </a:r>
            <a:r>
              <a:rPr lang="ru-RU" sz="1400" dirty="0"/>
              <a:t> в кожному </a:t>
            </a:r>
            <a:r>
              <a:rPr lang="ru-RU" sz="1400" dirty="0" err="1"/>
              <a:t>окремому</a:t>
            </a:r>
            <a:r>
              <a:rPr lang="ru-RU" sz="1400" dirty="0"/>
              <a:t> </a:t>
            </a:r>
            <a:r>
              <a:rPr lang="ru-RU" sz="1400" dirty="0" err="1"/>
              <a:t>випадку</a:t>
            </a:r>
            <a:r>
              <a:rPr lang="ru-RU" sz="1400" dirty="0"/>
              <a:t> </a:t>
            </a:r>
            <a:r>
              <a:rPr lang="ru-RU" sz="1400" dirty="0" err="1"/>
              <a:t>залежно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причин і </a:t>
            </a:r>
            <a:r>
              <a:rPr lang="ru-RU" sz="1400" dirty="0" err="1"/>
              <a:t>обставин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спричинили</a:t>
            </a:r>
            <a:r>
              <a:rPr lang="ru-RU" sz="1400" dirty="0"/>
              <a:t> потребу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проведення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err="1" smtClean="0"/>
              <a:t>Цільовий</a:t>
            </a:r>
            <a:r>
              <a:rPr lang="ru-RU" sz="1400" dirty="0" smtClean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проводиться з </a:t>
            </a:r>
            <a:r>
              <a:rPr lang="ru-RU" sz="1400" dirty="0" err="1"/>
              <a:t>працівниками</a:t>
            </a:r>
            <a:r>
              <a:rPr lang="ru-RU" sz="1400" dirty="0"/>
              <a:t>: при </a:t>
            </a:r>
            <a:r>
              <a:rPr lang="ru-RU" sz="1400" dirty="0" err="1"/>
              <a:t>ліквідації</a:t>
            </a:r>
            <a:r>
              <a:rPr lang="ru-RU" sz="1400" dirty="0"/>
              <a:t> </a:t>
            </a:r>
            <a:r>
              <a:rPr lang="ru-RU" sz="1400" dirty="0" err="1"/>
              <a:t>аварії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стихійного</a:t>
            </a:r>
            <a:r>
              <a:rPr lang="ru-RU" sz="1400" dirty="0"/>
              <a:t> лиха; при </a:t>
            </a:r>
            <a:r>
              <a:rPr lang="ru-RU" sz="1400" dirty="0" err="1"/>
              <a:t>проведенні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, на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відповідно</a:t>
            </a:r>
            <a:r>
              <a:rPr lang="ru-RU" sz="1400" dirty="0"/>
              <a:t> до </a:t>
            </a:r>
            <a:r>
              <a:rPr lang="ru-RU" sz="1400" dirty="0" err="1"/>
              <a:t>законодавства</a:t>
            </a:r>
            <a:r>
              <a:rPr lang="ru-RU" sz="1400" dirty="0"/>
              <a:t>, </a:t>
            </a:r>
            <a:r>
              <a:rPr lang="ru-RU" sz="1400" dirty="0" err="1"/>
              <a:t>оформлюються</a:t>
            </a:r>
            <a:r>
              <a:rPr lang="ru-RU" sz="1400" dirty="0"/>
              <a:t> наряд-допуск, наказ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розпорядження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err="1" smtClean="0"/>
              <a:t>Цільовий</a:t>
            </a:r>
            <a:r>
              <a:rPr lang="ru-RU" sz="1400" dirty="0" smtClean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проводиться </a:t>
            </a:r>
            <a:r>
              <a:rPr lang="ru-RU" sz="1400" dirty="0" err="1"/>
              <a:t>індивідуально</a:t>
            </a:r>
            <a:r>
              <a:rPr lang="ru-RU" sz="1400" dirty="0"/>
              <a:t> з </a:t>
            </a:r>
            <a:r>
              <a:rPr lang="ru-RU" sz="1400" dirty="0" err="1"/>
              <a:t>окремим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 </a:t>
            </a:r>
            <a:r>
              <a:rPr lang="ru-RU" sz="1400" dirty="0" err="1"/>
              <a:t>групою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. </a:t>
            </a:r>
            <a:r>
              <a:rPr lang="ru-RU" sz="1400" dirty="0" err="1"/>
              <a:t>Обсяг</a:t>
            </a:r>
            <a:r>
              <a:rPr lang="ru-RU" sz="1400" dirty="0"/>
              <a:t> і </a:t>
            </a:r>
            <a:r>
              <a:rPr lang="ru-RU" sz="1400" dirty="0" err="1"/>
              <a:t>зміст</a:t>
            </a:r>
            <a:r>
              <a:rPr lang="ru-RU" sz="1400" dirty="0"/>
              <a:t> </a:t>
            </a:r>
            <a:r>
              <a:rPr lang="ru-RU" sz="1400" dirty="0" err="1"/>
              <a:t>цільового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</a:t>
            </a:r>
            <a:r>
              <a:rPr lang="ru-RU" sz="1400" dirty="0" err="1"/>
              <a:t>визначаються</a:t>
            </a:r>
            <a:r>
              <a:rPr lang="ru-RU" sz="1400" dirty="0"/>
              <a:t> </a:t>
            </a:r>
            <a:r>
              <a:rPr lang="ru-RU" sz="1400" dirty="0" err="1"/>
              <a:t>залежно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виду </a:t>
            </a:r>
            <a:r>
              <a:rPr lang="ru-RU" sz="1400" dirty="0" err="1"/>
              <a:t>робіт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виконуватимуться</a:t>
            </a:r>
            <a:r>
              <a:rPr lang="ru-RU" sz="1400" dirty="0"/>
              <a:t>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777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 err="1"/>
              <a:t>Стажування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/>
              <a:t>робочі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 </a:t>
            </a:r>
            <a:r>
              <a:rPr lang="ru-RU" sz="1400" dirty="0" err="1"/>
              <a:t>випускники</a:t>
            </a:r>
            <a:r>
              <a:rPr lang="ru-RU" sz="1400" dirty="0"/>
              <a:t> профтехучилищ, </a:t>
            </a:r>
            <a:r>
              <a:rPr lang="ru-RU" sz="1400" dirty="0" err="1"/>
              <a:t>учбово-виробничих</a:t>
            </a:r>
            <a:r>
              <a:rPr lang="ru-RU" sz="1400" dirty="0"/>
              <a:t> </a:t>
            </a:r>
            <a:r>
              <a:rPr lang="ru-RU" sz="1400" dirty="0" err="1"/>
              <a:t>комбінатів</a:t>
            </a:r>
            <a:r>
              <a:rPr lang="ru-RU" sz="1400" dirty="0"/>
              <a:t>,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первинного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на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 </a:t>
            </a:r>
            <a:r>
              <a:rPr lang="ru-RU" sz="1400" dirty="0" err="1"/>
              <a:t>винні</a:t>
            </a:r>
            <a:r>
              <a:rPr lang="ru-RU" sz="1400" dirty="0"/>
              <a:t> </a:t>
            </a:r>
            <a:r>
              <a:rPr lang="ru-RU" sz="1400" dirty="0" err="1"/>
              <a:t>протягом</a:t>
            </a:r>
            <a:r>
              <a:rPr lang="ru-RU" sz="1400" dirty="0"/>
              <a:t> перших 2-15 </a:t>
            </a:r>
            <a:r>
              <a:rPr lang="ru-RU" sz="1400" dirty="0" err="1"/>
              <a:t>змін</a:t>
            </a:r>
            <a:r>
              <a:rPr lang="ru-RU" sz="1400" dirty="0"/>
              <a:t> (</a:t>
            </a:r>
            <a:r>
              <a:rPr lang="ru-RU" sz="1400" dirty="0" err="1"/>
              <a:t>залежно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характеру </a:t>
            </a:r>
            <a:r>
              <a:rPr lang="ru-RU" sz="1400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кваліфікації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) пройти </a:t>
            </a:r>
            <a:r>
              <a:rPr lang="ru-RU" sz="1400" dirty="0" err="1"/>
              <a:t>стажування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керівництвом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призначених</a:t>
            </a:r>
            <a:r>
              <a:rPr lang="ru-RU" sz="1400" dirty="0"/>
              <a:t> наказом. </a:t>
            </a:r>
            <a:r>
              <a:rPr lang="ru-RU" sz="1400" dirty="0" err="1"/>
              <a:t>Керівництво</a:t>
            </a:r>
            <a:r>
              <a:rPr lang="ru-RU" sz="1400" dirty="0"/>
              <a:t> цеху, </a:t>
            </a:r>
            <a:r>
              <a:rPr lang="ru-RU" sz="1400" dirty="0" err="1"/>
              <a:t>ділянки</a:t>
            </a:r>
            <a:r>
              <a:rPr lang="ru-RU" sz="1400" dirty="0"/>
              <a:t> за </a:t>
            </a:r>
            <a:r>
              <a:rPr lang="ru-RU" sz="1400" dirty="0" err="1"/>
              <a:t>узгодженням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службою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і </a:t>
            </a:r>
            <a:r>
              <a:rPr lang="ru-RU" sz="1400" dirty="0" err="1"/>
              <a:t>профспілковим</a:t>
            </a:r>
            <a:r>
              <a:rPr lang="ru-RU" sz="1400" dirty="0"/>
              <a:t> </a:t>
            </a:r>
            <a:r>
              <a:rPr lang="ru-RU" sz="1400" dirty="0" err="1"/>
              <a:t>комітетом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звільняти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стажування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стаж </a:t>
            </a:r>
            <a:r>
              <a:rPr lang="ru-RU" sz="1400" dirty="0" err="1"/>
              <a:t>роботи</a:t>
            </a:r>
            <a:r>
              <a:rPr lang="ru-RU" sz="1400" dirty="0"/>
              <a:t> за </a:t>
            </a:r>
            <a:r>
              <a:rPr lang="ru-RU" sz="1400" dirty="0" err="1"/>
              <a:t>фахом</a:t>
            </a:r>
            <a:r>
              <a:rPr lang="ru-RU" sz="1400" dirty="0"/>
              <a:t> не </a:t>
            </a:r>
            <a:r>
              <a:rPr lang="ru-RU" sz="1400" dirty="0" err="1"/>
              <a:t>менше</a:t>
            </a:r>
            <a:r>
              <a:rPr lang="ru-RU" sz="1400" dirty="0"/>
              <a:t> </a:t>
            </a:r>
            <a:r>
              <a:rPr lang="ru-RU" sz="1400" dirty="0" err="1"/>
              <a:t>трьох</a:t>
            </a:r>
            <a:r>
              <a:rPr lang="ru-RU" sz="1400" dirty="0"/>
              <a:t> </a:t>
            </a:r>
            <a:r>
              <a:rPr lang="ru-RU" sz="1400" dirty="0" err="1"/>
              <a:t>років</a:t>
            </a:r>
            <a:r>
              <a:rPr lang="ru-RU" sz="1400" dirty="0"/>
              <a:t>, </a:t>
            </a:r>
            <a:r>
              <a:rPr lang="ru-RU" sz="1400" dirty="0" err="1"/>
              <a:t>перехідного</a:t>
            </a:r>
            <a:r>
              <a:rPr lang="ru-RU" sz="1400" dirty="0"/>
              <a:t> з одного цеху в </a:t>
            </a:r>
            <a:r>
              <a:rPr lang="ru-RU" sz="1400" dirty="0" err="1"/>
              <a:t>іншій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характер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і тип </a:t>
            </a:r>
            <a:r>
              <a:rPr lang="ru-RU" sz="1400" dirty="0" err="1"/>
              <a:t>устаткування</a:t>
            </a:r>
            <a:r>
              <a:rPr lang="ru-RU" sz="1400" dirty="0"/>
              <a:t>, на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працював</a:t>
            </a:r>
            <a:r>
              <a:rPr lang="ru-RU" sz="1400" dirty="0"/>
              <a:t> </a:t>
            </a:r>
            <a:r>
              <a:rPr lang="ru-RU" sz="1400" dirty="0" err="1"/>
              <a:t>раніше</a:t>
            </a:r>
            <a:r>
              <a:rPr lang="ru-RU" sz="1400" dirty="0"/>
              <a:t>, не </a:t>
            </a:r>
            <a:r>
              <a:rPr lang="ru-RU" sz="1400" dirty="0" err="1"/>
              <a:t>міняються</a:t>
            </a:r>
            <a:r>
              <a:rPr lang="ru-RU" sz="1400" dirty="0"/>
              <a:t>. </a:t>
            </a:r>
            <a:r>
              <a:rPr lang="ru-RU" sz="1400" dirty="0" err="1"/>
              <a:t>Проходження</a:t>
            </a:r>
            <a:r>
              <a:rPr lang="ru-RU" sz="1400" dirty="0"/>
              <a:t> </a:t>
            </a:r>
            <a:r>
              <a:rPr lang="ru-RU" sz="1400" dirty="0" err="1"/>
              <a:t>стажування</a:t>
            </a:r>
            <a:r>
              <a:rPr lang="ru-RU" sz="1400" dirty="0"/>
              <a:t>, </a:t>
            </a:r>
            <a:r>
              <a:rPr lang="ru-RU" sz="1400" dirty="0" err="1"/>
              <a:t>закріплення</a:t>
            </a:r>
            <a:r>
              <a:rPr lang="ru-RU" sz="1400" dirty="0"/>
              <a:t> </a:t>
            </a:r>
            <a:r>
              <a:rPr lang="ru-RU" sz="1400" dirty="0" err="1"/>
              <a:t>відповідальних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, допуск до </a:t>
            </a:r>
            <a:r>
              <a:rPr lang="ru-RU" sz="1400" dirty="0" err="1"/>
              <a:t>самостійної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оформляються</a:t>
            </a:r>
            <a:r>
              <a:rPr lang="ru-RU" sz="1400" dirty="0"/>
              <a:t> наказами та </a:t>
            </a:r>
            <a:r>
              <a:rPr lang="ru-RU" sz="1400" dirty="0" err="1"/>
              <a:t>робиться</a:t>
            </a:r>
            <a:r>
              <a:rPr lang="ru-RU" sz="1400" dirty="0"/>
              <a:t> </a:t>
            </a:r>
            <a:r>
              <a:rPr lang="ru-RU" sz="1400" dirty="0" err="1"/>
              <a:t>відмітка</a:t>
            </a:r>
            <a:r>
              <a:rPr lang="ru-RU" sz="1400" dirty="0"/>
              <a:t> в </a:t>
            </a:r>
            <a:r>
              <a:rPr lang="ru-RU" sz="1400" dirty="0" err="1"/>
              <a:t>журналі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11</a:t>
            </a:r>
            <a:r>
              <a:rPr lang="ru-RU" sz="1400" dirty="0"/>
              <a:t>. </a:t>
            </a:r>
            <a:r>
              <a:rPr lang="ru-RU" sz="1400" dirty="0" err="1"/>
              <a:t>Програма</a:t>
            </a:r>
            <a:r>
              <a:rPr lang="ru-RU" sz="1400" dirty="0"/>
              <a:t> </a:t>
            </a:r>
            <a:r>
              <a:rPr lang="ru-RU" sz="1400" dirty="0" err="1"/>
              <a:t>первинного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Первинний</a:t>
            </a:r>
            <a:r>
              <a:rPr lang="ru-RU" sz="1400" dirty="0" smtClean="0"/>
              <a:t> </a:t>
            </a:r>
            <a:r>
              <a:rPr lang="ru-RU" sz="1400" dirty="0" err="1"/>
              <a:t>інструктаж</a:t>
            </a:r>
            <a:r>
              <a:rPr lang="ru-RU" sz="1400" dirty="0"/>
              <a:t> на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 </a:t>
            </a:r>
            <a:r>
              <a:rPr lang="ru-RU" sz="1400" dirty="0" err="1"/>
              <a:t>проводять</a:t>
            </a:r>
            <a:r>
              <a:rPr lang="ru-RU" sz="1400" dirty="0"/>
              <a:t> по </a:t>
            </a:r>
            <a:r>
              <a:rPr lang="ru-RU" sz="1400" dirty="0" err="1"/>
              <a:t>програмах</a:t>
            </a:r>
            <a:r>
              <a:rPr lang="ru-RU" sz="1400" dirty="0"/>
              <a:t>, </a:t>
            </a:r>
            <a:r>
              <a:rPr lang="ru-RU" sz="1400" dirty="0" err="1"/>
              <a:t>розроблених</a:t>
            </a:r>
            <a:r>
              <a:rPr lang="ru-RU" sz="1400" dirty="0"/>
              <a:t> і </a:t>
            </a:r>
            <a:r>
              <a:rPr lang="ru-RU" sz="1400" dirty="0" err="1"/>
              <a:t>затверджених</a:t>
            </a:r>
            <a:r>
              <a:rPr lang="ru-RU" sz="1400" dirty="0"/>
              <a:t> наказом </a:t>
            </a:r>
            <a:r>
              <a:rPr lang="ru-RU" sz="1400" dirty="0" err="1"/>
              <a:t>підприємства</a:t>
            </a:r>
            <a:r>
              <a:rPr lang="ru-RU" sz="1400" dirty="0"/>
              <a:t>, для </a:t>
            </a:r>
            <a:r>
              <a:rPr lang="ru-RU" sz="1400" dirty="0" err="1"/>
              <a:t>окремих</a:t>
            </a:r>
            <a:r>
              <a:rPr lang="ru-RU" sz="1400" dirty="0"/>
              <a:t> </a:t>
            </a:r>
            <a:r>
              <a:rPr lang="ru-RU" sz="1400" dirty="0" err="1"/>
              <a:t>професій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видів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з </a:t>
            </a:r>
            <a:r>
              <a:rPr lang="ru-RU" sz="1400" dirty="0" err="1"/>
              <a:t>урахуванням</a:t>
            </a:r>
            <a:r>
              <a:rPr lang="ru-RU" sz="1400" dirty="0"/>
              <a:t> </a:t>
            </a:r>
            <a:r>
              <a:rPr lang="ru-RU" sz="1400" dirty="0" err="1"/>
              <a:t>вимог</a:t>
            </a:r>
            <a:r>
              <a:rPr lang="ru-RU" sz="1400" dirty="0"/>
              <a:t> </a:t>
            </a:r>
            <a:r>
              <a:rPr lang="ru-RU" sz="1400" dirty="0" err="1"/>
              <a:t>стандартів</a:t>
            </a:r>
            <a:r>
              <a:rPr lang="ru-RU" sz="1400" dirty="0"/>
              <a:t>, </a:t>
            </a:r>
            <a:r>
              <a:rPr lang="ru-RU" sz="1400" dirty="0" err="1"/>
              <a:t>відповідних</a:t>
            </a:r>
            <a:r>
              <a:rPr lang="ru-RU" sz="1400" dirty="0"/>
              <a:t> правил, норм і </a:t>
            </a:r>
            <a:r>
              <a:rPr lang="ru-RU" sz="1400" dirty="0" err="1"/>
              <a:t>інструкцій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і </a:t>
            </a:r>
            <a:r>
              <a:rPr lang="ru-RU" sz="1400" dirty="0" err="1"/>
              <a:t>іншої</a:t>
            </a:r>
            <a:r>
              <a:rPr lang="ru-RU" sz="1400" dirty="0"/>
              <a:t> </a:t>
            </a:r>
            <a:r>
              <a:rPr lang="ru-RU" sz="1400" dirty="0" err="1"/>
              <a:t>технічної</a:t>
            </a:r>
            <a:r>
              <a:rPr lang="ru-RU" sz="1400" dirty="0"/>
              <a:t> </a:t>
            </a:r>
            <a:r>
              <a:rPr lang="ru-RU" sz="1400" dirty="0" err="1"/>
              <a:t>документації</a:t>
            </a:r>
            <a:r>
              <a:rPr lang="ru-RU" sz="1400" dirty="0"/>
              <a:t>. </a:t>
            </a:r>
            <a:r>
              <a:rPr lang="ru-RU" sz="1400" dirty="0" err="1"/>
              <a:t>Програми</a:t>
            </a:r>
            <a:r>
              <a:rPr lang="ru-RU" sz="1400" dirty="0"/>
              <a:t> </a:t>
            </a:r>
            <a:r>
              <a:rPr lang="ru-RU" sz="1400" dirty="0" err="1"/>
              <a:t>погоджують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службою </a:t>
            </a:r>
            <a:r>
              <a:rPr lang="ru-RU" sz="1400" dirty="0" err="1"/>
              <a:t>охорону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і </a:t>
            </a:r>
            <a:r>
              <a:rPr lang="ru-RU" sz="1400" dirty="0" err="1"/>
              <a:t>профспілковим</a:t>
            </a:r>
            <a:r>
              <a:rPr lang="ru-RU" sz="1400" dirty="0"/>
              <a:t> </a:t>
            </a:r>
            <a:r>
              <a:rPr lang="ru-RU" sz="1400" dirty="0" err="1"/>
              <a:t>комітетом</a:t>
            </a:r>
            <a:r>
              <a:rPr lang="ru-RU" sz="1400" dirty="0"/>
              <a:t>. </a:t>
            </a:r>
            <a:r>
              <a:rPr lang="ru-RU" sz="1400" dirty="0" err="1"/>
              <a:t>Примірний</a:t>
            </a:r>
            <a:r>
              <a:rPr lang="ru-RU" sz="1400" dirty="0"/>
              <a:t>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основних</a:t>
            </a:r>
            <a:r>
              <a:rPr lang="ru-RU" sz="1400" dirty="0"/>
              <a:t> </a:t>
            </a:r>
            <a:r>
              <a:rPr lang="ru-RU" sz="1400" dirty="0" err="1"/>
              <a:t>питань</a:t>
            </a:r>
            <a:r>
              <a:rPr lang="ru-RU" sz="1400" dirty="0"/>
              <a:t> </a:t>
            </a:r>
            <a:r>
              <a:rPr lang="ru-RU" sz="1400" dirty="0" err="1"/>
              <a:t>первинного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на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: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err="1" smtClean="0"/>
              <a:t>Загальні</a:t>
            </a:r>
            <a:r>
              <a:rPr lang="ru-RU" sz="1400" dirty="0" smtClean="0"/>
              <a:t> </a:t>
            </a:r>
            <a:r>
              <a:rPr lang="ru-RU" sz="1400" dirty="0" err="1"/>
              <a:t>відомості</a:t>
            </a:r>
            <a:r>
              <a:rPr lang="ru-RU" sz="1400" dirty="0"/>
              <a:t> про </a:t>
            </a:r>
            <a:r>
              <a:rPr lang="ru-RU" sz="1400" dirty="0" err="1"/>
              <a:t>технологічний</a:t>
            </a:r>
            <a:r>
              <a:rPr lang="ru-RU" sz="1400" dirty="0"/>
              <a:t> </a:t>
            </a:r>
            <a:r>
              <a:rPr lang="ru-RU" sz="1400" dirty="0" err="1"/>
              <a:t>процес</a:t>
            </a:r>
            <a:r>
              <a:rPr lang="ru-RU" sz="1400" dirty="0"/>
              <a:t> і </a:t>
            </a:r>
            <a:r>
              <a:rPr lang="ru-RU" sz="1400" dirty="0" err="1"/>
              <a:t>устаткування</a:t>
            </a:r>
            <a:r>
              <a:rPr lang="ru-RU" sz="1400" dirty="0"/>
              <a:t> на </a:t>
            </a:r>
            <a:r>
              <a:rPr lang="ru-RU" sz="1400" dirty="0" err="1"/>
              <a:t>даному</a:t>
            </a:r>
            <a:r>
              <a:rPr lang="ru-RU" sz="1400" dirty="0"/>
              <a:t>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, </a:t>
            </a:r>
            <a:r>
              <a:rPr lang="ru-RU" sz="1400" dirty="0" err="1"/>
              <a:t>виробничій</a:t>
            </a:r>
            <a:r>
              <a:rPr lang="ru-RU" sz="1400" dirty="0"/>
              <a:t> </a:t>
            </a:r>
            <a:r>
              <a:rPr lang="ru-RU" sz="1400" dirty="0" err="1"/>
              <a:t>ділянці</a:t>
            </a:r>
            <a:r>
              <a:rPr lang="ru-RU" sz="1400" dirty="0"/>
              <a:t>, в цеху. </a:t>
            </a:r>
            <a:r>
              <a:rPr lang="ru-RU" sz="1400" dirty="0" err="1"/>
              <a:t>Основні</a:t>
            </a:r>
            <a:r>
              <a:rPr lang="ru-RU" sz="1400" dirty="0"/>
              <a:t> </a:t>
            </a:r>
            <a:r>
              <a:rPr lang="ru-RU" sz="1400" dirty="0" err="1"/>
              <a:t>небезпечні</a:t>
            </a:r>
            <a:r>
              <a:rPr lang="ru-RU" sz="1400" dirty="0"/>
              <a:t> і </a:t>
            </a:r>
            <a:r>
              <a:rPr lang="ru-RU" sz="1400" dirty="0" err="1"/>
              <a:t>шкідливі</a:t>
            </a:r>
            <a:r>
              <a:rPr lang="ru-RU" sz="1400" dirty="0"/>
              <a:t> </a:t>
            </a:r>
            <a:r>
              <a:rPr lang="ru-RU" sz="1400" dirty="0" err="1"/>
              <a:t>виробничі</a:t>
            </a:r>
            <a:r>
              <a:rPr lang="ru-RU" sz="1400" dirty="0"/>
              <a:t> </a:t>
            </a:r>
            <a:r>
              <a:rPr lang="ru-RU" sz="1400" dirty="0" err="1"/>
              <a:t>чинники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виникають</a:t>
            </a:r>
            <a:r>
              <a:rPr lang="ru-RU" sz="1400" dirty="0"/>
              <a:t> при </a:t>
            </a:r>
            <a:r>
              <a:rPr lang="ru-RU" sz="1400" dirty="0" err="1"/>
              <a:t>даному</a:t>
            </a:r>
            <a:r>
              <a:rPr lang="ru-RU" sz="1400" dirty="0"/>
              <a:t> </a:t>
            </a:r>
            <a:r>
              <a:rPr lang="ru-RU" sz="1400" dirty="0" err="1"/>
              <a:t>техпроцесі</a:t>
            </a:r>
            <a:r>
              <a:rPr lang="ru-RU" sz="1400" dirty="0"/>
              <a:t>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2</a:t>
            </a:r>
            <a:r>
              <a:rPr lang="ru-RU" sz="1400" dirty="0"/>
              <a:t>. </a:t>
            </a:r>
            <a:r>
              <a:rPr lang="ru-RU" sz="1400" dirty="0" err="1"/>
              <a:t>Безпечна</a:t>
            </a:r>
            <a:r>
              <a:rPr lang="ru-RU" sz="1400" dirty="0"/>
              <a:t> </a:t>
            </a:r>
            <a:r>
              <a:rPr lang="ru-RU" sz="1400" dirty="0" err="1"/>
              <a:t>організація</a:t>
            </a:r>
            <a:r>
              <a:rPr lang="ru-RU" sz="1400" dirty="0"/>
              <a:t> </a:t>
            </a:r>
            <a:r>
              <a:rPr lang="ru-RU" sz="1400" dirty="0" err="1"/>
              <a:t>робочого</a:t>
            </a:r>
            <a:r>
              <a:rPr lang="ru-RU" sz="1400" dirty="0"/>
              <a:t> </a:t>
            </a:r>
            <a:r>
              <a:rPr lang="ru-RU" sz="1400" dirty="0" err="1"/>
              <a:t>місця</a:t>
            </a:r>
            <a:r>
              <a:rPr lang="ru-RU" sz="14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 3. </a:t>
            </a:r>
            <a:r>
              <a:rPr lang="ru-RU" sz="1400" dirty="0" err="1"/>
              <a:t>Небезпечні</a:t>
            </a:r>
            <a:r>
              <a:rPr lang="ru-RU" sz="1400" dirty="0"/>
              <a:t> </a:t>
            </a:r>
            <a:r>
              <a:rPr lang="ru-RU" sz="1400" dirty="0" err="1"/>
              <a:t>зони</a:t>
            </a:r>
            <a:r>
              <a:rPr lang="ru-RU" sz="1400" dirty="0"/>
              <a:t> машин, </a:t>
            </a:r>
            <a:r>
              <a:rPr lang="ru-RU" sz="1400" dirty="0" err="1"/>
              <a:t>механізмів</a:t>
            </a:r>
            <a:r>
              <a:rPr lang="ru-RU" sz="1400" dirty="0"/>
              <a:t>, </a:t>
            </a:r>
            <a:r>
              <a:rPr lang="ru-RU" sz="1400" dirty="0" err="1"/>
              <a:t>приладу</a:t>
            </a:r>
            <a:r>
              <a:rPr lang="ru-RU" sz="1400" dirty="0"/>
              <a:t>. </a:t>
            </a:r>
            <a:r>
              <a:rPr lang="ru-RU" sz="1400" dirty="0" err="1"/>
              <a:t>Засоби</a:t>
            </a:r>
            <a:r>
              <a:rPr lang="ru-RU" sz="1400" dirty="0"/>
              <a:t> </a:t>
            </a:r>
            <a:r>
              <a:rPr lang="ru-RU" sz="1400" dirty="0" err="1"/>
              <a:t>безпеки</a:t>
            </a:r>
            <a:r>
              <a:rPr lang="ru-RU" sz="1400" dirty="0"/>
              <a:t> </a:t>
            </a:r>
            <a:r>
              <a:rPr lang="ru-RU" sz="1400" dirty="0" err="1"/>
              <a:t>устаткування</a:t>
            </a:r>
            <a:r>
              <a:rPr lang="ru-RU" sz="1400" dirty="0"/>
              <a:t> (</a:t>
            </a:r>
            <a:r>
              <a:rPr lang="ru-RU" sz="1400" dirty="0" err="1"/>
              <a:t>запобіжні</a:t>
            </a:r>
            <a:r>
              <a:rPr lang="ru-RU" sz="1400" dirty="0"/>
              <a:t>, </a:t>
            </a:r>
            <a:r>
              <a:rPr lang="ru-RU" sz="1400" dirty="0" err="1"/>
              <a:t>гальмівні</a:t>
            </a:r>
            <a:r>
              <a:rPr lang="ru-RU" sz="1400" dirty="0"/>
              <a:t> </a:t>
            </a:r>
            <a:r>
              <a:rPr lang="ru-RU" sz="1400" dirty="0" err="1"/>
              <a:t>пристрої</a:t>
            </a:r>
            <a:r>
              <a:rPr lang="ru-RU" sz="1400" dirty="0"/>
              <a:t> і </a:t>
            </a:r>
            <a:r>
              <a:rPr lang="ru-RU" sz="1400" dirty="0" err="1"/>
              <a:t>огорожі</a:t>
            </a:r>
            <a:r>
              <a:rPr lang="ru-RU" sz="1400" dirty="0"/>
              <a:t>, </a:t>
            </a:r>
            <a:r>
              <a:rPr lang="ru-RU" sz="1400" dirty="0" err="1"/>
              <a:t>системи</a:t>
            </a:r>
            <a:r>
              <a:rPr lang="ru-RU" sz="1400" dirty="0"/>
              <a:t> </a:t>
            </a:r>
            <a:r>
              <a:rPr lang="ru-RU" sz="1400" dirty="0" err="1"/>
              <a:t>блокування</a:t>
            </a:r>
            <a:r>
              <a:rPr lang="ru-RU" sz="1400" dirty="0"/>
              <a:t> і </a:t>
            </a:r>
            <a:r>
              <a:rPr lang="ru-RU" sz="1400" dirty="0" err="1"/>
              <a:t>сигналізації</a:t>
            </a:r>
            <a:r>
              <a:rPr lang="ru-RU" sz="1400" dirty="0"/>
              <a:t>, знаки </a:t>
            </a:r>
            <a:r>
              <a:rPr lang="ru-RU" sz="1400" dirty="0" err="1"/>
              <a:t>безпеки</a:t>
            </a:r>
            <a:r>
              <a:rPr lang="ru-RU" sz="1400" dirty="0"/>
              <a:t>). </a:t>
            </a:r>
            <a:r>
              <a:rPr lang="ru-RU" sz="1400" dirty="0" err="1"/>
              <a:t>Вимоги</a:t>
            </a:r>
            <a:r>
              <a:rPr lang="ru-RU" sz="1400" dirty="0"/>
              <a:t> по </a:t>
            </a:r>
            <a:r>
              <a:rPr lang="ru-RU" sz="1400" dirty="0" err="1"/>
              <a:t>попередженню</a:t>
            </a:r>
            <a:r>
              <a:rPr lang="ru-RU" sz="1400" dirty="0"/>
              <a:t> </a:t>
            </a:r>
            <a:r>
              <a:rPr lang="ru-RU" sz="1400" dirty="0" err="1"/>
              <a:t>електротравматизму</a:t>
            </a:r>
            <a:r>
              <a:rPr lang="ru-RU" sz="1400" dirty="0"/>
              <a:t>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4</a:t>
            </a:r>
            <a:r>
              <a:rPr lang="ru-RU" sz="1400" dirty="0"/>
              <a:t>. Порядок </a:t>
            </a:r>
            <a:r>
              <a:rPr lang="ru-RU" sz="1400" dirty="0" err="1"/>
              <a:t>підготовки</a:t>
            </a:r>
            <a:r>
              <a:rPr lang="ru-RU" sz="1400" dirty="0"/>
              <a:t> до </a:t>
            </a:r>
            <a:r>
              <a:rPr lang="ru-RU" sz="1400" dirty="0" err="1"/>
              <a:t>роботи</a:t>
            </a:r>
            <a:r>
              <a:rPr lang="ru-RU" sz="1400" dirty="0"/>
              <a:t> (</a:t>
            </a:r>
            <a:r>
              <a:rPr lang="ru-RU" sz="1400" dirty="0" err="1"/>
              <a:t>перевірка</a:t>
            </a:r>
            <a:r>
              <a:rPr lang="ru-RU" sz="1400" dirty="0"/>
              <a:t> </a:t>
            </a:r>
            <a:r>
              <a:rPr lang="ru-RU" sz="1400" dirty="0" err="1"/>
              <a:t>справності</a:t>
            </a:r>
            <a:r>
              <a:rPr lang="ru-RU" sz="1400" dirty="0"/>
              <a:t> </a:t>
            </a:r>
            <a:r>
              <a:rPr lang="ru-RU" sz="1400" dirty="0" err="1"/>
              <a:t>устаткування</a:t>
            </a:r>
            <a:r>
              <a:rPr lang="ru-RU" sz="1400" dirty="0"/>
              <a:t>, </a:t>
            </a:r>
            <a:r>
              <a:rPr lang="ru-RU" sz="1400" dirty="0" err="1"/>
              <a:t>пускових</a:t>
            </a:r>
            <a:r>
              <a:rPr lang="ru-RU" sz="1400" dirty="0"/>
              <a:t> </a:t>
            </a:r>
            <a:r>
              <a:rPr lang="ru-RU" sz="1400" dirty="0" err="1"/>
              <a:t>механізмів</a:t>
            </a:r>
            <a:r>
              <a:rPr lang="ru-RU" sz="1400" dirty="0"/>
              <a:t>, </a:t>
            </a:r>
            <a:r>
              <a:rPr lang="ru-RU" sz="1400" dirty="0" err="1"/>
              <a:t>інструменту</a:t>
            </a:r>
            <a:r>
              <a:rPr lang="ru-RU" sz="1400" dirty="0"/>
              <a:t> і </a:t>
            </a:r>
            <a:r>
              <a:rPr lang="ru-RU" sz="1400" dirty="0" err="1"/>
              <a:t>пристосувань</a:t>
            </a:r>
            <a:r>
              <a:rPr lang="ru-RU" sz="1400" dirty="0"/>
              <a:t>, </a:t>
            </a:r>
            <a:r>
              <a:rPr lang="ru-RU" sz="1400" dirty="0" err="1"/>
              <a:t>блокувань</a:t>
            </a:r>
            <a:r>
              <a:rPr lang="ru-RU" sz="1400" dirty="0"/>
              <a:t> </a:t>
            </a:r>
            <a:r>
              <a:rPr lang="ru-RU" sz="1400" dirty="0" err="1"/>
              <a:t>заземлення</a:t>
            </a:r>
            <a:r>
              <a:rPr lang="ru-RU" sz="1400" dirty="0"/>
              <a:t> і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засобів</a:t>
            </a:r>
            <a:r>
              <a:rPr lang="ru-RU" sz="1400" dirty="0"/>
              <a:t> </a:t>
            </a:r>
            <a:r>
              <a:rPr lang="ru-RU" sz="1400" dirty="0" err="1"/>
              <a:t>захисту</a:t>
            </a:r>
            <a:r>
              <a:rPr lang="ru-RU" sz="1400" dirty="0"/>
              <a:t>).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5</a:t>
            </a:r>
            <a:r>
              <a:rPr lang="ru-RU" sz="1400" dirty="0"/>
              <a:t>. </a:t>
            </a:r>
            <a:r>
              <a:rPr lang="ru-RU" sz="1400" dirty="0" err="1"/>
              <a:t>Безпечні</a:t>
            </a:r>
            <a:r>
              <a:rPr lang="ru-RU" sz="1400" dirty="0"/>
              <a:t> </a:t>
            </a:r>
            <a:r>
              <a:rPr lang="ru-RU" sz="1400" dirty="0" err="1"/>
              <a:t>прийоми</a:t>
            </a:r>
            <a:r>
              <a:rPr lang="ru-RU" sz="1400" dirty="0"/>
              <a:t> і </a:t>
            </a:r>
            <a:r>
              <a:rPr lang="ru-RU" sz="1400" dirty="0" err="1"/>
              <a:t>методи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дії</a:t>
            </a:r>
            <a:r>
              <a:rPr lang="ru-RU" sz="1400" dirty="0"/>
              <a:t> при </a:t>
            </a:r>
            <a:r>
              <a:rPr lang="ru-RU" sz="1400" dirty="0" err="1"/>
              <a:t>виникненні</a:t>
            </a:r>
            <a:r>
              <a:rPr lang="ru-RU" sz="1400" dirty="0"/>
              <a:t> </a:t>
            </a:r>
            <a:r>
              <a:rPr lang="ru-RU" sz="1400" dirty="0" err="1"/>
              <a:t>небезпечної</a:t>
            </a:r>
            <a:r>
              <a:rPr lang="ru-RU" sz="1400" dirty="0"/>
              <a:t> </a:t>
            </a:r>
            <a:r>
              <a:rPr lang="ru-RU" sz="1400" dirty="0" err="1"/>
              <a:t>ситуації</a:t>
            </a:r>
            <a:r>
              <a:rPr lang="ru-RU" sz="1400" dirty="0"/>
              <a:t>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6</a:t>
            </a:r>
            <a:r>
              <a:rPr lang="ru-RU" sz="1400" dirty="0"/>
              <a:t>. </a:t>
            </a:r>
            <a:r>
              <a:rPr lang="ru-RU" sz="1400" dirty="0" err="1"/>
              <a:t>Засоби</a:t>
            </a:r>
            <a:r>
              <a:rPr lang="ru-RU" sz="1400" dirty="0"/>
              <a:t> </a:t>
            </a:r>
            <a:r>
              <a:rPr lang="ru-RU" sz="1400" dirty="0" err="1"/>
              <a:t>індивідуального</a:t>
            </a:r>
            <a:r>
              <a:rPr lang="ru-RU" sz="1400" dirty="0"/>
              <a:t> </a:t>
            </a:r>
            <a:r>
              <a:rPr lang="ru-RU" sz="1400" dirty="0" err="1"/>
              <a:t>захисту</a:t>
            </a:r>
            <a:r>
              <a:rPr lang="ru-RU" sz="1400" dirty="0"/>
              <a:t> на </a:t>
            </a:r>
            <a:r>
              <a:rPr lang="ru-RU" sz="1400" dirty="0" err="1"/>
              <a:t>даному</a:t>
            </a:r>
            <a:r>
              <a:rPr lang="ru-RU" sz="1400" dirty="0"/>
              <a:t>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 і правила </a:t>
            </a:r>
            <a:r>
              <a:rPr lang="ru-RU" sz="1400" dirty="0" err="1"/>
              <a:t>користування</a:t>
            </a:r>
            <a:r>
              <a:rPr lang="ru-RU" sz="1400" dirty="0"/>
              <a:t> ними. 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10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7. Схема </a:t>
            </a:r>
            <a:r>
              <a:rPr lang="ru-RU" sz="1400" dirty="0" err="1"/>
              <a:t>безпечного</a:t>
            </a:r>
            <a:r>
              <a:rPr lang="ru-RU" sz="1400" dirty="0"/>
              <a:t> </a:t>
            </a:r>
            <a:r>
              <a:rPr lang="ru-RU" sz="1400" dirty="0" err="1"/>
              <a:t>пересування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по </a:t>
            </a:r>
            <a:r>
              <a:rPr lang="ru-RU" sz="1400" dirty="0" err="1"/>
              <a:t>території</a:t>
            </a:r>
            <a:r>
              <a:rPr lang="ru-RU" sz="1400" dirty="0"/>
              <a:t> цеху, </a:t>
            </a:r>
            <a:r>
              <a:rPr lang="ru-RU" sz="1400" dirty="0" err="1"/>
              <a:t>ділянки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8</a:t>
            </a:r>
            <a:r>
              <a:rPr lang="ru-RU" sz="1400" dirty="0"/>
              <a:t>. </a:t>
            </a:r>
            <a:r>
              <a:rPr lang="ru-RU" sz="1400" dirty="0" err="1"/>
              <a:t>Внутрішньо-цехові</a:t>
            </a:r>
            <a:r>
              <a:rPr lang="ru-RU" sz="1400" dirty="0"/>
              <a:t> </a:t>
            </a:r>
            <a:r>
              <a:rPr lang="ru-RU" sz="1400" dirty="0" err="1"/>
              <a:t>транспортні</a:t>
            </a:r>
            <a:r>
              <a:rPr lang="ru-RU" sz="1400" dirty="0"/>
              <a:t> і </a:t>
            </a:r>
            <a:r>
              <a:rPr lang="ru-RU" sz="1400" dirty="0" err="1"/>
              <a:t>вантажопідйомні</a:t>
            </a:r>
            <a:r>
              <a:rPr lang="ru-RU" sz="1400" dirty="0"/>
              <a:t> </a:t>
            </a:r>
            <a:r>
              <a:rPr lang="ru-RU" sz="1400" dirty="0" err="1"/>
              <a:t>засоби</a:t>
            </a:r>
            <a:r>
              <a:rPr lang="ru-RU" sz="1400" dirty="0"/>
              <a:t> та </a:t>
            </a:r>
            <a:r>
              <a:rPr lang="ru-RU" sz="1400" dirty="0" err="1"/>
              <a:t>механізми</a:t>
            </a:r>
            <a:r>
              <a:rPr lang="ru-RU" sz="1400" dirty="0"/>
              <a:t>. </a:t>
            </a:r>
            <a:r>
              <a:rPr lang="ru-RU" sz="1400" dirty="0" err="1"/>
              <a:t>Вимоги</a:t>
            </a:r>
            <a:r>
              <a:rPr lang="ru-RU" sz="1400" dirty="0"/>
              <a:t> </a:t>
            </a:r>
            <a:r>
              <a:rPr lang="ru-RU" sz="1400" dirty="0" err="1"/>
              <a:t>безпеки</a:t>
            </a:r>
            <a:r>
              <a:rPr lang="ru-RU" sz="1400" dirty="0"/>
              <a:t> при </a:t>
            </a:r>
            <a:r>
              <a:rPr lang="ru-RU" sz="1400" dirty="0" err="1"/>
              <a:t>навантажувально-розвантажувальних</a:t>
            </a:r>
            <a:r>
              <a:rPr lang="ru-RU" sz="1400" dirty="0"/>
              <a:t> роботах і </a:t>
            </a:r>
            <a:r>
              <a:rPr lang="ru-RU" sz="1400" dirty="0" err="1"/>
              <a:t>транспортуванні</a:t>
            </a:r>
            <a:r>
              <a:rPr lang="ru-RU" sz="1400" dirty="0"/>
              <a:t> </a:t>
            </a:r>
            <a:r>
              <a:rPr lang="ru-RU" sz="1400" dirty="0" err="1"/>
              <a:t>вантажів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9</a:t>
            </a:r>
            <a:r>
              <a:rPr lang="ru-RU" sz="1400" dirty="0"/>
              <a:t>. </a:t>
            </a:r>
            <a:r>
              <a:rPr lang="ru-RU" sz="1400" dirty="0" err="1"/>
              <a:t>Характерні</a:t>
            </a:r>
            <a:r>
              <a:rPr lang="ru-RU" sz="1400" dirty="0"/>
              <a:t> причини </a:t>
            </a:r>
            <a:r>
              <a:rPr lang="ru-RU" sz="1400" dirty="0" err="1"/>
              <a:t>аварій</a:t>
            </a:r>
            <a:r>
              <a:rPr lang="ru-RU" sz="1400" dirty="0"/>
              <a:t>, </a:t>
            </a:r>
            <a:r>
              <a:rPr lang="ru-RU" sz="1400" dirty="0" err="1"/>
              <a:t>вибухів</a:t>
            </a:r>
            <a:r>
              <a:rPr lang="ru-RU" sz="1400" dirty="0"/>
              <a:t>, </a:t>
            </a:r>
            <a:r>
              <a:rPr lang="ru-RU" sz="1400" dirty="0" err="1"/>
              <a:t>пожеж</a:t>
            </a:r>
            <a:r>
              <a:rPr lang="ru-RU" sz="1400" dirty="0"/>
              <a:t>, </a:t>
            </a:r>
            <a:r>
              <a:rPr lang="ru-RU" sz="1400" dirty="0" err="1"/>
              <a:t>випадків</a:t>
            </a:r>
            <a:r>
              <a:rPr lang="ru-RU" sz="1400" dirty="0"/>
              <a:t> </a:t>
            </a:r>
            <a:r>
              <a:rPr lang="ru-RU" sz="1400" dirty="0" err="1"/>
              <a:t>виробничих</a:t>
            </a:r>
            <a:r>
              <a:rPr lang="ru-RU" sz="1400" dirty="0"/>
              <a:t> травм. </a:t>
            </a:r>
            <a:endParaRPr lang="ru-RU" sz="1400" dirty="0" smtClean="0"/>
          </a:p>
          <a:p>
            <a:r>
              <a:rPr lang="ru-RU" sz="1400" dirty="0" smtClean="0"/>
              <a:t>10</a:t>
            </a:r>
            <a:r>
              <a:rPr lang="ru-RU" sz="1400" dirty="0"/>
              <a:t>. </a:t>
            </a:r>
            <a:r>
              <a:rPr lang="ru-RU" sz="1400" dirty="0" err="1"/>
              <a:t>Дії</a:t>
            </a:r>
            <a:r>
              <a:rPr lang="ru-RU" sz="1400" dirty="0"/>
              <a:t> </a:t>
            </a:r>
            <a:r>
              <a:rPr lang="ru-RU" sz="1400" dirty="0" err="1"/>
              <a:t>попередження</a:t>
            </a:r>
            <a:r>
              <a:rPr lang="ru-RU" sz="1400" dirty="0"/>
              <a:t> </a:t>
            </a:r>
            <a:r>
              <a:rPr lang="ru-RU" sz="1400" dirty="0" err="1"/>
              <a:t>аварій</a:t>
            </a:r>
            <a:r>
              <a:rPr lang="ru-RU" sz="1400" dirty="0"/>
              <a:t>, </a:t>
            </a:r>
            <a:r>
              <a:rPr lang="ru-RU" sz="1400" dirty="0" err="1"/>
              <a:t>вибухів</a:t>
            </a:r>
            <a:r>
              <a:rPr lang="ru-RU" sz="1400" dirty="0"/>
              <a:t>, </a:t>
            </a:r>
            <a:r>
              <a:rPr lang="ru-RU" sz="1400" dirty="0" err="1"/>
              <a:t>пожеж</a:t>
            </a:r>
            <a:r>
              <a:rPr lang="ru-RU" sz="1400" dirty="0"/>
              <a:t>. </a:t>
            </a:r>
            <a:r>
              <a:rPr lang="ru-RU" sz="1400" dirty="0" err="1"/>
              <a:t>Обов'язки</a:t>
            </a:r>
            <a:r>
              <a:rPr lang="ru-RU" sz="1400" dirty="0"/>
              <a:t> і </a:t>
            </a:r>
            <a:r>
              <a:rPr lang="ru-RU" sz="1400" dirty="0" err="1"/>
              <a:t>дії</a:t>
            </a:r>
            <a:r>
              <a:rPr lang="ru-RU" sz="1400" dirty="0"/>
              <a:t> при </a:t>
            </a:r>
            <a:r>
              <a:rPr lang="ru-RU" sz="1400" dirty="0" err="1"/>
              <a:t>аварії</a:t>
            </a:r>
            <a:r>
              <a:rPr lang="ru-RU" sz="1400" dirty="0"/>
              <a:t>, </a:t>
            </a:r>
            <a:r>
              <a:rPr lang="ru-RU" sz="1400" dirty="0" err="1"/>
              <a:t>вибухах</a:t>
            </a:r>
            <a:r>
              <a:rPr lang="ru-RU" sz="1400" dirty="0"/>
              <a:t>, </a:t>
            </a:r>
            <a:r>
              <a:rPr lang="ru-RU" sz="1400" dirty="0" err="1"/>
              <a:t>пожежах</a:t>
            </a:r>
            <a:r>
              <a:rPr lang="ru-RU" sz="1400" dirty="0"/>
              <a:t>. </a:t>
            </a:r>
            <a:r>
              <a:rPr lang="ru-RU" sz="1400" dirty="0" err="1"/>
              <a:t>Способи</a:t>
            </a:r>
            <a:r>
              <a:rPr lang="ru-RU" sz="1400" dirty="0"/>
              <a:t> </a:t>
            </a:r>
            <a:r>
              <a:rPr lang="ru-RU" sz="1400" dirty="0" err="1"/>
              <a:t>застосування</a:t>
            </a:r>
            <a:r>
              <a:rPr lang="ru-RU" sz="1400" dirty="0"/>
              <a:t> </a:t>
            </a:r>
            <a:r>
              <a:rPr lang="ru-RU" sz="1400" dirty="0" err="1"/>
              <a:t>засобів</a:t>
            </a:r>
            <a:r>
              <a:rPr lang="ru-RU" sz="1400" dirty="0"/>
              <a:t> </a:t>
            </a:r>
            <a:r>
              <a:rPr lang="ru-RU" sz="1400" dirty="0" err="1"/>
              <a:t>пожежогасіння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є на </a:t>
            </a:r>
            <a:r>
              <a:rPr lang="ru-RU" sz="1400" dirty="0" err="1"/>
              <a:t>дільниці</a:t>
            </a:r>
            <a:r>
              <a:rPr lang="ru-RU" sz="1400" dirty="0"/>
              <a:t>, </a:t>
            </a:r>
            <a:r>
              <a:rPr lang="ru-RU" sz="1400" dirty="0" err="1"/>
              <a:t>протиаварійні</a:t>
            </a:r>
            <a:r>
              <a:rPr lang="ru-RU" sz="1400" dirty="0"/>
              <a:t> </a:t>
            </a:r>
            <a:r>
              <a:rPr lang="ru-RU" sz="1400" dirty="0" err="1"/>
              <a:t>захисти</a:t>
            </a:r>
            <a:r>
              <a:rPr lang="ru-RU" sz="1400" dirty="0"/>
              <a:t> і </a:t>
            </a:r>
            <a:r>
              <a:rPr lang="ru-RU" sz="1400" dirty="0" err="1"/>
              <a:t>сигналізації</a:t>
            </a:r>
            <a:r>
              <a:rPr lang="ru-RU" sz="1400" dirty="0"/>
              <a:t>, </a:t>
            </a:r>
            <a:r>
              <a:rPr lang="ru-RU" sz="1400" dirty="0" err="1"/>
              <a:t>місця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розташування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12</a:t>
            </a:r>
            <a:r>
              <a:rPr lang="ru-RU" sz="1400" dirty="0"/>
              <a:t>.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професій</a:t>
            </a:r>
            <a:r>
              <a:rPr lang="ru-RU" sz="1400" dirty="0"/>
              <a:t> і посад </a:t>
            </a:r>
            <a:r>
              <a:rPr lang="ru-RU" sz="1400" dirty="0" err="1"/>
              <a:t>працівників</a:t>
            </a:r>
            <a:r>
              <a:rPr lang="ru-RU" sz="1400" dirty="0"/>
              <a:t>, </a:t>
            </a:r>
            <a:r>
              <a:rPr lang="ru-RU" sz="1400" dirty="0" err="1"/>
              <a:t>звільнених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інструктажів</a:t>
            </a:r>
            <a:r>
              <a:rPr lang="ru-RU" sz="1400" dirty="0"/>
              <a:t> на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 </a:t>
            </a:r>
            <a:r>
              <a:rPr lang="ru-RU" sz="1400" dirty="0" err="1"/>
              <a:t>Затверджується</a:t>
            </a:r>
            <a:r>
              <a:rPr lang="ru-RU" sz="1400" dirty="0"/>
              <a:t> наказом </a:t>
            </a:r>
            <a:r>
              <a:rPr lang="ru-RU" sz="1400" dirty="0" err="1"/>
              <a:t>підприємства</a:t>
            </a:r>
            <a:r>
              <a:rPr lang="ru-RU" sz="1400" dirty="0"/>
              <a:t> і </a:t>
            </a:r>
            <a:r>
              <a:rPr lang="ru-RU" sz="1400" dirty="0" err="1"/>
              <a:t>узгоджується</a:t>
            </a:r>
            <a:r>
              <a:rPr lang="ru-RU" sz="1400" dirty="0"/>
              <a:t> з </a:t>
            </a:r>
            <a:r>
              <a:rPr lang="ru-RU" sz="1400" dirty="0" err="1"/>
              <a:t>профспілковим</a:t>
            </a:r>
            <a:r>
              <a:rPr lang="ru-RU" sz="1400" dirty="0"/>
              <a:t> </a:t>
            </a:r>
            <a:r>
              <a:rPr lang="ru-RU" sz="1400" dirty="0" err="1"/>
              <a:t>комітетом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 </a:t>
            </a:r>
            <a:r>
              <a:rPr lang="ru-RU" sz="1400" dirty="0" err="1"/>
              <a:t>іншим</a:t>
            </a:r>
            <a:r>
              <a:rPr lang="ru-RU" sz="1400" dirty="0"/>
              <a:t> </a:t>
            </a:r>
            <a:r>
              <a:rPr lang="ru-RU" sz="1400" dirty="0" err="1"/>
              <a:t>представницьким</a:t>
            </a:r>
            <a:r>
              <a:rPr lang="ru-RU" sz="1400" dirty="0"/>
              <a:t> органом трудового </a:t>
            </a:r>
            <a:r>
              <a:rPr lang="ru-RU" sz="1400" dirty="0" err="1"/>
              <a:t>колективу</a:t>
            </a:r>
            <a:r>
              <a:rPr lang="ru-RU" sz="1400" dirty="0"/>
              <a:t> та службою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проходження</a:t>
            </a:r>
            <a:r>
              <a:rPr lang="ru-RU" sz="1400" dirty="0"/>
              <a:t> </a:t>
            </a:r>
            <a:r>
              <a:rPr lang="ru-RU" sz="1400" dirty="0" err="1"/>
              <a:t>інструктажу</a:t>
            </a:r>
            <a:r>
              <a:rPr lang="ru-RU" sz="1400" dirty="0"/>
              <a:t> </a:t>
            </a:r>
            <a:r>
              <a:rPr lang="ru-RU" sz="1400" dirty="0" err="1"/>
              <a:t>звільняються</a:t>
            </a:r>
            <a:r>
              <a:rPr lang="ru-RU" sz="1400" dirty="0"/>
              <a:t> особи, не </a:t>
            </a:r>
            <a:r>
              <a:rPr lang="ru-RU" sz="1400" dirty="0" err="1"/>
              <a:t>пов'язані</a:t>
            </a:r>
            <a:r>
              <a:rPr lang="ru-RU" sz="1400" dirty="0"/>
              <a:t> з </a:t>
            </a:r>
            <a:r>
              <a:rPr lang="ru-RU" sz="1400" dirty="0" err="1"/>
              <a:t>обслуговуванням</a:t>
            </a:r>
            <a:r>
              <a:rPr lang="ru-RU" sz="1400" dirty="0"/>
              <a:t>, </a:t>
            </a:r>
            <a:r>
              <a:rPr lang="ru-RU" sz="1400" dirty="0" err="1"/>
              <a:t>випробуванням</a:t>
            </a:r>
            <a:r>
              <a:rPr lang="ru-RU" sz="1400" dirty="0"/>
              <a:t>, </a:t>
            </a:r>
            <a:r>
              <a:rPr lang="ru-RU" sz="1400" dirty="0" err="1"/>
              <a:t>монтажем</a:t>
            </a:r>
            <a:r>
              <a:rPr lang="ru-RU" sz="1400" dirty="0"/>
              <a:t>, </a:t>
            </a:r>
            <a:r>
              <a:rPr lang="ru-RU" sz="1400" dirty="0" err="1"/>
              <a:t>наладкою</a:t>
            </a:r>
            <a:r>
              <a:rPr lang="ru-RU" sz="1400" dirty="0"/>
              <a:t> і ремонтом </a:t>
            </a:r>
            <a:r>
              <a:rPr lang="ru-RU" sz="1400" dirty="0" err="1"/>
              <a:t>устаткування</a:t>
            </a:r>
            <a:r>
              <a:rPr lang="ru-RU" sz="1400" dirty="0"/>
              <a:t>, </a:t>
            </a:r>
            <a:r>
              <a:rPr lang="ru-RU" sz="1400" dirty="0" err="1"/>
              <a:t>використанням</a:t>
            </a:r>
            <a:r>
              <a:rPr lang="ru-RU" sz="1400" dirty="0"/>
              <a:t> </a:t>
            </a:r>
            <a:r>
              <a:rPr lang="ru-RU" sz="1400" dirty="0" err="1"/>
              <a:t>інструменту</a:t>
            </a:r>
            <a:r>
              <a:rPr lang="ru-RU" sz="1400" dirty="0"/>
              <a:t>, </a:t>
            </a:r>
            <a:r>
              <a:rPr lang="ru-RU" sz="1400" dirty="0" err="1"/>
              <a:t>обладнання</a:t>
            </a:r>
            <a:r>
              <a:rPr lang="ru-RU" sz="1400" dirty="0"/>
              <a:t> (</a:t>
            </a:r>
            <a:r>
              <a:rPr lang="ru-RU" sz="1400" dirty="0" err="1"/>
              <a:t>комп’ютер</a:t>
            </a:r>
            <a:r>
              <a:rPr lang="ru-RU" sz="1400" dirty="0"/>
              <a:t>) </a:t>
            </a:r>
            <a:r>
              <a:rPr lang="ru-RU" sz="1400" dirty="0" err="1"/>
              <a:t>зберіганням</a:t>
            </a:r>
            <a:r>
              <a:rPr lang="ru-RU" sz="1400" dirty="0"/>
              <a:t> і </a:t>
            </a:r>
            <a:r>
              <a:rPr lang="ru-RU" sz="1400" dirty="0" err="1"/>
              <a:t>застосуванням</a:t>
            </a:r>
            <a:r>
              <a:rPr lang="ru-RU" sz="1400" dirty="0"/>
              <a:t> </a:t>
            </a:r>
            <a:r>
              <a:rPr lang="ru-RU" sz="1400" dirty="0" err="1"/>
              <a:t>сировини</a:t>
            </a:r>
            <a:r>
              <a:rPr lang="ru-RU" sz="1400" dirty="0"/>
              <a:t> і </a:t>
            </a:r>
            <a:r>
              <a:rPr lang="ru-RU" sz="1400" dirty="0" err="1"/>
              <a:t>матеріалів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13.Журнал </a:t>
            </a:r>
            <a:r>
              <a:rPr lang="ru-RU" sz="1400" dirty="0" err="1"/>
              <a:t>розпоряджень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Рекомендується</a:t>
            </a:r>
            <a:r>
              <a:rPr lang="ru-RU" sz="1400" dirty="0" smtClean="0"/>
              <a:t> </a:t>
            </a:r>
            <a:r>
              <a:rPr lang="ru-RU" sz="1400" dirty="0" err="1"/>
              <a:t>мати</a:t>
            </a:r>
            <a:r>
              <a:rPr lang="ru-RU" sz="1400" dirty="0"/>
              <a:t> на </a:t>
            </a:r>
            <a:r>
              <a:rPr lang="ru-RU" sz="1400" dirty="0" err="1"/>
              <a:t>ділянці</a:t>
            </a:r>
            <a:r>
              <a:rPr lang="ru-RU" sz="1400" dirty="0"/>
              <a:t>, в цеху. Тут </a:t>
            </a:r>
            <a:r>
              <a:rPr lang="ru-RU" sz="1400" dirty="0" err="1"/>
              <a:t>повинні</a:t>
            </a:r>
            <a:r>
              <a:rPr lang="ru-RU" sz="1400" dirty="0"/>
              <a:t> </a:t>
            </a:r>
            <a:r>
              <a:rPr lang="ru-RU" sz="1400" dirty="0" err="1"/>
              <a:t>фіксуватися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розпорядження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стосуються</a:t>
            </a:r>
            <a:r>
              <a:rPr lang="ru-RU" sz="1400" dirty="0"/>
              <a:t> </a:t>
            </a:r>
            <a:r>
              <a:rPr lang="ru-RU" sz="1400" dirty="0" err="1"/>
              <a:t>стажування</a:t>
            </a:r>
            <a:r>
              <a:rPr lang="ru-RU" sz="1400" dirty="0"/>
              <a:t>, допуску до </a:t>
            </a:r>
            <a:r>
              <a:rPr lang="ru-RU" sz="1400" dirty="0" err="1"/>
              <a:t>самостійної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закріплення</a:t>
            </a:r>
            <a:r>
              <a:rPr lang="ru-RU" sz="1400" dirty="0"/>
              <a:t> </a:t>
            </a:r>
            <a:r>
              <a:rPr lang="ru-RU" sz="1400" dirty="0" err="1"/>
              <a:t>відповідальних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 і тому </a:t>
            </a:r>
            <a:r>
              <a:rPr lang="ru-RU" sz="1400" dirty="0" err="1"/>
              <a:t>подібне</a:t>
            </a:r>
            <a:r>
              <a:rPr lang="ru-RU" sz="1400" dirty="0"/>
              <a:t>. </a:t>
            </a:r>
            <a:r>
              <a:rPr lang="ru-RU" sz="1400" dirty="0" err="1"/>
              <a:t>Всі</a:t>
            </a:r>
            <a:r>
              <a:rPr lang="ru-RU" sz="1400" dirty="0"/>
              <a:t> особи, </a:t>
            </a:r>
            <a:r>
              <a:rPr lang="ru-RU" sz="1400" dirty="0" err="1"/>
              <a:t>поіменно</a:t>
            </a:r>
            <a:r>
              <a:rPr lang="ru-RU" sz="1400" dirty="0"/>
              <a:t> в </a:t>
            </a:r>
            <a:r>
              <a:rPr lang="ru-RU" sz="1400" dirty="0" err="1"/>
              <a:t>розпорядженнях</a:t>
            </a:r>
            <a:r>
              <a:rPr lang="ru-RU" sz="1400" dirty="0"/>
              <a:t>, </a:t>
            </a:r>
            <a:r>
              <a:rPr lang="ru-RU" sz="1400" dirty="0" err="1"/>
              <a:t>повинні</a:t>
            </a:r>
            <a:r>
              <a:rPr lang="ru-RU" sz="1400" dirty="0"/>
              <a:t> бути </a:t>
            </a:r>
            <a:r>
              <a:rPr lang="ru-RU" sz="1400" dirty="0" err="1"/>
              <a:t>ознайомлені</a:t>
            </a:r>
            <a:r>
              <a:rPr lang="ru-RU" sz="1400" dirty="0"/>
              <a:t> з ними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підпис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підвищує</a:t>
            </a:r>
            <a:r>
              <a:rPr lang="ru-RU" sz="1400" dirty="0"/>
              <a:t> </a:t>
            </a:r>
            <a:r>
              <a:rPr lang="ru-RU" sz="1400" dirty="0" err="1"/>
              <a:t>відповідальність</a:t>
            </a:r>
            <a:r>
              <a:rPr lang="ru-RU" sz="1400" dirty="0"/>
              <a:t> і </a:t>
            </a:r>
            <a:r>
              <a:rPr lang="ru-RU" sz="1400" dirty="0" err="1" smtClean="0"/>
              <a:t>дисциплінованість</a:t>
            </a:r>
            <a:r>
              <a:rPr lang="ru-RU" sz="1400" dirty="0" smtClean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684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14.Перелік </a:t>
            </a:r>
            <a:r>
              <a:rPr lang="ru-RU" sz="1400" dirty="0" err="1"/>
              <a:t>професій</a:t>
            </a:r>
            <a:r>
              <a:rPr lang="ru-RU" sz="1400" dirty="0"/>
              <a:t>, робота по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вимагає</a:t>
            </a:r>
            <a:r>
              <a:rPr lang="ru-RU" sz="1400" dirty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 та </a:t>
            </a:r>
            <a:r>
              <a:rPr lang="ru-RU" sz="1400" dirty="0" err="1"/>
              <a:t>проходження</a:t>
            </a:r>
            <a:r>
              <a:rPr lang="ru-RU" sz="1400" dirty="0"/>
              <a:t>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Працівники</a:t>
            </a:r>
            <a:r>
              <a:rPr lang="ru-RU" sz="1400" dirty="0"/>
              <a:t>, </a:t>
            </a:r>
            <a:r>
              <a:rPr lang="ru-RU" sz="1400" dirty="0" err="1"/>
              <a:t>пов'язані</a:t>
            </a:r>
            <a:r>
              <a:rPr lang="ru-RU" sz="1400" dirty="0"/>
              <a:t> з </a:t>
            </a:r>
            <a:r>
              <a:rPr lang="ru-RU" sz="1400" dirty="0" err="1"/>
              <a:t>виконанням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обслуговуванням</a:t>
            </a:r>
            <a:r>
              <a:rPr lang="ru-RU" sz="1400" dirty="0"/>
              <a:t> </a:t>
            </a:r>
            <a:r>
              <a:rPr lang="ru-RU" sz="1400" dirty="0" err="1"/>
              <a:t>об'єктів</a:t>
            </a:r>
            <a:r>
              <a:rPr lang="ru-RU" sz="1400" dirty="0"/>
              <a:t> (установок </a:t>
            </a:r>
            <a:r>
              <a:rPr lang="ru-RU" sz="1400" dirty="0" err="1"/>
              <a:t>устаткування</a:t>
            </a:r>
            <a:r>
              <a:rPr lang="ru-RU" sz="1400" dirty="0"/>
              <a:t>) </a:t>
            </a:r>
            <a:r>
              <a:rPr lang="ru-RU" sz="1400" dirty="0" err="1"/>
              <a:t>підвищеної</a:t>
            </a:r>
            <a:r>
              <a:rPr lang="ru-RU" sz="1400" dirty="0"/>
              <a:t> </a:t>
            </a:r>
            <a:r>
              <a:rPr lang="ru-RU" sz="1400" dirty="0" err="1"/>
              <a:t>небезпеки</a:t>
            </a:r>
            <a:r>
              <a:rPr lang="ru-RU" sz="1400" dirty="0"/>
              <a:t> і таких,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потребують</a:t>
            </a:r>
            <a:r>
              <a:rPr lang="ru-RU" sz="1400" dirty="0"/>
              <a:t> </a:t>
            </a:r>
            <a:r>
              <a:rPr lang="ru-RU" sz="1400" dirty="0" err="1"/>
              <a:t>професійного</a:t>
            </a:r>
            <a:r>
              <a:rPr lang="ru-RU" sz="1400" dirty="0"/>
              <a:t> добору </a:t>
            </a:r>
            <a:r>
              <a:rPr lang="ru-RU" sz="1400" dirty="0" err="1"/>
              <a:t>повинні</a:t>
            </a:r>
            <a:r>
              <a:rPr lang="ru-RU" sz="1400" dirty="0"/>
              <a:t> </a:t>
            </a:r>
            <a:r>
              <a:rPr lang="ru-RU" sz="1400" dirty="0" err="1"/>
              <a:t>проходити</a:t>
            </a:r>
            <a:r>
              <a:rPr lang="ru-RU" sz="1400" dirty="0"/>
              <a:t> </a:t>
            </a:r>
            <a:r>
              <a:rPr lang="ru-RU" sz="1400" dirty="0" err="1"/>
              <a:t>періодичну</a:t>
            </a:r>
            <a:r>
              <a:rPr lang="ru-RU" sz="1400" dirty="0"/>
              <a:t> </a:t>
            </a:r>
            <a:r>
              <a:rPr lang="ru-RU" sz="1400" dirty="0" err="1"/>
              <a:t>перевірку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в </a:t>
            </a:r>
            <a:r>
              <a:rPr lang="ru-RU" sz="1400" dirty="0" err="1"/>
              <a:t>терміни</a:t>
            </a:r>
            <a:r>
              <a:rPr lang="ru-RU" sz="1400" dirty="0"/>
              <a:t>, </a:t>
            </a:r>
            <a:r>
              <a:rPr lang="ru-RU" sz="1400" dirty="0" err="1"/>
              <a:t>встановлені</a:t>
            </a:r>
            <a:r>
              <a:rPr lang="ru-RU" sz="1400" dirty="0"/>
              <a:t> </a:t>
            </a:r>
            <a:r>
              <a:rPr lang="ru-RU" sz="1400" dirty="0" err="1"/>
              <a:t>Положенням</a:t>
            </a:r>
            <a:r>
              <a:rPr lang="ru-RU" sz="1400" dirty="0"/>
              <a:t> про порядок </a:t>
            </a:r>
            <a:r>
              <a:rPr lang="ru-RU" sz="1400" dirty="0" err="1"/>
              <a:t>навчання</a:t>
            </a:r>
            <a:r>
              <a:rPr lang="ru-RU" sz="1400" dirty="0"/>
              <a:t> і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з </a:t>
            </a:r>
            <a:r>
              <a:rPr lang="ru-RU" sz="1400" dirty="0" err="1"/>
              <a:t>питань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діють</a:t>
            </a:r>
            <a:r>
              <a:rPr lang="ru-RU" sz="1400" dirty="0"/>
              <a:t> на </a:t>
            </a:r>
            <a:r>
              <a:rPr lang="ru-RU" sz="1400" dirty="0" err="1"/>
              <a:t>підприємстві</a:t>
            </a:r>
            <a:r>
              <a:rPr lang="ru-RU" sz="1400" dirty="0"/>
              <a:t>.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оформляють</a:t>
            </a:r>
            <a:r>
              <a:rPr lang="ru-RU" sz="1400" dirty="0"/>
              <a:t> протоколом. Перед </a:t>
            </a:r>
            <a:r>
              <a:rPr lang="ru-RU" sz="1400" dirty="0" err="1"/>
              <a:t>черговою</a:t>
            </a:r>
            <a:r>
              <a:rPr lang="ru-RU" sz="1400" dirty="0"/>
              <a:t> </a:t>
            </a:r>
            <a:r>
              <a:rPr lang="ru-RU" sz="1400" dirty="0" err="1"/>
              <a:t>перевіркою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на </a:t>
            </a:r>
            <a:r>
              <a:rPr lang="ru-RU" sz="1400" dirty="0" err="1"/>
              <a:t>підприємствах</a:t>
            </a:r>
            <a:r>
              <a:rPr lang="ru-RU" sz="1400" dirty="0"/>
              <a:t> </a:t>
            </a:r>
            <a:r>
              <a:rPr lang="ru-RU" sz="1400" dirty="0" err="1"/>
              <a:t>організовують</a:t>
            </a:r>
            <a:r>
              <a:rPr lang="ru-RU" sz="1400" dirty="0"/>
              <a:t> </a:t>
            </a:r>
            <a:r>
              <a:rPr lang="ru-RU" sz="1400" dirty="0" err="1"/>
              <a:t>заняття</a:t>
            </a:r>
            <a:r>
              <a:rPr lang="ru-RU" sz="1400" dirty="0"/>
              <a:t>, </a:t>
            </a:r>
            <a:r>
              <a:rPr lang="ru-RU" sz="1400" dirty="0" err="1"/>
              <a:t>лекції</a:t>
            </a:r>
            <a:r>
              <a:rPr lang="ru-RU" sz="1400" dirty="0"/>
              <a:t>, </a:t>
            </a:r>
            <a:r>
              <a:rPr lang="ru-RU" sz="1400" dirty="0" err="1"/>
              <a:t>семінари</a:t>
            </a:r>
            <a:r>
              <a:rPr lang="ru-RU" sz="1400" dirty="0"/>
              <a:t>, </a:t>
            </a:r>
            <a:r>
              <a:rPr lang="ru-RU" sz="1400" dirty="0" err="1"/>
              <a:t>консультації</a:t>
            </a:r>
            <a:r>
              <a:rPr lang="ru-RU" sz="1400" dirty="0"/>
              <a:t> по </a:t>
            </a:r>
            <a:r>
              <a:rPr lang="ru-RU" sz="1400" dirty="0" err="1"/>
              <a:t>питаннях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працівники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перерву в </a:t>
            </a:r>
            <a:r>
              <a:rPr lang="ru-RU" sz="1400" dirty="0" err="1"/>
              <a:t>роботі</a:t>
            </a:r>
            <a:r>
              <a:rPr lang="ru-RU" sz="1400" dirty="0"/>
              <a:t> по </a:t>
            </a:r>
            <a:r>
              <a:rPr lang="ru-RU" sz="1400" dirty="0" err="1"/>
              <a:t>даному</a:t>
            </a:r>
            <a:r>
              <a:rPr lang="ru-RU" sz="1400" dirty="0"/>
              <a:t> виду </a:t>
            </a:r>
            <a:r>
              <a:rPr lang="ru-RU" sz="1400" dirty="0" err="1"/>
              <a:t>робіт</a:t>
            </a:r>
            <a:r>
              <a:rPr lang="ru-RU" sz="1400" dirty="0"/>
              <a:t>, посади, </a:t>
            </a:r>
            <a:r>
              <a:rPr lang="ru-RU" sz="1400" dirty="0" err="1"/>
              <a:t>професії</a:t>
            </a:r>
            <a:r>
              <a:rPr lang="ru-RU" sz="1400" dirty="0"/>
              <a:t> </a:t>
            </a:r>
            <a:r>
              <a:rPr lang="ru-RU" sz="1400" dirty="0" err="1"/>
              <a:t>більше</a:t>
            </a:r>
            <a:r>
              <a:rPr lang="ru-RU" sz="1400" dirty="0"/>
              <a:t> </a:t>
            </a:r>
            <a:r>
              <a:rPr lang="ru-RU" sz="1400" dirty="0" err="1"/>
              <a:t>трьох</a:t>
            </a:r>
            <a:r>
              <a:rPr lang="ru-RU" sz="1400" dirty="0"/>
              <a:t> </a:t>
            </a:r>
            <a:r>
              <a:rPr lang="ru-RU" sz="1400" dirty="0" err="1"/>
              <a:t>років</a:t>
            </a:r>
            <a:r>
              <a:rPr lang="ru-RU" sz="1400" dirty="0"/>
              <a:t>, а при </a:t>
            </a:r>
            <a:r>
              <a:rPr lang="ru-RU" sz="1400" dirty="0" err="1"/>
              <a:t>роботі</a:t>
            </a:r>
            <a:r>
              <a:rPr lang="ru-RU" sz="1400" dirty="0"/>
              <a:t> з </a:t>
            </a:r>
            <a:r>
              <a:rPr lang="ru-RU" sz="1400" dirty="0" err="1"/>
              <a:t>підвищеною</a:t>
            </a:r>
            <a:r>
              <a:rPr lang="ru-RU" sz="1400" dirty="0"/>
              <a:t> </a:t>
            </a:r>
            <a:r>
              <a:rPr lang="ru-RU" sz="1400" dirty="0" err="1"/>
              <a:t>небезпекою</a:t>
            </a:r>
            <a:r>
              <a:rPr lang="ru-RU" sz="1400" dirty="0"/>
              <a:t> — </a:t>
            </a:r>
            <a:r>
              <a:rPr lang="ru-RU" sz="1400" dirty="0" err="1"/>
              <a:t>більш</a:t>
            </a:r>
            <a:r>
              <a:rPr lang="ru-RU" sz="1400" dirty="0"/>
              <a:t> за один </a:t>
            </a:r>
            <a:r>
              <a:rPr lang="ru-RU" sz="1400" dirty="0" err="1"/>
              <a:t>рік</a:t>
            </a:r>
            <a:r>
              <a:rPr lang="ru-RU" sz="1400" dirty="0"/>
              <a:t>, </a:t>
            </a:r>
            <a:r>
              <a:rPr lang="ru-RU" sz="1400" dirty="0" err="1"/>
              <a:t>повинні</a:t>
            </a:r>
            <a:r>
              <a:rPr lang="ru-RU" sz="1400" dirty="0"/>
              <a:t> пройти </a:t>
            </a:r>
            <a:r>
              <a:rPr lang="ru-RU" sz="1400" dirty="0" err="1"/>
              <a:t>навчання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до початку </a:t>
            </a:r>
            <a:r>
              <a:rPr lang="ru-RU" sz="1400" dirty="0" err="1"/>
              <a:t>самостійної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15</a:t>
            </a:r>
            <a:r>
              <a:rPr lang="ru-RU" sz="1400" dirty="0"/>
              <a:t>. Наказ про </a:t>
            </a:r>
            <a:r>
              <a:rPr lang="ru-RU" sz="1400" dirty="0" err="1"/>
              <a:t>призначень</a:t>
            </a:r>
            <a:r>
              <a:rPr lang="ru-RU" sz="1400" dirty="0"/>
              <a:t> </a:t>
            </a:r>
            <a:r>
              <a:rPr lang="ru-RU" sz="1400" dirty="0" err="1"/>
              <a:t>комісії</a:t>
            </a:r>
            <a:r>
              <a:rPr lang="ru-RU" sz="1400" dirty="0"/>
              <a:t> з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smtClean="0"/>
              <a:t>Склад </a:t>
            </a:r>
            <a:r>
              <a:rPr lang="ru-RU" sz="1400" dirty="0" err="1"/>
              <a:t>комісії</a:t>
            </a:r>
            <a:r>
              <a:rPr lang="ru-RU" sz="1400" dirty="0"/>
              <a:t> з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</a:t>
            </a:r>
            <a:r>
              <a:rPr lang="ru-RU" sz="1400" dirty="0" err="1"/>
              <a:t>визначається</a:t>
            </a:r>
            <a:r>
              <a:rPr lang="ru-RU" sz="1400" dirty="0"/>
              <a:t> </a:t>
            </a:r>
            <a:r>
              <a:rPr lang="ru-RU" sz="1400" dirty="0" err="1"/>
              <a:t>Положенням</a:t>
            </a:r>
            <a:r>
              <a:rPr lang="ru-RU" sz="1400" dirty="0"/>
              <a:t> про порядок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 і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з </a:t>
            </a:r>
            <a:r>
              <a:rPr lang="ru-RU" sz="1400" dirty="0" err="1"/>
              <a:t>питаннях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діють</a:t>
            </a:r>
            <a:r>
              <a:rPr lang="ru-RU" sz="1400" dirty="0"/>
              <a:t> на </a:t>
            </a:r>
            <a:r>
              <a:rPr lang="ru-RU" sz="1400" dirty="0" err="1"/>
              <a:t>підприємстві</a:t>
            </a:r>
            <a:r>
              <a:rPr lang="ru-RU" sz="1400" dirty="0"/>
              <a:t>. Число </a:t>
            </a:r>
            <a:r>
              <a:rPr lang="ru-RU" sz="1400" dirty="0" err="1"/>
              <a:t>членів</a:t>
            </a:r>
            <a:r>
              <a:rPr lang="ru-RU" sz="1400" dirty="0"/>
              <a:t> </a:t>
            </a:r>
            <a:r>
              <a:rPr lang="ru-RU" sz="1400" dirty="0" err="1"/>
              <a:t>комісії</a:t>
            </a:r>
            <a:r>
              <a:rPr lang="ru-RU" sz="1400" dirty="0"/>
              <a:t> </a:t>
            </a:r>
            <a:r>
              <a:rPr lang="ru-RU" sz="1400" dirty="0" err="1"/>
              <a:t>повинне</a:t>
            </a:r>
            <a:r>
              <a:rPr lang="ru-RU" sz="1400" dirty="0"/>
              <a:t> бути не </a:t>
            </a:r>
            <a:r>
              <a:rPr lang="ru-RU" sz="1400" dirty="0" err="1"/>
              <a:t>менше</a:t>
            </a:r>
            <a:r>
              <a:rPr lang="ru-RU" sz="1400" dirty="0"/>
              <a:t> </a:t>
            </a:r>
            <a:r>
              <a:rPr lang="ru-RU" sz="1400" dirty="0" err="1"/>
              <a:t>трьох</a:t>
            </a:r>
            <a:r>
              <a:rPr lang="ru-RU" sz="1400" dirty="0"/>
              <a:t>. Участь в </a:t>
            </a:r>
            <a:r>
              <a:rPr lang="ru-RU" sz="1400" dirty="0" err="1"/>
              <a:t>комісії</a:t>
            </a:r>
            <a:r>
              <a:rPr lang="ru-RU" sz="1400" dirty="0"/>
              <a:t> </a:t>
            </a:r>
            <a:r>
              <a:rPr lang="ru-RU" sz="1400" dirty="0" err="1"/>
              <a:t>представника</a:t>
            </a:r>
            <a:r>
              <a:rPr lang="ru-RU" sz="1400" dirty="0"/>
              <a:t> органу державного </a:t>
            </a:r>
            <a:r>
              <a:rPr lang="ru-RU" sz="1400" dirty="0" err="1"/>
              <a:t>нагляду</a:t>
            </a:r>
            <a:r>
              <a:rPr lang="ru-RU" sz="1400" dirty="0"/>
              <a:t> є </a:t>
            </a:r>
            <a:r>
              <a:rPr lang="ru-RU" sz="1400" dirty="0" err="1"/>
              <a:t>обов'язковою</a:t>
            </a:r>
            <a:r>
              <a:rPr lang="ru-RU" sz="1400" dirty="0"/>
              <a:t> при </a:t>
            </a:r>
            <a:r>
              <a:rPr lang="ru-RU" sz="1400" dirty="0" err="1"/>
              <a:t>перевірці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виконують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підвищеної</a:t>
            </a:r>
            <a:r>
              <a:rPr lang="ru-RU" sz="1400" dirty="0"/>
              <a:t> </a:t>
            </a:r>
            <a:r>
              <a:rPr lang="ru-RU" sz="1400" dirty="0" err="1"/>
              <a:t>небезпеки</a:t>
            </a:r>
            <a:r>
              <a:rPr lang="ru-RU" sz="1400" dirty="0"/>
              <a:t>. Члени </a:t>
            </a:r>
            <a:r>
              <a:rPr lang="ru-RU" sz="1400" dirty="0" err="1"/>
              <a:t>комісії</a:t>
            </a:r>
            <a:r>
              <a:rPr lang="ru-RU" sz="1400" dirty="0"/>
              <a:t> з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</a:t>
            </a:r>
            <a:r>
              <a:rPr lang="ru-RU" sz="1400" dirty="0" err="1"/>
              <a:t>повинні</a:t>
            </a:r>
            <a:r>
              <a:rPr lang="ru-RU" sz="1400" dirty="0"/>
              <a:t> бути </a:t>
            </a:r>
            <a:r>
              <a:rPr lang="ru-RU" sz="1400" dirty="0" err="1"/>
              <a:t>навчені</a:t>
            </a:r>
            <a:r>
              <a:rPr lang="ru-RU" sz="1400" dirty="0"/>
              <a:t> і </a:t>
            </a:r>
            <a:r>
              <a:rPr lang="ru-RU" sz="1400" dirty="0" err="1"/>
              <a:t>мати</a:t>
            </a:r>
            <a:r>
              <a:rPr lang="ru-RU" sz="1400" dirty="0"/>
              <a:t> документ,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засвідчує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повноваження</a:t>
            </a:r>
            <a:r>
              <a:rPr lang="ru-RU" sz="1400" dirty="0"/>
              <a:t>.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повинно бути оформлено протоколом і </a:t>
            </a:r>
            <a:r>
              <a:rPr lang="ru-RU" sz="1400" dirty="0" err="1"/>
              <a:t>скріплено</a:t>
            </a:r>
            <a:r>
              <a:rPr lang="ru-RU" sz="1400" dirty="0"/>
              <a:t> </a:t>
            </a:r>
            <a:r>
              <a:rPr lang="ru-RU" sz="1400" dirty="0" err="1"/>
              <a:t>підписами</a:t>
            </a:r>
            <a:r>
              <a:rPr lang="ru-RU" sz="1400" dirty="0"/>
              <a:t> </a:t>
            </a:r>
            <a:r>
              <a:rPr lang="ru-RU" sz="1400" dirty="0" err="1"/>
              <a:t>членів</a:t>
            </a:r>
            <a:r>
              <a:rPr lang="ru-RU" sz="1400" dirty="0"/>
              <a:t> </a:t>
            </a:r>
            <a:r>
              <a:rPr lang="ru-RU" sz="1400" dirty="0" err="1"/>
              <a:t>комісії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16.Графік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Затверджується</a:t>
            </a:r>
            <a:r>
              <a:rPr lang="ru-RU" sz="1400" dirty="0" smtClean="0"/>
              <a:t> </a:t>
            </a:r>
            <a:r>
              <a:rPr lang="ru-RU" sz="1400" dirty="0"/>
              <a:t>наказом </a:t>
            </a:r>
            <a:r>
              <a:rPr lang="ru-RU" sz="1400" dirty="0" err="1"/>
              <a:t>підприємства</a:t>
            </a:r>
            <a:r>
              <a:rPr lang="ru-RU" sz="1400" dirty="0"/>
              <a:t>. </a:t>
            </a:r>
            <a:r>
              <a:rPr lang="ru-RU" sz="1400" dirty="0" err="1"/>
              <a:t>Слід</a:t>
            </a:r>
            <a:r>
              <a:rPr lang="ru-RU" sz="1400" dirty="0"/>
              <a:t> вести </a:t>
            </a:r>
            <a:r>
              <a:rPr lang="ru-RU" sz="1400" dirty="0" err="1"/>
              <a:t>регулярний</a:t>
            </a:r>
            <a:r>
              <a:rPr lang="ru-RU" sz="1400" dirty="0"/>
              <a:t> контроль за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виконання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своєчасно</a:t>
            </a:r>
            <a:r>
              <a:rPr lang="ru-RU" sz="1400" dirty="0"/>
              <a:t> </a:t>
            </a:r>
            <a:r>
              <a:rPr lang="ru-RU" sz="1400" dirty="0" err="1"/>
              <a:t>вносити</a:t>
            </a:r>
            <a:r>
              <a:rPr lang="ru-RU" sz="1400" dirty="0"/>
              <a:t> </a:t>
            </a:r>
            <a:r>
              <a:rPr lang="ru-RU" sz="1400" dirty="0" err="1"/>
              <a:t>необхідні</a:t>
            </a:r>
            <a:r>
              <a:rPr lang="ru-RU" sz="1400" dirty="0"/>
              <a:t> </a:t>
            </a:r>
            <a:r>
              <a:rPr lang="ru-RU" sz="1400" dirty="0" err="1"/>
              <a:t>доповнення</a:t>
            </a:r>
            <a:r>
              <a:rPr lang="ru-RU" sz="1400" dirty="0"/>
              <a:t> при </a:t>
            </a:r>
            <a:r>
              <a:rPr lang="ru-RU" sz="1400" dirty="0" err="1"/>
              <a:t>штатних</a:t>
            </a:r>
            <a:r>
              <a:rPr lang="ru-RU" sz="1400" dirty="0"/>
              <a:t> </a:t>
            </a:r>
            <a:r>
              <a:rPr lang="ru-RU" sz="1400" dirty="0" err="1"/>
              <a:t>змінах</a:t>
            </a:r>
            <a:r>
              <a:rPr lang="ru-RU" sz="1400" dirty="0"/>
              <a:t>. Особи,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проходять</a:t>
            </a:r>
            <a:r>
              <a:rPr lang="ru-RU" sz="1400" dirty="0"/>
              <a:t> </a:t>
            </a:r>
            <a:r>
              <a:rPr lang="ru-RU" sz="1400" dirty="0" err="1"/>
              <a:t>перевірку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, </a:t>
            </a:r>
            <a:r>
              <a:rPr lang="ru-RU" sz="1400" dirty="0" err="1"/>
              <a:t>повинні</a:t>
            </a:r>
            <a:r>
              <a:rPr lang="ru-RU" sz="1400" dirty="0"/>
              <a:t> бути </a:t>
            </a:r>
            <a:r>
              <a:rPr lang="ru-RU" sz="1400" dirty="0" err="1"/>
              <a:t>заздалегідь</a:t>
            </a:r>
            <a:r>
              <a:rPr lang="ru-RU" sz="1400" dirty="0"/>
              <a:t> </a:t>
            </a:r>
            <a:r>
              <a:rPr lang="ru-RU" sz="1400" dirty="0" err="1"/>
              <a:t>ознайомлені</a:t>
            </a:r>
            <a:r>
              <a:rPr lang="ru-RU" sz="1400" dirty="0"/>
              <a:t> з </a:t>
            </a:r>
            <a:r>
              <a:rPr lang="ru-RU" sz="1400" dirty="0" err="1"/>
              <a:t>вказаним</a:t>
            </a:r>
            <a:r>
              <a:rPr lang="ru-RU" sz="1400" dirty="0"/>
              <a:t> </a:t>
            </a:r>
            <a:r>
              <a:rPr lang="ru-RU" sz="1400" dirty="0" err="1"/>
              <a:t>графіком</a:t>
            </a:r>
            <a:r>
              <a:rPr lang="ru-RU" sz="1400" dirty="0"/>
              <a:t>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010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17. </a:t>
            </a:r>
            <a:r>
              <a:rPr lang="ru-RU" sz="1400" dirty="0" err="1"/>
              <a:t>Програми</a:t>
            </a:r>
            <a:r>
              <a:rPr lang="ru-RU" sz="1400" dirty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Повинні</a:t>
            </a:r>
            <a:r>
              <a:rPr lang="ru-RU" sz="1400" dirty="0" smtClean="0"/>
              <a:t> </a:t>
            </a:r>
            <a:r>
              <a:rPr lang="ru-RU" sz="1400" dirty="0"/>
              <a:t>бути </a:t>
            </a:r>
            <a:r>
              <a:rPr lang="ru-RU" sz="1400" dirty="0" err="1"/>
              <a:t>складені</a:t>
            </a:r>
            <a:r>
              <a:rPr lang="ru-RU" sz="1400" dirty="0"/>
              <a:t> по </a:t>
            </a:r>
            <a:r>
              <a:rPr lang="ru-RU" sz="1400" dirty="0" err="1"/>
              <a:t>всіх</a:t>
            </a:r>
            <a:r>
              <a:rPr lang="ru-RU" sz="1400" dirty="0"/>
              <a:t> </a:t>
            </a:r>
            <a:r>
              <a:rPr lang="ru-RU" sz="1400" dirty="0" err="1"/>
              <a:t>професіях</a:t>
            </a:r>
            <a:r>
              <a:rPr lang="ru-RU" sz="1400" dirty="0"/>
              <a:t> і видах </a:t>
            </a:r>
            <a:r>
              <a:rPr lang="ru-RU" sz="1400" dirty="0" err="1"/>
              <a:t>робіт</a:t>
            </a:r>
            <a:r>
              <a:rPr lang="ru-RU" sz="1400" dirty="0"/>
              <a:t>, </a:t>
            </a:r>
            <a:r>
              <a:rPr lang="ru-RU" sz="1400" dirty="0" err="1"/>
              <a:t>затверджені</a:t>
            </a:r>
            <a:r>
              <a:rPr lang="ru-RU" sz="1400" dirty="0"/>
              <a:t> наказом і </a:t>
            </a:r>
            <a:r>
              <a:rPr lang="ru-RU" sz="1400" dirty="0" err="1"/>
              <a:t>узгоджені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службою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і </a:t>
            </a:r>
            <a:r>
              <a:rPr lang="ru-RU" sz="1400" dirty="0" err="1"/>
              <a:t>профспілковим</a:t>
            </a:r>
            <a:r>
              <a:rPr lang="ru-RU" sz="1400" dirty="0"/>
              <a:t> </a:t>
            </a:r>
            <a:r>
              <a:rPr lang="ru-RU" sz="1400" dirty="0" err="1"/>
              <a:t>комітетом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18</a:t>
            </a:r>
            <a:r>
              <a:rPr lang="ru-RU" sz="1400" dirty="0"/>
              <a:t>. </a:t>
            </a:r>
            <a:r>
              <a:rPr lang="ru-RU" sz="1400" dirty="0" err="1"/>
              <a:t>Екзаменаційні</a:t>
            </a:r>
            <a:r>
              <a:rPr lang="ru-RU" sz="1400" dirty="0"/>
              <a:t> </a:t>
            </a:r>
            <a:r>
              <a:rPr lang="ru-RU" sz="1400" dirty="0" err="1"/>
              <a:t>білети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Керівники</a:t>
            </a:r>
            <a:r>
              <a:rPr lang="ru-RU" sz="1400" dirty="0"/>
              <a:t>, </a:t>
            </a:r>
            <a:r>
              <a:rPr lang="ru-RU" sz="1400" dirty="0" err="1"/>
              <a:t>фахівці</a:t>
            </a:r>
            <a:r>
              <a:rPr lang="ru-RU" sz="1400" dirty="0"/>
              <a:t> і </a:t>
            </a:r>
            <a:r>
              <a:rPr lang="ru-RU" sz="1400" dirty="0" err="1"/>
              <a:t>працівники</a:t>
            </a:r>
            <a:r>
              <a:rPr lang="ru-RU" sz="1400" dirty="0"/>
              <a:t> </a:t>
            </a:r>
            <a:r>
              <a:rPr lang="ru-RU" sz="1400" dirty="0" err="1"/>
              <a:t>повинні</a:t>
            </a:r>
            <a:r>
              <a:rPr lang="ru-RU" sz="1400" dirty="0"/>
              <a:t> бути </a:t>
            </a:r>
            <a:r>
              <a:rPr lang="ru-RU" sz="1400" dirty="0" err="1"/>
              <a:t>ознайомлені</a:t>
            </a:r>
            <a:r>
              <a:rPr lang="ru-RU" sz="1400" dirty="0"/>
              <a:t> до початку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(як </a:t>
            </a:r>
            <a:r>
              <a:rPr lang="ru-RU" sz="1400" dirty="0" err="1"/>
              <a:t>мінімум</a:t>
            </a:r>
            <a:r>
              <a:rPr lang="ru-RU" sz="1400" dirty="0"/>
              <a:t> за </a:t>
            </a:r>
            <a:r>
              <a:rPr lang="ru-RU" sz="1400" dirty="0" err="1"/>
              <a:t>місяць</a:t>
            </a:r>
            <a:r>
              <a:rPr lang="ru-RU" sz="1400" dirty="0"/>
              <a:t>)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екзаменаційними</a:t>
            </a:r>
            <a:r>
              <a:rPr lang="ru-RU" sz="1400" dirty="0"/>
              <a:t> </a:t>
            </a:r>
            <a:r>
              <a:rPr lang="ru-RU" sz="1400" dirty="0" err="1"/>
              <a:t>білетами</a:t>
            </a:r>
            <a:r>
              <a:rPr lang="ru-RU" sz="1400" dirty="0"/>
              <a:t>. </a:t>
            </a:r>
            <a:r>
              <a:rPr lang="ru-RU" sz="1400" dirty="0" err="1"/>
              <a:t>Рекомендується</a:t>
            </a:r>
            <a:r>
              <a:rPr lang="ru-RU" sz="1400" dirty="0"/>
              <a:t> </a:t>
            </a:r>
            <a:r>
              <a:rPr lang="ru-RU" sz="1400" dirty="0" err="1"/>
              <a:t>проводити</a:t>
            </a:r>
            <a:r>
              <a:rPr lang="ru-RU" sz="1400" dirty="0"/>
              <a:t> </a:t>
            </a:r>
            <a:r>
              <a:rPr lang="ru-RU" sz="1400" dirty="0" err="1"/>
              <a:t>спеціальні</a:t>
            </a:r>
            <a:r>
              <a:rPr lang="ru-RU" sz="1400" dirty="0"/>
              <a:t> </a:t>
            </a:r>
            <a:r>
              <a:rPr lang="ru-RU" sz="1400" dirty="0" err="1"/>
              <a:t>семінари</a:t>
            </a:r>
            <a:r>
              <a:rPr lang="ru-RU" sz="1400" dirty="0"/>
              <a:t>, </a:t>
            </a:r>
            <a:r>
              <a:rPr lang="ru-RU" sz="1400" dirty="0" err="1"/>
              <a:t>заняття</a:t>
            </a:r>
            <a:r>
              <a:rPr lang="ru-RU" sz="1400" dirty="0"/>
              <a:t> з </a:t>
            </a:r>
            <a:r>
              <a:rPr lang="ru-RU" sz="1400" dirty="0" err="1"/>
              <a:t>тими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екзаменуються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19.Протоколи </a:t>
            </a:r>
            <a:r>
              <a:rPr lang="ru-RU" sz="1400" dirty="0" err="1"/>
              <a:t>засідання</a:t>
            </a:r>
            <a:r>
              <a:rPr lang="ru-RU" sz="1400" dirty="0"/>
              <a:t> </a:t>
            </a:r>
            <a:r>
              <a:rPr lang="ru-RU" sz="1400" dirty="0" err="1"/>
              <a:t>комісії</a:t>
            </a:r>
            <a:r>
              <a:rPr lang="ru-RU" sz="1400" dirty="0"/>
              <a:t> з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 </a:t>
            </a:r>
            <a:r>
              <a:rPr lang="ru-RU" sz="1400" dirty="0" err="1"/>
              <a:t>екзаменаційна</a:t>
            </a:r>
            <a:r>
              <a:rPr lang="ru-RU" sz="1400" dirty="0"/>
              <a:t> </a:t>
            </a:r>
            <a:r>
              <a:rPr lang="ru-RU" sz="1400" dirty="0" err="1"/>
              <a:t>комісія</a:t>
            </a:r>
            <a:r>
              <a:rPr lang="ru-RU" sz="1400" dirty="0"/>
              <a:t> проводить </a:t>
            </a:r>
            <a:r>
              <a:rPr lang="ru-RU" sz="1400" dirty="0" err="1"/>
              <a:t>перевірку</a:t>
            </a:r>
            <a:r>
              <a:rPr lang="ru-RU" sz="1400" dirty="0"/>
              <a:t> </a:t>
            </a:r>
            <a:r>
              <a:rPr lang="ru-RU" sz="1400" dirty="0" err="1"/>
              <a:t>теоретичних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і </a:t>
            </a:r>
            <a:r>
              <a:rPr lang="ru-RU" sz="1400" dirty="0" err="1"/>
              <a:t>практичних</a:t>
            </a:r>
            <a:r>
              <a:rPr lang="ru-RU" sz="1400" dirty="0"/>
              <a:t> </a:t>
            </a:r>
            <a:r>
              <a:rPr lang="ru-RU" sz="1400" dirty="0" err="1"/>
              <a:t>навиків</a:t>
            </a:r>
            <a:r>
              <a:rPr lang="ru-RU" sz="1400" dirty="0"/>
              <a:t>. </a:t>
            </a:r>
            <a:r>
              <a:rPr lang="ru-RU" sz="1400" dirty="0" err="1"/>
              <a:t>Результати</a:t>
            </a:r>
            <a:r>
              <a:rPr lang="ru-RU" sz="1400" dirty="0"/>
              <a:t>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</a:t>
            </a:r>
            <a:r>
              <a:rPr lang="ru-RU" sz="1400" dirty="0" err="1"/>
              <a:t>оформляють</a:t>
            </a:r>
            <a:r>
              <a:rPr lang="ru-RU" sz="1400" dirty="0"/>
              <a:t> протоколом. </a:t>
            </a:r>
            <a:endParaRPr lang="ru-RU" sz="1400" dirty="0" smtClean="0"/>
          </a:p>
          <a:p>
            <a:r>
              <a:rPr lang="ru-RU" sz="1400" dirty="0" smtClean="0"/>
              <a:t>20</a:t>
            </a:r>
            <a:r>
              <a:rPr lang="ru-RU" sz="1400" dirty="0"/>
              <a:t>. </a:t>
            </a:r>
            <a:r>
              <a:rPr lang="ru-RU" sz="1400" dirty="0" err="1"/>
              <a:t>Посвідчення</a:t>
            </a:r>
            <a:r>
              <a:rPr lang="ru-RU" sz="1400" dirty="0"/>
              <a:t> для </a:t>
            </a:r>
            <a:r>
              <a:rPr lang="ru-RU" sz="1400" dirty="0" err="1"/>
              <a:t>інженерно-технічних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і </a:t>
            </a:r>
            <a:r>
              <a:rPr lang="ru-RU" sz="1400" dirty="0" err="1"/>
              <a:t>робочих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Посвідчення</a:t>
            </a:r>
            <a:r>
              <a:rPr lang="ru-RU" sz="1400" dirty="0" smtClean="0"/>
              <a:t> </a:t>
            </a:r>
            <a:r>
              <a:rPr lang="ru-RU" sz="1400" dirty="0" err="1"/>
              <a:t>виписуються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на </a:t>
            </a:r>
            <a:r>
              <a:rPr lang="ru-RU" sz="1400" dirty="0" err="1"/>
              <a:t>підставі</a:t>
            </a:r>
            <a:r>
              <a:rPr lang="ru-RU" sz="1400" dirty="0"/>
              <a:t> протоколу. При </a:t>
            </a:r>
            <a:r>
              <a:rPr lang="ru-RU" sz="1400" dirty="0" err="1"/>
              <a:t>черговій</a:t>
            </a:r>
            <a:r>
              <a:rPr lang="ru-RU" sz="1400" dirty="0"/>
              <a:t> </a:t>
            </a:r>
            <a:r>
              <a:rPr lang="ru-RU" sz="1400" dirty="0" err="1"/>
              <a:t>перевірці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в </a:t>
            </a:r>
            <a:r>
              <a:rPr lang="ru-RU" sz="1400" dirty="0" err="1"/>
              <a:t>посвідченні</a:t>
            </a:r>
            <a:r>
              <a:rPr lang="ru-RU" sz="1400" dirty="0"/>
              <a:t> </a:t>
            </a:r>
            <a:r>
              <a:rPr lang="ru-RU" sz="1400" dirty="0" err="1"/>
              <a:t>робиться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</a:t>
            </a:r>
            <a:r>
              <a:rPr lang="ru-RU" sz="1400" dirty="0" err="1"/>
              <a:t>відмітка</a:t>
            </a:r>
            <a:r>
              <a:rPr lang="ru-RU" sz="1400" dirty="0"/>
              <a:t> по результатах </a:t>
            </a:r>
            <a:r>
              <a:rPr lang="ru-RU" sz="1400" dirty="0" err="1"/>
              <a:t>перевірки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закріплюється</a:t>
            </a:r>
            <a:r>
              <a:rPr lang="ru-RU" sz="1400" dirty="0"/>
              <a:t> </a:t>
            </a:r>
            <a:r>
              <a:rPr lang="ru-RU" sz="1400" dirty="0" err="1"/>
              <a:t>підписом</a:t>
            </a:r>
            <a:r>
              <a:rPr lang="ru-RU" sz="1400" dirty="0"/>
              <a:t> </a:t>
            </a:r>
            <a:r>
              <a:rPr lang="ru-RU" sz="1400" dirty="0" err="1"/>
              <a:t>голови</a:t>
            </a:r>
            <a:r>
              <a:rPr lang="ru-RU" sz="1400" dirty="0"/>
              <a:t> </a:t>
            </a:r>
            <a:r>
              <a:rPr lang="ru-RU" sz="1400" dirty="0" err="1"/>
              <a:t>комісії</a:t>
            </a:r>
            <a:r>
              <a:rPr lang="ru-RU" sz="1400" dirty="0"/>
              <a:t> і </a:t>
            </a:r>
            <a:r>
              <a:rPr lang="ru-RU" sz="1400" dirty="0" err="1"/>
              <a:t>печаткою</a:t>
            </a:r>
            <a:r>
              <a:rPr lang="ru-RU" sz="1400" dirty="0"/>
              <a:t>. Порядок </a:t>
            </a:r>
            <a:r>
              <a:rPr lang="ru-RU" sz="1400" dirty="0" err="1"/>
              <a:t>зберігання</a:t>
            </a:r>
            <a:r>
              <a:rPr lang="ru-RU" sz="1400" dirty="0"/>
              <a:t> </a:t>
            </a:r>
            <a:r>
              <a:rPr lang="ru-RU" sz="1400" dirty="0" err="1"/>
              <a:t>посвідчень</a:t>
            </a:r>
            <a:r>
              <a:rPr lang="ru-RU" sz="1400" dirty="0"/>
              <a:t> </a:t>
            </a:r>
            <a:r>
              <a:rPr lang="ru-RU" sz="1400" dirty="0" err="1"/>
              <a:t>визначається</a:t>
            </a:r>
            <a:r>
              <a:rPr lang="ru-RU" sz="1400" dirty="0"/>
              <a:t> </a:t>
            </a:r>
            <a:r>
              <a:rPr lang="ru-RU" sz="1400" dirty="0" err="1"/>
              <a:t>керівником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21.Журнал </a:t>
            </a:r>
            <a:r>
              <a:rPr lang="ru-RU" sz="1400" dirty="0" err="1"/>
              <a:t>видачі</a:t>
            </a:r>
            <a:r>
              <a:rPr lang="ru-RU" sz="1400" dirty="0"/>
              <a:t> </a:t>
            </a:r>
            <a:r>
              <a:rPr lang="ru-RU" sz="1400" dirty="0" err="1"/>
              <a:t>посвідчень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/>
              <a:t>веде</a:t>
            </a:r>
            <a:r>
              <a:rPr lang="ru-RU" sz="1400" dirty="0"/>
              <a:t> </a:t>
            </a:r>
            <a:r>
              <a:rPr lang="ru-RU" sz="1400" dirty="0" err="1"/>
              <a:t>інженер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видача</a:t>
            </a:r>
            <a:r>
              <a:rPr lang="ru-RU" sz="1400" dirty="0"/>
              <a:t> </a:t>
            </a:r>
            <a:r>
              <a:rPr lang="ru-RU" sz="1400" dirty="0" err="1"/>
              <a:t>посвідчення</a:t>
            </a:r>
            <a:r>
              <a:rPr lang="ru-RU" sz="1400" dirty="0"/>
              <a:t> проводиться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розпис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22</a:t>
            </a:r>
            <a:r>
              <a:rPr lang="ru-RU" sz="1400" dirty="0"/>
              <a:t>.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професій</a:t>
            </a:r>
            <a:r>
              <a:rPr lang="ru-RU" sz="1400" dirty="0"/>
              <a:t> і </a:t>
            </a:r>
            <a:r>
              <a:rPr lang="ru-RU" sz="1400" dirty="0" err="1"/>
              <a:t>видів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, по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повинні</a:t>
            </a:r>
            <a:r>
              <a:rPr lang="ru-RU" sz="1400" dirty="0"/>
              <a:t> бути </a:t>
            </a:r>
            <a:r>
              <a:rPr lang="ru-RU" sz="1400" dirty="0" err="1"/>
              <a:t>розроблені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розробляється</a:t>
            </a:r>
            <a:r>
              <a:rPr lang="ru-RU" sz="1400" dirty="0"/>
              <a:t> на </a:t>
            </a:r>
            <a:r>
              <a:rPr lang="ru-RU" sz="1400" dirty="0" err="1"/>
              <a:t>основі</a:t>
            </a:r>
            <a:r>
              <a:rPr lang="ru-RU" sz="1400" dirty="0"/>
              <a:t> </a:t>
            </a:r>
            <a:r>
              <a:rPr lang="ru-RU" sz="1400" dirty="0" err="1"/>
              <a:t>затвердженого</a:t>
            </a:r>
            <a:r>
              <a:rPr lang="ru-RU" sz="1400" dirty="0"/>
              <a:t> на </a:t>
            </a:r>
            <a:r>
              <a:rPr lang="ru-RU" sz="1400" dirty="0" err="1"/>
              <a:t>підприємстві</a:t>
            </a:r>
            <a:r>
              <a:rPr lang="ru-RU" sz="1400" dirty="0"/>
              <a:t> штатного </a:t>
            </a:r>
            <a:r>
              <a:rPr lang="ru-RU" sz="1400" dirty="0" err="1"/>
              <a:t>розкладу</a:t>
            </a:r>
            <a:r>
              <a:rPr lang="ru-RU" sz="1400" dirty="0"/>
              <a:t> </a:t>
            </a:r>
            <a:r>
              <a:rPr lang="ru-RU" sz="1400" dirty="0" err="1"/>
              <a:t>відповідно</a:t>
            </a:r>
            <a:r>
              <a:rPr lang="ru-RU" sz="1400" dirty="0"/>
              <a:t> до тарифно-</a:t>
            </a:r>
            <a:r>
              <a:rPr lang="ru-RU" sz="1400" dirty="0" err="1"/>
              <a:t>кваліфікаційного</a:t>
            </a:r>
            <a:r>
              <a:rPr lang="ru-RU" sz="1400" dirty="0"/>
              <a:t> </a:t>
            </a:r>
            <a:r>
              <a:rPr lang="ru-RU" sz="1400" dirty="0" err="1"/>
              <a:t>довідника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і </a:t>
            </a:r>
            <a:r>
              <a:rPr lang="ru-RU" sz="1400" dirty="0" err="1"/>
              <a:t>професій</a:t>
            </a:r>
            <a:r>
              <a:rPr lang="ru-RU" sz="1400" dirty="0"/>
              <a:t> </a:t>
            </a:r>
            <a:r>
              <a:rPr lang="ru-RU" sz="1400" dirty="0" err="1"/>
              <a:t>робочих</a:t>
            </a:r>
            <a:r>
              <a:rPr lang="ru-RU" sz="1400" dirty="0"/>
              <a:t> і </a:t>
            </a:r>
            <a:r>
              <a:rPr lang="ru-RU" sz="1400" dirty="0" err="1"/>
              <a:t>кваліфікаційного</a:t>
            </a:r>
            <a:r>
              <a:rPr lang="ru-RU" sz="1400" dirty="0"/>
              <a:t> </a:t>
            </a:r>
            <a:r>
              <a:rPr lang="ru-RU" sz="1400" dirty="0" err="1"/>
              <a:t>довідника</a:t>
            </a:r>
            <a:r>
              <a:rPr lang="ru-RU" sz="1400" dirty="0"/>
              <a:t> посад </a:t>
            </a:r>
            <a:r>
              <a:rPr lang="ru-RU" sz="1400" dirty="0" err="1"/>
              <a:t>службовців</a:t>
            </a:r>
            <a:r>
              <a:rPr lang="ru-RU" sz="1400" dirty="0"/>
              <a:t>, </a:t>
            </a:r>
            <a:r>
              <a:rPr lang="ru-RU" sz="1400" dirty="0" err="1"/>
              <a:t>затверджених</a:t>
            </a:r>
            <a:r>
              <a:rPr lang="ru-RU" sz="1400" dirty="0"/>
              <a:t> у </a:t>
            </a:r>
            <a:r>
              <a:rPr lang="ru-RU" sz="1400" dirty="0" err="1"/>
              <a:t>встановленому</a:t>
            </a:r>
            <a:r>
              <a:rPr lang="ru-RU" sz="1400" dirty="0"/>
              <a:t> порядку.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531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складається</a:t>
            </a:r>
            <a:r>
              <a:rPr lang="ru-RU" sz="1400" dirty="0"/>
              <a:t> службою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за </a:t>
            </a:r>
            <a:r>
              <a:rPr lang="ru-RU" sz="1400" dirty="0" err="1"/>
              <a:t>участю</a:t>
            </a:r>
            <a:r>
              <a:rPr lang="ru-RU" sz="1400" dirty="0"/>
              <a:t> </a:t>
            </a:r>
            <a:r>
              <a:rPr lang="ru-RU" sz="1400" dirty="0" err="1"/>
              <a:t>керівників</a:t>
            </a:r>
            <a:r>
              <a:rPr lang="ru-RU" sz="1400" dirty="0"/>
              <a:t> </a:t>
            </a:r>
            <a:r>
              <a:rPr lang="ru-RU" sz="1400" dirty="0" err="1"/>
              <a:t>підрозділів</a:t>
            </a:r>
            <a:r>
              <a:rPr lang="ru-RU" sz="1400" dirty="0"/>
              <a:t>, служб, </a:t>
            </a:r>
            <a:r>
              <a:rPr lang="ru-RU" sz="1400" dirty="0" err="1"/>
              <a:t>головних</a:t>
            </a:r>
            <a:r>
              <a:rPr lang="ru-RU" sz="1400" dirty="0"/>
              <a:t> </a:t>
            </a:r>
            <a:r>
              <a:rPr lang="ru-RU" sz="1400" dirty="0" err="1"/>
              <a:t>фахівців</a:t>
            </a:r>
            <a:r>
              <a:rPr lang="ru-RU" sz="1400" dirty="0"/>
              <a:t> (головного технолога, головного </a:t>
            </a:r>
            <a:r>
              <a:rPr lang="ru-RU" sz="1400" dirty="0" err="1"/>
              <a:t>механіка</a:t>
            </a:r>
            <a:r>
              <a:rPr lang="ru-RU" sz="1400" dirty="0"/>
              <a:t>, головного </a:t>
            </a:r>
            <a:r>
              <a:rPr lang="ru-RU" sz="1400" dirty="0" err="1"/>
              <a:t>енергетика</a:t>
            </a:r>
            <a:r>
              <a:rPr lang="ru-RU" sz="1400" dirty="0"/>
              <a:t> і </a:t>
            </a:r>
            <a:r>
              <a:rPr lang="ru-RU" sz="1400" dirty="0" err="1"/>
              <a:t>ін</a:t>
            </a:r>
            <a:r>
              <a:rPr lang="ru-RU" sz="1400" dirty="0"/>
              <a:t>.) </a:t>
            </a:r>
            <a:r>
              <a:rPr lang="ru-RU" sz="1400" dirty="0" err="1"/>
              <a:t>служби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і </a:t>
            </a:r>
            <a:r>
              <a:rPr lang="ru-RU" sz="1400" dirty="0" err="1"/>
              <a:t>заробітної</a:t>
            </a:r>
            <a:r>
              <a:rPr lang="ru-RU" sz="1400" dirty="0"/>
              <a:t> плати, </a:t>
            </a:r>
            <a:r>
              <a:rPr lang="ru-RU" sz="1400" dirty="0" err="1"/>
              <a:t>затверджується</a:t>
            </a:r>
            <a:r>
              <a:rPr lang="ru-RU" sz="1400" dirty="0"/>
              <a:t> </a:t>
            </a:r>
            <a:r>
              <a:rPr lang="ru-RU" sz="1400" dirty="0" err="1"/>
              <a:t>керівником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 і </a:t>
            </a:r>
            <a:r>
              <a:rPr lang="ru-RU" sz="1400" dirty="0" err="1"/>
              <a:t>розсилається</a:t>
            </a:r>
            <a:r>
              <a:rPr lang="ru-RU" sz="1400" dirty="0"/>
              <a:t> у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структурні</a:t>
            </a:r>
            <a:r>
              <a:rPr lang="ru-RU" sz="1400" dirty="0"/>
              <a:t> </a:t>
            </a:r>
            <a:r>
              <a:rPr lang="ru-RU" sz="1400" dirty="0" err="1"/>
              <a:t>підрозділи</a:t>
            </a:r>
            <a:r>
              <a:rPr lang="ru-RU" sz="1400" dirty="0"/>
              <a:t> (</a:t>
            </a:r>
            <a:r>
              <a:rPr lang="ru-RU" sz="1400" dirty="0" err="1"/>
              <a:t>служби</a:t>
            </a:r>
            <a:r>
              <a:rPr lang="ru-RU" sz="1400" dirty="0"/>
              <a:t>) </a:t>
            </a:r>
            <a:r>
              <a:rPr lang="ru-RU" sz="1400" dirty="0" err="1"/>
              <a:t>підприємства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23.Перелік </a:t>
            </a:r>
            <a:r>
              <a:rPr lang="ru-RU" sz="1400" dirty="0" err="1"/>
              <a:t>діючих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smtClean="0"/>
              <a:t>Повинен </a:t>
            </a:r>
            <a:r>
              <a:rPr lang="ru-RU" sz="1400" dirty="0" err="1"/>
              <a:t>охоплювати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види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і </a:t>
            </a:r>
            <a:r>
              <a:rPr lang="ru-RU" sz="1400" dirty="0" err="1"/>
              <a:t>професій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.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узгоджується</a:t>
            </a:r>
            <a:r>
              <a:rPr lang="ru-RU" sz="1400" dirty="0"/>
              <a:t> з </a:t>
            </a:r>
            <a:r>
              <a:rPr lang="ru-RU" sz="1400" dirty="0" err="1"/>
              <a:t>профспілковою</a:t>
            </a:r>
            <a:r>
              <a:rPr lang="ru-RU" sz="1400" dirty="0"/>
              <a:t> </a:t>
            </a:r>
            <a:r>
              <a:rPr lang="ru-RU" sz="1400" dirty="0" err="1"/>
              <a:t>організацією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 </a:t>
            </a:r>
            <a:r>
              <a:rPr lang="ru-RU" sz="1400" dirty="0" err="1"/>
              <a:t>іншим</a:t>
            </a:r>
            <a:r>
              <a:rPr lang="ru-RU" sz="1400" dirty="0"/>
              <a:t> </a:t>
            </a:r>
            <a:r>
              <a:rPr lang="ru-RU" sz="1400" dirty="0" err="1"/>
              <a:t>уповноваженим</a:t>
            </a:r>
            <a:r>
              <a:rPr lang="ru-RU" sz="1400" dirty="0"/>
              <a:t> органом трудового </a:t>
            </a:r>
            <a:r>
              <a:rPr lang="ru-RU" sz="1400" dirty="0" err="1"/>
              <a:t>колективу</a:t>
            </a:r>
            <a:r>
              <a:rPr lang="ru-RU" sz="1400" dirty="0"/>
              <a:t>. </a:t>
            </a:r>
            <a:r>
              <a:rPr lang="ru-RU" sz="1400" dirty="0" err="1"/>
              <a:t>Інструкції</a:t>
            </a:r>
            <a:r>
              <a:rPr lang="ru-RU" sz="1400" dirty="0"/>
              <a:t> </a:t>
            </a:r>
            <a:r>
              <a:rPr lang="ru-RU" sz="1400" dirty="0" err="1"/>
              <a:t>розробляються</a:t>
            </a:r>
            <a:r>
              <a:rPr lang="ru-RU" sz="1400" dirty="0"/>
              <a:t> з </a:t>
            </a:r>
            <a:r>
              <a:rPr lang="ru-RU" sz="1400" dirty="0" err="1"/>
              <a:t>урахуванням</a:t>
            </a:r>
            <a:r>
              <a:rPr lang="ru-RU" sz="1400" dirty="0"/>
              <a:t> </a:t>
            </a:r>
            <a:r>
              <a:rPr lang="ru-RU" sz="1400" dirty="0" err="1"/>
              <a:t>вимог</a:t>
            </a:r>
            <a:r>
              <a:rPr lang="ru-RU" sz="1400" dirty="0"/>
              <a:t> "</a:t>
            </a:r>
            <a:r>
              <a:rPr lang="ru-RU" sz="1400" dirty="0" err="1"/>
              <a:t>Положення</a:t>
            </a:r>
            <a:r>
              <a:rPr lang="ru-RU" sz="1400" dirty="0"/>
              <a:t> про </a:t>
            </a:r>
            <a:r>
              <a:rPr lang="ru-RU" sz="1400" dirty="0" err="1"/>
              <a:t>розробку</a:t>
            </a:r>
            <a:r>
              <a:rPr lang="ru-RU" sz="1400" dirty="0"/>
              <a:t> </a:t>
            </a:r>
            <a:r>
              <a:rPr lang="ru-RU" sz="1400" dirty="0" err="1"/>
              <a:t>інструкцій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", </a:t>
            </a:r>
            <a:r>
              <a:rPr lang="ru-RU" sz="1400" dirty="0" err="1"/>
              <a:t>затвердженого</a:t>
            </a:r>
            <a:r>
              <a:rPr lang="ru-RU" sz="1400" dirty="0"/>
              <a:t> наказом </a:t>
            </a:r>
            <a:r>
              <a:rPr lang="ru-RU" sz="1400" dirty="0" err="1"/>
              <a:t>Держгірпромнагляд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29 </a:t>
            </a:r>
            <a:r>
              <a:rPr lang="ru-RU" sz="1400" dirty="0" err="1"/>
              <a:t>січня</a:t>
            </a:r>
            <a:r>
              <a:rPr lang="ru-RU" sz="1400" dirty="0"/>
              <a:t> 1998 року № 9, </a:t>
            </a:r>
            <a:r>
              <a:rPr lang="ru-RU" sz="1400" dirty="0" err="1"/>
              <a:t>зареєстрованого</a:t>
            </a:r>
            <a:r>
              <a:rPr lang="ru-RU" sz="1400" dirty="0"/>
              <a:t> в </a:t>
            </a:r>
            <a:r>
              <a:rPr lang="ru-RU" sz="1400" dirty="0" err="1"/>
              <a:t>Міністерстві</a:t>
            </a:r>
            <a:r>
              <a:rPr lang="ru-RU" sz="1400" dirty="0"/>
              <a:t> </a:t>
            </a:r>
            <a:r>
              <a:rPr lang="ru-RU" sz="1400" dirty="0" err="1"/>
              <a:t>юстиції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7 </a:t>
            </a:r>
            <a:r>
              <a:rPr lang="ru-RU" sz="1400" dirty="0" err="1"/>
              <a:t>квітня</a:t>
            </a:r>
            <a:r>
              <a:rPr lang="ru-RU" sz="1400" dirty="0"/>
              <a:t> 1998 року </a:t>
            </a:r>
            <a:r>
              <a:rPr lang="ru-RU" sz="1400" dirty="0" err="1"/>
              <a:t>під</a:t>
            </a:r>
            <a:r>
              <a:rPr lang="ru-RU" sz="1400" dirty="0"/>
              <a:t> № 226/2666. </a:t>
            </a:r>
            <a:r>
              <a:rPr lang="ru-RU" sz="1400" dirty="0" err="1"/>
              <a:t>Інструкції</a:t>
            </a:r>
            <a:r>
              <a:rPr lang="ru-RU" sz="1400" dirty="0"/>
              <a:t> </a:t>
            </a:r>
            <a:r>
              <a:rPr lang="ru-RU" sz="1400" dirty="0" err="1"/>
              <a:t>затверджуються</a:t>
            </a:r>
            <a:r>
              <a:rPr lang="ru-RU" sz="1400" dirty="0"/>
              <a:t> наказом </a:t>
            </a:r>
            <a:r>
              <a:rPr lang="ru-RU" sz="1400" dirty="0" err="1"/>
              <a:t>керівника</a:t>
            </a:r>
            <a:r>
              <a:rPr lang="ru-RU" sz="1400" dirty="0"/>
              <a:t>. </a:t>
            </a:r>
            <a:r>
              <a:rPr lang="ru-RU" sz="1400" dirty="0" err="1"/>
              <a:t>Кожній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</a:t>
            </a:r>
            <a:r>
              <a:rPr lang="ru-RU" sz="1400" dirty="0" err="1"/>
              <a:t>повинні</a:t>
            </a:r>
            <a:r>
              <a:rPr lang="ru-RU" sz="1400" dirty="0"/>
              <a:t> бути </a:t>
            </a:r>
            <a:r>
              <a:rPr lang="ru-RU" sz="1400" dirty="0" err="1"/>
              <a:t>присвоєні</a:t>
            </a:r>
            <a:r>
              <a:rPr lang="ru-RU" sz="1400" dirty="0"/>
              <a:t> </a:t>
            </a:r>
            <a:r>
              <a:rPr lang="ru-RU" sz="1400" dirty="0" err="1"/>
              <a:t>найменування</a:t>
            </a:r>
            <a:r>
              <a:rPr lang="ru-RU" sz="1400" dirty="0"/>
              <a:t> і номер. </a:t>
            </a:r>
            <a:endParaRPr lang="ru-RU" sz="1400" dirty="0" smtClean="0"/>
          </a:p>
          <a:p>
            <a:r>
              <a:rPr lang="ru-RU" sz="1400" dirty="0" smtClean="0"/>
              <a:t>24.Наказ </a:t>
            </a:r>
            <a:r>
              <a:rPr lang="ru-RU" sz="1400" dirty="0"/>
              <a:t>по </a:t>
            </a:r>
            <a:r>
              <a:rPr lang="ru-RU" sz="1400" dirty="0" err="1"/>
              <a:t>підприємству</a:t>
            </a:r>
            <a:r>
              <a:rPr lang="ru-RU" sz="1400" dirty="0"/>
              <a:t> про </a:t>
            </a:r>
            <a:r>
              <a:rPr lang="ru-RU" sz="1400" dirty="0" err="1"/>
              <a:t>розробку</a:t>
            </a:r>
            <a:r>
              <a:rPr lang="ru-RU" sz="1400" dirty="0"/>
              <a:t> (</a:t>
            </a:r>
            <a:r>
              <a:rPr lang="ru-RU" sz="1400" dirty="0" err="1"/>
              <a:t>перевиданні</a:t>
            </a:r>
            <a:r>
              <a:rPr lang="ru-RU" sz="1400" dirty="0"/>
              <a:t>, </a:t>
            </a:r>
            <a:r>
              <a:rPr lang="ru-RU" sz="1400" dirty="0" err="1"/>
              <a:t>продовженні</a:t>
            </a:r>
            <a:r>
              <a:rPr lang="ru-RU" sz="1400" dirty="0"/>
              <a:t> </a:t>
            </a:r>
            <a:r>
              <a:rPr lang="ru-RU" sz="1400" dirty="0" err="1"/>
              <a:t>терміну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) </a:t>
            </a:r>
            <a:endParaRPr lang="ru-RU" sz="1400" dirty="0" smtClean="0"/>
          </a:p>
          <a:p>
            <a:r>
              <a:rPr lang="ru-RU" sz="1400" dirty="0" err="1" smtClean="0"/>
              <a:t>Інструкції</a:t>
            </a:r>
            <a:r>
              <a:rPr lang="ru-RU" sz="1400" dirty="0" smtClean="0"/>
              <a:t> </a:t>
            </a:r>
            <a:r>
              <a:rPr lang="ru-RU" sz="1400" dirty="0"/>
              <a:t>для </a:t>
            </a:r>
            <a:r>
              <a:rPr lang="ru-RU" sz="1400" dirty="0" err="1"/>
              <a:t>працівників</a:t>
            </a:r>
            <a:r>
              <a:rPr lang="ru-RU" sz="1400" dirty="0"/>
              <a:t> по </a:t>
            </a:r>
            <a:r>
              <a:rPr lang="ru-RU" sz="1400" dirty="0" err="1"/>
              <a:t>професіях</a:t>
            </a:r>
            <a:r>
              <a:rPr lang="ru-RU" sz="1400" dirty="0"/>
              <a:t> і на </a:t>
            </a:r>
            <a:r>
              <a:rPr lang="ru-RU" sz="1400" dirty="0" err="1"/>
              <a:t>окремі</a:t>
            </a:r>
            <a:r>
              <a:rPr lang="ru-RU" sz="1400" dirty="0"/>
              <a:t> </a:t>
            </a:r>
            <a:r>
              <a:rPr lang="ru-RU" sz="1400" dirty="0" err="1"/>
              <a:t>види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</a:t>
            </a:r>
            <a:r>
              <a:rPr lang="ru-RU" sz="1400" dirty="0" err="1"/>
              <a:t>розробляються</a:t>
            </a:r>
            <a:r>
              <a:rPr lang="ru-RU" sz="1400" dirty="0"/>
              <a:t> </a:t>
            </a:r>
            <a:r>
              <a:rPr lang="ru-RU" sz="1400" dirty="0" err="1"/>
              <a:t>відповідно</a:t>
            </a:r>
            <a:r>
              <a:rPr lang="ru-RU" sz="1400" dirty="0"/>
              <a:t> до </a:t>
            </a:r>
            <a:r>
              <a:rPr lang="ru-RU" sz="1400" dirty="0" err="1"/>
              <a:t>переліку</a:t>
            </a:r>
            <a:r>
              <a:rPr lang="ru-RU" sz="1400" dirty="0"/>
              <a:t>. </a:t>
            </a:r>
            <a:r>
              <a:rPr lang="ru-RU" sz="1400" dirty="0" err="1"/>
              <a:t>Розробка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здійснюється</a:t>
            </a:r>
            <a:r>
              <a:rPr lang="ru-RU" sz="1400" dirty="0"/>
              <a:t> на </a:t>
            </a:r>
            <a:r>
              <a:rPr lang="ru-RU" sz="1400" dirty="0" err="1"/>
              <a:t>підстав</a:t>
            </a:r>
            <a:r>
              <a:rPr lang="ru-RU" sz="1400" dirty="0"/>
              <a:t> плану </a:t>
            </a:r>
            <a:r>
              <a:rPr lang="ru-RU" sz="1400" dirty="0" err="1"/>
              <a:t>розробки</a:t>
            </a:r>
            <a:r>
              <a:rPr lang="ru-RU" sz="1400" dirty="0"/>
              <a:t>, </a:t>
            </a:r>
            <a:r>
              <a:rPr lang="ru-RU" sz="1400" dirty="0" err="1"/>
              <a:t>затвердженого</a:t>
            </a:r>
            <a:r>
              <a:rPr lang="ru-RU" sz="1400" dirty="0"/>
              <a:t> наказом. </a:t>
            </a:r>
            <a:endParaRPr lang="ru-RU" sz="1400" dirty="0" smtClean="0"/>
          </a:p>
          <a:p>
            <a:r>
              <a:rPr lang="ru-RU" sz="1400" dirty="0" err="1" smtClean="0"/>
              <a:t>Інструкції</a:t>
            </a:r>
            <a:r>
              <a:rPr lang="ru-RU" sz="1400" dirty="0" smtClean="0"/>
              <a:t> </a:t>
            </a:r>
            <a:r>
              <a:rPr lang="ru-RU" sz="1400" dirty="0"/>
              <a:t>для </a:t>
            </a:r>
            <a:r>
              <a:rPr lang="ru-RU" sz="1400" dirty="0" err="1"/>
              <a:t>працівників</a:t>
            </a:r>
            <a:r>
              <a:rPr lang="ru-RU" sz="1400" dirty="0"/>
              <a:t> по </a:t>
            </a:r>
            <a:r>
              <a:rPr lang="ru-RU" sz="1400" dirty="0" err="1"/>
              <a:t>професіях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по видах </a:t>
            </a:r>
            <a:r>
              <a:rPr lang="ru-RU" sz="1400" dirty="0" err="1"/>
              <a:t>робіт</a:t>
            </a:r>
            <a:r>
              <a:rPr lang="ru-RU" sz="1400" dirty="0"/>
              <a:t> </a:t>
            </a:r>
            <a:r>
              <a:rPr lang="ru-RU" sz="1400" dirty="0" err="1"/>
              <a:t>повинні</a:t>
            </a:r>
            <a:r>
              <a:rPr lang="ru-RU" sz="1400" dirty="0"/>
              <a:t> систематично, не </a:t>
            </a:r>
            <a:r>
              <a:rPr lang="ru-RU" sz="1400" dirty="0" err="1"/>
              <a:t>рідше</a:t>
            </a:r>
            <a:r>
              <a:rPr lang="ru-RU" sz="1400" dirty="0"/>
              <a:t> за один раз в 5 </a:t>
            </a:r>
            <a:r>
              <a:rPr lang="ru-RU" sz="1400" dirty="0" err="1"/>
              <a:t>років</a:t>
            </a:r>
            <a:r>
              <a:rPr lang="ru-RU" sz="1400" dirty="0"/>
              <a:t>, а для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по видах </a:t>
            </a:r>
            <a:r>
              <a:rPr lang="ru-RU" sz="1400" dirty="0" err="1"/>
              <a:t>робіт</a:t>
            </a:r>
            <a:r>
              <a:rPr lang="ru-RU" sz="1400" dirty="0"/>
              <a:t>, </a:t>
            </a:r>
            <a:r>
              <a:rPr lang="ru-RU" sz="1400" dirty="0" err="1"/>
              <a:t>пов'язаних</a:t>
            </a:r>
            <a:r>
              <a:rPr lang="ru-RU" sz="1400" dirty="0"/>
              <a:t> з </a:t>
            </a:r>
            <a:r>
              <a:rPr lang="ru-RU" sz="1400" dirty="0" err="1"/>
              <a:t>підвищеною</a:t>
            </a:r>
            <a:r>
              <a:rPr lang="ru-RU" sz="1400" dirty="0"/>
              <a:t> </a:t>
            </a:r>
            <a:r>
              <a:rPr lang="ru-RU" sz="1400" dirty="0" err="1"/>
              <a:t>небезпекою</a:t>
            </a:r>
            <a:r>
              <a:rPr lang="ru-RU" sz="1400" dirty="0"/>
              <a:t>, — не </a:t>
            </a:r>
            <a:r>
              <a:rPr lang="ru-RU" sz="1400" dirty="0" err="1"/>
              <a:t>рідше</a:t>
            </a:r>
            <a:r>
              <a:rPr lang="ru-RU" sz="1400" dirty="0"/>
              <a:t> за один раз на 3 роки, </a:t>
            </a:r>
            <a:r>
              <a:rPr lang="ru-RU" sz="1400" dirty="0" err="1"/>
              <a:t>перевірятися</a:t>
            </a:r>
            <a:r>
              <a:rPr lang="ru-RU" sz="1400" dirty="0"/>
              <a:t> на </a:t>
            </a:r>
            <a:r>
              <a:rPr lang="ru-RU" sz="1400" dirty="0" err="1"/>
              <a:t>відповідність</a:t>
            </a:r>
            <a:r>
              <a:rPr lang="ru-RU" sz="1400" dirty="0"/>
              <a:t> </a:t>
            </a:r>
            <a:r>
              <a:rPr lang="ru-RU" sz="1400" dirty="0" err="1"/>
              <a:t>вимогам</a:t>
            </a:r>
            <a:r>
              <a:rPr lang="ru-RU" sz="1400" dirty="0"/>
              <a:t> </a:t>
            </a:r>
            <a:r>
              <a:rPr lang="ru-RU" sz="1400" dirty="0" err="1"/>
              <a:t>чинних</a:t>
            </a:r>
            <a:r>
              <a:rPr lang="ru-RU" sz="1400" dirty="0"/>
              <a:t> нормативно-</a:t>
            </a:r>
            <a:r>
              <a:rPr lang="ru-RU" sz="1400" dirty="0" err="1"/>
              <a:t>правових</a:t>
            </a:r>
            <a:r>
              <a:rPr lang="ru-RU" sz="1400" dirty="0"/>
              <a:t> </a:t>
            </a:r>
            <a:r>
              <a:rPr lang="ru-RU" sz="1400" dirty="0" err="1"/>
              <a:t>актів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/>
              <a:t>протягом</a:t>
            </a:r>
            <a:r>
              <a:rPr lang="ru-RU" sz="1400" dirty="0"/>
              <a:t> </a:t>
            </a:r>
            <a:r>
              <a:rPr lang="ru-RU" sz="1400" dirty="0" err="1"/>
              <a:t>зазначених</a:t>
            </a:r>
            <a:r>
              <a:rPr lang="ru-RU" sz="1400" dirty="0"/>
              <a:t> </a:t>
            </a:r>
            <a:r>
              <a:rPr lang="ru-RU" sz="1400" dirty="0" err="1"/>
              <a:t>термінів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на </a:t>
            </a:r>
            <a:r>
              <a:rPr lang="ru-RU" sz="1400" dirty="0" err="1"/>
              <a:t>підприємстві</a:t>
            </a:r>
            <a:r>
              <a:rPr lang="ru-RU" sz="1400" dirty="0"/>
              <a:t> не </a:t>
            </a:r>
            <a:r>
              <a:rPr lang="ru-RU" sz="1400" dirty="0" err="1"/>
              <a:t>змінилися</a:t>
            </a:r>
            <a:r>
              <a:rPr lang="ru-RU" sz="1400" dirty="0"/>
              <a:t>, то наказом по </a:t>
            </a:r>
            <a:r>
              <a:rPr lang="ru-RU" sz="1400" dirty="0" err="1"/>
              <a:t>підприємству</a:t>
            </a:r>
            <a:r>
              <a:rPr lang="ru-RU" sz="1400" dirty="0"/>
              <a:t> </a:t>
            </a:r>
            <a:r>
              <a:rPr lang="ru-RU" sz="1400" dirty="0" err="1"/>
              <a:t>дія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для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продовжується</a:t>
            </a:r>
            <a:r>
              <a:rPr lang="ru-RU" sz="1400" dirty="0"/>
              <a:t> на </a:t>
            </a:r>
            <a:r>
              <a:rPr lang="ru-RU" sz="1400" dirty="0" err="1"/>
              <a:t>наступний</a:t>
            </a:r>
            <a:r>
              <a:rPr lang="ru-RU" sz="1400" dirty="0"/>
              <a:t> </a:t>
            </a:r>
            <a:r>
              <a:rPr lang="ru-RU" sz="1400" dirty="0" err="1"/>
              <a:t>термін</a:t>
            </a:r>
            <a:r>
              <a:rPr lang="ru-RU" sz="1400" dirty="0"/>
              <a:t>, про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робиться</a:t>
            </a:r>
            <a:r>
              <a:rPr lang="ru-RU" sz="1400" dirty="0"/>
              <a:t> </a:t>
            </a:r>
            <a:r>
              <a:rPr lang="ru-RU" sz="1400" dirty="0" err="1"/>
              <a:t>запис</a:t>
            </a:r>
            <a:r>
              <a:rPr lang="ru-RU" sz="1400" dirty="0"/>
              <a:t> на </a:t>
            </a:r>
            <a:r>
              <a:rPr lang="ru-RU" sz="1400" dirty="0" err="1"/>
              <a:t>першій</a:t>
            </a:r>
            <a:r>
              <a:rPr lang="ru-RU" sz="1400" dirty="0"/>
              <a:t> </a:t>
            </a:r>
            <a:r>
              <a:rPr lang="ru-RU" sz="1400" dirty="0" err="1"/>
              <a:t>сторінці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(</a:t>
            </a:r>
            <a:r>
              <a:rPr lang="ru-RU" sz="1400" dirty="0" err="1"/>
              <a:t>ставляться</a:t>
            </a:r>
            <a:r>
              <a:rPr lang="ru-RU" sz="1400" dirty="0"/>
              <a:t> штамп «</a:t>
            </a:r>
            <a:r>
              <a:rPr lang="ru-RU" sz="1400" dirty="0" err="1"/>
              <a:t>Переглянуто</a:t>
            </a:r>
            <a:r>
              <a:rPr lang="ru-RU" sz="1400" dirty="0"/>
              <a:t>», дата і </a:t>
            </a:r>
            <a:r>
              <a:rPr lang="ru-RU" sz="1400" dirty="0" err="1"/>
              <a:t>підпис</a:t>
            </a:r>
            <a:r>
              <a:rPr lang="ru-RU" sz="1400" dirty="0"/>
              <a:t> особи, </a:t>
            </a:r>
            <a:r>
              <a:rPr lang="ru-RU" sz="1400" dirty="0" err="1"/>
              <a:t>відповідальної</a:t>
            </a:r>
            <a:r>
              <a:rPr lang="ru-RU" sz="1400" dirty="0"/>
              <a:t> за перегляд </a:t>
            </a:r>
            <a:r>
              <a:rPr lang="ru-RU" sz="1400" dirty="0" err="1"/>
              <a:t>інструкції</a:t>
            </a:r>
            <a:r>
              <a:rPr lang="ru-RU" sz="1400" dirty="0"/>
              <a:t>).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069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25. </a:t>
            </a:r>
            <a:r>
              <a:rPr lang="ru-RU" sz="1400" dirty="0" err="1"/>
              <a:t>Інструкції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Кількість</a:t>
            </a:r>
            <a:r>
              <a:rPr lang="ru-RU" sz="1400" dirty="0" smtClean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повинна </a:t>
            </a:r>
            <a:r>
              <a:rPr lang="ru-RU" sz="1400" dirty="0" err="1"/>
              <a:t>відповідати</a:t>
            </a:r>
            <a:r>
              <a:rPr lang="ru-RU" sz="1400" dirty="0"/>
              <a:t> </a:t>
            </a:r>
            <a:r>
              <a:rPr lang="ru-RU" sz="1400" dirty="0" err="1"/>
              <a:t>переліку</a:t>
            </a:r>
            <a:r>
              <a:rPr lang="ru-RU" sz="1400" dirty="0"/>
              <a:t>. </a:t>
            </a:r>
            <a:r>
              <a:rPr lang="ru-RU" sz="1400" dirty="0" err="1"/>
              <a:t>Інструкції</a:t>
            </a:r>
            <a:r>
              <a:rPr lang="ru-RU" sz="1400" dirty="0"/>
              <a:t> для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розробляються</a:t>
            </a:r>
            <a:r>
              <a:rPr lang="ru-RU" sz="1400" dirty="0"/>
              <a:t>, як правило, </a:t>
            </a:r>
            <a:r>
              <a:rPr lang="ru-RU" sz="1400" dirty="0" err="1"/>
              <a:t>керівниками</a:t>
            </a:r>
            <a:r>
              <a:rPr lang="ru-RU" sz="1400" dirty="0"/>
              <a:t> </a:t>
            </a:r>
            <a:r>
              <a:rPr lang="ru-RU" sz="1400" dirty="0" err="1"/>
              <a:t>цехів</a:t>
            </a:r>
            <a:r>
              <a:rPr lang="ru-RU" sz="1400" dirty="0"/>
              <a:t> (</a:t>
            </a:r>
            <a:r>
              <a:rPr lang="ru-RU" sz="1400" dirty="0" err="1"/>
              <a:t>ділянок</a:t>
            </a:r>
            <a:r>
              <a:rPr lang="ru-RU" sz="1400" dirty="0"/>
              <a:t> при без </a:t>
            </a:r>
            <a:r>
              <a:rPr lang="ru-RU" sz="1400" dirty="0" err="1"/>
              <a:t>цехової</a:t>
            </a:r>
            <a:r>
              <a:rPr lang="ru-RU" sz="1400" dirty="0"/>
              <a:t> </a:t>
            </a:r>
            <a:r>
              <a:rPr lang="ru-RU" sz="1400" dirty="0" err="1"/>
              <a:t>структурі</a:t>
            </a:r>
            <a:r>
              <a:rPr lang="ru-RU" sz="1400" dirty="0"/>
              <a:t>), </a:t>
            </a:r>
            <a:r>
              <a:rPr lang="ru-RU" sz="1400" dirty="0" err="1"/>
              <a:t>відділів</a:t>
            </a:r>
            <a:r>
              <a:rPr lang="ru-RU" sz="1400" dirty="0"/>
              <a:t>, </a:t>
            </a:r>
            <a:r>
              <a:rPr lang="ru-RU" sz="1400" dirty="0" err="1"/>
              <a:t>лабораторій</a:t>
            </a:r>
            <a:r>
              <a:rPr lang="ru-RU" sz="1400" dirty="0"/>
              <a:t> і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відповідних</a:t>
            </a:r>
            <a:r>
              <a:rPr lang="ru-RU" sz="1400" dirty="0"/>
              <a:t> ним </a:t>
            </a:r>
            <a:r>
              <a:rPr lang="ru-RU" sz="1400" dirty="0" err="1"/>
              <a:t>підрозділів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 за </a:t>
            </a:r>
            <a:r>
              <a:rPr lang="ru-RU" sz="1400" dirty="0" err="1"/>
              <a:t>участю</a:t>
            </a:r>
            <a:r>
              <a:rPr lang="ru-RU" sz="1400" dirty="0"/>
              <a:t> служб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Для </a:t>
            </a:r>
            <a:r>
              <a:rPr lang="ru-RU" sz="1400" dirty="0" err="1"/>
              <a:t>нових</a:t>
            </a:r>
            <a:r>
              <a:rPr lang="ru-RU" sz="1400" dirty="0"/>
              <a:t> </a:t>
            </a:r>
            <a:r>
              <a:rPr lang="ru-RU" sz="1400" dirty="0" err="1"/>
              <a:t>виробництв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вводяться</a:t>
            </a:r>
            <a:r>
              <a:rPr lang="ru-RU" sz="1400" dirty="0"/>
              <a:t> в </a:t>
            </a:r>
            <a:r>
              <a:rPr lang="ru-RU" sz="1400" dirty="0" err="1"/>
              <a:t>дію</a:t>
            </a:r>
            <a:r>
              <a:rPr lang="ru-RU" sz="1400" dirty="0"/>
              <a:t>, </a:t>
            </a:r>
            <a:r>
              <a:rPr lang="ru-RU" sz="1400" dirty="0" err="1"/>
              <a:t>допускається</a:t>
            </a:r>
            <a:r>
              <a:rPr lang="ru-RU" sz="1400" dirty="0"/>
              <a:t> </a:t>
            </a:r>
            <a:r>
              <a:rPr lang="ru-RU" sz="1400" dirty="0" err="1"/>
              <a:t>розробка</a:t>
            </a:r>
            <a:r>
              <a:rPr lang="ru-RU" sz="1400" dirty="0"/>
              <a:t> </a:t>
            </a:r>
            <a:r>
              <a:rPr lang="ru-RU" sz="1400" dirty="0" err="1"/>
              <a:t>тимчасових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для </a:t>
            </a:r>
            <a:r>
              <a:rPr lang="ru-RU" sz="1400" dirty="0" err="1"/>
              <a:t>працівників</a:t>
            </a:r>
            <a:r>
              <a:rPr lang="ru-RU" sz="1400" dirty="0"/>
              <a:t>. </a:t>
            </a:r>
            <a:r>
              <a:rPr lang="ru-RU" sz="1400" dirty="0" err="1"/>
              <a:t>Тимчасові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</a:t>
            </a:r>
            <a:r>
              <a:rPr lang="ru-RU" sz="1400" dirty="0" err="1"/>
              <a:t>розробляються</a:t>
            </a:r>
            <a:r>
              <a:rPr lang="ru-RU" sz="1400" dirty="0"/>
              <a:t> на строк до </a:t>
            </a:r>
            <a:r>
              <a:rPr lang="ru-RU" sz="1400" dirty="0" err="1"/>
              <a:t>приймання</a:t>
            </a:r>
            <a:r>
              <a:rPr lang="ru-RU" sz="1400" dirty="0"/>
              <a:t> </a:t>
            </a:r>
            <a:r>
              <a:rPr lang="ru-RU" sz="1400" dirty="0" err="1"/>
              <a:t>вказаних</a:t>
            </a:r>
            <a:r>
              <a:rPr lang="ru-RU" sz="1400" dirty="0"/>
              <a:t> </a:t>
            </a:r>
            <a:r>
              <a:rPr lang="ru-RU" sz="1400" dirty="0" err="1"/>
              <a:t>виробництв</a:t>
            </a:r>
            <a:r>
              <a:rPr lang="ru-RU" sz="1400" dirty="0"/>
              <a:t> в </a:t>
            </a:r>
            <a:r>
              <a:rPr lang="ru-RU" sz="1400" dirty="0" err="1"/>
              <a:t>експлуатацію</a:t>
            </a:r>
            <a:r>
              <a:rPr lang="ru-RU" sz="1400" dirty="0"/>
              <a:t> державною </a:t>
            </a:r>
            <a:r>
              <a:rPr lang="ru-RU" sz="1400" dirty="0" err="1"/>
              <a:t>приймальною</a:t>
            </a:r>
            <a:r>
              <a:rPr lang="ru-RU" sz="1400" dirty="0"/>
              <a:t> </a:t>
            </a:r>
            <a:r>
              <a:rPr lang="ru-RU" sz="1400" dirty="0" err="1"/>
              <a:t>комісією</a:t>
            </a:r>
            <a:r>
              <a:rPr lang="ru-RU" sz="1400" dirty="0"/>
              <a:t>, але не </a:t>
            </a:r>
            <a:r>
              <a:rPr lang="ru-RU" sz="1400" dirty="0" err="1"/>
              <a:t>більше</a:t>
            </a:r>
            <a:r>
              <a:rPr lang="ru-RU" sz="1400" dirty="0"/>
              <a:t> </a:t>
            </a:r>
            <a:r>
              <a:rPr lang="ru-RU" sz="1400" dirty="0" err="1"/>
              <a:t>ніж</a:t>
            </a:r>
            <a:r>
              <a:rPr lang="ru-RU" sz="1400" dirty="0"/>
              <a:t> на 2 роки. </a:t>
            </a:r>
            <a:endParaRPr lang="ru-RU" sz="1400" dirty="0" smtClean="0"/>
          </a:p>
          <a:p>
            <a:r>
              <a:rPr lang="ru-RU" sz="1400" dirty="0" err="1" smtClean="0"/>
              <a:t>Інструкції</a:t>
            </a:r>
            <a:r>
              <a:rPr lang="ru-RU" sz="1400" dirty="0" smtClean="0"/>
              <a:t> </a:t>
            </a:r>
            <a:r>
              <a:rPr lang="ru-RU" sz="1400" dirty="0" err="1"/>
              <a:t>затверджуються</a:t>
            </a:r>
            <a:r>
              <a:rPr lang="ru-RU" sz="1400" dirty="0"/>
              <a:t> наказом з </a:t>
            </a:r>
            <a:r>
              <a:rPr lang="ru-RU" sz="1400" dirty="0" err="1"/>
              <a:t>дотриманням</a:t>
            </a:r>
            <a:r>
              <a:rPr lang="ru-RU" sz="1400" dirty="0"/>
              <a:t> </a:t>
            </a:r>
            <a:r>
              <a:rPr lang="ru-RU" sz="1400" dirty="0" err="1"/>
              <a:t>процедури</a:t>
            </a:r>
            <a:r>
              <a:rPr lang="ru-RU" sz="1400" dirty="0"/>
              <a:t> </a:t>
            </a:r>
            <a:r>
              <a:rPr lang="ru-RU" sz="1400" dirty="0" err="1"/>
              <a:t>узгодження</a:t>
            </a:r>
            <a:r>
              <a:rPr lang="ru-RU" sz="1400" dirty="0"/>
              <a:t> і </a:t>
            </a:r>
            <a:r>
              <a:rPr lang="ru-RU" sz="1400" dirty="0" err="1"/>
              <a:t>візування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визначені</a:t>
            </a:r>
            <a:r>
              <a:rPr lang="ru-RU" sz="1400" dirty="0"/>
              <a:t> "</a:t>
            </a:r>
            <a:r>
              <a:rPr lang="ru-RU" sz="1400" dirty="0" err="1"/>
              <a:t>Положенням</a:t>
            </a:r>
            <a:r>
              <a:rPr lang="ru-RU" sz="1400" dirty="0"/>
              <a:t> про </a:t>
            </a:r>
            <a:r>
              <a:rPr lang="ru-RU" sz="1400" dirty="0" err="1"/>
              <a:t>розробку</a:t>
            </a:r>
            <a:r>
              <a:rPr lang="ru-RU" sz="1400" dirty="0"/>
              <a:t> </a:t>
            </a:r>
            <a:r>
              <a:rPr lang="ru-RU" sz="1400" dirty="0" err="1"/>
              <a:t>інструкцій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". </a:t>
            </a:r>
            <a:endParaRPr lang="ru-RU" sz="1400" dirty="0" smtClean="0"/>
          </a:p>
          <a:p>
            <a:r>
              <a:rPr lang="ru-RU" sz="1400" dirty="0" smtClean="0"/>
              <a:t>26.Посадові </a:t>
            </a:r>
            <a:r>
              <a:rPr lang="ru-RU" sz="1400" dirty="0" err="1"/>
              <a:t>інструкції</a:t>
            </a:r>
            <a:r>
              <a:rPr lang="ru-RU" sz="1400" dirty="0"/>
              <a:t> з </a:t>
            </a:r>
            <a:r>
              <a:rPr lang="ru-RU" sz="1400" dirty="0" err="1"/>
              <a:t>розділом</a:t>
            </a:r>
            <a:r>
              <a:rPr lang="ru-RU" sz="1400" dirty="0"/>
              <a:t> про </a:t>
            </a:r>
            <a:r>
              <a:rPr lang="ru-RU" sz="1400" dirty="0" err="1"/>
              <a:t>обов'язки</a:t>
            </a:r>
            <a:r>
              <a:rPr lang="ru-RU" sz="1400" dirty="0"/>
              <a:t>, права і </a:t>
            </a:r>
            <a:r>
              <a:rPr lang="ru-RU" sz="1400" dirty="0" err="1"/>
              <a:t>відповідальність</a:t>
            </a:r>
            <a:r>
              <a:rPr lang="ru-RU" sz="1400" dirty="0"/>
              <a:t> в </a:t>
            </a:r>
            <a:r>
              <a:rPr lang="ru-RU" sz="1400" dirty="0" err="1"/>
              <a:t>галузі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Складаються</a:t>
            </a:r>
            <a:r>
              <a:rPr lang="ru-RU" sz="1400" dirty="0"/>
              <a:t> на </a:t>
            </a:r>
            <a:r>
              <a:rPr lang="ru-RU" sz="1400" dirty="0" err="1"/>
              <a:t>кожне</a:t>
            </a:r>
            <a:r>
              <a:rPr lang="ru-RU" sz="1400" dirty="0"/>
              <a:t> </a:t>
            </a:r>
            <a:r>
              <a:rPr lang="ru-RU" sz="1400" dirty="0" err="1"/>
              <a:t>посадову</a:t>
            </a:r>
            <a:r>
              <a:rPr lang="ru-RU" sz="1400" dirty="0"/>
              <a:t> особу </a:t>
            </a:r>
            <a:r>
              <a:rPr lang="ru-RU" sz="1400" dirty="0" err="1"/>
              <a:t>підприємства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err="1" smtClean="0"/>
              <a:t>Посадові</a:t>
            </a:r>
            <a:r>
              <a:rPr lang="ru-RU" sz="1400" dirty="0" smtClean="0"/>
              <a:t> </a:t>
            </a:r>
            <a:r>
              <a:rPr lang="ru-RU" sz="1400" dirty="0"/>
              <a:t>особи </a:t>
            </a:r>
            <a:r>
              <a:rPr lang="ru-RU" sz="1400" dirty="0" err="1"/>
              <a:t>підприємства</a:t>
            </a:r>
            <a:r>
              <a:rPr lang="ru-RU" sz="1400" dirty="0"/>
              <a:t> </a:t>
            </a:r>
            <a:r>
              <a:rPr lang="ru-RU" sz="1400" dirty="0" err="1"/>
              <a:t>керують</a:t>
            </a:r>
            <a:r>
              <a:rPr lang="ru-RU" sz="1400" dirty="0"/>
              <a:t>, </a:t>
            </a:r>
            <a:r>
              <a:rPr lang="ru-RU" sz="1400" dirty="0" err="1"/>
              <a:t>організовують</a:t>
            </a:r>
            <a:r>
              <a:rPr lang="ru-RU" sz="1400" dirty="0"/>
              <a:t> і </a:t>
            </a:r>
            <a:r>
              <a:rPr lang="ru-RU" sz="1400" dirty="0" err="1"/>
              <a:t>контролюють</a:t>
            </a:r>
            <a:r>
              <a:rPr lang="ru-RU" sz="1400" dirty="0"/>
              <a:t> роботу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у </a:t>
            </a:r>
            <a:r>
              <a:rPr lang="ru-RU" sz="1400" dirty="0" err="1"/>
              <a:t>сфері</a:t>
            </a:r>
            <a:r>
              <a:rPr lang="ru-RU" sz="1400" dirty="0"/>
              <a:t> </a:t>
            </a:r>
            <a:r>
              <a:rPr lang="ru-RU" sz="1400" dirty="0" err="1"/>
              <a:t>своєї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безпосередньо</a:t>
            </a:r>
            <a:r>
              <a:rPr lang="ru-RU" sz="1400" dirty="0"/>
              <a:t> на </a:t>
            </a:r>
            <a:r>
              <a:rPr lang="ru-RU" sz="1400" dirty="0" err="1"/>
              <a:t>своїх</a:t>
            </a:r>
            <a:r>
              <a:rPr lang="ru-RU" sz="1400" dirty="0"/>
              <a:t> </a:t>
            </a:r>
            <a:r>
              <a:rPr lang="ru-RU" sz="1400" dirty="0" err="1"/>
              <a:t>ділянках</a:t>
            </a:r>
            <a:r>
              <a:rPr lang="ru-RU" sz="1400" dirty="0"/>
              <a:t>, у </a:t>
            </a:r>
            <a:r>
              <a:rPr lang="ru-RU" sz="1400" dirty="0" err="1"/>
              <a:t>виробництвах</a:t>
            </a:r>
            <a:r>
              <a:rPr lang="ru-RU" sz="1400" dirty="0"/>
              <a:t>, цехах, </a:t>
            </a:r>
            <a:r>
              <a:rPr lang="ru-RU" sz="1400" dirty="0" err="1"/>
              <a:t>підрозділах</a:t>
            </a:r>
            <a:r>
              <a:rPr lang="ru-RU" sz="1400" dirty="0"/>
              <a:t>. </a:t>
            </a:r>
            <a:r>
              <a:rPr lang="ru-RU" sz="1400" dirty="0" err="1"/>
              <a:t>Посадова</a:t>
            </a:r>
            <a:r>
              <a:rPr lang="ru-RU" sz="1400" dirty="0"/>
              <a:t> </a:t>
            </a:r>
            <a:r>
              <a:rPr lang="ru-RU" sz="1400" dirty="0" err="1"/>
              <a:t>інструкція</a:t>
            </a:r>
            <a:r>
              <a:rPr lang="ru-RU" sz="1400" dirty="0"/>
              <a:t> не є </a:t>
            </a:r>
            <a:r>
              <a:rPr lang="ru-RU" sz="1400" dirty="0" err="1"/>
              <a:t>нормативним</a:t>
            </a:r>
            <a:r>
              <a:rPr lang="ru-RU" sz="1400" dirty="0"/>
              <a:t> актом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27.Журнал </a:t>
            </a:r>
            <a:r>
              <a:rPr lang="ru-RU" sz="1400" dirty="0" err="1"/>
              <a:t>реєстрації</a:t>
            </a:r>
            <a:r>
              <a:rPr lang="ru-RU" sz="1400" dirty="0"/>
              <a:t> </a:t>
            </a:r>
            <a:r>
              <a:rPr lang="ru-RU" sz="1400" dirty="0" err="1"/>
              <a:t>інструкцій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Розроблені</a:t>
            </a:r>
            <a:r>
              <a:rPr lang="ru-RU" sz="1400" dirty="0" smtClean="0"/>
              <a:t> </a:t>
            </a:r>
            <a:r>
              <a:rPr lang="ru-RU" sz="1400" dirty="0"/>
              <a:t>та </a:t>
            </a:r>
            <a:r>
              <a:rPr lang="ru-RU" sz="1400" dirty="0" err="1"/>
              <a:t>затверджені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реєструються</a:t>
            </a:r>
            <a:r>
              <a:rPr lang="ru-RU" sz="1400" dirty="0"/>
              <a:t> в </a:t>
            </a:r>
            <a:r>
              <a:rPr lang="ru-RU" sz="1400" dirty="0" err="1"/>
              <a:t>журналі</a:t>
            </a:r>
            <a:r>
              <a:rPr lang="ru-RU" sz="1400" dirty="0"/>
              <a:t>. </a:t>
            </a:r>
            <a:r>
              <a:rPr lang="ru-RU" sz="1400" dirty="0" err="1"/>
              <a:t>Записується</a:t>
            </a:r>
            <a:r>
              <a:rPr lang="ru-RU" sz="1400" dirty="0"/>
              <a:t> код, </a:t>
            </a:r>
            <a:r>
              <a:rPr lang="ru-RU" sz="1400" dirty="0" err="1"/>
              <a:t>назва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та </a:t>
            </a:r>
            <a:r>
              <a:rPr lang="ru-RU" sz="1400" dirty="0" err="1"/>
              <a:t>термін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. </a:t>
            </a:r>
          </a:p>
          <a:p>
            <a:r>
              <a:rPr lang="ru-RU" sz="1400" dirty="0" smtClean="0"/>
              <a:t>28</a:t>
            </a:r>
            <a:r>
              <a:rPr lang="ru-RU" sz="1400" dirty="0"/>
              <a:t>. Журнал </a:t>
            </a:r>
            <a:r>
              <a:rPr lang="ru-RU" sz="1400" dirty="0" err="1"/>
              <a:t>видачі</a:t>
            </a:r>
            <a:r>
              <a:rPr lang="ru-RU" sz="1400" dirty="0"/>
              <a:t> </a:t>
            </a:r>
            <a:r>
              <a:rPr lang="ru-RU" sz="1400" dirty="0" err="1"/>
              <a:t>інструкцій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Працедавець</a:t>
            </a:r>
            <a:r>
              <a:rPr lang="ru-RU" sz="1400" dirty="0" smtClean="0"/>
              <a:t> </a:t>
            </a:r>
            <a:r>
              <a:rPr lang="ru-RU" sz="1400" dirty="0" err="1"/>
              <a:t>забезпечує</a:t>
            </a:r>
            <a:r>
              <a:rPr lang="ru-RU" sz="1400" dirty="0"/>
              <a:t> </a:t>
            </a:r>
            <a:r>
              <a:rPr lang="ru-RU" sz="1400" dirty="0" err="1"/>
              <a:t>інструкціями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підрозділи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. </a:t>
            </a:r>
            <a:r>
              <a:rPr lang="ru-RU" sz="1400" dirty="0" err="1"/>
              <a:t>Видача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 повинна </a:t>
            </a:r>
            <a:r>
              <a:rPr lang="ru-RU" sz="1400" dirty="0" err="1"/>
              <a:t>проводитися</a:t>
            </a:r>
            <a:r>
              <a:rPr lang="ru-RU" sz="1400" dirty="0"/>
              <a:t> службою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з </a:t>
            </a:r>
            <a:r>
              <a:rPr lang="ru-RU" sz="1400" dirty="0" err="1"/>
              <a:t>реєстрацією</a:t>
            </a:r>
            <a:r>
              <a:rPr lang="ru-RU" sz="1400" dirty="0"/>
              <a:t> в “</a:t>
            </a:r>
            <a:r>
              <a:rPr lang="ru-RU" sz="1400" dirty="0" err="1"/>
              <a:t>Журналі</a:t>
            </a:r>
            <a:r>
              <a:rPr lang="ru-RU" sz="1400" dirty="0"/>
              <a:t> </a:t>
            </a:r>
            <a:r>
              <a:rPr lang="ru-RU" sz="1400" dirty="0" err="1"/>
              <a:t>обліку</a:t>
            </a:r>
            <a:r>
              <a:rPr lang="ru-RU" sz="1400" dirty="0"/>
              <a:t> </a:t>
            </a:r>
            <a:r>
              <a:rPr lang="ru-RU" sz="1400" dirty="0" err="1"/>
              <a:t>видачі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”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розпис</a:t>
            </a:r>
            <a:r>
              <a:rPr lang="ru-RU" sz="1400" dirty="0"/>
              <a:t>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5865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29. </a:t>
            </a:r>
            <a:r>
              <a:rPr lang="ru-RU" sz="1400" dirty="0" err="1"/>
              <a:t>Накази</a:t>
            </a:r>
            <a:r>
              <a:rPr lang="ru-RU" sz="1400" dirty="0"/>
              <a:t> про </a:t>
            </a:r>
            <a:r>
              <a:rPr lang="ru-RU" sz="1400" dirty="0" err="1"/>
              <a:t>призначення</a:t>
            </a:r>
            <a:r>
              <a:rPr lang="ru-RU" sz="1400" dirty="0"/>
              <a:t> </a:t>
            </a:r>
            <a:r>
              <a:rPr lang="ru-RU" sz="1400" dirty="0" err="1"/>
              <a:t>відповідальних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 за </a:t>
            </a:r>
            <a:r>
              <a:rPr lang="ru-RU" sz="1400" dirty="0" err="1"/>
              <a:t>ведення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</a:t>
            </a:r>
            <a:r>
              <a:rPr lang="ru-RU" sz="1400" dirty="0" err="1"/>
              <a:t>підвищеної</a:t>
            </a:r>
            <a:r>
              <a:rPr lang="ru-RU" sz="1400" dirty="0"/>
              <a:t> </a:t>
            </a:r>
            <a:r>
              <a:rPr lang="ru-RU" sz="1400" dirty="0" err="1"/>
              <a:t>небезпеки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Накази</a:t>
            </a:r>
            <a:r>
              <a:rPr lang="ru-RU" sz="1400" dirty="0" smtClean="0"/>
              <a:t> </a:t>
            </a:r>
            <a:r>
              <a:rPr lang="ru-RU" sz="1400" dirty="0"/>
              <a:t>на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право </a:t>
            </a:r>
            <a:r>
              <a:rPr lang="ru-RU" sz="1400" dirty="0" err="1"/>
              <a:t>видачі</a:t>
            </a:r>
            <a:r>
              <a:rPr lang="ru-RU" sz="1400" dirty="0"/>
              <a:t> </a:t>
            </a:r>
            <a:r>
              <a:rPr lang="ru-RU" sz="1400" dirty="0" err="1"/>
              <a:t>нарядів-допусків</a:t>
            </a:r>
            <a:r>
              <a:rPr lang="ru-RU" sz="1400" dirty="0"/>
              <a:t>, на </a:t>
            </a:r>
            <a:r>
              <a:rPr lang="ru-RU" sz="1400" dirty="0" err="1"/>
              <a:t>керівників</a:t>
            </a:r>
            <a:r>
              <a:rPr lang="ru-RU" sz="1400" dirty="0"/>
              <a:t> і </a:t>
            </a:r>
            <a:r>
              <a:rPr lang="ru-RU" sz="1400" dirty="0" err="1"/>
              <a:t>виконавців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</a:t>
            </a:r>
            <a:r>
              <a:rPr lang="ru-RU" sz="1400" dirty="0" err="1"/>
              <a:t>підвищеної</a:t>
            </a:r>
            <a:r>
              <a:rPr lang="ru-RU" sz="1400" dirty="0"/>
              <a:t> </a:t>
            </a:r>
            <a:r>
              <a:rPr lang="ru-RU" sz="1400" dirty="0" err="1"/>
              <a:t>небезпеки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30</a:t>
            </a:r>
            <a:r>
              <a:rPr lang="ru-RU" sz="1400" dirty="0"/>
              <a:t>. Журнал </a:t>
            </a:r>
            <a:r>
              <a:rPr lang="ru-RU" sz="1400" dirty="0" err="1"/>
              <a:t>реєстрації</a:t>
            </a:r>
            <a:r>
              <a:rPr lang="ru-RU" sz="1400" dirty="0"/>
              <a:t> </a:t>
            </a:r>
            <a:r>
              <a:rPr lang="ru-RU" sz="1400" dirty="0" err="1"/>
              <a:t>нарядів-допусків</a:t>
            </a:r>
            <a:r>
              <a:rPr lang="ru-RU" sz="1400" dirty="0"/>
              <a:t> на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підвищеної</a:t>
            </a:r>
            <a:r>
              <a:rPr lang="ru-RU" sz="1400" dirty="0"/>
              <a:t> </a:t>
            </a:r>
            <a:r>
              <a:rPr lang="ru-RU" sz="1400" dirty="0" err="1"/>
              <a:t>небезпеки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Зберігається</a:t>
            </a:r>
            <a:r>
              <a:rPr lang="ru-RU" sz="1400" dirty="0" smtClean="0"/>
              <a:t> </a:t>
            </a:r>
            <a:r>
              <a:rPr lang="ru-RU" sz="1400" dirty="0"/>
              <a:t>на </a:t>
            </a:r>
            <a:r>
              <a:rPr lang="ru-RU" sz="1400" dirty="0" err="1"/>
              <a:t>ділянці</a:t>
            </a:r>
            <a:r>
              <a:rPr lang="ru-RU" sz="1400" dirty="0"/>
              <a:t> (у цеху). При </a:t>
            </a:r>
            <a:r>
              <a:rPr lang="ru-RU" sz="1400" dirty="0" err="1"/>
              <a:t>перевірках</a:t>
            </a:r>
            <a:r>
              <a:rPr lang="ru-RU" sz="1400" dirty="0"/>
              <a:t>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перевіряти</a:t>
            </a:r>
            <a:r>
              <a:rPr lang="ru-RU" sz="1400" dirty="0"/>
              <a:t> </a:t>
            </a:r>
            <a:r>
              <a:rPr lang="ru-RU" sz="1400" dirty="0" err="1"/>
              <a:t>якість</a:t>
            </a:r>
            <a:r>
              <a:rPr lang="ru-RU" sz="1400" dirty="0"/>
              <a:t> </a:t>
            </a:r>
            <a:r>
              <a:rPr lang="ru-RU" sz="1400" dirty="0" err="1"/>
              <a:t>ведення</a:t>
            </a:r>
            <a:r>
              <a:rPr lang="ru-RU" sz="1400" dirty="0"/>
              <a:t> журналу. У </a:t>
            </a:r>
            <a:r>
              <a:rPr lang="ru-RU" sz="1400" dirty="0" err="1"/>
              <a:t>журналі</a:t>
            </a:r>
            <a:r>
              <a:rPr lang="ru-RU" sz="1400" dirty="0"/>
              <a:t> </a:t>
            </a:r>
            <a:r>
              <a:rPr lang="ru-RU" sz="1400" dirty="0" err="1"/>
              <a:t>вказуються</a:t>
            </a:r>
            <a:r>
              <a:rPr lang="ru-RU" sz="1400" dirty="0"/>
              <a:t> дата </a:t>
            </a:r>
            <a:r>
              <a:rPr lang="ru-RU" sz="1400" dirty="0" err="1"/>
              <a:t>видачі</a:t>
            </a:r>
            <a:r>
              <a:rPr lang="ru-RU" sz="1400" dirty="0"/>
              <a:t>, номер наряду-допуску, </a:t>
            </a:r>
            <a:r>
              <a:rPr lang="ru-RU" sz="1400" dirty="0" err="1"/>
              <a:t>прізвище</a:t>
            </a:r>
            <a:r>
              <a:rPr lang="ru-RU" sz="1400" dirty="0"/>
              <a:t> того,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видає</a:t>
            </a:r>
            <a:r>
              <a:rPr lang="ru-RU" sz="1400" dirty="0"/>
              <a:t> наряд, </a:t>
            </a:r>
            <a:r>
              <a:rPr lang="ru-RU" sz="1400" dirty="0" err="1"/>
              <a:t>прізвище</a:t>
            </a:r>
            <a:r>
              <a:rPr lang="ru-RU" sz="1400" dirty="0"/>
              <a:t> </a:t>
            </a:r>
            <a:r>
              <a:rPr lang="ru-RU" sz="1400" dirty="0" err="1"/>
              <a:t>виконавця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, </a:t>
            </a:r>
            <a:r>
              <a:rPr lang="ru-RU" sz="1400" dirty="0" err="1"/>
              <a:t>місце</a:t>
            </a:r>
            <a:r>
              <a:rPr lang="ru-RU" sz="1400" dirty="0"/>
              <a:t>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, дата </a:t>
            </a:r>
            <a:r>
              <a:rPr lang="ru-RU" sz="1400" dirty="0" err="1"/>
              <a:t>закриття</a:t>
            </a:r>
            <a:r>
              <a:rPr lang="ru-RU" sz="1400" dirty="0"/>
              <a:t> наряду-допуску, </a:t>
            </a:r>
            <a:r>
              <a:rPr lang="ru-RU" sz="1400" dirty="0" err="1"/>
              <a:t>прізвище</a:t>
            </a:r>
            <a:r>
              <a:rPr lang="ru-RU" sz="1400" dirty="0"/>
              <a:t> того,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закриває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31.Перелік </a:t>
            </a:r>
            <a:r>
              <a:rPr lang="ru-RU" sz="1400" dirty="0" err="1"/>
              <a:t>робіт</a:t>
            </a:r>
            <a:r>
              <a:rPr lang="ru-RU" sz="1400" dirty="0"/>
              <a:t> </a:t>
            </a:r>
            <a:r>
              <a:rPr lang="ru-RU" sz="1400" dirty="0" err="1"/>
              <a:t>підвищеної</a:t>
            </a:r>
            <a:r>
              <a:rPr lang="ru-RU" sz="1400" dirty="0"/>
              <a:t> </a:t>
            </a:r>
            <a:r>
              <a:rPr lang="ru-RU" sz="1400" dirty="0" err="1"/>
              <a:t>небезпеки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виконуються</a:t>
            </a:r>
            <a:r>
              <a:rPr lang="ru-RU" sz="1400" dirty="0"/>
              <a:t> по </a:t>
            </a:r>
            <a:r>
              <a:rPr lang="ru-RU" sz="1400" dirty="0" err="1"/>
              <a:t>спеціальних</a:t>
            </a:r>
            <a:r>
              <a:rPr lang="ru-RU" sz="1400" dirty="0"/>
              <a:t> правилах </a:t>
            </a:r>
            <a:endParaRPr lang="ru-RU" sz="1400" dirty="0" smtClean="0"/>
          </a:p>
          <a:p>
            <a:r>
              <a:rPr lang="ru-RU" sz="1400" dirty="0" smtClean="0"/>
              <a:t>У </a:t>
            </a:r>
            <a:r>
              <a:rPr lang="ru-RU" sz="1400" dirty="0" err="1"/>
              <a:t>переліку</a:t>
            </a:r>
            <a:r>
              <a:rPr lang="ru-RU" sz="1400" dirty="0"/>
              <a:t> </a:t>
            </a:r>
            <a:r>
              <a:rPr lang="ru-RU" sz="1400" dirty="0" err="1"/>
              <a:t>найменування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і </a:t>
            </a:r>
            <a:r>
              <a:rPr lang="ru-RU" sz="1400" dirty="0" err="1"/>
              <a:t>документів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регламентує</a:t>
            </a:r>
            <a:r>
              <a:rPr lang="ru-RU" sz="1400" dirty="0"/>
              <a:t> порядок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захисних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(Правила </a:t>
            </a:r>
            <a:r>
              <a:rPr lang="ru-RU" sz="1400" dirty="0" err="1"/>
              <a:t>пожежної</a:t>
            </a:r>
            <a:r>
              <a:rPr lang="ru-RU" sz="1400" dirty="0"/>
              <a:t> </a:t>
            </a:r>
            <a:r>
              <a:rPr lang="ru-RU" sz="1400" dirty="0" err="1"/>
              <a:t>безпеки</a:t>
            </a:r>
            <a:r>
              <a:rPr lang="ru-RU" sz="1400" dirty="0"/>
              <a:t> при </a:t>
            </a:r>
            <a:r>
              <a:rPr lang="ru-RU" sz="1400" dirty="0" err="1"/>
              <a:t>проведень</a:t>
            </a:r>
            <a:r>
              <a:rPr lang="ru-RU" sz="1400" dirty="0"/>
              <a:t> </a:t>
            </a:r>
            <a:r>
              <a:rPr lang="ru-RU" sz="1400" dirty="0" err="1"/>
              <a:t>зварювальних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і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вогняних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, Правила </a:t>
            </a:r>
            <a:r>
              <a:rPr lang="ru-RU" sz="1400" dirty="0" err="1"/>
              <a:t>безпечної</a:t>
            </a:r>
            <a:r>
              <a:rPr lang="ru-RU" sz="1400" dirty="0"/>
              <a:t> </a:t>
            </a:r>
            <a:r>
              <a:rPr lang="ru-RU" sz="1400" dirty="0" err="1"/>
              <a:t>експлуатації</a:t>
            </a:r>
            <a:r>
              <a:rPr lang="ru-RU" sz="1400" dirty="0"/>
              <a:t> </a:t>
            </a:r>
            <a:r>
              <a:rPr lang="ru-RU" sz="1400" dirty="0" err="1"/>
              <a:t>електроустановок</a:t>
            </a:r>
            <a:r>
              <a:rPr lang="ru-RU" sz="1400" dirty="0"/>
              <a:t> </a:t>
            </a:r>
            <a:r>
              <a:rPr lang="ru-RU" sz="1400" dirty="0" err="1"/>
              <a:t>споживачів</a:t>
            </a:r>
            <a:r>
              <a:rPr lang="ru-RU" sz="1400" dirty="0"/>
              <a:t> і </a:t>
            </a:r>
            <a:r>
              <a:rPr lang="ru-RU" sz="1400" dirty="0" err="1"/>
              <a:t>ін</a:t>
            </a:r>
            <a:r>
              <a:rPr lang="ru-RU" sz="1400" dirty="0"/>
              <a:t>.). </a:t>
            </a:r>
            <a:endParaRPr lang="ru-RU" sz="1400" dirty="0" smtClean="0"/>
          </a:p>
          <a:p>
            <a:r>
              <a:rPr lang="ru-RU" sz="1400" dirty="0" smtClean="0"/>
              <a:t>32.Стандарт </a:t>
            </a:r>
            <a:r>
              <a:rPr lang="ru-RU" sz="1400" dirty="0" err="1"/>
              <a:t>підприємства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інструкція</a:t>
            </a:r>
            <a:r>
              <a:rPr lang="ru-RU" sz="1400" dirty="0"/>
              <a:t> про порядок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</a:t>
            </a:r>
            <a:r>
              <a:rPr lang="ru-RU" sz="1400" dirty="0" err="1"/>
              <a:t>підвищеної</a:t>
            </a:r>
            <a:r>
              <a:rPr lang="ru-RU" sz="1400" dirty="0"/>
              <a:t> </a:t>
            </a:r>
            <a:r>
              <a:rPr lang="ru-RU" sz="1400" dirty="0" err="1"/>
              <a:t>небезпеки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Розробляється</a:t>
            </a:r>
            <a:r>
              <a:rPr lang="ru-RU" sz="1400" dirty="0" smtClean="0"/>
              <a:t> </a:t>
            </a:r>
            <a:r>
              <a:rPr lang="ru-RU" sz="1400" dirty="0"/>
              <a:t>з </a:t>
            </a:r>
            <a:r>
              <a:rPr lang="ru-RU" sz="1400" dirty="0" err="1"/>
              <a:t>урахуванням</a:t>
            </a:r>
            <a:r>
              <a:rPr lang="ru-RU" sz="1400" dirty="0"/>
              <a:t> </a:t>
            </a:r>
            <a:r>
              <a:rPr lang="ru-RU" sz="1400" dirty="0" err="1"/>
              <a:t>вимог</a:t>
            </a:r>
            <a:r>
              <a:rPr lang="ru-RU" sz="1400" dirty="0"/>
              <a:t> нормативно-</a:t>
            </a:r>
            <a:r>
              <a:rPr lang="ru-RU" sz="1400" dirty="0" err="1"/>
              <a:t>правових</a:t>
            </a:r>
            <a:r>
              <a:rPr lang="ru-RU" sz="1400" dirty="0"/>
              <a:t> </a:t>
            </a:r>
            <a:r>
              <a:rPr lang="ru-RU" sz="1400" dirty="0" err="1"/>
              <a:t>актів</a:t>
            </a:r>
            <a:r>
              <a:rPr lang="ru-RU" sz="1400" dirty="0"/>
              <a:t> про </a:t>
            </a:r>
            <a:r>
              <a:rPr lang="ru-RU" sz="1400" dirty="0" err="1"/>
              <a:t>охорону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в </a:t>
            </a:r>
            <a:r>
              <a:rPr lang="ru-RU" sz="1400" dirty="0" err="1"/>
              <a:t>частині</a:t>
            </a:r>
            <a:r>
              <a:rPr lang="ru-RU" sz="1400" dirty="0"/>
              <a:t> порядку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</a:t>
            </a:r>
            <a:r>
              <a:rPr lang="ru-RU" sz="1400" dirty="0" err="1"/>
              <a:t>підвищеної</a:t>
            </a:r>
            <a:r>
              <a:rPr lang="ru-RU" sz="1400" dirty="0"/>
              <a:t> </a:t>
            </a:r>
            <a:r>
              <a:rPr lang="ru-RU" sz="1400" dirty="0" err="1"/>
              <a:t>небезпеки</a:t>
            </a:r>
            <a:r>
              <a:rPr lang="ru-RU" sz="1400" dirty="0"/>
              <a:t>. У стандарт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інструкцію</a:t>
            </a:r>
            <a:r>
              <a:rPr lang="ru-RU" sz="1400" dirty="0"/>
              <a:t> </a:t>
            </a:r>
            <a:r>
              <a:rPr lang="ru-RU" sz="1400" dirty="0" err="1"/>
              <a:t>включається</a:t>
            </a:r>
            <a:r>
              <a:rPr lang="ru-RU" sz="1400" dirty="0"/>
              <a:t>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</a:t>
            </a:r>
            <a:r>
              <a:rPr lang="ru-RU" sz="1400" dirty="0" err="1"/>
              <a:t>підвищеної</a:t>
            </a:r>
            <a:r>
              <a:rPr lang="ru-RU" sz="1400" dirty="0"/>
              <a:t> </a:t>
            </a:r>
            <a:r>
              <a:rPr lang="ru-RU" sz="1400" dirty="0" err="1"/>
              <a:t>небезпеки</a:t>
            </a:r>
            <a:r>
              <a:rPr lang="ru-RU" sz="1400" dirty="0"/>
              <a:t> на </a:t>
            </a:r>
            <a:r>
              <a:rPr lang="ru-RU" sz="1400" dirty="0" err="1"/>
              <a:t>даному</a:t>
            </a:r>
            <a:r>
              <a:rPr lang="ru-RU" sz="1400" dirty="0"/>
              <a:t> </a:t>
            </a:r>
            <a:r>
              <a:rPr lang="ru-RU" sz="1400" dirty="0" err="1"/>
              <a:t>підприємстві</a:t>
            </a:r>
            <a:r>
              <a:rPr lang="ru-RU" sz="1400" dirty="0"/>
              <a:t>. Стандарт (</a:t>
            </a:r>
            <a:r>
              <a:rPr lang="ru-RU" sz="1400" dirty="0" err="1"/>
              <a:t>інструкція</a:t>
            </a:r>
            <a:r>
              <a:rPr lang="ru-RU" sz="1400" dirty="0"/>
              <a:t>) </a:t>
            </a:r>
            <a:r>
              <a:rPr lang="ru-RU" sz="1400" dirty="0" err="1"/>
              <a:t>затверджується</a:t>
            </a:r>
            <a:r>
              <a:rPr lang="ru-RU" sz="1400" dirty="0"/>
              <a:t> наказом. </a:t>
            </a:r>
            <a:endParaRPr lang="ru-RU" sz="1400" dirty="0" smtClean="0"/>
          </a:p>
          <a:p>
            <a:r>
              <a:rPr lang="ru-RU" sz="1400" dirty="0" smtClean="0"/>
              <a:t>33</a:t>
            </a:r>
            <a:r>
              <a:rPr lang="ru-RU" sz="1400" dirty="0"/>
              <a:t>. Журнал </a:t>
            </a:r>
            <a:r>
              <a:rPr lang="ru-RU" sz="1400" dirty="0" err="1"/>
              <a:t>реєстрації</a:t>
            </a:r>
            <a:r>
              <a:rPr lang="ru-RU" sz="1400" dirty="0"/>
              <a:t> </a:t>
            </a:r>
            <a:r>
              <a:rPr lang="ru-RU" sz="1400" dirty="0" err="1"/>
              <a:t>видачі</a:t>
            </a:r>
            <a:r>
              <a:rPr lang="ru-RU" sz="1400" dirty="0"/>
              <a:t> </a:t>
            </a:r>
            <a:r>
              <a:rPr lang="ru-RU" sz="1400" dirty="0" err="1"/>
              <a:t>документації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Інженер</a:t>
            </a:r>
            <a:r>
              <a:rPr lang="ru-RU" sz="1400" dirty="0" smtClean="0"/>
              <a:t> </a:t>
            </a:r>
            <a:r>
              <a:rPr lang="ru-RU" sz="1400" dirty="0"/>
              <a:t>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повинен всю </a:t>
            </a:r>
            <a:r>
              <a:rPr lang="ru-RU" sz="1400" dirty="0" err="1"/>
              <a:t>документацію</a:t>
            </a:r>
            <a:r>
              <a:rPr lang="ru-RU" sz="1400" dirty="0"/>
              <a:t> і нормативно-</a:t>
            </a:r>
            <a:r>
              <a:rPr lang="ru-RU" sz="1400" dirty="0" err="1"/>
              <a:t>правові</a:t>
            </a:r>
            <a:r>
              <a:rPr lang="ru-RU" sz="1400" dirty="0"/>
              <a:t> </a:t>
            </a:r>
            <a:r>
              <a:rPr lang="ru-RU" sz="1400" dirty="0" err="1"/>
              <a:t>акти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видавати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підпис</a:t>
            </a:r>
            <a:r>
              <a:rPr lang="ru-RU" sz="1400" dirty="0"/>
              <a:t>, </a:t>
            </a:r>
            <a:r>
              <a:rPr lang="ru-RU" sz="1400" dirty="0" err="1"/>
              <a:t>інакше</a:t>
            </a:r>
            <a:r>
              <a:rPr lang="ru-RU" sz="1400" dirty="0"/>
              <a:t> в </a:t>
            </a:r>
            <a:r>
              <a:rPr lang="ru-RU" sz="1400" dirty="0" err="1"/>
              <a:t>майбутньому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виникнути</a:t>
            </a:r>
            <a:r>
              <a:rPr lang="ru-RU" sz="1400" dirty="0"/>
              <a:t> </a:t>
            </a:r>
            <a:r>
              <a:rPr lang="ru-RU" sz="1400" dirty="0" err="1"/>
              <a:t>непорозуміння</a:t>
            </a:r>
            <a:r>
              <a:rPr lang="ru-RU" sz="1400" dirty="0"/>
              <a:t>, </a:t>
            </a:r>
            <a:r>
              <a:rPr lang="ru-RU" sz="1400" dirty="0" err="1"/>
              <a:t>оскільки</a:t>
            </a:r>
            <a:r>
              <a:rPr lang="ru-RU" sz="1400" dirty="0"/>
              <a:t> </a:t>
            </a:r>
            <a:r>
              <a:rPr lang="ru-RU" sz="1400" dirty="0" err="1"/>
              <a:t>багато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досить</a:t>
            </a:r>
            <a:r>
              <a:rPr lang="ru-RU" sz="1400" dirty="0"/>
              <a:t> </a:t>
            </a:r>
            <a:r>
              <a:rPr lang="ru-RU" sz="1400" dirty="0" err="1"/>
              <a:t>недбало</a:t>
            </a:r>
            <a:r>
              <a:rPr lang="ru-RU" sz="1400" dirty="0"/>
              <a:t> </a:t>
            </a:r>
            <a:r>
              <a:rPr lang="ru-RU" sz="1400" dirty="0" err="1"/>
              <a:t>поводяться</a:t>
            </a:r>
            <a:r>
              <a:rPr lang="ru-RU" sz="1400" dirty="0"/>
              <a:t> з </a:t>
            </a:r>
            <a:r>
              <a:rPr lang="ru-RU" sz="1400" dirty="0" err="1"/>
              <a:t>документацією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93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 err="1"/>
              <a:t>Доцільно</a:t>
            </a:r>
            <a:r>
              <a:rPr lang="ru-RU" sz="1400" dirty="0"/>
              <a:t> </a:t>
            </a:r>
            <a:r>
              <a:rPr lang="ru-RU" sz="1400" dirty="0" err="1"/>
              <a:t>зазначити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укладення</a:t>
            </a:r>
            <a:r>
              <a:rPr lang="ru-RU" sz="1400" dirty="0"/>
              <a:t> трудового договору </a:t>
            </a:r>
            <a:r>
              <a:rPr lang="ru-RU" sz="1400" dirty="0" err="1"/>
              <a:t>оформляється</a:t>
            </a:r>
            <a:r>
              <a:rPr lang="ru-RU" sz="1400" dirty="0"/>
              <a:t> наказом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розпорядженням</a:t>
            </a:r>
            <a:r>
              <a:rPr lang="ru-RU" sz="1400" dirty="0"/>
              <a:t> </a:t>
            </a:r>
            <a:r>
              <a:rPr lang="ru-RU" sz="1400" dirty="0" err="1"/>
              <a:t>власника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уповноваженого</a:t>
            </a:r>
            <a:r>
              <a:rPr lang="ru-RU" sz="1400" dirty="0"/>
              <a:t> ним органу про </a:t>
            </a:r>
            <a:r>
              <a:rPr lang="ru-RU" sz="1400" dirty="0" err="1"/>
              <a:t>зарахування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на роботу. </a:t>
            </a:r>
          </a:p>
          <a:p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</a:t>
            </a:r>
            <a:r>
              <a:rPr lang="ru-RU" sz="1400" dirty="0" err="1"/>
              <a:t>вважається</a:t>
            </a:r>
            <a:r>
              <a:rPr lang="ru-RU" sz="1400" dirty="0"/>
              <a:t> </a:t>
            </a:r>
            <a:r>
              <a:rPr lang="ru-RU" sz="1400" dirty="0" err="1"/>
              <a:t>укладеним</a:t>
            </a:r>
            <a:r>
              <a:rPr lang="ru-RU" sz="1400" dirty="0"/>
              <a:t> і </a:t>
            </a:r>
            <a:r>
              <a:rPr lang="ru-RU" sz="1400" dirty="0" err="1"/>
              <a:t>тоді</a:t>
            </a:r>
            <a:r>
              <a:rPr lang="ru-RU" sz="1400" dirty="0"/>
              <a:t>, коли наказу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розпорядження</a:t>
            </a:r>
            <a:r>
              <a:rPr lang="ru-RU" sz="1400" dirty="0"/>
              <a:t> не </a:t>
            </a:r>
            <a:r>
              <a:rPr lang="ru-RU" sz="1400" dirty="0" err="1"/>
              <a:t>було</a:t>
            </a:r>
            <a:r>
              <a:rPr lang="ru-RU" sz="1400" dirty="0"/>
              <a:t> видано, але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фактично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допущено до </a:t>
            </a:r>
            <a:r>
              <a:rPr lang="ru-RU" sz="1400" dirty="0" err="1"/>
              <a:t>роботи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Особі</a:t>
            </a:r>
            <a:r>
              <a:rPr lang="ru-RU" sz="1400" dirty="0"/>
              <a:t>, </a:t>
            </a:r>
            <a:r>
              <a:rPr lang="ru-RU" sz="1400" dirty="0" err="1"/>
              <a:t>запрошеній</a:t>
            </a:r>
            <a:r>
              <a:rPr lang="ru-RU" sz="1400" dirty="0"/>
              <a:t> на роботу в порядку </a:t>
            </a:r>
            <a:r>
              <a:rPr lang="ru-RU" sz="1400" dirty="0" err="1"/>
              <a:t>переведення</a:t>
            </a:r>
            <a:r>
              <a:rPr lang="ru-RU" sz="1400" dirty="0"/>
              <a:t> з </a:t>
            </a:r>
            <a:r>
              <a:rPr lang="ru-RU" sz="1400" dirty="0" err="1"/>
              <a:t>іншого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установи, </a:t>
            </a:r>
            <a:r>
              <a:rPr lang="ru-RU" sz="1400" dirty="0" err="1"/>
              <a:t>організації</a:t>
            </a:r>
            <a:r>
              <a:rPr lang="ru-RU" sz="1400" dirty="0"/>
              <a:t> за </a:t>
            </a:r>
            <a:r>
              <a:rPr lang="ru-RU" sz="1400" dirty="0" err="1"/>
              <a:t>погодженням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керівниками</a:t>
            </a:r>
            <a:r>
              <a:rPr lang="ru-RU" sz="1400" dirty="0"/>
              <a:t> </a:t>
            </a:r>
            <a:r>
              <a:rPr lang="ru-RU" sz="1400" dirty="0" err="1"/>
              <a:t>підприємств</a:t>
            </a:r>
            <a:r>
              <a:rPr lang="ru-RU" sz="1400" dirty="0"/>
              <a:t>, </a:t>
            </a:r>
            <a:r>
              <a:rPr lang="ru-RU" sz="1400" dirty="0" err="1"/>
              <a:t>установ</a:t>
            </a:r>
            <a:r>
              <a:rPr lang="ru-RU" sz="1400" dirty="0"/>
              <a:t>, </a:t>
            </a:r>
            <a:r>
              <a:rPr lang="ru-RU" sz="1400" dirty="0" err="1"/>
              <a:t>організацій</a:t>
            </a:r>
            <a:r>
              <a:rPr lang="ru-RU" sz="1400" dirty="0"/>
              <a:t>, не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відмовлено</a:t>
            </a:r>
            <a:r>
              <a:rPr lang="ru-RU" sz="1400" dirty="0"/>
              <a:t> в </a:t>
            </a:r>
            <a:r>
              <a:rPr lang="ru-RU" sz="1400" dirty="0" err="1"/>
              <a:t>укладенні</a:t>
            </a:r>
            <a:r>
              <a:rPr lang="ru-RU" sz="1400" dirty="0"/>
              <a:t> трудового договору. </a:t>
            </a:r>
          </a:p>
          <a:p>
            <a:r>
              <a:rPr lang="ru-RU" sz="1400" dirty="0"/>
              <a:t>При </a:t>
            </a:r>
            <a:r>
              <a:rPr lang="ru-RU" sz="1400" dirty="0" err="1"/>
              <a:t>цьому</a:t>
            </a:r>
            <a:r>
              <a:rPr lang="ru-RU" sz="1400" dirty="0"/>
              <a:t>,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зазначити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забороняється</a:t>
            </a:r>
            <a:r>
              <a:rPr lang="ru-RU" sz="1400" dirty="0"/>
              <a:t> </a:t>
            </a:r>
            <a:r>
              <a:rPr lang="ru-RU" sz="1400" dirty="0" err="1"/>
              <a:t>укладення</a:t>
            </a:r>
            <a:r>
              <a:rPr lang="ru-RU" sz="1400" dirty="0"/>
              <a:t> трудового договору з </a:t>
            </a:r>
            <a:r>
              <a:rPr lang="ru-RU" sz="1400" dirty="0" err="1"/>
              <a:t>громадянином</a:t>
            </a:r>
            <a:r>
              <a:rPr lang="ru-RU" sz="1400" dirty="0"/>
              <a:t>, </a:t>
            </a:r>
            <a:r>
              <a:rPr lang="ru-RU" sz="1400" dirty="0" err="1"/>
              <a:t>якому</a:t>
            </a:r>
            <a:r>
              <a:rPr lang="ru-RU" sz="1400" dirty="0"/>
              <a:t> за </a:t>
            </a:r>
            <a:r>
              <a:rPr lang="ru-RU" sz="1400" dirty="0" err="1"/>
              <a:t>медичним</a:t>
            </a:r>
            <a:r>
              <a:rPr lang="ru-RU" sz="1400" dirty="0"/>
              <a:t> </a:t>
            </a:r>
            <a:r>
              <a:rPr lang="ru-RU" sz="1400" dirty="0" err="1"/>
              <a:t>висновком</a:t>
            </a:r>
            <a:r>
              <a:rPr lang="ru-RU" sz="1400" dirty="0"/>
              <a:t> </a:t>
            </a:r>
            <a:r>
              <a:rPr lang="ru-RU" sz="1400" dirty="0" err="1"/>
              <a:t>запропонована</a:t>
            </a:r>
            <a:r>
              <a:rPr lang="ru-RU" sz="1400" dirty="0"/>
              <a:t> робота </a:t>
            </a:r>
            <a:r>
              <a:rPr lang="ru-RU" sz="1400" dirty="0" err="1"/>
              <a:t>протипоказана</a:t>
            </a:r>
            <a:r>
              <a:rPr lang="ru-RU" sz="1400" dirty="0"/>
              <a:t> за станом </a:t>
            </a:r>
            <a:r>
              <a:rPr lang="ru-RU" sz="1400" dirty="0" err="1"/>
              <a:t>здоров’я</a:t>
            </a:r>
            <a:r>
              <a:rPr lang="ru-RU" sz="1400" dirty="0"/>
              <a:t>.</a:t>
            </a:r>
          </a:p>
          <a:p>
            <a:r>
              <a:rPr lang="ru-RU" sz="1400" dirty="0"/>
              <a:t>У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укладення</a:t>
            </a:r>
            <a:r>
              <a:rPr lang="ru-RU" sz="1400" dirty="0"/>
              <a:t> трудового договору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 і </a:t>
            </a:r>
            <a:r>
              <a:rPr lang="ru-RU" sz="1400" dirty="0" err="1"/>
              <a:t>фізичною</a:t>
            </a:r>
            <a:r>
              <a:rPr lang="ru-RU" sz="1400" dirty="0"/>
              <a:t> особою </a:t>
            </a:r>
            <a:r>
              <a:rPr lang="ru-RU" sz="1400" dirty="0" err="1"/>
              <a:t>фізична</a:t>
            </a:r>
            <a:r>
              <a:rPr lang="ru-RU" sz="1400" dirty="0"/>
              <a:t> особа </a:t>
            </a:r>
            <a:r>
              <a:rPr lang="ru-RU" sz="1400" dirty="0" err="1"/>
              <a:t>або</a:t>
            </a:r>
            <a:r>
              <a:rPr lang="ru-RU" sz="1400" dirty="0"/>
              <a:t> за </a:t>
            </a:r>
            <a:r>
              <a:rPr lang="ru-RU" sz="1400" dirty="0" err="1"/>
              <a:t>нотаріальним</a:t>
            </a:r>
            <a:r>
              <a:rPr lang="ru-RU" sz="1400" dirty="0"/>
              <a:t> </a:t>
            </a:r>
            <a:r>
              <a:rPr lang="ru-RU" sz="1400" dirty="0" err="1"/>
              <a:t>дорученням</a:t>
            </a:r>
            <a:r>
              <a:rPr lang="ru-RU" sz="1400" dirty="0"/>
              <a:t> </a:t>
            </a:r>
            <a:r>
              <a:rPr lang="ru-RU" sz="1400" dirty="0" err="1"/>
              <a:t>уповноважена</a:t>
            </a:r>
            <a:r>
              <a:rPr lang="ru-RU" sz="1400" dirty="0"/>
              <a:t> нею особа повинна у </a:t>
            </a:r>
            <a:r>
              <a:rPr lang="ru-RU" sz="1400" dirty="0" err="1"/>
              <a:t>тижневий</a:t>
            </a:r>
            <a:r>
              <a:rPr lang="ru-RU" sz="1400" dirty="0"/>
              <a:t> строк з моменту фактичного </a:t>
            </a:r>
            <a:r>
              <a:rPr lang="ru-RU" sz="1400" dirty="0" err="1"/>
              <a:t>допущення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до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зареєструвати</a:t>
            </a:r>
            <a:r>
              <a:rPr lang="ru-RU" sz="1400" dirty="0"/>
              <a:t> </a:t>
            </a:r>
            <a:r>
              <a:rPr lang="ru-RU" sz="1400" dirty="0" err="1"/>
              <a:t>укладений</a:t>
            </a:r>
            <a:r>
              <a:rPr lang="ru-RU" sz="1400" dirty="0"/>
              <a:t> у </a:t>
            </a:r>
            <a:r>
              <a:rPr lang="ru-RU" sz="1400" dirty="0" err="1"/>
              <a:t>письмовій</a:t>
            </a:r>
            <a:r>
              <a:rPr lang="ru-RU" sz="1400" dirty="0"/>
              <a:t> </a:t>
            </a:r>
            <a:r>
              <a:rPr lang="ru-RU" sz="1400" dirty="0" err="1"/>
              <a:t>формі</a:t>
            </a:r>
            <a:r>
              <a:rPr lang="ru-RU" sz="1400" dirty="0"/>
              <a:t>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у </a:t>
            </a:r>
            <a:r>
              <a:rPr lang="ru-RU" sz="1400" dirty="0" err="1"/>
              <a:t>державній</a:t>
            </a:r>
            <a:r>
              <a:rPr lang="ru-RU" sz="1400" dirty="0"/>
              <a:t> </a:t>
            </a:r>
            <a:r>
              <a:rPr lang="ru-RU" sz="1400" dirty="0" err="1"/>
              <a:t>службі</a:t>
            </a:r>
            <a:r>
              <a:rPr lang="ru-RU" sz="1400" dirty="0"/>
              <a:t> </a:t>
            </a:r>
            <a:r>
              <a:rPr lang="ru-RU" sz="1400" dirty="0" err="1"/>
              <a:t>зайнятості</a:t>
            </a:r>
            <a:r>
              <a:rPr lang="ru-RU" sz="1400" dirty="0"/>
              <a:t> за </a:t>
            </a:r>
            <a:r>
              <a:rPr lang="ru-RU" sz="1400" dirty="0" err="1"/>
              <a:t>місцем</a:t>
            </a:r>
            <a:r>
              <a:rPr lang="ru-RU" sz="1400" dirty="0"/>
              <a:t> </a:t>
            </a:r>
            <a:r>
              <a:rPr lang="ru-RU" sz="1400" dirty="0" err="1"/>
              <a:t>свого</a:t>
            </a:r>
            <a:r>
              <a:rPr lang="ru-RU" sz="1400" dirty="0"/>
              <a:t> </a:t>
            </a:r>
            <a:r>
              <a:rPr lang="ru-RU" sz="1400" dirty="0" err="1"/>
              <a:t>проживання</a:t>
            </a:r>
            <a:r>
              <a:rPr lang="ru-RU" sz="1400" dirty="0"/>
              <a:t> у порядку, </a:t>
            </a:r>
            <a:r>
              <a:rPr lang="ru-RU" sz="1400" dirty="0" err="1"/>
              <a:t>визначеному</a:t>
            </a:r>
            <a:r>
              <a:rPr lang="ru-RU" sz="1400" dirty="0"/>
              <a:t> </a:t>
            </a:r>
            <a:r>
              <a:rPr lang="ru-RU" sz="1400" dirty="0" err="1"/>
              <a:t>Міністерством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та </a:t>
            </a:r>
            <a:r>
              <a:rPr lang="ru-RU" sz="1400" dirty="0" err="1"/>
              <a:t>соціальної</a:t>
            </a:r>
            <a:r>
              <a:rPr lang="ru-RU" sz="1400" dirty="0"/>
              <a:t> </a:t>
            </a:r>
            <a:r>
              <a:rPr lang="ru-RU" sz="1400" dirty="0" err="1"/>
              <a:t>політики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.</a:t>
            </a:r>
          </a:p>
          <a:p>
            <a:r>
              <a:rPr lang="ru-RU" sz="1400" dirty="0"/>
              <a:t>Порядок </a:t>
            </a:r>
            <a:r>
              <a:rPr lang="ru-RU" sz="1400" dirty="0" err="1"/>
              <a:t>реєстрації</a:t>
            </a:r>
            <a:r>
              <a:rPr lang="ru-RU" sz="1400" dirty="0"/>
              <a:t> трудового договору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 і </a:t>
            </a:r>
            <a:r>
              <a:rPr lang="ru-RU" sz="1400" dirty="0" err="1"/>
              <a:t>фізичною</a:t>
            </a:r>
            <a:r>
              <a:rPr lang="ru-RU" sz="1400" dirty="0"/>
              <a:t> особою, яка </a:t>
            </a:r>
            <a:r>
              <a:rPr lang="ru-RU" sz="1400" dirty="0" err="1"/>
              <a:t>використовує</a:t>
            </a:r>
            <a:r>
              <a:rPr lang="ru-RU" sz="1400" dirty="0"/>
              <a:t> </a:t>
            </a:r>
            <a:r>
              <a:rPr lang="ru-RU" sz="1400" dirty="0" err="1"/>
              <a:t>найману</a:t>
            </a:r>
            <a:r>
              <a:rPr lang="ru-RU" sz="1400" dirty="0"/>
              <a:t> </a:t>
            </a:r>
            <a:r>
              <a:rPr lang="ru-RU" sz="1400" dirty="0" err="1"/>
              <a:t>працю</a:t>
            </a:r>
            <a:r>
              <a:rPr lang="ru-RU" sz="1400" dirty="0"/>
              <a:t>, </a:t>
            </a:r>
            <a:r>
              <a:rPr lang="ru-RU" sz="1400" dirty="0" err="1"/>
              <a:t>затверджено</a:t>
            </a:r>
            <a:r>
              <a:rPr lang="ru-RU" sz="1400" dirty="0"/>
              <a:t> наказом </a:t>
            </a:r>
            <a:r>
              <a:rPr lang="ru-RU" sz="1400" dirty="0" err="1"/>
              <a:t>Міністерства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та </a:t>
            </a:r>
            <a:r>
              <a:rPr lang="ru-RU" sz="1400" dirty="0" err="1"/>
              <a:t>соціальної</a:t>
            </a:r>
            <a:r>
              <a:rPr lang="ru-RU" sz="1400" dirty="0"/>
              <a:t> </a:t>
            </a:r>
            <a:r>
              <a:rPr lang="ru-RU" sz="1400" dirty="0" err="1"/>
              <a:t>політики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08.06.2001 N 260, у </a:t>
            </a:r>
            <a:r>
              <a:rPr lang="ru-RU" sz="1400" dirty="0" err="1"/>
              <a:t>редакції</a:t>
            </a:r>
            <a:r>
              <a:rPr lang="ru-RU" sz="1400" dirty="0"/>
              <a:t> наказу </a:t>
            </a:r>
            <a:r>
              <a:rPr lang="ru-RU" sz="1400" dirty="0" err="1"/>
              <a:t>Міністерства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та </a:t>
            </a:r>
            <a:r>
              <a:rPr lang="ru-RU" sz="1400" dirty="0" err="1"/>
              <a:t>соціальної</a:t>
            </a:r>
            <a:r>
              <a:rPr lang="ru-RU" sz="1400" dirty="0"/>
              <a:t> </a:t>
            </a:r>
            <a:r>
              <a:rPr lang="ru-RU" sz="1400" dirty="0" err="1"/>
              <a:t>політики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14.10.2010 N 320,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зареєстровано</a:t>
            </a:r>
            <a:r>
              <a:rPr lang="ru-RU" sz="1400" dirty="0"/>
              <a:t> в </a:t>
            </a:r>
            <a:r>
              <a:rPr lang="ru-RU" sz="1400" dirty="0" err="1"/>
              <a:t>Міністерстві</a:t>
            </a:r>
            <a:r>
              <a:rPr lang="ru-RU" sz="1400" dirty="0"/>
              <a:t> </a:t>
            </a:r>
            <a:r>
              <a:rPr lang="ru-RU" sz="1400" dirty="0" err="1"/>
              <a:t>юстиції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27 </a:t>
            </a:r>
            <a:r>
              <a:rPr lang="ru-RU" sz="1400" dirty="0" err="1"/>
              <a:t>червня</a:t>
            </a:r>
            <a:r>
              <a:rPr lang="ru-RU" sz="1400" dirty="0"/>
              <a:t> 2001 р. за N 554/5745.</a:t>
            </a:r>
          </a:p>
          <a:p>
            <a:r>
              <a:rPr lang="ru-RU" sz="1400" dirty="0" err="1"/>
              <a:t>Цей</a:t>
            </a:r>
            <a:r>
              <a:rPr lang="ru-RU" sz="1400" dirty="0"/>
              <a:t> Порядок </a:t>
            </a:r>
            <a:r>
              <a:rPr lang="ru-RU" sz="1400" dirty="0" err="1"/>
              <a:t>поширюється</a:t>
            </a:r>
            <a:r>
              <a:rPr lang="ru-RU" sz="1400" dirty="0"/>
              <a:t> на </a:t>
            </a:r>
            <a:r>
              <a:rPr lang="ru-RU" sz="1400" dirty="0" err="1"/>
              <a:t>фізичних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використовують</a:t>
            </a:r>
            <a:r>
              <a:rPr lang="ru-RU" sz="1400" dirty="0"/>
              <a:t> </a:t>
            </a:r>
            <a:r>
              <a:rPr lang="ru-RU" sz="1400" dirty="0" err="1"/>
              <a:t>найману</a:t>
            </a:r>
            <a:r>
              <a:rPr lang="ru-RU" sz="1400" dirty="0"/>
              <a:t> </a:t>
            </a:r>
            <a:r>
              <a:rPr lang="ru-RU" sz="1400" dirty="0" err="1"/>
              <a:t>працю</a:t>
            </a:r>
            <a:r>
              <a:rPr lang="ru-RU" sz="1400" dirty="0"/>
              <a:t>: </a:t>
            </a:r>
            <a:r>
              <a:rPr lang="ru-RU" sz="1400" dirty="0" err="1"/>
              <a:t>фізичних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 - </a:t>
            </a:r>
            <a:r>
              <a:rPr lang="ru-RU" sz="1400" dirty="0" err="1"/>
              <a:t>підприємців</a:t>
            </a:r>
            <a:r>
              <a:rPr lang="ru-RU" sz="1400" dirty="0"/>
              <a:t> та </a:t>
            </a:r>
            <a:r>
              <a:rPr lang="ru-RU" sz="1400" dirty="0" err="1"/>
              <a:t>фізичних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використовують</a:t>
            </a:r>
            <a:r>
              <a:rPr lang="ru-RU" sz="1400" dirty="0"/>
              <a:t> </a:t>
            </a:r>
            <a:r>
              <a:rPr lang="ru-RU" sz="1400" dirty="0" err="1"/>
              <a:t>найману</a:t>
            </a:r>
            <a:r>
              <a:rPr lang="ru-RU" sz="1400" dirty="0"/>
              <a:t> </a:t>
            </a:r>
            <a:r>
              <a:rPr lang="ru-RU" sz="1400" dirty="0" err="1"/>
              <a:t>працю</a:t>
            </a:r>
            <a:r>
              <a:rPr lang="ru-RU" sz="1400" dirty="0"/>
              <a:t>, </a:t>
            </a:r>
            <a:r>
              <a:rPr lang="ru-RU" sz="1400" dirty="0" err="1"/>
              <a:t>пов’язану</a:t>
            </a:r>
            <a:r>
              <a:rPr lang="ru-RU" sz="1400" dirty="0"/>
              <a:t> з </a:t>
            </a:r>
            <a:r>
              <a:rPr lang="ru-RU" sz="1400" dirty="0" err="1"/>
              <a:t>наданням</a:t>
            </a:r>
            <a:r>
              <a:rPr lang="ru-RU" sz="1400" dirty="0"/>
              <a:t> </a:t>
            </a:r>
            <a:r>
              <a:rPr lang="ru-RU" sz="1400" dirty="0" err="1"/>
              <a:t>послуг</a:t>
            </a:r>
            <a:r>
              <a:rPr lang="ru-RU" sz="1400" dirty="0"/>
              <a:t> (</a:t>
            </a:r>
            <a:r>
              <a:rPr lang="ru-RU" sz="1400" dirty="0" err="1"/>
              <a:t>кухарі</a:t>
            </a:r>
            <a:r>
              <a:rPr lang="ru-RU" sz="1400" dirty="0"/>
              <a:t>, няньки, </a:t>
            </a:r>
            <a:r>
              <a:rPr lang="ru-RU" sz="1400" dirty="0" err="1"/>
              <a:t>водії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).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6476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34. Журнал </a:t>
            </a:r>
            <a:r>
              <a:rPr lang="ru-RU" sz="1400" dirty="0" err="1"/>
              <a:t>реєстрації</a:t>
            </a:r>
            <a:r>
              <a:rPr lang="ru-RU" sz="1400" dirty="0"/>
              <a:t> </a:t>
            </a:r>
            <a:r>
              <a:rPr lang="ru-RU" sz="1400" dirty="0" err="1"/>
              <a:t>вхідної</a:t>
            </a:r>
            <a:r>
              <a:rPr lang="ru-RU" sz="1400" dirty="0"/>
              <a:t> </a:t>
            </a:r>
            <a:r>
              <a:rPr lang="ru-RU" sz="1400" dirty="0" err="1"/>
              <a:t>документації</a:t>
            </a:r>
            <a:r>
              <a:rPr lang="ru-RU" sz="1400" dirty="0"/>
              <a:t> по </a:t>
            </a:r>
            <a:r>
              <a:rPr lang="ru-RU" sz="1400" dirty="0" err="1"/>
              <a:t>охороні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err="1" smtClean="0"/>
              <a:t>Необхідно</a:t>
            </a:r>
            <a:r>
              <a:rPr lang="ru-RU" sz="1400" dirty="0" smtClean="0"/>
              <a:t> </a:t>
            </a:r>
            <a:r>
              <a:rPr lang="ru-RU" sz="1400" dirty="0" err="1"/>
              <a:t>реєструвати</a:t>
            </a:r>
            <a:r>
              <a:rPr lang="ru-RU" sz="1400" dirty="0"/>
              <a:t> всю </a:t>
            </a:r>
            <a:r>
              <a:rPr lang="ru-RU" sz="1400" dirty="0" err="1"/>
              <a:t>вхідну</a:t>
            </a:r>
            <a:r>
              <a:rPr lang="ru-RU" sz="1400" dirty="0"/>
              <a:t> </a:t>
            </a:r>
            <a:r>
              <a:rPr lang="ru-RU" sz="1400" dirty="0" err="1"/>
              <a:t>документацію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На службу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покладений</a:t>
            </a:r>
            <a:r>
              <a:rPr lang="ru-RU" sz="1400" dirty="0"/>
              <a:t> </a:t>
            </a:r>
            <a:r>
              <a:rPr lang="ru-RU" sz="1400" dirty="0" err="1"/>
              <a:t>обов'язок</a:t>
            </a:r>
            <a:r>
              <a:rPr lang="ru-RU" sz="1400" dirty="0"/>
              <a:t> </a:t>
            </a:r>
            <a:r>
              <a:rPr lang="ru-RU" sz="1400" dirty="0" err="1"/>
              <a:t>ознайомлення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зі</a:t>
            </a:r>
            <a:r>
              <a:rPr lang="ru-RU" sz="1400" dirty="0"/>
              <a:t> </a:t>
            </a:r>
            <a:r>
              <a:rPr lang="ru-RU" sz="1400" dirty="0" err="1"/>
              <a:t>всією</a:t>
            </a:r>
            <a:r>
              <a:rPr lang="ru-RU" sz="1400" dirty="0"/>
              <a:t> новою </a:t>
            </a:r>
            <a:r>
              <a:rPr lang="ru-RU" sz="1400" dirty="0" err="1"/>
              <a:t>документацією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стосується</a:t>
            </a:r>
            <a:r>
              <a:rPr lang="ru-RU" sz="1400" dirty="0"/>
              <a:t> </a:t>
            </a:r>
            <a:r>
              <a:rPr lang="ru-RU" sz="1400" dirty="0" err="1"/>
              <a:t>безпеки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35.Комплексні </a:t>
            </a:r>
            <a:r>
              <a:rPr lang="ru-RU" sz="1400" dirty="0"/>
              <a:t>заходи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досягнення</a:t>
            </a:r>
            <a:r>
              <a:rPr lang="ru-RU" sz="1400" dirty="0"/>
              <a:t> </a:t>
            </a:r>
            <a:r>
              <a:rPr lang="ru-RU" sz="1400" dirty="0" err="1"/>
              <a:t>встановлених</a:t>
            </a:r>
            <a:r>
              <a:rPr lang="ru-RU" sz="1400" dirty="0"/>
              <a:t> </a:t>
            </a:r>
            <a:r>
              <a:rPr lang="ru-RU" sz="1400" dirty="0" err="1"/>
              <a:t>нормативів</a:t>
            </a:r>
            <a:r>
              <a:rPr lang="ru-RU" sz="1400" dirty="0"/>
              <a:t> </a:t>
            </a:r>
            <a:r>
              <a:rPr lang="ru-RU" sz="1400" dirty="0" err="1"/>
              <a:t>безпеки</a:t>
            </a:r>
            <a:r>
              <a:rPr lang="ru-RU" sz="1400" dirty="0"/>
              <a:t>, </a:t>
            </a:r>
            <a:r>
              <a:rPr lang="ru-RU" sz="1400" dirty="0" err="1"/>
              <a:t>гігієни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та </a:t>
            </a:r>
            <a:r>
              <a:rPr lang="ru-RU" sz="1400" dirty="0" err="1"/>
              <a:t>виробничого</a:t>
            </a:r>
            <a:r>
              <a:rPr lang="ru-RU" sz="1400" dirty="0"/>
              <a:t> </a:t>
            </a:r>
            <a:r>
              <a:rPr lang="ru-RU" sz="1400" dirty="0" err="1"/>
              <a:t>середовища</a:t>
            </a:r>
            <a:r>
              <a:rPr lang="ru-RU" sz="1400" dirty="0"/>
              <a:t>, </a:t>
            </a:r>
            <a:r>
              <a:rPr lang="ru-RU" sz="1400" dirty="0" err="1"/>
              <a:t>підвищення</a:t>
            </a:r>
            <a:r>
              <a:rPr lang="ru-RU" sz="1400" dirty="0"/>
              <a:t> </a:t>
            </a:r>
            <a:r>
              <a:rPr lang="ru-RU" sz="1400" dirty="0" err="1"/>
              <a:t>існуючого</a:t>
            </a:r>
            <a:r>
              <a:rPr lang="ru-RU" sz="1400" dirty="0"/>
              <a:t> </a:t>
            </a:r>
            <a:r>
              <a:rPr lang="ru-RU" sz="1400" dirty="0" err="1"/>
              <a:t>рівня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запобігання</a:t>
            </a:r>
            <a:r>
              <a:rPr lang="ru-RU" sz="1400" dirty="0"/>
              <a:t> </a:t>
            </a:r>
            <a:r>
              <a:rPr lang="ru-RU" sz="1400" dirty="0" err="1"/>
              <a:t>випадкам</a:t>
            </a:r>
            <a:r>
              <a:rPr lang="ru-RU" sz="1400" dirty="0"/>
              <a:t> </a:t>
            </a:r>
            <a:r>
              <a:rPr lang="ru-RU" sz="1400" dirty="0" err="1"/>
              <a:t>виробничого</a:t>
            </a:r>
            <a:r>
              <a:rPr lang="ru-RU" sz="1400" dirty="0"/>
              <a:t> травматизму, </a:t>
            </a:r>
            <a:r>
              <a:rPr lang="ru-RU" sz="1400" dirty="0" err="1"/>
              <a:t>професійного</a:t>
            </a:r>
            <a:r>
              <a:rPr lang="ru-RU" sz="1400" dirty="0"/>
              <a:t> </a:t>
            </a:r>
            <a:r>
              <a:rPr lang="ru-RU" sz="1400" dirty="0" err="1"/>
              <a:t>захворювання</a:t>
            </a:r>
            <a:r>
              <a:rPr lang="ru-RU" sz="1400" dirty="0"/>
              <a:t>, </a:t>
            </a:r>
            <a:r>
              <a:rPr lang="ru-RU" sz="1400" dirty="0" err="1"/>
              <a:t>аваріям</a:t>
            </a:r>
            <a:r>
              <a:rPr lang="ru-RU" sz="1400" dirty="0"/>
              <a:t> і </a:t>
            </a:r>
            <a:r>
              <a:rPr lang="ru-RU" sz="1400" dirty="0" err="1"/>
              <a:t>пожежам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Є </a:t>
            </a:r>
            <a:r>
              <a:rPr lang="ru-RU" sz="1400" dirty="0" err="1"/>
              <a:t>невід'ємною</a:t>
            </a:r>
            <a:r>
              <a:rPr lang="ru-RU" sz="1400" dirty="0"/>
              <a:t> </a:t>
            </a:r>
            <a:r>
              <a:rPr lang="ru-RU" sz="1400" dirty="0" err="1"/>
              <a:t>частиною</a:t>
            </a:r>
            <a:r>
              <a:rPr lang="ru-RU" sz="1400" dirty="0"/>
              <a:t> </a:t>
            </a:r>
            <a:r>
              <a:rPr lang="ru-RU" sz="1400" dirty="0" err="1"/>
              <a:t>колективного</a:t>
            </a:r>
            <a:r>
              <a:rPr lang="ru-RU" sz="1400" dirty="0"/>
              <a:t> договору, </a:t>
            </a:r>
            <a:r>
              <a:rPr lang="ru-RU" sz="1400" dirty="0" err="1"/>
              <a:t>складаються</a:t>
            </a:r>
            <a:r>
              <a:rPr lang="ru-RU" sz="1400" dirty="0"/>
              <a:t> з </a:t>
            </a:r>
            <a:r>
              <a:rPr lang="ru-RU" sz="1400" dirty="0" err="1"/>
              <a:t>урахуванням</a:t>
            </a:r>
            <a:r>
              <a:rPr lang="ru-RU" sz="1400" dirty="0"/>
              <a:t> проблем і </a:t>
            </a:r>
            <a:r>
              <a:rPr lang="ru-RU" sz="1400" dirty="0" err="1"/>
              <a:t>специфіки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</a:t>
            </a:r>
            <a:r>
              <a:rPr lang="ru-RU" sz="1400" dirty="0" err="1"/>
              <a:t>визначають</a:t>
            </a:r>
            <a:r>
              <a:rPr lang="ru-RU" sz="1400" dirty="0"/>
              <a:t> </a:t>
            </a:r>
            <a:r>
              <a:rPr lang="ru-RU" sz="1400" dirty="0" err="1"/>
              <a:t>обсяги</a:t>
            </a:r>
            <a:r>
              <a:rPr lang="ru-RU" sz="1400" dirty="0"/>
              <a:t> та </a:t>
            </a:r>
            <a:r>
              <a:rPr lang="ru-RU" sz="1400" dirty="0" err="1"/>
              <a:t>джерела</a:t>
            </a:r>
            <a:r>
              <a:rPr lang="ru-RU" sz="1400" dirty="0"/>
              <a:t> </a:t>
            </a:r>
            <a:r>
              <a:rPr lang="ru-RU" sz="1400" dirty="0" err="1"/>
              <a:t>фінансування</a:t>
            </a:r>
            <a:r>
              <a:rPr lang="ru-RU" sz="1400" dirty="0"/>
              <a:t> </a:t>
            </a:r>
            <a:r>
              <a:rPr lang="ru-RU" sz="1400" dirty="0" err="1"/>
              <a:t>заходів</a:t>
            </a:r>
            <a:r>
              <a:rPr lang="ru-RU" sz="1400" dirty="0"/>
              <a:t>. </a:t>
            </a:r>
            <a:r>
              <a:rPr lang="ru-RU" sz="1400" dirty="0" err="1"/>
              <a:t>Комплексні</a:t>
            </a:r>
            <a:r>
              <a:rPr lang="ru-RU" sz="1400" dirty="0"/>
              <a:t> заходи </a:t>
            </a:r>
            <a:r>
              <a:rPr lang="ru-RU" sz="1400" dirty="0" err="1"/>
              <a:t>розробляються</a:t>
            </a:r>
            <a:r>
              <a:rPr lang="ru-RU" sz="1400" dirty="0"/>
              <a:t> у </a:t>
            </a:r>
            <a:r>
              <a:rPr lang="ru-RU" sz="1400" dirty="0" err="1"/>
              <a:t>відповідності</a:t>
            </a:r>
            <a:r>
              <a:rPr lang="ru-RU" sz="1400" dirty="0"/>
              <a:t> до «</a:t>
            </a:r>
            <a:r>
              <a:rPr lang="ru-RU" sz="1400" dirty="0" err="1"/>
              <a:t>Переліку</a:t>
            </a:r>
            <a:r>
              <a:rPr lang="ru-RU" sz="1400" dirty="0"/>
              <a:t> </a:t>
            </a:r>
            <a:r>
              <a:rPr lang="ru-RU" sz="1400" dirty="0" err="1"/>
              <a:t>заходів</a:t>
            </a:r>
            <a:r>
              <a:rPr lang="ru-RU" sz="1400" dirty="0"/>
              <a:t> та </a:t>
            </a:r>
            <a:r>
              <a:rPr lang="ru-RU" sz="1400" dirty="0" err="1"/>
              <a:t>засобів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витрати</a:t>
            </a:r>
            <a:r>
              <a:rPr lang="ru-RU" sz="1400" dirty="0"/>
              <a:t> на </a:t>
            </a:r>
            <a:r>
              <a:rPr lang="ru-RU" sz="1400" dirty="0" err="1"/>
              <a:t>здійснення</a:t>
            </a:r>
            <a:r>
              <a:rPr lang="ru-RU" sz="1400" dirty="0"/>
              <a:t> та </a:t>
            </a:r>
            <a:r>
              <a:rPr lang="ru-RU" sz="1400" dirty="0" err="1"/>
              <a:t>придбання</a:t>
            </a:r>
            <a:r>
              <a:rPr lang="ru-RU" sz="1400" dirty="0"/>
              <a:t>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включаються</a:t>
            </a:r>
            <a:r>
              <a:rPr lang="ru-RU" sz="1400" dirty="0"/>
              <a:t> до </a:t>
            </a:r>
            <a:r>
              <a:rPr lang="ru-RU" sz="1400" dirty="0" err="1"/>
              <a:t>валових</a:t>
            </a:r>
            <a:r>
              <a:rPr lang="ru-RU" sz="1400" dirty="0"/>
              <a:t> </a:t>
            </a:r>
            <a:r>
              <a:rPr lang="ru-RU" sz="1400" dirty="0" err="1"/>
              <a:t>витрат</a:t>
            </a:r>
            <a:r>
              <a:rPr lang="ru-RU" sz="1400" dirty="0"/>
              <a:t>» </a:t>
            </a:r>
            <a:r>
              <a:rPr lang="ru-RU" sz="1400" dirty="0" err="1"/>
              <a:t>затверджених</a:t>
            </a:r>
            <a:r>
              <a:rPr lang="ru-RU" sz="1400" dirty="0"/>
              <a:t> </a:t>
            </a:r>
            <a:r>
              <a:rPr lang="ru-RU" sz="1400" dirty="0" err="1"/>
              <a:t>постановою</a:t>
            </a:r>
            <a:r>
              <a:rPr lang="ru-RU" sz="1400" dirty="0"/>
              <a:t> </a:t>
            </a:r>
            <a:r>
              <a:rPr lang="ru-RU" sz="1400" dirty="0" err="1"/>
              <a:t>Кабінету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27 </a:t>
            </a:r>
            <a:r>
              <a:rPr lang="ru-RU" sz="1400" dirty="0" err="1"/>
              <a:t>червня</a:t>
            </a:r>
            <a:r>
              <a:rPr lang="ru-RU" sz="1400" dirty="0"/>
              <a:t> 2003 р. №994 (в </a:t>
            </a:r>
            <a:r>
              <a:rPr lang="ru-RU" sz="1400" dirty="0" err="1"/>
              <a:t>редакції</a:t>
            </a:r>
            <a:r>
              <a:rPr lang="ru-RU" sz="1400" dirty="0"/>
              <a:t> станом на 07.07.2013р). </a:t>
            </a:r>
            <a:endParaRPr lang="ru-RU" sz="1400" dirty="0" smtClean="0"/>
          </a:p>
          <a:p>
            <a:r>
              <a:rPr lang="ru-RU" sz="1400" dirty="0" smtClean="0"/>
              <a:t>36</a:t>
            </a:r>
            <a:r>
              <a:rPr lang="ru-RU" sz="1400" dirty="0"/>
              <a:t>. </a:t>
            </a:r>
            <a:r>
              <a:rPr lang="ru-RU" sz="1400" dirty="0" err="1"/>
              <a:t>Плани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smtClean="0"/>
              <a:t>План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місячним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квартальним</a:t>
            </a:r>
            <a:r>
              <a:rPr lang="ru-RU" sz="1400" dirty="0"/>
              <a:t>, в </a:t>
            </a:r>
            <a:r>
              <a:rPr lang="ru-RU" sz="1400" dirty="0" err="1"/>
              <a:t>ньому</a:t>
            </a:r>
            <a:r>
              <a:rPr lang="ru-RU" sz="1400" dirty="0"/>
              <a:t> </a:t>
            </a:r>
            <a:r>
              <a:rPr lang="ru-RU" sz="1400" dirty="0" err="1"/>
              <a:t>плануються</a:t>
            </a:r>
            <a:r>
              <a:rPr lang="ru-RU" sz="1400" dirty="0"/>
              <a:t> як заходи,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періодично</a:t>
            </a:r>
            <a:r>
              <a:rPr lang="ru-RU" sz="1400" dirty="0"/>
              <a:t> </a:t>
            </a:r>
            <a:r>
              <a:rPr lang="ru-RU" sz="1400" dirty="0" err="1"/>
              <a:t>повторюються</a:t>
            </a:r>
            <a:r>
              <a:rPr lang="ru-RU" sz="1400" dirty="0"/>
              <a:t>, так і </a:t>
            </a:r>
            <a:r>
              <a:rPr lang="ru-RU" sz="1400" dirty="0" err="1"/>
              <a:t>разові</a:t>
            </a:r>
            <a:r>
              <a:rPr lang="ru-RU" sz="1400" dirty="0"/>
              <a:t>. В </a:t>
            </a:r>
            <a:r>
              <a:rPr lang="ru-RU" sz="1400" dirty="0" err="1"/>
              <a:t>обов'язковому</a:t>
            </a:r>
            <a:r>
              <a:rPr lang="ru-RU" sz="1400" dirty="0"/>
              <a:t> порядку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передбачати</a:t>
            </a:r>
            <a:r>
              <a:rPr lang="ru-RU" sz="1400" dirty="0"/>
              <a:t> </a:t>
            </a:r>
            <a:r>
              <a:rPr lang="ru-RU" sz="1400" dirty="0" err="1"/>
              <a:t>постійне</a:t>
            </a:r>
            <a:r>
              <a:rPr lang="ru-RU" sz="1400" dirty="0"/>
              <a:t> </a:t>
            </a:r>
            <a:r>
              <a:rPr lang="ru-RU" sz="1400" dirty="0" err="1"/>
              <a:t>інформування</a:t>
            </a:r>
            <a:r>
              <a:rPr lang="ru-RU" sz="1400" dirty="0"/>
              <a:t> про </a:t>
            </a:r>
            <a:r>
              <a:rPr lang="ru-RU" sz="1400" dirty="0" err="1"/>
              <a:t>зміни</a:t>
            </a:r>
            <a:r>
              <a:rPr lang="ru-RU" sz="1400" dirty="0"/>
              <a:t> в </a:t>
            </a:r>
            <a:r>
              <a:rPr lang="ru-RU" sz="1400" dirty="0" err="1"/>
              <a:t>законодавстві</a:t>
            </a:r>
            <a:r>
              <a:rPr lang="ru-RU" sz="1400" dirty="0"/>
              <a:t> про </a:t>
            </a:r>
            <a:r>
              <a:rPr lang="ru-RU" sz="1400" dirty="0" err="1"/>
              <a:t>охорону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37</a:t>
            </a:r>
            <a:r>
              <a:rPr lang="ru-RU" sz="1400" dirty="0"/>
              <a:t>. Журнал </a:t>
            </a:r>
            <a:r>
              <a:rPr lang="ru-RU" sz="1400" dirty="0" err="1"/>
              <a:t>реєстрації</a:t>
            </a:r>
            <a:r>
              <a:rPr lang="ru-RU" sz="1400" dirty="0"/>
              <a:t> </a:t>
            </a:r>
            <a:r>
              <a:rPr lang="ru-RU" sz="1400" dirty="0" err="1"/>
              <a:t>нещасних</a:t>
            </a:r>
            <a:r>
              <a:rPr lang="ru-RU" sz="1400" dirty="0"/>
              <a:t> </a:t>
            </a:r>
            <a:r>
              <a:rPr lang="ru-RU" sz="1400" dirty="0" err="1"/>
              <a:t>випадків</a:t>
            </a:r>
            <a:r>
              <a:rPr lang="ru-RU" sz="1400" dirty="0"/>
              <a:t> на </a:t>
            </a:r>
            <a:r>
              <a:rPr lang="ru-RU" sz="1400" dirty="0" err="1"/>
              <a:t>виробництві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smtClean="0"/>
              <a:t>Журнал </a:t>
            </a:r>
            <a:r>
              <a:rPr lang="ru-RU" sz="1400" dirty="0" err="1"/>
              <a:t>зберігається</a:t>
            </a:r>
            <a:r>
              <a:rPr lang="ru-RU" sz="1400" dirty="0"/>
              <a:t> в </a:t>
            </a:r>
            <a:r>
              <a:rPr lang="ru-RU" sz="1400" dirty="0" err="1"/>
              <a:t>службі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В </a:t>
            </a:r>
            <a:r>
              <a:rPr lang="ru-RU" sz="1400" dirty="0" err="1"/>
              <a:t>ньому</a:t>
            </a:r>
            <a:r>
              <a:rPr lang="ru-RU" sz="1400" dirty="0"/>
              <a:t> </a:t>
            </a:r>
            <a:r>
              <a:rPr lang="ru-RU" sz="1400" dirty="0" err="1"/>
              <a:t>фіксуються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нещасні</a:t>
            </a:r>
            <a:r>
              <a:rPr lang="ru-RU" sz="1400" dirty="0"/>
              <a:t> </a:t>
            </a:r>
            <a:r>
              <a:rPr lang="ru-RU" sz="1400" dirty="0" err="1"/>
              <a:t>випадки</a:t>
            </a:r>
            <a:r>
              <a:rPr lang="ru-RU" sz="1400" dirty="0"/>
              <a:t> на </a:t>
            </a:r>
            <a:r>
              <a:rPr lang="ru-RU" sz="1400" dirty="0" err="1"/>
              <a:t>виробництві</a:t>
            </a:r>
            <a:r>
              <a:rPr lang="ru-RU" sz="1400" dirty="0"/>
              <a:t> по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складено</a:t>
            </a:r>
            <a:r>
              <a:rPr lang="ru-RU" sz="1400" dirty="0"/>
              <a:t> акт за формою Н-1. </a:t>
            </a:r>
            <a:endParaRPr lang="ru-RU" sz="1400" dirty="0" smtClean="0"/>
          </a:p>
          <a:p>
            <a:r>
              <a:rPr lang="ru-RU" sz="1400" dirty="0" smtClean="0"/>
              <a:t>38</a:t>
            </a:r>
            <a:r>
              <a:rPr lang="ru-RU" sz="1400" dirty="0"/>
              <a:t>. </a:t>
            </a:r>
            <a:r>
              <a:rPr lang="ru-RU" sz="1400" dirty="0" err="1"/>
              <a:t>Акти</a:t>
            </a:r>
            <a:r>
              <a:rPr lang="ru-RU" sz="1400" dirty="0"/>
              <a:t> про </a:t>
            </a:r>
            <a:r>
              <a:rPr lang="ru-RU" sz="1400" dirty="0" err="1"/>
              <a:t>нещасні</a:t>
            </a:r>
            <a:r>
              <a:rPr lang="ru-RU" sz="1400" dirty="0"/>
              <a:t> </a:t>
            </a:r>
            <a:r>
              <a:rPr lang="ru-RU" sz="1400" dirty="0" err="1"/>
              <a:t>випадки</a:t>
            </a:r>
            <a:r>
              <a:rPr lang="ru-RU" sz="1400" dirty="0"/>
              <a:t> на </a:t>
            </a:r>
            <a:r>
              <a:rPr lang="ru-RU" sz="1400" dirty="0" err="1"/>
              <a:t>виробництві</a:t>
            </a:r>
            <a:r>
              <a:rPr lang="ru-RU" sz="1400" dirty="0"/>
              <a:t> (Н-1) </a:t>
            </a:r>
            <a:r>
              <a:rPr lang="ru-RU" sz="1400" dirty="0" err="1"/>
              <a:t>Кожен</a:t>
            </a:r>
            <a:r>
              <a:rPr lang="ru-RU" sz="1400" dirty="0"/>
              <a:t> акт </a:t>
            </a:r>
            <a:r>
              <a:rPr lang="ru-RU" sz="1400" dirty="0" err="1"/>
              <a:t>форми</a:t>
            </a:r>
            <a:r>
              <a:rPr lang="ru-RU" sz="1400" dirty="0"/>
              <a:t> Н-1 </a:t>
            </a:r>
            <a:r>
              <a:rPr lang="ru-RU" sz="1400" dirty="0" err="1"/>
              <a:t>зберігається</a:t>
            </a:r>
            <a:r>
              <a:rPr lang="ru-RU" sz="1400" dirty="0"/>
              <a:t> </a:t>
            </a:r>
            <a:r>
              <a:rPr lang="ru-RU" sz="1400" dirty="0" err="1"/>
              <a:t>підприємством</a:t>
            </a:r>
            <a:r>
              <a:rPr lang="ru-RU" sz="1400" dirty="0"/>
              <a:t> за </a:t>
            </a:r>
            <a:r>
              <a:rPr lang="ru-RU" sz="1400" dirty="0" err="1"/>
              <a:t>місцем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потерпілого</a:t>
            </a:r>
            <a:r>
              <a:rPr lang="ru-RU" sz="1400" dirty="0"/>
              <a:t> і </a:t>
            </a:r>
            <a:r>
              <a:rPr lang="ru-RU" sz="1400" dirty="0" err="1"/>
              <a:t>реєструється</a:t>
            </a:r>
            <a:r>
              <a:rPr lang="ru-RU" sz="1400" dirty="0"/>
              <a:t> в “</a:t>
            </a:r>
            <a:r>
              <a:rPr lang="ru-RU" sz="1400" dirty="0" err="1"/>
              <a:t>Журналі</a:t>
            </a:r>
            <a:r>
              <a:rPr lang="ru-RU" sz="1400" dirty="0"/>
              <a:t> </a:t>
            </a:r>
            <a:r>
              <a:rPr lang="ru-RU" sz="1400" dirty="0" err="1"/>
              <a:t>реєстрації</a:t>
            </a:r>
            <a:r>
              <a:rPr lang="ru-RU" sz="1400" dirty="0"/>
              <a:t> </a:t>
            </a:r>
            <a:r>
              <a:rPr lang="ru-RU" sz="1400" dirty="0" err="1"/>
              <a:t>нещасних</a:t>
            </a:r>
            <a:r>
              <a:rPr lang="ru-RU" sz="1400" dirty="0"/>
              <a:t> </a:t>
            </a:r>
            <a:r>
              <a:rPr lang="ru-RU" sz="1400" dirty="0" err="1"/>
              <a:t>випадків</a:t>
            </a:r>
            <a:r>
              <a:rPr lang="ru-RU" sz="1400" dirty="0"/>
              <a:t>”. </a:t>
            </a:r>
            <a:endParaRPr lang="ru-RU" sz="1400" dirty="0" smtClean="0"/>
          </a:p>
          <a:p>
            <a:r>
              <a:rPr lang="ru-RU" sz="1400" dirty="0" smtClean="0"/>
              <a:t>У </a:t>
            </a:r>
            <a:r>
              <a:rPr lang="ru-RU" sz="1400" dirty="0" err="1"/>
              <a:t>акті</a:t>
            </a:r>
            <a:r>
              <a:rPr lang="ru-RU" sz="1400" dirty="0"/>
              <a:t> формою Н-1 детально </a:t>
            </a:r>
            <a:r>
              <a:rPr lang="ru-RU" sz="1400" dirty="0" err="1"/>
              <a:t>описуються</a:t>
            </a:r>
            <a:r>
              <a:rPr lang="ru-RU" sz="1400" dirty="0"/>
              <a:t> </a:t>
            </a:r>
            <a:r>
              <a:rPr lang="ru-RU" sz="1400" dirty="0" err="1"/>
              <a:t>обставини</a:t>
            </a:r>
            <a:r>
              <a:rPr lang="ru-RU" sz="1400" dirty="0"/>
              <a:t> і причини </a:t>
            </a:r>
            <a:r>
              <a:rPr lang="ru-RU" sz="1400" dirty="0" err="1"/>
              <a:t>нещасного</a:t>
            </a:r>
            <a:r>
              <a:rPr lang="ru-RU" sz="1400" dirty="0"/>
              <a:t> </a:t>
            </a:r>
            <a:r>
              <a:rPr lang="ru-RU" sz="1400" dirty="0" err="1"/>
              <a:t>випадку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указуються</a:t>
            </a:r>
            <a:r>
              <a:rPr lang="ru-RU" sz="1400" dirty="0"/>
              <a:t> особи, </a:t>
            </a:r>
            <a:r>
              <a:rPr lang="ru-RU" sz="1400" dirty="0" err="1"/>
              <a:t>що</a:t>
            </a:r>
            <a:r>
              <a:rPr lang="ru-RU" sz="1400" dirty="0"/>
              <a:t> допустили </a:t>
            </a:r>
            <a:r>
              <a:rPr lang="ru-RU" sz="1400" dirty="0" err="1"/>
              <a:t>порушення</a:t>
            </a:r>
            <a:r>
              <a:rPr lang="ru-RU" sz="1400" dirty="0"/>
              <a:t> </a:t>
            </a:r>
            <a:r>
              <a:rPr lang="ru-RU" sz="1400" dirty="0" err="1"/>
              <a:t>вимог</a:t>
            </a:r>
            <a:r>
              <a:rPr lang="ru-RU" sz="1400" dirty="0"/>
              <a:t> з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r>
              <a:rPr lang="ru-RU" sz="1400" dirty="0" err="1"/>
              <a:t>Акти</a:t>
            </a:r>
            <a:r>
              <a:rPr lang="ru-RU" sz="1400" dirty="0"/>
              <a:t> </a:t>
            </a:r>
            <a:r>
              <a:rPr lang="ru-RU" sz="1400" dirty="0" err="1"/>
              <a:t>зберігаються</a:t>
            </a:r>
            <a:r>
              <a:rPr lang="ru-RU" sz="1400" dirty="0"/>
              <a:t> 45 </a:t>
            </a:r>
            <a:r>
              <a:rPr lang="ru-RU" sz="1400" dirty="0" err="1"/>
              <a:t>років</a:t>
            </a:r>
            <a:r>
              <a:rPr lang="ru-RU" sz="1400" dirty="0"/>
              <a:t>, тому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уважно</a:t>
            </a:r>
            <a:r>
              <a:rPr lang="ru-RU" sz="1400" dirty="0"/>
              <a:t> </a:t>
            </a:r>
            <a:r>
              <a:rPr lang="ru-RU" sz="1400" dirty="0" err="1"/>
              <a:t>відноситися</a:t>
            </a:r>
            <a:r>
              <a:rPr lang="ru-RU" sz="1400" dirty="0"/>
              <a:t> до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зберігання</a:t>
            </a:r>
            <a:r>
              <a:rPr lang="ru-RU" sz="1400" dirty="0"/>
              <a:t>.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пам'ятати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акт формою Н-1 </a:t>
            </a:r>
            <a:r>
              <a:rPr lang="ru-RU" sz="1400" dirty="0" err="1"/>
              <a:t>передається</a:t>
            </a:r>
            <a:r>
              <a:rPr lang="ru-RU" sz="1400" dirty="0"/>
              <a:t> до Фонду </a:t>
            </a:r>
            <a:r>
              <a:rPr lang="ru-RU" sz="1400" dirty="0" err="1"/>
              <a:t>соціального</a:t>
            </a:r>
            <a:r>
              <a:rPr lang="ru-RU" sz="1400" dirty="0"/>
              <a:t> </a:t>
            </a:r>
            <a:r>
              <a:rPr lang="ru-RU" sz="1400" dirty="0" err="1"/>
              <a:t>страхування</a:t>
            </a:r>
            <a:r>
              <a:rPr lang="ru-RU" sz="1400" dirty="0"/>
              <a:t> і для </a:t>
            </a:r>
            <a:r>
              <a:rPr lang="ru-RU" sz="1400" dirty="0" err="1"/>
              <a:t>виплати</a:t>
            </a:r>
            <a:r>
              <a:rPr lang="ru-RU" sz="1400" dirty="0"/>
              <a:t> </a:t>
            </a:r>
            <a:r>
              <a:rPr lang="ru-RU" sz="1400" dirty="0" err="1"/>
              <a:t>відшкодування</a:t>
            </a:r>
            <a:r>
              <a:rPr lang="ru-RU" sz="1400" dirty="0"/>
              <a:t> </a:t>
            </a:r>
            <a:r>
              <a:rPr lang="ru-RU" sz="1400" dirty="0" err="1"/>
              <a:t>збитку</a:t>
            </a:r>
            <a:r>
              <a:rPr lang="ru-RU" sz="1400" dirty="0"/>
              <a:t>, до </a:t>
            </a:r>
            <a:r>
              <a:rPr lang="ru-RU" sz="1400" dirty="0" err="1"/>
              <a:t>територіального</a:t>
            </a:r>
            <a:r>
              <a:rPr lang="ru-RU" sz="1400" dirty="0"/>
              <a:t> </a:t>
            </a:r>
            <a:r>
              <a:rPr lang="ru-RU" sz="1400" dirty="0" err="1"/>
              <a:t>управління</a:t>
            </a:r>
            <a:r>
              <a:rPr lang="ru-RU" sz="1400" dirty="0"/>
              <a:t> </a:t>
            </a:r>
            <a:r>
              <a:rPr lang="ru-RU" sz="1400" dirty="0" err="1"/>
              <a:t>Держпраці</a:t>
            </a:r>
            <a:r>
              <a:rPr lang="ru-RU" sz="1400" dirty="0"/>
              <a:t>, </a:t>
            </a:r>
            <a:r>
              <a:rPr lang="ru-RU" sz="1400" dirty="0" err="1"/>
              <a:t>відділу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міської</a:t>
            </a:r>
            <a:r>
              <a:rPr lang="ru-RU" sz="1400" dirty="0"/>
              <a:t> ради. 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142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39. </a:t>
            </a:r>
            <a:r>
              <a:rPr lang="ru-RU" sz="1400" dirty="0" err="1"/>
              <a:t>Повідомлення</a:t>
            </a:r>
            <a:r>
              <a:rPr lang="ru-RU" sz="1400" dirty="0"/>
              <a:t> про </a:t>
            </a:r>
            <a:r>
              <a:rPr lang="ru-RU" sz="1400" dirty="0" err="1"/>
              <a:t>наслідки</a:t>
            </a:r>
            <a:r>
              <a:rPr lang="ru-RU" sz="1400" dirty="0"/>
              <a:t> </a:t>
            </a:r>
            <a:r>
              <a:rPr lang="ru-RU" sz="1400" dirty="0" err="1"/>
              <a:t>нещасного</a:t>
            </a:r>
            <a:r>
              <a:rPr lang="ru-RU" sz="1400" dirty="0"/>
              <a:t> </a:t>
            </a:r>
            <a:r>
              <a:rPr lang="ru-RU" sz="1400" dirty="0" err="1"/>
              <a:t>випадку</a:t>
            </a:r>
            <a:r>
              <a:rPr lang="ru-RU" sz="1400" dirty="0"/>
              <a:t> на </a:t>
            </a:r>
            <a:r>
              <a:rPr lang="ru-RU" sz="1400" dirty="0" err="1"/>
              <a:t>виробництві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sz="1400" dirty="0" smtClean="0"/>
              <a:t>У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тривалого</a:t>
            </a:r>
            <a:r>
              <a:rPr lang="ru-RU" sz="1400" dirty="0"/>
              <a:t> </a:t>
            </a:r>
            <a:r>
              <a:rPr lang="ru-RU" sz="1400" dirty="0" err="1"/>
              <a:t>періоду</a:t>
            </a:r>
            <a:r>
              <a:rPr lang="ru-RU" sz="1400" dirty="0"/>
              <a:t> оплати </a:t>
            </a:r>
            <a:r>
              <a:rPr lang="ru-RU" sz="1400" dirty="0" err="1"/>
              <a:t>витрат</a:t>
            </a:r>
            <a:r>
              <a:rPr lang="ru-RU" sz="1400" dirty="0"/>
              <a:t>, </a:t>
            </a:r>
            <a:r>
              <a:rPr lang="ru-RU" sz="1400" dirty="0" err="1"/>
              <a:t>пов'язаних</a:t>
            </a:r>
            <a:r>
              <a:rPr lang="ru-RU" sz="1400" dirty="0"/>
              <a:t> з </a:t>
            </a:r>
            <a:r>
              <a:rPr lang="ru-RU" sz="1400" dirty="0" err="1"/>
              <a:t>нещасним</a:t>
            </a:r>
            <a:r>
              <a:rPr lang="ru-RU" sz="1400" dirty="0"/>
              <a:t> </a:t>
            </a:r>
            <a:r>
              <a:rPr lang="ru-RU" sz="1400" dirty="0" err="1"/>
              <a:t>випадком</a:t>
            </a:r>
            <a:r>
              <a:rPr lang="ru-RU" sz="1400" dirty="0"/>
              <a:t>, </a:t>
            </a:r>
            <a:r>
              <a:rPr lang="ru-RU" sz="1400" dirty="0" err="1"/>
              <a:t>повідомлення</a:t>
            </a:r>
            <a:r>
              <a:rPr lang="ru-RU" sz="1400" dirty="0"/>
              <a:t> </a:t>
            </a:r>
            <a:r>
              <a:rPr lang="ru-RU" sz="1400" dirty="0" err="1"/>
              <a:t>повторюються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закінчення</a:t>
            </a:r>
            <a:r>
              <a:rPr lang="ru-RU" sz="1400" dirty="0"/>
              <a:t> кожного року до </a:t>
            </a:r>
            <a:r>
              <a:rPr lang="ru-RU" sz="1400" dirty="0" err="1"/>
              <a:t>завершення</a:t>
            </a:r>
            <a:r>
              <a:rPr lang="ru-RU" sz="1400" dirty="0"/>
              <a:t> оплати </a:t>
            </a:r>
            <a:r>
              <a:rPr lang="ru-RU" sz="1400" dirty="0" err="1"/>
              <a:t>остаточних</a:t>
            </a:r>
            <a:r>
              <a:rPr lang="ru-RU" sz="1400" dirty="0"/>
              <a:t> </a:t>
            </a:r>
            <a:r>
              <a:rPr lang="ru-RU" sz="1400" dirty="0" err="1"/>
              <a:t>витрат</a:t>
            </a:r>
            <a:r>
              <a:rPr lang="ru-RU" sz="1400" dirty="0"/>
              <a:t>. </a:t>
            </a:r>
            <a:r>
              <a:rPr lang="ru-RU" sz="1400" dirty="0" err="1"/>
              <a:t>Необхідні</a:t>
            </a:r>
            <a:r>
              <a:rPr lang="ru-RU" sz="1400" dirty="0"/>
              <a:t> </a:t>
            </a:r>
            <a:r>
              <a:rPr lang="ru-RU" sz="1400" dirty="0" err="1"/>
              <a:t>дані</a:t>
            </a:r>
            <a:r>
              <a:rPr lang="ru-RU" sz="1400" dirty="0"/>
              <a:t>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офіційно</a:t>
            </a:r>
            <a:r>
              <a:rPr lang="ru-RU" sz="1400" dirty="0"/>
              <a:t> </a:t>
            </a:r>
            <a:r>
              <a:rPr lang="ru-RU" sz="1400" dirty="0" err="1"/>
              <a:t>запрошувати</a:t>
            </a:r>
            <a:r>
              <a:rPr lang="ru-RU" sz="1400" dirty="0"/>
              <a:t> у Фонду </a:t>
            </a:r>
            <a:r>
              <a:rPr lang="ru-RU" sz="1400" dirty="0" err="1"/>
              <a:t>соціального</a:t>
            </a:r>
            <a:r>
              <a:rPr lang="ru-RU" sz="1400" dirty="0"/>
              <a:t> </a:t>
            </a:r>
            <a:r>
              <a:rPr lang="ru-RU" sz="1400" dirty="0" err="1"/>
              <a:t>страхування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40</a:t>
            </a:r>
            <a:r>
              <a:rPr lang="ru-RU" sz="1400" dirty="0"/>
              <a:t>. Наказ про </a:t>
            </a:r>
            <a:r>
              <a:rPr lang="ru-RU" sz="1400" dirty="0" err="1"/>
              <a:t>призначень</a:t>
            </a:r>
            <a:r>
              <a:rPr lang="ru-RU" sz="1400" dirty="0"/>
              <a:t> особи, </a:t>
            </a:r>
            <a:r>
              <a:rPr lang="ru-RU" sz="1400" dirty="0" err="1"/>
              <a:t>відповідальної</a:t>
            </a:r>
            <a:r>
              <a:rPr lang="ru-RU" sz="1400" dirty="0"/>
              <a:t> за </a:t>
            </a:r>
            <a:r>
              <a:rPr lang="ru-RU" sz="1400" dirty="0" err="1"/>
              <a:t>електрогосподарство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Для </a:t>
            </a:r>
            <a:r>
              <a:rPr lang="ru-RU" sz="1400" dirty="0" err="1"/>
              <a:t>безпосереднього</a:t>
            </a:r>
            <a:r>
              <a:rPr lang="ru-RU" sz="1400" dirty="0"/>
              <a:t>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функцій</a:t>
            </a:r>
            <a:r>
              <a:rPr lang="ru-RU" sz="1400" dirty="0"/>
              <a:t> по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безпечної</a:t>
            </a:r>
            <a:r>
              <a:rPr lang="ru-RU" sz="1400" dirty="0"/>
              <a:t> </a:t>
            </a:r>
            <a:r>
              <a:rPr lang="ru-RU" sz="1400" dirty="0" err="1"/>
              <a:t>експлуатації</a:t>
            </a:r>
            <a:r>
              <a:rPr lang="ru-RU" sz="1400" dirty="0"/>
              <a:t> </a:t>
            </a:r>
            <a:r>
              <a:rPr lang="ru-RU" sz="1400" dirty="0" err="1"/>
              <a:t>електроустановок</a:t>
            </a:r>
            <a:r>
              <a:rPr lang="ru-RU" sz="1400" dirty="0"/>
              <a:t> </a:t>
            </a:r>
            <a:r>
              <a:rPr lang="ru-RU" sz="1400" dirty="0" err="1"/>
              <a:t>працедавець</a:t>
            </a:r>
            <a:r>
              <a:rPr lang="ru-RU" sz="1400" dirty="0"/>
              <a:t> </a:t>
            </a:r>
            <a:r>
              <a:rPr lang="ru-RU" sz="1400" dirty="0" err="1"/>
              <a:t>призначає</a:t>
            </a:r>
            <a:r>
              <a:rPr lang="ru-RU" sz="1400" dirty="0"/>
              <a:t> </a:t>
            </a:r>
            <a:r>
              <a:rPr lang="ru-RU" sz="1400" dirty="0" err="1"/>
              <a:t>відповідального</a:t>
            </a:r>
            <a:r>
              <a:rPr lang="ru-RU" sz="1400" dirty="0"/>
              <a:t> за </a:t>
            </a:r>
            <a:r>
              <a:rPr lang="ru-RU" sz="1400" dirty="0" err="1"/>
              <a:t>електрогосподарство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особу,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заміщає</a:t>
            </a:r>
            <a:r>
              <a:rPr lang="ru-RU" sz="1400" dirty="0"/>
              <a:t>. За </a:t>
            </a:r>
            <a:r>
              <a:rPr lang="ru-RU" sz="1400" dirty="0" err="1"/>
              <a:t>наявності</a:t>
            </a:r>
            <a:r>
              <a:rPr lang="ru-RU" sz="1400" dirty="0"/>
              <a:t> на </a:t>
            </a:r>
            <a:r>
              <a:rPr lang="ru-RU" sz="1400" dirty="0" err="1"/>
              <a:t>підприємстві</a:t>
            </a:r>
            <a:r>
              <a:rPr lang="ru-RU" sz="1400" dirty="0"/>
              <a:t> посади головного </a:t>
            </a:r>
            <a:r>
              <a:rPr lang="ru-RU" sz="1400" dirty="0" err="1"/>
              <a:t>енергетика</a:t>
            </a:r>
            <a:r>
              <a:rPr lang="ru-RU" sz="1400" dirty="0"/>
              <a:t> </a:t>
            </a:r>
            <a:r>
              <a:rPr lang="ru-RU" sz="1400" dirty="0" err="1"/>
              <a:t>обов'язку</a:t>
            </a:r>
            <a:r>
              <a:rPr lang="ru-RU" sz="1400" dirty="0"/>
              <a:t> </a:t>
            </a:r>
            <a:r>
              <a:rPr lang="ru-RU" sz="1400" dirty="0" err="1"/>
              <a:t>відповідального</a:t>
            </a:r>
            <a:r>
              <a:rPr lang="ru-RU" sz="1400" dirty="0"/>
              <a:t> за </a:t>
            </a:r>
            <a:r>
              <a:rPr lang="ru-RU" sz="1400" dirty="0" err="1"/>
              <a:t>електрогосподарство</a:t>
            </a:r>
            <a:r>
              <a:rPr lang="ru-RU" sz="1400" dirty="0"/>
              <a:t> </a:t>
            </a:r>
            <a:r>
              <a:rPr lang="ru-RU" sz="1400" dirty="0" err="1"/>
              <a:t>даного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як правило, </a:t>
            </a:r>
            <a:r>
              <a:rPr lang="ru-RU" sz="1400" dirty="0" err="1"/>
              <a:t>покладаються</a:t>
            </a:r>
            <a:r>
              <a:rPr lang="ru-RU" sz="1400" dirty="0"/>
              <a:t> на </a:t>
            </a:r>
            <a:r>
              <a:rPr lang="ru-RU" sz="1400" dirty="0" err="1"/>
              <a:t>нього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Наказ </a:t>
            </a:r>
            <a:r>
              <a:rPr lang="ru-RU" sz="1400" dirty="0"/>
              <a:t>про </a:t>
            </a:r>
            <a:r>
              <a:rPr lang="ru-RU" sz="1400" dirty="0" err="1"/>
              <a:t>призначень</a:t>
            </a:r>
            <a:r>
              <a:rPr lang="ru-RU" sz="1400" dirty="0"/>
              <a:t> </a:t>
            </a:r>
            <a:r>
              <a:rPr lang="ru-RU" sz="1400" dirty="0" err="1"/>
              <a:t>відповідального</a:t>
            </a:r>
            <a:r>
              <a:rPr lang="ru-RU" sz="1400" dirty="0"/>
              <a:t> за </a:t>
            </a:r>
            <a:r>
              <a:rPr lang="ru-RU" sz="1400" dirty="0" err="1"/>
              <a:t>електрогосподарство</a:t>
            </a:r>
            <a:r>
              <a:rPr lang="ru-RU" sz="1400" dirty="0"/>
              <a:t> і особи,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заміщає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в </a:t>
            </a:r>
            <a:r>
              <a:rPr lang="ru-RU" sz="1400" dirty="0" err="1"/>
              <a:t>періоди</a:t>
            </a:r>
            <a:r>
              <a:rPr lang="ru-RU" sz="1400" dirty="0"/>
              <a:t> </a:t>
            </a:r>
            <a:r>
              <a:rPr lang="ru-RU" sz="1400" dirty="0" err="1"/>
              <a:t>тривалої</a:t>
            </a:r>
            <a:r>
              <a:rPr lang="ru-RU" sz="1400" dirty="0"/>
              <a:t> </a:t>
            </a:r>
            <a:r>
              <a:rPr lang="ru-RU" sz="1400" dirty="0" err="1"/>
              <a:t>відсутності</a:t>
            </a:r>
            <a:r>
              <a:rPr lang="ru-RU" sz="1400" dirty="0"/>
              <a:t>, </a:t>
            </a:r>
            <a:r>
              <a:rPr lang="ru-RU" sz="1400" dirty="0" err="1"/>
              <a:t>видається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правил </a:t>
            </a:r>
            <a:r>
              <a:rPr lang="ru-RU" sz="1400" dirty="0" err="1"/>
              <a:t>безпечної</a:t>
            </a:r>
            <a:r>
              <a:rPr lang="ru-RU" sz="1400" dirty="0"/>
              <a:t> </a:t>
            </a:r>
            <a:r>
              <a:rPr lang="ru-RU" sz="1400" dirty="0" err="1"/>
              <a:t>експлуатації</a:t>
            </a:r>
            <a:r>
              <a:rPr lang="ru-RU" sz="1400" dirty="0"/>
              <a:t> </a:t>
            </a:r>
            <a:r>
              <a:rPr lang="ru-RU" sz="1400" dirty="0" err="1"/>
              <a:t>електроустановок</a:t>
            </a:r>
            <a:r>
              <a:rPr lang="ru-RU" sz="1400" dirty="0"/>
              <a:t> </a:t>
            </a:r>
            <a:r>
              <a:rPr lang="ru-RU" sz="1400" dirty="0" err="1"/>
              <a:t>споживачів</a:t>
            </a:r>
            <a:r>
              <a:rPr lang="ru-RU" sz="1400" dirty="0"/>
              <a:t>, </a:t>
            </a:r>
            <a:r>
              <a:rPr lang="ru-RU" sz="1400" dirty="0" err="1"/>
              <a:t>інструкцій</a:t>
            </a:r>
            <a:r>
              <a:rPr lang="ru-RU" sz="1400" dirty="0"/>
              <a:t> і </a:t>
            </a:r>
            <a:r>
              <a:rPr lang="ru-RU" sz="1400" dirty="0" err="1"/>
              <a:t>привласнення</a:t>
            </a:r>
            <a:r>
              <a:rPr lang="ru-RU" sz="1400" dirty="0"/>
              <a:t> </a:t>
            </a:r>
            <a:r>
              <a:rPr lang="ru-RU" sz="1400" dirty="0" err="1"/>
              <a:t>відповідної</a:t>
            </a:r>
            <a:r>
              <a:rPr lang="ru-RU" sz="1400" dirty="0"/>
              <a:t> </a:t>
            </a:r>
            <a:r>
              <a:rPr lang="ru-RU" sz="1400" dirty="0" err="1"/>
              <a:t>групи</a:t>
            </a:r>
            <a:r>
              <a:rPr lang="ru-RU" sz="1400" dirty="0"/>
              <a:t> з </a:t>
            </a:r>
            <a:r>
              <a:rPr lang="ru-RU" sz="1400" dirty="0" err="1"/>
              <a:t>електробезпеки</a:t>
            </a:r>
            <a:r>
              <a:rPr lang="ru-RU" sz="1400" dirty="0"/>
              <a:t>: </a:t>
            </a:r>
            <a:endParaRPr lang="ru-RU" sz="1400" dirty="0" smtClean="0"/>
          </a:p>
          <a:p>
            <a:r>
              <a:rPr lang="ru-RU" sz="1400" dirty="0" smtClean="0"/>
              <a:t>V </a:t>
            </a:r>
            <a:r>
              <a:rPr lang="ru-RU" sz="1400" dirty="0"/>
              <a:t>— </a:t>
            </a:r>
            <a:r>
              <a:rPr lang="ru-RU" sz="1400" dirty="0" err="1"/>
              <a:t>напругою</a:t>
            </a:r>
            <a:r>
              <a:rPr lang="ru-RU" sz="1400" dirty="0"/>
              <a:t> </a:t>
            </a:r>
            <a:r>
              <a:rPr lang="ru-RU" sz="1400" dirty="0" err="1"/>
              <a:t>вище</a:t>
            </a:r>
            <a:r>
              <a:rPr lang="ru-RU" sz="1400" dirty="0"/>
              <a:t> 1000 В, IV — </a:t>
            </a:r>
            <a:r>
              <a:rPr lang="ru-RU" sz="1400" dirty="0" err="1"/>
              <a:t>напругою</a:t>
            </a:r>
            <a:r>
              <a:rPr lang="ru-RU" sz="1400" dirty="0"/>
              <a:t> до 1000 В. </a:t>
            </a:r>
            <a:endParaRPr lang="ru-RU" sz="1400" dirty="0" smtClean="0"/>
          </a:p>
          <a:p>
            <a:r>
              <a:rPr lang="ru-RU" sz="1400" dirty="0" smtClean="0"/>
              <a:t>На </a:t>
            </a:r>
            <a:r>
              <a:rPr lang="ru-RU" sz="1400" dirty="0" err="1"/>
              <a:t>підприємствах</a:t>
            </a:r>
            <a:r>
              <a:rPr lang="ru-RU" sz="1400" dirty="0"/>
              <a:t> при </a:t>
            </a:r>
            <a:r>
              <a:rPr lang="ru-RU" sz="1400" dirty="0" err="1"/>
              <a:t>використанні</a:t>
            </a:r>
            <a:r>
              <a:rPr lang="ru-RU" sz="1400" dirty="0"/>
              <a:t> ними 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/>
              <a:t>освітлювальних</a:t>
            </a:r>
            <a:r>
              <a:rPr lang="ru-RU" sz="1400" dirty="0"/>
              <a:t> установок, </a:t>
            </a:r>
            <a:r>
              <a:rPr lang="ru-RU" sz="1400" dirty="0" err="1"/>
              <a:t>електроінструменту</a:t>
            </a:r>
            <a:r>
              <a:rPr lang="ru-RU" sz="1400" dirty="0"/>
              <a:t> і </a:t>
            </a:r>
            <a:r>
              <a:rPr lang="ru-RU" sz="1400" dirty="0" err="1"/>
              <a:t>електромашин</a:t>
            </a:r>
            <a:r>
              <a:rPr lang="ru-RU" sz="1400" dirty="0"/>
              <a:t> </a:t>
            </a:r>
            <a:r>
              <a:rPr lang="ru-RU" sz="1400" dirty="0" err="1"/>
              <a:t>напругою</a:t>
            </a:r>
            <a:r>
              <a:rPr lang="ru-RU" sz="1400" dirty="0"/>
              <a:t> до 220 В </a:t>
            </a:r>
            <a:r>
              <a:rPr lang="ru-RU" sz="1400" dirty="0" err="1"/>
              <a:t>відповідальність</a:t>
            </a:r>
            <a:r>
              <a:rPr lang="ru-RU" sz="1400" dirty="0"/>
              <a:t> за </a:t>
            </a:r>
            <a:r>
              <a:rPr lang="ru-RU" sz="1400" dirty="0" err="1"/>
              <a:t>безпечну</a:t>
            </a:r>
            <a:r>
              <a:rPr lang="ru-RU" sz="1400" dirty="0"/>
              <a:t> </a:t>
            </a:r>
            <a:r>
              <a:rPr lang="ru-RU" sz="1400" dirty="0" err="1"/>
              <a:t>експлуатацію</a:t>
            </a:r>
            <a:r>
              <a:rPr lang="ru-RU" sz="1400" dirty="0"/>
              <a:t> </a:t>
            </a:r>
            <a:r>
              <a:rPr lang="ru-RU" sz="1400" dirty="0" err="1"/>
              <a:t>електроустановок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бути за </a:t>
            </a:r>
            <a:r>
              <a:rPr lang="ru-RU" sz="1400" dirty="0" err="1"/>
              <a:t>письмовим</a:t>
            </a:r>
            <a:r>
              <a:rPr lang="ru-RU" sz="1400" dirty="0"/>
              <a:t> </a:t>
            </a:r>
            <a:r>
              <a:rPr lang="ru-RU" sz="1400" dirty="0" err="1"/>
              <a:t>погодженням</a:t>
            </a:r>
            <a:r>
              <a:rPr lang="ru-RU" sz="1400" dirty="0"/>
              <a:t> з </a:t>
            </a:r>
            <a:r>
              <a:rPr lang="ru-RU" sz="1400" dirty="0" err="1"/>
              <a:t>місцевими</a:t>
            </a:r>
            <a:r>
              <a:rPr lang="ru-RU" sz="1400" dirty="0"/>
              <a:t> органами </a:t>
            </a:r>
            <a:r>
              <a:rPr lang="ru-RU" sz="1400" dirty="0" err="1"/>
              <a:t>Енергонагляду</a:t>
            </a:r>
            <a:r>
              <a:rPr lang="ru-RU" sz="1400" dirty="0"/>
              <a:t> </a:t>
            </a:r>
            <a:r>
              <a:rPr lang="ru-RU" sz="1400" dirty="0" err="1"/>
              <a:t>покладена</a:t>
            </a:r>
            <a:r>
              <a:rPr lang="ru-RU" sz="1400" dirty="0"/>
              <a:t> на </a:t>
            </a:r>
            <a:r>
              <a:rPr lang="ru-RU" sz="1400" dirty="0" err="1"/>
              <a:t>керівника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власника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</a:t>
            </a:r>
            <a:r>
              <a:rPr lang="ru-RU" sz="1400" dirty="0" err="1" smtClean="0"/>
              <a:t>господарства</a:t>
            </a:r>
            <a:r>
              <a:rPr lang="ru-RU" sz="1400" dirty="0" smtClean="0"/>
              <a:t>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4687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5.5. </a:t>
            </a:r>
            <a:r>
              <a:rPr lang="uk-UA" sz="1400" dirty="0"/>
              <a:t>Випробувальний термін</a:t>
            </a:r>
            <a:endParaRPr lang="ru-RU" sz="1400" dirty="0"/>
          </a:p>
          <a:p>
            <a:r>
              <a:rPr lang="uk-UA" sz="1400" dirty="0"/>
              <a:t>Роботодавці постійно шукають засоби, які б дозволили зменшити витрати на фонд оплати праці та податкове навантаження і водночас підвищити якість виконання трудових обов’язків працівниками. </a:t>
            </a:r>
            <a:r>
              <a:rPr lang="ru-RU" sz="1400" dirty="0"/>
              <a:t>Для </a:t>
            </a:r>
            <a:r>
              <a:rPr lang="ru-RU" sz="1400" dirty="0" err="1"/>
              <a:t>цього</a:t>
            </a:r>
            <a:r>
              <a:rPr lang="ru-RU" sz="1400" dirty="0"/>
              <a:t> в </a:t>
            </a:r>
            <a:r>
              <a:rPr lang="ru-RU" sz="1400" dirty="0" err="1"/>
              <a:t>нагоді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стати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новим</a:t>
            </a:r>
            <a:r>
              <a:rPr lang="ru-RU" sz="1400" dirty="0"/>
              <a:t> </a:t>
            </a:r>
            <a:r>
              <a:rPr lang="ru-RU" sz="1400" dirty="0" err="1"/>
              <a:t>працівникам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u="sng" dirty="0" err="1">
                <a:hlinkClick r:id="rId2"/>
              </a:rPr>
              <a:t>прийняття</a:t>
            </a:r>
            <a:r>
              <a:rPr lang="ru-RU" sz="1400" u="sng" dirty="0">
                <a:hlinkClick r:id="rId2"/>
              </a:rPr>
              <a:t> на роботу</a:t>
            </a:r>
            <a:r>
              <a:rPr lang="ru-RU" sz="1400" dirty="0"/>
              <a:t> </a:t>
            </a:r>
            <a:r>
              <a:rPr lang="ru-RU" sz="1400" dirty="0" err="1"/>
              <a:t>випробувального</a:t>
            </a:r>
            <a:r>
              <a:rPr lang="ru-RU" sz="1400" dirty="0"/>
              <a:t> </a:t>
            </a:r>
            <a:r>
              <a:rPr lang="ru-RU" sz="1400" dirty="0" err="1"/>
              <a:t>терміну</a:t>
            </a:r>
            <a:r>
              <a:rPr lang="ru-RU" sz="1400" dirty="0"/>
              <a:t> — </a:t>
            </a:r>
            <a:r>
              <a:rPr lang="ru-RU" sz="1400" dirty="0" err="1"/>
              <a:t>адже</a:t>
            </a:r>
            <a:r>
              <a:rPr lang="ru-RU" sz="1400" dirty="0"/>
              <a:t> в </a:t>
            </a:r>
            <a:r>
              <a:rPr lang="ru-RU" sz="1400" dirty="0" err="1"/>
              <a:t>цей</a:t>
            </a:r>
            <a:r>
              <a:rPr lang="ru-RU" sz="1400" dirty="0"/>
              <a:t>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роботодавець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провести </a:t>
            </a:r>
            <a:r>
              <a:rPr lang="ru-RU" sz="1400" dirty="0" err="1"/>
              <a:t>оцінку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визначити</a:t>
            </a:r>
            <a:r>
              <a:rPr lang="ru-RU" sz="1400" dirty="0"/>
              <a:t>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кваліфікації</a:t>
            </a:r>
            <a:r>
              <a:rPr lang="ru-RU" sz="1400" dirty="0"/>
              <a:t> і </a:t>
            </a:r>
            <a:r>
              <a:rPr lang="ru-RU" sz="1400" dirty="0" err="1"/>
              <a:t>ставлення</a:t>
            </a:r>
            <a:r>
              <a:rPr lang="ru-RU" sz="1400" dirty="0"/>
              <a:t> до </a:t>
            </a:r>
            <a:r>
              <a:rPr lang="ru-RU" sz="1400" dirty="0" err="1"/>
              <a:t>виконуваної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а у </a:t>
            </a:r>
            <a:r>
              <a:rPr lang="ru-RU" sz="1400" dirty="0" err="1"/>
              <a:t>разі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є </a:t>
            </a:r>
            <a:r>
              <a:rPr lang="ru-RU" sz="1400" dirty="0" err="1"/>
              <a:t>недостатньо</a:t>
            </a:r>
            <a:r>
              <a:rPr lang="ru-RU" sz="1400" dirty="0"/>
              <a:t> </a:t>
            </a:r>
            <a:r>
              <a:rPr lang="ru-RU" sz="1400" dirty="0" err="1"/>
              <a:t>компетентним</a:t>
            </a:r>
            <a:r>
              <a:rPr lang="ru-RU" sz="1400" dirty="0"/>
              <a:t>, то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нього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«</a:t>
            </a:r>
            <a:r>
              <a:rPr lang="ru-RU" sz="1400" dirty="0" err="1"/>
              <a:t>відмовитися</a:t>
            </a:r>
            <a:r>
              <a:rPr lang="ru-RU" sz="1400" dirty="0"/>
              <a:t>». </a:t>
            </a:r>
            <a:r>
              <a:rPr lang="ru-RU" sz="1400" dirty="0" err="1"/>
              <a:t>Тож</a:t>
            </a:r>
            <a:r>
              <a:rPr lang="ru-RU" sz="1400" dirty="0"/>
              <a:t> </a:t>
            </a:r>
            <a:r>
              <a:rPr lang="ru-RU" sz="1400" dirty="0" err="1"/>
              <a:t>ознайомтеся</a:t>
            </a:r>
            <a:r>
              <a:rPr lang="ru-RU" sz="1400" dirty="0"/>
              <a:t> з </a:t>
            </a:r>
            <a:r>
              <a:rPr lang="ru-RU" sz="1400" dirty="0" err="1"/>
              <a:t>актуальними</a:t>
            </a:r>
            <a:r>
              <a:rPr lang="ru-RU" sz="1400" dirty="0"/>
              <a:t> </a:t>
            </a:r>
            <a:r>
              <a:rPr lang="ru-RU" sz="1400" dirty="0" err="1"/>
              <a:t>питаннями</a:t>
            </a:r>
            <a:r>
              <a:rPr lang="ru-RU" sz="1400" dirty="0"/>
              <a:t>, </a:t>
            </a:r>
            <a:r>
              <a:rPr lang="ru-RU" sz="1400" dirty="0" err="1"/>
              <a:t>пов’язаними</a:t>
            </a:r>
            <a:r>
              <a:rPr lang="ru-RU" sz="1400" dirty="0"/>
              <a:t> </a:t>
            </a:r>
            <a:r>
              <a:rPr lang="ru-RU" sz="1400" dirty="0" err="1"/>
              <a:t>зі</a:t>
            </a:r>
            <a:r>
              <a:rPr lang="ru-RU" sz="1400" dirty="0"/>
              <a:t> </a:t>
            </a:r>
            <a:r>
              <a:rPr lang="ru-RU" sz="1400" dirty="0" err="1"/>
              <a:t>встановленням</a:t>
            </a:r>
            <a:r>
              <a:rPr lang="ru-RU" sz="1400" dirty="0"/>
              <a:t> </a:t>
            </a:r>
            <a:r>
              <a:rPr lang="ru-RU" sz="1400" dirty="0" err="1"/>
              <a:t>випробувального</a:t>
            </a:r>
            <a:r>
              <a:rPr lang="ru-RU" sz="1400" dirty="0"/>
              <a:t> </a:t>
            </a:r>
            <a:r>
              <a:rPr lang="ru-RU" sz="1400" dirty="0" err="1"/>
              <a:t>терміну</a:t>
            </a:r>
            <a:r>
              <a:rPr lang="ru-RU" sz="1400" dirty="0"/>
              <a:t>.</a:t>
            </a:r>
          </a:p>
          <a:p>
            <a:r>
              <a:rPr lang="ru-RU" sz="1400" b="1" dirty="0" err="1"/>
              <a:t>Правове</a:t>
            </a:r>
            <a:r>
              <a:rPr lang="ru-RU" sz="1400" b="1" dirty="0"/>
              <a:t> </a:t>
            </a:r>
            <a:r>
              <a:rPr lang="ru-RU" sz="1400" b="1" dirty="0" err="1"/>
              <a:t>регулювання</a:t>
            </a:r>
            <a:endParaRPr lang="ru-RU" sz="1400" dirty="0"/>
          </a:p>
          <a:p>
            <a:r>
              <a:rPr lang="ru-RU" sz="1400" dirty="0" err="1"/>
              <a:t>Вітчизняне</a:t>
            </a:r>
            <a:r>
              <a:rPr lang="ru-RU" sz="1400" dirty="0"/>
              <a:t> </a:t>
            </a:r>
            <a:r>
              <a:rPr lang="ru-RU" sz="1400" dirty="0" err="1"/>
              <a:t>трудове</a:t>
            </a:r>
            <a:r>
              <a:rPr lang="ru-RU" sz="1400" dirty="0"/>
              <a:t> </a:t>
            </a:r>
            <a:r>
              <a:rPr lang="ru-RU" sz="1400" dirty="0" err="1"/>
              <a:t>законодавство</a:t>
            </a:r>
            <a:r>
              <a:rPr lang="ru-RU" sz="1400" dirty="0"/>
              <a:t> </a:t>
            </a:r>
            <a:r>
              <a:rPr lang="ru-RU" sz="1400" dirty="0" err="1"/>
              <a:t>вичерпно</a:t>
            </a:r>
            <a:r>
              <a:rPr lang="ru-RU" sz="1400" dirty="0"/>
              <a:t> </a:t>
            </a:r>
            <a:r>
              <a:rPr lang="ru-RU" sz="1400" dirty="0" err="1"/>
              <a:t>характеризує</a:t>
            </a:r>
            <a:r>
              <a:rPr lang="ru-RU" sz="1400" dirty="0"/>
              <a:t> </a:t>
            </a:r>
            <a:r>
              <a:rPr lang="ru-RU" sz="1400" dirty="0" err="1"/>
              <a:t>правову</a:t>
            </a:r>
            <a:r>
              <a:rPr lang="ru-RU" sz="1400" dirty="0"/>
              <a:t> природу </a:t>
            </a:r>
            <a:r>
              <a:rPr lang="ru-RU" sz="1400" dirty="0" err="1"/>
              <a:t>випробування</a:t>
            </a:r>
            <a:r>
              <a:rPr lang="ru-RU" sz="1400" dirty="0"/>
              <a:t> та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практичну</a:t>
            </a:r>
            <a:r>
              <a:rPr lang="ru-RU" sz="1400" dirty="0"/>
              <a:t> </a:t>
            </a:r>
            <a:r>
              <a:rPr lang="ru-RU" sz="1400" dirty="0" err="1"/>
              <a:t>реалізацію</a:t>
            </a:r>
            <a:r>
              <a:rPr lang="ru-RU" sz="1400" dirty="0"/>
              <a:t>. Як правило, з метою </a:t>
            </a:r>
            <a:r>
              <a:rPr lang="ru-RU" sz="1400" dirty="0" err="1"/>
              <a:t>перевірки</a:t>
            </a:r>
            <a:r>
              <a:rPr lang="ru-RU" sz="1400" dirty="0"/>
              <a:t> </a:t>
            </a:r>
            <a:r>
              <a:rPr lang="ru-RU" sz="1400" dirty="0" err="1"/>
              <a:t>відповідності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роботі</a:t>
            </a:r>
            <a:r>
              <a:rPr lang="ru-RU" sz="1400" dirty="0"/>
              <a:t>, яка </a:t>
            </a:r>
            <a:r>
              <a:rPr lang="ru-RU" sz="1400" dirty="0" err="1"/>
              <a:t>йому</a:t>
            </a:r>
            <a:r>
              <a:rPr lang="ru-RU" sz="1400" dirty="0"/>
              <a:t> </a:t>
            </a:r>
            <a:r>
              <a:rPr lang="ru-RU" sz="1400" dirty="0" err="1"/>
              <a:t>доручається</a:t>
            </a:r>
            <a:r>
              <a:rPr lang="ru-RU" sz="1400" dirty="0"/>
              <a:t>, при </a:t>
            </a:r>
            <a:r>
              <a:rPr lang="ru-RU" sz="1400" dirty="0" err="1"/>
              <a:t>укладенні</a:t>
            </a:r>
            <a:r>
              <a:rPr lang="ru-RU" sz="1400" dirty="0"/>
              <a:t> трудового договору </a:t>
            </a:r>
            <a:r>
              <a:rPr lang="ru-RU" sz="1400" dirty="0" err="1"/>
              <a:t>згідно</a:t>
            </a:r>
            <a:r>
              <a:rPr lang="ru-RU" sz="1400" dirty="0"/>
              <a:t> </a:t>
            </a:r>
            <a:r>
              <a:rPr lang="ru-RU" sz="1400" dirty="0" err="1"/>
              <a:t>зі</a:t>
            </a:r>
            <a:r>
              <a:rPr lang="ru-RU" sz="1400" dirty="0"/>
              <a:t> ст. 26 Кодексу </a:t>
            </a:r>
            <a:r>
              <a:rPr lang="ru-RU" sz="1400" dirty="0" err="1"/>
              <a:t>законів</a:t>
            </a:r>
            <a:r>
              <a:rPr lang="ru-RU" sz="1400" dirty="0"/>
              <a:t> про </a:t>
            </a:r>
            <a:r>
              <a:rPr lang="ru-RU" sz="1400" dirty="0" err="1"/>
              <a:t>працю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(</a:t>
            </a:r>
            <a:r>
              <a:rPr lang="ru-RU" sz="1400" i="1" dirty="0" err="1"/>
              <a:t>далі</a:t>
            </a:r>
            <a:r>
              <a:rPr lang="ru-RU" sz="1400" dirty="0"/>
              <a:t> ― </a:t>
            </a:r>
            <a:r>
              <a:rPr lang="ru-RU" sz="1400" dirty="0" err="1"/>
              <a:t>КЗпП</a:t>
            </a:r>
            <a:r>
              <a:rPr lang="ru-RU" sz="1400" dirty="0"/>
              <a:t>)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встановлене</a:t>
            </a:r>
            <a:r>
              <a:rPr lang="ru-RU" sz="1400" dirty="0"/>
              <a:t> </a:t>
            </a:r>
            <a:r>
              <a:rPr lang="ru-RU" sz="1400" dirty="0" err="1"/>
              <a:t>обумовлене</a:t>
            </a:r>
            <a:r>
              <a:rPr lang="ru-RU" sz="1400" dirty="0"/>
              <a:t> </a:t>
            </a:r>
            <a:r>
              <a:rPr lang="ru-RU" sz="1400" dirty="0" err="1"/>
              <a:t>угодою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. Як </a:t>
            </a:r>
            <a:r>
              <a:rPr lang="ru-RU" sz="1400" dirty="0" err="1"/>
              <a:t>бачимо</a:t>
            </a:r>
            <a:r>
              <a:rPr lang="ru-RU" sz="1400" dirty="0"/>
              <a:t>, </a:t>
            </a:r>
            <a:r>
              <a:rPr lang="ru-RU" sz="1400" dirty="0" err="1"/>
              <a:t>така</a:t>
            </a:r>
            <a:r>
              <a:rPr lang="ru-RU" sz="1400" dirty="0"/>
              <a:t> </a:t>
            </a:r>
            <a:r>
              <a:rPr lang="ru-RU" sz="1400" dirty="0" err="1"/>
              <a:t>умова</a:t>
            </a:r>
            <a:r>
              <a:rPr lang="ru-RU" sz="1400" dirty="0"/>
              <a:t> при </a:t>
            </a:r>
            <a:r>
              <a:rPr lang="ru-RU" sz="1400" dirty="0" err="1"/>
              <a:t>прийнятті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на роботу </a:t>
            </a:r>
            <a:r>
              <a:rPr lang="ru-RU" sz="1400" dirty="0" err="1"/>
              <a:t>має</a:t>
            </a:r>
            <a:r>
              <a:rPr lang="ru-RU" sz="1400" dirty="0"/>
              <a:t> бути </a:t>
            </a:r>
            <a:r>
              <a:rPr lang="ru-RU" sz="1400" dirty="0" err="1"/>
              <a:t>узгоджена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роботодавцем</a:t>
            </a:r>
            <a:r>
              <a:rPr lang="ru-RU" sz="1400" dirty="0"/>
              <a:t> і </a:t>
            </a:r>
            <a:r>
              <a:rPr lang="ru-RU" sz="1400" dirty="0" err="1"/>
              <a:t>працівником</a:t>
            </a:r>
            <a:r>
              <a:rPr lang="ru-RU" sz="1400" dirty="0"/>
              <a:t>.</a:t>
            </a:r>
          </a:p>
          <a:p>
            <a:r>
              <a:rPr lang="ru-RU" sz="1400" dirty="0"/>
              <a:t>У ч. 2 ст. 26 </a:t>
            </a:r>
            <a:r>
              <a:rPr lang="ru-RU" sz="1400" dirty="0" err="1"/>
              <a:t>КЗпП</a:t>
            </a:r>
            <a:r>
              <a:rPr lang="ru-RU" sz="1400" dirty="0"/>
              <a:t> </a:t>
            </a:r>
            <a:r>
              <a:rPr lang="ru-RU" sz="1400" dirty="0" err="1"/>
              <a:t>вказується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b="1" dirty="0"/>
              <a:t>на </a:t>
            </a:r>
            <a:r>
              <a:rPr lang="ru-RU" sz="1400" b="1" dirty="0" err="1"/>
              <a:t>працівника</a:t>
            </a:r>
            <a:r>
              <a:rPr lang="ru-RU" sz="1400" b="1" dirty="0"/>
              <a:t> </a:t>
            </a:r>
            <a:r>
              <a:rPr lang="ru-RU" sz="1400" b="1" dirty="0" err="1"/>
              <a:t>під</a:t>
            </a:r>
            <a:r>
              <a:rPr lang="ru-RU" sz="1400" b="1" dirty="0"/>
              <a:t> час </a:t>
            </a:r>
            <a:r>
              <a:rPr lang="ru-RU" sz="1400" b="1" dirty="0" err="1"/>
              <a:t>його</a:t>
            </a:r>
            <a:r>
              <a:rPr lang="ru-RU" sz="1400" b="1" dirty="0"/>
              <a:t> </a:t>
            </a:r>
            <a:r>
              <a:rPr lang="ru-RU" sz="1400" b="1" dirty="0" err="1"/>
              <a:t>роботи</a:t>
            </a:r>
            <a:r>
              <a:rPr lang="ru-RU" sz="1400" b="1" dirty="0"/>
              <a:t> у </a:t>
            </a:r>
            <a:r>
              <a:rPr lang="ru-RU" sz="1400" b="1" dirty="0" err="1"/>
              <a:t>випробувальний</a:t>
            </a:r>
            <a:r>
              <a:rPr lang="ru-RU" sz="1400" b="1" dirty="0"/>
              <a:t> строк </a:t>
            </a:r>
            <a:r>
              <a:rPr lang="ru-RU" sz="1400" b="1" dirty="0" err="1"/>
              <a:t>поширюється</a:t>
            </a:r>
            <a:r>
              <a:rPr lang="ru-RU" sz="1400" b="1" dirty="0"/>
              <a:t> </a:t>
            </a:r>
            <a:r>
              <a:rPr lang="ru-RU" sz="1400" b="1" dirty="0" err="1"/>
              <a:t>законодавство</a:t>
            </a:r>
            <a:r>
              <a:rPr lang="ru-RU" sz="1400" b="1" dirty="0"/>
              <a:t> про </a:t>
            </a:r>
            <a:r>
              <a:rPr lang="ru-RU" sz="1400" b="1" dirty="0" err="1"/>
              <a:t>працю</a:t>
            </a:r>
            <a:r>
              <a:rPr lang="ru-RU" sz="1400" dirty="0"/>
              <a:t>. </a:t>
            </a:r>
            <a:r>
              <a:rPr lang="ru-RU" sz="1400" dirty="0" err="1"/>
              <a:t>Відповідно</a:t>
            </a:r>
            <a:r>
              <a:rPr lang="ru-RU" sz="1400" dirty="0"/>
              <a:t>, до </a:t>
            </a:r>
            <a:r>
              <a:rPr lang="ru-RU" sz="1400" dirty="0" err="1"/>
              <a:t>трудової</a:t>
            </a:r>
            <a:r>
              <a:rPr lang="ru-RU" sz="1400" dirty="0"/>
              <a:t> книжки такого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кадровикові</a:t>
            </a:r>
            <a:r>
              <a:rPr lang="ru-RU" sz="1400" dirty="0"/>
              <a:t> </a:t>
            </a:r>
            <a:r>
              <a:rPr lang="ru-RU" sz="1400" dirty="0" err="1"/>
              <a:t>слід</a:t>
            </a:r>
            <a:r>
              <a:rPr lang="ru-RU" sz="1400" dirty="0"/>
              <a:t> внести </a:t>
            </a:r>
            <a:r>
              <a:rPr lang="ru-RU" sz="1400" dirty="0" err="1"/>
              <a:t>запис</a:t>
            </a:r>
            <a:r>
              <a:rPr lang="ru-RU" sz="1400" dirty="0"/>
              <a:t> на </a:t>
            </a:r>
            <a:r>
              <a:rPr lang="ru-RU" sz="1400" dirty="0" err="1"/>
              <a:t>підставі</a:t>
            </a:r>
            <a:r>
              <a:rPr lang="ru-RU" sz="1400" dirty="0"/>
              <a:t> ст. 48 </a:t>
            </a:r>
            <a:r>
              <a:rPr lang="ru-RU" sz="1400" dirty="0" err="1"/>
              <a:t>КЗпП</a:t>
            </a:r>
            <a:r>
              <a:rPr lang="ru-RU" sz="1400" dirty="0"/>
              <a:t> і в порядку, </a:t>
            </a:r>
            <a:r>
              <a:rPr lang="ru-RU" sz="1400" dirty="0" err="1"/>
              <a:t>визначеному</a:t>
            </a:r>
            <a:r>
              <a:rPr lang="ru-RU" sz="1400" dirty="0"/>
              <a:t> </a:t>
            </a:r>
            <a:r>
              <a:rPr lang="ru-RU" sz="1400" dirty="0" err="1"/>
              <a:t>Інструкцією</a:t>
            </a:r>
            <a:r>
              <a:rPr lang="ru-RU" sz="1400" dirty="0"/>
              <a:t> про порядок </a:t>
            </a:r>
            <a:r>
              <a:rPr lang="ru-RU" sz="1400" dirty="0" err="1"/>
              <a:t>ведення</a:t>
            </a:r>
            <a:r>
              <a:rPr lang="ru-RU" sz="1400" dirty="0"/>
              <a:t> </a:t>
            </a:r>
            <a:r>
              <a:rPr lang="ru-RU" sz="1400" dirty="0" err="1"/>
              <a:t>трудових</a:t>
            </a:r>
            <a:r>
              <a:rPr lang="ru-RU" sz="1400" dirty="0"/>
              <a:t> </a:t>
            </a:r>
            <a:r>
              <a:rPr lang="ru-RU" sz="1400" dirty="0" err="1"/>
              <a:t>книжок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, </a:t>
            </a:r>
            <a:r>
              <a:rPr lang="ru-RU" sz="1400" dirty="0" err="1"/>
              <a:t>затвердженої</a:t>
            </a:r>
            <a:r>
              <a:rPr lang="ru-RU" sz="1400" dirty="0"/>
              <a:t> </a:t>
            </a:r>
            <a:r>
              <a:rPr lang="ru-RU" sz="1400" dirty="0" err="1"/>
              <a:t>спільним</a:t>
            </a:r>
            <a:r>
              <a:rPr lang="ru-RU" sz="1400" dirty="0"/>
              <a:t> наказом </a:t>
            </a:r>
            <a:r>
              <a:rPr lang="ru-RU" sz="1400" dirty="0" err="1"/>
              <a:t>Міністерства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Міністерства</a:t>
            </a:r>
            <a:r>
              <a:rPr lang="ru-RU" sz="1400" dirty="0"/>
              <a:t> </a:t>
            </a:r>
            <a:r>
              <a:rPr lang="ru-RU" sz="1400" dirty="0" err="1"/>
              <a:t>юстиції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та </a:t>
            </a:r>
            <a:r>
              <a:rPr lang="ru-RU" sz="1400" dirty="0" err="1"/>
              <a:t>Міністерства</a:t>
            </a:r>
            <a:r>
              <a:rPr lang="ru-RU" sz="1400" dirty="0"/>
              <a:t> </a:t>
            </a:r>
            <a:r>
              <a:rPr lang="ru-RU" sz="1400" dirty="0" err="1"/>
              <a:t>соціального</a:t>
            </a:r>
            <a:r>
              <a:rPr lang="ru-RU" sz="1400" dirty="0"/>
              <a:t> </a:t>
            </a:r>
            <a:r>
              <a:rPr lang="ru-RU" sz="1400" dirty="0" err="1"/>
              <a:t>захисту</a:t>
            </a:r>
            <a:r>
              <a:rPr lang="ru-RU" sz="1400" dirty="0"/>
              <a:t> </a:t>
            </a:r>
            <a:r>
              <a:rPr lang="ru-RU" sz="1400" dirty="0" err="1"/>
              <a:t>населення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29 </a:t>
            </a:r>
            <a:r>
              <a:rPr lang="ru-RU" sz="1400" dirty="0" err="1"/>
              <a:t>липня</a:t>
            </a:r>
            <a:r>
              <a:rPr lang="ru-RU" sz="1400" dirty="0"/>
              <a:t> 1993 р. № 58 (</a:t>
            </a:r>
            <a:r>
              <a:rPr lang="ru-RU" sz="1400" i="1" dirty="0" err="1"/>
              <a:t>далі</a:t>
            </a:r>
            <a:r>
              <a:rPr lang="ru-RU" sz="1400" dirty="0"/>
              <a:t> ― </a:t>
            </a:r>
            <a:r>
              <a:rPr lang="ru-RU" sz="1400" dirty="0" err="1"/>
              <a:t>Інструкція</a:t>
            </a:r>
            <a:r>
              <a:rPr lang="ru-RU" sz="1400" dirty="0"/>
              <a:t> № 58). При </a:t>
            </a:r>
            <a:r>
              <a:rPr lang="ru-RU" sz="1400" dirty="0" err="1"/>
              <a:t>укладенні</a:t>
            </a:r>
            <a:r>
              <a:rPr lang="ru-RU" sz="1400" dirty="0"/>
              <a:t> трудового договору </a:t>
            </a:r>
            <a:r>
              <a:rPr lang="ru-RU" sz="1400" dirty="0" err="1"/>
              <a:t>громадянин</a:t>
            </a:r>
            <a:r>
              <a:rPr lang="ru-RU" sz="1400" dirty="0"/>
              <a:t> </a:t>
            </a:r>
            <a:r>
              <a:rPr lang="ru-RU" sz="1400" dirty="0" err="1"/>
              <a:t>зобов’язаний</a:t>
            </a:r>
            <a:r>
              <a:rPr lang="ru-RU" sz="1400" dirty="0"/>
              <a:t> подати паспорт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інший</a:t>
            </a:r>
            <a:r>
              <a:rPr lang="ru-RU" sz="1400" dirty="0"/>
              <a:t> документ,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посвідчує</a:t>
            </a:r>
            <a:r>
              <a:rPr lang="ru-RU" sz="1400" dirty="0"/>
              <a:t> особу, </a:t>
            </a:r>
            <a:r>
              <a:rPr lang="ru-RU" sz="1400" dirty="0" err="1"/>
              <a:t>трудову</a:t>
            </a:r>
            <a:r>
              <a:rPr lang="ru-RU" sz="1400" dirty="0"/>
              <a:t> книжку, а у </a:t>
            </a:r>
            <a:r>
              <a:rPr lang="ru-RU" sz="1400" dirty="0" err="1"/>
              <a:t>випадках</a:t>
            </a:r>
            <a:r>
              <a:rPr lang="ru-RU" sz="1400" dirty="0"/>
              <a:t>, </a:t>
            </a:r>
            <a:r>
              <a:rPr lang="ru-RU" sz="1400" dirty="0" err="1"/>
              <a:t>передбачених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, ― </a:t>
            </a:r>
            <a:r>
              <a:rPr lang="ru-RU" sz="1400" dirty="0" err="1"/>
              <a:t>також</a:t>
            </a:r>
            <a:r>
              <a:rPr lang="ru-RU" sz="1400" dirty="0"/>
              <a:t> документ про </a:t>
            </a:r>
            <a:r>
              <a:rPr lang="ru-RU" sz="1400" dirty="0" err="1"/>
              <a:t>освіту</a:t>
            </a:r>
            <a:r>
              <a:rPr lang="ru-RU" sz="1400" dirty="0"/>
              <a:t> (</a:t>
            </a:r>
            <a:r>
              <a:rPr lang="ru-RU" sz="1400" dirty="0" err="1"/>
              <a:t>спеціальність</a:t>
            </a:r>
            <a:r>
              <a:rPr lang="ru-RU" sz="1400" dirty="0"/>
              <a:t>, </a:t>
            </a:r>
            <a:r>
              <a:rPr lang="ru-RU" sz="1400" dirty="0" err="1"/>
              <a:t>кваліфікацію</a:t>
            </a:r>
            <a:r>
              <a:rPr lang="ru-RU" sz="1400" dirty="0"/>
              <a:t>), про стан </a:t>
            </a:r>
            <a:r>
              <a:rPr lang="ru-RU" sz="1400" dirty="0" err="1"/>
              <a:t>здоров’я</a:t>
            </a:r>
            <a:r>
              <a:rPr lang="ru-RU" sz="1400" dirty="0"/>
              <a:t> та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документи</a:t>
            </a:r>
            <a:r>
              <a:rPr lang="ru-RU" sz="1400" dirty="0"/>
              <a:t>. </a:t>
            </a:r>
            <a:r>
              <a:rPr lang="ru-RU" sz="1400" dirty="0" err="1"/>
              <a:t>Зауважимо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до початку </a:t>
            </a:r>
            <a:r>
              <a:rPr lang="ru-RU" sz="1400" dirty="0" err="1"/>
              <a:t>роботи</a:t>
            </a:r>
            <a:r>
              <a:rPr lang="ru-RU" sz="1400" dirty="0"/>
              <a:t> за </a:t>
            </a:r>
            <a:r>
              <a:rPr lang="ru-RU" sz="1400" dirty="0" err="1"/>
              <a:t>укладеним</a:t>
            </a:r>
            <a:r>
              <a:rPr lang="ru-RU" sz="1400" dirty="0"/>
              <a:t> </a:t>
            </a:r>
            <a:r>
              <a:rPr lang="ru-RU" sz="1400" dirty="0" err="1"/>
              <a:t>трудовим</a:t>
            </a:r>
            <a:r>
              <a:rPr lang="ru-RU" sz="1400" dirty="0"/>
              <a:t> договором </a:t>
            </a:r>
            <a:r>
              <a:rPr lang="ru-RU" sz="1400" dirty="0" err="1"/>
              <a:t>власник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уповноважений</a:t>
            </a:r>
            <a:r>
              <a:rPr lang="ru-RU" sz="1400" dirty="0"/>
              <a:t> ним орган </a:t>
            </a:r>
            <a:r>
              <a:rPr lang="ru-RU" sz="1400" dirty="0" err="1"/>
              <a:t>зобов’язаний</a:t>
            </a:r>
            <a:r>
              <a:rPr lang="ru-RU" sz="1400" dirty="0"/>
              <a:t> </a:t>
            </a:r>
            <a:r>
              <a:rPr lang="ru-RU" sz="1400" dirty="0" err="1"/>
              <a:t>проінструктувати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підпис</a:t>
            </a:r>
            <a:r>
              <a:rPr lang="ru-RU" sz="1400" dirty="0"/>
              <a:t> і </a:t>
            </a:r>
            <a:r>
              <a:rPr lang="ru-RU" sz="1400" dirty="0" err="1"/>
              <a:t>визначити</a:t>
            </a:r>
            <a:r>
              <a:rPr lang="ru-RU" sz="1400" dirty="0"/>
              <a:t> </a:t>
            </a:r>
            <a:r>
              <a:rPr lang="ru-RU" sz="1400" dirty="0" err="1"/>
              <a:t>йому</a:t>
            </a:r>
            <a:r>
              <a:rPr lang="ru-RU" sz="1400" dirty="0"/>
              <a:t> </a:t>
            </a:r>
            <a:r>
              <a:rPr lang="ru-RU" sz="1400" dirty="0" err="1"/>
              <a:t>робоче</a:t>
            </a:r>
            <a:r>
              <a:rPr lang="ru-RU" sz="1400" dirty="0"/>
              <a:t> </a:t>
            </a:r>
            <a:r>
              <a:rPr lang="ru-RU" sz="1400" dirty="0" err="1"/>
              <a:t>місце</a:t>
            </a:r>
            <a:r>
              <a:rPr lang="ru-RU" sz="1400" dirty="0"/>
              <a:t> в порядку, </a:t>
            </a:r>
            <a:r>
              <a:rPr lang="ru-RU" sz="1400" dirty="0" err="1"/>
              <a:t>встановленому</a:t>
            </a:r>
            <a:r>
              <a:rPr lang="ru-RU" sz="1400" dirty="0"/>
              <a:t> ст. 29 </a:t>
            </a:r>
            <a:r>
              <a:rPr lang="ru-RU" sz="1400" dirty="0" err="1"/>
              <a:t>КЗпП</a:t>
            </a:r>
            <a:r>
              <a:rPr lang="ru-RU" sz="1400" dirty="0"/>
              <a:t>.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нагадати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заробітна</a:t>
            </a:r>
            <a:r>
              <a:rPr lang="ru-RU" sz="1400" dirty="0"/>
              <a:t> плата </a:t>
            </a:r>
            <a:r>
              <a:rPr lang="ru-RU" sz="1400" dirty="0" err="1"/>
              <a:t>нараховується</a:t>
            </a:r>
            <a:r>
              <a:rPr lang="ru-RU" sz="1400" dirty="0"/>
              <a:t> в такому ж </a:t>
            </a:r>
            <a:r>
              <a:rPr lang="ru-RU" sz="1400" dirty="0" err="1"/>
              <a:t>розмірі</a:t>
            </a:r>
            <a:r>
              <a:rPr lang="ru-RU" sz="1400" dirty="0"/>
              <a:t>, як і </a:t>
            </a:r>
            <a:r>
              <a:rPr lang="ru-RU" sz="1400" dirty="0" err="1"/>
              <a:t>іншим</a:t>
            </a:r>
            <a:r>
              <a:rPr lang="ru-RU" sz="1400" dirty="0"/>
              <a:t> </a:t>
            </a:r>
            <a:r>
              <a:rPr lang="ru-RU" sz="1400" dirty="0" err="1"/>
              <a:t>працівникам</a:t>
            </a:r>
            <a:r>
              <a:rPr lang="ru-RU" sz="1400" dirty="0"/>
              <a:t>, а на самого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поширюється</a:t>
            </a:r>
            <a:r>
              <a:rPr lang="ru-RU" sz="1400" dirty="0"/>
              <a:t> </a:t>
            </a:r>
            <a:r>
              <a:rPr lang="ru-RU" sz="1400" dirty="0" err="1"/>
              <a:t>законодавство</a:t>
            </a:r>
            <a:r>
              <a:rPr lang="ru-RU" sz="1400" dirty="0"/>
              <a:t> про </a:t>
            </a:r>
            <a:r>
              <a:rPr lang="ru-RU" sz="1400" dirty="0" err="1"/>
              <a:t>соціальне</a:t>
            </a:r>
            <a:r>
              <a:rPr lang="ru-RU" sz="1400" dirty="0"/>
              <a:t> </a:t>
            </a:r>
            <a:r>
              <a:rPr lang="ru-RU" sz="1400" dirty="0" err="1"/>
              <a:t>страхування</a:t>
            </a:r>
            <a:r>
              <a:rPr lang="ru-RU" sz="1400" dirty="0"/>
              <a:t>, а при </a:t>
            </a:r>
            <a:r>
              <a:rPr lang="ru-RU" sz="1400" dirty="0" err="1"/>
              <a:t>звільненні</a:t>
            </a:r>
            <a:r>
              <a:rPr lang="ru-RU" sz="1400" dirty="0"/>
              <a:t> </a:t>
            </a:r>
            <a:r>
              <a:rPr lang="ru-RU" sz="1400" dirty="0" err="1"/>
              <a:t>йому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бути </a:t>
            </a:r>
            <a:r>
              <a:rPr lang="ru-RU" sz="1400" dirty="0" err="1"/>
              <a:t>виплачена</a:t>
            </a:r>
            <a:r>
              <a:rPr lang="ru-RU" sz="1400" dirty="0"/>
              <a:t> </a:t>
            </a:r>
            <a:r>
              <a:rPr lang="ru-RU" sz="1400" dirty="0" err="1"/>
              <a:t>грошова</a:t>
            </a:r>
            <a:r>
              <a:rPr lang="ru-RU" sz="1400" dirty="0"/>
              <a:t> </a:t>
            </a:r>
            <a:r>
              <a:rPr lang="ru-RU" sz="1400" dirty="0" err="1"/>
              <a:t>компенсація</a:t>
            </a:r>
            <a:r>
              <a:rPr lang="ru-RU" sz="1400" dirty="0"/>
              <a:t> за </a:t>
            </a:r>
            <a:r>
              <a:rPr lang="ru-RU" sz="1400" dirty="0" err="1"/>
              <a:t>невикористані</a:t>
            </a:r>
            <a:r>
              <a:rPr lang="ru-RU" sz="1400" dirty="0"/>
              <a:t> </a:t>
            </a:r>
            <a:r>
              <a:rPr lang="ru-RU" sz="1400" dirty="0" err="1"/>
              <a:t>дні</a:t>
            </a:r>
            <a:r>
              <a:rPr lang="ru-RU" sz="1400" dirty="0"/>
              <a:t> </a:t>
            </a:r>
            <a:r>
              <a:rPr lang="ru-RU" sz="1400" dirty="0" err="1"/>
              <a:t>відпустки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2550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 err="1"/>
              <a:t>Окрім</a:t>
            </a:r>
            <a:r>
              <a:rPr lang="ru-RU" sz="1400" dirty="0"/>
              <a:t> </a:t>
            </a:r>
            <a:r>
              <a:rPr lang="ru-RU" sz="1400" dirty="0" err="1"/>
              <a:t>цього</a:t>
            </a:r>
            <a:r>
              <a:rPr lang="ru-RU" sz="1400" dirty="0"/>
              <a:t>, у ч. 3 ст. 26 </a:t>
            </a:r>
            <a:r>
              <a:rPr lang="ru-RU" sz="1400" dirty="0" err="1"/>
              <a:t>КЗпП</a:t>
            </a:r>
            <a:r>
              <a:rPr lang="ru-RU" sz="1400" dirty="0"/>
              <a:t> </a:t>
            </a:r>
            <a:r>
              <a:rPr lang="ru-RU" sz="1400" dirty="0" err="1"/>
              <a:t>зазначено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b="1" dirty="0" err="1"/>
              <a:t>випробування</a:t>
            </a:r>
            <a:r>
              <a:rPr lang="ru-RU" sz="1400" b="1" dirty="0"/>
              <a:t> не </a:t>
            </a:r>
            <a:r>
              <a:rPr lang="ru-RU" sz="1400" b="1" dirty="0" err="1"/>
              <a:t>встановлюється</a:t>
            </a:r>
            <a:r>
              <a:rPr lang="ru-RU" sz="1400" b="1" dirty="0"/>
              <a:t> при </a:t>
            </a:r>
            <a:r>
              <a:rPr lang="ru-RU" sz="1400" b="1" dirty="0" err="1"/>
              <a:t>прийнятті</a:t>
            </a:r>
            <a:r>
              <a:rPr lang="ru-RU" sz="1400" b="1" dirty="0"/>
              <a:t> на роботу для таких </a:t>
            </a:r>
            <a:r>
              <a:rPr lang="ru-RU" sz="1400" b="1" dirty="0" err="1"/>
              <a:t>категорій</a:t>
            </a:r>
            <a:r>
              <a:rPr lang="ru-RU" sz="1400" b="1" dirty="0"/>
              <a:t> </a:t>
            </a:r>
            <a:r>
              <a:rPr lang="ru-RU" sz="1400" b="1" dirty="0" err="1"/>
              <a:t>громадян</a:t>
            </a:r>
            <a:r>
              <a:rPr lang="ru-RU" sz="1400" b="1" dirty="0"/>
              <a:t>:</a:t>
            </a:r>
            <a:endParaRPr lang="ru-RU" sz="1400" dirty="0"/>
          </a:p>
          <a:p>
            <a:r>
              <a:rPr lang="ru-RU" sz="1400" dirty="0"/>
              <a:t>―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не </a:t>
            </a:r>
            <a:r>
              <a:rPr lang="ru-RU" sz="1400" dirty="0" err="1"/>
              <a:t>досягли</a:t>
            </a:r>
            <a:r>
              <a:rPr lang="ru-RU" sz="1400" dirty="0"/>
              <a:t> </a:t>
            </a:r>
            <a:r>
              <a:rPr lang="ru-RU" sz="1400" dirty="0" err="1"/>
              <a:t>вісімнадцяти</a:t>
            </a:r>
            <a:r>
              <a:rPr lang="ru-RU" sz="1400" dirty="0"/>
              <a:t> </a:t>
            </a:r>
            <a:r>
              <a:rPr lang="ru-RU" sz="1400" dirty="0" err="1"/>
              <a:t>років</a:t>
            </a:r>
            <a:r>
              <a:rPr lang="ru-RU" sz="1400" dirty="0"/>
              <a:t>;</a:t>
            </a:r>
          </a:p>
          <a:p>
            <a:r>
              <a:rPr lang="ru-RU" sz="1400" dirty="0"/>
              <a:t>― </a:t>
            </a:r>
            <a:r>
              <a:rPr lang="ru-RU" sz="1400" dirty="0" err="1"/>
              <a:t>молодих</a:t>
            </a:r>
            <a:r>
              <a:rPr lang="ru-RU" sz="1400" dirty="0"/>
              <a:t> </a:t>
            </a:r>
            <a:r>
              <a:rPr lang="ru-RU" sz="1400" dirty="0" err="1"/>
              <a:t>робітників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закінчення</a:t>
            </a:r>
            <a:r>
              <a:rPr lang="ru-RU" sz="1400" dirty="0"/>
              <a:t> </a:t>
            </a:r>
            <a:r>
              <a:rPr lang="ru-RU" sz="1400" dirty="0" err="1"/>
              <a:t>професійних</a:t>
            </a:r>
            <a:r>
              <a:rPr lang="ru-RU" sz="1400" dirty="0"/>
              <a:t> </a:t>
            </a:r>
            <a:r>
              <a:rPr lang="ru-RU" sz="1400" dirty="0" err="1"/>
              <a:t>навчально-виховних</a:t>
            </a:r>
            <a:r>
              <a:rPr lang="ru-RU" sz="1400" dirty="0"/>
              <a:t> </a:t>
            </a:r>
            <a:r>
              <a:rPr lang="ru-RU" sz="1400" dirty="0" err="1"/>
              <a:t>закладів</a:t>
            </a:r>
            <a:r>
              <a:rPr lang="ru-RU" sz="1400" dirty="0"/>
              <a:t>;</a:t>
            </a:r>
          </a:p>
          <a:p>
            <a:r>
              <a:rPr lang="ru-RU" sz="1400" dirty="0"/>
              <a:t>― </a:t>
            </a:r>
            <a:r>
              <a:rPr lang="ru-RU" sz="1400" dirty="0" err="1"/>
              <a:t>молодих</a:t>
            </a:r>
            <a:r>
              <a:rPr lang="ru-RU" sz="1400" dirty="0"/>
              <a:t> </a:t>
            </a:r>
            <a:r>
              <a:rPr lang="ru-RU" sz="1400" dirty="0" err="1"/>
              <a:t>спеціалістів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закінчення</a:t>
            </a:r>
            <a:r>
              <a:rPr lang="ru-RU" sz="1400" dirty="0"/>
              <a:t> </a:t>
            </a:r>
            <a:r>
              <a:rPr lang="ru-RU" sz="1400" dirty="0" err="1"/>
              <a:t>вищих</a:t>
            </a:r>
            <a:r>
              <a:rPr lang="ru-RU" sz="1400" dirty="0"/>
              <a:t> </a:t>
            </a:r>
            <a:r>
              <a:rPr lang="ru-RU" sz="1400" dirty="0" err="1"/>
              <a:t>навчальних</a:t>
            </a:r>
            <a:r>
              <a:rPr lang="ru-RU" sz="1400" dirty="0"/>
              <a:t> </a:t>
            </a:r>
            <a:r>
              <a:rPr lang="ru-RU" sz="1400" dirty="0" err="1"/>
              <a:t>закладів</a:t>
            </a:r>
            <a:r>
              <a:rPr lang="ru-RU" sz="1400" dirty="0"/>
              <a:t>;</a:t>
            </a:r>
          </a:p>
          <a:p>
            <a:r>
              <a:rPr lang="ru-RU" sz="1400" dirty="0"/>
              <a:t>―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звільнених</a:t>
            </a:r>
            <a:r>
              <a:rPr lang="ru-RU" sz="1400" dirty="0"/>
              <a:t> у запас з </a:t>
            </a:r>
            <a:r>
              <a:rPr lang="ru-RU" sz="1400" dirty="0" err="1"/>
              <a:t>військової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альтернативної</a:t>
            </a:r>
            <a:r>
              <a:rPr lang="ru-RU" sz="1400" dirty="0"/>
              <a:t> (</a:t>
            </a:r>
            <a:r>
              <a:rPr lang="ru-RU" sz="1400" dirty="0" err="1"/>
              <a:t>невійськової</a:t>
            </a:r>
            <a:r>
              <a:rPr lang="ru-RU" sz="1400" dirty="0"/>
              <a:t>) </a:t>
            </a:r>
            <a:r>
              <a:rPr lang="ru-RU" sz="1400" dirty="0" err="1"/>
              <a:t>служби</a:t>
            </a:r>
            <a:r>
              <a:rPr lang="ru-RU" sz="1400" dirty="0"/>
              <a:t>;</a:t>
            </a:r>
          </a:p>
          <a:p>
            <a:r>
              <a:rPr lang="ru-RU" sz="1400" dirty="0"/>
              <a:t>― </a:t>
            </a:r>
            <a:r>
              <a:rPr lang="ru-RU" sz="1400" dirty="0" err="1"/>
              <a:t>інвалідів</a:t>
            </a:r>
            <a:r>
              <a:rPr lang="ru-RU" sz="1400" dirty="0"/>
              <a:t>, </a:t>
            </a:r>
            <a:r>
              <a:rPr lang="ru-RU" sz="1400" dirty="0" err="1"/>
              <a:t>направлених</a:t>
            </a:r>
            <a:r>
              <a:rPr lang="ru-RU" sz="1400" dirty="0"/>
              <a:t> на роботу </a:t>
            </a:r>
            <a:r>
              <a:rPr lang="ru-RU" sz="1400" dirty="0" err="1"/>
              <a:t>відповідно</a:t>
            </a:r>
            <a:r>
              <a:rPr lang="ru-RU" sz="1400" dirty="0"/>
              <a:t> до </a:t>
            </a:r>
            <a:r>
              <a:rPr lang="ru-RU" sz="1400" dirty="0" err="1"/>
              <a:t>рекомендації</a:t>
            </a:r>
            <a:r>
              <a:rPr lang="ru-RU" sz="1400" dirty="0"/>
              <a:t> медико-</a:t>
            </a:r>
            <a:r>
              <a:rPr lang="ru-RU" sz="1400" dirty="0" err="1"/>
              <a:t>соціальної</a:t>
            </a:r>
            <a:r>
              <a:rPr lang="ru-RU" sz="1400" dirty="0"/>
              <a:t> </a:t>
            </a:r>
            <a:r>
              <a:rPr lang="ru-RU" sz="1400" dirty="0" err="1"/>
              <a:t>експертизи</a:t>
            </a:r>
            <a:r>
              <a:rPr lang="ru-RU" sz="1400" dirty="0"/>
              <a:t>;</a:t>
            </a:r>
          </a:p>
          <a:p>
            <a:r>
              <a:rPr lang="ru-RU" sz="1400" dirty="0"/>
              <a:t>―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обраних</a:t>
            </a:r>
            <a:r>
              <a:rPr lang="ru-RU" sz="1400" dirty="0"/>
              <a:t> на посаду;</a:t>
            </a:r>
          </a:p>
          <a:p>
            <a:r>
              <a:rPr lang="ru-RU" sz="1400" dirty="0"/>
              <a:t>― </a:t>
            </a:r>
            <a:r>
              <a:rPr lang="ru-RU" sz="1400" dirty="0" err="1"/>
              <a:t>переможців</a:t>
            </a:r>
            <a:r>
              <a:rPr lang="ru-RU" sz="1400" dirty="0"/>
              <a:t> конкурсного </a:t>
            </a:r>
            <a:r>
              <a:rPr lang="ru-RU" sz="1400" dirty="0" err="1"/>
              <a:t>відбору</a:t>
            </a:r>
            <a:r>
              <a:rPr lang="ru-RU" sz="1400" dirty="0"/>
              <a:t> на </a:t>
            </a:r>
            <a:r>
              <a:rPr lang="ru-RU" sz="1400" dirty="0" err="1"/>
              <a:t>заміщення</a:t>
            </a:r>
            <a:r>
              <a:rPr lang="ru-RU" sz="1400" dirty="0"/>
              <a:t> </a:t>
            </a:r>
            <a:r>
              <a:rPr lang="ru-RU" sz="1400" dirty="0" err="1"/>
              <a:t>вакантної</a:t>
            </a:r>
            <a:r>
              <a:rPr lang="ru-RU" sz="1400" dirty="0"/>
              <a:t> посади;</a:t>
            </a:r>
          </a:p>
          <a:p>
            <a:r>
              <a:rPr lang="ru-RU" sz="1400" dirty="0"/>
              <a:t>―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пройшли</a:t>
            </a:r>
            <a:r>
              <a:rPr lang="ru-RU" sz="1400" dirty="0"/>
              <a:t> </a:t>
            </a:r>
            <a:r>
              <a:rPr lang="ru-RU" sz="1400" dirty="0" err="1"/>
              <a:t>стажування</a:t>
            </a:r>
            <a:r>
              <a:rPr lang="ru-RU" sz="1400" dirty="0"/>
              <a:t> при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 з </a:t>
            </a:r>
            <a:r>
              <a:rPr lang="ru-RU" sz="1400" dirty="0" err="1"/>
              <a:t>відривом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основної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;</a:t>
            </a:r>
          </a:p>
          <a:p>
            <a:r>
              <a:rPr lang="ru-RU" sz="1400" dirty="0"/>
              <a:t>― </a:t>
            </a:r>
            <a:r>
              <a:rPr lang="ru-RU" sz="1400" dirty="0" err="1"/>
              <a:t>вагітних</a:t>
            </a:r>
            <a:r>
              <a:rPr lang="ru-RU" sz="1400" dirty="0"/>
              <a:t> </a:t>
            </a:r>
            <a:r>
              <a:rPr lang="ru-RU" sz="1400" dirty="0" err="1"/>
              <a:t>жінок</a:t>
            </a:r>
            <a:r>
              <a:rPr lang="ru-RU" sz="1400" dirty="0"/>
              <a:t>;</a:t>
            </a:r>
          </a:p>
          <a:p>
            <a:r>
              <a:rPr lang="ru-RU" sz="1400" dirty="0"/>
              <a:t>― одиноких </a:t>
            </a:r>
            <a:r>
              <a:rPr lang="ru-RU" sz="1400" dirty="0" err="1"/>
              <a:t>матерів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</a:t>
            </a:r>
            <a:r>
              <a:rPr lang="ru-RU" sz="1400" dirty="0" err="1"/>
              <a:t>дитину</a:t>
            </a:r>
            <a:r>
              <a:rPr lang="ru-RU" sz="1400" dirty="0"/>
              <a:t> </a:t>
            </a:r>
            <a:r>
              <a:rPr lang="ru-RU" sz="1400" dirty="0" err="1"/>
              <a:t>віком</a:t>
            </a:r>
            <a:r>
              <a:rPr lang="ru-RU" sz="1400" dirty="0"/>
              <a:t> до 14-ти </a:t>
            </a:r>
            <a:r>
              <a:rPr lang="ru-RU" sz="1400" dirty="0" err="1"/>
              <a:t>років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дитину-інваліда</a:t>
            </a:r>
            <a:r>
              <a:rPr lang="ru-RU" sz="1400" dirty="0"/>
              <a:t>;</a:t>
            </a:r>
          </a:p>
          <a:p>
            <a:r>
              <a:rPr lang="ru-RU" sz="1400" dirty="0"/>
              <a:t>― </a:t>
            </a:r>
            <a:r>
              <a:rPr lang="ru-RU" sz="1400" dirty="0" err="1"/>
              <a:t>осіб</a:t>
            </a:r>
            <a:r>
              <a:rPr lang="ru-RU" sz="1400" dirty="0"/>
              <a:t>, з </a:t>
            </a:r>
            <a:r>
              <a:rPr lang="ru-RU" sz="1400" dirty="0" err="1"/>
              <a:t>якими</a:t>
            </a:r>
            <a:r>
              <a:rPr lang="ru-RU" sz="1400" dirty="0"/>
              <a:t> </a:t>
            </a:r>
            <a:r>
              <a:rPr lang="ru-RU" sz="1400" dirty="0" err="1"/>
              <a:t>укладається</a:t>
            </a:r>
            <a:r>
              <a:rPr lang="ru-RU" sz="1400" dirty="0"/>
              <a:t> </a:t>
            </a:r>
            <a:r>
              <a:rPr lang="ru-RU" sz="1400" dirty="0" err="1"/>
              <a:t>строковий</a:t>
            </a:r>
            <a:r>
              <a:rPr lang="ru-RU" sz="1400" dirty="0"/>
              <a:t>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</a:t>
            </a:r>
            <a:r>
              <a:rPr lang="ru-RU" sz="1400" dirty="0" err="1"/>
              <a:t>строком</a:t>
            </a:r>
            <a:r>
              <a:rPr lang="ru-RU" sz="1400" dirty="0"/>
              <a:t> до 12 </a:t>
            </a:r>
            <a:r>
              <a:rPr lang="ru-RU" sz="1400" dirty="0" err="1"/>
              <a:t>місяців</a:t>
            </a:r>
            <a:r>
              <a:rPr lang="ru-RU" sz="1400" dirty="0"/>
              <a:t>;</a:t>
            </a:r>
          </a:p>
          <a:p>
            <a:r>
              <a:rPr lang="ru-RU" sz="1400" dirty="0"/>
              <a:t>― </a:t>
            </a:r>
            <a:r>
              <a:rPr lang="ru-RU" sz="1400" dirty="0" err="1"/>
              <a:t>осіб</a:t>
            </a:r>
            <a:r>
              <a:rPr lang="ru-RU" sz="1400" dirty="0"/>
              <a:t> на </a:t>
            </a:r>
            <a:r>
              <a:rPr lang="ru-RU" sz="1400" dirty="0" err="1"/>
              <a:t>тимчасові</a:t>
            </a:r>
            <a:r>
              <a:rPr lang="ru-RU" sz="1400" dirty="0"/>
              <a:t> та </a:t>
            </a:r>
            <a:r>
              <a:rPr lang="ru-RU" sz="1400" dirty="0" err="1"/>
              <a:t>сезонні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;</a:t>
            </a:r>
          </a:p>
          <a:p>
            <a:r>
              <a:rPr lang="ru-RU" sz="1400" dirty="0"/>
              <a:t>― </a:t>
            </a:r>
            <a:r>
              <a:rPr lang="ru-RU" sz="1400" dirty="0" err="1"/>
              <a:t>внутрішньо</a:t>
            </a:r>
            <a:r>
              <a:rPr lang="ru-RU" sz="1400" dirty="0"/>
              <a:t> </a:t>
            </a:r>
            <a:r>
              <a:rPr lang="ru-RU" sz="1400" dirty="0" err="1"/>
              <a:t>переміщених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зауважити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b="1" dirty="0" err="1"/>
              <a:t>випробування</a:t>
            </a:r>
            <a:r>
              <a:rPr lang="ru-RU" sz="1400" b="1" dirty="0"/>
              <a:t> не </a:t>
            </a:r>
            <a:r>
              <a:rPr lang="ru-RU" sz="1400" b="1" dirty="0" err="1"/>
              <a:t>встановлюється</a:t>
            </a:r>
            <a:r>
              <a:rPr lang="ru-RU" sz="1400" b="1" dirty="0"/>
              <a:t> при </a:t>
            </a:r>
            <a:r>
              <a:rPr lang="ru-RU" sz="1400" b="1" dirty="0" err="1"/>
              <a:t>прийнятті</a:t>
            </a:r>
            <a:r>
              <a:rPr lang="ru-RU" sz="1400" b="1" dirty="0"/>
              <a:t> на роботу в </a:t>
            </a:r>
            <a:r>
              <a:rPr lang="ru-RU" sz="1400" b="1" dirty="0" err="1"/>
              <a:t>іншу</a:t>
            </a:r>
            <a:r>
              <a:rPr lang="ru-RU" sz="1400" b="1" dirty="0"/>
              <a:t> </a:t>
            </a:r>
            <a:r>
              <a:rPr lang="ru-RU" sz="1400" b="1" dirty="0" err="1"/>
              <a:t>місцевість</a:t>
            </a:r>
            <a:r>
              <a:rPr lang="ru-RU" sz="1400" b="1" dirty="0"/>
              <a:t> і при </a:t>
            </a:r>
            <a:r>
              <a:rPr lang="ru-RU" sz="1400" b="1" dirty="0" err="1"/>
              <a:t>переведенні</a:t>
            </a:r>
            <a:r>
              <a:rPr lang="ru-RU" sz="1400" b="1" dirty="0"/>
              <a:t> на роботу на </a:t>
            </a:r>
            <a:r>
              <a:rPr lang="ru-RU" sz="1400" b="1" dirty="0" err="1"/>
              <a:t>інше</a:t>
            </a:r>
            <a:r>
              <a:rPr lang="ru-RU" sz="1400" b="1" dirty="0"/>
              <a:t> </a:t>
            </a:r>
            <a:r>
              <a:rPr lang="ru-RU" sz="1400" b="1" dirty="0" err="1"/>
              <a:t>підприємство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в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випадках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передбачено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048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i="1" dirty="0" err="1"/>
              <a:t>Зверніть</a:t>
            </a:r>
            <a:r>
              <a:rPr lang="ru-RU" sz="1400" i="1" dirty="0"/>
              <a:t> </a:t>
            </a:r>
            <a:r>
              <a:rPr lang="ru-RU" sz="1400" i="1" dirty="0" err="1"/>
              <a:t>увагу</a:t>
            </a:r>
            <a:r>
              <a:rPr lang="ru-RU" sz="1400" i="1" dirty="0"/>
              <a:t>, </a:t>
            </a:r>
            <a:r>
              <a:rPr lang="ru-RU" sz="1400" i="1" dirty="0" err="1"/>
              <a:t>що</a:t>
            </a:r>
            <a:r>
              <a:rPr lang="ru-RU" sz="1400" i="1" dirty="0"/>
              <a:t> у </a:t>
            </a:r>
            <a:r>
              <a:rPr lang="ru-RU" sz="1400" i="1" dirty="0" err="1"/>
              <a:t>випадку</a:t>
            </a:r>
            <a:r>
              <a:rPr lang="ru-RU" sz="1400" i="1" dirty="0"/>
              <a:t>, коли </a:t>
            </a:r>
            <a:r>
              <a:rPr lang="ru-RU" sz="1400" i="1" dirty="0" err="1"/>
              <a:t>випробування</a:t>
            </a:r>
            <a:r>
              <a:rPr lang="ru-RU" sz="1400" i="1" dirty="0"/>
              <a:t> буде </a:t>
            </a:r>
            <a:r>
              <a:rPr lang="ru-RU" sz="1400" i="1" dirty="0" err="1"/>
              <a:t>встановлено</a:t>
            </a:r>
            <a:r>
              <a:rPr lang="ru-RU" sz="1400" i="1" dirty="0"/>
              <a:t> </a:t>
            </a:r>
            <a:r>
              <a:rPr lang="ru-RU" sz="1400" i="1" dirty="0" err="1"/>
              <a:t>тим</a:t>
            </a:r>
            <a:r>
              <a:rPr lang="ru-RU" sz="1400" i="1" dirty="0"/>
              <a:t> </a:t>
            </a:r>
            <a:r>
              <a:rPr lang="ru-RU" sz="1400" i="1" dirty="0" err="1"/>
              <a:t>категоріям</a:t>
            </a:r>
            <a:r>
              <a:rPr lang="ru-RU" sz="1400" i="1" dirty="0"/>
              <a:t> </a:t>
            </a:r>
            <a:r>
              <a:rPr lang="ru-RU" sz="1400" i="1" dirty="0" err="1"/>
              <a:t>осіб</a:t>
            </a:r>
            <a:r>
              <a:rPr lang="ru-RU" sz="1400" i="1" dirty="0"/>
              <a:t>, </a:t>
            </a:r>
            <a:r>
              <a:rPr lang="ru-RU" sz="1400" i="1" dirty="0" err="1"/>
              <a:t>яким</a:t>
            </a:r>
            <a:r>
              <a:rPr lang="ru-RU" sz="1400" i="1" dirty="0"/>
              <a:t> </a:t>
            </a:r>
            <a:r>
              <a:rPr lang="ru-RU" sz="1400" i="1" dirty="0" err="1"/>
              <a:t>законодавство</a:t>
            </a:r>
            <a:r>
              <a:rPr lang="ru-RU" sz="1400" i="1" dirty="0"/>
              <a:t> </a:t>
            </a:r>
            <a:r>
              <a:rPr lang="ru-RU" sz="1400" i="1" dirty="0" err="1"/>
              <a:t>забороняє</a:t>
            </a:r>
            <a:r>
              <a:rPr lang="ru-RU" sz="1400" i="1" dirty="0"/>
              <a:t> </a:t>
            </a:r>
            <a:r>
              <a:rPr lang="ru-RU" sz="1400" i="1" dirty="0" err="1"/>
              <a:t>його</a:t>
            </a:r>
            <a:r>
              <a:rPr lang="ru-RU" sz="1400" i="1" dirty="0"/>
              <a:t> </a:t>
            </a:r>
            <a:r>
              <a:rPr lang="ru-RU" sz="1400" i="1" dirty="0" err="1"/>
              <a:t>встановлювати</a:t>
            </a:r>
            <a:r>
              <a:rPr lang="ru-RU" sz="1400" i="1" dirty="0"/>
              <a:t>, </a:t>
            </a:r>
            <a:r>
              <a:rPr lang="ru-RU" sz="1400" i="1" dirty="0" err="1"/>
              <a:t>умова</a:t>
            </a:r>
            <a:r>
              <a:rPr lang="ru-RU" sz="1400" i="1" dirty="0"/>
              <a:t> про </a:t>
            </a:r>
            <a:r>
              <a:rPr lang="ru-RU" sz="1400" i="1" dirty="0" err="1"/>
              <a:t>випробування</a:t>
            </a:r>
            <a:r>
              <a:rPr lang="ru-RU" sz="1400" i="1" dirty="0"/>
              <a:t> </a:t>
            </a:r>
            <a:r>
              <a:rPr lang="ru-RU" sz="1400" i="1" dirty="0" err="1"/>
              <a:t>вважатиметься</a:t>
            </a:r>
            <a:r>
              <a:rPr lang="ru-RU" sz="1400" i="1" dirty="0"/>
              <a:t> </a:t>
            </a:r>
            <a:r>
              <a:rPr lang="ru-RU" sz="1400" i="1" dirty="0" err="1"/>
              <a:t>недійсною</a:t>
            </a:r>
            <a:r>
              <a:rPr lang="ru-RU" sz="1400" i="1" dirty="0"/>
              <a:t> і, </a:t>
            </a:r>
            <a:r>
              <a:rPr lang="ru-RU" sz="1400" i="1" dirty="0" err="1"/>
              <a:t>відповідно</a:t>
            </a:r>
            <a:r>
              <a:rPr lang="ru-RU" sz="1400" i="1" dirty="0"/>
              <a:t>, </a:t>
            </a:r>
            <a:r>
              <a:rPr lang="ru-RU" sz="1400" i="1" dirty="0" err="1"/>
              <a:t>звільнити</a:t>
            </a:r>
            <a:r>
              <a:rPr lang="ru-RU" sz="1400" i="1" dirty="0"/>
              <a:t> такого </a:t>
            </a:r>
            <a:r>
              <a:rPr lang="ru-RU" sz="1400" i="1" dirty="0" err="1"/>
              <a:t>працівника</a:t>
            </a:r>
            <a:r>
              <a:rPr lang="ru-RU" sz="1400" i="1" dirty="0"/>
              <a:t> </a:t>
            </a:r>
            <a:r>
              <a:rPr lang="ru-RU" sz="1400" i="1" dirty="0" err="1"/>
              <a:t>внаслідок</a:t>
            </a:r>
            <a:r>
              <a:rPr lang="ru-RU" sz="1400" i="1" dirty="0"/>
              <a:t> того, </a:t>
            </a:r>
            <a:r>
              <a:rPr lang="ru-RU" sz="1400" i="1" dirty="0" err="1"/>
              <a:t>що</a:t>
            </a:r>
            <a:r>
              <a:rPr lang="ru-RU" sz="1400" i="1" dirty="0"/>
              <a:t> </a:t>
            </a:r>
            <a:r>
              <a:rPr lang="ru-RU" sz="1400" i="1" dirty="0" err="1"/>
              <a:t>працівник</a:t>
            </a:r>
            <a:r>
              <a:rPr lang="ru-RU" sz="1400" i="1" dirty="0"/>
              <a:t> не </a:t>
            </a:r>
            <a:r>
              <a:rPr lang="ru-RU" sz="1400" i="1" dirty="0" err="1"/>
              <a:t>витримав</a:t>
            </a:r>
            <a:r>
              <a:rPr lang="ru-RU" sz="1400" i="1" dirty="0"/>
              <a:t> </a:t>
            </a:r>
            <a:r>
              <a:rPr lang="ru-RU" sz="1400" i="1" dirty="0" err="1"/>
              <a:t>випробування</a:t>
            </a:r>
            <a:r>
              <a:rPr lang="ru-RU" sz="1400" i="1" dirty="0"/>
              <a:t>, буде </a:t>
            </a:r>
            <a:r>
              <a:rPr lang="ru-RU" sz="1400" i="1" dirty="0" err="1"/>
              <a:t>неможливо</a:t>
            </a:r>
            <a:r>
              <a:rPr lang="ru-RU" sz="1400" i="1" dirty="0"/>
              <a:t> — </a:t>
            </a:r>
            <a:r>
              <a:rPr lang="ru-RU" sz="1400" i="1" dirty="0" err="1"/>
              <a:t>навіть</a:t>
            </a:r>
            <a:r>
              <a:rPr lang="ru-RU" sz="1400" i="1" dirty="0"/>
              <a:t> </a:t>
            </a:r>
            <a:r>
              <a:rPr lang="ru-RU" sz="1400" i="1" dirty="0" err="1"/>
              <a:t>якщо</a:t>
            </a:r>
            <a:r>
              <a:rPr lang="ru-RU" sz="1400" i="1" dirty="0"/>
              <a:t> </a:t>
            </a:r>
            <a:r>
              <a:rPr lang="ru-RU" sz="1400" i="1" dirty="0" err="1"/>
              <a:t>під</a:t>
            </a:r>
            <a:r>
              <a:rPr lang="ru-RU" sz="1400" i="1" dirty="0"/>
              <a:t> час </a:t>
            </a:r>
            <a:r>
              <a:rPr lang="ru-RU" sz="1400" i="1" dirty="0" err="1"/>
              <a:t>випробування</a:t>
            </a:r>
            <a:r>
              <a:rPr lang="ru-RU" sz="1400" i="1" dirty="0"/>
              <a:t> й </a:t>
            </a:r>
            <a:r>
              <a:rPr lang="ru-RU" sz="1400" i="1" dirty="0" err="1"/>
              <a:t>виявиться</a:t>
            </a:r>
            <a:r>
              <a:rPr lang="ru-RU" sz="1400" i="1" dirty="0"/>
              <a:t>, </a:t>
            </a:r>
            <a:r>
              <a:rPr lang="ru-RU" sz="1400" i="1" dirty="0" err="1"/>
              <a:t>що</a:t>
            </a:r>
            <a:r>
              <a:rPr lang="ru-RU" sz="1400" i="1" dirty="0"/>
              <a:t> </a:t>
            </a:r>
            <a:r>
              <a:rPr lang="ru-RU" sz="1400" i="1" dirty="0" err="1"/>
              <a:t>працівник</a:t>
            </a:r>
            <a:r>
              <a:rPr lang="ru-RU" sz="1400" i="1" dirty="0"/>
              <a:t> </a:t>
            </a:r>
            <a:r>
              <a:rPr lang="ru-RU" sz="1400" i="1" dirty="0" err="1"/>
              <a:t>взагалі</a:t>
            </a:r>
            <a:r>
              <a:rPr lang="ru-RU" sz="1400" i="1" dirty="0"/>
              <a:t> не </a:t>
            </a:r>
            <a:r>
              <a:rPr lang="ru-RU" sz="1400" i="1" dirty="0" err="1"/>
              <a:t>здатен</a:t>
            </a:r>
            <a:r>
              <a:rPr lang="ru-RU" sz="1400" i="1" dirty="0"/>
              <a:t> </a:t>
            </a:r>
            <a:r>
              <a:rPr lang="ru-RU" sz="1400" i="1" dirty="0" err="1"/>
              <a:t>виконувати</a:t>
            </a:r>
            <a:r>
              <a:rPr lang="ru-RU" sz="1400" i="1" dirty="0"/>
              <a:t> роботу за </a:t>
            </a:r>
            <a:r>
              <a:rPr lang="ru-RU" sz="1400" i="1" dirty="0" err="1"/>
              <a:t>посадою</a:t>
            </a:r>
            <a:r>
              <a:rPr lang="ru-RU" sz="1400" i="1" dirty="0"/>
              <a:t>, на яку </a:t>
            </a:r>
            <a:r>
              <a:rPr lang="ru-RU" sz="1400" i="1" dirty="0" err="1"/>
              <a:t>його</a:t>
            </a:r>
            <a:r>
              <a:rPr lang="ru-RU" sz="1400" i="1" dirty="0"/>
              <a:t> </a:t>
            </a:r>
            <a:r>
              <a:rPr lang="ru-RU" sz="1400" i="1" dirty="0" err="1"/>
              <a:t>було</a:t>
            </a:r>
            <a:r>
              <a:rPr lang="ru-RU" sz="1400" i="1" dirty="0"/>
              <a:t> </a:t>
            </a:r>
            <a:r>
              <a:rPr lang="ru-RU" sz="1400" i="1" dirty="0" err="1"/>
              <a:t>прийнято</a:t>
            </a:r>
            <a:r>
              <a:rPr lang="ru-RU" sz="1400" i="1" dirty="0"/>
              <a:t> (за таких </a:t>
            </a:r>
            <a:r>
              <a:rPr lang="ru-RU" sz="1400" i="1" dirty="0" err="1"/>
              <a:t>обставин</a:t>
            </a:r>
            <a:r>
              <a:rPr lang="ru-RU" sz="1400" i="1" dirty="0"/>
              <a:t> </a:t>
            </a:r>
            <a:r>
              <a:rPr lang="ru-RU" sz="1400" i="1" dirty="0" err="1"/>
              <a:t>доведеться</a:t>
            </a:r>
            <a:r>
              <a:rPr lang="ru-RU" sz="1400" i="1" dirty="0"/>
              <a:t> </a:t>
            </a:r>
            <a:r>
              <a:rPr lang="ru-RU" sz="1400" i="1" dirty="0" err="1"/>
              <a:t>шукати</a:t>
            </a:r>
            <a:r>
              <a:rPr lang="ru-RU" sz="1400" i="1" dirty="0"/>
              <a:t> </a:t>
            </a:r>
            <a:r>
              <a:rPr lang="ru-RU" sz="1400" i="1" dirty="0" err="1"/>
              <a:t>іншу</a:t>
            </a:r>
            <a:r>
              <a:rPr lang="ru-RU" sz="1400" i="1" dirty="0"/>
              <a:t> </a:t>
            </a:r>
            <a:r>
              <a:rPr lang="ru-RU" sz="1400" i="1" dirty="0" err="1"/>
              <a:t>підставу</a:t>
            </a:r>
            <a:r>
              <a:rPr lang="ru-RU" sz="1400" i="1" dirty="0"/>
              <a:t> для </a:t>
            </a:r>
            <a:r>
              <a:rPr lang="ru-RU" sz="1400" i="1" dirty="0" err="1"/>
              <a:t>звільнення</a:t>
            </a:r>
            <a:r>
              <a:rPr lang="ru-RU" sz="1400" i="1" dirty="0"/>
              <a:t> — </a:t>
            </a:r>
            <a:r>
              <a:rPr lang="ru-RU" sz="1400" i="1" dirty="0" err="1"/>
              <a:t>наприклад</a:t>
            </a:r>
            <a:r>
              <a:rPr lang="ru-RU" sz="1400" i="1" dirty="0"/>
              <a:t>, </a:t>
            </a:r>
            <a:r>
              <a:rPr lang="ru-RU" sz="1400" i="1" dirty="0" err="1"/>
              <a:t>внаслідок</a:t>
            </a:r>
            <a:r>
              <a:rPr lang="ru-RU" sz="1400" i="1" dirty="0"/>
              <a:t> </a:t>
            </a:r>
            <a:r>
              <a:rPr lang="ru-RU" sz="1400" i="1" dirty="0" err="1"/>
              <a:t>виявленої</a:t>
            </a:r>
            <a:r>
              <a:rPr lang="ru-RU" sz="1400" i="1" dirty="0"/>
              <a:t> </a:t>
            </a:r>
            <a:r>
              <a:rPr lang="ru-RU" sz="1400" i="1" dirty="0" err="1"/>
              <a:t>невідповідності</a:t>
            </a:r>
            <a:r>
              <a:rPr lang="ru-RU" sz="1400" i="1" dirty="0"/>
              <a:t> </a:t>
            </a:r>
            <a:r>
              <a:rPr lang="ru-RU" sz="1400" i="1" dirty="0" err="1"/>
              <a:t>працівника</a:t>
            </a:r>
            <a:r>
              <a:rPr lang="ru-RU" sz="1400" i="1" dirty="0"/>
              <a:t> </a:t>
            </a:r>
            <a:r>
              <a:rPr lang="ru-RU" sz="1400" i="1" dirty="0" err="1"/>
              <a:t>займаній</a:t>
            </a:r>
            <a:r>
              <a:rPr lang="ru-RU" sz="1400" i="1" dirty="0"/>
              <a:t> </a:t>
            </a:r>
            <a:r>
              <a:rPr lang="ru-RU" sz="1400" i="1" dirty="0" err="1"/>
              <a:t>посаді</a:t>
            </a:r>
            <a:r>
              <a:rPr lang="ru-RU" sz="1400" i="1" dirty="0"/>
              <a:t> </a:t>
            </a:r>
            <a:r>
              <a:rPr lang="ru-RU" sz="1400" i="1" dirty="0" err="1"/>
              <a:t>або</a:t>
            </a:r>
            <a:r>
              <a:rPr lang="ru-RU" sz="1400" i="1" dirty="0"/>
              <a:t> </a:t>
            </a:r>
            <a:r>
              <a:rPr lang="ru-RU" sz="1400" i="1" dirty="0" err="1"/>
              <a:t>виконуваній</a:t>
            </a:r>
            <a:r>
              <a:rPr lang="ru-RU" sz="1400" i="1" dirty="0"/>
              <a:t> </a:t>
            </a:r>
            <a:r>
              <a:rPr lang="ru-RU" sz="1400" i="1" dirty="0" err="1"/>
              <a:t>роботі</a:t>
            </a:r>
            <a:r>
              <a:rPr lang="ru-RU" sz="1400" i="1" dirty="0"/>
              <a:t> через </a:t>
            </a:r>
            <a:r>
              <a:rPr lang="ru-RU" sz="1400" i="1" dirty="0" err="1"/>
              <a:t>недостатню</a:t>
            </a:r>
            <a:r>
              <a:rPr lang="ru-RU" sz="1400" i="1" dirty="0"/>
              <a:t> </a:t>
            </a:r>
            <a:r>
              <a:rPr lang="ru-RU" sz="1400" i="1" dirty="0" err="1"/>
              <a:t>кваліфікацію</a:t>
            </a:r>
            <a:r>
              <a:rPr lang="ru-RU" sz="1400" i="1" dirty="0"/>
              <a:t>, </a:t>
            </a:r>
            <a:r>
              <a:rPr lang="ru-RU" sz="1400" i="1" dirty="0" err="1"/>
              <a:t>що</a:t>
            </a:r>
            <a:r>
              <a:rPr lang="ru-RU" sz="1400" i="1" dirty="0"/>
              <a:t> </a:t>
            </a:r>
            <a:r>
              <a:rPr lang="ru-RU" sz="1400" i="1" dirty="0" err="1"/>
              <a:t>перешкоджає</a:t>
            </a:r>
            <a:r>
              <a:rPr lang="ru-RU" sz="1400" i="1" dirty="0"/>
              <a:t> </a:t>
            </a:r>
            <a:r>
              <a:rPr lang="ru-RU" sz="1400" i="1" dirty="0" err="1"/>
              <a:t>продовженню</a:t>
            </a:r>
            <a:r>
              <a:rPr lang="ru-RU" sz="1400" i="1" dirty="0"/>
              <a:t> </a:t>
            </a:r>
            <a:r>
              <a:rPr lang="ru-RU" sz="1400" i="1" dirty="0" err="1"/>
              <a:t>даної</a:t>
            </a:r>
            <a:r>
              <a:rPr lang="ru-RU" sz="1400" i="1" dirty="0"/>
              <a:t> </a:t>
            </a:r>
            <a:r>
              <a:rPr lang="ru-RU" sz="1400" i="1" dirty="0" err="1"/>
              <a:t>роботи</a:t>
            </a:r>
            <a:r>
              <a:rPr lang="ru-RU" sz="1400" i="1" dirty="0"/>
              <a:t>). І </a:t>
            </a:r>
            <a:r>
              <a:rPr lang="ru-RU" sz="1400" i="1" dirty="0" err="1"/>
              <a:t>якщо</a:t>
            </a:r>
            <a:r>
              <a:rPr lang="ru-RU" sz="1400" i="1" dirty="0"/>
              <a:t> </a:t>
            </a:r>
            <a:r>
              <a:rPr lang="ru-RU" sz="1400" i="1" dirty="0" err="1"/>
              <a:t>майже</a:t>
            </a:r>
            <a:r>
              <a:rPr lang="ru-RU" sz="1400" i="1" dirty="0"/>
              <a:t> </a:t>
            </a:r>
            <a:r>
              <a:rPr lang="ru-RU" sz="1400" i="1" dirty="0" err="1"/>
              <a:t>всі</a:t>
            </a:r>
            <a:r>
              <a:rPr lang="ru-RU" sz="1400" i="1" dirty="0"/>
              <a:t> кадровики </a:t>
            </a:r>
            <a:r>
              <a:rPr lang="ru-RU" sz="1400" i="1" dirty="0" err="1"/>
              <a:t>пам’ятають</a:t>
            </a:r>
            <a:r>
              <a:rPr lang="ru-RU" sz="1400" i="1" dirty="0"/>
              <a:t>, </a:t>
            </a:r>
            <a:r>
              <a:rPr lang="ru-RU" sz="1400" i="1" dirty="0" err="1"/>
              <a:t>що</a:t>
            </a:r>
            <a:r>
              <a:rPr lang="ru-RU" sz="1400" i="1" dirty="0"/>
              <a:t> </a:t>
            </a:r>
            <a:r>
              <a:rPr lang="ru-RU" sz="1400" i="1" dirty="0" err="1"/>
              <a:t>випробування</a:t>
            </a:r>
            <a:r>
              <a:rPr lang="ru-RU" sz="1400" i="1" dirty="0"/>
              <a:t> не </a:t>
            </a:r>
            <a:r>
              <a:rPr lang="ru-RU" sz="1400" i="1" dirty="0" err="1"/>
              <a:t>можна</a:t>
            </a:r>
            <a:r>
              <a:rPr lang="ru-RU" sz="1400" i="1" dirty="0"/>
              <a:t> </a:t>
            </a:r>
            <a:r>
              <a:rPr lang="ru-RU" sz="1400" i="1" dirty="0" err="1"/>
              <a:t>встановлювати</a:t>
            </a:r>
            <a:r>
              <a:rPr lang="ru-RU" sz="1400" i="1" dirty="0"/>
              <a:t> </a:t>
            </a:r>
            <a:r>
              <a:rPr lang="ru-RU" sz="1400" i="1" dirty="0" err="1"/>
              <a:t>вагітним</a:t>
            </a:r>
            <a:r>
              <a:rPr lang="ru-RU" sz="1400" i="1" dirty="0"/>
              <a:t>, одиноким матерям, </a:t>
            </a:r>
            <a:r>
              <a:rPr lang="ru-RU" sz="1400" i="1" dirty="0" err="1"/>
              <a:t>неповнолітнім</a:t>
            </a:r>
            <a:r>
              <a:rPr lang="ru-RU" sz="1400" i="1" dirty="0"/>
              <a:t> </a:t>
            </a:r>
            <a:r>
              <a:rPr lang="ru-RU" sz="1400" i="1" dirty="0" err="1"/>
              <a:t>тощо</a:t>
            </a:r>
            <a:r>
              <a:rPr lang="ru-RU" sz="1400" i="1" dirty="0"/>
              <a:t>, то, </a:t>
            </a:r>
            <a:r>
              <a:rPr lang="ru-RU" sz="1400" i="1" dirty="0" err="1"/>
              <a:t>зокрема</a:t>
            </a:r>
            <a:r>
              <a:rPr lang="ru-RU" sz="1400" i="1" dirty="0"/>
              <a:t>, про </a:t>
            </a:r>
            <a:r>
              <a:rPr lang="ru-RU" sz="1400" i="1" dirty="0" err="1"/>
              <a:t>неможливість</a:t>
            </a:r>
            <a:r>
              <a:rPr lang="ru-RU" sz="1400" i="1" dirty="0"/>
              <a:t> </a:t>
            </a:r>
            <a:r>
              <a:rPr lang="ru-RU" sz="1400" i="1" dirty="0" err="1"/>
              <a:t>встановлення</a:t>
            </a:r>
            <a:r>
              <a:rPr lang="ru-RU" sz="1400" i="1" dirty="0"/>
              <a:t> </a:t>
            </a:r>
            <a:r>
              <a:rPr lang="ru-RU" sz="1400" i="1" dirty="0" err="1"/>
              <a:t>випробування</a:t>
            </a:r>
            <a:r>
              <a:rPr lang="ru-RU" sz="1400" i="1" dirty="0"/>
              <a:t> у </a:t>
            </a:r>
            <a:r>
              <a:rPr lang="ru-RU" sz="1400" i="1" dirty="0" err="1"/>
              <a:t>разі</a:t>
            </a:r>
            <a:r>
              <a:rPr lang="ru-RU" sz="1400" i="1" dirty="0"/>
              <a:t> </a:t>
            </a:r>
            <a:r>
              <a:rPr lang="ru-RU" sz="1400" i="1" dirty="0" err="1"/>
              <a:t>укладення</a:t>
            </a:r>
            <a:r>
              <a:rPr lang="ru-RU" sz="1400" i="1" dirty="0"/>
              <a:t> строкового трудового договору </a:t>
            </a:r>
            <a:r>
              <a:rPr lang="ru-RU" sz="1400" i="1" dirty="0" err="1"/>
              <a:t>строком</a:t>
            </a:r>
            <a:r>
              <a:rPr lang="ru-RU" sz="1400" i="1" dirty="0"/>
              <a:t> до 12 </a:t>
            </a:r>
            <a:r>
              <a:rPr lang="ru-RU" sz="1400" i="1" dirty="0" err="1"/>
              <a:t>місяців</a:t>
            </a:r>
            <a:r>
              <a:rPr lang="ru-RU" sz="1400" i="1" dirty="0"/>
              <a:t> </a:t>
            </a:r>
            <a:r>
              <a:rPr lang="ru-RU" sz="1400" i="1" dirty="0" err="1"/>
              <a:t>досить</a:t>
            </a:r>
            <a:r>
              <a:rPr lang="ru-RU" sz="1400" i="1" dirty="0"/>
              <a:t> часто не </a:t>
            </a:r>
            <a:r>
              <a:rPr lang="ru-RU" sz="1400" i="1" dirty="0" err="1"/>
              <a:t>згадують</a:t>
            </a:r>
            <a:r>
              <a:rPr lang="ru-RU" sz="1400" i="1" dirty="0"/>
              <a:t>, </a:t>
            </a:r>
            <a:r>
              <a:rPr lang="ru-RU" sz="1400" i="1" dirty="0" err="1"/>
              <a:t>що</a:t>
            </a:r>
            <a:r>
              <a:rPr lang="ru-RU" sz="1400" i="1" dirty="0"/>
              <a:t>, </a:t>
            </a:r>
            <a:r>
              <a:rPr lang="ru-RU" sz="1400" i="1" dirty="0" err="1"/>
              <a:t>відповідно</a:t>
            </a:r>
            <a:r>
              <a:rPr lang="ru-RU" sz="1400" i="1" dirty="0"/>
              <a:t>, </a:t>
            </a:r>
            <a:r>
              <a:rPr lang="ru-RU" sz="1400" i="1" dirty="0" err="1"/>
              <a:t>призводить</a:t>
            </a:r>
            <a:r>
              <a:rPr lang="ru-RU" sz="1400" i="1" dirty="0"/>
              <a:t> до </a:t>
            </a:r>
            <a:r>
              <a:rPr lang="ru-RU" sz="1400" i="1" dirty="0" err="1"/>
              <a:t>негативних</a:t>
            </a:r>
            <a:r>
              <a:rPr lang="ru-RU" sz="1400" i="1" dirty="0"/>
              <a:t> для </a:t>
            </a:r>
            <a:r>
              <a:rPr lang="ru-RU" sz="1400" i="1" dirty="0" err="1"/>
              <a:t>підприємства</a:t>
            </a:r>
            <a:r>
              <a:rPr lang="ru-RU" sz="1400" i="1" dirty="0"/>
              <a:t> </a:t>
            </a:r>
            <a:r>
              <a:rPr lang="ru-RU" sz="1400" i="1" dirty="0" err="1"/>
              <a:t>наслідків</a:t>
            </a:r>
            <a:r>
              <a:rPr lang="ru-RU" sz="1400" i="1" dirty="0"/>
              <a:t> — </a:t>
            </a:r>
            <a:r>
              <a:rPr lang="ru-RU" sz="1400" i="1" dirty="0" err="1"/>
              <a:t>працівника</a:t>
            </a:r>
            <a:r>
              <a:rPr lang="ru-RU" sz="1400" i="1" dirty="0"/>
              <a:t> </a:t>
            </a:r>
            <a:r>
              <a:rPr lang="ru-RU" sz="1400" i="1" dirty="0" err="1"/>
              <a:t>звільняють</a:t>
            </a:r>
            <a:r>
              <a:rPr lang="ru-RU" sz="1400" i="1" dirty="0"/>
              <a:t> як такого, </a:t>
            </a:r>
            <a:r>
              <a:rPr lang="ru-RU" sz="1400" i="1" dirty="0" err="1"/>
              <a:t>який</a:t>
            </a:r>
            <a:r>
              <a:rPr lang="ru-RU" sz="1400" i="1" dirty="0"/>
              <a:t> не </a:t>
            </a:r>
            <a:r>
              <a:rPr lang="ru-RU" sz="1400" i="1" dirty="0" err="1"/>
              <a:t>витримав</a:t>
            </a:r>
            <a:r>
              <a:rPr lang="ru-RU" sz="1400" i="1" dirty="0"/>
              <a:t> </a:t>
            </a:r>
            <a:r>
              <a:rPr lang="ru-RU" sz="1400" i="1" dirty="0" err="1"/>
              <a:t>випробування</a:t>
            </a:r>
            <a:r>
              <a:rPr lang="ru-RU" sz="1400" i="1" dirty="0"/>
              <a:t>, а суд </a:t>
            </a:r>
            <a:r>
              <a:rPr lang="ru-RU" sz="1400" i="1" dirty="0" err="1"/>
              <a:t>його</a:t>
            </a:r>
            <a:r>
              <a:rPr lang="ru-RU" sz="1400" i="1" dirty="0"/>
              <a:t> </a:t>
            </a:r>
            <a:r>
              <a:rPr lang="ru-RU" sz="1400" i="1" dirty="0" err="1"/>
              <a:t>потім</a:t>
            </a:r>
            <a:r>
              <a:rPr lang="ru-RU" sz="1400" i="1" dirty="0"/>
              <a:t> </a:t>
            </a:r>
            <a:r>
              <a:rPr lang="ru-RU" sz="1400" i="1" dirty="0" err="1"/>
              <a:t>поновлює</a:t>
            </a:r>
            <a:r>
              <a:rPr lang="ru-RU" sz="1400" i="1" dirty="0"/>
              <a:t> на </a:t>
            </a:r>
            <a:r>
              <a:rPr lang="ru-RU" sz="1400" i="1" dirty="0" err="1"/>
              <a:t>роботі</a:t>
            </a:r>
            <a:r>
              <a:rPr lang="ru-RU" sz="1400" i="1" dirty="0"/>
              <a:t> </a:t>
            </a:r>
            <a:r>
              <a:rPr lang="ru-RU" sz="1400" i="1" dirty="0" err="1"/>
              <a:t>ще</a:t>
            </a:r>
            <a:r>
              <a:rPr lang="ru-RU" sz="1400" i="1" dirty="0"/>
              <a:t> й, </a:t>
            </a:r>
            <a:r>
              <a:rPr lang="ru-RU" sz="1400" i="1" dirty="0" err="1"/>
              <a:t>звісно</a:t>
            </a:r>
            <a:r>
              <a:rPr lang="ru-RU" sz="1400" i="1" dirty="0"/>
              <a:t>, </a:t>
            </a:r>
            <a:r>
              <a:rPr lang="ru-RU" sz="1400" i="1" dirty="0" err="1"/>
              <a:t>зобов’язуючи</a:t>
            </a:r>
            <a:r>
              <a:rPr lang="ru-RU" sz="1400" i="1" dirty="0"/>
              <a:t> </a:t>
            </a:r>
            <a:r>
              <a:rPr lang="ru-RU" sz="1400" i="1" dirty="0" err="1"/>
              <a:t>роботодавця</a:t>
            </a:r>
            <a:r>
              <a:rPr lang="ru-RU" sz="1400" i="1" dirty="0"/>
              <a:t> </a:t>
            </a:r>
            <a:r>
              <a:rPr lang="ru-RU" sz="1400" i="1" dirty="0" err="1"/>
              <a:t>виплатити</a:t>
            </a:r>
            <a:r>
              <a:rPr lang="ru-RU" sz="1400" i="1" dirty="0"/>
              <a:t> </a:t>
            </a:r>
            <a:r>
              <a:rPr lang="ru-RU" sz="1400" i="1" dirty="0" err="1"/>
              <a:t>грошову</a:t>
            </a:r>
            <a:r>
              <a:rPr lang="ru-RU" sz="1400" i="1" dirty="0"/>
              <a:t> </a:t>
            </a:r>
            <a:r>
              <a:rPr lang="ru-RU" sz="1400" i="1" dirty="0" err="1"/>
              <a:t>компенсацію</a:t>
            </a:r>
            <a:r>
              <a:rPr lang="ru-RU" sz="1400" i="1" dirty="0"/>
              <a:t> за час </a:t>
            </a:r>
            <a:r>
              <a:rPr lang="ru-RU" sz="1400" i="1" dirty="0" err="1"/>
              <a:t>вимушеного</a:t>
            </a:r>
            <a:r>
              <a:rPr lang="ru-RU" sz="1400" i="1" dirty="0"/>
              <a:t> прогулу.</a:t>
            </a:r>
            <a:endParaRPr lang="ru-RU" sz="1400" dirty="0"/>
          </a:p>
          <a:p>
            <a:r>
              <a:rPr lang="ru-RU" sz="1400" dirty="0" err="1"/>
              <a:t>Що</a:t>
            </a:r>
            <a:r>
              <a:rPr lang="ru-RU" sz="1400" dirty="0"/>
              <a:t> характерно,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є </a:t>
            </a:r>
            <a:r>
              <a:rPr lang="ru-RU" sz="1400" dirty="0" err="1"/>
              <a:t>виключно</a:t>
            </a:r>
            <a:r>
              <a:rPr lang="ru-RU" sz="1400" dirty="0"/>
              <a:t> правом, а не </a:t>
            </a:r>
            <a:r>
              <a:rPr lang="ru-RU" sz="1400" dirty="0" err="1"/>
              <a:t>обов’язком</a:t>
            </a:r>
            <a:r>
              <a:rPr lang="ru-RU" sz="1400" dirty="0"/>
              <a:t> для </a:t>
            </a:r>
            <a:r>
              <a:rPr lang="ru-RU" sz="1400" dirty="0" err="1"/>
              <a:t>роботодавця</a:t>
            </a:r>
            <a:r>
              <a:rPr lang="ru-RU" sz="1400" dirty="0"/>
              <a:t>. </a:t>
            </a:r>
            <a:r>
              <a:rPr lang="ru-RU" sz="1400" dirty="0" err="1"/>
              <a:t>Логічно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ця</a:t>
            </a:r>
            <a:r>
              <a:rPr lang="ru-RU" sz="1400" dirty="0"/>
              <a:t> норма </a:t>
            </a:r>
            <a:r>
              <a:rPr lang="ru-RU" sz="1400" dirty="0" err="1"/>
              <a:t>саме</a:t>
            </a:r>
            <a:r>
              <a:rPr lang="ru-RU" sz="1400" dirty="0"/>
              <a:t> тому й </a:t>
            </a:r>
            <a:r>
              <a:rPr lang="ru-RU" sz="1400" dirty="0" err="1"/>
              <a:t>визначається</a:t>
            </a:r>
            <a:r>
              <a:rPr lang="ru-RU" sz="1400" dirty="0"/>
              <a:t> </a:t>
            </a:r>
            <a:r>
              <a:rPr lang="ru-RU" sz="1400" dirty="0" err="1"/>
              <a:t>угодою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. </a:t>
            </a:r>
            <a:r>
              <a:rPr lang="ru-RU" sz="1400" dirty="0" err="1"/>
              <a:t>Відмова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бути легальною </a:t>
            </a:r>
            <a:r>
              <a:rPr lang="ru-RU" sz="1400" dirty="0" err="1"/>
              <a:t>підставою</a:t>
            </a:r>
            <a:r>
              <a:rPr lang="ru-RU" sz="1400" dirty="0"/>
              <a:t> для </a:t>
            </a:r>
            <a:r>
              <a:rPr lang="ru-RU" sz="1400" dirty="0" err="1"/>
              <a:t>відмови</a:t>
            </a:r>
            <a:r>
              <a:rPr lang="ru-RU" sz="1400" dirty="0"/>
              <a:t> </a:t>
            </a:r>
            <a:r>
              <a:rPr lang="ru-RU" sz="1400" dirty="0" err="1"/>
              <a:t>роботодавця</a:t>
            </a:r>
            <a:r>
              <a:rPr lang="ru-RU" sz="1400" dirty="0"/>
              <a:t> у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 такого </a:t>
            </a:r>
            <a:r>
              <a:rPr lang="ru-RU" sz="1400" dirty="0" err="1"/>
              <a:t>працівника</a:t>
            </a:r>
            <a:r>
              <a:rPr lang="ru-RU" sz="1400" dirty="0"/>
              <a:t>. Й </a:t>
            </a:r>
            <a:r>
              <a:rPr lang="ru-RU" sz="1400" dirty="0" err="1"/>
              <a:t>така</a:t>
            </a:r>
            <a:r>
              <a:rPr lang="ru-RU" sz="1400" dirty="0"/>
              <a:t> </a:t>
            </a:r>
            <a:r>
              <a:rPr lang="ru-RU" sz="1400" dirty="0" err="1"/>
              <a:t>відмова</a:t>
            </a:r>
            <a:r>
              <a:rPr lang="ru-RU" sz="1400" dirty="0"/>
              <a:t> не буде </a:t>
            </a:r>
            <a:r>
              <a:rPr lang="ru-RU" sz="1400" dirty="0" err="1"/>
              <a:t>вважатися</a:t>
            </a:r>
            <a:r>
              <a:rPr lang="ru-RU" sz="1400" dirty="0"/>
              <a:t> </a:t>
            </a:r>
            <a:r>
              <a:rPr lang="ru-RU" sz="1400" dirty="0" err="1"/>
              <a:t>необґрунтованою</a:t>
            </a:r>
            <a:r>
              <a:rPr lang="ru-RU" sz="1400" dirty="0"/>
              <a:t>. </a:t>
            </a:r>
            <a:r>
              <a:rPr lang="ru-RU" sz="1400" dirty="0" err="1"/>
              <a:t>Утім</a:t>
            </a:r>
            <a:r>
              <a:rPr lang="ru-RU" sz="1400" dirty="0"/>
              <a:t>, </a:t>
            </a:r>
            <a:r>
              <a:rPr lang="ru-RU" sz="1400" dirty="0" err="1"/>
              <a:t>працівник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не </a:t>
            </a:r>
            <a:r>
              <a:rPr lang="ru-RU" sz="1400" dirty="0" err="1"/>
              <a:t>бажає</a:t>
            </a:r>
            <a:r>
              <a:rPr lang="ru-RU" sz="1400" dirty="0"/>
              <a:t> </a:t>
            </a:r>
            <a:r>
              <a:rPr lang="ru-RU" sz="1400" dirty="0" err="1"/>
              <a:t>проходити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і </a:t>
            </a:r>
            <a:r>
              <a:rPr lang="ru-RU" sz="1400" dirty="0" err="1"/>
              <a:t>отримав</a:t>
            </a:r>
            <a:r>
              <a:rPr lang="ru-RU" sz="1400" dirty="0"/>
              <a:t> </a:t>
            </a:r>
            <a:r>
              <a:rPr lang="ru-RU" sz="1400" dirty="0" err="1"/>
              <a:t>відмову</a:t>
            </a:r>
            <a:r>
              <a:rPr lang="ru-RU" sz="1400" dirty="0"/>
              <a:t> у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 </a:t>
            </a:r>
            <a:r>
              <a:rPr lang="ru-RU" sz="1400" dirty="0" err="1"/>
              <a:t>саме</a:t>
            </a:r>
            <a:r>
              <a:rPr lang="ru-RU" sz="1400" dirty="0"/>
              <a:t> за </a:t>
            </a:r>
            <a:r>
              <a:rPr lang="ru-RU" sz="1400" dirty="0" err="1"/>
              <a:t>цією</a:t>
            </a:r>
            <a:r>
              <a:rPr lang="ru-RU" sz="1400" dirty="0"/>
              <a:t> </a:t>
            </a:r>
            <a:r>
              <a:rPr lang="ru-RU" sz="1400" dirty="0" err="1"/>
              <a:t>підставою</a:t>
            </a:r>
            <a:r>
              <a:rPr lang="ru-RU" sz="1400" dirty="0"/>
              <a:t>,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оскаржити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 </a:t>
            </a:r>
            <a:r>
              <a:rPr lang="ru-RU" sz="1400" dirty="0" err="1"/>
              <a:t>роботодавця</a:t>
            </a:r>
            <a:r>
              <a:rPr lang="ru-RU" sz="1400" dirty="0"/>
              <a:t> в судовому порядку, </a:t>
            </a:r>
            <a:r>
              <a:rPr lang="ru-RU" sz="1400" dirty="0" err="1"/>
              <a:t>однак</a:t>
            </a:r>
            <a:r>
              <a:rPr lang="ru-RU" sz="1400" dirty="0"/>
              <a:t> </a:t>
            </a:r>
            <a:r>
              <a:rPr lang="ru-RU" sz="1400" dirty="0" err="1"/>
              <a:t>така</a:t>
            </a:r>
            <a:r>
              <a:rPr lang="ru-RU" sz="1400" dirty="0"/>
              <a:t> </a:t>
            </a:r>
            <a:r>
              <a:rPr lang="ru-RU" sz="1400" dirty="0" err="1"/>
              <a:t>відмова</a:t>
            </a:r>
            <a:r>
              <a:rPr lang="ru-RU" sz="1400" dirty="0"/>
              <a:t> не буде </a:t>
            </a:r>
            <a:r>
              <a:rPr lang="ru-RU" sz="1400" dirty="0" err="1"/>
              <a:t>визнана</a:t>
            </a:r>
            <a:r>
              <a:rPr lang="ru-RU" sz="1400" dirty="0"/>
              <a:t> </a:t>
            </a:r>
            <a:r>
              <a:rPr lang="ru-RU" sz="1400" dirty="0" err="1"/>
              <a:t>невмотивованою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неправомірною</a:t>
            </a:r>
            <a:r>
              <a:rPr lang="ru-RU" sz="1400" dirty="0"/>
              <a:t>. </a:t>
            </a:r>
            <a:r>
              <a:rPr lang="ru-RU" sz="1400" dirty="0" err="1"/>
              <a:t>Загалом</a:t>
            </a:r>
            <a:r>
              <a:rPr lang="ru-RU" sz="1400" dirty="0"/>
              <a:t>, заявлена мета </a:t>
            </a:r>
            <a:r>
              <a:rPr lang="ru-RU" sz="1400" dirty="0" err="1"/>
              <a:t>випробування</a:t>
            </a:r>
            <a:r>
              <a:rPr lang="ru-RU" sz="1400" dirty="0"/>
              <a:t> ― </a:t>
            </a:r>
            <a:r>
              <a:rPr lang="ru-RU" sz="1400" dirty="0" err="1"/>
              <a:t>перевірка</a:t>
            </a:r>
            <a:r>
              <a:rPr lang="ru-RU" sz="1400" dirty="0"/>
              <a:t> </a:t>
            </a:r>
            <a:r>
              <a:rPr lang="ru-RU" sz="1400" dirty="0" err="1"/>
              <a:t>відповідності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― не </a:t>
            </a:r>
            <a:r>
              <a:rPr lang="ru-RU" sz="1400" dirty="0" err="1"/>
              <a:t>завжди</a:t>
            </a:r>
            <a:r>
              <a:rPr lang="ru-RU" sz="1400" dirty="0"/>
              <a:t> </a:t>
            </a:r>
            <a:r>
              <a:rPr lang="ru-RU" sz="1400" dirty="0" err="1"/>
              <a:t>означає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насправді</a:t>
            </a:r>
            <a:r>
              <a:rPr lang="ru-RU" sz="1400" dirty="0"/>
              <a:t> </a:t>
            </a:r>
            <a:r>
              <a:rPr lang="ru-RU" sz="1400" dirty="0" err="1"/>
              <a:t>здійснюється</a:t>
            </a:r>
            <a:r>
              <a:rPr lang="ru-RU" sz="1400" dirty="0"/>
              <a:t> </a:t>
            </a:r>
            <a:r>
              <a:rPr lang="ru-RU" sz="1400" dirty="0" err="1"/>
              <a:t>якась</a:t>
            </a:r>
            <a:r>
              <a:rPr lang="ru-RU" sz="1400" dirty="0"/>
              <a:t> </a:t>
            </a:r>
            <a:r>
              <a:rPr lang="ru-RU" sz="1400" dirty="0" err="1"/>
              <a:t>перевірка</a:t>
            </a:r>
            <a:r>
              <a:rPr lang="ru-RU" sz="1400" dirty="0"/>
              <a:t>, </a:t>
            </a:r>
            <a:r>
              <a:rPr lang="ru-RU" sz="1400" dirty="0" err="1"/>
              <a:t>крім</a:t>
            </a:r>
            <a:r>
              <a:rPr lang="ru-RU" sz="1400" dirty="0"/>
              <a:t>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звичайного</a:t>
            </a:r>
            <a:r>
              <a:rPr lang="ru-RU" sz="1400" dirty="0"/>
              <a:t> контролю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та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результатів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додержання</a:t>
            </a:r>
            <a:r>
              <a:rPr lang="ru-RU" sz="1400" dirty="0"/>
              <a:t> ним </a:t>
            </a:r>
            <a:r>
              <a:rPr lang="ru-RU" sz="1400" dirty="0" err="1"/>
              <a:t>внутрішнього</a:t>
            </a:r>
            <a:r>
              <a:rPr lang="ru-RU" sz="1400" dirty="0"/>
              <a:t> трудового </a:t>
            </a:r>
            <a:r>
              <a:rPr lang="ru-RU" sz="1400" dirty="0" err="1"/>
              <a:t>розпорядку</a:t>
            </a:r>
            <a:r>
              <a:rPr lang="ru-RU" sz="1400" dirty="0"/>
              <a:t>.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можливість</a:t>
            </a:r>
            <a:r>
              <a:rPr lang="ru-RU" sz="1400" dirty="0"/>
              <a:t> </a:t>
            </a:r>
            <a:r>
              <a:rPr lang="ru-RU" sz="1400" dirty="0" err="1"/>
              <a:t>оцінити</a:t>
            </a:r>
            <a:r>
              <a:rPr lang="ru-RU" sz="1400" dirty="0"/>
              <a:t> роботу,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психологічну</a:t>
            </a:r>
            <a:r>
              <a:rPr lang="ru-RU" sz="1400" dirty="0"/>
              <a:t> обстановку в трудовому </a:t>
            </a:r>
            <a:r>
              <a:rPr lang="ru-RU" sz="1400" dirty="0" err="1"/>
              <a:t>колективі</a:t>
            </a:r>
            <a:r>
              <a:rPr lang="ru-RU" sz="1400" dirty="0"/>
              <a:t>, </a:t>
            </a:r>
            <a:r>
              <a:rPr lang="ru-RU" sz="1400" dirty="0" err="1"/>
              <a:t>відносини</a:t>
            </a:r>
            <a:r>
              <a:rPr lang="ru-RU" sz="1400" dirty="0"/>
              <a:t> з </a:t>
            </a:r>
            <a:r>
              <a:rPr lang="ru-RU" sz="1400" dirty="0" err="1"/>
              <a:t>безпосереднім</a:t>
            </a:r>
            <a:r>
              <a:rPr lang="ru-RU" sz="1400" dirty="0"/>
              <a:t> </a:t>
            </a:r>
            <a:r>
              <a:rPr lang="ru-RU" sz="1400" dirty="0" err="1"/>
              <a:t>керівником</a:t>
            </a:r>
            <a:r>
              <a:rPr lang="ru-RU" sz="1400" dirty="0"/>
              <a:t>. На </a:t>
            </a:r>
            <a:r>
              <a:rPr lang="ru-RU" sz="1400" dirty="0" err="1"/>
              <a:t>практиці</a:t>
            </a:r>
            <a:r>
              <a:rPr lang="ru-RU" sz="1400" dirty="0"/>
              <a:t> </a:t>
            </a:r>
            <a:r>
              <a:rPr lang="ru-RU" sz="1400" dirty="0" err="1"/>
              <a:t>трапляється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звільняється</a:t>
            </a:r>
            <a:r>
              <a:rPr lang="ru-RU" sz="1400" dirty="0"/>
              <a:t> за </a:t>
            </a:r>
            <a:r>
              <a:rPr lang="ru-RU" sz="1400" dirty="0" err="1"/>
              <a:t>власним</a:t>
            </a:r>
            <a:r>
              <a:rPr lang="ru-RU" sz="1400" dirty="0"/>
              <a:t> </a:t>
            </a:r>
            <a:r>
              <a:rPr lang="ru-RU" sz="1400" dirty="0" err="1"/>
              <a:t>бажанням</a:t>
            </a:r>
            <a:r>
              <a:rPr lang="ru-RU" sz="1400" dirty="0"/>
              <a:t> у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 строку </a:t>
            </a:r>
            <a:r>
              <a:rPr lang="ru-RU" sz="1400" dirty="0" err="1"/>
              <a:t>випробування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164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 lnSpcReduction="10000"/>
          </a:bodyPr>
          <a:lstStyle/>
          <a:p>
            <a:r>
              <a:rPr lang="ru-RU" sz="1400" b="1" dirty="0" err="1"/>
              <a:t>Документальне</a:t>
            </a:r>
            <a:r>
              <a:rPr lang="ru-RU" sz="1400" b="1" dirty="0"/>
              <a:t> </a:t>
            </a:r>
            <a:r>
              <a:rPr lang="ru-RU" sz="1400" b="1" dirty="0" err="1"/>
              <a:t>оформлення</a:t>
            </a:r>
            <a:endParaRPr lang="ru-RU" sz="1400" dirty="0"/>
          </a:p>
          <a:p>
            <a:r>
              <a:rPr lang="ru-RU" sz="1400" dirty="0"/>
              <a:t>На </a:t>
            </a:r>
            <a:r>
              <a:rPr lang="ru-RU" sz="1400" dirty="0" err="1"/>
              <a:t>що</a:t>
            </a:r>
            <a:r>
              <a:rPr lang="ru-RU" sz="1400" dirty="0"/>
              <a:t> ж </a:t>
            </a:r>
            <a:r>
              <a:rPr lang="ru-RU" sz="1400" dirty="0" err="1"/>
              <a:t>звернути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 при </a:t>
            </a:r>
            <a:r>
              <a:rPr lang="ru-RU" sz="1400" dirty="0" err="1"/>
              <a:t>оформленні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на </a:t>
            </a:r>
            <a:r>
              <a:rPr lang="ru-RU" sz="1400" dirty="0" err="1"/>
              <a:t>випробувальний</a:t>
            </a:r>
            <a:r>
              <a:rPr lang="ru-RU" sz="1400" dirty="0"/>
              <a:t> строк? </a:t>
            </a:r>
            <a:r>
              <a:rPr lang="ru-RU" sz="1400" dirty="0" err="1"/>
              <a:t>По-перше</a:t>
            </a:r>
            <a:r>
              <a:rPr lang="ru-RU" sz="1400" dirty="0"/>
              <a:t>, в </a:t>
            </a:r>
            <a:r>
              <a:rPr lang="ru-RU" sz="1400" dirty="0" err="1"/>
              <a:t>наказі</a:t>
            </a:r>
            <a:r>
              <a:rPr lang="ru-RU" sz="1400" dirty="0"/>
              <a:t> (</a:t>
            </a:r>
            <a:r>
              <a:rPr lang="ru-RU" sz="1400" dirty="0" err="1"/>
              <a:t>розпорядженні</a:t>
            </a:r>
            <a:r>
              <a:rPr lang="ru-RU" sz="1400" dirty="0"/>
              <a:t>) </a:t>
            </a:r>
            <a:r>
              <a:rPr lang="ru-RU" sz="1400" dirty="0" err="1"/>
              <a:t>підприємства</a:t>
            </a:r>
            <a:r>
              <a:rPr lang="ru-RU" sz="1400" dirty="0"/>
              <a:t> про </a:t>
            </a:r>
            <a:r>
              <a:rPr lang="ru-RU" sz="1400" u="sng" dirty="0" err="1">
                <a:hlinkClick r:id="rId2"/>
              </a:rPr>
              <a:t>прийняття</a:t>
            </a:r>
            <a:r>
              <a:rPr lang="ru-RU" sz="1400" u="sng" dirty="0">
                <a:hlinkClick r:id="rId2"/>
              </a:rPr>
              <a:t> на роботу</a:t>
            </a:r>
            <a:r>
              <a:rPr lang="ru-RU" sz="1400" dirty="0"/>
              <a:t> повинна бути </a:t>
            </a:r>
            <a:r>
              <a:rPr lang="ru-RU" sz="1400" dirty="0" err="1"/>
              <a:t>застережена</a:t>
            </a:r>
            <a:r>
              <a:rPr lang="ru-RU" sz="1400" dirty="0"/>
              <a:t> </a:t>
            </a:r>
            <a:r>
              <a:rPr lang="ru-RU" sz="1400" dirty="0" err="1"/>
              <a:t>умова</a:t>
            </a:r>
            <a:r>
              <a:rPr lang="ru-RU" sz="1400" dirty="0"/>
              <a:t> про </a:t>
            </a:r>
            <a:r>
              <a:rPr lang="ru-RU" sz="1400" dirty="0" err="1"/>
              <a:t>випробування</a:t>
            </a:r>
            <a:r>
              <a:rPr lang="ru-RU" sz="1400" dirty="0"/>
              <a:t>. При такому </a:t>
            </a:r>
            <a:r>
              <a:rPr lang="ru-RU" sz="1400" dirty="0" err="1"/>
              <a:t>прийнятті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на роботу, </a:t>
            </a:r>
            <a:r>
              <a:rPr lang="ru-RU" sz="1400" dirty="0" err="1"/>
              <a:t>роботодавець</a:t>
            </a:r>
            <a:r>
              <a:rPr lang="ru-RU" sz="1400" dirty="0"/>
              <a:t> повинен </a:t>
            </a:r>
            <a:r>
              <a:rPr lang="ru-RU" sz="1400" dirty="0" err="1"/>
              <a:t>дотримуватися</a:t>
            </a:r>
            <a:r>
              <a:rPr lang="ru-RU" sz="1400" dirty="0"/>
              <a:t> порядку, </a:t>
            </a:r>
            <a:r>
              <a:rPr lang="ru-RU" sz="1400" dirty="0" err="1"/>
              <a:t>визначеного</a:t>
            </a:r>
            <a:r>
              <a:rPr lang="ru-RU" sz="1400" dirty="0"/>
              <a:t> ст. 24 </a:t>
            </a:r>
            <a:r>
              <a:rPr lang="ru-RU" sz="1400" dirty="0" err="1"/>
              <a:t>КЗпП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,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повідомлення</a:t>
            </a:r>
            <a:r>
              <a:rPr lang="ru-RU" sz="1400" dirty="0"/>
              <a:t> центрального органу </a:t>
            </a:r>
            <a:r>
              <a:rPr lang="ru-RU" sz="1400" dirty="0" err="1"/>
              <a:t>виконавчої</a:t>
            </a:r>
            <a:r>
              <a:rPr lang="ru-RU" sz="1400" dirty="0"/>
              <a:t> </a:t>
            </a:r>
            <a:r>
              <a:rPr lang="ru-RU" sz="1400" dirty="0" err="1"/>
              <a:t>влади</a:t>
            </a:r>
            <a:r>
              <a:rPr lang="ru-RU" sz="1400" dirty="0"/>
              <a:t> з </a:t>
            </a:r>
            <a:r>
              <a:rPr lang="ru-RU" sz="1400" dirty="0" err="1"/>
              <a:t>питань</a:t>
            </a:r>
            <a:r>
              <a:rPr lang="ru-RU" sz="1400" dirty="0"/>
              <a:t> </a:t>
            </a:r>
            <a:r>
              <a:rPr lang="ru-RU" sz="1400" dirty="0" err="1"/>
              <a:t>забезпечення</a:t>
            </a:r>
            <a:r>
              <a:rPr lang="ru-RU" sz="1400" dirty="0"/>
              <a:t> </a:t>
            </a:r>
            <a:r>
              <a:rPr lang="ru-RU" sz="1400" dirty="0" err="1"/>
              <a:t>формування</a:t>
            </a:r>
            <a:r>
              <a:rPr lang="ru-RU" sz="1400" dirty="0"/>
              <a:t> та </a:t>
            </a:r>
            <a:r>
              <a:rPr lang="ru-RU" sz="1400" dirty="0" err="1"/>
              <a:t>реалізації</a:t>
            </a:r>
            <a:r>
              <a:rPr lang="ru-RU" sz="1400" dirty="0"/>
              <a:t> </a:t>
            </a:r>
            <a:r>
              <a:rPr lang="ru-RU" sz="1400" dirty="0" err="1"/>
              <a:t>державної</a:t>
            </a:r>
            <a:r>
              <a:rPr lang="ru-RU" sz="1400" dirty="0"/>
              <a:t> </a:t>
            </a:r>
            <a:r>
              <a:rPr lang="ru-RU" sz="1400" dirty="0" err="1"/>
              <a:t>політики</a:t>
            </a:r>
            <a:r>
              <a:rPr lang="ru-RU" sz="1400" dirty="0"/>
              <a:t> з </a:t>
            </a:r>
            <a:r>
              <a:rPr lang="ru-RU" sz="1400" dirty="0" err="1"/>
              <a:t>адміністрування</a:t>
            </a:r>
            <a:r>
              <a:rPr lang="ru-RU" sz="1400" dirty="0"/>
              <a:t> </a:t>
            </a:r>
            <a:r>
              <a:rPr lang="ru-RU" sz="1400" dirty="0" err="1"/>
              <a:t>єдиного</a:t>
            </a:r>
            <a:r>
              <a:rPr lang="ru-RU" sz="1400" dirty="0"/>
              <a:t> </a:t>
            </a:r>
            <a:r>
              <a:rPr lang="ru-RU" sz="1400" dirty="0" err="1"/>
              <a:t>внеску</a:t>
            </a:r>
            <a:r>
              <a:rPr lang="ru-RU" sz="1400" dirty="0"/>
              <a:t> на </a:t>
            </a:r>
            <a:r>
              <a:rPr lang="ru-RU" sz="1400" dirty="0" err="1"/>
              <a:t>загальнообов’язкове</a:t>
            </a:r>
            <a:r>
              <a:rPr lang="ru-RU" sz="1400" dirty="0"/>
              <a:t> </a:t>
            </a:r>
            <a:r>
              <a:rPr lang="ru-RU" sz="1400" dirty="0" err="1"/>
              <a:t>державне</a:t>
            </a:r>
            <a:r>
              <a:rPr lang="ru-RU" sz="1400" dirty="0"/>
              <a:t> </a:t>
            </a:r>
            <a:r>
              <a:rPr lang="ru-RU" sz="1400" dirty="0" err="1"/>
              <a:t>соціальне</a:t>
            </a:r>
            <a:r>
              <a:rPr lang="ru-RU" sz="1400" dirty="0"/>
              <a:t> </a:t>
            </a:r>
            <a:r>
              <a:rPr lang="ru-RU" sz="1400" dirty="0" err="1"/>
              <a:t>страхування</a:t>
            </a:r>
            <a:r>
              <a:rPr lang="ru-RU" sz="1400" dirty="0"/>
              <a:t> про </a:t>
            </a:r>
            <a:r>
              <a:rPr lang="ru-RU" sz="1400" dirty="0" err="1"/>
              <a:t>прийняття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на роботу в порядку, </a:t>
            </a:r>
            <a:r>
              <a:rPr lang="ru-RU" sz="1400" dirty="0" err="1"/>
              <a:t>встановленому</a:t>
            </a:r>
            <a:r>
              <a:rPr lang="ru-RU" sz="1400" dirty="0"/>
              <a:t> </a:t>
            </a:r>
            <a:r>
              <a:rPr lang="ru-RU" sz="1400" dirty="0" err="1"/>
              <a:t>Кабінетом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. </a:t>
            </a:r>
            <a:r>
              <a:rPr lang="ru-RU" sz="1400" dirty="0" err="1"/>
              <a:t>Умова</a:t>
            </a:r>
            <a:r>
              <a:rPr lang="ru-RU" sz="1400" dirty="0"/>
              <a:t> про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обов’язково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бути </a:t>
            </a:r>
            <a:r>
              <a:rPr lang="ru-RU" sz="1400" dirty="0" err="1"/>
              <a:t>зазначена</a:t>
            </a:r>
            <a:r>
              <a:rPr lang="ru-RU" sz="1400" dirty="0"/>
              <a:t> в </a:t>
            </a:r>
            <a:r>
              <a:rPr lang="ru-RU" sz="1400" dirty="0" err="1"/>
              <a:t>наказі</a:t>
            </a:r>
            <a:r>
              <a:rPr lang="ru-RU" sz="1400" dirty="0"/>
              <a:t> про </a:t>
            </a:r>
            <a:r>
              <a:rPr lang="ru-RU" sz="1400" u="sng" dirty="0" err="1">
                <a:hlinkClick r:id="rId2"/>
              </a:rPr>
              <a:t>прийняття</a:t>
            </a:r>
            <a:r>
              <a:rPr lang="ru-RU" sz="1400" u="sng" dirty="0">
                <a:hlinkClick r:id="rId2"/>
              </a:rPr>
              <a:t> на роботу</a:t>
            </a:r>
            <a:r>
              <a:rPr lang="ru-RU" sz="1400" dirty="0"/>
              <a:t>, з </a:t>
            </a:r>
            <a:r>
              <a:rPr lang="ru-RU" sz="1400" dirty="0" err="1"/>
              <a:t>яким</a:t>
            </a:r>
            <a:r>
              <a:rPr lang="ru-RU" sz="1400" dirty="0"/>
              <a:t>, </a:t>
            </a:r>
            <a:r>
              <a:rPr lang="ru-RU" sz="1400" dirty="0" err="1"/>
              <a:t>звісно</a:t>
            </a:r>
            <a:r>
              <a:rPr lang="ru-RU" sz="1400" dirty="0"/>
              <a:t>,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ознайомити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 smtClean="0"/>
              <a:t>підпис</a:t>
            </a:r>
            <a:r>
              <a:rPr lang="ru-RU" sz="1400" dirty="0" smtClean="0"/>
              <a:t>.</a:t>
            </a:r>
          </a:p>
          <a:p>
            <a:r>
              <a:rPr lang="ru-RU" sz="1400" dirty="0" err="1"/>
              <a:t>По-друге</a:t>
            </a:r>
            <a:r>
              <a:rPr lang="ru-RU" sz="1400" dirty="0"/>
              <a:t>,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звернути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 на </a:t>
            </a:r>
            <a:r>
              <a:rPr lang="ru-RU" sz="1400" dirty="0" err="1"/>
              <a:t>дотримання</a:t>
            </a:r>
            <a:r>
              <a:rPr lang="ru-RU" sz="1400" dirty="0"/>
              <a:t> </a:t>
            </a:r>
            <a:r>
              <a:rPr lang="ru-RU" sz="1400" dirty="0" err="1"/>
              <a:t>норми</a:t>
            </a:r>
            <a:r>
              <a:rPr lang="ru-RU" sz="1400" dirty="0"/>
              <a:t> ст. 27 </a:t>
            </a:r>
            <a:r>
              <a:rPr lang="ru-RU" sz="1400" dirty="0" err="1"/>
              <a:t>КЗпП</a:t>
            </a:r>
            <a:r>
              <a:rPr lang="ru-RU" sz="1400" dirty="0"/>
              <a:t> </a:t>
            </a:r>
            <a:r>
              <a:rPr lang="ru-RU" sz="1400" dirty="0" err="1"/>
              <a:t>щодо</a:t>
            </a:r>
            <a:r>
              <a:rPr lang="ru-RU" sz="1400" dirty="0"/>
              <a:t> строку </a:t>
            </a:r>
            <a:r>
              <a:rPr lang="ru-RU" sz="1400" dirty="0" err="1"/>
              <a:t>випробування</a:t>
            </a:r>
            <a:r>
              <a:rPr lang="ru-RU" sz="1400" dirty="0"/>
              <a:t>, </a:t>
            </a:r>
            <a:r>
              <a:rPr lang="ru-RU" sz="1400" dirty="0" err="1"/>
              <a:t>точніше</a:t>
            </a:r>
            <a:r>
              <a:rPr lang="ru-RU" sz="1400" dirty="0"/>
              <a:t> ― на </a:t>
            </a:r>
            <a:r>
              <a:rPr lang="ru-RU" sz="1400" dirty="0" err="1"/>
              <a:t>граничні</a:t>
            </a:r>
            <a:r>
              <a:rPr lang="ru-RU" sz="1400" dirty="0"/>
              <a:t> строки </a:t>
            </a:r>
            <a:r>
              <a:rPr lang="ru-RU" sz="1400" dirty="0" err="1"/>
              <a:t>випробування</a:t>
            </a:r>
            <a:r>
              <a:rPr lang="ru-RU" sz="1400" dirty="0"/>
              <a:t>. </a:t>
            </a:r>
            <a:r>
              <a:rPr lang="ru-RU" sz="1400" dirty="0" err="1"/>
              <a:t>Зокрема</a:t>
            </a:r>
            <a:r>
              <a:rPr lang="ru-RU" sz="1400" dirty="0"/>
              <a:t>, при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інше</a:t>
            </a:r>
            <a:r>
              <a:rPr lang="ru-RU" sz="1400" dirty="0"/>
              <a:t> не </a:t>
            </a:r>
            <a:r>
              <a:rPr lang="ru-RU" sz="1400" dirty="0" err="1"/>
              <a:t>встановлено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b="1" dirty="0"/>
              <a:t>строк </a:t>
            </a:r>
            <a:r>
              <a:rPr lang="ru-RU" sz="1400" b="1" dirty="0" err="1"/>
              <a:t>випробування</a:t>
            </a:r>
            <a:r>
              <a:rPr lang="ru-RU" sz="1400" b="1" dirty="0"/>
              <a:t> не </a:t>
            </a:r>
            <a:r>
              <a:rPr lang="ru-RU" sz="1400" b="1" dirty="0" err="1"/>
              <a:t>може</a:t>
            </a:r>
            <a:r>
              <a:rPr lang="ru-RU" sz="1400" b="1" dirty="0"/>
              <a:t> </a:t>
            </a:r>
            <a:r>
              <a:rPr lang="ru-RU" sz="1400" b="1" dirty="0" err="1"/>
              <a:t>перевищувати</a:t>
            </a:r>
            <a:r>
              <a:rPr lang="ru-RU" sz="1400" b="1" dirty="0"/>
              <a:t> </a:t>
            </a:r>
            <a:r>
              <a:rPr lang="ru-RU" sz="1400" b="1" dirty="0" err="1"/>
              <a:t>трьох</a:t>
            </a:r>
            <a:r>
              <a:rPr lang="ru-RU" sz="1400" b="1" dirty="0"/>
              <a:t> </a:t>
            </a:r>
            <a:r>
              <a:rPr lang="ru-RU" sz="1400" b="1" dirty="0" err="1"/>
              <a:t>місяців</a:t>
            </a:r>
            <a:r>
              <a:rPr lang="ru-RU" sz="1400" dirty="0"/>
              <a:t>, а в </a:t>
            </a:r>
            <a:r>
              <a:rPr lang="ru-RU" sz="1400" dirty="0" err="1"/>
              <a:t>окремих</a:t>
            </a:r>
            <a:r>
              <a:rPr lang="ru-RU" sz="1400" dirty="0"/>
              <a:t> </a:t>
            </a:r>
            <a:r>
              <a:rPr lang="ru-RU" sz="1400" dirty="0" err="1"/>
              <a:t>випадках</a:t>
            </a:r>
            <a:r>
              <a:rPr lang="ru-RU" sz="1400" dirty="0"/>
              <a:t>, за </a:t>
            </a:r>
            <a:r>
              <a:rPr lang="ru-RU" sz="1400" dirty="0" err="1"/>
              <a:t>погодженням</a:t>
            </a:r>
            <a:r>
              <a:rPr lang="ru-RU" sz="1400" dirty="0"/>
              <a:t> з </a:t>
            </a:r>
            <a:r>
              <a:rPr lang="ru-RU" sz="1400" dirty="0" err="1"/>
              <a:t>відповідним</a:t>
            </a:r>
            <a:r>
              <a:rPr lang="ru-RU" sz="1400" dirty="0"/>
              <a:t> </a:t>
            </a:r>
            <a:r>
              <a:rPr lang="ru-RU" sz="1400" dirty="0" err="1"/>
              <a:t>виборним</a:t>
            </a:r>
            <a:r>
              <a:rPr lang="ru-RU" sz="1400" dirty="0"/>
              <a:t> органом </a:t>
            </a:r>
            <a:r>
              <a:rPr lang="ru-RU" sz="1400" dirty="0" err="1"/>
              <a:t>первинної</a:t>
            </a:r>
            <a:r>
              <a:rPr lang="ru-RU" sz="1400" dirty="0"/>
              <a:t> </a:t>
            </a:r>
            <a:r>
              <a:rPr lang="ru-RU" sz="1400" dirty="0" err="1"/>
              <a:t>профспілкової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, ― шести </a:t>
            </a:r>
            <a:r>
              <a:rPr lang="ru-RU" sz="1400" dirty="0" err="1"/>
              <a:t>місяців</a:t>
            </a:r>
            <a:r>
              <a:rPr lang="ru-RU" sz="1400" dirty="0"/>
              <a:t>. </a:t>
            </a:r>
            <a:r>
              <a:rPr lang="ru-RU" sz="1400" b="1" dirty="0"/>
              <a:t>При </a:t>
            </a:r>
            <a:r>
              <a:rPr lang="ru-RU" sz="1400" b="1" dirty="0" err="1"/>
              <a:t>прийнятті</a:t>
            </a:r>
            <a:r>
              <a:rPr lang="ru-RU" sz="1400" b="1" dirty="0"/>
              <a:t> на роботу </a:t>
            </a:r>
            <a:r>
              <a:rPr lang="ru-RU" sz="1400" b="1" dirty="0" err="1"/>
              <a:t>робітників</a:t>
            </a:r>
            <a:r>
              <a:rPr lang="ru-RU" sz="1400" b="1" dirty="0"/>
              <a:t> строк </a:t>
            </a:r>
            <a:r>
              <a:rPr lang="ru-RU" sz="1400" b="1" dirty="0" err="1"/>
              <a:t>випробування</a:t>
            </a:r>
            <a:r>
              <a:rPr lang="ru-RU" sz="1400" b="1" dirty="0"/>
              <a:t> не </a:t>
            </a:r>
            <a:r>
              <a:rPr lang="ru-RU" sz="1400" b="1" dirty="0" err="1"/>
              <a:t>може</a:t>
            </a:r>
            <a:r>
              <a:rPr lang="ru-RU" sz="1400" b="1" dirty="0"/>
              <a:t> </a:t>
            </a:r>
            <a:r>
              <a:rPr lang="ru-RU" sz="1400" b="1" dirty="0" err="1"/>
              <a:t>перевищувати</a:t>
            </a:r>
            <a:r>
              <a:rPr lang="ru-RU" sz="1400" b="1" dirty="0"/>
              <a:t> одного </a:t>
            </a:r>
            <a:r>
              <a:rPr lang="ru-RU" sz="1400" b="1" dirty="0" err="1"/>
              <a:t>місяця</a:t>
            </a:r>
            <a:r>
              <a:rPr lang="ru-RU" sz="1400" b="1" dirty="0"/>
              <a:t>.</a:t>
            </a:r>
            <a:endParaRPr lang="ru-RU" sz="1400" dirty="0"/>
          </a:p>
          <a:p>
            <a:r>
              <a:rPr lang="ru-RU" sz="1400" dirty="0"/>
              <a:t>При </a:t>
            </a:r>
            <a:r>
              <a:rPr lang="ru-RU" sz="1400" dirty="0" err="1"/>
              <a:t>цьому</a:t>
            </a:r>
            <a:r>
              <a:rPr lang="ru-RU" sz="1400" dirty="0"/>
              <a:t>, Законом </a:t>
            </a:r>
            <a:r>
              <a:rPr lang="ru-RU" sz="1400" dirty="0" err="1"/>
              <a:t>України</a:t>
            </a:r>
            <a:r>
              <a:rPr lang="ru-RU" sz="1400" dirty="0"/>
              <a:t> «Про </a:t>
            </a:r>
            <a:r>
              <a:rPr lang="ru-RU" sz="1400" dirty="0" err="1"/>
              <a:t>внесення</a:t>
            </a:r>
            <a:r>
              <a:rPr lang="ru-RU" sz="1400" dirty="0"/>
              <a:t> </a:t>
            </a:r>
            <a:r>
              <a:rPr lang="ru-RU" sz="1400" dirty="0" err="1"/>
              <a:t>змін</a:t>
            </a:r>
            <a:r>
              <a:rPr lang="ru-RU" sz="1400" dirty="0"/>
              <a:t> до Кодексу </a:t>
            </a:r>
            <a:r>
              <a:rPr lang="ru-RU" sz="1400" dirty="0" err="1"/>
              <a:t>законів</a:t>
            </a:r>
            <a:r>
              <a:rPr lang="ru-RU" sz="1400" dirty="0"/>
              <a:t> про </a:t>
            </a:r>
            <a:r>
              <a:rPr lang="ru-RU" sz="1400" dirty="0" err="1"/>
              <a:t>працю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при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роботу»  </a:t>
            </a:r>
            <a:r>
              <a:rPr lang="ru-RU" sz="1400" dirty="0" err="1"/>
              <a:t>від</a:t>
            </a:r>
            <a:r>
              <a:rPr lang="ru-RU" sz="1400" dirty="0"/>
              <a:t> 17 </a:t>
            </a:r>
            <a:r>
              <a:rPr lang="ru-RU" sz="1400" dirty="0" err="1"/>
              <a:t>травня</a:t>
            </a:r>
            <a:r>
              <a:rPr lang="ru-RU" sz="1400" dirty="0"/>
              <a:t> 2016 р. № 1367-VIII (</a:t>
            </a:r>
            <a:r>
              <a:rPr lang="ru-RU" sz="1400" i="1" dirty="0" err="1"/>
              <a:t>далі</a:t>
            </a:r>
            <a:r>
              <a:rPr lang="ru-RU" sz="1400" dirty="0"/>
              <a:t> ― Закон № 1367) до ст. 27 </a:t>
            </a:r>
            <a:r>
              <a:rPr lang="ru-RU" sz="1400" dirty="0" err="1"/>
              <a:t>КЗпП</a:t>
            </a:r>
            <a:r>
              <a:rPr lang="ru-RU" sz="1400" dirty="0"/>
              <a:t> внесено </a:t>
            </a:r>
            <a:r>
              <a:rPr lang="ru-RU" sz="1400" dirty="0" err="1"/>
              <a:t>зміни</a:t>
            </a:r>
            <a:r>
              <a:rPr lang="ru-RU" sz="1400" dirty="0"/>
              <a:t> та </a:t>
            </a:r>
            <a:r>
              <a:rPr lang="ru-RU" sz="1400" dirty="0" err="1"/>
              <a:t>визначено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b="1" dirty="0"/>
              <a:t>до строку </a:t>
            </a:r>
            <a:r>
              <a:rPr lang="ru-RU" sz="1400" b="1" dirty="0" err="1"/>
              <a:t>випробування</a:t>
            </a:r>
            <a:r>
              <a:rPr lang="ru-RU" sz="1400" b="1" dirty="0"/>
              <a:t> не </a:t>
            </a:r>
            <a:r>
              <a:rPr lang="ru-RU" sz="1400" b="1" dirty="0" err="1"/>
              <a:t>зараховуються</a:t>
            </a:r>
            <a:r>
              <a:rPr lang="ru-RU" sz="1400" b="1" dirty="0"/>
              <a:t> </a:t>
            </a:r>
            <a:r>
              <a:rPr lang="ru-RU" sz="1400" b="1" dirty="0" err="1"/>
              <a:t>дні</a:t>
            </a:r>
            <a:r>
              <a:rPr lang="ru-RU" sz="1400" b="1" dirty="0"/>
              <a:t>, коли </a:t>
            </a:r>
            <a:r>
              <a:rPr lang="ru-RU" sz="1400" b="1" dirty="0" err="1"/>
              <a:t>працівник</a:t>
            </a:r>
            <a:r>
              <a:rPr lang="ru-RU" sz="1400" b="1" dirty="0"/>
              <a:t> </a:t>
            </a:r>
            <a:r>
              <a:rPr lang="ru-RU" sz="1400" b="1" dirty="0" err="1"/>
              <a:t>фактично</a:t>
            </a:r>
            <a:r>
              <a:rPr lang="ru-RU" sz="1400" b="1" dirty="0"/>
              <a:t> не </a:t>
            </a:r>
            <a:r>
              <a:rPr lang="ru-RU" sz="1400" b="1" dirty="0" err="1"/>
              <a:t>працював</a:t>
            </a:r>
            <a:r>
              <a:rPr lang="ru-RU" sz="1400" b="1" dirty="0"/>
              <a:t>, </a:t>
            </a:r>
            <a:r>
              <a:rPr lang="ru-RU" sz="1400" b="1" dirty="0" err="1"/>
              <a:t>незалежно</a:t>
            </a:r>
            <a:r>
              <a:rPr lang="ru-RU" sz="1400" b="1" dirty="0"/>
              <a:t> </a:t>
            </a:r>
            <a:r>
              <a:rPr lang="ru-RU" sz="1400" b="1" dirty="0" err="1"/>
              <a:t>від</a:t>
            </a:r>
            <a:r>
              <a:rPr lang="ru-RU" sz="1400" b="1" dirty="0"/>
              <a:t> причини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звернути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наразі</a:t>
            </a:r>
            <a:r>
              <a:rPr lang="ru-RU" sz="1400" dirty="0"/>
              <a:t> </a:t>
            </a:r>
            <a:r>
              <a:rPr lang="ru-RU" sz="1400" dirty="0" err="1"/>
              <a:t>встановлений</a:t>
            </a:r>
            <a:r>
              <a:rPr lang="ru-RU" sz="1400" dirty="0"/>
              <a:t> у </a:t>
            </a:r>
            <a:r>
              <a:rPr lang="ru-RU" sz="1400" dirty="0" err="1"/>
              <a:t>наказі</a:t>
            </a:r>
            <a:r>
              <a:rPr lang="ru-RU" sz="1400" dirty="0"/>
              <a:t> </a:t>
            </a:r>
            <a:r>
              <a:rPr lang="ru-RU" sz="1400" dirty="0" err="1"/>
              <a:t>термін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не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продовжити</a:t>
            </a:r>
            <a:r>
              <a:rPr lang="ru-RU" sz="1400" dirty="0"/>
              <a:t> </a:t>
            </a:r>
            <a:r>
              <a:rPr lang="ru-RU" sz="1400" dirty="0" err="1"/>
              <a:t>ні</a:t>
            </a:r>
            <a:r>
              <a:rPr lang="ru-RU" sz="1400" dirty="0"/>
              <a:t> в </a:t>
            </a:r>
            <a:r>
              <a:rPr lang="ru-RU" sz="1400" dirty="0" err="1"/>
              <a:t>односторонньому</a:t>
            </a:r>
            <a:r>
              <a:rPr lang="ru-RU" sz="1400" dirty="0"/>
              <a:t> порядку, </a:t>
            </a:r>
            <a:r>
              <a:rPr lang="ru-RU" sz="1400" dirty="0" err="1"/>
              <a:t>ні</a:t>
            </a:r>
            <a:r>
              <a:rPr lang="ru-RU" sz="1400" dirty="0"/>
              <a:t> за </a:t>
            </a:r>
            <a:r>
              <a:rPr lang="ru-RU" sz="1400" dirty="0" err="1"/>
              <a:t>згодою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 (за </a:t>
            </a:r>
            <a:r>
              <a:rPr lang="ru-RU" sz="1400" dirty="0" err="1"/>
              <a:t>обумовлених</a:t>
            </a:r>
            <a:r>
              <a:rPr lang="ru-RU" sz="1400" dirty="0"/>
              <a:t> </a:t>
            </a:r>
            <a:r>
              <a:rPr lang="ru-RU" sz="1400" dirty="0" err="1"/>
              <a:t>винятків</a:t>
            </a:r>
            <a:r>
              <a:rPr lang="ru-RU" sz="1400" dirty="0"/>
              <a:t>). </a:t>
            </a:r>
            <a:r>
              <a:rPr lang="ru-RU" sz="1400" dirty="0" err="1"/>
              <a:t>Водночас</a:t>
            </a:r>
            <a:r>
              <a:rPr lang="ru-RU" sz="1400" dirty="0"/>
              <a:t>, </a:t>
            </a:r>
            <a:r>
              <a:rPr lang="ru-RU" sz="1400" dirty="0" err="1"/>
              <a:t>згідно</a:t>
            </a:r>
            <a:r>
              <a:rPr lang="ru-RU" sz="1400" dirty="0"/>
              <a:t> з ч. 3 ст. 27 </a:t>
            </a:r>
            <a:r>
              <a:rPr lang="ru-RU" sz="1400" dirty="0" err="1"/>
              <a:t>КЗпП</a:t>
            </a:r>
            <a:r>
              <a:rPr lang="ru-RU" sz="1400" dirty="0"/>
              <a:t> </a:t>
            </a:r>
            <a:r>
              <a:rPr lang="ru-RU" sz="1400" b="1" dirty="0"/>
              <a:t>до строку </a:t>
            </a:r>
            <a:r>
              <a:rPr lang="ru-RU" sz="1400" b="1" dirty="0" err="1"/>
              <a:t>випробування</a:t>
            </a:r>
            <a:r>
              <a:rPr lang="ru-RU" sz="1400" b="1" dirty="0"/>
              <a:t> не </a:t>
            </a:r>
            <a:r>
              <a:rPr lang="ru-RU" sz="1400" b="1" dirty="0" err="1"/>
              <a:t>зараховуються</a:t>
            </a:r>
            <a:r>
              <a:rPr lang="ru-RU" sz="1400" b="1" dirty="0"/>
              <a:t> </a:t>
            </a:r>
            <a:r>
              <a:rPr lang="ru-RU" sz="1400" b="1" dirty="0" err="1"/>
              <a:t>дні</a:t>
            </a:r>
            <a:r>
              <a:rPr lang="ru-RU" sz="1400" b="1" dirty="0"/>
              <a:t>, коли </a:t>
            </a:r>
            <a:r>
              <a:rPr lang="ru-RU" sz="1400" b="1" dirty="0" err="1"/>
              <a:t>працівник</a:t>
            </a:r>
            <a:r>
              <a:rPr lang="ru-RU" sz="1400" b="1" dirty="0"/>
              <a:t> </a:t>
            </a:r>
            <a:r>
              <a:rPr lang="ru-RU" sz="1400" b="1" dirty="0" err="1"/>
              <a:t>фактично</a:t>
            </a:r>
            <a:r>
              <a:rPr lang="ru-RU" sz="1400" b="1" dirty="0"/>
              <a:t> не </a:t>
            </a:r>
            <a:r>
              <a:rPr lang="ru-RU" sz="1400" b="1" dirty="0" err="1"/>
              <a:t>працював</a:t>
            </a:r>
            <a:r>
              <a:rPr lang="ru-RU" sz="1400" b="1" dirty="0"/>
              <a:t>, </a:t>
            </a:r>
            <a:r>
              <a:rPr lang="ru-RU" sz="1400" b="1" dirty="0" err="1"/>
              <a:t>незалежно</a:t>
            </a:r>
            <a:r>
              <a:rPr lang="ru-RU" sz="1400" b="1" dirty="0"/>
              <a:t> </a:t>
            </a:r>
            <a:r>
              <a:rPr lang="ru-RU" sz="1400" b="1" dirty="0" err="1"/>
              <a:t>від</a:t>
            </a:r>
            <a:r>
              <a:rPr lang="ru-RU" sz="1400" b="1" dirty="0"/>
              <a:t> причини</a:t>
            </a:r>
            <a:r>
              <a:rPr lang="ru-RU" sz="1400" dirty="0"/>
              <a:t> (</a:t>
            </a:r>
            <a:r>
              <a:rPr lang="ru-RU" sz="1400" dirty="0" err="1"/>
              <a:t>нагадаємо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раніше</a:t>
            </a:r>
            <a:r>
              <a:rPr lang="ru-RU" sz="1400" dirty="0"/>
              <a:t>, до </a:t>
            </a:r>
            <a:r>
              <a:rPr lang="ru-RU" sz="1400" dirty="0" err="1"/>
              <a:t>прийняття</a:t>
            </a:r>
            <a:r>
              <a:rPr lang="ru-RU" sz="1400" dirty="0"/>
              <a:t> </a:t>
            </a:r>
            <a:r>
              <a:rPr lang="ru-RU" sz="1400" dirty="0" err="1"/>
              <a:t>відповідних</a:t>
            </a:r>
            <a:r>
              <a:rPr lang="ru-RU" sz="1400" dirty="0"/>
              <a:t> </a:t>
            </a:r>
            <a:r>
              <a:rPr lang="ru-RU" sz="1400" dirty="0" err="1"/>
              <a:t>змін</a:t>
            </a:r>
            <a:r>
              <a:rPr lang="ru-RU" sz="1400" dirty="0"/>
              <a:t> </a:t>
            </a:r>
            <a:r>
              <a:rPr lang="ru-RU" sz="1400" dirty="0" err="1"/>
              <a:t>вищезгаданим</a:t>
            </a:r>
            <a:r>
              <a:rPr lang="ru-RU" sz="1400" dirty="0"/>
              <a:t> Законом № 1367,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в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відсутній</a:t>
            </a:r>
            <a:r>
              <a:rPr lang="ru-RU" sz="1400" dirty="0"/>
              <a:t> на </a:t>
            </a:r>
            <a:r>
              <a:rPr lang="ru-RU" sz="1400" dirty="0" err="1"/>
              <a:t>роботі</a:t>
            </a:r>
            <a:r>
              <a:rPr lang="ru-RU" sz="1400" dirty="0"/>
              <a:t> у </a:t>
            </a:r>
            <a:r>
              <a:rPr lang="ru-RU" sz="1400" dirty="0" err="1"/>
              <a:t>зв’язку</a:t>
            </a:r>
            <a:r>
              <a:rPr lang="ru-RU" sz="1400" dirty="0"/>
              <a:t> з </a:t>
            </a:r>
            <a:r>
              <a:rPr lang="ru-RU" sz="1400" dirty="0" err="1"/>
              <a:t>тимчасовою</a:t>
            </a:r>
            <a:r>
              <a:rPr lang="ru-RU" sz="1400" dirty="0"/>
              <a:t> </a:t>
            </a:r>
            <a:r>
              <a:rPr lang="ru-RU" sz="1400" dirty="0" err="1"/>
              <a:t>непрацездатністю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поважних</a:t>
            </a:r>
            <a:r>
              <a:rPr lang="ru-RU" sz="1400" dirty="0"/>
              <a:t> причин, строк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продовжити</a:t>
            </a:r>
            <a:r>
              <a:rPr lang="ru-RU" sz="1400" dirty="0"/>
              <a:t> на </a:t>
            </a:r>
            <a:r>
              <a:rPr lang="ru-RU" sz="1400" dirty="0" err="1"/>
              <a:t>відповідну</a:t>
            </a:r>
            <a:r>
              <a:rPr lang="ru-RU" sz="1400" dirty="0"/>
              <a:t> </a:t>
            </a:r>
            <a:r>
              <a:rPr lang="ru-RU" sz="1400" dirty="0" err="1"/>
              <a:t>кількість</a:t>
            </a:r>
            <a:r>
              <a:rPr lang="ru-RU" sz="1400" dirty="0"/>
              <a:t> </a:t>
            </a:r>
            <a:r>
              <a:rPr lang="ru-RU" sz="1400" dirty="0" err="1"/>
              <a:t>днів</a:t>
            </a:r>
            <a:r>
              <a:rPr lang="ru-RU" sz="1400" dirty="0"/>
              <a:t> шляхом </a:t>
            </a:r>
            <a:r>
              <a:rPr lang="ru-RU" sz="1400" dirty="0" err="1"/>
              <a:t>видання</a:t>
            </a:r>
            <a:r>
              <a:rPr lang="ru-RU" sz="1400" dirty="0"/>
              <a:t> </a:t>
            </a:r>
            <a:r>
              <a:rPr lang="ru-RU" sz="1400" dirty="0" err="1"/>
              <a:t>відповідного</a:t>
            </a:r>
            <a:r>
              <a:rPr lang="ru-RU" sz="1400" dirty="0"/>
              <a:t> наказу про </a:t>
            </a:r>
            <a:r>
              <a:rPr lang="ru-RU" sz="1400" dirty="0" err="1"/>
              <a:t>продовження</a:t>
            </a:r>
            <a:r>
              <a:rPr lang="ru-RU" sz="1400" dirty="0"/>
              <a:t> строку </a:t>
            </a:r>
            <a:r>
              <a:rPr lang="ru-RU" sz="1400" dirty="0" err="1"/>
              <a:t>випробування</a:t>
            </a:r>
            <a:r>
              <a:rPr lang="ru-RU" sz="1400" dirty="0"/>
              <a:t>, але </a:t>
            </a:r>
            <a:r>
              <a:rPr lang="ru-RU" sz="1400" dirty="0" err="1"/>
              <a:t>наразі</a:t>
            </a:r>
            <a:r>
              <a:rPr lang="ru-RU" sz="1400" dirty="0"/>
              <a:t> </a:t>
            </a:r>
            <a:r>
              <a:rPr lang="ru-RU" sz="1400" dirty="0" err="1"/>
              <a:t>формулювання</a:t>
            </a:r>
            <a:r>
              <a:rPr lang="ru-RU" sz="1400" dirty="0"/>
              <a:t> </a:t>
            </a:r>
            <a:r>
              <a:rPr lang="ru-RU" sz="1400" dirty="0" err="1"/>
              <a:t>щодо</a:t>
            </a:r>
            <a:r>
              <a:rPr lang="ru-RU" sz="1400" dirty="0"/>
              <a:t> не </a:t>
            </a:r>
            <a:r>
              <a:rPr lang="ru-RU" sz="1400" dirty="0" err="1"/>
              <a:t>зарахування</a:t>
            </a:r>
            <a:r>
              <a:rPr lang="ru-RU" sz="1400" dirty="0"/>
              <a:t> до строку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днів</a:t>
            </a:r>
            <a:r>
              <a:rPr lang="ru-RU" sz="1400" dirty="0"/>
              <a:t>, коли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фактично</a:t>
            </a:r>
            <a:r>
              <a:rPr lang="ru-RU" sz="1400" dirty="0"/>
              <a:t> не </a:t>
            </a:r>
            <a:r>
              <a:rPr lang="ru-RU" sz="1400" dirty="0" err="1"/>
              <a:t>працював</a:t>
            </a:r>
            <a:r>
              <a:rPr lang="ru-RU" sz="1400" dirty="0"/>
              <a:t>,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імперативний</a:t>
            </a:r>
            <a:r>
              <a:rPr lang="ru-RU" sz="1400" dirty="0"/>
              <a:t> характер, а тому за таких </a:t>
            </a:r>
            <a:r>
              <a:rPr lang="ru-RU" sz="1400" dirty="0" err="1"/>
              <a:t>обставин</a:t>
            </a:r>
            <a:r>
              <a:rPr lang="ru-RU" sz="1400" dirty="0"/>
              <a:t> </a:t>
            </a:r>
            <a:r>
              <a:rPr lang="ru-RU" sz="1400" dirty="0" err="1"/>
              <a:t>видавати</a:t>
            </a:r>
            <a:r>
              <a:rPr lang="ru-RU" sz="1400" dirty="0"/>
              <a:t> наказ про </a:t>
            </a:r>
            <a:r>
              <a:rPr lang="ru-RU" sz="1400" dirty="0" err="1"/>
              <a:t>продовження</a:t>
            </a:r>
            <a:r>
              <a:rPr lang="ru-RU" sz="1400" dirty="0"/>
              <a:t> строку </a:t>
            </a:r>
            <a:r>
              <a:rPr lang="ru-RU" sz="1400" dirty="0" err="1"/>
              <a:t>випробування</a:t>
            </a:r>
            <a:r>
              <a:rPr lang="ru-RU" sz="1400" dirty="0"/>
              <a:t> не </a:t>
            </a:r>
            <a:r>
              <a:rPr lang="ru-RU" sz="1400" dirty="0" err="1"/>
              <a:t>потрібно</a:t>
            </a:r>
            <a:r>
              <a:rPr lang="ru-RU" sz="1400" dirty="0"/>
              <a:t> —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</a:t>
            </a:r>
            <a:r>
              <a:rPr lang="ru-RU" sz="1400" dirty="0" err="1"/>
              <a:t>мати</a:t>
            </a:r>
            <a:r>
              <a:rPr lang="ru-RU" sz="1400" dirty="0"/>
              <a:t> </a:t>
            </a:r>
            <a:r>
              <a:rPr lang="ru-RU" sz="1400" dirty="0" err="1"/>
              <a:t>документальне</a:t>
            </a:r>
            <a:r>
              <a:rPr lang="ru-RU" sz="1400" dirty="0"/>
              <a:t> </a:t>
            </a:r>
            <a:r>
              <a:rPr lang="ru-RU" sz="1400" dirty="0" err="1"/>
              <a:t>підтвердження</a:t>
            </a:r>
            <a:r>
              <a:rPr lang="ru-RU" sz="1400" dirty="0"/>
              <a:t> того,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протягом</a:t>
            </a:r>
            <a:r>
              <a:rPr lang="ru-RU" sz="1400" dirty="0"/>
              <a:t> </a:t>
            </a:r>
            <a:r>
              <a:rPr lang="ru-RU" sz="1400" dirty="0" err="1"/>
              <a:t>певного</a:t>
            </a:r>
            <a:r>
              <a:rPr lang="ru-RU" sz="1400" dirty="0"/>
              <a:t> </a:t>
            </a:r>
            <a:r>
              <a:rPr lang="ru-RU" sz="1400" dirty="0" err="1"/>
              <a:t>періоду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відсутній</a:t>
            </a:r>
            <a:r>
              <a:rPr lang="ru-RU" sz="1400" dirty="0"/>
              <a:t> на </a:t>
            </a:r>
            <a:r>
              <a:rPr lang="ru-RU" sz="1400" dirty="0" err="1"/>
              <a:t>роботі</a:t>
            </a:r>
            <a:r>
              <a:rPr lang="ru-RU" sz="1400" dirty="0"/>
              <a:t>, </a:t>
            </a:r>
            <a:r>
              <a:rPr lang="ru-RU" sz="1400" dirty="0" err="1"/>
              <a:t>наприклад</a:t>
            </a:r>
            <a:r>
              <a:rPr lang="ru-RU" sz="1400" dirty="0"/>
              <a:t>, листок </a:t>
            </a:r>
            <a:r>
              <a:rPr lang="ru-RU" sz="1400" dirty="0" err="1"/>
              <a:t>непрацездатності</a:t>
            </a:r>
            <a:r>
              <a:rPr lang="ru-RU" sz="1400" dirty="0"/>
              <a:t> (</a:t>
            </a:r>
            <a:r>
              <a:rPr lang="ru-RU" sz="1400" u="sng" dirty="0">
                <a:hlinkClick r:id="rId3"/>
              </a:rPr>
              <a:t>тема: листок </a:t>
            </a:r>
            <a:r>
              <a:rPr lang="ru-RU" sz="1400" u="sng" dirty="0" err="1">
                <a:hlinkClick r:id="rId3"/>
              </a:rPr>
              <a:t>непрацездатності</a:t>
            </a:r>
            <a:r>
              <a:rPr lang="ru-RU" sz="1400" dirty="0"/>
              <a:t>)).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6692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 err="1"/>
              <a:t>Зазвичай</a:t>
            </a:r>
            <a:r>
              <a:rPr lang="ru-RU" sz="1400" dirty="0"/>
              <a:t>, </a:t>
            </a:r>
            <a:r>
              <a:rPr lang="ru-RU" sz="1400" dirty="0" err="1"/>
              <a:t>успішність</a:t>
            </a:r>
            <a:r>
              <a:rPr lang="ru-RU" sz="1400" dirty="0"/>
              <a:t> </a:t>
            </a:r>
            <a:r>
              <a:rPr lang="ru-RU" sz="1400" dirty="0" err="1"/>
              <a:t>професійної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зумовлюється</a:t>
            </a:r>
            <a:r>
              <a:rPr lang="ru-RU" sz="1400" dirty="0"/>
              <a:t> </a:t>
            </a:r>
            <a:r>
              <a:rPr lang="ru-RU" sz="1400" dirty="0" err="1"/>
              <a:t>професійними</a:t>
            </a:r>
            <a:r>
              <a:rPr lang="ru-RU" sz="1400" dirty="0"/>
              <a:t> </a:t>
            </a:r>
            <a:r>
              <a:rPr lang="ru-RU" sz="1400" dirty="0" err="1"/>
              <a:t>знаннями</a:t>
            </a:r>
            <a:r>
              <a:rPr lang="ru-RU" sz="1400" dirty="0"/>
              <a:t>, </a:t>
            </a:r>
            <a:r>
              <a:rPr lang="ru-RU" sz="1400" dirty="0" err="1"/>
              <a:t>тобто</a:t>
            </a:r>
            <a:r>
              <a:rPr lang="ru-RU" sz="1400" dirty="0"/>
              <a:t> </a:t>
            </a:r>
            <a:r>
              <a:rPr lang="ru-RU" sz="1400" dirty="0" err="1"/>
              <a:t>знанням</a:t>
            </a:r>
            <a:r>
              <a:rPr lang="ru-RU" sz="1400" dirty="0"/>
              <a:t> </a:t>
            </a:r>
            <a:r>
              <a:rPr lang="ru-RU" sz="1400" dirty="0" err="1"/>
              <a:t>функцій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входять</a:t>
            </a:r>
            <a:r>
              <a:rPr lang="ru-RU" sz="1400" dirty="0"/>
              <a:t> до </a:t>
            </a:r>
            <a:r>
              <a:rPr lang="ru-RU" sz="1400" dirty="0" err="1"/>
              <a:t>посадових</a:t>
            </a:r>
            <a:r>
              <a:rPr lang="ru-RU" sz="1400" dirty="0"/>
              <a:t> </a:t>
            </a:r>
            <a:r>
              <a:rPr lang="ru-RU" sz="1400" dirty="0" err="1"/>
              <a:t>обов’язків</a:t>
            </a:r>
            <a:r>
              <a:rPr lang="ru-RU" sz="1400" dirty="0"/>
              <a:t>, та </a:t>
            </a:r>
            <a:r>
              <a:rPr lang="ru-RU" sz="1400" dirty="0" err="1"/>
              <a:t>діловими</a:t>
            </a:r>
            <a:r>
              <a:rPr lang="ru-RU" sz="1400" dirty="0"/>
              <a:t> </a:t>
            </a:r>
            <a:r>
              <a:rPr lang="ru-RU" sz="1400" dirty="0" err="1"/>
              <a:t>якостями</a:t>
            </a:r>
            <a:r>
              <a:rPr lang="ru-RU" sz="1400" dirty="0"/>
              <a:t> претендента на посаду. </a:t>
            </a:r>
            <a:r>
              <a:rPr lang="ru-RU" sz="1400" dirty="0" err="1"/>
              <a:t>Йдеться</a:t>
            </a:r>
            <a:r>
              <a:rPr lang="ru-RU" sz="1400" dirty="0"/>
              <a:t> про </a:t>
            </a:r>
            <a:r>
              <a:rPr lang="ru-RU" sz="1400" dirty="0" err="1"/>
              <a:t>дисциплінованість</a:t>
            </a:r>
            <a:r>
              <a:rPr lang="ru-RU" sz="1400" dirty="0"/>
              <a:t>, </a:t>
            </a:r>
            <a:r>
              <a:rPr lang="ru-RU" sz="1400" dirty="0" err="1"/>
              <a:t>відповідальність</a:t>
            </a:r>
            <a:r>
              <a:rPr lang="ru-RU" sz="1400" dirty="0"/>
              <a:t>, </a:t>
            </a:r>
            <a:r>
              <a:rPr lang="ru-RU" sz="1400" dirty="0" err="1"/>
              <a:t>чесність</a:t>
            </a:r>
            <a:r>
              <a:rPr lang="ru-RU" sz="1400" dirty="0"/>
              <a:t>, </a:t>
            </a:r>
            <a:r>
              <a:rPr lang="ru-RU" sz="1400" dirty="0" err="1"/>
              <a:t>сумлінність</a:t>
            </a:r>
            <a:r>
              <a:rPr lang="ru-RU" sz="1400" dirty="0"/>
              <a:t>, </a:t>
            </a:r>
            <a:r>
              <a:rPr lang="ru-RU" sz="1400" dirty="0" err="1"/>
              <a:t>компетентність</a:t>
            </a:r>
            <a:r>
              <a:rPr lang="ru-RU" sz="1400" dirty="0"/>
              <a:t>, </a:t>
            </a:r>
            <a:r>
              <a:rPr lang="ru-RU" sz="1400" dirty="0" err="1"/>
              <a:t>ініціативність</a:t>
            </a:r>
            <a:r>
              <a:rPr lang="ru-RU" sz="1400" dirty="0"/>
              <a:t> та </a:t>
            </a:r>
            <a:r>
              <a:rPr lang="ru-RU" sz="1400" dirty="0" err="1"/>
              <a:t>особисті</a:t>
            </a:r>
            <a:r>
              <a:rPr lang="ru-RU" sz="1400" dirty="0"/>
              <a:t> </a:t>
            </a:r>
            <a:r>
              <a:rPr lang="ru-RU" sz="1400" dirty="0" err="1"/>
              <a:t>якості</a:t>
            </a:r>
            <a:r>
              <a:rPr lang="ru-RU" sz="1400" dirty="0"/>
              <a:t> кандидата,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інтелектуального</a:t>
            </a:r>
            <a:r>
              <a:rPr lang="ru-RU" sz="1400" dirty="0"/>
              <a:t> </a:t>
            </a:r>
            <a:r>
              <a:rPr lang="ru-RU" sz="1400" dirty="0" err="1"/>
              <a:t>розвитку</a:t>
            </a:r>
            <a:r>
              <a:rPr lang="ru-RU" sz="1400" dirty="0"/>
              <a:t>, </a:t>
            </a:r>
            <a:r>
              <a:rPr lang="ru-RU" sz="1400" dirty="0" err="1"/>
              <a:t>мотиваційна</a:t>
            </a:r>
            <a:r>
              <a:rPr lang="ru-RU" sz="1400" dirty="0"/>
              <a:t> </a:t>
            </a:r>
            <a:r>
              <a:rPr lang="ru-RU" sz="1400" dirty="0" err="1"/>
              <a:t>спрямованість</a:t>
            </a:r>
            <a:r>
              <a:rPr lang="ru-RU" sz="1400" dirty="0"/>
              <a:t>, </a:t>
            </a:r>
            <a:r>
              <a:rPr lang="ru-RU" sz="1400" dirty="0" err="1"/>
              <a:t>уважність</a:t>
            </a:r>
            <a:r>
              <a:rPr lang="ru-RU" sz="1400" dirty="0"/>
              <a:t>, </a:t>
            </a:r>
            <a:r>
              <a:rPr lang="ru-RU" sz="1400" dirty="0" err="1"/>
              <a:t>поведінка</a:t>
            </a:r>
            <a:r>
              <a:rPr lang="ru-RU" sz="1400" dirty="0"/>
              <a:t>, </a:t>
            </a:r>
            <a:r>
              <a:rPr lang="ru-RU" sz="1400" dirty="0" err="1"/>
              <a:t>працездатність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. </a:t>
            </a:r>
            <a:r>
              <a:rPr lang="ru-RU" sz="1400" dirty="0" err="1"/>
              <a:t>Вітчизняне</a:t>
            </a:r>
            <a:r>
              <a:rPr lang="ru-RU" sz="1400" dirty="0"/>
              <a:t> </a:t>
            </a:r>
            <a:r>
              <a:rPr lang="ru-RU" sz="1400" dirty="0" err="1"/>
              <a:t>трудове</a:t>
            </a:r>
            <a:r>
              <a:rPr lang="ru-RU" sz="1400" dirty="0"/>
              <a:t> </a:t>
            </a:r>
            <a:r>
              <a:rPr lang="ru-RU" sz="1400" dirty="0" err="1"/>
              <a:t>законодавство</a:t>
            </a:r>
            <a:r>
              <a:rPr lang="ru-RU" sz="1400" dirty="0"/>
              <a:t> не </a:t>
            </a:r>
            <a:r>
              <a:rPr lang="ru-RU" sz="1400" dirty="0" err="1"/>
              <a:t>встановлює</a:t>
            </a:r>
            <a:r>
              <a:rPr lang="ru-RU" sz="1400" dirty="0"/>
              <a:t> </a:t>
            </a:r>
            <a:r>
              <a:rPr lang="ru-RU" sz="1400" dirty="0" err="1"/>
              <a:t>чітких</a:t>
            </a:r>
            <a:r>
              <a:rPr lang="ru-RU" sz="1400" dirty="0"/>
              <a:t> рамок </a:t>
            </a:r>
            <a:r>
              <a:rPr lang="ru-RU" sz="1400" dirty="0" err="1"/>
              <a:t>щодо</a:t>
            </a:r>
            <a:r>
              <a:rPr lang="ru-RU" sz="1400" dirty="0"/>
              <a:t> того, </a:t>
            </a:r>
            <a:r>
              <a:rPr lang="ru-RU" sz="1400" dirty="0" err="1"/>
              <a:t>хто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визначати</a:t>
            </a:r>
            <a:r>
              <a:rPr lang="ru-RU" sz="1400" dirty="0"/>
              <a:t> </a:t>
            </a:r>
            <a:r>
              <a:rPr lang="ru-RU" sz="1400" dirty="0" err="1"/>
              <a:t>успішність</a:t>
            </a:r>
            <a:r>
              <a:rPr lang="ru-RU" sz="1400" dirty="0"/>
              <a:t> </a:t>
            </a:r>
            <a:r>
              <a:rPr lang="ru-RU" sz="1400" dirty="0" err="1"/>
              <a:t>випробувального</a:t>
            </a:r>
            <a:r>
              <a:rPr lang="ru-RU" sz="1400" dirty="0"/>
              <a:t> </a:t>
            </a:r>
            <a:r>
              <a:rPr lang="ru-RU" sz="1400" dirty="0" err="1"/>
              <a:t>терміну</a:t>
            </a:r>
            <a:r>
              <a:rPr lang="ru-RU" sz="1400" dirty="0"/>
              <a:t> у претендента на посаду.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запропонувати</a:t>
            </a:r>
            <a:r>
              <a:rPr lang="ru-RU" sz="1400" dirty="0"/>
              <a:t> </a:t>
            </a:r>
            <a:r>
              <a:rPr lang="ru-RU" sz="1400" dirty="0" err="1"/>
              <a:t>створити</a:t>
            </a:r>
            <a:r>
              <a:rPr lang="ru-RU" sz="1400" dirty="0"/>
              <a:t> </a:t>
            </a:r>
            <a:r>
              <a:rPr lang="ru-RU" sz="1400" dirty="0" err="1"/>
              <a:t>спеціальну</a:t>
            </a:r>
            <a:r>
              <a:rPr lang="ru-RU" sz="1400" dirty="0"/>
              <a:t> </a:t>
            </a:r>
            <a:r>
              <a:rPr lang="ru-RU" sz="1400" dirty="0" err="1"/>
              <a:t>комісію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доручити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безпосередньому</a:t>
            </a:r>
            <a:r>
              <a:rPr lang="ru-RU" sz="1400" dirty="0"/>
              <a:t> </a:t>
            </a:r>
            <a:r>
              <a:rPr lang="ru-RU" sz="1400" dirty="0" err="1"/>
              <a:t>керівнику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керівнику</a:t>
            </a:r>
            <a:r>
              <a:rPr lang="ru-RU" sz="1400" dirty="0"/>
              <a:t> </a:t>
            </a:r>
            <a:r>
              <a:rPr lang="ru-RU" sz="1400" dirty="0" err="1"/>
              <a:t>відділу</a:t>
            </a:r>
            <a:r>
              <a:rPr lang="ru-RU" sz="1400" dirty="0"/>
              <a:t> </a:t>
            </a:r>
            <a:r>
              <a:rPr lang="ru-RU" sz="1400" dirty="0" err="1"/>
              <a:t>кадрів</a:t>
            </a:r>
            <a:r>
              <a:rPr lang="ru-RU" sz="1400" dirty="0"/>
              <a:t>, як у </a:t>
            </a:r>
            <a:r>
              <a:rPr lang="ru-RU" sz="1400" dirty="0" err="1"/>
              <a:t>наведеному</a:t>
            </a:r>
            <a:r>
              <a:rPr lang="ru-RU" sz="1400" dirty="0"/>
              <a:t> </a:t>
            </a:r>
            <a:r>
              <a:rPr lang="ru-RU" sz="1400" dirty="0" err="1"/>
              <a:t>вище</a:t>
            </a:r>
            <a:r>
              <a:rPr lang="ru-RU" sz="1400" dirty="0"/>
              <a:t> </a:t>
            </a:r>
            <a:r>
              <a:rPr lang="ru-RU" sz="1400" dirty="0" err="1"/>
              <a:t>зразку</a:t>
            </a:r>
            <a:r>
              <a:rPr lang="ru-RU" sz="1400" dirty="0"/>
              <a:t> наказу. При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бажано</a:t>
            </a:r>
            <a:r>
              <a:rPr lang="ru-RU" sz="1400" dirty="0"/>
              <a:t>, </a:t>
            </a:r>
            <a:r>
              <a:rPr lang="ru-RU" sz="1400" dirty="0" err="1"/>
              <a:t>хоча</a:t>
            </a:r>
            <a:r>
              <a:rPr lang="ru-RU" sz="1400" dirty="0"/>
              <a:t> й не </a:t>
            </a:r>
            <a:r>
              <a:rPr lang="ru-RU" sz="1400" dirty="0" err="1"/>
              <a:t>обов’язково</a:t>
            </a:r>
            <a:r>
              <a:rPr lang="ru-RU" sz="1400" dirty="0"/>
              <a:t>, </a:t>
            </a:r>
            <a:r>
              <a:rPr lang="ru-RU" sz="1400" dirty="0" err="1"/>
              <a:t>скласти</a:t>
            </a:r>
            <a:r>
              <a:rPr lang="ru-RU" sz="1400" dirty="0"/>
              <a:t> </a:t>
            </a:r>
            <a:r>
              <a:rPr lang="ru-RU" sz="1400" dirty="0" err="1"/>
              <a:t>відповідний</a:t>
            </a:r>
            <a:r>
              <a:rPr lang="ru-RU" sz="1400" dirty="0"/>
              <a:t> акт, </a:t>
            </a:r>
            <a:r>
              <a:rPr lang="ru-RU" sz="1400" dirty="0" err="1"/>
              <a:t>куди</a:t>
            </a:r>
            <a:r>
              <a:rPr lang="ru-RU" sz="1400" dirty="0"/>
              <a:t> </a:t>
            </a:r>
            <a:r>
              <a:rPr lang="ru-RU" sz="1400" dirty="0" err="1"/>
              <a:t>включити</a:t>
            </a:r>
            <a:r>
              <a:rPr lang="ru-RU" sz="1400" dirty="0"/>
              <a:t> </a:t>
            </a:r>
            <a:r>
              <a:rPr lang="ru-RU" sz="1400" dirty="0" err="1"/>
              <a:t>доповідні</a:t>
            </a:r>
            <a:r>
              <a:rPr lang="ru-RU" sz="1400" dirty="0"/>
              <a:t> записки, </a:t>
            </a:r>
            <a:r>
              <a:rPr lang="ru-RU" sz="1400" dirty="0" err="1"/>
              <a:t>накази</a:t>
            </a:r>
            <a:r>
              <a:rPr lang="ru-RU" sz="1400" dirty="0"/>
              <a:t> (</a:t>
            </a:r>
            <a:r>
              <a:rPr lang="ru-RU" sz="1400" dirty="0" err="1"/>
              <a:t>наприклад</a:t>
            </a:r>
            <a:r>
              <a:rPr lang="ru-RU" sz="1400" dirty="0"/>
              <a:t>, про </a:t>
            </a:r>
            <a:r>
              <a:rPr lang="ru-RU" sz="1400" dirty="0" err="1"/>
              <a:t>заохочення</a:t>
            </a:r>
            <a:r>
              <a:rPr lang="ru-RU" sz="1400" dirty="0"/>
              <a:t>, </a:t>
            </a:r>
            <a:r>
              <a:rPr lang="ru-RU" sz="1400" dirty="0" err="1"/>
              <a:t>накладення</a:t>
            </a:r>
            <a:r>
              <a:rPr lang="ru-RU" sz="1400" dirty="0"/>
              <a:t> </a:t>
            </a:r>
            <a:r>
              <a:rPr lang="ru-RU" sz="1400" dirty="0" err="1"/>
              <a:t>дисциплінарного</a:t>
            </a:r>
            <a:r>
              <a:rPr lang="ru-RU" sz="1400" dirty="0"/>
              <a:t> </a:t>
            </a:r>
            <a:r>
              <a:rPr lang="ru-RU" sz="1400" dirty="0" err="1"/>
              <a:t>стягнення</a:t>
            </a:r>
            <a:r>
              <a:rPr lang="ru-RU" sz="1400" dirty="0"/>
              <a:t>), характеристики </a:t>
            </a:r>
            <a:r>
              <a:rPr lang="ru-RU" sz="1400" dirty="0" err="1"/>
              <a:t>тощо</a:t>
            </a:r>
            <a:r>
              <a:rPr lang="ru-RU" sz="1400" dirty="0"/>
              <a:t>. При </a:t>
            </a:r>
            <a:r>
              <a:rPr lang="ru-RU" sz="1400" dirty="0" err="1"/>
              <a:t>оцінці</a:t>
            </a:r>
            <a:r>
              <a:rPr lang="ru-RU" sz="1400" dirty="0"/>
              <a:t> </a:t>
            </a:r>
            <a:r>
              <a:rPr lang="ru-RU" sz="1400" dirty="0" err="1"/>
              <a:t>результатів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доцільно</a:t>
            </a:r>
            <a:r>
              <a:rPr lang="ru-RU" sz="1400" dirty="0"/>
              <a:t> </a:t>
            </a:r>
            <a:r>
              <a:rPr lang="ru-RU" sz="1400" dirty="0" err="1"/>
              <a:t>враховувати</a:t>
            </a:r>
            <a:r>
              <a:rPr lang="ru-RU" sz="1400" dirty="0"/>
              <a:t> думку </a:t>
            </a:r>
            <a:r>
              <a:rPr lang="ru-RU" sz="1400" dirty="0" err="1"/>
              <a:t>членів</a:t>
            </a:r>
            <a:r>
              <a:rPr lang="ru-RU" sz="1400" dirty="0"/>
              <a:t> трудового </a:t>
            </a:r>
            <a:r>
              <a:rPr lang="ru-RU" sz="1400" dirty="0" err="1"/>
              <a:t>колективу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об’єктивно</a:t>
            </a:r>
            <a:r>
              <a:rPr lang="ru-RU" sz="1400" dirty="0"/>
              <a:t> </a:t>
            </a:r>
            <a:r>
              <a:rPr lang="ru-RU" sz="1400" dirty="0" err="1"/>
              <a:t>оцінити</a:t>
            </a:r>
            <a:r>
              <a:rPr lang="ru-RU" sz="1400" dirty="0"/>
              <a:t> </a:t>
            </a:r>
            <a:r>
              <a:rPr lang="ru-RU" sz="1400" dirty="0" err="1"/>
              <a:t>професійні</a:t>
            </a:r>
            <a:r>
              <a:rPr lang="ru-RU" sz="1400" dirty="0"/>
              <a:t>, </a:t>
            </a:r>
            <a:r>
              <a:rPr lang="ru-RU" sz="1400" dirty="0" err="1"/>
              <a:t>ділові</a:t>
            </a:r>
            <a:r>
              <a:rPr lang="ru-RU" sz="1400" dirty="0"/>
              <a:t> та </a:t>
            </a:r>
            <a:r>
              <a:rPr lang="ru-RU" sz="1400" dirty="0" err="1"/>
              <a:t>особисті</a:t>
            </a:r>
            <a:r>
              <a:rPr lang="ru-RU" sz="1400" dirty="0"/>
              <a:t> </a:t>
            </a:r>
            <a:r>
              <a:rPr lang="ru-RU" sz="1400" dirty="0" err="1"/>
              <a:t>якості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.</a:t>
            </a:r>
          </a:p>
          <a:p>
            <a:r>
              <a:rPr lang="ru-RU" sz="1400" dirty="0"/>
              <a:t>Як </a:t>
            </a:r>
            <a:r>
              <a:rPr lang="ru-RU" sz="1400" dirty="0" err="1"/>
              <a:t>вказано</a:t>
            </a:r>
            <a:r>
              <a:rPr lang="ru-RU" sz="1400" dirty="0"/>
              <a:t> у ст. 28 </a:t>
            </a:r>
            <a:r>
              <a:rPr lang="ru-RU" sz="1400" dirty="0" err="1"/>
              <a:t>КЗпП</a:t>
            </a:r>
            <a:r>
              <a:rPr lang="ru-RU" sz="1400" dirty="0"/>
              <a:t>, </a:t>
            </a:r>
            <a:r>
              <a:rPr lang="ru-RU" sz="1400" b="1" dirty="0"/>
              <a:t>у </a:t>
            </a:r>
            <a:r>
              <a:rPr lang="ru-RU" sz="1400" b="1" dirty="0" err="1"/>
              <a:t>разі</a:t>
            </a:r>
            <a:r>
              <a:rPr lang="ru-RU" sz="1400" b="1" dirty="0"/>
              <a:t> коли строк </a:t>
            </a:r>
            <a:r>
              <a:rPr lang="ru-RU" sz="1400" b="1" dirty="0" err="1"/>
              <a:t>випробування</a:t>
            </a:r>
            <a:r>
              <a:rPr lang="ru-RU" sz="1400" b="1" dirty="0"/>
              <a:t> </a:t>
            </a:r>
            <a:r>
              <a:rPr lang="ru-RU" sz="1400" b="1" dirty="0" err="1"/>
              <a:t>закінчився</a:t>
            </a:r>
            <a:r>
              <a:rPr lang="ru-RU" sz="1400" b="1" dirty="0"/>
              <a:t>, а </a:t>
            </a:r>
            <a:r>
              <a:rPr lang="ru-RU" sz="1400" b="1" dirty="0" err="1"/>
              <a:t>працівник</a:t>
            </a:r>
            <a:r>
              <a:rPr lang="ru-RU" sz="1400" b="1" dirty="0"/>
              <a:t> </a:t>
            </a:r>
            <a:r>
              <a:rPr lang="ru-RU" sz="1400" b="1" dirty="0" err="1"/>
              <a:t>продовжує</a:t>
            </a:r>
            <a:r>
              <a:rPr lang="ru-RU" sz="1400" b="1" dirty="0"/>
              <a:t> </a:t>
            </a:r>
            <a:r>
              <a:rPr lang="ru-RU" sz="1400" b="1" dirty="0" err="1"/>
              <a:t>працювати</a:t>
            </a:r>
            <a:r>
              <a:rPr lang="ru-RU" sz="1400" b="1" dirty="0"/>
              <a:t>, то </a:t>
            </a:r>
            <a:r>
              <a:rPr lang="ru-RU" sz="1400" b="1" dirty="0" err="1"/>
              <a:t>його</a:t>
            </a:r>
            <a:r>
              <a:rPr lang="ru-RU" sz="1400" b="1" dirty="0"/>
              <a:t> </a:t>
            </a:r>
            <a:r>
              <a:rPr lang="ru-RU" sz="1400" b="1" dirty="0" err="1"/>
              <a:t>слід</a:t>
            </a:r>
            <a:r>
              <a:rPr lang="ru-RU" sz="1400" b="1" dirty="0"/>
              <a:t> </a:t>
            </a:r>
            <a:r>
              <a:rPr lang="ru-RU" sz="1400" b="1" dirty="0" err="1"/>
              <a:t>вважати</a:t>
            </a:r>
            <a:r>
              <a:rPr lang="ru-RU" sz="1400" b="1" dirty="0"/>
              <a:t> таким, </a:t>
            </a:r>
            <a:r>
              <a:rPr lang="ru-RU" sz="1400" b="1" dirty="0" err="1"/>
              <a:t>що</a:t>
            </a:r>
            <a:r>
              <a:rPr lang="ru-RU" sz="1400" b="1" dirty="0"/>
              <a:t> </a:t>
            </a:r>
            <a:r>
              <a:rPr lang="ru-RU" sz="1400" b="1" dirty="0" err="1"/>
              <a:t>витримав</a:t>
            </a:r>
            <a:r>
              <a:rPr lang="ru-RU" sz="1400" b="1" dirty="0"/>
              <a:t> </a:t>
            </a:r>
            <a:r>
              <a:rPr lang="ru-RU" sz="1400" b="1" dirty="0" err="1"/>
              <a:t>випробування</a:t>
            </a:r>
            <a:r>
              <a:rPr lang="ru-RU" sz="1400" dirty="0"/>
              <a:t>.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звернути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у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випадку</a:t>
            </a:r>
            <a:r>
              <a:rPr lang="ru-RU" sz="1400" dirty="0"/>
              <a:t> </a:t>
            </a:r>
            <a:r>
              <a:rPr lang="ru-RU" sz="1400" dirty="0" err="1"/>
              <a:t>видавати</a:t>
            </a:r>
            <a:r>
              <a:rPr lang="ru-RU" sz="1400" dirty="0"/>
              <a:t> </a:t>
            </a:r>
            <a:r>
              <a:rPr lang="ru-RU" sz="1400" dirty="0" err="1"/>
              <a:t>спеціальний</a:t>
            </a:r>
            <a:r>
              <a:rPr lang="ru-RU" sz="1400" dirty="0"/>
              <a:t> наказ про </a:t>
            </a:r>
            <a:r>
              <a:rPr lang="ru-RU" sz="1400" dirty="0" err="1"/>
              <a:t>остаточне</a:t>
            </a:r>
            <a:r>
              <a:rPr lang="ru-RU" sz="1400" dirty="0"/>
              <a:t> </a:t>
            </a:r>
            <a:r>
              <a:rPr lang="ru-RU" sz="1400" u="sng" dirty="0" err="1">
                <a:hlinkClick r:id="rId2"/>
              </a:rPr>
              <a:t>прийняття</a:t>
            </a:r>
            <a:r>
              <a:rPr lang="ru-RU" sz="1400" u="sng" dirty="0">
                <a:hlinkClick r:id="rId2"/>
              </a:rPr>
              <a:t> на роботу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пройшов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, не </a:t>
            </a:r>
            <a:r>
              <a:rPr lang="ru-RU" sz="1400" dirty="0" err="1"/>
              <a:t>потрібно</a:t>
            </a:r>
            <a:r>
              <a:rPr lang="ru-RU" sz="1400" dirty="0"/>
              <a:t>. </a:t>
            </a:r>
            <a:r>
              <a:rPr lang="ru-RU" sz="1400" dirty="0" err="1"/>
              <a:t>Відповідно</a:t>
            </a:r>
            <a:r>
              <a:rPr lang="ru-RU" sz="1400" dirty="0"/>
              <a:t>, </a:t>
            </a:r>
            <a:r>
              <a:rPr lang="ru-RU" sz="1400" dirty="0" err="1"/>
              <a:t>наступне</a:t>
            </a:r>
            <a:r>
              <a:rPr lang="ru-RU" sz="1400" dirty="0"/>
              <a:t> </a:t>
            </a:r>
            <a:r>
              <a:rPr lang="ru-RU" sz="1400" dirty="0" err="1"/>
              <a:t>розірвання</a:t>
            </a:r>
            <a:r>
              <a:rPr lang="ru-RU" sz="1400" dirty="0"/>
              <a:t> трудового договору </a:t>
            </a:r>
            <a:r>
              <a:rPr lang="ru-RU" sz="1400" dirty="0" err="1"/>
              <a:t>допускається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на </a:t>
            </a:r>
            <a:r>
              <a:rPr lang="ru-RU" sz="1400" dirty="0" err="1"/>
              <a:t>загальних</a:t>
            </a:r>
            <a:r>
              <a:rPr lang="ru-RU" sz="1400" dirty="0"/>
              <a:t> </a:t>
            </a:r>
            <a:r>
              <a:rPr lang="ru-RU" sz="1400" dirty="0" err="1"/>
              <a:t>підставах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5880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b="1" dirty="0" err="1"/>
              <a:t>Розірвання</a:t>
            </a:r>
            <a:r>
              <a:rPr lang="ru-RU" sz="1400" b="1" dirty="0"/>
              <a:t> </a:t>
            </a:r>
            <a:r>
              <a:rPr lang="ru-RU" sz="1400" b="1" dirty="0" err="1"/>
              <a:t>трудових</a:t>
            </a:r>
            <a:r>
              <a:rPr lang="ru-RU" sz="1400" b="1" dirty="0"/>
              <a:t> </a:t>
            </a:r>
            <a:r>
              <a:rPr lang="ru-RU" sz="1400" b="1" dirty="0" err="1"/>
              <a:t>відносин</a:t>
            </a:r>
            <a:endParaRPr lang="ru-RU" sz="1400" dirty="0"/>
          </a:p>
          <a:p>
            <a:r>
              <a:rPr lang="ru-RU" sz="1400" dirty="0" err="1"/>
              <a:t>Який</a:t>
            </a:r>
            <a:r>
              <a:rPr lang="ru-RU" sz="1400" dirty="0"/>
              <a:t> же порядок </a:t>
            </a:r>
            <a:r>
              <a:rPr lang="ru-RU" sz="1400" dirty="0" err="1"/>
              <a:t>розірвання</a:t>
            </a:r>
            <a:r>
              <a:rPr lang="ru-RU" sz="1400" dirty="0"/>
              <a:t> </a:t>
            </a:r>
            <a:r>
              <a:rPr lang="ru-RU" sz="1400" dirty="0" err="1"/>
              <a:t>трудових</a:t>
            </a:r>
            <a:r>
              <a:rPr lang="ru-RU" sz="1400" dirty="0"/>
              <a:t> </a:t>
            </a:r>
            <a:r>
              <a:rPr lang="ru-RU" sz="1400" dirty="0" err="1"/>
              <a:t>відносин</a:t>
            </a:r>
            <a:r>
              <a:rPr lang="ru-RU" sz="1400" dirty="0"/>
              <a:t> з </a:t>
            </a:r>
            <a:r>
              <a:rPr lang="ru-RU" sz="1400" dirty="0" err="1"/>
              <a:t>працівником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не </a:t>
            </a:r>
            <a:r>
              <a:rPr lang="ru-RU" sz="1400" dirty="0" err="1"/>
              <a:t>витримав</a:t>
            </a:r>
            <a:r>
              <a:rPr lang="ru-RU" sz="1400" dirty="0"/>
              <a:t> умов та порядку </a:t>
            </a:r>
            <a:r>
              <a:rPr lang="ru-RU" sz="1400" dirty="0" err="1"/>
              <a:t>встановленого</a:t>
            </a:r>
            <a:r>
              <a:rPr lang="ru-RU" sz="1400" dirty="0"/>
              <a:t> </a:t>
            </a:r>
            <a:r>
              <a:rPr lang="ru-RU" sz="1400" dirty="0" err="1"/>
              <a:t>роботодавцем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? </a:t>
            </a:r>
            <a:r>
              <a:rPr lang="ru-RU" sz="1400" dirty="0" err="1"/>
              <a:t>Зауважимо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b="1" dirty="0" err="1"/>
              <a:t>звільнення</a:t>
            </a:r>
            <a:r>
              <a:rPr lang="ru-RU" sz="1400" b="1" dirty="0"/>
              <a:t> з </a:t>
            </a:r>
            <a:r>
              <a:rPr lang="ru-RU" sz="1400" b="1" dirty="0" err="1"/>
              <a:t>роботи</a:t>
            </a:r>
            <a:r>
              <a:rPr lang="ru-RU" sz="1400" b="1" dirty="0"/>
              <a:t> </a:t>
            </a:r>
            <a:r>
              <a:rPr lang="ru-RU" sz="1400" b="1" dirty="0" err="1"/>
              <a:t>відповідно</a:t>
            </a:r>
            <a:r>
              <a:rPr lang="ru-RU" sz="1400" b="1" dirty="0"/>
              <a:t> ст. 28 </a:t>
            </a:r>
            <a:r>
              <a:rPr lang="ru-RU" sz="1400" b="1" dirty="0" err="1"/>
              <a:t>КЗпП</a:t>
            </a:r>
            <a:r>
              <a:rPr lang="ru-RU" sz="1400" b="1" dirty="0"/>
              <a:t> </a:t>
            </a:r>
            <a:r>
              <a:rPr lang="ru-RU" sz="1400" b="1" dirty="0" err="1"/>
              <a:t>може</a:t>
            </a:r>
            <a:r>
              <a:rPr lang="ru-RU" sz="1400" b="1" dirty="0"/>
              <a:t> </a:t>
            </a:r>
            <a:r>
              <a:rPr lang="ru-RU" sz="1400" b="1" dirty="0" err="1"/>
              <a:t>відбуватися</a:t>
            </a:r>
            <a:r>
              <a:rPr lang="ru-RU" sz="1400" b="1" dirty="0"/>
              <a:t> </a:t>
            </a:r>
            <a:r>
              <a:rPr lang="ru-RU" sz="1400" b="1" dirty="0" err="1"/>
              <a:t>лише</a:t>
            </a:r>
            <a:r>
              <a:rPr lang="ru-RU" sz="1400" b="1" dirty="0"/>
              <a:t> до </a:t>
            </a:r>
            <a:r>
              <a:rPr lang="ru-RU" sz="1400" b="1" dirty="0" err="1"/>
              <a:t>закінчення</a:t>
            </a:r>
            <a:r>
              <a:rPr lang="ru-RU" sz="1400" b="1" dirty="0"/>
              <a:t> </a:t>
            </a:r>
            <a:r>
              <a:rPr lang="ru-RU" sz="1400" b="1" dirty="0" err="1"/>
              <a:t>терміну</a:t>
            </a:r>
            <a:r>
              <a:rPr lang="ru-RU" sz="1400" b="1" dirty="0"/>
              <a:t> </a:t>
            </a:r>
            <a:r>
              <a:rPr lang="ru-RU" sz="1400" b="1" dirty="0" err="1"/>
              <a:t>випробування</a:t>
            </a:r>
            <a:r>
              <a:rPr lang="ru-RU" sz="1400" dirty="0"/>
              <a:t>. При </a:t>
            </a:r>
            <a:r>
              <a:rPr lang="ru-RU" sz="1400" dirty="0" err="1"/>
              <a:t>цьому</a:t>
            </a:r>
            <a:r>
              <a:rPr lang="ru-RU" sz="1400" dirty="0"/>
              <a:t>, як </a:t>
            </a:r>
            <a:r>
              <a:rPr lang="ru-RU" sz="1400" dirty="0" err="1"/>
              <a:t>вже</a:t>
            </a:r>
            <a:r>
              <a:rPr lang="ru-RU" sz="1400" dirty="0"/>
              <a:t> </a:t>
            </a:r>
            <a:r>
              <a:rPr lang="ru-RU" sz="1400" dirty="0" err="1"/>
              <a:t>будо</a:t>
            </a:r>
            <a:r>
              <a:rPr lang="ru-RU" sz="1400" dirty="0"/>
              <a:t> </a:t>
            </a:r>
            <a:r>
              <a:rPr lang="ru-RU" sz="1400" dirty="0" err="1"/>
              <a:t>зазначено</a:t>
            </a:r>
            <a:r>
              <a:rPr lang="ru-RU" sz="1400" dirty="0"/>
              <a:t>, </a:t>
            </a:r>
            <a:r>
              <a:rPr lang="ru-RU" sz="1400" dirty="0" err="1"/>
              <a:t>мається</a:t>
            </a:r>
            <a:r>
              <a:rPr lang="ru-RU" sz="1400" dirty="0"/>
              <a:t> на </a:t>
            </a:r>
            <a:r>
              <a:rPr lang="ru-RU" sz="1400" dirty="0" err="1"/>
              <a:t>увазі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звільнення</a:t>
            </a:r>
            <a:r>
              <a:rPr lang="ru-RU" sz="1400" dirty="0"/>
              <a:t> за результатами </a:t>
            </a:r>
            <a:r>
              <a:rPr lang="ru-RU" sz="1400" dirty="0" err="1"/>
              <a:t>випробування</a:t>
            </a:r>
            <a:r>
              <a:rPr lang="ru-RU" sz="1400" dirty="0"/>
              <a:t> є правом, а не </a:t>
            </a:r>
            <a:r>
              <a:rPr lang="ru-RU" sz="1400" dirty="0" err="1"/>
              <a:t>обов’язком</a:t>
            </a:r>
            <a:r>
              <a:rPr lang="ru-RU" sz="1400" dirty="0"/>
              <a:t> </a:t>
            </a:r>
            <a:r>
              <a:rPr lang="ru-RU" sz="1400" dirty="0" err="1"/>
              <a:t>роботодавця</a:t>
            </a:r>
            <a:r>
              <a:rPr lang="ru-RU" sz="1400" dirty="0"/>
              <a:t>. </a:t>
            </a:r>
            <a:r>
              <a:rPr lang="ru-RU" sz="1400" dirty="0" err="1"/>
              <a:t>Відповідно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не </a:t>
            </a:r>
            <a:r>
              <a:rPr lang="ru-RU" sz="1400" dirty="0" err="1"/>
              <a:t>витримав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, </a:t>
            </a:r>
            <a:r>
              <a:rPr lang="ru-RU" sz="1400" dirty="0" err="1"/>
              <a:t>роботодавець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не </a:t>
            </a:r>
            <a:r>
              <a:rPr lang="ru-RU" sz="1400" dirty="0" err="1"/>
              <a:t>звільнити</a:t>
            </a:r>
            <a:r>
              <a:rPr lang="ru-RU" sz="1400" dirty="0"/>
              <a:t>, а, </a:t>
            </a:r>
            <a:r>
              <a:rPr lang="ru-RU" sz="1400" dirty="0" err="1"/>
              <a:t>приміром</a:t>
            </a:r>
            <a:r>
              <a:rPr lang="ru-RU" sz="1400" dirty="0"/>
              <a:t>, перевести за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згодою</a:t>
            </a:r>
            <a:r>
              <a:rPr lang="ru-RU" sz="1400" dirty="0"/>
              <a:t> на </a:t>
            </a:r>
            <a:r>
              <a:rPr lang="ru-RU" sz="1400" dirty="0" err="1"/>
              <a:t>іншу</a:t>
            </a:r>
            <a:r>
              <a:rPr lang="ru-RU" sz="1400" dirty="0"/>
              <a:t>, </a:t>
            </a:r>
            <a:r>
              <a:rPr lang="ru-RU" sz="1400" dirty="0" err="1"/>
              <a:t>менш</a:t>
            </a:r>
            <a:r>
              <a:rPr lang="ru-RU" sz="1400" dirty="0"/>
              <a:t> </a:t>
            </a:r>
            <a:r>
              <a:rPr lang="ru-RU" sz="1400" dirty="0" err="1"/>
              <a:t>відповідальну</a:t>
            </a:r>
            <a:r>
              <a:rPr lang="ru-RU" sz="1400" dirty="0"/>
              <a:t> посаду.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погоджується</a:t>
            </a:r>
            <a:r>
              <a:rPr lang="ru-RU" sz="1400" dirty="0"/>
              <a:t> на </a:t>
            </a:r>
            <a:r>
              <a:rPr lang="ru-RU" sz="1400" dirty="0" err="1"/>
              <a:t>таке</a:t>
            </a:r>
            <a:r>
              <a:rPr lang="ru-RU" sz="1400" dirty="0"/>
              <a:t> </a:t>
            </a:r>
            <a:r>
              <a:rPr lang="ru-RU" sz="1400" dirty="0" err="1"/>
              <a:t>переведення</a:t>
            </a:r>
            <a:r>
              <a:rPr lang="ru-RU" sz="1400" dirty="0"/>
              <a:t>, то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знову</a:t>
            </a:r>
            <a:r>
              <a:rPr lang="ru-RU" sz="1400" dirty="0"/>
              <a:t> не </a:t>
            </a:r>
            <a:r>
              <a:rPr lang="ru-RU" sz="1400" dirty="0" err="1"/>
              <a:t>встановлюється</a:t>
            </a:r>
            <a:r>
              <a:rPr lang="ru-RU" sz="1400" dirty="0"/>
              <a:t>, </a:t>
            </a:r>
            <a:r>
              <a:rPr lang="ru-RU" sz="1400" dirty="0" err="1"/>
              <a:t>оскільки</a:t>
            </a:r>
            <a:r>
              <a:rPr lang="ru-RU" sz="1400" dirty="0"/>
              <a:t> </a:t>
            </a:r>
            <a:r>
              <a:rPr lang="ru-RU" sz="1400" dirty="0" err="1"/>
              <a:t>новий</a:t>
            </a:r>
            <a:r>
              <a:rPr lang="ru-RU" sz="1400" dirty="0"/>
              <a:t>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не </a:t>
            </a:r>
            <a:r>
              <a:rPr lang="ru-RU" sz="1400" dirty="0" err="1"/>
              <a:t>укладається</a:t>
            </a:r>
            <a:r>
              <a:rPr lang="ru-RU" sz="1400" dirty="0"/>
              <a:t>, а </a:t>
            </a:r>
            <a:r>
              <a:rPr lang="ru-RU" sz="1400" dirty="0" err="1"/>
              <a:t>встановлювати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, як </a:t>
            </a:r>
            <a:r>
              <a:rPr lang="ru-RU" sz="1400" dirty="0" err="1"/>
              <a:t>відомо</a:t>
            </a:r>
            <a:r>
              <a:rPr lang="ru-RU" sz="1400" dirty="0"/>
              <a:t>,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при </a:t>
            </a:r>
            <a:r>
              <a:rPr lang="ru-RU" sz="1400" dirty="0" err="1"/>
              <a:t>укладенні</a:t>
            </a:r>
            <a:r>
              <a:rPr lang="ru-RU" sz="1400" dirty="0"/>
              <a:t> трудового договору.</a:t>
            </a:r>
          </a:p>
          <a:p>
            <a:r>
              <a:rPr lang="ru-RU" sz="1400" dirty="0" err="1"/>
              <a:t>Нагадаємо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до </a:t>
            </a:r>
            <a:r>
              <a:rPr lang="ru-RU" sz="1400" dirty="0" err="1"/>
              <a:t>прийняття</a:t>
            </a:r>
            <a:r>
              <a:rPr lang="ru-RU" sz="1400" dirty="0"/>
              <a:t> Закону № 1367, </a:t>
            </a:r>
            <a:r>
              <a:rPr lang="ru-RU" sz="1400" dirty="0" err="1"/>
              <a:t>звільнення</a:t>
            </a:r>
            <a:r>
              <a:rPr lang="ru-RU" sz="1400" dirty="0"/>
              <a:t> за </a:t>
            </a:r>
            <a:r>
              <a:rPr lang="ru-RU" sz="1400" dirty="0" err="1"/>
              <a:t>незадовільними</a:t>
            </a:r>
            <a:r>
              <a:rPr lang="ru-RU" sz="1400" dirty="0"/>
              <a:t> результатами </a:t>
            </a:r>
            <a:r>
              <a:rPr lang="ru-RU" sz="1400" dirty="0" err="1"/>
              <a:t>випробування</a:t>
            </a:r>
            <a:r>
              <a:rPr lang="ru-RU" sz="1400" dirty="0"/>
              <a:t> належало до </a:t>
            </a:r>
            <a:r>
              <a:rPr lang="ru-RU" sz="1400" dirty="0" err="1"/>
              <a:t>групи</a:t>
            </a:r>
            <a:r>
              <a:rPr lang="ru-RU" sz="1400" dirty="0"/>
              <a:t> </a:t>
            </a:r>
            <a:r>
              <a:rPr lang="ru-RU" sz="1400" dirty="0" err="1"/>
              <a:t>звільнень</a:t>
            </a:r>
            <a:r>
              <a:rPr lang="ru-RU" sz="1400" dirty="0"/>
              <a:t> за </a:t>
            </a:r>
            <a:r>
              <a:rPr lang="ru-RU" sz="1400" dirty="0" err="1"/>
              <a:t>погодженням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 трудового договору (</a:t>
            </a:r>
            <a:r>
              <a:rPr lang="ru-RU" sz="1400" dirty="0" err="1"/>
              <a:t>оскільки</a:t>
            </a:r>
            <a:r>
              <a:rPr lang="ru-RU" sz="1400" dirty="0"/>
              <a:t> </a:t>
            </a:r>
            <a:r>
              <a:rPr lang="ru-RU" sz="1400" dirty="0" err="1"/>
              <a:t>вважалося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u="sng" dirty="0" err="1">
                <a:hlinkClick r:id="rId2"/>
              </a:rPr>
              <a:t>прийняття</a:t>
            </a:r>
            <a:r>
              <a:rPr lang="ru-RU" sz="1400" u="sng" dirty="0">
                <a:hlinkClick r:id="rId2"/>
              </a:rPr>
              <a:t> на роботу</a:t>
            </a:r>
            <a:r>
              <a:rPr lang="ru-RU" sz="1400" dirty="0"/>
              <a:t> </a:t>
            </a:r>
            <a:r>
              <a:rPr lang="ru-RU" sz="1400" dirty="0" err="1"/>
              <a:t>сторони</a:t>
            </a:r>
            <a:r>
              <a:rPr lang="ru-RU" sz="1400" dirty="0"/>
              <a:t> </a:t>
            </a:r>
            <a:r>
              <a:rPr lang="ru-RU" sz="1400" dirty="0" err="1"/>
              <a:t>домовилися</a:t>
            </a:r>
            <a:r>
              <a:rPr lang="ru-RU" sz="1400" dirty="0"/>
              <a:t> про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і, </a:t>
            </a:r>
            <a:r>
              <a:rPr lang="ru-RU" sz="1400" dirty="0" err="1"/>
              <a:t>відповідно</a:t>
            </a:r>
            <a:r>
              <a:rPr lang="ru-RU" sz="1400" dirty="0"/>
              <a:t>, </a:t>
            </a:r>
            <a:r>
              <a:rPr lang="ru-RU" sz="1400" dirty="0" err="1"/>
              <a:t>узгодили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собою </a:t>
            </a:r>
            <a:r>
              <a:rPr lang="ru-RU" sz="1400" dirty="0" err="1"/>
              <a:t>можливість</a:t>
            </a:r>
            <a:r>
              <a:rPr lang="ru-RU" sz="1400" dirty="0"/>
              <a:t> </a:t>
            </a:r>
            <a:r>
              <a:rPr lang="ru-RU" sz="1400" dirty="0" err="1"/>
              <a:t>звільнення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той не </a:t>
            </a:r>
            <a:r>
              <a:rPr lang="ru-RU" sz="1400" dirty="0" err="1"/>
              <a:t>витримає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). Але </a:t>
            </a:r>
            <a:r>
              <a:rPr lang="ru-RU" sz="1400" dirty="0" err="1"/>
              <a:t>вже</a:t>
            </a:r>
            <a:r>
              <a:rPr lang="ru-RU" sz="1400" dirty="0"/>
              <a:t> </a:t>
            </a:r>
            <a:r>
              <a:rPr lang="ru-RU" sz="1400" dirty="0" err="1"/>
              <a:t>майже</a:t>
            </a:r>
            <a:r>
              <a:rPr lang="ru-RU" sz="1400" dirty="0"/>
              <a:t> </a:t>
            </a:r>
            <a:r>
              <a:rPr lang="ru-RU" sz="1400" dirty="0" err="1"/>
              <a:t>рік</a:t>
            </a:r>
            <a:r>
              <a:rPr lang="ru-RU" sz="1400" dirty="0"/>
              <a:t> (з дня </a:t>
            </a:r>
            <a:r>
              <a:rPr lang="ru-RU" sz="1400" dirty="0" err="1"/>
              <a:t>набрання</a:t>
            </a:r>
            <a:r>
              <a:rPr lang="ru-RU" sz="1400" dirty="0"/>
              <a:t> </a:t>
            </a:r>
            <a:r>
              <a:rPr lang="ru-RU" sz="1400" dirty="0" err="1"/>
              <a:t>чинності</a:t>
            </a:r>
            <a:r>
              <a:rPr lang="ru-RU" sz="1400" dirty="0"/>
              <a:t> Законом № 1367), </a:t>
            </a:r>
            <a:r>
              <a:rPr lang="ru-RU" sz="1400" b="1" dirty="0" err="1"/>
              <a:t>звільнення</a:t>
            </a:r>
            <a:r>
              <a:rPr lang="ru-RU" sz="1400" b="1" dirty="0"/>
              <a:t> </a:t>
            </a:r>
            <a:r>
              <a:rPr lang="ru-RU" sz="1400" b="1" dirty="0" err="1"/>
              <a:t>працівника</a:t>
            </a:r>
            <a:r>
              <a:rPr lang="ru-RU" sz="1400" b="1" dirty="0"/>
              <a:t> </a:t>
            </a:r>
            <a:r>
              <a:rPr lang="ru-RU" sz="1400" b="1" dirty="0" err="1"/>
              <a:t>внаслідок</a:t>
            </a:r>
            <a:r>
              <a:rPr lang="ru-RU" sz="1400" b="1" dirty="0"/>
              <a:t> </a:t>
            </a:r>
            <a:r>
              <a:rPr lang="ru-RU" sz="1400" b="1" dirty="0" err="1"/>
              <a:t>встановлення</a:t>
            </a:r>
            <a:r>
              <a:rPr lang="ru-RU" sz="1400" b="1" dirty="0"/>
              <a:t> </a:t>
            </a:r>
            <a:r>
              <a:rPr lang="ru-RU" sz="1400" b="1" dirty="0" err="1"/>
              <a:t>його</a:t>
            </a:r>
            <a:r>
              <a:rPr lang="ru-RU" sz="1400" b="1" dirty="0"/>
              <a:t> </a:t>
            </a:r>
            <a:r>
              <a:rPr lang="ru-RU" sz="1400" b="1" dirty="0" err="1"/>
              <a:t>невідповідності</a:t>
            </a:r>
            <a:r>
              <a:rPr lang="ru-RU" sz="1400" b="1" dirty="0"/>
              <a:t> </a:t>
            </a:r>
            <a:r>
              <a:rPr lang="ru-RU" sz="1400" b="1" dirty="0" err="1"/>
              <a:t>займаній</a:t>
            </a:r>
            <a:r>
              <a:rPr lang="ru-RU" sz="1400" b="1" dirty="0"/>
              <a:t> </a:t>
            </a:r>
            <a:r>
              <a:rPr lang="ru-RU" sz="1400" b="1" dirty="0" err="1"/>
              <a:t>посаді</a:t>
            </a:r>
            <a:r>
              <a:rPr lang="ru-RU" sz="1400" b="1" dirty="0"/>
              <a:t>, на яку </a:t>
            </a:r>
            <a:r>
              <a:rPr lang="ru-RU" sz="1400" b="1" dirty="0" err="1"/>
              <a:t>його</a:t>
            </a:r>
            <a:r>
              <a:rPr lang="ru-RU" sz="1400" b="1" dirty="0"/>
              <a:t> </a:t>
            </a:r>
            <a:r>
              <a:rPr lang="ru-RU" sz="1400" b="1" dirty="0" err="1"/>
              <a:t>прийнято</a:t>
            </a:r>
            <a:r>
              <a:rPr lang="ru-RU" sz="1400" b="1" dirty="0"/>
              <a:t>, </a:t>
            </a:r>
            <a:r>
              <a:rPr lang="ru-RU" sz="1400" b="1" dirty="0" err="1"/>
              <a:t>або</a:t>
            </a:r>
            <a:r>
              <a:rPr lang="ru-RU" sz="1400" b="1" dirty="0"/>
              <a:t> </a:t>
            </a:r>
            <a:r>
              <a:rPr lang="ru-RU" sz="1400" b="1" dirty="0" err="1"/>
              <a:t>виконуваній</a:t>
            </a:r>
            <a:r>
              <a:rPr lang="ru-RU" sz="1400" b="1" dirty="0"/>
              <a:t> </a:t>
            </a:r>
            <a:r>
              <a:rPr lang="ru-RU" sz="1400" b="1" dirty="0" err="1"/>
              <a:t>роботі</a:t>
            </a:r>
            <a:r>
              <a:rPr lang="ru-RU" sz="1400" b="1" dirty="0"/>
              <a:t> </a:t>
            </a:r>
            <a:r>
              <a:rPr lang="ru-RU" sz="1400" b="1" dirty="0" err="1"/>
              <a:t>протягом</a:t>
            </a:r>
            <a:r>
              <a:rPr lang="ru-RU" sz="1400" b="1" dirty="0"/>
              <a:t> строку </a:t>
            </a:r>
            <a:r>
              <a:rPr lang="ru-RU" sz="1400" b="1" dirty="0" err="1"/>
              <a:t>випробування</a:t>
            </a:r>
            <a:r>
              <a:rPr lang="ru-RU" sz="1400" b="1" dirty="0"/>
              <a:t> </a:t>
            </a:r>
            <a:r>
              <a:rPr lang="ru-RU" sz="1400" b="1" dirty="0" err="1"/>
              <a:t>віднесено</a:t>
            </a:r>
            <a:r>
              <a:rPr lang="ru-RU" sz="1400" b="1" dirty="0"/>
              <a:t> до </a:t>
            </a:r>
            <a:r>
              <a:rPr lang="ru-RU" sz="1400" b="1" dirty="0" err="1"/>
              <a:t>підстав</a:t>
            </a:r>
            <a:r>
              <a:rPr lang="ru-RU" sz="1400" b="1" dirty="0"/>
              <a:t> </a:t>
            </a:r>
            <a:r>
              <a:rPr lang="ru-RU" sz="1400" b="1" dirty="0" err="1"/>
              <a:t>припинення</a:t>
            </a:r>
            <a:r>
              <a:rPr lang="ru-RU" sz="1400" b="1" dirty="0"/>
              <a:t> трудового договору з </a:t>
            </a:r>
            <a:r>
              <a:rPr lang="ru-RU" sz="1400" b="1" dirty="0" err="1"/>
              <a:t>ініціативи</a:t>
            </a:r>
            <a:r>
              <a:rPr lang="ru-RU" sz="1400" b="1" dirty="0"/>
              <a:t> </a:t>
            </a:r>
            <a:r>
              <a:rPr lang="ru-RU" sz="1400" b="1" dirty="0" err="1"/>
              <a:t>роботодавця</a:t>
            </a:r>
            <a:r>
              <a:rPr lang="ru-RU" sz="1400" dirty="0"/>
              <a:t> (п. 11 ст. 40 </a:t>
            </a:r>
            <a:r>
              <a:rPr lang="ru-RU" sz="1400" dirty="0" err="1"/>
              <a:t>КЗпП</a:t>
            </a:r>
            <a:r>
              <a:rPr lang="ru-RU" sz="1400" dirty="0"/>
              <a:t>).</a:t>
            </a:r>
          </a:p>
          <a:p>
            <a:r>
              <a:rPr lang="ru-RU" sz="1400" b="1" dirty="0"/>
              <a:t>У </a:t>
            </a:r>
            <a:r>
              <a:rPr lang="ru-RU" sz="1400" b="1" dirty="0" err="1"/>
              <a:t>разі</a:t>
            </a:r>
            <a:r>
              <a:rPr lang="ru-RU" sz="1400" b="1" dirty="0"/>
              <a:t> </a:t>
            </a:r>
            <a:r>
              <a:rPr lang="ru-RU" sz="1400" b="1" dirty="0" err="1"/>
              <a:t>встановлення</a:t>
            </a:r>
            <a:r>
              <a:rPr lang="ru-RU" sz="1400" b="1" dirty="0"/>
              <a:t> </a:t>
            </a:r>
            <a:r>
              <a:rPr lang="ru-RU" sz="1400" b="1" dirty="0" err="1"/>
              <a:t>роботодавцем</a:t>
            </a:r>
            <a:r>
              <a:rPr lang="ru-RU" sz="1400" b="1" dirty="0"/>
              <a:t> </a:t>
            </a:r>
            <a:r>
              <a:rPr lang="ru-RU" sz="1400" b="1" dirty="0" err="1"/>
              <a:t>невідповідності</a:t>
            </a:r>
            <a:r>
              <a:rPr lang="ru-RU" sz="1400" b="1" dirty="0"/>
              <a:t> </a:t>
            </a:r>
            <a:r>
              <a:rPr lang="ru-RU" sz="1400" b="1" dirty="0" err="1"/>
              <a:t>працівника</a:t>
            </a:r>
            <a:r>
              <a:rPr lang="ru-RU" sz="1400" b="1" dirty="0"/>
              <a:t> </a:t>
            </a:r>
            <a:r>
              <a:rPr lang="ru-RU" sz="1400" b="1" dirty="0" err="1"/>
              <a:t>займаній</a:t>
            </a:r>
            <a:r>
              <a:rPr lang="ru-RU" sz="1400" b="1" dirty="0"/>
              <a:t> </a:t>
            </a:r>
            <a:r>
              <a:rPr lang="ru-RU" sz="1400" b="1" dirty="0" err="1"/>
              <a:t>посаді</a:t>
            </a:r>
            <a:r>
              <a:rPr lang="ru-RU" sz="1400" b="1" dirty="0"/>
              <a:t>, на яку </a:t>
            </a:r>
            <a:r>
              <a:rPr lang="ru-RU" sz="1400" b="1" dirty="0" err="1"/>
              <a:t>його</a:t>
            </a:r>
            <a:r>
              <a:rPr lang="ru-RU" sz="1400" b="1" dirty="0"/>
              <a:t> </a:t>
            </a:r>
            <a:r>
              <a:rPr lang="ru-RU" sz="1400" b="1" dirty="0" err="1"/>
              <a:t>прийнято</a:t>
            </a:r>
            <a:r>
              <a:rPr lang="ru-RU" sz="1400" b="1" dirty="0"/>
              <a:t>, </a:t>
            </a:r>
            <a:r>
              <a:rPr lang="ru-RU" sz="1400" b="1" dirty="0" err="1"/>
              <a:t>або</a:t>
            </a:r>
            <a:r>
              <a:rPr lang="ru-RU" sz="1400" b="1" dirty="0"/>
              <a:t> </a:t>
            </a:r>
            <a:r>
              <a:rPr lang="ru-RU" sz="1400" b="1" dirty="0" err="1"/>
              <a:t>виконуваній</a:t>
            </a:r>
            <a:r>
              <a:rPr lang="ru-RU" sz="1400" b="1" dirty="0"/>
              <a:t> </a:t>
            </a:r>
            <a:r>
              <a:rPr lang="ru-RU" sz="1400" b="1" dirty="0" err="1"/>
              <a:t>роботі</a:t>
            </a:r>
            <a:r>
              <a:rPr lang="ru-RU" sz="1400" b="1" dirty="0"/>
              <a:t> </a:t>
            </a:r>
            <a:r>
              <a:rPr lang="ru-RU" sz="1400" b="1" dirty="0" err="1"/>
              <a:t>він</a:t>
            </a:r>
            <a:r>
              <a:rPr lang="ru-RU" sz="1400" b="1" dirty="0"/>
              <a:t> </a:t>
            </a:r>
            <a:r>
              <a:rPr lang="ru-RU" sz="1400" b="1" dirty="0" err="1"/>
              <a:t>має</a:t>
            </a:r>
            <a:r>
              <a:rPr lang="ru-RU" sz="1400" b="1" dirty="0"/>
              <a:t> право </a:t>
            </a:r>
            <a:r>
              <a:rPr lang="ru-RU" sz="1400" b="1" dirty="0" err="1"/>
              <a:t>протягом</a:t>
            </a:r>
            <a:r>
              <a:rPr lang="ru-RU" sz="1400" b="1" dirty="0"/>
              <a:t> строку </a:t>
            </a:r>
            <a:r>
              <a:rPr lang="ru-RU" sz="1400" b="1" dirty="0" err="1"/>
              <a:t>випробування</a:t>
            </a:r>
            <a:r>
              <a:rPr lang="ru-RU" sz="1400" b="1" dirty="0"/>
              <a:t> </a:t>
            </a:r>
            <a:r>
              <a:rPr lang="ru-RU" sz="1400" b="1" dirty="0" err="1"/>
              <a:t>звільнити</a:t>
            </a:r>
            <a:r>
              <a:rPr lang="ru-RU" sz="1400" b="1" dirty="0"/>
              <a:t> такого </a:t>
            </a:r>
            <a:r>
              <a:rPr lang="ru-RU" sz="1400" b="1" dirty="0" err="1"/>
              <a:t>працівника</a:t>
            </a:r>
            <a:r>
              <a:rPr lang="ru-RU" sz="1400" b="1" dirty="0"/>
              <a:t> за п. 11 ст. 40 </a:t>
            </a:r>
            <a:r>
              <a:rPr lang="ru-RU" sz="1400" b="1" dirty="0" err="1"/>
              <a:t>КЗпП</a:t>
            </a:r>
            <a:r>
              <a:rPr lang="ru-RU" sz="1400" b="1" dirty="0"/>
              <a:t>, </a:t>
            </a:r>
            <a:r>
              <a:rPr lang="ru-RU" sz="1400" b="1" dirty="0" err="1"/>
              <a:t>письмово</a:t>
            </a:r>
            <a:r>
              <a:rPr lang="ru-RU" sz="1400" b="1" dirty="0"/>
              <a:t> </a:t>
            </a:r>
            <a:r>
              <a:rPr lang="ru-RU" sz="1400" b="1" dirty="0" err="1"/>
              <a:t>попередивши</a:t>
            </a:r>
            <a:r>
              <a:rPr lang="ru-RU" sz="1400" b="1" dirty="0"/>
              <a:t> </a:t>
            </a:r>
            <a:r>
              <a:rPr lang="ru-RU" sz="1400" b="1" dirty="0" err="1"/>
              <a:t>його</a:t>
            </a:r>
            <a:r>
              <a:rPr lang="ru-RU" sz="1400" b="1" dirty="0"/>
              <a:t> про </a:t>
            </a:r>
            <a:r>
              <a:rPr lang="ru-RU" sz="1400" b="1" dirty="0" err="1"/>
              <a:t>це</a:t>
            </a:r>
            <a:r>
              <a:rPr lang="ru-RU" sz="1400" b="1" dirty="0"/>
              <a:t> за три </a:t>
            </a:r>
            <a:r>
              <a:rPr lang="ru-RU" sz="1400" b="1" dirty="0" err="1"/>
              <a:t>дні</a:t>
            </a:r>
            <a:r>
              <a:rPr lang="ru-RU" sz="1400" b="1" dirty="0"/>
              <a:t> (ч. 2 ст. 28 </a:t>
            </a:r>
            <a:r>
              <a:rPr lang="ru-RU" sz="1400" b="1" dirty="0" err="1"/>
              <a:t>КЗпП</a:t>
            </a:r>
            <a:r>
              <a:rPr lang="ru-RU" sz="1400" b="1" dirty="0"/>
              <a:t>).</a:t>
            </a:r>
            <a:endParaRPr lang="ru-RU" sz="1400" dirty="0"/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8942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При </a:t>
            </a:r>
            <a:r>
              <a:rPr lang="ru-RU" sz="1400" dirty="0" err="1"/>
              <a:t>цьому</a:t>
            </a:r>
            <a:r>
              <a:rPr lang="ru-RU" sz="1400" dirty="0"/>
              <a:t> сам </a:t>
            </a:r>
            <a:r>
              <a:rPr lang="ru-RU" sz="1400" dirty="0" err="1"/>
              <a:t>термін</a:t>
            </a:r>
            <a:r>
              <a:rPr lang="ru-RU" sz="1400" dirty="0"/>
              <a:t> «</a:t>
            </a:r>
            <a:r>
              <a:rPr lang="ru-RU" sz="1400" dirty="0" err="1"/>
              <a:t>невідповідність</a:t>
            </a:r>
            <a:r>
              <a:rPr lang="ru-RU" sz="1400" dirty="0"/>
              <a:t>» </a:t>
            </a:r>
            <a:r>
              <a:rPr lang="ru-RU" sz="1400" dirty="0" err="1"/>
              <a:t>означає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підставою</a:t>
            </a:r>
            <a:r>
              <a:rPr lang="ru-RU" sz="1400" dirty="0"/>
              <a:t> для </a:t>
            </a:r>
            <a:r>
              <a:rPr lang="ru-RU" sz="1400" dirty="0" err="1"/>
              <a:t>звільнення</a:t>
            </a:r>
            <a:r>
              <a:rPr lang="ru-RU" sz="1400" dirty="0"/>
              <a:t> за результатами </a:t>
            </a:r>
            <a:r>
              <a:rPr lang="ru-RU" sz="1400" dirty="0" err="1"/>
              <a:t>випробування</a:t>
            </a:r>
            <a:r>
              <a:rPr lang="ru-RU" sz="1400" dirty="0"/>
              <a:t> не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порушення</a:t>
            </a:r>
            <a:r>
              <a:rPr lang="ru-RU" sz="1400" dirty="0"/>
              <a:t> </a:t>
            </a:r>
            <a:r>
              <a:rPr lang="ru-RU" sz="1400" dirty="0" err="1"/>
              <a:t>трудової</a:t>
            </a:r>
            <a:r>
              <a:rPr lang="ru-RU" sz="1400" dirty="0"/>
              <a:t> </a:t>
            </a:r>
            <a:r>
              <a:rPr lang="ru-RU" sz="1400" dirty="0" err="1"/>
              <a:t>дисципліни</a:t>
            </a:r>
            <a:r>
              <a:rPr lang="ru-RU" sz="1400" dirty="0"/>
              <a:t> — за </a:t>
            </a:r>
            <a:r>
              <a:rPr lang="ru-RU" sz="1400" dirty="0" err="1"/>
              <a:t>такі</a:t>
            </a:r>
            <a:r>
              <a:rPr lang="ru-RU" sz="1400" dirty="0"/>
              <a:t> </a:t>
            </a:r>
            <a:r>
              <a:rPr lang="ru-RU" sz="1400" dirty="0" err="1"/>
              <a:t>порушення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звільнений</a:t>
            </a:r>
            <a:r>
              <a:rPr lang="ru-RU" sz="1400" dirty="0"/>
              <a:t> на </a:t>
            </a:r>
            <a:r>
              <a:rPr lang="ru-RU" sz="1400" dirty="0" err="1"/>
              <a:t>основі</a:t>
            </a:r>
            <a:r>
              <a:rPr lang="ru-RU" sz="1400" dirty="0"/>
              <a:t> </a:t>
            </a:r>
            <a:r>
              <a:rPr lang="ru-RU" sz="1400" dirty="0" err="1"/>
              <a:t>відповідних</a:t>
            </a:r>
            <a:r>
              <a:rPr lang="ru-RU" sz="1400" dirty="0"/>
              <a:t> статей </a:t>
            </a:r>
            <a:r>
              <a:rPr lang="ru-RU" sz="1400" dirty="0" err="1"/>
              <a:t>КЗпП</a:t>
            </a:r>
            <a:r>
              <a:rPr lang="ru-RU" sz="1400" dirty="0"/>
              <a:t>, а не за результатами </a:t>
            </a:r>
            <a:r>
              <a:rPr lang="ru-RU" sz="1400" dirty="0" err="1"/>
              <a:t>випробування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Незадовільний</a:t>
            </a:r>
            <a:r>
              <a:rPr lang="ru-RU" sz="1400" dirty="0"/>
              <a:t> результат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дає</a:t>
            </a:r>
            <a:r>
              <a:rPr lang="ru-RU" sz="1400" dirty="0"/>
              <a:t> </a:t>
            </a:r>
            <a:r>
              <a:rPr lang="ru-RU" sz="1400" dirty="0" err="1"/>
              <a:t>підстави</a:t>
            </a:r>
            <a:r>
              <a:rPr lang="ru-RU" sz="1400" dirty="0"/>
              <a:t> </a:t>
            </a:r>
            <a:r>
              <a:rPr lang="ru-RU" sz="1400" dirty="0" err="1"/>
              <a:t>роботодавцю</a:t>
            </a:r>
            <a:r>
              <a:rPr lang="ru-RU" sz="1400" dirty="0"/>
              <a:t> </a:t>
            </a:r>
            <a:r>
              <a:rPr lang="ru-RU" sz="1400" dirty="0" err="1"/>
              <a:t>визнати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не </a:t>
            </a:r>
            <a:r>
              <a:rPr lang="ru-RU" sz="1400" dirty="0" err="1"/>
              <a:t>витримав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, і </a:t>
            </a:r>
            <a:r>
              <a:rPr lang="ru-RU" sz="1400" dirty="0" err="1"/>
              <a:t>розірвати</a:t>
            </a:r>
            <a:r>
              <a:rPr lang="ru-RU" sz="1400" dirty="0"/>
              <a:t>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без </a:t>
            </a:r>
            <a:r>
              <a:rPr lang="ru-RU" sz="1400" dirty="0" err="1"/>
              <a:t>попереднього</a:t>
            </a:r>
            <a:r>
              <a:rPr lang="ru-RU" sz="1400" dirty="0"/>
              <a:t> </a:t>
            </a:r>
            <a:r>
              <a:rPr lang="ru-RU" sz="1400" dirty="0" err="1"/>
              <a:t>узгодження</a:t>
            </a:r>
            <a:r>
              <a:rPr lang="ru-RU" sz="1400" dirty="0"/>
              <a:t> з </a:t>
            </a:r>
            <a:r>
              <a:rPr lang="ru-RU" sz="1400" dirty="0" err="1"/>
              <a:t>виборним</a:t>
            </a:r>
            <a:r>
              <a:rPr lang="ru-RU" sz="1400" dirty="0"/>
              <a:t> органом </a:t>
            </a:r>
            <a:r>
              <a:rPr lang="ru-RU" sz="1400" dirty="0" err="1"/>
              <a:t>первинної</a:t>
            </a:r>
            <a:r>
              <a:rPr lang="ru-RU" sz="1400" dirty="0"/>
              <a:t> </a:t>
            </a:r>
            <a:r>
              <a:rPr lang="ru-RU" sz="1400" dirty="0" err="1"/>
              <a:t>профспілкової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 і без </a:t>
            </a:r>
            <a:r>
              <a:rPr lang="ru-RU" sz="1400" dirty="0" err="1"/>
              <a:t>виплати</a:t>
            </a:r>
            <a:r>
              <a:rPr lang="ru-RU" sz="1400" dirty="0"/>
              <a:t> </a:t>
            </a:r>
            <a:r>
              <a:rPr lang="ru-RU" sz="1400" dirty="0" err="1"/>
              <a:t>вихідної</a:t>
            </a:r>
            <a:r>
              <a:rPr lang="ru-RU" sz="1400" dirty="0"/>
              <a:t> </a:t>
            </a:r>
            <a:r>
              <a:rPr lang="ru-RU" sz="1400" dirty="0" err="1"/>
              <a:t>допомоги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результат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виявиться</a:t>
            </a:r>
            <a:r>
              <a:rPr lang="ru-RU" sz="1400" dirty="0"/>
              <a:t> </a:t>
            </a:r>
            <a:r>
              <a:rPr lang="ru-RU" sz="1400" dirty="0" err="1"/>
              <a:t>незадовільним</a:t>
            </a:r>
            <a:r>
              <a:rPr lang="ru-RU" sz="1400" dirty="0"/>
              <a:t>, то для </a:t>
            </a:r>
            <a:r>
              <a:rPr lang="ru-RU" sz="1400" dirty="0" err="1"/>
              <a:t>звільнення</a:t>
            </a:r>
            <a:r>
              <a:rPr lang="ru-RU" sz="1400" dirty="0"/>
              <a:t>, </a:t>
            </a:r>
            <a:r>
              <a:rPr lang="ru-RU" sz="1400" dirty="0" err="1"/>
              <a:t>насамперед</a:t>
            </a:r>
            <a:r>
              <a:rPr lang="ru-RU" sz="1400" dirty="0"/>
              <a:t>,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мати</a:t>
            </a:r>
            <a:r>
              <a:rPr lang="ru-RU" sz="1400" dirty="0"/>
              <a:t> </a:t>
            </a:r>
            <a:r>
              <a:rPr lang="ru-RU" sz="1400" dirty="0" err="1"/>
              <a:t>обґрунтування</a:t>
            </a:r>
            <a:r>
              <a:rPr lang="ru-RU" sz="1400" dirty="0"/>
              <a:t> — </a:t>
            </a:r>
            <a:r>
              <a:rPr lang="ru-RU" sz="1400" dirty="0" err="1"/>
              <a:t>безпосередній</a:t>
            </a:r>
            <a:r>
              <a:rPr lang="ru-RU" sz="1400" dirty="0"/>
              <a:t> </a:t>
            </a:r>
            <a:r>
              <a:rPr lang="ru-RU" sz="1400" dirty="0" err="1"/>
              <a:t>керівник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повинен </a:t>
            </a:r>
            <a:r>
              <a:rPr lang="ru-RU" sz="1400" dirty="0" err="1"/>
              <a:t>скласти</a:t>
            </a:r>
            <a:r>
              <a:rPr lang="ru-RU" sz="1400" dirty="0"/>
              <a:t> </a:t>
            </a:r>
            <a:r>
              <a:rPr lang="ru-RU" sz="1400" dirty="0" err="1"/>
              <a:t>відповідну</a:t>
            </a:r>
            <a:r>
              <a:rPr lang="ru-RU" sz="1400" dirty="0"/>
              <a:t> </a:t>
            </a:r>
            <a:r>
              <a:rPr lang="ru-RU" sz="1400" dirty="0" err="1"/>
              <a:t>доповідну</a:t>
            </a:r>
            <a:r>
              <a:rPr lang="ru-RU" sz="1400" dirty="0"/>
              <a:t> записку </a:t>
            </a:r>
            <a:r>
              <a:rPr lang="ru-RU" sz="1400" i="1" dirty="0"/>
              <a:t>(</a:t>
            </a:r>
            <a:r>
              <a:rPr lang="ru-RU" sz="1400" i="1" dirty="0" err="1"/>
              <a:t>Зразок</a:t>
            </a:r>
            <a:r>
              <a:rPr lang="ru-RU" sz="1400" i="1" dirty="0"/>
              <a:t> 2)</a:t>
            </a:r>
            <a:r>
              <a:rPr lang="ru-RU" sz="1400" dirty="0"/>
              <a:t> і </a:t>
            </a:r>
            <a:r>
              <a:rPr lang="ru-RU" sz="1400" dirty="0" err="1"/>
              <a:t>додати</a:t>
            </a:r>
            <a:r>
              <a:rPr lang="ru-RU" sz="1400" dirty="0"/>
              <a:t> до </a:t>
            </a:r>
            <a:r>
              <a:rPr lang="ru-RU" sz="1400" dirty="0" err="1"/>
              <a:t>неї</a:t>
            </a:r>
            <a:r>
              <a:rPr lang="ru-RU" sz="1400" dirty="0"/>
              <a:t>, за </a:t>
            </a:r>
            <a:r>
              <a:rPr lang="ru-RU" sz="1400" dirty="0" err="1"/>
              <a:t>наявності</a:t>
            </a:r>
            <a:r>
              <a:rPr lang="ru-RU" sz="1400" dirty="0"/>
              <a:t>, </a:t>
            </a:r>
            <a:r>
              <a:rPr lang="ru-RU" sz="1400" dirty="0" err="1"/>
              <a:t>підтверджувальні</a:t>
            </a:r>
            <a:r>
              <a:rPr lang="ru-RU" sz="1400" dirty="0"/>
              <a:t> </a:t>
            </a:r>
            <a:r>
              <a:rPr lang="ru-RU" sz="1400" dirty="0" err="1"/>
              <a:t>документи</a:t>
            </a:r>
            <a:r>
              <a:rPr lang="ru-RU" sz="1400" dirty="0"/>
              <a:t> (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</a:t>
            </a:r>
            <a:r>
              <a:rPr lang="ru-RU" sz="1400" dirty="0" err="1"/>
              <a:t>документи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</a:t>
            </a:r>
            <a:r>
              <a:rPr lang="ru-RU" sz="1400" dirty="0" err="1"/>
              <a:t>підтверджувати</a:t>
            </a:r>
            <a:r>
              <a:rPr lang="ru-RU" sz="1400" dirty="0"/>
              <a:t> </a:t>
            </a:r>
            <a:r>
              <a:rPr lang="ru-RU" sz="1400" dirty="0" err="1"/>
              <a:t>невідповідність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посаді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виконуваній</a:t>
            </a:r>
            <a:r>
              <a:rPr lang="ru-RU" sz="1400" dirty="0"/>
              <a:t> </a:t>
            </a:r>
            <a:r>
              <a:rPr lang="ru-RU" sz="1400" dirty="0" err="1"/>
              <a:t>роботі</a:t>
            </a:r>
            <a:r>
              <a:rPr lang="ru-RU" sz="1400" dirty="0"/>
              <a:t>, </a:t>
            </a:r>
            <a:r>
              <a:rPr lang="ru-RU" sz="1400" dirty="0" err="1"/>
              <a:t>законодавство</a:t>
            </a:r>
            <a:r>
              <a:rPr lang="ru-RU" sz="1400" dirty="0"/>
              <a:t> не </a:t>
            </a:r>
            <a:r>
              <a:rPr lang="ru-RU" sz="1400" dirty="0" err="1"/>
              <a:t>регламентує</a:t>
            </a:r>
            <a:r>
              <a:rPr lang="ru-RU" sz="1400" dirty="0"/>
              <a:t> та й </a:t>
            </a:r>
            <a:r>
              <a:rPr lang="ru-RU" sz="1400" dirty="0" err="1"/>
              <a:t>взагалі</a:t>
            </a:r>
            <a:r>
              <a:rPr lang="ru-RU" sz="1400" dirty="0"/>
              <a:t> не </a:t>
            </a:r>
            <a:r>
              <a:rPr lang="ru-RU" sz="1400" dirty="0" err="1"/>
              <a:t>встановлює</a:t>
            </a:r>
            <a:r>
              <a:rPr lang="ru-RU" sz="1400" dirty="0"/>
              <a:t> </a:t>
            </a:r>
            <a:r>
              <a:rPr lang="ru-RU" sz="1400" dirty="0" err="1"/>
              <a:t>вимоги</a:t>
            </a:r>
            <a:r>
              <a:rPr lang="ru-RU" sz="1400" dirty="0"/>
              <a:t> про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обов’язкову</a:t>
            </a:r>
            <a:r>
              <a:rPr lang="ru-RU" sz="1400" dirty="0"/>
              <a:t> </a:t>
            </a:r>
            <a:r>
              <a:rPr lang="ru-RU" sz="1400" dirty="0" err="1"/>
              <a:t>наявність</a:t>
            </a:r>
            <a:r>
              <a:rPr lang="ru-RU" sz="1400" dirty="0"/>
              <a:t>).</a:t>
            </a:r>
          </a:p>
          <a:p>
            <a:r>
              <a:rPr lang="ru-RU" sz="1400" dirty="0"/>
              <a:t>У Державному </a:t>
            </a:r>
            <a:r>
              <a:rPr lang="ru-RU" sz="1400" dirty="0" err="1"/>
              <a:t>центрі</a:t>
            </a:r>
            <a:r>
              <a:rPr lang="ru-RU" sz="1400" dirty="0"/>
              <a:t> </a:t>
            </a:r>
            <a:r>
              <a:rPr lang="ru-RU" sz="1400" dirty="0" err="1"/>
              <a:t>зайнятості</a:t>
            </a:r>
            <a:r>
              <a:rPr lang="ru-RU" sz="1400" dirty="0"/>
              <a:t> </a:t>
            </a:r>
            <a:r>
              <a:rPr lang="ru-RU" sz="1400" u="sng" dirty="0">
                <a:hlinkClick r:id="rId2"/>
              </a:rPr>
              <a:t>нагадали</a:t>
            </a:r>
            <a:r>
              <a:rPr lang="ru-RU" sz="1400" dirty="0"/>
              <a:t> </a:t>
            </a:r>
            <a:r>
              <a:rPr lang="ru-RU" sz="1400" dirty="0" err="1"/>
              <a:t>деякі</a:t>
            </a:r>
            <a:r>
              <a:rPr lang="ru-RU" sz="1400" dirty="0"/>
              <a:t> </a:t>
            </a:r>
            <a:r>
              <a:rPr lang="ru-RU" sz="1400" dirty="0" err="1"/>
              <a:t>особливості</a:t>
            </a:r>
            <a:r>
              <a:rPr lang="ru-RU" sz="1400" dirty="0"/>
              <a:t> </a:t>
            </a:r>
            <a:r>
              <a:rPr lang="ru-RU" sz="1400" dirty="0" err="1"/>
              <a:t>проходження</a:t>
            </a:r>
            <a:r>
              <a:rPr lang="ru-RU" sz="1400" dirty="0"/>
              <a:t> </a:t>
            </a:r>
            <a:r>
              <a:rPr lang="ru-RU" sz="1400" dirty="0" err="1"/>
              <a:t>випробувального</a:t>
            </a:r>
            <a:r>
              <a:rPr lang="ru-RU" sz="1400" dirty="0"/>
              <a:t> </a:t>
            </a:r>
            <a:r>
              <a:rPr lang="ru-RU" sz="1400" dirty="0" err="1"/>
              <a:t>терміну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Регулювання</a:t>
            </a:r>
            <a:r>
              <a:rPr lang="ru-RU" sz="1400" dirty="0"/>
              <a:t> </a:t>
            </a:r>
            <a:r>
              <a:rPr lang="ru-RU" sz="1400" dirty="0" err="1"/>
              <a:t>проходження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 </a:t>
            </a:r>
            <a:r>
              <a:rPr lang="ru-RU" sz="1400" dirty="0" err="1"/>
              <a:t>випробувального</a:t>
            </a:r>
            <a:r>
              <a:rPr lang="ru-RU" sz="1400" dirty="0"/>
              <a:t> </a:t>
            </a:r>
            <a:r>
              <a:rPr lang="ru-RU" sz="1400" dirty="0" err="1"/>
              <a:t>терміну</a:t>
            </a:r>
            <a:r>
              <a:rPr lang="ru-RU" sz="1400" dirty="0"/>
              <a:t> є </a:t>
            </a:r>
            <a:r>
              <a:rPr lang="ru-RU" sz="1400" dirty="0" err="1"/>
              <a:t>надзвичайно</a:t>
            </a:r>
            <a:r>
              <a:rPr lang="ru-RU" sz="1400" dirty="0"/>
              <a:t> </a:t>
            </a:r>
            <a:r>
              <a:rPr lang="ru-RU" sz="1400" dirty="0" err="1"/>
              <a:t>важливим</a:t>
            </a:r>
            <a:r>
              <a:rPr lang="ru-RU" sz="1400" dirty="0"/>
              <a:t>, </a:t>
            </a:r>
            <a:r>
              <a:rPr lang="ru-RU" sz="1400" dirty="0" err="1"/>
              <a:t>оскільки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цього</a:t>
            </a:r>
            <a:r>
              <a:rPr lang="ru-RU" sz="1400" dirty="0"/>
              <a:t> </a:t>
            </a:r>
            <a:r>
              <a:rPr lang="ru-RU" sz="1400" dirty="0" err="1"/>
              <a:t>залежить</a:t>
            </a:r>
            <a:r>
              <a:rPr lang="ru-RU" sz="1400" dirty="0"/>
              <a:t> </a:t>
            </a:r>
            <a:r>
              <a:rPr lang="ru-RU" sz="1400" dirty="0" err="1"/>
              <a:t>подальший</a:t>
            </a:r>
            <a:r>
              <a:rPr lang="ru-RU" sz="1400" dirty="0"/>
              <a:t> </a:t>
            </a:r>
            <a:r>
              <a:rPr lang="ru-RU" sz="1400" dirty="0" err="1"/>
              <a:t>розвиток</a:t>
            </a:r>
            <a:r>
              <a:rPr lang="ru-RU" sz="1400" dirty="0"/>
              <a:t> </a:t>
            </a:r>
            <a:r>
              <a:rPr lang="ru-RU" sz="1400" dirty="0" err="1"/>
              <a:t>трудових</a:t>
            </a:r>
            <a:r>
              <a:rPr lang="ru-RU" sz="1400" dirty="0"/>
              <a:t> </a:t>
            </a:r>
            <a:r>
              <a:rPr lang="ru-RU" sz="1400" dirty="0" err="1"/>
              <a:t>відносин</a:t>
            </a:r>
            <a:r>
              <a:rPr lang="ru-RU" sz="1400" dirty="0"/>
              <a:t>. На </a:t>
            </a:r>
            <a:r>
              <a:rPr lang="ru-RU" sz="1400" dirty="0" err="1"/>
              <a:t>працівника</a:t>
            </a:r>
            <a:r>
              <a:rPr lang="ru-RU" sz="1400" dirty="0"/>
              <a:t> в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поширюються</a:t>
            </a:r>
            <a:r>
              <a:rPr lang="ru-RU" sz="1400" dirty="0"/>
              <a:t> </a:t>
            </a:r>
            <a:r>
              <a:rPr lang="ru-RU" sz="1400" dirty="0" err="1"/>
              <a:t>загальні</a:t>
            </a:r>
            <a:r>
              <a:rPr lang="ru-RU" sz="1400" dirty="0"/>
              <a:t> </a:t>
            </a:r>
            <a:r>
              <a:rPr lang="ru-RU" sz="1400" dirty="0" err="1"/>
              <a:t>норми</a:t>
            </a:r>
            <a:r>
              <a:rPr lang="ru-RU" sz="1400" dirty="0"/>
              <a:t> трудового </a:t>
            </a:r>
            <a:r>
              <a:rPr lang="ru-RU" sz="1400" dirty="0" err="1"/>
              <a:t>законодавства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 й </a:t>
            </a:r>
            <a:r>
              <a:rPr lang="ru-RU" sz="1400" dirty="0" err="1"/>
              <a:t>щодо</a:t>
            </a:r>
            <a:r>
              <a:rPr lang="ru-RU" sz="1400" dirty="0"/>
              <a:t> оплати </a:t>
            </a:r>
            <a:r>
              <a:rPr lang="ru-RU" sz="1400" dirty="0" err="1"/>
              <a:t>праці</a:t>
            </a:r>
            <a:r>
              <a:rPr lang="ru-RU" sz="1400" dirty="0"/>
              <a:t>. </a:t>
            </a:r>
            <a:r>
              <a:rPr lang="ru-RU" sz="1400" dirty="0" err="1"/>
              <a:t>Водночас</a:t>
            </a:r>
            <a:r>
              <a:rPr lang="ru-RU" sz="1400" dirty="0"/>
              <a:t> </a:t>
            </a:r>
            <a:r>
              <a:rPr lang="ru-RU" sz="1400" dirty="0" err="1"/>
              <a:t>припинення</a:t>
            </a:r>
            <a:r>
              <a:rPr lang="ru-RU" sz="1400" dirty="0"/>
              <a:t> </a:t>
            </a:r>
            <a:r>
              <a:rPr lang="ru-RU" sz="1400" dirty="0" err="1"/>
              <a:t>трудових</a:t>
            </a:r>
            <a:r>
              <a:rPr lang="ru-RU" sz="1400" dirty="0"/>
              <a:t> </a:t>
            </a:r>
            <a:r>
              <a:rPr lang="ru-RU" sz="1400" dirty="0" err="1"/>
              <a:t>відносин</a:t>
            </a:r>
            <a:r>
              <a:rPr lang="ru-RU" sz="1400" dirty="0"/>
              <a:t> </a:t>
            </a:r>
            <a:r>
              <a:rPr lang="ru-RU" sz="1400" dirty="0" err="1"/>
              <a:t>відбувається</a:t>
            </a:r>
            <a:r>
              <a:rPr lang="ru-RU" sz="1400" dirty="0"/>
              <a:t> в </a:t>
            </a:r>
            <a:r>
              <a:rPr lang="ru-RU" sz="1400" dirty="0" err="1"/>
              <a:t>спрощеному</a:t>
            </a:r>
            <a:r>
              <a:rPr lang="ru-RU" sz="1400" dirty="0"/>
              <a:t> порядку. Але не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думати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в </a:t>
            </a:r>
            <a:r>
              <a:rPr lang="ru-RU" sz="1400" dirty="0" err="1"/>
              <a:t>роботодавця</a:t>
            </a:r>
            <a:r>
              <a:rPr lang="ru-RU" sz="1400" dirty="0"/>
              <a:t> </a:t>
            </a:r>
            <a:r>
              <a:rPr lang="ru-RU" sz="1400" dirty="0" err="1"/>
              <a:t>існує</a:t>
            </a:r>
            <a:r>
              <a:rPr lang="ru-RU" sz="1400" dirty="0"/>
              <a:t> </a:t>
            </a:r>
            <a:r>
              <a:rPr lang="ru-RU" sz="1400" dirty="0" err="1"/>
              <a:t>повна</a:t>
            </a:r>
            <a:r>
              <a:rPr lang="ru-RU" sz="1400" dirty="0"/>
              <a:t> свобода </a:t>
            </a:r>
            <a:r>
              <a:rPr lang="ru-RU" sz="1400" dirty="0" err="1"/>
              <a:t>дій</a:t>
            </a:r>
            <a:r>
              <a:rPr lang="ru-RU" sz="1400" dirty="0"/>
              <a:t>. </a:t>
            </a:r>
            <a:r>
              <a:rPr lang="ru-RU" sz="1400" dirty="0" err="1"/>
              <a:t>Державний</a:t>
            </a:r>
            <a:r>
              <a:rPr lang="ru-RU" sz="1400" dirty="0"/>
              <a:t> центр </a:t>
            </a:r>
            <a:r>
              <a:rPr lang="ru-RU" sz="1400" dirty="0" err="1"/>
              <a:t>зайнятості</a:t>
            </a:r>
            <a:r>
              <a:rPr lang="ru-RU" sz="1400" dirty="0"/>
              <a:t> </a:t>
            </a:r>
            <a:r>
              <a:rPr lang="ru-RU" sz="1400" dirty="0" err="1"/>
              <a:t>звертає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та </a:t>
            </a:r>
            <a:r>
              <a:rPr lang="ru-RU" sz="1400" dirty="0" err="1"/>
              <a:t>роботодавців</a:t>
            </a:r>
            <a:r>
              <a:rPr lang="ru-RU" sz="1400" dirty="0"/>
              <a:t> на те, </a:t>
            </a:r>
            <a:r>
              <a:rPr lang="ru-RU" sz="1400" dirty="0" err="1"/>
              <a:t>якими</a:t>
            </a:r>
            <a:r>
              <a:rPr lang="ru-RU" sz="1400" dirty="0"/>
              <a:t> </a:t>
            </a:r>
            <a:r>
              <a:rPr lang="ru-RU" sz="1400" dirty="0" err="1"/>
              <a:t>положеннями</a:t>
            </a:r>
            <a:r>
              <a:rPr lang="ru-RU" sz="1400" dirty="0"/>
              <a:t> </a:t>
            </a:r>
            <a:r>
              <a:rPr lang="ru-RU" sz="1400" u="sng" dirty="0">
                <a:hlinkClick r:id="rId3"/>
              </a:rPr>
              <a:t>Кодексу </a:t>
            </a:r>
            <a:r>
              <a:rPr lang="ru-RU" sz="1400" u="sng" dirty="0" err="1">
                <a:hlinkClick r:id="rId3"/>
              </a:rPr>
              <a:t>законів</a:t>
            </a:r>
            <a:r>
              <a:rPr lang="ru-RU" sz="1400" u="sng" dirty="0">
                <a:hlinkClick r:id="rId3"/>
              </a:rPr>
              <a:t> про </a:t>
            </a:r>
            <a:r>
              <a:rPr lang="ru-RU" sz="1400" u="sng" dirty="0" err="1">
                <a:hlinkClick r:id="rId3"/>
              </a:rPr>
              <a:t>працю</a:t>
            </a:r>
            <a:r>
              <a:rPr lang="ru-RU" sz="1400" u="sng" dirty="0">
                <a:hlinkClick r:id="rId3"/>
              </a:rPr>
              <a:t> </a:t>
            </a:r>
            <a:r>
              <a:rPr lang="ru-RU" sz="1400" u="sng" dirty="0" err="1">
                <a:hlinkClick r:id="rId3"/>
              </a:rPr>
              <a:t>України</a:t>
            </a:r>
            <a:r>
              <a:rPr lang="ru-RU" sz="1400" dirty="0"/>
              <a:t>, </a:t>
            </a:r>
            <a:r>
              <a:rPr lang="ru-RU" sz="1400" u="sng" dirty="0">
                <a:hlinkClick r:id="rId4"/>
              </a:rPr>
              <a:t>Закону «Про </a:t>
            </a:r>
            <a:r>
              <a:rPr lang="ru-RU" sz="1400" u="sng" dirty="0" err="1">
                <a:hlinkClick r:id="rId4"/>
              </a:rPr>
              <a:t>державну</a:t>
            </a:r>
            <a:r>
              <a:rPr lang="ru-RU" sz="1400" u="sng" dirty="0">
                <a:hlinkClick r:id="rId4"/>
              </a:rPr>
              <a:t> службу»</a:t>
            </a:r>
            <a:r>
              <a:rPr lang="ru-RU" sz="1400" dirty="0"/>
              <a:t> та </a:t>
            </a:r>
            <a:r>
              <a:rPr lang="ru-RU" sz="1400" dirty="0" err="1"/>
              <a:t>офіційними</a:t>
            </a:r>
            <a:r>
              <a:rPr lang="ru-RU" sz="1400" dirty="0"/>
              <a:t> </a:t>
            </a:r>
            <a:r>
              <a:rPr lang="ru-RU" sz="1400" dirty="0" err="1"/>
              <a:t>роз'ясненнями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керуватись</a:t>
            </a:r>
            <a:r>
              <a:rPr lang="ru-RU" sz="1400" dirty="0"/>
              <a:t> при </a:t>
            </a:r>
            <a:r>
              <a:rPr lang="ru-RU" sz="1400" dirty="0" err="1"/>
              <a:t>встановленні</a:t>
            </a:r>
            <a:r>
              <a:rPr lang="ru-RU" sz="1400" dirty="0"/>
              <a:t> й </a:t>
            </a:r>
            <a:r>
              <a:rPr lang="ru-RU" sz="1400" dirty="0" err="1"/>
              <a:t>проходженні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2197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b="1" i="1" dirty="0" err="1"/>
              <a:t>Особлива</a:t>
            </a:r>
            <a:r>
              <a:rPr lang="ru-RU" sz="1400" b="1" i="1" dirty="0"/>
              <a:t> процедура </a:t>
            </a:r>
            <a:r>
              <a:rPr lang="ru-RU" sz="1400" b="1" i="1" dirty="0" err="1"/>
              <a:t>погодження</a:t>
            </a:r>
            <a:r>
              <a:rPr lang="ru-RU" sz="1400" b="1" i="1" dirty="0"/>
              <a:t> </a:t>
            </a:r>
            <a:r>
              <a:rPr lang="ru-RU" sz="1400" b="1" i="1" dirty="0" err="1"/>
              <a:t>випробування</a:t>
            </a:r>
            <a:endParaRPr lang="ru-RU" sz="1400" dirty="0"/>
          </a:p>
          <a:p>
            <a:r>
              <a:rPr lang="ru-RU" sz="1400" dirty="0" err="1"/>
              <a:t>Умова</a:t>
            </a:r>
            <a:r>
              <a:rPr lang="ru-RU" sz="1400" dirty="0"/>
              <a:t> про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бути </a:t>
            </a:r>
            <a:r>
              <a:rPr lang="ru-RU" sz="1400" dirty="0" err="1"/>
              <a:t>зазначена</a:t>
            </a:r>
            <a:r>
              <a:rPr lang="ru-RU" sz="1400" dirty="0"/>
              <a:t> в трудовому </a:t>
            </a:r>
            <a:r>
              <a:rPr lang="ru-RU" sz="1400" dirty="0" err="1"/>
              <a:t>договорі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наказі</a:t>
            </a:r>
            <a:r>
              <a:rPr lang="ru-RU" sz="1400" dirty="0"/>
              <a:t> про </a:t>
            </a:r>
            <a:r>
              <a:rPr lang="ru-RU" sz="1400" dirty="0" err="1"/>
              <a:t>прийняття</a:t>
            </a:r>
            <a:r>
              <a:rPr lang="ru-RU" sz="1400" dirty="0"/>
              <a:t> на роботу,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яким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розписується</a:t>
            </a:r>
            <a:r>
              <a:rPr lang="ru-RU" sz="1400" dirty="0"/>
              <a:t>, </a:t>
            </a:r>
            <a:r>
              <a:rPr lang="ru-RU" sz="1400" dirty="0" err="1"/>
              <a:t>засвідчуючи</a:t>
            </a:r>
            <a:r>
              <a:rPr lang="ru-RU" sz="1400" dirty="0"/>
              <a:t> </a:t>
            </a:r>
            <a:r>
              <a:rPr lang="ru-RU" sz="1400" dirty="0" err="1"/>
              <a:t>тим</a:t>
            </a:r>
            <a:r>
              <a:rPr lang="ru-RU" sz="1400" dirty="0"/>
              <a:t> самим </a:t>
            </a:r>
            <a:r>
              <a:rPr lang="ru-RU" sz="1400" dirty="0" err="1"/>
              <a:t>погодження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про </a:t>
            </a:r>
            <a:r>
              <a:rPr lang="ru-RU" sz="1400" dirty="0" err="1"/>
              <a:t>випробування</a:t>
            </a:r>
            <a:r>
              <a:rPr lang="ru-RU" sz="1400" dirty="0"/>
              <a:t> та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тривалості</a:t>
            </a:r>
            <a:r>
              <a:rPr lang="ru-RU" sz="1400" dirty="0"/>
              <a:t> (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форми</a:t>
            </a:r>
            <a:r>
              <a:rPr lang="ru-RU" sz="1400" dirty="0"/>
              <a:t> </a:t>
            </a:r>
            <a:r>
              <a:rPr lang="ru-RU" sz="1400" dirty="0" err="1"/>
              <a:t>погодження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про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зазначаються</a:t>
            </a:r>
            <a:r>
              <a:rPr lang="ru-RU" sz="1400" dirty="0"/>
              <a:t> в </a:t>
            </a:r>
            <a:r>
              <a:rPr lang="ru-RU" sz="1400" u="sng" dirty="0" err="1">
                <a:hlinkClick r:id="rId2"/>
              </a:rPr>
              <a:t>листі</a:t>
            </a:r>
            <a:r>
              <a:rPr lang="ru-RU" sz="1400" u="sng" dirty="0">
                <a:hlinkClick r:id="rId2"/>
              </a:rPr>
              <a:t> </a:t>
            </a:r>
            <a:r>
              <a:rPr lang="ru-RU" sz="1400" u="sng" dirty="0" err="1">
                <a:hlinkClick r:id="rId2"/>
              </a:rPr>
              <a:t>Міністерства</a:t>
            </a:r>
            <a:r>
              <a:rPr lang="ru-RU" sz="1400" u="sng" dirty="0">
                <a:hlinkClick r:id="rId2"/>
              </a:rPr>
              <a:t> </a:t>
            </a:r>
            <a:r>
              <a:rPr lang="ru-RU" sz="1400" u="sng" dirty="0" err="1">
                <a:hlinkClick r:id="rId2"/>
              </a:rPr>
              <a:t>соціальної</a:t>
            </a:r>
            <a:r>
              <a:rPr lang="ru-RU" sz="1400" u="sng" dirty="0">
                <a:hlinkClick r:id="rId2"/>
              </a:rPr>
              <a:t> </a:t>
            </a:r>
            <a:r>
              <a:rPr lang="ru-RU" sz="1400" u="sng" dirty="0" err="1">
                <a:hlinkClick r:id="rId2"/>
              </a:rPr>
              <a:t>політики</a:t>
            </a:r>
            <a:r>
              <a:rPr lang="ru-RU" sz="1400" u="sng" dirty="0">
                <a:hlinkClick r:id="rId2"/>
              </a:rPr>
              <a:t> </a:t>
            </a:r>
            <a:r>
              <a:rPr lang="ru-RU" sz="1400" u="sng" dirty="0" err="1">
                <a:hlinkClick r:id="rId2"/>
              </a:rPr>
              <a:t>України</a:t>
            </a:r>
            <a:r>
              <a:rPr lang="ru-RU" sz="1400" u="sng" dirty="0">
                <a:hlinkClick r:id="rId2"/>
              </a:rPr>
              <a:t> </a:t>
            </a:r>
            <a:r>
              <a:rPr lang="ru-RU" sz="1400" u="sng" dirty="0" err="1">
                <a:hlinkClick r:id="rId2"/>
              </a:rPr>
              <a:t>від</a:t>
            </a:r>
            <a:r>
              <a:rPr lang="ru-RU" sz="1400" u="sng" dirty="0">
                <a:hlinkClick r:id="rId2"/>
              </a:rPr>
              <a:t> 04.04.2012 р. №54/06/187-12</a:t>
            </a:r>
            <a:r>
              <a:rPr lang="ru-RU" sz="1400" dirty="0"/>
              <a:t>).</a:t>
            </a:r>
          </a:p>
          <a:p>
            <a:r>
              <a:rPr lang="ru-RU" sz="1400" b="1" dirty="0" err="1"/>
              <a:t>Працюйте</a:t>
            </a:r>
            <a:r>
              <a:rPr lang="ru-RU" sz="1400" b="1" dirty="0"/>
              <a:t> </a:t>
            </a:r>
            <a:r>
              <a:rPr lang="ru-RU" sz="1400" b="1" dirty="0" err="1"/>
              <a:t>віддалено</a:t>
            </a:r>
            <a:r>
              <a:rPr lang="ru-RU" sz="1400" b="1" dirty="0"/>
              <a:t> та </a:t>
            </a:r>
            <a:r>
              <a:rPr lang="ru-RU" sz="1400" b="1" dirty="0" err="1"/>
              <a:t>моніторте</a:t>
            </a:r>
            <a:r>
              <a:rPr lang="ru-RU" sz="1400" b="1" dirty="0"/>
              <a:t> </a:t>
            </a:r>
            <a:r>
              <a:rPr lang="ru-RU" sz="1400" b="1" dirty="0" err="1"/>
              <a:t>діяльність</a:t>
            </a:r>
            <a:r>
              <a:rPr lang="ru-RU" sz="1400" b="1" dirty="0"/>
              <a:t> </a:t>
            </a:r>
            <a:r>
              <a:rPr lang="ru-RU" sz="1400" b="1" dirty="0" err="1"/>
              <a:t>партнерів</a:t>
            </a:r>
            <a:r>
              <a:rPr lang="ru-RU" sz="1400" b="1" dirty="0"/>
              <a:t>, </a:t>
            </a:r>
            <a:r>
              <a:rPr lang="ru-RU" sz="1400" b="1" dirty="0" err="1"/>
              <a:t>конкурентів</a:t>
            </a:r>
            <a:r>
              <a:rPr lang="ru-RU" sz="1400" b="1" dirty="0"/>
              <a:t> та </a:t>
            </a:r>
            <a:r>
              <a:rPr lang="ru-RU" sz="1400" b="1" dirty="0" err="1"/>
              <a:t>співробітників</a:t>
            </a:r>
            <a:r>
              <a:rPr lang="ru-RU" sz="1400" b="1" dirty="0"/>
              <a:t> за </a:t>
            </a:r>
            <a:r>
              <a:rPr lang="ru-RU" sz="1400" b="1" dirty="0" err="1"/>
              <a:t>допомогою</a:t>
            </a:r>
            <a:r>
              <a:rPr lang="ru-RU" sz="1400" b="1" dirty="0"/>
              <a:t> нового </a:t>
            </a:r>
            <a:r>
              <a:rPr lang="ru-RU" sz="1400" b="1" dirty="0" err="1"/>
              <a:t>інструменту</a:t>
            </a:r>
            <a:r>
              <a:rPr lang="ru-RU" sz="1400" b="1" dirty="0"/>
              <a:t> - </a:t>
            </a:r>
            <a:r>
              <a:rPr lang="ru-RU" sz="1400" b="1" u="sng" dirty="0">
                <a:hlinkClick r:id="rId3"/>
              </a:rPr>
              <a:t>LIGA360</a:t>
            </a:r>
            <a:r>
              <a:rPr lang="ru-RU" sz="1400" b="1" dirty="0"/>
              <a:t>. IT-</a:t>
            </a:r>
            <a:r>
              <a:rPr lang="ru-RU" sz="1400" b="1" dirty="0" err="1"/>
              <a:t>екосистема</a:t>
            </a:r>
            <a:r>
              <a:rPr lang="ru-RU" sz="1400" b="1" dirty="0"/>
              <a:t> є </a:t>
            </a:r>
            <a:r>
              <a:rPr lang="ru-RU" sz="1400" b="1" dirty="0" err="1"/>
              <a:t>єдиним</a:t>
            </a:r>
            <a:r>
              <a:rPr lang="ru-RU" sz="1400" b="1" dirty="0"/>
              <a:t> </a:t>
            </a:r>
            <a:r>
              <a:rPr lang="ru-RU" sz="1400" b="1" dirty="0" err="1"/>
              <a:t>робочим</a:t>
            </a:r>
            <a:r>
              <a:rPr lang="ru-RU" sz="1400" b="1" dirty="0"/>
              <a:t> простором для </a:t>
            </a:r>
            <a:r>
              <a:rPr lang="ru-RU" sz="1400" b="1" dirty="0" err="1"/>
              <a:t>усієї</a:t>
            </a:r>
            <a:r>
              <a:rPr lang="ru-RU" sz="1400" b="1" dirty="0"/>
              <a:t> </a:t>
            </a:r>
            <a:r>
              <a:rPr lang="ru-RU" sz="1400" b="1" dirty="0" err="1"/>
              <a:t>команди</a:t>
            </a:r>
            <a:r>
              <a:rPr lang="ru-RU" sz="1400" b="1" dirty="0"/>
              <a:t>, яка </a:t>
            </a:r>
            <a:r>
              <a:rPr lang="ru-RU" sz="1400" b="1" dirty="0" err="1"/>
              <a:t>містить</a:t>
            </a:r>
            <a:r>
              <a:rPr lang="ru-RU" sz="1400" b="1" dirty="0"/>
              <a:t> </a:t>
            </a:r>
            <a:r>
              <a:rPr lang="ru-RU" sz="1400" b="1" dirty="0" err="1"/>
              <a:t>персональні</a:t>
            </a:r>
            <a:r>
              <a:rPr lang="ru-RU" sz="1400" b="1" dirty="0"/>
              <a:t> </a:t>
            </a:r>
            <a:r>
              <a:rPr lang="ru-RU" sz="1400" b="1" dirty="0" err="1"/>
              <a:t>набори</a:t>
            </a:r>
            <a:r>
              <a:rPr lang="ru-RU" sz="1400" b="1" dirty="0"/>
              <a:t> </a:t>
            </a:r>
            <a:r>
              <a:rPr lang="ru-RU" sz="1400" b="1" dirty="0" err="1"/>
              <a:t>інструментів</a:t>
            </a:r>
            <a:r>
              <a:rPr lang="ru-RU" sz="1400" b="1" dirty="0"/>
              <a:t> для </a:t>
            </a:r>
            <a:r>
              <a:rPr lang="ru-RU" sz="1400" b="1" dirty="0" err="1"/>
              <a:t>роботи</a:t>
            </a:r>
            <a:r>
              <a:rPr lang="ru-RU" sz="1400" b="1" dirty="0"/>
              <a:t> </a:t>
            </a:r>
            <a:r>
              <a:rPr lang="ru-RU" sz="1400" b="1" dirty="0" err="1"/>
              <a:t>юристів</a:t>
            </a:r>
            <a:r>
              <a:rPr lang="ru-RU" sz="1400" b="1" dirty="0"/>
              <a:t>, </a:t>
            </a:r>
            <a:r>
              <a:rPr lang="ru-RU" sz="1400" b="1" dirty="0" err="1"/>
              <a:t>фінансистів</a:t>
            </a:r>
            <a:r>
              <a:rPr lang="ru-RU" sz="1400" b="1" dirty="0"/>
              <a:t>, маркетингу, </a:t>
            </a:r>
            <a:r>
              <a:rPr lang="ru-RU" sz="1400" b="1" dirty="0" err="1"/>
              <a:t>служби</a:t>
            </a:r>
            <a:r>
              <a:rPr lang="ru-RU" sz="1400" b="1" dirty="0"/>
              <a:t> </a:t>
            </a:r>
            <a:r>
              <a:rPr lang="ru-RU" sz="1400" b="1" dirty="0" err="1"/>
              <a:t>безпеки</a:t>
            </a:r>
            <a:r>
              <a:rPr lang="ru-RU" sz="1400" b="1" dirty="0"/>
              <a:t>, PR, HR та </a:t>
            </a:r>
            <a:r>
              <a:rPr lang="ru-RU" sz="1400" b="1" dirty="0" err="1"/>
              <a:t>зручних</a:t>
            </a:r>
            <a:r>
              <a:rPr lang="ru-RU" sz="1400" b="1" dirty="0"/>
              <a:t> </a:t>
            </a:r>
            <a:r>
              <a:rPr lang="ru-RU" sz="1400" b="1" dirty="0" err="1"/>
              <a:t>внутрішніх</a:t>
            </a:r>
            <a:r>
              <a:rPr lang="ru-RU" sz="1400" b="1" dirty="0"/>
              <a:t> </a:t>
            </a:r>
            <a:r>
              <a:rPr lang="ru-RU" sz="1400" b="1" dirty="0" err="1"/>
              <a:t>комунікацій</a:t>
            </a:r>
            <a:r>
              <a:rPr lang="ru-RU" sz="1400" b="1" dirty="0"/>
              <a:t>. </a:t>
            </a:r>
            <a:r>
              <a:rPr lang="ru-RU" sz="1400" b="1" u="sng" dirty="0" err="1">
                <a:hlinkClick r:id="rId3"/>
              </a:rPr>
              <a:t>Дізнатися</a:t>
            </a:r>
            <a:r>
              <a:rPr lang="ru-RU" sz="1400" b="1" u="sng" dirty="0">
                <a:hlinkClick r:id="rId3"/>
              </a:rPr>
              <a:t> </a:t>
            </a:r>
            <a:r>
              <a:rPr lang="ru-RU" sz="1400" b="1" u="sng" dirty="0" err="1">
                <a:hlinkClick r:id="rId3"/>
              </a:rPr>
              <a:t>більше</a:t>
            </a:r>
            <a:r>
              <a:rPr lang="ru-RU" sz="1400" dirty="0"/>
              <a:t> </a:t>
            </a:r>
          </a:p>
          <a:p>
            <a:r>
              <a:rPr lang="ru-RU" sz="1400" b="1" i="1" dirty="0"/>
              <a:t>Заборона </a:t>
            </a:r>
            <a:r>
              <a:rPr lang="ru-RU" sz="1400" b="1" i="1" dirty="0" err="1"/>
              <a:t>встановлення</a:t>
            </a:r>
            <a:r>
              <a:rPr lang="ru-RU" sz="1400" b="1" i="1" dirty="0"/>
              <a:t> </a:t>
            </a:r>
            <a:r>
              <a:rPr lang="ru-RU" sz="1400" b="1" i="1" dirty="0" err="1"/>
              <a:t>випробування</a:t>
            </a:r>
            <a:r>
              <a:rPr lang="ru-RU" sz="1400" b="1" i="1" dirty="0"/>
              <a:t> для </a:t>
            </a:r>
            <a:r>
              <a:rPr lang="ru-RU" sz="1400" b="1" i="1" dirty="0" err="1"/>
              <a:t>певних</a:t>
            </a:r>
            <a:r>
              <a:rPr lang="ru-RU" sz="1400" b="1" i="1" dirty="0"/>
              <a:t> </a:t>
            </a:r>
            <a:r>
              <a:rPr lang="ru-RU" sz="1400" b="1" i="1" dirty="0" err="1"/>
              <a:t>категорій</a:t>
            </a:r>
            <a:r>
              <a:rPr lang="ru-RU" sz="1400" b="1" i="1" dirty="0"/>
              <a:t> </a:t>
            </a:r>
            <a:r>
              <a:rPr lang="ru-RU" sz="1400" b="1" i="1" dirty="0" err="1"/>
              <a:t>осіб</a:t>
            </a:r>
            <a:endParaRPr lang="ru-RU" sz="1400" dirty="0"/>
          </a:p>
          <a:p>
            <a:r>
              <a:rPr lang="ru-RU" sz="1400" b="1" dirty="0" err="1"/>
              <a:t>Випробування</a:t>
            </a:r>
            <a:r>
              <a:rPr lang="ru-RU" sz="1400" b="1" dirty="0"/>
              <a:t> не </a:t>
            </a:r>
            <a:r>
              <a:rPr lang="ru-RU" sz="1400" b="1" dirty="0" err="1"/>
              <a:t>встановлюється</a:t>
            </a:r>
            <a:r>
              <a:rPr lang="ru-RU" sz="1400" b="1" dirty="0"/>
              <a:t> при </a:t>
            </a:r>
            <a:r>
              <a:rPr lang="ru-RU" sz="1400" b="1" dirty="0" err="1"/>
              <a:t>прийнятті</a:t>
            </a:r>
            <a:r>
              <a:rPr lang="ru-RU" sz="1400" b="1" dirty="0"/>
              <a:t> на роботу</a:t>
            </a:r>
            <a:r>
              <a:rPr lang="ru-RU" sz="1400" dirty="0"/>
              <a:t>:</a:t>
            </a:r>
          </a:p>
          <a:p>
            <a:r>
              <a:rPr lang="ru-RU" sz="1400" dirty="0"/>
              <a:t>1)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не </a:t>
            </a:r>
            <a:r>
              <a:rPr lang="ru-RU" sz="1400" dirty="0" err="1"/>
              <a:t>досягли</a:t>
            </a:r>
            <a:r>
              <a:rPr lang="ru-RU" sz="1400" dirty="0"/>
              <a:t> </a:t>
            </a:r>
            <a:r>
              <a:rPr lang="ru-RU" sz="1400" dirty="0" err="1"/>
              <a:t>вісімнадцяти</a:t>
            </a:r>
            <a:r>
              <a:rPr lang="ru-RU" sz="1400" dirty="0"/>
              <a:t> </a:t>
            </a:r>
            <a:r>
              <a:rPr lang="ru-RU" sz="1400" dirty="0" err="1"/>
              <a:t>років</a:t>
            </a:r>
            <a:r>
              <a:rPr lang="ru-RU" sz="1400" dirty="0"/>
              <a:t>; </a:t>
            </a:r>
          </a:p>
          <a:p>
            <a:r>
              <a:rPr lang="ru-RU" sz="1400" dirty="0"/>
              <a:t>2) </a:t>
            </a:r>
            <a:r>
              <a:rPr lang="ru-RU" sz="1400" dirty="0" err="1"/>
              <a:t>молодих</a:t>
            </a:r>
            <a:r>
              <a:rPr lang="ru-RU" sz="1400" dirty="0"/>
              <a:t> </a:t>
            </a:r>
            <a:r>
              <a:rPr lang="ru-RU" sz="1400" dirty="0" err="1"/>
              <a:t>робітників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закінчення</a:t>
            </a:r>
            <a:r>
              <a:rPr lang="ru-RU" sz="1400" dirty="0"/>
              <a:t> </a:t>
            </a:r>
            <a:r>
              <a:rPr lang="ru-RU" sz="1400" dirty="0" err="1"/>
              <a:t>професійних</a:t>
            </a:r>
            <a:r>
              <a:rPr lang="ru-RU" sz="1400" dirty="0"/>
              <a:t> </a:t>
            </a:r>
            <a:r>
              <a:rPr lang="ru-RU" sz="1400" dirty="0" err="1"/>
              <a:t>навчально-виховних</a:t>
            </a:r>
            <a:r>
              <a:rPr lang="ru-RU" sz="1400" dirty="0"/>
              <a:t> </a:t>
            </a:r>
            <a:r>
              <a:rPr lang="ru-RU" sz="1400" dirty="0" err="1"/>
              <a:t>закладів</a:t>
            </a:r>
            <a:r>
              <a:rPr lang="ru-RU" sz="1400" dirty="0"/>
              <a:t>; </a:t>
            </a:r>
          </a:p>
          <a:p>
            <a:r>
              <a:rPr lang="ru-RU" sz="1400" dirty="0"/>
              <a:t>3) </a:t>
            </a:r>
            <a:r>
              <a:rPr lang="ru-RU" sz="1400" dirty="0" err="1"/>
              <a:t>молодих</a:t>
            </a:r>
            <a:r>
              <a:rPr lang="ru-RU" sz="1400" dirty="0"/>
              <a:t> </a:t>
            </a:r>
            <a:r>
              <a:rPr lang="ru-RU" sz="1400" dirty="0" err="1"/>
              <a:t>спеціалістів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закінчення</a:t>
            </a:r>
            <a:r>
              <a:rPr lang="ru-RU" sz="1400" dirty="0"/>
              <a:t> </a:t>
            </a:r>
            <a:r>
              <a:rPr lang="ru-RU" sz="1400" dirty="0" err="1"/>
              <a:t>вищих</a:t>
            </a:r>
            <a:r>
              <a:rPr lang="ru-RU" sz="1400" dirty="0"/>
              <a:t> </a:t>
            </a:r>
            <a:r>
              <a:rPr lang="ru-RU" sz="1400" dirty="0" err="1"/>
              <a:t>навчальних</a:t>
            </a:r>
            <a:r>
              <a:rPr lang="ru-RU" sz="1400" dirty="0"/>
              <a:t> </a:t>
            </a:r>
            <a:r>
              <a:rPr lang="ru-RU" sz="1400" dirty="0" err="1"/>
              <a:t>закладів</a:t>
            </a:r>
            <a:r>
              <a:rPr lang="ru-RU" sz="1400" dirty="0"/>
              <a:t>; </a:t>
            </a:r>
          </a:p>
          <a:p>
            <a:r>
              <a:rPr lang="ru-RU" sz="1400" dirty="0"/>
              <a:t>4)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звільнених</a:t>
            </a:r>
            <a:r>
              <a:rPr lang="ru-RU" sz="1400" dirty="0"/>
              <a:t> у запас з </a:t>
            </a:r>
            <a:r>
              <a:rPr lang="ru-RU" sz="1400" dirty="0" err="1"/>
              <a:t>військової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альтернативної</a:t>
            </a:r>
            <a:r>
              <a:rPr lang="ru-RU" sz="1400" dirty="0"/>
              <a:t> (</a:t>
            </a:r>
            <a:r>
              <a:rPr lang="ru-RU" sz="1400" dirty="0" err="1"/>
              <a:t>невійськової</a:t>
            </a:r>
            <a:r>
              <a:rPr lang="ru-RU" sz="1400" dirty="0"/>
              <a:t>) </a:t>
            </a:r>
            <a:r>
              <a:rPr lang="ru-RU" sz="1400" dirty="0" err="1"/>
              <a:t>служби</a:t>
            </a:r>
            <a:r>
              <a:rPr lang="ru-RU" sz="1400" dirty="0"/>
              <a:t>; </a:t>
            </a:r>
          </a:p>
          <a:p>
            <a:r>
              <a:rPr lang="ru-RU" sz="1400" dirty="0"/>
              <a:t>5) </a:t>
            </a:r>
            <a:r>
              <a:rPr lang="ru-RU" sz="1400" dirty="0" err="1"/>
              <a:t>осіб</a:t>
            </a:r>
            <a:r>
              <a:rPr lang="ru-RU" sz="1400" dirty="0"/>
              <a:t> з </a:t>
            </a:r>
            <a:r>
              <a:rPr lang="ru-RU" sz="1400" dirty="0" err="1"/>
              <a:t>інвалідністю</a:t>
            </a:r>
            <a:r>
              <a:rPr lang="ru-RU" sz="1400" dirty="0"/>
              <a:t>, </a:t>
            </a:r>
            <a:r>
              <a:rPr lang="ru-RU" sz="1400" dirty="0" err="1"/>
              <a:t>направлених</a:t>
            </a:r>
            <a:r>
              <a:rPr lang="ru-RU" sz="1400" dirty="0"/>
              <a:t> на роботу </a:t>
            </a:r>
            <a:r>
              <a:rPr lang="ru-RU" sz="1400" dirty="0" err="1"/>
              <a:t>відповідно</a:t>
            </a:r>
            <a:r>
              <a:rPr lang="ru-RU" sz="1400" dirty="0"/>
              <a:t> до </a:t>
            </a:r>
            <a:r>
              <a:rPr lang="ru-RU" sz="1400" dirty="0" err="1"/>
              <a:t>рекомендації</a:t>
            </a:r>
            <a:r>
              <a:rPr lang="ru-RU" sz="1400" dirty="0"/>
              <a:t> медико-</a:t>
            </a:r>
            <a:r>
              <a:rPr lang="ru-RU" sz="1400" dirty="0" err="1"/>
              <a:t>соціальної</a:t>
            </a:r>
            <a:r>
              <a:rPr lang="ru-RU" sz="1400" dirty="0"/>
              <a:t> </a:t>
            </a:r>
            <a:r>
              <a:rPr lang="ru-RU" sz="1400" dirty="0" err="1"/>
              <a:t>експертизи</a:t>
            </a:r>
            <a:r>
              <a:rPr lang="ru-RU" sz="1400" dirty="0"/>
              <a:t>; </a:t>
            </a:r>
          </a:p>
          <a:p>
            <a:r>
              <a:rPr lang="ru-RU" sz="1400" dirty="0"/>
              <a:t>6)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обраних</a:t>
            </a:r>
            <a:r>
              <a:rPr lang="ru-RU" sz="1400" dirty="0"/>
              <a:t> на посаду; </a:t>
            </a:r>
            <a:r>
              <a:rPr lang="ru-RU" sz="1400" dirty="0" err="1"/>
              <a:t>переможців</a:t>
            </a:r>
            <a:r>
              <a:rPr lang="ru-RU" sz="1400" dirty="0"/>
              <a:t> конкурсного </a:t>
            </a:r>
            <a:r>
              <a:rPr lang="ru-RU" sz="1400" dirty="0" err="1"/>
              <a:t>відбору</a:t>
            </a:r>
            <a:r>
              <a:rPr lang="ru-RU" sz="1400" dirty="0"/>
              <a:t> на </a:t>
            </a:r>
            <a:r>
              <a:rPr lang="ru-RU" sz="1400" dirty="0" err="1"/>
              <a:t>заміщення</a:t>
            </a:r>
            <a:r>
              <a:rPr lang="ru-RU" sz="1400" dirty="0"/>
              <a:t> </a:t>
            </a:r>
            <a:r>
              <a:rPr lang="ru-RU" sz="1400" dirty="0" err="1"/>
              <a:t>вакантної</a:t>
            </a:r>
            <a:r>
              <a:rPr lang="ru-RU" sz="1400" dirty="0"/>
              <a:t> посади;</a:t>
            </a:r>
          </a:p>
          <a:p>
            <a:r>
              <a:rPr lang="ru-RU" sz="1400" dirty="0"/>
              <a:t>7)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пройшли</a:t>
            </a:r>
            <a:r>
              <a:rPr lang="ru-RU" sz="1400" dirty="0"/>
              <a:t> </a:t>
            </a:r>
            <a:r>
              <a:rPr lang="ru-RU" sz="1400" dirty="0" err="1"/>
              <a:t>стажування</a:t>
            </a:r>
            <a:r>
              <a:rPr lang="ru-RU" sz="1400" dirty="0"/>
              <a:t> при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 з </a:t>
            </a:r>
            <a:r>
              <a:rPr lang="ru-RU" sz="1400" dirty="0" err="1"/>
              <a:t>відривом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основної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; </a:t>
            </a:r>
          </a:p>
          <a:p>
            <a:r>
              <a:rPr lang="ru-RU" sz="1400" dirty="0"/>
              <a:t>8) </a:t>
            </a:r>
            <a:r>
              <a:rPr lang="ru-RU" sz="1400" dirty="0" err="1"/>
              <a:t>вагітних</a:t>
            </a:r>
            <a:r>
              <a:rPr lang="ru-RU" sz="1400" dirty="0"/>
              <a:t> </a:t>
            </a:r>
            <a:r>
              <a:rPr lang="ru-RU" sz="1400" dirty="0" err="1"/>
              <a:t>жінок</a:t>
            </a:r>
            <a:r>
              <a:rPr lang="ru-RU" sz="1400" dirty="0"/>
              <a:t>; </a:t>
            </a:r>
          </a:p>
          <a:p>
            <a:r>
              <a:rPr lang="ru-RU" sz="1400" dirty="0"/>
              <a:t>9) одиноких </a:t>
            </a:r>
            <a:r>
              <a:rPr lang="ru-RU" sz="1400" dirty="0" err="1"/>
              <a:t>матерів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</a:t>
            </a:r>
            <a:r>
              <a:rPr lang="ru-RU" sz="1400" dirty="0" err="1"/>
              <a:t>дитину</a:t>
            </a:r>
            <a:r>
              <a:rPr lang="ru-RU" sz="1400" dirty="0"/>
              <a:t> </a:t>
            </a:r>
            <a:r>
              <a:rPr lang="ru-RU" sz="1400" dirty="0" err="1"/>
              <a:t>віком</a:t>
            </a:r>
            <a:r>
              <a:rPr lang="ru-RU" sz="1400" dirty="0"/>
              <a:t> до </a:t>
            </a:r>
            <a:r>
              <a:rPr lang="ru-RU" sz="1400" dirty="0" err="1"/>
              <a:t>чотирнадцяти</a:t>
            </a:r>
            <a:r>
              <a:rPr lang="ru-RU" sz="1400" dirty="0"/>
              <a:t> </a:t>
            </a:r>
            <a:r>
              <a:rPr lang="ru-RU" sz="1400" dirty="0" err="1"/>
              <a:t>років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дитину</a:t>
            </a:r>
            <a:r>
              <a:rPr lang="ru-RU" sz="1400" dirty="0"/>
              <a:t> з </a:t>
            </a:r>
            <a:r>
              <a:rPr lang="ru-RU" sz="1400" dirty="0" err="1"/>
              <a:t>інвалідністю</a:t>
            </a:r>
            <a:r>
              <a:rPr lang="ru-RU" sz="1400" dirty="0"/>
              <a:t>; 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006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зазначити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до початку </a:t>
            </a:r>
            <a:r>
              <a:rPr lang="ru-RU" sz="1400" dirty="0" err="1"/>
              <a:t>роботи</a:t>
            </a:r>
            <a:r>
              <a:rPr lang="ru-RU" sz="1400" dirty="0"/>
              <a:t> за </a:t>
            </a:r>
            <a:r>
              <a:rPr lang="ru-RU" sz="1400" dirty="0" err="1"/>
              <a:t>укладеним</a:t>
            </a:r>
            <a:r>
              <a:rPr lang="ru-RU" sz="1400" dirty="0"/>
              <a:t> </a:t>
            </a:r>
            <a:r>
              <a:rPr lang="ru-RU" sz="1400" dirty="0" err="1"/>
              <a:t>трудовим</a:t>
            </a:r>
            <a:r>
              <a:rPr lang="ru-RU" sz="1400" dirty="0"/>
              <a:t> договором </a:t>
            </a:r>
            <a:r>
              <a:rPr lang="ru-RU" sz="1400" dirty="0" err="1"/>
              <a:t>власник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уповноважений</a:t>
            </a:r>
            <a:r>
              <a:rPr lang="ru-RU" sz="1400" dirty="0"/>
              <a:t> ним орган </a:t>
            </a:r>
            <a:r>
              <a:rPr lang="ru-RU" sz="1400" dirty="0" err="1"/>
              <a:t>зобов’язаний</a:t>
            </a:r>
            <a:r>
              <a:rPr lang="ru-RU" sz="1400" dirty="0"/>
              <a:t>: </a:t>
            </a:r>
          </a:p>
          <a:p>
            <a:r>
              <a:rPr lang="ru-RU" sz="1400" dirty="0"/>
              <a:t>1) </a:t>
            </a:r>
            <a:r>
              <a:rPr lang="ru-RU" sz="1400" dirty="0" err="1"/>
              <a:t>роз’яснити</a:t>
            </a:r>
            <a:r>
              <a:rPr lang="ru-RU" sz="1400" dirty="0"/>
              <a:t> </a:t>
            </a:r>
            <a:r>
              <a:rPr lang="ru-RU" sz="1400" dirty="0" err="1"/>
              <a:t>працівникові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права і </a:t>
            </a:r>
            <a:r>
              <a:rPr lang="ru-RU" sz="1400" dirty="0" err="1"/>
              <a:t>обов’язки</a:t>
            </a:r>
            <a:r>
              <a:rPr lang="ru-RU" sz="1400" dirty="0"/>
              <a:t> та </a:t>
            </a:r>
            <a:r>
              <a:rPr lang="ru-RU" sz="1400" dirty="0" err="1"/>
              <a:t>проінформувати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розписку</a:t>
            </a:r>
            <a:r>
              <a:rPr lang="ru-RU" sz="1400" dirty="0"/>
              <a:t> про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наявність</a:t>
            </a:r>
            <a:r>
              <a:rPr lang="ru-RU" sz="1400" dirty="0"/>
              <a:t> на </a:t>
            </a:r>
            <a:r>
              <a:rPr lang="ru-RU" sz="1400" dirty="0" err="1"/>
              <a:t>робочому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, де </a:t>
            </a:r>
            <a:r>
              <a:rPr lang="ru-RU" sz="1400" dirty="0" err="1"/>
              <a:t>він</a:t>
            </a:r>
            <a:r>
              <a:rPr lang="ru-RU" sz="1400" dirty="0"/>
              <a:t> буде </a:t>
            </a:r>
            <a:r>
              <a:rPr lang="ru-RU" sz="1400" dirty="0" err="1"/>
              <a:t>працювати</a:t>
            </a:r>
            <a:r>
              <a:rPr lang="ru-RU" sz="1400" dirty="0"/>
              <a:t>, </a:t>
            </a:r>
            <a:r>
              <a:rPr lang="ru-RU" sz="1400" dirty="0" err="1"/>
              <a:t>небезпечних</a:t>
            </a:r>
            <a:r>
              <a:rPr lang="ru-RU" sz="1400" dirty="0"/>
              <a:t> і </a:t>
            </a:r>
            <a:r>
              <a:rPr lang="ru-RU" sz="1400" dirty="0" err="1"/>
              <a:t>шкідливих</a:t>
            </a:r>
            <a:r>
              <a:rPr lang="ru-RU" sz="1400" dirty="0"/>
              <a:t> </a:t>
            </a:r>
            <a:r>
              <a:rPr lang="ru-RU" sz="1400" dirty="0" err="1"/>
              <a:t>виробничих</a:t>
            </a:r>
            <a:r>
              <a:rPr lang="ru-RU" sz="1400" dirty="0"/>
              <a:t> </a:t>
            </a:r>
            <a:r>
              <a:rPr lang="ru-RU" sz="1400" dirty="0" err="1"/>
              <a:t>факторів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не </a:t>
            </a:r>
            <a:r>
              <a:rPr lang="ru-RU" sz="1400" dirty="0" err="1"/>
              <a:t>усунуто</a:t>
            </a:r>
            <a:r>
              <a:rPr lang="ru-RU" sz="1400" dirty="0"/>
              <a:t>, та </a:t>
            </a:r>
            <a:r>
              <a:rPr lang="ru-RU" sz="1400" dirty="0" err="1"/>
              <a:t>можливі</a:t>
            </a:r>
            <a:r>
              <a:rPr lang="ru-RU" sz="1400" dirty="0"/>
              <a:t> </a:t>
            </a:r>
            <a:r>
              <a:rPr lang="ru-RU" sz="1400" dirty="0" err="1"/>
              <a:t>наслідки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впливу</a:t>
            </a:r>
            <a:r>
              <a:rPr lang="ru-RU" sz="1400" dirty="0"/>
              <a:t> на </a:t>
            </a:r>
            <a:r>
              <a:rPr lang="ru-RU" sz="1400" dirty="0" err="1"/>
              <a:t>здоров’я</a:t>
            </a:r>
            <a:r>
              <a:rPr lang="ru-RU" sz="1400" dirty="0"/>
              <a:t>, </a:t>
            </a:r>
            <a:r>
              <a:rPr lang="ru-RU" sz="1400" dirty="0" err="1"/>
              <a:t>його</a:t>
            </a:r>
            <a:r>
              <a:rPr lang="ru-RU" sz="1400" dirty="0"/>
              <a:t> права на </a:t>
            </a:r>
            <a:r>
              <a:rPr lang="ru-RU" sz="1400" dirty="0" err="1"/>
              <a:t>пільги</a:t>
            </a:r>
            <a:r>
              <a:rPr lang="ru-RU" sz="1400" dirty="0"/>
              <a:t> і </a:t>
            </a:r>
            <a:r>
              <a:rPr lang="ru-RU" sz="1400" dirty="0" err="1"/>
              <a:t>компенсації</a:t>
            </a:r>
            <a:r>
              <a:rPr lang="ru-RU" sz="1400" dirty="0"/>
              <a:t> за роботу в таких </a:t>
            </a:r>
            <a:r>
              <a:rPr lang="ru-RU" sz="1400" dirty="0" err="1"/>
              <a:t>умовах</a:t>
            </a:r>
            <a:r>
              <a:rPr lang="ru-RU" sz="1400" dirty="0"/>
              <a:t> </a:t>
            </a:r>
            <a:r>
              <a:rPr lang="ru-RU" sz="1400" dirty="0" err="1"/>
              <a:t>відповідно</a:t>
            </a:r>
            <a:r>
              <a:rPr lang="ru-RU" sz="1400" dirty="0"/>
              <a:t> до чинного </a:t>
            </a:r>
            <a:r>
              <a:rPr lang="ru-RU" sz="1400" dirty="0" err="1"/>
              <a:t>законодавства</a:t>
            </a:r>
            <a:r>
              <a:rPr lang="ru-RU" sz="1400" dirty="0"/>
              <a:t> і </a:t>
            </a:r>
            <a:r>
              <a:rPr lang="ru-RU" sz="1400" dirty="0" err="1"/>
              <a:t>колективного</a:t>
            </a:r>
            <a:r>
              <a:rPr lang="ru-RU" sz="1400" dirty="0"/>
              <a:t> договору. </a:t>
            </a:r>
          </a:p>
          <a:p>
            <a:r>
              <a:rPr lang="ru-RU" sz="1400" dirty="0"/>
              <a:t>2) </a:t>
            </a:r>
            <a:r>
              <a:rPr lang="ru-RU" sz="1400" dirty="0" err="1"/>
              <a:t>ознайомити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з правилами </a:t>
            </a:r>
            <a:r>
              <a:rPr lang="ru-RU" sz="1400" dirty="0" err="1"/>
              <a:t>внутрішнього</a:t>
            </a:r>
            <a:r>
              <a:rPr lang="ru-RU" sz="1400" dirty="0"/>
              <a:t> трудового </a:t>
            </a:r>
            <a:r>
              <a:rPr lang="ru-RU" sz="1400" dirty="0" err="1"/>
              <a:t>розпорядку</a:t>
            </a:r>
            <a:r>
              <a:rPr lang="ru-RU" sz="1400" dirty="0"/>
              <a:t> та </a:t>
            </a:r>
            <a:r>
              <a:rPr lang="ru-RU" sz="1400" dirty="0" err="1"/>
              <a:t>колективним</a:t>
            </a:r>
            <a:r>
              <a:rPr lang="ru-RU" sz="1400" dirty="0"/>
              <a:t> договором; </a:t>
            </a:r>
          </a:p>
          <a:p>
            <a:r>
              <a:rPr lang="ru-RU" sz="1400" dirty="0"/>
              <a:t>3) </a:t>
            </a:r>
            <a:r>
              <a:rPr lang="ru-RU" sz="1400" dirty="0" err="1"/>
              <a:t>визначити</a:t>
            </a:r>
            <a:r>
              <a:rPr lang="ru-RU" sz="1400" dirty="0"/>
              <a:t> </a:t>
            </a:r>
            <a:r>
              <a:rPr lang="ru-RU" sz="1400" dirty="0" err="1"/>
              <a:t>працівникові</a:t>
            </a:r>
            <a:r>
              <a:rPr lang="ru-RU" sz="1400" dirty="0"/>
              <a:t> </a:t>
            </a:r>
            <a:r>
              <a:rPr lang="ru-RU" sz="1400" dirty="0" err="1"/>
              <a:t>робоче</a:t>
            </a:r>
            <a:r>
              <a:rPr lang="ru-RU" sz="1400" dirty="0"/>
              <a:t> </a:t>
            </a:r>
            <a:r>
              <a:rPr lang="ru-RU" sz="1400" dirty="0" err="1"/>
              <a:t>місце</a:t>
            </a:r>
            <a:r>
              <a:rPr lang="ru-RU" sz="1400" dirty="0"/>
              <a:t>, </a:t>
            </a:r>
            <a:r>
              <a:rPr lang="ru-RU" sz="1400" dirty="0" err="1"/>
              <a:t>забезпечити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необхідними</a:t>
            </a:r>
            <a:r>
              <a:rPr lang="ru-RU" sz="1400" dirty="0"/>
              <a:t> для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засобами</a:t>
            </a:r>
            <a:r>
              <a:rPr lang="ru-RU" sz="1400" dirty="0"/>
              <a:t>; </a:t>
            </a:r>
          </a:p>
          <a:p>
            <a:r>
              <a:rPr lang="ru-RU" sz="1400" dirty="0"/>
              <a:t>4) </a:t>
            </a:r>
            <a:r>
              <a:rPr lang="ru-RU" sz="1400" dirty="0" err="1"/>
              <a:t>проінструктувати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з </a:t>
            </a:r>
            <a:r>
              <a:rPr lang="ru-RU" sz="1400" dirty="0" err="1"/>
              <a:t>техніки</a:t>
            </a:r>
            <a:r>
              <a:rPr lang="ru-RU" sz="1400" dirty="0"/>
              <a:t> </a:t>
            </a:r>
            <a:r>
              <a:rPr lang="ru-RU" sz="1400" dirty="0" err="1"/>
              <a:t>безпеки</a:t>
            </a:r>
            <a:r>
              <a:rPr lang="ru-RU" sz="1400" dirty="0"/>
              <a:t>, </a:t>
            </a:r>
            <a:r>
              <a:rPr lang="ru-RU" sz="1400" dirty="0" err="1"/>
              <a:t>виробничої</a:t>
            </a:r>
            <a:r>
              <a:rPr lang="ru-RU" sz="1400" dirty="0"/>
              <a:t> </a:t>
            </a:r>
            <a:r>
              <a:rPr lang="ru-RU" sz="1400" dirty="0" err="1"/>
              <a:t>санітарії</a:t>
            </a:r>
            <a:r>
              <a:rPr lang="ru-RU" sz="1400" dirty="0"/>
              <a:t>, </a:t>
            </a:r>
            <a:r>
              <a:rPr lang="ru-RU" sz="1400" dirty="0" err="1"/>
              <a:t>гігієни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і </a:t>
            </a:r>
            <a:r>
              <a:rPr lang="ru-RU" sz="1400" dirty="0" err="1"/>
              <a:t>протипожежної</a:t>
            </a:r>
            <a:r>
              <a:rPr lang="ru-RU" sz="1400" dirty="0"/>
              <a:t> </a:t>
            </a:r>
            <a:r>
              <a:rPr lang="ru-RU" sz="1400" dirty="0" err="1"/>
              <a:t>охорони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Доцільно</a:t>
            </a:r>
            <a:r>
              <a:rPr lang="ru-RU" sz="1400" dirty="0"/>
              <a:t> </a:t>
            </a:r>
            <a:r>
              <a:rPr lang="ru-RU" sz="1400" dirty="0" err="1"/>
              <a:t>звернути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 на те,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право </a:t>
            </a:r>
            <a:r>
              <a:rPr lang="ru-RU" sz="1400" dirty="0" err="1"/>
              <a:t>реалізувати</a:t>
            </a:r>
            <a:r>
              <a:rPr lang="ru-RU" sz="1400" dirty="0"/>
              <a:t> </a:t>
            </a:r>
            <a:r>
              <a:rPr lang="ru-RU" sz="1400" dirty="0" err="1"/>
              <a:t>свої</a:t>
            </a:r>
            <a:r>
              <a:rPr lang="ru-RU" sz="1400" dirty="0"/>
              <a:t> </a:t>
            </a:r>
            <a:r>
              <a:rPr lang="ru-RU" sz="1400" dirty="0" err="1"/>
              <a:t>здібності</a:t>
            </a:r>
            <a:r>
              <a:rPr lang="ru-RU" sz="1400" dirty="0"/>
              <a:t> до </a:t>
            </a:r>
            <a:r>
              <a:rPr lang="ru-RU" sz="1400" dirty="0" err="1"/>
              <a:t>продуктивної</a:t>
            </a:r>
            <a:r>
              <a:rPr lang="ru-RU" sz="1400" dirty="0"/>
              <a:t> і </a:t>
            </a:r>
            <a:r>
              <a:rPr lang="ru-RU" sz="1400" dirty="0" err="1"/>
              <a:t>творчої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шляхом </a:t>
            </a:r>
            <a:r>
              <a:rPr lang="ru-RU" sz="1400" dirty="0" err="1"/>
              <a:t>укладення</a:t>
            </a:r>
            <a:r>
              <a:rPr lang="ru-RU" sz="1400" dirty="0"/>
              <a:t> трудового договору на одному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одночасно</a:t>
            </a:r>
            <a:r>
              <a:rPr lang="ru-RU" sz="1400" dirty="0"/>
              <a:t> на </a:t>
            </a:r>
            <a:r>
              <a:rPr lang="ru-RU" sz="1400" dirty="0" err="1"/>
              <a:t>декількох</a:t>
            </a:r>
            <a:r>
              <a:rPr lang="ru-RU" sz="1400" dirty="0"/>
              <a:t> </a:t>
            </a:r>
            <a:r>
              <a:rPr lang="ru-RU" sz="1400" dirty="0" err="1"/>
              <a:t>підприємствах</a:t>
            </a:r>
            <a:r>
              <a:rPr lang="ru-RU" sz="1400" dirty="0"/>
              <a:t>, в </a:t>
            </a:r>
            <a:r>
              <a:rPr lang="ru-RU" sz="1400" dirty="0" err="1"/>
              <a:t>установах</a:t>
            </a:r>
            <a:r>
              <a:rPr lang="ru-RU" sz="1400" dirty="0"/>
              <a:t>, </a:t>
            </a:r>
            <a:r>
              <a:rPr lang="ru-RU" sz="1400" dirty="0" err="1"/>
              <a:t>організаціях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інше</a:t>
            </a:r>
            <a:r>
              <a:rPr lang="ru-RU" sz="1400" dirty="0"/>
              <a:t> не </a:t>
            </a:r>
            <a:r>
              <a:rPr lang="ru-RU" sz="1400" dirty="0" err="1"/>
              <a:t>передбачене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, </a:t>
            </a:r>
            <a:r>
              <a:rPr lang="ru-RU" sz="1400" dirty="0" err="1"/>
              <a:t>колективним</a:t>
            </a:r>
            <a:r>
              <a:rPr lang="ru-RU" sz="1400" dirty="0"/>
              <a:t> договором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угодою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Чинним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 </a:t>
            </a:r>
            <a:r>
              <a:rPr lang="ru-RU" sz="1400" dirty="0" err="1"/>
              <a:t>передбачено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, </a:t>
            </a:r>
            <a:r>
              <a:rPr lang="ru-RU" sz="1400" dirty="0" err="1"/>
              <a:t>крім</a:t>
            </a:r>
            <a:r>
              <a:rPr lang="ru-RU" sz="1400" dirty="0"/>
              <a:t> </a:t>
            </a:r>
            <a:r>
              <a:rPr lang="ru-RU" sz="1400" dirty="0" err="1"/>
              <a:t>своєї</a:t>
            </a:r>
            <a:r>
              <a:rPr lang="ru-RU" sz="1400" dirty="0"/>
              <a:t> </a:t>
            </a:r>
            <a:r>
              <a:rPr lang="ru-RU" sz="1400" dirty="0" err="1"/>
              <a:t>основної</a:t>
            </a:r>
            <a:r>
              <a:rPr lang="ru-RU" sz="1400" dirty="0"/>
              <a:t>, </a:t>
            </a:r>
            <a:r>
              <a:rPr lang="ru-RU" sz="1400" dirty="0" err="1"/>
              <a:t>іншої</a:t>
            </a:r>
            <a:r>
              <a:rPr lang="ru-RU" sz="1400" dirty="0"/>
              <a:t> </a:t>
            </a:r>
            <a:r>
              <a:rPr lang="ru-RU" sz="1400" dirty="0" err="1"/>
              <a:t>регулярної</a:t>
            </a:r>
            <a:r>
              <a:rPr lang="ru-RU" sz="1400" dirty="0"/>
              <a:t> </a:t>
            </a:r>
            <a:r>
              <a:rPr lang="ru-RU" sz="1400" dirty="0" err="1"/>
              <a:t>оплачуваної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на </a:t>
            </a:r>
            <a:r>
              <a:rPr lang="ru-RU" sz="1400" dirty="0" err="1"/>
              <a:t>умовах</a:t>
            </a:r>
            <a:r>
              <a:rPr lang="ru-RU" sz="1400" dirty="0"/>
              <a:t> трудового договору у </a:t>
            </a:r>
            <a:r>
              <a:rPr lang="ru-RU" sz="1400" dirty="0" err="1"/>
              <a:t>вільний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основної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час на тому ж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іншому</a:t>
            </a:r>
            <a:r>
              <a:rPr lang="ru-RU" sz="1400" dirty="0"/>
              <a:t> </a:t>
            </a:r>
            <a:r>
              <a:rPr lang="ru-RU" sz="1400" dirty="0" err="1"/>
              <a:t>підприємстві</a:t>
            </a:r>
            <a:r>
              <a:rPr lang="ru-RU" sz="1400" dirty="0"/>
              <a:t>, в </a:t>
            </a:r>
            <a:r>
              <a:rPr lang="ru-RU" sz="1400" dirty="0" err="1"/>
              <a:t>установі</a:t>
            </a:r>
            <a:r>
              <a:rPr lang="ru-RU" sz="1400" dirty="0"/>
              <a:t>,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у </a:t>
            </a:r>
            <a:r>
              <a:rPr lang="ru-RU" sz="1400" dirty="0" err="1"/>
              <a:t>громадянина</a:t>
            </a:r>
            <a:r>
              <a:rPr lang="ru-RU" sz="1400" dirty="0"/>
              <a:t> (</a:t>
            </a:r>
            <a:r>
              <a:rPr lang="ru-RU" sz="1400" dirty="0" err="1"/>
              <a:t>підприємця</a:t>
            </a:r>
            <a:r>
              <a:rPr lang="ru-RU" sz="1400" dirty="0"/>
              <a:t>, </a:t>
            </a:r>
            <a:r>
              <a:rPr lang="ru-RU" sz="1400" dirty="0" err="1"/>
              <a:t>приватної</a:t>
            </a:r>
            <a:r>
              <a:rPr lang="ru-RU" sz="1400" dirty="0"/>
              <a:t> особи) за наймом </a:t>
            </a:r>
            <a:r>
              <a:rPr lang="ru-RU" sz="1400" dirty="0" err="1"/>
              <a:t>вважається</a:t>
            </a:r>
            <a:r>
              <a:rPr lang="ru-RU" sz="1400" dirty="0"/>
              <a:t> </a:t>
            </a:r>
            <a:r>
              <a:rPr lang="ru-RU" sz="1400" dirty="0" err="1"/>
              <a:t>сумісництвом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Питання</a:t>
            </a:r>
            <a:r>
              <a:rPr lang="ru-RU" sz="1400" dirty="0"/>
              <a:t>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за </a:t>
            </a:r>
            <a:r>
              <a:rPr lang="ru-RU" sz="1400" dirty="0" err="1"/>
              <a:t>сумісництвом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державних</a:t>
            </a:r>
            <a:r>
              <a:rPr lang="ru-RU" sz="1400" dirty="0"/>
              <a:t> </a:t>
            </a:r>
            <a:r>
              <a:rPr lang="ru-RU" sz="1400" dirty="0" err="1"/>
              <a:t>підприємств</a:t>
            </a:r>
            <a:r>
              <a:rPr lang="ru-RU" sz="1400" dirty="0"/>
              <a:t>, </a:t>
            </a:r>
            <a:r>
              <a:rPr lang="ru-RU" sz="1400" dirty="0" err="1"/>
              <a:t>установ</a:t>
            </a:r>
            <a:r>
              <a:rPr lang="ru-RU" sz="1400" dirty="0"/>
              <a:t> і </a:t>
            </a:r>
            <a:r>
              <a:rPr lang="ru-RU" sz="1400" dirty="0" err="1"/>
              <a:t>організацій</a:t>
            </a:r>
            <a:r>
              <a:rPr lang="ru-RU" sz="1400" dirty="0"/>
              <a:t> </a:t>
            </a:r>
            <a:r>
              <a:rPr lang="ru-RU" sz="1400" dirty="0" err="1"/>
              <a:t>регулюється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, </a:t>
            </a:r>
            <a:r>
              <a:rPr lang="ru-RU" sz="1400" dirty="0" err="1"/>
              <a:t>постановою</a:t>
            </a:r>
            <a:r>
              <a:rPr lang="ru-RU" sz="1400" dirty="0"/>
              <a:t> </a:t>
            </a:r>
            <a:r>
              <a:rPr lang="ru-RU" sz="1400" dirty="0" err="1"/>
              <a:t>Кабінету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3 </a:t>
            </a:r>
            <a:r>
              <a:rPr lang="ru-RU" sz="1400" dirty="0" err="1"/>
              <a:t>квітня</a:t>
            </a:r>
            <a:r>
              <a:rPr lang="ru-RU" sz="1400" dirty="0"/>
              <a:t> 1993 р. N 245 «Про роботу за </a:t>
            </a:r>
            <a:r>
              <a:rPr lang="ru-RU" sz="1400" dirty="0" err="1"/>
              <a:t>сумісництвом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державних</a:t>
            </a:r>
            <a:r>
              <a:rPr lang="ru-RU" sz="1400" dirty="0"/>
              <a:t> </a:t>
            </a:r>
            <a:r>
              <a:rPr lang="ru-RU" sz="1400" dirty="0" err="1"/>
              <a:t>підприємств</a:t>
            </a:r>
            <a:r>
              <a:rPr lang="ru-RU" sz="1400" dirty="0"/>
              <a:t>, </a:t>
            </a:r>
            <a:r>
              <a:rPr lang="ru-RU" sz="1400" dirty="0" err="1"/>
              <a:t>установ</a:t>
            </a:r>
            <a:r>
              <a:rPr lang="ru-RU" sz="1400" dirty="0"/>
              <a:t> і </a:t>
            </a:r>
            <a:r>
              <a:rPr lang="ru-RU" sz="1400" dirty="0" err="1"/>
              <a:t>організацій</a:t>
            </a:r>
            <a:r>
              <a:rPr lang="ru-RU" sz="1400" dirty="0"/>
              <a:t>», </a:t>
            </a:r>
            <a:r>
              <a:rPr lang="ru-RU" sz="1400" dirty="0" err="1"/>
              <a:t>Положенням</a:t>
            </a:r>
            <a:r>
              <a:rPr lang="ru-RU" sz="1400" dirty="0"/>
              <a:t> про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за </a:t>
            </a:r>
            <a:r>
              <a:rPr lang="ru-RU" sz="1400" dirty="0" err="1"/>
              <a:t>сумісництвом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державних</a:t>
            </a:r>
            <a:r>
              <a:rPr lang="ru-RU" sz="1400" dirty="0"/>
              <a:t> </a:t>
            </a:r>
            <a:r>
              <a:rPr lang="ru-RU" sz="1400" dirty="0" err="1"/>
              <a:t>підприємств</a:t>
            </a:r>
            <a:r>
              <a:rPr lang="ru-RU" sz="1400" dirty="0"/>
              <a:t>, </a:t>
            </a:r>
            <a:r>
              <a:rPr lang="ru-RU" sz="1400" dirty="0" err="1"/>
              <a:t>установ</a:t>
            </a:r>
            <a:r>
              <a:rPr lang="ru-RU" sz="1400" dirty="0"/>
              <a:t>, </a:t>
            </a:r>
            <a:r>
              <a:rPr lang="ru-RU" sz="1400" dirty="0" err="1"/>
              <a:t>організацій</a:t>
            </a:r>
            <a:r>
              <a:rPr lang="ru-RU" sz="1400" dirty="0"/>
              <a:t>, </a:t>
            </a:r>
            <a:r>
              <a:rPr lang="ru-RU" sz="1400" dirty="0" err="1"/>
              <a:t>затвердженим</a:t>
            </a:r>
            <a:r>
              <a:rPr lang="ru-RU" sz="1400" dirty="0"/>
              <a:t> наказом </a:t>
            </a:r>
            <a:r>
              <a:rPr lang="ru-RU" sz="1400" dirty="0" err="1"/>
              <a:t>Міністерства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Міністерства</a:t>
            </a:r>
            <a:r>
              <a:rPr lang="ru-RU" sz="1400" dirty="0"/>
              <a:t> </a:t>
            </a:r>
            <a:r>
              <a:rPr lang="ru-RU" sz="1400" dirty="0" err="1"/>
              <a:t>юстиції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Міністерства</a:t>
            </a:r>
            <a:r>
              <a:rPr lang="ru-RU" sz="1400" dirty="0"/>
              <a:t> </a:t>
            </a:r>
            <a:r>
              <a:rPr lang="ru-RU" sz="1400" dirty="0" err="1"/>
              <a:t>фінансів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28 </a:t>
            </a:r>
            <a:r>
              <a:rPr lang="ru-RU" sz="1400" dirty="0" err="1"/>
              <a:t>червня</a:t>
            </a:r>
            <a:r>
              <a:rPr lang="ru-RU" sz="1400" dirty="0"/>
              <a:t> 1993 р. N 43,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зареєстровано</a:t>
            </a:r>
            <a:r>
              <a:rPr lang="ru-RU" sz="1400" dirty="0"/>
              <a:t> в </a:t>
            </a:r>
            <a:r>
              <a:rPr lang="ru-RU" sz="1400" dirty="0" err="1"/>
              <a:t>Міністерстві</a:t>
            </a:r>
            <a:r>
              <a:rPr lang="ru-RU" sz="1400" dirty="0"/>
              <a:t> </a:t>
            </a:r>
            <a:r>
              <a:rPr lang="ru-RU" sz="1400" dirty="0" err="1"/>
              <a:t>юстиції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30 </a:t>
            </a:r>
            <a:r>
              <a:rPr lang="ru-RU" sz="1400" dirty="0" err="1"/>
              <a:t>червня</a:t>
            </a:r>
            <a:r>
              <a:rPr lang="ru-RU" sz="1400" dirty="0"/>
              <a:t> 1993 р. за N 76.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718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10) </a:t>
            </a:r>
            <a:r>
              <a:rPr lang="ru-RU" sz="1400" dirty="0" err="1"/>
              <a:t>осіб</a:t>
            </a:r>
            <a:r>
              <a:rPr lang="ru-RU" sz="1400" dirty="0"/>
              <a:t>, з </a:t>
            </a:r>
            <a:r>
              <a:rPr lang="ru-RU" sz="1400" dirty="0" err="1"/>
              <a:t>якими</a:t>
            </a:r>
            <a:r>
              <a:rPr lang="ru-RU" sz="1400" dirty="0"/>
              <a:t> </a:t>
            </a:r>
            <a:r>
              <a:rPr lang="ru-RU" sz="1400" dirty="0" err="1"/>
              <a:t>укладається</a:t>
            </a:r>
            <a:r>
              <a:rPr lang="ru-RU" sz="1400" dirty="0"/>
              <a:t> </a:t>
            </a:r>
            <a:r>
              <a:rPr lang="ru-RU" sz="1400" dirty="0" err="1"/>
              <a:t>строковий</a:t>
            </a:r>
            <a:r>
              <a:rPr lang="ru-RU" sz="1400" dirty="0"/>
              <a:t>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</a:t>
            </a:r>
            <a:r>
              <a:rPr lang="ru-RU" sz="1400" dirty="0" err="1"/>
              <a:t>строком</a:t>
            </a:r>
            <a:r>
              <a:rPr lang="ru-RU" sz="1400" dirty="0"/>
              <a:t> до 12 </a:t>
            </a:r>
            <a:r>
              <a:rPr lang="ru-RU" sz="1400" dirty="0" err="1"/>
              <a:t>місяців</a:t>
            </a:r>
            <a:r>
              <a:rPr lang="ru-RU" sz="1400" dirty="0"/>
              <a:t>;</a:t>
            </a:r>
          </a:p>
          <a:p>
            <a:r>
              <a:rPr lang="ru-RU" sz="1400" dirty="0"/>
              <a:t>11) </a:t>
            </a:r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приймаються</a:t>
            </a:r>
            <a:r>
              <a:rPr lang="ru-RU" sz="1400" dirty="0"/>
              <a:t> на </a:t>
            </a:r>
            <a:r>
              <a:rPr lang="ru-RU" sz="1400" dirty="0" err="1"/>
              <a:t>тимчасові</a:t>
            </a:r>
            <a:r>
              <a:rPr lang="ru-RU" sz="1400" dirty="0"/>
              <a:t> та </a:t>
            </a:r>
            <a:r>
              <a:rPr lang="ru-RU" sz="1400" dirty="0" err="1"/>
              <a:t>сезонні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;</a:t>
            </a:r>
          </a:p>
          <a:p>
            <a:r>
              <a:rPr lang="ru-RU" sz="1400" dirty="0"/>
              <a:t>12) </a:t>
            </a:r>
            <a:r>
              <a:rPr lang="ru-RU" sz="1400" dirty="0" err="1"/>
              <a:t>внутрішньо</a:t>
            </a:r>
            <a:r>
              <a:rPr lang="ru-RU" sz="1400" dirty="0"/>
              <a:t> </a:t>
            </a:r>
            <a:r>
              <a:rPr lang="ru-RU" sz="1400" dirty="0" err="1"/>
              <a:t>переміщених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; </a:t>
            </a:r>
          </a:p>
          <a:p>
            <a:r>
              <a:rPr lang="ru-RU" sz="1400" dirty="0"/>
              <a:t>13) при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 в </a:t>
            </a:r>
            <a:r>
              <a:rPr lang="ru-RU" sz="1400" dirty="0" err="1"/>
              <a:t>іншу</a:t>
            </a:r>
            <a:r>
              <a:rPr lang="ru-RU" sz="1400" dirty="0"/>
              <a:t> </a:t>
            </a:r>
            <a:r>
              <a:rPr lang="ru-RU" sz="1400" dirty="0" err="1"/>
              <a:t>місцевість</a:t>
            </a:r>
            <a:r>
              <a:rPr lang="ru-RU" sz="1400" dirty="0"/>
              <a:t>; </a:t>
            </a:r>
          </a:p>
          <a:p>
            <a:r>
              <a:rPr lang="ru-RU" sz="1400" dirty="0"/>
              <a:t>14) при </a:t>
            </a:r>
            <a:r>
              <a:rPr lang="ru-RU" sz="1400" dirty="0" err="1"/>
              <a:t>переведенні</a:t>
            </a:r>
            <a:r>
              <a:rPr lang="ru-RU" sz="1400" dirty="0"/>
              <a:t> на роботу на </a:t>
            </a:r>
            <a:r>
              <a:rPr lang="ru-RU" sz="1400" dirty="0" err="1"/>
              <a:t>інше</a:t>
            </a:r>
            <a:r>
              <a:rPr lang="ru-RU" sz="1400" dirty="0"/>
              <a:t> </a:t>
            </a:r>
            <a:r>
              <a:rPr lang="ru-RU" sz="1400" dirty="0" err="1"/>
              <a:t>підприємство</a:t>
            </a:r>
            <a:r>
              <a:rPr lang="ru-RU" sz="1400" dirty="0"/>
              <a:t>, в </a:t>
            </a:r>
            <a:r>
              <a:rPr lang="ru-RU" sz="1400" dirty="0" err="1"/>
              <a:t>установу</a:t>
            </a:r>
            <a:r>
              <a:rPr lang="ru-RU" sz="1400" dirty="0"/>
              <a:t>, </a:t>
            </a:r>
            <a:r>
              <a:rPr lang="ru-RU" sz="1400" dirty="0" err="1"/>
              <a:t>організацію</a:t>
            </a:r>
            <a:r>
              <a:rPr lang="ru-RU" sz="1400" dirty="0"/>
              <a:t>; </a:t>
            </a:r>
          </a:p>
          <a:p>
            <a:r>
              <a:rPr lang="ru-RU" sz="1400" dirty="0"/>
              <a:t>15) в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випадках</a:t>
            </a:r>
            <a:r>
              <a:rPr lang="ru-RU" sz="1400" dirty="0"/>
              <a:t>, </a:t>
            </a:r>
            <a:r>
              <a:rPr lang="ru-RU" sz="1400" dirty="0" err="1"/>
              <a:t>передбачених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 (ст. 26 </a:t>
            </a:r>
            <a:r>
              <a:rPr lang="ru-RU" sz="1400" dirty="0" err="1"/>
              <a:t>КЗпП</a:t>
            </a:r>
            <a:r>
              <a:rPr lang="ru-RU" sz="1400" dirty="0"/>
              <a:t>). </a:t>
            </a:r>
            <a:r>
              <a:rPr lang="ru-RU" sz="1400" dirty="0" err="1"/>
              <a:t>Працівники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приймаються</a:t>
            </a:r>
            <a:r>
              <a:rPr lang="ru-RU" sz="1400" dirty="0"/>
              <a:t> на роботу, </a:t>
            </a:r>
            <a:r>
              <a:rPr lang="ru-RU" sz="1400" dirty="0" err="1"/>
              <a:t>повинні</a:t>
            </a:r>
            <a:r>
              <a:rPr lang="ru-RU" sz="1400" dirty="0"/>
              <a:t> наперед </a:t>
            </a:r>
            <a:r>
              <a:rPr lang="ru-RU" sz="1400" dirty="0" err="1"/>
              <a:t>повідомити</a:t>
            </a:r>
            <a:r>
              <a:rPr lang="ru-RU" sz="1400" dirty="0"/>
              <a:t> </a:t>
            </a:r>
            <a:r>
              <a:rPr lang="ru-RU" sz="1400" dirty="0" err="1"/>
              <a:t>роботодавця</a:t>
            </a:r>
            <a:r>
              <a:rPr lang="ru-RU" sz="1400" dirty="0"/>
              <a:t> про право на </a:t>
            </a:r>
            <a:r>
              <a:rPr lang="ru-RU" sz="1400" dirty="0" err="1"/>
              <a:t>звільнення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проходження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й </a:t>
            </a:r>
            <a:r>
              <a:rPr lang="ru-RU" sz="1400" dirty="0" err="1"/>
              <a:t>надати</a:t>
            </a:r>
            <a:r>
              <a:rPr lang="ru-RU" sz="1400" dirty="0"/>
              <a:t> </a:t>
            </a:r>
            <a:r>
              <a:rPr lang="ru-RU" sz="1400" dirty="0" err="1"/>
              <a:t>підтвердні</a:t>
            </a:r>
            <a:r>
              <a:rPr lang="ru-RU" sz="1400" dirty="0"/>
              <a:t> </a:t>
            </a:r>
            <a:r>
              <a:rPr lang="ru-RU" sz="1400" dirty="0" err="1"/>
              <a:t>документи</a:t>
            </a:r>
            <a:r>
              <a:rPr lang="ru-RU" sz="1400" dirty="0"/>
              <a:t>.</a:t>
            </a:r>
          </a:p>
          <a:p>
            <a:r>
              <a:rPr lang="ru-RU" sz="1400" b="1" i="1" dirty="0" err="1"/>
              <a:t>Обмеження</a:t>
            </a:r>
            <a:r>
              <a:rPr lang="ru-RU" sz="1400" b="1" i="1" dirty="0"/>
              <a:t> </a:t>
            </a:r>
            <a:r>
              <a:rPr lang="ru-RU" sz="1400" b="1" i="1" dirty="0" err="1"/>
              <a:t>тривалості</a:t>
            </a:r>
            <a:r>
              <a:rPr lang="ru-RU" sz="1400" b="1" i="1" dirty="0"/>
              <a:t> </a:t>
            </a:r>
            <a:r>
              <a:rPr lang="ru-RU" sz="1400" b="1" i="1" dirty="0" err="1"/>
              <a:t>випробування</a:t>
            </a:r>
            <a:endParaRPr lang="ru-RU" sz="1400" dirty="0"/>
          </a:p>
          <a:p>
            <a:r>
              <a:rPr lang="ru-RU" sz="1400" dirty="0"/>
              <a:t>Строк </a:t>
            </a:r>
            <a:r>
              <a:rPr lang="ru-RU" sz="1400" dirty="0" err="1"/>
              <a:t>випробування</a:t>
            </a:r>
            <a:r>
              <a:rPr lang="ru-RU" sz="1400" dirty="0"/>
              <a:t> при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інше</a:t>
            </a:r>
            <a:r>
              <a:rPr lang="ru-RU" sz="1400" dirty="0"/>
              <a:t> не </a:t>
            </a:r>
            <a:r>
              <a:rPr lang="ru-RU" sz="1400" dirty="0" err="1"/>
              <a:t>встановлено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не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перевищувати</a:t>
            </a:r>
            <a:r>
              <a:rPr lang="ru-RU" sz="1400" dirty="0"/>
              <a:t> </a:t>
            </a:r>
            <a:r>
              <a:rPr lang="ru-RU" sz="1400" dirty="0" err="1"/>
              <a:t>трьох</a:t>
            </a:r>
            <a:r>
              <a:rPr lang="ru-RU" sz="1400" dirty="0"/>
              <a:t> </a:t>
            </a:r>
            <a:r>
              <a:rPr lang="ru-RU" sz="1400" dirty="0" err="1"/>
              <a:t>місяців</a:t>
            </a:r>
            <a:r>
              <a:rPr lang="ru-RU" sz="1400" dirty="0"/>
              <a:t>, а в </a:t>
            </a:r>
            <a:r>
              <a:rPr lang="ru-RU" sz="1400" dirty="0" err="1"/>
              <a:t>окремих</a:t>
            </a:r>
            <a:r>
              <a:rPr lang="ru-RU" sz="1400" dirty="0"/>
              <a:t> </a:t>
            </a:r>
            <a:r>
              <a:rPr lang="ru-RU" sz="1400" dirty="0" err="1"/>
              <a:t>випадках</a:t>
            </a:r>
            <a:r>
              <a:rPr lang="ru-RU" sz="1400" dirty="0"/>
              <a:t>, за </a:t>
            </a:r>
            <a:r>
              <a:rPr lang="ru-RU" sz="1400" dirty="0" err="1"/>
              <a:t>погодженням</a:t>
            </a:r>
            <a:r>
              <a:rPr lang="ru-RU" sz="1400" dirty="0"/>
              <a:t> з </a:t>
            </a:r>
            <a:r>
              <a:rPr lang="ru-RU" sz="1400" dirty="0" err="1"/>
              <a:t>відповідним</a:t>
            </a:r>
            <a:r>
              <a:rPr lang="ru-RU" sz="1400" dirty="0"/>
              <a:t> </a:t>
            </a:r>
            <a:r>
              <a:rPr lang="ru-RU" sz="1400" dirty="0" err="1"/>
              <a:t>виборним</a:t>
            </a:r>
            <a:r>
              <a:rPr lang="ru-RU" sz="1400" dirty="0"/>
              <a:t> органом </a:t>
            </a:r>
            <a:r>
              <a:rPr lang="ru-RU" sz="1400" dirty="0" err="1"/>
              <a:t>первинної</a:t>
            </a:r>
            <a:r>
              <a:rPr lang="ru-RU" sz="1400" dirty="0"/>
              <a:t> </a:t>
            </a:r>
            <a:r>
              <a:rPr lang="ru-RU" sz="1400" dirty="0" err="1"/>
              <a:t>профспілкової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, - шести </a:t>
            </a:r>
            <a:r>
              <a:rPr lang="ru-RU" sz="1400" dirty="0" err="1"/>
              <a:t>місяців</a:t>
            </a:r>
            <a:r>
              <a:rPr lang="ru-RU" sz="1400" dirty="0"/>
              <a:t>. Строк </a:t>
            </a:r>
            <a:r>
              <a:rPr lang="ru-RU" sz="1400" dirty="0" err="1"/>
              <a:t>випробування</a:t>
            </a:r>
            <a:r>
              <a:rPr lang="ru-RU" sz="1400" dirty="0"/>
              <a:t> при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 </a:t>
            </a:r>
            <a:r>
              <a:rPr lang="ru-RU" sz="1400" dirty="0" err="1"/>
              <a:t>робітників</a:t>
            </a:r>
            <a:r>
              <a:rPr lang="ru-RU" sz="1400" dirty="0"/>
              <a:t> не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перевищувати</a:t>
            </a:r>
            <a:r>
              <a:rPr lang="ru-RU" sz="1400" dirty="0"/>
              <a:t> одного </a:t>
            </a:r>
            <a:r>
              <a:rPr lang="ru-RU" sz="1400" dirty="0" err="1"/>
              <a:t>місяця</a:t>
            </a:r>
            <a:r>
              <a:rPr lang="ru-RU" sz="1400" dirty="0"/>
              <a:t>. До строку </a:t>
            </a:r>
            <a:r>
              <a:rPr lang="ru-RU" sz="1400" dirty="0" err="1"/>
              <a:t>випробування</a:t>
            </a:r>
            <a:r>
              <a:rPr lang="ru-RU" sz="1400" dirty="0"/>
              <a:t> не </a:t>
            </a:r>
            <a:r>
              <a:rPr lang="ru-RU" sz="1400" dirty="0" err="1"/>
              <a:t>зараховуються</a:t>
            </a:r>
            <a:r>
              <a:rPr lang="ru-RU" sz="1400" dirty="0"/>
              <a:t> </a:t>
            </a:r>
            <a:r>
              <a:rPr lang="ru-RU" sz="1400" dirty="0" err="1"/>
              <a:t>дні</a:t>
            </a:r>
            <a:r>
              <a:rPr lang="ru-RU" sz="1400" dirty="0"/>
              <a:t>, коли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фактично</a:t>
            </a:r>
            <a:r>
              <a:rPr lang="ru-RU" sz="1400" dirty="0"/>
              <a:t> не </a:t>
            </a:r>
            <a:r>
              <a:rPr lang="ru-RU" sz="1400" dirty="0" err="1"/>
              <a:t>працював</a:t>
            </a:r>
            <a:r>
              <a:rPr lang="ru-RU" sz="1400" dirty="0"/>
              <a:t>, </a:t>
            </a:r>
            <a:r>
              <a:rPr lang="ru-RU" sz="1400" dirty="0" err="1"/>
              <a:t>незалежно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причин (ст. 27 </a:t>
            </a:r>
            <a:r>
              <a:rPr lang="ru-RU" sz="1400" dirty="0" err="1"/>
              <a:t>КЗпП</a:t>
            </a:r>
            <a:r>
              <a:rPr lang="ru-RU" sz="1400" dirty="0"/>
              <a:t>). </a:t>
            </a:r>
            <a:r>
              <a:rPr lang="ru-RU" sz="1400" dirty="0" err="1"/>
              <a:t>Після</a:t>
            </a:r>
            <a:r>
              <a:rPr lang="ru-RU" sz="1400" dirty="0"/>
              <a:t> того, як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відпрацював</a:t>
            </a:r>
            <a:r>
              <a:rPr lang="ru-RU" sz="1400" dirty="0"/>
              <a:t> </a:t>
            </a:r>
            <a:r>
              <a:rPr lang="ru-RU" sz="1400" dirty="0" err="1"/>
              <a:t>термін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, </a:t>
            </a:r>
            <a:r>
              <a:rPr lang="ru-RU" sz="1400" dirty="0" err="1"/>
              <a:t>видавати</a:t>
            </a:r>
            <a:r>
              <a:rPr lang="ru-RU" sz="1400" dirty="0"/>
              <a:t> наказ </a:t>
            </a:r>
            <a:r>
              <a:rPr lang="ru-RU" sz="1400" dirty="0" err="1"/>
              <a:t>роботодавця</a:t>
            </a:r>
            <a:r>
              <a:rPr lang="ru-RU" sz="1400" dirty="0"/>
              <a:t> про </a:t>
            </a:r>
            <a:r>
              <a:rPr lang="ru-RU" sz="1400" dirty="0" err="1"/>
              <a:t>успішне</a:t>
            </a:r>
            <a:r>
              <a:rPr lang="ru-RU" sz="1400" dirty="0"/>
              <a:t> </a:t>
            </a:r>
            <a:r>
              <a:rPr lang="ru-RU" sz="1400" dirty="0" err="1"/>
              <a:t>проходження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не </a:t>
            </a:r>
            <a:r>
              <a:rPr lang="ru-RU" sz="1400" dirty="0" err="1"/>
              <a:t>потрібно</a:t>
            </a:r>
            <a:r>
              <a:rPr lang="ru-RU" sz="1400" dirty="0"/>
              <a:t>. </a:t>
            </a:r>
            <a:r>
              <a:rPr lang="ru-RU" sz="1400" dirty="0" err="1"/>
              <a:t>Працівник</a:t>
            </a:r>
            <a:r>
              <a:rPr lang="ru-RU" sz="1400" dirty="0"/>
              <a:t> просто </a:t>
            </a:r>
            <a:r>
              <a:rPr lang="ru-RU" sz="1400" dirty="0" err="1"/>
              <a:t>вважається</a:t>
            </a:r>
            <a:r>
              <a:rPr lang="ru-RU" sz="1400" dirty="0"/>
              <a:t> таким,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пройшов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, й подальше </a:t>
            </a:r>
            <a:r>
              <a:rPr lang="ru-RU" sz="1400" dirty="0" err="1"/>
              <a:t>звільнення</a:t>
            </a:r>
            <a:r>
              <a:rPr lang="ru-RU" sz="1400" dirty="0"/>
              <a:t> </a:t>
            </a:r>
            <a:r>
              <a:rPr lang="ru-RU" sz="1400" dirty="0" err="1"/>
              <a:t>допускається</a:t>
            </a:r>
            <a:r>
              <a:rPr lang="ru-RU" sz="1400" dirty="0"/>
              <a:t> на </a:t>
            </a:r>
            <a:r>
              <a:rPr lang="ru-RU" sz="1400" dirty="0" err="1"/>
              <a:t>загальних</a:t>
            </a:r>
            <a:r>
              <a:rPr lang="ru-RU" sz="1400" dirty="0"/>
              <a:t> </a:t>
            </a:r>
            <a:r>
              <a:rPr lang="ru-RU" sz="1400" dirty="0" err="1"/>
              <a:t>підставах</a:t>
            </a:r>
            <a:r>
              <a:rPr lang="ru-RU" sz="1400" dirty="0"/>
              <a:t>, </a:t>
            </a:r>
            <a:r>
              <a:rPr lang="ru-RU" sz="1400" dirty="0" err="1"/>
              <a:t>визначених</a:t>
            </a:r>
            <a:r>
              <a:rPr lang="ru-RU" sz="1400" dirty="0"/>
              <a:t> </a:t>
            </a:r>
            <a:r>
              <a:rPr lang="ru-RU" sz="1400" dirty="0" err="1"/>
              <a:t>трудовим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6452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b="1" i="1" dirty="0" err="1"/>
              <a:t>Спеціальні</a:t>
            </a:r>
            <a:r>
              <a:rPr lang="ru-RU" sz="1400" b="1" i="1" dirty="0"/>
              <a:t> </a:t>
            </a:r>
            <a:r>
              <a:rPr lang="ru-RU" sz="1400" b="1" i="1" dirty="0" err="1"/>
              <a:t>положення</a:t>
            </a:r>
            <a:r>
              <a:rPr lang="ru-RU" sz="1400" b="1" i="1" dirty="0"/>
              <a:t> </a:t>
            </a:r>
            <a:r>
              <a:rPr lang="ru-RU" sz="1400" b="1" i="1" dirty="0" err="1"/>
              <a:t>щодо</a:t>
            </a:r>
            <a:r>
              <a:rPr lang="ru-RU" sz="1400" b="1" i="1" dirty="0"/>
              <a:t> </a:t>
            </a:r>
            <a:r>
              <a:rPr lang="ru-RU" sz="1400" b="1" i="1" dirty="0" err="1"/>
              <a:t>проходження</a:t>
            </a:r>
            <a:r>
              <a:rPr lang="ru-RU" sz="1400" b="1" i="1" dirty="0"/>
              <a:t> </a:t>
            </a:r>
            <a:r>
              <a:rPr lang="ru-RU" sz="1400" b="1" i="1" dirty="0" err="1"/>
              <a:t>випробування</a:t>
            </a:r>
            <a:r>
              <a:rPr lang="ru-RU" sz="1400" b="1" i="1" dirty="0"/>
              <a:t> </a:t>
            </a:r>
            <a:r>
              <a:rPr lang="ru-RU" sz="1400" b="1" i="1" dirty="0" err="1"/>
              <a:t>державними</a:t>
            </a:r>
            <a:r>
              <a:rPr lang="ru-RU" sz="1400" b="1" i="1" dirty="0"/>
              <a:t> </a:t>
            </a:r>
            <a:r>
              <a:rPr lang="ru-RU" sz="1400" b="1" i="1" dirty="0" err="1"/>
              <a:t>службовцями</a:t>
            </a:r>
            <a:endParaRPr lang="ru-RU" sz="1400" dirty="0"/>
          </a:p>
          <a:p>
            <a:r>
              <a:rPr lang="ru-RU" sz="1400" dirty="0"/>
              <a:t>Для </a:t>
            </a:r>
            <a:r>
              <a:rPr lang="ru-RU" sz="1400" dirty="0" err="1"/>
              <a:t>державних</a:t>
            </a:r>
            <a:r>
              <a:rPr lang="ru-RU" sz="1400" dirty="0"/>
              <a:t> </a:t>
            </a:r>
            <a:r>
              <a:rPr lang="ru-RU" sz="1400" dirty="0" err="1"/>
              <a:t>службовців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встановлюється</a:t>
            </a:r>
            <a:r>
              <a:rPr lang="ru-RU" sz="1400" dirty="0"/>
              <a:t> </a:t>
            </a:r>
            <a:r>
              <a:rPr lang="ru-RU" sz="1400" dirty="0" err="1"/>
              <a:t>строком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одного до шести </a:t>
            </a:r>
            <a:r>
              <a:rPr lang="ru-RU" sz="1400" dirty="0" err="1"/>
              <a:t>місяців</a:t>
            </a:r>
            <a:r>
              <a:rPr lang="ru-RU" sz="1400" dirty="0"/>
              <a:t>. При </a:t>
            </a:r>
            <a:r>
              <a:rPr lang="ru-RU" sz="1400" dirty="0" err="1"/>
              <a:t>призначенні</a:t>
            </a:r>
            <a:r>
              <a:rPr lang="ru-RU" sz="1400" dirty="0"/>
              <a:t> особи на посаду </a:t>
            </a:r>
            <a:r>
              <a:rPr lang="ru-RU" sz="1400" dirty="0" err="1"/>
              <a:t>державної</a:t>
            </a:r>
            <a:r>
              <a:rPr lang="ru-RU" sz="1400" dirty="0"/>
              <a:t> </a:t>
            </a:r>
            <a:r>
              <a:rPr lang="ru-RU" sz="1400" dirty="0" err="1"/>
              <a:t>служби</a:t>
            </a:r>
            <a:r>
              <a:rPr lang="ru-RU" sz="1400" dirty="0"/>
              <a:t> </a:t>
            </a:r>
            <a:r>
              <a:rPr lang="ru-RU" sz="1400" dirty="0" err="1"/>
              <a:t>вперше</a:t>
            </a:r>
            <a:r>
              <a:rPr lang="ru-RU" sz="1400" dirty="0"/>
              <a:t>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є </a:t>
            </a:r>
            <a:r>
              <a:rPr lang="ru-RU" sz="1400" dirty="0" err="1"/>
              <a:t>обов'язковим</a:t>
            </a:r>
            <a:r>
              <a:rPr lang="ru-RU" sz="1400" dirty="0"/>
              <a:t>. У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невідповідності</a:t>
            </a:r>
            <a:r>
              <a:rPr lang="ru-RU" sz="1400" dirty="0"/>
              <a:t> державного </a:t>
            </a:r>
            <a:r>
              <a:rPr lang="ru-RU" sz="1400" dirty="0" err="1"/>
              <a:t>службовця</a:t>
            </a:r>
            <a:r>
              <a:rPr lang="ru-RU" sz="1400" dirty="0"/>
              <a:t> </a:t>
            </a:r>
            <a:r>
              <a:rPr lang="ru-RU" sz="1400" dirty="0" err="1"/>
              <a:t>займаній</a:t>
            </a:r>
            <a:r>
              <a:rPr lang="ru-RU" sz="1400" dirty="0"/>
              <a:t> </a:t>
            </a:r>
            <a:r>
              <a:rPr lang="ru-RU" sz="1400" dirty="0" err="1"/>
              <a:t>посаді</a:t>
            </a:r>
            <a:r>
              <a:rPr lang="ru-RU" sz="1400" dirty="0"/>
              <a:t> </a:t>
            </a:r>
            <a:r>
              <a:rPr lang="ru-RU" sz="1400" dirty="0" err="1"/>
              <a:t>суб'єкт</a:t>
            </a:r>
            <a:r>
              <a:rPr lang="ru-RU" sz="1400" dirty="0"/>
              <a:t> </a:t>
            </a:r>
            <a:r>
              <a:rPr lang="ru-RU" sz="1400" dirty="0" err="1"/>
              <a:t>призначення</a:t>
            </a:r>
            <a:r>
              <a:rPr lang="ru-RU" sz="1400" dirty="0"/>
              <a:t> </a:t>
            </a:r>
            <a:r>
              <a:rPr lang="ru-RU" sz="1400" dirty="0" err="1"/>
              <a:t>попереджає</a:t>
            </a:r>
            <a:r>
              <a:rPr lang="ru-RU" sz="1400" dirty="0"/>
              <a:t> державного </a:t>
            </a:r>
            <a:r>
              <a:rPr lang="ru-RU" sz="1400" dirty="0" err="1"/>
              <a:t>службовця</a:t>
            </a:r>
            <a:r>
              <a:rPr lang="ru-RU" sz="1400" dirty="0"/>
              <a:t> про </a:t>
            </a:r>
            <a:r>
              <a:rPr lang="ru-RU" sz="1400" dirty="0" err="1"/>
              <a:t>звільнення</a:t>
            </a:r>
            <a:r>
              <a:rPr lang="ru-RU" sz="1400" dirty="0"/>
              <a:t> у </a:t>
            </a:r>
            <a:r>
              <a:rPr lang="ru-RU" sz="1400" dirty="0" err="1"/>
              <a:t>письмовій</a:t>
            </a:r>
            <a:r>
              <a:rPr lang="ru-RU" sz="1400" dirty="0"/>
              <a:t> </a:t>
            </a:r>
            <a:r>
              <a:rPr lang="ru-RU" sz="1400" dirty="0" err="1"/>
              <a:t>формі</a:t>
            </a:r>
            <a:r>
              <a:rPr lang="ru-RU" sz="1400" dirty="0"/>
              <a:t> не </a:t>
            </a:r>
            <a:r>
              <a:rPr lang="ru-RU" sz="1400" dirty="0" err="1"/>
              <a:t>пізніше</a:t>
            </a:r>
            <a:r>
              <a:rPr lang="ru-RU" sz="1400" dirty="0"/>
              <a:t>, </a:t>
            </a:r>
            <a:r>
              <a:rPr lang="ru-RU" sz="1400" dirty="0" err="1"/>
              <a:t>ніж</a:t>
            </a:r>
            <a:r>
              <a:rPr lang="ru-RU" sz="1400" dirty="0"/>
              <a:t> за </a:t>
            </a:r>
            <a:r>
              <a:rPr lang="ru-RU" sz="1400" dirty="0" err="1"/>
              <a:t>сім</a:t>
            </a:r>
            <a:r>
              <a:rPr lang="ru-RU" sz="1400" dirty="0"/>
              <a:t> </a:t>
            </a:r>
            <a:r>
              <a:rPr lang="ru-RU" sz="1400" dirty="0" err="1"/>
              <a:t>календарних</a:t>
            </a:r>
            <a:r>
              <a:rPr lang="ru-RU" sz="1400" dirty="0"/>
              <a:t> </a:t>
            </a:r>
            <a:r>
              <a:rPr lang="ru-RU" sz="1400" dirty="0" err="1"/>
              <a:t>днів</a:t>
            </a:r>
            <a:r>
              <a:rPr lang="ru-RU" sz="1400" dirty="0"/>
              <a:t> (ст. 33 Закону «Про </a:t>
            </a:r>
            <a:r>
              <a:rPr lang="ru-RU" sz="1400" dirty="0" err="1"/>
              <a:t>державну</a:t>
            </a:r>
            <a:r>
              <a:rPr lang="ru-RU" sz="1400" dirty="0"/>
              <a:t> службу»). </a:t>
            </a:r>
            <a:r>
              <a:rPr lang="ru-RU" sz="1400" dirty="0" err="1"/>
              <a:t>Національне</a:t>
            </a:r>
            <a:r>
              <a:rPr lang="ru-RU" sz="1400" dirty="0"/>
              <a:t> агентство </a:t>
            </a:r>
            <a:r>
              <a:rPr lang="ru-RU" sz="1400" dirty="0" err="1"/>
              <a:t>України</a:t>
            </a:r>
            <a:r>
              <a:rPr lang="ru-RU" sz="1400" dirty="0"/>
              <a:t> з </a:t>
            </a:r>
            <a:r>
              <a:rPr lang="ru-RU" sz="1400" dirty="0" err="1"/>
              <a:t>питань</a:t>
            </a:r>
            <a:r>
              <a:rPr lang="ru-RU" sz="1400" dirty="0"/>
              <a:t> </a:t>
            </a:r>
            <a:r>
              <a:rPr lang="ru-RU" sz="1400" dirty="0" err="1"/>
              <a:t>державної</a:t>
            </a:r>
            <a:r>
              <a:rPr lang="ru-RU" sz="1400" dirty="0"/>
              <a:t> </a:t>
            </a:r>
            <a:r>
              <a:rPr lang="ru-RU" sz="1400" dirty="0" err="1"/>
              <a:t>служби</a:t>
            </a:r>
            <a:r>
              <a:rPr lang="ru-RU" sz="1400" dirty="0"/>
              <a:t> у </a:t>
            </a:r>
            <a:r>
              <a:rPr lang="ru-RU" sz="1400" dirty="0" err="1"/>
              <a:t>своєму</a:t>
            </a:r>
            <a:r>
              <a:rPr lang="ru-RU" sz="1400" dirty="0"/>
              <a:t> </a:t>
            </a:r>
            <a:r>
              <a:rPr lang="ru-RU" sz="1400" dirty="0" err="1"/>
              <a:t>роз'ясненні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15.09.2017 №30-р/з </a:t>
            </a:r>
            <a:r>
              <a:rPr lang="ru-RU" sz="1400" dirty="0" err="1"/>
              <a:t>наголосило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Законом не </a:t>
            </a:r>
            <a:r>
              <a:rPr lang="ru-RU" sz="1400" dirty="0" err="1"/>
              <a:t>передбачено</a:t>
            </a:r>
            <a:r>
              <a:rPr lang="ru-RU" sz="1400" dirty="0"/>
              <a:t> </a:t>
            </a:r>
            <a:r>
              <a:rPr lang="ru-RU" sz="1400" dirty="0" err="1"/>
              <a:t>скорочення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</a:t>
            </a:r>
            <a:r>
              <a:rPr lang="ru-RU" sz="1400" dirty="0" err="1"/>
              <a:t>встановленого</a:t>
            </a:r>
            <a:r>
              <a:rPr lang="ru-RU" sz="1400" dirty="0"/>
              <a:t> строку </a:t>
            </a:r>
            <a:r>
              <a:rPr lang="ru-RU" sz="1400" dirty="0" err="1"/>
              <a:t>випробування</a:t>
            </a:r>
            <a:r>
              <a:rPr lang="ru-RU" sz="1400" dirty="0"/>
              <a:t>.</a:t>
            </a:r>
          </a:p>
          <a:p>
            <a:r>
              <a:rPr lang="ru-RU" sz="1400" b="1" i="1" dirty="0" err="1"/>
              <a:t>Специфіка</a:t>
            </a:r>
            <a:r>
              <a:rPr lang="ru-RU" sz="1400" b="1" i="1" dirty="0"/>
              <a:t> </a:t>
            </a:r>
            <a:r>
              <a:rPr lang="ru-RU" sz="1400" b="1" i="1" dirty="0" err="1"/>
              <a:t>припинення</a:t>
            </a:r>
            <a:r>
              <a:rPr lang="ru-RU" sz="1400" b="1" i="1" dirty="0"/>
              <a:t> трудового договору в </a:t>
            </a:r>
            <a:r>
              <a:rPr lang="ru-RU" sz="1400" b="1" i="1" dirty="0" err="1"/>
              <a:t>період</a:t>
            </a:r>
            <a:r>
              <a:rPr lang="ru-RU" sz="1400" b="1" i="1" dirty="0"/>
              <a:t> </a:t>
            </a:r>
            <a:r>
              <a:rPr lang="ru-RU" sz="1400" b="1" i="1" dirty="0" err="1"/>
              <a:t>випробування</a:t>
            </a:r>
            <a:endParaRPr lang="ru-RU" sz="1400" dirty="0"/>
          </a:p>
          <a:p>
            <a:r>
              <a:rPr lang="ru-RU" sz="1400" dirty="0"/>
              <a:t>У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власником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уповноваженим</a:t>
            </a:r>
            <a:r>
              <a:rPr lang="ru-RU" sz="1400" dirty="0"/>
              <a:t> ним органом </a:t>
            </a:r>
            <a:r>
              <a:rPr lang="ru-RU" sz="1400" dirty="0" err="1"/>
              <a:t>невідповідності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займаній</a:t>
            </a:r>
            <a:r>
              <a:rPr lang="ru-RU" sz="1400" dirty="0"/>
              <a:t> </a:t>
            </a:r>
            <a:r>
              <a:rPr lang="ru-RU" sz="1400" dirty="0" err="1"/>
              <a:t>посаді</a:t>
            </a:r>
            <a:r>
              <a:rPr lang="ru-RU" sz="1400" dirty="0"/>
              <a:t>, на яку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прийнято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виконуваній</a:t>
            </a:r>
            <a:r>
              <a:rPr lang="ru-RU" sz="1400" dirty="0"/>
              <a:t> </a:t>
            </a:r>
            <a:r>
              <a:rPr lang="ru-RU" sz="1400" dirty="0" err="1"/>
              <a:t>роботі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право </a:t>
            </a:r>
            <a:r>
              <a:rPr lang="ru-RU" sz="1400" dirty="0" err="1"/>
              <a:t>протягом</a:t>
            </a:r>
            <a:r>
              <a:rPr lang="ru-RU" sz="1400" dirty="0"/>
              <a:t> строку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звільнити</a:t>
            </a:r>
            <a:r>
              <a:rPr lang="ru-RU" sz="1400" dirty="0"/>
              <a:t> такого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письмово</a:t>
            </a:r>
            <a:r>
              <a:rPr lang="ru-RU" sz="1400" dirty="0"/>
              <a:t> </a:t>
            </a:r>
            <a:r>
              <a:rPr lang="ru-RU" sz="1400" dirty="0" err="1"/>
              <a:t>попередивши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про </a:t>
            </a:r>
            <a:r>
              <a:rPr lang="ru-RU" sz="1400" dirty="0" err="1"/>
              <a:t>це</a:t>
            </a:r>
            <a:r>
              <a:rPr lang="ru-RU" sz="1400" dirty="0"/>
              <a:t> за три </a:t>
            </a:r>
            <a:r>
              <a:rPr lang="ru-RU" sz="1400" dirty="0" err="1"/>
              <a:t>дні</a:t>
            </a:r>
            <a:r>
              <a:rPr lang="ru-RU" sz="1400" dirty="0"/>
              <a:t> (ст. 28 </a:t>
            </a:r>
            <a:r>
              <a:rPr lang="ru-RU" sz="1400" dirty="0" err="1"/>
              <a:t>КЗпП</a:t>
            </a:r>
            <a:r>
              <a:rPr lang="ru-RU" sz="1400" dirty="0"/>
              <a:t>). </a:t>
            </a:r>
            <a:r>
              <a:rPr lang="ru-RU" sz="1400" dirty="0" err="1"/>
              <a:t>Претензії</a:t>
            </a:r>
            <a:r>
              <a:rPr lang="ru-RU" sz="1400" dirty="0"/>
              <a:t> до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бути </a:t>
            </a:r>
            <a:r>
              <a:rPr lang="ru-RU" sz="1400" dirty="0" err="1"/>
              <a:t>зафіксовані</a:t>
            </a:r>
            <a:r>
              <a:rPr lang="ru-RU" sz="1400" dirty="0"/>
              <a:t> в </a:t>
            </a:r>
            <a:r>
              <a:rPr lang="ru-RU" sz="1400" dirty="0" err="1"/>
              <a:t>письмовій</a:t>
            </a:r>
            <a:r>
              <a:rPr lang="ru-RU" sz="1400" dirty="0"/>
              <a:t> </a:t>
            </a:r>
            <a:r>
              <a:rPr lang="ru-RU" sz="1400" dirty="0" err="1"/>
              <a:t>формі</a:t>
            </a:r>
            <a:r>
              <a:rPr lang="ru-RU" sz="1400" dirty="0"/>
              <a:t>. </a:t>
            </a:r>
          </a:p>
          <a:p>
            <a:r>
              <a:rPr lang="ru-RU" sz="1400" dirty="0"/>
              <a:t>В </a:t>
            </a:r>
            <a:r>
              <a:rPr lang="ru-RU" sz="1400" dirty="0" err="1"/>
              <a:t>інтересах</a:t>
            </a:r>
            <a:r>
              <a:rPr lang="ru-RU" sz="1400" dirty="0"/>
              <a:t> </a:t>
            </a:r>
            <a:r>
              <a:rPr lang="ru-RU" sz="1400" dirty="0" err="1"/>
              <a:t>роботодавця</a:t>
            </a:r>
            <a:r>
              <a:rPr lang="ru-RU" sz="1400" dirty="0"/>
              <a:t> </a:t>
            </a:r>
            <a:r>
              <a:rPr lang="ru-RU" sz="1400" dirty="0" err="1"/>
              <a:t>вказати</a:t>
            </a:r>
            <a:r>
              <a:rPr lang="ru-RU" sz="1400" dirty="0"/>
              <a:t> </a:t>
            </a:r>
            <a:r>
              <a:rPr lang="ru-RU" sz="1400" dirty="0" err="1"/>
              <a:t>критерії</a:t>
            </a:r>
            <a:r>
              <a:rPr lang="ru-RU" sz="1400" dirty="0"/>
              <a:t>, </a:t>
            </a:r>
            <a:r>
              <a:rPr lang="ru-RU" sz="1400" dirty="0" err="1"/>
              <a:t>якими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керувався</a:t>
            </a:r>
            <a:r>
              <a:rPr lang="ru-RU" sz="1400" dirty="0"/>
              <a:t>, і </a:t>
            </a:r>
            <a:r>
              <a:rPr lang="ru-RU" sz="1400" dirty="0" err="1"/>
              <a:t>конкретні</a:t>
            </a:r>
            <a:r>
              <a:rPr lang="ru-RU" sz="1400" dirty="0"/>
              <a:t> </a:t>
            </a:r>
            <a:r>
              <a:rPr lang="ru-RU" sz="1400" dirty="0" err="1"/>
              <a:t>недоліки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були</a:t>
            </a:r>
            <a:r>
              <a:rPr lang="ru-RU" sz="1400" dirty="0"/>
              <a:t> </a:t>
            </a:r>
            <a:r>
              <a:rPr lang="ru-RU" sz="1400" dirty="0" err="1"/>
              <a:t>допущені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. У </a:t>
            </a:r>
            <a:r>
              <a:rPr lang="ru-RU" sz="1400" dirty="0" err="1"/>
              <a:t>судовій</a:t>
            </a:r>
            <a:r>
              <a:rPr lang="ru-RU" sz="1400" dirty="0"/>
              <a:t> </a:t>
            </a:r>
            <a:r>
              <a:rPr lang="ru-RU" sz="1400" dirty="0" err="1"/>
              <a:t>практиці</a:t>
            </a:r>
            <a:r>
              <a:rPr lang="ru-RU" sz="1400" dirty="0"/>
              <a:t> </a:t>
            </a:r>
            <a:r>
              <a:rPr lang="ru-RU" sz="1400" dirty="0" err="1"/>
              <a:t>трапляються</a:t>
            </a:r>
            <a:r>
              <a:rPr lang="ru-RU" sz="1400" dirty="0"/>
              <a:t> </a:t>
            </a:r>
            <a:r>
              <a:rPr lang="ru-RU" sz="1400" dirty="0" err="1"/>
              <a:t>випадки</a:t>
            </a:r>
            <a:r>
              <a:rPr lang="ru-RU" sz="1400" dirty="0"/>
              <a:t>, коли </a:t>
            </a:r>
            <a:r>
              <a:rPr lang="ru-RU" sz="1400" dirty="0" err="1"/>
              <a:t>навіть</a:t>
            </a:r>
            <a:r>
              <a:rPr lang="ru-RU" sz="1400" dirty="0"/>
              <a:t> </a:t>
            </a:r>
            <a:r>
              <a:rPr lang="ru-RU" sz="1400" dirty="0" err="1"/>
              <a:t>винесення</a:t>
            </a:r>
            <a:r>
              <a:rPr lang="ru-RU" sz="1400" dirty="0"/>
              <a:t> </a:t>
            </a:r>
            <a:r>
              <a:rPr lang="ru-RU" sz="1400" dirty="0" err="1"/>
              <a:t>догани</a:t>
            </a:r>
            <a:r>
              <a:rPr lang="ru-RU" sz="1400" dirty="0"/>
              <a:t> за </a:t>
            </a:r>
            <a:r>
              <a:rPr lang="ru-RU" sz="1400" dirty="0" err="1"/>
              <a:t>порушення</a:t>
            </a:r>
            <a:r>
              <a:rPr lang="ru-RU" sz="1400" dirty="0"/>
              <a:t> </a:t>
            </a:r>
            <a:r>
              <a:rPr lang="ru-RU" sz="1400" dirty="0" err="1"/>
              <a:t>трудової</a:t>
            </a:r>
            <a:r>
              <a:rPr lang="ru-RU" sz="1400" dirty="0"/>
              <a:t> </a:t>
            </a:r>
            <a:r>
              <a:rPr lang="ru-RU" sz="1400" dirty="0" err="1"/>
              <a:t>дисципліни</a:t>
            </a:r>
            <a:r>
              <a:rPr lang="ru-RU" sz="1400" dirty="0"/>
              <a:t> не </a:t>
            </a:r>
            <a:r>
              <a:rPr lang="ru-RU" sz="1400" dirty="0" err="1"/>
              <a:t>слугувало</a:t>
            </a:r>
            <a:r>
              <a:rPr lang="ru-RU" sz="1400" dirty="0"/>
              <a:t> </a:t>
            </a:r>
            <a:r>
              <a:rPr lang="ru-RU" sz="1400" dirty="0" err="1"/>
              <a:t>підставою</a:t>
            </a:r>
            <a:r>
              <a:rPr lang="ru-RU" sz="1400" dirty="0"/>
              <a:t> для </a:t>
            </a:r>
            <a:r>
              <a:rPr lang="ru-RU" sz="1400" dirty="0" err="1"/>
              <a:t>визначення</a:t>
            </a:r>
            <a:r>
              <a:rPr lang="ru-RU" sz="1400" dirty="0"/>
              <a:t> </a:t>
            </a:r>
            <a:r>
              <a:rPr lang="ru-RU" sz="1400" dirty="0" err="1"/>
              <a:t>невідповідності</a:t>
            </a:r>
            <a:r>
              <a:rPr lang="ru-RU" sz="1400" dirty="0"/>
              <a:t> </a:t>
            </a:r>
            <a:r>
              <a:rPr lang="ru-RU" sz="1400" dirty="0" err="1"/>
              <a:t>займаній</a:t>
            </a:r>
            <a:r>
              <a:rPr lang="ru-RU" sz="1400" dirty="0"/>
              <a:t> </a:t>
            </a:r>
            <a:r>
              <a:rPr lang="ru-RU" sz="1400" dirty="0" err="1"/>
              <a:t>посаді</a:t>
            </a:r>
            <a:r>
              <a:rPr lang="ru-RU" sz="1400" dirty="0"/>
              <a:t> </a:t>
            </a:r>
            <a:r>
              <a:rPr lang="ru-RU" sz="1400" dirty="0" err="1"/>
              <a:t>протягом</a:t>
            </a:r>
            <a:r>
              <a:rPr lang="ru-RU" sz="1400" dirty="0"/>
              <a:t> строку </a:t>
            </a:r>
            <a:r>
              <a:rPr lang="ru-RU" sz="1400" dirty="0" err="1"/>
              <a:t>випробування</a:t>
            </a:r>
            <a:r>
              <a:rPr lang="ru-RU" sz="1400" dirty="0"/>
              <a:t>. </a:t>
            </a:r>
            <a:r>
              <a:rPr lang="ru-RU" sz="1400" dirty="0" err="1"/>
              <a:t>Оскільки</a:t>
            </a:r>
            <a:r>
              <a:rPr lang="ru-RU" sz="1400" dirty="0"/>
              <a:t> </a:t>
            </a:r>
            <a:r>
              <a:rPr lang="ru-RU" sz="1400" dirty="0" err="1"/>
              <a:t>звільнення</a:t>
            </a:r>
            <a:r>
              <a:rPr lang="ru-RU" sz="1400" dirty="0"/>
              <a:t> через </a:t>
            </a:r>
            <a:r>
              <a:rPr lang="ru-RU" sz="1400" dirty="0" err="1"/>
              <a:t>непроходження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(п. 11 ст. 40 </a:t>
            </a:r>
            <a:r>
              <a:rPr lang="ru-RU" sz="1400" dirty="0" err="1"/>
              <a:t>КЗпП</a:t>
            </a:r>
            <a:r>
              <a:rPr lang="ru-RU" sz="1400" dirty="0"/>
              <a:t>) є таким,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відбувається</a:t>
            </a:r>
            <a:r>
              <a:rPr lang="ru-RU" sz="1400" dirty="0"/>
              <a:t> з </a:t>
            </a:r>
            <a:r>
              <a:rPr lang="ru-RU" sz="1400" dirty="0" err="1"/>
              <a:t>ініціативи</a:t>
            </a:r>
            <a:r>
              <a:rPr lang="ru-RU" sz="1400" dirty="0"/>
              <a:t> </a:t>
            </a:r>
            <a:r>
              <a:rPr lang="ru-RU" sz="1400" dirty="0" err="1"/>
              <a:t>роботодавця</a:t>
            </a:r>
            <a:r>
              <a:rPr lang="ru-RU" sz="1400" dirty="0"/>
              <a:t>, то в таких </a:t>
            </a:r>
            <a:r>
              <a:rPr lang="ru-RU" sz="1400" dirty="0" err="1"/>
              <a:t>випадках</a:t>
            </a:r>
            <a:r>
              <a:rPr lang="ru-RU" sz="1400" dirty="0"/>
              <a:t> </a:t>
            </a:r>
            <a:r>
              <a:rPr lang="ru-RU" sz="1400" dirty="0" err="1"/>
              <a:t>діє</a:t>
            </a:r>
            <a:r>
              <a:rPr lang="ru-RU" sz="1400" dirty="0"/>
              <a:t> заборона </a:t>
            </a:r>
            <a:r>
              <a:rPr lang="ru-RU" sz="1400" dirty="0" err="1"/>
              <a:t>звільнення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тимчасової</a:t>
            </a:r>
            <a:r>
              <a:rPr lang="ru-RU" sz="1400" dirty="0"/>
              <a:t> </a:t>
            </a:r>
            <a:r>
              <a:rPr lang="ru-RU" sz="1400" dirty="0" err="1"/>
              <a:t>непрацездатності</a:t>
            </a:r>
            <a:r>
              <a:rPr lang="ru-RU" sz="1400" dirty="0"/>
              <a:t> та </a:t>
            </a:r>
            <a:r>
              <a:rPr lang="ru-RU" sz="1400" dirty="0" err="1"/>
              <a:t>перебування</a:t>
            </a:r>
            <a:r>
              <a:rPr lang="ru-RU" sz="1400" dirty="0"/>
              <a:t> у </a:t>
            </a:r>
            <a:r>
              <a:rPr lang="ru-RU" sz="1400" dirty="0" err="1"/>
              <a:t>відпустці</a:t>
            </a:r>
            <a:r>
              <a:rPr lang="ru-RU" sz="1400" dirty="0"/>
              <a:t>. </a:t>
            </a:r>
            <a:r>
              <a:rPr lang="ru-RU" sz="1400" dirty="0" err="1"/>
              <a:t>Втім</a:t>
            </a:r>
            <a:r>
              <a:rPr lang="ru-RU" sz="1400" dirty="0"/>
              <a:t>, </a:t>
            </a:r>
            <a:r>
              <a:rPr lang="ru-RU" sz="1400" dirty="0" err="1"/>
              <a:t>звільнення</a:t>
            </a:r>
            <a:r>
              <a:rPr lang="ru-RU" sz="1400" dirty="0"/>
              <a:t> за результатами </a:t>
            </a:r>
            <a:r>
              <a:rPr lang="ru-RU" sz="1400" dirty="0" err="1"/>
              <a:t>випробування</a:t>
            </a:r>
            <a:r>
              <a:rPr lang="ru-RU" sz="1400" dirty="0"/>
              <a:t> не </a:t>
            </a:r>
            <a:r>
              <a:rPr lang="ru-RU" sz="1400" dirty="0" err="1"/>
              <a:t>потребує</a:t>
            </a:r>
            <a:r>
              <a:rPr lang="ru-RU" sz="1400" dirty="0"/>
              <a:t> </a:t>
            </a:r>
            <a:r>
              <a:rPr lang="ru-RU" sz="1400" dirty="0" err="1"/>
              <a:t>погодження</a:t>
            </a:r>
            <a:r>
              <a:rPr lang="ru-RU" sz="1400" dirty="0"/>
              <a:t> </a:t>
            </a:r>
            <a:r>
              <a:rPr lang="ru-RU" sz="1400" dirty="0" err="1"/>
              <a:t>профспілки</a:t>
            </a:r>
            <a:r>
              <a:rPr lang="ru-RU" sz="1400" dirty="0"/>
              <a:t> (ст. 43-1 </a:t>
            </a:r>
            <a:r>
              <a:rPr lang="ru-RU" sz="1400" dirty="0" err="1"/>
              <a:t>КЗпП</a:t>
            </a:r>
            <a:r>
              <a:rPr lang="ru-RU" sz="1400" dirty="0"/>
              <a:t>). В </a:t>
            </a:r>
            <a:r>
              <a:rPr lang="ru-RU" sz="1400" dirty="0" err="1"/>
              <a:t>інших</a:t>
            </a:r>
            <a:r>
              <a:rPr lang="ru-RU" sz="1400" dirty="0"/>
              <a:t> аспектах процедура не </a:t>
            </a:r>
            <a:r>
              <a:rPr lang="ru-RU" sz="1400" dirty="0" err="1"/>
              <a:t>відрізняється</a:t>
            </a:r>
            <a:r>
              <a:rPr lang="ru-RU" sz="1400" dirty="0"/>
              <a:t> (</a:t>
            </a:r>
            <a:r>
              <a:rPr lang="ru-RU" sz="1400" dirty="0" err="1"/>
              <a:t>видається</a:t>
            </a:r>
            <a:r>
              <a:rPr lang="ru-RU" sz="1400" dirty="0"/>
              <a:t> наказ про </a:t>
            </a:r>
            <a:r>
              <a:rPr lang="ru-RU" sz="1400" dirty="0" err="1"/>
              <a:t>звільнення</a:t>
            </a:r>
            <a:r>
              <a:rPr lang="ru-RU" sz="1400" dirty="0"/>
              <a:t>, вноситься </a:t>
            </a:r>
            <a:r>
              <a:rPr lang="ru-RU" sz="1400" dirty="0" err="1"/>
              <a:t>запис</a:t>
            </a:r>
            <a:r>
              <a:rPr lang="ru-RU" sz="1400" dirty="0"/>
              <a:t> до </a:t>
            </a:r>
            <a:r>
              <a:rPr lang="ru-RU" sz="1400" dirty="0" err="1"/>
              <a:t>трудової</a:t>
            </a:r>
            <a:r>
              <a:rPr lang="ru-RU" sz="1400" dirty="0"/>
              <a:t> книжки, проводиться </a:t>
            </a:r>
            <a:r>
              <a:rPr lang="ru-RU" sz="1400" dirty="0" err="1"/>
              <a:t>остаточний</a:t>
            </a:r>
            <a:r>
              <a:rPr lang="ru-RU" sz="1400" dirty="0"/>
              <a:t> </a:t>
            </a:r>
            <a:r>
              <a:rPr lang="ru-RU" sz="1400" dirty="0" err="1"/>
              <a:t>розрахунок</a:t>
            </a:r>
            <a:r>
              <a:rPr lang="ru-RU" sz="1400"/>
              <a:t>).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0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 lnSpcReduction="10000"/>
          </a:bodyPr>
          <a:lstStyle/>
          <a:p>
            <a:r>
              <a:rPr lang="ru-RU" sz="1400" dirty="0" err="1"/>
              <a:t>Згідно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зазначеними</a:t>
            </a:r>
            <a:r>
              <a:rPr lang="ru-RU" sz="1400" dirty="0"/>
              <a:t> </a:t>
            </a:r>
            <a:r>
              <a:rPr lang="ru-RU" sz="1400" dirty="0" err="1"/>
              <a:t>нормативними</a:t>
            </a:r>
            <a:r>
              <a:rPr lang="ru-RU" sz="1400" dirty="0"/>
              <a:t> актами </a:t>
            </a:r>
            <a:r>
              <a:rPr lang="ru-RU" sz="1400" dirty="0" err="1"/>
              <a:t>тривалість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за </a:t>
            </a:r>
            <a:r>
              <a:rPr lang="ru-RU" sz="1400" dirty="0" err="1"/>
              <a:t>сумісництвом</a:t>
            </a:r>
            <a:r>
              <a:rPr lang="ru-RU" sz="1400" dirty="0"/>
              <a:t> не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перевищувати</a:t>
            </a:r>
            <a:r>
              <a:rPr lang="ru-RU" sz="1400" dirty="0"/>
              <a:t> </a:t>
            </a:r>
            <a:r>
              <a:rPr lang="ru-RU" sz="1400" dirty="0" err="1"/>
              <a:t>чотирьох</a:t>
            </a:r>
            <a:r>
              <a:rPr lang="ru-RU" sz="1400" dirty="0"/>
              <a:t> годин на день і </a:t>
            </a:r>
            <a:r>
              <a:rPr lang="ru-RU" sz="1400" dirty="0" err="1"/>
              <a:t>повного</a:t>
            </a:r>
            <a:r>
              <a:rPr lang="ru-RU" sz="1400" dirty="0"/>
              <a:t> </a:t>
            </a:r>
            <a:r>
              <a:rPr lang="ru-RU" sz="1400" dirty="0" err="1"/>
              <a:t>робочого</a:t>
            </a:r>
            <a:r>
              <a:rPr lang="ru-RU" sz="1400" dirty="0"/>
              <a:t> дня у </a:t>
            </a:r>
            <a:r>
              <a:rPr lang="ru-RU" sz="1400" dirty="0" err="1"/>
              <a:t>вихідний</a:t>
            </a:r>
            <a:r>
              <a:rPr lang="ru-RU" sz="1400" dirty="0"/>
              <a:t> день. </a:t>
            </a:r>
            <a:r>
              <a:rPr lang="ru-RU" sz="1400" dirty="0" err="1"/>
              <a:t>Загальна</a:t>
            </a:r>
            <a:r>
              <a:rPr lang="ru-RU" sz="1400" dirty="0"/>
              <a:t> </a:t>
            </a:r>
            <a:r>
              <a:rPr lang="ru-RU" sz="1400" dirty="0" err="1"/>
              <a:t>тривалість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за </a:t>
            </a:r>
            <a:r>
              <a:rPr lang="ru-RU" sz="1400" dirty="0" err="1"/>
              <a:t>сумісництвом</a:t>
            </a:r>
            <a:r>
              <a:rPr lang="ru-RU" sz="1400" dirty="0"/>
              <a:t> </a:t>
            </a:r>
            <a:r>
              <a:rPr lang="ru-RU" sz="1400" dirty="0" err="1"/>
              <a:t>протягом</a:t>
            </a:r>
            <a:r>
              <a:rPr lang="ru-RU" sz="1400" dirty="0"/>
              <a:t> </a:t>
            </a:r>
            <a:r>
              <a:rPr lang="ru-RU" sz="1400" dirty="0" err="1"/>
              <a:t>місяця</a:t>
            </a:r>
            <a:r>
              <a:rPr lang="ru-RU" sz="1400" dirty="0"/>
              <a:t> не повинна </a:t>
            </a:r>
            <a:r>
              <a:rPr lang="ru-RU" sz="1400" dirty="0" err="1"/>
              <a:t>перевищувати</a:t>
            </a:r>
            <a:r>
              <a:rPr lang="ru-RU" sz="1400" dirty="0"/>
              <a:t> </a:t>
            </a:r>
            <a:r>
              <a:rPr lang="ru-RU" sz="1400" dirty="0" err="1"/>
              <a:t>половини</a:t>
            </a:r>
            <a:r>
              <a:rPr lang="ru-RU" sz="1400" dirty="0"/>
              <a:t> </a:t>
            </a:r>
            <a:r>
              <a:rPr lang="ru-RU" sz="1400" dirty="0" err="1"/>
              <a:t>місячної</a:t>
            </a:r>
            <a:r>
              <a:rPr lang="ru-RU" sz="1400" dirty="0"/>
              <a:t> </a:t>
            </a:r>
            <a:r>
              <a:rPr lang="ru-RU" sz="1400" dirty="0" err="1"/>
              <a:t>норми</a:t>
            </a:r>
            <a:r>
              <a:rPr lang="ru-RU" sz="1400" dirty="0"/>
              <a:t> </a:t>
            </a:r>
            <a:r>
              <a:rPr lang="ru-RU" sz="1400" dirty="0" err="1"/>
              <a:t>робочого</a:t>
            </a:r>
            <a:r>
              <a:rPr lang="ru-RU" sz="1400" dirty="0"/>
              <a:t> часу. Оплата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сумісників</a:t>
            </a:r>
            <a:r>
              <a:rPr lang="ru-RU" sz="1400" dirty="0"/>
              <a:t> </a:t>
            </a:r>
            <a:r>
              <a:rPr lang="ru-RU" sz="1400" dirty="0" err="1"/>
              <a:t>провадиться</a:t>
            </a:r>
            <a:r>
              <a:rPr lang="ru-RU" sz="1400" dirty="0"/>
              <a:t> за </a:t>
            </a:r>
            <a:r>
              <a:rPr lang="ru-RU" sz="1400" dirty="0" err="1"/>
              <a:t>фактично</a:t>
            </a:r>
            <a:r>
              <a:rPr lang="ru-RU" sz="1400" dirty="0"/>
              <a:t> </a:t>
            </a:r>
            <a:r>
              <a:rPr lang="ru-RU" sz="1400" dirty="0" err="1"/>
              <a:t>виконану</a:t>
            </a:r>
            <a:r>
              <a:rPr lang="ru-RU" sz="1400" dirty="0"/>
              <a:t> роботу.</a:t>
            </a:r>
          </a:p>
          <a:p>
            <a:r>
              <a:rPr lang="ru-RU" sz="1400" dirty="0" err="1"/>
              <a:t>Доцільно</a:t>
            </a:r>
            <a:r>
              <a:rPr lang="ru-RU" sz="1400" dirty="0"/>
              <a:t> </a:t>
            </a:r>
            <a:r>
              <a:rPr lang="ru-RU" sz="1400" dirty="0" err="1"/>
              <a:t>відмітити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окрім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, </a:t>
            </a:r>
            <a:r>
              <a:rPr lang="ru-RU" sz="1400" dirty="0" err="1"/>
              <a:t>яким</a:t>
            </a:r>
            <a:r>
              <a:rPr lang="ru-RU" sz="1400" dirty="0"/>
              <a:t> </a:t>
            </a:r>
            <a:r>
              <a:rPr lang="ru-RU" sz="1400" dirty="0" err="1"/>
              <a:t>законодавчими</a:t>
            </a:r>
            <a:r>
              <a:rPr lang="ru-RU" sz="1400" dirty="0"/>
              <a:t> актами заборонено </a:t>
            </a:r>
            <a:r>
              <a:rPr lang="ru-RU" sz="1400" dirty="0" err="1"/>
              <a:t>працювати</a:t>
            </a:r>
            <a:r>
              <a:rPr lang="ru-RU" sz="1400" dirty="0"/>
              <a:t> за </a:t>
            </a:r>
            <a:r>
              <a:rPr lang="ru-RU" sz="1400" dirty="0" err="1"/>
              <a:t>сумісництвом</a:t>
            </a:r>
            <a:r>
              <a:rPr lang="ru-RU" sz="1400" dirty="0"/>
              <a:t>, не </a:t>
            </a:r>
            <a:r>
              <a:rPr lang="ru-RU" sz="1400" dirty="0" err="1"/>
              <a:t>мають</a:t>
            </a:r>
            <a:r>
              <a:rPr lang="ru-RU" sz="1400" dirty="0"/>
              <a:t> права </a:t>
            </a:r>
            <a:r>
              <a:rPr lang="ru-RU" sz="1400" dirty="0" err="1"/>
              <a:t>працювати</a:t>
            </a:r>
            <a:r>
              <a:rPr lang="ru-RU" sz="1400" dirty="0"/>
              <a:t> за </a:t>
            </a:r>
            <a:r>
              <a:rPr lang="ru-RU" sz="1400" dirty="0" err="1"/>
              <a:t>сумісництвом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керівники</a:t>
            </a:r>
            <a:r>
              <a:rPr lang="ru-RU" sz="1400" dirty="0"/>
              <a:t> </a:t>
            </a:r>
            <a:r>
              <a:rPr lang="ru-RU" sz="1400" dirty="0" err="1"/>
              <a:t>державних</a:t>
            </a:r>
            <a:r>
              <a:rPr lang="ru-RU" sz="1400" dirty="0"/>
              <a:t> </a:t>
            </a:r>
            <a:r>
              <a:rPr lang="ru-RU" sz="1400" dirty="0" err="1"/>
              <a:t>підприємств</a:t>
            </a:r>
            <a:r>
              <a:rPr lang="ru-RU" sz="1400" dirty="0"/>
              <a:t>, </a:t>
            </a:r>
            <a:r>
              <a:rPr lang="ru-RU" sz="1400" dirty="0" err="1"/>
              <a:t>установ</a:t>
            </a:r>
            <a:r>
              <a:rPr lang="ru-RU" sz="1400" dirty="0"/>
              <a:t> і </a:t>
            </a:r>
            <a:r>
              <a:rPr lang="ru-RU" sz="1400" dirty="0" err="1"/>
              <a:t>організацій</a:t>
            </a:r>
            <a:r>
              <a:rPr lang="ru-RU" sz="1400" dirty="0"/>
              <a:t>, </a:t>
            </a:r>
            <a:r>
              <a:rPr lang="ru-RU" sz="1400" dirty="0" err="1"/>
              <a:t>їхні</a:t>
            </a:r>
            <a:r>
              <a:rPr lang="ru-RU" sz="1400" dirty="0"/>
              <a:t> заступники, </a:t>
            </a:r>
            <a:r>
              <a:rPr lang="ru-RU" sz="1400" dirty="0" err="1"/>
              <a:t>керівники</a:t>
            </a:r>
            <a:r>
              <a:rPr lang="ru-RU" sz="1400" dirty="0"/>
              <a:t> </a:t>
            </a:r>
            <a:r>
              <a:rPr lang="ru-RU" sz="1400" dirty="0" err="1"/>
              <a:t>структурних</a:t>
            </a:r>
            <a:r>
              <a:rPr lang="ru-RU" sz="1400" dirty="0"/>
              <a:t> </a:t>
            </a:r>
            <a:r>
              <a:rPr lang="ru-RU" sz="1400" dirty="0" err="1"/>
              <a:t>підрозділів</a:t>
            </a:r>
            <a:r>
              <a:rPr lang="ru-RU" sz="1400" dirty="0"/>
              <a:t> (</a:t>
            </a:r>
            <a:r>
              <a:rPr lang="ru-RU" sz="1400" dirty="0" err="1"/>
              <a:t>цехів</a:t>
            </a:r>
            <a:r>
              <a:rPr lang="ru-RU" sz="1400" dirty="0"/>
              <a:t>, </a:t>
            </a:r>
            <a:r>
              <a:rPr lang="ru-RU" sz="1400" dirty="0" err="1"/>
              <a:t>відділів</a:t>
            </a:r>
            <a:r>
              <a:rPr lang="ru-RU" sz="1400" dirty="0"/>
              <a:t>, </a:t>
            </a:r>
            <a:r>
              <a:rPr lang="ru-RU" sz="1400" dirty="0" err="1"/>
              <a:t>лабораторій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) та </a:t>
            </a:r>
            <a:r>
              <a:rPr lang="ru-RU" sz="1400" dirty="0" err="1"/>
              <a:t>їхні</a:t>
            </a:r>
            <a:r>
              <a:rPr lang="ru-RU" sz="1400" dirty="0"/>
              <a:t> заступники (за </a:t>
            </a:r>
            <a:r>
              <a:rPr lang="ru-RU" sz="1400" dirty="0" err="1"/>
              <a:t>винятком</a:t>
            </a:r>
            <a:r>
              <a:rPr lang="ru-RU" sz="1400" dirty="0"/>
              <a:t> </a:t>
            </a:r>
            <a:r>
              <a:rPr lang="ru-RU" sz="1400" dirty="0" err="1"/>
              <a:t>наукової</a:t>
            </a:r>
            <a:r>
              <a:rPr lang="ru-RU" sz="1400" dirty="0"/>
              <a:t>, </a:t>
            </a:r>
            <a:r>
              <a:rPr lang="ru-RU" sz="1400" dirty="0" err="1"/>
              <a:t>викладацької</a:t>
            </a:r>
            <a:r>
              <a:rPr lang="ru-RU" sz="1400" dirty="0"/>
              <a:t>, </a:t>
            </a:r>
            <a:r>
              <a:rPr lang="ru-RU" sz="1400" dirty="0" err="1"/>
              <a:t>медичної</a:t>
            </a:r>
            <a:r>
              <a:rPr lang="ru-RU" sz="1400" dirty="0"/>
              <a:t> і </a:t>
            </a:r>
            <a:r>
              <a:rPr lang="ru-RU" sz="1400" dirty="0" err="1"/>
              <a:t>творчої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). </a:t>
            </a:r>
          </a:p>
          <a:p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відмітити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Кодекс </a:t>
            </a:r>
            <a:r>
              <a:rPr lang="ru-RU" sz="1400" dirty="0" err="1"/>
              <a:t>законів</a:t>
            </a:r>
            <a:r>
              <a:rPr lang="ru-RU" sz="1400" dirty="0"/>
              <a:t> про </a:t>
            </a:r>
            <a:r>
              <a:rPr lang="ru-RU" sz="1400" dirty="0" err="1"/>
              <a:t>працю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передбачає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при </a:t>
            </a:r>
            <a:r>
              <a:rPr lang="ru-RU" sz="1400" dirty="0" err="1"/>
              <a:t>укладенні</a:t>
            </a:r>
            <a:r>
              <a:rPr lang="ru-RU" sz="1400" dirty="0"/>
              <a:t> трудового договору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обумовлене</a:t>
            </a:r>
            <a:r>
              <a:rPr lang="ru-RU" sz="1400" dirty="0"/>
              <a:t> </a:t>
            </a:r>
            <a:r>
              <a:rPr lang="ru-RU" sz="1400" dirty="0" err="1"/>
              <a:t>угодою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. Метою </a:t>
            </a:r>
            <a:r>
              <a:rPr lang="ru-RU" sz="1400" dirty="0" err="1"/>
              <a:t>випробування</a:t>
            </a:r>
            <a:r>
              <a:rPr lang="ru-RU" sz="1400" dirty="0"/>
              <a:t> є </a:t>
            </a:r>
            <a:r>
              <a:rPr lang="ru-RU" sz="1400" dirty="0" err="1"/>
              <a:t>перевірка</a:t>
            </a:r>
            <a:r>
              <a:rPr lang="ru-RU" sz="1400" dirty="0"/>
              <a:t> </a:t>
            </a:r>
            <a:r>
              <a:rPr lang="ru-RU" sz="1400" dirty="0" err="1"/>
              <a:t>відповідності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роботі</a:t>
            </a:r>
            <a:r>
              <a:rPr lang="ru-RU" sz="1400" dirty="0"/>
              <a:t>, яка </a:t>
            </a:r>
            <a:r>
              <a:rPr lang="ru-RU" sz="1400" dirty="0" err="1"/>
              <a:t>йому</a:t>
            </a:r>
            <a:r>
              <a:rPr lang="ru-RU" sz="1400" dirty="0"/>
              <a:t> </a:t>
            </a:r>
            <a:r>
              <a:rPr lang="ru-RU" sz="1400" dirty="0" err="1"/>
              <a:t>доручається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Умова</a:t>
            </a:r>
            <a:r>
              <a:rPr lang="ru-RU" sz="1400" dirty="0"/>
              <a:t> про </a:t>
            </a:r>
            <a:r>
              <a:rPr lang="ru-RU" sz="1400" dirty="0" err="1"/>
              <a:t>випробування</a:t>
            </a:r>
            <a:r>
              <a:rPr lang="ru-RU" sz="1400" dirty="0"/>
              <a:t> повинна бути </a:t>
            </a:r>
            <a:r>
              <a:rPr lang="ru-RU" sz="1400" dirty="0" err="1"/>
              <a:t>застережена</a:t>
            </a:r>
            <a:r>
              <a:rPr lang="ru-RU" sz="1400" dirty="0"/>
              <a:t> в </a:t>
            </a:r>
            <a:r>
              <a:rPr lang="ru-RU" sz="1400" dirty="0" err="1"/>
              <a:t>наказі</a:t>
            </a:r>
            <a:r>
              <a:rPr lang="ru-RU" sz="1400" dirty="0"/>
              <a:t> (</a:t>
            </a:r>
            <a:r>
              <a:rPr lang="ru-RU" sz="1400" dirty="0" err="1"/>
              <a:t>розпорядженні</a:t>
            </a:r>
            <a:r>
              <a:rPr lang="ru-RU" sz="1400" dirty="0"/>
              <a:t>) про </a:t>
            </a:r>
            <a:r>
              <a:rPr lang="ru-RU" sz="1400" dirty="0" err="1"/>
              <a:t>прийняття</a:t>
            </a:r>
            <a:r>
              <a:rPr lang="ru-RU" sz="1400" dirty="0"/>
              <a:t> на роботу. </a:t>
            </a:r>
          </a:p>
          <a:p>
            <a:r>
              <a:rPr lang="ru-RU" sz="1400" dirty="0"/>
              <a:t>В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на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поширюється</a:t>
            </a:r>
            <a:r>
              <a:rPr lang="ru-RU" sz="1400" dirty="0"/>
              <a:t> </a:t>
            </a:r>
            <a:r>
              <a:rPr lang="ru-RU" sz="1400" dirty="0" err="1"/>
              <a:t>законодавство</a:t>
            </a:r>
            <a:r>
              <a:rPr lang="ru-RU" sz="1400" dirty="0"/>
              <a:t> про </a:t>
            </a:r>
            <a:r>
              <a:rPr lang="ru-RU" sz="1400" dirty="0" err="1"/>
              <a:t>працю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Випробування</a:t>
            </a:r>
            <a:r>
              <a:rPr lang="ru-RU" sz="1400" dirty="0"/>
              <a:t> не </a:t>
            </a:r>
            <a:r>
              <a:rPr lang="ru-RU" sz="1400" dirty="0" err="1"/>
              <a:t>встановлюється</a:t>
            </a:r>
            <a:r>
              <a:rPr lang="ru-RU" sz="1400" dirty="0"/>
              <a:t> при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роботу:</a:t>
            </a:r>
          </a:p>
          <a:p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не </a:t>
            </a:r>
            <a:r>
              <a:rPr lang="ru-RU" sz="1400" dirty="0" err="1"/>
              <a:t>досягли</a:t>
            </a:r>
            <a:r>
              <a:rPr lang="ru-RU" sz="1400" dirty="0"/>
              <a:t> </a:t>
            </a:r>
            <a:r>
              <a:rPr lang="ru-RU" sz="1400" dirty="0" err="1"/>
              <a:t>вісімнадцяти</a:t>
            </a:r>
            <a:r>
              <a:rPr lang="ru-RU" sz="1400" dirty="0"/>
              <a:t> </a:t>
            </a:r>
            <a:r>
              <a:rPr lang="ru-RU" sz="1400" dirty="0" err="1"/>
              <a:t>років</a:t>
            </a:r>
            <a:r>
              <a:rPr lang="ru-RU" sz="1400" dirty="0"/>
              <a:t>; </a:t>
            </a:r>
          </a:p>
          <a:p>
            <a:r>
              <a:rPr lang="ru-RU" sz="1400" dirty="0" err="1"/>
              <a:t>молодих</a:t>
            </a:r>
            <a:r>
              <a:rPr lang="ru-RU" sz="1400" dirty="0"/>
              <a:t> </a:t>
            </a:r>
            <a:r>
              <a:rPr lang="ru-RU" sz="1400" dirty="0" err="1"/>
              <a:t>робітників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закінчення</a:t>
            </a:r>
            <a:r>
              <a:rPr lang="ru-RU" sz="1400" dirty="0"/>
              <a:t> </a:t>
            </a:r>
            <a:r>
              <a:rPr lang="ru-RU" sz="1400" dirty="0" err="1"/>
              <a:t>професійних</a:t>
            </a:r>
            <a:r>
              <a:rPr lang="ru-RU" sz="1400" dirty="0"/>
              <a:t> </a:t>
            </a:r>
            <a:r>
              <a:rPr lang="ru-RU" sz="1400" dirty="0" err="1"/>
              <a:t>навчально-виховних</a:t>
            </a:r>
            <a:r>
              <a:rPr lang="ru-RU" sz="1400" dirty="0"/>
              <a:t> </a:t>
            </a:r>
            <a:r>
              <a:rPr lang="ru-RU" sz="1400" dirty="0" err="1"/>
              <a:t>закладів</a:t>
            </a:r>
            <a:r>
              <a:rPr lang="ru-RU" sz="1400" dirty="0"/>
              <a:t>;</a:t>
            </a:r>
          </a:p>
          <a:p>
            <a:r>
              <a:rPr lang="ru-RU" sz="1400" dirty="0" err="1"/>
              <a:t>молодих</a:t>
            </a:r>
            <a:r>
              <a:rPr lang="ru-RU" sz="1400" dirty="0"/>
              <a:t> </a:t>
            </a:r>
            <a:r>
              <a:rPr lang="ru-RU" sz="1400" dirty="0" err="1"/>
              <a:t>спеціалістів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закінчення</a:t>
            </a:r>
            <a:r>
              <a:rPr lang="ru-RU" sz="1400" dirty="0"/>
              <a:t> </a:t>
            </a:r>
            <a:r>
              <a:rPr lang="ru-RU" sz="1400" dirty="0" err="1"/>
              <a:t>вищих</a:t>
            </a:r>
            <a:r>
              <a:rPr lang="ru-RU" sz="1400" dirty="0"/>
              <a:t> </a:t>
            </a:r>
            <a:r>
              <a:rPr lang="ru-RU" sz="1400" dirty="0" err="1"/>
              <a:t>навчальних</a:t>
            </a:r>
            <a:r>
              <a:rPr lang="ru-RU" sz="1400" dirty="0"/>
              <a:t> </a:t>
            </a:r>
            <a:r>
              <a:rPr lang="ru-RU" sz="1400" dirty="0" err="1"/>
              <a:t>закладів</a:t>
            </a:r>
            <a:r>
              <a:rPr lang="ru-RU" sz="1400" dirty="0"/>
              <a:t>;</a:t>
            </a:r>
          </a:p>
          <a:p>
            <a:r>
              <a:rPr lang="ru-RU" sz="1400" dirty="0" err="1"/>
              <a:t>осіб</a:t>
            </a:r>
            <a:r>
              <a:rPr lang="ru-RU" sz="1400" dirty="0"/>
              <a:t>, </a:t>
            </a:r>
            <a:r>
              <a:rPr lang="ru-RU" sz="1400" dirty="0" err="1"/>
              <a:t>звільнених</a:t>
            </a:r>
            <a:r>
              <a:rPr lang="ru-RU" sz="1400" dirty="0"/>
              <a:t> у запас з </a:t>
            </a:r>
            <a:r>
              <a:rPr lang="ru-RU" sz="1400" dirty="0" err="1"/>
              <a:t>військової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альтернативної</a:t>
            </a:r>
            <a:r>
              <a:rPr lang="ru-RU" sz="1400" dirty="0"/>
              <a:t> (</a:t>
            </a:r>
            <a:r>
              <a:rPr lang="ru-RU" sz="1400" dirty="0" err="1"/>
              <a:t>невійськової</a:t>
            </a:r>
            <a:r>
              <a:rPr lang="ru-RU" sz="1400" dirty="0"/>
              <a:t>) </a:t>
            </a:r>
            <a:r>
              <a:rPr lang="ru-RU" sz="1400" dirty="0" err="1"/>
              <a:t>служби</a:t>
            </a:r>
            <a:r>
              <a:rPr lang="ru-RU" sz="1400" dirty="0"/>
              <a:t>; </a:t>
            </a:r>
          </a:p>
          <a:p>
            <a:r>
              <a:rPr lang="ru-RU" sz="1400" dirty="0" err="1"/>
              <a:t>інвалідів</a:t>
            </a:r>
            <a:r>
              <a:rPr lang="ru-RU" sz="1400" dirty="0"/>
              <a:t>, </a:t>
            </a:r>
            <a:r>
              <a:rPr lang="ru-RU" sz="1400" dirty="0" err="1"/>
              <a:t>направлених</a:t>
            </a:r>
            <a:r>
              <a:rPr lang="ru-RU" sz="1400" dirty="0"/>
              <a:t> на роботу </a:t>
            </a:r>
            <a:r>
              <a:rPr lang="ru-RU" sz="1400" dirty="0" err="1"/>
              <a:t>відповідно</a:t>
            </a:r>
            <a:r>
              <a:rPr lang="ru-RU" sz="1400" dirty="0"/>
              <a:t> до </a:t>
            </a:r>
            <a:r>
              <a:rPr lang="ru-RU" sz="1400" dirty="0" err="1"/>
              <a:t>рекомендації</a:t>
            </a:r>
            <a:r>
              <a:rPr lang="ru-RU" sz="1400" dirty="0"/>
              <a:t> медико-</a:t>
            </a:r>
            <a:r>
              <a:rPr lang="ru-RU" sz="1400" dirty="0" err="1"/>
              <a:t>соціальної</a:t>
            </a:r>
            <a:r>
              <a:rPr lang="ru-RU" sz="1400" dirty="0"/>
              <a:t> </a:t>
            </a:r>
            <a:r>
              <a:rPr lang="ru-RU" sz="1400" dirty="0" err="1"/>
              <a:t>експертизи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Випробування</a:t>
            </a:r>
            <a:r>
              <a:rPr lang="ru-RU" sz="1400" dirty="0"/>
              <a:t> не </a:t>
            </a:r>
            <a:r>
              <a:rPr lang="ru-RU" sz="1400" dirty="0" err="1"/>
              <a:t>встановлюється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при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 в </a:t>
            </a:r>
            <a:r>
              <a:rPr lang="ru-RU" sz="1400" dirty="0" err="1"/>
              <a:t>іншу</a:t>
            </a:r>
            <a:r>
              <a:rPr lang="ru-RU" sz="1400" dirty="0"/>
              <a:t> </a:t>
            </a:r>
            <a:r>
              <a:rPr lang="ru-RU" sz="1400" dirty="0" err="1"/>
              <a:t>місцевість</a:t>
            </a:r>
            <a:r>
              <a:rPr lang="ru-RU" sz="1400" dirty="0"/>
              <a:t> і при </a:t>
            </a:r>
            <a:r>
              <a:rPr lang="ru-RU" sz="1400" dirty="0" err="1"/>
              <a:t>переведенні</a:t>
            </a:r>
            <a:r>
              <a:rPr lang="ru-RU" sz="1400" dirty="0"/>
              <a:t> на роботу на </a:t>
            </a:r>
            <a:r>
              <a:rPr lang="ru-RU" sz="1400" dirty="0" err="1"/>
              <a:t>інше</a:t>
            </a:r>
            <a:r>
              <a:rPr lang="ru-RU" sz="1400" dirty="0"/>
              <a:t> </a:t>
            </a:r>
            <a:r>
              <a:rPr lang="ru-RU" sz="1400" dirty="0" err="1"/>
              <a:t>підприємство</a:t>
            </a:r>
            <a:r>
              <a:rPr lang="ru-RU" sz="1400" dirty="0"/>
              <a:t>, в </a:t>
            </a:r>
            <a:r>
              <a:rPr lang="ru-RU" sz="1400" dirty="0" err="1"/>
              <a:t>установу</a:t>
            </a:r>
            <a:r>
              <a:rPr lang="ru-RU" sz="1400" dirty="0"/>
              <a:t>, </a:t>
            </a:r>
            <a:r>
              <a:rPr lang="ru-RU" sz="1400" dirty="0" err="1"/>
              <a:t>організацію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в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випадках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передбачено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. </a:t>
            </a:r>
          </a:p>
          <a:p>
            <a:r>
              <a:rPr lang="ru-RU" sz="1400" dirty="0"/>
              <a:t>Строк </a:t>
            </a:r>
            <a:r>
              <a:rPr lang="ru-RU" sz="1400" dirty="0" err="1"/>
              <a:t>випробування</a:t>
            </a:r>
            <a:r>
              <a:rPr lang="ru-RU" sz="1400" dirty="0"/>
              <a:t> при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інше</a:t>
            </a:r>
            <a:r>
              <a:rPr lang="ru-RU" sz="1400" dirty="0"/>
              <a:t> не </a:t>
            </a:r>
            <a:r>
              <a:rPr lang="ru-RU" sz="1400" dirty="0" err="1"/>
              <a:t>встановлено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не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перевищувати</a:t>
            </a:r>
            <a:r>
              <a:rPr lang="ru-RU" sz="1400" dirty="0"/>
              <a:t> </a:t>
            </a:r>
            <a:r>
              <a:rPr lang="ru-RU" sz="1400" dirty="0" err="1"/>
              <a:t>трьох</a:t>
            </a:r>
            <a:r>
              <a:rPr lang="ru-RU" sz="1400" dirty="0"/>
              <a:t> </a:t>
            </a:r>
            <a:r>
              <a:rPr lang="ru-RU" sz="1400" dirty="0" err="1"/>
              <a:t>місяців</a:t>
            </a:r>
            <a:r>
              <a:rPr lang="ru-RU" sz="1400" dirty="0"/>
              <a:t>, а в </a:t>
            </a:r>
            <a:r>
              <a:rPr lang="ru-RU" sz="1400" dirty="0" err="1"/>
              <a:t>окремих</a:t>
            </a:r>
            <a:r>
              <a:rPr lang="ru-RU" sz="1400" dirty="0"/>
              <a:t> </a:t>
            </a:r>
            <a:r>
              <a:rPr lang="ru-RU" sz="1400" dirty="0" err="1"/>
              <a:t>випадках</a:t>
            </a:r>
            <a:r>
              <a:rPr lang="ru-RU" sz="1400" dirty="0"/>
              <a:t>, за </a:t>
            </a:r>
            <a:r>
              <a:rPr lang="ru-RU" sz="1400" dirty="0" err="1"/>
              <a:t>погодженням</a:t>
            </a:r>
            <a:r>
              <a:rPr lang="ru-RU" sz="1400" dirty="0"/>
              <a:t> з </a:t>
            </a:r>
            <a:r>
              <a:rPr lang="ru-RU" sz="1400" dirty="0" err="1"/>
              <a:t>відповідним</a:t>
            </a:r>
            <a:r>
              <a:rPr lang="ru-RU" sz="1400" dirty="0"/>
              <a:t> </a:t>
            </a:r>
            <a:r>
              <a:rPr lang="ru-RU" sz="1400" dirty="0" err="1"/>
              <a:t>виборним</a:t>
            </a:r>
            <a:r>
              <a:rPr lang="ru-RU" sz="1400" dirty="0"/>
              <a:t> органом </a:t>
            </a:r>
            <a:r>
              <a:rPr lang="ru-RU" sz="1400" dirty="0" err="1"/>
              <a:t>первинної</a:t>
            </a:r>
            <a:r>
              <a:rPr lang="ru-RU" sz="1400" dirty="0"/>
              <a:t> </a:t>
            </a:r>
            <a:r>
              <a:rPr lang="ru-RU" sz="1400" dirty="0" err="1"/>
              <a:t>профспілкової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 - шести </a:t>
            </a:r>
            <a:r>
              <a:rPr lang="ru-RU" sz="1400" dirty="0" err="1"/>
              <a:t>місяців</a:t>
            </a:r>
            <a:r>
              <a:rPr lang="ru-RU" sz="1400" dirty="0"/>
              <a:t>. 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1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Строк </a:t>
            </a:r>
            <a:r>
              <a:rPr lang="ru-RU" sz="1400" dirty="0" err="1"/>
              <a:t>випробування</a:t>
            </a:r>
            <a:r>
              <a:rPr lang="ru-RU" sz="1400" dirty="0"/>
              <a:t> при </a:t>
            </a:r>
            <a:r>
              <a:rPr lang="ru-RU" sz="1400" dirty="0" err="1"/>
              <a:t>прийнятті</a:t>
            </a:r>
            <a:r>
              <a:rPr lang="ru-RU" sz="1400" dirty="0"/>
              <a:t> на роботу </a:t>
            </a:r>
            <a:r>
              <a:rPr lang="ru-RU" sz="1400" dirty="0" err="1"/>
              <a:t>робітників</a:t>
            </a:r>
            <a:r>
              <a:rPr lang="ru-RU" sz="1400" dirty="0"/>
              <a:t> не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перевищувати</a:t>
            </a:r>
            <a:r>
              <a:rPr lang="ru-RU" sz="1400" dirty="0"/>
              <a:t> одного </a:t>
            </a:r>
            <a:r>
              <a:rPr lang="ru-RU" sz="1400" dirty="0" err="1"/>
              <a:t>місяця</a:t>
            </a:r>
            <a:r>
              <a:rPr lang="ru-RU" sz="1400" dirty="0"/>
              <a:t>. </a:t>
            </a:r>
          </a:p>
          <a:p>
            <a:r>
              <a:rPr lang="ru-RU" sz="1400" dirty="0"/>
              <a:t>Разом з </a:t>
            </a:r>
            <a:r>
              <a:rPr lang="ru-RU" sz="1400" dirty="0" err="1"/>
              <a:t>цим</a:t>
            </a:r>
            <a:r>
              <a:rPr lang="ru-RU" sz="1400" dirty="0"/>
              <a:t>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зазначити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в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відсутній</a:t>
            </a:r>
            <a:r>
              <a:rPr lang="ru-RU" sz="1400" dirty="0"/>
              <a:t> на </a:t>
            </a:r>
            <a:r>
              <a:rPr lang="ru-RU" sz="1400" dirty="0" err="1"/>
              <a:t>роботі</a:t>
            </a:r>
            <a:r>
              <a:rPr lang="ru-RU" sz="1400" dirty="0"/>
              <a:t> у </a:t>
            </a:r>
            <a:r>
              <a:rPr lang="ru-RU" sz="1400" dirty="0" err="1"/>
              <a:t>зв’язку</a:t>
            </a:r>
            <a:r>
              <a:rPr lang="ru-RU" sz="1400" dirty="0"/>
              <a:t> з </a:t>
            </a:r>
            <a:r>
              <a:rPr lang="ru-RU" sz="1400" dirty="0" err="1"/>
              <a:t>тимчасовою</a:t>
            </a:r>
            <a:r>
              <a:rPr lang="ru-RU" sz="1400" dirty="0"/>
              <a:t> </a:t>
            </a:r>
            <a:r>
              <a:rPr lang="ru-RU" sz="1400" dirty="0" err="1"/>
              <a:t>непрацездатністю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поважних</a:t>
            </a:r>
            <a:r>
              <a:rPr lang="ru-RU" sz="1400" dirty="0"/>
              <a:t> причин, строк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продовжено</a:t>
            </a:r>
            <a:r>
              <a:rPr lang="ru-RU" sz="1400" dirty="0"/>
              <a:t> на </a:t>
            </a:r>
            <a:r>
              <a:rPr lang="ru-RU" sz="1400" dirty="0" err="1"/>
              <a:t>відповідну</a:t>
            </a:r>
            <a:r>
              <a:rPr lang="ru-RU" sz="1400" dirty="0"/>
              <a:t> </a:t>
            </a:r>
            <a:r>
              <a:rPr lang="ru-RU" sz="1400" dirty="0" err="1"/>
              <a:t>кількість</a:t>
            </a:r>
            <a:r>
              <a:rPr lang="ru-RU" sz="1400" dirty="0"/>
              <a:t> </a:t>
            </a:r>
            <a:r>
              <a:rPr lang="ru-RU" sz="1400" dirty="0" err="1"/>
              <a:t>днів</a:t>
            </a:r>
            <a:r>
              <a:rPr lang="ru-RU" sz="1400" dirty="0"/>
              <a:t>, </a:t>
            </a:r>
            <a:r>
              <a:rPr lang="ru-RU" sz="1400" dirty="0" err="1"/>
              <a:t>протягом</a:t>
            </a:r>
            <a:r>
              <a:rPr lang="ru-RU" sz="1400" dirty="0"/>
              <a:t>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відсутній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вважається</a:t>
            </a:r>
            <a:r>
              <a:rPr lang="ru-RU" sz="1400" dirty="0"/>
              <a:t> таким,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витримав</a:t>
            </a:r>
            <a:r>
              <a:rPr lang="ru-RU" sz="1400" dirty="0"/>
              <a:t> </a:t>
            </a:r>
            <a:r>
              <a:rPr lang="ru-RU" sz="1400" dirty="0" err="1"/>
              <a:t>випробування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строк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закінчився</a:t>
            </a:r>
            <a:r>
              <a:rPr lang="ru-RU" sz="1400" dirty="0"/>
              <a:t>, а </a:t>
            </a:r>
            <a:r>
              <a:rPr lang="ru-RU" sz="1400" dirty="0" err="1"/>
              <a:t>він</a:t>
            </a:r>
            <a:r>
              <a:rPr lang="ru-RU" sz="1400" dirty="0"/>
              <a:t> до </a:t>
            </a:r>
            <a:r>
              <a:rPr lang="ru-RU" sz="1400" dirty="0" err="1"/>
              <a:t>закінчення</a:t>
            </a:r>
            <a:r>
              <a:rPr lang="ru-RU" sz="1400" dirty="0"/>
              <a:t> строку не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звільнений</a:t>
            </a:r>
            <a:r>
              <a:rPr lang="ru-RU" sz="1400" dirty="0"/>
              <a:t> з </a:t>
            </a:r>
            <a:r>
              <a:rPr lang="ru-RU" sz="1400" dirty="0" err="1"/>
              <a:t>роботи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протягом</a:t>
            </a:r>
            <a:r>
              <a:rPr lang="ru-RU" sz="1400" dirty="0"/>
              <a:t> строку </a:t>
            </a:r>
            <a:r>
              <a:rPr lang="ru-RU" sz="1400" dirty="0" err="1"/>
              <a:t>випробування</a:t>
            </a:r>
            <a:r>
              <a:rPr lang="ru-RU" sz="1400" dirty="0"/>
              <a:t> </a:t>
            </a:r>
            <a:r>
              <a:rPr lang="ru-RU" sz="1400" dirty="0" err="1"/>
              <a:t>встановлено</a:t>
            </a:r>
            <a:r>
              <a:rPr lang="ru-RU" sz="1400" dirty="0"/>
              <a:t> </a:t>
            </a:r>
            <a:r>
              <a:rPr lang="ru-RU" sz="1400" dirty="0" err="1"/>
              <a:t>невідповідність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роботі</a:t>
            </a:r>
            <a:r>
              <a:rPr lang="ru-RU" sz="1400" dirty="0"/>
              <a:t>, на яку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прийнято</a:t>
            </a:r>
            <a:r>
              <a:rPr lang="ru-RU" sz="1400" dirty="0"/>
              <a:t>, </a:t>
            </a:r>
            <a:r>
              <a:rPr lang="ru-RU" sz="1400" dirty="0" err="1"/>
              <a:t>власник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уповноважений</a:t>
            </a:r>
            <a:r>
              <a:rPr lang="ru-RU" sz="1400" dirty="0"/>
              <a:t> ним орган </a:t>
            </a:r>
            <a:r>
              <a:rPr lang="ru-RU" sz="1400" dirty="0" err="1"/>
              <a:t>протягом</a:t>
            </a:r>
            <a:r>
              <a:rPr lang="ru-RU" sz="1400" dirty="0"/>
              <a:t> </a:t>
            </a:r>
            <a:r>
              <a:rPr lang="ru-RU" sz="1400" dirty="0" err="1"/>
              <a:t>цього</a:t>
            </a:r>
            <a:r>
              <a:rPr lang="ru-RU" sz="1400" dirty="0"/>
              <a:t> строку </a:t>
            </a:r>
            <a:r>
              <a:rPr lang="ru-RU" sz="1400" dirty="0" err="1"/>
              <a:t>вправі</a:t>
            </a:r>
            <a:r>
              <a:rPr lang="ru-RU" sz="1400" dirty="0"/>
              <a:t> </a:t>
            </a:r>
            <a:r>
              <a:rPr lang="ru-RU" sz="1400" dirty="0" err="1"/>
              <a:t>розірвати</a:t>
            </a:r>
            <a:r>
              <a:rPr lang="ru-RU" sz="1400" dirty="0"/>
              <a:t>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. </a:t>
            </a:r>
          </a:p>
          <a:p>
            <a:r>
              <a:rPr lang="ru-RU" sz="1400" dirty="0"/>
              <a:t>При </a:t>
            </a:r>
            <a:r>
              <a:rPr lang="ru-RU" sz="1400" dirty="0" err="1"/>
              <a:t>цьому</a:t>
            </a:r>
            <a:r>
              <a:rPr lang="ru-RU" sz="1400" dirty="0"/>
              <a:t>, </a:t>
            </a:r>
            <a:r>
              <a:rPr lang="ru-RU" sz="1400" dirty="0" err="1"/>
              <a:t>звільнення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за результатами </a:t>
            </a:r>
            <a:r>
              <a:rPr lang="ru-RU" sz="1400" dirty="0" err="1"/>
              <a:t>випробування</a:t>
            </a:r>
            <a:r>
              <a:rPr lang="ru-RU" sz="1400" dirty="0"/>
              <a:t> повинно бути оформлено наказом </a:t>
            </a:r>
            <a:r>
              <a:rPr lang="ru-RU" sz="1400" dirty="0" err="1"/>
              <a:t>власника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уповноваженого</a:t>
            </a:r>
            <a:r>
              <a:rPr lang="ru-RU" sz="1400" dirty="0"/>
              <a:t> ним органу. В </a:t>
            </a:r>
            <a:r>
              <a:rPr lang="ru-RU" sz="1400" dirty="0" err="1"/>
              <a:t>наказі</a:t>
            </a:r>
            <a:r>
              <a:rPr lang="ru-RU" sz="1400" dirty="0"/>
              <a:t> </a:t>
            </a:r>
            <a:r>
              <a:rPr lang="ru-RU" sz="1400" dirty="0" err="1"/>
              <a:t>обов’язково</a:t>
            </a:r>
            <a:r>
              <a:rPr lang="ru-RU" sz="1400" dirty="0"/>
              <a:t> </a:t>
            </a:r>
            <a:r>
              <a:rPr lang="ru-RU" sz="1400" dirty="0" err="1"/>
              <a:t>робиться</a:t>
            </a:r>
            <a:r>
              <a:rPr lang="ru-RU" sz="1400" dirty="0"/>
              <a:t> </a:t>
            </a:r>
            <a:r>
              <a:rPr lang="ru-RU" sz="1400" dirty="0" err="1"/>
              <a:t>посилання</a:t>
            </a:r>
            <a:r>
              <a:rPr lang="ru-RU" sz="1400" dirty="0"/>
              <a:t> на </a:t>
            </a:r>
            <a:r>
              <a:rPr lang="ru-RU" sz="1400" dirty="0" err="1"/>
              <a:t>статтю</a:t>
            </a:r>
            <a:r>
              <a:rPr lang="ru-RU" sz="1400" dirty="0"/>
              <a:t> 28 Кодексу </a:t>
            </a:r>
            <a:r>
              <a:rPr lang="ru-RU" sz="1400" dirty="0" err="1"/>
              <a:t>законів</a:t>
            </a:r>
            <a:r>
              <a:rPr lang="ru-RU" sz="1400" dirty="0"/>
              <a:t> про </a:t>
            </a:r>
            <a:r>
              <a:rPr lang="ru-RU" sz="1400" dirty="0" err="1"/>
              <a:t>працю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Розірвання</a:t>
            </a:r>
            <a:r>
              <a:rPr lang="ru-RU" sz="1400" dirty="0"/>
              <a:t> трудового договору з </a:t>
            </a:r>
            <a:r>
              <a:rPr lang="ru-RU" sz="1400" dirty="0" err="1"/>
              <a:t>цих</a:t>
            </a:r>
            <a:r>
              <a:rPr lang="ru-RU" sz="1400" dirty="0"/>
              <a:t> </a:t>
            </a:r>
            <a:r>
              <a:rPr lang="ru-RU" sz="1400" dirty="0" err="1"/>
              <a:t>підстав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оскаржене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 в порядку, </a:t>
            </a:r>
            <a:r>
              <a:rPr lang="ru-RU" sz="1400" dirty="0" err="1"/>
              <a:t>встановленому</a:t>
            </a:r>
            <a:r>
              <a:rPr lang="ru-RU" sz="1400" dirty="0"/>
              <a:t> для </a:t>
            </a:r>
            <a:r>
              <a:rPr lang="ru-RU" sz="1400" dirty="0" err="1"/>
              <a:t>розгляду</a:t>
            </a:r>
            <a:r>
              <a:rPr lang="ru-RU" sz="1400" dirty="0"/>
              <a:t> </a:t>
            </a:r>
            <a:r>
              <a:rPr lang="ru-RU" sz="1400" dirty="0" err="1"/>
              <a:t>трудових</a:t>
            </a:r>
            <a:r>
              <a:rPr lang="ru-RU" sz="1400" dirty="0"/>
              <a:t> </a:t>
            </a:r>
            <a:r>
              <a:rPr lang="ru-RU" sz="1400" dirty="0" err="1"/>
              <a:t>спорів</a:t>
            </a:r>
            <a:r>
              <a:rPr lang="ru-RU" sz="1400" dirty="0"/>
              <a:t> у </a:t>
            </a:r>
            <a:r>
              <a:rPr lang="ru-RU" sz="1400" dirty="0" err="1"/>
              <a:t>питаннях</a:t>
            </a:r>
            <a:r>
              <a:rPr lang="ru-RU" sz="1400" dirty="0"/>
              <a:t> </a:t>
            </a:r>
            <a:r>
              <a:rPr lang="ru-RU" sz="1400" dirty="0" err="1"/>
              <a:t>звільнення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Доцільно</a:t>
            </a:r>
            <a:r>
              <a:rPr lang="ru-RU" sz="1400" dirty="0"/>
              <a:t> </a:t>
            </a:r>
            <a:r>
              <a:rPr lang="ru-RU" sz="1400" dirty="0" err="1"/>
              <a:t>зазначити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законодавство</a:t>
            </a:r>
            <a:r>
              <a:rPr lang="ru-RU" sz="1400" dirty="0"/>
              <a:t> про </a:t>
            </a:r>
            <a:r>
              <a:rPr lang="ru-RU" sz="1400" dirty="0" err="1"/>
              <a:t>працю</a:t>
            </a:r>
            <a:r>
              <a:rPr lang="ru-RU" sz="1400" dirty="0"/>
              <a:t> </a:t>
            </a:r>
            <a:r>
              <a:rPr lang="ru-RU" sz="1400" dirty="0" err="1"/>
              <a:t>передбачає</a:t>
            </a:r>
            <a:r>
              <a:rPr lang="ru-RU" sz="1400" dirty="0"/>
              <a:t> </a:t>
            </a:r>
            <a:r>
              <a:rPr lang="ru-RU" sz="1400" dirty="0" err="1"/>
              <a:t>види</a:t>
            </a:r>
            <a:r>
              <a:rPr lang="ru-RU" sz="1400" dirty="0"/>
              <a:t> трудового договору </a:t>
            </a:r>
            <a:r>
              <a:rPr lang="ru-RU" sz="1400" dirty="0" err="1"/>
              <a:t>залежно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терміну</a:t>
            </a:r>
            <a:r>
              <a:rPr lang="ru-RU" sz="1400" dirty="0"/>
              <a:t>.</a:t>
            </a:r>
          </a:p>
          <a:p>
            <a:r>
              <a:rPr lang="ru-RU" sz="1400" dirty="0"/>
              <a:t>Так, </a:t>
            </a:r>
            <a:r>
              <a:rPr lang="ru-RU" sz="1400" dirty="0" err="1"/>
              <a:t>залежно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строку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бути: </a:t>
            </a:r>
          </a:p>
          <a:p>
            <a:r>
              <a:rPr lang="ru-RU" sz="1400" dirty="0"/>
              <a:t>1) </a:t>
            </a:r>
            <a:r>
              <a:rPr lang="ru-RU" sz="1400" dirty="0" err="1"/>
              <a:t>безстроковим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укладається</a:t>
            </a:r>
            <a:r>
              <a:rPr lang="ru-RU" sz="1400" dirty="0"/>
              <a:t> на </a:t>
            </a:r>
            <a:r>
              <a:rPr lang="ru-RU" sz="1400" dirty="0" err="1"/>
              <a:t>невизначений</a:t>
            </a:r>
            <a:r>
              <a:rPr lang="ru-RU" sz="1400" dirty="0"/>
              <a:t> строк; </a:t>
            </a:r>
          </a:p>
          <a:p>
            <a:r>
              <a:rPr lang="ru-RU" sz="1400" dirty="0"/>
              <a:t>2) на </a:t>
            </a:r>
            <a:r>
              <a:rPr lang="ru-RU" sz="1400" dirty="0" err="1"/>
              <a:t>визначений</a:t>
            </a:r>
            <a:r>
              <a:rPr lang="ru-RU" sz="1400" dirty="0"/>
              <a:t> строк, </a:t>
            </a:r>
            <a:r>
              <a:rPr lang="ru-RU" sz="1400" dirty="0" err="1"/>
              <a:t>встановлений</a:t>
            </a:r>
            <a:r>
              <a:rPr lang="ru-RU" sz="1400" dirty="0"/>
              <a:t> за </a:t>
            </a:r>
            <a:r>
              <a:rPr lang="ru-RU" sz="1400" dirty="0" err="1"/>
              <a:t>погодженням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; </a:t>
            </a:r>
          </a:p>
          <a:p>
            <a:r>
              <a:rPr lang="ru-RU" sz="1400" dirty="0"/>
              <a:t>3) таким,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укладається</a:t>
            </a:r>
            <a:r>
              <a:rPr lang="ru-RU" sz="1400" dirty="0"/>
              <a:t> на час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певної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Строковий</a:t>
            </a:r>
            <a:r>
              <a:rPr lang="ru-RU" sz="1400" dirty="0"/>
              <a:t> </a:t>
            </a:r>
            <a:r>
              <a:rPr lang="ru-RU" sz="1400" dirty="0" err="1"/>
              <a:t>трудовий</a:t>
            </a:r>
            <a:r>
              <a:rPr lang="ru-RU" sz="1400" dirty="0"/>
              <a:t> </a:t>
            </a:r>
            <a:r>
              <a:rPr lang="ru-RU" sz="1400" dirty="0" err="1"/>
              <a:t>договір</a:t>
            </a:r>
            <a:r>
              <a:rPr lang="ru-RU" sz="1400" dirty="0"/>
              <a:t> </a:t>
            </a:r>
            <a:r>
              <a:rPr lang="ru-RU" sz="1400" dirty="0" err="1"/>
              <a:t>укладається</a:t>
            </a:r>
            <a:r>
              <a:rPr lang="ru-RU" sz="1400" dirty="0"/>
              <a:t> у </a:t>
            </a:r>
            <a:r>
              <a:rPr lang="ru-RU" sz="1400" dirty="0" err="1"/>
              <a:t>випадках</a:t>
            </a:r>
            <a:r>
              <a:rPr lang="ru-RU" sz="1400" dirty="0"/>
              <a:t>, коли </a:t>
            </a:r>
            <a:r>
              <a:rPr lang="ru-RU" sz="1400" dirty="0" err="1"/>
              <a:t>трудові</a:t>
            </a:r>
            <a:r>
              <a:rPr lang="ru-RU" sz="1400" dirty="0"/>
              <a:t> </a:t>
            </a:r>
            <a:r>
              <a:rPr lang="ru-RU" sz="1400" dirty="0" err="1"/>
              <a:t>відносини</a:t>
            </a:r>
            <a:r>
              <a:rPr lang="ru-RU" sz="1400" dirty="0"/>
              <a:t> не </a:t>
            </a:r>
            <a:r>
              <a:rPr lang="ru-RU" sz="1400" dirty="0" err="1"/>
              <a:t>можуть</a:t>
            </a:r>
            <a:r>
              <a:rPr lang="ru-RU" sz="1400" dirty="0"/>
              <a:t> бути </a:t>
            </a:r>
            <a:r>
              <a:rPr lang="ru-RU" sz="1400" dirty="0" err="1"/>
              <a:t>встановлені</a:t>
            </a:r>
            <a:r>
              <a:rPr lang="ru-RU" sz="1400" dirty="0"/>
              <a:t> на </a:t>
            </a:r>
            <a:r>
              <a:rPr lang="ru-RU" sz="1400" dirty="0" err="1"/>
              <a:t>невизначений</a:t>
            </a:r>
            <a:r>
              <a:rPr lang="ru-RU" sz="1400" dirty="0"/>
              <a:t> строк з </a:t>
            </a:r>
            <a:r>
              <a:rPr lang="ru-RU" sz="1400" dirty="0" err="1"/>
              <a:t>урахуванням</a:t>
            </a:r>
            <a:r>
              <a:rPr lang="ru-RU" sz="1400" dirty="0"/>
              <a:t> характеру </a:t>
            </a:r>
            <a:r>
              <a:rPr lang="ru-RU" sz="1400" dirty="0" err="1"/>
              <a:t>наступної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умов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виконання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інтересів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та в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випадках</a:t>
            </a:r>
            <a:r>
              <a:rPr lang="ru-RU" sz="1400" dirty="0"/>
              <a:t>, </a:t>
            </a:r>
            <a:r>
              <a:rPr lang="ru-RU" sz="1400" dirty="0" err="1"/>
              <a:t>передбачених</a:t>
            </a:r>
            <a:r>
              <a:rPr lang="ru-RU" sz="1400" dirty="0"/>
              <a:t> </a:t>
            </a:r>
            <a:r>
              <a:rPr lang="ru-RU" sz="1400" dirty="0" err="1"/>
              <a:t>законодавчими</a:t>
            </a:r>
            <a:r>
              <a:rPr lang="ru-RU" sz="1400" dirty="0"/>
              <a:t> актами. </a:t>
            </a:r>
          </a:p>
          <a:p>
            <a:r>
              <a:rPr lang="ru-RU" sz="1400" dirty="0" err="1"/>
              <a:t>Крім</a:t>
            </a:r>
            <a:r>
              <a:rPr lang="ru-RU" sz="1400" dirty="0"/>
              <a:t> того,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відмітити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законодавство</a:t>
            </a:r>
            <a:r>
              <a:rPr lang="ru-RU" sz="1400" dirty="0"/>
              <a:t> про </a:t>
            </a:r>
            <a:r>
              <a:rPr lang="ru-RU" sz="1400" dirty="0" err="1"/>
              <a:t>працю</a:t>
            </a:r>
            <a:r>
              <a:rPr lang="ru-RU" sz="1400" dirty="0"/>
              <a:t> </a:t>
            </a:r>
            <a:r>
              <a:rPr lang="ru-RU" sz="1400" dirty="0" err="1"/>
              <a:t>передбачає</a:t>
            </a:r>
            <a:r>
              <a:rPr lang="ru-RU" sz="1400" dirty="0"/>
              <a:t> </a:t>
            </a:r>
            <a:r>
              <a:rPr lang="ru-RU" sz="1400" dirty="0" err="1"/>
              <a:t>укладання</a:t>
            </a:r>
            <a:r>
              <a:rPr lang="ru-RU" sz="1400" dirty="0"/>
              <a:t> </a:t>
            </a:r>
            <a:r>
              <a:rPr lang="ru-RU" sz="1400" dirty="0" err="1"/>
              <a:t>трудових</a:t>
            </a:r>
            <a:r>
              <a:rPr lang="ru-RU" sz="1400" dirty="0"/>
              <a:t> </a:t>
            </a:r>
            <a:r>
              <a:rPr lang="ru-RU" sz="1400" dirty="0" err="1"/>
              <a:t>договорів</a:t>
            </a:r>
            <a:r>
              <a:rPr lang="ru-RU" sz="1400" dirty="0"/>
              <a:t> про </a:t>
            </a:r>
            <a:r>
              <a:rPr lang="ru-RU" sz="1400" dirty="0" err="1"/>
              <a:t>тимчасову</a:t>
            </a:r>
            <a:r>
              <a:rPr lang="ru-RU" sz="1400" dirty="0"/>
              <a:t> та </a:t>
            </a:r>
            <a:r>
              <a:rPr lang="ru-RU" sz="1400" dirty="0" err="1"/>
              <a:t>сезонну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7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 err="1"/>
              <a:t>Трудові</a:t>
            </a:r>
            <a:r>
              <a:rPr lang="ru-RU" sz="1400" dirty="0"/>
              <a:t> договори про </a:t>
            </a:r>
            <a:r>
              <a:rPr lang="ru-RU" sz="1400" dirty="0" err="1"/>
              <a:t>тимчасову</a:t>
            </a:r>
            <a:r>
              <a:rPr lang="ru-RU" sz="1400" dirty="0"/>
              <a:t> роботу </a:t>
            </a:r>
            <a:r>
              <a:rPr lang="ru-RU" sz="1400" dirty="0" err="1"/>
              <a:t>укладаються</a:t>
            </a:r>
            <a:r>
              <a:rPr lang="ru-RU" sz="1400" dirty="0"/>
              <a:t> з </a:t>
            </a:r>
            <a:r>
              <a:rPr lang="ru-RU" sz="1400" dirty="0" err="1"/>
              <a:t>працівниками</a:t>
            </a:r>
            <a:r>
              <a:rPr lang="ru-RU" sz="1400" dirty="0"/>
              <a:t> </a:t>
            </a:r>
            <a:r>
              <a:rPr lang="ru-RU" sz="1400" dirty="0" err="1"/>
              <a:t>прийнятими</a:t>
            </a:r>
            <a:r>
              <a:rPr lang="ru-RU" sz="1400" dirty="0"/>
              <a:t> на роботу на строк до </a:t>
            </a:r>
            <a:r>
              <a:rPr lang="ru-RU" sz="1400" dirty="0" err="1"/>
              <a:t>двох</a:t>
            </a:r>
            <a:r>
              <a:rPr lang="ru-RU" sz="1400" dirty="0"/>
              <a:t> </a:t>
            </a:r>
            <a:r>
              <a:rPr lang="ru-RU" sz="1400" dirty="0" err="1"/>
              <a:t>місяців</a:t>
            </a:r>
            <a:r>
              <a:rPr lang="ru-RU" sz="1400" dirty="0"/>
              <a:t>, а для </a:t>
            </a:r>
            <a:r>
              <a:rPr lang="ru-RU" sz="1400" dirty="0" err="1"/>
              <a:t>заміщення</a:t>
            </a:r>
            <a:r>
              <a:rPr lang="ru-RU" sz="1400" dirty="0"/>
              <a:t> </a:t>
            </a:r>
            <a:r>
              <a:rPr lang="ru-RU" sz="1400" dirty="0" err="1"/>
              <a:t>тимчасово</a:t>
            </a:r>
            <a:r>
              <a:rPr lang="ru-RU" sz="1400" dirty="0"/>
              <a:t> </a:t>
            </a:r>
            <a:r>
              <a:rPr lang="ru-RU" sz="1400" dirty="0" err="1"/>
              <a:t>відсутніх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, за </a:t>
            </a:r>
            <a:r>
              <a:rPr lang="ru-RU" sz="1400" dirty="0" err="1"/>
              <a:t>якими</a:t>
            </a:r>
            <a:r>
              <a:rPr lang="ru-RU" sz="1400" dirty="0"/>
              <a:t> </a:t>
            </a:r>
            <a:r>
              <a:rPr lang="ru-RU" sz="1400" dirty="0" err="1"/>
              <a:t>зберігається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місце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(посада), - до </a:t>
            </a:r>
            <a:r>
              <a:rPr lang="ru-RU" sz="1400" dirty="0" err="1"/>
              <a:t>чотирьох</a:t>
            </a:r>
            <a:r>
              <a:rPr lang="ru-RU" sz="1400" dirty="0"/>
              <a:t> </a:t>
            </a:r>
            <a:r>
              <a:rPr lang="ru-RU" sz="1400" dirty="0" err="1"/>
              <a:t>місяців</a:t>
            </a:r>
            <a:r>
              <a:rPr lang="ru-RU" sz="1400" dirty="0"/>
              <a:t>. В </a:t>
            </a:r>
            <a:r>
              <a:rPr lang="ru-RU" sz="1400" dirty="0" err="1"/>
              <a:t>наказі</a:t>
            </a:r>
            <a:r>
              <a:rPr lang="ru-RU" sz="1400" dirty="0"/>
              <a:t> (</a:t>
            </a:r>
            <a:r>
              <a:rPr lang="ru-RU" sz="1400" dirty="0" err="1"/>
              <a:t>розпорядженні</a:t>
            </a:r>
            <a:r>
              <a:rPr lang="ru-RU" sz="1400" dirty="0"/>
              <a:t>) про </a:t>
            </a:r>
            <a:r>
              <a:rPr lang="ru-RU" sz="1400" dirty="0" err="1"/>
              <a:t>прийняття</a:t>
            </a:r>
            <a:r>
              <a:rPr lang="ru-RU" sz="1400" dirty="0"/>
              <a:t> на роботу </a:t>
            </a:r>
            <a:r>
              <a:rPr lang="ru-RU" sz="1400" dirty="0" err="1"/>
              <a:t>зазначається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даний</a:t>
            </a:r>
            <a:r>
              <a:rPr lang="ru-RU" sz="1400" dirty="0"/>
              <a:t> </a:t>
            </a:r>
            <a:r>
              <a:rPr lang="ru-RU" sz="1400" dirty="0" err="1"/>
              <a:t>працівник</a:t>
            </a:r>
            <a:r>
              <a:rPr lang="ru-RU" sz="1400" dirty="0"/>
              <a:t> </a:t>
            </a:r>
            <a:r>
              <a:rPr lang="ru-RU" sz="1400" dirty="0" err="1"/>
              <a:t>приймається</a:t>
            </a:r>
            <a:r>
              <a:rPr lang="ru-RU" sz="1400" dirty="0"/>
              <a:t> на </a:t>
            </a:r>
            <a:r>
              <a:rPr lang="ru-RU" sz="1400" dirty="0" err="1"/>
              <a:t>тимчасову</a:t>
            </a:r>
            <a:r>
              <a:rPr lang="ru-RU" sz="1400" dirty="0"/>
              <a:t> роботу,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зазначається</a:t>
            </a:r>
            <a:r>
              <a:rPr lang="ru-RU" sz="1400" dirty="0"/>
              <a:t> строк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укладення</a:t>
            </a:r>
            <a:r>
              <a:rPr lang="ru-RU" sz="1400" dirty="0"/>
              <a:t> </a:t>
            </a:r>
            <a:r>
              <a:rPr lang="ru-RU" sz="1400" dirty="0" err="1"/>
              <a:t>трудових</a:t>
            </a:r>
            <a:r>
              <a:rPr lang="ru-RU" sz="1400" dirty="0"/>
              <a:t> </a:t>
            </a:r>
            <a:r>
              <a:rPr lang="ru-RU" sz="1400" dirty="0" err="1"/>
              <a:t>договорів</a:t>
            </a:r>
            <a:r>
              <a:rPr lang="ru-RU" sz="1400" dirty="0"/>
              <a:t> про </a:t>
            </a:r>
            <a:r>
              <a:rPr lang="ru-RU" sz="1400" dirty="0" err="1"/>
              <a:t>сезонну</a:t>
            </a:r>
            <a:r>
              <a:rPr lang="ru-RU" sz="1400" dirty="0"/>
              <a:t> роботу,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зазначити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сезонними</a:t>
            </a:r>
            <a:r>
              <a:rPr lang="ru-RU" sz="1400" dirty="0"/>
              <a:t> </a:t>
            </a:r>
            <a:r>
              <a:rPr lang="ru-RU" sz="1400" dirty="0" err="1"/>
              <a:t>вважаються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через </a:t>
            </a:r>
            <a:r>
              <a:rPr lang="ru-RU" sz="1400" dirty="0" err="1"/>
              <a:t>природні</a:t>
            </a:r>
            <a:r>
              <a:rPr lang="ru-RU" sz="1400" dirty="0"/>
              <a:t> і </a:t>
            </a:r>
            <a:r>
              <a:rPr lang="ru-RU" sz="1400" dirty="0" err="1"/>
              <a:t>кліматичні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виконуються</a:t>
            </a:r>
            <a:r>
              <a:rPr lang="ru-RU" sz="1400" dirty="0"/>
              <a:t> не весь </a:t>
            </a:r>
            <a:r>
              <a:rPr lang="ru-RU" sz="1400" dirty="0" err="1"/>
              <a:t>рік</a:t>
            </a:r>
            <a:r>
              <a:rPr lang="ru-RU" sz="1400" dirty="0"/>
              <a:t>, а </a:t>
            </a:r>
            <a:r>
              <a:rPr lang="ru-RU" sz="1400" dirty="0" err="1"/>
              <a:t>протягом</a:t>
            </a:r>
            <a:r>
              <a:rPr lang="ru-RU" sz="1400" dirty="0"/>
              <a:t> </a:t>
            </a:r>
            <a:r>
              <a:rPr lang="ru-RU" sz="1400" dirty="0" err="1"/>
              <a:t>певного</a:t>
            </a:r>
            <a:r>
              <a:rPr lang="ru-RU" sz="1400" dirty="0"/>
              <a:t> </a:t>
            </a:r>
            <a:r>
              <a:rPr lang="ru-RU" sz="1400" dirty="0" err="1"/>
              <a:t>періоду</a:t>
            </a:r>
            <a:r>
              <a:rPr lang="ru-RU" sz="1400" dirty="0"/>
              <a:t> (сезону), але не </a:t>
            </a:r>
            <a:r>
              <a:rPr lang="ru-RU" sz="1400" dirty="0" err="1"/>
              <a:t>більше</a:t>
            </a:r>
            <a:r>
              <a:rPr lang="ru-RU" sz="1400" dirty="0"/>
              <a:t> 6 </a:t>
            </a:r>
            <a:r>
              <a:rPr lang="ru-RU" sz="1400" dirty="0" err="1"/>
              <a:t>місяців</a:t>
            </a:r>
            <a:r>
              <a:rPr lang="ru-RU" sz="1400" dirty="0"/>
              <a:t>. Порядок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сезонних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</a:t>
            </a:r>
            <a:r>
              <a:rPr lang="ru-RU" sz="1400" dirty="0" err="1"/>
              <a:t>регулює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, </a:t>
            </a:r>
            <a:r>
              <a:rPr lang="ru-RU" sz="1400" dirty="0" err="1"/>
              <a:t>Положення</a:t>
            </a:r>
            <a:r>
              <a:rPr lang="ru-RU" sz="1400" dirty="0"/>
              <a:t> про порядок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сезонних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, </a:t>
            </a:r>
            <a:r>
              <a:rPr lang="ru-RU" sz="1400" dirty="0" err="1"/>
              <a:t>затверджене</a:t>
            </a:r>
            <a:r>
              <a:rPr lang="ru-RU" sz="1400" dirty="0"/>
              <a:t> </a:t>
            </a:r>
            <a:r>
              <a:rPr lang="ru-RU" sz="1400" dirty="0" err="1"/>
              <a:t>постановою</a:t>
            </a:r>
            <a:r>
              <a:rPr lang="ru-RU" sz="1400" dirty="0"/>
              <a:t> </a:t>
            </a:r>
            <a:r>
              <a:rPr lang="ru-RU" sz="1400" dirty="0" err="1"/>
              <a:t>Кабінету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27 </a:t>
            </a:r>
            <a:r>
              <a:rPr lang="ru-RU" sz="1400" dirty="0" err="1"/>
              <a:t>квітня</a:t>
            </a:r>
            <a:r>
              <a:rPr lang="ru-RU" sz="1400" dirty="0"/>
              <a:t> 1998 р. N 578.</a:t>
            </a:r>
          </a:p>
          <a:p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зазначити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особливою формою трудового договору є контракт, сфера </a:t>
            </a:r>
            <a:r>
              <a:rPr lang="ru-RU" sz="1400" dirty="0" err="1"/>
              <a:t>застосування</a:t>
            </a:r>
            <a:r>
              <a:rPr lang="ru-RU" sz="1400" dirty="0"/>
              <a:t> </a:t>
            </a:r>
            <a:r>
              <a:rPr lang="ru-RU" sz="1400" dirty="0" err="1"/>
              <a:t>якого</a:t>
            </a:r>
            <a:r>
              <a:rPr lang="ru-RU" sz="1400" dirty="0"/>
              <a:t> </a:t>
            </a:r>
            <a:r>
              <a:rPr lang="ru-RU" sz="1400" dirty="0" err="1"/>
              <a:t>визначається</a:t>
            </a:r>
            <a:r>
              <a:rPr lang="ru-RU" sz="1400" dirty="0"/>
              <a:t> законами </a:t>
            </a:r>
            <a:r>
              <a:rPr lang="ru-RU" sz="1400" dirty="0" err="1"/>
              <a:t>України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Відповідно</a:t>
            </a:r>
            <a:r>
              <a:rPr lang="ru-RU" sz="1400" dirty="0"/>
              <a:t> до Кодексу </a:t>
            </a:r>
            <a:r>
              <a:rPr lang="ru-RU" sz="1400" dirty="0" err="1"/>
              <a:t>законів</a:t>
            </a:r>
            <a:r>
              <a:rPr lang="ru-RU" sz="1400" dirty="0"/>
              <a:t> про </a:t>
            </a:r>
            <a:r>
              <a:rPr lang="ru-RU" sz="1400" dirty="0" err="1"/>
              <a:t>працю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особливою формою трудового договору є контракт, в </a:t>
            </a:r>
            <a:r>
              <a:rPr lang="ru-RU" sz="1400" dirty="0" err="1"/>
              <a:t>якому</a:t>
            </a:r>
            <a:r>
              <a:rPr lang="ru-RU" sz="1400" dirty="0"/>
              <a:t> строк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, права, </a:t>
            </a:r>
            <a:r>
              <a:rPr lang="ru-RU" sz="1400" dirty="0" err="1"/>
              <a:t>обов’язки</a:t>
            </a:r>
            <a:r>
              <a:rPr lang="ru-RU" sz="1400" dirty="0"/>
              <a:t> і </a:t>
            </a:r>
            <a:r>
              <a:rPr lang="ru-RU" sz="1400" dirty="0" err="1"/>
              <a:t>відповідальність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 (в тому </a:t>
            </a:r>
            <a:r>
              <a:rPr lang="ru-RU" sz="1400" dirty="0" err="1"/>
              <a:t>числі</a:t>
            </a:r>
            <a:r>
              <a:rPr lang="ru-RU" sz="1400" dirty="0"/>
              <a:t> </a:t>
            </a:r>
            <a:r>
              <a:rPr lang="ru-RU" sz="1400" dirty="0" err="1"/>
              <a:t>матеріальна</a:t>
            </a:r>
            <a:r>
              <a:rPr lang="ru-RU" sz="1400" dirty="0"/>
              <a:t>),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матеріального</a:t>
            </a:r>
            <a:r>
              <a:rPr lang="ru-RU" sz="1400" dirty="0"/>
              <a:t> </a:t>
            </a:r>
            <a:r>
              <a:rPr lang="ru-RU" sz="1400" dirty="0" err="1"/>
              <a:t>забезпечення</a:t>
            </a:r>
            <a:r>
              <a:rPr lang="ru-RU" sz="1400" dirty="0"/>
              <a:t> і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розірвання</a:t>
            </a:r>
            <a:r>
              <a:rPr lang="ru-RU" sz="1400" dirty="0"/>
              <a:t> договору, в тому </a:t>
            </a:r>
            <a:r>
              <a:rPr lang="ru-RU" sz="1400" dirty="0" err="1"/>
              <a:t>числі</a:t>
            </a:r>
            <a:r>
              <a:rPr lang="ru-RU" sz="1400" dirty="0"/>
              <a:t> </a:t>
            </a:r>
            <a:r>
              <a:rPr lang="ru-RU" sz="1400" dirty="0" err="1"/>
              <a:t>дострокового</a:t>
            </a:r>
            <a:r>
              <a:rPr lang="ru-RU" sz="1400" dirty="0"/>
              <a:t>,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встановлюватися</a:t>
            </a:r>
            <a:r>
              <a:rPr lang="ru-RU" sz="1400" dirty="0"/>
              <a:t> </a:t>
            </a:r>
            <a:r>
              <a:rPr lang="ru-RU" sz="1400" dirty="0" err="1"/>
              <a:t>угодою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Прийняття</a:t>
            </a:r>
            <a:r>
              <a:rPr lang="ru-RU" sz="1400" dirty="0"/>
              <a:t> на роботу </a:t>
            </a:r>
            <a:r>
              <a:rPr lang="ru-RU" sz="1400" dirty="0" err="1"/>
              <a:t>працівників</a:t>
            </a:r>
            <a:r>
              <a:rPr lang="ru-RU" sz="1400" dirty="0"/>
              <a:t> шляхом </a:t>
            </a:r>
            <a:r>
              <a:rPr lang="ru-RU" sz="1400" dirty="0" err="1"/>
              <a:t>укладення</a:t>
            </a:r>
            <a:r>
              <a:rPr lang="ru-RU" sz="1400" dirty="0"/>
              <a:t> з ними контракту </a:t>
            </a:r>
            <a:r>
              <a:rPr lang="ru-RU" sz="1400" dirty="0" err="1"/>
              <a:t>власником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уповноваженим</a:t>
            </a:r>
            <a:r>
              <a:rPr lang="ru-RU" sz="1400" dirty="0"/>
              <a:t> ним органом, </a:t>
            </a:r>
            <a:r>
              <a:rPr lang="ru-RU" sz="1400" dirty="0" err="1"/>
              <a:t>фізичною</a:t>
            </a:r>
            <a:r>
              <a:rPr lang="ru-RU" sz="1400" dirty="0"/>
              <a:t> особою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здійснюватись</a:t>
            </a:r>
            <a:r>
              <a:rPr lang="ru-RU" sz="1400" dirty="0"/>
              <a:t> у </a:t>
            </a:r>
            <a:r>
              <a:rPr lang="ru-RU" sz="1400" dirty="0" err="1"/>
              <a:t>випадках</a:t>
            </a:r>
            <a:r>
              <a:rPr lang="ru-RU" sz="1400" dirty="0"/>
              <a:t> прямо </a:t>
            </a:r>
            <a:r>
              <a:rPr lang="ru-RU" sz="1400" dirty="0" err="1"/>
              <a:t>передбачених</a:t>
            </a:r>
            <a:r>
              <a:rPr lang="ru-RU" sz="1400" dirty="0"/>
              <a:t> законами.</a:t>
            </a:r>
          </a:p>
          <a:p>
            <a:r>
              <a:rPr lang="ru-RU" sz="1400" dirty="0"/>
              <a:t>На </a:t>
            </a:r>
            <a:r>
              <a:rPr lang="ru-RU" sz="1400" dirty="0" err="1"/>
              <a:t>сьогоднішній</a:t>
            </a:r>
            <a:r>
              <a:rPr lang="ru-RU" sz="1400" dirty="0"/>
              <a:t> день, контракт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укладено</a:t>
            </a:r>
            <a:r>
              <a:rPr lang="ru-RU" sz="1400" dirty="0"/>
              <a:t>, </a:t>
            </a:r>
            <a:r>
              <a:rPr lang="ru-RU" sz="1400" dirty="0" err="1"/>
              <a:t>наприклад</a:t>
            </a:r>
            <a:r>
              <a:rPr lang="ru-RU" sz="1400" dirty="0"/>
              <a:t>, з:</a:t>
            </a:r>
          </a:p>
          <a:p>
            <a:r>
              <a:rPr lang="ru-RU" sz="1400" dirty="0" err="1"/>
              <a:t>педагогічними</a:t>
            </a:r>
            <a:r>
              <a:rPr lang="ru-RU" sz="1400" dirty="0"/>
              <a:t> та </a:t>
            </a:r>
            <a:r>
              <a:rPr lang="ru-RU" sz="1400" dirty="0" err="1"/>
              <a:t>науково-педагогічними</a:t>
            </a:r>
            <a:r>
              <a:rPr lang="ru-RU" sz="1400" dirty="0"/>
              <a:t> </a:t>
            </a:r>
            <a:r>
              <a:rPr lang="ru-RU" sz="1400" dirty="0" err="1"/>
              <a:t>працівниками</a:t>
            </a:r>
            <a:r>
              <a:rPr lang="ru-RU" sz="1400" dirty="0"/>
              <a:t> (</a:t>
            </a:r>
            <a:r>
              <a:rPr lang="ru-RU" sz="1400" dirty="0" err="1"/>
              <a:t>частина</a:t>
            </a:r>
            <a:r>
              <a:rPr lang="ru-RU" sz="1400" dirty="0"/>
              <a:t> </a:t>
            </a:r>
            <a:r>
              <a:rPr lang="ru-RU" sz="1400" dirty="0" err="1"/>
              <a:t>третя</a:t>
            </a:r>
            <a:r>
              <a:rPr lang="ru-RU" sz="1400" dirty="0"/>
              <a:t> </a:t>
            </a:r>
            <a:r>
              <a:rPr lang="ru-RU" sz="1400" dirty="0" err="1"/>
              <a:t>статті</a:t>
            </a:r>
            <a:r>
              <a:rPr lang="ru-RU" sz="1400" dirty="0"/>
              <a:t> 54 Закону </a:t>
            </a:r>
            <a:r>
              <a:rPr lang="ru-RU" sz="1400" dirty="0" err="1"/>
              <a:t>України</a:t>
            </a:r>
            <a:r>
              <a:rPr lang="ru-RU" sz="1400" dirty="0"/>
              <a:t> "Про </a:t>
            </a:r>
            <a:r>
              <a:rPr lang="ru-RU" sz="1400" dirty="0" err="1"/>
              <a:t>освіту</a:t>
            </a:r>
            <a:r>
              <a:rPr lang="ru-RU" sz="1400" dirty="0"/>
              <a:t>");</a:t>
            </a:r>
          </a:p>
          <a:p>
            <a:r>
              <a:rPr lang="ru-RU" sz="1400" dirty="0" err="1"/>
              <a:t>помічником</a:t>
            </a:r>
            <a:r>
              <a:rPr lang="ru-RU" sz="1400" dirty="0"/>
              <a:t> адвоката (</a:t>
            </a:r>
            <a:r>
              <a:rPr lang="ru-RU" sz="1400" dirty="0" err="1"/>
              <a:t>частина</a:t>
            </a:r>
            <a:r>
              <a:rPr lang="ru-RU" sz="1400" dirty="0"/>
              <a:t> перша </a:t>
            </a:r>
            <a:r>
              <a:rPr lang="ru-RU" sz="1400" dirty="0" err="1"/>
              <a:t>статті</a:t>
            </a:r>
            <a:r>
              <a:rPr lang="ru-RU" sz="1400" dirty="0"/>
              <a:t> 8 Закону </a:t>
            </a:r>
            <a:r>
              <a:rPr lang="ru-RU" sz="1400" dirty="0" err="1"/>
              <a:t>України</a:t>
            </a:r>
            <a:r>
              <a:rPr lang="ru-RU" sz="1400" dirty="0"/>
              <a:t> "Про адвокатуру") та </a:t>
            </a:r>
            <a:r>
              <a:rPr lang="ru-RU" sz="1400" dirty="0" err="1"/>
              <a:t>ін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355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/>
              <a:t>Порядок </a:t>
            </a:r>
            <a:r>
              <a:rPr lang="ru-RU" sz="1400" dirty="0" err="1"/>
              <a:t>укладення</a:t>
            </a:r>
            <a:r>
              <a:rPr lang="ru-RU" sz="1400" dirty="0"/>
              <a:t> контракту при </a:t>
            </a:r>
            <a:r>
              <a:rPr lang="ru-RU" sz="1400" dirty="0" err="1"/>
              <a:t>прийнятті</a:t>
            </a:r>
            <a:r>
              <a:rPr lang="ru-RU" sz="1400" dirty="0"/>
              <a:t> (</a:t>
            </a:r>
            <a:r>
              <a:rPr lang="ru-RU" sz="1400" dirty="0" err="1"/>
              <a:t>найманні</a:t>
            </a:r>
            <a:r>
              <a:rPr lang="ru-RU" sz="1400" dirty="0"/>
              <a:t>) на роботу </a:t>
            </a:r>
            <a:r>
              <a:rPr lang="ru-RU" sz="1400" dirty="0" err="1"/>
              <a:t>працівників</a:t>
            </a:r>
            <a:r>
              <a:rPr lang="ru-RU" sz="1400" dirty="0"/>
              <a:t> </a:t>
            </a:r>
            <a:r>
              <a:rPr lang="ru-RU" sz="1400" dirty="0" err="1"/>
              <a:t>регулюється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, </a:t>
            </a:r>
            <a:r>
              <a:rPr lang="ru-RU" sz="1400" dirty="0" err="1"/>
              <a:t>Положенням</a:t>
            </a:r>
            <a:r>
              <a:rPr lang="ru-RU" sz="1400" dirty="0"/>
              <a:t> про порядок </a:t>
            </a:r>
            <a:r>
              <a:rPr lang="ru-RU" sz="1400" dirty="0" err="1"/>
              <a:t>укладання</a:t>
            </a:r>
            <a:r>
              <a:rPr lang="ru-RU" sz="1400" dirty="0"/>
              <a:t> </a:t>
            </a:r>
            <a:r>
              <a:rPr lang="ru-RU" sz="1400" dirty="0" err="1"/>
              <a:t>контрактів</a:t>
            </a:r>
            <a:r>
              <a:rPr lang="ru-RU" sz="1400" dirty="0"/>
              <a:t> при </a:t>
            </a:r>
            <a:r>
              <a:rPr lang="ru-RU" sz="1400" dirty="0" err="1"/>
              <a:t>прийнятті</a:t>
            </a:r>
            <a:r>
              <a:rPr lang="ru-RU" sz="1400" dirty="0"/>
              <a:t> (</a:t>
            </a:r>
            <a:r>
              <a:rPr lang="ru-RU" sz="1400" dirty="0" err="1"/>
              <a:t>найманні</a:t>
            </a:r>
            <a:r>
              <a:rPr lang="ru-RU" sz="1400" dirty="0"/>
              <a:t>) на роботу </a:t>
            </a:r>
            <a:r>
              <a:rPr lang="ru-RU" sz="1400" dirty="0" err="1"/>
              <a:t>працівників</a:t>
            </a:r>
            <a:r>
              <a:rPr lang="ru-RU" sz="1400" dirty="0"/>
              <a:t>, </a:t>
            </a:r>
            <a:r>
              <a:rPr lang="ru-RU" sz="1400" dirty="0" err="1"/>
              <a:t>затвердженим</a:t>
            </a:r>
            <a:r>
              <a:rPr lang="ru-RU" sz="1400" dirty="0"/>
              <a:t> </a:t>
            </a:r>
            <a:r>
              <a:rPr lang="ru-RU" sz="1400" dirty="0" err="1"/>
              <a:t>постановою</a:t>
            </a:r>
            <a:r>
              <a:rPr lang="ru-RU" sz="1400" dirty="0"/>
              <a:t> </a:t>
            </a:r>
            <a:r>
              <a:rPr lang="ru-RU" sz="1400" dirty="0" err="1"/>
              <a:t>Кабінету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19 </a:t>
            </a:r>
            <a:r>
              <a:rPr lang="ru-RU" sz="1400" dirty="0" err="1"/>
              <a:t>березня</a:t>
            </a:r>
            <a:r>
              <a:rPr lang="ru-RU" sz="1400" dirty="0"/>
              <a:t> 1994 р. N 170, наказом </a:t>
            </a:r>
            <a:r>
              <a:rPr lang="ru-RU" sz="1400" dirty="0" err="1"/>
              <a:t>Міністерства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15 </a:t>
            </a:r>
            <a:r>
              <a:rPr lang="ru-RU" sz="1400" dirty="0" err="1"/>
              <a:t>квітня</a:t>
            </a:r>
            <a:r>
              <a:rPr lang="ru-RU" sz="1400" dirty="0"/>
              <a:t> 1994 року N 23 «Про </a:t>
            </a:r>
            <a:r>
              <a:rPr lang="ru-RU" sz="1400" dirty="0" err="1"/>
              <a:t>затвердження</a:t>
            </a:r>
            <a:r>
              <a:rPr lang="ru-RU" sz="1400" dirty="0"/>
              <a:t> </a:t>
            </a:r>
            <a:r>
              <a:rPr lang="ru-RU" sz="1400" dirty="0" err="1"/>
              <a:t>Типової</a:t>
            </a:r>
            <a:r>
              <a:rPr lang="ru-RU" sz="1400" dirty="0"/>
              <a:t> </a:t>
            </a:r>
            <a:r>
              <a:rPr lang="ru-RU" sz="1400" dirty="0" err="1"/>
              <a:t>форми</a:t>
            </a:r>
            <a:r>
              <a:rPr lang="ru-RU" sz="1400" dirty="0"/>
              <a:t> контракту з </a:t>
            </a:r>
            <a:r>
              <a:rPr lang="ru-RU" sz="1400" dirty="0" err="1"/>
              <a:t>працівником</a:t>
            </a:r>
            <a:r>
              <a:rPr lang="ru-RU" sz="1400" dirty="0"/>
              <a:t>», </a:t>
            </a:r>
            <a:r>
              <a:rPr lang="ru-RU" sz="1400" dirty="0" err="1"/>
              <a:t>зареєстрованим</a:t>
            </a:r>
            <a:r>
              <a:rPr lang="ru-RU" sz="1400" dirty="0"/>
              <a:t> в </a:t>
            </a:r>
            <a:r>
              <a:rPr lang="ru-RU" sz="1400" dirty="0" err="1"/>
              <a:t>Міністерстві</a:t>
            </a:r>
            <a:r>
              <a:rPr lang="ru-RU" sz="1400" dirty="0"/>
              <a:t> </a:t>
            </a:r>
            <a:r>
              <a:rPr lang="ru-RU" sz="1400" dirty="0" err="1"/>
              <a:t>юстиції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28 </a:t>
            </a:r>
            <a:r>
              <a:rPr lang="ru-RU" sz="1400" dirty="0" err="1"/>
              <a:t>квітня</a:t>
            </a:r>
            <a:r>
              <a:rPr lang="ru-RU" sz="1400" dirty="0"/>
              <a:t> 1994 р. за N 84/293.</a:t>
            </a:r>
          </a:p>
          <a:p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зазначити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контракт як </a:t>
            </a:r>
            <a:r>
              <a:rPr lang="ru-RU" sz="1400" dirty="0" err="1"/>
              <a:t>особлива</a:t>
            </a:r>
            <a:r>
              <a:rPr lang="ru-RU" sz="1400" dirty="0"/>
              <a:t> форма трудового договору повинен </a:t>
            </a:r>
            <a:r>
              <a:rPr lang="ru-RU" sz="1400" dirty="0" err="1"/>
              <a:t>спрямовуватися</a:t>
            </a:r>
            <a:r>
              <a:rPr lang="ru-RU" sz="1400" dirty="0"/>
              <a:t> на </a:t>
            </a:r>
            <a:r>
              <a:rPr lang="ru-RU" sz="1400" dirty="0" err="1"/>
              <a:t>забезпечення</a:t>
            </a:r>
            <a:r>
              <a:rPr lang="ru-RU" sz="1400" dirty="0"/>
              <a:t> умов для </a:t>
            </a:r>
            <a:r>
              <a:rPr lang="ru-RU" sz="1400" dirty="0" err="1"/>
              <a:t>проявлення</a:t>
            </a:r>
            <a:r>
              <a:rPr lang="ru-RU" sz="1400" dirty="0"/>
              <a:t> </a:t>
            </a:r>
            <a:r>
              <a:rPr lang="ru-RU" sz="1400" dirty="0" err="1"/>
              <a:t>ініціативності</a:t>
            </a:r>
            <a:r>
              <a:rPr lang="ru-RU" sz="1400" dirty="0"/>
              <a:t> та </a:t>
            </a:r>
            <a:r>
              <a:rPr lang="ru-RU" sz="1400" dirty="0" err="1"/>
              <a:t>самостійності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, </a:t>
            </a:r>
            <a:r>
              <a:rPr lang="ru-RU" sz="1400" dirty="0" err="1"/>
              <a:t>враховуючи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індивідуальні</a:t>
            </a:r>
            <a:r>
              <a:rPr lang="ru-RU" sz="1400" dirty="0"/>
              <a:t> </a:t>
            </a:r>
            <a:r>
              <a:rPr lang="ru-RU" sz="1400" dirty="0" err="1"/>
              <a:t>здібності</a:t>
            </a:r>
            <a:r>
              <a:rPr lang="ru-RU" sz="1400" dirty="0"/>
              <a:t> й </a:t>
            </a:r>
            <a:r>
              <a:rPr lang="ru-RU" sz="1400" dirty="0" err="1"/>
              <a:t>професійні</a:t>
            </a:r>
            <a:r>
              <a:rPr lang="ru-RU" sz="1400" dirty="0"/>
              <a:t> </a:t>
            </a:r>
            <a:r>
              <a:rPr lang="ru-RU" sz="1400" dirty="0" err="1"/>
              <a:t>навички</a:t>
            </a:r>
            <a:r>
              <a:rPr lang="ru-RU" sz="1400" dirty="0"/>
              <a:t>, </a:t>
            </a:r>
            <a:r>
              <a:rPr lang="ru-RU" sz="1400" dirty="0" err="1"/>
              <a:t>підвищення</a:t>
            </a:r>
            <a:r>
              <a:rPr lang="ru-RU" sz="1400" dirty="0"/>
              <a:t> </a:t>
            </a:r>
            <a:r>
              <a:rPr lang="ru-RU" sz="1400" dirty="0" err="1"/>
              <a:t>взаємної</a:t>
            </a:r>
            <a:r>
              <a:rPr lang="ru-RU" sz="1400" dirty="0"/>
              <a:t> </a:t>
            </a:r>
            <a:r>
              <a:rPr lang="ru-RU" sz="1400" dirty="0" err="1"/>
              <a:t>відповідальності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, </a:t>
            </a:r>
            <a:r>
              <a:rPr lang="ru-RU" sz="1400" dirty="0" err="1"/>
              <a:t>правову</a:t>
            </a:r>
            <a:r>
              <a:rPr lang="ru-RU" sz="1400" dirty="0"/>
              <a:t> і </a:t>
            </a:r>
            <a:r>
              <a:rPr lang="ru-RU" sz="1400" dirty="0" err="1"/>
              <a:t>соціальну</a:t>
            </a:r>
            <a:r>
              <a:rPr lang="ru-RU" sz="1400" dirty="0"/>
              <a:t> </a:t>
            </a:r>
            <a:r>
              <a:rPr lang="ru-RU" sz="1400" dirty="0" err="1"/>
              <a:t>захищеність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Умови</a:t>
            </a:r>
            <a:r>
              <a:rPr lang="ru-RU" sz="1400" dirty="0"/>
              <a:t> контракту,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погіршують</a:t>
            </a:r>
            <a:r>
              <a:rPr lang="ru-RU" sz="1400" dirty="0"/>
              <a:t> становище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порівняно</a:t>
            </a:r>
            <a:r>
              <a:rPr lang="ru-RU" sz="1400" dirty="0"/>
              <a:t> з </a:t>
            </a:r>
            <a:r>
              <a:rPr lang="ru-RU" sz="1400" dirty="0" err="1"/>
              <a:t>чинним</a:t>
            </a:r>
            <a:r>
              <a:rPr lang="ru-RU" sz="1400" dirty="0"/>
              <a:t> </a:t>
            </a:r>
            <a:r>
              <a:rPr lang="ru-RU" sz="1400" dirty="0" err="1"/>
              <a:t>законодавством</a:t>
            </a:r>
            <a:r>
              <a:rPr lang="ru-RU" sz="1400" dirty="0"/>
              <a:t>, </a:t>
            </a:r>
            <a:r>
              <a:rPr lang="ru-RU" sz="1400" dirty="0" err="1"/>
              <a:t>угодами</a:t>
            </a:r>
            <a:r>
              <a:rPr lang="ru-RU" sz="1400" dirty="0"/>
              <a:t> і </a:t>
            </a:r>
            <a:r>
              <a:rPr lang="ru-RU" sz="1400" dirty="0" err="1"/>
              <a:t>колективним</a:t>
            </a:r>
            <a:r>
              <a:rPr lang="ru-RU" sz="1400" dirty="0"/>
              <a:t> договором, </a:t>
            </a:r>
            <a:r>
              <a:rPr lang="ru-RU" sz="1400" dirty="0" err="1"/>
              <a:t>вважаються</a:t>
            </a:r>
            <a:r>
              <a:rPr lang="ru-RU" sz="1400" dirty="0"/>
              <a:t> </a:t>
            </a:r>
            <a:r>
              <a:rPr lang="ru-RU" sz="1400" dirty="0" err="1"/>
              <a:t>недійсними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Щодо</a:t>
            </a:r>
            <a:r>
              <a:rPr lang="ru-RU" sz="1400" dirty="0"/>
              <a:t> порядку </a:t>
            </a:r>
            <a:r>
              <a:rPr lang="ru-RU" sz="1400" dirty="0" err="1"/>
              <a:t>укладення</a:t>
            </a:r>
            <a:r>
              <a:rPr lang="ru-RU" sz="1400" dirty="0"/>
              <a:t> контракту </a:t>
            </a:r>
            <a:r>
              <a:rPr lang="ru-RU" sz="1400" dirty="0" err="1"/>
              <a:t>доцільно</a:t>
            </a:r>
            <a:r>
              <a:rPr lang="ru-RU" sz="1400" dirty="0"/>
              <a:t> </a:t>
            </a:r>
            <a:r>
              <a:rPr lang="ru-RU" sz="1400" dirty="0" err="1"/>
              <a:t>відмітити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відповідно</a:t>
            </a:r>
            <a:r>
              <a:rPr lang="ru-RU" sz="1400" dirty="0"/>
              <a:t> до </a:t>
            </a:r>
            <a:r>
              <a:rPr lang="ru-RU" sz="1400" dirty="0" err="1"/>
              <a:t>статті</a:t>
            </a:r>
            <a:r>
              <a:rPr lang="ru-RU" sz="1400" dirty="0"/>
              <a:t> 24 Кодексу </a:t>
            </a:r>
            <a:r>
              <a:rPr lang="ru-RU" sz="1400" dirty="0" err="1"/>
              <a:t>законів</a:t>
            </a:r>
            <a:r>
              <a:rPr lang="ru-RU" sz="1400" dirty="0"/>
              <a:t> про </a:t>
            </a:r>
            <a:r>
              <a:rPr lang="ru-RU" sz="1400" dirty="0" err="1"/>
              <a:t>працю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контракт </a:t>
            </a:r>
            <a:r>
              <a:rPr lang="ru-RU" sz="1400" dirty="0" err="1"/>
              <a:t>укладається</a:t>
            </a:r>
            <a:r>
              <a:rPr lang="ru-RU" sz="1400" dirty="0"/>
              <a:t> у </a:t>
            </a:r>
            <a:r>
              <a:rPr lang="ru-RU" sz="1400" dirty="0" err="1"/>
              <a:t>письмовій</a:t>
            </a:r>
            <a:r>
              <a:rPr lang="ru-RU" sz="1400" dirty="0"/>
              <a:t> </a:t>
            </a:r>
            <a:r>
              <a:rPr lang="ru-RU" sz="1400" dirty="0" err="1"/>
              <a:t>формі</a:t>
            </a:r>
            <a:r>
              <a:rPr lang="ru-RU" sz="1400" dirty="0"/>
              <a:t>.</a:t>
            </a:r>
          </a:p>
          <a:p>
            <a:r>
              <a:rPr lang="ru-RU" sz="1400" dirty="0"/>
              <a:t>Контракт </a:t>
            </a:r>
            <a:r>
              <a:rPr lang="ru-RU" sz="1400" dirty="0" err="1"/>
              <a:t>оформляється</a:t>
            </a:r>
            <a:r>
              <a:rPr lang="ru-RU" sz="1400" dirty="0"/>
              <a:t> у </a:t>
            </a:r>
            <a:r>
              <a:rPr lang="ru-RU" sz="1400" dirty="0" err="1"/>
              <a:t>двох</a:t>
            </a:r>
            <a:r>
              <a:rPr lang="ru-RU" sz="1400" dirty="0"/>
              <a:t> </a:t>
            </a:r>
            <a:r>
              <a:rPr lang="ru-RU" sz="1400" dirty="0" err="1"/>
              <a:t>примірниках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</a:t>
            </a:r>
            <a:r>
              <a:rPr lang="ru-RU" sz="1400" dirty="0" err="1"/>
              <a:t>однакову</a:t>
            </a:r>
            <a:r>
              <a:rPr lang="ru-RU" sz="1400" dirty="0"/>
              <a:t> </a:t>
            </a:r>
            <a:r>
              <a:rPr lang="ru-RU" sz="1400" dirty="0" err="1"/>
              <a:t>юридичну</a:t>
            </a:r>
            <a:r>
              <a:rPr lang="ru-RU" sz="1400" dirty="0"/>
              <a:t> силу і </a:t>
            </a:r>
            <a:r>
              <a:rPr lang="ru-RU" sz="1400" dirty="0" err="1"/>
              <a:t>зберігаються</a:t>
            </a:r>
            <a:r>
              <a:rPr lang="ru-RU" sz="1400" dirty="0"/>
              <a:t> у </a:t>
            </a:r>
            <a:r>
              <a:rPr lang="ru-RU" sz="1400" dirty="0" err="1"/>
              <a:t>кожної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 контракту. </a:t>
            </a:r>
          </a:p>
          <a:p>
            <a:r>
              <a:rPr lang="ru-RU" sz="1400" dirty="0"/>
              <a:t>За </a:t>
            </a:r>
            <a:r>
              <a:rPr lang="ru-RU" sz="1400" dirty="0" err="1"/>
              <a:t>згодою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</a:t>
            </a:r>
            <a:r>
              <a:rPr lang="ru-RU" sz="1400" dirty="0" err="1"/>
              <a:t>копію</a:t>
            </a:r>
            <a:r>
              <a:rPr lang="ru-RU" sz="1400" dirty="0"/>
              <a:t> </a:t>
            </a:r>
            <a:r>
              <a:rPr lang="ru-RU" sz="1400" dirty="0" err="1"/>
              <a:t>укладеного</a:t>
            </a:r>
            <a:r>
              <a:rPr lang="ru-RU" sz="1400" dirty="0"/>
              <a:t> з ним контракту </a:t>
            </a:r>
            <a:r>
              <a:rPr lang="ru-RU" sz="1400" dirty="0" err="1"/>
              <a:t>може</a:t>
            </a:r>
            <a:r>
              <a:rPr lang="ru-RU" sz="1400" dirty="0"/>
              <a:t> бути передано </a:t>
            </a:r>
            <a:r>
              <a:rPr lang="ru-RU" sz="1400" dirty="0" err="1"/>
              <a:t>профспілковому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іншому</a:t>
            </a:r>
            <a:r>
              <a:rPr lang="ru-RU" sz="1400" dirty="0"/>
              <a:t> </a:t>
            </a:r>
            <a:r>
              <a:rPr lang="ru-RU" sz="1400" dirty="0" err="1"/>
              <a:t>органові</a:t>
            </a:r>
            <a:r>
              <a:rPr lang="ru-RU" sz="1400" dirty="0"/>
              <a:t>, </a:t>
            </a:r>
            <a:r>
              <a:rPr lang="ru-RU" sz="1400" dirty="0" err="1"/>
              <a:t>уповноваженому</a:t>
            </a:r>
            <a:r>
              <a:rPr lang="ru-RU" sz="1400" dirty="0"/>
              <a:t> </a:t>
            </a:r>
            <a:r>
              <a:rPr lang="ru-RU" sz="1400" dirty="0" err="1"/>
              <a:t>працівником</a:t>
            </a:r>
            <a:r>
              <a:rPr lang="ru-RU" sz="1400" dirty="0"/>
              <a:t> </a:t>
            </a:r>
            <a:r>
              <a:rPr lang="ru-RU" sz="1400" dirty="0" err="1"/>
              <a:t>представляти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інтереси</a:t>
            </a:r>
            <a:r>
              <a:rPr lang="ru-RU" sz="1400" dirty="0"/>
              <a:t>, для </a:t>
            </a:r>
            <a:r>
              <a:rPr lang="ru-RU" sz="1400" dirty="0" err="1"/>
              <a:t>здійснення</a:t>
            </a:r>
            <a:r>
              <a:rPr lang="ru-RU" sz="1400" dirty="0"/>
              <a:t> контролю за </a:t>
            </a:r>
            <a:r>
              <a:rPr lang="ru-RU" sz="1400" dirty="0" err="1"/>
              <a:t>додержанням</a:t>
            </a:r>
            <a:r>
              <a:rPr lang="ru-RU" sz="1400" dirty="0"/>
              <a:t> умов контракту. </a:t>
            </a:r>
          </a:p>
          <a:p>
            <a:r>
              <a:rPr lang="ru-RU" sz="1400" dirty="0"/>
              <a:t>Контракт </a:t>
            </a:r>
            <a:r>
              <a:rPr lang="ru-RU" sz="1400" dirty="0" err="1"/>
              <a:t>набуває</a:t>
            </a:r>
            <a:r>
              <a:rPr lang="ru-RU" sz="1400" dirty="0"/>
              <a:t> </a:t>
            </a:r>
            <a:r>
              <a:rPr lang="ru-RU" sz="1400" dirty="0" err="1"/>
              <a:t>чинності</a:t>
            </a:r>
            <a:r>
              <a:rPr lang="ru-RU" sz="1400" dirty="0"/>
              <a:t> з моменту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підписання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 </a:t>
            </a:r>
            <a:r>
              <a:rPr lang="ru-RU" sz="1400" dirty="0" err="1"/>
              <a:t>дати</a:t>
            </a:r>
            <a:r>
              <a:rPr lang="ru-RU" sz="1400" dirty="0"/>
              <a:t>, </a:t>
            </a:r>
            <a:r>
              <a:rPr lang="ru-RU" sz="1400" dirty="0" err="1"/>
              <a:t>визначеної</a:t>
            </a:r>
            <a:r>
              <a:rPr lang="ru-RU" sz="1400" dirty="0"/>
              <a:t> сторонами у </a:t>
            </a:r>
            <a:r>
              <a:rPr lang="ru-RU" sz="1400" dirty="0" err="1"/>
              <a:t>контракті</a:t>
            </a:r>
            <a:r>
              <a:rPr lang="ru-RU" sz="1400" dirty="0"/>
              <a:t>, і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змінений</a:t>
            </a:r>
            <a:r>
              <a:rPr lang="ru-RU" sz="1400" dirty="0"/>
              <a:t> за </a:t>
            </a:r>
            <a:r>
              <a:rPr lang="ru-RU" sz="1400" dirty="0" err="1"/>
              <a:t>згодою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, </a:t>
            </a:r>
            <a:r>
              <a:rPr lang="ru-RU" sz="1400" dirty="0" err="1"/>
              <a:t>складеною</a:t>
            </a:r>
            <a:r>
              <a:rPr lang="ru-RU" sz="1400" dirty="0"/>
              <a:t> у </a:t>
            </a:r>
            <a:r>
              <a:rPr lang="ru-RU" sz="1400" dirty="0" err="1"/>
              <a:t>письмовій</a:t>
            </a:r>
            <a:r>
              <a:rPr lang="ru-RU" sz="1400" dirty="0"/>
              <a:t> </a:t>
            </a:r>
            <a:r>
              <a:rPr lang="ru-RU" sz="1400" dirty="0" err="1"/>
              <a:t>формі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Крім</a:t>
            </a:r>
            <a:r>
              <a:rPr lang="ru-RU" sz="1400" dirty="0"/>
              <a:t> того, контракт є </a:t>
            </a:r>
            <a:r>
              <a:rPr lang="ru-RU" sz="1400" dirty="0" err="1"/>
              <a:t>підставою</a:t>
            </a:r>
            <a:r>
              <a:rPr lang="ru-RU" sz="1400" dirty="0"/>
              <a:t> для </a:t>
            </a:r>
            <a:r>
              <a:rPr lang="ru-RU" sz="1400" dirty="0" err="1"/>
              <a:t>видання</a:t>
            </a:r>
            <a:r>
              <a:rPr lang="ru-RU" sz="1400" dirty="0"/>
              <a:t> наказу (</a:t>
            </a:r>
            <a:r>
              <a:rPr lang="ru-RU" sz="1400" dirty="0" err="1"/>
              <a:t>розпорядження</a:t>
            </a:r>
            <a:r>
              <a:rPr lang="ru-RU" sz="1400" dirty="0"/>
              <a:t>) про </a:t>
            </a:r>
            <a:r>
              <a:rPr lang="ru-RU" sz="1400" dirty="0" err="1"/>
              <a:t>прийняття</a:t>
            </a:r>
            <a:r>
              <a:rPr lang="ru-RU" sz="1400" dirty="0"/>
              <a:t> (</a:t>
            </a:r>
            <a:r>
              <a:rPr lang="ru-RU" sz="1400" dirty="0" err="1"/>
              <a:t>найняття</a:t>
            </a:r>
            <a:r>
              <a:rPr lang="ru-RU" sz="1400" dirty="0"/>
              <a:t>) </a:t>
            </a:r>
            <a:r>
              <a:rPr lang="ru-RU" sz="1400" dirty="0" err="1"/>
              <a:t>працівника</a:t>
            </a:r>
            <a:r>
              <a:rPr lang="ru-RU" sz="1400" dirty="0"/>
              <a:t> на роботу з дня, </a:t>
            </a:r>
            <a:r>
              <a:rPr lang="ru-RU" sz="1400" dirty="0" err="1"/>
              <a:t>встановленого</a:t>
            </a:r>
            <a:r>
              <a:rPr lang="ru-RU" sz="1400" dirty="0"/>
              <a:t> у </a:t>
            </a:r>
            <a:r>
              <a:rPr lang="ru-RU" sz="1400" dirty="0" err="1"/>
              <a:t>контракті</a:t>
            </a:r>
            <a:r>
              <a:rPr lang="ru-RU" sz="1400" dirty="0"/>
              <a:t> за </a:t>
            </a:r>
            <a:r>
              <a:rPr lang="ru-RU" sz="1400" dirty="0" err="1"/>
              <a:t>угодою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. 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145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624735"/>
          </a:xfrm>
        </p:spPr>
        <p:txBody>
          <a:bodyPr>
            <a:normAutofit/>
          </a:bodyPr>
          <a:lstStyle/>
          <a:p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зазначити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у </a:t>
            </a:r>
            <a:r>
              <a:rPr lang="ru-RU" sz="1400" dirty="0" err="1"/>
              <a:t>контракті</a:t>
            </a:r>
            <a:r>
              <a:rPr lang="ru-RU" sz="1400" dirty="0"/>
              <a:t> </a:t>
            </a:r>
            <a:r>
              <a:rPr lang="ru-RU" sz="1400" dirty="0" err="1"/>
              <a:t>передбачається</a:t>
            </a:r>
            <a:r>
              <a:rPr lang="ru-RU" sz="1400" dirty="0"/>
              <a:t>:</a:t>
            </a:r>
          </a:p>
          <a:p>
            <a:r>
              <a:rPr lang="ru-RU" sz="1400" dirty="0"/>
              <a:t>* </a:t>
            </a:r>
            <a:r>
              <a:rPr lang="ru-RU" sz="1400" dirty="0" err="1"/>
              <a:t>обсяги</a:t>
            </a:r>
            <a:r>
              <a:rPr lang="ru-RU" sz="1400" dirty="0"/>
              <a:t> </a:t>
            </a:r>
            <a:r>
              <a:rPr lang="ru-RU" sz="1400" dirty="0" err="1"/>
              <a:t>пропонованої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та </a:t>
            </a:r>
            <a:r>
              <a:rPr lang="ru-RU" sz="1400" dirty="0" err="1"/>
              <a:t>вимоги</a:t>
            </a:r>
            <a:r>
              <a:rPr lang="ru-RU" sz="1400" dirty="0"/>
              <a:t> до </a:t>
            </a:r>
            <a:r>
              <a:rPr lang="ru-RU" sz="1400" dirty="0" err="1"/>
              <a:t>якості</a:t>
            </a:r>
            <a:r>
              <a:rPr lang="ru-RU" sz="1400" dirty="0"/>
              <a:t> і </a:t>
            </a:r>
            <a:r>
              <a:rPr lang="ru-RU" sz="1400" dirty="0" err="1"/>
              <a:t>строків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виконання</a:t>
            </a:r>
            <a:r>
              <a:rPr lang="ru-RU" sz="1400" dirty="0"/>
              <a:t>; </a:t>
            </a:r>
          </a:p>
          <a:p>
            <a:r>
              <a:rPr lang="ru-RU" sz="1400" dirty="0"/>
              <a:t>* строк </a:t>
            </a:r>
            <a:r>
              <a:rPr lang="ru-RU" sz="1400" dirty="0" err="1"/>
              <a:t>дії</a:t>
            </a:r>
            <a:r>
              <a:rPr lang="ru-RU" sz="1400" dirty="0"/>
              <a:t> контракту;</a:t>
            </a:r>
          </a:p>
          <a:p>
            <a:r>
              <a:rPr lang="ru-RU" sz="1400" dirty="0"/>
              <a:t>* права, </a:t>
            </a:r>
            <a:r>
              <a:rPr lang="ru-RU" sz="1400" dirty="0" err="1"/>
              <a:t>обов’язки</a:t>
            </a:r>
            <a:r>
              <a:rPr lang="ru-RU" sz="1400" dirty="0"/>
              <a:t> та </a:t>
            </a:r>
            <a:r>
              <a:rPr lang="ru-RU" sz="1400" dirty="0" err="1"/>
              <a:t>взаємна</a:t>
            </a:r>
            <a:r>
              <a:rPr lang="ru-RU" sz="1400" dirty="0"/>
              <a:t> </a:t>
            </a:r>
            <a:r>
              <a:rPr lang="ru-RU" sz="1400" dirty="0" err="1"/>
              <a:t>відповідальність</a:t>
            </a:r>
            <a:r>
              <a:rPr lang="ru-RU" sz="1400" dirty="0"/>
              <a:t> </a:t>
            </a:r>
            <a:r>
              <a:rPr lang="ru-RU" sz="1400" dirty="0" err="1"/>
              <a:t>сторін</a:t>
            </a:r>
            <a:r>
              <a:rPr lang="ru-RU" sz="1400" dirty="0"/>
              <a:t>; </a:t>
            </a:r>
          </a:p>
          <a:p>
            <a:r>
              <a:rPr lang="ru-RU" sz="1400" dirty="0"/>
              <a:t>* </a:t>
            </a:r>
            <a:r>
              <a:rPr lang="ru-RU" sz="1400" dirty="0" err="1"/>
              <a:t>умови</a:t>
            </a:r>
            <a:r>
              <a:rPr lang="ru-RU" sz="1400" dirty="0"/>
              <a:t> оплати й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; </a:t>
            </a:r>
          </a:p>
          <a:p>
            <a:r>
              <a:rPr lang="ru-RU" sz="1400" dirty="0"/>
              <a:t>* </a:t>
            </a:r>
            <a:r>
              <a:rPr lang="ru-RU" sz="1400" dirty="0" err="1"/>
              <a:t>підстави</a:t>
            </a:r>
            <a:r>
              <a:rPr lang="ru-RU" sz="1400" dirty="0"/>
              <a:t> </a:t>
            </a:r>
            <a:r>
              <a:rPr lang="ru-RU" sz="1400" dirty="0" err="1"/>
              <a:t>припинення</a:t>
            </a:r>
            <a:r>
              <a:rPr lang="ru-RU" sz="1400" dirty="0"/>
              <a:t> та </a:t>
            </a:r>
            <a:r>
              <a:rPr lang="ru-RU" sz="1400" dirty="0" err="1"/>
              <a:t>розірвання</a:t>
            </a:r>
            <a:r>
              <a:rPr lang="ru-RU" sz="1400" dirty="0"/>
              <a:t> контракту; </a:t>
            </a:r>
          </a:p>
          <a:p>
            <a:r>
              <a:rPr lang="ru-RU" sz="1400" dirty="0"/>
              <a:t>*</a:t>
            </a:r>
            <a:r>
              <a:rPr lang="ru-RU" sz="1400" dirty="0" err="1"/>
              <a:t>соціально-побутові</a:t>
            </a:r>
            <a:r>
              <a:rPr lang="ru-RU" sz="1400" dirty="0"/>
              <a:t> та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, </a:t>
            </a:r>
            <a:r>
              <a:rPr lang="ru-RU" sz="1400" dirty="0" err="1"/>
              <a:t>необхідні</a:t>
            </a:r>
            <a:r>
              <a:rPr lang="ru-RU" sz="1400" dirty="0"/>
              <a:t> для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взятих</a:t>
            </a:r>
            <a:r>
              <a:rPr lang="ru-RU" sz="1400" dirty="0"/>
              <a:t> на себе сторонами </a:t>
            </a:r>
            <a:r>
              <a:rPr lang="ru-RU" sz="1400" dirty="0" err="1"/>
              <a:t>зобов’язань</a:t>
            </a:r>
            <a:r>
              <a:rPr lang="ru-RU" sz="1400" dirty="0"/>
              <a:t>, з </a:t>
            </a:r>
            <a:r>
              <a:rPr lang="ru-RU" sz="1400" dirty="0" err="1"/>
              <a:t>урахуванням</a:t>
            </a:r>
            <a:r>
              <a:rPr lang="ru-RU" sz="1400" dirty="0"/>
              <a:t> </a:t>
            </a:r>
            <a:r>
              <a:rPr lang="ru-RU" sz="1400" dirty="0" err="1"/>
              <a:t>специфіки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професійних</a:t>
            </a:r>
            <a:r>
              <a:rPr lang="ru-RU" sz="1400" dirty="0"/>
              <a:t> </a:t>
            </a:r>
            <a:r>
              <a:rPr lang="ru-RU" sz="1400" dirty="0" err="1"/>
              <a:t>особливостей</a:t>
            </a:r>
            <a:r>
              <a:rPr lang="ru-RU" sz="1400" dirty="0"/>
              <a:t> та </a:t>
            </a:r>
            <a:r>
              <a:rPr lang="ru-RU" sz="1400" dirty="0" err="1"/>
              <a:t>фінансових</a:t>
            </a:r>
            <a:r>
              <a:rPr lang="ru-RU" sz="1400" dirty="0"/>
              <a:t> </a:t>
            </a:r>
            <a:r>
              <a:rPr lang="ru-RU" sz="1400" dirty="0" err="1"/>
              <a:t>можливостей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установи,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роботодавця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Крім</a:t>
            </a:r>
            <a:r>
              <a:rPr lang="ru-RU" sz="1400" dirty="0"/>
              <a:t> того, </a:t>
            </a:r>
            <a:r>
              <a:rPr lang="ru-RU" sz="1400" dirty="0" err="1"/>
              <a:t>доцільно</a:t>
            </a:r>
            <a:r>
              <a:rPr lang="ru-RU" sz="1400" dirty="0"/>
              <a:t> </a:t>
            </a:r>
            <a:r>
              <a:rPr lang="ru-RU" sz="1400" dirty="0" err="1"/>
              <a:t>відмітити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 </a:t>
            </a:r>
            <a:r>
              <a:rPr lang="ru-RU" sz="1400" dirty="0" err="1"/>
              <a:t>стосовно</a:t>
            </a:r>
            <a:r>
              <a:rPr lang="ru-RU" sz="1400" dirty="0"/>
              <a:t> порядку </a:t>
            </a:r>
            <a:r>
              <a:rPr lang="ru-RU" sz="1400" dirty="0" err="1"/>
              <a:t>укладання</a:t>
            </a:r>
            <a:r>
              <a:rPr lang="ru-RU" sz="1400" dirty="0"/>
              <a:t> контракту з </a:t>
            </a:r>
            <a:r>
              <a:rPr lang="ru-RU" sz="1400" dirty="0" err="1"/>
              <a:t>керівником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є у </a:t>
            </a:r>
            <a:r>
              <a:rPr lang="ru-RU" sz="1400" dirty="0" err="1"/>
              <a:t>державній</a:t>
            </a:r>
            <a:r>
              <a:rPr lang="ru-RU" sz="1400" dirty="0"/>
              <a:t> </a:t>
            </a:r>
            <a:r>
              <a:rPr lang="ru-RU" sz="1400" dirty="0" err="1"/>
              <a:t>власності</a:t>
            </a:r>
            <a:r>
              <a:rPr lang="ru-RU" sz="1400" dirty="0"/>
              <a:t>, при </a:t>
            </a:r>
            <a:r>
              <a:rPr lang="ru-RU" sz="1400" dirty="0" err="1"/>
              <a:t>найманні</a:t>
            </a:r>
            <a:r>
              <a:rPr lang="ru-RU" sz="1400" dirty="0"/>
              <a:t> на роботу </a:t>
            </a:r>
            <a:r>
              <a:rPr lang="ru-RU" sz="1400" dirty="0" err="1"/>
              <a:t>регулюється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, </a:t>
            </a:r>
            <a:r>
              <a:rPr lang="ru-RU" sz="1400" dirty="0" err="1"/>
              <a:t>Положенням</a:t>
            </a:r>
            <a:r>
              <a:rPr lang="ru-RU" sz="1400" dirty="0"/>
              <a:t> про порядок </a:t>
            </a:r>
            <a:r>
              <a:rPr lang="ru-RU" sz="1400" dirty="0" err="1"/>
              <a:t>укладання</a:t>
            </a:r>
            <a:r>
              <a:rPr lang="ru-RU" sz="1400" dirty="0"/>
              <a:t> контракту з </a:t>
            </a:r>
            <a:r>
              <a:rPr lang="ru-RU" sz="1400" dirty="0" err="1"/>
              <a:t>керівником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є у </a:t>
            </a:r>
            <a:r>
              <a:rPr lang="ru-RU" sz="1400" dirty="0" err="1"/>
              <a:t>державній</a:t>
            </a:r>
            <a:r>
              <a:rPr lang="ru-RU" sz="1400" dirty="0"/>
              <a:t> </a:t>
            </a:r>
            <a:r>
              <a:rPr lang="ru-RU" sz="1400" dirty="0" err="1"/>
              <a:t>власності</a:t>
            </a:r>
            <a:r>
              <a:rPr lang="ru-RU" sz="1400" dirty="0"/>
              <a:t>, при </a:t>
            </a:r>
            <a:r>
              <a:rPr lang="ru-RU" sz="1400" dirty="0" err="1"/>
              <a:t>найманні</a:t>
            </a:r>
            <a:r>
              <a:rPr lang="ru-RU" sz="1400" dirty="0"/>
              <a:t> на роботу, </a:t>
            </a:r>
            <a:r>
              <a:rPr lang="ru-RU" sz="1400" dirty="0" err="1"/>
              <a:t>затвердженим</a:t>
            </a:r>
            <a:r>
              <a:rPr lang="ru-RU" sz="1400" dirty="0"/>
              <a:t> </a:t>
            </a:r>
            <a:r>
              <a:rPr lang="ru-RU" sz="1400" dirty="0" err="1"/>
              <a:t>постановою</a:t>
            </a:r>
            <a:r>
              <a:rPr lang="ru-RU" sz="1400" dirty="0"/>
              <a:t> </a:t>
            </a:r>
            <a:r>
              <a:rPr lang="ru-RU" sz="1400" dirty="0" err="1"/>
              <a:t>Кабінету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19 </a:t>
            </a:r>
            <a:r>
              <a:rPr lang="ru-RU" sz="1400" dirty="0" err="1"/>
              <a:t>березня</a:t>
            </a:r>
            <a:r>
              <a:rPr lang="ru-RU" sz="1400" dirty="0"/>
              <a:t> 1993 р. N 203, </a:t>
            </a:r>
            <a:r>
              <a:rPr lang="ru-RU" sz="1400" dirty="0" err="1"/>
              <a:t>постановою</a:t>
            </a:r>
            <a:r>
              <a:rPr lang="ru-RU" sz="1400" dirty="0"/>
              <a:t> </a:t>
            </a:r>
            <a:r>
              <a:rPr lang="ru-RU" sz="1400" dirty="0" err="1"/>
              <a:t>Кабінету</a:t>
            </a:r>
            <a:r>
              <a:rPr lang="ru-RU" sz="1400" dirty="0"/>
              <a:t> </a:t>
            </a:r>
            <a:r>
              <a:rPr lang="ru-RU" sz="1400" dirty="0" err="1"/>
              <a:t>Міністрів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2 </a:t>
            </a:r>
            <a:r>
              <a:rPr lang="ru-RU" sz="1400" dirty="0" err="1"/>
              <a:t>серпня</a:t>
            </a:r>
            <a:r>
              <a:rPr lang="ru-RU" sz="1400" dirty="0"/>
              <a:t> 1995 р. N 597 «Про </a:t>
            </a:r>
            <a:r>
              <a:rPr lang="ru-RU" sz="1400" dirty="0" err="1"/>
              <a:t>Типову</a:t>
            </a:r>
            <a:r>
              <a:rPr lang="ru-RU" sz="1400" dirty="0"/>
              <a:t> форму контракту з </a:t>
            </a:r>
            <a:r>
              <a:rPr lang="ru-RU" sz="1400" dirty="0" err="1"/>
              <a:t>керівником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є у </a:t>
            </a:r>
            <a:r>
              <a:rPr lang="ru-RU" sz="1400" dirty="0" err="1"/>
              <a:t>державній</a:t>
            </a:r>
            <a:r>
              <a:rPr lang="ru-RU" sz="1400" dirty="0"/>
              <a:t> </a:t>
            </a:r>
            <a:r>
              <a:rPr lang="ru-RU" sz="1400" dirty="0" err="1"/>
              <a:t>власності</a:t>
            </a:r>
            <a:r>
              <a:rPr lang="ru-RU" sz="1400" dirty="0"/>
              <a:t>».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2956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148</TotalTime>
  <Words>9875</Words>
  <Application>Microsoft Office PowerPoint</Application>
  <PresentationFormat>Экран (4:3)</PresentationFormat>
  <Paragraphs>335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Воздушный поток</vt:lpstr>
      <vt:lpstr>Тема 5. Перші дії на робочому місці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Перші дії на робочому місці</dc:title>
  <dc:creator>Ann</dc:creator>
  <cp:lastModifiedBy>Ann</cp:lastModifiedBy>
  <cp:revision>51</cp:revision>
  <dcterms:created xsi:type="dcterms:W3CDTF">2021-11-08T10:29:51Z</dcterms:created>
  <dcterms:modified xsi:type="dcterms:W3CDTF">2021-11-08T12:58:27Z</dcterms:modified>
</cp:coreProperties>
</file>