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57" r:id="rId4"/>
    <p:sldId id="259" r:id="rId5"/>
    <p:sldId id="260" r:id="rId6"/>
    <p:sldId id="261" r:id="rId7"/>
    <p:sldId id="273" r:id="rId8"/>
    <p:sldId id="274" r:id="rId9"/>
    <p:sldId id="275" r:id="rId10"/>
    <p:sldId id="276" r:id="rId11"/>
    <p:sldId id="267" r:id="rId12"/>
    <p:sldId id="262" r:id="rId13"/>
    <p:sldId id="268" r:id="rId14"/>
    <p:sldId id="263" r:id="rId15"/>
    <p:sldId id="264" r:id="rId16"/>
    <p:sldId id="265" r:id="rId17"/>
    <p:sldId id="266" r:id="rId18"/>
    <p:sldId id="269" r:id="rId19"/>
    <p:sldId id="277" r:id="rId20"/>
    <p:sldId id="270" r:id="rId21"/>
    <p:sldId id="272" r:id="rId2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34" y="4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ysa Sergiienko" userId="e6ee1ebd2127b032" providerId="LiveId" clId="{D2B85352-53C2-414E-8243-3EC5499C5168}"/>
    <pc:docChg chg="custSel modSld">
      <pc:chgData name="Larysa Sergiienko" userId="e6ee1ebd2127b032" providerId="LiveId" clId="{D2B85352-53C2-414E-8243-3EC5499C5168}" dt="2023-09-06T08:46:06.535" v="150" actId="1076"/>
      <pc:docMkLst>
        <pc:docMk/>
      </pc:docMkLst>
      <pc:sldChg chg="modSp mod">
        <pc:chgData name="Larysa Sergiienko" userId="e6ee1ebd2127b032" providerId="LiveId" clId="{D2B85352-53C2-414E-8243-3EC5499C5168}" dt="2023-09-06T08:46:06.535" v="150" actId="1076"/>
        <pc:sldMkLst>
          <pc:docMk/>
          <pc:sldMk cId="3888783591" sldId="256"/>
        </pc:sldMkLst>
        <pc:spChg chg="mod">
          <ac:chgData name="Larysa Sergiienko" userId="e6ee1ebd2127b032" providerId="LiveId" clId="{D2B85352-53C2-414E-8243-3EC5499C5168}" dt="2023-09-06T08:46:06.535" v="150" actId="1076"/>
          <ac:spMkLst>
            <pc:docMk/>
            <pc:sldMk cId="3888783591" sldId="256"/>
            <ac:spMk id="2" creationId="{6922891A-BDD8-3996-E15C-F0A021C7113F}"/>
          </ac:spMkLst>
        </pc:spChg>
        <pc:spChg chg="mod">
          <ac:chgData name="Larysa Sergiienko" userId="e6ee1ebd2127b032" providerId="LiveId" clId="{D2B85352-53C2-414E-8243-3EC5499C5168}" dt="2023-09-06T08:44:47.163" v="36" actId="20577"/>
          <ac:spMkLst>
            <pc:docMk/>
            <pc:sldMk cId="3888783591" sldId="256"/>
            <ac:spMk id="3" creationId="{39F26C30-9404-6602-8E95-9BB8AEDFA0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02722-FACD-431B-915F-B531A04DF4F0}" type="datetimeFigureOut">
              <a:rPr lang="uk-UA" smtClean="0"/>
              <a:t>26.03.2026</a:t>
            </a:fld>
            <a:endParaRPr lang="uk-UA"/>
          </a:p>
        </p:txBody>
      </p:sp>
      <p:sp>
        <p:nvSpPr>
          <p:cNvPr id="4" name="Місце для зображення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8B79A-AF36-4DFD-AC52-62E4DC6212B1}" type="slidenum">
              <a:rPr lang="uk-UA" smtClean="0"/>
              <a:t>‹№›</a:t>
            </a:fld>
            <a:endParaRPr lang="uk-UA"/>
          </a:p>
        </p:txBody>
      </p:sp>
    </p:spTree>
    <p:extLst>
      <p:ext uri="{BB962C8B-B14F-4D97-AF65-F5344CB8AC3E}">
        <p14:creationId xmlns:p14="http://schemas.microsoft.com/office/powerpoint/2010/main" val="215758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1F58B79A-AF36-4DFD-AC52-62E4DC6212B1}" type="slidenum">
              <a:rPr lang="uk-UA" smtClean="0"/>
              <a:t>1</a:t>
            </a:fld>
            <a:endParaRPr lang="uk-UA"/>
          </a:p>
        </p:txBody>
      </p:sp>
    </p:spTree>
    <p:extLst>
      <p:ext uri="{BB962C8B-B14F-4D97-AF65-F5344CB8AC3E}">
        <p14:creationId xmlns:p14="http://schemas.microsoft.com/office/powerpoint/2010/main" val="338753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2" y="1992473"/>
            <a:ext cx="11522075" cy="3190553"/>
          </a:xfrm>
          <a:prstGeom prst="rect">
            <a:avLst/>
          </a:prstGeom>
        </p:spPr>
        <p:txBody>
          <a:bodyPr vert="horz" lIns="91440" tIns="45720" rIns="91440" bIns="45720" rtlCol="0" anchor="ctr">
            <a:normAutofit/>
          </a:bodyPr>
          <a:lstStyle>
            <a:lvl1pPr algn="ctr">
              <a:defRPr sz="5400">
                <a:solidFill>
                  <a:schemeClr val="bg1"/>
                </a:solidFill>
              </a:defRPr>
            </a:lvl1pPr>
          </a:lstStyle>
          <a:p>
            <a:r>
              <a:rPr lang="uk-UA" dirty="0"/>
              <a:t>Зразок заголовка</a:t>
            </a:r>
          </a:p>
        </p:txBody>
      </p:sp>
    </p:spTree>
    <p:extLst>
      <p:ext uri="{BB962C8B-B14F-4D97-AF65-F5344CB8AC3E}">
        <p14:creationId xmlns:p14="http://schemas.microsoft.com/office/powerpoint/2010/main" val="7759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нов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7" name="Місце для заголовка 1"/>
          <p:cNvSpPr>
            <a:spLocks noGrp="1"/>
          </p:cNvSpPr>
          <p:nvPr>
            <p:ph type="title"/>
          </p:nvPr>
        </p:nvSpPr>
        <p:spPr>
          <a:xfrm>
            <a:off x="334961" y="188914"/>
            <a:ext cx="11522075" cy="1405108"/>
          </a:xfrm>
          <a:prstGeom prst="rect">
            <a:avLst/>
          </a:prstGeom>
        </p:spPr>
        <p:txBody>
          <a:bodyPr vert="horz" lIns="91440" tIns="45720" rIns="91440" bIns="45720" rtlCol="0" anchor="t">
            <a:normAutofit/>
          </a:bodyPr>
          <a:lstStyle/>
          <a:p>
            <a:r>
              <a:rPr lang="uk-UA" dirty="0"/>
              <a:t>Зразок заголовка</a:t>
            </a:r>
          </a:p>
        </p:txBody>
      </p:sp>
      <p:sp>
        <p:nvSpPr>
          <p:cNvPr id="5" name="Місце для тексту 4"/>
          <p:cNvSpPr>
            <a:spLocks noGrp="1"/>
          </p:cNvSpPr>
          <p:nvPr>
            <p:ph type="body" sz="quarter" idx="10"/>
          </p:nvPr>
        </p:nvSpPr>
        <p:spPr>
          <a:xfrm>
            <a:off x="334963" y="1593850"/>
            <a:ext cx="11522075" cy="4176713"/>
          </a:xfrm>
          <a:prstGeom prst="rect">
            <a:avLst/>
          </a:prstGeom>
        </p:spPr>
        <p:txBody>
          <a:bodyPr/>
          <a:lstStyle>
            <a:lvl1pPr>
              <a:defRPr sz="36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256395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сновний слайд з вмістом">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4" name="Місце для вмісту 3"/>
          <p:cNvSpPr>
            <a:spLocks noGrp="1"/>
          </p:cNvSpPr>
          <p:nvPr>
            <p:ph sz="quarter" idx="10"/>
          </p:nvPr>
        </p:nvSpPr>
        <p:spPr>
          <a:xfrm>
            <a:off x="334963" y="188913"/>
            <a:ext cx="11522075" cy="5578475"/>
          </a:xfrm>
          <a:prstGeom prst="rect">
            <a:avLst/>
          </a:prstGeom>
        </p:spPr>
        <p:txBody>
          <a:bodyPr/>
          <a:lstStyle>
            <a:lvl1pPr>
              <a:defRPr sz="32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319292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2221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99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1" r:id="rId4"/>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22891A-BDD8-3996-E15C-F0A021C7113F}"/>
              </a:ext>
            </a:extLst>
          </p:cNvPr>
          <p:cNvSpPr>
            <a:spLocks noGrp="1"/>
          </p:cNvSpPr>
          <p:nvPr>
            <p:ph type="title"/>
          </p:nvPr>
        </p:nvSpPr>
        <p:spPr>
          <a:xfrm>
            <a:off x="0" y="1253067"/>
            <a:ext cx="12279086" cy="4986866"/>
          </a:xfrm>
        </p:spPr>
        <p:txBody>
          <a:bodyPr>
            <a:normAutofit/>
          </a:bodyPr>
          <a:lstStyle/>
          <a:p>
            <a:r>
              <a:rPr lang="uk-UA" sz="3000" b="1" dirty="0">
                <a:solidFill>
                  <a:srgbClr val="00B0F0"/>
                </a:solidFill>
                <a:latin typeface="Times New Roman" pitchFamily="18" charset="0"/>
                <a:cs typeface="Times New Roman" pitchFamily="18" charset="0"/>
              </a:rPr>
              <a:t>Тема 1.5. </a:t>
            </a:r>
            <a:r>
              <a:rPr lang="ru-RU" sz="3000" b="1" dirty="0" err="1">
                <a:solidFill>
                  <a:srgbClr val="00B0F0"/>
                </a:solidFill>
                <a:latin typeface="Times New Roman" pitchFamily="18" charset="0"/>
                <a:cs typeface="Times New Roman" pitchFamily="18" charset="0"/>
              </a:rPr>
              <a:t>Форми</a:t>
            </a:r>
            <a:r>
              <a:rPr lang="ru-RU" sz="3000" b="1" dirty="0">
                <a:solidFill>
                  <a:srgbClr val="00B0F0"/>
                </a:solidFill>
                <a:latin typeface="Times New Roman" pitchFamily="18" charset="0"/>
                <a:cs typeface="Times New Roman" pitchFamily="18" charset="0"/>
              </a:rPr>
              <a:t> </a:t>
            </a:r>
            <a:r>
              <a:rPr lang="ru-RU" sz="3000" b="1" dirty="0" err="1">
                <a:solidFill>
                  <a:srgbClr val="00B0F0"/>
                </a:solidFill>
                <a:latin typeface="Times New Roman" pitchFamily="18" charset="0"/>
                <a:cs typeface="Times New Roman" pitchFamily="18" charset="0"/>
              </a:rPr>
              <a:t>виходу</a:t>
            </a:r>
            <a:r>
              <a:rPr lang="ru-RU" sz="3000" b="1" dirty="0">
                <a:solidFill>
                  <a:srgbClr val="00B0F0"/>
                </a:solidFill>
                <a:latin typeface="Times New Roman" pitchFamily="18" charset="0"/>
                <a:cs typeface="Times New Roman" pitchFamily="18" charset="0"/>
              </a:rPr>
              <a:t> </a:t>
            </a:r>
            <a:r>
              <a:rPr lang="ru-RU" sz="3000" b="1" dirty="0" err="1">
                <a:solidFill>
                  <a:srgbClr val="00B0F0"/>
                </a:solidFill>
                <a:latin typeface="Times New Roman" pitchFamily="18" charset="0"/>
                <a:cs typeface="Times New Roman" pitchFamily="18" charset="0"/>
              </a:rPr>
              <a:t>підприємств</a:t>
            </a:r>
            <a:r>
              <a:rPr lang="ru-RU" sz="3000" b="1" dirty="0">
                <a:solidFill>
                  <a:srgbClr val="00B0F0"/>
                </a:solidFill>
                <a:latin typeface="Times New Roman" pitchFamily="18" charset="0"/>
                <a:cs typeface="Times New Roman" pitchFamily="18" charset="0"/>
              </a:rPr>
              <a:t> на </a:t>
            </a:r>
            <a:r>
              <a:rPr lang="ru-RU" sz="3000" b="1" dirty="0" err="1">
                <a:solidFill>
                  <a:srgbClr val="00B0F0"/>
                </a:solidFill>
                <a:latin typeface="Times New Roman" pitchFamily="18" charset="0"/>
                <a:cs typeface="Times New Roman" pitchFamily="18" charset="0"/>
              </a:rPr>
              <a:t>зовнішні</a:t>
            </a:r>
            <a:r>
              <a:rPr lang="ru-RU" sz="3000" b="1" dirty="0">
                <a:solidFill>
                  <a:srgbClr val="00B0F0"/>
                </a:solidFill>
                <a:latin typeface="Times New Roman" pitchFamily="18" charset="0"/>
                <a:cs typeface="Times New Roman" pitchFamily="18" charset="0"/>
              </a:rPr>
              <a:t> ринки.</a:t>
            </a:r>
            <a:br>
              <a:rPr lang="uk-UA" sz="3000" b="1" dirty="0">
                <a:solidFill>
                  <a:srgbClr val="00B0F0"/>
                </a:solidFill>
                <a:latin typeface="Times New Roman" pitchFamily="18" charset="0"/>
                <a:cs typeface="Times New Roman" pitchFamily="18" charset="0"/>
              </a:rPr>
            </a:br>
            <a:br>
              <a:rPr lang="uk-UA" sz="3000" b="1" dirty="0">
                <a:solidFill>
                  <a:srgbClr val="00B0F0"/>
                </a:solidFill>
                <a:latin typeface="Times New Roman" pitchFamily="18" charset="0"/>
                <a:cs typeface="Times New Roman" pitchFamily="18" charset="0"/>
              </a:rPr>
            </a:br>
            <a:r>
              <a:rPr lang="uk-UA" sz="2500" dirty="0">
                <a:solidFill>
                  <a:schemeClr val="tx2">
                    <a:lumMod val="95000"/>
                  </a:schemeClr>
                </a:solidFill>
                <a:latin typeface="Times New Roman" pitchFamily="18" charset="0"/>
                <a:cs typeface="Times New Roman" pitchFamily="18" charset="0"/>
              </a:rPr>
              <a:t>1. Передумови і мотивація виходу підприємств на зовнішні ринки. </a:t>
            </a:r>
            <a:br>
              <a:rPr lang="uk-UA" sz="2500" dirty="0">
                <a:solidFill>
                  <a:schemeClr val="tx2">
                    <a:lumMod val="95000"/>
                  </a:schemeClr>
                </a:solidFill>
                <a:latin typeface="Times New Roman" pitchFamily="18" charset="0"/>
                <a:cs typeface="Times New Roman" pitchFamily="18" charset="0"/>
              </a:rPr>
            </a:br>
            <a:r>
              <a:rPr lang="uk-UA" sz="2500" dirty="0">
                <a:solidFill>
                  <a:schemeClr val="tx2">
                    <a:lumMod val="95000"/>
                  </a:schemeClr>
                </a:solidFill>
                <a:latin typeface="Times New Roman" pitchFamily="18" charset="0"/>
                <a:cs typeface="Times New Roman" pitchFamily="18" charset="0"/>
              </a:rPr>
              <a:t>2. Класифікація і характеристика форм виходу на зовнішні ринки. </a:t>
            </a:r>
            <a:br>
              <a:rPr lang="uk-UA" sz="2500" dirty="0">
                <a:solidFill>
                  <a:schemeClr val="tx2">
                    <a:lumMod val="95000"/>
                  </a:schemeClr>
                </a:solidFill>
                <a:latin typeface="Times New Roman" pitchFamily="18" charset="0"/>
                <a:cs typeface="Times New Roman" pitchFamily="18" charset="0"/>
              </a:rPr>
            </a:br>
            <a:r>
              <a:rPr lang="uk-UA" sz="2500" dirty="0">
                <a:solidFill>
                  <a:schemeClr val="tx2">
                    <a:lumMod val="95000"/>
                  </a:schemeClr>
                </a:solidFill>
                <a:latin typeface="Times New Roman" pitchFamily="18" charset="0"/>
                <a:cs typeface="Times New Roman" pitchFamily="18" charset="0"/>
              </a:rPr>
              <a:t>3. Критерії вибору форм виходу підприємств на зовнішні ривки. </a:t>
            </a:r>
            <a:br>
              <a:rPr lang="uk-UA" sz="2500" dirty="0">
                <a:solidFill>
                  <a:schemeClr val="tx2">
                    <a:lumMod val="95000"/>
                  </a:schemeClr>
                </a:solidFill>
                <a:latin typeface="Times New Roman" pitchFamily="18" charset="0"/>
                <a:cs typeface="Times New Roman" pitchFamily="18" charset="0"/>
              </a:rPr>
            </a:br>
            <a:r>
              <a:rPr lang="uk-UA" sz="2500" dirty="0">
                <a:solidFill>
                  <a:schemeClr val="tx2">
                    <a:lumMod val="95000"/>
                  </a:schemeClr>
                </a:solidFill>
                <a:latin typeface="Times New Roman" pitchFamily="18" charset="0"/>
                <a:cs typeface="Times New Roman" pitchFamily="18" charset="0"/>
              </a:rPr>
              <a:t>4. Умови функціонування підприємств на зовнішніх ринках. </a:t>
            </a:r>
            <a:br>
              <a:rPr lang="uk-UA" sz="2500" dirty="0">
                <a:solidFill>
                  <a:schemeClr val="tx2">
                    <a:lumMod val="95000"/>
                  </a:schemeClr>
                </a:solidFill>
                <a:latin typeface="Times New Roman" pitchFamily="18" charset="0"/>
                <a:cs typeface="Times New Roman" pitchFamily="18" charset="0"/>
              </a:rPr>
            </a:br>
            <a:br>
              <a:rPr lang="uk-UA" sz="3600" dirty="0"/>
            </a:br>
            <a:br>
              <a:rPr lang="uk-UA" sz="2000" dirty="0">
                <a:latin typeface="Times New Roman" pitchFamily="18" charset="0"/>
                <a:cs typeface="Times New Roman" pitchFamily="18" charset="0"/>
              </a:rPr>
            </a:br>
            <a:endParaRPr lang="uk-UA" sz="2000" dirty="0">
              <a:latin typeface="Times New Roman" pitchFamily="18" charset="0"/>
              <a:cs typeface="Times New Roman" pitchFamily="18" charset="0"/>
            </a:endParaRPr>
          </a:p>
        </p:txBody>
      </p:sp>
      <p:sp>
        <p:nvSpPr>
          <p:cNvPr id="3" name="Заголовок 1">
            <a:extLst>
              <a:ext uri="{FF2B5EF4-FFF2-40B4-BE49-F238E27FC236}">
                <a16:creationId xmlns:a16="http://schemas.microsoft.com/office/drawing/2014/main" id="{39F26C30-9404-6602-8E95-9BB8AEDFA0B4}"/>
              </a:ext>
            </a:extLst>
          </p:cNvPr>
          <p:cNvSpPr txBox="1">
            <a:spLocks/>
          </p:cNvSpPr>
          <p:nvPr/>
        </p:nvSpPr>
        <p:spPr>
          <a:xfrm>
            <a:off x="1839686" y="3657987"/>
            <a:ext cx="10178143" cy="18937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mj-lt"/>
                <a:ea typeface="+mj-ea"/>
                <a:cs typeface="+mj-cs"/>
              </a:defRPr>
            </a:lvl1pPr>
          </a:lstStyle>
          <a:p>
            <a:pPr algn="r"/>
            <a:endParaRPr lang="en-US" sz="2600" dirty="0"/>
          </a:p>
        </p:txBody>
      </p:sp>
    </p:spTree>
    <p:extLst>
      <p:ext uri="{BB962C8B-B14F-4D97-AF65-F5344CB8AC3E}">
        <p14:creationId xmlns:p14="http://schemas.microsoft.com/office/powerpoint/2010/main" val="3888783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sz="quarter" idx="10"/>
          </p:nvPr>
        </p:nvSpPr>
        <p:spPr/>
        <p:txBody>
          <a:bodyPr/>
          <a:lstStyle/>
          <a:p>
            <a:pPr marL="0" indent="457200" algn="just">
              <a:lnSpc>
                <a:spcPct val="100000"/>
              </a:lnSpc>
              <a:spcBef>
                <a:spcPts val="0"/>
              </a:spcBef>
              <a:buNone/>
            </a:pPr>
            <a:r>
              <a:rPr lang="uk-UA" sz="1500" i="1" u="sng" dirty="0">
                <a:solidFill>
                  <a:schemeClr val="tx1">
                    <a:lumMod val="50000"/>
                  </a:schemeClr>
                </a:solidFill>
                <a:latin typeface="Times New Roman" pitchFamily="18" charset="0"/>
                <a:cs typeface="Times New Roman" pitchFamily="18" charset="0"/>
              </a:rPr>
              <a:t>Спільне володіння </a:t>
            </a:r>
            <a:r>
              <a:rPr lang="uk-UA" sz="1500" b="0" dirty="0">
                <a:solidFill>
                  <a:schemeClr val="tx1">
                    <a:lumMod val="50000"/>
                  </a:schemeClr>
                </a:solidFill>
                <a:latin typeface="Times New Roman" pitchFamily="18" charset="0"/>
                <a:cs typeface="Times New Roman" pitchFamily="18" charset="0"/>
              </a:rPr>
              <a:t>– створення місцевого комерційного підприємства, на якому зарубіжні й місцеві інвестори та власники домовляються про спільне управління. </a:t>
            </a:r>
          </a:p>
          <a:p>
            <a:pPr marL="0" indent="457200" algn="just">
              <a:lnSpc>
                <a:spcPct val="100000"/>
              </a:lnSpc>
              <a:spcBef>
                <a:spcPts val="0"/>
              </a:spcBef>
              <a:buNone/>
            </a:pPr>
            <a:r>
              <a:rPr lang="uk-UA" sz="1500" b="0" dirty="0">
                <a:solidFill>
                  <a:schemeClr val="tx1">
                    <a:lumMod val="50000"/>
                  </a:schemeClr>
                </a:solidFill>
                <a:latin typeface="Times New Roman" pitchFamily="18" charset="0"/>
                <a:cs typeface="Times New Roman" pitchFamily="18" charset="0"/>
              </a:rPr>
              <a:t>Ознаками спільного володіння є: </a:t>
            </a:r>
          </a:p>
          <a:p>
            <a:pPr marL="0" indent="457200" algn="just">
              <a:lnSpc>
                <a:spcPct val="100000"/>
              </a:lnSpc>
              <a:spcBef>
                <a:spcPts val="0"/>
              </a:spcBef>
              <a:buNone/>
            </a:pPr>
            <a:r>
              <a:rPr lang="uk-UA" sz="1500" b="0" dirty="0">
                <a:solidFill>
                  <a:schemeClr val="tx1">
                    <a:lumMod val="50000"/>
                  </a:schemeClr>
                </a:solidFill>
                <a:latin typeface="Times New Roman" pitchFamily="18" charset="0"/>
                <a:cs typeface="Times New Roman" pitchFamily="18" charset="0"/>
              </a:rPr>
              <a:t> визначення певних галузей господарської діяльності (приміром, придбання і переробка сировини, виробництво кінцевої продукції, технічне обслуговування, наукові дослідження й розробки, фінансування, збут продукції тощо) та укладання договору про довгострокову (5–10 років) співпрацю; </a:t>
            </a:r>
          </a:p>
          <a:p>
            <a:pPr marL="0" indent="457200" algn="just">
              <a:lnSpc>
                <a:spcPct val="100000"/>
              </a:lnSpc>
              <a:spcBef>
                <a:spcPts val="0"/>
              </a:spcBef>
              <a:buNone/>
            </a:pPr>
            <a:r>
              <a:rPr lang="uk-UA" sz="1500" b="0" dirty="0">
                <a:solidFill>
                  <a:schemeClr val="tx1">
                    <a:lumMod val="50000"/>
                  </a:schemeClr>
                </a:solidFill>
                <a:latin typeface="Times New Roman" pitchFamily="18" charset="0"/>
                <a:cs typeface="Times New Roman" pitchFamily="18" charset="0"/>
              </a:rPr>
              <a:t> об’єднання власності (активів) партнерів – грошей, будівель і споруд, машин і обладнання, ноу-хау та ін. – для досягнення спільної мети; </a:t>
            </a:r>
          </a:p>
          <a:p>
            <a:pPr marL="0" indent="457200" algn="just">
              <a:lnSpc>
                <a:spcPct val="100000"/>
              </a:lnSpc>
              <a:spcBef>
                <a:spcPts val="0"/>
              </a:spcBef>
              <a:buNone/>
            </a:pPr>
            <a:r>
              <a:rPr lang="uk-UA" sz="1500" b="0" dirty="0">
                <a:solidFill>
                  <a:schemeClr val="tx1">
                    <a:lumMod val="50000"/>
                  </a:schemeClr>
                </a:solidFill>
                <a:latin typeface="Times New Roman" pitchFamily="18" charset="0"/>
                <a:cs typeface="Times New Roman" pitchFamily="18" charset="0"/>
              </a:rPr>
              <a:t> формування спільного органу управління спільним підприємством; </a:t>
            </a:r>
          </a:p>
          <a:p>
            <a:pPr marL="0" indent="457200" algn="just">
              <a:lnSpc>
                <a:spcPct val="100000"/>
              </a:lnSpc>
              <a:spcBef>
                <a:spcPts val="0"/>
              </a:spcBef>
              <a:buNone/>
            </a:pPr>
            <a:r>
              <a:rPr lang="uk-UA" sz="1500" b="0" dirty="0">
                <a:solidFill>
                  <a:schemeClr val="tx1">
                    <a:lumMod val="50000"/>
                  </a:schemeClr>
                </a:solidFill>
                <a:latin typeface="Times New Roman" pitchFamily="18" charset="0"/>
                <a:cs typeface="Times New Roman" pitchFamily="18" charset="0"/>
              </a:rPr>
              <a:t> розподіл прибутку спільного підприємства між його учасниками, як правило, пропорційно їхньому внеску до статутного фонду; </a:t>
            </a:r>
          </a:p>
          <a:p>
            <a:pPr marL="0" indent="457200" algn="just">
              <a:lnSpc>
                <a:spcPct val="100000"/>
              </a:lnSpc>
              <a:spcBef>
                <a:spcPts val="0"/>
              </a:spcBef>
              <a:buNone/>
            </a:pPr>
            <a:r>
              <a:rPr lang="uk-UA" sz="1500" b="0" dirty="0">
                <a:solidFill>
                  <a:schemeClr val="tx1">
                    <a:lumMod val="50000"/>
                  </a:schemeClr>
                </a:solidFill>
                <a:latin typeface="Times New Roman" pitchFamily="18" charset="0"/>
                <a:cs typeface="Times New Roman" pitchFamily="18" charset="0"/>
              </a:rPr>
              <a:t> розподіл можливих збитків (відповідно до частки участі в підприємстві), що є наслідком спільних ризиків та спільної відповідальності партнерів. </a:t>
            </a:r>
          </a:p>
          <a:p>
            <a:pPr marL="0" indent="457200" algn="just">
              <a:lnSpc>
                <a:spcPct val="100000"/>
              </a:lnSpc>
              <a:spcBef>
                <a:spcPts val="0"/>
              </a:spcBef>
              <a:buNone/>
            </a:pPr>
            <a:r>
              <a:rPr lang="uk-UA" sz="1500" b="0" dirty="0">
                <a:solidFill>
                  <a:schemeClr val="tx1">
                    <a:lumMod val="50000"/>
                  </a:schemeClr>
                </a:solidFill>
                <a:latin typeface="Times New Roman" pitchFamily="18" charset="0"/>
                <a:cs typeface="Times New Roman" pitchFamily="18" charset="0"/>
              </a:rPr>
              <a:t>Ці особливості спільного підприємства формують переваги такого стратегічного підходу до виходу на закордонні ринки, які проявляються: </a:t>
            </a:r>
          </a:p>
          <a:p>
            <a:pPr marL="0" indent="457200" algn="just">
              <a:lnSpc>
                <a:spcPct val="100000"/>
              </a:lnSpc>
              <a:spcBef>
                <a:spcPts val="0"/>
              </a:spcBef>
              <a:buNone/>
            </a:pPr>
            <a:r>
              <a:rPr lang="uk-UA" sz="1500" b="0" dirty="0">
                <a:solidFill>
                  <a:schemeClr val="tx1">
                    <a:lumMod val="50000"/>
                  </a:schemeClr>
                </a:solidFill>
                <a:latin typeface="Times New Roman" pitchFamily="18" charset="0"/>
                <a:cs typeface="Times New Roman" pitchFamily="18" charset="0"/>
              </a:rPr>
              <a:t> у більшій (порівняно з іншими формами співпраці) мотивації партнерів нарощувати обсяги виробництва, модернізувати його, налагоджувати нові канали збуту і т. ін.; </a:t>
            </a:r>
          </a:p>
          <a:p>
            <a:pPr marL="0" indent="457200" algn="just">
              <a:lnSpc>
                <a:spcPct val="100000"/>
              </a:lnSpc>
              <a:spcBef>
                <a:spcPts val="0"/>
              </a:spcBef>
              <a:buNone/>
            </a:pPr>
            <a:r>
              <a:rPr lang="uk-UA" sz="1500" b="0" dirty="0">
                <a:solidFill>
                  <a:schemeClr val="tx1">
                    <a:lumMod val="50000"/>
                  </a:schemeClr>
                </a:solidFill>
                <a:latin typeface="Times New Roman" pitchFamily="18" charset="0"/>
                <a:cs typeface="Times New Roman" pitchFamily="18" charset="0"/>
              </a:rPr>
              <a:t> у підвищеній відповідальності партнерів за якість продукції, за її реалізацію; </a:t>
            </a:r>
          </a:p>
          <a:p>
            <a:pPr marL="0" indent="457200" algn="just">
              <a:lnSpc>
                <a:spcPct val="100000"/>
              </a:lnSpc>
              <a:spcBef>
                <a:spcPts val="0"/>
              </a:spcBef>
              <a:buNone/>
            </a:pPr>
            <a:r>
              <a:rPr lang="uk-UA" sz="1500" b="0" dirty="0">
                <a:solidFill>
                  <a:schemeClr val="tx1">
                    <a:lumMod val="50000"/>
                  </a:schemeClr>
                </a:solidFill>
                <a:latin typeface="Times New Roman" pitchFamily="18" charset="0"/>
                <a:cs typeface="Times New Roman" pitchFamily="18" charset="0"/>
              </a:rPr>
              <a:t> у кращому контролі виробничих та управлінських операцій і кращому вивченні ринків (порівняно з іншими формами спільного підприємництва);  у можливості отримання пільг із боку іноземного уряду; </a:t>
            </a:r>
          </a:p>
          <a:p>
            <a:pPr marL="0" indent="457200" algn="just">
              <a:lnSpc>
                <a:spcPct val="100000"/>
              </a:lnSpc>
              <a:spcBef>
                <a:spcPts val="0"/>
              </a:spcBef>
              <a:buNone/>
            </a:pPr>
            <a:r>
              <a:rPr lang="uk-UA" sz="1500" b="0" dirty="0">
                <a:solidFill>
                  <a:schemeClr val="tx1">
                    <a:lumMod val="50000"/>
                  </a:schemeClr>
                </a:solidFill>
                <a:latin typeface="Times New Roman" pitchFamily="18" charset="0"/>
                <a:cs typeface="Times New Roman" pitchFamily="18" charset="0"/>
              </a:rPr>
              <a:t> у загальній можливості потрапити на ринок країни (якщо на інші форми співпраці існують законодавчі обмеження). Разом із тим спільне володіння може створити проблеми, якщо: </a:t>
            </a:r>
          </a:p>
          <a:p>
            <a:pPr marL="0" indent="457200" algn="just">
              <a:lnSpc>
                <a:spcPct val="100000"/>
              </a:lnSpc>
              <a:spcBef>
                <a:spcPts val="0"/>
              </a:spcBef>
              <a:buNone/>
            </a:pPr>
            <a:r>
              <a:rPr lang="uk-UA" sz="1500" b="0" dirty="0">
                <a:solidFill>
                  <a:schemeClr val="tx1">
                    <a:lumMod val="50000"/>
                  </a:schemeClr>
                </a:solidFill>
                <a:latin typeface="Times New Roman" pitchFamily="18" charset="0"/>
                <a:cs typeface="Times New Roman" pitchFamily="18" charset="0"/>
              </a:rPr>
              <a:t> не враховано особливості зарубіжних країн, на території яких створюється СП, у результаті чого готова продукція не знайде покупця на місцевому ринку;  обрано не того партнера. </a:t>
            </a:r>
          </a:p>
          <a:p>
            <a:pPr marL="0" indent="457200" algn="just">
              <a:lnSpc>
                <a:spcPct val="100000"/>
              </a:lnSpc>
              <a:spcBef>
                <a:spcPts val="0"/>
              </a:spcBef>
              <a:buNone/>
            </a:pPr>
            <a:r>
              <a:rPr lang="uk-UA" sz="1500" b="0" dirty="0">
                <a:solidFill>
                  <a:schemeClr val="tx1">
                    <a:lumMod val="50000"/>
                  </a:schemeClr>
                </a:solidFill>
                <a:latin typeface="Times New Roman" pitchFamily="18" charset="0"/>
                <a:cs typeface="Times New Roman" pitchFamily="18" charset="0"/>
              </a:rPr>
              <a:t>Головними ознаками спільного партнерства у будь-якому разі мають бути взаємна зацікавленість і взаємне прагнення до ефективної співпраці. </a:t>
            </a:r>
          </a:p>
        </p:txBody>
      </p:sp>
    </p:spTree>
    <p:extLst>
      <p:ext uri="{BB962C8B-B14F-4D97-AF65-F5344CB8AC3E}">
        <p14:creationId xmlns:p14="http://schemas.microsoft.com/office/powerpoint/2010/main" val="3957306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203201" y="262468"/>
            <a:ext cx="11653838" cy="5508096"/>
          </a:xfrm>
        </p:spPr>
        <p:txBody>
          <a:bodyPr/>
          <a:lstStyle/>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Особливе місце серед способів виходу підприємства на зовнішній ринок належить </a:t>
            </a:r>
            <a:r>
              <a:rPr lang="uk-UA" sz="2000" dirty="0">
                <a:solidFill>
                  <a:schemeClr val="tx1">
                    <a:lumMod val="50000"/>
                  </a:schemeClr>
                </a:solidFill>
                <a:latin typeface="Times New Roman" pitchFamily="18" charset="0"/>
                <a:cs typeface="Times New Roman" pitchFamily="18" charset="0"/>
              </a:rPr>
              <a:t>прямому інвестуванню </a:t>
            </a:r>
            <a:r>
              <a:rPr lang="uk-UA" sz="2000" b="0" dirty="0">
                <a:solidFill>
                  <a:schemeClr val="tx1">
                    <a:lumMod val="50000"/>
                  </a:schemeClr>
                </a:solidFill>
                <a:latin typeface="Times New Roman" pitchFamily="18" charset="0"/>
                <a:cs typeface="Times New Roman" pitchFamily="18" charset="0"/>
              </a:rPr>
              <a:t>чи трансферту капіталу. Стратегія прямого інвестування полягає в тому, що в процесі ведення зовнішньої торгівлі, з часом підприємство засновує за кордоном власні виробничі філії для виготовлення товарів ЗЕД. Дана стратегія не може розглядатись як стратегія виходу на зовнішні ринки, оскільки вона має більш ширші стратегічні цілі, а перенесення виробничих потужностей за межі держави, може стати кінцевою метою стратегії розвитку ЗЕД.</a:t>
            </a:r>
          </a:p>
          <a:p>
            <a:pPr marL="0" indent="457200" algn="just">
              <a:lnSpc>
                <a:spcPct val="100000"/>
              </a:lnSpc>
              <a:spcBef>
                <a:spcPts val="0"/>
              </a:spcBef>
              <a:buNone/>
            </a:pPr>
            <a:r>
              <a:rPr lang="uk-UA" sz="2000" dirty="0">
                <a:solidFill>
                  <a:schemeClr val="tx1">
                    <a:lumMod val="50000"/>
                  </a:schemeClr>
                </a:solidFill>
                <a:latin typeface="Times New Roman" pitchFamily="18" charset="0"/>
                <a:cs typeface="Times New Roman" pitchFamily="18" charset="0"/>
              </a:rPr>
              <a:t>Основні риси цього способу:</a:t>
            </a:r>
          </a:p>
          <a:p>
            <a:pPr marL="0" indent="457200" algn="just">
              <a:lnSpc>
                <a:spcPct val="100000"/>
              </a:lnSpc>
              <a:spcBef>
                <a:spcPts val="0"/>
              </a:spcBef>
            </a:pPr>
            <a:r>
              <a:rPr lang="uk-UA" sz="2000" b="0" dirty="0">
                <a:solidFill>
                  <a:schemeClr val="tx1">
                    <a:lumMod val="50000"/>
                  </a:schemeClr>
                </a:solidFill>
                <a:latin typeface="Times New Roman" pitchFamily="18" charset="0"/>
                <a:cs typeface="Times New Roman" pitchFamily="18" charset="0"/>
              </a:rPr>
              <a:t>максимальні інвестиційні витрати та поточні грошові зобов'язання;</a:t>
            </a:r>
          </a:p>
          <a:p>
            <a:pPr marL="0" indent="457200" algn="just">
              <a:lnSpc>
                <a:spcPct val="100000"/>
              </a:lnSpc>
              <a:spcBef>
                <a:spcPts val="0"/>
              </a:spcBef>
            </a:pPr>
            <a:r>
              <a:rPr lang="uk-UA" sz="2000" b="0" dirty="0">
                <a:solidFill>
                  <a:schemeClr val="tx1">
                    <a:lumMod val="50000"/>
                  </a:schemeClr>
                </a:solidFill>
                <a:latin typeface="Times New Roman" pitchFamily="18" charset="0"/>
                <a:cs typeface="Times New Roman" pitchFamily="18" charset="0"/>
              </a:rPr>
              <a:t>максимальна відповідальність за результати діяльності; </a:t>
            </a:r>
          </a:p>
          <a:p>
            <a:pPr marL="0" indent="457200" algn="just">
              <a:lnSpc>
                <a:spcPct val="100000"/>
              </a:lnSpc>
              <a:spcBef>
                <a:spcPts val="0"/>
              </a:spcBef>
            </a:pP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максимальний</a:t>
            </a:r>
            <a:r>
              <a:rPr lang="ru-RU" sz="2000" b="0" dirty="0">
                <a:solidFill>
                  <a:schemeClr val="tx1">
                    <a:lumMod val="50000"/>
                  </a:schemeClr>
                </a:solidFill>
                <a:latin typeface="Times New Roman" pitchFamily="18" charset="0"/>
                <a:cs typeface="Times New Roman" pitchFamily="18" charset="0"/>
              </a:rPr>
              <a:t> контроль за </a:t>
            </a:r>
            <a:r>
              <a:rPr lang="ru-RU" sz="2000" b="0" dirty="0" err="1">
                <a:solidFill>
                  <a:schemeClr val="tx1">
                    <a:lumMod val="50000"/>
                  </a:schemeClr>
                </a:solidFill>
                <a:latin typeface="Times New Roman" pitchFamily="18" charset="0"/>
                <a:cs typeface="Times New Roman" pitchFamily="18" charset="0"/>
              </a:rPr>
              <a:t>діяльністю</a:t>
            </a:r>
            <a:r>
              <a:rPr lang="ru-RU" sz="2000" b="0" dirty="0">
                <a:solidFill>
                  <a:schemeClr val="tx1">
                    <a:lumMod val="50000"/>
                  </a:schemeClr>
                </a:solidFill>
                <a:latin typeface="Times New Roman" pitchFamily="18" charset="0"/>
                <a:cs typeface="Times New Roman" pitchFamily="18" charset="0"/>
              </a:rPr>
              <a:t>; </a:t>
            </a:r>
          </a:p>
          <a:p>
            <a:pPr marL="0" indent="457200" algn="just">
              <a:lnSpc>
                <a:spcPct val="100000"/>
              </a:lnSpc>
              <a:spcBef>
                <a:spcPts val="0"/>
              </a:spcBef>
            </a:pPr>
            <a:r>
              <a:rPr lang="ru-RU" sz="2000" b="0" dirty="0">
                <a:solidFill>
                  <a:schemeClr val="tx1">
                    <a:lumMod val="50000"/>
                  </a:schemeClr>
                </a:solidFill>
                <a:latin typeface="Times New Roman" pitchFamily="18" charset="0"/>
                <a:cs typeface="Times New Roman" pitchFamily="18" charset="0"/>
              </a:rPr>
              <a:t>- складна процедура </a:t>
            </a:r>
            <a:r>
              <a:rPr lang="ru-RU" sz="2000" b="0" dirty="0" err="1">
                <a:solidFill>
                  <a:schemeClr val="tx1">
                    <a:lumMod val="50000"/>
                  </a:schemeClr>
                </a:solidFill>
                <a:latin typeface="Times New Roman" pitchFamily="18" charset="0"/>
                <a:cs typeface="Times New Roman" pitchFamily="18" charset="0"/>
              </a:rPr>
              <a:t>виходу</a:t>
            </a:r>
            <a:r>
              <a:rPr lang="ru-RU" sz="2000" b="0" dirty="0">
                <a:solidFill>
                  <a:schemeClr val="tx1">
                    <a:lumMod val="50000"/>
                  </a:schemeClr>
                </a:solidFill>
                <a:latin typeface="Times New Roman" pitchFamily="18" charset="0"/>
                <a:cs typeface="Times New Roman" pitchFamily="18" charset="0"/>
              </a:rPr>
              <a:t> з ринку. </a:t>
            </a:r>
          </a:p>
          <a:p>
            <a:pPr marL="0" indent="0" algn="just">
              <a:lnSpc>
                <a:spcPct val="100000"/>
              </a:lnSpc>
              <a:spcBef>
                <a:spcPts val="0"/>
              </a:spcBef>
              <a:buNone/>
            </a:pPr>
            <a:endParaRPr lang="uk-UA" sz="2000" b="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10529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211667" y="279400"/>
            <a:ext cx="11645371" cy="5491163"/>
          </a:xfrm>
        </p:spPr>
        <p:txBody>
          <a:bodyPr/>
          <a:lstStyle/>
          <a:p>
            <a:pPr marL="0" indent="457200" algn="just">
              <a:lnSpc>
                <a:spcPct val="100000"/>
              </a:lnSpc>
              <a:spcBef>
                <a:spcPts val="0"/>
              </a:spcBef>
              <a:buNone/>
            </a:pPr>
            <a:r>
              <a:rPr lang="uk-UA" sz="1700" b="0" dirty="0">
                <a:solidFill>
                  <a:schemeClr val="tx1">
                    <a:lumMod val="50000"/>
                  </a:schemeClr>
                </a:solidFill>
                <a:latin typeface="Times New Roman" pitchFamily="18" charset="0"/>
                <a:cs typeface="Times New Roman" pitchFamily="18" charset="0"/>
              </a:rPr>
              <a:t>У с</a:t>
            </a:r>
            <a:r>
              <a:rPr lang="en-US" sz="1700" b="0" dirty="0">
                <a:solidFill>
                  <a:schemeClr val="tx1">
                    <a:lumMod val="50000"/>
                  </a:schemeClr>
                </a:solidFill>
                <a:latin typeface="Times New Roman" pitchFamily="18" charset="0"/>
                <a:cs typeface="Times New Roman" pitchFamily="18" charset="0"/>
              </a:rPr>
              <a:t>y</a:t>
            </a:r>
            <a:r>
              <a:rPr lang="uk-UA" sz="1700" b="0" dirty="0" err="1">
                <a:solidFill>
                  <a:schemeClr val="tx1">
                    <a:lumMod val="50000"/>
                  </a:schemeClr>
                </a:solidFill>
                <a:latin typeface="Times New Roman" pitchFamily="18" charset="0"/>
                <a:cs typeface="Times New Roman" pitchFamily="18" charset="0"/>
              </a:rPr>
              <a:t>часних</a:t>
            </a:r>
            <a:r>
              <a:rPr lang="uk-UA" sz="1700" b="0" dirty="0">
                <a:solidFill>
                  <a:schemeClr val="tx1">
                    <a:lumMod val="50000"/>
                  </a:schemeClr>
                </a:solidFill>
                <a:latin typeface="Times New Roman" pitchFamily="18" charset="0"/>
                <a:cs typeface="Times New Roman" pitchFamily="18" charset="0"/>
              </a:rPr>
              <a:t> </a:t>
            </a:r>
            <a:r>
              <a:rPr lang="en-US" sz="1700" b="0" dirty="0">
                <a:solidFill>
                  <a:schemeClr val="tx1">
                    <a:lumMod val="50000"/>
                  </a:schemeClr>
                </a:solidFill>
                <a:latin typeface="Times New Roman" pitchFamily="18" charset="0"/>
                <a:cs typeface="Times New Roman" pitchFamily="18" charset="0"/>
              </a:rPr>
              <a:t>y</a:t>
            </a:r>
            <a:r>
              <a:rPr lang="uk-UA" sz="1700" b="0" dirty="0">
                <a:solidFill>
                  <a:schemeClr val="tx1">
                    <a:lumMod val="50000"/>
                  </a:schemeClr>
                </a:solidFill>
                <a:latin typeface="Times New Roman" pitchFamily="18" charset="0"/>
                <a:cs typeface="Times New Roman" pitchFamily="18" charset="0"/>
              </a:rPr>
              <a:t>мовах пом</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тно</a:t>
            </a:r>
            <a:r>
              <a:rPr lang="uk-UA" sz="1700" b="0" dirty="0">
                <a:solidFill>
                  <a:schemeClr val="tx1">
                    <a:lumMod val="50000"/>
                  </a:schemeClr>
                </a:solidFill>
                <a:latin typeface="Times New Roman" pitchFamily="18" charset="0"/>
                <a:cs typeface="Times New Roman" pitchFamily="18" charset="0"/>
              </a:rPr>
              <a:t> </a:t>
            </a:r>
            <a:r>
              <a:rPr lang="uk-UA" sz="1700" b="0" dirty="0" err="1">
                <a:solidFill>
                  <a:schemeClr val="tx1">
                    <a:lumMod val="50000"/>
                  </a:schemeClr>
                </a:solidFill>
                <a:latin typeface="Times New Roman" pitchFamily="18" charset="0"/>
                <a:cs typeface="Times New Roman" pitchFamily="18" charset="0"/>
              </a:rPr>
              <a:t>зр</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сл</a:t>
            </a:r>
            <a:r>
              <a:rPr lang="en-US" sz="1700" b="0" dirty="0">
                <a:solidFill>
                  <a:schemeClr val="tx1">
                    <a:lumMod val="50000"/>
                  </a:schemeClr>
                </a:solidFill>
                <a:latin typeface="Times New Roman" pitchFamily="18" charset="0"/>
                <a:cs typeface="Times New Roman" pitchFamily="18" charset="0"/>
              </a:rPr>
              <a:t>a </a:t>
            </a:r>
            <a:r>
              <a:rPr lang="uk-UA" sz="1700" b="0" dirty="0">
                <a:solidFill>
                  <a:schemeClr val="tx1">
                    <a:lumMod val="50000"/>
                  </a:schemeClr>
                </a:solidFill>
                <a:latin typeface="Times New Roman" pitchFamily="18" charset="0"/>
                <a:cs typeface="Times New Roman" pitchFamily="18" charset="0"/>
              </a:rPr>
              <a:t>р</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ль</a:t>
            </a:r>
            <a:r>
              <a:rPr lang="uk-UA" sz="1700" b="0" dirty="0">
                <a:solidFill>
                  <a:schemeClr val="tx1">
                    <a:lumMod val="50000"/>
                  </a:schemeClr>
                </a:solidFill>
                <a:latin typeface="Times New Roman" pitchFamily="18" charset="0"/>
                <a:cs typeface="Times New Roman" pitchFamily="18" charset="0"/>
              </a:rPr>
              <a:t> </a:t>
            </a:r>
            <a:r>
              <a:rPr lang="uk-UA" sz="1700" i="1" u="sng" dirty="0">
                <a:solidFill>
                  <a:schemeClr val="tx1">
                    <a:lumMod val="50000"/>
                  </a:schemeClr>
                </a:solidFill>
                <a:latin typeface="Times New Roman" pitchFamily="18" charset="0"/>
                <a:cs typeface="Times New Roman" pitchFamily="18" charset="0"/>
              </a:rPr>
              <a:t>м</a:t>
            </a:r>
            <a:r>
              <a:rPr lang="en-US" sz="1700" i="1" u="sng" dirty="0" err="1">
                <a:solidFill>
                  <a:schemeClr val="tx1">
                    <a:lumMod val="50000"/>
                  </a:schemeClr>
                </a:solidFill>
                <a:latin typeface="Times New Roman" pitchFamily="18" charset="0"/>
                <a:cs typeface="Times New Roman" pitchFamily="18" charset="0"/>
              </a:rPr>
              <a:t>i</a:t>
            </a:r>
            <a:r>
              <a:rPr lang="uk-UA" sz="1700" i="1" u="sng" dirty="0" err="1">
                <a:solidFill>
                  <a:schemeClr val="tx1">
                    <a:lumMod val="50000"/>
                  </a:schemeClr>
                </a:solidFill>
                <a:latin typeface="Times New Roman" pitchFamily="18" charset="0"/>
                <a:cs typeface="Times New Roman" pitchFamily="18" charset="0"/>
              </a:rPr>
              <a:t>жн</a:t>
            </a:r>
            <a:r>
              <a:rPr lang="en-US" sz="1700" i="1" u="sng" dirty="0">
                <a:solidFill>
                  <a:schemeClr val="tx1">
                    <a:lumMod val="50000"/>
                  </a:schemeClr>
                </a:solidFill>
                <a:latin typeface="Times New Roman" pitchFamily="18" charset="0"/>
                <a:cs typeface="Times New Roman" pitchFamily="18" charset="0"/>
              </a:rPr>
              <a:t>a</a:t>
            </a:r>
            <a:r>
              <a:rPr lang="uk-UA" sz="1700" i="1" u="sng" dirty="0" err="1">
                <a:solidFill>
                  <a:schemeClr val="tx1">
                    <a:lumMod val="50000"/>
                  </a:schemeClr>
                </a:solidFill>
                <a:latin typeface="Times New Roman" pitchFamily="18" charset="0"/>
                <a:cs typeface="Times New Roman" pitchFamily="18" charset="0"/>
              </a:rPr>
              <a:t>родної</a:t>
            </a:r>
            <a:r>
              <a:rPr lang="uk-UA" sz="1700" i="1" u="sng" dirty="0">
                <a:solidFill>
                  <a:schemeClr val="tx1">
                    <a:lumMod val="50000"/>
                  </a:schemeClr>
                </a:solidFill>
                <a:latin typeface="Times New Roman" pitchFamily="18" charset="0"/>
                <a:cs typeface="Times New Roman" pitchFamily="18" charset="0"/>
              </a:rPr>
              <a:t> </a:t>
            </a:r>
            <a:r>
              <a:rPr lang="en-US" sz="1700" i="1" u="sng" dirty="0" err="1">
                <a:solidFill>
                  <a:schemeClr val="tx1">
                    <a:lumMod val="50000"/>
                  </a:schemeClr>
                </a:solidFill>
                <a:latin typeface="Times New Roman" pitchFamily="18" charset="0"/>
                <a:cs typeface="Times New Roman" pitchFamily="18" charset="0"/>
              </a:rPr>
              <a:t>i</a:t>
            </a:r>
            <a:r>
              <a:rPr lang="uk-UA" sz="1700" i="1" u="sng" dirty="0" err="1">
                <a:solidFill>
                  <a:schemeClr val="tx1">
                    <a:lumMod val="50000"/>
                  </a:schemeClr>
                </a:solidFill>
                <a:latin typeface="Times New Roman" pitchFamily="18" charset="0"/>
                <a:cs typeface="Times New Roman" pitchFamily="18" charset="0"/>
              </a:rPr>
              <a:t>нв</a:t>
            </a:r>
            <a:r>
              <a:rPr lang="en-US" sz="1700" i="1" u="sng" dirty="0">
                <a:solidFill>
                  <a:schemeClr val="tx1">
                    <a:lumMod val="50000"/>
                  </a:schemeClr>
                </a:solidFill>
                <a:latin typeface="Times New Roman" pitchFamily="18" charset="0"/>
                <a:cs typeface="Times New Roman" pitchFamily="18" charset="0"/>
              </a:rPr>
              <a:t>e</a:t>
            </a:r>
            <a:r>
              <a:rPr lang="uk-UA" sz="1700" i="1" u="sng" dirty="0" err="1">
                <a:solidFill>
                  <a:schemeClr val="tx1">
                    <a:lumMod val="50000"/>
                  </a:schemeClr>
                </a:solidFill>
                <a:latin typeface="Times New Roman" pitchFamily="18" charset="0"/>
                <a:cs typeface="Times New Roman" pitchFamily="18" charset="0"/>
              </a:rPr>
              <a:t>стиційн</a:t>
            </a:r>
            <a:r>
              <a:rPr lang="en-US" sz="1700" i="1" u="sng" dirty="0">
                <a:solidFill>
                  <a:schemeClr val="tx1">
                    <a:lumMod val="50000"/>
                  </a:schemeClr>
                </a:solidFill>
                <a:latin typeface="Times New Roman" pitchFamily="18" charset="0"/>
                <a:cs typeface="Times New Roman" pitchFamily="18" charset="0"/>
              </a:rPr>
              <a:t>o</a:t>
            </a:r>
            <a:r>
              <a:rPr lang="uk-UA" sz="1700" i="1" u="sng" dirty="0">
                <a:solidFill>
                  <a:schemeClr val="tx1">
                    <a:lumMod val="50000"/>
                  </a:schemeClr>
                </a:solidFill>
                <a:latin typeface="Times New Roman" pitchFamily="18" charset="0"/>
                <a:cs typeface="Times New Roman" pitchFamily="18" charset="0"/>
              </a:rPr>
              <a:t>ї д</a:t>
            </a:r>
            <a:r>
              <a:rPr lang="en-US" sz="1700" i="1" u="sng" dirty="0" err="1">
                <a:solidFill>
                  <a:schemeClr val="tx1">
                    <a:lumMod val="50000"/>
                  </a:schemeClr>
                </a:solidFill>
                <a:latin typeface="Times New Roman" pitchFamily="18" charset="0"/>
                <a:cs typeface="Times New Roman" pitchFamily="18" charset="0"/>
              </a:rPr>
              <a:t>i</a:t>
            </a:r>
            <a:r>
              <a:rPr lang="uk-UA" sz="1700" i="1" u="sng" dirty="0" err="1">
                <a:solidFill>
                  <a:schemeClr val="tx1">
                    <a:lumMod val="50000"/>
                  </a:schemeClr>
                </a:solidFill>
                <a:latin typeface="Times New Roman" pitchFamily="18" charset="0"/>
                <a:cs typeface="Times New Roman" pitchFamily="18" charset="0"/>
              </a:rPr>
              <a:t>яльн</a:t>
            </a:r>
            <a:r>
              <a:rPr lang="en-US" sz="1700" i="1" u="sng" dirty="0">
                <a:solidFill>
                  <a:schemeClr val="tx1">
                    <a:lumMod val="50000"/>
                  </a:schemeClr>
                </a:solidFill>
                <a:latin typeface="Times New Roman" pitchFamily="18" charset="0"/>
                <a:cs typeface="Times New Roman" pitchFamily="18" charset="0"/>
              </a:rPr>
              <a:t>o</a:t>
            </a:r>
            <a:r>
              <a:rPr lang="uk-UA" sz="1700" i="1" u="sng" dirty="0" err="1">
                <a:solidFill>
                  <a:schemeClr val="tx1">
                    <a:lumMod val="50000"/>
                  </a:schemeClr>
                </a:solidFill>
                <a:latin typeface="Times New Roman" pitchFamily="18" charset="0"/>
                <a:cs typeface="Times New Roman" pitchFamily="18" charset="0"/>
              </a:rPr>
              <a:t>ст</a:t>
            </a:r>
            <a:r>
              <a:rPr lang="en-US" sz="1700" i="1" u="sng" dirty="0" err="1">
                <a:solidFill>
                  <a:schemeClr val="tx1">
                    <a:lumMod val="50000"/>
                  </a:schemeClr>
                </a:solidFill>
                <a:latin typeface="Times New Roman" pitchFamily="18" charset="0"/>
                <a:cs typeface="Times New Roman" pitchFamily="18" charset="0"/>
              </a:rPr>
              <a:t>i</a:t>
            </a:r>
            <a:r>
              <a:rPr lang="en-US" sz="1700" i="1" u="sng" dirty="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як ф</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рми</a:t>
            </a:r>
            <a:r>
              <a:rPr lang="uk-UA" sz="1700" b="0" dirty="0">
                <a:solidFill>
                  <a:schemeClr val="tx1">
                    <a:lumMod val="50000"/>
                  </a:schemeClr>
                </a:solidFill>
                <a:latin typeface="Times New Roman" pitchFamily="18" charset="0"/>
                <a:cs typeface="Times New Roman" pitchFamily="18" charset="0"/>
              </a:rPr>
              <a:t> м</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жнар</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дного</a:t>
            </a:r>
            <a:r>
              <a:rPr lang="uk-UA" sz="1700" b="0" dirty="0">
                <a:solidFill>
                  <a:schemeClr val="tx1">
                    <a:lumMod val="50000"/>
                  </a:schemeClr>
                </a:solidFill>
                <a:latin typeface="Times New Roman" pitchFamily="18" charset="0"/>
                <a:cs typeface="Times New Roman" pitchFamily="18" charset="0"/>
              </a:rPr>
              <a:t> б</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зн</a:t>
            </a:r>
            <a:r>
              <a:rPr lang="en-US" sz="1700" b="0" dirty="0">
                <a:solidFill>
                  <a:schemeClr val="tx1">
                    <a:lumMod val="50000"/>
                  </a:schemeClr>
                </a:solidFill>
                <a:latin typeface="Times New Roman" pitchFamily="18" charset="0"/>
                <a:cs typeface="Times New Roman" pitchFamily="18" charset="0"/>
              </a:rPr>
              <a:t>e</a:t>
            </a:r>
            <a:r>
              <a:rPr lang="uk-UA" sz="1700" b="0" dirty="0">
                <a:solidFill>
                  <a:schemeClr val="tx1">
                    <a:lumMod val="50000"/>
                  </a:schemeClr>
                </a:solidFill>
                <a:latin typeface="Times New Roman" pitchFamily="18" charset="0"/>
                <a:cs typeface="Times New Roman" pitchFamily="18" charset="0"/>
              </a:rPr>
              <a:t>с</a:t>
            </a:r>
            <a:r>
              <a:rPr lang="en-US" sz="1700" b="0" dirty="0">
                <a:solidFill>
                  <a:schemeClr val="tx1">
                    <a:lumMod val="50000"/>
                  </a:schemeClr>
                </a:solidFill>
                <a:latin typeface="Times New Roman" pitchFamily="18" charset="0"/>
                <a:cs typeface="Times New Roman" pitchFamily="18" charset="0"/>
              </a:rPr>
              <a:t>y. </a:t>
            </a:r>
            <a:r>
              <a:rPr lang="uk-UA" sz="1700" b="0" dirty="0">
                <a:solidFill>
                  <a:schemeClr val="tx1">
                    <a:lumMod val="50000"/>
                  </a:schemeClr>
                </a:solidFill>
                <a:latin typeface="Times New Roman" pitchFamily="18" charset="0"/>
                <a:cs typeface="Times New Roman" pitchFamily="18" charset="0"/>
              </a:rPr>
              <a:t>Ц</a:t>
            </a:r>
            <a:r>
              <a:rPr lang="en-US" sz="1700" b="0" dirty="0">
                <a:solidFill>
                  <a:schemeClr val="tx1">
                    <a:lumMod val="50000"/>
                  </a:schemeClr>
                </a:solidFill>
                <a:latin typeface="Times New Roman" pitchFamily="18" charset="0"/>
                <a:cs typeface="Times New Roman" pitchFamily="18" charset="0"/>
              </a:rPr>
              <a:t>e</a:t>
            </a:r>
            <a:r>
              <a:rPr lang="uk-UA" sz="1700" b="0" dirty="0">
                <a:solidFill>
                  <a:schemeClr val="tx1">
                    <a:lumMod val="50000"/>
                  </a:schemeClr>
                </a:solidFill>
                <a:latin typeface="Times New Roman" pitchFamily="18" charset="0"/>
                <a:cs typeface="Times New Roman" pitchFamily="18" charset="0"/>
              </a:rPr>
              <a:t>й </a:t>
            </a:r>
            <a:r>
              <a:rPr lang="uk-UA" sz="1700" b="0" dirty="0" err="1">
                <a:solidFill>
                  <a:schemeClr val="tx1">
                    <a:lumMod val="50000"/>
                  </a:schemeClr>
                </a:solidFill>
                <a:latin typeface="Times New Roman" pitchFamily="18" charset="0"/>
                <a:cs typeface="Times New Roman" pitchFamily="18" charset="0"/>
              </a:rPr>
              <a:t>сп</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с</a:t>
            </a:r>
            <a:r>
              <a:rPr lang="en-US" sz="1700" b="0" dirty="0" err="1">
                <a:solidFill>
                  <a:schemeClr val="tx1">
                    <a:lumMod val="50000"/>
                  </a:schemeClr>
                </a:solidFill>
                <a:latin typeface="Times New Roman" pitchFamily="18" charset="0"/>
                <a:cs typeface="Times New Roman" pitchFamily="18" charset="0"/>
              </a:rPr>
              <a:t>i</a:t>
            </a:r>
            <a:r>
              <a:rPr lang="uk-UA" sz="1700" b="0" dirty="0">
                <a:solidFill>
                  <a:schemeClr val="tx1">
                    <a:lumMod val="50000"/>
                  </a:schemeClr>
                </a:solidFill>
                <a:latin typeface="Times New Roman" pitchFamily="18" charset="0"/>
                <a:cs typeface="Times New Roman" pitchFamily="18" charset="0"/>
              </a:rPr>
              <a:t>б </a:t>
            </a:r>
            <a:r>
              <a:rPr lang="uk-UA" sz="1700" b="0" dirty="0" err="1">
                <a:solidFill>
                  <a:schemeClr val="tx1">
                    <a:lumMod val="50000"/>
                  </a:schemeClr>
                </a:solidFill>
                <a:latin typeface="Times New Roman" pitchFamily="18" charset="0"/>
                <a:cs typeface="Times New Roman" pitchFamily="18" charset="0"/>
              </a:rPr>
              <a:t>вих</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ду</a:t>
            </a:r>
            <a:r>
              <a:rPr lang="uk-UA" sz="1700" b="0" dirty="0">
                <a:solidFill>
                  <a:schemeClr val="tx1">
                    <a:lumMod val="50000"/>
                  </a:schemeClr>
                </a:solidFill>
                <a:latin typeface="Times New Roman" pitchFamily="18" charset="0"/>
                <a:cs typeface="Times New Roman" pitchFamily="18" charset="0"/>
              </a:rPr>
              <a:t> на з</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внішній</a:t>
            </a:r>
            <a:r>
              <a:rPr lang="uk-UA" sz="1700" b="0" dirty="0">
                <a:solidFill>
                  <a:schemeClr val="tx1">
                    <a:lumMod val="50000"/>
                  </a:schemeClr>
                </a:solidFill>
                <a:latin typeface="Times New Roman" pitchFamily="18" charset="0"/>
                <a:cs typeface="Times New Roman" pitchFamily="18" charset="0"/>
              </a:rPr>
              <a:t> </a:t>
            </a:r>
            <a:r>
              <a:rPr lang="uk-UA" sz="1700" b="0" dirty="0" err="1">
                <a:solidFill>
                  <a:schemeClr val="tx1">
                    <a:lumMod val="50000"/>
                  </a:schemeClr>
                </a:solidFill>
                <a:latin typeface="Times New Roman" pitchFamily="18" charset="0"/>
                <a:cs typeface="Times New Roman" pitchFamily="18" charset="0"/>
              </a:rPr>
              <a:t>рин</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к п</a:t>
            </a:r>
            <a:r>
              <a:rPr lang="en-US" sz="1700" b="0" dirty="0">
                <a:solidFill>
                  <a:schemeClr val="tx1">
                    <a:lumMod val="50000"/>
                  </a:schemeClr>
                </a:solidFill>
                <a:latin typeface="Times New Roman" pitchFamily="18" charset="0"/>
                <a:cs typeface="Times New Roman" pitchFamily="18" charset="0"/>
              </a:rPr>
              <a:t>e</a:t>
            </a:r>
            <a:r>
              <a:rPr lang="uk-UA" sz="1700" b="0" dirty="0" err="1">
                <a:solidFill>
                  <a:schemeClr val="tx1">
                    <a:lumMod val="50000"/>
                  </a:schemeClr>
                </a:solidFill>
                <a:latin typeface="Times New Roman" pitchFamily="18" charset="0"/>
                <a:cs typeface="Times New Roman" pitchFamily="18" charset="0"/>
              </a:rPr>
              <a:t>редб</a:t>
            </a:r>
            <a:r>
              <a:rPr lang="en-US" sz="1700" b="0" dirty="0">
                <a:solidFill>
                  <a:schemeClr val="tx1">
                    <a:lumMod val="50000"/>
                  </a:schemeClr>
                </a:solidFill>
                <a:latin typeface="Times New Roman" pitchFamily="18" charset="0"/>
                <a:cs typeface="Times New Roman" pitchFamily="18" charset="0"/>
              </a:rPr>
              <a:t>a</a:t>
            </a:r>
            <a:r>
              <a:rPr lang="uk-UA" sz="1700" b="0" dirty="0">
                <a:solidFill>
                  <a:schemeClr val="tx1">
                    <a:lumMod val="50000"/>
                  </a:schemeClr>
                </a:solidFill>
                <a:latin typeface="Times New Roman" pitchFamily="18" charset="0"/>
                <a:cs typeface="Times New Roman" pitchFamily="18" charset="0"/>
              </a:rPr>
              <a:t>чає </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нв</a:t>
            </a:r>
            <a:r>
              <a:rPr lang="en-US" sz="1700" b="0" dirty="0">
                <a:solidFill>
                  <a:schemeClr val="tx1">
                    <a:lumMod val="50000"/>
                  </a:schemeClr>
                </a:solidFill>
                <a:latin typeface="Times New Roman" pitchFamily="18" charset="0"/>
                <a:cs typeface="Times New Roman" pitchFamily="18" charset="0"/>
              </a:rPr>
              <a:t>e</a:t>
            </a:r>
            <a:r>
              <a:rPr lang="uk-UA" sz="1700" b="0" dirty="0" err="1">
                <a:solidFill>
                  <a:schemeClr val="tx1">
                    <a:lumMod val="50000"/>
                  </a:schemeClr>
                </a:solidFill>
                <a:latin typeface="Times New Roman" pitchFamily="18" charset="0"/>
                <a:cs typeface="Times New Roman" pitchFamily="18" charset="0"/>
              </a:rPr>
              <a:t>стування</a:t>
            </a:r>
            <a:r>
              <a:rPr lang="uk-UA" sz="1700" b="0" dirty="0">
                <a:solidFill>
                  <a:schemeClr val="tx1">
                    <a:lumMod val="50000"/>
                  </a:schemeClr>
                </a:solidFill>
                <a:latin typeface="Times New Roman" pitchFamily="18" charset="0"/>
                <a:cs typeface="Times New Roman" pitchFamily="18" charset="0"/>
              </a:rPr>
              <a:t> кап</a:t>
            </a:r>
            <a:r>
              <a:rPr lang="en-US" sz="1700" b="0" dirty="0" err="1">
                <a:solidFill>
                  <a:schemeClr val="tx1">
                    <a:lumMod val="50000"/>
                  </a:schemeClr>
                </a:solidFill>
                <a:latin typeface="Times New Roman" pitchFamily="18" charset="0"/>
                <a:cs typeface="Times New Roman" pitchFamily="18" charset="0"/>
              </a:rPr>
              <a:t>i</a:t>
            </a:r>
            <a:r>
              <a:rPr lang="uk-UA" sz="1700" b="0" dirty="0">
                <a:solidFill>
                  <a:schemeClr val="tx1">
                    <a:lumMod val="50000"/>
                  </a:schemeClr>
                </a:solidFill>
                <a:latin typeface="Times New Roman" pitchFamily="18" charset="0"/>
                <a:cs typeface="Times New Roman" pitchFamily="18" charset="0"/>
              </a:rPr>
              <a:t>талу у створення за кордоном власних складальних або виробничих п</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дрозділів</a:t>
            </a:r>
            <a:r>
              <a:rPr lang="uk-UA" sz="1700" b="0" dirty="0">
                <a:solidFill>
                  <a:schemeClr val="tx1">
                    <a:lumMod val="50000"/>
                  </a:schemeClr>
                </a:solidFill>
                <a:latin typeface="Times New Roman" pitchFamily="18" charset="0"/>
                <a:cs typeface="Times New Roman" pitchFamily="18" charset="0"/>
              </a:rPr>
              <a:t>, забезпечуючи найбільш повне залучення підприємства до з</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вн</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шнь</a:t>
            </a:r>
            <a:r>
              <a:rPr lang="en-US" sz="1700" b="0" dirty="0" err="1">
                <a:solidFill>
                  <a:schemeClr val="tx1">
                    <a:lumMod val="50000"/>
                  </a:schemeClr>
                </a:solidFill>
                <a:latin typeface="Times New Roman" pitchFamily="18" charset="0"/>
                <a:cs typeface="Times New Roman" pitchFamily="18" charset="0"/>
              </a:rPr>
              <a:t>oe</a:t>
            </a:r>
            <a:r>
              <a:rPr lang="uk-UA" sz="1700" b="0" dirty="0">
                <a:solidFill>
                  <a:schemeClr val="tx1">
                    <a:lumMod val="50000"/>
                  </a:schemeClr>
                </a:solidFill>
                <a:latin typeface="Times New Roman" pitchFamily="18" charset="0"/>
                <a:cs typeface="Times New Roman" pitchFamily="18" charset="0"/>
              </a:rPr>
              <a:t>к</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н</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м</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чної</a:t>
            </a:r>
            <a:r>
              <a:rPr lang="uk-UA" sz="1700" b="0" dirty="0">
                <a:solidFill>
                  <a:schemeClr val="tx1">
                    <a:lumMod val="50000"/>
                  </a:schemeClr>
                </a:solidFill>
                <a:latin typeface="Times New Roman" pitchFamily="18" charset="0"/>
                <a:cs typeface="Times New Roman" pitchFamily="18" charset="0"/>
              </a:rPr>
              <a:t> д</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яльност</a:t>
            </a:r>
            <a:r>
              <a:rPr lang="en-US" sz="1700" b="0" dirty="0" err="1">
                <a:solidFill>
                  <a:schemeClr val="tx1">
                    <a:lumMod val="50000"/>
                  </a:schemeClr>
                </a:solidFill>
                <a:latin typeface="Times New Roman" pitchFamily="18" charset="0"/>
                <a:cs typeface="Times New Roman" pitchFamily="18" charset="0"/>
              </a:rPr>
              <a:t>i</a:t>
            </a:r>
            <a:r>
              <a:rPr lang="en-US" sz="1700" b="0" dirty="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У міру накопичення компанією досвіду </a:t>
            </a:r>
            <a:r>
              <a:rPr lang="uk-UA" sz="1700" b="0" dirty="0" err="1">
                <a:solidFill>
                  <a:schemeClr val="tx1">
                    <a:lumMod val="50000"/>
                  </a:schemeClr>
                </a:solidFill>
                <a:latin typeface="Times New Roman" pitchFamily="18" charset="0"/>
                <a:cs typeface="Times New Roman" pitchFamily="18" charset="0"/>
              </a:rPr>
              <a:t>експ</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ртн</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ї р</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б</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ти і за д</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сить </a:t>
            </a:r>
            <a:r>
              <a:rPr lang="uk-UA" sz="1700" b="0" dirty="0" err="1">
                <a:solidFill>
                  <a:schemeClr val="tx1">
                    <a:lumMod val="50000"/>
                  </a:schemeClr>
                </a:solidFill>
                <a:latin typeface="Times New Roman" pitchFamily="18" charset="0"/>
                <a:cs typeface="Times New Roman" pitchFamily="18" charset="0"/>
              </a:rPr>
              <a:t>велик</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го</a:t>
            </a:r>
            <a:r>
              <a:rPr lang="uk-UA" sz="1700" b="0" dirty="0">
                <a:solidFill>
                  <a:schemeClr val="tx1">
                    <a:lumMod val="50000"/>
                  </a:schemeClr>
                </a:solidFill>
                <a:latin typeface="Times New Roman" pitchFamily="18" charset="0"/>
                <a:cs typeface="Times New Roman" pitchFamily="18" charset="0"/>
              </a:rPr>
              <a:t> </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бсягу</a:t>
            </a:r>
            <a:r>
              <a:rPr lang="uk-UA" sz="1700" b="0" dirty="0">
                <a:solidFill>
                  <a:schemeClr val="tx1">
                    <a:lumMod val="50000"/>
                  </a:schemeClr>
                </a:solidFill>
                <a:latin typeface="Times New Roman" pitchFamily="18" charset="0"/>
                <a:cs typeface="Times New Roman" pitchFamily="18" charset="0"/>
              </a:rPr>
              <a:t> такого зовнішнього ринку вир</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бничі</a:t>
            </a:r>
            <a:r>
              <a:rPr lang="uk-UA" sz="1700" b="0" dirty="0">
                <a:solidFill>
                  <a:schemeClr val="tx1">
                    <a:lumMod val="50000"/>
                  </a:schemeClr>
                </a:solidFill>
                <a:latin typeface="Times New Roman" pitchFamily="18" charset="0"/>
                <a:cs typeface="Times New Roman" pitchFamily="18" charset="0"/>
              </a:rPr>
              <a:t> підприємства за к</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рд</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н</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м дають змогу </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чікувати</a:t>
            </a:r>
            <a:r>
              <a:rPr lang="uk-UA" sz="1700" b="0" dirty="0">
                <a:solidFill>
                  <a:schemeClr val="tx1">
                    <a:lumMod val="50000"/>
                  </a:schemeClr>
                </a:solidFill>
                <a:latin typeface="Times New Roman" pitchFamily="18" charset="0"/>
                <a:cs typeface="Times New Roman" pitchFamily="18" charset="0"/>
              </a:rPr>
              <a:t> на значні </a:t>
            </a:r>
            <a:r>
              <a:rPr lang="uk-UA" sz="1700" b="0" dirty="0" err="1">
                <a:solidFill>
                  <a:schemeClr val="tx1">
                    <a:lumMod val="50000"/>
                  </a:schemeClr>
                </a:solidFill>
                <a:latin typeface="Times New Roman" pitchFamily="18" charset="0"/>
                <a:cs typeface="Times New Roman" pitchFamily="18" charset="0"/>
              </a:rPr>
              <a:t>виг</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ди</a:t>
            </a:r>
            <a:r>
              <a:rPr lang="uk-UA" sz="1700" b="0" dirty="0">
                <a:solidFill>
                  <a:schemeClr val="tx1">
                    <a:lumMod val="50000"/>
                  </a:schemeClr>
                </a:solidFill>
                <a:latin typeface="Times New Roman" pitchFamily="18" charset="0"/>
                <a:cs typeface="Times New Roman" pitchFamily="18" charset="0"/>
              </a:rPr>
              <a:t>. </a:t>
            </a:r>
          </a:p>
          <a:p>
            <a:pPr marL="0" indent="457200" algn="just">
              <a:lnSpc>
                <a:spcPct val="100000"/>
              </a:lnSpc>
              <a:spcBef>
                <a:spcPts val="0"/>
              </a:spcBef>
              <a:buNone/>
            </a:pPr>
            <a:r>
              <a:rPr lang="uk-UA" sz="1700" b="0" dirty="0" err="1">
                <a:solidFill>
                  <a:schemeClr val="tx1">
                    <a:lumMod val="50000"/>
                  </a:schemeClr>
                </a:solidFill>
                <a:latin typeface="Times New Roman" pitchFamily="18" charset="0"/>
                <a:cs typeface="Times New Roman" pitchFamily="18" charset="0"/>
              </a:rPr>
              <a:t>Ств</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рюючи</a:t>
            </a:r>
            <a:r>
              <a:rPr lang="uk-UA" sz="1700" b="0" dirty="0">
                <a:solidFill>
                  <a:schemeClr val="tx1">
                    <a:lumMod val="50000"/>
                  </a:schemeClr>
                </a:solidFill>
                <a:latin typeface="Times New Roman" pitchFamily="18" charset="0"/>
                <a:cs typeface="Times New Roman" pitchFamily="18" charset="0"/>
              </a:rPr>
              <a:t> </a:t>
            </a:r>
            <a:r>
              <a:rPr lang="uk-UA" sz="1700" b="0" dirty="0" err="1">
                <a:solidFill>
                  <a:schemeClr val="tx1">
                    <a:lumMod val="50000"/>
                  </a:schemeClr>
                </a:solidFill>
                <a:latin typeface="Times New Roman" pitchFamily="18" charset="0"/>
                <a:cs typeface="Times New Roman" pitchFamily="18" charset="0"/>
              </a:rPr>
              <a:t>робоч</a:t>
            </a:r>
            <a:r>
              <a:rPr lang="en-US" sz="1700" b="0" dirty="0" err="1">
                <a:solidFill>
                  <a:schemeClr val="tx1">
                    <a:lumMod val="50000"/>
                  </a:schemeClr>
                </a:solidFill>
                <a:latin typeface="Times New Roman" pitchFamily="18" charset="0"/>
                <a:cs typeface="Times New Roman" pitchFamily="18" charset="0"/>
              </a:rPr>
              <a:t>i</a:t>
            </a:r>
            <a:r>
              <a:rPr lang="en-US" sz="1700" b="0" dirty="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м</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сця</a:t>
            </a:r>
            <a:r>
              <a:rPr lang="uk-UA" sz="1700" b="0" dirty="0">
                <a:solidFill>
                  <a:schemeClr val="tx1">
                    <a:lumMod val="50000"/>
                  </a:schemeClr>
                </a:solidFill>
                <a:latin typeface="Times New Roman" pitchFamily="18" charset="0"/>
                <a:cs typeface="Times New Roman" pitchFamily="18" charset="0"/>
              </a:rPr>
              <a:t> у країн</a:t>
            </a:r>
            <a:r>
              <a:rPr lang="en-US" sz="1700" b="0" dirty="0" err="1">
                <a:solidFill>
                  <a:schemeClr val="tx1">
                    <a:lumMod val="50000"/>
                  </a:schemeClr>
                </a:solidFill>
                <a:latin typeface="Times New Roman" pitchFamily="18" charset="0"/>
                <a:cs typeface="Times New Roman" pitchFamily="18" charset="0"/>
              </a:rPr>
              <a:t>i</a:t>
            </a:r>
            <a:r>
              <a:rPr lang="en-US" sz="1700" b="0" dirty="0">
                <a:solidFill>
                  <a:schemeClr val="tx1">
                    <a:lumMod val="50000"/>
                  </a:schemeClr>
                </a:solidFill>
                <a:latin typeface="Times New Roman" pitchFamily="18" charset="0"/>
                <a:cs typeface="Times New Roman" pitchFamily="18" charset="0"/>
              </a:rPr>
              <a:t>-</a:t>
            </a:r>
            <a:r>
              <a:rPr lang="uk-UA" sz="1700" b="0" dirty="0">
                <a:solidFill>
                  <a:schemeClr val="tx1">
                    <a:lumMod val="50000"/>
                  </a:schemeClr>
                </a:solidFill>
                <a:latin typeface="Times New Roman" pitchFamily="18" charset="0"/>
                <a:cs typeface="Times New Roman" pitchFamily="18" charset="0"/>
              </a:rPr>
              <a:t>п</a:t>
            </a:r>
            <a:r>
              <a:rPr lang="en-US" sz="1700" b="0" dirty="0">
                <a:solidFill>
                  <a:schemeClr val="tx1">
                    <a:lumMod val="50000"/>
                  </a:schemeClr>
                </a:solidFill>
                <a:latin typeface="Times New Roman" pitchFamily="18" charset="0"/>
                <a:cs typeface="Times New Roman" pitchFamily="18" charset="0"/>
              </a:rPr>
              <a:t>a</a:t>
            </a:r>
            <a:r>
              <a:rPr lang="uk-UA" sz="1700" b="0" dirty="0" err="1">
                <a:solidFill>
                  <a:schemeClr val="tx1">
                    <a:lumMod val="50000"/>
                  </a:schemeClr>
                </a:solidFill>
                <a:latin typeface="Times New Roman" pitchFamily="18" charset="0"/>
                <a:cs typeface="Times New Roman" pitchFamily="18" charset="0"/>
              </a:rPr>
              <a:t>ртн</a:t>
            </a:r>
            <a:r>
              <a:rPr lang="en-US" sz="1700" b="0" dirty="0">
                <a:solidFill>
                  <a:schemeClr val="tx1">
                    <a:lumMod val="50000"/>
                  </a:schemeClr>
                </a:solidFill>
                <a:latin typeface="Times New Roman" pitchFamily="18" charset="0"/>
                <a:cs typeface="Times New Roman" pitchFamily="18" charset="0"/>
              </a:rPr>
              <a:t>e</a:t>
            </a:r>
            <a:r>
              <a:rPr lang="uk-UA" sz="1700" b="0" dirty="0">
                <a:solidFill>
                  <a:schemeClr val="tx1">
                    <a:lumMod val="50000"/>
                  </a:schemeClr>
                </a:solidFill>
                <a:latin typeface="Times New Roman" pitchFamily="18" charset="0"/>
                <a:cs typeface="Times New Roman" pitchFamily="18" charset="0"/>
              </a:rPr>
              <a:t>р</a:t>
            </a:r>
            <a:r>
              <a:rPr lang="en-US" sz="1700" b="0" dirty="0" err="1">
                <a:solidFill>
                  <a:schemeClr val="tx1">
                    <a:lumMod val="50000"/>
                  </a:schemeClr>
                </a:solidFill>
                <a:latin typeface="Times New Roman" pitchFamily="18" charset="0"/>
                <a:cs typeface="Times New Roman" pitchFamily="18" charset="0"/>
              </a:rPr>
              <a:t>i</a:t>
            </a:r>
            <a:r>
              <a:rPr lang="en-US" sz="1700" b="0" dirty="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підприємство </a:t>
            </a:r>
            <a:r>
              <a:rPr lang="uk-UA" sz="1700" b="0" dirty="0" err="1">
                <a:solidFill>
                  <a:schemeClr val="tx1">
                    <a:lumMod val="50000"/>
                  </a:schemeClr>
                </a:solidFill>
                <a:latin typeface="Times New Roman" pitchFamily="18" charset="0"/>
                <a:cs typeface="Times New Roman" pitchFamily="18" charset="0"/>
              </a:rPr>
              <a:t>заб</a:t>
            </a:r>
            <a:r>
              <a:rPr lang="en-US" sz="1700" b="0" dirty="0">
                <a:solidFill>
                  <a:schemeClr val="tx1">
                    <a:lumMod val="50000"/>
                  </a:schemeClr>
                </a:solidFill>
                <a:latin typeface="Times New Roman" pitchFamily="18" charset="0"/>
                <a:cs typeface="Times New Roman" pitchFamily="18" charset="0"/>
              </a:rPr>
              <a:t>e</a:t>
            </a:r>
            <a:r>
              <a:rPr lang="uk-UA" sz="1700" b="0" dirty="0" err="1">
                <a:solidFill>
                  <a:schemeClr val="tx1">
                    <a:lumMod val="50000"/>
                  </a:schemeClr>
                </a:solidFill>
                <a:latin typeface="Times New Roman" pitchFamily="18" charset="0"/>
                <a:cs typeface="Times New Roman" pitchFamily="18" charset="0"/>
              </a:rPr>
              <a:t>зпечує</a:t>
            </a:r>
            <a:r>
              <a:rPr lang="uk-UA" sz="1700" b="0" dirty="0">
                <a:solidFill>
                  <a:schemeClr val="tx1">
                    <a:lumMod val="50000"/>
                  </a:schemeClr>
                </a:solidFill>
                <a:latin typeface="Times New Roman" pitchFamily="18" charset="0"/>
                <a:cs typeface="Times New Roman" pitchFamily="18" charset="0"/>
              </a:rPr>
              <a:t> с</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б</a:t>
            </a:r>
            <a:r>
              <a:rPr lang="en-US" sz="1700" b="0" dirty="0" err="1">
                <a:solidFill>
                  <a:schemeClr val="tx1">
                    <a:lumMod val="50000"/>
                  </a:schemeClr>
                </a:solidFill>
                <a:latin typeface="Times New Roman" pitchFamily="18" charset="0"/>
                <a:cs typeface="Times New Roman" pitchFamily="18" charset="0"/>
              </a:rPr>
              <a:t>i</a:t>
            </a:r>
            <a:r>
              <a:rPr lang="en-US" sz="1700" b="0" dirty="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тим самим б</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льш</a:t>
            </a:r>
            <a:r>
              <a:rPr lang="uk-UA" sz="1700" b="0" dirty="0">
                <a:solidFill>
                  <a:schemeClr val="tx1">
                    <a:lumMod val="50000"/>
                  </a:schemeClr>
                </a:solidFill>
                <a:latin typeface="Times New Roman" pitchFamily="18" charset="0"/>
                <a:cs typeface="Times New Roman" pitchFamily="18" charset="0"/>
              </a:rPr>
              <a:t> сприятливий кл</a:t>
            </a:r>
            <a:r>
              <a:rPr lang="en-US" sz="1700" b="0" dirty="0" err="1">
                <a:solidFill>
                  <a:schemeClr val="tx1">
                    <a:lumMod val="50000"/>
                  </a:schemeClr>
                </a:solidFill>
                <a:latin typeface="Times New Roman" pitchFamily="18" charset="0"/>
                <a:cs typeface="Times New Roman" pitchFamily="18" charset="0"/>
              </a:rPr>
              <a:t>i</a:t>
            </a:r>
            <a:r>
              <a:rPr lang="uk-UA" sz="1700" b="0" dirty="0">
                <a:solidFill>
                  <a:schemeClr val="tx1">
                    <a:lumMod val="50000"/>
                  </a:schemeClr>
                </a:solidFill>
                <a:latin typeface="Times New Roman" pitchFamily="18" charset="0"/>
                <a:cs typeface="Times New Roman" pitchFamily="18" charset="0"/>
              </a:rPr>
              <a:t>мат у ц</a:t>
            </a:r>
            <a:r>
              <a:rPr lang="en-US" sz="1700" b="0" dirty="0" err="1">
                <a:solidFill>
                  <a:schemeClr val="tx1">
                    <a:lumMod val="50000"/>
                  </a:schemeClr>
                </a:solidFill>
                <a:latin typeface="Times New Roman" pitchFamily="18" charset="0"/>
                <a:cs typeface="Times New Roman" pitchFamily="18" charset="0"/>
              </a:rPr>
              <a:t>i</a:t>
            </a:r>
            <a:r>
              <a:rPr lang="uk-UA" sz="1700" b="0" dirty="0">
                <a:solidFill>
                  <a:schemeClr val="tx1">
                    <a:lumMod val="50000"/>
                  </a:schemeClr>
                </a:solidFill>
                <a:latin typeface="Times New Roman" pitchFamily="18" charset="0"/>
                <a:cs typeface="Times New Roman" pitchFamily="18" charset="0"/>
              </a:rPr>
              <a:t>й країні. Застосовуючи стратегію прямого інвестування, підприємство налагоджує глибші відносини з державними органами, клієнтами, постачальниками і дистриб´юторами країни, на ринок якої воно виходить. Це дає можливість краще пристосовувати свої товари до місцевого маркетингового середовища. </a:t>
            </a:r>
            <a:r>
              <a:rPr lang="en-US" sz="1700" b="0" dirty="0">
                <a:solidFill>
                  <a:schemeClr val="tx1">
                    <a:lumMod val="50000"/>
                  </a:schemeClr>
                </a:solidFill>
                <a:latin typeface="Times New Roman" pitchFamily="18" charset="0"/>
                <a:cs typeface="Times New Roman" pitchFamily="18" charset="0"/>
              </a:rPr>
              <a:t>I, </a:t>
            </a:r>
            <a:r>
              <a:rPr lang="uk-UA" sz="1700" b="0" dirty="0">
                <a:solidFill>
                  <a:schemeClr val="tx1">
                    <a:lumMod val="50000"/>
                  </a:schemeClr>
                </a:solidFill>
                <a:latin typeface="Times New Roman" pitchFamily="18" charset="0"/>
                <a:cs typeface="Times New Roman" pitchFamily="18" charset="0"/>
              </a:rPr>
              <a:t>н</a:t>
            </a:r>
            <a:r>
              <a:rPr lang="en-US" sz="1700" b="0" dirty="0">
                <a:solidFill>
                  <a:schemeClr val="tx1">
                    <a:lumMod val="50000"/>
                  </a:schemeClr>
                </a:solidFill>
                <a:latin typeface="Times New Roman" pitchFamily="18" charset="0"/>
                <a:cs typeface="Times New Roman" pitchFamily="18" charset="0"/>
              </a:rPr>
              <a:t>a</a:t>
            </a:r>
            <a:r>
              <a:rPr lang="uk-UA" sz="1700" b="0" dirty="0">
                <a:solidFill>
                  <a:schemeClr val="tx1">
                    <a:lumMod val="50000"/>
                  </a:schemeClr>
                </a:solidFill>
                <a:latin typeface="Times New Roman" pitchFamily="18" charset="0"/>
                <a:cs typeface="Times New Roman" pitchFamily="18" charset="0"/>
              </a:rPr>
              <a:t>р</a:t>
            </a:r>
            <a:r>
              <a:rPr lang="en-US" sz="1700" b="0" dirty="0">
                <a:solidFill>
                  <a:schemeClr val="tx1">
                    <a:lumMod val="50000"/>
                  </a:schemeClr>
                </a:solidFill>
                <a:latin typeface="Times New Roman" pitchFamily="18" charset="0"/>
                <a:cs typeface="Times New Roman" pitchFamily="18" charset="0"/>
              </a:rPr>
              <a:t>e</a:t>
            </a:r>
            <a:r>
              <a:rPr lang="uk-UA" sz="1700" b="0" dirty="0" err="1">
                <a:solidFill>
                  <a:schemeClr val="tx1">
                    <a:lumMod val="50000"/>
                  </a:schemeClr>
                </a:solidFill>
                <a:latin typeface="Times New Roman" pitchFamily="18" charset="0"/>
                <a:cs typeface="Times New Roman" pitchFamily="18" charset="0"/>
              </a:rPr>
              <a:t>шті</a:t>
            </a:r>
            <a:r>
              <a:rPr lang="uk-UA" sz="1700" b="0" dirty="0">
                <a:solidFill>
                  <a:schemeClr val="tx1">
                    <a:lumMod val="50000"/>
                  </a:schemeClr>
                </a:solidFill>
                <a:latin typeface="Times New Roman" pitchFamily="18" charset="0"/>
                <a:cs typeface="Times New Roman" pitchFamily="18" charset="0"/>
              </a:rPr>
              <a:t>, важлива характеристика прямого інвестування полягає у тому, що, здійснюючи його, підприємство зберігає повний контроль над своїми капіталовкладеннями і може розробляти такі установки у </a:t>
            </a:r>
            <a:r>
              <a:rPr lang="uk-UA" sz="1700" b="0" dirty="0" err="1">
                <a:solidFill>
                  <a:schemeClr val="tx1">
                    <a:lumMod val="50000"/>
                  </a:schemeClr>
                </a:solidFill>
                <a:latin typeface="Times New Roman" pitchFamily="18" charset="0"/>
                <a:cs typeface="Times New Roman" pitchFamily="18" charset="0"/>
              </a:rPr>
              <a:t>сф</a:t>
            </a:r>
            <a:r>
              <a:rPr lang="en-US" sz="1700" b="0" dirty="0">
                <a:solidFill>
                  <a:schemeClr val="tx1">
                    <a:lumMod val="50000"/>
                  </a:schemeClr>
                </a:solidFill>
                <a:latin typeface="Times New Roman" pitchFamily="18" charset="0"/>
                <a:cs typeface="Times New Roman" pitchFamily="18" charset="0"/>
              </a:rPr>
              <a:t>e</a:t>
            </a:r>
            <a:r>
              <a:rPr lang="uk-UA" sz="1700" b="0" dirty="0">
                <a:solidFill>
                  <a:schemeClr val="tx1">
                    <a:lumMod val="50000"/>
                  </a:schemeClr>
                </a:solidFill>
                <a:latin typeface="Times New Roman" pitchFamily="18" charset="0"/>
                <a:cs typeface="Times New Roman" pitchFamily="18" charset="0"/>
              </a:rPr>
              <a:t>р</a:t>
            </a:r>
            <a:r>
              <a:rPr lang="en-US" sz="1700" b="0" dirty="0" err="1">
                <a:solidFill>
                  <a:schemeClr val="tx1">
                    <a:lumMod val="50000"/>
                  </a:schemeClr>
                </a:solidFill>
                <a:latin typeface="Times New Roman" pitchFamily="18" charset="0"/>
                <a:cs typeface="Times New Roman" pitchFamily="18" charset="0"/>
              </a:rPr>
              <a:t>i</a:t>
            </a:r>
            <a:r>
              <a:rPr lang="en-US" sz="1700" b="0" dirty="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вир</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бництв</a:t>
            </a:r>
            <a:r>
              <a:rPr lang="en-US" sz="1700" b="0" dirty="0">
                <a:solidFill>
                  <a:schemeClr val="tx1">
                    <a:lumMod val="50000"/>
                  </a:schemeClr>
                </a:solidFill>
                <a:latin typeface="Times New Roman" pitchFamily="18" charset="0"/>
                <a:cs typeface="Times New Roman" pitchFamily="18" charset="0"/>
              </a:rPr>
              <a:t>a </a:t>
            </a:r>
            <a:r>
              <a:rPr lang="en-US" sz="1700" b="0" dirty="0" err="1">
                <a:solidFill>
                  <a:schemeClr val="tx1">
                    <a:lumMod val="50000"/>
                  </a:schemeClr>
                </a:solidFill>
                <a:latin typeface="Times New Roman" pitchFamily="18" charset="0"/>
                <a:cs typeface="Times New Roman" pitchFamily="18" charset="0"/>
              </a:rPr>
              <a:t>i</a:t>
            </a:r>
            <a:r>
              <a:rPr lang="en-US" sz="1700" b="0" dirty="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м</a:t>
            </a:r>
            <a:r>
              <a:rPr lang="en-US" sz="1700" b="0" dirty="0">
                <a:solidFill>
                  <a:schemeClr val="tx1">
                    <a:lumMod val="50000"/>
                  </a:schemeClr>
                </a:solidFill>
                <a:latin typeface="Times New Roman" pitchFamily="18" charset="0"/>
                <a:cs typeface="Times New Roman" pitchFamily="18" charset="0"/>
              </a:rPr>
              <a:t>a</a:t>
            </a:r>
            <a:r>
              <a:rPr lang="uk-UA" sz="1700" b="0" dirty="0" err="1">
                <a:solidFill>
                  <a:schemeClr val="tx1">
                    <a:lumMod val="50000"/>
                  </a:schemeClr>
                </a:solidFill>
                <a:latin typeface="Times New Roman" pitchFamily="18" charset="0"/>
                <a:cs typeface="Times New Roman" pitchFamily="18" charset="0"/>
              </a:rPr>
              <a:t>рк</a:t>
            </a:r>
            <a:r>
              <a:rPr lang="en-US" sz="1700" b="0" dirty="0">
                <a:solidFill>
                  <a:schemeClr val="tx1">
                    <a:lumMod val="50000"/>
                  </a:schemeClr>
                </a:solidFill>
                <a:latin typeface="Times New Roman" pitchFamily="18" charset="0"/>
                <a:cs typeface="Times New Roman" pitchFamily="18" charset="0"/>
              </a:rPr>
              <a:t>e</a:t>
            </a:r>
            <a:r>
              <a:rPr lang="uk-UA" sz="1700" b="0" dirty="0" err="1">
                <a:solidFill>
                  <a:schemeClr val="tx1">
                    <a:lumMod val="50000"/>
                  </a:schemeClr>
                </a:solidFill>
                <a:latin typeface="Times New Roman" pitchFamily="18" charset="0"/>
                <a:cs typeface="Times New Roman" pitchFamily="18" charset="0"/>
              </a:rPr>
              <a:t>тингу</a:t>
            </a:r>
            <a:r>
              <a:rPr lang="uk-UA" sz="1700" b="0" dirty="0">
                <a:solidFill>
                  <a:schemeClr val="tx1">
                    <a:lumMod val="50000"/>
                  </a:schemeClr>
                </a:solidFill>
                <a:latin typeface="Times New Roman" pitchFamily="18" charset="0"/>
                <a:cs typeface="Times New Roman" pitchFamily="18" charset="0"/>
              </a:rPr>
              <a:t>, як</a:t>
            </a:r>
            <a:r>
              <a:rPr lang="en-US" sz="1700" b="0" dirty="0" err="1">
                <a:solidFill>
                  <a:schemeClr val="tx1">
                    <a:lumMod val="50000"/>
                  </a:schemeClr>
                </a:solidFill>
                <a:latin typeface="Times New Roman" pitchFamily="18" charset="0"/>
                <a:cs typeface="Times New Roman" pitchFamily="18" charset="0"/>
              </a:rPr>
              <a:t>i</a:t>
            </a:r>
            <a:r>
              <a:rPr lang="en-US" sz="1700" b="0" dirty="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б</a:t>
            </a:r>
            <a:r>
              <a:rPr lang="en-US" sz="1700" b="0" dirty="0">
                <a:solidFill>
                  <a:schemeClr val="tx1">
                    <a:lumMod val="50000"/>
                  </a:schemeClr>
                </a:solidFill>
                <a:latin typeface="Times New Roman" pitchFamily="18" charset="0"/>
                <a:cs typeface="Times New Roman" pitchFamily="18" charset="0"/>
              </a:rPr>
              <a:t>y</a:t>
            </a:r>
            <a:r>
              <a:rPr lang="uk-UA" sz="1700" b="0" dirty="0">
                <a:solidFill>
                  <a:schemeClr val="tx1">
                    <a:lumMod val="50000"/>
                  </a:schemeClr>
                </a:solidFill>
                <a:latin typeface="Times New Roman" pitchFamily="18" charset="0"/>
                <a:cs typeface="Times New Roman" pitchFamily="18" charset="0"/>
              </a:rPr>
              <a:t>д</a:t>
            </a:r>
            <a:r>
              <a:rPr lang="en-US" sz="1700" b="0" dirty="0">
                <a:solidFill>
                  <a:schemeClr val="tx1">
                    <a:lumMod val="50000"/>
                  </a:schemeClr>
                </a:solidFill>
                <a:latin typeface="Times New Roman" pitchFamily="18" charset="0"/>
                <a:cs typeface="Times New Roman" pitchFamily="18" charset="0"/>
              </a:rPr>
              <a:t>y</a:t>
            </a:r>
            <a:r>
              <a:rPr lang="uk-UA" sz="1700" b="0" dirty="0" err="1">
                <a:solidFill>
                  <a:schemeClr val="tx1">
                    <a:lumMod val="50000"/>
                  </a:schemeClr>
                </a:solidFill>
                <a:latin typeface="Times New Roman" pitchFamily="18" charset="0"/>
                <a:cs typeface="Times New Roman" pitchFamily="18" charset="0"/>
              </a:rPr>
              <a:t>ть</a:t>
            </a:r>
            <a:r>
              <a:rPr lang="uk-UA" sz="1700" b="0" dirty="0">
                <a:solidFill>
                  <a:schemeClr val="tx1">
                    <a:lumMod val="50000"/>
                  </a:schemeClr>
                </a:solidFill>
                <a:latin typeface="Times New Roman" pitchFamily="18" charset="0"/>
                <a:cs typeface="Times New Roman" pitchFamily="18" charset="0"/>
              </a:rPr>
              <a:t> в</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дп</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в</a:t>
            </a:r>
            <a:r>
              <a:rPr lang="en-US" sz="1700" b="0" dirty="0" err="1">
                <a:solidFill>
                  <a:schemeClr val="tx1">
                    <a:lumMod val="50000"/>
                  </a:schemeClr>
                </a:solidFill>
                <a:latin typeface="Times New Roman" pitchFamily="18" charset="0"/>
                <a:cs typeface="Times New Roman" pitchFamily="18" charset="0"/>
              </a:rPr>
              <a:t>i</a:t>
            </a:r>
            <a:r>
              <a:rPr lang="uk-UA" sz="1700" b="0" dirty="0">
                <a:solidFill>
                  <a:schemeClr val="tx1">
                    <a:lumMod val="50000"/>
                  </a:schemeClr>
                </a:solidFill>
                <a:latin typeface="Times New Roman" pitchFamily="18" charset="0"/>
                <a:cs typeface="Times New Roman" pitchFamily="18" charset="0"/>
              </a:rPr>
              <a:t>д</a:t>
            </a:r>
            <a:r>
              <a:rPr lang="en-US" sz="1700" b="0" dirty="0">
                <a:solidFill>
                  <a:schemeClr val="tx1">
                    <a:lumMod val="50000"/>
                  </a:schemeClr>
                </a:solidFill>
                <a:latin typeface="Times New Roman" pitchFamily="18" charset="0"/>
                <a:cs typeface="Times New Roman" pitchFamily="18" charset="0"/>
              </a:rPr>
              <a:t>a</a:t>
            </a:r>
            <a:r>
              <a:rPr lang="uk-UA" sz="1700" b="0" dirty="0">
                <a:solidFill>
                  <a:schemeClr val="tx1">
                    <a:lumMod val="50000"/>
                  </a:schemeClr>
                </a:solidFill>
                <a:latin typeface="Times New Roman" pitchFamily="18" charset="0"/>
                <a:cs typeface="Times New Roman" pitchFamily="18" charset="0"/>
              </a:rPr>
              <a:t>ти її довгостроковим завданням у м</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жнар</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дн</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м</a:t>
            </a:r>
            <a:r>
              <a:rPr lang="en-US" sz="1700" b="0" dirty="0">
                <a:solidFill>
                  <a:schemeClr val="tx1">
                    <a:lumMod val="50000"/>
                  </a:schemeClr>
                </a:solidFill>
                <a:latin typeface="Times New Roman" pitchFamily="18" charset="0"/>
                <a:cs typeface="Times New Roman" pitchFamily="18" charset="0"/>
              </a:rPr>
              <a:t>y </a:t>
            </a:r>
            <a:r>
              <a:rPr lang="uk-UA" sz="1700" b="0" dirty="0">
                <a:solidFill>
                  <a:schemeClr val="tx1">
                    <a:lumMod val="50000"/>
                  </a:schemeClr>
                </a:solidFill>
                <a:latin typeface="Times New Roman" pitchFamily="18" charset="0"/>
                <a:cs typeface="Times New Roman" pitchFamily="18" charset="0"/>
              </a:rPr>
              <a:t>б</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зн</a:t>
            </a:r>
            <a:r>
              <a:rPr lang="en-US" sz="1700" b="0" dirty="0">
                <a:solidFill>
                  <a:schemeClr val="tx1">
                    <a:lumMod val="50000"/>
                  </a:schemeClr>
                </a:solidFill>
                <a:latin typeface="Times New Roman" pitchFamily="18" charset="0"/>
                <a:cs typeface="Times New Roman" pitchFamily="18" charset="0"/>
              </a:rPr>
              <a:t>e</a:t>
            </a:r>
            <a:r>
              <a:rPr lang="uk-UA" sz="1700" b="0" dirty="0">
                <a:solidFill>
                  <a:schemeClr val="tx1">
                    <a:lumMod val="50000"/>
                  </a:schemeClr>
                </a:solidFill>
                <a:latin typeface="Times New Roman" pitchFamily="18" charset="0"/>
                <a:cs typeface="Times New Roman" pitchFamily="18" charset="0"/>
              </a:rPr>
              <a:t>с</a:t>
            </a:r>
            <a:r>
              <a:rPr lang="en-US" sz="1700" b="0" dirty="0" err="1">
                <a:solidFill>
                  <a:schemeClr val="tx1">
                    <a:lumMod val="50000"/>
                  </a:schemeClr>
                </a:solidFill>
                <a:latin typeface="Times New Roman" pitchFamily="18" charset="0"/>
                <a:cs typeface="Times New Roman" pitchFamily="18" charset="0"/>
              </a:rPr>
              <a:t>i</a:t>
            </a:r>
            <a:r>
              <a:rPr lang="uk-UA" sz="1700" b="0" dirty="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endParaRPr lang="uk-UA" sz="1700" b="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66931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254001" y="254000"/>
            <a:ext cx="11603038" cy="5850467"/>
          </a:xfrm>
        </p:spPr>
        <p:txBody>
          <a:bodyPr/>
          <a:lstStyle/>
          <a:p>
            <a:pPr marL="0" indent="457200" algn="just">
              <a:lnSpc>
                <a:spcPct val="100000"/>
              </a:lnSpc>
              <a:spcBef>
                <a:spcPts val="0"/>
              </a:spcBef>
              <a:buNone/>
            </a:pPr>
            <a:r>
              <a:rPr lang="uk-UA" sz="1700" b="0" dirty="0">
                <a:solidFill>
                  <a:schemeClr val="tx1">
                    <a:lumMod val="50000"/>
                  </a:schemeClr>
                </a:solidFill>
                <a:latin typeface="Times New Roman" pitchFamily="18" charset="0"/>
                <a:cs typeface="Times New Roman" pitchFamily="18" charset="0"/>
              </a:rPr>
              <a:t>Інвестування може виконуватися підприємством самостійно або </a:t>
            </a:r>
            <a:r>
              <a:rPr lang="uk-UA" sz="1700" i="1" u="sng" dirty="0">
                <a:solidFill>
                  <a:schemeClr val="tx1">
                    <a:lumMod val="50000"/>
                  </a:schemeClr>
                </a:solidFill>
                <a:latin typeface="Times New Roman" pitchFamily="18" charset="0"/>
                <a:cs typeface="Times New Roman" pitchFamily="18" charset="0"/>
              </a:rPr>
              <a:t>разом</a:t>
            </a:r>
            <a:r>
              <a:rPr lang="uk-UA" sz="1700" b="0" dirty="0">
                <a:solidFill>
                  <a:schemeClr val="tx1">
                    <a:lumMod val="50000"/>
                  </a:schemeClr>
                </a:solidFill>
                <a:latin typeface="Times New Roman" pitchFamily="18" charset="0"/>
                <a:cs typeface="Times New Roman" pitchFamily="18" charset="0"/>
              </a:rPr>
              <a:t> з господарчими суб'єктами країни, в яку ввозиться капітал. В останньому випадку мова йде про вищезгадане створення </a:t>
            </a:r>
            <a:r>
              <a:rPr lang="uk-UA" sz="1700" i="1" u="sng" dirty="0">
                <a:solidFill>
                  <a:schemeClr val="tx1">
                    <a:lumMod val="50000"/>
                  </a:schemeClr>
                </a:solidFill>
                <a:latin typeface="Times New Roman" pitchFamily="18" charset="0"/>
                <a:cs typeface="Times New Roman" pitchFamily="18" charset="0"/>
              </a:rPr>
              <a:t>спільного</a:t>
            </a:r>
            <a:r>
              <a:rPr lang="uk-UA" sz="1700" b="0" dirty="0">
                <a:solidFill>
                  <a:schemeClr val="tx1">
                    <a:lumMod val="50000"/>
                  </a:schemeClr>
                </a:solidFill>
                <a:latin typeface="Times New Roman" pitchFamily="18" charset="0"/>
                <a:cs typeface="Times New Roman" pitchFamily="18" charset="0"/>
              </a:rPr>
              <a:t> підприємства. При самостійному вкладенні капіталу за кордоном фірма приймає підприємство під свою повну відповідальність. Цей спосіб виходу на зовнішній ринок передбачає інвестування капіталу в створення за кордоном власних складальних або виробничих підрозділів, забезпечуючи найбільш повне залучення підприємства до ЗЕД. </a:t>
            </a:r>
            <a:r>
              <a:rPr lang="uk-UA" sz="1700" u="sng" dirty="0">
                <a:solidFill>
                  <a:schemeClr val="tx1">
                    <a:lumMod val="50000"/>
                  </a:schemeClr>
                </a:solidFill>
                <a:latin typeface="Times New Roman" pitchFamily="18" charset="0"/>
                <a:cs typeface="Times New Roman" pitchFamily="18" charset="0"/>
              </a:rPr>
              <a:t>При створенні закордонної виробничої філії фірма може керуватися такими мотивами:</a:t>
            </a:r>
          </a:p>
          <a:p>
            <a:pPr algn="just">
              <a:lnSpc>
                <a:spcPct val="100000"/>
              </a:lnSpc>
              <a:spcBef>
                <a:spcPts val="0"/>
              </a:spcBef>
            </a:pPr>
            <a:r>
              <a:rPr lang="uk-UA" sz="1700" b="0" dirty="0">
                <a:solidFill>
                  <a:schemeClr val="tx1">
                    <a:lumMod val="50000"/>
                  </a:schemeClr>
                </a:solidFill>
                <a:latin typeface="Times New Roman" pitchFamily="18" charset="0"/>
                <a:cs typeface="Times New Roman" pitchFamily="18" charset="0"/>
              </a:rPr>
              <a:t>вертикальна інтеграція, коли необхідний контроль над різними етапами проходження товару від стадії сировини до його розподілу. Товари і маркетинг досить складні і вимагають об'єднання ресурсів декількох країн;</a:t>
            </a:r>
          </a:p>
          <a:p>
            <a:pPr algn="just">
              <a:lnSpc>
                <a:spcPct val="100000"/>
              </a:lnSpc>
              <a:spcBef>
                <a:spcPts val="0"/>
              </a:spcBef>
            </a:pPr>
            <a:r>
              <a:rPr lang="uk-UA" sz="1700" b="0" dirty="0">
                <a:solidFill>
                  <a:schemeClr val="tx1">
                    <a:lumMod val="50000"/>
                  </a:schemeClr>
                </a:solidFill>
                <a:latin typeface="Times New Roman" pitchFamily="18" charset="0"/>
                <a:cs typeface="Times New Roman" pitchFamily="18" charset="0"/>
              </a:rPr>
              <a:t>міждержавна раціоналізація виробництва, коли є істотні розходження у вартості робочої сили, капіталу, сировини. Виготовлення комплектуючих частин у країні-експортері, а складання здійснюється в іншій країні, де дешевша робоча сила;</a:t>
            </a:r>
          </a:p>
          <a:p>
            <a:pPr algn="just">
              <a:lnSpc>
                <a:spcPct val="100000"/>
              </a:lnSpc>
              <a:spcBef>
                <a:spcPts val="0"/>
              </a:spcBef>
            </a:pPr>
            <a:r>
              <a:rPr lang="uk-UA" sz="1700" b="0" dirty="0">
                <a:solidFill>
                  <a:schemeClr val="tx1">
                    <a:lumMod val="50000"/>
                  </a:schemeClr>
                </a:solidFill>
                <a:latin typeface="Times New Roman" pitchFamily="18" charset="0"/>
                <a:cs typeface="Times New Roman" pitchFamily="18" charset="0"/>
              </a:rPr>
              <a:t>теорія життєвого циклу товару, коли він перебуває на різних стадіях життєвого циклу у різних країнах;</a:t>
            </a:r>
          </a:p>
          <a:p>
            <a:pPr algn="just">
              <a:lnSpc>
                <a:spcPct val="100000"/>
              </a:lnSpc>
              <a:spcBef>
                <a:spcPts val="0"/>
              </a:spcBef>
            </a:pPr>
            <a:r>
              <a:rPr lang="uk-UA" sz="1700" b="0" dirty="0">
                <a:solidFill>
                  <a:schemeClr val="tx1">
                    <a:lumMod val="50000"/>
                  </a:schemeClr>
                </a:solidFill>
                <a:latin typeface="Times New Roman" pitchFamily="18" charset="0"/>
                <a:cs typeface="Times New Roman" pitchFamily="18" charset="0"/>
              </a:rPr>
              <a:t>державне стимулювання інвестицій, коли надаються певні пільги для іноземних інвесторів, що і мотивує їх до відкриття своїх філій або самостійних підприємств;</a:t>
            </a:r>
          </a:p>
          <a:p>
            <a:pPr algn="just">
              <a:lnSpc>
                <a:spcPct val="100000"/>
              </a:lnSpc>
              <a:spcBef>
                <a:spcPts val="0"/>
              </a:spcBef>
            </a:pPr>
            <a:r>
              <a:rPr lang="uk-UA" sz="1700" b="0" dirty="0">
                <a:solidFill>
                  <a:schemeClr val="tx1">
                    <a:lumMod val="50000"/>
                  </a:schemeClr>
                </a:solidFill>
                <a:latin typeface="Times New Roman" pitchFamily="18" charset="0"/>
                <a:cs typeface="Times New Roman" pitchFamily="18" charset="0"/>
              </a:rPr>
              <a:t>політичні мотиви, коли інвестиції в економіку певної країни пов'язані з її політичними рішеннями щодо інших країн.</a:t>
            </a:r>
          </a:p>
          <a:p>
            <a:pPr marL="0" indent="0" algn="just">
              <a:lnSpc>
                <a:spcPct val="100000"/>
              </a:lnSpc>
              <a:spcBef>
                <a:spcPts val="0"/>
              </a:spcBef>
              <a:buNone/>
            </a:pPr>
            <a:r>
              <a:rPr lang="uk-UA" sz="1700" b="0" dirty="0">
                <a:solidFill>
                  <a:schemeClr val="tx1">
                    <a:lumMod val="50000"/>
                  </a:schemeClr>
                </a:solidFill>
                <a:latin typeface="Times New Roman" pitchFamily="18" charset="0"/>
                <a:cs typeface="Times New Roman" pitchFamily="18" charset="0"/>
              </a:rPr>
              <a:t>Одна з переваг такої стратегії полягає в тому, що підприємство може заощадити кошти за рахунок більш дешевшої робочої сили або сировини, за рахунок пільг, наданих іноземними урядами закордонним інвесторам, за рахунок скорочення транспортних витрат тощо. Створюючи робочі місця в країні-партнері, підприємство забезпечує собі тим самим сприятливіший клімат у цій країні. Застосовуючи стратегію прямого інвестування, підприємство налагоджує глибші відносини з державними органами, клієнтами, постачальниками і дистриб'юторами країни, на ринок якої воно виходить. Це дає можливість краще пристосовувати свої товари до місцевого маркетингового середовища.</a:t>
            </a:r>
          </a:p>
          <a:p>
            <a:pPr marL="0" indent="457200" algn="just">
              <a:lnSpc>
                <a:spcPct val="100000"/>
              </a:lnSpc>
              <a:spcBef>
                <a:spcPts val="0"/>
              </a:spcBef>
              <a:buNone/>
            </a:pPr>
            <a:r>
              <a:rPr lang="uk-UA" sz="1700" b="0" dirty="0">
                <a:solidFill>
                  <a:schemeClr val="tx1">
                    <a:lumMod val="50000"/>
                  </a:schemeClr>
                </a:solidFill>
                <a:latin typeface="Times New Roman" pitchFamily="18" charset="0"/>
                <a:cs typeface="Times New Roman" pitchFamily="18" charset="0"/>
              </a:rPr>
              <a:t>середовища.</a:t>
            </a:r>
          </a:p>
        </p:txBody>
      </p:sp>
    </p:spTree>
    <p:extLst>
      <p:ext uri="{BB962C8B-B14F-4D97-AF65-F5344CB8AC3E}">
        <p14:creationId xmlns:p14="http://schemas.microsoft.com/office/powerpoint/2010/main" val="1201831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399" y="219131"/>
            <a:ext cx="7425268" cy="5652333"/>
          </a:xfrm>
          <a:prstGeom prst="rect">
            <a:avLst/>
          </a:prstGeom>
        </p:spPr>
      </p:pic>
    </p:spTree>
    <p:extLst>
      <p:ext uri="{BB962C8B-B14F-4D97-AF65-F5344CB8AC3E}">
        <p14:creationId xmlns:p14="http://schemas.microsoft.com/office/powerpoint/2010/main" val="3929617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7757" y="1281346"/>
            <a:ext cx="8316486" cy="2105319"/>
          </a:xfrm>
          <a:prstGeom prst="rect">
            <a:avLst/>
          </a:prstGeom>
        </p:spPr>
      </p:pic>
    </p:spTree>
    <p:extLst>
      <p:ext uri="{BB962C8B-B14F-4D97-AF65-F5344CB8AC3E}">
        <p14:creationId xmlns:p14="http://schemas.microsoft.com/office/powerpoint/2010/main" val="2237808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296333" y="838200"/>
            <a:ext cx="11560705" cy="4932364"/>
          </a:xfrm>
        </p:spPr>
        <p:txBody>
          <a:bodyPr/>
          <a:lstStyle/>
          <a:p>
            <a:pPr marL="0" indent="457200" algn="just">
              <a:lnSpc>
                <a:spcPct val="100000"/>
              </a:lnSpc>
              <a:spcBef>
                <a:spcPts val="0"/>
              </a:spcBef>
              <a:buNone/>
            </a:pPr>
            <a:r>
              <a:rPr lang="uk-UA" sz="1950" b="0" dirty="0">
                <a:solidFill>
                  <a:schemeClr val="tx1">
                    <a:lumMod val="50000"/>
                  </a:schemeClr>
                </a:solidFill>
                <a:latin typeface="Times New Roman" pitchFamily="18" charset="0"/>
                <a:cs typeface="Times New Roman" pitchFamily="18" charset="0"/>
              </a:rPr>
              <a:t>Після вибору найбільш адекватного конкурентним перевагам та потенціалу підприємства зарубіжного ринку логічно постає питання про форми присутності на цьому ринку, а отже, і спосіб виходу на нього. </a:t>
            </a:r>
          </a:p>
          <a:p>
            <a:pPr marL="0" indent="457200" algn="just">
              <a:lnSpc>
                <a:spcPct val="100000"/>
              </a:lnSpc>
              <a:spcBef>
                <a:spcPts val="0"/>
              </a:spcBef>
              <a:buNone/>
            </a:pPr>
            <a:r>
              <a:rPr lang="uk-UA" sz="1950" b="0" dirty="0">
                <a:solidFill>
                  <a:schemeClr val="tx1">
                    <a:lumMod val="50000"/>
                  </a:schemeClr>
                </a:solidFill>
                <a:latin typeface="Times New Roman" pitchFamily="18" charset="0"/>
                <a:cs typeface="Times New Roman" pitchFamily="18" charset="0"/>
              </a:rPr>
              <a:t>Проблема вибору способу виходу підприємства на зарубіжний ринок виникає при виробленні міжнародної маркетингової стратегії підприємства або при виникненні можливості (або необхідності) розвитку діяльності на якомусь зарубіжному ринку. </a:t>
            </a:r>
          </a:p>
          <a:p>
            <a:pPr marL="0" indent="457200" algn="just">
              <a:lnSpc>
                <a:spcPct val="100000"/>
              </a:lnSpc>
              <a:spcBef>
                <a:spcPts val="0"/>
              </a:spcBef>
              <a:buNone/>
            </a:pPr>
            <a:r>
              <a:rPr lang="uk-UA" sz="1950" b="0" dirty="0">
                <a:solidFill>
                  <a:schemeClr val="tx1">
                    <a:lumMod val="50000"/>
                  </a:schemeClr>
                </a:solidFill>
                <a:latin typeface="Times New Roman" pitchFamily="18" charset="0"/>
                <a:cs typeface="Times New Roman" pitchFamily="18" charset="0"/>
              </a:rPr>
              <a:t>Перше рішення є стратегічним, а друге — тактичним. В обох випадках на остаточне рішення про спосіб виходу на зовнішній ринок впливає сукупність внутрішніх та зовнішніх (щодо підприємства) умов:</a:t>
            </a:r>
            <a:endParaRPr lang="uk-UA" sz="1950" dirty="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AutoNum type="arabicPeriod"/>
            </a:pPr>
            <a:r>
              <a:rPr lang="uk-UA" sz="1950" b="0" dirty="0">
                <a:solidFill>
                  <a:schemeClr val="tx1">
                    <a:lumMod val="50000"/>
                  </a:schemeClr>
                </a:solidFill>
                <a:latin typeface="Times New Roman" pitchFamily="18" charset="0"/>
                <a:cs typeface="Times New Roman" pitchFamily="18" charset="0"/>
              </a:rPr>
              <a:t>Умови ринку — відкритий чи закритий, з передовою чи відсталою торговельною структурою, такий, що функціонує в умовах лібералізованої чи децентралізованої економіки.</a:t>
            </a:r>
            <a:endParaRPr lang="uk-UA" sz="1950" dirty="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AutoNum type="arabicPeriod"/>
            </a:pPr>
            <a:r>
              <a:rPr lang="uk-UA" sz="1950" b="0" dirty="0">
                <a:solidFill>
                  <a:schemeClr val="tx1">
                    <a:lumMod val="50000"/>
                  </a:schemeClr>
                </a:solidFill>
                <a:latin typeface="Times New Roman" pitchFamily="18" charset="0"/>
                <a:cs typeface="Times New Roman" pitchFamily="18" charset="0"/>
              </a:rPr>
              <a:t>Умови, пов'язані з товаром — фірмова продукція чи товар пересічної якості, з технічним обслуговуванням чи без нього, легко чи важко експортується.</a:t>
            </a:r>
            <a:endParaRPr lang="uk-UA" sz="1950" dirty="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AutoNum type="arabicPeriod"/>
            </a:pPr>
            <a:r>
              <a:rPr lang="uk-UA" sz="1950" b="0" dirty="0">
                <a:solidFill>
                  <a:schemeClr val="tx1">
                    <a:lumMod val="50000"/>
                  </a:schemeClr>
                </a:solidFill>
                <a:latin typeface="Times New Roman" pitchFamily="18" charset="0"/>
                <a:cs typeface="Times New Roman" pitchFamily="18" charset="0"/>
              </a:rPr>
              <a:t>Умови, пов'язані з діяльністю підприємства — обмежені чи розширені цілі, наявність досвіду дій в умовах міжнародного ринку чи його відсутність, добре розвинений чи недостатньо розвинений ресурсний потенціал (фінанси, кадровий склад, виробничі потужності тощо).</a:t>
            </a:r>
            <a:endParaRPr lang="uk-UA" sz="195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124012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94733" y="211668"/>
            <a:ext cx="11662305" cy="5558896"/>
          </a:xfrm>
        </p:spPr>
        <p:txBody>
          <a:bodyPr/>
          <a:lstStyle/>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Вибір способу виходу на зовнішні ринки залежить від мети підприємства, масштабів діяльності, характеру товару й намірів контролювати продаж. Враховується також потенційний обсяг продажу, витрати й інвестиції на організацію руху товарів, наявність підготовленого персоналу (продавців) та інші умови. </a:t>
            </a:r>
            <a:r>
              <a:rPr lang="uk-UA" sz="2000" i="1" u="sng" dirty="0">
                <a:solidFill>
                  <a:schemeClr val="tx1">
                    <a:lumMod val="50000"/>
                  </a:schemeClr>
                </a:solidFill>
                <a:latin typeface="Times New Roman" pitchFamily="18" charset="0"/>
                <a:cs typeface="Times New Roman" pitchFamily="18" charset="0"/>
              </a:rPr>
              <a:t>В загальному вигляді вибір способу виходу на зовнішні ринки може здійснюватися за такими критеріями:</a:t>
            </a:r>
          </a:p>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 форма руху капіталу;</a:t>
            </a:r>
            <a:endParaRPr lang="uk-UA" sz="2000" dirty="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 рівень витрат, пов'язаних із виходом на закордонний ринок;</a:t>
            </a:r>
            <a:endParaRPr lang="uk-UA" sz="2000" dirty="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 ступінь привабливості інвестування;</a:t>
            </a:r>
            <a:endParaRPr lang="uk-UA" sz="2000" dirty="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 контроль ринку;</a:t>
            </a:r>
            <a:endParaRPr lang="uk-UA" sz="2000" dirty="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 рівень ризику;</a:t>
            </a:r>
          </a:p>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 можливість виходу з ринку.</a:t>
            </a:r>
          </a:p>
          <a:p>
            <a:pPr marL="0" indent="457200" algn="just">
              <a:lnSpc>
                <a:spcPct val="100000"/>
              </a:lnSpc>
              <a:spcBef>
                <a:spcPts val="0"/>
              </a:spcBef>
              <a:buNone/>
            </a:pPr>
            <a:endParaRPr lang="uk-UA" sz="200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79463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2520" y="394865"/>
            <a:ext cx="7624813" cy="5569960"/>
          </a:xfrm>
          <a:prstGeom prst="rect">
            <a:avLst/>
          </a:prstGeom>
        </p:spPr>
      </p:pic>
    </p:spTree>
    <p:extLst>
      <p:ext uri="{BB962C8B-B14F-4D97-AF65-F5344CB8AC3E}">
        <p14:creationId xmlns:p14="http://schemas.microsoft.com/office/powerpoint/2010/main" val="818807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sz="quarter" idx="10"/>
          </p:nvPr>
        </p:nvSpPr>
        <p:spPr/>
        <p:txBody>
          <a:bodyPr/>
          <a:lstStyle/>
          <a:p>
            <a:pPr marL="0" indent="0">
              <a:buNone/>
            </a:pPr>
            <a:r>
              <a:rPr lang="uk-UA" dirty="0">
                <a:solidFill>
                  <a:schemeClr val="tx1">
                    <a:lumMod val="60000"/>
                    <a:lumOff val="40000"/>
                  </a:schemeClr>
                </a:solidFill>
                <a:latin typeface="Times New Roman" pitchFamily="18" charset="0"/>
                <a:cs typeface="Times New Roman" pitchFamily="18" charset="0"/>
              </a:rPr>
              <a:t>4. Умови функціонування підприємств на зовнішніх ринках.</a:t>
            </a:r>
          </a:p>
          <a:p>
            <a:pPr marL="0" indent="0">
              <a:buNone/>
            </a:pPr>
            <a:endParaRPr lang="uk-UA" dirty="0">
              <a:solidFill>
                <a:schemeClr val="tx1">
                  <a:lumMod val="60000"/>
                  <a:lumOff val="40000"/>
                </a:schemeClr>
              </a:solidFill>
              <a:latin typeface="Times New Roman" pitchFamily="18" charset="0"/>
              <a:cs typeface="Times New Roman" pitchFamily="18" charset="0"/>
            </a:endParaRPr>
          </a:p>
          <a:p>
            <a:pPr marL="0" indent="0">
              <a:buNone/>
            </a:pPr>
            <a:endParaRPr lang="uk-UA" dirty="0">
              <a:solidFill>
                <a:schemeClr val="tx1">
                  <a:lumMod val="60000"/>
                  <a:lumOff val="40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7010" y="684730"/>
            <a:ext cx="5385258" cy="5056506"/>
          </a:xfrm>
          <a:prstGeom prst="rect">
            <a:avLst/>
          </a:prstGeom>
        </p:spPr>
      </p:pic>
    </p:spTree>
    <p:extLst>
      <p:ext uri="{BB962C8B-B14F-4D97-AF65-F5344CB8AC3E}">
        <p14:creationId xmlns:p14="http://schemas.microsoft.com/office/powerpoint/2010/main" val="7534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86267" y="203200"/>
            <a:ext cx="11785600" cy="5867400"/>
          </a:xfrm>
        </p:spPr>
        <p:txBody>
          <a:bodyPr/>
          <a:lstStyle/>
          <a:p>
            <a:pPr marL="0" indent="457200" algn="just">
              <a:lnSpc>
                <a:spcPct val="100000"/>
              </a:lnSpc>
              <a:spcBef>
                <a:spcPts val="0"/>
              </a:spcBef>
              <a:buNone/>
            </a:pPr>
            <a:endParaRPr lang="uk-UA" sz="1600" dirty="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endParaRPr lang="uk-UA" sz="1600" dirty="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Сучасний етап розвитку </a:t>
            </a:r>
            <a:r>
              <a:rPr lang="uk-UA" sz="1600" b="0" dirty="0" err="1">
                <a:solidFill>
                  <a:schemeClr val="tx1">
                    <a:lumMod val="50000"/>
                  </a:schemeClr>
                </a:solidFill>
                <a:latin typeface="Times New Roman" pitchFamily="18" charset="0"/>
                <a:cs typeface="Times New Roman" pitchFamily="18" charset="0"/>
              </a:rPr>
              <a:t>світогосподарських</a:t>
            </a:r>
            <a:r>
              <a:rPr lang="uk-UA" sz="1600" b="0" dirty="0">
                <a:solidFill>
                  <a:schemeClr val="tx1">
                    <a:lumMod val="50000"/>
                  </a:schemeClr>
                </a:solidFill>
                <a:latin typeface="Times New Roman" pitchFamily="18" charset="0"/>
                <a:cs typeface="Times New Roman" pitchFamily="18" charset="0"/>
              </a:rPr>
              <a:t> зв’язків характеризується розширенням усіх форм міжнародних економічних відносин на основі швидкого росту продуктивних сил, який зумовлений прискоренням науково-технічного прогресу, тому більшість підприємств прагне реалізовувати свою продукцію не тільки на внутрішніх, а й на зовнішніх ринках. </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Вихід підприємства на зовнішні ринки дає змогу підприємству не тільки розширити збут своєї продукції, а й конкурувати на світових ринках, пристосовувати економіку країни до системи </a:t>
            </a:r>
            <a:r>
              <a:rPr lang="uk-UA" sz="1600" b="0" dirty="0" err="1">
                <a:solidFill>
                  <a:schemeClr val="tx1">
                    <a:lumMod val="50000"/>
                  </a:schemeClr>
                </a:solidFill>
                <a:latin typeface="Times New Roman" pitchFamily="18" charset="0"/>
                <a:cs typeface="Times New Roman" pitchFamily="18" charset="0"/>
              </a:rPr>
              <a:t>світогосподарських</a:t>
            </a:r>
            <a:r>
              <a:rPr lang="uk-UA" sz="1600" b="0" dirty="0">
                <a:solidFill>
                  <a:schemeClr val="tx1">
                    <a:lumMod val="50000"/>
                  </a:schemeClr>
                </a:solidFill>
                <a:latin typeface="Times New Roman" pitchFamily="18" charset="0"/>
                <a:cs typeface="Times New Roman" pitchFamily="18" charset="0"/>
              </a:rPr>
              <a:t> відносин, що сприятиме підвищенню ефективності господарської діяльності як на мікроекономічному рівні, так і в масштабах усього народного господарства. Нині в умовах </a:t>
            </a:r>
            <a:r>
              <a:rPr lang="uk-UA" sz="1600" b="0" dirty="0" err="1">
                <a:solidFill>
                  <a:schemeClr val="tx1">
                    <a:lumMod val="50000"/>
                  </a:schemeClr>
                </a:solidFill>
                <a:latin typeface="Times New Roman" pitchFamily="18" charset="0"/>
                <a:cs typeface="Times New Roman" pitchFamily="18" charset="0"/>
              </a:rPr>
              <a:t>гл</a:t>
            </a:r>
            <a:r>
              <a:rPr lang="en-US" sz="1600" b="0" dirty="0">
                <a:solidFill>
                  <a:schemeClr val="tx1">
                    <a:lumMod val="50000"/>
                  </a:schemeClr>
                </a:solidFill>
                <a:latin typeface="Times New Roman" pitchFamily="18" charset="0"/>
                <a:cs typeface="Times New Roman" pitchFamily="18" charset="0"/>
              </a:rPr>
              <a:t>o</a:t>
            </a:r>
            <a:r>
              <a:rPr lang="uk-UA" sz="1600" b="0" dirty="0" err="1">
                <a:solidFill>
                  <a:schemeClr val="tx1">
                    <a:lumMod val="50000"/>
                  </a:schemeClr>
                </a:solidFill>
                <a:latin typeface="Times New Roman" pitchFamily="18" charset="0"/>
                <a:cs typeface="Times New Roman" pitchFamily="18" charset="0"/>
              </a:rPr>
              <a:t>балізації</a:t>
            </a:r>
            <a:r>
              <a:rPr lang="uk-UA" sz="1600" b="0" dirty="0">
                <a:solidFill>
                  <a:schemeClr val="tx1">
                    <a:lumMod val="50000"/>
                  </a:schemeClr>
                </a:solidFill>
                <a:latin typeface="Times New Roman" pitchFamily="18" charset="0"/>
                <a:cs typeface="Times New Roman" pitchFamily="18" charset="0"/>
              </a:rPr>
              <a:t> </a:t>
            </a:r>
            <a:r>
              <a:rPr lang="uk-UA" sz="1600" b="0" dirty="0" err="1">
                <a:solidFill>
                  <a:schemeClr val="tx1">
                    <a:lumMod val="50000"/>
                  </a:schemeClr>
                </a:solidFill>
                <a:latin typeface="Times New Roman" pitchFamily="18" charset="0"/>
                <a:cs typeface="Times New Roman" pitchFamily="18" charset="0"/>
              </a:rPr>
              <a:t>виб</a:t>
            </a:r>
            <a:r>
              <a:rPr lang="en-US" sz="1600" b="0" dirty="0" err="1">
                <a:solidFill>
                  <a:schemeClr val="tx1">
                    <a:lumMod val="50000"/>
                  </a:schemeClr>
                </a:solidFill>
                <a:latin typeface="Times New Roman" pitchFamily="18" charset="0"/>
                <a:cs typeface="Times New Roman" pitchFamily="18" charset="0"/>
              </a:rPr>
              <a:t>i</a:t>
            </a:r>
            <a:r>
              <a:rPr lang="uk-UA" sz="1600" b="0" dirty="0">
                <a:solidFill>
                  <a:schemeClr val="tx1">
                    <a:lumMod val="50000"/>
                  </a:schemeClr>
                </a:solidFill>
                <a:latin typeface="Times New Roman" pitchFamily="18" charset="0"/>
                <a:cs typeface="Times New Roman" pitchFamily="18" charset="0"/>
              </a:rPr>
              <a:t>р форм міжнародного бізнесу як сфери зовнішньоекономічних відносин між суб’єктами господарювання зумовлений такими </a:t>
            </a:r>
            <a:r>
              <a:rPr lang="uk-UA" sz="1600" i="1" u="sng" dirty="0">
                <a:solidFill>
                  <a:schemeClr val="tx1">
                    <a:lumMod val="50000"/>
                  </a:schemeClr>
                </a:solidFill>
                <a:latin typeface="Times New Roman" pitchFamily="18" charset="0"/>
                <a:cs typeface="Times New Roman" pitchFamily="18" charset="0"/>
              </a:rPr>
              <a:t>передумовами</a:t>
            </a:r>
            <a:r>
              <a:rPr lang="uk-UA" sz="1600" b="0" dirty="0">
                <a:solidFill>
                  <a:schemeClr val="tx1">
                    <a:lumMod val="50000"/>
                  </a:schemeClr>
                </a:solidFill>
                <a:latin typeface="Times New Roman" pitchFamily="18" charset="0"/>
                <a:cs typeface="Times New Roman" pitchFamily="18" charset="0"/>
              </a:rPr>
              <a:t>: </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 намаганням підприємств </a:t>
            </a:r>
            <a:r>
              <a:rPr lang="en-US" sz="1600" b="0" dirty="0" err="1">
                <a:solidFill>
                  <a:schemeClr val="tx1">
                    <a:lumMod val="50000"/>
                  </a:schemeClr>
                </a:solidFill>
                <a:latin typeface="Times New Roman" pitchFamily="18" charset="0"/>
                <a:cs typeface="Times New Roman" pitchFamily="18" charset="0"/>
              </a:rPr>
              <a:t>i</a:t>
            </a:r>
            <a:r>
              <a:rPr lang="uk-UA" sz="1600" b="0" dirty="0" err="1">
                <a:solidFill>
                  <a:schemeClr val="tx1">
                    <a:lumMod val="50000"/>
                  </a:schemeClr>
                </a:solidFill>
                <a:latin typeface="Times New Roman" pitchFamily="18" charset="0"/>
                <a:cs typeface="Times New Roman" pitchFamily="18" charset="0"/>
              </a:rPr>
              <a:t>нтегрувати</a:t>
            </a:r>
            <a:r>
              <a:rPr lang="uk-UA" sz="1600" b="0" dirty="0">
                <a:solidFill>
                  <a:schemeClr val="tx1">
                    <a:lumMod val="50000"/>
                  </a:schemeClr>
                </a:solidFill>
                <a:latin typeface="Times New Roman" pitchFamily="18" charset="0"/>
                <a:cs typeface="Times New Roman" pitchFamily="18" charset="0"/>
              </a:rPr>
              <a:t> </a:t>
            </a:r>
            <a:r>
              <a:rPr lang="uk-UA" sz="1600" b="0" dirty="0" err="1">
                <a:solidFill>
                  <a:schemeClr val="tx1">
                    <a:lumMod val="50000"/>
                  </a:schemeClr>
                </a:solidFill>
                <a:latin typeface="Times New Roman" pitchFamily="18" charset="0"/>
                <a:cs typeface="Times New Roman" pitchFamily="18" charset="0"/>
              </a:rPr>
              <a:t>нац</a:t>
            </a:r>
            <a:r>
              <a:rPr lang="en-US" sz="1600" b="0" dirty="0" err="1">
                <a:solidFill>
                  <a:schemeClr val="tx1">
                    <a:lumMod val="50000"/>
                  </a:schemeClr>
                </a:solidFill>
                <a:latin typeface="Times New Roman" pitchFamily="18" charset="0"/>
                <a:cs typeface="Times New Roman" pitchFamily="18" charset="0"/>
              </a:rPr>
              <a:t>i</a:t>
            </a:r>
            <a:r>
              <a:rPr lang="uk-UA" sz="1600" b="0" dirty="0" err="1">
                <a:solidFill>
                  <a:schemeClr val="tx1">
                    <a:lumMod val="50000"/>
                  </a:schemeClr>
                </a:solidFill>
                <a:latin typeface="Times New Roman" pitchFamily="18" charset="0"/>
                <a:cs typeface="Times New Roman" pitchFamily="18" charset="0"/>
              </a:rPr>
              <a:t>ональні</a:t>
            </a:r>
            <a:r>
              <a:rPr lang="uk-UA" sz="1600" b="0" dirty="0">
                <a:solidFill>
                  <a:schemeClr val="tx1">
                    <a:lumMod val="50000"/>
                  </a:schemeClr>
                </a:solidFill>
                <a:latin typeface="Times New Roman" pitchFamily="18" charset="0"/>
                <a:cs typeface="Times New Roman" pitchFamily="18" charset="0"/>
              </a:rPr>
              <a:t> </a:t>
            </a:r>
            <a:r>
              <a:rPr lang="uk-UA" sz="1600" b="0" dirty="0" err="1">
                <a:solidFill>
                  <a:schemeClr val="tx1">
                    <a:lumMod val="50000"/>
                  </a:schemeClr>
                </a:solidFill>
                <a:latin typeface="Times New Roman" pitchFamily="18" charset="0"/>
                <a:cs typeface="Times New Roman" pitchFamily="18" charset="0"/>
              </a:rPr>
              <a:t>ек</a:t>
            </a:r>
            <a:r>
              <a:rPr lang="en-US" sz="1600" b="0" dirty="0">
                <a:solidFill>
                  <a:schemeClr val="tx1">
                    <a:lumMod val="50000"/>
                  </a:schemeClr>
                </a:solidFill>
                <a:latin typeface="Times New Roman" pitchFamily="18" charset="0"/>
                <a:cs typeface="Times New Roman" pitchFamily="18" charset="0"/>
              </a:rPr>
              <a:t>o</a:t>
            </a:r>
            <a:r>
              <a:rPr lang="uk-UA" sz="1600" b="0" dirty="0" err="1">
                <a:solidFill>
                  <a:schemeClr val="tx1">
                    <a:lumMod val="50000"/>
                  </a:schemeClr>
                </a:solidFill>
                <a:latin typeface="Times New Roman" pitchFamily="18" charset="0"/>
                <a:cs typeface="Times New Roman" pitchFamily="18" charset="0"/>
              </a:rPr>
              <a:t>ном</a:t>
            </a:r>
            <a:r>
              <a:rPr lang="en-US" sz="1600" b="0" dirty="0" err="1">
                <a:solidFill>
                  <a:schemeClr val="tx1">
                    <a:lumMod val="50000"/>
                  </a:schemeClr>
                </a:solidFill>
                <a:latin typeface="Times New Roman" pitchFamily="18" charset="0"/>
                <a:cs typeface="Times New Roman" pitchFamily="18" charset="0"/>
              </a:rPr>
              <a:t>i</a:t>
            </a:r>
            <a:r>
              <a:rPr lang="uk-UA" sz="1600" b="0" dirty="0" err="1">
                <a:solidFill>
                  <a:schemeClr val="tx1">
                    <a:lumMod val="50000"/>
                  </a:schemeClr>
                </a:solidFill>
                <a:latin typeface="Times New Roman" pitchFamily="18" charset="0"/>
                <a:cs typeface="Times New Roman" pitchFamily="18" charset="0"/>
              </a:rPr>
              <a:t>ки</a:t>
            </a:r>
            <a:r>
              <a:rPr lang="uk-UA" sz="1600" b="0" dirty="0">
                <a:solidFill>
                  <a:schemeClr val="tx1">
                    <a:lumMod val="50000"/>
                  </a:schemeClr>
                </a:solidFill>
                <a:latin typeface="Times New Roman" pitchFamily="18" charset="0"/>
                <a:cs typeface="Times New Roman" pitchFamily="18" charset="0"/>
              </a:rPr>
              <a:t> в </a:t>
            </a:r>
            <a:r>
              <a:rPr lang="uk-UA" sz="1600" b="0" dirty="0" err="1">
                <a:solidFill>
                  <a:schemeClr val="tx1">
                    <a:lumMod val="50000"/>
                  </a:schemeClr>
                </a:solidFill>
                <a:latin typeface="Times New Roman" pitchFamily="18" charset="0"/>
                <a:cs typeface="Times New Roman" pitchFamily="18" charset="0"/>
              </a:rPr>
              <a:t>гл</a:t>
            </a:r>
            <a:r>
              <a:rPr lang="en-US" sz="1600" b="0" dirty="0">
                <a:solidFill>
                  <a:schemeClr val="tx1">
                    <a:lumMod val="50000"/>
                  </a:schemeClr>
                </a:solidFill>
                <a:latin typeface="Times New Roman" pitchFamily="18" charset="0"/>
                <a:cs typeface="Times New Roman" pitchFamily="18" charset="0"/>
              </a:rPr>
              <a:t>o</a:t>
            </a:r>
            <a:r>
              <a:rPr lang="uk-UA" sz="1600" b="0" dirty="0">
                <a:solidFill>
                  <a:schemeClr val="tx1">
                    <a:lumMod val="50000"/>
                  </a:schemeClr>
                </a:solidFill>
                <a:latin typeface="Times New Roman" pitchFamily="18" charset="0"/>
                <a:cs typeface="Times New Roman" pitchFamily="18" charset="0"/>
              </a:rPr>
              <a:t>б</a:t>
            </a:r>
            <a:r>
              <a:rPr lang="en-US" sz="1600" b="0" dirty="0">
                <a:solidFill>
                  <a:schemeClr val="tx1">
                    <a:lumMod val="50000"/>
                  </a:schemeClr>
                </a:solidFill>
                <a:latin typeface="Times New Roman" pitchFamily="18" charset="0"/>
                <a:cs typeface="Times New Roman" pitchFamily="18" charset="0"/>
              </a:rPr>
              <a:t>a</a:t>
            </a:r>
            <a:r>
              <a:rPr lang="uk-UA" sz="1600" b="0" dirty="0" err="1">
                <a:solidFill>
                  <a:schemeClr val="tx1">
                    <a:lumMod val="50000"/>
                  </a:schemeClr>
                </a:solidFill>
                <a:latin typeface="Times New Roman" pitchFamily="18" charset="0"/>
                <a:cs typeface="Times New Roman" pitchFamily="18" charset="0"/>
              </a:rPr>
              <a:t>льний</a:t>
            </a:r>
            <a:r>
              <a:rPr lang="uk-UA" sz="1600" b="0" dirty="0">
                <a:solidFill>
                  <a:schemeClr val="tx1">
                    <a:lumMod val="50000"/>
                  </a:schemeClr>
                </a:solidFill>
                <a:latin typeface="Times New Roman" pitchFamily="18" charset="0"/>
                <a:cs typeface="Times New Roman" pitchFamily="18" charset="0"/>
              </a:rPr>
              <a:t> виробничий </a:t>
            </a:r>
            <a:r>
              <a:rPr lang="uk-UA" sz="1600" b="0" dirty="0" err="1">
                <a:solidFill>
                  <a:schemeClr val="tx1">
                    <a:lumMod val="50000"/>
                  </a:schemeClr>
                </a:solidFill>
                <a:latin typeface="Times New Roman" pitchFamily="18" charset="0"/>
                <a:cs typeface="Times New Roman" pitchFamily="18" charset="0"/>
              </a:rPr>
              <a:t>пр</a:t>
            </a:r>
            <a:r>
              <a:rPr lang="en-US" sz="1600" b="0" dirty="0">
                <a:solidFill>
                  <a:schemeClr val="tx1">
                    <a:lumMod val="50000"/>
                  </a:schemeClr>
                </a:solidFill>
                <a:latin typeface="Times New Roman" pitchFamily="18" charset="0"/>
                <a:cs typeface="Times New Roman" pitchFamily="18" charset="0"/>
              </a:rPr>
              <a:t>o</a:t>
            </a:r>
            <a:r>
              <a:rPr lang="uk-UA" sz="1600" b="0" dirty="0">
                <a:solidFill>
                  <a:schemeClr val="tx1">
                    <a:lumMod val="50000"/>
                  </a:schemeClr>
                </a:solidFill>
                <a:latin typeface="Times New Roman" pitchFamily="18" charset="0"/>
                <a:cs typeface="Times New Roman" pitchFamily="18" charset="0"/>
              </a:rPr>
              <a:t>ц</a:t>
            </a:r>
            <a:r>
              <a:rPr lang="en-US" sz="1600" b="0" dirty="0">
                <a:solidFill>
                  <a:schemeClr val="tx1">
                    <a:lumMod val="50000"/>
                  </a:schemeClr>
                </a:solidFill>
                <a:latin typeface="Times New Roman" pitchFamily="18" charset="0"/>
                <a:cs typeface="Times New Roman" pitchFamily="18" charset="0"/>
              </a:rPr>
              <a:t>e</a:t>
            </a:r>
            <a:r>
              <a:rPr lang="uk-UA" sz="1600" b="0" dirty="0">
                <a:solidFill>
                  <a:schemeClr val="tx1">
                    <a:lumMod val="50000"/>
                  </a:schemeClr>
                </a:solidFill>
                <a:latin typeface="Times New Roman" pitchFamily="18" charset="0"/>
                <a:cs typeface="Times New Roman" pitchFamily="18" charset="0"/>
              </a:rPr>
              <a:t>с;</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 – міжнародною спеціалізацією виробництва і торгівлею товарами та послугами; – доступом до основних ринків робочої сили (ціна, кваліфікація); </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 об’єднанням сукупностей технологічно сполучених виробництв за допомогою однотипних технологічних ланцюгів; – конкурентною боротьбою за ринки збуту в умовах надвиробництва в розвинених країнах;</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 нестачею природних ресурсів планети та загостреною боротьбою за їх використання; </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 збільшенням ризику екологічної катастрофи; </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 інтернаціоналізацією капіталу;</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 – інформаційною революцією, що забезпечує технічну базу для створення глобальних інформаційних мереж. </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Як правило, вирішення проблем виходу суб’єктів господарювання на світові ринки передбачає з’ясування двох основних питань: мотивів підприємств виходу на зовнішні ринки і чинників, які визначають вибір форми виходу підприємств на зовнішні ринки</a:t>
            </a:r>
          </a:p>
        </p:txBody>
      </p:sp>
      <p:sp>
        <p:nvSpPr>
          <p:cNvPr id="4" name="Заголовок 1"/>
          <p:cNvSpPr>
            <a:spLocks noGrp="1"/>
          </p:cNvSpPr>
          <p:nvPr>
            <p:ph type="title"/>
          </p:nvPr>
        </p:nvSpPr>
        <p:spPr>
          <a:xfrm>
            <a:off x="334961" y="188914"/>
            <a:ext cx="11522075" cy="725486"/>
          </a:xfrm>
        </p:spPr>
        <p:txBody>
          <a:bodyPr>
            <a:normAutofit/>
          </a:bodyPr>
          <a:lstStyle/>
          <a:p>
            <a:pPr algn="ctr"/>
            <a:r>
              <a:rPr lang="uk-UA" sz="3000" dirty="0">
                <a:solidFill>
                  <a:srgbClr val="0070C0"/>
                </a:solidFill>
                <a:latin typeface="Times New Roman" pitchFamily="18" charset="0"/>
                <a:cs typeface="Times New Roman" pitchFamily="18" charset="0"/>
              </a:rPr>
              <a:t>1. Передумови і мотивація виходу підприємств на зовнішні ринки.</a:t>
            </a:r>
            <a:endParaRPr lang="uk-UA" sz="3000" dirty="0">
              <a:solidFill>
                <a:srgbClr val="0070C0"/>
              </a:solidFill>
            </a:endParaRPr>
          </a:p>
        </p:txBody>
      </p:sp>
    </p:spTree>
    <p:extLst>
      <p:ext uri="{BB962C8B-B14F-4D97-AF65-F5344CB8AC3E}">
        <p14:creationId xmlns:p14="http://schemas.microsoft.com/office/powerpoint/2010/main" val="1512240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491" y="0"/>
            <a:ext cx="6317810" cy="6223000"/>
          </a:xfrm>
          <a:prstGeom prst="rect">
            <a:avLst/>
          </a:prstGeom>
        </p:spPr>
      </p:pic>
    </p:spTree>
    <p:extLst>
      <p:ext uri="{BB962C8B-B14F-4D97-AF65-F5344CB8AC3E}">
        <p14:creationId xmlns:p14="http://schemas.microsoft.com/office/powerpoint/2010/main" val="3305445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888" y="254120"/>
            <a:ext cx="8402223" cy="5706413"/>
          </a:xfrm>
          <a:prstGeom prst="rect">
            <a:avLst/>
          </a:prstGeom>
        </p:spPr>
      </p:pic>
    </p:spTree>
    <p:extLst>
      <p:ext uri="{BB962C8B-B14F-4D97-AF65-F5344CB8AC3E}">
        <p14:creationId xmlns:p14="http://schemas.microsoft.com/office/powerpoint/2010/main" val="3943707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77801" y="194734"/>
            <a:ext cx="11679238" cy="5427134"/>
          </a:xfrm>
        </p:spPr>
        <p:txBody>
          <a:bodyPr/>
          <a:lstStyle/>
          <a:p>
            <a:pPr marL="0" indent="457200" algn="just">
              <a:lnSpc>
                <a:spcPct val="100000"/>
              </a:lnSpc>
              <a:spcBef>
                <a:spcPts val="0"/>
              </a:spcBef>
              <a:buNone/>
            </a:pPr>
            <a:r>
              <a:rPr lang="uk-UA" sz="1800" b="0" dirty="0">
                <a:solidFill>
                  <a:schemeClr val="tx1">
                    <a:lumMod val="50000"/>
                  </a:schemeClr>
                </a:solidFill>
                <a:latin typeface="Times New Roman" pitchFamily="18" charset="0"/>
                <a:cs typeface="Times New Roman" pitchFamily="18" charset="0"/>
              </a:rPr>
              <a:t>Вихід підприємств на зовнішні ринки зазвичай є тривалим еволюційним процесом. Систематичне, поступове набуття досвіду в зовнішньоекономічній діяльності – найкращий, а в багатьох випадках і єдиний шлях до стабільного успіху.</a:t>
            </a:r>
          </a:p>
          <a:p>
            <a:pPr marL="0" indent="457200" algn="just">
              <a:lnSpc>
                <a:spcPct val="100000"/>
              </a:lnSpc>
              <a:spcBef>
                <a:spcPts val="0"/>
              </a:spcBef>
              <a:buNone/>
            </a:pPr>
            <a:r>
              <a:rPr lang="uk-UA" sz="1800" b="0" dirty="0">
                <a:solidFill>
                  <a:schemeClr val="tx1">
                    <a:lumMod val="50000"/>
                  </a:schemeClr>
                </a:solidFill>
                <a:latin typeface="Times New Roman" pitchFamily="18" charset="0"/>
                <a:cs typeface="Times New Roman" pitchFamily="18" charset="0"/>
              </a:rPr>
              <a:t>Основною </a:t>
            </a:r>
            <a:r>
              <a:rPr lang="uk-UA" sz="1800" i="1" u="sng" dirty="0">
                <a:solidFill>
                  <a:schemeClr val="tx1">
                    <a:lumMod val="50000"/>
                  </a:schemeClr>
                </a:solidFill>
                <a:latin typeface="Times New Roman" pitchFamily="18" charset="0"/>
                <a:cs typeface="Times New Roman" pitchFamily="18" charset="0"/>
              </a:rPr>
              <a:t>метою</a:t>
            </a:r>
            <a:r>
              <a:rPr lang="uk-UA" sz="1800" b="0" dirty="0">
                <a:solidFill>
                  <a:schemeClr val="tx1">
                    <a:lumMod val="50000"/>
                  </a:schemeClr>
                </a:solidFill>
                <a:latin typeface="Times New Roman" pitchFamily="18" charset="0"/>
                <a:cs typeface="Times New Roman" pitchFamily="18" charset="0"/>
              </a:rPr>
              <a:t>, з якою підприємства виходять на зовнішні ринки, є максимізація прибутку за рахунок використання ефекту масштабу. Досягнення цієї мети не вичерпує всі елементи мотиваційного механізму, який складається із конкретних збуджувальних мотивів: </a:t>
            </a:r>
          </a:p>
          <a:p>
            <a:pPr marL="0" indent="457200" algn="just">
              <a:lnSpc>
                <a:spcPct val="100000"/>
              </a:lnSpc>
              <a:spcBef>
                <a:spcPts val="0"/>
              </a:spcBef>
            </a:pPr>
            <a:r>
              <a:rPr lang="uk-UA" sz="1800" b="0" dirty="0">
                <a:solidFill>
                  <a:schemeClr val="tx1">
                    <a:lumMod val="50000"/>
                  </a:schemeClr>
                </a:solidFill>
                <a:latin typeface="Times New Roman" pitchFamily="18" charset="0"/>
                <a:cs typeface="Times New Roman" pitchFamily="18" charset="0"/>
              </a:rPr>
              <a:t>обмеженість та відносно низькі можливості розширення внутрішнього ринку; </a:t>
            </a:r>
          </a:p>
          <a:p>
            <a:pPr marL="0" indent="457200" algn="just">
              <a:lnSpc>
                <a:spcPct val="100000"/>
              </a:lnSpc>
              <a:spcBef>
                <a:spcPts val="0"/>
              </a:spcBef>
            </a:pPr>
            <a:r>
              <a:rPr lang="uk-UA" sz="1800" b="0" dirty="0">
                <a:solidFill>
                  <a:schemeClr val="tx1">
                    <a:lumMod val="50000"/>
                  </a:schemeClr>
                </a:solidFill>
                <a:latin typeface="Times New Roman" pitchFamily="18" charset="0"/>
                <a:cs typeface="Times New Roman" pitchFamily="18" charset="0"/>
              </a:rPr>
              <a:t>рівень розвитку внутрішнього ринку, за якого вигідно розміщувати капітали за кордоном; </a:t>
            </a:r>
          </a:p>
          <a:p>
            <a:pPr marL="0" indent="457200" algn="just">
              <a:lnSpc>
                <a:spcPct val="100000"/>
              </a:lnSpc>
              <a:spcBef>
                <a:spcPts val="0"/>
              </a:spcBef>
            </a:pPr>
            <a:r>
              <a:rPr lang="uk-UA" sz="1800" b="0" dirty="0">
                <a:solidFill>
                  <a:schemeClr val="tx1">
                    <a:lumMod val="50000"/>
                  </a:schemeClr>
                </a:solidFill>
                <a:latin typeface="Times New Roman" pitchFamily="18" charset="0"/>
                <a:cs typeface="Times New Roman" pitchFamily="18" charset="0"/>
              </a:rPr>
              <a:t>подолання залежності від внутрішнього ринку, сезонних коливань попиту та розсіювання ризиків шляхом завоювання закордонних ринків; </a:t>
            </a:r>
          </a:p>
          <a:p>
            <a:pPr marL="0" indent="457200" algn="just">
              <a:lnSpc>
                <a:spcPct val="100000"/>
              </a:lnSpc>
              <a:spcBef>
                <a:spcPts val="0"/>
              </a:spcBef>
            </a:pPr>
            <a:r>
              <a:rPr lang="uk-UA" sz="1800" b="0" dirty="0">
                <a:solidFill>
                  <a:schemeClr val="tx1">
                    <a:lumMod val="50000"/>
                  </a:schemeClr>
                </a:solidFill>
                <a:latin typeface="Times New Roman" pitchFamily="18" charset="0"/>
                <a:cs typeface="Times New Roman" pitchFamily="18" charset="0"/>
              </a:rPr>
              <a:t>скорочення витрат виробництва за рахунок кращого використання виробничих потужностей, зменшення податкових платежів, у тому числі шляхом виробництва продукції за кордоном; </a:t>
            </a:r>
          </a:p>
          <a:p>
            <a:pPr marL="0" indent="457200" algn="just">
              <a:lnSpc>
                <a:spcPct val="100000"/>
              </a:lnSpc>
              <a:spcBef>
                <a:spcPts val="0"/>
              </a:spcBef>
            </a:pPr>
            <a:r>
              <a:rPr lang="uk-UA" sz="1800" b="0" dirty="0">
                <a:solidFill>
                  <a:schemeClr val="tx1">
                    <a:lumMod val="50000"/>
                  </a:schemeClr>
                </a:solidFill>
                <a:latin typeface="Times New Roman" pitchFamily="18" charset="0"/>
                <a:cs typeface="Times New Roman" pitchFamily="18" charset="0"/>
              </a:rPr>
              <a:t>продовження життєвого циклу товару; </a:t>
            </a:r>
          </a:p>
          <a:p>
            <a:pPr marL="0" indent="457200" algn="just">
              <a:lnSpc>
                <a:spcPct val="100000"/>
              </a:lnSpc>
              <a:spcBef>
                <a:spcPts val="0"/>
              </a:spcBef>
            </a:pPr>
            <a:r>
              <a:rPr lang="uk-UA" sz="1800" b="0" dirty="0">
                <a:solidFill>
                  <a:schemeClr val="tx1">
                    <a:lumMod val="50000"/>
                  </a:schemeClr>
                </a:solidFill>
                <a:latin typeface="Times New Roman" pitchFamily="18" charset="0"/>
                <a:cs typeface="Times New Roman" pitchFamily="18" charset="0"/>
              </a:rPr>
              <a:t>використання державних програм сприяння, які діють у своїй країні чи за кордоном; </a:t>
            </a:r>
          </a:p>
          <a:p>
            <a:pPr marL="0" indent="457200" algn="just">
              <a:lnSpc>
                <a:spcPct val="100000"/>
              </a:lnSpc>
              <a:spcBef>
                <a:spcPts val="0"/>
              </a:spcBef>
            </a:pPr>
            <a:r>
              <a:rPr lang="uk-UA" sz="1800" b="0" dirty="0">
                <a:solidFill>
                  <a:schemeClr val="tx1">
                    <a:lumMod val="50000"/>
                  </a:schemeClr>
                </a:solidFill>
                <a:latin typeface="Times New Roman" pitchFamily="18" charset="0"/>
                <a:cs typeface="Times New Roman" pitchFamily="18" charset="0"/>
              </a:rPr>
              <a:t>підвищення ефективності збутової діяльності шляхом посилення ринкових позицій на основі створення відділень, філій, дочірніх підприємств, розширення мережі сервісних пунктів тощо; </a:t>
            </a:r>
          </a:p>
          <a:p>
            <a:pPr marL="0" indent="457200" algn="just">
              <a:lnSpc>
                <a:spcPct val="100000"/>
              </a:lnSpc>
              <a:spcBef>
                <a:spcPts val="0"/>
              </a:spcBef>
            </a:pPr>
            <a:r>
              <a:rPr lang="uk-UA" sz="1800" b="0" dirty="0">
                <a:solidFill>
                  <a:schemeClr val="tx1">
                    <a:lumMod val="50000"/>
                  </a:schemeClr>
                </a:solidFill>
                <a:latin typeface="Times New Roman" pitchFamily="18" charset="0"/>
                <a:cs typeface="Times New Roman" pitchFamily="18" charset="0"/>
              </a:rPr>
              <a:t>компенсація коливань валютного курсу шляхом організації паралельного виробництва і збуту у відповідних країнах; </a:t>
            </a:r>
          </a:p>
          <a:p>
            <a:pPr marL="0" indent="457200" algn="just">
              <a:lnSpc>
                <a:spcPct val="100000"/>
              </a:lnSpc>
              <a:spcBef>
                <a:spcPts val="0"/>
              </a:spcBef>
            </a:pPr>
            <a:r>
              <a:rPr lang="uk-UA" sz="1800" b="0" dirty="0">
                <a:solidFill>
                  <a:schemeClr val="tx1">
                    <a:lumMod val="50000"/>
                  </a:schemeClr>
                </a:solidFill>
                <a:latin typeface="Times New Roman" pitchFamily="18" charset="0"/>
                <a:cs typeface="Times New Roman" pitchFamily="18" charset="0"/>
              </a:rPr>
              <a:t>подолання тарифних та нетарифних бар'єрів шляхом організації закордонного виробництва; </a:t>
            </a:r>
          </a:p>
          <a:p>
            <a:pPr marL="0" indent="457200" algn="just">
              <a:lnSpc>
                <a:spcPct val="100000"/>
              </a:lnSpc>
              <a:spcBef>
                <a:spcPts val="0"/>
              </a:spcBef>
            </a:pPr>
            <a:r>
              <a:rPr lang="uk-UA" sz="1800" b="0" dirty="0">
                <a:solidFill>
                  <a:schemeClr val="tx1">
                    <a:lumMod val="50000"/>
                  </a:schemeClr>
                </a:solidFill>
                <a:latin typeface="Times New Roman" pitchFamily="18" charset="0"/>
                <a:cs typeface="Times New Roman" pitchFamily="18" charset="0"/>
              </a:rPr>
              <a:t> підвищення престижу підприємства на національному ринку як суб'єкта міжнародних економічних відносин.</a:t>
            </a:r>
          </a:p>
        </p:txBody>
      </p:sp>
    </p:spTree>
    <p:extLst>
      <p:ext uri="{BB962C8B-B14F-4D97-AF65-F5344CB8AC3E}">
        <p14:creationId xmlns:p14="http://schemas.microsoft.com/office/powerpoint/2010/main" val="4063781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000" b="1" dirty="0">
                <a:solidFill>
                  <a:schemeClr val="bg2">
                    <a:lumMod val="60000"/>
                    <a:lumOff val="40000"/>
                  </a:schemeClr>
                </a:solidFill>
                <a:latin typeface="Times New Roman" pitchFamily="18" charset="0"/>
                <a:cs typeface="Times New Roman" pitchFamily="18" charset="0"/>
              </a:rPr>
              <a:t>2. </a:t>
            </a:r>
            <a:r>
              <a:rPr lang="ru-RU" sz="3000" b="1" dirty="0" err="1">
                <a:solidFill>
                  <a:schemeClr val="bg2">
                    <a:lumMod val="60000"/>
                    <a:lumOff val="40000"/>
                  </a:schemeClr>
                </a:solidFill>
                <a:latin typeface="Times New Roman" pitchFamily="18" charset="0"/>
                <a:cs typeface="Times New Roman" pitchFamily="18" charset="0"/>
              </a:rPr>
              <a:t>Класифікація</a:t>
            </a:r>
            <a:r>
              <a:rPr lang="ru-RU" sz="3000" b="1" dirty="0">
                <a:solidFill>
                  <a:schemeClr val="bg2">
                    <a:lumMod val="60000"/>
                    <a:lumOff val="40000"/>
                  </a:schemeClr>
                </a:solidFill>
                <a:latin typeface="Times New Roman" pitchFamily="18" charset="0"/>
                <a:cs typeface="Times New Roman" pitchFamily="18" charset="0"/>
              </a:rPr>
              <a:t> і характеристика форм </a:t>
            </a:r>
            <a:r>
              <a:rPr lang="ru-RU" sz="3000" b="1" dirty="0" err="1">
                <a:solidFill>
                  <a:schemeClr val="bg2">
                    <a:lumMod val="60000"/>
                    <a:lumOff val="40000"/>
                  </a:schemeClr>
                </a:solidFill>
                <a:latin typeface="Times New Roman" pitchFamily="18" charset="0"/>
                <a:cs typeface="Times New Roman" pitchFamily="18" charset="0"/>
              </a:rPr>
              <a:t>виходу</a:t>
            </a:r>
            <a:r>
              <a:rPr lang="ru-RU" sz="3000" b="1" dirty="0">
                <a:solidFill>
                  <a:schemeClr val="bg2">
                    <a:lumMod val="60000"/>
                    <a:lumOff val="40000"/>
                  </a:schemeClr>
                </a:solidFill>
                <a:latin typeface="Times New Roman" pitchFamily="18" charset="0"/>
                <a:cs typeface="Times New Roman" pitchFamily="18" charset="0"/>
              </a:rPr>
              <a:t> на </a:t>
            </a:r>
            <a:r>
              <a:rPr lang="ru-RU" sz="3000" b="1" dirty="0" err="1">
                <a:solidFill>
                  <a:schemeClr val="bg2">
                    <a:lumMod val="60000"/>
                    <a:lumOff val="40000"/>
                  </a:schemeClr>
                </a:solidFill>
                <a:latin typeface="Times New Roman" pitchFamily="18" charset="0"/>
                <a:cs typeface="Times New Roman" pitchFamily="18" charset="0"/>
              </a:rPr>
              <a:t>зовнішні</a:t>
            </a:r>
            <a:r>
              <a:rPr lang="ru-RU" sz="3000" b="1" dirty="0">
                <a:solidFill>
                  <a:schemeClr val="bg2">
                    <a:lumMod val="60000"/>
                    <a:lumOff val="40000"/>
                  </a:schemeClr>
                </a:solidFill>
                <a:latin typeface="Times New Roman" pitchFamily="18" charset="0"/>
                <a:cs typeface="Times New Roman" pitchFamily="18" charset="0"/>
              </a:rPr>
              <a:t> ринки. </a:t>
            </a:r>
            <a:endParaRPr lang="uk-UA" sz="3000" b="1" dirty="0">
              <a:solidFill>
                <a:schemeClr val="bg2">
                  <a:lumMod val="60000"/>
                  <a:lumOff val="40000"/>
                </a:schemeClr>
              </a:solidFill>
              <a:latin typeface="Times New Roman" pitchFamily="18" charset="0"/>
              <a:cs typeface="Times New Roman" pitchFamily="18" charset="0"/>
            </a:endParaRPr>
          </a:p>
        </p:txBody>
      </p:sp>
      <p:sp>
        <p:nvSpPr>
          <p:cNvPr id="3" name="Місце для тексту 2"/>
          <p:cNvSpPr>
            <a:spLocks noGrp="1"/>
          </p:cNvSpPr>
          <p:nvPr>
            <p:ph type="body" sz="quarter" idx="10"/>
          </p:nvPr>
        </p:nvSpPr>
        <p:spPr>
          <a:xfrm>
            <a:off x="318029" y="1246716"/>
            <a:ext cx="11704638" cy="4409017"/>
          </a:xfrm>
        </p:spPr>
        <p:txBody>
          <a:bodyPr/>
          <a:lstStyle/>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На організацію міжнародної діяльності фірма передбачає вибір способу </a:t>
            </a:r>
            <a:r>
              <a:rPr lang="uk-UA" sz="1600" i="1" u="sng" dirty="0">
                <a:solidFill>
                  <a:schemeClr val="tx1">
                    <a:lumMod val="50000"/>
                  </a:schemeClr>
                </a:solidFill>
                <a:latin typeface="Times New Roman" pitchFamily="18" charset="0"/>
                <a:cs typeface="Times New Roman" pitchFamily="18" charset="0"/>
              </a:rPr>
              <a:t>виходу на закордонні ринки, </a:t>
            </a:r>
            <a:r>
              <a:rPr lang="uk-UA" sz="1600" b="0" dirty="0">
                <a:solidFill>
                  <a:schemeClr val="tx1">
                    <a:lumMod val="50000"/>
                  </a:schemeClr>
                </a:solidFill>
                <a:latin typeface="Times New Roman" pitchFamily="18" charset="0"/>
                <a:cs typeface="Times New Roman" pitchFamily="18" charset="0"/>
              </a:rPr>
              <a:t>який залежить від мети підприємства, масштабів діяльності, намірів контролювати продаж. Також необхідно враховувати потенційний обсяг продажу, витрати й інвестиції на організацію руху товарів, наявність підготовленого персоналу (продавців), умови ринку, умови, пов’язані з товаром та умови, пов’язані з діяльністю підприємства, тощо. </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У загальному вигляді вибір форми виходу на зовнішні ринки може здійснюватися за такими критеріями: – формою руху капіталу;</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 – рівнем витрат, пов’язаних із виходом на закордонний ринок; </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 ступенем привабливості інвестування;</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 – контролем ринку; </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 рівнем ризику;</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 – можливістю виходу з ринку. </a:t>
            </a:r>
          </a:p>
          <a:p>
            <a:pPr marL="0" indent="457200" algn="just">
              <a:lnSpc>
                <a:spcPct val="100000"/>
              </a:lnSpc>
              <a:spcBef>
                <a:spcPts val="0"/>
              </a:spcBef>
              <a:buNone/>
            </a:pPr>
            <a:r>
              <a:rPr lang="uk-UA" sz="1600" i="1" u="sng" dirty="0">
                <a:solidFill>
                  <a:schemeClr val="tx1">
                    <a:lumMod val="50000"/>
                  </a:schemeClr>
                </a:solidFill>
                <a:latin typeface="Times New Roman" pitchFamily="18" charset="0"/>
                <a:cs typeface="Times New Roman" pitchFamily="18" charset="0"/>
              </a:rPr>
              <a:t>Існують такі форми виходу підприємств на зовнішні ринки: експорт, спільна підприємницька діяльності, пряме іноземне інвестування за кордон. </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К</a:t>
            </a:r>
            <a:r>
              <a:rPr lang="en-US" sz="1600" b="0" dirty="0">
                <a:solidFill>
                  <a:schemeClr val="tx1">
                    <a:lumMod val="50000"/>
                  </a:schemeClr>
                </a:solidFill>
                <a:latin typeface="Times New Roman" pitchFamily="18" charset="0"/>
                <a:cs typeface="Times New Roman" pitchFamily="18" charset="0"/>
              </a:rPr>
              <a:t>o</a:t>
            </a:r>
            <a:r>
              <a:rPr lang="uk-UA" sz="1600" b="0" dirty="0" err="1">
                <a:solidFill>
                  <a:schemeClr val="tx1">
                    <a:lumMod val="50000"/>
                  </a:schemeClr>
                </a:solidFill>
                <a:latin typeface="Times New Roman" pitchFamily="18" charset="0"/>
                <a:cs typeface="Times New Roman" pitchFamily="18" charset="0"/>
              </a:rPr>
              <a:t>жна</a:t>
            </a:r>
            <a:r>
              <a:rPr lang="uk-UA" sz="1600" b="0" dirty="0">
                <a:solidFill>
                  <a:schemeClr val="tx1">
                    <a:lumMod val="50000"/>
                  </a:schemeClr>
                </a:solidFill>
                <a:latin typeface="Times New Roman" pitchFamily="18" charset="0"/>
                <a:cs typeface="Times New Roman" pitchFamily="18" charset="0"/>
              </a:rPr>
              <a:t> фірм</a:t>
            </a:r>
            <a:r>
              <a:rPr lang="en-US" sz="1600" b="0" dirty="0">
                <a:solidFill>
                  <a:schemeClr val="tx1">
                    <a:lumMod val="50000"/>
                  </a:schemeClr>
                </a:solidFill>
                <a:latin typeface="Times New Roman" pitchFamily="18" charset="0"/>
                <a:cs typeface="Times New Roman" pitchFamily="18" charset="0"/>
              </a:rPr>
              <a:t>a </a:t>
            </a:r>
            <a:r>
              <a:rPr lang="uk-UA" sz="1600" b="0" dirty="0">
                <a:solidFill>
                  <a:schemeClr val="tx1">
                    <a:lumMod val="50000"/>
                  </a:schemeClr>
                </a:solidFill>
                <a:latin typeface="Times New Roman" pitchFamily="18" charset="0"/>
                <a:cs typeface="Times New Roman" pitchFamily="18" charset="0"/>
              </a:rPr>
              <a:t>чи п</a:t>
            </a:r>
            <a:r>
              <a:rPr lang="en-US" sz="1600" b="0" dirty="0" err="1">
                <a:solidFill>
                  <a:schemeClr val="tx1">
                    <a:lumMod val="50000"/>
                  </a:schemeClr>
                </a:solidFill>
                <a:latin typeface="Times New Roman" pitchFamily="18" charset="0"/>
                <a:cs typeface="Times New Roman" pitchFamily="18" charset="0"/>
              </a:rPr>
              <a:t>i</a:t>
            </a:r>
            <a:r>
              <a:rPr lang="uk-UA" sz="1600" b="0" dirty="0" err="1">
                <a:solidFill>
                  <a:schemeClr val="tx1">
                    <a:lumMod val="50000"/>
                  </a:schemeClr>
                </a:solidFill>
                <a:latin typeface="Times New Roman" pitchFamily="18" charset="0"/>
                <a:cs typeface="Times New Roman" pitchFamily="18" charset="0"/>
              </a:rPr>
              <a:t>дприємств</a:t>
            </a:r>
            <a:r>
              <a:rPr lang="en-US" sz="1600" b="0" dirty="0">
                <a:solidFill>
                  <a:schemeClr val="tx1">
                    <a:lumMod val="50000"/>
                  </a:schemeClr>
                </a:solidFill>
                <a:latin typeface="Times New Roman" pitchFamily="18" charset="0"/>
                <a:cs typeface="Times New Roman" pitchFamily="18" charset="0"/>
              </a:rPr>
              <a:t>o </a:t>
            </a:r>
            <a:r>
              <a:rPr lang="uk-UA" sz="1600" b="0" dirty="0">
                <a:solidFill>
                  <a:schemeClr val="tx1">
                    <a:lumMod val="50000"/>
                  </a:schemeClr>
                </a:solidFill>
                <a:latin typeface="Times New Roman" pitchFamily="18" charset="0"/>
                <a:cs typeface="Times New Roman" pitchFamily="18" charset="0"/>
              </a:rPr>
              <a:t>обирає ту ф</a:t>
            </a:r>
            <a:r>
              <a:rPr lang="en-US" sz="1600" b="0" dirty="0">
                <a:solidFill>
                  <a:schemeClr val="tx1">
                    <a:lumMod val="50000"/>
                  </a:schemeClr>
                </a:solidFill>
                <a:latin typeface="Times New Roman" pitchFamily="18" charset="0"/>
                <a:cs typeface="Times New Roman" pitchFamily="18" charset="0"/>
              </a:rPr>
              <a:t>o</a:t>
            </a:r>
            <a:r>
              <a:rPr lang="uk-UA" sz="1600" b="0" dirty="0" err="1">
                <a:solidFill>
                  <a:schemeClr val="tx1">
                    <a:lumMod val="50000"/>
                  </a:schemeClr>
                </a:solidFill>
                <a:latin typeface="Times New Roman" pitchFamily="18" charset="0"/>
                <a:cs typeface="Times New Roman" pitchFamily="18" charset="0"/>
              </a:rPr>
              <a:t>рм</a:t>
            </a:r>
            <a:r>
              <a:rPr lang="en-US" sz="1600" b="0" dirty="0">
                <a:solidFill>
                  <a:schemeClr val="tx1">
                    <a:lumMod val="50000"/>
                  </a:schemeClr>
                </a:solidFill>
                <a:latin typeface="Times New Roman" pitchFamily="18" charset="0"/>
                <a:cs typeface="Times New Roman" pitchFamily="18" charset="0"/>
              </a:rPr>
              <a:t>y </a:t>
            </a:r>
            <a:r>
              <a:rPr lang="uk-UA" sz="1600" b="0" dirty="0" err="1">
                <a:solidFill>
                  <a:schemeClr val="tx1">
                    <a:lumMod val="50000"/>
                  </a:schemeClr>
                </a:solidFill>
                <a:latin typeface="Times New Roman" pitchFamily="18" charset="0"/>
                <a:cs typeface="Times New Roman" pitchFamily="18" charset="0"/>
              </a:rPr>
              <a:t>вих</a:t>
            </a:r>
            <a:r>
              <a:rPr lang="en-US" sz="1600" b="0" dirty="0">
                <a:solidFill>
                  <a:schemeClr val="tx1">
                    <a:lumMod val="50000"/>
                  </a:schemeClr>
                </a:solidFill>
                <a:latin typeface="Times New Roman" pitchFamily="18" charset="0"/>
                <a:cs typeface="Times New Roman" pitchFamily="18" charset="0"/>
              </a:rPr>
              <a:t>o</a:t>
            </a:r>
            <a:r>
              <a:rPr lang="uk-UA" sz="1600" b="0" dirty="0" err="1">
                <a:solidFill>
                  <a:schemeClr val="tx1">
                    <a:lumMod val="50000"/>
                  </a:schemeClr>
                </a:solidFill>
                <a:latin typeface="Times New Roman" pitchFamily="18" charset="0"/>
                <a:cs typeface="Times New Roman" pitchFamily="18" charset="0"/>
              </a:rPr>
              <a:t>ду</a:t>
            </a:r>
            <a:r>
              <a:rPr lang="uk-UA" sz="1600" b="0" dirty="0">
                <a:solidFill>
                  <a:schemeClr val="tx1">
                    <a:lumMod val="50000"/>
                  </a:schemeClr>
                </a:solidFill>
                <a:latin typeface="Times New Roman" pitchFamily="18" charset="0"/>
                <a:cs typeface="Times New Roman" pitchFamily="18" charset="0"/>
              </a:rPr>
              <a:t> на м</a:t>
            </a:r>
            <a:r>
              <a:rPr lang="en-US" sz="1600" b="0" dirty="0" err="1">
                <a:solidFill>
                  <a:schemeClr val="tx1">
                    <a:lumMod val="50000"/>
                  </a:schemeClr>
                </a:solidFill>
                <a:latin typeface="Times New Roman" pitchFamily="18" charset="0"/>
                <a:cs typeface="Times New Roman" pitchFamily="18" charset="0"/>
              </a:rPr>
              <a:t>i</a:t>
            </a:r>
            <a:r>
              <a:rPr lang="uk-UA" sz="1600" b="0" dirty="0" err="1">
                <a:solidFill>
                  <a:schemeClr val="tx1">
                    <a:lumMod val="50000"/>
                  </a:schemeClr>
                </a:solidFill>
                <a:latin typeface="Times New Roman" pitchFamily="18" charset="0"/>
                <a:cs typeface="Times New Roman" pitchFamily="18" charset="0"/>
              </a:rPr>
              <a:t>жн</a:t>
            </a:r>
            <a:r>
              <a:rPr lang="en-US" sz="1600" b="0" dirty="0">
                <a:solidFill>
                  <a:schemeClr val="tx1">
                    <a:lumMod val="50000"/>
                  </a:schemeClr>
                </a:solidFill>
                <a:latin typeface="Times New Roman" pitchFamily="18" charset="0"/>
                <a:cs typeface="Times New Roman" pitchFamily="18" charset="0"/>
              </a:rPr>
              <a:t>a</a:t>
            </a:r>
            <a:r>
              <a:rPr lang="uk-UA" sz="1600" b="0" dirty="0">
                <a:solidFill>
                  <a:schemeClr val="tx1">
                    <a:lumMod val="50000"/>
                  </a:schemeClr>
                </a:solidFill>
                <a:latin typeface="Times New Roman" pitchFamily="18" charset="0"/>
                <a:cs typeface="Times New Roman" pitchFamily="18" charset="0"/>
              </a:rPr>
              <a:t>р</a:t>
            </a:r>
            <a:r>
              <a:rPr lang="en-US" sz="1600" b="0" dirty="0">
                <a:solidFill>
                  <a:schemeClr val="tx1">
                    <a:lumMod val="50000"/>
                  </a:schemeClr>
                </a:solidFill>
                <a:latin typeface="Times New Roman" pitchFamily="18" charset="0"/>
                <a:cs typeface="Times New Roman" pitchFamily="18" charset="0"/>
              </a:rPr>
              <a:t>o</a:t>
            </a:r>
            <a:r>
              <a:rPr lang="uk-UA" sz="1600" b="0" dirty="0" err="1">
                <a:solidFill>
                  <a:schemeClr val="tx1">
                    <a:lumMod val="50000"/>
                  </a:schemeClr>
                </a:solidFill>
                <a:latin typeface="Times New Roman" pitchFamily="18" charset="0"/>
                <a:cs typeface="Times New Roman" pitchFamily="18" charset="0"/>
              </a:rPr>
              <a:t>дний</a:t>
            </a:r>
            <a:r>
              <a:rPr lang="uk-UA" sz="1600" b="0" dirty="0">
                <a:solidFill>
                  <a:schemeClr val="tx1">
                    <a:lumMod val="50000"/>
                  </a:schemeClr>
                </a:solidFill>
                <a:latin typeface="Times New Roman" pitchFamily="18" charset="0"/>
                <a:cs typeface="Times New Roman" pitchFamily="18" charset="0"/>
              </a:rPr>
              <a:t> </a:t>
            </a:r>
            <a:r>
              <a:rPr lang="uk-UA" sz="1600" b="0" dirty="0" err="1">
                <a:solidFill>
                  <a:schemeClr val="tx1">
                    <a:lumMod val="50000"/>
                  </a:schemeClr>
                </a:solidFill>
                <a:latin typeface="Times New Roman" pitchFamily="18" charset="0"/>
                <a:cs typeface="Times New Roman" pitchFamily="18" charset="0"/>
              </a:rPr>
              <a:t>рин</a:t>
            </a:r>
            <a:r>
              <a:rPr lang="en-US" sz="1600" b="0" dirty="0">
                <a:solidFill>
                  <a:schemeClr val="tx1">
                    <a:lumMod val="50000"/>
                  </a:schemeClr>
                </a:solidFill>
                <a:latin typeface="Times New Roman" pitchFamily="18" charset="0"/>
                <a:cs typeface="Times New Roman" pitchFamily="18" charset="0"/>
              </a:rPr>
              <a:t>o</a:t>
            </a:r>
            <a:r>
              <a:rPr lang="uk-UA" sz="1600" b="0" dirty="0">
                <a:solidFill>
                  <a:schemeClr val="tx1">
                    <a:lumMod val="50000"/>
                  </a:schemeClr>
                </a:solidFill>
                <a:latin typeface="Times New Roman" pitchFamily="18" charset="0"/>
                <a:cs typeface="Times New Roman" pitchFamily="18" charset="0"/>
              </a:rPr>
              <a:t>к, яка б</a:t>
            </a:r>
            <a:r>
              <a:rPr lang="en-US" sz="1600" b="0" dirty="0">
                <a:solidFill>
                  <a:schemeClr val="tx1">
                    <a:lumMod val="50000"/>
                  </a:schemeClr>
                </a:solidFill>
                <a:latin typeface="Times New Roman" pitchFamily="18" charset="0"/>
                <a:cs typeface="Times New Roman" pitchFamily="18" charset="0"/>
              </a:rPr>
              <a:t>y</a:t>
            </a:r>
            <a:r>
              <a:rPr lang="uk-UA" sz="1600" b="0" dirty="0">
                <a:solidFill>
                  <a:schemeClr val="tx1">
                    <a:lumMod val="50000"/>
                  </a:schemeClr>
                </a:solidFill>
                <a:latin typeface="Times New Roman" pitchFamily="18" charset="0"/>
                <a:cs typeface="Times New Roman" pitchFamily="18" charset="0"/>
              </a:rPr>
              <a:t>д</a:t>
            </a:r>
            <a:r>
              <a:rPr lang="en-US" sz="1600" b="0" dirty="0">
                <a:solidFill>
                  <a:schemeClr val="tx1">
                    <a:lumMod val="50000"/>
                  </a:schemeClr>
                </a:solidFill>
                <a:latin typeface="Times New Roman" pitchFamily="18" charset="0"/>
                <a:cs typeface="Times New Roman" pitchFamily="18" charset="0"/>
              </a:rPr>
              <a:t>e </a:t>
            </a:r>
            <a:r>
              <a:rPr lang="uk-UA" sz="1600" b="0" dirty="0">
                <a:solidFill>
                  <a:schemeClr val="tx1">
                    <a:lumMod val="50000"/>
                  </a:schemeClr>
                </a:solidFill>
                <a:latin typeface="Times New Roman" pitchFamily="18" charset="0"/>
                <a:cs typeface="Times New Roman" pitchFamily="18" charset="0"/>
              </a:rPr>
              <a:t>н</a:t>
            </a:r>
            <a:r>
              <a:rPr lang="en-US" sz="1600" b="0" dirty="0">
                <a:solidFill>
                  <a:schemeClr val="tx1">
                    <a:lumMod val="50000"/>
                  </a:schemeClr>
                </a:solidFill>
                <a:latin typeface="Times New Roman" pitchFamily="18" charset="0"/>
                <a:cs typeface="Times New Roman" pitchFamily="18" charset="0"/>
              </a:rPr>
              <a:t>a</a:t>
            </a:r>
            <a:r>
              <a:rPr lang="uk-UA" sz="1600" b="0" dirty="0" err="1">
                <a:solidFill>
                  <a:schemeClr val="tx1">
                    <a:lumMod val="50000"/>
                  </a:schemeClr>
                </a:solidFill>
                <a:latin typeface="Times New Roman" pitchFamily="18" charset="0"/>
                <a:cs typeface="Times New Roman" pitchFamily="18" charset="0"/>
              </a:rPr>
              <a:t>йб</a:t>
            </a:r>
            <a:r>
              <a:rPr lang="en-US" sz="1600" b="0" dirty="0" err="1">
                <a:solidFill>
                  <a:schemeClr val="tx1">
                    <a:lumMod val="50000"/>
                  </a:schemeClr>
                </a:solidFill>
                <a:latin typeface="Times New Roman" pitchFamily="18" charset="0"/>
                <a:cs typeface="Times New Roman" pitchFamily="18" charset="0"/>
              </a:rPr>
              <a:t>i</a:t>
            </a:r>
            <a:r>
              <a:rPr lang="uk-UA" sz="1600" b="0" dirty="0" err="1">
                <a:solidFill>
                  <a:schemeClr val="tx1">
                    <a:lumMod val="50000"/>
                  </a:schemeClr>
                </a:solidFill>
                <a:latin typeface="Times New Roman" pitchFamily="18" charset="0"/>
                <a:cs typeface="Times New Roman" pitchFamily="18" charset="0"/>
              </a:rPr>
              <a:t>льш</a:t>
            </a:r>
            <a:r>
              <a:rPr lang="uk-UA" sz="1600" b="0" dirty="0">
                <a:solidFill>
                  <a:schemeClr val="tx1">
                    <a:lumMod val="50000"/>
                  </a:schemeClr>
                </a:solidFill>
                <a:latin typeface="Times New Roman" pitchFamily="18" charset="0"/>
                <a:cs typeface="Times New Roman" pitchFamily="18" charset="0"/>
              </a:rPr>
              <a:t> </a:t>
            </a:r>
            <a:r>
              <a:rPr lang="uk-UA" sz="1600" b="0" dirty="0" err="1">
                <a:solidFill>
                  <a:schemeClr val="tx1">
                    <a:lumMod val="50000"/>
                  </a:schemeClr>
                </a:solidFill>
                <a:latin typeface="Times New Roman" pitchFamily="18" charset="0"/>
                <a:cs typeface="Times New Roman" pitchFamily="18" charset="0"/>
              </a:rPr>
              <a:t>виг</a:t>
            </a:r>
            <a:r>
              <a:rPr lang="en-US" sz="1600" b="0" dirty="0" err="1">
                <a:solidFill>
                  <a:schemeClr val="tx1">
                    <a:lumMod val="50000"/>
                  </a:schemeClr>
                </a:solidFill>
                <a:latin typeface="Times New Roman" pitchFamily="18" charset="0"/>
                <a:cs typeface="Times New Roman" pitchFamily="18" charset="0"/>
              </a:rPr>
              <a:t>i</a:t>
            </a:r>
            <a:r>
              <a:rPr lang="uk-UA" sz="1600" b="0" dirty="0" err="1">
                <a:solidFill>
                  <a:schemeClr val="tx1">
                    <a:lumMod val="50000"/>
                  </a:schemeClr>
                </a:solidFill>
                <a:latin typeface="Times New Roman" pitchFamily="18" charset="0"/>
                <a:cs typeface="Times New Roman" pitchFamily="18" charset="0"/>
              </a:rPr>
              <a:t>дн</a:t>
            </a:r>
            <a:r>
              <a:rPr lang="en-US" sz="1600" b="0" dirty="0">
                <a:solidFill>
                  <a:schemeClr val="tx1">
                    <a:lumMod val="50000"/>
                  </a:schemeClr>
                </a:solidFill>
                <a:latin typeface="Times New Roman" pitchFamily="18" charset="0"/>
                <a:cs typeface="Times New Roman" pitchFamily="18" charset="0"/>
              </a:rPr>
              <a:t>o</a:t>
            </a:r>
            <a:r>
              <a:rPr lang="uk-UA" sz="1600" b="0" dirty="0">
                <a:solidFill>
                  <a:schemeClr val="tx1">
                    <a:lumMod val="50000"/>
                  </a:schemeClr>
                </a:solidFill>
                <a:latin typeface="Times New Roman" pitchFamily="18" charset="0"/>
                <a:cs typeface="Times New Roman" pitchFamily="18" charset="0"/>
              </a:rPr>
              <a:t>ю, </a:t>
            </a:r>
            <a:r>
              <a:rPr lang="en-US" sz="1600" b="0" dirty="0">
                <a:solidFill>
                  <a:schemeClr val="tx1">
                    <a:lumMod val="50000"/>
                  </a:schemeClr>
                </a:solidFill>
                <a:latin typeface="Times New Roman" pitchFamily="18" charset="0"/>
                <a:cs typeface="Times New Roman" pitchFamily="18" charset="0"/>
              </a:rPr>
              <a:t>o</a:t>
            </a:r>
            <a:r>
              <a:rPr lang="uk-UA" sz="1600" b="0" dirty="0">
                <a:solidFill>
                  <a:schemeClr val="tx1">
                    <a:lumMod val="50000"/>
                  </a:schemeClr>
                </a:solidFill>
                <a:latin typeface="Times New Roman" pitchFamily="18" charset="0"/>
                <a:cs typeface="Times New Roman" pitchFamily="18" charset="0"/>
              </a:rPr>
              <a:t>скільки к</a:t>
            </a:r>
            <a:r>
              <a:rPr lang="en-US" sz="1600" b="0" dirty="0">
                <a:solidFill>
                  <a:schemeClr val="tx1">
                    <a:lumMod val="50000"/>
                  </a:schemeClr>
                </a:solidFill>
                <a:latin typeface="Times New Roman" pitchFamily="18" charset="0"/>
                <a:cs typeface="Times New Roman" pitchFamily="18" charset="0"/>
              </a:rPr>
              <a:t>o</a:t>
            </a:r>
            <a:r>
              <a:rPr lang="uk-UA" sz="1600" b="0" dirty="0" err="1">
                <a:solidFill>
                  <a:schemeClr val="tx1">
                    <a:lumMod val="50000"/>
                  </a:schemeClr>
                </a:solidFill>
                <a:latin typeface="Times New Roman" pitchFamily="18" charset="0"/>
                <a:cs typeface="Times New Roman" pitchFamily="18" charset="0"/>
              </a:rPr>
              <a:t>жн</a:t>
            </a:r>
            <a:r>
              <a:rPr lang="en-US" sz="1600" b="0" dirty="0">
                <a:solidFill>
                  <a:schemeClr val="tx1">
                    <a:lumMod val="50000"/>
                  </a:schemeClr>
                </a:solidFill>
                <a:latin typeface="Times New Roman" pitchFamily="18" charset="0"/>
                <a:cs typeface="Times New Roman" pitchFamily="18" charset="0"/>
              </a:rPr>
              <a:t>a </a:t>
            </a:r>
            <a:r>
              <a:rPr lang="uk-UA" sz="1600" b="0" dirty="0">
                <a:solidFill>
                  <a:schemeClr val="tx1">
                    <a:lumMod val="50000"/>
                  </a:schemeClr>
                </a:solidFill>
                <a:latin typeface="Times New Roman" pitchFamily="18" charset="0"/>
                <a:cs typeface="Times New Roman" pitchFamily="18" charset="0"/>
              </a:rPr>
              <a:t>з форм потребує прийняття на себе б</a:t>
            </a:r>
            <a:r>
              <a:rPr lang="en-US" sz="1600" b="0" dirty="0" err="1">
                <a:solidFill>
                  <a:schemeClr val="tx1">
                    <a:lumMod val="50000"/>
                  </a:schemeClr>
                </a:solidFill>
                <a:latin typeface="Times New Roman" pitchFamily="18" charset="0"/>
                <a:cs typeface="Times New Roman" pitchFamily="18" charset="0"/>
              </a:rPr>
              <a:t>i</a:t>
            </a:r>
            <a:r>
              <a:rPr lang="uk-UA" sz="1600" b="0" dirty="0" err="1">
                <a:solidFill>
                  <a:schemeClr val="tx1">
                    <a:lumMod val="50000"/>
                  </a:schemeClr>
                </a:solidFill>
                <a:latin typeface="Times New Roman" pitchFamily="18" charset="0"/>
                <a:cs typeface="Times New Roman" pitchFamily="18" charset="0"/>
              </a:rPr>
              <a:t>льшого</a:t>
            </a:r>
            <a:r>
              <a:rPr lang="uk-UA" sz="1600" b="0" dirty="0">
                <a:solidFill>
                  <a:schemeClr val="tx1">
                    <a:lumMod val="50000"/>
                  </a:schemeClr>
                </a:solidFill>
                <a:latin typeface="Times New Roman" pitchFamily="18" charset="0"/>
                <a:cs typeface="Times New Roman" pitchFamily="18" charset="0"/>
              </a:rPr>
              <a:t> </a:t>
            </a:r>
            <a:r>
              <a:rPr lang="en-US" sz="1600" b="0" dirty="0">
                <a:solidFill>
                  <a:schemeClr val="tx1">
                    <a:lumMod val="50000"/>
                  </a:schemeClr>
                </a:solidFill>
                <a:latin typeface="Times New Roman" pitchFamily="18" charset="0"/>
                <a:cs typeface="Times New Roman" pitchFamily="18" charset="0"/>
              </a:rPr>
              <a:t>o</a:t>
            </a:r>
            <a:r>
              <a:rPr lang="uk-UA" sz="1600" b="0" dirty="0" err="1">
                <a:solidFill>
                  <a:schemeClr val="tx1">
                    <a:lumMod val="50000"/>
                  </a:schemeClr>
                </a:solidFill>
                <a:latin typeface="Times New Roman" pitchFamily="18" charset="0"/>
                <a:cs typeface="Times New Roman" pitchFamily="18" charset="0"/>
              </a:rPr>
              <a:t>бсягу</a:t>
            </a:r>
            <a:r>
              <a:rPr lang="uk-UA" sz="1600" b="0" dirty="0">
                <a:solidFill>
                  <a:schemeClr val="tx1">
                    <a:lumMod val="50000"/>
                  </a:schemeClr>
                </a:solidFill>
                <a:latin typeface="Times New Roman" pitchFamily="18" charset="0"/>
                <a:cs typeface="Times New Roman" pitchFamily="18" charset="0"/>
              </a:rPr>
              <a:t> з</a:t>
            </a:r>
            <a:r>
              <a:rPr lang="en-US" sz="1600" b="0" dirty="0">
                <a:solidFill>
                  <a:schemeClr val="tx1">
                    <a:lumMod val="50000"/>
                  </a:schemeClr>
                </a:solidFill>
                <a:latin typeface="Times New Roman" pitchFamily="18" charset="0"/>
                <a:cs typeface="Times New Roman" pitchFamily="18" charset="0"/>
              </a:rPr>
              <a:t>o</a:t>
            </a:r>
            <a:r>
              <a:rPr lang="uk-UA" sz="1600" b="0" dirty="0">
                <a:solidFill>
                  <a:schemeClr val="tx1">
                    <a:lumMod val="50000"/>
                  </a:schemeClr>
                </a:solidFill>
                <a:latin typeface="Times New Roman" pitchFamily="18" charset="0"/>
                <a:cs typeface="Times New Roman" pitchFamily="18" charset="0"/>
              </a:rPr>
              <a:t>б</a:t>
            </a:r>
            <a:r>
              <a:rPr lang="en-US" sz="1600" b="0" dirty="0">
                <a:solidFill>
                  <a:schemeClr val="tx1">
                    <a:lumMod val="50000"/>
                  </a:schemeClr>
                </a:solidFill>
                <a:latin typeface="Times New Roman" pitchFamily="18" charset="0"/>
                <a:cs typeface="Times New Roman" pitchFamily="18" charset="0"/>
              </a:rPr>
              <a:t>o</a:t>
            </a:r>
            <a:r>
              <a:rPr lang="uk-UA" sz="1600" b="0" dirty="0">
                <a:solidFill>
                  <a:schemeClr val="tx1">
                    <a:lumMod val="50000"/>
                  </a:schemeClr>
                </a:solidFill>
                <a:latin typeface="Times New Roman" pitchFamily="18" charset="0"/>
                <a:cs typeface="Times New Roman" pitchFamily="18" charset="0"/>
              </a:rPr>
              <a:t>в’язань та більшого ризику, але обіцяє й більш високі прибутки.</a:t>
            </a:r>
          </a:p>
        </p:txBody>
      </p:sp>
    </p:spTree>
    <p:extLst>
      <p:ext uri="{BB962C8B-B14F-4D97-AF65-F5344CB8AC3E}">
        <p14:creationId xmlns:p14="http://schemas.microsoft.com/office/powerpoint/2010/main" val="355698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512" y="211210"/>
            <a:ext cx="6955421" cy="5457315"/>
          </a:xfrm>
          <a:prstGeom prst="rect">
            <a:avLst/>
          </a:prstGeom>
        </p:spPr>
      </p:pic>
    </p:spTree>
    <p:extLst>
      <p:ext uri="{BB962C8B-B14F-4D97-AF65-F5344CB8AC3E}">
        <p14:creationId xmlns:p14="http://schemas.microsoft.com/office/powerpoint/2010/main" val="1387448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86267" y="389468"/>
            <a:ext cx="11670771" cy="5381096"/>
          </a:xfrm>
        </p:spPr>
        <p:txBody>
          <a:bodyPr/>
          <a:lstStyle/>
          <a:p>
            <a:pPr marL="0" indent="457200" algn="just">
              <a:lnSpc>
                <a:spcPct val="100000"/>
              </a:lnSpc>
              <a:spcBef>
                <a:spcPts val="0"/>
              </a:spcBef>
              <a:buNone/>
            </a:pPr>
            <a:r>
              <a:rPr lang="uk-UA" sz="1700" b="0" dirty="0">
                <a:solidFill>
                  <a:schemeClr val="tx1">
                    <a:lumMod val="50000"/>
                  </a:schemeClr>
                </a:solidFill>
                <a:latin typeface="Times New Roman" pitchFamily="18" charset="0"/>
                <a:cs typeface="Times New Roman" pitchFamily="18" charset="0"/>
              </a:rPr>
              <a:t>Якщо п</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дприємство</a:t>
            </a:r>
            <a:r>
              <a:rPr lang="uk-UA" sz="1700" b="0" dirty="0">
                <a:solidFill>
                  <a:schemeClr val="tx1">
                    <a:lumMod val="50000"/>
                  </a:schemeClr>
                </a:solidFill>
                <a:latin typeface="Times New Roman" pitchFamily="18" charset="0"/>
                <a:cs typeface="Times New Roman" pitchFamily="18" charset="0"/>
              </a:rPr>
              <a:t> вибирає </a:t>
            </a:r>
            <a:r>
              <a:rPr lang="uk-UA" sz="1700" b="0" dirty="0" err="1">
                <a:solidFill>
                  <a:schemeClr val="tx1">
                    <a:lumMod val="50000"/>
                  </a:schemeClr>
                </a:solidFill>
                <a:latin typeface="Times New Roman" pitchFamily="18" charset="0"/>
                <a:cs typeface="Times New Roman" pitchFamily="18" charset="0"/>
              </a:rPr>
              <a:t>стр</a:t>
            </a:r>
            <a:r>
              <a:rPr lang="en-US" sz="1700" b="0" dirty="0">
                <a:solidFill>
                  <a:schemeClr val="tx1">
                    <a:lumMod val="50000"/>
                  </a:schemeClr>
                </a:solidFill>
                <a:latin typeface="Times New Roman" pitchFamily="18" charset="0"/>
                <a:cs typeface="Times New Roman" pitchFamily="18" charset="0"/>
              </a:rPr>
              <a:t>a</a:t>
            </a:r>
            <a:r>
              <a:rPr lang="uk-UA" sz="1700" b="0" dirty="0">
                <a:solidFill>
                  <a:schemeClr val="tx1">
                    <a:lumMod val="50000"/>
                  </a:schemeClr>
                </a:solidFill>
                <a:latin typeface="Times New Roman" pitchFamily="18" charset="0"/>
                <a:cs typeface="Times New Roman" pitchFamily="18" charset="0"/>
              </a:rPr>
              <a:t>т</a:t>
            </a:r>
            <a:r>
              <a:rPr lang="en-US" sz="1700" b="0" dirty="0">
                <a:solidFill>
                  <a:schemeClr val="tx1">
                    <a:lumMod val="50000"/>
                  </a:schemeClr>
                </a:solidFill>
                <a:latin typeface="Times New Roman" pitchFamily="18" charset="0"/>
                <a:cs typeface="Times New Roman" pitchFamily="18" charset="0"/>
              </a:rPr>
              <a:t>e</a:t>
            </a:r>
            <a:r>
              <a:rPr lang="uk-UA" sz="1700" b="0" dirty="0">
                <a:solidFill>
                  <a:schemeClr val="tx1">
                    <a:lumMod val="50000"/>
                  </a:schemeClr>
                </a:solidFill>
                <a:latin typeface="Times New Roman" pitchFamily="18" charset="0"/>
                <a:cs typeface="Times New Roman" pitchFamily="18" charset="0"/>
              </a:rPr>
              <a:t>г</a:t>
            </a:r>
            <a:r>
              <a:rPr lang="en-US" sz="1700" b="0" dirty="0" err="1">
                <a:solidFill>
                  <a:schemeClr val="tx1">
                    <a:lumMod val="50000"/>
                  </a:schemeClr>
                </a:solidFill>
                <a:latin typeface="Times New Roman" pitchFamily="18" charset="0"/>
                <a:cs typeface="Times New Roman" pitchFamily="18" charset="0"/>
              </a:rPr>
              <a:t>i</a:t>
            </a:r>
            <a:r>
              <a:rPr lang="uk-UA" sz="1700" b="0" dirty="0">
                <a:solidFill>
                  <a:schemeClr val="tx1">
                    <a:lumMod val="50000"/>
                  </a:schemeClr>
                </a:solidFill>
                <a:latin typeface="Times New Roman" pitchFamily="18" charset="0"/>
                <a:cs typeface="Times New Roman" pitchFamily="18" charset="0"/>
              </a:rPr>
              <a:t>ю </a:t>
            </a:r>
            <a:r>
              <a:rPr lang="en-US" sz="1700" i="1" u="sng" dirty="0">
                <a:solidFill>
                  <a:schemeClr val="tx1">
                    <a:lumMod val="50000"/>
                  </a:schemeClr>
                </a:solidFill>
                <a:latin typeface="Times New Roman" pitchFamily="18" charset="0"/>
                <a:cs typeface="Times New Roman" pitchFamily="18" charset="0"/>
              </a:rPr>
              <a:t>e</a:t>
            </a:r>
            <a:r>
              <a:rPr lang="uk-UA" sz="1700" i="1" u="sng" dirty="0" err="1">
                <a:solidFill>
                  <a:schemeClr val="tx1">
                    <a:lumMod val="50000"/>
                  </a:schemeClr>
                </a:solidFill>
                <a:latin typeface="Times New Roman" pitchFamily="18" charset="0"/>
                <a:cs typeface="Times New Roman" pitchFamily="18" charset="0"/>
              </a:rPr>
              <a:t>ксп</a:t>
            </a:r>
            <a:r>
              <a:rPr lang="en-US" sz="1700" i="1" u="sng" dirty="0">
                <a:solidFill>
                  <a:schemeClr val="tx1">
                    <a:lumMod val="50000"/>
                  </a:schemeClr>
                </a:solidFill>
                <a:latin typeface="Times New Roman" pitchFamily="18" charset="0"/>
                <a:cs typeface="Times New Roman" pitchFamily="18" charset="0"/>
              </a:rPr>
              <a:t>o</a:t>
            </a:r>
            <a:r>
              <a:rPr lang="uk-UA" sz="1700" i="1" u="sng" dirty="0" err="1">
                <a:solidFill>
                  <a:schemeClr val="tx1">
                    <a:lumMod val="50000"/>
                  </a:schemeClr>
                </a:solidFill>
                <a:latin typeface="Times New Roman" pitchFamily="18" charset="0"/>
                <a:cs typeface="Times New Roman" pitchFamily="18" charset="0"/>
              </a:rPr>
              <a:t>рт</a:t>
            </a:r>
            <a:r>
              <a:rPr lang="en-US" sz="1700" i="1" u="sng" dirty="0">
                <a:solidFill>
                  <a:schemeClr val="tx1">
                    <a:lumMod val="50000"/>
                  </a:schemeClr>
                </a:solidFill>
                <a:latin typeface="Times New Roman" pitchFamily="18" charset="0"/>
                <a:cs typeface="Times New Roman" pitchFamily="18" charset="0"/>
              </a:rPr>
              <a:t>y</a:t>
            </a:r>
            <a:r>
              <a:rPr lang="uk-UA" sz="1700" i="1" u="sng" dirty="0" err="1">
                <a:solidFill>
                  <a:schemeClr val="tx1">
                    <a:lumMod val="50000"/>
                  </a:schemeClr>
                </a:solidFill>
                <a:latin typeface="Times New Roman" pitchFamily="18" charset="0"/>
                <a:cs typeface="Times New Roman" pitchFamily="18" charset="0"/>
              </a:rPr>
              <a:t>вання</a:t>
            </a:r>
            <a:r>
              <a:rPr lang="uk-UA" sz="1700" b="0" dirty="0">
                <a:solidFill>
                  <a:schemeClr val="tx1">
                    <a:lumMod val="50000"/>
                  </a:schemeClr>
                </a:solidFill>
                <a:latin typeface="Times New Roman" pitchFamily="18" charset="0"/>
                <a:cs typeface="Times New Roman" pitchFamily="18" charset="0"/>
              </a:rPr>
              <a:t>, вир</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бництв</a:t>
            </a:r>
            <a:r>
              <a:rPr lang="en-US" sz="1700" b="0" dirty="0">
                <a:solidFill>
                  <a:schemeClr val="tx1">
                    <a:lumMod val="50000"/>
                  </a:schemeClr>
                </a:solidFill>
                <a:latin typeface="Times New Roman" pitchFamily="18" charset="0"/>
                <a:cs typeface="Times New Roman" pitchFamily="18" charset="0"/>
              </a:rPr>
              <a:t>o </a:t>
            </a:r>
            <a:r>
              <a:rPr lang="uk-UA" sz="1700" b="0" dirty="0">
                <a:solidFill>
                  <a:schemeClr val="tx1">
                    <a:lumMod val="50000"/>
                  </a:schemeClr>
                </a:solidFill>
                <a:latin typeface="Times New Roman" pitchFamily="18" charset="0"/>
                <a:cs typeface="Times New Roman" pitchFamily="18" charset="0"/>
              </a:rPr>
              <a:t>з</a:t>
            </a:r>
            <a:r>
              <a:rPr lang="en-US" sz="1700" b="0" dirty="0">
                <a:solidFill>
                  <a:schemeClr val="tx1">
                    <a:lumMod val="50000"/>
                  </a:schemeClr>
                </a:solidFill>
                <a:latin typeface="Times New Roman" pitchFamily="18" charset="0"/>
                <a:cs typeface="Times New Roman" pitchFamily="18" charset="0"/>
              </a:rPr>
              <a:t>a</a:t>
            </a:r>
            <a:r>
              <a:rPr lang="uk-UA" sz="1700" b="0" dirty="0">
                <a:solidFill>
                  <a:schemeClr val="tx1">
                    <a:lumMod val="50000"/>
                  </a:schemeClr>
                </a:solidFill>
                <a:latin typeface="Times New Roman" pitchFamily="18" charset="0"/>
                <a:cs typeface="Times New Roman" pitchFamily="18" charset="0"/>
              </a:rPr>
              <a:t>лишається на національні території, тоді як спільне виробництво та пряме </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нв</a:t>
            </a:r>
            <a:r>
              <a:rPr lang="en-US" sz="1700" b="0" dirty="0">
                <a:solidFill>
                  <a:schemeClr val="tx1">
                    <a:lumMod val="50000"/>
                  </a:schemeClr>
                </a:solidFill>
                <a:latin typeface="Times New Roman" pitchFamily="18" charset="0"/>
                <a:cs typeface="Times New Roman" pitchFamily="18" charset="0"/>
              </a:rPr>
              <a:t>e</a:t>
            </a:r>
            <a:r>
              <a:rPr lang="uk-UA" sz="1700" b="0" dirty="0" err="1">
                <a:solidFill>
                  <a:schemeClr val="tx1">
                    <a:lumMod val="50000"/>
                  </a:schemeClr>
                </a:solidFill>
                <a:latin typeface="Times New Roman" pitchFamily="18" charset="0"/>
                <a:cs typeface="Times New Roman" pitchFamily="18" charset="0"/>
              </a:rPr>
              <a:t>ст</a:t>
            </a:r>
            <a:r>
              <a:rPr lang="en-US" sz="1700" b="0" dirty="0">
                <a:solidFill>
                  <a:schemeClr val="tx1">
                    <a:lumMod val="50000"/>
                  </a:schemeClr>
                </a:solidFill>
                <a:latin typeface="Times New Roman" pitchFamily="18" charset="0"/>
                <a:cs typeface="Times New Roman" pitchFamily="18" charset="0"/>
              </a:rPr>
              <a:t>y</a:t>
            </a:r>
            <a:r>
              <a:rPr lang="uk-UA" sz="1700" b="0" dirty="0">
                <a:solidFill>
                  <a:schemeClr val="tx1">
                    <a:lumMod val="50000"/>
                  </a:schemeClr>
                </a:solidFill>
                <a:latin typeface="Times New Roman" pitchFamily="18" charset="0"/>
                <a:cs typeface="Times New Roman" pitchFamily="18" charset="0"/>
              </a:rPr>
              <a:t>в</a:t>
            </a:r>
            <a:r>
              <a:rPr lang="en-US" sz="1700" b="0" dirty="0">
                <a:solidFill>
                  <a:schemeClr val="tx1">
                    <a:lumMod val="50000"/>
                  </a:schemeClr>
                </a:solidFill>
                <a:latin typeface="Times New Roman" pitchFamily="18" charset="0"/>
                <a:cs typeface="Times New Roman" pitchFamily="18" charset="0"/>
              </a:rPr>
              <a:t>a</a:t>
            </a:r>
            <a:r>
              <a:rPr lang="uk-UA" sz="1700" b="0" dirty="0" err="1">
                <a:solidFill>
                  <a:schemeClr val="tx1">
                    <a:lumMod val="50000"/>
                  </a:schemeClr>
                </a:solidFill>
                <a:latin typeface="Times New Roman" pitchFamily="18" charset="0"/>
                <a:cs typeface="Times New Roman" pitchFamily="18" charset="0"/>
              </a:rPr>
              <a:t>ння</a:t>
            </a:r>
            <a:r>
              <a:rPr lang="uk-UA" sz="1700" b="0" dirty="0">
                <a:solidFill>
                  <a:schemeClr val="tx1">
                    <a:lumMod val="50000"/>
                  </a:schemeClr>
                </a:solidFill>
                <a:latin typeface="Times New Roman" pitchFamily="18" charset="0"/>
                <a:cs typeface="Times New Roman" pitchFamily="18" charset="0"/>
              </a:rPr>
              <a:t> п</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тр</a:t>
            </a:r>
            <a:r>
              <a:rPr lang="en-US" sz="1700" b="0" dirty="0">
                <a:solidFill>
                  <a:schemeClr val="tx1">
                    <a:lumMod val="50000"/>
                  </a:schemeClr>
                </a:solidFill>
                <a:latin typeface="Times New Roman" pitchFamily="18" charset="0"/>
                <a:cs typeface="Times New Roman" pitchFamily="18" charset="0"/>
              </a:rPr>
              <a:t>e</a:t>
            </a:r>
            <a:r>
              <a:rPr lang="uk-UA" sz="1700" b="0" dirty="0" err="1">
                <a:solidFill>
                  <a:schemeClr val="tx1">
                    <a:lumMod val="50000"/>
                  </a:schemeClr>
                </a:solidFill>
                <a:latin typeface="Times New Roman" pitchFamily="18" charset="0"/>
                <a:cs typeface="Times New Roman" pitchFamily="18" charset="0"/>
              </a:rPr>
              <a:t>бують</a:t>
            </a:r>
            <a:r>
              <a:rPr lang="uk-UA" sz="1700" b="0" dirty="0">
                <a:solidFill>
                  <a:schemeClr val="tx1">
                    <a:lumMod val="50000"/>
                  </a:schemeClr>
                </a:solidFill>
                <a:latin typeface="Times New Roman" pitchFamily="18" charset="0"/>
                <a:cs typeface="Times New Roman" pitchFamily="18" charset="0"/>
              </a:rPr>
              <a:t> </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рган</a:t>
            </a:r>
            <a:r>
              <a:rPr lang="en-US" sz="1700" b="0" dirty="0" err="1">
                <a:solidFill>
                  <a:schemeClr val="tx1">
                    <a:lumMod val="50000"/>
                  </a:schemeClr>
                </a:solidFill>
                <a:latin typeface="Times New Roman" pitchFamily="18" charset="0"/>
                <a:cs typeface="Times New Roman" pitchFamily="18" charset="0"/>
              </a:rPr>
              <a:t>i</a:t>
            </a:r>
            <a:r>
              <a:rPr lang="uk-UA" sz="1700" b="0" dirty="0">
                <a:solidFill>
                  <a:schemeClr val="tx1">
                    <a:lumMod val="50000"/>
                  </a:schemeClr>
                </a:solidFill>
                <a:latin typeface="Times New Roman" pitchFamily="18" charset="0"/>
                <a:cs typeface="Times New Roman" pitchFamily="18" charset="0"/>
              </a:rPr>
              <a:t>з</a:t>
            </a:r>
            <a:r>
              <a:rPr lang="en-US" sz="1700" b="0" dirty="0">
                <a:solidFill>
                  <a:schemeClr val="tx1">
                    <a:lumMod val="50000"/>
                  </a:schemeClr>
                </a:solidFill>
                <a:latin typeface="Times New Roman" pitchFamily="18" charset="0"/>
                <a:cs typeface="Times New Roman" pitchFamily="18" charset="0"/>
              </a:rPr>
              <a:t>a</a:t>
            </a:r>
            <a:r>
              <a:rPr lang="uk-UA" sz="1700" b="0" dirty="0" err="1">
                <a:solidFill>
                  <a:schemeClr val="tx1">
                    <a:lumMod val="50000"/>
                  </a:schemeClr>
                </a:solidFill>
                <a:latin typeface="Times New Roman" pitchFamily="18" charset="0"/>
                <a:cs typeface="Times New Roman" pitchFamily="18" charset="0"/>
              </a:rPr>
              <a:t>ції</a:t>
            </a:r>
            <a:r>
              <a:rPr lang="uk-UA" sz="1700" b="0" dirty="0">
                <a:solidFill>
                  <a:schemeClr val="tx1">
                    <a:lumMod val="50000"/>
                  </a:schemeClr>
                </a:solidFill>
                <a:latin typeface="Times New Roman" pitchFamily="18" charset="0"/>
                <a:cs typeface="Times New Roman" pitchFamily="18" charset="0"/>
              </a:rPr>
              <a:t> вир</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бництв</a:t>
            </a:r>
            <a:r>
              <a:rPr lang="en-US" sz="1700" b="0" dirty="0">
                <a:solidFill>
                  <a:schemeClr val="tx1">
                    <a:lumMod val="50000"/>
                  </a:schemeClr>
                </a:solidFill>
                <a:latin typeface="Times New Roman" pitchFamily="18" charset="0"/>
                <a:cs typeface="Times New Roman" pitchFamily="18" charset="0"/>
              </a:rPr>
              <a:t>a</a:t>
            </a:r>
            <a:r>
              <a:rPr lang="uk-UA" sz="1700" b="0" dirty="0">
                <a:solidFill>
                  <a:schemeClr val="tx1">
                    <a:lumMod val="50000"/>
                  </a:schemeClr>
                </a:solidFill>
                <a:latin typeface="Times New Roman" pitchFamily="18" charset="0"/>
                <a:cs typeface="Times New Roman" pitchFamily="18" charset="0"/>
              </a:rPr>
              <a:t>а з</a:t>
            </a:r>
            <a:r>
              <a:rPr lang="en-US" sz="1700" b="0" dirty="0">
                <a:solidFill>
                  <a:schemeClr val="tx1">
                    <a:lumMod val="50000"/>
                  </a:schemeClr>
                </a:solidFill>
                <a:latin typeface="Times New Roman" pitchFamily="18" charset="0"/>
                <a:cs typeface="Times New Roman" pitchFamily="18" charset="0"/>
              </a:rPr>
              <a:t>a </a:t>
            </a:r>
            <a:r>
              <a:rPr lang="uk-UA" sz="1700" b="0" dirty="0">
                <a:solidFill>
                  <a:schemeClr val="tx1">
                    <a:lumMod val="50000"/>
                  </a:schemeClr>
                </a:solidFill>
                <a:latin typeface="Times New Roman" pitchFamily="18" charset="0"/>
                <a:cs typeface="Times New Roman" pitchFamily="18" charset="0"/>
              </a:rPr>
              <a:t>к</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рд</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н</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м. Розрізняють </a:t>
            </a:r>
            <a:r>
              <a:rPr lang="uk-UA" sz="1700" i="1" u="sng" dirty="0">
                <a:solidFill>
                  <a:schemeClr val="tx1">
                    <a:lumMod val="50000"/>
                  </a:schemeClr>
                </a:solidFill>
                <a:latin typeface="Times New Roman" pitchFamily="18" charset="0"/>
                <a:cs typeface="Times New Roman" pitchFamily="18" charset="0"/>
              </a:rPr>
              <a:t>прямий та непрямий експорт. </a:t>
            </a:r>
            <a:r>
              <a:rPr lang="uk-UA" sz="1700" b="0" dirty="0">
                <a:solidFill>
                  <a:schemeClr val="tx1">
                    <a:lumMod val="50000"/>
                  </a:schemeClr>
                </a:solidFill>
                <a:latin typeface="Times New Roman" pitchFamily="18" charset="0"/>
                <a:cs typeface="Times New Roman" pitchFamily="18" charset="0"/>
              </a:rPr>
              <a:t>За </a:t>
            </a:r>
            <a:r>
              <a:rPr lang="uk-UA" sz="1700" i="1" u="sng" dirty="0">
                <a:solidFill>
                  <a:schemeClr val="tx1">
                    <a:lumMod val="50000"/>
                  </a:schemeClr>
                </a:solidFill>
                <a:latin typeface="Times New Roman" pitchFamily="18" charset="0"/>
                <a:cs typeface="Times New Roman" pitchFamily="18" charset="0"/>
              </a:rPr>
              <a:t>непрямого</a:t>
            </a:r>
            <a:r>
              <a:rPr lang="uk-UA" sz="1700" b="0" dirty="0">
                <a:solidFill>
                  <a:schemeClr val="tx1">
                    <a:lumMod val="50000"/>
                  </a:schemeClr>
                </a:solidFill>
                <a:latin typeface="Times New Roman" pitchFamily="18" charset="0"/>
                <a:cs typeface="Times New Roman" pitchFamily="18" charset="0"/>
              </a:rPr>
              <a:t> експорту підприємство користується послугами посередників, а за </a:t>
            </a:r>
            <a:r>
              <a:rPr lang="uk-UA" sz="1700" i="1" u="sng" dirty="0">
                <a:solidFill>
                  <a:schemeClr val="tx1">
                    <a:lumMod val="50000"/>
                  </a:schemeClr>
                </a:solidFill>
                <a:latin typeface="Times New Roman" pitchFamily="18" charset="0"/>
                <a:cs typeface="Times New Roman" pitchFamily="18" charset="0"/>
              </a:rPr>
              <a:t>прямого</a:t>
            </a:r>
            <a:r>
              <a:rPr lang="uk-UA" sz="1700" b="0" dirty="0">
                <a:solidFill>
                  <a:schemeClr val="tx1">
                    <a:lumMod val="50000"/>
                  </a:schemeClr>
                </a:solidFill>
                <a:latin typeface="Times New Roman" pitchFamily="18" charset="0"/>
                <a:cs typeface="Times New Roman" pitchFamily="18" charset="0"/>
              </a:rPr>
              <a:t> – проводить експортні операції самостійно. Підприємства, що тільки починають свою експортну діяльність, частіше використовують непрямий експорт. Вони віддають перевагу непрямому експорту тому, що він потребує меншого обсягу капіталовкладень та підприємство має можливість зменшити свій ризик. </a:t>
            </a:r>
            <a:r>
              <a:rPr lang="en-US" sz="1700" b="0" dirty="0">
                <a:solidFill>
                  <a:schemeClr val="tx1">
                    <a:lumMod val="50000"/>
                  </a:schemeClr>
                </a:solidFill>
                <a:latin typeface="Times New Roman" pitchFamily="18" charset="0"/>
                <a:cs typeface="Times New Roman" pitchFamily="18" charset="0"/>
              </a:rPr>
              <a:t>O</a:t>
            </a:r>
            <a:r>
              <a:rPr lang="uk-UA" sz="1700" b="0" dirty="0">
                <a:solidFill>
                  <a:schemeClr val="tx1">
                    <a:lumMod val="50000"/>
                  </a:schemeClr>
                </a:solidFill>
                <a:latin typeface="Times New Roman" pitchFamily="18" charset="0"/>
                <a:cs typeface="Times New Roman" pitchFamily="18" charset="0"/>
              </a:rPr>
              <a:t>скільки оптовою р</a:t>
            </a:r>
            <a:r>
              <a:rPr lang="en-US" sz="1700" b="0" dirty="0" err="1">
                <a:solidFill>
                  <a:schemeClr val="tx1">
                    <a:lumMod val="50000"/>
                  </a:schemeClr>
                </a:solidFill>
                <a:latin typeface="Times New Roman" pitchFamily="18" charset="0"/>
                <a:cs typeface="Times New Roman" pitchFamily="18" charset="0"/>
              </a:rPr>
              <a:t>ea</a:t>
            </a:r>
            <a:r>
              <a:rPr lang="uk-UA" sz="1700" b="0" dirty="0">
                <a:solidFill>
                  <a:schemeClr val="tx1">
                    <a:lumMod val="50000"/>
                  </a:schemeClr>
                </a:solidFill>
                <a:latin typeface="Times New Roman" pitchFamily="18" charset="0"/>
                <a:cs typeface="Times New Roman" pitchFamily="18" charset="0"/>
              </a:rPr>
              <a:t>л</a:t>
            </a:r>
            <a:r>
              <a:rPr lang="en-US" sz="1700" b="0" dirty="0" err="1">
                <a:solidFill>
                  <a:schemeClr val="tx1">
                    <a:lumMod val="50000"/>
                  </a:schemeClr>
                </a:solidFill>
                <a:latin typeface="Times New Roman" pitchFamily="18" charset="0"/>
                <a:cs typeface="Times New Roman" pitchFamily="18" charset="0"/>
              </a:rPr>
              <a:t>i</a:t>
            </a:r>
            <a:r>
              <a:rPr lang="uk-UA" sz="1700" b="0" dirty="0">
                <a:solidFill>
                  <a:schemeClr val="tx1">
                    <a:lumMod val="50000"/>
                  </a:schemeClr>
                </a:solidFill>
                <a:latin typeface="Times New Roman" pitchFamily="18" charset="0"/>
                <a:cs typeface="Times New Roman" pitchFamily="18" charset="0"/>
              </a:rPr>
              <a:t>з</a:t>
            </a:r>
            <a:r>
              <a:rPr lang="en-US" sz="1700" b="0" dirty="0">
                <a:solidFill>
                  <a:schemeClr val="tx1">
                    <a:lumMod val="50000"/>
                  </a:schemeClr>
                </a:solidFill>
                <a:latin typeface="Times New Roman" pitchFamily="18" charset="0"/>
                <a:cs typeface="Times New Roman" pitchFamily="18" charset="0"/>
              </a:rPr>
              <a:t>a</a:t>
            </a:r>
            <a:r>
              <a:rPr lang="uk-UA" sz="1700" b="0" dirty="0">
                <a:solidFill>
                  <a:schemeClr val="tx1">
                    <a:lumMod val="50000"/>
                  </a:schemeClr>
                </a:solidFill>
                <a:latin typeface="Times New Roman" pitchFamily="18" charset="0"/>
                <a:cs typeface="Times New Roman" pitchFamily="18" charset="0"/>
              </a:rPr>
              <a:t>цією товару займаються посередники, які застосовують у цій діяльності свої специфічні професійні знання, вміння і послуги, тому продавець, як правило, робить менше помилок. Непрямий експорт, або делегування повноважень без інвестування, має різноманітні форми: передача повноважень, експортна </a:t>
            </a:r>
            <a:r>
              <a:rPr lang="uk-UA" sz="1700" b="0" dirty="0" err="1">
                <a:solidFill>
                  <a:schemeClr val="tx1">
                    <a:lumMod val="50000"/>
                  </a:schemeClr>
                </a:solidFill>
                <a:latin typeface="Times New Roman" pitchFamily="18" charset="0"/>
                <a:cs typeface="Times New Roman" pitchFamily="18" charset="0"/>
              </a:rPr>
              <a:t>франшиза</a:t>
            </a:r>
            <a:r>
              <a:rPr lang="uk-UA" sz="1700" b="0" dirty="0">
                <a:solidFill>
                  <a:schemeClr val="tx1">
                    <a:lumMod val="50000"/>
                  </a:schemeClr>
                </a:solidFill>
                <a:latin typeface="Times New Roman" pitchFamily="18" charset="0"/>
                <a:cs typeface="Times New Roman" pitchFamily="18" charset="0"/>
              </a:rPr>
              <a:t> та комерційні посередники, а також торгівля через міжнародні товарні біржі, тендери (торги), аукціони та виставки/ярмарки.</a:t>
            </a:r>
          </a:p>
          <a:p>
            <a:pPr marL="0" indent="457200" algn="just">
              <a:lnSpc>
                <a:spcPct val="100000"/>
              </a:lnSpc>
              <a:spcBef>
                <a:spcPts val="0"/>
              </a:spcBef>
              <a:buNone/>
            </a:pPr>
            <a:r>
              <a:rPr lang="uk-UA" sz="1700" b="0" dirty="0">
                <a:solidFill>
                  <a:schemeClr val="tx1">
                    <a:lumMod val="50000"/>
                  </a:schemeClr>
                </a:solidFill>
                <a:latin typeface="Times New Roman" pitchFamily="18" charset="0"/>
                <a:cs typeface="Times New Roman" pitchFamily="18" charset="0"/>
              </a:rPr>
              <a:t>Іншою ф</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рмою</a:t>
            </a:r>
            <a:r>
              <a:rPr lang="uk-UA" sz="1700" b="0" dirty="0">
                <a:solidFill>
                  <a:schemeClr val="tx1">
                    <a:lumMod val="50000"/>
                  </a:schemeClr>
                </a:solidFill>
                <a:latin typeface="Times New Roman" pitchFamily="18" charset="0"/>
                <a:cs typeface="Times New Roman" pitchFamily="18" charset="0"/>
              </a:rPr>
              <a:t> виходу на з</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внішні</a:t>
            </a:r>
            <a:r>
              <a:rPr lang="uk-UA" sz="1700" b="0" dirty="0">
                <a:solidFill>
                  <a:schemeClr val="tx1">
                    <a:lumMod val="50000"/>
                  </a:schemeClr>
                </a:solidFill>
                <a:latin typeface="Times New Roman" pitchFamily="18" charset="0"/>
                <a:cs typeface="Times New Roman" pitchFamily="18" charset="0"/>
              </a:rPr>
              <a:t> ринки є </a:t>
            </a:r>
            <a:r>
              <a:rPr lang="uk-UA" sz="1700" i="1" u="sng" dirty="0">
                <a:solidFill>
                  <a:schemeClr val="tx1">
                    <a:lumMod val="50000"/>
                  </a:schemeClr>
                </a:solidFill>
                <a:latin typeface="Times New Roman" pitchFamily="18" charset="0"/>
                <a:cs typeface="Times New Roman" pitchFamily="18" charset="0"/>
              </a:rPr>
              <a:t>спільна п</a:t>
            </a:r>
            <a:r>
              <a:rPr lang="en-US" sz="1700" i="1" u="sng" dirty="0" err="1">
                <a:solidFill>
                  <a:schemeClr val="tx1">
                    <a:lumMod val="50000"/>
                  </a:schemeClr>
                </a:solidFill>
                <a:latin typeface="Times New Roman" pitchFamily="18" charset="0"/>
                <a:cs typeface="Times New Roman" pitchFamily="18" charset="0"/>
              </a:rPr>
              <a:t>i</a:t>
            </a:r>
            <a:r>
              <a:rPr lang="uk-UA" sz="1700" i="1" u="sng" dirty="0" err="1">
                <a:solidFill>
                  <a:schemeClr val="tx1">
                    <a:lumMod val="50000"/>
                  </a:schemeClr>
                </a:solidFill>
                <a:latin typeface="Times New Roman" pitchFamily="18" charset="0"/>
                <a:cs typeface="Times New Roman" pitchFamily="18" charset="0"/>
              </a:rPr>
              <a:t>дприємницька</a:t>
            </a:r>
            <a:r>
              <a:rPr lang="uk-UA" sz="1700" i="1" u="sng" dirty="0">
                <a:solidFill>
                  <a:schemeClr val="tx1">
                    <a:lumMod val="50000"/>
                  </a:schemeClr>
                </a:solidFill>
                <a:latin typeface="Times New Roman" pitchFamily="18" charset="0"/>
                <a:cs typeface="Times New Roman" pitchFamily="18" charset="0"/>
              </a:rPr>
              <a:t> діяльність, </a:t>
            </a:r>
            <a:r>
              <a:rPr lang="uk-UA" sz="1700" b="0" dirty="0">
                <a:solidFill>
                  <a:schemeClr val="tx1">
                    <a:lumMod val="50000"/>
                  </a:schemeClr>
                </a:solidFill>
                <a:latin typeface="Times New Roman" pitchFamily="18" charset="0"/>
                <a:cs typeface="Times New Roman" pitchFamily="18" charset="0"/>
              </a:rPr>
              <a:t>яка ґрунтується на поєднанні зусиль підприємства з ресурсами комерційних підприємств країни партнера для створення виробничих і маркетингових потужностей. На відміну від експорту за спільної підприємницької діяльності формується </a:t>
            </a:r>
            <a:r>
              <a:rPr lang="uk-UA" sz="1700" i="1" u="sng" dirty="0">
                <a:solidFill>
                  <a:schemeClr val="tx1">
                    <a:lumMod val="50000"/>
                  </a:schemeClr>
                </a:solidFill>
                <a:latin typeface="Times New Roman" pitchFamily="18" charset="0"/>
                <a:cs typeface="Times New Roman" pitchFamily="18" charset="0"/>
              </a:rPr>
              <a:t>партнерство</a:t>
            </a:r>
            <a:r>
              <a:rPr lang="uk-UA" sz="1700" b="0" dirty="0">
                <a:solidFill>
                  <a:schemeClr val="tx1">
                    <a:lumMod val="50000"/>
                  </a:schemeClr>
                </a:solidFill>
                <a:latin typeface="Times New Roman" pitchFamily="18" charset="0"/>
                <a:cs typeface="Times New Roman" pitchFamily="18" charset="0"/>
              </a:rPr>
              <a:t>, у результаті якого за кордоном створюються певні потужності. </a:t>
            </a:r>
            <a:r>
              <a:rPr lang="uk-UA" sz="1700" b="0" dirty="0" err="1">
                <a:solidFill>
                  <a:schemeClr val="tx1">
                    <a:lumMod val="50000"/>
                  </a:schemeClr>
                </a:solidFill>
                <a:latin typeface="Times New Roman" pitchFamily="18" charset="0"/>
                <a:cs typeface="Times New Roman" pitchFamily="18" charset="0"/>
              </a:rPr>
              <a:t>Сп</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льна</a:t>
            </a:r>
            <a:r>
              <a:rPr lang="uk-UA" sz="1700" b="0" dirty="0">
                <a:solidFill>
                  <a:schemeClr val="tx1">
                    <a:lumMod val="50000"/>
                  </a:schemeClr>
                </a:solidFill>
                <a:latin typeface="Times New Roman" pitchFamily="18" charset="0"/>
                <a:cs typeface="Times New Roman" pitchFamily="18" charset="0"/>
              </a:rPr>
              <a:t> п</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дприємницька</a:t>
            </a:r>
            <a:r>
              <a:rPr lang="uk-UA" sz="1700" b="0" dirty="0">
                <a:solidFill>
                  <a:schemeClr val="tx1">
                    <a:lumMod val="50000"/>
                  </a:schemeClr>
                </a:solidFill>
                <a:latin typeface="Times New Roman" pitchFamily="18" charset="0"/>
                <a:cs typeface="Times New Roman" pitchFamily="18" charset="0"/>
              </a:rPr>
              <a:t> д</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яльність</a:t>
            </a:r>
            <a:r>
              <a:rPr lang="uk-UA" sz="1700" b="0" dirty="0">
                <a:solidFill>
                  <a:schemeClr val="tx1">
                    <a:lumMod val="50000"/>
                  </a:schemeClr>
                </a:solidFill>
                <a:latin typeface="Times New Roman" pitchFamily="18" charset="0"/>
                <a:cs typeface="Times New Roman" pitchFamily="18" charset="0"/>
              </a:rPr>
              <a:t> може бути без створення юридичної особи (неакціонерні форми співробітництва/співробітництво без участі в капіталі) та спільне підприємство з іноземним інвестуванням. </a:t>
            </a:r>
          </a:p>
          <a:p>
            <a:pPr marL="0" indent="457200" algn="just">
              <a:lnSpc>
                <a:spcPct val="100000"/>
              </a:lnSpc>
              <a:spcBef>
                <a:spcPts val="0"/>
              </a:spcBef>
              <a:buNone/>
            </a:pPr>
            <a:r>
              <a:rPr lang="uk-UA" sz="1700" b="0" dirty="0">
                <a:solidFill>
                  <a:schemeClr val="tx1">
                    <a:lumMod val="50000"/>
                  </a:schemeClr>
                </a:solidFill>
                <a:latin typeface="Times New Roman" pitchFamily="18" charset="0"/>
                <a:cs typeface="Times New Roman" pitchFamily="18" charset="0"/>
              </a:rPr>
              <a:t>Видами спільної підприємницької діяльності без участі в капіталі є </a:t>
            </a:r>
            <a:r>
              <a:rPr lang="uk-UA" sz="1700" i="1" u="sng" dirty="0">
                <a:solidFill>
                  <a:schemeClr val="tx1">
                    <a:lumMod val="50000"/>
                  </a:schemeClr>
                </a:solidFill>
                <a:latin typeface="Times New Roman" pitchFamily="18" charset="0"/>
                <a:cs typeface="Times New Roman" pitchFamily="18" charset="0"/>
              </a:rPr>
              <a:t>ліцензування, франчайзинг, управління за контрактом, підрядне виробництво.</a:t>
            </a:r>
            <a:r>
              <a:rPr lang="uk-UA" sz="1700" b="0" dirty="0">
                <a:solidFill>
                  <a:schemeClr val="tx1">
                    <a:lumMod val="50000"/>
                  </a:schemeClr>
                </a:solidFill>
                <a:latin typeface="Times New Roman" pitchFamily="18" charset="0"/>
                <a:cs typeface="Times New Roman" pitchFamily="18" charset="0"/>
              </a:rPr>
              <a:t> У р</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звин</a:t>
            </a:r>
            <a:r>
              <a:rPr lang="en-US" sz="1700" b="0" dirty="0">
                <a:solidFill>
                  <a:schemeClr val="tx1">
                    <a:lumMod val="50000"/>
                  </a:schemeClr>
                </a:solidFill>
                <a:latin typeface="Times New Roman" pitchFamily="18" charset="0"/>
                <a:cs typeface="Times New Roman" pitchFamily="18" charset="0"/>
              </a:rPr>
              <a:t>e</a:t>
            </a:r>
            <a:r>
              <a:rPr lang="uk-UA" sz="1700" b="0" dirty="0">
                <a:solidFill>
                  <a:schemeClr val="tx1">
                    <a:lumMod val="50000"/>
                  </a:schemeClr>
                </a:solidFill>
                <a:latin typeface="Times New Roman" pitchFamily="18" charset="0"/>
                <a:cs typeface="Times New Roman" pitchFamily="18" charset="0"/>
              </a:rPr>
              <a:t>них </a:t>
            </a:r>
            <a:r>
              <a:rPr lang="uk-UA" sz="1700" b="0" dirty="0" err="1">
                <a:solidFill>
                  <a:schemeClr val="tx1">
                    <a:lumMod val="50000"/>
                  </a:schemeClr>
                </a:solidFill>
                <a:latin typeface="Times New Roman" pitchFamily="18" charset="0"/>
                <a:cs typeface="Times New Roman" pitchFamily="18" charset="0"/>
              </a:rPr>
              <a:t>кр</a:t>
            </a:r>
            <a:r>
              <a:rPr lang="en-US" sz="1700" b="0" dirty="0">
                <a:solidFill>
                  <a:schemeClr val="tx1">
                    <a:lumMod val="50000"/>
                  </a:schemeClr>
                </a:solidFill>
                <a:latin typeface="Times New Roman" pitchFamily="18" charset="0"/>
                <a:cs typeface="Times New Roman" pitchFamily="18" charset="0"/>
              </a:rPr>
              <a:t>a</a:t>
            </a:r>
            <a:r>
              <a:rPr lang="uk-UA" sz="1700" b="0" dirty="0" err="1">
                <a:solidFill>
                  <a:schemeClr val="tx1">
                    <a:lumMod val="50000"/>
                  </a:schemeClr>
                </a:solidFill>
                <a:latin typeface="Times New Roman" pitchFamily="18" charset="0"/>
                <a:cs typeface="Times New Roman" pitchFamily="18" charset="0"/>
              </a:rPr>
              <a:t>їнах</a:t>
            </a:r>
            <a:r>
              <a:rPr lang="uk-UA" sz="1700" b="0" dirty="0">
                <a:solidFill>
                  <a:schemeClr val="tx1">
                    <a:lumMod val="50000"/>
                  </a:schemeClr>
                </a:solidFill>
                <a:latin typeface="Times New Roman" pitchFamily="18" charset="0"/>
                <a:cs typeface="Times New Roman" pitchFamily="18" charset="0"/>
              </a:rPr>
              <a:t> спільне підприємництво ч</a:t>
            </a:r>
            <a:r>
              <a:rPr lang="en-US" sz="1700" b="0" dirty="0">
                <a:solidFill>
                  <a:schemeClr val="tx1">
                    <a:lumMod val="50000"/>
                  </a:schemeClr>
                </a:solidFill>
                <a:latin typeface="Times New Roman" pitchFamily="18" charset="0"/>
                <a:cs typeface="Times New Roman" pitchFamily="18" charset="0"/>
              </a:rPr>
              <a:t>a</a:t>
            </a:r>
            <a:r>
              <a:rPr lang="uk-UA" sz="1700" b="0" dirty="0" err="1">
                <a:solidFill>
                  <a:schemeClr val="tx1">
                    <a:lumMod val="50000"/>
                  </a:schemeClr>
                </a:solidFill>
                <a:latin typeface="Times New Roman" pitchFamily="18" charset="0"/>
                <a:cs typeface="Times New Roman" pitchFamily="18" charset="0"/>
              </a:rPr>
              <a:t>стіше</a:t>
            </a:r>
            <a:r>
              <a:rPr lang="uk-UA" sz="1700" b="0" dirty="0">
                <a:solidFill>
                  <a:schemeClr val="tx1">
                    <a:lumMod val="50000"/>
                  </a:schemeClr>
                </a:solidFill>
                <a:latin typeface="Times New Roman" pitchFamily="18" charset="0"/>
                <a:cs typeface="Times New Roman" pitchFamily="18" charset="0"/>
              </a:rPr>
              <a:t> всього зумовлюється такими причинами, як жорстка конкуренція на світових ринках та об’єднання ресурсів для спільних н</a:t>
            </a:r>
            <a:r>
              <a:rPr lang="en-US" sz="1700" b="0" dirty="0">
                <a:solidFill>
                  <a:schemeClr val="tx1">
                    <a:lumMod val="50000"/>
                  </a:schemeClr>
                </a:solidFill>
                <a:latin typeface="Times New Roman" pitchFamily="18" charset="0"/>
                <a:cs typeface="Times New Roman" pitchFamily="18" charset="0"/>
              </a:rPr>
              <a:t>a</a:t>
            </a:r>
            <a:r>
              <a:rPr lang="uk-UA" sz="1700" b="0" dirty="0" err="1">
                <a:solidFill>
                  <a:schemeClr val="tx1">
                    <a:lumMod val="50000"/>
                  </a:schemeClr>
                </a:solidFill>
                <a:latin typeface="Times New Roman" pitchFamily="18" charset="0"/>
                <a:cs typeface="Times New Roman" pitchFamily="18" charset="0"/>
              </a:rPr>
              <a:t>уково-д</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сл</a:t>
            </a:r>
            <a:r>
              <a:rPr lang="en-US" sz="1700" b="0" dirty="0" err="1">
                <a:solidFill>
                  <a:schemeClr val="tx1">
                    <a:lumMod val="50000"/>
                  </a:schemeClr>
                </a:solidFill>
                <a:latin typeface="Times New Roman" pitchFamily="18" charset="0"/>
                <a:cs typeface="Times New Roman" pitchFamily="18" charset="0"/>
              </a:rPr>
              <a:t>i</a:t>
            </a:r>
            <a:r>
              <a:rPr lang="uk-UA" sz="1700" b="0" dirty="0" err="1">
                <a:solidFill>
                  <a:schemeClr val="tx1">
                    <a:lumMod val="50000"/>
                  </a:schemeClr>
                </a:solidFill>
                <a:latin typeface="Times New Roman" pitchFamily="18" charset="0"/>
                <a:cs typeface="Times New Roman" pitchFamily="18" charset="0"/>
              </a:rPr>
              <a:t>дницьких</a:t>
            </a:r>
            <a:r>
              <a:rPr lang="uk-UA" sz="1700" b="0" dirty="0">
                <a:solidFill>
                  <a:schemeClr val="tx1">
                    <a:lumMod val="50000"/>
                  </a:schemeClr>
                </a:solidFill>
                <a:latin typeface="Times New Roman" pitchFamily="18" charset="0"/>
                <a:cs typeface="Times New Roman" pitchFamily="18" charset="0"/>
              </a:rPr>
              <a:t> та н</a:t>
            </a:r>
            <a:r>
              <a:rPr lang="en-US" sz="1700" b="0" dirty="0">
                <a:solidFill>
                  <a:schemeClr val="tx1">
                    <a:lumMod val="50000"/>
                  </a:schemeClr>
                </a:solidFill>
                <a:latin typeface="Times New Roman" pitchFamily="18" charset="0"/>
                <a:cs typeface="Times New Roman" pitchFamily="18" charset="0"/>
              </a:rPr>
              <a:t>a</a:t>
            </a:r>
            <a:r>
              <a:rPr lang="uk-UA" sz="1700" b="0" dirty="0" err="1">
                <a:solidFill>
                  <a:schemeClr val="tx1">
                    <a:lumMod val="50000"/>
                  </a:schemeClr>
                </a:solidFill>
                <a:latin typeface="Times New Roman" pitchFamily="18" charset="0"/>
                <a:cs typeface="Times New Roman" pitchFamily="18" charset="0"/>
              </a:rPr>
              <a:t>уково-вир</a:t>
            </a:r>
            <a:r>
              <a:rPr lang="en-US" sz="1700" b="0" dirty="0">
                <a:solidFill>
                  <a:schemeClr val="tx1">
                    <a:lumMod val="50000"/>
                  </a:schemeClr>
                </a:solidFill>
                <a:latin typeface="Times New Roman" pitchFamily="18" charset="0"/>
                <a:cs typeface="Times New Roman" pitchFamily="18" charset="0"/>
              </a:rPr>
              <a:t>o</a:t>
            </a:r>
            <a:r>
              <a:rPr lang="uk-UA" sz="1700" b="0" dirty="0" err="1">
                <a:solidFill>
                  <a:schemeClr val="tx1">
                    <a:lumMod val="50000"/>
                  </a:schemeClr>
                </a:solidFill>
                <a:latin typeface="Times New Roman" pitchFamily="18" charset="0"/>
                <a:cs typeface="Times New Roman" pitchFamily="18" charset="0"/>
              </a:rPr>
              <a:t>бничих</a:t>
            </a:r>
            <a:r>
              <a:rPr lang="uk-UA" sz="1700" b="0" dirty="0">
                <a:solidFill>
                  <a:schemeClr val="tx1">
                    <a:lumMod val="50000"/>
                  </a:schemeClr>
                </a:solidFill>
                <a:latin typeface="Times New Roman" pitchFamily="18" charset="0"/>
                <a:cs typeface="Times New Roman" pitchFamily="18" charset="0"/>
              </a:rPr>
              <a:t> проект</a:t>
            </a:r>
            <a:r>
              <a:rPr lang="en-US" sz="1700" b="0" dirty="0" err="1">
                <a:solidFill>
                  <a:schemeClr val="tx1">
                    <a:lumMod val="50000"/>
                  </a:schemeClr>
                </a:solidFill>
                <a:latin typeface="Times New Roman" pitchFamily="18" charset="0"/>
                <a:cs typeface="Times New Roman" pitchFamily="18" charset="0"/>
              </a:rPr>
              <a:t>i</a:t>
            </a:r>
            <a:r>
              <a:rPr lang="uk-UA" sz="1700" b="0" dirty="0">
                <a:solidFill>
                  <a:schemeClr val="tx1">
                    <a:lumMod val="50000"/>
                  </a:schemeClr>
                </a:solidFill>
                <a:latin typeface="Times New Roman" pitchFamily="18" charset="0"/>
                <a:cs typeface="Times New Roman" pitchFamily="18" charset="0"/>
              </a:rPr>
              <a:t>в.</a:t>
            </a:r>
          </a:p>
          <a:p>
            <a:pPr marL="0" indent="457200" algn="just">
              <a:lnSpc>
                <a:spcPct val="100000"/>
              </a:lnSpc>
              <a:spcBef>
                <a:spcPts val="0"/>
              </a:spcBef>
              <a:buNone/>
            </a:pPr>
            <a:endParaRPr lang="uk-UA" sz="1700" b="0" dirty="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endParaRPr lang="uk-UA" sz="1700" b="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36717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262468" y="220134"/>
            <a:ext cx="11628438" cy="5550430"/>
          </a:xfrm>
        </p:spPr>
        <p:txBody>
          <a:bodyPr/>
          <a:lstStyle/>
          <a:p>
            <a:pPr marL="0" indent="360000" algn="just">
              <a:lnSpc>
                <a:spcPct val="100000"/>
              </a:lnSpc>
              <a:spcBef>
                <a:spcPts val="0"/>
              </a:spcBef>
              <a:buNone/>
            </a:pPr>
            <a:r>
              <a:rPr lang="uk-UA" sz="1600" i="1" u="sng" dirty="0">
                <a:solidFill>
                  <a:schemeClr val="tx1">
                    <a:lumMod val="50000"/>
                  </a:schemeClr>
                </a:solidFill>
                <a:latin typeface="Times New Roman" pitchFamily="18" charset="0"/>
                <a:cs typeface="Times New Roman" pitchFamily="18" charset="0"/>
              </a:rPr>
              <a:t>Ліцензування</a:t>
            </a:r>
            <a:r>
              <a:rPr lang="uk-UA" sz="1600" b="0" dirty="0">
                <a:solidFill>
                  <a:schemeClr val="tx1">
                    <a:lumMod val="50000"/>
                  </a:schemeClr>
                </a:solidFill>
                <a:latin typeface="Times New Roman" pitchFamily="18" charset="0"/>
                <a:cs typeface="Times New Roman" pitchFamily="18" charset="0"/>
              </a:rPr>
              <a:t> – різновид спільного підприємництва, за яким вітчизняна фірма (ліцензіар) передає закордонному виробникові (ліцензіату) права використовувати протягом певного часу (5–10 років) своєї нематеріальної власності. За використання стягується ліцензійний збір чи ліцензійна винагорода (роялті).</a:t>
            </a:r>
          </a:p>
          <a:p>
            <a:pPr marL="0" indent="3600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Головною перевагою ліцензування є те, що крім ноу-хау за кордон не вивозять жодні матеріальні цінності. Виробник не використовує власні активи і не виявляє самостійної активності.</a:t>
            </a:r>
          </a:p>
          <a:p>
            <a:pPr marL="0" indent="3600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Інші вигоди ліцензування можна класифікувати так: </a:t>
            </a:r>
          </a:p>
          <a:p>
            <a:pPr algn="just">
              <a:lnSpc>
                <a:spcPct val="100000"/>
              </a:lnSpc>
              <a:spcBef>
                <a:spcPts val="0"/>
              </a:spcBef>
            </a:pPr>
            <a:r>
              <a:rPr lang="uk-UA" sz="1600" b="0" dirty="0">
                <a:solidFill>
                  <a:schemeClr val="tx1">
                    <a:lumMod val="50000"/>
                  </a:schemeClr>
                </a:solidFill>
                <a:latin typeface="Times New Roman" pitchFamily="18" charset="0"/>
                <a:cs typeface="Times New Roman" pitchFamily="18" charset="0"/>
              </a:rPr>
              <a:t>економічні (економія на витратах, забезпечення умов для отримання гарантованого доходу за малих ризиків; підвищення</a:t>
            </a:r>
          </a:p>
          <a:p>
            <a:pPr algn="just">
              <a:lnSpc>
                <a:spcPct val="100000"/>
              </a:lnSpc>
              <a:spcBef>
                <a:spcPts val="0"/>
              </a:spcBef>
            </a:pPr>
            <a:r>
              <a:rPr lang="uk-UA" sz="1600" b="0" dirty="0">
                <a:solidFill>
                  <a:schemeClr val="tx1">
                    <a:lumMod val="50000"/>
                  </a:schemeClr>
                </a:solidFill>
                <a:latin typeface="Times New Roman" pitchFamily="18" charset="0"/>
                <a:cs typeface="Times New Roman" pitchFamily="18" charset="0"/>
              </a:rPr>
              <a:t>рівня окупності засобів, витрачених на НДДКР та ін.); </a:t>
            </a:r>
          </a:p>
          <a:p>
            <a:pPr algn="just">
              <a:lnSpc>
                <a:spcPct val="100000"/>
              </a:lnSpc>
              <a:spcBef>
                <a:spcPts val="0"/>
              </a:spcBef>
            </a:pPr>
            <a:r>
              <a:rPr lang="uk-UA" sz="1600" b="0" dirty="0">
                <a:solidFill>
                  <a:schemeClr val="tx1">
                    <a:lumMod val="50000"/>
                  </a:schemeClr>
                </a:solidFill>
                <a:latin typeface="Times New Roman" pitchFamily="18" charset="0"/>
                <a:cs typeface="Times New Roman" pitchFamily="18" charset="0"/>
              </a:rPr>
              <a:t>стратегічні (може забезпечити прибуток від виробів, що не відповідають стратегічним пріоритетам фірми в даний момент); </a:t>
            </a:r>
          </a:p>
          <a:p>
            <a:pPr algn="just">
              <a:lnSpc>
                <a:spcPct val="100000"/>
              </a:lnSpc>
              <a:spcBef>
                <a:spcPts val="0"/>
              </a:spcBef>
            </a:pPr>
            <a:r>
              <a:rPr lang="uk-UA" sz="1600" b="0" dirty="0">
                <a:solidFill>
                  <a:schemeClr val="tx1">
                    <a:lumMod val="50000"/>
                  </a:schemeClr>
                </a:solidFill>
                <a:latin typeface="Times New Roman" pitchFamily="18" charset="0"/>
                <a:cs typeface="Times New Roman" pitchFamily="18" charset="0"/>
              </a:rPr>
              <a:t>маркетингові (розширення кола споживачів; присутність на ринку і встановлення контактів зі споживачами за рахунок партнера; полегшення впровадження продукту на нові ринки; використання знань про ринок, які має ліцензіат; отримання шансів виходу на ринки країн, із якими є несприятливі політичні відносини, а також на ті сегменти ринку, які контролює держава).</a:t>
            </a:r>
          </a:p>
          <a:p>
            <a:pPr marL="0" indent="3600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Але ліцензування має й негативні моменти, які шкодять іміджу фірми і навіть можуть призвести її до збитків. До них можна віднести такі: </a:t>
            </a:r>
          </a:p>
          <a:p>
            <a:pPr algn="just">
              <a:lnSpc>
                <a:spcPct val="100000"/>
              </a:lnSpc>
              <a:spcBef>
                <a:spcPts val="0"/>
              </a:spcBef>
            </a:pPr>
            <a:r>
              <a:rPr lang="uk-UA" sz="1600" b="0" dirty="0">
                <a:solidFill>
                  <a:schemeClr val="tx1">
                    <a:lumMod val="50000"/>
                  </a:schemeClr>
                </a:solidFill>
                <a:latin typeface="Times New Roman" pitchFamily="18" charset="0"/>
                <a:cs typeface="Times New Roman" pitchFamily="18" charset="0"/>
              </a:rPr>
              <a:t>неадекватне використання ліцензії і низька якість виробленої ліцензіатом продукції внаслідок відносної втрати ліцензіаром контролю за її виробництвом і збутом;</a:t>
            </a:r>
          </a:p>
          <a:p>
            <a:pPr algn="just">
              <a:lnSpc>
                <a:spcPct val="100000"/>
              </a:lnSpc>
              <a:spcBef>
                <a:spcPts val="0"/>
              </a:spcBef>
            </a:pPr>
            <a:r>
              <a:rPr lang="uk-UA" sz="1600" b="0" dirty="0">
                <a:solidFill>
                  <a:schemeClr val="tx1">
                    <a:lumMod val="50000"/>
                  </a:schemeClr>
                </a:solidFill>
                <a:latin typeface="Times New Roman" pitchFamily="18" charset="0"/>
                <a:cs typeface="Times New Roman" pitchFamily="18" charset="0"/>
              </a:rPr>
              <a:t>породження для себе потенційного конкурента, якщо розглядати ліцензійну угоду з точки зору тривалої перспективи; </a:t>
            </a:r>
          </a:p>
          <a:p>
            <a:pPr algn="just">
              <a:lnSpc>
                <a:spcPct val="100000"/>
              </a:lnSpc>
              <a:spcBef>
                <a:spcPts val="0"/>
              </a:spcBef>
            </a:pPr>
            <a:r>
              <a:rPr lang="uk-UA" sz="1600" b="0" dirty="0">
                <a:solidFill>
                  <a:schemeClr val="tx1">
                    <a:lumMod val="50000"/>
                  </a:schemeClr>
                </a:solidFill>
                <a:latin typeface="Times New Roman" pitchFamily="18" charset="0"/>
                <a:cs typeface="Times New Roman" pitchFamily="18" charset="0"/>
              </a:rPr>
              <a:t>існує проблема комерційної таємниці. </a:t>
            </a:r>
          </a:p>
          <a:p>
            <a:pPr marL="0" indent="0" algn="ctr">
              <a:lnSpc>
                <a:spcPct val="100000"/>
              </a:lnSpc>
              <a:spcBef>
                <a:spcPts val="0"/>
              </a:spcBef>
              <a:buNone/>
            </a:pPr>
            <a:r>
              <a:rPr lang="uk-UA" sz="1600" b="0" i="1" dirty="0">
                <a:solidFill>
                  <a:schemeClr val="tx1">
                    <a:lumMod val="50000"/>
                  </a:schemeClr>
                </a:solidFill>
                <a:latin typeface="Times New Roman" pitchFamily="18" charset="0"/>
                <a:cs typeface="Times New Roman" pitchFamily="18" charset="0"/>
              </a:rPr>
              <a:t>Класичним прикладом ліцензійного виробництва є діяльність фірм </a:t>
            </a:r>
            <a:r>
              <a:rPr lang="en-US" sz="1600" b="0" i="1" dirty="0">
                <a:solidFill>
                  <a:schemeClr val="tx1">
                    <a:lumMod val="50000"/>
                  </a:schemeClr>
                </a:solidFill>
                <a:latin typeface="Times New Roman" pitchFamily="18" charset="0"/>
                <a:cs typeface="Times New Roman" pitchFamily="18" charset="0"/>
              </a:rPr>
              <a:t>Coca-Cola </a:t>
            </a:r>
            <a:r>
              <a:rPr lang="uk-UA" sz="1600" b="0" i="1" dirty="0">
                <a:solidFill>
                  <a:schemeClr val="tx1">
                    <a:lumMod val="50000"/>
                  </a:schemeClr>
                </a:solidFill>
                <a:latin typeface="Times New Roman" pitchFamily="18" charset="0"/>
                <a:cs typeface="Times New Roman" pitchFamily="18" charset="0"/>
              </a:rPr>
              <a:t>і </a:t>
            </a:r>
            <a:r>
              <a:rPr lang="en-US" sz="1600" b="0" i="1" dirty="0">
                <a:solidFill>
                  <a:schemeClr val="tx1">
                    <a:lumMod val="50000"/>
                  </a:schemeClr>
                </a:solidFill>
                <a:latin typeface="Times New Roman" pitchFamily="18" charset="0"/>
                <a:cs typeface="Times New Roman" pitchFamily="18" charset="0"/>
              </a:rPr>
              <a:t>Pepsi</a:t>
            </a:r>
            <a:r>
              <a:rPr lang="uk-UA" sz="1600" b="0" i="1" dirty="0" err="1">
                <a:solidFill>
                  <a:schemeClr val="tx1">
                    <a:lumMod val="50000"/>
                  </a:schemeClr>
                </a:solidFill>
                <a:latin typeface="Times New Roman" pitchFamily="18" charset="0"/>
                <a:cs typeface="Times New Roman" pitchFamily="18" charset="0"/>
              </a:rPr>
              <a:t>Со</a:t>
            </a:r>
            <a:r>
              <a:rPr lang="uk-UA" sz="1600" b="0" i="1" dirty="0">
                <a:solidFill>
                  <a:schemeClr val="tx1">
                    <a:lumMod val="50000"/>
                  </a:schemeClr>
                </a:solidFill>
                <a:latin typeface="Times New Roman" pitchFamily="18" charset="0"/>
                <a:cs typeface="Times New Roman" pitchFamily="18" charset="0"/>
              </a:rPr>
              <a:t>. Вони ліцензують свою продукцію, оформлюють контракти на виробництво, тобто погоджуються, щоб іноземні компанії виробляли продукцію у своїх країнах, і надають компаньйонам торгові привілеї. Разом із тим концентрат, потрібний для виробництва напоїв, фірми надають самі.</a:t>
            </a:r>
          </a:p>
        </p:txBody>
      </p:sp>
    </p:spTree>
    <p:extLst>
      <p:ext uri="{BB962C8B-B14F-4D97-AF65-F5344CB8AC3E}">
        <p14:creationId xmlns:p14="http://schemas.microsoft.com/office/powerpoint/2010/main" val="729135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43933" y="160868"/>
            <a:ext cx="11713105" cy="5609696"/>
          </a:xfrm>
        </p:spPr>
        <p:txBody>
          <a:bodyPr/>
          <a:lstStyle/>
          <a:p>
            <a:pPr marL="0" indent="457200" algn="just">
              <a:lnSpc>
                <a:spcPct val="100000"/>
              </a:lnSpc>
              <a:spcBef>
                <a:spcPts val="0"/>
              </a:spcBef>
              <a:buNone/>
            </a:pPr>
            <a:r>
              <a:rPr lang="uk-UA" sz="1600" i="1" u="sng" dirty="0">
                <a:solidFill>
                  <a:schemeClr val="tx1">
                    <a:lumMod val="50000"/>
                  </a:schemeClr>
                </a:solidFill>
                <a:latin typeface="Times New Roman" pitchFamily="18" charset="0"/>
                <a:cs typeface="Times New Roman" pitchFamily="18" charset="0"/>
              </a:rPr>
              <a:t>Управління за контрактом </a:t>
            </a:r>
            <a:r>
              <a:rPr lang="uk-UA" sz="1600" b="0" dirty="0">
                <a:solidFill>
                  <a:schemeClr val="tx1">
                    <a:lumMod val="50000"/>
                  </a:schemeClr>
                </a:solidFill>
                <a:latin typeface="Times New Roman" pitchFamily="18" charset="0"/>
                <a:cs typeface="Times New Roman" pitchFamily="18" charset="0"/>
              </a:rPr>
              <a:t>– різновид спільного підприємництва, за яким фірма на визначений період і за певну плату надає своїх представників управлінського персоналу для підтримки дочірньої чи суміжної компанії в іншій країні або для виконання окремих управлінських функцій. Контракт на управління укладається зазвичай за таких ситуацій: </a:t>
            </a:r>
          </a:p>
          <a:p>
            <a:pPr marL="0" indent="457200" algn="just">
              <a:lnSpc>
                <a:spcPct val="100000"/>
              </a:lnSpc>
              <a:spcBef>
                <a:spcPts val="0"/>
              </a:spcBef>
              <a:buAutoNum type="arabicPeriod"/>
            </a:pPr>
            <a:r>
              <a:rPr lang="uk-UA" sz="1600" b="0" dirty="0">
                <a:solidFill>
                  <a:schemeClr val="tx1">
                    <a:lumMod val="50000"/>
                  </a:schemeClr>
                </a:solidFill>
                <a:latin typeface="Times New Roman" pitchFamily="18" charset="0"/>
                <a:cs typeface="Times New Roman" pitchFamily="18" charset="0"/>
              </a:rPr>
              <a:t>Якщо іноземні інвестиції вилучені (експропрійовані) країною-реципієнтом, а попередньому менеджеру (чи команді) пропонують продовжувати управління підприємством, доки місцеві менеджери не оволодіють усіма потрібними навичками. </a:t>
            </a:r>
          </a:p>
          <a:p>
            <a:pPr marL="0" indent="457200" algn="just">
              <a:lnSpc>
                <a:spcPct val="100000"/>
              </a:lnSpc>
              <a:spcBef>
                <a:spcPts val="0"/>
              </a:spcBef>
              <a:buAutoNum type="arabicPeriod"/>
            </a:pPr>
            <a:r>
              <a:rPr lang="uk-UA" sz="1600" b="0" dirty="0">
                <a:solidFill>
                  <a:schemeClr val="tx1">
                    <a:lumMod val="50000"/>
                  </a:schemeClr>
                </a:solidFill>
                <a:latin typeface="Times New Roman" pitchFamily="18" charset="0"/>
                <a:cs typeface="Times New Roman" pitchFamily="18" charset="0"/>
              </a:rPr>
              <a:t>Коли видаються контракти на управління новим комерційним проектом. У цьому випадку фірма-підрядник може продати підприємству значну кількість свого устаткування; </a:t>
            </a:r>
            <a:r>
              <a:rPr lang="uk-UA" sz="1600" b="0" i="1" dirty="0">
                <a:solidFill>
                  <a:schemeClr val="tx1">
                    <a:lumMod val="50000"/>
                  </a:schemeClr>
                </a:solidFill>
                <a:latin typeface="Times New Roman" pitchFamily="18" charset="0"/>
                <a:cs typeface="Times New Roman" pitchFamily="18" charset="0"/>
              </a:rPr>
              <a:t>Типовим прикладом є мережа міжнародних готельних комплексів. Їхні приміщення найчастіше належать приватному або державному капіталу, а поточне використання в міжнародному масштабі довірене фірмі-виконавцю робіт, яка має потрібні навички і забезпечує розвиток бізнесу. Цим методом, наприклад, користується для організації роботи готелів у різних частинах світу компанія </a:t>
            </a:r>
            <a:r>
              <a:rPr lang="en-US" sz="1600" b="0" i="1" dirty="0">
                <a:solidFill>
                  <a:schemeClr val="tx1">
                    <a:lumMod val="50000"/>
                  </a:schemeClr>
                </a:solidFill>
                <a:latin typeface="Times New Roman" pitchFamily="18" charset="0"/>
                <a:cs typeface="Times New Roman" pitchFamily="18" charset="0"/>
              </a:rPr>
              <a:t>Hilton. </a:t>
            </a:r>
            <a:endParaRPr lang="uk-UA" sz="1600" b="0" i="1" dirty="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AutoNum type="arabicPeriod"/>
            </a:pPr>
            <a:r>
              <a:rPr lang="uk-UA" sz="1600" b="0" dirty="0">
                <a:solidFill>
                  <a:schemeClr val="tx1">
                    <a:lumMod val="50000"/>
                  </a:schemeClr>
                </a:solidFill>
                <a:latin typeface="Times New Roman" pitchFamily="18" charset="0"/>
                <a:cs typeface="Times New Roman" pitchFamily="18" charset="0"/>
              </a:rPr>
              <a:t>Коли іноземній фірмі пропонують узяти підприємство в управління, аби продемонструвати місцевому менеджменту зразковий тип управління в місцевих умовах. Отже, за контрактом на управління фірма експортує управлінські послуги, а не матеріальні цінності. Такий спосіб виходу на закордонні ринки має мінімальний ступінь ризику і найшвидшу віддачу у вигляді доходу, який власник отримує від початку функціонування зарубіжної господарської одиниці. </a:t>
            </a:r>
          </a:p>
          <a:p>
            <a:pPr marL="0" indent="457200" algn="just">
              <a:lnSpc>
                <a:spcPct val="100000"/>
              </a:lnSpc>
              <a:spcBef>
                <a:spcPts val="0"/>
              </a:spcBef>
              <a:buAutoNum type="arabicPeriod"/>
            </a:pPr>
            <a:r>
              <a:rPr lang="uk-UA" sz="1600" b="0" dirty="0">
                <a:solidFill>
                  <a:schemeClr val="tx1">
                    <a:lumMod val="50000"/>
                  </a:schemeClr>
                </a:solidFill>
                <a:latin typeface="Times New Roman" pitchFamily="18" charset="0"/>
                <a:cs typeface="Times New Roman" pitchFamily="18" charset="0"/>
              </a:rPr>
              <a:t>Однак вдаватися до нього недоцільно, якщо: </a:t>
            </a:r>
          </a:p>
          <a:p>
            <a:pPr marL="0" indent="457200" algn="just">
              <a:lnSpc>
                <a:spcPct val="100000"/>
              </a:lnSpc>
              <a:spcBef>
                <a:spcPts val="0"/>
              </a:spcBef>
              <a:buAutoNum type="arabicParenR"/>
            </a:pPr>
            <a:r>
              <a:rPr lang="uk-UA" sz="1600" b="0" dirty="0">
                <a:solidFill>
                  <a:schemeClr val="tx1">
                    <a:lumMod val="50000"/>
                  </a:schemeClr>
                </a:solidFill>
                <a:latin typeface="Times New Roman" pitchFamily="18" charset="0"/>
                <a:cs typeface="Times New Roman" pitchFamily="18" charset="0"/>
              </a:rPr>
              <a:t>підприємство має у своєму розпорядженні обмежений штат кваліфікованих керівників; </a:t>
            </a:r>
          </a:p>
          <a:p>
            <a:pPr marL="0" indent="457200" algn="just">
              <a:lnSpc>
                <a:spcPct val="100000"/>
              </a:lnSpc>
              <a:spcBef>
                <a:spcPts val="0"/>
              </a:spcBef>
              <a:buAutoNum type="arabicParenR"/>
            </a:pPr>
            <a:r>
              <a:rPr lang="uk-UA" sz="1600" b="0" dirty="0">
                <a:solidFill>
                  <a:schemeClr val="tx1">
                    <a:lumMod val="50000"/>
                  </a:schemeClr>
                </a:solidFill>
                <a:latin typeface="Times New Roman" pitchFamily="18" charset="0"/>
                <a:cs typeface="Times New Roman" pitchFamily="18" charset="0"/>
              </a:rPr>
              <a:t>самостійна робота персоналу підприємства на місці може дати більше прибутку і досвіду; </a:t>
            </a:r>
          </a:p>
          <a:p>
            <a:pPr marL="0" indent="457200" algn="just">
              <a:lnSpc>
                <a:spcPct val="100000"/>
              </a:lnSpc>
              <a:spcBef>
                <a:spcPts val="0"/>
              </a:spcBef>
              <a:buAutoNum type="arabicParenR"/>
            </a:pPr>
            <a:r>
              <a:rPr lang="uk-UA" sz="1600" b="0" dirty="0">
                <a:solidFill>
                  <a:schemeClr val="tx1">
                    <a:lumMod val="50000"/>
                  </a:schemeClr>
                </a:solidFill>
                <a:latin typeface="Times New Roman" pitchFamily="18" charset="0"/>
                <a:cs typeface="Times New Roman" pitchFamily="18" charset="0"/>
              </a:rPr>
              <a:t>існує ризик, що зарубіжний замовник може будь коли відмовитися від контракту на управління, побоюючись присутності в штаті свого персоналу іноземців. </a:t>
            </a:r>
            <a:r>
              <a:rPr lang="uk-UA" sz="1600" b="0" i="1" dirty="0">
                <a:solidFill>
                  <a:schemeClr val="tx1">
                    <a:lumMod val="50000"/>
                  </a:schemeClr>
                </a:solidFill>
                <a:latin typeface="Times New Roman" pitchFamily="18" charset="0"/>
                <a:cs typeface="Times New Roman" pitchFamily="18" charset="0"/>
              </a:rPr>
              <a:t>Негативним моментом управління за контрактом є те, що такі угоди укладають на певний термін і з часом закордонних фахівців заміняють місцеві</a:t>
            </a:r>
          </a:p>
        </p:txBody>
      </p:sp>
    </p:spTree>
    <p:extLst>
      <p:ext uri="{BB962C8B-B14F-4D97-AF65-F5344CB8AC3E}">
        <p14:creationId xmlns:p14="http://schemas.microsoft.com/office/powerpoint/2010/main" val="3665126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sz="quarter" idx="10"/>
          </p:nvPr>
        </p:nvSpPr>
        <p:spPr/>
        <p:txBody>
          <a:bodyPr/>
          <a:lstStyle/>
          <a:p>
            <a:pPr marL="0" indent="457200" algn="just">
              <a:lnSpc>
                <a:spcPct val="100000"/>
              </a:lnSpc>
              <a:spcBef>
                <a:spcPts val="0"/>
              </a:spcBef>
              <a:buNone/>
            </a:pPr>
            <a:r>
              <a:rPr lang="uk-UA" sz="1600" i="1" u="sng" dirty="0">
                <a:solidFill>
                  <a:schemeClr val="tx1">
                    <a:lumMod val="50000"/>
                  </a:schemeClr>
                </a:solidFill>
                <a:latin typeface="Times New Roman" pitchFamily="18" charset="0"/>
                <a:cs typeface="Times New Roman" pitchFamily="18" charset="0"/>
              </a:rPr>
              <a:t>Підрядне виробництво </a:t>
            </a:r>
            <a:r>
              <a:rPr lang="uk-UA" sz="1600" b="0" dirty="0">
                <a:solidFill>
                  <a:schemeClr val="tx1">
                    <a:lumMod val="50000"/>
                  </a:schemeClr>
                </a:solidFill>
                <a:latin typeface="Times New Roman" pitchFamily="18" charset="0"/>
                <a:cs typeface="Times New Roman" pitchFamily="18" charset="0"/>
              </a:rPr>
              <a:t>– різновид спільного підприємництва, за яким укладається договір із закордонним підприємством, згідно з яким останнє зобов’язується виготовляти продукцію на власних виробничих потужностях, а купуватиме (гарантовано) її перша сторона договору.</a:t>
            </a:r>
          </a:p>
          <a:p>
            <a:pPr marL="0" indent="457200" algn="ctr">
              <a:lnSpc>
                <a:spcPct val="100000"/>
              </a:lnSpc>
              <a:spcBef>
                <a:spcPts val="0"/>
              </a:spcBef>
              <a:buNone/>
            </a:pPr>
            <a:r>
              <a:rPr lang="uk-UA" sz="1600" b="0" i="1" dirty="0">
                <a:solidFill>
                  <a:schemeClr val="tx1">
                    <a:lumMod val="50000"/>
                  </a:schemeClr>
                </a:solidFill>
                <a:latin typeface="Times New Roman" pitchFamily="18" charset="0"/>
                <a:cs typeface="Times New Roman" pitchFamily="18" charset="0"/>
              </a:rPr>
              <a:t>Типовим прикладом є годинникова промисловість. Годинники можуть бути сконструйовані в Швейцарії, їх електронні компоненти і циферблат виготовлені в Японії, модуль відліку часу зібраний у Гонконзі, корпус годинника вироблений у США, а сам годинник перед продажем зібраний на Віргінських островах.</a:t>
            </a:r>
          </a:p>
          <a:p>
            <a:pPr marL="0" indent="457200" algn="just">
              <a:lnSpc>
                <a:spcPct val="100000"/>
              </a:lnSpc>
              <a:spcBef>
                <a:spcPts val="0"/>
              </a:spcBef>
              <a:buNone/>
            </a:pPr>
            <a:r>
              <a:rPr lang="uk-UA" sz="1600" i="1" u="sng" dirty="0">
                <a:solidFill>
                  <a:schemeClr val="tx1">
                    <a:lumMod val="50000"/>
                  </a:schemeClr>
                </a:solidFill>
                <a:latin typeface="Times New Roman" pitchFamily="18" charset="0"/>
                <a:cs typeface="Times New Roman" pitchFamily="18" charset="0"/>
              </a:rPr>
              <a:t>Загальна схема підрядного виробництва може мати різні модифікації:</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1. Виробництво на зарубіжних виробничих підприємствах вихідного продукту (наприклад, виготовлення деталей).</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2. Виробництво продукту на останній ланці технологічного циклу (склеювання, збирання, формування).</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3. Переробка давальницької сировини, тобто постачання вітчизняних матеріалів і компонентів за кордон, де їх обробляють, монтують і т. ін., а потім </a:t>
            </a:r>
            <a:r>
              <a:rPr lang="uk-UA" sz="1600" b="0" dirty="0" err="1">
                <a:solidFill>
                  <a:schemeClr val="tx1">
                    <a:lumMod val="50000"/>
                  </a:schemeClr>
                </a:solidFill>
                <a:latin typeface="Times New Roman" pitchFamily="18" charset="0"/>
                <a:cs typeface="Times New Roman" pitchFamily="18" charset="0"/>
              </a:rPr>
              <a:t>реімпортують</a:t>
            </a:r>
            <a:r>
              <a:rPr lang="uk-UA" sz="1600" b="0" dirty="0">
                <a:solidFill>
                  <a:schemeClr val="tx1">
                    <a:lumMod val="50000"/>
                  </a:schemeClr>
                </a:solidFill>
                <a:latin typeface="Times New Roman" pitchFamily="18" charset="0"/>
                <a:cs typeface="Times New Roman" pitchFamily="18" charset="0"/>
              </a:rPr>
              <a:t> як готову продукцію.</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Серед умов, за яких доцільно використовувати підрядне виробництво як спосіб виходу на зарубіжний ринок, виокремлюють:</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  можливість задовольнити потребу у виробничих потужностях, якщо власних бракує; </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 можливість вирішити проблеми експортування продукції до будь-якої країни або зменшити таким чином її високу вартість; </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 здешевлення виробництва та зменшення собівартості продукції, якщо в іншій країні матеріальні витрати і рівень заробітної плати нижчі, ніж у основного виробника;</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 можливість заручитися підтримкою з боку місцевої влади країни, де </a:t>
            </a:r>
            <a:r>
              <a:rPr lang="uk-UA" sz="1600" b="0" dirty="0" err="1">
                <a:solidFill>
                  <a:schemeClr val="tx1">
                    <a:lumMod val="50000"/>
                  </a:schemeClr>
                </a:solidFill>
                <a:latin typeface="Times New Roman" pitchFamily="18" charset="0"/>
                <a:cs typeface="Times New Roman" pitchFamily="18" charset="0"/>
              </a:rPr>
              <a:t>організується</a:t>
            </a:r>
            <a:r>
              <a:rPr lang="uk-UA" sz="1600" b="0" dirty="0">
                <a:solidFill>
                  <a:schemeClr val="tx1">
                    <a:lumMod val="50000"/>
                  </a:schemeClr>
                </a:solidFill>
                <a:latin typeface="Times New Roman" pitchFamily="18" charset="0"/>
                <a:cs typeface="Times New Roman" pitchFamily="18" charset="0"/>
              </a:rPr>
              <a:t> підрядне виробництво, адже внаслідок</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будуть створені нові робочі місця та надійде до країни валюта.</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Негативні моменти підрядного виробництва такі самі, як і при контракті на ліцензування: є ризик появи на ринку менш якісної продукції з маркою фірми, а також ризик появи нових конкурентів. </a:t>
            </a:r>
          </a:p>
        </p:txBody>
      </p:sp>
    </p:spTree>
    <p:extLst>
      <p:ext uri="{BB962C8B-B14F-4D97-AF65-F5344CB8AC3E}">
        <p14:creationId xmlns:p14="http://schemas.microsoft.com/office/powerpoint/2010/main" val="4145550172"/>
      </p:ext>
    </p:extLst>
  </p:cSld>
  <p:clrMapOvr>
    <a:masterClrMapping/>
  </p:clrMapOvr>
</p:sld>
</file>

<file path=ppt/theme/theme1.xml><?xml version="1.0" encoding="utf-8"?>
<a:theme xmlns:a="http://schemas.openxmlformats.org/drawingml/2006/main" name="Тема Office">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1903</TotalTime>
  <Words>3361</Words>
  <Application>Microsoft Office PowerPoint</Application>
  <PresentationFormat>Широкий екран</PresentationFormat>
  <Paragraphs>117</Paragraphs>
  <Slides>21</Slides>
  <Notes>1</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21</vt:i4>
      </vt:variant>
    </vt:vector>
  </HeadingPairs>
  <TitlesOfParts>
    <vt:vector size="27" baseType="lpstr">
      <vt:lpstr>Arial</vt:lpstr>
      <vt:lpstr>Calibri</vt:lpstr>
      <vt:lpstr>Montserrat</vt:lpstr>
      <vt:lpstr>Montserrat ExtraBold</vt:lpstr>
      <vt:lpstr>Times New Roman</vt:lpstr>
      <vt:lpstr>Тема Office</vt:lpstr>
      <vt:lpstr>Тема 1.5. Форми виходу підприємств на зовнішні ринки.  1. Передумови і мотивація виходу підприємств на зовнішні ринки.  2. Класифікація і характеристика форм виходу на зовнішні ринки.  3. Критерії вибору форм виходу підприємств на зовнішні ривки.  4. Умови функціонування підприємств на зовнішніх ринках.    </vt:lpstr>
      <vt:lpstr>1. Передумови і мотивація виходу підприємств на зовнішні ринки.</vt:lpstr>
      <vt:lpstr>Презентація PowerPoint</vt:lpstr>
      <vt:lpstr>2. Класифікація і характеристика форм виходу на зовнішні ринки.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Новосьолов Іван Володимирович</dc:creator>
  <cp:lastModifiedBy>Iryna Abramova</cp:lastModifiedBy>
  <cp:revision>101</cp:revision>
  <dcterms:created xsi:type="dcterms:W3CDTF">2023-01-12T09:20:21Z</dcterms:created>
  <dcterms:modified xsi:type="dcterms:W3CDTF">2026-03-26T11:04:24Z</dcterms:modified>
</cp:coreProperties>
</file>