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3"/>
  </p:notesMasterIdLst>
  <p:sldIdLst>
    <p:sldId id="256" r:id="rId2"/>
    <p:sldId id="258" r:id="rId3"/>
    <p:sldId id="291" r:id="rId4"/>
    <p:sldId id="259" r:id="rId5"/>
    <p:sldId id="260" r:id="rId6"/>
    <p:sldId id="325" r:id="rId7"/>
    <p:sldId id="326" r:id="rId8"/>
    <p:sldId id="328" r:id="rId9"/>
    <p:sldId id="262" r:id="rId10"/>
    <p:sldId id="263" r:id="rId11"/>
    <p:sldId id="285" r:id="rId12"/>
    <p:sldId id="261" r:id="rId13"/>
    <p:sldId id="286" r:id="rId14"/>
    <p:sldId id="287" r:id="rId15"/>
    <p:sldId id="288" r:id="rId16"/>
    <p:sldId id="289" r:id="rId17"/>
    <p:sldId id="290" r:id="rId18"/>
    <p:sldId id="294" r:id="rId19"/>
    <p:sldId id="296" r:id="rId20"/>
    <p:sldId id="292" r:id="rId21"/>
    <p:sldId id="293" r:id="rId22"/>
    <p:sldId id="297" r:id="rId23"/>
    <p:sldId id="298" r:id="rId24"/>
    <p:sldId id="299" r:id="rId25"/>
    <p:sldId id="300" r:id="rId26"/>
    <p:sldId id="301" r:id="rId27"/>
    <p:sldId id="329" r:id="rId28"/>
    <p:sldId id="330" r:id="rId29"/>
    <p:sldId id="321" r:id="rId30"/>
    <p:sldId id="322" r:id="rId31"/>
    <p:sldId id="323" r:id="rId32"/>
    <p:sldId id="303" r:id="rId33"/>
    <p:sldId id="304" r:id="rId34"/>
    <p:sldId id="295"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31" r:id="rId52"/>
    <p:sldId id="332" r:id="rId53"/>
    <p:sldId id="272" r:id="rId54"/>
    <p:sldId id="337" r:id="rId55"/>
    <p:sldId id="333" r:id="rId56"/>
    <p:sldId id="335" r:id="rId57"/>
    <p:sldId id="334" r:id="rId58"/>
    <p:sldId id="275" r:id="rId59"/>
    <p:sldId id="338" r:id="rId60"/>
    <p:sldId id="344" r:id="rId61"/>
    <p:sldId id="339" r:id="rId62"/>
    <p:sldId id="340" r:id="rId63"/>
    <p:sldId id="277" r:id="rId64"/>
    <p:sldId id="341" r:id="rId65"/>
    <p:sldId id="336" r:id="rId66"/>
    <p:sldId id="343" r:id="rId67"/>
    <p:sldId id="279" r:id="rId68"/>
    <p:sldId id="280" r:id="rId69"/>
    <p:sldId id="281" r:id="rId70"/>
    <p:sldId id="282" r:id="rId71"/>
    <p:sldId id="302"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Без стилю та сі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Світли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Без стилю та сітки таблиці">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60" autoAdjust="0"/>
    <p:restoredTop sz="94660"/>
  </p:normalViewPr>
  <p:slideViewPr>
    <p:cSldViewPr snapToGrid="0">
      <p:cViewPr varScale="1">
        <p:scale>
          <a:sx n="80" d="100"/>
          <a:sy n="80" d="100"/>
        </p:scale>
        <p:origin x="79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1C6068-6045-4BC9-9914-B5E8BE6BA9BB}" type="datetimeFigureOut">
              <a:rPr lang="uk-UA" smtClean="0"/>
              <a:t>10.03.2026</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972675-3E6A-46DC-A057-9097C0244C62}" type="slidenum">
              <a:rPr lang="uk-UA" smtClean="0"/>
              <a:t>‹№›</a:t>
            </a:fld>
            <a:endParaRPr lang="uk-UA"/>
          </a:p>
        </p:txBody>
      </p:sp>
    </p:spTree>
    <p:extLst>
      <p:ext uri="{BB962C8B-B14F-4D97-AF65-F5344CB8AC3E}">
        <p14:creationId xmlns:p14="http://schemas.microsoft.com/office/powerpoint/2010/main" val="2300960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CF972675-3E6A-46DC-A057-9097C0244C62}" type="slidenum">
              <a:rPr lang="uk-UA" smtClean="0"/>
              <a:t>1</a:t>
            </a:fld>
            <a:endParaRPr lang="uk-UA"/>
          </a:p>
        </p:txBody>
      </p:sp>
    </p:spTree>
    <p:extLst>
      <p:ext uri="{BB962C8B-B14F-4D97-AF65-F5344CB8AC3E}">
        <p14:creationId xmlns:p14="http://schemas.microsoft.com/office/powerpoint/2010/main" val="2423436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CF972675-3E6A-46DC-A057-9097C0244C62}" type="slidenum">
              <a:rPr lang="uk-UA" smtClean="0"/>
              <a:t>9</a:t>
            </a:fld>
            <a:endParaRPr lang="uk-UA"/>
          </a:p>
        </p:txBody>
      </p:sp>
    </p:spTree>
    <p:extLst>
      <p:ext uri="{BB962C8B-B14F-4D97-AF65-F5344CB8AC3E}">
        <p14:creationId xmlns:p14="http://schemas.microsoft.com/office/powerpoint/2010/main" val="2121970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CF972675-3E6A-46DC-A057-9097C0244C62}" type="slidenum">
              <a:rPr lang="uk-UA" smtClean="0"/>
              <a:t>34</a:t>
            </a:fld>
            <a:endParaRPr lang="uk-UA"/>
          </a:p>
        </p:txBody>
      </p:sp>
    </p:spTree>
    <p:extLst>
      <p:ext uri="{BB962C8B-B14F-4D97-AF65-F5344CB8AC3E}">
        <p14:creationId xmlns:p14="http://schemas.microsoft.com/office/powerpoint/2010/main" val="1428093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CF972675-3E6A-46DC-A057-9097C0244C62}" type="slidenum">
              <a:rPr lang="uk-UA" smtClean="0"/>
              <a:t>37</a:t>
            </a:fld>
            <a:endParaRPr lang="uk-UA"/>
          </a:p>
        </p:txBody>
      </p:sp>
    </p:spTree>
    <p:extLst>
      <p:ext uri="{BB962C8B-B14F-4D97-AF65-F5344CB8AC3E}">
        <p14:creationId xmlns:p14="http://schemas.microsoft.com/office/powerpoint/2010/main" val="3492235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0" baseline="0">
                <a:solidFill>
                  <a:schemeClr val="tx1"/>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uk-UA"/>
              <a:t>Клацніть, щоб редагувати стиль зразка підзаголовка</a:t>
            </a:r>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C22168C8-CEAB-4A77-848D-64B64A5B328C}" type="datetimeFigureOut">
              <a:rPr lang="uk-UA" smtClean="0"/>
              <a:t>10.03.2026</a:t>
            </a:fld>
            <a:endParaRPr lang="uk-UA"/>
          </a:p>
        </p:txBody>
      </p:sp>
      <p:sp>
        <p:nvSpPr>
          <p:cNvPr id="9" name="Footer Placeholder 8"/>
          <p:cNvSpPr>
            <a:spLocks noGrp="1"/>
          </p:cNvSpPr>
          <p:nvPr>
            <p:ph type="ftr" sz="quarter" idx="11"/>
          </p:nvPr>
        </p:nvSpPr>
        <p:spPr/>
        <p:txBody>
          <a:bodyPr/>
          <a:lstStyle/>
          <a:p>
            <a:endParaRPr lang="uk-UA"/>
          </a:p>
        </p:txBody>
      </p:sp>
      <p:sp>
        <p:nvSpPr>
          <p:cNvPr id="10" name="Slide Number Placeholder 9"/>
          <p:cNvSpPr>
            <a:spLocks noGrp="1"/>
          </p:cNvSpPr>
          <p:nvPr>
            <p:ph type="sldNum" sz="quarter" idx="12"/>
          </p:nvPr>
        </p:nvSpPr>
        <p:spPr/>
        <p:txBody>
          <a:bodyPr/>
          <a:lstStyle/>
          <a:p>
            <a:fld id="{A9AD178C-CD7F-4DE3-8558-EF4133166494}" type="slidenum">
              <a:rPr lang="uk-UA" smtClean="0"/>
              <a:t>‹№›</a:t>
            </a:fld>
            <a:endParaRPr lang="uk-UA"/>
          </a:p>
        </p:txBody>
      </p:sp>
      <p:sp>
        <p:nvSpPr>
          <p:cNvPr id="11" name="Rectangle 10"/>
          <p:cNvSpPr/>
          <p:nvPr/>
        </p:nvSpPr>
        <p:spPr>
          <a:xfrm>
            <a:off x="11292840" y="0"/>
            <a:ext cx="9144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2499059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C22168C8-CEAB-4A77-848D-64B64A5B328C}" type="datetimeFigureOut">
              <a:rPr lang="uk-UA" smtClean="0"/>
              <a:t>10.03.2026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9AD178C-CD7F-4DE3-8558-EF4133166494}" type="slidenum">
              <a:rPr lang="uk-UA" smtClean="0"/>
              <a:t>‹№›</a:t>
            </a:fld>
            <a:endParaRPr lang="uk-UA"/>
          </a:p>
        </p:txBody>
      </p:sp>
    </p:spTree>
    <p:extLst>
      <p:ext uri="{BB962C8B-B14F-4D97-AF65-F5344CB8AC3E}">
        <p14:creationId xmlns:p14="http://schemas.microsoft.com/office/powerpoint/2010/main" val="1488571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C22168C8-CEAB-4A77-848D-64B64A5B328C}" type="datetimeFigureOut">
              <a:rPr lang="uk-UA" smtClean="0"/>
              <a:t>10.03.2026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9AD178C-CD7F-4DE3-8558-EF4133166494}" type="slidenum">
              <a:rPr lang="uk-UA" smtClean="0"/>
              <a:t>‹№›</a:t>
            </a:fld>
            <a:endParaRPr lang="uk-UA"/>
          </a:p>
        </p:txBody>
      </p:sp>
    </p:spTree>
    <p:extLst>
      <p:ext uri="{BB962C8B-B14F-4D97-AF65-F5344CB8AC3E}">
        <p14:creationId xmlns:p14="http://schemas.microsoft.com/office/powerpoint/2010/main" val="2742387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C22168C8-CEAB-4A77-848D-64B64A5B328C}" type="datetimeFigureOut">
              <a:rPr lang="uk-UA" smtClean="0"/>
              <a:t>10.03.2026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9AD178C-CD7F-4DE3-8558-EF4133166494}" type="slidenum">
              <a:rPr lang="uk-UA" smtClean="0"/>
              <a:t>‹№›</a:t>
            </a:fld>
            <a:endParaRPr lang="uk-UA"/>
          </a:p>
        </p:txBody>
      </p:sp>
    </p:spTree>
    <p:extLst>
      <p:ext uri="{BB962C8B-B14F-4D97-AF65-F5344CB8AC3E}">
        <p14:creationId xmlns:p14="http://schemas.microsoft.com/office/powerpoint/2010/main" val="2042062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C22168C8-CEAB-4A77-848D-64B64A5B328C}" type="datetimeFigureOut">
              <a:rPr lang="uk-UA" smtClean="0"/>
              <a:t>10.03.2026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9AD178C-CD7F-4DE3-8558-EF4133166494}" type="slidenum">
              <a:rPr lang="uk-UA" smtClean="0"/>
              <a:t>‹№›</a:t>
            </a:fld>
            <a:endParaRPr lang="uk-UA"/>
          </a:p>
        </p:txBody>
      </p:sp>
      <p:sp>
        <p:nvSpPr>
          <p:cNvPr id="8" name="Rectangle 7"/>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10906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C22168C8-CEAB-4A77-848D-64B64A5B328C}" type="datetimeFigureOut">
              <a:rPr lang="uk-UA" smtClean="0"/>
              <a:t>10.03.2026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A9AD178C-CD7F-4DE3-8558-EF4133166494}" type="slidenum">
              <a:rPr lang="uk-UA" smtClean="0"/>
              <a:t>‹№›</a:t>
            </a:fld>
            <a:endParaRPr lang="uk-UA"/>
          </a:p>
        </p:txBody>
      </p:sp>
    </p:spTree>
    <p:extLst>
      <p:ext uri="{BB962C8B-B14F-4D97-AF65-F5344CB8AC3E}">
        <p14:creationId xmlns:p14="http://schemas.microsoft.com/office/powerpoint/2010/main" val="3014816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61872" y="1721606"/>
            <a:ext cx="4480560" cy="731520"/>
          </a:xfrm>
        </p:spPr>
        <p:txBody>
          <a:bodyPr anchor="b">
            <a:normAutofit/>
          </a:bodyPr>
          <a:lstStyle>
            <a:lvl1pPr marL="0" indent="0">
              <a:spcBef>
                <a:spcPts val="0"/>
              </a:spcBef>
              <a:buNone/>
              <a:defRPr sz="2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11" name="Text Placeholder 4"/>
          <p:cNvSpPr>
            <a:spLocks noGrp="1"/>
          </p:cNvSpPr>
          <p:nvPr>
            <p:ph type="body" sz="quarter" idx="3"/>
          </p:nvPr>
        </p:nvSpPr>
        <p:spPr>
          <a:xfrm>
            <a:off x="6126480" y="1721606"/>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uk-UA"/>
              <a:t>Клацніть, щоб відредагувати стилі зразків тексту</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C22168C8-CEAB-4A77-848D-64B64A5B328C}" type="datetimeFigureOut">
              <a:rPr lang="uk-UA" smtClean="0"/>
              <a:t>10.03.2026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A9AD178C-CD7F-4DE3-8558-EF4133166494}" type="slidenum">
              <a:rPr lang="uk-UA" smtClean="0"/>
              <a:t>‹№›</a:t>
            </a:fld>
            <a:endParaRPr lang="uk-UA"/>
          </a:p>
        </p:txBody>
      </p:sp>
    </p:spTree>
    <p:extLst>
      <p:ext uri="{BB962C8B-B14F-4D97-AF65-F5344CB8AC3E}">
        <p14:creationId xmlns:p14="http://schemas.microsoft.com/office/powerpoint/2010/main" val="3779807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C22168C8-CEAB-4A77-848D-64B64A5B328C}" type="datetimeFigureOut">
              <a:rPr lang="uk-UA" smtClean="0"/>
              <a:t>10.03.2026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A9AD178C-CD7F-4DE3-8558-EF4133166494}" type="slidenum">
              <a:rPr lang="uk-UA" smtClean="0"/>
              <a:t>‹№›</a:t>
            </a:fld>
            <a:endParaRPr lang="uk-UA"/>
          </a:p>
        </p:txBody>
      </p:sp>
    </p:spTree>
    <p:extLst>
      <p:ext uri="{BB962C8B-B14F-4D97-AF65-F5344CB8AC3E}">
        <p14:creationId xmlns:p14="http://schemas.microsoft.com/office/powerpoint/2010/main" val="143917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168C8-CEAB-4A77-848D-64B64A5B328C}" type="datetimeFigureOut">
              <a:rPr lang="uk-UA" smtClean="0"/>
              <a:t>10.03.2026</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A9AD178C-CD7F-4DE3-8558-EF4133166494}" type="slidenum">
              <a:rPr lang="uk-UA" smtClean="0"/>
              <a:t>‹№›</a:t>
            </a:fld>
            <a:endParaRPr lang="uk-UA"/>
          </a:p>
        </p:txBody>
      </p:sp>
    </p:spTree>
    <p:extLst>
      <p:ext uri="{BB962C8B-B14F-4D97-AF65-F5344CB8AC3E}">
        <p14:creationId xmlns:p14="http://schemas.microsoft.com/office/powerpoint/2010/main" val="2557498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1" baseline="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C22168C8-CEAB-4A77-848D-64B64A5B328C}" type="datetimeFigureOut">
              <a:rPr lang="uk-UA" smtClean="0"/>
              <a:t>10.03.2026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A9AD178C-CD7F-4DE3-8558-EF4133166494}" type="slidenum">
              <a:rPr lang="uk-UA" smtClean="0"/>
              <a:t>‹№›</a:t>
            </a:fld>
            <a:endParaRPr lang="uk-UA"/>
          </a:p>
        </p:txBody>
      </p:sp>
    </p:spTree>
    <p:extLst>
      <p:ext uri="{BB962C8B-B14F-4D97-AF65-F5344CB8AC3E}">
        <p14:creationId xmlns:p14="http://schemas.microsoft.com/office/powerpoint/2010/main" val="1596624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rgbClr val="FFFFFF"/>
                </a:solidFill>
              </a:defRPr>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C22168C8-CEAB-4A77-848D-64B64A5B328C}" type="datetimeFigureOut">
              <a:rPr lang="uk-UA" smtClean="0"/>
              <a:t>10.03.2026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A9AD178C-CD7F-4DE3-8558-EF4133166494}" type="slidenum">
              <a:rPr lang="uk-UA" smtClean="0"/>
              <a:t>‹№›</a:t>
            </a:fld>
            <a:endParaRPr lang="uk-UA"/>
          </a:p>
        </p:txBody>
      </p:sp>
    </p:spTree>
    <p:extLst>
      <p:ext uri="{BB962C8B-B14F-4D97-AF65-F5344CB8AC3E}">
        <p14:creationId xmlns:p14="http://schemas.microsoft.com/office/powerpoint/2010/main" val="283537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62393"/>
            <a:ext cx="9692640" cy="1428929"/>
          </a:xfrm>
          <a:prstGeom prst="rect">
            <a:avLst/>
          </a:prstGeom>
        </p:spPr>
        <p:txBody>
          <a:bodyPr vert="horz" lIns="91440" tIns="27432" rIns="91440" bIns="45720" rtlCol="0" anchor="b">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100" b="0">
                <a:solidFill>
                  <a:schemeClr val="tx2">
                    <a:lumMod val="40000"/>
                    <a:lumOff val="60000"/>
                  </a:schemeClr>
                </a:solidFill>
              </a:defRPr>
            </a:lvl1pPr>
          </a:lstStyle>
          <a:p>
            <a:fld id="{C22168C8-CEAB-4A77-848D-64B64A5B328C}" type="datetimeFigureOut">
              <a:rPr lang="uk-UA" smtClean="0"/>
              <a:t>10.03.2026</a:t>
            </a:fld>
            <a:endParaRPr lang="uk-UA"/>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100">
                <a:solidFill>
                  <a:schemeClr val="tx2">
                    <a:lumMod val="40000"/>
                    <a:lumOff val="60000"/>
                  </a:schemeClr>
                </a:solidFill>
              </a:defRPr>
            </a:lvl1pPr>
          </a:lstStyle>
          <a:p>
            <a:endParaRPr lang="uk-UA"/>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latin typeface="+mj-lt"/>
              </a:defRPr>
            </a:lvl1pPr>
          </a:lstStyle>
          <a:p>
            <a:fld id="{A9AD178C-CD7F-4DE3-8558-EF4133166494}" type="slidenum">
              <a:rPr lang="uk-UA" smtClean="0"/>
              <a:t>‹№›</a:t>
            </a:fld>
            <a:endParaRPr lang="uk-UA"/>
          </a:p>
        </p:txBody>
      </p:sp>
    </p:spTree>
    <p:extLst>
      <p:ext uri="{BB962C8B-B14F-4D97-AF65-F5344CB8AC3E}">
        <p14:creationId xmlns:p14="http://schemas.microsoft.com/office/powerpoint/2010/main" val="10662424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3.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6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3EDA9A-EB60-408F-9AEF-5F66D5CD86D7}"/>
              </a:ext>
            </a:extLst>
          </p:cNvPr>
          <p:cNvSpPr>
            <a:spLocks noGrp="1"/>
          </p:cNvSpPr>
          <p:nvPr>
            <p:ph type="ctrTitle"/>
          </p:nvPr>
        </p:nvSpPr>
        <p:spPr/>
        <p:txBody>
          <a:bodyPr/>
          <a:lstStyle/>
          <a:p>
            <a:pPr algn="ctr"/>
            <a:r>
              <a:rPr lang="ru-RU">
                <a:solidFill>
                  <a:schemeClr val="accent1"/>
                </a:solidFill>
                <a:effectLst>
                  <a:outerShdw blurRad="38100" dist="38100" dir="2700000" algn="tl">
                    <a:srgbClr val="000000">
                      <a:alpha val="43137"/>
                    </a:srgbClr>
                  </a:outerShdw>
                </a:effectLst>
              </a:rPr>
              <a:t>Тема 3. </a:t>
            </a:r>
            <a:r>
              <a:rPr lang="ru-RU" b="1" dirty="0" err="1"/>
              <a:t>Валютні</a:t>
            </a:r>
            <a:r>
              <a:rPr lang="ru-RU" b="1" dirty="0"/>
              <a:t> ринки та </a:t>
            </a:r>
            <a:r>
              <a:rPr lang="ru-RU" b="1" dirty="0" err="1"/>
              <a:t>валютні</a:t>
            </a:r>
            <a:r>
              <a:rPr lang="ru-RU" b="1" dirty="0"/>
              <a:t> </a:t>
            </a:r>
            <a:r>
              <a:rPr lang="ru-RU" b="1" dirty="0" err="1"/>
              <a:t>операції</a:t>
            </a:r>
            <a:r>
              <a:rPr lang="ru-RU" b="1" dirty="0"/>
              <a:t> </a:t>
            </a:r>
            <a:endParaRPr lang="uk-UA" b="1" dirty="0"/>
          </a:p>
        </p:txBody>
      </p:sp>
    </p:spTree>
    <p:extLst>
      <p:ext uri="{BB962C8B-B14F-4D97-AF65-F5344CB8AC3E}">
        <p14:creationId xmlns:p14="http://schemas.microsoft.com/office/powerpoint/2010/main" val="553095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47BD20-48A6-42ED-8E99-D1338E523855}"/>
              </a:ext>
            </a:extLst>
          </p:cNvPr>
          <p:cNvSpPr>
            <a:spLocks noGrp="1"/>
          </p:cNvSpPr>
          <p:nvPr>
            <p:ph type="title"/>
          </p:nvPr>
        </p:nvSpPr>
        <p:spPr>
          <a:xfrm>
            <a:off x="871347" y="243343"/>
            <a:ext cx="9692640" cy="1428929"/>
          </a:xfrm>
        </p:spPr>
        <p:txBody>
          <a:bodyPr>
            <a:normAutofit/>
          </a:bodyPr>
          <a:lstStyle/>
          <a:p>
            <a:pPr algn="ctr"/>
            <a:r>
              <a:rPr lang="ru-RU" dirty="0"/>
              <a:t>ОСНОВНІ ЕКОНОМІЧНІ КАТЕГОРІЇ ВАЛЮТНОГО РИНКУ</a:t>
            </a:r>
            <a:endParaRPr lang="uk-UA" dirty="0"/>
          </a:p>
        </p:txBody>
      </p:sp>
      <p:sp>
        <p:nvSpPr>
          <p:cNvPr id="3" name="Місце для вмісту 2">
            <a:extLst>
              <a:ext uri="{FF2B5EF4-FFF2-40B4-BE49-F238E27FC236}">
                <a16:creationId xmlns:a16="http://schemas.microsoft.com/office/drawing/2014/main" id="{B0093067-7CF1-4FC0-9642-0BB9D28DD747}"/>
              </a:ext>
            </a:extLst>
          </p:cNvPr>
          <p:cNvSpPr>
            <a:spLocks noGrp="1"/>
          </p:cNvSpPr>
          <p:nvPr>
            <p:ph idx="1"/>
          </p:nvPr>
        </p:nvSpPr>
        <p:spPr>
          <a:xfrm>
            <a:off x="800100" y="1914525"/>
            <a:ext cx="10058400" cy="4543425"/>
          </a:xfrm>
        </p:spPr>
        <p:txBody>
          <a:bodyPr>
            <a:normAutofit fontScale="85000" lnSpcReduction="10000"/>
          </a:bodyPr>
          <a:lstStyle/>
          <a:p>
            <a:pPr marL="0" indent="0" algn="just">
              <a:buNone/>
            </a:pPr>
            <a:r>
              <a:rPr lang="uk-UA" b="1" i="0" dirty="0">
                <a:solidFill>
                  <a:schemeClr val="accent1"/>
                </a:solidFill>
                <a:effectLst/>
              </a:rPr>
              <a:t>1. Валютний курс </a:t>
            </a:r>
            <a:r>
              <a:rPr lang="uk-UA" b="0" i="0" dirty="0">
                <a:solidFill>
                  <a:srgbClr val="402A18"/>
                </a:solidFill>
                <a:effectLst/>
              </a:rPr>
              <a:t>- співвідношення між грошовими одиницями двох країн, яке використовується для об­міну валют при здійсненні валютних та інших еконо­мічних операцій.</a:t>
            </a:r>
          </a:p>
          <a:p>
            <a:pPr marL="0" indent="0" algn="just">
              <a:buNone/>
            </a:pPr>
            <a:br>
              <a:rPr lang="uk-UA" dirty="0"/>
            </a:br>
            <a:r>
              <a:rPr lang="uk-UA" b="0" i="0" dirty="0">
                <a:solidFill>
                  <a:srgbClr val="402A18"/>
                </a:solidFill>
                <a:effectLst/>
              </a:rPr>
              <a:t>Валютний курс виконує низку важливих економічних функцій. З його допомогою долається національна обмеженість грошової одиниці певної країни. Локальна її цінність перетворюється в міжнародну. Відповідно до цього валютний курс ви­ступає засобом інтернаціоналізації грошових відносин, утворення цілісної світової системи грошей.</a:t>
            </a:r>
          </a:p>
          <a:p>
            <a:pPr marL="0" indent="0" algn="just">
              <a:buNone/>
            </a:pPr>
            <a:br>
              <a:rPr lang="uk-UA" dirty="0"/>
            </a:br>
            <a:r>
              <a:rPr lang="uk-UA" b="0" i="0" dirty="0">
                <a:solidFill>
                  <a:srgbClr val="402A18"/>
                </a:solidFill>
                <a:effectLst/>
              </a:rPr>
              <a:t>На основі валютного курсу зіставляються цінові структури окремих країн, розвиток їхніх продуктивних сил, темпів економічного зростання, а також торговельного і платіжного балансів.</a:t>
            </a:r>
          </a:p>
          <a:p>
            <a:pPr marL="0" indent="0" algn="just">
              <a:buNone/>
            </a:pPr>
            <a:r>
              <a:rPr lang="uk-UA" b="0" i="0" dirty="0">
                <a:solidFill>
                  <a:srgbClr val="402A18"/>
                </a:solidFill>
                <a:effectLst/>
              </a:rPr>
              <a:t>Зниження курсу національної грошової одиниці (де­вальвація) сприяє подорожчанню імпорту й зростанню експор­ту, і навпаки - зростання курсу (ревальвація) призводить до здешевлення імпорту і падіння експорту. Валютний курс є струк­турною ланкою механізму реалізації міжнародної вартості това­рів та послуг, адже через механізм валютних курсів відбувається перерозподіл національного продукту між країнами, які здійсню­ють зовнішньоекономічні зв'язки.</a:t>
            </a:r>
            <a:endParaRPr lang="uk-UA" dirty="0"/>
          </a:p>
        </p:txBody>
      </p:sp>
    </p:spTree>
    <p:extLst>
      <p:ext uri="{BB962C8B-B14F-4D97-AF65-F5344CB8AC3E}">
        <p14:creationId xmlns:p14="http://schemas.microsoft.com/office/powerpoint/2010/main" val="4004373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4DF23B-21E1-4AEC-8D5D-93EA40FD88DA}"/>
              </a:ext>
            </a:extLst>
          </p:cNvPr>
          <p:cNvSpPr>
            <a:spLocks noGrp="1"/>
          </p:cNvSpPr>
          <p:nvPr>
            <p:ph type="title"/>
          </p:nvPr>
        </p:nvSpPr>
        <p:spPr>
          <a:xfrm>
            <a:off x="1261872" y="262393"/>
            <a:ext cx="9692640" cy="1002527"/>
          </a:xfrm>
        </p:spPr>
        <p:txBody>
          <a:bodyPr/>
          <a:lstStyle/>
          <a:p>
            <a:r>
              <a:rPr lang="uk-UA" dirty="0"/>
              <a:t>Функції валютного курсу:</a:t>
            </a:r>
          </a:p>
        </p:txBody>
      </p:sp>
      <p:sp>
        <p:nvSpPr>
          <p:cNvPr id="3" name="Місце для вмісту 2">
            <a:extLst>
              <a:ext uri="{FF2B5EF4-FFF2-40B4-BE49-F238E27FC236}">
                <a16:creationId xmlns:a16="http://schemas.microsoft.com/office/drawing/2014/main" id="{32C563C5-1F17-46AB-9327-E8CD7D06A944}"/>
              </a:ext>
            </a:extLst>
          </p:cNvPr>
          <p:cNvSpPr>
            <a:spLocks noGrp="1"/>
          </p:cNvSpPr>
          <p:nvPr>
            <p:ph idx="1"/>
          </p:nvPr>
        </p:nvSpPr>
        <p:spPr>
          <a:xfrm>
            <a:off x="1109472" y="1828800"/>
            <a:ext cx="9345168" cy="4351337"/>
          </a:xfrm>
        </p:spPr>
        <p:txBody>
          <a:bodyPr>
            <a:normAutofit/>
          </a:bodyPr>
          <a:lstStyle/>
          <a:p>
            <a:pPr marL="0" indent="0" algn="just">
              <a:buNone/>
            </a:pPr>
            <a:r>
              <a:rPr lang="uk-UA" dirty="0"/>
              <a:t>- інтернаціоналізація грошових відносин;</a:t>
            </a:r>
          </a:p>
          <a:p>
            <a:pPr marL="0" indent="0" algn="just">
              <a:buNone/>
            </a:pPr>
            <a:r>
              <a:rPr lang="uk-UA" dirty="0"/>
              <a:t>- забезпечення взаємного обміну валютами при торгівлі товарами, послугами, при русі капіталів і кредитів;</a:t>
            </a:r>
          </a:p>
          <a:p>
            <a:pPr marL="0" indent="0" algn="just">
              <a:buNone/>
            </a:pPr>
            <a:r>
              <a:rPr lang="uk-UA" dirty="0"/>
              <a:t>- використання для порівняння цін світових та національних ринків, а також вартісних показників різних країн, виражених в національних чи іноземних валютах;</a:t>
            </a:r>
          </a:p>
          <a:p>
            <a:pPr marL="0" indent="0" algn="just">
              <a:buNone/>
            </a:pPr>
            <a:r>
              <a:rPr lang="uk-UA" dirty="0"/>
              <a:t>- використання для періодичної переоцінки рахунків в іноземній валюті компаній та банків;</a:t>
            </a:r>
          </a:p>
          <a:p>
            <a:pPr marL="0" indent="0" algn="just">
              <a:buNone/>
            </a:pPr>
            <a:r>
              <a:rPr lang="uk-UA" dirty="0"/>
              <a:t>- перерозподіл національного продукту між країнами.</a:t>
            </a:r>
          </a:p>
        </p:txBody>
      </p:sp>
    </p:spTree>
    <p:extLst>
      <p:ext uri="{BB962C8B-B14F-4D97-AF65-F5344CB8AC3E}">
        <p14:creationId xmlns:p14="http://schemas.microsoft.com/office/powerpoint/2010/main" val="2438427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7375D413-79F5-4246-B558-47C7A4CC7FCF}"/>
              </a:ext>
            </a:extLst>
          </p:cNvPr>
          <p:cNvSpPr>
            <a:spLocks noGrp="1"/>
          </p:cNvSpPr>
          <p:nvPr>
            <p:ph type="title"/>
          </p:nvPr>
        </p:nvSpPr>
        <p:spPr>
          <a:xfrm>
            <a:off x="1193914" y="399871"/>
            <a:ext cx="9692640" cy="1428929"/>
          </a:xfrm>
        </p:spPr>
        <p:txBody>
          <a:bodyPr>
            <a:normAutofit/>
          </a:bodyPr>
          <a:lstStyle/>
          <a:p>
            <a:pPr algn="ctr"/>
            <a:r>
              <a:rPr lang="ru-RU" dirty="0"/>
              <a:t>ОСНОВНІ ЕКОНОМІЧНІ КАТЕГОРІЇ ВАЛЮТНОГО РИНКУ</a:t>
            </a:r>
            <a:endParaRPr lang="uk-UA" dirty="0"/>
          </a:p>
        </p:txBody>
      </p:sp>
      <p:sp>
        <p:nvSpPr>
          <p:cNvPr id="8" name="Місце для вмісту 7">
            <a:extLst>
              <a:ext uri="{FF2B5EF4-FFF2-40B4-BE49-F238E27FC236}">
                <a16:creationId xmlns:a16="http://schemas.microsoft.com/office/drawing/2014/main" id="{5E77E302-353C-4D37-BB1C-4C54E4A3A790}"/>
              </a:ext>
            </a:extLst>
          </p:cNvPr>
          <p:cNvSpPr>
            <a:spLocks noGrp="1"/>
          </p:cNvSpPr>
          <p:nvPr>
            <p:ph sz="half" idx="1"/>
          </p:nvPr>
        </p:nvSpPr>
        <p:spPr>
          <a:xfrm>
            <a:off x="411480" y="1828800"/>
            <a:ext cx="5859550" cy="4629329"/>
          </a:xfrm>
        </p:spPr>
        <p:txBody>
          <a:bodyPr>
            <a:normAutofit fontScale="92500" lnSpcReduction="20000"/>
          </a:bodyPr>
          <a:lstStyle/>
          <a:p>
            <a:pPr marL="0" indent="0" algn="just">
              <a:buNone/>
            </a:pPr>
            <a:r>
              <a:rPr lang="uk-UA" b="1" dirty="0">
                <a:solidFill>
                  <a:schemeClr val="accent1"/>
                </a:solidFill>
              </a:rPr>
              <a:t>2. Валютне котирування </a:t>
            </a:r>
            <a:r>
              <a:rPr lang="uk-UA" dirty="0"/>
              <a:t>(</a:t>
            </a:r>
            <a:r>
              <a:rPr lang="en-US" dirty="0"/>
              <a:t>currency quotation) – </a:t>
            </a:r>
            <a:r>
              <a:rPr lang="uk-UA" dirty="0"/>
              <a:t>це встановлення курсів іноземних валют у відповідності з практикою, що склалася, і за­конодавчими нормами. </a:t>
            </a:r>
          </a:p>
          <a:p>
            <a:pPr marL="0" indent="0" algn="just">
              <a:buNone/>
            </a:pPr>
            <a:r>
              <a:rPr lang="uk-UA" dirty="0"/>
              <a:t>У світовій практиці існують такі методи котирування:</a:t>
            </a:r>
          </a:p>
          <a:p>
            <a:pPr algn="just"/>
            <a:r>
              <a:rPr lang="uk-UA" dirty="0">
                <a:solidFill>
                  <a:schemeClr val="accent1"/>
                </a:solidFill>
              </a:rPr>
              <a:t>Пряме котирування</a:t>
            </a:r>
            <a:r>
              <a:rPr lang="uk-UA" dirty="0"/>
              <a:t>, коли одиниця іноземної валюти прирівнюється до певної кількості національної валюти.</a:t>
            </a:r>
          </a:p>
          <a:p>
            <a:pPr marL="0" indent="0" algn="just">
              <a:buNone/>
            </a:pPr>
            <a:r>
              <a:rPr lang="uk-UA" dirty="0"/>
              <a:t>Наприклад, в Україні 1 долар США прирівнюється до певної кількості гривень. Таке ко­тирування нині застосовується в більшості країн світу.</a:t>
            </a:r>
          </a:p>
          <a:p>
            <a:pPr algn="just"/>
            <a:r>
              <a:rPr lang="uk-UA" dirty="0">
                <a:solidFill>
                  <a:schemeClr val="accent1"/>
                </a:solidFill>
              </a:rPr>
              <a:t>Зворотне (непряме) котирування</a:t>
            </a:r>
            <a:r>
              <a:rPr lang="uk-UA" dirty="0"/>
              <a:t>, коли одиниця національної валю­ти прирівнюється до певної кількості іноземної валюти. Така си­стема застосовується в небагатьох країнах.</a:t>
            </a:r>
          </a:p>
        </p:txBody>
      </p:sp>
      <p:pic>
        <p:nvPicPr>
          <p:cNvPr id="10" name="Picture 2">
            <a:extLst>
              <a:ext uri="{FF2B5EF4-FFF2-40B4-BE49-F238E27FC236}">
                <a16:creationId xmlns:a16="http://schemas.microsoft.com/office/drawing/2014/main" id="{2FE2B67A-9B50-44C6-A8DE-C26BA5D9326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38545" y="1804292"/>
            <a:ext cx="4481512" cy="147794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FD0ABF15-79E5-492F-AD51-49447AA59CD5}"/>
              </a:ext>
            </a:extLst>
          </p:cNvPr>
          <p:cNvSpPr txBox="1"/>
          <p:nvPr/>
        </p:nvSpPr>
        <p:spPr>
          <a:xfrm>
            <a:off x="6304533" y="3257729"/>
            <a:ext cx="4548518" cy="3162917"/>
          </a:xfrm>
          <a:prstGeom prst="rect">
            <a:avLst/>
          </a:prstGeom>
          <a:noFill/>
        </p:spPr>
        <p:txBody>
          <a:bodyPr wrap="square">
            <a:spAutoFit/>
          </a:bodyPr>
          <a:lstStyle/>
          <a:p>
            <a:pPr marL="182880" marR="0" lvl="0" indent="-182880" algn="just"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defRPr/>
            </a:pPr>
            <a:r>
              <a:rPr kumimoji="0" lang="uk-UA" sz="1400" b="0" i="0" u="none" strike="noStrike" kern="1200" cap="none" spc="10" normalizeH="0" baseline="0" noProof="0" dirty="0">
                <a:ln>
                  <a:noFill/>
                </a:ln>
                <a:solidFill>
                  <a:prstClr val="black">
                    <a:lumMod val="65000"/>
                    <a:lumOff val="35000"/>
                  </a:prstClr>
                </a:solidFill>
                <a:effectLst/>
                <a:uLnTx/>
                <a:uFillTx/>
                <a:ea typeface="+mn-ea"/>
                <a:cs typeface="+mn-cs"/>
              </a:rPr>
              <a:t>Оскільки у світовій практиці основна частина міжнародних розрахунків здійснюється у твердих валютах, для полегшення визначення курсів національних валют більшості країн світу вони прирівнюються (котируються) не безпосередньо одна до іншої, а до твердих валют. Розраховані в таких спосіб співвідношення валют називають крос-курсами. </a:t>
            </a:r>
          </a:p>
          <a:p>
            <a:pPr marL="182880" marR="0" lvl="0" indent="-182880" algn="just"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defRPr/>
            </a:pPr>
            <a:r>
              <a:rPr kumimoji="0" lang="uk-UA" sz="1400" b="1" i="0" u="none" strike="noStrike" kern="1200" cap="none" spc="10" normalizeH="0" baseline="0" noProof="0" dirty="0">
                <a:ln>
                  <a:noFill/>
                </a:ln>
                <a:solidFill>
                  <a:schemeClr val="accent1"/>
                </a:solidFill>
                <a:effectLst/>
                <a:uLnTx/>
                <a:uFillTx/>
                <a:ea typeface="+mn-ea"/>
                <a:cs typeface="+mn-cs"/>
              </a:rPr>
              <a:t>Крос-курс</a:t>
            </a:r>
            <a:r>
              <a:rPr kumimoji="0" lang="uk-UA" sz="1400" b="0" i="0" u="none" strike="noStrike" kern="1200" cap="none" spc="10" normalizeH="0" baseline="0" noProof="0" dirty="0">
                <a:ln>
                  <a:noFill/>
                </a:ln>
                <a:solidFill>
                  <a:prstClr val="black">
                    <a:lumMod val="65000"/>
                    <a:lumOff val="35000"/>
                  </a:prstClr>
                </a:solidFill>
                <a:effectLst/>
                <a:uLnTx/>
                <a:uFillTx/>
                <a:ea typeface="+mn-ea"/>
                <a:cs typeface="+mn-cs"/>
              </a:rPr>
              <a:t> – це визначення курсів двох валют одна до одної через курс кожної з них відносно третьої валюти, переважно до долара США. Існує базова валюта, відносно якої котирується інші валюти, і валюта котирування – валюта, що котирується.</a:t>
            </a:r>
          </a:p>
        </p:txBody>
      </p:sp>
    </p:spTree>
    <p:extLst>
      <p:ext uri="{BB962C8B-B14F-4D97-AF65-F5344CB8AC3E}">
        <p14:creationId xmlns:p14="http://schemas.microsoft.com/office/powerpoint/2010/main" val="3281785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505919-10F3-4DB5-AAAC-F70D019C6BBA}"/>
              </a:ext>
            </a:extLst>
          </p:cNvPr>
          <p:cNvSpPr>
            <a:spLocks noGrp="1"/>
          </p:cNvSpPr>
          <p:nvPr>
            <p:ph type="title"/>
          </p:nvPr>
        </p:nvSpPr>
        <p:spPr/>
        <p:txBody>
          <a:bodyPr>
            <a:normAutofit/>
          </a:bodyPr>
          <a:lstStyle/>
          <a:p>
            <a:pPr algn="ctr"/>
            <a:r>
              <a:rPr lang="ru-RU" dirty="0"/>
              <a:t>ОСНОВНІ ЕКОНОМІЧНІ КАТЕГОРІЇ ВАЛЮТНОГО РИНКУ</a:t>
            </a:r>
            <a:endParaRPr lang="uk-UA" dirty="0"/>
          </a:p>
        </p:txBody>
      </p:sp>
      <p:sp>
        <p:nvSpPr>
          <p:cNvPr id="3" name="Місце для вмісту 2">
            <a:extLst>
              <a:ext uri="{FF2B5EF4-FFF2-40B4-BE49-F238E27FC236}">
                <a16:creationId xmlns:a16="http://schemas.microsoft.com/office/drawing/2014/main" id="{0AA6AF9E-2B34-4EA6-A990-6B3BB41E007C}"/>
              </a:ext>
            </a:extLst>
          </p:cNvPr>
          <p:cNvSpPr>
            <a:spLocks noGrp="1"/>
          </p:cNvSpPr>
          <p:nvPr>
            <p:ph sz="half" idx="1"/>
          </p:nvPr>
        </p:nvSpPr>
        <p:spPr/>
        <p:txBody>
          <a:bodyPr>
            <a:normAutofit/>
          </a:bodyPr>
          <a:lstStyle/>
          <a:p>
            <a:pPr marL="0" indent="0" algn="just">
              <a:buNone/>
            </a:pPr>
            <a:r>
              <a:rPr lang="uk-UA" b="1" dirty="0">
                <a:solidFill>
                  <a:schemeClr val="accent1"/>
                </a:solidFill>
              </a:rPr>
              <a:t>3. </a:t>
            </a:r>
            <a:r>
              <a:rPr lang="ru-RU" b="1" i="0" dirty="0" err="1">
                <a:solidFill>
                  <a:schemeClr val="accent1"/>
                </a:solidFill>
                <a:effectLst/>
              </a:rPr>
              <a:t>Конвертованість</a:t>
            </a:r>
            <a:r>
              <a:rPr lang="ru-RU" b="1" i="0" dirty="0">
                <a:solidFill>
                  <a:schemeClr val="accent1"/>
                </a:solidFill>
                <a:effectLst/>
              </a:rPr>
              <a:t> </a:t>
            </a:r>
            <a:r>
              <a:rPr lang="ru-RU" b="0" i="0" dirty="0">
                <a:solidFill>
                  <a:srgbClr val="402A18"/>
                </a:solidFill>
                <a:effectLst/>
              </a:rPr>
              <a:t>– </a:t>
            </a:r>
            <a:r>
              <a:rPr lang="ru-RU" b="0" i="0" dirty="0" err="1">
                <a:solidFill>
                  <a:srgbClr val="402A18"/>
                </a:solidFill>
                <a:effectLst/>
              </a:rPr>
              <a:t>це</a:t>
            </a:r>
            <a:r>
              <a:rPr lang="ru-RU" b="0" i="0" dirty="0">
                <a:solidFill>
                  <a:srgbClr val="402A18"/>
                </a:solidFill>
                <a:effectLst/>
              </a:rPr>
              <a:t> </a:t>
            </a:r>
            <a:r>
              <a:rPr lang="ru-RU" b="0" i="0" dirty="0" err="1">
                <a:solidFill>
                  <a:srgbClr val="402A18"/>
                </a:solidFill>
                <a:effectLst/>
              </a:rPr>
              <a:t>здатність</a:t>
            </a:r>
            <a:r>
              <a:rPr lang="ru-RU" b="0" i="0" dirty="0">
                <a:solidFill>
                  <a:srgbClr val="402A18"/>
                </a:solidFill>
                <a:effectLst/>
              </a:rPr>
              <a:t> </a:t>
            </a:r>
            <a:r>
              <a:rPr lang="ru-RU" b="0" i="0" dirty="0" err="1">
                <a:solidFill>
                  <a:srgbClr val="402A18"/>
                </a:solidFill>
                <a:effectLst/>
              </a:rPr>
              <a:t>валюти</a:t>
            </a:r>
            <a:r>
              <a:rPr lang="ru-RU" b="0" i="0" dirty="0">
                <a:solidFill>
                  <a:srgbClr val="402A18"/>
                </a:solidFill>
                <a:effectLst/>
              </a:rPr>
              <a:t> </a:t>
            </a:r>
            <a:r>
              <a:rPr lang="ru-RU" b="0" i="0" dirty="0" err="1">
                <a:solidFill>
                  <a:srgbClr val="402A18"/>
                </a:solidFill>
                <a:effectLst/>
              </a:rPr>
              <a:t>обмінюватися</a:t>
            </a:r>
            <a:r>
              <a:rPr lang="ru-RU" b="0" i="0" dirty="0">
                <a:solidFill>
                  <a:srgbClr val="402A18"/>
                </a:solidFill>
                <a:effectLst/>
              </a:rPr>
              <a:t> на </a:t>
            </a:r>
            <a:r>
              <a:rPr lang="ru-RU" b="0" i="0" dirty="0" err="1">
                <a:solidFill>
                  <a:srgbClr val="402A18"/>
                </a:solidFill>
                <a:effectLst/>
              </a:rPr>
              <a:t>інші</a:t>
            </a:r>
            <a:r>
              <a:rPr lang="ru-RU" b="0" i="0" dirty="0">
                <a:solidFill>
                  <a:srgbClr val="402A18"/>
                </a:solidFill>
                <a:effectLst/>
              </a:rPr>
              <a:t> </a:t>
            </a:r>
            <a:r>
              <a:rPr lang="ru-RU" b="0" i="0" dirty="0" err="1">
                <a:solidFill>
                  <a:srgbClr val="402A18"/>
                </a:solidFill>
                <a:effectLst/>
              </a:rPr>
              <a:t>валюти</a:t>
            </a:r>
            <a:r>
              <a:rPr lang="ru-RU" b="0" i="0" dirty="0">
                <a:solidFill>
                  <a:srgbClr val="402A18"/>
                </a:solidFill>
                <a:effectLst/>
              </a:rPr>
              <a:t>.</a:t>
            </a:r>
          </a:p>
          <a:p>
            <a:pPr marL="0" indent="0" algn="just">
              <a:buNone/>
            </a:pPr>
            <a:r>
              <a:rPr lang="ru-RU" dirty="0" err="1"/>
              <a:t>Це</a:t>
            </a:r>
            <a:r>
              <a:rPr lang="ru-RU" dirty="0"/>
              <a:t> </a:t>
            </a:r>
            <a:r>
              <a:rPr lang="ru-RU" dirty="0" err="1"/>
              <a:t>дуже</a:t>
            </a:r>
            <a:r>
              <a:rPr lang="ru-RU" dirty="0"/>
              <a:t> </a:t>
            </a:r>
            <a:r>
              <a:rPr lang="ru-RU" dirty="0" err="1"/>
              <a:t>важлива</a:t>
            </a:r>
            <a:r>
              <a:rPr lang="ru-RU" dirty="0"/>
              <a:t> характеристика </a:t>
            </a:r>
            <a:r>
              <a:rPr lang="ru-RU" dirty="0" err="1"/>
              <a:t>валюти</a:t>
            </a:r>
            <a:r>
              <a:rPr lang="ru-RU" dirty="0"/>
              <a:t>. За </a:t>
            </a:r>
            <a:r>
              <a:rPr lang="ru-RU" dirty="0" err="1"/>
              <a:t>ступенем</a:t>
            </a:r>
            <a:r>
              <a:rPr lang="ru-RU" dirty="0"/>
              <a:t> </a:t>
            </a:r>
            <a:r>
              <a:rPr lang="ru-RU" dirty="0" err="1"/>
              <a:t>кон­вертованості</a:t>
            </a:r>
            <a:r>
              <a:rPr lang="ru-RU" dirty="0"/>
              <a:t> валюта </a:t>
            </a:r>
            <a:r>
              <a:rPr lang="ru-RU" dirty="0" err="1"/>
              <a:t>поділяється</a:t>
            </a:r>
            <a:r>
              <a:rPr lang="ru-RU" dirty="0"/>
              <a:t> на </a:t>
            </a:r>
            <a:r>
              <a:rPr lang="ru-RU" dirty="0" err="1"/>
              <a:t>такі</a:t>
            </a:r>
            <a:r>
              <a:rPr lang="ru-RU" dirty="0"/>
              <a:t> типи:</a:t>
            </a:r>
          </a:p>
          <a:p>
            <a:pPr marL="0" indent="0" algn="just">
              <a:buNone/>
            </a:pPr>
            <a:r>
              <a:rPr lang="ru-RU" dirty="0"/>
              <a:t>-  </a:t>
            </a:r>
            <a:r>
              <a:rPr lang="ru-RU" dirty="0" err="1"/>
              <a:t>вільно</a:t>
            </a:r>
            <a:r>
              <a:rPr lang="ru-RU" dirty="0"/>
              <a:t> </a:t>
            </a:r>
            <a:r>
              <a:rPr lang="ru-RU" dirty="0" err="1"/>
              <a:t>конвертована</a:t>
            </a:r>
            <a:r>
              <a:rPr lang="ru-RU" dirty="0"/>
              <a:t>;</a:t>
            </a:r>
          </a:p>
          <a:p>
            <a:pPr marL="0" indent="0" algn="just">
              <a:buNone/>
            </a:pPr>
            <a:r>
              <a:rPr lang="ru-RU" dirty="0"/>
              <a:t>-  </a:t>
            </a:r>
            <a:r>
              <a:rPr lang="ru-RU" dirty="0" err="1"/>
              <a:t>частково</a:t>
            </a:r>
            <a:r>
              <a:rPr lang="ru-RU" dirty="0"/>
              <a:t> </a:t>
            </a:r>
            <a:r>
              <a:rPr lang="ru-RU" dirty="0" err="1"/>
              <a:t>конвертована</a:t>
            </a:r>
            <a:r>
              <a:rPr lang="ru-RU" dirty="0"/>
              <a:t>;</a:t>
            </a:r>
          </a:p>
          <a:p>
            <a:pPr marL="0" indent="0" algn="just">
              <a:buNone/>
            </a:pPr>
            <a:r>
              <a:rPr lang="ru-RU" dirty="0"/>
              <a:t>-  </a:t>
            </a:r>
            <a:r>
              <a:rPr lang="ru-RU" dirty="0" err="1"/>
              <a:t>неконвертована</a:t>
            </a:r>
            <a:r>
              <a:rPr lang="ru-RU" dirty="0"/>
              <a:t>;</a:t>
            </a:r>
          </a:p>
          <a:p>
            <a:pPr marL="0" indent="0" algn="just">
              <a:buNone/>
            </a:pPr>
            <a:r>
              <a:rPr lang="ru-RU" dirty="0"/>
              <a:t>-  </a:t>
            </a:r>
            <a:r>
              <a:rPr lang="ru-RU" dirty="0" err="1"/>
              <a:t>клірингова</a:t>
            </a:r>
            <a:r>
              <a:rPr lang="ru-RU" dirty="0"/>
              <a:t>.</a:t>
            </a:r>
          </a:p>
          <a:p>
            <a:pPr marL="0" indent="0" algn="just">
              <a:buNone/>
            </a:pPr>
            <a:endParaRPr lang="uk-UA" dirty="0"/>
          </a:p>
        </p:txBody>
      </p:sp>
      <p:pic>
        <p:nvPicPr>
          <p:cNvPr id="2050" name="Picture 2" descr="Банкіри розповіли, коли гривня стане конвертованою валютою — Мінфін">
            <a:extLst>
              <a:ext uri="{FF2B5EF4-FFF2-40B4-BE49-F238E27FC236}">
                <a16:creationId xmlns:a16="http://schemas.microsoft.com/office/drawing/2014/main" id="{7D1664A4-CAD9-49D0-B473-F5ACE05B7D7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85810" y="2000071"/>
            <a:ext cx="5139390" cy="342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560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1819473-AE64-45AB-A093-87290E0FEC63}"/>
              </a:ext>
            </a:extLst>
          </p:cNvPr>
          <p:cNvSpPr>
            <a:spLocks noGrp="1"/>
          </p:cNvSpPr>
          <p:nvPr>
            <p:ph sz="half" idx="1"/>
          </p:nvPr>
        </p:nvSpPr>
        <p:spPr>
          <a:xfrm>
            <a:off x="5791200" y="289560"/>
            <a:ext cx="4998720" cy="6568440"/>
          </a:xfrm>
        </p:spPr>
        <p:txBody>
          <a:bodyPr>
            <a:normAutofit/>
          </a:bodyPr>
          <a:lstStyle/>
          <a:p>
            <a:pPr algn="just"/>
            <a:r>
              <a:rPr lang="uk-UA" b="1" i="0" dirty="0">
                <a:solidFill>
                  <a:schemeClr val="accent1"/>
                </a:solidFill>
                <a:effectLst/>
                <a:latin typeface="Montserrat" panose="00000500000000000000" pitchFamily="2" charset="-52"/>
              </a:rPr>
              <a:t>Вільно конвертована валюта </a:t>
            </a:r>
            <a:r>
              <a:rPr lang="uk-UA" b="0" i="0" dirty="0">
                <a:solidFill>
                  <a:srgbClr val="402A18"/>
                </a:solidFill>
                <a:effectLst/>
                <a:latin typeface="Montserrat" panose="00000500000000000000" pitchFamily="2" charset="-52"/>
              </a:rPr>
              <a:t>(ВКВ) - валюта, що вільно та без обмежень обмінюється на валюти інших країн і застосо­вується у всіх видах міжнародного обігу. В наш час лише деякі Держави мають вільно конвертовану валюту: Австрія, Велико­британія, Данія, Канада, Нідерланди, Нова Зеландія, Сінгапур, Німеччина, Японія, Сполучені Штати Америки та інші. Вільна конвертованість у першу чергу свідчить про стійкість економі­ки країни, можливості її економічного зростання і, як наслідок, довіру до її національної валюти з боку іноземних партнерів. Деякі вільно конвертовані валюти є резервними валютами.</a:t>
            </a:r>
          </a:p>
        </p:txBody>
      </p:sp>
      <p:pic>
        <p:nvPicPr>
          <p:cNvPr id="4" name="Рисунок 3">
            <a:extLst>
              <a:ext uri="{FF2B5EF4-FFF2-40B4-BE49-F238E27FC236}">
                <a16:creationId xmlns:a16="http://schemas.microsoft.com/office/drawing/2014/main" id="{133006C2-6F7E-485E-B8B8-FFF544D86532}"/>
              </a:ext>
            </a:extLst>
          </p:cNvPr>
          <p:cNvPicPr>
            <a:picLocks noChangeAspect="1"/>
          </p:cNvPicPr>
          <p:nvPr/>
        </p:nvPicPr>
        <p:blipFill>
          <a:blip r:embed="rId2"/>
          <a:stretch>
            <a:fillRect/>
          </a:stretch>
        </p:blipFill>
        <p:spPr>
          <a:xfrm rot="16200000">
            <a:off x="-815251" y="815252"/>
            <a:ext cx="6857999" cy="52274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0136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815EC74-7B04-4CF8-BBAE-D2E145D70341}"/>
              </a:ext>
            </a:extLst>
          </p:cNvPr>
          <p:cNvSpPr>
            <a:spLocks noGrp="1"/>
          </p:cNvSpPr>
          <p:nvPr>
            <p:ph sz="half" idx="1"/>
          </p:nvPr>
        </p:nvSpPr>
        <p:spPr>
          <a:xfrm>
            <a:off x="637032" y="1253331"/>
            <a:ext cx="4480560" cy="4351337"/>
          </a:xfrm>
        </p:spPr>
        <p:txBody>
          <a:bodyPr>
            <a:normAutofit fontScale="92500" lnSpcReduction="20000"/>
          </a:bodyPr>
          <a:lstStyle/>
          <a:p>
            <a:pPr algn="just"/>
            <a:r>
              <a:rPr lang="uk-UA" b="1" i="0" dirty="0">
                <a:solidFill>
                  <a:schemeClr val="accent1"/>
                </a:solidFill>
                <a:effectLst/>
                <a:latin typeface="Montserrat" panose="00000500000000000000" pitchFamily="2" charset="-52"/>
              </a:rPr>
              <a:t>Частково конвертована валюта </a:t>
            </a:r>
            <a:r>
              <a:rPr lang="uk-UA" b="0" i="0" dirty="0">
                <a:solidFill>
                  <a:srgbClr val="402A18"/>
                </a:solidFill>
                <a:effectLst/>
                <a:latin typeface="Montserrat" panose="00000500000000000000" pitchFamily="2" charset="-52"/>
              </a:rPr>
              <a:t>обмінюється на обмежену кількість іноземних валют, у міжнародних розрахунках за­стосовується з обмеженнями. Наявність обмежень зумовлюєть­ся нестабільністю економічного стану країни і незбалансованістю платіжного балансу. Обмеження вводяться урядом або Центральним банком. Вони полягають у регламентації опе­рацій із валютою та валютними цінностями. Більшість країн світу, в тому числі й Україна, має частково конвертовану валюту.</a:t>
            </a:r>
          </a:p>
          <a:p>
            <a:endParaRPr lang="uk-UA" dirty="0"/>
          </a:p>
        </p:txBody>
      </p:sp>
      <p:pic>
        <p:nvPicPr>
          <p:cNvPr id="1026" name="Picture 2" descr="Міжнародний валютний фонд офіційно визнав китайський юань міжнародною  резервною валютою">
            <a:extLst>
              <a:ext uri="{FF2B5EF4-FFF2-40B4-BE49-F238E27FC236}">
                <a16:creationId xmlns:a16="http://schemas.microsoft.com/office/drawing/2014/main" id="{274FA55B-D120-4E2C-A142-24FE217897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6066" y="3376459"/>
            <a:ext cx="4292702" cy="31122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823145E-B41F-4DDB-A494-AF35CC8FF7BA}"/>
              </a:ext>
            </a:extLst>
          </p:cNvPr>
          <p:cNvSpPr txBox="1"/>
          <p:nvPr/>
        </p:nvSpPr>
        <p:spPr>
          <a:xfrm>
            <a:off x="7172632" y="6488668"/>
            <a:ext cx="6105832" cy="369332"/>
          </a:xfrm>
          <a:prstGeom prst="rect">
            <a:avLst/>
          </a:prstGeom>
          <a:noFill/>
        </p:spPr>
        <p:txBody>
          <a:bodyPr wrap="square">
            <a:spAutoFit/>
          </a:bodyPr>
          <a:lstStyle/>
          <a:p>
            <a:r>
              <a:rPr lang="uk-UA" b="0" i="0" dirty="0">
                <a:solidFill>
                  <a:srgbClr val="0D0D0D"/>
                </a:solidFill>
                <a:effectLst/>
              </a:rPr>
              <a:t>Китайський юань </a:t>
            </a:r>
            <a:endParaRPr lang="uk-UA" dirty="0"/>
          </a:p>
        </p:txBody>
      </p:sp>
      <p:sp>
        <p:nvSpPr>
          <p:cNvPr id="7" name="TextBox 6">
            <a:extLst>
              <a:ext uri="{FF2B5EF4-FFF2-40B4-BE49-F238E27FC236}">
                <a16:creationId xmlns:a16="http://schemas.microsoft.com/office/drawing/2014/main" id="{A3D2173A-167C-435B-A08D-DCBFEE7DF4B7}"/>
              </a:ext>
            </a:extLst>
          </p:cNvPr>
          <p:cNvSpPr txBox="1"/>
          <p:nvPr/>
        </p:nvSpPr>
        <p:spPr>
          <a:xfrm>
            <a:off x="7369277" y="3059667"/>
            <a:ext cx="6636774" cy="369332"/>
          </a:xfrm>
          <a:prstGeom prst="rect">
            <a:avLst/>
          </a:prstGeom>
          <a:noFill/>
        </p:spPr>
        <p:txBody>
          <a:bodyPr wrap="square">
            <a:spAutoFit/>
          </a:bodyPr>
          <a:lstStyle/>
          <a:p>
            <a:r>
              <a:rPr lang="uk-UA" b="0" i="0" dirty="0">
                <a:solidFill>
                  <a:srgbClr val="0D0D0D"/>
                </a:solidFill>
                <a:effectLst/>
              </a:rPr>
              <a:t>Індійська рупія</a:t>
            </a:r>
            <a:endParaRPr lang="uk-UA" dirty="0"/>
          </a:p>
        </p:txBody>
      </p:sp>
      <p:pic>
        <p:nvPicPr>
          <p:cNvPr id="6" name="Рисунок 5">
            <a:extLst>
              <a:ext uri="{FF2B5EF4-FFF2-40B4-BE49-F238E27FC236}">
                <a16:creationId xmlns:a16="http://schemas.microsoft.com/office/drawing/2014/main" id="{259ACDB9-BB03-45EA-9B9F-A17AACCBCADD}"/>
              </a:ext>
            </a:extLst>
          </p:cNvPr>
          <p:cNvPicPr>
            <a:picLocks noChangeAspect="1"/>
          </p:cNvPicPr>
          <p:nvPr/>
        </p:nvPicPr>
        <p:blipFill>
          <a:blip r:embed="rId3"/>
          <a:stretch>
            <a:fillRect/>
          </a:stretch>
        </p:blipFill>
        <p:spPr>
          <a:xfrm>
            <a:off x="6186440" y="0"/>
            <a:ext cx="4311954" cy="3025933"/>
          </a:xfrm>
          <a:prstGeom prst="rect">
            <a:avLst/>
          </a:prstGeom>
        </p:spPr>
      </p:pic>
    </p:spTree>
    <p:extLst>
      <p:ext uri="{BB962C8B-B14F-4D97-AF65-F5344CB8AC3E}">
        <p14:creationId xmlns:p14="http://schemas.microsoft.com/office/powerpoint/2010/main" val="3810646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6128987-9A4C-47D2-814F-4D97E64BD25E}"/>
              </a:ext>
            </a:extLst>
          </p:cNvPr>
          <p:cNvSpPr>
            <a:spLocks noGrp="1"/>
          </p:cNvSpPr>
          <p:nvPr>
            <p:ph sz="half" idx="1"/>
          </p:nvPr>
        </p:nvSpPr>
        <p:spPr>
          <a:xfrm>
            <a:off x="6515100" y="262413"/>
            <a:ext cx="4480560" cy="4351337"/>
          </a:xfrm>
        </p:spPr>
        <p:txBody>
          <a:bodyPr>
            <a:normAutofit/>
          </a:bodyPr>
          <a:lstStyle/>
          <a:p>
            <a:pPr algn="just"/>
            <a:r>
              <a:rPr lang="uk-UA" b="1" i="0" dirty="0">
                <a:solidFill>
                  <a:schemeClr val="accent1"/>
                </a:solidFill>
                <a:effectLst/>
                <a:latin typeface="Montserrat" panose="00000500000000000000" pitchFamily="2" charset="-52"/>
              </a:rPr>
              <a:t>Неконвертована (замкнена) валюта </a:t>
            </a:r>
            <a:r>
              <a:rPr lang="uk-UA" b="0" i="0" dirty="0">
                <a:solidFill>
                  <a:srgbClr val="402A18"/>
                </a:solidFill>
                <a:effectLst/>
                <a:latin typeface="Montserrat" panose="00000500000000000000" pitchFamily="2" charset="-52"/>
              </a:rPr>
              <a:t>не обмінюється на інші іноземні валюти і застосовується лише на території країни. Неконвертованими є ті валюти, на які накладаються обме­ження щодо ввезення, вивезення, купівлі, продажу і до яких застосовуються різноманітні заходи валютного регулювання.</a:t>
            </a:r>
          </a:p>
          <a:p>
            <a:endParaRPr lang="uk-UA" dirty="0"/>
          </a:p>
        </p:txBody>
      </p:sp>
      <p:sp>
        <p:nvSpPr>
          <p:cNvPr id="4" name="TextBox 3">
            <a:extLst>
              <a:ext uri="{FF2B5EF4-FFF2-40B4-BE49-F238E27FC236}">
                <a16:creationId xmlns:a16="http://schemas.microsoft.com/office/drawing/2014/main" id="{72CE8574-5C4C-430C-8A69-411031A13EF5}"/>
              </a:ext>
            </a:extLst>
          </p:cNvPr>
          <p:cNvSpPr txBox="1"/>
          <p:nvPr/>
        </p:nvSpPr>
        <p:spPr>
          <a:xfrm>
            <a:off x="766329" y="6069488"/>
            <a:ext cx="3786621" cy="646331"/>
          </a:xfrm>
          <a:prstGeom prst="rect">
            <a:avLst/>
          </a:prstGeom>
          <a:noFill/>
        </p:spPr>
        <p:txBody>
          <a:bodyPr wrap="square">
            <a:spAutoFit/>
          </a:bodyPr>
          <a:lstStyle/>
          <a:p>
            <a:pPr algn="ctr"/>
            <a:r>
              <a:rPr lang="ru-RU" dirty="0" err="1">
                <a:solidFill>
                  <a:schemeClr val="bg2">
                    <a:lumMod val="25000"/>
                  </a:schemeClr>
                </a:solidFill>
              </a:rPr>
              <a:t>Сирійський</a:t>
            </a:r>
            <a:r>
              <a:rPr lang="ru-RU" dirty="0">
                <a:solidFill>
                  <a:schemeClr val="bg2">
                    <a:lumMod val="25000"/>
                  </a:schemeClr>
                </a:solidFill>
              </a:rPr>
              <a:t> фунт, </a:t>
            </a:r>
            <a:r>
              <a:rPr lang="ru-RU" dirty="0" err="1">
                <a:solidFill>
                  <a:schemeClr val="bg2">
                    <a:lumMod val="25000"/>
                  </a:schemeClr>
                </a:solidFill>
              </a:rPr>
              <a:t>сомалійський</a:t>
            </a:r>
            <a:r>
              <a:rPr lang="ru-RU" dirty="0">
                <a:solidFill>
                  <a:schemeClr val="bg2">
                    <a:lumMod val="25000"/>
                  </a:schemeClr>
                </a:solidFill>
              </a:rPr>
              <a:t> </a:t>
            </a:r>
            <a:r>
              <a:rPr lang="ru-RU" dirty="0" err="1">
                <a:solidFill>
                  <a:schemeClr val="bg2">
                    <a:lumMod val="25000"/>
                  </a:schemeClr>
                </a:solidFill>
              </a:rPr>
              <a:t>шилінг</a:t>
            </a:r>
            <a:r>
              <a:rPr lang="ru-RU" dirty="0">
                <a:solidFill>
                  <a:schemeClr val="bg2">
                    <a:lumMod val="25000"/>
                  </a:schemeClr>
                </a:solidFill>
              </a:rPr>
              <a:t>, </a:t>
            </a:r>
            <a:r>
              <a:rPr lang="ru-RU" dirty="0" err="1">
                <a:solidFill>
                  <a:schemeClr val="bg2">
                    <a:lumMod val="25000"/>
                  </a:schemeClr>
                </a:solidFill>
              </a:rPr>
              <a:t>кубинське</a:t>
            </a:r>
            <a:r>
              <a:rPr lang="ru-RU" dirty="0">
                <a:solidFill>
                  <a:schemeClr val="bg2">
                    <a:lumMod val="25000"/>
                  </a:schemeClr>
                </a:solidFill>
              </a:rPr>
              <a:t> песо</a:t>
            </a:r>
            <a:endParaRPr lang="uk-UA" dirty="0">
              <a:solidFill>
                <a:schemeClr val="bg2">
                  <a:lumMod val="25000"/>
                </a:schemeClr>
              </a:solidFill>
            </a:endParaRPr>
          </a:p>
        </p:txBody>
      </p:sp>
      <p:pic>
        <p:nvPicPr>
          <p:cNvPr id="2050" name="Picture 2" descr="Валюта SYP - сирійській фунт. Конвертер сирійського фунта по курсу НБУ">
            <a:extLst>
              <a:ext uri="{FF2B5EF4-FFF2-40B4-BE49-F238E27FC236}">
                <a16:creationId xmlns:a16="http://schemas.microsoft.com/office/drawing/2014/main" id="{8C6A0382-B19F-4281-B4C5-9E24B30B5E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7" y="15762"/>
            <a:ext cx="6096000" cy="29108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Сомалийский шиллинг — Википедия">
            <a:extLst>
              <a:ext uri="{FF2B5EF4-FFF2-40B4-BE49-F238E27FC236}">
                <a16:creationId xmlns:a16="http://schemas.microsoft.com/office/drawing/2014/main" id="{8928B4B5-E475-408E-90B9-835D64129B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58012"/>
            <a:ext cx="5953177" cy="2911476"/>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54B35259-49DB-4227-953F-BF91AFE345FC}"/>
              </a:ext>
            </a:extLst>
          </p:cNvPr>
          <p:cNvPicPr>
            <a:picLocks noChangeAspect="1"/>
          </p:cNvPicPr>
          <p:nvPr/>
        </p:nvPicPr>
        <p:blipFill>
          <a:blip r:embed="rId4"/>
          <a:stretch>
            <a:fillRect/>
          </a:stretch>
        </p:blipFill>
        <p:spPr>
          <a:xfrm>
            <a:off x="6096000" y="4038600"/>
            <a:ext cx="6162675" cy="2819400"/>
          </a:xfrm>
          <a:prstGeom prst="rect">
            <a:avLst/>
          </a:prstGeom>
        </p:spPr>
      </p:pic>
    </p:spTree>
    <p:extLst>
      <p:ext uri="{BB962C8B-B14F-4D97-AF65-F5344CB8AC3E}">
        <p14:creationId xmlns:p14="http://schemas.microsoft.com/office/powerpoint/2010/main" val="1699008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15BDDD3-2B7F-47CB-89F2-B598EDCEF441}"/>
              </a:ext>
            </a:extLst>
          </p:cNvPr>
          <p:cNvSpPr>
            <a:spLocks noGrp="1"/>
          </p:cNvSpPr>
          <p:nvPr>
            <p:ph sz="half" idx="1"/>
          </p:nvPr>
        </p:nvSpPr>
        <p:spPr>
          <a:xfrm>
            <a:off x="1048512" y="1661160"/>
            <a:ext cx="4480560" cy="4351337"/>
          </a:xfrm>
        </p:spPr>
        <p:txBody>
          <a:bodyPr/>
          <a:lstStyle/>
          <a:p>
            <a:pPr algn="just"/>
            <a:r>
              <a:rPr lang="uk-UA" b="1" i="0" dirty="0">
                <a:solidFill>
                  <a:schemeClr val="accent1"/>
                </a:solidFill>
                <a:effectLst/>
                <a:latin typeface="Montserrat" panose="00000500000000000000" pitchFamily="2" charset="-52"/>
              </a:rPr>
              <a:t>Клірингова валюта </a:t>
            </a:r>
            <a:r>
              <a:rPr lang="uk-UA" b="0" i="0" dirty="0">
                <a:solidFill>
                  <a:srgbClr val="402A18"/>
                </a:solidFill>
                <a:effectLst/>
                <a:latin typeface="Montserrat" panose="00000500000000000000" pitchFamily="2" charset="-52"/>
              </a:rPr>
              <a:t>— розрахункові валютні одиниці, які існу­ють лише як розрахункові гроші у вигляді бухгалтерських за­писів банківських операцій за взаємними поставками товарів та наданням послуг між країнами-учасницями клірингових розрахунків.</a:t>
            </a:r>
            <a:endParaRPr lang="uk-UA" dirty="0"/>
          </a:p>
          <a:p>
            <a:endParaRPr lang="uk-UA" dirty="0"/>
          </a:p>
        </p:txBody>
      </p:sp>
      <p:pic>
        <p:nvPicPr>
          <p:cNvPr id="3074" name="Picture 2" descr="Що таке клірингова валюта">
            <a:extLst>
              <a:ext uri="{FF2B5EF4-FFF2-40B4-BE49-F238E27FC236}">
                <a16:creationId xmlns:a16="http://schemas.microsoft.com/office/drawing/2014/main" id="{78C326C0-44CA-48C6-AAAB-FEEFF4F50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8655" y="1737360"/>
            <a:ext cx="3657600" cy="3148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528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14FA0C-847B-4FAB-A2D7-9B7E745556CF}"/>
              </a:ext>
            </a:extLst>
          </p:cNvPr>
          <p:cNvSpPr>
            <a:spLocks noGrp="1"/>
          </p:cNvSpPr>
          <p:nvPr>
            <p:ph type="title"/>
          </p:nvPr>
        </p:nvSpPr>
        <p:spPr/>
        <p:txBody>
          <a:bodyPr/>
          <a:lstStyle/>
          <a:p>
            <a:r>
              <a:rPr lang="ru-RU" dirty="0"/>
              <a:t>ОСНОВНІ ЕКОНОМІЧНІ КАТЕГОРІЇ ВАЛЮТНОГО РИНКУ</a:t>
            </a:r>
            <a:endParaRPr lang="uk-UA" dirty="0"/>
          </a:p>
        </p:txBody>
      </p:sp>
      <p:sp>
        <p:nvSpPr>
          <p:cNvPr id="3" name="Місце для вмісту 2">
            <a:extLst>
              <a:ext uri="{FF2B5EF4-FFF2-40B4-BE49-F238E27FC236}">
                <a16:creationId xmlns:a16="http://schemas.microsoft.com/office/drawing/2014/main" id="{2367EF6F-51D9-4516-BD45-0039A2285106}"/>
              </a:ext>
            </a:extLst>
          </p:cNvPr>
          <p:cNvSpPr>
            <a:spLocks noGrp="1"/>
          </p:cNvSpPr>
          <p:nvPr>
            <p:ph sz="half" idx="1"/>
          </p:nvPr>
        </p:nvSpPr>
        <p:spPr>
          <a:xfrm>
            <a:off x="941030" y="1844842"/>
            <a:ext cx="4480560" cy="4351337"/>
          </a:xfrm>
        </p:spPr>
        <p:txBody>
          <a:bodyPr>
            <a:normAutofit fontScale="85000" lnSpcReduction="10000"/>
          </a:bodyPr>
          <a:lstStyle/>
          <a:p>
            <a:pPr marL="0" indent="0" algn="just">
              <a:buNone/>
            </a:pPr>
            <a:r>
              <a:rPr lang="uk-UA" b="1" dirty="0">
                <a:solidFill>
                  <a:schemeClr val="accent1"/>
                </a:solidFill>
              </a:rPr>
              <a:t>4. </a:t>
            </a:r>
            <a:r>
              <a:rPr lang="ru-RU" b="1" dirty="0" err="1">
                <a:solidFill>
                  <a:schemeClr val="accent1"/>
                </a:solidFill>
              </a:rPr>
              <a:t>Валютний</a:t>
            </a:r>
            <a:r>
              <a:rPr lang="ru-RU" b="1" dirty="0">
                <a:solidFill>
                  <a:schemeClr val="accent1"/>
                </a:solidFill>
              </a:rPr>
              <a:t> паритет </a:t>
            </a:r>
            <a:r>
              <a:rPr lang="ru-RU" dirty="0">
                <a:solidFill>
                  <a:schemeClr val="accent1"/>
                </a:solidFill>
              </a:rPr>
              <a:t>- </a:t>
            </a:r>
            <a:r>
              <a:rPr lang="ru-RU" dirty="0" err="1">
                <a:solidFill>
                  <a:schemeClr val="tx1"/>
                </a:solidFill>
              </a:rPr>
              <a:t>співвідношення</a:t>
            </a:r>
            <a:r>
              <a:rPr lang="ru-RU" dirty="0">
                <a:solidFill>
                  <a:schemeClr val="tx1"/>
                </a:solidFill>
              </a:rPr>
              <a:t> </a:t>
            </a:r>
            <a:r>
              <a:rPr lang="ru-RU" dirty="0" err="1">
                <a:solidFill>
                  <a:schemeClr val="tx1"/>
                </a:solidFill>
              </a:rPr>
              <a:t>між</a:t>
            </a:r>
            <a:r>
              <a:rPr lang="ru-RU" dirty="0">
                <a:solidFill>
                  <a:schemeClr val="tx1"/>
                </a:solidFill>
              </a:rPr>
              <a:t> </a:t>
            </a:r>
            <a:r>
              <a:rPr lang="ru-RU" dirty="0" err="1">
                <a:solidFill>
                  <a:schemeClr val="tx1"/>
                </a:solidFill>
              </a:rPr>
              <a:t>двома</a:t>
            </a:r>
            <a:r>
              <a:rPr lang="ru-RU" dirty="0">
                <a:solidFill>
                  <a:schemeClr val="tx1"/>
                </a:solidFill>
              </a:rPr>
              <a:t> валютами, яке </a:t>
            </a:r>
            <a:r>
              <a:rPr lang="ru-RU" dirty="0" err="1">
                <a:solidFill>
                  <a:schemeClr val="tx1"/>
                </a:solidFill>
              </a:rPr>
              <a:t>встановлюється</a:t>
            </a:r>
            <a:r>
              <a:rPr lang="ru-RU" dirty="0">
                <a:solidFill>
                  <a:schemeClr val="tx1"/>
                </a:solidFill>
              </a:rPr>
              <a:t> в </a:t>
            </a:r>
            <a:r>
              <a:rPr lang="ru-RU" dirty="0" err="1">
                <a:solidFill>
                  <a:schemeClr val="tx1"/>
                </a:solidFill>
              </a:rPr>
              <a:t>законодавчому</a:t>
            </a:r>
            <a:r>
              <a:rPr lang="ru-RU" dirty="0">
                <a:solidFill>
                  <a:schemeClr val="tx1"/>
                </a:solidFill>
              </a:rPr>
              <a:t> порядку. </a:t>
            </a:r>
          </a:p>
          <a:p>
            <a:pPr marL="0" indent="0">
              <a:buNone/>
            </a:pPr>
            <a:endParaRPr lang="uk-UA" dirty="0">
              <a:solidFill>
                <a:schemeClr val="accent1"/>
              </a:solidFill>
            </a:endParaRPr>
          </a:p>
        </p:txBody>
      </p:sp>
      <p:sp>
        <p:nvSpPr>
          <p:cNvPr id="4" name="Місце для вмісту 3">
            <a:extLst>
              <a:ext uri="{FF2B5EF4-FFF2-40B4-BE49-F238E27FC236}">
                <a16:creationId xmlns:a16="http://schemas.microsoft.com/office/drawing/2014/main" id="{32BC9E76-842B-4EF2-A51E-3E2509E2DFD6}"/>
              </a:ext>
            </a:extLst>
          </p:cNvPr>
          <p:cNvSpPr>
            <a:spLocks noGrp="1"/>
          </p:cNvSpPr>
          <p:nvPr>
            <p:ph sz="half" idx="2"/>
          </p:nvPr>
        </p:nvSpPr>
        <p:spPr>
          <a:xfrm>
            <a:off x="5987555" y="1844842"/>
            <a:ext cx="4942573" cy="5029200"/>
          </a:xfrm>
        </p:spPr>
        <p:txBody>
          <a:bodyPr>
            <a:normAutofit fontScale="85000" lnSpcReduction="10000"/>
          </a:bodyPr>
          <a:lstStyle/>
          <a:p>
            <a:pPr algn="just"/>
            <a:r>
              <a:rPr lang="uk-UA" dirty="0">
                <a:solidFill>
                  <a:schemeClr val="accent1"/>
                </a:solidFill>
              </a:rPr>
              <a:t>Золотий паритет </a:t>
            </a:r>
            <a:r>
              <a:rPr lang="uk-UA" dirty="0"/>
              <a:t>— співвідношення валют різних країн, вимірюване співвідношенням їхнього золотого вмісту. Валютний паритет — це співвідношення між валютами різних країн, що встановлюється законодавчо. Валютні </a:t>
            </a:r>
            <a:r>
              <a:rPr lang="uk-UA" dirty="0" err="1"/>
              <a:t>паритети</a:t>
            </a:r>
            <a:r>
              <a:rPr lang="uk-UA" dirty="0"/>
              <a:t> знаходяться в основі валютних курсів, які інколи відхиляються від </a:t>
            </a:r>
            <a:r>
              <a:rPr lang="uk-UA" dirty="0" err="1"/>
              <a:t>паритетів</a:t>
            </a:r>
            <a:r>
              <a:rPr lang="uk-UA" dirty="0"/>
              <a:t>. Якщо при «золотому стандарті» валютні </a:t>
            </a:r>
            <a:r>
              <a:rPr lang="uk-UA" dirty="0" err="1"/>
              <a:t>паритети</a:t>
            </a:r>
            <a:r>
              <a:rPr lang="uk-UA" dirty="0"/>
              <a:t> визначалися шляхом співвідношення кількостей грошового металу, яким відповідали грошові одиниці, а за </a:t>
            </a:r>
            <a:r>
              <a:rPr lang="uk-UA" dirty="0" err="1"/>
              <a:t>Бреттон-Вудською</a:t>
            </a:r>
            <a:r>
              <a:rPr lang="uk-UA" dirty="0"/>
              <a:t> системою — ще й і співвідношення із доларом, то з 1978 року валютні </a:t>
            </a:r>
            <a:r>
              <a:rPr lang="uk-UA" dirty="0" err="1"/>
              <a:t>паритети</a:t>
            </a:r>
            <a:r>
              <a:rPr lang="uk-UA" dirty="0"/>
              <a:t> встановлюються на базі спеціальних прав запозичень (СПЗ). СПЗ являють собою міжнародні резервні кошти, які призначаються для регулювання сальдо платіжних балансів, поповнення офіційних резервів і розрахунків з Міжнародним валютним фондом.</a:t>
            </a:r>
          </a:p>
        </p:txBody>
      </p:sp>
      <p:pic>
        <p:nvPicPr>
          <p:cNvPr id="5" name="Picture 4" descr="Что такое курс валюты простыми словами: виды курсов, как они формируются">
            <a:extLst>
              <a:ext uri="{FF2B5EF4-FFF2-40B4-BE49-F238E27FC236}">
                <a16:creationId xmlns:a16="http://schemas.microsoft.com/office/drawing/2014/main" id="{4E3C8F19-1C3B-4110-A26E-C5A67B691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 y="3187719"/>
            <a:ext cx="5468112" cy="31298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722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Sdr Imf Mynt-foton och fler bilder på Internationella valutafonden -  Internationella valutafonden, Lån, Aktiemarknad och börs - iStock">
            <a:extLst>
              <a:ext uri="{FF2B5EF4-FFF2-40B4-BE49-F238E27FC236}">
                <a16:creationId xmlns:a16="http://schemas.microsoft.com/office/drawing/2014/main" id="{64F85B69-A9AF-4BAF-B6D2-558ED60582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618" b="8832"/>
          <a:stretch/>
        </p:blipFill>
        <p:spPr bwMode="auto">
          <a:xfrm>
            <a:off x="7391400" y="2687053"/>
            <a:ext cx="3647274" cy="3336758"/>
          </a:xfrm>
          <a:prstGeom prst="rect">
            <a:avLst/>
          </a:prstGeom>
          <a:noFill/>
          <a:extLst>
            <a:ext uri="{909E8E84-426E-40DD-AFC4-6F175D3DCCD1}">
              <a14:hiddenFill xmlns:a14="http://schemas.microsoft.com/office/drawing/2010/main">
                <a:solidFill>
                  <a:srgbClr val="FFFFFF"/>
                </a:solidFill>
              </a14:hiddenFill>
            </a:ext>
          </a:extLst>
        </p:spPr>
      </p:pic>
      <p:sp>
        <p:nvSpPr>
          <p:cNvPr id="3" name="Місце для вмісту 2">
            <a:extLst>
              <a:ext uri="{FF2B5EF4-FFF2-40B4-BE49-F238E27FC236}">
                <a16:creationId xmlns:a16="http://schemas.microsoft.com/office/drawing/2014/main" id="{7D09C244-EE3E-4784-9738-A4530BB58755}"/>
              </a:ext>
            </a:extLst>
          </p:cNvPr>
          <p:cNvSpPr>
            <a:spLocks noGrp="1"/>
          </p:cNvSpPr>
          <p:nvPr>
            <p:ph idx="1"/>
          </p:nvPr>
        </p:nvSpPr>
        <p:spPr>
          <a:xfrm>
            <a:off x="838199" y="2326105"/>
            <a:ext cx="6553201" cy="4300036"/>
          </a:xfrm>
        </p:spPr>
        <p:txBody>
          <a:bodyPr>
            <a:normAutofit/>
          </a:bodyPr>
          <a:lstStyle/>
          <a:p>
            <a:pPr marL="0" indent="0" algn="just">
              <a:buNone/>
            </a:pPr>
            <a:r>
              <a:rPr lang="uk-UA" sz="2400" dirty="0"/>
              <a:t>Ці нові форми світових грошей використовуються для безготівкових міжнародних розрахунків шляхом записів на спеціальних рахунках країн: </a:t>
            </a:r>
          </a:p>
          <a:p>
            <a:pPr marL="0" indent="0" algn="just">
              <a:buNone/>
            </a:pPr>
            <a:r>
              <a:rPr lang="uk-UA" sz="2400" dirty="0"/>
              <a:t>СДР - в Міжнародному валютному фонді (МВФ),</a:t>
            </a:r>
          </a:p>
          <a:p>
            <a:pPr marL="0" indent="0" algn="just">
              <a:buNone/>
            </a:pPr>
            <a:r>
              <a:rPr lang="uk-UA" sz="2400" dirty="0"/>
              <a:t>ЕКЮ - в Європейському фонді валютного співробітництва (ЕФВС), з 1994 р. в Європейському валютному інституті.</a:t>
            </a:r>
          </a:p>
        </p:txBody>
      </p:sp>
      <p:sp>
        <p:nvSpPr>
          <p:cNvPr id="6" name="TextBox 5">
            <a:extLst>
              <a:ext uri="{FF2B5EF4-FFF2-40B4-BE49-F238E27FC236}">
                <a16:creationId xmlns:a16="http://schemas.microsoft.com/office/drawing/2014/main" id="{7910BDA5-6C71-42FB-B57A-375315CA51EF}"/>
              </a:ext>
            </a:extLst>
          </p:cNvPr>
          <p:cNvSpPr txBox="1"/>
          <p:nvPr/>
        </p:nvSpPr>
        <p:spPr>
          <a:xfrm>
            <a:off x="838199" y="416366"/>
            <a:ext cx="10246893" cy="1846659"/>
          </a:xfrm>
          <a:prstGeom prst="rect">
            <a:avLst/>
          </a:prstGeom>
          <a:noFill/>
        </p:spPr>
        <p:txBody>
          <a:bodyPr wrap="square">
            <a:spAutoFit/>
          </a:bodyPr>
          <a:lstStyle/>
          <a:p>
            <a:pPr marL="0" indent="0" algn="just">
              <a:buNone/>
            </a:pPr>
            <a:r>
              <a:rPr lang="uk-UA" sz="2400" b="1" dirty="0">
                <a:solidFill>
                  <a:schemeClr val="bg2">
                    <a:lumMod val="50000"/>
                  </a:schemeClr>
                </a:solidFill>
              </a:rPr>
              <a:t>Міжнародні рахункові валютні одиниці: </a:t>
            </a:r>
          </a:p>
          <a:p>
            <a:pPr marL="0" indent="0" algn="just">
              <a:buNone/>
            </a:pPr>
            <a:r>
              <a:rPr lang="uk-UA" sz="2400" dirty="0">
                <a:solidFill>
                  <a:schemeClr val="bg2">
                    <a:lumMod val="50000"/>
                  </a:schemeClr>
                </a:solidFill>
              </a:rPr>
              <a:t>• СДР (спеціальних прав запозичення) </a:t>
            </a:r>
            <a:r>
              <a:rPr lang="en-US" sz="2400" dirty="0">
                <a:solidFill>
                  <a:schemeClr val="bg2">
                    <a:lumMod val="50000"/>
                  </a:schemeClr>
                </a:solidFill>
              </a:rPr>
              <a:t>SDR (Special Drawing Rights), </a:t>
            </a:r>
          </a:p>
          <a:p>
            <a:pPr algn="just"/>
            <a:r>
              <a:rPr lang="en-US" sz="2400" dirty="0">
                <a:solidFill>
                  <a:schemeClr val="bg2">
                    <a:lumMod val="50000"/>
                  </a:schemeClr>
                </a:solidFill>
              </a:rPr>
              <a:t>• </a:t>
            </a:r>
            <a:r>
              <a:rPr lang="uk-UA" sz="2400" dirty="0">
                <a:solidFill>
                  <a:schemeClr val="bg2">
                    <a:lumMod val="50000"/>
                  </a:schemeClr>
                </a:solidFill>
              </a:rPr>
              <a:t>ЕКЮ (європейської валютної одиниці) </a:t>
            </a:r>
            <a:r>
              <a:rPr lang="en-US" sz="2400" dirty="0">
                <a:solidFill>
                  <a:schemeClr val="bg2">
                    <a:lumMod val="50000"/>
                  </a:schemeClr>
                </a:solidFill>
              </a:rPr>
              <a:t>ECU (European Currency Unit).</a:t>
            </a:r>
            <a:r>
              <a:rPr lang="uk-UA" sz="2400" dirty="0">
                <a:solidFill>
                  <a:schemeClr val="bg2">
                    <a:lumMod val="50000"/>
                  </a:schemeClr>
                </a:solidFill>
              </a:rPr>
              <a:t> Євро в 1999-2002 рр.. поступово замінило ЕКЮ - </a:t>
            </a:r>
            <a:r>
              <a:rPr lang="en-US" sz="2400" dirty="0">
                <a:solidFill>
                  <a:schemeClr val="bg2">
                    <a:lumMod val="50000"/>
                  </a:schemeClr>
                </a:solidFill>
              </a:rPr>
              <a:t>Euro. </a:t>
            </a:r>
          </a:p>
          <a:p>
            <a:pPr marL="0" indent="0" algn="just">
              <a:buNone/>
            </a:pPr>
            <a:r>
              <a:rPr lang="en-US" dirty="0"/>
              <a:t> </a:t>
            </a:r>
          </a:p>
        </p:txBody>
      </p:sp>
    </p:spTree>
    <p:extLst>
      <p:ext uri="{BB962C8B-B14F-4D97-AF65-F5344CB8AC3E}">
        <p14:creationId xmlns:p14="http://schemas.microsoft.com/office/powerpoint/2010/main" val="1518323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996A1DB-6B99-429E-BA11-3729F5546C30}"/>
              </a:ext>
            </a:extLst>
          </p:cNvPr>
          <p:cNvSpPr>
            <a:spLocks noGrp="1"/>
          </p:cNvSpPr>
          <p:nvPr>
            <p:ph type="title"/>
          </p:nvPr>
        </p:nvSpPr>
        <p:spPr>
          <a:xfrm>
            <a:off x="946484" y="5529012"/>
            <a:ext cx="9982200" cy="914400"/>
          </a:xfrm>
        </p:spPr>
        <p:txBody>
          <a:bodyPr>
            <a:normAutofit fontScale="90000"/>
          </a:bodyPr>
          <a:lstStyle/>
          <a:p>
            <a:r>
              <a:rPr lang="ru-RU" sz="2800" dirty="0"/>
              <a:t>1. </a:t>
            </a:r>
            <a:r>
              <a:rPr lang="ru-RU" sz="2800" dirty="0" err="1"/>
              <a:t>Поняття</a:t>
            </a:r>
            <a:r>
              <a:rPr lang="ru-RU" sz="2800" dirty="0"/>
              <a:t>, </a:t>
            </a:r>
            <a:r>
              <a:rPr lang="ru-RU" sz="2800" dirty="0" err="1"/>
              <a:t>функції</a:t>
            </a:r>
            <a:r>
              <a:rPr lang="ru-RU" sz="2800" dirty="0"/>
              <a:t> та структура валютного ринку.</a:t>
            </a:r>
            <a:br>
              <a:rPr lang="ru-RU" sz="2800" dirty="0"/>
            </a:br>
            <a:r>
              <a:rPr lang="ru-RU" sz="2800" dirty="0"/>
              <a:t>2. </a:t>
            </a:r>
            <a:r>
              <a:rPr lang="ru-RU" sz="2800" dirty="0" err="1"/>
              <a:t>Суб’єкти</a:t>
            </a:r>
            <a:r>
              <a:rPr lang="ru-RU" sz="2800" dirty="0"/>
              <a:t> та </a:t>
            </a:r>
            <a:r>
              <a:rPr lang="ru-RU" sz="2800" dirty="0" err="1"/>
              <a:t>види</a:t>
            </a:r>
            <a:r>
              <a:rPr lang="ru-RU" sz="2800" dirty="0"/>
              <a:t> </a:t>
            </a:r>
            <a:r>
              <a:rPr lang="ru-RU" sz="2800" dirty="0" err="1"/>
              <a:t>валютних</a:t>
            </a:r>
            <a:r>
              <a:rPr lang="ru-RU" sz="2800" dirty="0"/>
              <a:t> </a:t>
            </a:r>
            <a:r>
              <a:rPr lang="ru-RU" sz="2800" dirty="0" err="1"/>
              <a:t>ринків</a:t>
            </a:r>
            <a:r>
              <a:rPr lang="ru-RU" sz="2800" dirty="0"/>
              <a:t>.</a:t>
            </a:r>
            <a:br>
              <a:rPr lang="ru-RU" sz="2800" dirty="0"/>
            </a:br>
            <a:r>
              <a:rPr lang="ru-RU" sz="2800" dirty="0"/>
              <a:t>3. </a:t>
            </a:r>
            <a:r>
              <a:rPr lang="ru-RU" sz="2800" dirty="0" err="1"/>
              <a:t>Валютні</a:t>
            </a:r>
            <a:r>
              <a:rPr lang="ru-RU" sz="2800" dirty="0"/>
              <a:t> </a:t>
            </a:r>
            <a:r>
              <a:rPr lang="ru-RU" sz="2800" dirty="0" err="1"/>
              <a:t>операції</a:t>
            </a:r>
            <a:r>
              <a:rPr lang="ru-RU" sz="2800" dirty="0"/>
              <a:t> як </a:t>
            </a:r>
            <a:r>
              <a:rPr lang="ru-RU" sz="2800" dirty="0" err="1"/>
              <a:t>інструменти</a:t>
            </a:r>
            <a:r>
              <a:rPr lang="ru-RU" sz="2800" dirty="0"/>
              <a:t> валютного ринку.</a:t>
            </a:r>
          </a:p>
        </p:txBody>
      </p:sp>
      <p:pic>
        <p:nvPicPr>
          <p:cNvPr id="1028" name="Picture 4" descr="Валютний ринок: реальна стабілізація чи тимчасове затишшя?">
            <a:extLst>
              <a:ext uri="{FF2B5EF4-FFF2-40B4-BE49-F238E27FC236}">
                <a16:creationId xmlns:a16="http://schemas.microsoft.com/office/drawing/2014/main" id="{113D9F38-4AB8-4BB8-AE73-CFC419852397}"/>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0260" b="1026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491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1D5D9D-1FF4-46E5-A2FB-BABD9B64C863}"/>
              </a:ext>
            </a:extLst>
          </p:cNvPr>
          <p:cNvSpPr>
            <a:spLocks noGrp="1"/>
          </p:cNvSpPr>
          <p:nvPr>
            <p:ph type="title"/>
          </p:nvPr>
        </p:nvSpPr>
        <p:spPr/>
        <p:txBody>
          <a:bodyPr/>
          <a:lstStyle/>
          <a:p>
            <a:pPr algn="ctr"/>
            <a:r>
              <a:rPr lang="ru-RU" dirty="0"/>
              <a:t>ОСНОВНІ ЕКОНОМІЧНІ КАТЕГОРІЇ ВАЛЮТНОГО РИНКУ</a:t>
            </a:r>
            <a:endParaRPr lang="uk-UA" dirty="0"/>
          </a:p>
        </p:txBody>
      </p:sp>
      <p:sp>
        <p:nvSpPr>
          <p:cNvPr id="3" name="Місце для вмісту 2">
            <a:extLst>
              <a:ext uri="{FF2B5EF4-FFF2-40B4-BE49-F238E27FC236}">
                <a16:creationId xmlns:a16="http://schemas.microsoft.com/office/drawing/2014/main" id="{090DC458-BC89-4BBB-BB7C-9AD77B716B86}"/>
              </a:ext>
            </a:extLst>
          </p:cNvPr>
          <p:cNvSpPr>
            <a:spLocks noGrp="1"/>
          </p:cNvSpPr>
          <p:nvPr>
            <p:ph sz="half" idx="1"/>
          </p:nvPr>
        </p:nvSpPr>
        <p:spPr>
          <a:xfrm>
            <a:off x="844777" y="2801310"/>
            <a:ext cx="4480560" cy="2406316"/>
          </a:xfrm>
        </p:spPr>
        <p:txBody>
          <a:bodyPr/>
          <a:lstStyle/>
          <a:p>
            <a:pPr marL="0" indent="0" algn="just">
              <a:buNone/>
            </a:pPr>
            <a:r>
              <a:rPr lang="ru-RU" b="1" dirty="0">
                <a:solidFill>
                  <a:schemeClr val="accent1"/>
                </a:solidFill>
              </a:rPr>
              <a:t>5. Режим валютного курсу </a:t>
            </a:r>
            <a:r>
              <a:rPr lang="ru-RU" dirty="0"/>
              <a:t>— </a:t>
            </a:r>
            <a:r>
              <a:rPr lang="ru-RU" dirty="0" err="1"/>
              <a:t>складова</a:t>
            </a:r>
            <a:r>
              <a:rPr lang="ru-RU" dirty="0"/>
              <a:t> </a:t>
            </a:r>
            <a:r>
              <a:rPr lang="ru-RU" dirty="0" err="1"/>
              <a:t>частина</a:t>
            </a:r>
            <a:r>
              <a:rPr lang="ru-RU" dirty="0"/>
              <a:t> </a:t>
            </a:r>
            <a:r>
              <a:rPr lang="ru-RU" dirty="0" err="1"/>
              <a:t>валютної</a:t>
            </a:r>
            <a:r>
              <a:rPr lang="ru-RU" dirty="0"/>
              <a:t> </a:t>
            </a:r>
            <a:r>
              <a:rPr lang="ru-RU" dirty="0" err="1"/>
              <a:t>політики</a:t>
            </a:r>
            <a:r>
              <a:rPr lang="ru-RU" dirty="0"/>
              <a:t> </a:t>
            </a:r>
            <a:r>
              <a:rPr lang="ru-RU" dirty="0" err="1"/>
              <a:t>держави</a:t>
            </a:r>
            <a:r>
              <a:rPr lang="ru-RU" dirty="0"/>
              <a:t>, </a:t>
            </a:r>
            <a:r>
              <a:rPr lang="ru-RU" dirty="0" err="1"/>
              <a:t>що</a:t>
            </a:r>
            <a:r>
              <a:rPr lang="ru-RU" dirty="0"/>
              <a:t> </a:t>
            </a:r>
            <a:r>
              <a:rPr lang="ru-RU" dirty="0" err="1"/>
              <a:t>визначає</a:t>
            </a:r>
            <a:r>
              <a:rPr lang="ru-RU" dirty="0"/>
              <a:t> </a:t>
            </a:r>
            <a:r>
              <a:rPr lang="ru-RU" dirty="0" err="1"/>
              <a:t>спосіб</a:t>
            </a:r>
            <a:r>
              <a:rPr lang="ru-RU" dirty="0"/>
              <a:t>, у </a:t>
            </a:r>
            <a:r>
              <a:rPr lang="ru-RU" dirty="0" err="1"/>
              <a:t>який</a:t>
            </a:r>
            <a:r>
              <a:rPr lang="ru-RU" dirty="0"/>
              <a:t> держава </a:t>
            </a:r>
            <a:r>
              <a:rPr lang="ru-RU" dirty="0" err="1"/>
              <a:t>регулює</a:t>
            </a:r>
            <a:r>
              <a:rPr lang="ru-RU" dirty="0"/>
              <a:t> курс </a:t>
            </a:r>
            <a:r>
              <a:rPr lang="ru-RU" dirty="0" err="1"/>
              <a:t>валюти</a:t>
            </a:r>
            <a:r>
              <a:rPr lang="ru-RU" dirty="0"/>
              <a:t> у </a:t>
            </a:r>
            <a:r>
              <a:rPr lang="ru-RU" dirty="0" err="1"/>
              <a:t>відношенні</a:t>
            </a:r>
            <a:r>
              <a:rPr lang="ru-RU" dirty="0"/>
              <a:t> до валют </a:t>
            </a:r>
            <a:r>
              <a:rPr lang="ru-RU" dirty="0" err="1"/>
              <a:t>інших</a:t>
            </a:r>
            <a:r>
              <a:rPr lang="ru-RU" dirty="0"/>
              <a:t> держав та до </a:t>
            </a:r>
            <a:r>
              <a:rPr lang="ru-RU" dirty="0" err="1"/>
              <a:t>міжнародного</a:t>
            </a:r>
            <a:r>
              <a:rPr lang="ru-RU" dirty="0"/>
              <a:t> валютного ринку.</a:t>
            </a:r>
            <a:endParaRPr lang="uk-UA" dirty="0"/>
          </a:p>
        </p:txBody>
      </p:sp>
      <p:sp>
        <p:nvSpPr>
          <p:cNvPr id="4" name="Місце для вмісту 3">
            <a:extLst>
              <a:ext uri="{FF2B5EF4-FFF2-40B4-BE49-F238E27FC236}">
                <a16:creationId xmlns:a16="http://schemas.microsoft.com/office/drawing/2014/main" id="{E594AF4B-AC2A-4B39-9E4A-9655D893049F}"/>
              </a:ext>
            </a:extLst>
          </p:cNvPr>
          <p:cNvSpPr>
            <a:spLocks noGrp="1"/>
          </p:cNvSpPr>
          <p:nvPr>
            <p:ph sz="half" idx="2"/>
          </p:nvPr>
        </p:nvSpPr>
        <p:spPr>
          <a:xfrm>
            <a:off x="6270859" y="2600784"/>
            <a:ext cx="4480560" cy="2807368"/>
          </a:xfrm>
        </p:spPr>
        <p:txBody>
          <a:bodyPr/>
          <a:lstStyle/>
          <a:p>
            <a:pPr marL="0" indent="0" algn="just">
              <a:buNone/>
            </a:pPr>
            <a:r>
              <a:rPr lang="ru-RU" dirty="0"/>
              <a:t>У </a:t>
            </a:r>
            <a:r>
              <a:rPr lang="ru-RU" dirty="0" err="1"/>
              <a:t>міжнародній</a:t>
            </a:r>
            <a:r>
              <a:rPr lang="ru-RU" dirty="0"/>
              <a:t> </a:t>
            </a:r>
            <a:r>
              <a:rPr lang="ru-RU" dirty="0" err="1"/>
              <a:t>практиці</a:t>
            </a:r>
            <a:r>
              <a:rPr lang="ru-RU" dirty="0"/>
              <a:t> </a:t>
            </a:r>
            <a:r>
              <a:rPr lang="ru-RU" dirty="0" err="1"/>
              <a:t>використовують</a:t>
            </a:r>
            <a:r>
              <a:rPr lang="ru-RU" dirty="0"/>
              <a:t> </a:t>
            </a:r>
            <a:r>
              <a:rPr lang="ru-RU" dirty="0" err="1"/>
              <a:t>такі</a:t>
            </a:r>
            <a:r>
              <a:rPr lang="ru-RU" dirty="0"/>
              <a:t> </a:t>
            </a:r>
            <a:r>
              <a:rPr lang="ru-RU" dirty="0" err="1"/>
              <a:t>сучасні</a:t>
            </a:r>
            <a:r>
              <a:rPr lang="ru-RU" dirty="0"/>
              <a:t> </a:t>
            </a:r>
            <a:r>
              <a:rPr lang="ru-RU" dirty="0" err="1"/>
              <a:t>режими</a:t>
            </a:r>
            <a:r>
              <a:rPr lang="ru-RU" dirty="0"/>
              <a:t> </a:t>
            </a:r>
            <a:r>
              <a:rPr lang="ru-RU" dirty="0" err="1"/>
              <a:t>валютних</a:t>
            </a:r>
            <a:r>
              <a:rPr lang="ru-RU" dirty="0"/>
              <a:t> </a:t>
            </a:r>
            <a:r>
              <a:rPr lang="ru-RU" dirty="0" err="1"/>
              <a:t>курсів</a:t>
            </a:r>
            <a:r>
              <a:rPr lang="ru-RU" dirty="0"/>
              <a:t>:</a:t>
            </a:r>
          </a:p>
          <a:p>
            <a:pPr algn="just"/>
            <a:r>
              <a:rPr lang="ru-RU" dirty="0" err="1"/>
              <a:t>фіксовані</a:t>
            </a:r>
            <a:r>
              <a:rPr lang="ru-RU" dirty="0"/>
              <a:t>;</a:t>
            </a:r>
          </a:p>
          <a:p>
            <a:r>
              <a:rPr lang="ru-RU" dirty="0" err="1"/>
              <a:t>плаваючі</a:t>
            </a:r>
            <a:r>
              <a:rPr lang="ru-RU" dirty="0"/>
              <a:t>;</a:t>
            </a:r>
          </a:p>
          <a:p>
            <a:r>
              <a:rPr lang="ru-RU" dirty="0" err="1"/>
              <a:t>змішані</a:t>
            </a:r>
            <a:r>
              <a:rPr lang="ru-RU" dirty="0"/>
              <a:t>.</a:t>
            </a:r>
            <a:endParaRPr lang="uk-UA" dirty="0"/>
          </a:p>
        </p:txBody>
      </p:sp>
    </p:spTree>
    <p:extLst>
      <p:ext uri="{BB962C8B-B14F-4D97-AF65-F5344CB8AC3E}">
        <p14:creationId xmlns:p14="http://schemas.microsoft.com/office/powerpoint/2010/main" val="3541222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2">
            <a:extLst>
              <a:ext uri="{FF2B5EF4-FFF2-40B4-BE49-F238E27FC236}">
                <a16:creationId xmlns:a16="http://schemas.microsoft.com/office/drawing/2014/main" id="{855C9C46-7A9A-409A-81A2-498E3250E4A7}"/>
              </a:ext>
            </a:extLst>
          </p:cNvPr>
          <p:cNvSpPr txBox="1">
            <a:spLocks/>
          </p:cNvSpPr>
          <p:nvPr/>
        </p:nvSpPr>
        <p:spPr>
          <a:xfrm>
            <a:off x="848871" y="677799"/>
            <a:ext cx="6437754" cy="3787900"/>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buNone/>
            </a:pPr>
            <a:r>
              <a:rPr lang="uk-UA" b="1" dirty="0">
                <a:solidFill>
                  <a:schemeClr val="accent1"/>
                </a:solidFill>
              </a:rPr>
              <a:t>1. Фіксований валютний курс </a:t>
            </a:r>
            <a:r>
              <a:rPr lang="uk-UA" dirty="0"/>
              <a:t>— це встановлені урядом постійні фіксовані пропорції обміну національної валюти на іноземну та навпаки. Він передбачає наявність певного зареєстрованого (офіційного) паритету, який підтримують органи державного валютного контролю.</a:t>
            </a:r>
          </a:p>
        </p:txBody>
      </p:sp>
      <p:pic>
        <p:nvPicPr>
          <p:cNvPr id="11" name="Рисунок 10">
            <a:extLst>
              <a:ext uri="{FF2B5EF4-FFF2-40B4-BE49-F238E27FC236}">
                <a16:creationId xmlns:a16="http://schemas.microsoft.com/office/drawing/2014/main" id="{C890FAB1-8FA6-488D-90A0-B59753A4677B}"/>
              </a:ext>
            </a:extLst>
          </p:cNvPr>
          <p:cNvPicPr>
            <a:picLocks noChangeAspect="1"/>
          </p:cNvPicPr>
          <p:nvPr/>
        </p:nvPicPr>
        <p:blipFill>
          <a:blip r:embed="rId2"/>
          <a:stretch>
            <a:fillRect/>
          </a:stretch>
        </p:blipFill>
        <p:spPr>
          <a:xfrm>
            <a:off x="3491381" y="2895599"/>
            <a:ext cx="7747449" cy="3667126"/>
          </a:xfrm>
          <a:prstGeom prst="rect">
            <a:avLst/>
          </a:prstGeom>
        </p:spPr>
      </p:pic>
    </p:spTree>
    <p:extLst>
      <p:ext uri="{BB962C8B-B14F-4D97-AF65-F5344CB8AC3E}">
        <p14:creationId xmlns:p14="http://schemas.microsoft.com/office/powerpoint/2010/main" val="3698150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2">
            <a:extLst>
              <a:ext uri="{FF2B5EF4-FFF2-40B4-BE49-F238E27FC236}">
                <a16:creationId xmlns:a16="http://schemas.microsoft.com/office/drawing/2014/main" id="{5F96D872-D50E-4CE6-AADC-F5A7C8E5797B}"/>
              </a:ext>
            </a:extLst>
          </p:cNvPr>
          <p:cNvSpPr txBox="1">
            <a:spLocks noGrp="1"/>
          </p:cNvSpPr>
          <p:nvPr>
            <p:ph type="body" idx="1"/>
          </p:nvPr>
        </p:nvSpPr>
        <p:spPr>
          <a:xfrm>
            <a:off x="700590" y="615616"/>
            <a:ext cx="4015790" cy="5626768"/>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30" baseline="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300"/>
              </a:spcBef>
              <a:spcAft>
                <a:spcPts val="30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300"/>
              </a:spcBef>
              <a:spcAft>
                <a:spcPts val="30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300"/>
              </a:spcBef>
              <a:spcAft>
                <a:spcPts val="30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300"/>
              </a:spcBef>
              <a:spcAft>
                <a:spcPts val="30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300"/>
              </a:spcBef>
              <a:spcAft>
                <a:spcPts val="30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300"/>
              </a:spcBef>
              <a:spcAft>
                <a:spcPts val="30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300"/>
              </a:spcBef>
              <a:spcAft>
                <a:spcPts val="30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300"/>
              </a:spcBef>
              <a:spcAft>
                <a:spcPts val="30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algn="just"/>
            <a:r>
              <a:rPr lang="uk-UA" b="1" dirty="0">
                <a:solidFill>
                  <a:schemeClr val="accent1"/>
                </a:solidFill>
              </a:rPr>
              <a:t>2. Плаваюча валютний курс </a:t>
            </a:r>
            <a:r>
              <a:rPr lang="uk-UA" dirty="0"/>
              <a:t>(</a:t>
            </a:r>
            <a:r>
              <a:rPr lang="en-US" dirty="0"/>
              <a:t>floating exchange rate) – </a:t>
            </a:r>
            <a:r>
              <a:rPr lang="uk-UA" dirty="0"/>
              <a:t>валютний курс, який встановлюється в умовах, коли ні держава, ні центральний банк не роблять жодних дій щодо підтримки її стабільності. Цей курс називають також гнучким валютним курсом. Ф</a:t>
            </a:r>
            <a:r>
              <a:rPr lang="uk-UA" b="0" i="0" dirty="0">
                <a:solidFill>
                  <a:srgbClr val="373D3F"/>
                </a:solidFill>
                <a:effectLst/>
                <a:latin typeface="Lora" pitchFamily="2" charset="-52"/>
              </a:rPr>
              <a:t>ормується на валютному ринку під впливом попиту та пропозиції, що, в свою чергу, залежить від стану платіжного балансу країни, співвідношення відсоткових ставок і темпів інфляції, очікувань учасників ринку, офіційних валютних інтервенцій.</a:t>
            </a:r>
            <a:endParaRPr lang="uk-UA" dirty="0"/>
          </a:p>
        </p:txBody>
      </p:sp>
      <p:sp>
        <p:nvSpPr>
          <p:cNvPr id="7" name="TextBox 6">
            <a:extLst>
              <a:ext uri="{FF2B5EF4-FFF2-40B4-BE49-F238E27FC236}">
                <a16:creationId xmlns:a16="http://schemas.microsoft.com/office/drawing/2014/main" id="{EDF951EE-2D39-488F-835C-58E462B0A113}"/>
              </a:ext>
            </a:extLst>
          </p:cNvPr>
          <p:cNvSpPr txBox="1"/>
          <p:nvPr/>
        </p:nvSpPr>
        <p:spPr>
          <a:xfrm>
            <a:off x="5297906" y="1014714"/>
            <a:ext cx="5706979" cy="4252511"/>
          </a:xfrm>
          <a:prstGeom prst="rect">
            <a:avLst/>
          </a:prstGeom>
          <a:noFill/>
        </p:spPr>
        <p:txBody>
          <a:bodyPr wrap="square">
            <a:spAutoFit/>
          </a:bodyPr>
          <a:lstStyle/>
          <a:p>
            <a:pPr lvl="0" algn="just">
              <a:lnSpc>
                <a:spcPts val="1800"/>
              </a:lnSpc>
              <a:buClr>
                <a:srgbClr val="000000"/>
              </a:buClr>
              <a:buSzPts val="1200"/>
            </a:pPr>
            <a:r>
              <a:rPr lang="ru-RU" b="1" u="none" strike="noStrike" spc="50" dirty="0" err="1">
                <a:solidFill>
                  <a:schemeClr val="accent1"/>
                </a:solidFill>
                <a:effectLst/>
                <a:ea typeface="Times New Roman" panose="02020603050405020304" pitchFamily="18" charset="0"/>
                <a:cs typeface="Times New Roman" panose="02020603050405020304" pitchFamily="18" charset="0"/>
              </a:rPr>
              <a:t>Розрізняють</a:t>
            </a:r>
            <a:r>
              <a:rPr lang="ru-RU" b="1" u="none" strike="noStrike" spc="50" dirty="0">
                <a:solidFill>
                  <a:schemeClr val="accent1"/>
                </a:solidFill>
                <a:effectLst/>
                <a:ea typeface="Times New Roman" panose="02020603050405020304" pitchFamily="18" charset="0"/>
                <a:cs typeface="Times New Roman" panose="02020603050405020304" pitchFamily="18" charset="0"/>
              </a:rPr>
              <a:t>:</a:t>
            </a:r>
            <a:endParaRPr lang="uk-UA" b="1" u="none" strike="noStrike" spc="50" dirty="0">
              <a:solidFill>
                <a:schemeClr val="accent1"/>
              </a:solidFill>
              <a:effectLst/>
              <a:ea typeface="Times New Roman" panose="02020603050405020304" pitchFamily="18" charset="0"/>
              <a:cs typeface="Times New Roman" panose="02020603050405020304" pitchFamily="18" charset="0"/>
            </a:endParaRPr>
          </a:p>
          <a:p>
            <a:pPr marL="342900" lvl="0" indent="-342900" algn="just">
              <a:lnSpc>
                <a:spcPts val="1800"/>
              </a:lnSpc>
              <a:buClr>
                <a:srgbClr val="000000"/>
              </a:buClr>
              <a:buSzPts val="950"/>
              <a:buFont typeface="Symbol" panose="05050102010706020507" pitchFamily="18" charset="2"/>
              <a:buChar char="-"/>
            </a:pPr>
            <a:r>
              <a:rPr lang="ru-RU" sz="1800" u="none" strike="noStrike" spc="50" dirty="0" err="1">
                <a:solidFill>
                  <a:schemeClr val="accent1"/>
                </a:solidFill>
                <a:effectLst/>
                <a:ea typeface="Times New Roman" panose="02020603050405020304" pitchFamily="18" charset="0"/>
              </a:rPr>
              <a:t>плавання</a:t>
            </a:r>
            <a:r>
              <a:rPr lang="ru-RU" sz="1800" u="none" strike="noStrike" spc="50" dirty="0">
                <a:solidFill>
                  <a:schemeClr val="accent1"/>
                </a:solidFill>
                <a:effectLst/>
                <a:ea typeface="Times New Roman" panose="02020603050405020304" pitchFamily="18" charset="0"/>
              </a:rPr>
              <a:t> </a:t>
            </a:r>
            <a:r>
              <a:rPr lang="ru-RU" sz="1800" u="none" strike="noStrike" spc="50" dirty="0" err="1">
                <a:solidFill>
                  <a:schemeClr val="accent1"/>
                </a:solidFill>
                <a:effectLst/>
                <a:ea typeface="Times New Roman" panose="02020603050405020304" pitchFamily="18" charset="0"/>
              </a:rPr>
              <a:t>відповідно</a:t>
            </a:r>
            <a:r>
              <a:rPr lang="ru-RU" sz="1800" u="none" strike="noStrike" spc="50" dirty="0">
                <a:solidFill>
                  <a:schemeClr val="accent1"/>
                </a:solidFill>
                <a:effectLst/>
                <a:ea typeface="Times New Roman" panose="02020603050405020304" pitchFamily="18" charset="0"/>
              </a:rPr>
              <a:t> до </a:t>
            </a:r>
            <a:r>
              <a:rPr lang="ru-RU" sz="1800" u="none" strike="noStrike" spc="50" dirty="0" err="1">
                <a:solidFill>
                  <a:schemeClr val="accent1"/>
                </a:solidFill>
                <a:effectLst/>
                <a:ea typeface="Times New Roman" panose="02020603050405020304" pitchFamily="18" charset="0"/>
              </a:rPr>
              <a:t>певного</a:t>
            </a:r>
            <a:r>
              <a:rPr lang="ru-RU" sz="1800" u="none" strike="noStrike" spc="50" dirty="0">
                <a:solidFill>
                  <a:schemeClr val="accent1"/>
                </a:solidFill>
                <a:effectLst/>
                <a:ea typeface="Times New Roman" panose="02020603050405020304" pitchFamily="18" charset="0"/>
              </a:rPr>
              <a:t> </a:t>
            </a:r>
            <a:r>
              <a:rPr lang="ru-RU" sz="1800" u="none" strike="noStrike" spc="50" dirty="0" err="1">
                <a:solidFill>
                  <a:schemeClr val="accent1"/>
                </a:solidFill>
                <a:effectLst/>
                <a:ea typeface="Times New Roman" panose="02020603050405020304" pitchFamily="18" charset="0"/>
              </a:rPr>
              <a:t>індексу</a:t>
            </a:r>
            <a:r>
              <a:rPr lang="ru-RU" sz="1800" u="none" strike="noStrike" spc="50" dirty="0">
                <a:solidFill>
                  <a:schemeClr val="accent1"/>
                </a:solidFill>
                <a:effectLst/>
                <a:ea typeface="Times New Roman" panose="02020603050405020304" pitchFamily="18" charset="0"/>
              </a:rPr>
              <a:t> </a:t>
            </a:r>
            <a:r>
              <a:rPr lang="ru-RU" sz="1800" u="none" strike="noStrike" spc="50" dirty="0">
                <a:effectLst/>
                <a:ea typeface="Times New Roman" panose="02020603050405020304" pitchFamily="18" charset="0"/>
              </a:rPr>
              <a:t>(коли автоматично </a:t>
            </a:r>
            <a:r>
              <a:rPr lang="ru-RU" sz="1800" u="none" strike="noStrike" spc="50" dirty="0" err="1">
                <a:effectLst/>
                <a:ea typeface="Times New Roman" panose="02020603050405020304" pitchFamily="18" charset="0"/>
              </a:rPr>
              <a:t>змінюється</a:t>
            </a:r>
            <a:r>
              <a:rPr lang="ru-RU" sz="1800" u="none" strike="noStrike" spc="50" dirty="0">
                <a:effectLst/>
                <a:ea typeface="Times New Roman" panose="02020603050405020304" pitchFamily="18" charset="0"/>
              </a:rPr>
              <a:t> курс </a:t>
            </a:r>
            <a:r>
              <a:rPr lang="ru-RU" sz="1800" u="none" strike="noStrike" spc="50" dirty="0" err="1">
                <a:effectLst/>
                <a:ea typeface="Times New Roman" panose="02020603050405020304" pitchFamily="18" charset="0"/>
              </a:rPr>
              <a:t>залежно</a:t>
            </a:r>
            <a:r>
              <a:rPr lang="ru-RU" sz="1800" u="none" strike="noStrike" spc="50" dirty="0">
                <a:effectLst/>
                <a:ea typeface="Times New Roman" panose="02020603050405020304" pitchFamily="18" charset="0"/>
              </a:rPr>
              <a:t> </a:t>
            </a:r>
            <a:r>
              <a:rPr lang="ru-RU" sz="1800" u="none" strike="noStrike" spc="50" dirty="0" err="1">
                <a:effectLst/>
                <a:ea typeface="Times New Roman" panose="02020603050405020304" pitchFamily="18" charset="0"/>
              </a:rPr>
              <a:t>від</a:t>
            </a:r>
            <a:r>
              <a:rPr lang="ru-RU" sz="1800" u="none" strike="noStrike" spc="50" dirty="0">
                <a:effectLst/>
                <a:ea typeface="Times New Roman" panose="02020603050405020304" pitchFamily="18" charset="0"/>
              </a:rPr>
              <a:t> </a:t>
            </a:r>
            <a:r>
              <a:rPr lang="ru-RU" sz="1800" u="none" strike="noStrike" spc="50" dirty="0" err="1">
                <a:effectLst/>
                <a:ea typeface="Times New Roman" panose="02020603050405020304" pitchFamily="18" charset="0"/>
              </a:rPr>
              <a:t>зміни</a:t>
            </a:r>
            <a:r>
              <a:rPr lang="ru-RU" sz="1800" u="none" strike="noStrike" spc="50" dirty="0">
                <a:effectLst/>
                <a:ea typeface="Times New Roman" panose="02020603050405020304" pitchFamily="18" charset="0"/>
              </a:rPr>
              <a:t> </a:t>
            </a:r>
            <a:r>
              <a:rPr lang="ru-RU" sz="1800" u="none" strike="noStrike" spc="50" dirty="0" err="1">
                <a:effectLst/>
                <a:ea typeface="Times New Roman" panose="02020603050405020304" pitchFamily="18" charset="0"/>
              </a:rPr>
              <a:t>економічних</a:t>
            </a:r>
            <a:r>
              <a:rPr lang="ru-RU" sz="1800" u="none" strike="noStrike" spc="50" dirty="0">
                <a:effectLst/>
                <a:ea typeface="Times New Roman" panose="02020603050405020304" pitchFamily="18" charset="0"/>
              </a:rPr>
              <a:t> </a:t>
            </a:r>
            <a:r>
              <a:rPr lang="ru-RU" sz="1800" u="none" strike="noStrike" spc="50" dirty="0" err="1">
                <a:effectLst/>
                <a:ea typeface="Times New Roman" panose="02020603050405020304" pitchFamily="18" charset="0"/>
              </a:rPr>
              <a:t>індикаторів</a:t>
            </a:r>
            <a:r>
              <a:rPr lang="ru-RU" sz="1800" u="none" strike="noStrike" spc="50" dirty="0">
                <a:effectLst/>
                <a:ea typeface="Times New Roman" panose="02020603050405020304" pitchFamily="18" charset="0"/>
              </a:rPr>
              <a:t>);</a:t>
            </a:r>
            <a:endParaRPr lang="uk-UA" sz="1100" u="none" strike="noStrike" spc="50" dirty="0">
              <a:effectLst/>
              <a:ea typeface="Times New Roman" panose="02020603050405020304" pitchFamily="18" charset="0"/>
            </a:endParaRPr>
          </a:p>
          <a:p>
            <a:pPr marL="342900" lvl="0" indent="-342900" algn="just">
              <a:lnSpc>
                <a:spcPts val="1800"/>
              </a:lnSpc>
              <a:buClr>
                <a:srgbClr val="000000"/>
              </a:buClr>
              <a:buSzPts val="950"/>
              <a:buFont typeface="Symbol" panose="05050102010706020507" pitchFamily="18" charset="2"/>
              <a:buChar char="-"/>
            </a:pPr>
            <a:r>
              <a:rPr lang="ru-RU" sz="1800" u="none" strike="noStrike" spc="50" dirty="0" err="1">
                <a:solidFill>
                  <a:schemeClr val="accent1"/>
                </a:solidFill>
                <a:effectLst/>
                <a:ea typeface="Times New Roman" panose="02020603050405020304" pitchFamily="18" charset="0"/>
              </a:rPr>
              <a:t>кероване</a:t>
            </a:r>
            <a:r>
              <a:rPr lang="ru-RU" sz="1800" u="none" strike="noStrike" spc="50" dirty="0">
                <a:solidFill>
                  <a:schemeClr val="accent1"/>
                </a:solidFill>
                <a:effectLst/>
                <a:ea typeface="Times New Roman" panose="02020603050405020304" pitchFamily="18" charset="0"/>
              </a:rPr>
              <a:t> </a:t>
            </a:r>
            <a:r>
              <a:rPr lang="ru-RU" sz="1800" u="none" strike="noStrike" spc="50" dirty="0" err="1">
                <a:solidFill>
                  <a:schemeClr val="accent1"/>
                </a:solidFill>
                <a:effectLst/>
                <a:ea typeface="Times New Roman" panose="02020603050405020304" pitchFamily="18" charset="0"/>
              </a:rPr>
              <a:t>плавання</a:t>
            </a:r>
            <a:r>
              <a:rPr lang="ru-RU" sz="1800" u="none" strike="noStrike" spc="50" dirty="0">
                <a:solidFill>
                  <a:schemeClr val="accent1"/>
                </a:solidFill>
                <a:effectLst/>
                <a:ea typeface="Times New Roman" panose="02020603050405020304" pitchFamily="18" charset="0"/>
              </a:rPr>
              <a:t> </a:t>
            </a:r>
            <a:r>
              <a:rPr lang="ru-RU" sz="1800" u="none" strike="noStrike" spc="50" dirty="0">
                <a:effectLst/>
                <a:ea typeface="Times New Roman" panose="02020603050405020304" pitchFamily="18" charset="0"/>
              </a:rPr>
              <a:t>(коли </a:t>
            </a:r>
            <a:r>
              <a:rPr lang="ru-RU" sz="1800" u="none" strike="noStrike" spc="50" dirty="0" err="1">
                <a:effectLst/>
                <a:ea typeface="Times New Roman" panose="02020603050405020304" pitchFamily="18" charset="0"/>
              </a:rPr>
              <a:t>Центральні</a:t>
            </a:r>
            <a:r>
              <a:rPr lang="ru-RU" sz="1800" u="none" strike="noStrike" spc="50" dirty="0">
                <a:effectLst/>
                <a:ea typeface="Times New Roman" panose="02020603050405020304" pitchFamily="18" charset="0"/>
              </a:rPr>
              <a:t> банки </a:t>
            </a:r>
            <a:r>
              <a:rPr lang="ru-RU" sz="1800" u="none" strike="noStrike" spc="50" dirty="0" err="1">
                <a:effectLst/>
                <a:ea typeface="Times New Roman" panose="02020603050405020304" pitchFamily="18" charset="0"/>
              </a:rPr>
              <a:t>постійно</a:t>
            </a:r>
            <a:r>
              <a:rPr lang="ru-RU" sz="1800" u="none" strike="noStrike" spc="50" dirty="0">
                <a:effectLst/>
                <a:ea typeface="Times New Roman" panose="02020603050405020304" pitchFamily="18" charset="0"/>
              </a:rPr>
              <a:t> </a:t>
            </a:r>
            <a:r>
              <a:rPr lang="ru-RU" sz="1800" u="none" strike="noStrike" spc="50" dirty="0" err="1">
                <a:effectLst/>
                <a:ea typeface="Times New Roman" panose="02020603050405020304" pitchFamily="18" charset="0"/>
              </a:rPr>
              <a:t>змінюють</a:t>
            </a:r>
            <a:r>
              <a:rPr lang="ru-RU" sz="1800" u="none" strike="noStrike" spc="50" dirty="0">
                <a:effectLst/>
                <a:ea typeface="Times New Roman" panose="02020603050405020304" pitchFamily="18" charset="0"/>
              </a:rPr>
              <a:t> </a:t>
            </a:r>
            <a:r>
              <a:rPr lang="ru-RU" sz="1800" u="none" strike="noStrike" spc="50" dirty="0" err="1">
                <a:effectLst/>
                <a:ea typeface="Times New Roman" panose="02020603050405020304" pitchFamily="18" charset="0"/>
              </a:rPr>
              <a:t>валютний</a:t>
            </a:r>
            <a:r>
              <a:rPr lang="ru-RU" sz="1800" u="none" strike="noStrike" spc="50" dirty="0">
                <a:effectLst/>
                <a:ea typeface="Times New Roman" panose="02020603050405020304" pitchFamily="18" charset="0"/>
              </a:rPr>
              <a:t> курс </a:t>
            </a:r>
            <a:r>
              <a:rPr lang="ru-RU" sz="1800" u="none" strike="noStrike" spc="50" dirty="0" err="1">
                <a:effectLst/>
                <a:ea typeface="Times New Roman" panose="02020603050405020304" pitchFamily="18" charset="0"/>
              </a:rPr>
              <a:t>залежно</a:t>
            </a:r>
            <a:r>
              <a:rPr lang="ru-RU" sz="1800" u="none" strike="noStrike" spc="50" dirty="0">
                <a:effectLst/>
                <a:ea typeface="Times New Roman" panose="02020603050405020304" pitchFamily="18" charset="0"/>
              </a:rPr>
              <a:t> </a:t>
            </a:r>
            <a:r>
              <a:rPr lang="ru-RU" sz="1800" u="none" strike="noStrike" spc="50" dirty="0" err="1">
                <a:effectLst/>
                <a:ea typeface="Times New Roman" panose="02020603050405020304" pitchFamily="18" charset="0"/>
              </a:rPr>
              <a:t>від</a:t>
            </a:r>
            <a:r>
              <a:rPr lang="ru-RU" sz="1800" u="none" strike="noStrike" spc="50" dirty="0">
                <a:effectLst/>
                <a:ea typeface="Times New Roman" panose="02020603050405020304" pitchFamily="18" charset="0"/>
              </a:rPr>
              <a:t> стану </a:t>
            </a:r>
            <a:r>
              <a:rPr lang="ru-RU" sz="1800" u="none" strike="noStrike" spc="50" dirty="0" err="1">
                <a:effectLst/>
                <a:ea typeface="Times New Roman" panose="02020603050405020304" pitchFamily="18" charset="0"/>
              </a:rPr>
              <a:t>платіжного</a:t>
            </a:r>
            <a:r>
              <a:rPr lang="ru-RU" sz="1800" u="none" strike="noStrike" spc="50" dirty="0">
                <a:effectLst/>
                <a:ea typeface="Times New Roman" panose="02020603050405020304" pitchFamily="18" charset="0"/>
              </a:rPr>
              <a:t> балансу, </a:t>
            </a:r>
            <a:r>
              <a:rPr lang="ru-RU" sz="1800" u="none" strike="noStrike" spc="50" dirty="0" err="1">
                <a:effectLst/>
                <a:ea typeface="Times New Roman" panose="02020603050405020304" pitchFamily="18" charset="0"/>
              </a:rPr>
              <a:t>рівня</a:t>
            </a:r>
            <a:r>
              <a:rPr lang="ru-RU" sz="1800" u="none" strike="noStrike" spc="50" dirty="0">
                <a:effectLst/>
                <a:ea typeface="Times New Roman" panose="02020603050405020304" pitchFamily="18" charset="0"/>
              </a:rPr>
              <a:t> </a:t>
            </a:r>
            <a:r>
              <a:rPr lang="ru-RU" sz="1800" u="none" strike="noStrike" spc="50" dirty="0" err="1">
                <a:effectLst/>
                <a:ea typeface="Times New Roman" panose="02020603050405020304" pitchFamily="18" charset="0"/>
              </a:rPr>
              <a:t>інфляції</a:t>
            </a:r>
            <a:r>
              <a:rPr lang="ru-RU" sz="1800" u="none" strike="noStrike" spc="50" dirty="0">
                <a:effectLst/>
                <a:ea typeface="Times New Roman" panose="02020603050405020304" pitchFamily="18" charset="0"/>
              </a:rPr>
              <a:t>, </a:t>
            </a:r>
            <a:r>
              <a:rPr lang="ru-RU" sz="1800" u="none" strike="noStrike" spc="50" dirty="0" err="1">
                <a:effectLst/>
                <a:ea typeface="Times New Roman" panose="02020603050405020304" pitchFamily="18" charset="0"/>
              </a:rPr>
              <a:t>валютних</a:t>
            </a:r>
            <a:r>
              <a:rPr lang="ru-RU" sz="1800" u="none" strike="noStrike" spc="50" dirty="0">
                <a:effectLst/>
                <a:ea typeface="Times New Roman" panose="02020603050405020304" pitchFamily="18" charset="0"/>
              </a:rPr>
              <a:t> </a:t>
            </a:r>
            <a:r>
              <a:rPr lang="ru-RU" sz="1800" u="none" strike="noStrike" spc="50" dirty="0" err="1">
                <a:effectLst/>
                <a:ea typeface="Times New Roman" panose="02020603050405020304" pitchFamily="18" charset="0"/>
              </a:rPr>
              <a:t>резервів</a:t>
            </a:r>
            <a:r>
              <a:rPr lang="ru-RU" sz="1800" u="none" strike="noStrike" spc="50" dirty="0">
                <a:effectLst/>
                <a:ea typeface="Times New Roman" panose="02020603050405020304" pitchFamily="18" charset="0"/>
              </a:rPr>
              <a:t>). </a:t>
            </a:r>
            <a:r>
              <a:rPr lang="ru-RU" sz="1800" u="none" strike="noStrike" spc="50" dirty="0" err="1">
                <a:effectLst/>
                <a:ea typeface="Times New Roman" panose="02020603050405020304" pitchFamily="18" charset="0"/>
              </a:rPr>
              <a:t>Подібне</a:t>
            </a:r>
            <a:r>
              <a:rPr lang="ru-RU" sz="1800" u="none" strike="noStrike" spc="50" dirty="0">
                <a:effectLst/>
                <a:ea typeface="Times New Roman" panose="02020603050405020304" pitchFamily="18" charset="0"/>
              </a:rPr>
              <a:t> </a:t>
            </a:r>
            <a:r>
              <a:rPr lang="ru-RU" sz="1800" u="none" strike="noStrike" spc="50" dirty="0" err="1">
                <a:effectLst/>
                <a:ea typeface="Times New Roman" panose="02020603050405020304" pitchFamily="18" charset="0"/>
              </a:rPr>
              <a:t>кероване</a:t>
            </a:r>
            <a:r>
              <a:rPr lang="ru-RU" sz="1800" u="none" strike="noStrike" spc="50" dirty="0">
                <a:effectLst/>
                <a:ea typeface="Times New Roman" panose="02020603050405020304" pitchFamily="18" charset="0"/>
              </a:rPr>
              <a:t> </a:t>
            </a:r>
            <a:r>
              <a:rPr lang="ru-RU" sz="1800" u="none" strike="noStrike" spc="50" dirty="0" err="1">
                <a:effectLst/>
                <a:ea typeface="Times New Roman" panose="02020603050405020304" pitchFamily="18" charset="0"/>
              </a:rPr>
              <a:t>плавання</a:t>
            </a:r>
            <a:r>
              <a:rPr lang="ru-RU" sz="1800" u="none" strike="noStrike" spc="50" dirty="0">
                <a:effectLst/>
                <a:ea typeface="Times New Roman" panose="02020603050405020304" pitchFamily="18" charset="0"/>
              </a:rPr>
              <a:t> </a:t>
            </a:r>
            <a:r>
              <a:rPr lang="ru-RU" sz="1800" u="none" strike="noStrike" spc="50" dirty="0" err="1">
                <a:effectLst/>
                <a:ea typeface="Times New Roman" panose="02020603050405020304" pitchFamily="18" charset="0"/>
              </a:rPr>
              <a:t>здійснюється</a:t>
            </a:r>
            <a:r>
              <a:rPr lang="ru-RU" sz="1800" u="none" strike="noStrike" spc="50" dirty="0">
                <a:effectLst/>
                <a:ea typeface="Times New Roman" panose="02020603050405020304" pitchFamily="18" charset="0"/>
              </a:rPr>
              <a:t> без </a:t>
            </a:r>
            <a:r>
              <a:rPr lang="ru-RU" sz="1800" u="none" strike="noStrike" spc="50" dirty="0" err="1">
                <a:effectLst/>
                <a:ea typeface="Times New Roman" panose="02020603050405020304" pitchFamily="18" charset="0"/>
              </a:rPr>
              <a:t>жорсткої</a:t>
            </a:r>
            <a:r>
              <a:rPr lang="ru-RU" sz="1800" u="none" strike="noStrike" spc="50" dirty="0">
                <a:effectLst/>
                <a:ea typeface="Times New Roman" panose="02020603050405020304" pitchFamily="18" charset="0"/>
              </a:rPr>
              <a:t> </a:t>
            </a:r>
            <a:r>
              <a:rPr lang="ru-RU" sz="1800" u="none" strike="noStrike" spc="50" dirty="0" err="1">
                <a:effectLst/>
                <a:ea typeface="Times New Roman" panose="02020603050405020304" pitchFamily="18" charset="0"/>
              </a:rPr>
              <a:t>залежності</a:t>
            </a:r>
            <a:r>
              <a:rPr lang="ru-RU" sz="1800" u="none" strike="noStrike" spc="50" dirty="0">
                <a:effectLst/>
                <a:ea typeface="Times New Roman" panose="02020603050405020304" pitchFamily="18" charset="0"/>
              </a:rPr>
              <a:t> та автоматизму, як </a:t>
            </a:r>
            <a:r>
              <a:rPr lang="ru-RU" sz="1800" u="none" strike="noStrike" spc="50" dirty="0" err="1">
                <a:effectLst/>
                <a:ea typeface="Times New Roman" panose="02020603050405020304" pitchFamily="18" charset="0"/>
              </a:rPr>
              <a:t>під</a:t>
            </a:r>
            <a:r>
              <a:rPr lang="ru-RU" sz="1800" u="none" strike="noStrike" spc="50" dirty="0">
                <a:effectLst/>
                <a:ea typeface="Times New Roman" panose="02020603050405020304" pitchFamily="18" charset="0"/>
              </a:rPr>
              <a:t> час </a:t>
            </a:r>
            <a:r>
              <a:rPr lang="ru-RU" sz="1800" u="none" strike="noStrike" spc="50" dirty="0" err="1">
                <a:effectLst/>
                <a:ea typeface="Times New Roman" panose="02020603050405020304" pitchFamily="18" charset="0"/>
              </a:rPr>
              <a:t>застосування</a:t>
            </a:r>
            <a:r>
              <a:rPr lang="ru-RU" sz="1800" u="none" strike="noStrike" spc="50" dirty="0">
                <a:effectLst/>
                <a:ea typeface="Times New Roman" panose="02020603050405020304" pitchFamily="18" charset="0"/>
              </a:rPr>
              <a:t> </a:t>
            </a:r>
            <a:r>
              <a:rPr lang="ru-RU" sz="1800" u="none" strike="noStrike" spc="50" dirty="0" err="1">
                <a:effectLst/>
                <a:ea typeface="Times New Roman" panose="02020603050405020304" pitchFamily="18" charset="0"/>
              </a:rPr>
              <a:t>індексів</a:t>
            </a:r>
            <a:r>
              <a:rPr lang="ru-RU" sz="1800" u="none" strike="noStrike" spc="50" dirty="0">
                <a:effectLst/>
                <a:ea typeface="Times New Roman" panose="02020603050405020304" pitchFamily="18" charset="0"/>
              </a:rPr>
              <a:t>. </a:t>
            </a:r>
            <a:r>
              <a:rPr lang="ru-RU" sz="1800" u="none" strike="noStrike" spc="50" dirty="0" err="1">
                <a:effectLst/>
                <a:ea typeface="Times New Roman" panose="02020603050405020304" pitchFamily="18" charset="0"/>
              </a:rPr>
              <a:t>Такий</a:t>
            </a:r>
            <a:r>
              <a:rPr lang="ru-RU" sz="1800" u="none" strike="noStrike" spc="50" dirty="0">
                <a:effectLst/>
                <a:ea typeface="Times New Roman" panose="02020603050405020304" pitchFamily="18" charset="0"/>
              </a:rPr>
              <a:t> режим </a:t>
            </a:r>
            <a:r>
              <a:rPr lang="ru-RU" sz="1800" u="none" strike="noStrike" spc="50" dirty="0" err="1">
                <a:effectLst/>
                <a:ea typeface="Times New Roman" panose="02020603050405020304" pitchFamily="18" charset="0"/>
              </a:rPr>
              <a:t>застосовується</a:t>
            </a:r>
            <a:r>
              <a:rPr lang="ru-RU" sz="1800" u="none" strike="noStrike" spc="50" dirty="0">
                <a:effectLst/>
                <a:ea typeface="Times New Roman" panose="02020603050405020304" pitchFamily="18" charset="0"/>
              </a:rPr>
              <a:t> в 20 </a:t>
            </a:r>
            <a:r>
              <a:rPr lang="ru-RU" sz="1800" u="none" strike="noStrike" spc="50" dirty="0" err="1">
                <a:effectLst/>
                <a:ea typeface="Times New Roman" panose="02020603050405020304" pitchFamily="18" charset="0"/>
              </a:rPr>
              <a:t>країнах</a:t>
            </a:r>
            <a:r>
              <a:rPr lang="ru-RU" sz="1800" u="none" strike="noStrike" spc="50" dirty="0">
                <a:effectLst/>
                <a:ea typeface="Times New Roman" panose="02020603050405020304" pitchFamily="18" charset="0"/>
              </a:rPr>
              <a:t>, </a:t>
            </a:r>
            <a:r>
              <a:rPr lang="ru-RU" sz="1800" u="none" strike="noStrike" spc="50" dirty="0" err="1">
                <a:effectLst/>
                <a:ea typeface="Times New Roman" panose="02020603050405020304" pitchFamily="18" charset="0"/>
              </a:rPr>
              <a:t>серед</a:t>
            </a:r>
            <a:r>
              <a:rPr lang="ru-RU" sz="1800" u="none" strike="noStrike" spc="50" dirty="0">
                <a:effectLst/>
                <a:ea typeface="Times New Roman" panose="02020603050405020304" pitchFamily="18" charset="0"/>
              </a:rPr>
              <a:t> </a:t>
            </a:r>
            <a:r>
              <a:rPr lang="ru-RU" sz="1800" u="none" strike="noStrike" spc="50" dirty="0" err="1">
                <a:effectLst/>
                <a:ea typeface="Times New Roman" panose="02020603050405020304" pitchFamily="18" charset="0"/>
              </a:rPr>
              <a:t>яких</a:t>
            </a:r>
            <a:r>
              <a:rPr lang="ru-RU" sz="1800" u="none" strike="noStrike" spc="50" dirty="0">
                <a:effectLst/>
                <a:ea typeface="Times New Roman" panose="02020603050405020304" pitchFamily="18" charset="0"/>
              </a:rPr>
              <a:t> </a:t>
            </a:r>
            <a:r>
              <a:rPr lang="ru-RU" sz="1800" u="none" strike="noStrike" spc="50" dirty="0" err="1">
                <a:effectLst/>
                <a:ea typeface="Times New Roman" panose="02020603050405020304" pitchFamily="18" charset="0"/>
              </a:rPr>
              <a:t>Польща</a:t>
            </a:r>
            <a:r>
              <a:rPr lang="ru-RU" sz="1800" u="none" strike="noStrike" spc="50" dirty="0">
                <a:effectLst/>
                <a:ea typeface="Times New Roman" panose="02020603050405020304" pitchFamily="18" charset="0"/>
              </a:rPr>
              <a:t>, Китай, </a:t>
            </a:r>
            <a:r>
              <a:rPr lang="ru-RU" sz="1800" u="none" strike="noStrike" spc="50" dirty="0" err="1">
                <a:effectLst/>
                <a:ea typeface="Times New Roman" panose="02020603050405020304" pitchFamily="18" charset="0"/>
              </a:rPr>
              <a:t>Єгипет</a:t>
            </a:r>
            <a:r>
              <a:rPr lang="ru-RU" sz="1800" u="none" strike="noStrike" spc="50" dirty="0">
                <a:effectLst/>
                <a:ea typeface="Times New Roman" panose="02020603050405020304" pitchFamily="18" charset="0"/>
              </a:rPr>
              <a:t>, </a:t>
            </a:r>
            <a:r>
              <a:rPr lang="ru-RU" sz="1800" u="none" strike="noStrike" spc="50" dirty="0" err="1">
                <a:effectLst/>
                <a:ea typeface="Times New Roman" panose="02020603050405020304" pitchFamily="18" charset="0"/>
              </a:rPr>
              <a:t>Туреччина</a:t>
            </a:r>
            <a:r>
              <a:rPr lang="ru-RU" sz="1800" u="none" strike="noStrike" spc="50" dirty="0">
                <a:effectLst/>
                <a:ea typeface="Times New Roman" panose="02020603050405020304" pitchFamily="18" charset="0"/>
              </a:rPr>
              <a:t>, </a:t>
            </a:r>
            <a:r>
              <a:rPr lang="ru-RU" sz="1800" u="none" strike="noStrike" spc="50" dirty="0" err="1">
                <a:effectLst/>
                <a:ea typeface="Times New Roman" panose="02020603050405020304" pitchFamily="18" charset="0"/>
              </a:rPr>
              <a:t>Ізраїль</a:t>
            </a:r>
            <a:r>
              <a:rPr lang="ru-RU" sz="1800" u="none" strike="noStrike" spc="50" dirty="0">
                <a:effectLst/>
                <a:ea typeface="Times New Roman" panose="02020603050405020304" pitchFamily="18" charset="0"/>
              </a:rPr>
              <a:t>;</a:t>
            </a:r>
            <a:endParaRPr lang="uk-UA" sz="1100" spc="50" dirty="0">
              <a:ea typeface="Times New Roman" panose="02020603050405020304" pitchFamily="18" charset="0"/>
            </a:endParaRPr>
          </a:p>
          <a:p>
            <a:pPr marL="342900" lvl="0" indent="-342900" algn="just">
              <a:lnSpc>
                <a:spcPts val="1800"/>
              </a:lnSpc>
              <a:buClr>
                <a:srgbClr val="000000"/>
              </a:buClr>
              <a:buSzPts val="950"/>
              <a:buFont typeface="Symbol" panose="05050102010706020507" pitchFamily="18" charset="2"/>
              <a:buChar char="-"/>
            </a:pPr>
            <a:r>
              <a:rPr lang="ru-RU" sz="1800" dirty="0" err="1">
                <a:solidFill>
                  <a:schemeClr val="accent1"/>
                </a:solidFill>
                <a:effectLst/>
                <a:ea typeface="Times New Roman" panose="02020603050405020304" pitchFamily="18" charset="0"/>
              </a:rPr>
              <a:t>незалежне</a:t>
            </a:r>
            <a:r>
              <a:rPr lang="ru-RU" sz="1800" dirty="0">
                <a:solidFill>
                  <a:schemeClr val="accent1"/>
                </a:solidFill>
                <a:effectLst/>
                <a:ea typeface="Times New Roman" panose="02020603050405020304" pitchFamily="18" charset="0"/>
              </a:rPr>
              <a:t> </a:t>
            </a:r>
            <a:r>
              <a:rPr lang="ru-RU" sz="1800" dirty="0" err="1">
                <a:solidFill>
                  <a:schemeClr val="accent1"/>
                </a:solidFill>
                <a:effectLst/>
                <a:ea typeface="Times New Roman" panose="02020603050405020304" pitchFamily="18" charset="0"/>
              </a:rPr>
              <a:t>плавання</a:t>
            </a:r>
            <a:r>
              <a:rPr lang="ru-RU" sz="1800" dirty="0">
                <a:solidFill>
                  <a:schemeClr val="accent1"/>
                </a:solidFill>
                <a:effectLst/>
                <a:ea typeface="Times New Roman" panose="02020603050405020304" pitchFamily="18" charset="0"/>
              </a:rPr>
              <a:t> </a:t>
            </a:r>
            <a:r>
              <a:rPr lang="ru-RU" sz="1800" dirty="0">
                <a:effectLst/>
                <a:ea typeface="Times New Roman" panose="02020603050405020304" pitchFamily="18" charset="0"/>
              </a:rPr>
              <a:t>(курс </a:t>
            </a:r>
            <a:r>
              <a:rPr lang="ru-RU" sz="1800" dirty="0" err="1">
                <a:effectLst/>
                <a:ea typeface="Times New Roman" panose="02020603050405020304" pitchFamily="18" charset="0"/>
              </a:rPr>
              <a:t>визначається</a:t>
            </a:r>
            <a:r>
              <a:rPr lang="ru-RU" sz="1800" dirty="0">
                <a:effectLst/>
                <a:ea typeface="Times New Roman" panose="02020603050405020304" pitchFamily="18" charset="0"/>
              </a:rPr>
              <a:t> попитом на валюту без </a:t>
            </a:r>
            <a:r>
              <a:rPr lang="ru-RU" sz="1800" dirty="0" err="1">
                <a:effectLst/>
                <a:ea typeface="Times New Roman" panose="02020603050405020304" pitchFamily="18" charset="0"/>
              </a:rPr>
              <a:t>втручання</a:t>
            </a:r>
            <a:r>
              <a:rPr lang="ru-RU" sz="1800" dirty="0">
                <a:effectLst/>
                <a:ea typeface="Times New Roman" panose="02020603050405020304" pitchFamily="18" charset="0"/>
              </a:rPr>
              <a:t> </a:t>
            </a:r>
            <a:r>
              <a:rPr lang="ru-RU" sz="1800" dirty="0" err="1">
                <a:effectLst/>
                <a:ea typeface="Times New Roman" panose="02020603050405020304" pitchFamily="18" charset="0"/>
              </a:rPr>
              <a:t>держави</a:t>
            </a:r>
            <a:r>
              <a:rPr lang="ru-RU" sz="1800" dirty="0">
                <a:effectLst/>
                <a:ea typeface="Times New Roman" panose="02020603050405020304" pitchFamily="18" charset="0"/>
              </a:rPr>
              <a:t>). </a:t>
            </a:r>
            <a:r>
              <a:rPr lang="ru-RU" sz="1800" dirty="0" err="1">
                <a:effectLst/>
                <a:ea typeface="Times New Roman" panose="02020603050405020304" pitchFamily="18" charset="0"/>
              </a:rPr>
              <a:t>Вільне</a:t>
            </a:r>
            <a:r>
              <a:rPr lang="ru-RU" sz="1800" dirty="0">
                <a:effectLst/>
                <a:ea typeface="Times New Roman" panose="02020603050405020304" pitchFamily="18" charset="0"/>
              </a:rPr>
              <a:t> </a:t>
            </a:r>
            <a:r>
              <a:rPr lang="ru-RU" sz="1800" dirty="0" err="1">
                <a:effectLst/>
                <a:ea typeface="Times New Roman" panose="02020603050405020304" pitchFamily="18" charset="0"/>
              </a:rPr>
              <a:t>плавання</a:t>
            </a:r>
            <a:r>
              <a:rPr lang="ru-RU" sz="1800" dirty="0">
                <a:effectLst/>
                <a:ea typeface="Times New Roman" panose="02020603050405020304" pitchFamily="18" charset="0"/>
              </a:rPr>
              <a:t> </a:t>
            </a:r>
            <a:r>
              <a:rPr lang="ru-RU" sz="1800" dirty="0" err="1">
                <a:effectLst/>
                <a:ea typeface="Times New Roman" panose="02020603050405020304" pitchFamily="18" charset="0"/>
              </a:rPr>
              <a:t>можуть</a:t>
            </a:r>
            <a:r>
              <a:rPr lang="ru-RU" sz="1800" dirty="0">
                <a:effectLst/>
                <a:ea typeface="Times New Roman" panose="02020603050405020304" pitchFamily="18" charset="0"/>
              </a:rPr>
              <a:t> </a:t>
            </a:r>
            <a:r>
              <a:rPr lang="ru-RU" sz="1800" dirty="0" err="1">
                <a:effectLst/>
                <a:ea typeface="Times New Roman" panose="02020603050405020304" pitchFamily="18" charset="0"/>
              </a:rPr>
              <a:t>дозволити</a:t>
            </a:r>
            <a:r>
              <a:rPr lang="ru-RU" sz="1800" dirty="0">
                <a:effectLst/>
                <a:ea typeface="Times New Roman" panose="02020603050405020304" pitchFamily="18" charset="0"/>
              </a:rPr>
              <a:t> </a:t>
            </a:r>
            <a:r>
              <a:rPr lang="ru-RU" sz="1800" dirty="0" err="1">
                <a:effectLst/>
                <a:ea typeface="Times New Roman" panose="02020603050405020304" pitchFamily="18" charset="0"/>
              </a:rPr>
              <a:t>собі</a:t>
            </a:r>
            <a:r>
              <a:rPr lang="ru-RU" sz="1800" dirty="0">
                <a:effectLst/>
                <a:ea typeface="Times New Roman" panose="02020603050405020304" pitchFamily="18" charset="0"/>
              </a:rPr>
              <a:t> </a:t>
            </a:r>
            <a:r>
              <a:rPr lang="ru-RU" sz="1800" dirty="0" err="1">
                <a:effectLst/>
                <a:ea typeface="Times New Roman" panose="02020603050405020304" pitchFamily="18" charset="0"/>
              </a:rPr>
              <a:t>тільки</a:t>
            </a:r>
            <a:r>
              <a:rPr lang="ru-RU" sz="1800" dirty="0">
                <a:effectLst/>
                <a:ea typeface="Times New Roman" panose="02020603050405020304" pitchFamily="18" charset="0"/>
              </a:rPr>
              <a:t> </a:t>
            </a:r>
            <a:r>
              <a:rPr lang="ru-RU" sz="1800" dirty="0" err="1">
                <a:effectLst/>
                <a:ea typeface="Times New Roman" panose="02020603050405020304" pitchFamily="18" charset="0"/>
              </a:rPr>
              <a:t>економічно</a:t>
            </a:r>
            <a:r>
              <a:rPr lang="ru-RU" sz="1800" dirty="0">
                <a:effectLst/>
                <a:ea typeface="Times New Roman" panose="02020603050405020304" pitchFamily="18" charset="0"/>
              </a:rPr>
              <a:t> </a:t>
            </a:r>
            <a:r>
              <a:rPr lang="ru-RU" sz="1800" dirty="0" err="1">
                <a:effectLst/>
                <a:ea typeface="Times New Roman" panose="02020603050405020304" pitchFamily="18" charset="0"/>
              </a:rPr>
              <a:t>розвинуті</a:t>
            </a:r>
            <a:r>
              <a:rPr lang="ru-RU" sz="1800" dirty="0">
                <a:effectLst/>
                <a:ea typeface="Times New Roman" panose="02020603050405020304" pitchFamily="18" charset="0"/>
              </a:rPr>
              <a:t> </a:t>
            </a:r>
            <a:r>
              <a:rPr lang="ru-RU" sz="1800" dirty="0" err="1">
                <a:effectLst/>
                <a:ea typeface="Times New Roman" panose="02020603050405020304" pitchFamily="18" charset="0"/>
              </a:rPr>
              <a:t>країни</a:t>
            </a:r>
            <a:r>
              <a:rPr lang="ru-RU" sz="1800" dirty="0">
                <a:effectLst/>
                <a:ea typeface="Times New Roman" panose="02020603050405020304" pitchFamily="18" charset="0"/>
              </a:rPr>
              <a:t>, </a:t>
            </a:r>
            <a:r>
              <a:rPr lang="ru-RU" sz="1800" dirty="0" err="1">
                <a:effectLst/>
                <a:ea typeface="Times New Roman" panose="02020603050405020304" pitchFamily="18" charset="0"/>
              </a:rPr>
              <a:t>зокрема</a:t>
            </a:r>
            <a:r>
              <a:rPr lang="ru-RU" sz="1800" dirty="0">
                <a:effectLst/>
                <a:ea typeface="Times New Roman" panose="02020603050405020304" pitchFamily="18" charset="0"/>
              </a:rPr>
              <a:t>, США, Канада, </a:t>
            </a:r>
            <a:r>
              <a:rPr lang="ru-RU" sz="1800" dirty="0" err="1">
                <a:effectLst/>
                <a:ea typeface="Times New Roman" panose="02020603050405020304" pitchFamily="18" charset="0"/>
              </a:rPr>
              <a:t>Японія</a:t>
            </a:r>
            <a:r>
              <a:rPr lang="ru-RU" sz="1800" dirty="0">
                <a:effectLst/>
                <a:ea typeface="Times New Roman" panose="02020603050405020304" pitchFamily="18" charset="0"/>
              </a:rPr>
              <a:t>, </a:t>
            </a:r>
            <a:r>
              <a:rPr lang="ru-RU" sz="1800" dirty="0" err="1">
                <a:effectLst/>
                <a:ea typeface="Times New Roman" panose="02020603050405020304" pitchFamily="18" charset="0"/>
              </a:rPr>
              <a:t>Австралія</a:t>
            </a:r>
            <a:r>
              <a:rPr lang="ru-RU" sz="1800" dirty="0">
                <a:effectLst/>
                <a:ea typeface="Times New Roman" panose="02020603050405020304" pitchFamily="18" charset="0"/>
              </a:rPr>
              <a:t>, </a:t>
            </a:r>
            <a:r>
              <a:rPr lang="ru-RU" sz="1800" dirty="0" err="1">
                <a:effectLst/>
                <a:ea typeface="Times New Roman" panose="02020603050405020304" pitchFamily="18" charset="0"/>
              </a:rPr>
              <a:t>країни</a:t>
            </a:r>
            <a:r>
              <a:rPr lang="ru-RU" sz="1800" dirty="0">
                <a:effectLst/>
                <a:ea typeface="Times New Roman" panose="02020603050405020304" pitchFamily="18" charset="0"/>
              </a:rPr>
              <a:t> ЄЄ</a:t>
            </a:r>
            <a:endParaRPr lang="uk-UA" dirty="0"/>
          </a:p>
        </p:txBody>
      </p:sp>
    </p:spTree>
    <p:extLst>
      <p:ext uri="{BB962C8B-B14F-4D97-AF65-F5344CB8AC3E}">
        <p14:creationId xmlns:p14="http://schemas.microsoft.com/office/powerpoint/2010/main" val="1862300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421744-1C7A-4F5B-8426-A4FAC7EE8B7D}"/>
              </a:ext>
            </a:extLst>
          </p:cNvPr>
          <p:cNvSpPr txBox="1"/>
          <p:nvPr/>
        </p:nvSpPr>
        <p:spPr>
          <a:xfrm>
            <a:off x="749166" y="312967"/>
            <a:ext cx="2626895" cy="2554545"/>
          </a:xfrm>
          <a:prstGeom prst="rect">
            <a:avLst/>
          </a:prstGeom>
          <a:noFill/>
        </p:spPr>
        <p:txBody>
          <a:bodyPr wrap="square">
            <a:spAutoFit/>
          </a:bodyPr>
          <a:lstStyle/>
          <a:p>
            <a:pPr algn="just"/>
            <a:r>
              <a:rPr lang="uk-UA" sz="1600" b="1" dirty="0">
                <a:solidFill>
                  <a:schemeClr val="accent1"/>
                </a:solidFill>
              </a:rPr>
              <a:t>3. Змішані режими валютних курсів </a:t>
            </a:r>
            <a:r>
              <a:rPr lang="uk-UA" sz="1600" dirty="0"/>
              <a:t>запроваджуються з метою стимулювання або стримування певних видів чи напрямів зовнішньоекономічної діяльності чи фінансово-кредитної політики держави.</a:t>
            </a:r>
          </a:p>
        </p:txBody>
      </p:sp>
      <p:graphicFrame>
        <p:nvGraphicFramePr>
          <p:cNvPr id="6" name="Таблиця 6">
            <a:extLst>
              <a:ext uri="{FF2B5EF4-FFF2-40B4-BE49-F238E27FC236}">
                <a16:creationId xmlns:a16="http://schemas.microsoft.com/office/drawing/2014/main" id="{33824E90-030B-4F15-BA7D-0C6739D5261A}"/>
              </a:ext>
            </a:extLst>
          </p:cNvPr>
          <p:cNvGraphicFramePr>
            <a:graphicFrameLocks noGrp="1"/>
          </p:cNvGraphicFramePr>
          <p:nvPr>
            <p:extLst>
              <p:ext uri="{D42A27DB-BD31-4B8C-83A1-F6EECF244321}">
                <p14:modId xmlns:p14="http://schemas.microsoft.com/office/powerpoint/2010/main" val="2885786659"/>
              </p:ext>
            </p:extLst>
          </p:nvPr>
        </p:nvGraphicFramePr>
        <p:xfrm>
          <a:off x="3898232" y="490698"/>
          <a:ext cx="7122696" cy="5437600"/>
        </p:xfrm>
        <a:graphic>
          <a:graphicData uri="http://schemas.openxmlformats.org/drawingml/2006/table">
            <a:tbl>
              <a:tblPr firstRow="1" bandRow="1">
                <a:tableStyleId>{5940675A-B579-460E-94D1-54222C63F5DA}</a:tableStyleId>
              </a:tblPr>
              <a:tblGrid>
                <a:gridCol w="2374232">
                  <a:extLst>
                    <a:ext uri="{9D8B030D-6E8A-4147-A177-3AD203B41FA5}">
                      <a16:colId xmlns:a16="http://schemas.microsoft.com/office/drawing/2014/main" val="3301529560"/>
                    </a:ext>
                  </a:extLst>
                </a:gridCol>
                <a:gridCol w="2374232">
                  <a:extLst>
                    <a:ext uri="{9D8B030D-6E8A-4147-A177-3AD203B41FA5}">
                      <a16:colId xmlns:a16="http://schemas.microsoft.com/office/drawing/2014/main" val="3325558845"/>
                    </a:ext>
                  </a:extLst>
                </a:gridCol>
                <a:gridCol w="2374232">
                  <a:extLst>
                    <a:ext uri="{9D8B030D-6E8A-4147-A177-3AD203B41FA5}">
                      <a16:colId xmlns:a16="http://schemas.microsoft.com/office/drawing/2014/main" val="3081605413"/>
                    </a:ext>
                  </a:extLst>
                </a:gridCol>
              </a:tblGrid>
              <a:tr h="865600">
                <a:tc>
                  <a:txBody>
                    <a:bodyPr/>
                    <a:lstStyle/>
                    <a:p>
                      <a:pPr algn="ctr"/>
                      <a:r>
                        <a:rPr lang="uk-UA" sz="1600" b="1" kern="1200" dirty="0">
                          <a:solidFill>
                            <a:schemeClr val="tx1"/>
                          </a:solidFill>
                          <a:effectLst/>
                          <a:latin typeface="+mn-lt"/>
                        </a:rPr>
                        <a:t>Режим валютного курсу</a:t>
                      </a:r>
                      <a:endParaRPr lang="uk-UA" sz="1600" b="1" dirty="0">
                        <a:latin typeface="+mn-lt"/>
                      </a:endParaRPr>
                    </a:p>
                  </a:txBody>
                  <a:tcPr/>
                </a:tc>
                <a:tc>
                  <a:txBody>
                    <a:bodyPr/>
                    <a:lstStyle/>
                    <a:p>
                      <a:pPr algn="ctr"/>
                      <a:r>
                        <a:rPr lang="uk-UA" sz="1600" b="1" dirty="0">
                          <a:latin typeface="+mn-lt"/>
                        </a:rPr>
                        <a:t>Характеристика</a:t>
                      </a:r>
                    </a:p>
                  </a:txBody>
                  <a:tcPr/>
                </a:tc>
                <a:tc>
                  <a:txBody>
                    <a:bodyPr/>
                    <a:lstStyle/>
                    <a:p>
                      <a:pPr algn="ctr"/>
                      <a:r>
                        <a:rPr lang="uk-UA" sz="1600" b="1" dirty="0">
                          <a:latin typeface="+mn-lt"/>
                        </a:rPr>
                        <a:t>Примітки</a:t>
                      </a:r>
                    </a:p>
                  </a:txBody>
                  <a:tcPr/>
                </a:tc>
                <a:extLst>
                  <a:ext uri="{0D108BD9-81ED-4DB2-BD59-A6C34878D82A}">
                    <a16:rowId xmlns:a16="http://schemas.microsoft.com/office/drawing/2014/main" val="2269172300"/>
                  </a:ext>
                </a:extLst>
              </a:tr>
              <a:tr h="351049">
                <a:tc>
                  <a:txBody>
                    <a:bodyPr/>
                    <a:lstStyle/>
                    <a:p>
                      <a:r>
                        <a:rPr lang="uk-UA" sz="1600" b="0" i="0" kern="1200" dirty="0">
                          <a:solidFill>
                            <a:schemeClr val="tx1"/>
                          </a:solidFill>
                          <a:effectLst/>
                          <a:latin typeface="+mn-lt"/>
                          <a:ea typeface="+mn-ea"/>
                          <a:cs typeface="+mn-cs"/>
                        </a:rPr>
                        <a:t>Вільно плаваючий</a:t>
                      </a:r>
                      <a:endParaRPr lang="uk-UA" sz="1600" dirty="0">
                        <a:latin typeface="+mn-lt"/>
                      </a:endParaRPr>
                    </a:p>
                  </a:txBody>
                  <a:tcPr/>
                </a:tc>
                <a:tc>
                  <a:txBody>
                    <a:bodyPr/>
                    <a:lstStyle/>
                    <a:p>
                      <a:r>
                        <a:rPr lang="ru-RU" sz="1600" b="0" i="0" kern="1200" dirty="0" err="1">
                          <a:solidFill>
                            <a:schemeClr val="tx1"/>
                          </a:solidFill>
                          <a:effectLst/>
                          <a:latin typeface="+mn-lt"/>
                          <a:ea typeface="+mn-ea"/>
                          <a:cs typeface="+mn-cs"/>
                        </a:rPr>
                        <a:t>Повна</a:t>
                      </a:r>
                      <a:r>
                        <a:rPr lang="ru-RU" sz="1600" b="0" i="0" kern="1200" dirty="0">
                          <a:solidFill>
                            <a:schemeClr val="tx1"/>
                          </a:solidFill>
                          <a:effectLst/>
                          <a:latin typeface="+mn-lt"/>
                          <a:ea typeface="+mn-ea"/>
                          <a:cs typeface="+mn-cs"/>
                        </a:rPr>
                        <a:t> свобода для </a:t>
                      </a:r>
                      <a:r>
                        <a:rPr lang="ru-RU" sz="1600" b="0" i="0" kern="1200" dirty="0" err="1">
                          <a:solidFill>
                            <a:schemeClr val="tx1"/>
                          </a:solidFill>
                          <a:effectLst/>
                          <a:latin typeface="+mn-lt"/>
                          <a:ea typeface="+mn-ea"/>
                          <a:cs typeface="+mn-cs"/>
                        </a:rPr>
                        <a:t>ринкових</a:t>
                      </a:r>
                      <a:r>
                        <a:rPr lang="ru-RU" sz="1600" b="0" i="0" kern="1200" dirty="0">
                          <a:solidFill>
                            <a:schemeClr val="tx1"/>
                          </a:solidFill>
                          <a:effectLst/>
                          <a:latin typeface="+mn-lt"/>
                          <a:ea typeface="+mn-ea"/>
                          <a:cs typeface="+mn-cs"/>
                        </a:rPr>
                        <a:t> сил</a:t>
                      </a:r>
                      <a:endParaRPr lang="uk-UA" sz="1600" dirty="0">
                        <a:latin typeface="+mn-lt"/>
                      </a:endParaRPr>
                    </a:p>
                  </a:txBody>
                  <a:tcPr/>
                </a:tc>
                <a:tc>
                  <a:txBody>
                    <a:bodyPr/>
                    <a:lstStyle/>
                    <a:p>
                      <a:r>
                        <a:rPr lang="ru-RU" sz="1600" b="0" i="0" kern="1200" dirty="0">
                          <a:solidFill>
                            <a:schemeClr val="tx1"/>
                          </a:solidFill>
                          <a:effectLst/>
                          <a:latin typeface="+mn-lt"/>
                          <a:ea typeface="+mn-ea"/>
                          <a:cs typeface="+mn-cs"/>
                        </a:rPr>
                        <a:t>Теоретично </a:t>
                      </a:r>
                      <a:r>
                        <a:rPr lang="ru-RU" sz="1600" b="0" i="0" kern="1200" dirty="0" err="1">
                          <a:solidFill>
                            <a:schemeClr val="tx1"/>
                          </a:solidFill>
                          <a:effectLst/>
                          <a:latin typeface="+mn-lt"/>
                          <a:ea typeface="+mn-ea"/>
                          <a:cs typeface="+mn-cs"/>
                        </a:rPr>
                        <a:t>можливий</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однак</a:t>
                      </a:r>
                      <a:r>
                        <a:rPr lang="ru-RU" sz="1600" b="0" i="0" kern="1200" dirty="0">
                          <a:solidFill>
                            <a:schemeClr val="tx1"/>
                          </a:solidFill>
                          <a:effectLst/>
                          <a:latin typeface="+mn-lt"/>
                          <a:ea typeface="+mn-ea"/>
                          <a:cs typeface="+mn-cs"/>
                        </a:rPr>
                        <a:t>, на </a:t>
                      </a:r>
                      <a:r>
                        <a:rPr lang="ru-RU" sz="1600" b="0" i="0" kern="1200" dirty="0" err="1">
                          <a:solidFill>
                            <a:schemeClr val="tx1"/>
                          </a:solidFill>
                          <a:effectLst/>
                          <a:latin typeface="+mn-lt"/>
                          <a:ea typeface="+mn-ea"/>
                          <a:cs typeface="+mn-cs"/>
                        </a:rPr>
                        <a:t>практиці</a:t>
                      </a:r>
                      <a:r>
                        <a:rPr lang="ru-RU" sz="1600" b="0" i="0" kern="1200" dirty="0">
                          <a:solidFill>
                            <a:schemeClr val="tx1"/>
                          </a:solidFill>
                          <a:effectLst/>
                          <a:latin typeface="+mn-lt"/>
                          <a:ea typeface="+mn-ea"/>
                          <a:cs typeface="+mn-cs"/>
                        </a:rPr>
                        <a:t> в </a:t>
                      </a:r>
                      <a:r>
                        <a:rPr lang="ru-RU" sz="1600" b="0" i="0" kern="1200" dirty="0" err="1">
                          <a:solidFill>
                            <a:schemeClr val="tx1"/>
                          </a:solidFill>
                          <a:effectLst/>
                          <a:latin typeface="+mn-lt"/>
                          <a:ea typeface="+mn-ea"/>
                          <a:cs typeface="+mn-cs"/>
                        </a:rPr>
                        <a:t>довгостроковому</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плані</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застосовується</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рідко</a:t>
                      </a:r>
                      <a:r>
                        <a:rPr lang="ru-RU" sz="1600" b="0" i="0" kern="1200" dirty="0">
                          <a:solidFill>
                            <a:schemeClr val="tx1"/>
                          </a:solidFill>
                          <a:effectLst/>
                          <a:latin typeface="+mn-lt"/>
                          <a:ea typeface="+mn-ea"/>
                          <a:cs typeface="+mn-cs"/>
                        </a:rPr>
                        <a:t>. Як правило, </a:t>
                      </a:r>
                      <a:r>
                        <a:rPr lang="ru-RU" sz="1600" b="0" i="0" kern="1200" dirty="0" err="1">
                          <a:solidFill>
                            <a:schemeClr val="tx1"/>
                          </a:solidFill>
                          <a:effectLst/>
                          <a:latin typeface="+mn-lt"/>
                          <a:ea typeface="+mn-ea"/>
                          <a:cs typeface="+mn-cs"/>
                        </a:rPr>
                        <a:t>центральний</a:t>
                      </a:r>
                      <a:r>
                        <a:rPr lang="ru-RU" sz="1600" b="0" i="0" kern="1200" dirty="0">
                          <a:solidFill>
                            <a:schemeClr val="tx1"/>
                          </a:solidFill>
                          <a:effectLst/>
                          <a:latin typeface="+mn-lt"/>
                          <a:ea typeface="+mn-ea"/>
                          <a:cs typeface="+mn-cs"/>
                        </a:rPr>
                        <a:t> банк </a:t>
                      </a:r>
                      <a:r>
                        <a:rPr lang="ru-RU" sz="1600" b="0" i="0" kern="1200" dirty="0" err="1">
                          <a:solidFill>
                            <a:schemeClr val="tx1"/>
                          </a:solidFill>
                          <a:effectLst/>
                          <a:latin typeface="+mn-lt"/>
                          <a:ea typeface="+mn-ea"/>
                          <a:cs typeface="+mn-cs"/>
                        </a:rPr>
                        <a:t>намагається</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проводити</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інтервенції</a:t>
                      </a:r>
                      <a:endParaRPr lang="uk-UA" sz="1600" dirty="0">
                        <a:latin typeface="+mn-lt"/>
                      </a:endParaRPr>
                    </a:p>
                  </a:txBody>
                  <a:tcPr/>
                </a:tc>
                <a:extLst>
                  <a:ext uri="{0D108BD9-81ED-4DB2-BD59-A6C34878D82A}">
                    <a16:rowId xmlns:a16="http://schemas.microsoft.com/office/drawing/2014/main" val="1619088258"/>
                  </a:ext>
                </a:extLst>
              </a:tr>
              <a:tr h="351049">
                <a:tc>
                  <a:txBody>
                    <a:bodyPr/>
                    <a:lstStyle/>
                    <a:p>
                      <a:r>
                        <a:rPr lang="uk-UA" sz="1600" b="0" i="0" kern="1200" dirty="0">
                          <a:solidFill>
                            <a:schemeClr val="tx1"/>
                          </a:solidFill>
                          <a:effectLst/>
                          <a:latin typeface="+mn-lt"/>
                          <a:ea typeface="+mn-ea"/>
                          <a:cs typeface="+mn-cs"/>
                        </a:rPr>
                        <a:t>Керований плаваючий</a:t>
                      </a:r>
                      <a:endParaRPr lang="uk-UA" sz="1600" dirty="0">
                        <a:latin typeface="+mn-lt"/>
                      </a:endParaRPr>
                    </a:p>
                  </a:txBody>
                  <a:tcPr/>
                </a:tc>
                <a:tc>
                  <a:txBody>
                    <a:bodyPr/>
                    <a:lstStyle/>
                    <a:p>
                      <a:r>
                        <a:rPr lang="ru-RU" sz="1600" b="0" i="0" kern="1200" dirty="0" err="1">
                          <a:solidFill>
                            <a:schemeClr val="tx1"/>
                          </a:solidFill>
                          <a:effectLst/>
                          <a:latin typeface="+mn-lt"/>
                          <a:ea typeface="+mn-ea"/>
                          <a:cs typeface="+mn-cs"/>
                        </a:rPr>
                        <a:t>Центральний</a:t>
                      </a:r>
                      <a:r>
                        <a:rPr lang="ru-RU" sz="1600" b="0" i="0" kern="1200" dirty="0">
                          <a:solidFill>
                            <a:schemeClr val="tx1"/>
                          </a:solidFill>
                          <a:effectLst/>
                          <a:latin typeface="+mn-lt"/>
                          <a:ea typeface="+mn-ea"/>
                          <a:cs typeface="+mn-cs"/>
                        </a:rPr>
                        <a:t> банк проводить </a:t>
                      </a:r>
                      <a:r>
                        <a:rPr lang="ru-RU" sz="1600" b="0" i="0" kern="1200" dirty="0" err="1">
                          <a:solidFill>
                            <a:schemeClr val="tx1"/>
                          </a:solidFill>
                          <a:effectLst/>
                          <a:latin typeface="+mn-lt"/>
                          <a:ea typeface="+mn-ea"/>
                          <a:cs typeface="+mn-cs"/>
                        </a:rPr>
                        <a:t>інтервенції</a:t>
                      </a:r>
                      <a:r>
                        <a:rPr lang="ru-RU" sz="1600" b="0" i="0" kern="1200" dirty="0">
                          <a:solidFill>
                            <a:schemeClr val="tx1"/>
                          </a:solidFill>
                          <a:effectLst/>
                          <a:latin typeface="+mn-lt"/>
                          <a:ea typeface="+mn-ea"/>
                          <a:cs typeface="+mn-cs"/>
                        </a:rPr>
                        <a:t>, але </a:t>
                      </a:r>
                      <a:r>
                        <a:rPr lang="ru-RU" sz="1600" b="0" i="0" kern="1200" dirty="0" err="1">
                          <a:solidFill>
                            <a:schemeClr val="tx1"/>
                          </a:solidFill>
                          <a:effectLst/>
                          <a:latin typeface="+mn-lt"/>
                          <a:ea typeface="+mn-ea"/>
                          <a:cs typeface="+mn-cs"/>
                        </a:rPr>
                        <a:t>тільки</a:t>
                      </a:r>
                      <a:r>
                        <a:rPr lang="ru-RU" sz="1600" b="0" i="0" kern="1200" dirty="0">
                          <a:solidFill>
                            <a:schemeClr val="tx1"/>
                          </a:solidFill>
                          <a:effectLst/>
                          <a:latin typeface="+mn-lt"/>
                          <a:ea typeface="+mn-ea"/>
                          <a:cs typeface="+mn-cs"/>
                        </a:rPr>
                        <a:t> з метою </a:t>
                      </a:r>
                      <a:r>
                        <a:rPr lang="ru-RU" sz="1600" b="0" i="0" kern="1200" dirty="0" err="1">
                          <a:solidFill>
                            <a:schemeClr val="tx1"/>
                          </a:solidFill>
                          <a:effectLst/>
                          <a:latin typeface="+mn-lt"/>
                          <a:ea typeface="+mn-ea"/>
                          <a:cs typeface="+mn-cs"/>
                        </a:rPr>
                        <a:t>підтримки</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рівноваги</a:t>
                      </a:r>
                      <a:endParaRPr lang="uk-UA" sz="1600" dirty="0">
                        <a:latin typeface="+mn-lt"/>
                      </a:endParaRPr>
                    </a:p>
                  </a:txBody>
                  <a:tcPr/>
                </a:tc>
                <a:tc>
                  <a:txBody>
                    <a:bodyPr/>
                    <a:lstStyle/>
                    <a:p>
                      <a:r>
                        <a:rPr lang="ru-RU" sz="1600" b="0" i="0" kern="1200" dirty="0">
                          <a:solidFill>
                            <a:schemeClr val="tx1"/>
                          </a:solidFill>
                          <a:effectLst/>
                          <a:latin typeface="+mn-lt"/>
                          <a:ea typeface="+mn-ea"/>
                          <a:cs typeface="+mn-cs"/>
                        </a:rPr>
                        <a:t>Часто </a:t>
                      </a:r>
                      <a:r>
                        <a:rPr lang="ru-RU" sz="1600" b="0" i="0" kern="1200" dirty="0" err="1">
                          <a:solidFill>
                            <a:schemeClr val="tx1"/>
                          </a:solidFill>
                          <a:effectLst/>
                          <a:latin typeface="+mn-lt"/>
                          <a:ea typeface="+mn-ea"/>
                          <a:cs typeface="+mn-cs"/>
                        </a:rPr>
                        <a:t>застосовується</a:t>
                      </a:r>
                      <a:r>
                        <a:rPr lang="ru-RU" sz="1600" b="0" i="0" kern="1200" dirty="0">
                          <a:solidFill>
                            <a:schemeClr val="tx1"/>
                          </a:solidFill>
                          <a:effectLst/>
                          <a:latin typeface="+mn-lt"/>
                          <a:ea typeface="+mn-ea"/>
                          <a:cs typeface="+mn-cs"/>
                        </a:rPr>
                        <a:t>. Проблема </a:t>
                      </a:r>
                      <a:r>
                        <a:rPr lang="ru-RU" sz="1600" b="0" i="0" kern="1200" dirty="0" err="1">
                          <a:solidFill>
                            <a:schemeClr val="tx1"/>
                          </a:solidFill>
                          <a:effectLst/>
                          <a:latin typeface="+mn-lt"/>
                          <a:ea typeface="+mn-ea"/>
                          <a:cs typeface="+mn-cs"/>
                        </a:rPr>
                        <a:t>полягає</a:t>
                      </a:r>
                      <a:r>
                        <a:rPr lang="ru-RU" sz="1600" b="0" i="0" kern="1200" dirty="0">
                          <a:solidFill>
                            <a:schemeClr val="tx1"/>
                          </a:solidFill>
                          <a:effectLst/>
                          <a:latin typeface="+mn-lt"/>
                          <a:ea typeface="+mn-ea"/>
                          <a:cs typeface="+mn-cs"/>
                        </a:rPr>
                        <a:t> в тому, </a:t>
                      </a:r>
                      <a:r>
                        <a:rPr lang="ru-RU" sz="1600" b="0" i="0" kern="1200" dirty="0" err="1">
                          <a:solidFill>
                            <a:schemeClr val="tx1"/>
                          </a:solidFill>
                          <a:effectLst/>
                          <a:latin typeface="+mn-lt"/>
                          <a:ea typeface="+mn-ea"/>
                          <a:cs typeface="+mn-cs"/>
                        </a:rPr>
                        <a:t>що</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центральний</a:t>
                      </a:r>
                      <a:r>
                        <a:rPr lang="ru-RU" sz="1600" b="0" i="0" kern="1200" dirty="0">
                          <a:solidFill>
                            <a:schemeClr val="tx1"/>
                          </a:solidFill>
                          <a:effectLst/>
                          <a:latin typeface="+mn-lt"/>
                          <a:ea typeface="+mn-ea"/>
                          <a:cs typeface="+mn-cs"/>
                        </a:rPr>
                        <a:t> банк </a:t>
                      </a:r>
                      <a:r>
                        <a:rPr lang="ru-RU" sz="1600" b="0" i="0" kern="1200" dirty="0" err="1">
                          <a:solidFill>
                            <a:schemeClr val="tx1"/>
                          </a:solidFill>
                          <a:effectLst/>
                          <a:latin typeface="+mn-lt"/>
                          <a:ea typeface="+mn-ea"/>
                          <a:cs typeface="+mn-cs"/>
                        </a:rPr>
                        <a:t>може</a:t>
                      </a:r>
                      <a:r>
                        <a:rPr lang="ru-RU" sz="1600" b="0" i="0" kern="1200" dirty="0">
                          <a:solidFill>
                            <a:schemeClr val="tx1"/>
                          </a:solidFill>
                          <a:effectLst/>
                          <a:latin typeface="+mn-lt"/>
                          <a:ea typeface="+mn-ea"/>
                          <a:cs typeface="+mn-cs"/>
                        </a:rPr>
                        <a:t> не знати, </a:t>
                      </a:r>
                      <a:r>
                        <a:rPr lang="ru-RU" sz="1600" b="0" i="0" kern="1200" dirty="0" err="1">
                          <a:solidFill>
                            <a:schemeClr val="tx1"/>
                          </a:solidFill>
                          <a:effectLst/>
                          <a:latin typeface="+mn-lt"/>
                          <a:ea typeface="+mn-ea"/>
                          <a:cs typeface="+mn-cs"/>
                        </a:rPr>
                        <a:t>чи</a:t>
                      </a:r>
                      <a:r>
                        <a:rPr lang="ru-RU" sz="1600" b="0" i="0" kern="1200" dirty="0">
                          <a:solidFill>
                            <a:schemeClr val="tx1"/>
                          </a:solidFill>
                          <a:effectLst/>
                          <a:latin typeface="+mn-lt"/>
                          <a:ea typeface="+mn-ea"/>
                          <a:cs typeface="+mn-cs"/>
                        </a:rPr>
                        <a:t> є </a:t>
                      </a:r>
                      <a:r>
                        <a:rPr lang="ru-RU" sz="1600" b="0" i="0" kern="1200" dirty="0" err="1">
                          <a:solidFill>
                            <a:schemeClr val="tx1"/>
                          </a:solidFill>
                          <a:effectLst/>
                          <a:latin typeface="+mn-lt"/>
                          <a:ea typeface="+mn-ea"/>
                          <a:cs typeface="+mn-cs"/>
                        </a:rPr>
                        <a:t>зміна</a:t>
                      </a:r>
                      <a:r>
                        <a:rPr lang="ru-RU" sz="1600" b="0" i="0" kern="1200" dirty="0">
                          <a:solidFill>
                            <a:schemeClr val="tx1"/>
                          </a:solidFill>
                          <a:effectLst/>
                          <a:latin typeface="+mn-lt"/>
                          <a:ea typeface="+mn-ea"/>
                          <a:cs typeface="+mn-cs"/>
                        </a:rPr>
                        <a:t> курсу </a:t>
                      </a:r>
                      <a:r>
                        <a:rPr lang="ru-RU" sz="1600" b="0" i="0" kern="1200" dirty="0" err="1">
                          <a:solidFill>
                            <a:schemeClr val="tx1"/>
                          </a:solidFill>
                          <a:effectLst/>
                          <a:latin typeface="+mn-lt"/>
                          <a:ea typeface="+mn-ea"/>
                          <a:cs typeface="+mn-cs"/>
                        </a:rPr>
                        <a:t>короткостроковим</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коливанням</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чи</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довгостроковою</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тенденцією</a:t>
                      </a:r>
                      <a:endParaRPr lang="uk-UA" sz="1600" dirty="0">
                        <a:latin typeface="+mn-lt"/>
                      </a:endParaRPr>
                    </a:p>
                  </a:txBody>
                  <a:tcPr/>
                </a:tc>
                <a:extLst>
                  <a:ext uri="{0D108BD9-81ED-4DB2-BD59-A6C34878D82A}">
                    <a16:rowId xmlns:a16="http://schemas.microsoft.com/office/drawing/2014/main" val="2352240123"/>
                  </a:ext>
                </a:extLst>
              </a:tr>
            </a:tbl>
          </a:graphicData>
        </a:graphic>
      </p:graphicFrame>
      <p:sp>
        <p:nvSpPr>
          <p:cNvPr id="7" name="TextBox 6">
            <a:extLst>
              <a:ext uri="{FF2B5EF4-FFF2-40B4-BE49-F238E27FC236}">
                <a16:creationId xmlns:a16="http://schemas.microsoft.com/office/drawing/2014/main" id="{7B66F26B-83A6-4219-896B-B5C113D89751}"/>
              </a:ext>
            </a:extLst>
          </p:cNvPr>
          <p:cNvSpPr txBox="1"/>
          <p:nvPr/>
        </p:nvSpPr>
        <p:spPr>
          <a:xfrm>
            <a:off x="547838" y="3054341"/>
            <a:ext cx="3350394" cy="3539430"/>
          </a:xfrm>
          <a:prstGeom prst="rect">
            <a:avLst/>
          </a:prstGeom>
          <a:noFill/>
        </p:spPr>
        <p:txBody>
          <a:bodyPr wrap="square">
            <a:spAutoFit/>
          </a:bodyPr>
          <a:lstStyle/>
          <a:p>
            <a:pPr algn="just"/>
            <a:r>
              <a:rPr lang="ru-RU" sz="1600" b="1" dirty="0" err="1">
                <a:solidFill>
                  <a:schemeClr val="accent1"/>
                </a:solidFill>
              </a:rPr>
              <a:t>Валютна</a:t>
            </a:r>
            <a:r>
              <a:rPr lang="ru-RU" sz="1600" b="1" dirty="0">
                <a:solidFill>
                  <a:schemeClr val="accent1"/>
                </a:solidFill>
              </a:rPr>
              <a:t> </a:t>
            </a:r>
            <a:r>
              <a:rPr lang="ru-RU" sz="1600" b="1" dirty="0" err="1">
                <a:solidFill>
                  <a:schemeClr val="accent1"/>
                </a:solidFill>
              </a:rPr>
              <a:t>інтервенція</a:t>
            </a:r>
            <a:r>
              <a:rPr lang="ru-RU" sz="1600" b="1" dirty="0">
                <a:solidFill>
                  <a:schemeClr val="accent1"/>
                </a:solidFill>
              </a:rPr>
              <a:t> </a:t>
            </a:r>
            <a:r>
              <a:rPr lang="ru-RU" sz="1600" dirty="0"/>
              <a:t>– </a:t>
            </a:r>
            <a:r>
              <a:rPr lang="ru-RU" sz="1600" dirty="0" err="1"/>
              <a:t>це</a:t>
            </a:r>
            <a:r>
              <a:rPr lang="ru-RU" sz="1600" dirty="0"/>
              <a:t> </a:t>
            </a:r>
            <a:r>
              <a:rPr lang="ru-RU" sz="1600" dirty="0" err="1"/>
              <a:t>пряме</a:t>
            </a:r>
            <a:r>
              <a:rPr lang="ru-RU" sz="1600" dirty="0"/>
              <a:t> </a:t>
            </a:r>
            <a:r>
              <a:rPr lang="ru-RU" sz="1600" dirty="0" err="1"/>
              <a:t>втручання</a:t>
            </a:r>
            <a:r>
              <a:rPr lang="ru-RU" sz="1600" dirty="0"/>
              <a:t> центрального банку </a:t>
            </a:r>
            <a:r>
              <a:rPr lang="ru-RU" sz="1600" dirty="0" err="1"/>
              <a:t>або</a:t>
            </a:r>
            <a:r>
              <a:rPr lang="ru-RU" sz="1600" dirty="0"/>
              <a:t> казначейства у </a:t>
            </a:r>
            <a:r>
              <a:rPr lang="ru-RU" sz="1600" dirty="0" err="1"/>
              <a:t>валютний</a:t>
            </a:r>
            <a:r>
              <a:rPr lang="ru-RU" sz="1600" dirty="0"/>
              <a:t> </a:t>
            </a:r>
            <a:r>
              <a:rPr lang="ru-RU" sz="1600" dirty="0" err="1"/>
              <a:t>ринок</a:t>
            </a:r>
            <a:r>
              <a:rPr lang="ru-RU" sz="1600" dirty="0"/>
              <a:t>. Вона </a:t>
            </a:r>
            <a:r>
              <a:rPr lang="ru-RU" sz="1600" dirty="0" err="1"/>
              <a:t>зводиться</a:t>
            </a:r>
            <a:r>
              <a:rPr lang="ru-RU" sz="1600" dirty="0"/>
              <a:t> до </a:t>
            </a:r>
            <a:r>
              <a:rPr lang="ru-RU" sz="1600" dirty="0" err="1"/>
              <a:t>купівлі</a:t>
            </a:r>
            <a:r>
              <a:rPr lang="ru-RU" sz="1600" dirty="0"/>
              <a:t> та продажу </a:t>
            </a:r>
            <a:r>
              <a:rPr lang="ru-RU" sz="1600" dirty="0" err="1"/>
              <a:t>центральним</a:t>
            </a:r>
            <a:r>
              <a:rPr lang="ru-RU" sz="1600" dirty="0"/>
              <a:t> банком </a:t>
            </a:r>
            <a:r>
              <a:rPr lang="ru-RU" sz="1600" dirty="0" err="1"/>
              <a:t>або</a:t>
            </a:r>
            <a:r>
              <a:rPr lang="ru-RU" sz="1600" dirty="0"/>
              <a:t> казначейством </a:t>
            </a:r>
            <a:r>
              <a:rPr lang="ru-RU" sz="1600" dirty="0" err="1"/>
              <a:t>інвалюти</a:t>
            </a:r>
            <a:r>
              <a:rPr lang="ru-RU" sz="1600" dirty="0"/>
              <a:t>. </a:t>
            </a:r>
            <a:r>
              <a:rPr lang="ru-RU" sz="1600" dirty="0" err="1"/>
              <a:t>Центральний</a:t>
            </a:r>
            <a:r>
              <a:rPr lang="ru-RU" sz="1600" dirty="0"/>
              <a:t> банк </a:t>
            </a:r>
            <a:r>
              <a:rPr lang="ru-RU" sz="1600" dirty="0" err="1"/>
              <a:t>купує</a:t>
            </a:r>
            <a:r>
              <a:rPr lang="ru-RU" sz="1600" dirty="0"/>
              <a:t> </a:t>
            </a:r>
            <a:r>
              <a:rPr lang="ru-RU" sz="1600" dirty="0" err="1"/>
              <a:t>інвалюту</a:t>
            </a:r>
            <a:r>
              <a:rPr lang="ru-RU" sz="1600" dirty="0"/>
              <a:t>, коли </a:t>
            </a:r>
            <a:r>
              <a:rPr lang="ru-RU" sz="1600" dirty="0" err="1"/>
              <a:t>її</a:t>
            </a:r>
            <a:r>
              <a:rPr lang="ru-RU" sz="1600" dirty="0"/>
              <a:t> </a:t>
            </a:r>
            <a:r>
              <a:rPr lang="ru-RU" sz="1600" dirty="0" err="1"/>
              <a:t>пропозиція</a:t>
            </a:r>
            <a:r>
              <a:rPr lang="ru-RU" sz="1600" dirty="0"/>
              <a:t> </a:t>
            </a:r>
            <a:r>
              <a:rPr lang="ru-RU" sz="1600" dirty="0" err="1"/>
              <a:t>надмірна</a:t>
            </a:r>
            <a:r>
              <a:rPr lang="ru-RU" sz="1600" dirty="0"/>
              <a:t> та курс </a:t>
            </a:r>
            <a:r>
              <a:rPr lang="ru-RU" sz="1600" dirty="0" err="1"/>
              <a:t>низький</a:t>
            </a:r>
            <a:r>
              <a:rPr lang="ru-RU" sz="1600" dirty="0"/>
              <a:t>, і </a:t>
            </a:r>
            <a:r>
              <a:rPr lang="ru-RU" sz="1600" dirty="0" err="1"/>
              <a:t>продає</a:t>
            </a:r>
            <a:r>
              <a:rPr lang="ru-RU" sz="1600" dirty="0"/>
              <a:t>, коли курс </a:t>
            </a:r>
            <a:r>
              <a:rPr lang="ru-RU" sz="1600" dirty="0" err="1"/>
              <a:t>інвалюти</a:t>
            </a:r>
            <a:r>
              <a:rPr lang="ru-RU" sz="1600" dirty="0"/>
              <a:t> </a:t>
            </a:r>
            <a:r>
              <a:rPr lang="ru-RU" sz="1600" dirty="0" err="1"/>
              <a:t>високий</a:t>
            </a:r>
            <a:r>
              <a:rPr lang="ru-RU" sz="1600" dirty="0"/>
              <a:t>. Таким способом </a:t>
            </a:r>
            <a:r>
              <a:rPr lang="ru-RU" sz="1600" dirty="0" err="1"/>
              <a:t>обмежуються</a:t>
            </a:r>
            <a:r>
              <a:rPr lang="ru-RU" sz="1600" dirty="0"/>
              <a:t> </a:t>
            </a:r>
            <a:r>
              <a:rPr lang="ru-RU" sz="1600" dirty="0" err="1"/>
              <a:t>коливання</a:t>
            </a:r>
            <a:r>
              <a:rPr lang="ru-RU" sz="1600" dirty="0"/>
              <a:t> курсу </a:t>
            </a:r>
            <a:r>
              <a:rPr lang="ru-RU" sz="1600" dirty="0" err="1"/>
              <a:t>національної</a:t>
            </a:r>
            <a:r>
              <a:rPr lang="ru-RU" sz="1600" dirty="0"/>
              <a:t> </a:t>
            </a:r>
            <a:r>
              <a:rPr lang="ru-RU" sz="1600" dirty="0" err="1"/>
              <a:t>валюти</a:t>
            </a:r>
            <a:r>
              <a:rPr lang="ru-RU" sz="1600" dirty="0"/>
              <a:t>.</a:t>
            </a:r>
            <a:endParaRPr lang="uk-UA" sz="1600" dirty="0"/>
          </a:p>
        </p:txBody>
      </p:sp>
    </p:spTree>
    <p:extLst>
      <p:ext uri="{BB962C8B-B14F-4D97-AF65-F5344CB8AC3E}">
        <p14:creationId xmlns:p14="http://schemas.microsoft.com/office/powerpoint/2010/main" val="1174956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я 3">
            <a:extLst>
              <a:ext uri="{FF2B5EF4-FFF2-40B4-BE49-F238E27FC236}">
                <a16:creationId xmlns:a16="http://schemas.microsoft.com/office/drawing/2014/main" id="{01238C1C-7DE5-4271-972D-83AEED6033D3}"/>
              </a:ext>
            </a:extLst>
          </p:cNvPr>
          <p:cNvGraphicFramePr>
            <a:graphicFrameLocks noGrp="1"/>
          </p:cNvGraphicFramePr>
          <p:nvPr>
            <p:extLst>
              <p:ext uri="{D42A27DB-BD31-4B8C-83A1-F6EECF244321}">
                <p14:modId xmlns:p14="http://schemas.microsoft.com/office/powerpoint/2010/main" val="724206150"/>
              </p:ext>
            </p:extLst>
          </p:nvPr>
        </p:nvGraphicFramePr>
        <p:xfrm>
          <a:off x="796844" y="731520"/>
          <a:ext cx="10047621" cy="5394960"/>
        </p:xfrm>
        <a:graphic>
          <a:graphicData uri="http://schemas.openxmlformats.org/drawingml/2006/table">
            <a:tbl>
              <a:tblPr firstRow="1" bandRow="1">
                <a:tableStyleId>{5940675A-B579-460E-94D1-54222C63F5DA}</a:tableStyleId>
              </a:tblPr>
              <a:tblGrid>
                <a:gridCol w="3349207">
                  <a:extLst>
                    <a:ext uri="{9D8B030D-6E8A-4147-A177-3AD203B41FA5}">
                      <a16:colId xmlns:a16="http://schemas.microsoft.com/office/drawing/2014/main" val="2135617405"/>
                    </a:ext>
                  </a:extLst>
                </a:gridCol>
                <a:gridCol w="3349207">
                  <a:extLst>
                    <a:ext uri="{9D8B030D-6E8A-4147-A177-3AD203B41FA5}">
                      <a16:colId xmlns:a16="http://schemas.microsoft.com/office/drawing/2014/main" val="3854476316"/>
                    </a:ext>
                  </a:extLst>
                </a:gridCol>
                <a:gridCol w="3349207">
                  <a:extLst>
                    <a:ext uri="{9D8B030D-6E8A-4147-A177-3AD203B41FA5}">
                      <a16:colId xmlns:a16="http://schemas.microsoft.com/office/drawing/2014/main" val="3488067727"/>
                    </a:ext>
                  </a:extLst>
                </a:gridCol>
              </a:tblGrid>
              <a:tr h="1251284">
                <a:tc>
                  <a:txBody>
                    <a:bodyPr/>
                    <a:lstStyle/>
                    <a:p>
                      <a:pPr algn="just"/>
                      <a:r>
                        <a:rPr lang="uk-UA" dirty="0"/>
                        <a:t>"Повзуча прив'язка"</a:t>
                      </a:r>
                    </a:p>
                  </a:txBody>
                  <a:tcPr/>
                </a:tc>
                <a:tc>
                  <a:txBody>
                    <a:bodyPr/>
                    <a:lstStyle/>
                    <a:p>
                      <a:pPr algn="just"/>
                      <a:r>
                        <a:rPr lang="ru-RU" dirty="0" err="1"/>
                        <a:t>Центральний</a:t>
                      </a:r>
                      <a:r>
                        <a:rPr lang="ru-RU" dirty="0"/>
                        <a:t> банк проводить </a:t>
                      </a:r>
                      <a:r>
                        <a:rPr lang="ru-RU" dirty="0" err="1"/>
                        <a:t>інтервенції</a:t>
                      </a:r>
                      <a:r>
                        <a:rPr lang="ru-RU" dirty="0"/>
                        <a:t> для </a:t>
                      </a:r>
                      <a:r>
                        <a:rPr lang="ru-RU" dirty="0" err="1"/>
                        <a:t>досягнення</a:t>
                      </a:r>
                      <a:r>
                        <a:rPr lang="ru-RU" dirty="0"/>
                        <a:t> </a:t>
                      </a:r>
                      <a:r>
                        <a:rPr lang="ru-RU" dirty="0" err="1"/>
                        <a:t>певних</a:t>
                      </a:r>
                      <a:r>
                        <a:rPr lang="ru-RU" dirty="0"/>
                        <a:t> </a:t>
                      </a:r>
                      <a:r>
                        <a:rPr lang="ru-RU" dirty="0" err="1"/>
                        <a:t>цілей</a:t>
                      </a:r>
                      <a:r>
                        <a:rPr lang="ru-RU" dirty="0"/>
                        <a:t> у </a:t>
                      </a:r>
                      <a:r>
                        <a:rPr lang="ru-RU" dirty="0" err="1"/>
                        <a:t>сфері</a:t>
                      </a:r>
                      <a:r>
                        <a:rPr lang="ru-RU" dirty="0"/>
                        <a:t> </a:t>
                      </a:r>
                      <a:r>
                        <a:rPr lang="ru-RU" dirty="0" err="1"/>
                        <a:t>контрольованого</a:t>
                      </a:r>
                      <a:r>
                        <a:rPr lang="ru-RU" dirty="0"/>
                        <a:t> </a:t>
                      </a:r>
                      <a:r>
                        <a:rPr lang="ru-RU" dirty="0" err="1"/>
                        <a:t>коригування</a:t>
                      </a:r>
                      <a:r>
                        <a:rPr lang="ru-RU" dirty="0"/>
                        <a:t> курсу</a:t>
                      </a:r>
                      <a:endParaRPr lang="uk-UA" dirty="0"/>
                    </a:p>
                  </a:txBody>
                  <a:tcPr/>
                </a:tc>
                <a:tc>
                  <a:txBody>
                    <a:bodyPr/>
                    <a:lstStyle/>
                    <a:p>
                      <a:pPr algn="just"/>
                      <a:r>
                        <a:rPr lang="ru-RU" dirty="0" err="1"/>
                        <a:t>Використовується</a:t>
                      </a:r>
                      <a:r>
                        <a:rPr lang="ru-RU" dirty="0"/>
                        <a:t> </a:t>
                      </a:r>
                      <a:r>
                        <a:rPr lang="ru-RU" dirty="0" err="1"/>
                        <a:t>досить</a:t>
                      </a:r>
                      <a:r>
                        <a:rPr lang="ru-RU" dirty="0"/>
                        <a:t> часто, але </a:t>
                      </a:r>
                      <a:r>
                        <a:rPr lang="ru-RU" dirty="0" err="1"/>
                        <a:t>дає</a:t>
                      </a:r>
                      <a:r>
                        <a:rPr lang="ru-RU" dirty="0"/>
                        <a:t> </a:t>
                      </a:r>
                      <a:r>
                        <a:rPr lang="ru-RU" dirty="0" err="1"/>
                        <a:t>позитивний</a:t>
                      </a:r>
                      <a:r>
                        <a:rPr lang="ru-RU" dirty="0"/>
                        <a:t> результат </a:t>
                      </a:r>
                      <a:r>
                        <a:rPr lang="ru-RU" dirty="0" err="1"/>
                        <a:t>тільки</a:t>
                      </a:r>
                      <a:r>
                        <a:rPr lang="ru-RU" dirty="0"/>
                        <a:t> </a:t>
                      </a:r>
                      <a:r>
                        <a:rPr lang="ru-RU" dirty="0" err="1"/>
                        <a:t>тоді</a:t>
                      </a:r>
                      <a:r>
                        <a:rPr lang="ru-RU" dirty="0"/>
                        <a:t>, коли </a:t>
                      </a:r>
                      <a:r>
                        <a:rPr lang="ru-RU" dirty="0" err="1"/>
                        <a:t>дії</a:t>
                      </a:r>
                      <a:r>
                        <a:rPr lang="ru-RU" dirty="0"/>
                        <a:t> ринку </a:t>
                      </a:r>
                      <a:r>
                        <a:rPr lang="ru-RU" dirty="0" err="1"/>
                        <a:t>відповідають</a:t>
                      </a:r>
                      <a:r>
                        <a:rPr lang="ru-RU" dirty="0"/>
                        <a:t> прогнозам центрального банку </a:t>
                      </a:r>
                      <a:r>
                        <a:rPr lang="ru-RU" dirty="0" err="1"/>
                        <a:t>щодо</a:t>
                      </a:r>
                      <a:r>
                        <a:rPr lang="ru-RU" dirty="0"/>
                        <a:t> </a:t>
                      </a:r>
                      <a:r>
                        <a:rPr lang="ru-RU" dirty="0" err="1"/>
                        <a:t>динаміки</a:t>
                      </a:r>
                      <a:r>
                        <a:rPr lang="ru-RU" dirty="0"/>
                        <a:t> руху валютного курсу</a:t>
                      </a:r>
                      <a:endParaRPr lang="uk-UA" dirty="0"/>
                    </a:p>
                  </a:txBody>
                  <a:tcPr/>
                </a:tc>
                <a:extLst>
                  <a:ext uri="{0D108BD9-81ED-4DB2-BD59-A6C34878D82A}">
                    <a16:rowId xmlns:a16="http://schemas.microsoft.com/office/drawing/2014/main" val="31204673"/>
                  </a:ext>
                </a:extLst>
              </a:tr>
              <a:tr h="1251284">
                <a:tc>
                  <a:txBody>
                    <a:bodyPr/>
                    <a:lstStyle/>
                    <a:p>
                      <a:pPr algn="just"/>
                      <a:r>
                        <a:rPr lang="ru-RU" dirty="0" err="1"/>
                        <a:t>Фіксований</a:t>
                      </a:r>
                      <a:r>
                        <a:rPr lang="ru-RU" dirty="0"/>
                        <a:t> курс у рамках валютного коридору</a:t>
                      </a:r>
                      <a:endParaRPr lang="uk-UA" dirty="0"/>
                    </a:p>
                  </a:txBody>
                  <a:tcPr/>
                </a:tc>
                <a:tc>
                  <a:txBody>
                    <a:bodyPr/>
                    <a:lstStyle/>
                    <a:p>
                      <a:pPr algn="just"/>
                      <a:r>
                        <a:rPr lang="ru-RU" dirty="0" err="1"/>
                        <a:t>Можливі</a:t>
                      </a:r>
                      <a:r>
                        <a:rPr lang="ru-RU" dirty="0"/>
                        <a:t> </a:t>
                      </a:r>
                      <a:r>
                        <a:rPr lang="ru-RU" dirty="0" err="1"/>
                        <a:t>коливання</a:t>
                      </a:r>
                      <a:r>
                        <a:rPr lang="ru-RU" dirty="0"/>
                        <a:t> в рамках </a:t>
                      </a:r>
                      <a:r>
                        <a:rPr lang="ru-RU" dirty="0" err="1"/>
                        <a:t>допустимих</a:t>
                      </a:r>
                      <a:r>
                        <a:rPr lang="ru-RU" dirty="0"/>
                        <a:t> меж. </a:t>
                      </a:r>
                      <a:r>
                        <a:rPr lang="ru-RU" dirty="0" err="1"/>
                        <a:t>Центральний</a:t>
                      </a:r>
                      <a:r>
                        <a:rPr lang="ru-RU" dirty="0"/>
                        <a:t> банк проводить </a:t>
                      </a:r>
                      <a:r>
                        <a:rPr lang="ru-RU" dirty="0" err="1"/>
                        <a:t>інтервенції</a:t>
                      </a:r>
                      <a:r>
                        <a:rPr lang="ru-RU" dirty="0"/>
                        <a:t> для того, </a:t>
                      </a:r>
                      <a:r>
                        <a:rPr lang="ru-RU" dirty="0" err="1"/>
                        <a:t>щоб</a:t>
                      </a:r>
                      <a:r>
                        <a:rPr lang="ru-RU" dirty="0"/>
                        <a:t> не </a:t>
                      </a:r>
                      <a:r>
                        <a:rPr lang="ru-RU" dirty="0" err="1"/>
                        <a:t>дати</a:t>
                      </a:r>
                      <a:r>
                        <a:rPr lang="ru-RU" dirty="0"/>
                        <a:t> </a:t>
                      </a:r>
                      <a:r>
                        <a:rPr lang="ru-RU" dirty="0" err="1"/>
                        <a:t>змоги</a:t>
                      </a:r>
                      <a:r>
                        <a:rPr lang="ru-RU" dirty="0"/>
                        <a:t> курсу </a:t>
                      </a:r>
                      <a:r>
                        <a:rPr lang="ru-RU" dirty="0" err="1"/>
                        <a:t>вийти</a:t>
                      </a:r>
                      <a:r>
                        <a:rPr lang="ru-RU" dirty="0"/>
                        <a:t> за </a:t>
                      </a:r>
                      <a:r>
                        <a:rPr lang="ru-RU" dirty="0" err="1"/>
                        <a:t>встановлені</a:t>
                      </a:r>
                      <a:r>
                        <a:rPr lang="ru-RU" dirty="0"/>
                        <a:t> </a:t>
                      </a:r>
                      <a:r>
                        <a:rPr lang="ru-RU" dirty="0" err="1"/>
                        <a:t>межі</a:t>
                      </a:r>
                      <a:endParaRPr lang="uk-UA" dirty="0"/>
                    </a:p>
                  </a:txBody>
                  <a:tcPr/>
                </a:tc>
                <a:tc>
                  <a:txBody>
                    <a:bodyPr/>
                    <a:lstStyle/>
                    <a:p>
                      <a:pPr algn="just"/>
                      <a:r>
                        <a:rPr lang="uk-UA" dirty="0"/>
                        <a:t>Застосовувався в Європейській валютній системі: валютний курс міг коливатися в межах від 2,5 до 15%. Якщо курс наближається до верхньої або нижньої межі, то перед центральним банком постають такі самі можливості та проблеми, як і при системі фіксованого курсу</a:t>
                      </a:r>
                    </a:p>
                  </a:txBody>
                  <a:tcPr/>
                </a:tc>
                <a:extLst>
                  <a:ext uri="{0D108BD9-81ED-4DB2-BD59-A6C34878D82A}">
                    <a16:rowId xmlns:a16="http://schemas.microsoft.com/office/drawing/2014/main" val="3518044807"/>
                  </a:ext>
                </a:extLst>
              </a:tr>
            </a:tbl>
          </a:graphicData>
        </a:graphic>
      </p:graphicFrame>
    </p:spTree>
    <p:extLst>
      <p:ext uri="{BB962C8B-B14F-4D97-AF65-F5344CB8AC3E}">
        <p14:creationId xmlns:p14="http://schemas.microsoft.com/office/powerpoint/2010/main" val="811385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я 3">
            <a:extLst>
              <a:ext uri="{FF2B5EF4-FFF2-40B4-BE49-F238E27FC236}">
                <a16:creationId xmlns:a16="http://schemas.microsoft.com/office/drawing/2014/main" id="{906A46E3-198D-46E7-B6A9-D2178F4D303B}"/>
              </a:ext>
            </a:extLst>
          </p:cNvPr>
          <p:cNvGraphicFramePr>
            <a:graphicFrameLocks noGrp="1"/>
          </p:cNvGraphicFramePr>
          <p:nvPr>
            <p:extLst>
              <p:ext uri="{D42A27DB-BD31-4B8C-83A1-F6EECF244321}">
                <p14:modId xmlns:p14="http://schemas.microsoft.com/office/powerpoint/2010/main" val="424886384"/>
              </p:ext>
            </p:extLst>
          </p:nvPr>
        </p:nvGraphicFramePr>
        <p:xfrm>
          <a:off x="588295" y="625642"/>
          <a:ext cx="10528884" cy="5303520"/>
        </p:xfrm>
        <a:graphic>
          <a:graphicData uri="http://schemas.openxmlformats.org/drawingml/2006/table">
            <a:tbl>
              <a:tblPr firstRow="1" bandRow="1">
                <a:tableStyleId>{5940675A-B579-460E-94D1-54222C63F5DA}</a:tableStyleId>
              </a:tblPr>
              <a:tblGrid>
                <a:gridCol w="3509628">
                  <a:extLst>
                    <a:ext uri="{9D8B030D-6E8A-4147-A177-3AD203B41FA5}">
                      <a16:colId xmlns:a16="http://schemas.microsoft.com/office/drawing/2014/main" val="2839728197"/>
                    </a:ext>
                  </a:extLst>
                </a:gridCol>
                <a:gridCol w="3509628">
                  <a:extLst>
                    <a:ext uri="{9D8B030D-6E8A-4147-A177-3AD203B41FA5}">
                      <a16:colId xmlns:a16="http://schemas.microsoft.com/office/drawing/2014/main" val="2585798234"/>
                    </a:ext>
                  </a:extLst>
                </a:gridCol>
                <a:gridCol w="3509628">
                  <a:extLst>
                    <a:ext uri="{9D8B030D-6E8A-4147-A177-3AD203B41FA5}">
                      <a16:colId xmlns:a16="http://schemas.microsoft.com/office/drawing/2014/main" val="1559394433"/>
                    </a:ext>
                  </a:extLst>
                </a:gridCol>
              </a:tblGrid>
              <a:tr h="1251284">
                <a:tc>
                  <a:txBody>
                    <a:bodyPr/>
                    <a:lstStyle/>
                    <a:p>
                      <a:pPr algn="just"/>
                      <a:r>
                        <a:rPr lang="ru-RU" sz="1400" dirty="0" err="1"/>
                        <a:t>Фіксований</a:t>
                      </a:r>
                      <a:r>
                        <a:rPr lang="ru-RU" sz="1400" dirty="0"/>
                        <a:t> курс з </a:t>
                      </a:r>
                      <a:r>
                        <a:rPr lang="ru-RU" sz="1400" dirty="0" err="1"/>
                        <a:t>можливими</a:t>
                      </a:r>
                      <a:r>
                        <a:rPr lang="ru-RU" sz="1400" dirty="0"/>
                        <a:t> </a:t>
                      </a:r>
                      <a:r>
                        <a:rPr lang="ru-RU" sz="1400" dirty="0" err="1"/>
                        <a:t>відхиленнями</a:t>
                      </a:r>
                      <a:endParaRPr lang="uk-UA" sz="1400" dirty="0"/>
                    </a:p>
                  </a:txBody>
                  <a:tcPr/>
                </a:tc>
                <a:tc>
                  <a:txBody>
                    <a:bodyPr/>
                    <a:lstStyle/>
                    <a:p>
                      <a:pPr algn="just"/>
                      <a:r>
                        <a:rPr lang="ru-RU" sz="1400" dirty="0" err="1"/>
                        <a:t>Фіксується</a:t>
                      </a:r>
                      <a:r>
                        <a:rPr lang="ru-RU" sz="1400" dirty="0"/>
                        <a:t> (у </a:t>
                      </a:r>
                      <a:r>
                        <a:rPr lang="ru-RU" sz="1400" dirty="0" err="1"/>
                        <a:t>разі</a:t>
                      </a:r>
                      <a:r>
                        <a:rPr lang="ru-RU" sz="1400" dirty="0"/>
                        <a:t> потреби з </a:t>
                      </a:r>
                      <a:r>
                        <a:rPr lang="ru-RU" sz="1400" dirty="0" err="1"/>
                        <a:t>участю</a:t>
                      </a:r>
                      <a:r>
                        <a:rPr lang="ru-RU" sz="1400" dirty="0"/>
                        <a:t> центрального банку) на </a:t>
                      </a:r>
                      <a:r>
                        <a:rPr lang="ru-RU" sz="1400" dirty="0" err="1"/>
                        <a:t>довгостроковий</a:t>
                      </a:r>
                      <a:r>
                        <a:rPr lang="ru-RU" sz="1400" dirty="0"/>
                        <a:t> </a:t>
                      </a:r>
                      <a:r>
                        <a:rPr lang="ru-RU" sz="1400" dirty="0" err="1"/>
                        <a:t>термін</a:t>
                      </a:r>
                      <a:r>
                        <a:rPr lang="ru-RU" sz="1400" dirty="0"/>
                        <a:t> </a:t>
                      </a:r>
                      <a:r>
                        <a:rPr lang="ru-RU" sz="1400" dirty="0" err="1"/>
                        <a:t>із</a:t>
                      </a:r>
                      <a:r>
                        <a:rPr lang="ru-RU" sz="1400" dirty="0"/>
                        <a:t> </a:t>
                      </a:r>
                      <a:r>
                        <a:rPr lang="ru-RU" sz="1400" dirty="0" err="1"/>
                        <a:t>урахуванням</a:t>
                      </a:r>
                      <a:r>
                        <a:rPr lang="ru-RU" sz="1400" dirty="0"/>
                        <a:t> </a:t>
                      </a:r>
                      <a:r>
                        <a:rPr lang="ru-RU" sz="1400" dirty="0" err="1"/>
                        <a:t>можливості</a:t>
                      </a:r>
                      <a:r>
                        <a:rPr lang="ru-RU" sz="1400" dirty="0"/>
                        <a:t> </a:t>
                      </a:r>
                      <a:r>
                        <a:rPr lang="ru-RU" sz="1400" dirty="0" err="1"/>
                        <a:t>незначних</a:t>
                      </a:r>
                      <a:r>
                        <a:rPr lang="ru-RU" sz="1400" dirty="0"/>
                        <a:t> </a:t>
                      </a:r>
                      <a:r>
                        <a:rPr lang="ru-RU" sz="1400" dirty="0" err="1"/>
                        <a:t>відхилень</a:t>
                      </a:r>
                      <a:r>
                        <a:rPr lang="ru-RU" sz="1400" dirty="0"/>
                        <a:t>, але </a:t>
                      </a:r>
                      <a:r>
                        <a:rPr lang="ru-RU" sz="1400" dirty="0" err="1"/>
                        <a:t>може</a:t>
                      </a:r>
                      <a:r>
                        <a:rPr lang="ru-RU" sz="1400" dirty="0"/>
                        <a:t> </a:t>
                      </a:r>
                      <a:r>
                        <a:rPr lang="ru-RU" sz="1400" dirty="0" err="1"/>
                        <a:t>значно</a:t>
                      </a:r>
                      <a:r>
                        <a:rPr lang="ru-RU" sz="1400" dirty="0"/>
                        <a:t> </a:t>
                      </a:r>
                      <a:r>
                        <a:rPr lang="ru-RU" sz="1400" dirty="0" err="1"/>
                        <a:t>змінитися</a:t>
                      </a:r>
                      <a:r>
                        <a:rPr lang="ru-RU" sz="1400" dirty="0"/>
                        <a:t>, </a:t>
                      </a:r>
                      <a:r>
                        <a:rPr lang="ru-RU" sz="1400" dirty="0" err="1"/>
                        <a:t>якщо</a:t>
                      </a:r>
                      <a:r>
                        <a:rPr lang="ru-RU" sz="1400" dirty="0"/>
                        <a:t> </a:t>
                      </a:r>
                      <a:r>
                        <a:rPr lang="ru-RU" sz="1400" dirty="0" err="1"/>
                        <a:t>порушується</a:t>
                      </a:r>
                      <a:r>
                        <a:rPr lang="ru-RU" sz="1400" dirty="0"/>
                        <a:t> </a:t>
                      </a:r>
                      <a:r>
                        <a:rPr lang="ru-RU" sz="1400" dirty="0" err="1"/>
                        <a:t>рівновага</a:t>
                      </a:r>
                      <a:r>
                        <a:rPr lang="ru-RU" sz="1400" dirty="0"/>
                        <a:t> </a:t>
                      </a:r>
                      <a:r>
                        <a:rPr lang="ru-RU" sz="1400" dirty="0" err="1"/>
                        <a:t>або</a:t>
                      </a:r>
                      <a:r>
                        <a:rPr lang="ru-RU" sz="1400" dirty="0"/>
                        <a:t> </a:t>
                      </a:r>
                      <a:r>
                        <a:rPr lang="ru-RU" sz="1400" dirty="0" err="1"/>
                        <a:t>спостерігається</a:t>
                      </a:r>
                      <a:r>
                        <a:rPr lang="ru-RU" sz="1400" dirty="0"/>
                        <a:t> </a:t>
                      </a:r>
                      <a:r>
                        <a:rPr lang="ru-RU" sz="1400" dirty="0" err="1"/>
                        <a:t>значний</a:t>
                      </a:r>
                      <a:r>
                        <a:rPr lang="ru-RU" sz="1400" dirty="0"/>
                        <a:t> </a:t>
                      </a:r>
                      <a:r>
                        <a:rPr lang="ru-RU" sz="1400" dirty="0" err="1"/>
                        <a:t>вплив</a:t>
                      </a:r>
                      <a:r>
                        <a:rPr lang="ru-RU" sz="1400" dirty="0"/>
                        <a:t> на курс з боку ринку</a:t>
                      </a:r>
                      <a:endParaRPr lang="uk-UA" sz="1400" dirty="0"/>
                    </a:p>
                  </a:txBody>
                  <a:tcPr/>
                </a:tc>
                <a:tc>
                  <a:txBody>
                    <a:bodyPr/>
                    <a:lstStyle/>
                    <a:p>
                      <a:pPr algn="just"/>
                      <a:r>
                        <a:rPr lang="ru-RU" sz="1400" dirty="0" err="1"/>
                        <a:t>Характерний</a:t>
                      </a:r>
                      <a:r>
                        <a:rPr lang="ru-RU" sz="1400" dirty="0"/>
                        <a:t> для Бреттон-</a:t>
                      </a:r>
                      <a:r>
                        <a:rPr lang="ru-RU" sz="1400" dirty="0" err="1"/>
                        <a:t>Вудської</a:t>
                      </a:r>
                      <a:r>
                        <a:rPr lang="ru-RU" sz="1400" dirty="0"/>
                        <a:t> </a:t>
                      </a:r>
                      <a:r>
                        <a:rPr lang="ru-RU" sz="1400" dirty="0" err="1"/>
                        <a:t>валютної</a:t>
                      </a:r>
                      <a:r>
                        <a:rPr lang="ru-RU" sz="1400" dirty="0"/>
                        <a:t> </a:t>
                      </a:r>
                      <a:r>
                        <a:rPr lang="ru-RU" sz="1400" dirty="0" err="1"/>
                        <a:t>системи</a:t>
                      </a:r>
                      <a:r>
                        <a:rPr lang="ru-RU" sz="1400" dirty="0"/>
                        <a:t> (</a:t>
                      </a:r>
                      <a:r>
                        <a:rPr lang="ru-RU" sz="1400" dirty="0" err="1"/>
                        <a:t>допустимі</a:t>
                      </a:r>
                      <a:r>
                        <a:rPr lang="ru-RU" sz="1400" dirty="0"/>
                        <a:t> </a:t>
                      </a:r>
                      <a:r>
                        <a:rPr lang="ru-RU" sz="1400" dirty="0" err="1"/>
                        <a:t>межі</a:t>
                      </a:r>
                      <a:r>
                        <a:rPr lang="ru-RU" sz="1400" dirty="0"/>
                        <a:t> </a:t>
                      </a:r>
                      <a:r>
                        <a:rPr lang="ru-RU" sz="1400" dirty="0" err="1"/>
                        <a:t>коливання</a:t>
                      </a:r>
                      <a:r>
                        <a:rPr lang="ru-RU" sz="1400" dirty="0"/>
                        <a:t> становили 1% в будь-</a:t>
                      </a:r>
                      <a:r>
                        <a:rPr lang="ru-RU" sz="1400" dirty="0" err="1"/>
                        <a:t>який</a:t>
                      </a:r>
                      <a:r>
                        <a:rPr lang="ru-RU" sz="1400" dirty="0"/>
                        <a:t> </a:t>
                      </a:r>
                      <a:r>
                        <a:rPr lang="ru-RU" sz="1400" dirty="0" err="1"/>
                        <a:t>бік</a:t>
                      </a:r>
                      <a:r>
                        <a:rPr lang="ru-RU" sz="1400" dirty="0"/>
                        <a:t> </a:t>
                      </a:r>
                      <a:r>
                        <a:rPr lang="ru-RU" sz="1400" dirty="0" err="1"/>
                        <a:t>від</a:t>
                      </a:r>
                      <a:r>
                        <a:rPr lang="ru-RU" sz="1400" dirty="0"/>
                        <a:t> </a:t>
                      </a:r>
                      <a:r>
                        <a:rPr lang="ru-RU" sz="1400" dirty="0" err="1"/>
                        <a:t>встановленого</a:t>
                      </a:r>
                      <a:r>
                        <a:rPr lang="ru-RU" sz="1400" dirty="0"/>
                        <a:t> паритету </a:t>
                      </a:r>
                      <a:r>
                        <a:rPr lang="ru-RU" sz="1400" dirty="0" err="1"/>
                        <a:t>відносно</a:t>
                      </a:r>
                      <a:r>
                        <a:rPr lang="ru-RU" sz="1400" dirty="0"/>
                        <a:t> </a:t>
                      </a:r>
                      <a:r>
                        <a:rPr lang="ru-RU" sz="1400" dirty="0" err="1"/>
                        <a:t>долара</a:t>
                      </a:r>
                      <a:r>
                        <a:rPr lang="ru-RU" sz="1400" dirty="0"/>
                        <a:t>).Широко </a:t>
                      </a:r>
                      <a:r>
                        <a:rPr lang="ru-RU" sz="1400" dirty="0" err="1"/>
                        <a:t>використовувався</a:t>
                      </a:r>
                      <a:r>
                        <a:rPr lang="ru-RU" sz="1400" dirty="0"/>
                        <a:t> в 1945—1972 роках, коли МВФ повинен </a:t>
                      </a:r>
                      <a:r>
                        <a:rPr lang="ru-RU" sz="1400" dirty="0" err="1"/>
                        <a:t>був</a:t>
                      </a:r>
                      <a:r>
                        <a:rPr lang="ru-RU" sz="1400" dirty="0"/>
                        <a:t> </a:t>
                      </a:r>
                      <a:r>
                        <a:rPr lang="ru-RU" sz="1400" dirty="0" err="1"/>
                        <a:t>визначати</a:t>
                      </a:r>
                      <a:r>
                        <a:rPr lang="ru-RU" sz="1400" dirty="0"/>
                        <a:t> </a:t>
                      </a:r>
                      <a:r>
                        <a:rPr lang="ru-RU" sz="1400" dirty="0" err="1"/>
                        <a:t>випадки</a:t>
                      </a:r>
                      <a:r>
                        <a:rPr lang="ru-RU" sz="1400" dirty="0"/>
                        <a:t> фундаментального </a:t>
                      </a:r>
                      <a:r>
                        <a:rPr lang="ru-RU" sz="1400" dirty="0" err="1"/>
                        <a:t>відхилення</a:t>
                      </a:r>
                      <a:r>
                        <a:rPr lang="ru-RU" sz="1400" dirty="0"/>
                        <a:t> </a:t>
                      </a:r>
                      <a:r>
                        <a:rPr lang="ru-RU" sz="1400" dirty="0" err="1"/>
                        <a:t>від</a:t>
                      </a:r>
                      <a:r>
                        <a:rPr lang="ru-RU" sz="1400" dirty="0"/>
                        <a:t> </a:t>
                      </a:r>
                      <a:r>
                        <a:rPr lang="ru-RU" sz="1400" dirty="0" err="1"/>
                        <a:t>рівноваги</a:t>
                      </a:r>
                      <a:r>
                        <a:rPr lang="ru-RU" sz="1400" dirty="0"/>
                        <a:t>. </a:t>
                      </a:r>
                      <a:r>
                        <a:rPr lang="ru-RU" sz="1400" dirty="0" err="1"/>
                        <a:t>Якщо</a:t>
                      </a:r>
                      <a:r>
                        <a:rPr lang="ru-RU" sz="1400" dirty="0"/>
                        <a:t> курс </a:t>
                      </a:r>
                      <a:r>
                        <a:rPr lang="ru-RU" sz="1400" dirty="0" err="1"/>
                        <a:t>вчасно</a:t>
                      </a:r>
                      <a:r>
                        <a:rPr lang="ru-RU" sz="1400" dirty="0"/>
                        <a:t> не </a:t>
                      </a:r>
                      <a:r>
                        <a:rPr lang="ru-RU" sz="1400" dirty="0" err="1"/>
                        <a:t>коригується</a:t>
                      </a:r>
                      <a:r>
                        <a:rPr lang="ru-RU" sz="1400" dirty="0"/>
                        <a:t>, то для </a:t>
                      </a:r>
                      <a:r>
                        <a:rPr lang="ru-RU" sz="1400" dirty="0" err="1"/>
                        <a:t>проведення</a:t>
                      </a:r>
                      <a:r>
                        <a:rPr lang="ru-RU" sz="1400" dirty="0"/>
                        <a:t> </a:t>
                      </a:r>
                      <a:r>
                        <a:rPr lang="ru-RU" sz="1400" dirty="0" err="1"/>
                        <a:t>інтервенцій</a:t>
                      </a:r>
                      <a:r>
                        <a:rPr lang="ru-RU" sz="1400" dirty="0"/>
                        <a:t> </a:t>
                      </a:r>
                      <a:r>
                        <a:rPr lang="ru-RU" sz="1400" dirty="0" err="1"/>
                        <a:t>такий</a:t>
                      </a:r>
                      <a:r>
                        <a:rPr lang="ru-RU" sz="1400" dirty="0"/>
                        <a:t> режим </a:t>
                      </a:r>
                      <a:r>
                        <a:rPr lang="ru-RU" sz="1400" dirty="0" err="1"/>
                        <a:t>може</a:t>
                      </a:r>
                      <a:r>
                        <a:rPr lang="ru-RU" sz="1400" dirty="0"/>
                        <a:t> бути </a:t>
                      </a:r>
                      <a:r>
                        <a:rPr lang="ru-RU" sz="1400" dirty="0" err="1"/>
                        <a:t>надто</a:t>
                      </a:r>
                      <a:r>
                        <a:rPr lang="ru-RU" sz="1400" dirty="0"/>
                        <a:t> дорогим</a:t>
                      </a:r>
                      <a:endParaRPr lang="uk-UA" sz="1400" dirty="0"/>
                    </a:p>
                  </a:txBody>
                  <a:tcPr/>
                </a:tc>
                <a:extLst>
                  <a:ext uri="{0D108BD9-81ED-4DB2-BD59-A6C34878D82A}">
                    <a16:rowId xmlns:a16="http://schemas.microsoft.com/office/drawing/2014/main" val="3556669526"/>
                  </a:ext>
                </a:extLst>
              </a:tr>
              <a:tr h="1251284">
                <a:tc>
                  <a:txBody>
                    <a:bodyPr/>
                    <a:lstStyle/>
                    <a:p>
                      <a:pPr algn="just"/>
                      <a:r>
                        <a:rPr lang="uk-UA" sz="1400" dirty="0"/>
                        <a:t>Курс, фіксований центральним банком</a:t>
                      </a:r>
                    </a:p>
                  </a:txBody>
                  <a:tcPr/>
                </a:tc>
                <a:tc>
                  <a:txBody>
                    <a:bodyPr/>
                    <a:lstStyle/>
                    <a:p>
                      <a:pPr algn="just"/>
                      <a:r>
                        <a:rPr lang="ru-RU" sz="1400" dirty="0" err="1"/>
                        <a:t>Більш</a:t>
                      </a:r>
                      <a:r>
                        <a:rPr lang="ru-RU" sz="1400" dirty="0"/>
                        <a:t> </a:t>
                      </a:r>
                      <a:r>
                        <a:rPr lang="ru-RU" sz="1400" dirty="0" err="1"/>
                        <a:t>жорсткий</a:t>
                      </a:r>
                      <a:r>
                        <a:rPr lang="ru-RU" sz="1400" dirty="0"/>
                        <a:t> </a:t>
                      </a:r>
                      <a:r>
                        <a:rPr lang="ru-RU" sz="1400" dirty="0" err="1"/>
                        <a:t>порівняно</a:t>
                      </a:r>
                      <a:r>
                        <a:rPr lang="ru-RU" sz="1400" dirty="0"/>
                        <a:t> з </a:t>
                      </a:r>
                      <a:r>
                        <a:rPr lang="ru-RU" sz="1400" dirty="0" err="1"/>
                        <a:t>фіксованим</a:t>
                      </a:r>
                      <a:r>
                        <a:rPr lang="ru-RU" sz="1400" dirty="0"/>
                        <a:t> курсом з </a:t>
                      </a:r>
                      <a:r>
                        <a:rPr lang="ru-RU" sz="1400" dirty="0" err="1"/>
                        <a:t>можливими</a:t>
                      </a:r>
                      <a:r>
                        <a:rPr lang="ru-RU" sz="1400" dirty="0"/>
                        <a:t> </a:t>
                      </a:r>
                      <a:r>
                        <a:rPr lang="ru-RU" sz="1400" dirty="0" err="1"/>
                        <a:t>відхиленнями</a:t>
                      </a:r>
                      <a:endParaRPr lang="uk-UA" sz="1400" dirty="0"/>
                    </a:p>
                  </a:txBody>
                  <a:tcPr/>
                </a:tc>
                <a:tc>
                  <a:txBody>
                    <a:bodyPr/>
                    <a:lstStyle/>
                    <a:p>
                      <a:pPr algn="just"/>
                      <a:r>
                        <a:rPr lang="ru-RU" sz="1400" dirty="0"/>
                        <a:t>Метою є </a:t>
                      </a:r>
                      <a:r>
                        <a:rPr lang="ru-RU" sz="1400" dirty="0" err="1"/>
                        <a:t>фіксація</a:t>
                      </a:r>
                      <a:r>
                        <a:rPr lang="ru-RU" sz="1400" dirty="0"/>
                        <a:t> на </a:t>
                      </a:r>
                      <a:r>
                        <a:rPr lang="ru-RU" sz="1400" dirty="0" err="1"/>
                        <a:t>невизначений</a:t>
                      </a:r>
                      <a:r>
                        <a:rPr lang="ru-RU" sz="1400" dirty="0"/>
                        <a:t> </a:t>
                      </a:r>
                      <a:r>
                        <a:rPr lang="ru-RU" sz="1400" dirty="0" err="1"/>
                        <a:t>термін</a:t>
                      </a:r>
                      <a:r>
                        <a:rPr lang="ru-RU" sz="1400" dirty="0"/>
                        <a:t>, </a:t>
                      </a:r>
                      <a:r>
                        <a:rPr lang="ru-RU" sz="1400" dirty="0" err="1"/>
                        <a:t>проте</a:t>
                      </a:r>
                      <a:r>
                        <a:rPr lang="ru-RU" sz="1400" dirty="0"/>
                        <a:t> вона не </a:t>
                      </a:r>
                      <a:r>
                        <a:rPr lang="ru-RU" sz="1400" dirty="0" err="1"/>
                        <a:t>гарантована</a:t>
                      </a:r>
                      <a:r>
                        <a:rPr lang="ru-RU" sz="1400" dirty="0"/>
                        <a:t>: </a:t>
                      </a:r>
                      <a:r>
                        <a:rPr lang="ru-RU" sz="1400" dirty="0" err="1"/>
                        <a:t>валютний</a:t>
                      </a:r>
                      <a:r>
                        <a:rPr lang="ru-RU" sz="1400" dirty="0"/>
                        <a:t> курс </a:t>
                      </a:r>
                      <a:r>
                        <a:rPr lang="ru-RU" sz="1400" dirty="0" err="1"/>
                        <a:t>може</a:t>
                      </a:r>
                      <a:r>
                        <a:rPr lang="ru-RU" sz="1400" dirty="0"/>
                        <a:t> </a:t>
                      </a:r>
                      <a:r>
                        <a:rPr lang="ru-RU" sz="1400" dirty="0" err="1"/>
                        <a:t>змінюватися</a:t>
                      </a:r>
                      <a:r>
                        <a:rPr lang="ru-RU" sz="1400" dirty="0"/>
                        <a:t> без </a:t>
                      </a:r>
                      <a:r>
                        <a:rPr lang="ru-RU" sz="1400" dirty="0" err="1"/>
                        <a:t>попереднього</a:t>
                      </a:r>
                      <a:r>
                        <a:rPr lang="ru-RU" sz="1400" dirty="0"/>
                        <a:t> </a:t>
                      </a:r>
                      <a:r>
                        <a:rPr lang="ru-RU" sz="1400" dirty="0" err="1"/>
                        <a:t>обумовлення</a:t>
                      </a:r>
                      <a:r>
                        <a:rPr lang="ru-RU" sz="1400" dirty="0"/>
                        <a:t>. В </a:t>
                      </a:r>
                      <a:r>
                        <a:rPr lang="ru-RU" sz="1400" dirty="0" err="1"/>
                        <a:t>іншому</a:t>
                      </a:r>
                      <a:r>
                        <a:rPr lang="ru-RU" sz="1400" dirty="0"/>
                        <a:t> </a:t>
                      </a:r>
                      <a:r>
                        <a:rPr lang="ru-RU" sz="1400" dirty="0" err="1"/>
                        <a:t>випадку</a:t>
                      </a:r>
                      <a:r>
                        <a:rPr lang="ru-RU" sz="1400" dirty="0"/>
                        <a:t> буде </a:t>
                      </a:r>
                      <a:r>
                        <a:rPr lang="ru-RU" sz="1400" dirty="0" err="1"/>
                        <a:t>потрібно</a:t>
                      </a:r>
                      <a:r>
                        <a:rPr lang="ru-RU" sz="1400" dirty="0"/>
                        <a:t> </a:t>
                      </a:r>
                      <a:r>
                        <a:rPr lang="ru-RU" sz="1400" dirty="0" err="1"/>
                        <a:t>проводити</a:t>
                      </a:r>
                      <a:r>
                        <a:rPr lang="ru-RU" sz="1400" dirty="0"/>
                        <a:t> </a:t>
                      </a:r>
                      <a:r>
                        <a:rPr lang="ru-RU" sz="1400" dirty="0" err="1"/>
                        <a:t>значні</a:t>
                      </a:r>
                      <a:r>
                        <a:rPr lang="ru-RU" sz="1400" dirty="0"/>
                        <a:t> </a:t>
                      </a:r>
                      <a:r>
                        <a:rPr lang="ru-RU" sz="1400" dirty="0" err="1"/>
                        <a:t>інтервенції</a:t>
                      </a:r>
                      <a:r>
                        <a:rPr lang="ru-RU" sz="1400" dirty="0"/>
                        <a:t>. </a:t>
                      </a:r>
                      <a:r>
                        <a:rPr lang="ru-RU" sz="1400" dirty="0" err="1"/>
                        <a:t>Сьогодні</a:t>
                      </a:r>
                      <a:r>
                        <a:rPr lang="ru-RU" sz="1400" dirty="0"/>
                        <a:t> практично не </a:t>
                      </a:r>
                      <a:r>
                        <a:rPr lang="ru-RU" sz="1400" dirty="0" err="1"/>
                        <a:t>застосовується</a:t>
                      </a:r>
                      <a:r>
                        <a:rPr lang="ru-RU" sz="1400" dirty="0"/>
                        <a:t>. </a:t>
                      </a:r>
                      <a:r>
                        <a:rPr lang="ru-RU" sz="1400" dirty="0" err="1"/>
                        <a:t>Фіксація</a:t>
                      </a:r>
                      <a:r>
                        <a:rPr lang="ru-RU" sz="1400" dirty="0"/>
                        <a:t> на </a:t>
                      </a:r>
                      <a:r>
                        <a:rPr lang="ru-RU" sz="1400" dirty="0" err="1"/>
                        <a:t>довгостроковий</a:t>
                      </a:r>
                      <a:r>
                        <a:rPr lang="ru-RU" sz="1400" dirty="0"/>
                        <a:t> </a:t>
                      </a:r>
                      <a:r>
                        <a:rPr lang="ru-RU" sz="1400" dirty="0" err="1"/>
                        <a:t>період</a:t>
                      </a:r>
                      <a:r>
                        <a:rPr lang="ru-RU" sz="1400" dirty="0"/>
                        <a:t> </a:t>
                      </a:r>
                      <a:r>
                        <a:rPr lang="ru-RU" sz="1400" dirty="0" err="1"/>
                        <a:t>використовувалася</a:t>
                      </a:r>
                      <a:r>
                        <a:rPr lang="ru-RU" sz="1400" dirty="0"/>
                        <a:t> </a:t>
                      </a:r>
                      <a:r>
                        <a:rPr lang="ru-RU" sz="1400" dirty="0" err="1"/>
                        <a:t>тоді</a:t>
                      </a:r>
                      <a:r>
                        <a:rPr lang="ru-RU" sz="1400" dirty="0"/>
                        <a:t>, коли </a:t>
                      </a:r>
                      <a:r>
                        <a:rPr lang="ru-RU" sz="1400" dirty="0" err="1"/>
                        <a:t>капітал</a:t>
                      </a:r>
                      <a:r>
                        <a:rPr lang="ru-RU" sz="1400" dirty="0"/>
                        <a:t> </a:t>
                      </a:r>
                      <a:r>
                        <a:rPr lang="ru-RU" sz="1400" dirty="0" err="1"/>
                        <a:t>був</a:t>
                      </a:r>
                      <a:r>
                        <a:rPr lang="ru-RU" sz="1400" dirty="0"/>
                        <a:t> </a:t>
                      </a:r>
                      <a:r>
                        <a:rPr lang="ru-RU" sz="1400" dirty="0" err="1"/>
                        <a:t>об'єктом</a:t>
                      </a:r>
                      <a:r>
                        <a:rPr lang="ru-RU" sz="1400" dirty="0"/>
                        <a:t> контролю і не </a:t>
                      </a:r>
                      <a:r>
                        <a:rPr lang="ru-RU" sz="1400" dirty="0" err="1"/>
                        <a:t>був</a:t>
                      </a:r>
                      <a:r>
                        <a:rPr lang="ru-RU" sz="1400" dirty="0"/>
                        <a:t> </a:t>
                      </a:r>
                      <a:r>
                        <a:rPr lang="ru-RU" sz="1400" dirty="0" err="1"/>
                        <a:t>надто</a:t>
                      </a:r>
                      <a:r>
                        <a:rPr lang="ru-RU" sz="1400" dirty="0"/>
                        <a:t> </a:t>
                      </a:r>
                      <a:r>
                        <a:rPr lang="ru-RU" sz="1400" dirty="0" err="1"/>
                        <a:t>рухомим</a:t>
                      </a:r>
                      <a:r>
                        <a:rPr lang="ru-RU" sz="1400" dirty="0"/>
                        <a:t> (</a:t>
                      </a:r>
                      <a:r>
                        <a:rPr lang="ru-RU" sz="1400" dirty="0" err="1"/>
                        <a:t>англійський</a:t>
                      </a:r>
                      <a:r>
                        <a:rPr lang="ru-RU" sz="1400" dirty="0"/>
                        <a:t> та </a:t>
                      </a:r>
                      <a:r>
                        <a:rPr lang="ru-RU" sz="1400" dirty="0" err="1"/>
                        <a:t>ірландський</a:t>
                      </a:r>
                      <a:r>
                        <a:rPr lang="ru-RU" sz="1400" dirty="0"/>
                        <a:t> </a:t>
                      </a:r>
                      <a:r>
                        <a:rPr lang="ru-RU" sz="1400" dirty="0" err="1"/>
                        <a:t>фунти</a:t>
                      </a:r>
                      <a:r>
                        <a:rPr lang="ru-RU" sz="1400" dirty="0"/>
                        <a:t> до1979 р.)</a:t>
                      </a:r>
                      <a:endParaRPr lang="uk-UA" sz="1400" dirty="0"/>
                    </a:p>
                  </a:txBody>
                  <a:tcPr/>
                </a:tc>
                <a:extLst>
                  <a:ext uri="{0D108BD9-81ED-4DB2-BD59-A6C34878D82A}">
                    <a16:rowId xmlns:a16="http://schemas.microsoft.com/office/drawing/2014/main" val="2593727196"/>
                  </a:ext>
                </a:extLst>
              </a:tr>
            </a:tbl>
          </a:graphicData>
        </a:graphic>
      </p:graphicFrame>
    </p:spTree>
    <p:extLst>
      <p:ext uri="{BB962C8B-B14F-4D97-AF65-F5344CB8AC3E}">
        <p14:creationId xmlns:p14="http://schemas.microsoft.com/office/powerpoint/2010/main" val="1881419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я 4">
            <a:extLst>
              <a:ext uri="{FF2B5EF4-FFF2-40B4-BE49-F238E27FC236}">
                <a16:creationId xmlns:a16="http://schemas.microsoft.com/office/drawing/2014/main" id="{DB5A2186-384B-4780-BBB3-AF2C06912FD3}"/>
              </a:ext>
            </a:extLst>
          </p:cNvPr>
          <p:cNvGraphicFramePr>
            <a:graphicFrameLocks noGrp="1"/>
          </p:cNvGraphicFramePr>
          <p:nvPr>
            <p:extLst>
              <p:ext uri="{D42A27DB-BD31-4B8C-83A1-F6EECF244321}">
                <p14:modId xmlns:p14="http://schemas.microsoft.com/office/powerpoint/2010/main" val="174510879"/>
              </p:ext>
            </p:extLst>
          </p:nvPr>
        </p:nvGraphicFramePr>
        <p:xfrm>
          <a:off x="673768" y="350697"/>
          <a:ext cx="10459452" cy="6035040"/>
        </p:xfrm>
        <a:graphic>
          <a:graphicData uri="http://schemas.openxmlformats.org/drawingml/2006/table">
            <a:tbl>
              <a:tblPr firstRow="1" bandRow="1">
                <a:tableStyleId>{5940675A-B579-460E-94D1-54222C63F5DA}</a:tableStyleId>
              </a:tblPr>
              <a:tblGrid>
                <a:gridCol w="3486484">
                  <a:extLst>
                    <a:ext uri="{9D8B030D-6E8A-4147-A177-3AD203B41FA5}">
                      <a16:colId xmlns:a16="http://schemas.microsoft.com/office/drawing/2014/main" val="871840507"/>
                    </a:ext>
                  </a:extLst>
                </a:gridCol>
                <a:gridCol w="3486484">
                  <a:extLst>
                    <a:ext uri="{9D8B030D-6E8A-4147-A177-3AD203B41FA5}">
                      <a16:colId xmlns:a16="http://schemas.microsoft.com/office/drawing/2014/main" val="2077127764"/>
                    </a:ext>
                  </a:extLst>
                </a:gridCol>
                <a:gridCol w="3486484">
                  <a:extLst>
                    <a:ext uri="{9D8B030D-6E8A-4147-A177-3AD203B41FA5}">
                      <a16:colId xmlns:a16="http://schemas.microsoft.com/office/drawing/2014/main" val="1665151722"/>
                    </a:ext>
                  </a:extLst>
                </a:gridCol>
              </a:tblGrid>
              <a:tr h="1161894">
                <a:tc>
                  <a:txBody>
                    <a:bodyPr/>
                    <a:lstStyle/>
                    <a:p>
                      <a:pPr algn="just"/>
                      <a:r>
                        <a:rPr lang="ru-RU" sz="1600" b="0" i="0" kern="1200" dirty="0">
                          <a:solidFill>
                            <a:schemeClr val="tx1"/>
                          </a:solidFill>
                          <a:effectLst/>
                          <a:latin typeface="+mn-lt"/>
                          <a:ea typeface="+mn-ea"/>
                          <a:cs typeface="+mn-cs"/>
                        </a:rPr>
                        <a:t>Курс, </a:t>
                      </a:r>
                      <a:r>
                        <a:rPr lang="ru-RU" sz="1600" b="0" i="0" kern="1200" dirty="0" err="1">
                          <a:solidFill>
                            <a:schemeClr val="tx1"/>
                          </a:solidFill>
                          <a:effectLst/>
                          <a:latin typeface="+mn-lt"/>
                          <a:ea typeface="+mn-ea"/>
                          <a:cs typeface="+mn-cs"/>
                        </a:rPr>
                        <a:t>фіксований</a:t>
                      </a:r>
                      <a:r>
                        <a:rPr lang="ru-RU" sz="1600" b="0" i="0" kern="1200" dirty="0">
                          <a:solidFill>
                            <a:schemeClr val="tx1"/>
                          </a:solidFill>
                          <a:effectLst/>
                          <a:latin typeface="+mn-lt"/>
                          <a:ea typeface="+mn-ea"/>
                          <a:cs typeface="+mn-cs"/>
                        </a:rPr>
                        <a:t> валютною радою, </a:t>
                      </a:r>
                      <a:r>
                        <a:rPr lang="ru-RU" sz="1600" b="0" i="0" kern="1200" dirty="0" err="1">
                          <a:solidFill>
                            <a:schemeClr val="tx1"/>
                          </a:solidFill>
                          <a:effectLst/>
                          <a:latin typeface="+mn-lt"/>
                          <a:ea typeface="+mn-ea"/>
                          <a:cs typeface="+mn-cs"/>
                        </a:rPr>
                        <a:t>або</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золотий</a:t>
                      </a:r>
                      <a:r>
                        <a:rPr lang="ru-RU" sz="1600" b="0" i="0" kern="1200" dirty="0">
                          <a:solidFill>
                            <a:schemeClr val="tx1"/>
                          </a:solidFill>
                          <a:effectLst/>
                          <a:latin typeface="+mn-lt"/>
                          <a:ea typeface="+mn-ea"/>
                          <a:cs typeface="+mn-cs"/>
                        </a:rPr>
                        <a:t> стандарт</a:t>
                      </a:r>
                      <a:endParaRPr lang="uk-UA" sz="1600" dirty="0"/>
                    </a:p>
                  </a:txBody>
                  <a:tcPr/>
                </a:tc>
                <a:tc>
                  <a:txBody>
                    <a:bodyPr/>
                    <a:lstStyle/>
                    <a:p>
                      <a:pPr algn="just"/>
                      <a:r>
                        <a:rPr lang="ru-RU" sz="1600" b="0" i="0" kern="1200" dirty="0" err="1">
                          <a:solidFill>
                            <a:schemeClr val="tx1"/>
                          </a:solidFill>
                          <a:effectLst/>
                          <a:latin typeface="+mn-lt"/>
                          <a:ea typeface="+mn-ea"/>
                          <a:cs typeface="+mn-cs"/>
                        </a:rPr>
                        <a:t>Грошова</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маса</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готівка</a:t>
                      </a:r>
                      <a:r>
                        <a:rPr lang="ru-RU" sz="1600" b="0" i="0" kern="1200" dirty="0">
                          <a:solidFill>
                            <a:schemeClr val="tx1"/>
                          </a:solidFill>
                          <a:effectLst/>
                          <a:latin typeface="+mn-lt"/>
                          <a:ea typeface="+mn-ea"/>
                          <a:cs typeface="+mn-cs"/>
                        </a:rPr>
                        <a:t> плюс </a:t>
                      </a:r>
                      <a:r>
                        <a:rPr lang="ru-RU" sz="1600" b="0" i="0" kern="1200" dirty="0" err="1">
                          <a:solidFill>
                            <a:schemeClr val="tx1"/>
                          </a:solidFill>
                          <a:effectLst/>
                          <a:latin typeface="+mn-lt"/>
                          <a:ea typeface="+mn-ea"/>
                          <a:cs typeface="+mn-cs"/>
                        </a:rPr>
                        <a:t>кошти</a:t>
                      </a:r>
                      <a:r>
                        <a:rPr lang="ru-RU" sz="1600" b="0" i="0" kern="1200" dirty="0">
                          <a:solidFill>
                            <a:schemeClr val="tx1"/>
                          </a:solidFill>
                          <a:effectLst/>
                          <a:latin typeface="+mn-lt"/>
                          <a:ea typeface="+mn-ea"/>
                          <a:cs typeface="+mn-cs"/>
                        </a:rPr>
                        <a:t> на </a:t>
                      </a:r>
                      <a:r>
                        <a:rPr lang="ru-RU" sz="1600" b="0" i="0" kern="1200" dirty="0" err="1">
                          <a:solidFill>
                            <a:schemeClr val="tx1"/>
                          </a:solidFill>
                          <a:effectLst/>
                          <a:latin typeface="+mn-lt"/>
                          <a:ea typeface="+mn-ea"/>
                          <a:cs typeface="+mn-cs"/>
                        </a:rPr>
                        <a:t>рахунках</a:t>
                      </a:r>
                      <a:r>
                        <a:rPr lang="ru-RU" sz="1600" b="0" i="0" kern="1200" dirty="0">
                          <a:solidFill>
                            <a:schemeClr val="tx1"/>
                          </a:solidFill>
                          <a:effectLst/>
                          <a:latin typeface="+mn-lt"/>
                          <a:ea typeface="+mn-ea"/>
                          <a:cs typeface="+mn-cs"/>
                        </a:rPr>
                        <a:t> в банках) </a:t>
                      </a:r>
                      <a:r>
                        <a:rPr lang="ru-RU" sz="1600" b="0" i="0" kern="1200" dirty="0" err="1">
                          <a:solidFill>
                            <a:schemeClr val="tx1"/>
                          </a:solidFill>
                          <a:effectLst/>
                          <a:latin typeface="+mn-lt"/>
                          <a:ea typeface="+mn-ea"/>
                          <a:cs typeface="+mn-cs"/>
                        </a:rPr>
                        <a:t>має</a:t>
                      </a:r>
                      <a:r>
                        <a:rPr lang="ru-RU" sz="1600" b="0" i="0" kern="1200" dirty="0">
                          <a:solidFill>
                            <a:schemeClr val="tx1"/>
                          </a:solidFill>
                          <a:effectLst/>
                          <a:latin typeface="+mn-lt"/>
                          <a:ea typeface="+mn-ea"/>
                          <a:cs typeface="+mn-cs"/>
                        </a:rPr>
                        <a:t> бути </a:t>
                      </a:r>
                      <a:r>
                        <a:rPr lang="ru-RU" sz="1600" b="0" i="0" kern="1200" dirty="0" err="1">
                          <a:solidFill>
                            <a:schemeClr val="tx1"/>
                          </a:solidFill>
                          <a:effectLst/>
                          <a:latin typeface="+mn-lt"/>
                          <a:ea typeface="+mn-ea"/>
                          <a:cs typeface="+mn-cs"/>
                        </a:rPr>
                        <a:t>повністю</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покрита</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іноземною</a:t>
                      </a:r>
                      <a:r>
                        <a:rPr lang="ru-RU" sz="1600" b="0" i="0" kern="1200" dirty="0">
                          <a:solidFill>
                            <a:schemeClr val="tx1"/>
                          </a:solidFill>
                          <a:effectLst/>
                          <a:latin typeface="+mn-lt"/>
                          <a:ea typeface="+mn-ea"/>
                          <a:cs typeface="+mn-cs"/>
                        </a:rPr>
                        <a:t> валютою (</a:t>
                      </a:r>
                      <a:r>
                        <a:rPr lang="ru-RU" sz="1600" b="0" i="0" kern="1200" dirty="0" err="1">
                          <a:solidFill>
                            <a:schemeClr val="tx1"/>
                          </a:solidFill>
                          <a:effectLst/>
                          <a:latin typeface="+mn-lt"/>
                          <a:ea typeface="+mn-ea"/>
                          <a:cs typeface="+mn-cs"/>
                        </a:rPr>
                        <a:t>або</a:t>
                      </a:r>
                      <a:r>
                        <a:rPr lang="ru-RU" sz="1600" b="0" i="0" kern="1200" dirty="0">
                          <a:solidFill>
                            <a:schemeClr val="tx1"/>
                          </a:solidFill>
                          <a:effectLst/>
                          <a:latin typeface="+mn-lt"/>
                          <a:ea typeface="+mn-ea"/>
                          <a:cs typeface="+mn-cs"/>
                        </a:rPr>
                        <a:t> золотом) за </a:t>
                      </a:r>
                      <a:r>
                        <a:rPr lang="ru-RU" sz="1600" b="0" i="0" kern="1200" dirty="0" err="1">
                          <a:solidFill>
                            <a:schemeClr val="tx1"/>
                          </a:solidFill>
                          <a:effectLst/>
                          <a:latin typeface="+mn-lt"/>
                          <a:ea typeface="+mn-ea"/>
                          <a:cs typeface="+mn-cs"/>
                        </a:rPr>
                        <a:t>фіксованим</a:t>
                      </a:r>
                      <a:r>
                        <a:rPr lang="ru-RU" sz="1600" b="0" i="0" kern="1200" dirty="0">
                          <a:solidFill>
                            <a:schemeClr val="tx1"/>
                          </a:solidFill>
                          <a:effectLst/>
                          <a:latin typeface="+mn-lt"/>
                          <a:ea typeface="+mn-ea"/>
                          <a:cs typeface="+mn-cs"/>
                        </a:rPr>
                        <a:t> курсом</a:t>
                      </a:r>
                      <a:endParaRPr lang="uk-UA" sz="1600" dirty="0"/>
                    </a:p>
                  </a:txBody>
                  <a:tcPr/>
                </a:tc>
                <a:tc>
                  <a:txBody>
                    <a:bodyPr/>
                    <a:lstStyle/>
                    <a:p>
                      <a:pPr algn="just"/>
                      <a:r>
                        <a:rPr lang="ru-RU" sz="1600" b="0" i="0" kern="1200" dirty="0" err="1">
                          <a:solidFill>
                            <a:schemeClr val="tx1"/>
                          </a:solidFill>
                          <a:effectLst/>
                          <a:latin typeface="+mn-lt"/>
                          <a:ea typeface="+mn-ea"/>
                          <a:cs typeface="+mn-cs"/>
                        </a:rPr>
                        <a:t>Жорстка</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дисципліна</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що</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забезпечує</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конвертованість</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грошової</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маси</a:t>
                      </a:r>
                      <a:r>
                        <a:rPr lang="ru-RU" sz="1600" b="0" i="0" kern="1200" dirty="0">
                          <a:solidFill>
                            <a:schemeClr val="tx1"/>
                          </a:solidFill>
                          <a:effectLst/>
                          <a:latin typeface="+mn-lt"/>
                          <a:ea typeface="+mn-ea"/>
                          <a:cs typeface="+mn-cs"/>
                        </a:rPr>
                        <a:t> за </a:t>
                      </a:r>
                      <a:r>
                        <a:rPr lang="ru-RU" sz="1600" b="0" i="0" kern="1200" dirty="0" err="1">
                          <a:solidFill>
                            <a:schemeClr val="tx1"/>
                          </a:solidFill>
                          <a:effectLst/>
                          <a:latin typeface="+mn-lt"/>
                          <a:ea typeface="+mn-ea"/>
                          <a:cs typeface="+mn-cs"/>
                        </a:rPr>
                        <a:t>фіксованим</a:t>
                      </a:r>
                      <a:r>
                        <a:rPr lang="ru-RU" sz="1600" b="0" i="0" kern="1200" dirty="0">
                          <a:solidFill>
                            <a:schemeClr val="tx1"/>
                          </a:solidFill>
                          <a:effectLst/>
                          <a:latin typeface="+mn-lt"/>
                          <a:ea typeface="+mn-ea"/>
                          <a:cs typeface="+mn-cs"/>
                        </a:rPr>
                        <a:t> курсом, </a:t>
                      </a:r>
                      <a:r>
                        <a:rPr lang="ru-RU" sz="1600" b="0" i="0" kern="1200" dirty="0" err="1">
                          <a:solidFill>
                            <a:schemeClr val="tx1"/>
                          </a:solidFill>
                          <a:effectLst/>
                          <a:latin typeface="+mn-lt"/>
                          <a:ea typeface="+mn-ea"/>
                          <a:cs typeface="+mn-cs"/>
                        </a:rPr>
                        <a:t>який</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відповідно</a:t>
                      </a:r>
                      <a:r>
                        <a:rPr lang="ru-RU" sz="1600" b="0" i="0" kern="1200" dirty="0">
                          <a:solidFill>
                            <a:schemeClr val="tx1"/>
                          </a:solidFill>
                          <a:effectLst/>
                          <a:latin typeface="+mn-lt"/>
                          <a:ea typeface="+mn-ea"/>
                          <a:cs typeface="+mn-cs"/>
                        </a:rPr>
                        <a:t> через </a:t>
                      </a:r>
                      <a:r>
                        <a:rPr lang="ru-RU" sz="1600" b="0" i="0" kern="1200" dirty="0" err="1">
                          <a:solidFill>
                            <a:schemeClr val="tx1"/>
                          </a:solidFill>
                          <a:effectLst/>
                          <a:latin typeface="+mn-lt"/>
                          <a:ea typeface="+mn-ea"/>
                          <a:cs typeface="+mn-cs"/>
                        </a:rPr>
                        <a:t>арбітраж</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наближається</a:t>
                      </a:r>
                      <a:r>
                        <a:rPr lang="ru-RU" sz="1600" b="0" i="0" kern="1200" dirty="0">
                          <a:solidFill>
                            <a:schemeClr val="tx1"/>
                          </a:solidFill>
                          <a:effectLst/>
                          <a:latin typeface="+mn-lt"/>
                          <a:ea typeface="+mn-ea"/>
                          <a:cs typeface="+mn-cs"/>
                        </a:rPr>
                        <a:t> до </a:t>
                      </a:r>
                      <a:r>
                        <a:rPr lang="ru-RU" sz="1600" b="0" i="0" kern="1200" dirty="0" err="1">
                          <a:solidFill>
                            <a:schemeClr val="tx1"/>
                          </a:solidFill>
                          <a:effectLst/>
                          <a:latin typeface="+mn-lt"/>
                          <a:ea typeface="+mn-ea"/>
                          <a:cs typeface="+mn-cs"/>
                        </a:rPr>
                        <a:t>ринкового</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значення</a:t>
                      </a:r>
                      <a:r>
                        <a:rPr lang="ru-RU" sz="1600" b="0" i="0" kern="1200" dirty="0">
                          <a:solidFill>
                            <a:schemeClr val="tx1"/>
                          </a:solidFill>
                          <a:effectLst/>
                          <a:latin typeface="+mn-lt"/>
                          <a:ea typeface="+mn-ea"/>
                          <a:cs typeface="+mn-cs"/>
                        </a:rPr>
                        <a:t> курсу.</a:t>
                      </a:r>
                    </a:p>
                    <a:p>
                      <a:pPr algn="just"/>
                      <a:r>
                        <a:rPr lang="ru-RU" sz="1600" b="0" i="0" kern="1200" dirty="0" err="1">
                          <a:solidFill>
                            <a:schemeClr val="tx1"/>
                          </a:solidFill>
                          <a:effectLst/>
                          <a:latin typeface="+mn-lt"/>
                          <a:ea typeface="+mn-ea"/>
                          <a:cs typeface="+mn-cs"/>
                        </a:rPr>
                        <a:t>Однак</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запровадження</a:t>
                      </a:r>
                      <a:r>
                        <a:rPr lang="ru-RU" sz="1600" b="0" i="0" kern="1200" dirty="0">
                          <a:solidFill>
                            <a:schemeClr val="tx1"/>
                          </a:solidFill>
                          <a:effectLst/>
                          <a:latin typeface="+mn-lt"/>
                          <a:ea typeface="+mn-ea"/>
                          <a:cs typeface="+mn-cs"/>
                        </a:rPr>
                        <a:t> такого курсу </a:t>
                      </a:r>
                      <a:r>
                        <a:rPr lang="ru-RU" sz="1600" b="0" i="0" kern="1200" dirty="0" err="1">
                          <a:solidFill>
                            <a:schemeClr val="tx1"/>
                          </a:solidFill>
                          <a:effectLst/>
                          <a:latin typeface="+mn-lt"/>
                          <a:ea typeface="+mn-ea"/>
                          <a:cs typeface="+mn-cs"/>
                        </a:rPr>
                        <a:t>може</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впливати</a:t>
                      </a:r>
                      <a:r>
                        <a:rPr lang="ru-RU" sz="1600" b="0" i="0" kern="1200" dirty="0">
                          <a:solidFill>
                            <a:schemeClr val="tx1"/>
                          </a:solidFill>
                          <a:effectLst/>
                          <a:latin typeface="+mn-lt"/>
                          <a:ea typeface="+mn-ea"/>
                          <a:cs typeface="+mn-cs"/>
                        </a:rPr>
                        <a:t> на </a:t>
                      </a:r>
                      <a:r>
                        <a:rPr lang="ru-RU" sz="1600" b="0" i="0" kern="1200" dirty="0" err="1">
                          <a:solidFill>
                            <a:schemeClr val="tx1"/>
                          </a:solidFill>
                          <a:effectLst/>
                          <a:latin typeface="+mn-lt"/>
                          <a:ea typeface="+mn-ea"/>
                          <a:cs typeface="+mn-cs"/>
                        </a:rPr>
                        <a:t>економіку</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наприклад</a:t>
                      </a:r>
                      <a:r>
                        <a:rPr lang="ru-RU" sz="1600" b="0" i="0" kern="1200" dirty="0">
                          <a:solidFill>
                            <a:schemeClr val="tx1"/>
                          </a:solidFill>
                          <a:effectLst/>
                          <a:latin typeface="+mn-lt"/>
                          <a:ea typeface="+mn-ea"/>
                          <a:cs typeface="+mn-cs"/>
                        </a:rPr>
                        <a:t> на банки, </a:t>
                      </a:r>
                      <a:r>
                        <a:rPr lang="ru-RU" sz="1600" b="0" i="0" kern="1200" dirty="0" err="1">
                          <a:solidFill>
                            <a:schemeClr val="tx1"/>
                          </a:solidFill>
                          <a:effectLst/>
                          <a:latin typeface="+mn-lt"/>
                          <a:ea typeface="+mn-ea"/>
                          <a:cs typeface="+mn-cs"/>
                        </a:rPr>
                        <a:t>виробництво</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або</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ціни</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що</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може</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зумовити</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політичний</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тиск</a:t>
                      </a:r>
                      <a:r>
                        <a:rPr lang="ru-RU" sz="1600" b="0" i="0" kern="1200" dirty="0">
                          <a:solidFill>
                            <a:schemeClr val="tx1"/>
                          </a:solidFill>
                          <a:effectLst/>
                          <a:latin typeface="+mn-lt"/>
                          <a:ea typeface="+mn-ea"/>
                          <a:cs typeface="+mn-cs"/>
                        </a:rPr>
                        <a:t>, направлений на </a:t>
                      </a:r>
                      <a:r>
                        <a:rPr lang="ru-RU" sz="1600" b="0" i="0" kern="1200" dirty="0" err="1">
                          <a:solidFill>
                            <a:schemeClr val="tx1"/>
                          </a:solidFill>
                          <a:effectLst/>
                          <a:latin typeface="+mn-lt"/>
                          <a:ea typeface="+mn-ea"/>
                          <a:cs typeface="+mn-cs"/>
                        </a:rPr>
                        <a:t>зміну</a:t>
                      </a:r>
                      <a:r>
                        <a:rPr lang="ru-RU" sz="1600" b="0" i="0" kern="1200" dirty="0">
                          <a:solidFill>
                            <a:schemeClr val="tx1"/>
                          </a:solidFill>
                          <a:effectLst/>
                          <a:latin typeface="+mn-lt"/>
                          <a:ea typeface="+mn-ea"/>
                          <a:cs typeface="+mn-cs"/>
                        </a:rPr>
                        <a:t> курсу </a:t>
                      </a:r>
                      <a:r>
                        <a:rPr lang="ru-RU" sz="1600" b="0" i="0" kern="1200" dirty="0" err="1">
                          <a:solidFill>
                            <a:schemeClr val="tx1"/>
                          </a:solidFill>
                          <a:effectLst/>
                          <a:latin typeface="+mn-lt"/>
                          <a:ea typeface="+mn-ea"/>
                          <a:cs typeface="+mn-cs"/>
                        </a:rPr>
                        <a:t>або</a:t>
                      </a:r>
                      <a:r>
                        <a:rPr lang="ru-RU" sz="1600" b="0" i="0" kern="1200" dirty="0">
                          <a:solidFill>
                            <a:schemeClr val="tx1"/>
                          </a:solidFill>
                          <a:effectLst/>
                          <a:latin typeface="+mn-lt"/>
                          <a:ea typeface="+mn-ea"/>
                          <a:cs typeface="+mn-cs"/>
                        </a:rPr>
                        <a:t> на </a:t>
                      </a:r>
                      <a:r>
                        <a:rPr lang="ru-RU" sz="1600" b="0" i="0" kern="1200" dirty="0" err="1">
                          <a:solidFill>
                            <a:schemeClr val="tx1"/>
                          </a:solidFill>
                          <a:effectLst/>
                          <a:latin typeface="+mn-lt"/>
                          <a:ea typeface="+mn-ea"/>
                          <a:cs typeface="+mn-cs"/>
                        </a:rPr>
                        <a:t>повну</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відмову</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від</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системи</a:t>
                      </a:r>
                      <a:r>
                        <a:rPr lang="ru-RU" sz="1600" b="0" i="0" kern="1200" dirty="0">
                          <a:solidFill>
                            <a:schemeClr val="tx1"/>
                          </a:solidFill>
                          <a:effectLst/>
                          <a:latin typeface="+mn-lt"/>
                          <a:ea typeface="+mn-ea"/>
                          <a:cs typeface="+mn-cs"/>
                        </a:rPr>
                        <a:t> </a:t>
                      </a:r>
                      <a:r>
                        <a:rPr lang="ru-RU" sz="1600" b="0" i="0" kern="1200" dirty="0" err="1">
                          <a:solidFill>
                            <a:schemeClr val="tx1"/>
                          </a:solidFill>
                          <a:effectLst/>
                          <a:latin typeface="+mn-lt"/>
                          <a:ea typeface="+mn-ea"/>
                          <a:cs typeface="+mn-cs"/>
                        </a:rPr>
                        <a:t>валютної</a:t>
                      </a:r>
                      <a:r>
                        <a:rPr lang="ru-RU" sz="1600" b="0" i="0" kern="1200" dirty="0">
                          <a:solidFill>
                            <a:schemeClr val="tx1"/>
                          </a:solidFill>
                          <a:effectLst/>
                          <a:latin typeface="+mn-lt"/>
                          <a:ea typeface="+mn-ea"/>
                          <a:cs typeface="+mn-cs"/>
                        </a:rPr>
                        <a:t> ради</a:t>
                      </a:r>
                    </a:p>
                  </a:txBody>
                  <a:tcPr/>
                </a:tc>
                <a:extLst>
                  <a:ext uri="{0D108BD9-81ED-4DB2-BD59-A6C34878D82A}">
                    <a16:rowId xmlns:a16="http://schemas.microsoft.com/office/drawing/2014/main" val="3355523022"/>
                  </a:ext>
                </a:extLst>
              </a:tr>
              <a:tr h="1161894">
                <a:tc>
                  <a:txBody>
                    <a:bodyPr/>
                    <a:lstStyle/>
                    <a:p>
                      <a:pPr algn="just"/>
                      <a:r>
                        <a:rPr lang="uk-UA" sz="1600" b="0" i="0" kern="1200" dirty="0">
                          <a:solidFill>
                            <a:schemeClr val="tx1"/>
                          </a:solidFill>
                          <a:effectLst/>
                          <a:latin typeface="+mn-lt"/>
                          <a:ea typeface="+mn-ea"/>
                          <a:cs typeface="+mn-cs"/>
                        </a:rPr>
                        <a:t>Єдина валюта</a:t>
                      </a:r>
                      <a:endParaRPr lang="uk-UA" sz="1600" dirty="0"/>
                    </a:p>
                  </a:txBody>
                  <a:tcPr/>
                </a:tc>
                <a:tc>
                  <a:txBody>
                    <a:bodyPr/>
                    <a:lstStyle/>
                    <a:p>
                      <a:pPr algn="just"/>
                      <a:r>
                        <a:rPr lang="uk-UA" sz="1600" b="0" i="0" kern="1200" dirty="0">
                          <a:solidFill>
                            <a:schemeClr val="tx1"/>
                          </a:solidFill>
                          <a:effectLst/>
                          <a:latin typeface="+mn-lt"/>
                          <a:ea typeface="+mn-ea"/>
                          <a:cs typeface="+mn-cs"/>
                        </a:rPr>
                        <a:t>Відмова від національної незалежної валюти та введення нової єдиної валюти для групи країн</a:t>
                      </a:r>
                      <a:endParaRPr lang="uk-UA" sz="1600" dirty="0"/>
                    </a:p>
                  </a:txBody>
                  <a:tcPr/>
                </a:tc>
                <a:tc>
                  <a:txBody>
                    <a:bodyPr/>
                    <a:lstStyle/>
                    <a:p>
                      <a:pPr algn="just"/>
                      <a:r>
                        <a:rPr lang="uk-UA" sz="1600" b="0" i="0" kern="1200" dirty="0">
                          <a:solidFill>
                            <a:schemeClr val="tx1"/>
                          </a:solidFill>
                          <a:effectLst/>
                          <a:latin typeface="+mn-lt"/>
                          <a:ea typeface="+mn-ea"/>
                          <a:cs typeface="+mn-cs"/>
                        </a:rPr>
                        <a:t>При цьому може виникнути питання, чи грошово-кредитна політика країни буде частково незалежною, чи повністю підпаде під вплив інших країн. 3 першого січня 1999 р. введена єдина європейська валюта — євро. Політика передбачає прийняття спільних рішень у сфері грошово-кредитного регулювання</a:t>
                      </a:r>
                      <a:endParaRPr lang="uk-UA" sz="1600" dirty="0"/>
                    </a:p>
                  </a:txBody>
                  <a:tcPr/>
                </a:tc>
                <a:extLst>
                  <a:ext uri="{0D108BD9-81ED-4DB2-BD59-A6C34878D82A}">
                    <a16:rowId xmlns:a16="http://schemas.microsoft.com/office/drawing/2014/main" val="3594658430"/>
                  </a:ext>
                </a:extLst>
              </a:tr>
            </a:tbl>
          </a:graphicData>
        </a:graphic>
      </p:graphicFrame>
    </p:spTree>
    <p:extLst>
      <p:ext uri="{BB962C8B-B14F-4D97-AF65-F5344CB8AC3E}">
        <p14:creationId xmlns:p14="http://schemas.microsoft.com/office/powerpoint/2010/main" val="3531081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4A4A41-23D8-42C4-ABD3-FD86BD54BFCC}"/>
              </a:ext>
            </a:extLst>
          </p:cNvPr>
          <p:cNvSpPr>
            <a:spLocks noGrp="1"/>
          </p:cNvSpPr>
          <p:nvPr>
            <p:ph type="title"/>
          </p:nvPr>
        </p:nvSpPr>
        <p:spPr>
          <a:xfrm>
            <a:off x="352926" y="190501"/>
            <a:ext cx="11226800" cy="444500"/>
          </a:xfrm>
        </p:spPr>
        <p:txBody>
          <a:bodyPr>
            <a:normAutofit/>
          </a:bodyPr>
          <a:lstStyle/>
          <a:p>
            <a:r>
              <a:rPr lang="ru-RU" sz="2400" dirty="0"/>
              <a:t>За характером </a:t>
            </a:r>
            <a:r>
              <a:rPr lang="ru-RU" sz="2400" dirty="0" err="1"/>
              <a:t>виконуваних</a:t>
            </a:r>
            <a:r>
              <a:rPr lang="ru-RU" sz="2400" dirty="0"/>
              <a:t> </a:t>
            </a:r>
            <a:r>
              <a:rPr lang="ru-RU" sz="2400" dirty="0" err="1"/>
              <a:t>операцій</a:t>
            </a:r>
            <a:r>
              <a:rPr lang="ru-RU" sz="2400" dirty="0"/>
              <a:t> </a:t>
            </a:r>
            <a:r>
              <a:rPr lang="ru-RU" sz="2400" dirty="0" err="1"/>
              <a:t>суб’єктами</a:t>
            </a:r>
            <a:r>
              <a:rPr lang="ru-RU" sz="2400" dirty="0"/>
              <a:t> валютного ринку є:</a:t>
            </a:r>
            <a:endParaRPr lang="uk-UA" sz="2400" dirty="0"/>
          </a:p>
        </p:txBody>
      </p:sp>
      <p:sp>
        <p:nvSpPr>
          <p:cNvPr id="4" name="TextBox 3">
            <a:extLst>
              <a:ext uri="{FF2B5EF4-FFF2-40B4-BE49-F238E27FC236}">
                <a16:creationId xmlns:a16="http://schemas.microsoft.com/office/drawing/2014/main" id="{256595A9-3BE5-4B70-9EE4-25641E9C96D5}"/>
              </a:ext>
            </a:extLst>
          </p:cNvPr>
          <p:cNvSpPr txBox="1"/>
          <p:nvPr/>
        </p:nvSpPr>
        <p:spPr>
          <a:xfrm>
            <a:off x="250658" y="635001"/>
            <a:ext cx="10950742" cy="5755422"/>
          </a:xfrm>
          <a:prstGeom prst="rect">
            <a:avLst/>
          </a:prstGeom>
          <a:noFill/>
        </p:spPr>
        <p:txBody>
          <a:bodyPr wrap="square">
            <a:spAutoFit/>
          </a:bodyPr>
          <a:lstStyle/>
          <a:p>
            <a:pPr algn="just"/>
            <a:r>
              <a:rPr lang="uk-UA" sz="1600" dirty="0"/>
              <a:t>– підприємці, які купують та продають валюту для забезпечення своєї комерційної діяльності (імпортери, експортери);</a:t>
            </a:r>
          </a:p>
          <a:p>
            <a:pPr algn="just"/>
            <a:r>
              <a:rPr lang="uk-UA" sz="1600" dirty="0"/>
              <a:t>– інвестори, які вкладають свій чи позичений капітал у валютні цінності з метою одержання відсоткового доходу; </a:t>
            </a:r>
          </a:p>
          <a:p>
            <a:pPr algn="just"/>
            <a:r>
              <a:rPr lang="uk-UA" sz="1600" dirty="0"/>
              <a:t>– спекулянти, які постійно купують-продають валюту для одержання доходу від різниці в її курсі, професійними спекулянтами є валютні дилери (фізичні й юридичні особи); </a:t>
            </a:r>
          </a:p>
          <a:p>
            <a:pPr algn="just"/>
            <a:r>
              <a:rPr lang="uk-UA" sz="1600" dirty="0"/>
              <a:t>– </a:t>
            </a:r>
            <a:r>
              <a:rPr lang="uk-UA" sz="1600" dirty="0" err="1"/>
              <a:t>хеджери</a:t>
            </a:r>
            <a:r>
              <a:rPr lang="uk-UA" sz="1600" dirty="0"/>
              <a:t> (страхувальники), які здійснюють операції на валютному ринку для захисту від несприятливої зміни валютного курсу; </a:t>
            </a:r>
          </a:p>
          <a:p>
            <a:r>
              <a:rPr lang="uk-UA" sz="1600" dirty="0"/>
              <a:t>– посередники (банки, брокерські контори, біржі тощо). </a:t>
            </a:r>
          </a:p>
          <a:p>
            <a:r>
              <a:rPr lang="uk-UA" sz="1600" b="1" dirty="0"/>
              <a:t>	Брокер</a:t>
            </a:r>
            <a:r>
              <a:rPr lang="uk-UA" sz="1600" dirty="0"/>
              <a:t> купує та продає активи за дорученням та за рахунок свого клієнта. </a:t>
            </a:r>
          </a:p>
          <a:p>
            <a:r>
              <a:rPr lang="uk-UA" sz="1600" b="1" dirty="0"/>
              <a:t>	Дилер</a:t>
            </a:r>
            <a:r>
              <a:rPr lang="uk-UA" sz="1600" dirty="0"/>
              <a:t> реалізує операції за свій рахунок і від свого імені.</a:t>
            </a:r>
          </a:p>
          <a:p>
            <a:pPr algn="just"/>
            <a:r>
              <a:rPr lang="uk-UA" sz="1600" spc="10" dirty="0">
                <a:effectLst/>
                <a:ea typeface="Times New Roman" panose="02020603050405020304" pitchFamily="18" charset="0"/>
              </a:rPr>
              <a:t>	Провідне місце серед посередників валютного ризику займають банки. Оскільки вони ведуть рахунки (національні й інвалютні) та мають розвинуті системи телекомунікацій, їм дуже зручно виконувати доручення клієнтів з купівлі-продажу валюти. Тому банки постійно торгують валютою всередині країни і за її межами.</a:t>
            </a:r>
            <a:endParaRPr lang="uk-UA" sz="1600" dirty="0">
              <a:effectLst/>
              <a:ea typeface="Times New Roman" panose="02020603050405020304" pitchFamily="18" charset="0"/>
            </a:endParaRPr>
          </a:p>
          <a:p>
            <a:pPr algn="just"/>
            <a:r>
              <a:rPr lang="uk-UA" sz="1600" dirty="0">
                <a:effectLst/>
                <a:ea typeface="Times New Roman" panose="02020603050405020304" pitchFamily="18" charset="0"/>
              </a:rPr>
              <a:t>	Попит і пропозиція на валютному ринку мають ту особливість, що об’єктом та інструментом купівлі-продажу тут є гроші різної національної належності. Тому попит на іноземну валюту одночасно є пропозицією національної валюти, а пропозиція іноземної валюти є одночасно попитом на національну валюту. Проте коли мова йде про національні валютні ринки, то під попитом мається на увазі попит на іноземну валюту як бажання купити певну її суму, а під пропозицією – пропозиція іноземної валюти як бажання продати певну її суму.</a:t>
            </a:r>
          </a:p>
          <a:p>
            <a:r>
              <a:rPr lang="uk-UA" sz="1600" b="1" i="1" dirty="0">
                <a:effectLst/>
                <a:ea typeface="Times New Roman" panose="02020603050405020304" pitchFamily="18" charset="0"/>
              </a:rPr>
              <a:t>	Ціною на валютному ринку</a:t>
            </a:r>
            <a:r>
              <a:rPr lang="uk-UA" sz="1600" dirty="0">
                <a:effectLst/>
                <a:ea typeface="Times New Roman" panose="02020603050405020304" pitchFamily="18" charset="0"/>
              </a:rPr>
              <a:t> є валютний курс. Він являє собою ціну грошової одиниці даної валюти в грошових одиницях іншої валюти.</a:t>
            </a:r>
            <a:endParaRPr lang="uk-UA" sz="1600" dirty="0"/>
          </a:p>
        </p:txBody>
      </p:sp>
    </p:spTree>
    <p:extLst>
      <p:ext uri="{BB962C8B-B14F-4D97-AF65-F5344CB8AC3E}">
        <p14:creationId xmlns:p14="http://schemas.microsoft.com/office/powerpoint/2010/main" val="3174838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1F4F6A-9C94-43B8-ABA2-CED86C1E64C5}"/>
              </a:ext>
            </a:extLst>
          </p:cNvPr>
          <p:cNvSpPr txBox="1"/>
          <p:nvPr/>
        </p:nvSpPr>
        <p:spPr>
          <a:xfrm>
            <a:off x="545431" y="797413"/>
            <a:ext cx="10202779" cy="5006499"/>
          </a:xfrm>
          <a:prstGeom prst="rect">
            <a:avLst/>
          </a:prstGeom>
          <a:noFill/>
        </p:spPr>
        <p:txBody>
          <a:bodyPr wrap="square">
            <a:spAutoFit/>
          </a:bodyPr>
          <a:lstStyle/>
          <a:p>
            <a:pPr marL="0" marR="0" lvl="0" indent="0" algn="just" defTabSz="914400" rtl="0" eaLnBrk="1" fontAlgn="auto" latinLnBrk="0" hangingPunct="1">
              <a:lnSpc>
                <a:spcPct val="95000"/>
              </a:lnSpc>
              <a:spcBef>
                <a:spcPts val="1400"/>
              </a:spcBef>
              <a:spcAft>
                <a:spcPts val="200"/>
              </a:spcAft>
              <a:buClr>
                <a:srgbClr val="FFD147"/>
              </a:buClr>
              <a:buSzPct val="80000"/>
              <a:buFont typeface="Arial" pitchFamily="34" charset="0"/>
              <a:buNone/>
              <a:tabLst/>
              <a:defRPr/>
            </a:pPr>
            <a:r>
              <a:rPr kumimoji="0" lang="uk-UA" sz="2000" b="0" i="0" u="none" strike="noStrike" kern="1200" cap="none" spc="10" normalizeH="0" baseline="0" noProof="0" dirty="0">
                <a:ln>
                  <a:noFill/>
                </a:ln>
                <a:solidFill>
                  <a:prstClr val="black">
                    <a:lumMod val="65000"/>
                    <a:lumOff val="35000"/>
                  </a:prstClr>
                </a:solidFill>
                <a:effectLst/>
                <a:uLnTx/>
                <a:uFillTx/>
                <a:latin typeface="Century Schoolbook" panose="02040604050505020304"/>
                <a:ea typeface="+mn-ea"/>
                <a:cs typeface="+mn-cs"/>
              </a:rPr>
              <a:t>З точки зору торгової стратегії та поведінки на фондовому, валютному або товарному ринку виділяють такі групи гравців:</a:t>
            </a:r>
          </a:p>
          <a:p>
            <a:pPr marL="182880" marR="0" lvl="0" indent="-182880" algn="just" defTabSz="914400" rtl="0" eaLnBrk="1" fontAlgn="auto" latinLnBrk="0" hangingPunct="1">
              <a:lnSpc>
                <a:spcPct val="95000"/>
              </a:lnSpc>
              <a:spcBef>
                <a:spcPts val="1400"/>
              </a:spcBef>
              <a:spcAft>
                <a:spcPts val="200"/>
              </a:spcAft>
              <a:buClr>
                <a:srgbClr val="FFD147"/>
              </a:buClr>
              <a:buSzPct val="80000"/>
              <a:buFont typeface="Arial" pitchFamily="34" charset="0"/>
              <a:buChar char="•"/>
              <a:tabLst/>
              <a:defRPr/>
            </a:pPr>
            <a:r>
              <a:rPr kumimoji="0" lang="en-US" sz="2000" b="0" i="0" u="none" strike="noStrike" kern="1200" cap="none" spc="10" normalizeH="0" baseline="0" noProof="0" dirty="0">
                <a:ln>
                  <a:noFill/>
                </a:ln>
                <a:solidFill>
                  <a:prstClr val="black">
                    <a:lumMod val="65000"/>
                    <a:lumOff val="35000"/>
                  </a:prstClr>
                </a:solidFill>
                <a:effectLst/>
                <a:uLnTx/>
                <a:uFillTx/>
                <a:latin typeface="Century Schoolbook" panose="02040604050505020304"/>
                <a:ea typeface="+mn-ea"/>
                <a:cs typeface="+mn-cs"/>
              </a:rPr>
              <a:t>«</a:t>
            </a:r>
            <a:r>
              <a:rPr kumimoji="0" lang="uk-UA" sz="2000" b="0" i="0" u="none" strike="noStrike" kern="1200" cap="none" spc="10" normalizeH="0" baseline="0" noProof="0" dirty="0">
                <a:ln>
                  <a:noFill/>
                </a:ln>
                <a:solidFill>
                  <a:prstClr val="black">
                    <a:lumMod val="65000"/>
                    <a:lumOff val="35000"/>
                  </a:prstClr>
                </a:solidFill>
                <a:effectLst/>
                <a:uLnTx/>
                <a:uFillTx/>
                <a:latin typeface="Century Schoolbook" panose="02040604050505020304"/>
                <a:ea typeface="+mn-ea"/>
                <a:cs typeface="+mn-cs"/>
              </a:rPr>
              <a:t>бики» – учасники торгів, які купують активи очікуючи зростання цін, сподіваючись у майбутньому продати їх дорожче;</a:t>
            </a:r>
          </a:p>
          <a:p>
            <a:pPr marL="182880" marR="0" lvl="0" indent="-182880" algn="just" defTabSz="914400" rtl="0" eaLnBrk="1" fontAlgn="auto" latinLnBrk="0" hangingPunct="1">
              <a:lnSpc>
                <a:spcPct val="95000"/>
              </a:lnSpc>
              <a:spcBef>
                <a:spcPts val="1400"/>
              </a:spcBef>
              <a:spcAft>
                <a:spcPts val="200"/>
              </a:spcAft>
              <a:buClr>
                <a:srgbClr val="FFD147"/>
              </a:buClr>
              <a:buSzPct val="80000"/>
              <a:buFont typeface="Arial" pitchFamily="34" charset="0"/>
              <a:buChar char="•"/>
              <a:tabLst/>
              <a:defRPr/>
            </a:pPr>
            <a:r>
              <a:rPr kumimoji="0" lang="en-US" sz="2000" b="0" i="0" u="none" strike="noStrike" kern="1200" cap="none" spc="10" normalizeH="0" baseline="0" noProof="0" dirty="0">
                <a:ln>
                  <a:noFill/>
                </a:ln>
                <a:solidFill>
                  <a:prstClr val="black">
                    <a:lumMod val="65000"/>
                    <a:lumOff val="35000"/>
                  </a:prstClr>
                </a:solidFill>
                <a:effectLst/>
                <a:uLnTx/>
                <a:uFillTx/>
                <a:latin typeface="Century Schoolbook" panose="02040604050505020304"/>
                <a:ea typeface="+mn-ea"/>
                <a:cs typeface="+mn-cs"/>
              </a:rPr>
              <a:t>«</a:t>
            </a:r>
            <a:r>
              <a:rPr kumimoji="0" lang="uk-UA" sz="2000" b="0" i="0" u="none" strike="noStrike" kern="1200" cap="none" spc="10" normalizeH="0" baseline="0" noProof="0" dirty="0">
                <a:ln>
                  <a:noFill/>
                </a:ln>
                <a:solidFill>
                  <a:prstClr val="black">
                    <a:lumMod val="65000"/>
                    <a:lumOff val="35000"/>
                  </a:prstClr>
                </a:solidFill>
                <a:effectLst/>
                <a:uLnTx/>
                <a:uFillTx/>
                <a:latin typeface="Century Schoolbook" panose="02040604050505020304"/>
                <a:ea typeface="+mn-ea"/>
                <a:cs typeface="+mn-cs"/>
              </a:rPr>
              <a:t>ведмеді» – учасники торгів, які очікують падіння цін і тому схильні до продажу активів, очікуючи згодом закрити позицію купивши ці активи вже за зниженою ціною;</a:t>
            </a:r>
          </a:p>
          <a:p>
            <a:pPr marL="182880" marR="0" lvl="0" indent="-182880" algn="just" defTabSz="914400" rtl="0" eaLnBrk="1" fontAlgn="auto" latinLnBrk="0" hangingPunct="1">
              <a:lnSpc>
                <a:spcPct val="95000"/>
              </a:lnSpc>
              <a:spcBef>
                <a:spcPts val="1400"/>
              </a:spcBef>
              <a:spcAft>
                <a:spcPts val="200"/>
              </a:spcAft>
              <a:buClr>
                <a:srgbClr val="FFD147"/>
              </a:buClr>
              <a:buSzPct val="80000"/>
              <a:buFont typeface="Arial" pitchFamily="34" charset="0"/>
              <a:buChar char="•"/>
              <a:tabLst/>
              <a:defRPr/>
            </a:pPr>
            <a:r>
              <a:rPr kumimoji="0" lang="en-US" sz="2000" b="0" i="0" u="none" strike="noStrike" kern="1200" cap="none" spc="10" normalizeH="0" baseline="0" noProof="0" dirty="0">
                <a:ln>
                  <a:noFill/>
                </a:ln>
                <a:solidFill>
                  <a:prstClr val="black">
                    <a:lumMod val="65000"/>
                    <a:lumOff val="35000"/>
                  </a:prstClr>
                </a:solidFill>
                <a:effectLst/>
                <a:uLnTx/>
                <a:uFillTx/>
                <a:latin typeface="Century Schoolbook" panose="02040604050505020304"/>
                <a:ea typeface="+mn-ea"/>
                <a:cs typeface="+mn-cs"/>
              </a:rPr>
              <a:t>«</a:t>
            </a:r>
            <a:r>
              <a:rPr kumimoji="0" lang="uk-UA" sz="2000" b="0" i="0" u="none" strike="noStrike" kern="1200" cap="none" spc="10" normalizeH="0" baseline="0" noProof="0" dirty="0">
                <a:ln>
                  <a:noFill/>
                </a:ln>
                <a:solidFill>
                  <a:prstClr val="black">
                    <a:lumMod val="65000"/>
                    <a:lumOff val="35000"/>
                  </a:prstClr>
                </a:solidFill>
                <a:effectLst/>
                <a:uLnTx/>
                <a:uFillTx/>
                <a:latin typeface="Century Schoolbook" panose="02040604050505020304"/>
                <a:ea typeface="+mn-ea"/>
                <a:cs typeface="+mn-cs"/>
              </a:rPr>
              <a:t>вівці» – недосвідчені учасники або такі, які просто нездатні самостійно обирати торгову стратегію. Вони піддаються загальним настроям на ринку, діють, пізно відкривають чи закривають позиції і виступають жертвами і джерелом заробітку тих учасників, які вчасно вгадали тренд.</a:t>
            </a:r>
          </a:p>
          <a:p>
            <a:pPr marL="182880" marR="0" lvl="0" indent="-182880" algn="just" defTabSz="914400" rtl="0" eaLnBrk="1" fontAlgn="auto" latinLnBrk="0" hangingPunct="1">
              <a:lnSpc>
                <a:spcPct val="95000"/>
              </a:lnSpc>
              <a:spcBef>
                <a:spcPts val="1400"/>
              </a:spcBef>
              <a:spcAft>
                <a:spcPts val="200"/>
              </a:spcAft>
              <a:buClr>
                <a:srgbClr val="FFD147"/>
              </a:buClr>
              <a:buSzPct val="80000"/>
              <a:buFont typeface="Arial" pitchFamily="34" charset="0"/>
              <a:buChar char="•"/>
              <a:tabLst/>
              <a:defRPr/>
            </a:pPr>
            <a:r>
              <a:rPr kumimoji="0" lang="en-US" sz="2000" b="0" i="0" u="none" strike="noStrike" kern="1200" cap="none" spc="10" normalizeH="0" baseline="0" noProof="0" dirty="0">
                <a:ln>
                  <a:noFill/>
                </a:ln>
                <a:solidFill>
                  <a:prstClr val="black">
                    <a:lumMod val="65000"/>
                    <a:lumOff val="35000"/>
                  </a:prstClr>
                </a:solidFill>
                <a:effectLst/>
                <a:uLnTx/>
                <a:uFillTx/>
                <a:latin typeface="Century Schoolbook" panose="02040604050505020304"/>
                <a:ea typeface="+mn-ea"/>
                <a:cs typeface="+mn-cs"/>
              </a:rPr>
              <a:t> «</a:t>
            </a:r>
            <a:r>
              <a:rPr kumimoji="0" lang="uk-UA" sz="2000" b="0" i="0" u="none" strike="noStrike" kern="1200" cap="none" spc="10" normalizeH="0" baseline="0" noProof="0" dirty="0">
                <a:ln>
                  <a:noFill/>
                </a:ln>
                <a:solidFill>
                  <a:prstClr val="black">
                    <a:lumMod val="65000"/>
                    <a:lumOff val="35000"/>
                  </a:prstClr>
                </a:solidFill>
                <a:effectLst/>
                <a:uLnTx/>
                <a:uFillTx/>
                <a:latin typeface="Century Schoolbook" panose="02040604050505020304"/>
                <a:ea typeface="+mn-ea"/>
                <a:cs typeface="+mn-cs"/>
              </a:rPr>
              <a:t>свині» – жадібні учасники торгів, які, вгадавши тренд, до останнього чекають ще більшої зміни цін активів на їхню користь, і програють, не встигаючи закрити позицію вчасно.</a:t>
            </a:r>
          </a:p>
        </p:txBody>
      </p:sp>
    </p:spTree>
    <p:extLst>
      <p:ext uri="{BB962C8B-B14F-4D97-AF65-F5344CB8AC3E}">
        <p14:creationId xmlns:p14="http://schemas.microsoft.com/office/powerpoint/2010/main" val="2571793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ідзаголовок 4">
            <a:extLst>
              <a:ext uri="{FF2B5EF4-FFF2-40B4-BE49-F238E27FC236}">
                <a16:creationId xmlns:a16="http://schemas.microsoft.com/office/drawing/2014/main" id="{EA6CE57D-2758-4E95-BCCF-B5C8113D8FE5}"/>
              </a:ext>
            </a:extLst>
          </p:cNvPr>
          <p:cNvSpPr>
            <a:spLocks noGrp="1"/>
          </p:cNvSpPr>
          <p:nvPr>
            <p:ph type="subTitle" idx="1"/>
          </p:nvPr>
        </p:nvSpPr>
        <p:spPr>
          <a:xfrm>
            <a:off x="828735" y="421105"/>
            <a:ext cx="10368654" cy="6108032"/>
          </a:xfrm>
        </p:spPr>
        <p:txBody>
          <a:bodyPr>
            <a:normAutofit lnSpcReduction="10000"/>
          </a:bodyPr>
          <a:lstStyle/>
          <a:p>
            <a:pPr algn="just"/>
            <a:r>
              <a:rPr lang="uk-UA" b="1" dirty="0">
                <a:solidFill>
                  <a:schemeClr val="tx1"/>
                </a:solidFill>
                <a:effectLst>
                  <a:outerShdw blurRad="38100" dist="38100" dir="2700000" algn="tl">
                    <a:srgbClr val="000000">
                      <a:alpha val="43137"/>
                    </a:srgbClr>
                  </a:outerShdw>
                </a:effectLst>
              </a:rPr>
              <a:t>Фактори, які впливають на валютний курс. Серед них можна виділити наступні: </a:t>
            </a:r>
          </a:p>
          <a:p>
            <a:pPr marL="457200" indent="-457200" algn="just">
              <a:buAutoNum type="arabicPeriod"/>
            </a:pPr>
            <a:r>
              <a:rPr lang="uk-UA" dirty="0">
                <a:solidFill>
                  <a:schemeClr val="accent1"/>
                </a:solidFill>
                <a:effectLst>
                  <a:outerShdw blurRad="38100" dist="38100" dir="2700000" algn="tl">
                    <a:srgbClr val="000000">
                      <a:alpha val="43137"/>
                    </a:srgbClr>
                  </a:outerShdw>
                </a:effectLst>
              </a:rPr>
              <a:t>Темп інфляції</a:t>
            </a:r>
          </a:p>
          <a:p>
            <a:pPr algn="just"/>
            <a:r>
              <a:rPr lang="uk-UA" dirty="0">
                <a:solidFill>
                  <a:schemeClr val="tx1"/>
                </a:solidFill>
              </a:rPr>
              <a:t>Співвідношення валют по їх купівельній спроможності (паритету купівельної спроможності), відображаючи дію закону вартості, служить своєрідним хребтом валютного курсу. Тому на валютний курс впливає темп інфляції. Чим вище темп інфляції в країні, тим нижче курс її валюти, якщо не протидіють інші фактори. Інфляційне знецінення грошей в країні викликає зниження купівельної спроможності і тенденцію до падіння їх курсу до валют країн, де темп інфляції нижче. Дана тенденція звичайно простежується в середньо- і довгостроковому плані. Вирівнювання валютного курсу, приведення його у відповідність з паритетом купівельної спроможності відбуваються в середньому протягом двох років. Залежність валютного курсу від темпу інфляції особливо велика у країн з великим об'ємом міжнародного обміну товарами, послугами і капіталами. Це пояснюється тим, що найбільш тісний зв'язок між динамікою валютного курсу і відносним темпом інфляції виявляється при розрахунку курсу на базі експортних цін.</a:t>
            </a:r>
          </a:p>
        </p:txBody>
      </p:sp>
    </p:spTree>
    <p:extLst>
      <p:ext uri="{BB962C8B-B14F-4D97-AF65-F5344CB8AC3E}">
        <p14:creationId xmlns:p14="http://schemas.microsoft.com/office/powerpoint/2010/main" val="689679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ідзаголовок 5">
            <a:extLst>
              <a:ext uri="{FF2B5EF4-FFF2-40B4-BE49-F238E27FC236}">
                <a16:creationId xmlns:a16="http://schemas.microsoft.com/office/drawing/2014/main" id="{952F08FE-D6CE-4249-9967-95B13AD3E4EC}"/>
              </a:ext>
            </a:extLst>
          </p:cNvPr>
          <p:cNvSpPr>
            <a:spLocks noGrp="1"/>
          </p:cNvSpPr>
          <p:nvPr>
            <p:ph type="subTitle" idx="1"/>
          </p:nvPr>
        </p:nvSpPr>
        <p:spPr>
          <a:xfrm>
            <a:off x="779546" y="680787"/>
            <a:ext cx="10395284" cy="6059103"/>
          </a:xfrm>
        </p:spPr>
        <p:txBody>
          <a:bodyPr>
            <a:normAutofit/>
          </a:bodyPr>
          <a:lstStyle/>
          <a:p>
            <a:pPr algn="just"/>
            <a:r>
              <a:rPr lang="uk-UA" dirty="0">
                <a:solidFill>
                  <a:schemeClr val="tx1"/>
                </a:solidFill>
              </a:rPr>
              <a:t>	Міжнародні валютні відносини виникли при використанні грошей у світогосподарських зв’язках та є економічними відносинами особливого виду. Розвиток міжнародних валютних відносин зумовлений зростанням продуктивних сил, створенням світового ринку, поглибленням міжнародного поділу праці (МПП), формуванням світової системи господарства, інтернаціоналізацією й глобалізацією господарських </a:t>
            </a:r>
            <a:r>
              <a:rPr lang="uk-UA" dirty="0" err="1">
                <a:solidFill>
                  <a:schemeClr val="tx1"/>
                </a:solidFill>
              </a:rPr>
              <a:t>зв’язків</a:t>
            </a:r>
            <a:r>
              <a:rPr lang="uk-UA" dirty="0">
                <a:solidFill>
                  <a:schemeClr val="tx1"/>
                </a:solidFill>
              </a:rPr>
              <a:t>.</a:t>
            </a:r>
          </a:p>
          <a:p>
            <a:pPr algn="just"/>
            <a:r>
              <a:rPr lang="uk-UA" dirty="0">
                <a:solidFill>
                  <a:schemeClr val="tx1"/>
                </a:solidFill>
              </a:rPr>
              <a:t>		Об’єктом валютних відносин виступають іноземні й національні валюти. Проте оскільки валюти як товар світового фінансового ринку взаємопов’язані та взаємозалежні з іншими його товарами (кредитами, фондовими цінностями, страховими продуктами й ін.), то об’єктом валютних відносин можуть бути всі продукти, наявні на глобальному фінансовому ринку як об’єкт купівлі-продажу.</a:t>
            </a:r>
          </a:p>
          <a:p>
            <a:endParaRPr lang="uk-UA" dirty="0"/>
          </a:p>
        </p:txBody>
      </p:sp>
    </p:spTree>
    <p:extLst>
      <p:ext uri="{BB962C8B-B14F-4D97-AF65-F5344CB8AC3E}">
        <p14:creationId xmlns:p14="http://schemas.microsoft.com/office/powerpoint/2010/main" val="1825909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ідзаголовок 4">
            <a:extLst>
              <a:ext uri="{FF2B5EF4-FFF2-40B4-BE49-F238E27FC236}">
                <a16:creationId xmlns:a16="http://schemas.microsoft.com/office/drawing/2014/main" id="{ADE6DD37-0B67-423C-BC74-3B1A821FFF90}"/>
              </a:ext>
            </a:extLst>
          </p:cNvPr>
          <p:cNvSpPr>
            <a:spLocks noGrp="1"/>
          </p:cNvSpPr>
          <p:nvPr>
            <p:ph type="subTitle" idx="1"/>
          </p:nvPr>
        </p:nvSpPr>
        <p:spPr>
          <a:xfrm>
            <a:off x="800100" y="171450"/>
            <a:ext cx="10325100" cy="6320790"/>
          </a:xfrm>
        </p:spPr>
        <p:txBody>
          <a:bodyPr>
            <a:normAutofit lnSpcReduction="10000"/>
          </a:bodyPr>
          <a:lstStyle/>
          <a:p>
            <a:pPr algn="just"/>
            <a:r>
              <a:rPr lang="uk-UA" dirty="0">
                <a:solidFill>
                  <a:schemeClr val="accent1"/>
                </a:solidFill>
                <a:effectLst>
                  <a:outerShdw blurRad="38100" dist="38100" dir="2700000" algn="tl">
                    <a:srgbClr val="000000">
                      <a:alpha val="43137"/>
                    </a:srgbClr>
                  </a:outerShdw>
                </a:effectLst>
              </a:rPr>
              <a:t>2. Стан платіжного балансу</a:t>
            </a:r>
          </a:p>
          <a:p>
            <a:pPr algn="just"/>
            <a:r>
              <a:rPr lang="uk-UA" dirty="0">
                <a:solidFill>
                  <a:schemeClr val="tx1"/>
                </a:solidFill>
              </a:rPr>
              <a:t>Активний платіжний баланс сприяє підвищенню курсу національної валюти, оскільки збільшується попит на неї з боку іноземних боржників. Пасивний платіжний баланс породжує тенденцію до зниження курсу національної валюти, так як боржники продають її на іноземну валюту для погашення своїх зовнішніх зобов'язань. </a:t>
            </a:r>
          </a:p>
          <a:p>
            <a:pPr algn="just"/>
            <a:r>
              <a:rPr lang="uk-UA" dirty="0">
                <a:solidFill>
                  <a:schemeClr val="accent1"/>
                </a:solidFill>
                <a:effectLst>
                  <a:outerShdw blurRad="38100" dist="38100" dir="2700000" algn="tl">
                    <a:srgbClr val="000000">
                      <a:alpha val="43137"/>
                    </a:srgbClr>
                  </a:outerShdw>
                </a:effectLst>
              </a:rPr>
              <a:t>3. Різниця процентних ставок в різних країнах</a:t>
            </a:r>
          </a:p>
          <a:p>
            <a:pPr algn="just"/>
            <a:r>
              <a:rPr lang="uk-UA" dirty="0">
                <a:solidFill>
                  <a:schemeClr val="tx1"/>
                </a:solidFill>
              </a:rPr>
              <a:t>Зміна процентних ставок в країні впливає за інших рівних умов на міжнародний рух капіталів, насамперед короткострокових. Підвищення процентної ставки стимулює приплив іноземних капіталів, а її зниження заохочує відплив капіталів, у тому числі національних, за кордон. </a:t>
            </a:r>
          </a:p>
          <a:p>
            <a:pPr algn="just"/>
            <a:r>
              <a:rPr lang="uk-UA" dirty="0">
                <a:solidFill>
                  <a:schemeClr val="accent1"/>
                </a:solidFill>
              </a:rPr>
              <a:t>4. Діяльність валютних ринків та спекулятивні валютні операції</a:t>
            </a:r>
          </a:p>
          <a:p>
            <a:pPr algn="just"/>
            <a:r>
              <a:rPr lang="uk-UA" dirty="0">
                <a:solidFill>
                  <a:schemeClr val="tx1"/>
                </a:solidFill>
              </a:rPr>
              <a:t>Якщо курс якої-небудь валюти має тенденцію до зниження, то фірми та банки завчасно продають її на більш стійкі валюти, що погіршує позиції ослабленої валюти. Валютні ринки швидко реагують на зміни в економіці та політиці, на коливання курсових співвідношень. Тим самим вони розширюють можливості валютної спекуляції та стихійного руху "гарячих" грошей.</a:t>
            </a:r>
          </a:p>
        </p:txBody>
      </p:sp>
    </p:spTree>
    <p:extLst>
      <p:ext uri="{BB962C8B-B14F-4D97-AF65-F5344CB8AC3E}">
        <p14:creationId xmlns:p14="http://schemas.microsoft.com/office/powerpoint/2010/main" val="1173264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ідзаголовок 4">
            <a:extLst>
              <a:ext uri="{FF2B5EF4-FFF2-40B4-BE49-F238E27FC236}">
                <a16:creationId xmlns:a16="http://schemas.microsoft.com/office/drawing/2014/main" id="{9A1A73C3-DD91-4BAC-8607-5C12E962A660}"/>
              </a:ext>
            </a:extLst>
          </p:cNvPr>
          <p:cNvSpPr>
            <a:spLocks noGrp="1"/>
          </p:cNvSpPr>
          <p:nvPr>
            <p:ph type="subTitle" idx="1"/>
          </p:nvPr>
        </p:nvSpPr>
        <p:spPr>
          <a:xfrm>
            <a:off x="914400" y="288758"/>
            <a:ext cx="10058400" cy="6203482"/>
          </a:xfrm>
        </p:spPr>
        <p:txBody>
          <a:bodyPr>
            <a:normAutofit/>
          </a:bodyPr>
          <a:lstStyle/>
          <a:p>
            <a:pPr algn="just"/>
            <a:r>
              <a:rPr lang="uk-UA" dirty="0">
                <a:solidFill>
                  <a:schemeClr val="accent1"/>
                </a:solidFill>
                <a:effectLst>
                  <a:outerShdw blurRad="38100" dist="38100" dir="2700000" algn="tl">
                    <a:srgbClr val="000000">
                      <a:alpha val="43137"/>
                    </a:srgbClr>
                  </a:outerShdw>
                </a:effectLst>
              </a:rPr>
              <a:t>5. Ступінь використання певної валюти на євроринку і в міжнародних розрахунках</a:t>
            </a:r>
          </a:p>
          <a:p>
            <a:pPr algn="just"/>
            <a:r>
              <a:rPr lang="uk-UA" dirty="0">
                <a:solidFill>
                  <a:schemeClr val="accent1"/>
                </a:solidFill>
                <a:effectLst>
                  <a:outerShdw blurRad="38100" dist="38100" dir="2700000" algn="tl">
                    <a:srgbClr val="000000">
                      <a:alpha val="43137"/>
                    </a:srgbClr>
                  </a:outerShdw>
                </a:effectLst>
              </a:rPr>
              <a:t>6. </a:t>
            </a:r>
            <a:r>
              <a:rPr lang="uk-UA" dirty="0">
                <a:solidFill>
                  <a:schemeClr val="tx1"/>
                </a:solidFill>
              </a:rPr>
              <a:t>На курсове співвідношення валют впливає також </a:t>
            </a:r>
            <a:r>
              <a:rPr lang="uk-UA" dirty="0">
                <a:solidFill>
                  <a:schemeClr val="accent1"/>
                </a:solidFill>
                <a:effectLst>
                  <a:outerShdw blurRad="38100" dist="38100" dir="2700000" algn="tl">
                    <a:srgbClr val="000000">
                      <a:alpha val="43137"/>
                    </a:srgbClr>
                  </a:outerShdw>
                </a:effectLst>
              </a:rPr>
              <a:t>прискорення або затримка міжнародних платежів.</a:t>
            </a:r>
            <a:r>
              <a:rPr lang="uk-UA" dirty="0"/>
              <a:t> </a:t>
            </a:r>
            <a:r>
              <a:rPr lang="uk-UA" dirty="0">
                <a:solidFill>
                  <a:schemeClr val="tx1"/>
                </a:solidFill>
              </a:rPr>
              <a:t>В очікуванні зниження курсу національної валюти імпортери прагнуть прискорити платежі в іноземній валюті, щоб не нести  втрат при підвищенні її курсу. При зміцненні національної валюти, навпаки, переважає її прагнення до затримки платежів в іноземній валюті. </a:t>
            </a:r>
          </a:p>
          <a:p>
            <a:pPr algn="just"/>
            <a:r>
              <a:rPr lang="uk-UA" dirty="0">
                <a:solidFill>
                  <a:schemeClr val="accent1"/>
                </a:solidFill>
                <a:effectLst>
                  <a:outerShdw blurRad="38100" dist="38100" dir="2700000" algn="tl">
                    <a:srgbClr val="000000">
                      <a:alpha val="43137"/>
                    </a:srgbClr>
                  </a:outerShdw>
                </a:effectLst>
              </a:rPr>
              <a:t>7. Ступінь довіри до валюти на національному та світових ринках</a:t>
            </a:r>
          </a:p>
          <a:p>
            <a:pPr algn="just"/>
            <a:r>
              <a:rPr lang="uk-UA" dirty="0">
                <a:solidFill>
                  <a:schemeClr val="tx1"/>
                </a:solidFill>
              </a:rPr>
              <a:t>Вона визначається станом економіки та політичною обстановкою в країні, а також розглянутими вище чинниками, що справляють вплив на валютний курс. </a:t>
            </a:r>
          </a:p>
          <a:p>
            <a:pPr algn="just"/>
            <a:r>
              <a:rPr lang="uk-UA" dirty="0">
                <a:solidFill>
                  <a:schemeClr val="tx1"/>
                </a:solidFill>
              </a:rPr>
              <a:t>Причому дилери враховують не тільки дані темпи економічного зростання, інфляції, рівень купівельної спроможності валюти, співвідношення попиту та пропозиції валюти, але і перспективи їх динаміки. </a:t>
            </a:r>
          </a:p>
        </p:txBody>
      </p:sp>
    </p:spTree>
    <p:extLst>
      <p:ext uri="{BB962C8B-B14F-4D97-AF65-F5344CB8AC3E}">
        <p14:creationId xmlns:p14="http://schemas.microsoft.com/office/powerpoint/2010/main" val="3645734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562772-08EA-4BA1-9410-94A6D203A1FE}"/>
              </a:ext>
            </a:extLst>
          </p:cNvPr>
          <p:cNvSpPr>
            <a:spLocks noGrp="1"/>
          </p:cNvSpPr>
          <p:nvPr>
            <p:ph type="title"/>
          </p:nvPr>
        </p:nvSpPr>
        <p:spPr/>
        <p:txBody>
          <a:bodyPr/>
          <a:lstStyle/>
          <a:p>
            <a:r>
              <a:rPr lang="uk-UA" dirty="0"/>
              <a:t>4. Етапи еволюції світової валютної системи</a:t>
            </a:r>
          </a:p>
        </p:txBody>
      </p:sp>
      <p:sp>
        <p:nvSpPr>
          <p:cNvPr id="3" name="Місце для вмісту 2">
            <a:extLst>
              <a:ext uri="{FF2B5EF4-FFF2-40B4-BE49-F238E27FC236}">
                <a16:creationId xmlns:a16="http://schemas.microsoft.com/office/drawing/2014/main" id="{0531D706-BB3C-4644-B20E-FB8FD10E6BCA}"/>
              </a:ext>
            </a:extLst>
          </p:cNvPr>
          <p:cNvSpPr>
            <a:spLocks noGrp="1"/>
          </p:cNvSpPr>
          <p:nvPr>
            <p:ph idx="1"/>
          </p:nvPr>
        </p:nvSpPr>
        <p:spPr/>
        <p:txBody>
          <a:bodyPr/>
          <a:lstStyle/>
          <a:p>
            <a:pPr marL="0" indent="0">
              <a:buNone/>
            </a:pPr>
            <a:r>
              <a:rPr lang="ru-RU" dirty="0"/>
              <a:t>До </a:t>
            </a:r>
            <a:r>
              <a:rPr lang="ru-RU" dirty="0" err="1"/>
              <a:t>сучасного</a:t>
            </a:r>
            <a:r>
              <a:rPr lang="ru-RU" dirty="0"/>
              <a:t> часу </a:t>
            </a:r>
            <a:r>
              <a:rPr lang="ru-RU" dirty="0" err="1"/>
              <a:t>світова</a:t>
            </a:r>
            <a:r>
              <a:rPr lang="ru-RU" dirty="0"/>
              <a:t> </a:t>
            </a:r>
            <a:r>
              <a:rPr lang="ru-RU" dirty="0" err="1"/>
              <a:t>валютна</a:t>
            </a:r>
            <a:r>
              <a:rPr lang="ru-RU" dirty="0"/>
              <a:t> система у </a:t>
            </a:r>
            <a:r>
              <a:rPr lang="ru-RU" dirty="0" err="1"/>
              <a:t>своєму</a:t>
            </a:r>
            <a:r>
              <a:rPr lang="ru-RU" dirty="0"/>
              <a:t> </a:t>
            </a:r>
            <a:r>
              <a:rPr lang="ru-RU" dirty="0" err="1"/>
              <a:t>розвитку</a:t>
            </a:r>
            <a:r>
              <a:rPr lang="ru-RU" dirty="0"/>
              <a:t> </a:t>
            </a:r>
            <a:r>
              <a:rPr lang="ru-RU" dirty="0" err="1"/>
              <a:t>пройшла</a:t>
            </a:r>
            <a:r>
              <a:rPr lang="ru-RU" dirty="0"/>
              <a:t> </a:t>
            </a:r>
            <a:r>
              <a:rPr lang="ru-RU" dirty="0" err="1"/>
              <a:t>чотири</a:t>
            </a:r>
            <a:r>
              <a:rPr lang="ru-RU" dirty="0"/>
              <a:t> </a:t>
            </a:r>
            <a:r>
              <a:rPr lang="ru-RU" dirty="0" err="1"/>
              <a:t>етапи</a:t>
            </a:r>
            <a:r>
              <a:rPr lang="ru-RU" dirty="0"/>
              <a:t>:</a:t>
            </a:r>
          </a:p>
          <a:p>
            <a:pPr marL="0" indent="0">
              <a:buNone/>
            </a:pPr>
            <a:r>
              <a:rPr lang="ru-RU" dirty="0"/>
              <a:t>1. </a:t>
            </a:r>
            <a:r>
              <a:rPr lang="ru-RU" dirty="0" err="1"/>
              <a:t>Паризька</a:t>
            </a:r>
            <a:r>
              <a:rPr lang="ru-RU" dirty="0"/>
              <a:t> </a:t>
            </a:r>
            <a:r>
              <a:rPr lang="ru-RU" dirty="0" err="1"/>
              <a:t>валютна</a:t>
            </a:r>
            <a:r>
              <a:rPr lang="ru-RU" dirty="0"/>
              <a:t> система (1867 р.);</a:t>
            </a:r>
          </a:p>
          <a:p>
            <a:pPr marL="0" indent="0">
              <a:buNone/>
            </a:pPr>
            <a:r>
              <a:rPr lang="ru-RU" dirty="0"/>
              <a:t>2. </a:t>
            </a:r>
            <a:r>
              <a:rPr lang="ru-RU" dirty="0" err="1"/>
              <a:t>Генуезька</a:t>
            </a:r>
            <a:r>
              <a:rPr lang="ru-RU" dirty="0"/>
              <a:t> </a:t>
            </a:r>
            <a:r>
              <a:rPr lang="ru-RU" dirty="0" err="1"/>
              <a:t>світова</a:t>
            </a:r>
            <a:r>
              <a:rPr lang="ru-RU" dirty="0"/>
              <a:t> </a:t>
            </a:r>
            <a:r>
              <a:rPr lang="ru-RU" dirty="0" err="1"/>
              <a:t>валютна</a:t>
            </a:r>
            <a:r>
              <a:rPr lang="ru-RU" dirty="0"/>
              <a:t> система (1922 р.); </a:t>
            </a:r>
          </a:p>
          <a:p>
            <a:pPr marL="0" indent="0">
              <a:buNone/>
            </a:pPr>
            <a:r>
              <a:rPr lang="ru-RU" dirty="0"/>
              <a:t>3. Бреттон-</a:t>
            </a:r>
            <a:r>
              <a:rPr lang="ru-RU" dirty="0" err="1"/>
              <a:t>Вудська</a:t>
            </a:r>
            <a:r>
              <a:rPr lang="ru-RU" dirty="0"/>
              <a:t> </a:t>
            </a:r>
            <a:r>
              <a:rPr lang="ru-RU" dirty="0" err="1"/>
              <a:t>валютна</a:t>
            </a:r>
            <a:r>
              <a:rPr lang="ru-RU" dirty="0"/>
              <a:t> система (липень 1944 р.);</a:t>
            </a:r>
          </a:p>
          <a:p>
            <a:pPr marL="0" indent="0">
              <a:buNone/>
            </a:pPr>
            <a:r>
              <a:rPr lang="ru-RU" dirty="0"/>
              <a:t>4. </a:t>
            </a:r>
            <a:r>
              <a:rPr lang="ru-RU" dirty="0" err="1"/>
              <a:t>Ямайська</a:t>
            </a:r>
            <a:r>
              <a:rPr lang="ru-RU" dirty="0"/>
              <a:t> (</a:t>
            </a:r>
            <a:r>
              <a:rPr lang="ru-RU" dirty="0" err="1"/>
              <a:t>Кінгстонська</a:t>
            </a:r>
            <a:r>
              <a:rPr lang="ru-RU" dirty="0"/>
              <a:t>) </a:t>
            </a:r>
            <a:r>
              <a:rPr lang="ru-RU" dirty="0" err="1"/>
              <a:t>валютна</a:t>
            </a:r>
            <a:r>
              <a:rPr lang="ru-RU" dirty="0"/>
              <a:t> система (</a:t>
            </a:r>
            <a:r>
              <a:rPr lang="ru-RU" dirty="0" err="1"/>
              <a:t>січень</a:t>
            </a:r>
            <a:r>
              <a:rPr lang="ru-RU" dirty="0"/>
              <a:t> 1976 р.).</a:t>
            </a:r>
            <a:endParaRPr lang="uk-UA" dirty="0"/>
          </a:p>
        </p:txBody>
      </p:sp>
    </p:spTree>
    <p:extLst>
      <p:ext uri="{BB962C8B-B14F-4D97-AF65-F5344CB8AC3E}">
        <p14:creationId xmlns:p14="http://schemas.microsoft.com/office/powerpoint/2010/main" val="4293153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Как золотой стандарт оказался на свалке истории — Минфин">
            <a:extLst>
              <a:ext uri="{FF2B5EF4-FFF2-40B4-BE49-F238E27FC236}">
                <a16:creationId xmlns:a16="http://schemas.microsoft.com/office/drawing/2014/main" id="{B0A39D1F-8A03-4BFA-A35C-9BBBBFD61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6949" y="1828143"/>
            <a:ext cx="4812411" cy="259129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4E64EEFF-1D0D-476E-ABE0-64AE69A46EC9}"/>
              </a:ext>
            </a:extLst>
          </p:cNvPr>
          <p:cNvSpPr>
            <a:spLocks noGrp="1"/>
          </p:cNvSpPr>
          <p:nvPr>
            <p:ph type="title"/>
          </p:nvPr>
        </p:nvSpPr>
        <p:spPr>
          <a:xfrm>
            <a:off x="342900" y="2995"/>
            <a:ext cx="10869168" cy="1398767"/>
          </a:xfrm>
        </p:spPr>
        <p:txBody>
          <a:bodyPr>
            <a:normAutofit/>
          </a:bodyPr>
          <a:lstStyle/>
          <a:p>
            <a:r>
              <a:rPr lang="ru-RU" dirty="0" err="1"/>
              <a:t>Золотий</a:t>
            </a:r>
            <a:r>
              <a:rPr lang="ru-RU" dirty="0"/>
              <a:t> стандарт </a:t>
            </a:r>
            <a:r>
              <a:rPr lang="ru-RU" dirty="0" err="1"/>
              <a:t>Парижська</a:t>
            </a:r>
            <a:r>
              <a:rPr lang="ru-RU" dirty="0"/>
              <a:t> </a:t>
            </a:r>
            <a:r>
              <a:rPr lang="ru-RU" dirty="0" err="1"/>
              <a:t>валютна</a:t>
            </a:r>
            <a:r>
              <a:rPr lang="ru-RU" dirty="0"/>
              <a:t> система – </a:t>
            </a:r>
            <a:r>
              <a:rPr lang="ru-RU" dirty="0" err="1"/>
              <a:t>із</a:t>
            </a:r>
            <a:r>
              <a:rPr lang="ru-RU" dirty="0"/>
              <a:t> 1867 р.</a:t>
            </a:r>
            <a:endParaRPr lang="uk-UA" dirty="0"/>
          </a:p>
        </p:txBody>
      </p:sp>
      <p:sp>
        <p:nvSpPr>
          <p:cNvPr id="3" name="Місце для вмісту 2">
            <a:extLst>
              <a:ext uri="{FF2B5EF4-FFF2-40B4-BE49-F238E27FC236}">
                <a16:creationId xmlns:a16="http://schemas.microsoft.com/office/drawing/2014/main" id="{F1E2DEB8-3921-40D1-954C-A7848711F9E8}"/>
              </a:ext>
            </a:extLst>
          </p:cNvPr>
          <p:cNvSpPr>
            <a:spLocks noGrp="1"/>
          </p:cNvSpPr>
          <p:nvPr>
            <p:ph idx="1"/>
          </p:nvPr>
        </p:nvSpPr>
        <p:spPr>
          <a:xfrm>
            <a:off x="6096000" y="899160"/>
            <a:ext cx="4980432" cy="5958840"/>
          </a:xfrm>
        </p:spPr>
        <p:txBody>
          <a:bodyPr>
            <a:normAutofit fontScale="92500" lnSpcReduction="10000"/>
          </a:bodyPr>
          <a:lstStyle/>
          <a:p>
            <a:pPr algn="just"/>
            <a:r>
              <a:rPr lang="ru-RU" dirty="0" err="1"/>
              <a:t>Золотий</a:t>
            </a:r>
            <a:r>
              <a:rPr lang="ru-RU" dirty="0"/>
              <a:t> стандарт - перша </a:t>
            </a:r>
            <a:r>
              <a:rPr lang="ru-RU" dirty="0" err="1"/>
              <a:t>міжнародна</a:t>
            </a:r>
            <a:r>
              <a:rPr lang="ru-RU" dirty="0"/>
              <a:t> </a:t>
            </a:r>
            <a:r>
              <a:rPr lang="ru-RU" dirty="0" err="1"/>
              <a:t>валютна</a:t>
            </a:r>
            <a:r>
              <a:rPr lang="ru-RU" dirty="0"/>
              <a:t> система, заснована на золотому </a:t>
            </a:r>
            <a:r>
              <a:rPr lang="ru-RU" dirty="0" err="1"/>
              <a:t>паритеті</a:t>
            </a:r>
            <a:r>
              <a:rPr lang="ru-RU" dirty="0"/>
              <a:t>. Ера золотого стандарту </a:t>
            </a:r>
            <a:r>
              <a:rPr lang="ru-RU" dirty="0" err="1"/>
              <a:t>почалася</a:t>
            </a:r>
            <a:r>
              <a:rPr lang="ru-RU" dirty="0"/>
              <a:t> в 1821 </a:t>
            </a:r>
            <a:r>
              <a:rPr lang="ru-RU" dirty="0" err="1"/>
              <a:t>році</a:t>
            </a:r>
            <a:r>
              <a:rPr lang="ru-RU" dirty="0"/>
              <a:t>, коли </a:t>
            </a:r>
            <a:r>
              <a:rPr lang="ru-RU" dirty="0" err="1"/>
              <a:t>незабаром</a:t>
            </a:r>
            <a:r>
              <a:rPr lang="ru-RU" dirty="0"/>
              <a:t> за </a:t>
            </a:r>
            <a:r>
              <a:rPr lang="ru-RU" dirty="0" err="1"/>
              <a:t>закінченням</a:t>
            </a:r>
            <a:r>
              <a:rPr lang="ru-RU" dirty="0"/>
              <a:t> </a:t>
            </a:r>
            <a:r>
              <a:rPr lang="ru-RU" dirty="0" err="1"/>
              <a:t>наполеонівських</a:t>
            </a:r>
            <a:r>
              <a:rPr lang="ru-RU" dirty="0"/>
              <a:t> </a:t>
            </a:r>
            <a:r>
              <a:rPr lang="ru-RU" dirty="0" err="1"/>
              <a:t>воєн</a:t>
            </a:r>
            <a:r>
              <a:rPr lang="ru-RU" dirty="0"/>
              <a:t>, </a:t>
            </a:r>
            <a:r>
              <a:rPr lang="ru-RU" dirty="0" err="1"/>
              <a:t>Британська</a:t>
            </a:r>
            <a:r>
              <a:rPr lang="ru-RU" dirty="0"/>
              <a:t> </a:t>
            </a:r>
            <a:r>
              <a:rPr lang="ru-RU" dirty="0" err="1"/>
              <a:t>імперія</a:t>
            </a:r>
            <a:r>
              <a:rPr lang="ru-RU" dirty="0"/>
              <a:t> </a:t>
            </a:r>
            <a:r>
              <a:rPr lang="ru-RU" dirty="0" err="1"/>
              <a:t>зробила</a:t>
            </a:r>
            <a:r>
              <a:rPr lang="ru-RU" dirty="0"/>
              <a:t> фунт </a:t>
            </a:r>
            <a:r>
              <a:rPr lang="ru-RU" dirty="0" err="1"/>
              <a:t>стерлінгів</a:t>
            </a:r>
            <a:r>
              <a:rPr lang="ru-RU" dirty="0"/>
              <a:t> </a:t>
            </a:r>
            <a:r>
              <a:rPr lang="ru-RU" dirty="0" err="1"/>
              <a:t>конвертованим</a:t>
            </a:r>
            <a:r>
              <a:rPr lang="ru-RU" dirty="0"/>
              <a:t> у золото. </a:t>
            </a:r>
            <a:r>
              <a:rPr lang="ru-RU" dirty="0" err="1"/>
              <a:t>Офіційна</a:t>
            </a:r>
            <a:r>
              <a:rPr lang="ru-RU" dirty="0"/>
              <a:t> </a:t>
            </a:r>
            <a:r>
              <a:rPr lang="ru-RU" dirty="0" err="1"/>
              <a:t>ціна</a:t>
            </a:r>
            <a:r>
              <a:rPr lang="ru-RU" dirty="0"/>
              <a:t> золота становила 4,248 </a:t>
            </a:r>
            <a:r>
              <a:rPr lang="ru-RU" dirty="0" err="1"/>
              <a:t>ф.ст</a:t>
            </a:r>
            <a:r>
              <a:rPr lang="ru-RU" dirty="0"/>
              <a:t>. за </a:t>
            </a:r>
            <a:r>
              <a:rPr lang="ru-RU" dirty="0" err="1"/>
              <a:t>унцію</a:t>
            </a:r>
            <a:r>
              <a:rPr lang="ru-RU" dirty="0"/>
              <a:t>. </a:t>
            </a:r>
            <a:r>
              <a:rPr lang="ru-RU" dirty="0" err="1"/>
              <a:t>Незабаром</a:t>
            </a:r>
            <a:r>
              <a:rPr lang="ru-RU" dirty="0"/>
              <a:t> і США </a:t>
            </a:r>
            <a:r>
              <a:rPr lang="ru-RU" dirty="0" err="1"/>
              <a:t>зробили</a:t>
            </a:r>
            <a:r>
              <a:rPr lang="ru-RU" dirty="0"/>
              <a:t> те ж </a:t>
            </a:r>
            <a:r>
              <a:rPr lang="ru-RU" dirty="0" err="1"/>
              <a:t>саме</a:t>
            </a:r>
            <a:r>
              <a:rPr lang="ru-RU" dirty="0"/>
              <a:t> і з </a:t>
            </a:r>
            <a:r>
              <a:rPr lang="ru-RU" dirty="0" err="1"/>
              <a:t>американським</a:t>
            </a:r>
            <a:r>
              <a:rPr lang="ru-RU" dirty="0"/>
              <a:t> </a:t>
            </a:r>
            <a:r>
              <a:rPr lang="ru-RU" dirty="0" err="1"/>
              <a:t>доларом</a:t>
            </a:r>
            <a:r>
              <a:rPr lang="ru-RU" dirty="0"/>
              <a:t>. З 1837 по 1934 р. </a:t>
            </a:r>
            <a:r>
              <a:rPr lang="ru-RU" dirty="0" err="1"/>
              <a:t>золотий</a:t>
            </a:r>
            <a:r>
              <a:rPr lang="ru-RU" dirty="0"/>
              <a:t> </a:t>
            </a:r>
            <a:r>
              <a:rPr lang="ru-RU" dirty="0" err="1"/>
              <a:t>вміст</a:t>
            </a:r>
            <a:r>
              <a:rPr lang="ru-RU" dirty="0"/>
              <a:t> </a:t>
            </a:r>
            <a:r>
              <a:rPr lang="ru-RU" dirty="0" err="1"/>
              <a:t>долара</a:t>
            </a:r>
            <a:r>
              <a:rPr lang="ru-RU" dirty="0"/>
              <a:t> </a:t>
            </a:r>
            <a:r>
              <a:rPr lang="ru-RU" dirty="0" err="1"/>
              <a:t>було</a:t>
            </a:r>
            <a:r>
              <a:rPr lang="ru-RU" dirty="0"/>
              <a:t> </a:t>
            </a:r>
            <a:r>
              <a:rPr lang="ru-RU" dirty="0" err="1"/>
              <a:t>зафіксовано</a:t>
            </a:r>
            <a:r>
              <a:rPr lang="ru-RU" dirty="0"/>
              <a:t> шляхом </a:t>
            </a:r>
            <a:r>
              <a:rPr lang="ru-RU" dirty="0" err="1"/>
              <a:t>встановлення</a:t>
            </a:r>
            <a:r>
              <a:rPr lang="ru-RU" dirty="0"/>
              <a:t> </a:t>
            </a:r>
            <a:r>
              <a:rPr lang="ru-RU" dirty="0" err="1"/>
              <a:t>офіційної</a:t>
            </a:r>
            <a:r>
              <a:rPr lang="ru-RU" dirty="0"/>
              <a:t> </a:t>
            </a:r>
            <a:r>
              <a:rPr lang="ru-RU" dirty="0" err="1"/>
              <a:t>ціни</a:t>
            </a:r>
            <a:r>
              <a:rPr lang="ru-RU" dirty="0"/>
              <a:t> на золото на </a:t>
            </a:r>
            <a:r>
              <a:rPr lang="ru-RU" dirty="0" err="1"/>
              <a:t>рівні</a:t>
            </a:r>
            <a:r>
              <a:rPr lang="ru-RU" dirty="0"/>
              <a:t> 20,672 дол. за </a:t>
            </a:r>
            <a:r>
              <a:rPr lang="ru-RU" dirty="0" err="1"/>
              <a:t>унцію</a:t>
            </a:r>
            <a:r>
              <a:rPr lang="ru-RU" dirty="0"/>
              <a:t>.</a:t>
            </a:r>
          </a:p>
          <a:p>
            <a:pPr algn="just"/>
            <a:r>
              <a:rPr lang="ru-RU" dirty="0" err="1"/>
              <a:t>Співвідношення</a:t>
            </a:r>
            <a:r>
              <a:rPr lang="ru-RU" dirty="0"/>
              <a:t> </a:t>
            </a:r>
            <a:r>
              <a:rPr lang="ru-RU" dirty="0" err="1"/>
              <a:t>між</a:t>
            </a:r>
            <a:r>
              <a:rPr lang="ru-RU" dirty="0"/>
              <a:t> </a:t>
            </a:r>
            <a:r>
              <a:rPr lang="ru-RU" dirty="0" err="1"/>
              <a:t>ціною</a:t>
            </a:r>
            <a:r>
              <a:rPr lang="ru-RU" dirty="0"/>
              <a:t> на золото, </a:t>
            </a:r>
            <a:r>
              <a:rPr lang="ru-RU" dirty="0" err="1"/>
              <a:t>вираженої</a:t>
            </a:r>
            <a:r>
              <a:rPr lang="ru-RU" dirty="0"/>
              <a:t> в </a:t>
            </a:r>
            <a:r>
              <a:rPr lang="ru-RU" dirty="0" err="1"/>
              <a:t>доларах</a:t>
            </a:r>
            <a:r>
              <a:rPr lang="ru-RU" dirty="0"/>
              <a:t> і фунтах, становила </a:t>
            </a:r>
            <a:r>
              <a:rPr lang="ru-RU" dirty="0" err="1"/>
              <a:t>валютний</a:t>
            </a:r>
            <a:r>
              <a:rPr lang="ru-RU" dirty="0"/>
              <a:t> курс: 20,672 / 4,248 = 4,866 дол., </a:t>
            </a:r>
            <a:r>
              <a:rPr lang="ru-RU" dirty="0" err="1"/>
              <a:t>Тобто</a:t>
            </a:r>
            <a:r>
              <a:rPr lang="ru-RU" dirty="0"/>
              <a:t> за 1 фунт давали 4,866 дол. </a:t>
            </a:r>
            <a:r>
              <a:rPr lang="ru-RU" dirty="0" err="1"/>
              <a:t>Цей</a:t>
            </a:r>
            <a:r>
              <a:rPr lang="ru-RU" dirty="0"/>
              <a:t> </a:t>
            </a:r>
            <a:r>
              <a:rPr lang="ru-RU" dirty="0" err="1"/>
              <a:t>фіксований</a:t>
            </a:r>
            <a:r>
              <a:rPr lang="ru-RU" dirty="0"/>
              <a:t> </a:t>
            </a:r>
            <a:r>
              <a:rPr lang="ru-RU" dirty="0" err="1"/>
              <a:t>валютний</a:t>
            </a:r>
            <a:r>
              <a:rPr lang="ru-RU" dirty="0"/>
              <a:t> курс </a:t>
            </a:r>
            <a:r>
              <a:rPr lang="ru-RU" dirty="0" err="1"/>
              <a:t>називався</a:t>
            </a:r>
            <a:r>
              <a:rPr lang="ru-RU" dirty="0"/>
              <a:t> золотим паритетом.</a:t>
            </a:r>
            <a:endParaRPr lang="uk-UA" dirty="0"/>
          </a:p>
        </p:txBody>
      </p:sp>
      <p:pic>
        <p:nvPicPr>
          <p:cNvPr id="7" name="Рисунок 6">
            <a:extLst>
              <a:ext uri="{FF2B5EF4-FFF2-40B4-BE49-F238E27FC236}">
                <a16:creationId xmlns:a16="http://schemas.microsoft.com/office/drawing/2014/main" id="{5DE784A8-C39B-4E63-989E-111B4BA7DAEA}"/>
              </a:ext>
            </a:extLst>
          </p:cNvPr>
          <p:cNvPicPr>
            <a:picLocks noChangeAspect="1"/>
          </p:cNvPicPr>
          <p:nvPr/>
        </p:nvPicPr>
        <p:blipFill rotWithShape="1">
          <a:blip r:embed="rId3"/>
          <a:srcRect b="7778"/>
          <a:stretch/>
        </p:blipFill>
        <p:spPr>
          <a:xfrm>
            <a:off x="1" y="3596640"/>
            <a:ext cx="4890460" cy="3261360"/>
          </a:xfrm>
          <a:prstGeom prst="rect">
            <a:avLst/>
          </a:prstGeom>
        </p:spPr>
      </p:pic>
    </p:spTree>
    <p:extLst>
      <p:ext uri="{BB962C8B-B14F-4D97-AF65-F5344CB8AC3E}">
        <p14:creationId xmlns:p14="http://schemas.microsoft.com/office/powerpoint/2010/main" val="4038206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ак Америка &quot;отвязала&quot; доллар от золота и превратила его в главную мировую  валюту - KP.RU">
            <a:extLst>
              <a:ext uri="{FF2B5EF4-FFF2-40B4-BE49-F238E27FC236}">
                <a16:creationId xmlns:a16="http://schemas.microsoft.com/office/drawing/2014/main" id="{D9F880C9-7125-4034-B3C3-525E88204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99360"/>
            <a:ext cx="6206344" cy="4358640"/>
          </a:xfrm>
          <a:prstGeom prst="rect">
            <a:avLst/>
          </a:prstGeom>
          <a:noFill/>
          <a:extLst>
            <a:ext uri="{909E8E84-426E-40DD-AFC4-6F175D3DCCD1}">
              <a14:hiddenFill xmlns:a14="http://schemas.microsoft.com/office/drawing/2010/main">
                <a:solidFill>
                  <a:srgbClr val="FFFFFF"/>
                </a:solidFill>
              </a14:hiddenFill>
            </a:ext>
          </a:extLst>
        </p:spPr>
      </p:pic>
      <p:sp>
        <p:nvSpPr>
          <p:cNvPr id="3" name="Місце для вмісту 2">
            <a:extLst>
              <a:ext uri="{FF2B5EF4-FFF2-40B4-BE49-F238E27FC236}">
                <a16:creationId xmlns:a16="http://schemas.microsoft.com/office/drawing/2014/main" id="{0940DBFB-BAF6-4FA0-8165-11109B498D06}"/>
              </a:ext>
            </a:extLst>
          </p:cNvPr>
          <p:cNvSpPr>
            <a:spLocks noGrp="1"/>
          </p:cNvSpPr>
          <p:nvPr>
            <p:ph idx="1"/>
          </p:nvPr>
        </p:nvSpPr>
        <p:spPr>
          <a:xfrm>
            <a:off x="6096000" y="2301240"/>
            <a:ext cx="5120640" cy="4556760"/>
          </a:xfrm>
        </p:spPr>
        <p:txBody>
          <a:bodyPr>
            <a:normAutofit lnSpcReduction="10000"/>
          </a:bodyPr>
          <a:lstStyle/>
          <a:p>
            <a:pPr algn="just"/>
            <a:r>
              <a:rPr lang="ru-RU" dirty="0" err="1"/>
              <a:t>Валютні</a:t>
            </a:r>
            <a:r>
              <a:rPr lang="ru-RU" dirty="0"/>
              <a:t> </a:t>
            </a:r>
            <a:r>
              <a:rPr lang="ru-RU" dirty="0" err="1"/>
              <a:t>курси</a:t>
            </a:r>
            <a:r>
              <a:rPr lang="ru-RU" dirty="0"/>
              <a:t> могли </a:t>
            </a:r>
            <a:r>
              <a:rPr lang="ru-RU" dirty="0" err="1"/>
              <a:t>коливатися</a:t>
            </a:r>
            <a:r>
              <a:rPr lang="ru-RU" dirty="0"/>
              <a:t> </a:t>
            </a:r>
            <a:r>
              <a:rPr lang="ru-RU" dirty="0" err="1"/>
              <a:t>навколо</a:t>
            </a:r>
            <a:r>
              <a:rPr lang="ru-RU" dirty="0"/>
              <a:t> золотого паритету в рамках </a:t>
            </a:r>
            <a:r>
              <a:rPr lang="ru-RU" dirty="0" err="1"/>
              <a:t>золотих</a:t>
            </a:r>
            <a:r>
              <a:rPr lang="ru-RU" dirty="0"/>
              <a:t> </a:t>
            </a:r>
            <a:r>
              <a:rPr lang="ru-RU" dirty="0" err="1"/>
              <a:t>точок</a:t>
            </a:r>
            <a:r>
              <a:rPr lang="ru-RU" dirty="0"/>
              <a:t>. В межах </a:t>
            </a:r>
            <a:r>
              <a:rPr lang="ru-RU" dirty="0" err="1"/>
              <a:t>золотих</a:t>
            </a:r>
            <a:r>
              <a:rPr lang="ru-RU" dirty="0"/>
              <a:t> </a:t>
            </a:r>
            <a:r>
              <a:rPr lang="ru-RU" dirty="0" err="1"/>
              <a:t>точок</a:t>
            </a:r>
            <a:r>
              <a:rPr lang="ru-RU" dirty="0"/>
              <a:t> </a:t>
            </a:r>
            <a:r>
              <a:rPr lang="ru-RU" dirty="0" err="1"/>
              <a:t>валютний</a:t>
            </a:r>
            <a:r>
              <a:rPr lang="ru-RU" dirty="0"/>
              <a:t> курс </a:t>
            </a:r>
            <a:r>
              <a:rPr lang="ru-RU" dirty="0" err="1"/>
              <a:t>визначався</a:t>
            </a:r>
            <a:r>
              <a:rPr lang="ru-RU" dirty="0"/>
              <a:t> на </a:t>
            </a:r>
            <a:r>
              <a:rPr lang="ru-RU" dirty="0" err="1"/>
              <a:t>основі</a:t>
            </a:r>
            <a:r>
              <a:rPr lang="ru-RU" dirty="0"/>
              <a:t> </a:t>
            </a:r>
            <a:r>
              <a:rPr lang="ru-RU" dirty="0" err="1"/>
              <a:t>попиту</a:t>
            </a:r>
            <a:r>
              <a:rPr lang="ru-RU" dirty="0"/>
              <a:t> і </a:t>
            </a:r>
            <a:r>
              <a:rPr lang="ru-RU" dirty="0" err="1"/>
              <a:t>пропозиції</a:t>
            </a:r>
            <a:r>
              <a:rPr lang="ru-RU" dirty="0"/>
              <a:t>. У </a:t>
            </a:r>
            <a:r>
              <a:rPr lang="ru-RU" dirty="0" err="1"/>
              <a:t>випадку</a:t>
            </a:r>
            <a:r>
              <a:rPr lang="ru-RU" dirty="0"/>
              <a:t> </a:t>
            </a:r>
            <a:r>
              <a:rPr lang="ru-RU" dirty="0" err="1"/>
              <a:t>зниження</a:t>
            </a:r>
            <a:r>
              <a:rPr lang="ru-RU" dirty="0"/>
              <a:t> курсу </a:t>
            </a:r>
            <a:r>
              <a:rPr lang="ru-RU" dirty="0" err="1"/>
              <a:t>нижче</a:t>
            </a:r>
            <a:r>
              <a:rPr lang="ru-RU" dirty="0"/>
              <a:t> </a:t>
            </a:r>
            <a:r>
              <a:rPr lang="ru-RU" dirty="0" err="1"/>
              <a:t>золотих</a:t>
            </a:r>
            <a:r>
              <a:rPr lang="ru-RU" dirty="0"/>
              <a:t> </a:t>
            </a:r>
            <a:r>
              <a:rPr lang="ru-RU" dirty="0" err="1"/>
              <a:t>точок</a:t>
            </a:r>
            <a:r>
              <a:rPr lang="ru-RU" dirty="0"/>
              <a:t>, </a:t>
            </a:r>
            <a:r>
              <a:rPr lang="ru-RU" dirty="0" err="1"/>
              <a:t>починався</a:t>
            </a:r>
            <a:r>
              <a:rPr lang="ru-RU" dirty="0"/>
              <a:t> </a:t>
            </a:r>
            <a:r>
              <a:rPr lang="ru-RU" dirty="0" err="1"/>
              <a:t>відплив</a:t>
            </a:r>
            <a:r>
              <a:rPr lang="ru-RU" dirty="0"/>
              <a:t> золота з </a:t>
            </a:r>
            <a:r>
              <a:rPr lang="ru-RU" dirty="0" err="1"/>
              <a:t>країни</a:t>
            </a:r>
            <a:r>
              <a:rPr lang="ru-RU" dirty="0"/>
              <a:t>, </a:t>
            </a:r>
            <a:r>
              <a:rPr lang="ru-RU" dirty="0" err="1"/>
              <a:t>що</a:t>
            </a:r>
            <a:r>
              <a:rPr lang="ru-RU" dirty="0"/>
              <a:t> </a:t>
            </a:r>
            <a:r>
              <a:rPr lang="ru-RU" dirty="0" err="1"/>
              <a:t>повертало</a:t>
            </a:r>
            <a:r>
              <a:rPr lang="ru-RU" dirty="0"/>
              <a:t> курс на </a:t>
            </a:r>
            <a:r>
              <a:rPr lang="ru-RU" dirty="0" err="1"/>
              <a:t>місце</a:t>
            </a:r>
            <a:r>
              <a:rPr lang="ru-RU" dirty="0"/>
              <a:t>. </a:t>
            </a:r>
            <a:r>
              <a:rPr lang="ru-RU" dirty="0" err="1"/>
              <a:t>Навпаки</a:t>
            </a:r>
            <a:r>
              <a:rPr lang="ru-RU" dirty="0"/>
              <a:t>, </a:t>
            </a:r>
            <a:r>
              <a:rPr lang="ru-RU" dirty="0" err="1"/>
              <a:t>зростання</a:t>
            </a:r>
            <a:r>
              <a:rPr lang="ru-RU" dirty="0"/>
              <a:t> курсу </a:t>
            </a:r>
            <a:r>
              <a:rPr lang="ru-RU" dirty="0" err="1"/>
              <a:t>вище</a:t>
            </a:r>
            <a:r>
              <a:rPr lang="ru-RU" dirty="0"/>
              <a:t> </a:t>
            </a:r>
            <a:r>
              <a:rPr lang="ru-RU" dirty="0" err="1"/>
              <a:t>золотих</a:t>
            </a:r>
            <a:r>
              <a:rPr lang="ru-RU" dirty="0"/>
              <a:t> </a:t>
            </a:r>
            <a:r>
              <a:rPr lang="ru-RU" dirty="0" err="1"/>
              <a:t>точок</a:t>
            </a:r>
            <a:r>
              <a:rPr lang="ru-RU" dirty="0"/>
              <a:t> </a:t>
            </a:r>
            <a:r>
              <a:rPr lang="ru-RU" dirty="0" err="1"/>
              <a:t>стримувався</a:t>
            </a:r>
            <a:r>
              <a:rPr lang="ru-RU" dirty="0"/>
              <a:t> </a:t>
            </a:r>
            <a:r>
              <a:rPr lang="ru-RU" dirty="0" err="1"/>
              <a:t>припливом</a:t>
            </a:r>
            <a:r>
              <a:rPr lang="ru-RU" dirty="0"/>
              <a:t> золота. </a:t>
            </a:r>
            <a:r>
              <a:rPr lang="ru-RU" dirty="0" err="1"/>
              <a:t>Юридично</a:t>
            </a:r>
            <a:r>
              <a:rPr lang="ru-RU" dirty="0"/>
              <a:t> система золотого стандарту </a:t>
            </a:r>
            <a:r>
              <a:rPr lang="ru-RU" dirty="0" err="1"/>
              <a:t>була</a:t>
            </a:r>
            <a:r>
              <a:rPr lang="ru-RU" dirty="0"/>
              <a:t> оформлена </a:t>
            </a:r>
            <a:r>
              <a:rPr lang="ru-RU" dirty="0" err="1"/>
              <a:t>міждержавною</a:t>
            </a:r>
            <a:r>
              <a:rPr lang="ru-RU" dirty="0"/>
              <a:t> </a:t>
            </a:r>
            <a:r>
              <a:rPr lang="ru-RU" dirty="0" err="1"/>
              <a:t>угодою</a:t>
            </a:r>
            <a:r>
              <a:rPr lang="ru-RU" dirty="0"/>
              <a:t> на </a:t>
            </a:r>
            <a:r>
              <a:rPr lang="ru-RU" dirty="0" err="1"/>
              <a:t>конференції</a:t>
            </a:r>
            <a:r>
              <a:rPr lang="ru-RU" dirty="0"/>
              <a:t> в </a:t>
            </a:r>
            <a:r>
              <a:rPr lang="ru-RU" dirty="0" err="1"/>
              <a:t>Парижі</a:t>
            </a:r>
            <a:r>
              <a:rPr lang="ru-RU" dirty="0"/>
              <a:t> в 1867 р. </a:t>
            </a:r>
            <a:r>
              <a:rPr lang="ru-RU" dirty="0" err="1"/>
              <a:t>Відповідно</a:t>
            </a:r>
            <a:r>
              <a:rPr lang="ru-RU" dirty="0"/>
              <a:t> до </a:t>
            </a:r>
            <a:r>
              <a:rPr lang="ru-RU" dirty="0" err="1"/>
              <a:t>цієї</a:t>
            </a:r>
            <a:r>
              <a:rPr lang="ru-RU" dirty="0"/>
              <a:t> угоди золото </a:t>
            </a:r>
            <a:r>
              <a:rPr lang="ru-RU" dirty="0" err="1"/>
              <a:t>визнавалося</a:t>
            </a:r>
            <a:r>
              <a:rPr lang="ru-RU" dirty="0"/>
              <a:t> </a:t>
            </a:r>
            <a:r>
              <a:rPr lang="ru-RU" dirty="0" err="1"/>
              <a:t>єдиною</a:t>
            </a:r>
            <a:r>
              <a:rPr lang="ru-RU" dirty="0"/>
              <a:t> формою </a:t>
            </a:r>
            <a:r>
              <a:rPr lang="ru-RU" dirty="0" err="1"/>
              <a:t>світових</a:t>
            </a:r>
            <a:r>
              <a:rPr lang="ru-RU" dirty="0"/>
              <a:t> грошей.</a:t>
            </a:r>
            <a:endParaRPr lang="uk-UA" dirty="0"/>
          </a:p>
        </p:txBody>
      </p:sp>
      <p:sp>
        <p:nvSpPr>
          <p:cNvPr id="8" name="TextBox 7">
            <a:extLst>
              <a:ext uri="{FF2B5EF4-FFF2-40B4-BE49-F238E27FC236}">
                <a16:creationId xmlns:a16="http://schemas.microsoft.com/office/drawing/2014/main" id="{D8CA1537-2C81-472C-BE50-FFDC8DCD0F20}"/>
              </a:ext>
            </a:extLst>
          </p:cNvPr>
          <p:cNvSpPr txBox="1"/>
          <p:nvPr/>
        </p:nvSpPr>
        <p:spPr>
          <a:xfrm>
            <a:off x="266554" y="252591"/>
            <a:ext cx="10908030" cy="2246769"/>
          </a:xfrm>
          <a:prstGeom prst="rect">
            <a:avLst/>
          </a:prstGeom>
          <a:noFill/>
        </p:spPr>
        <p:txBody>
          <a:bodyPr wrap="square">
            <a:spAutoFit/>
          </a:bodyPr>
          <a:lstStyle/>
          <a:p>
            <a:pPr algn="just"/>
            <a:r>
              <a:rPr kumimoji="0" lang="ru-RU" sz="2000" b="0" i="0" u="none" strike="noStrike" kern="1200" cap="none" spc="10" normalizeH="0" baseline="0" noProof="0" dirty="0" err="1">
                <a:ln>
                  <a:noFill/>
                </a:ln>
                <a:solidFill>
                  <a:prstClr val="black">
                    <a:lumMod val="65000"/>
                    <a:lumOff val="35000"/>
                  </a:prstClr>
                </a:solidFill>
                <a:effectLst/>
                <a:uLnTx/>
                <a:uFillTx/>
                <a:latin typeface="Book Antiqua"/>
                <a:ea typeface="+mn-ea"/>
                <a:cs typeface="+mn-cs"/>
              </a:rPr>
              <a:t>Якщо</a:t>
            </a:r>
            <a:r>
              <a:rPr kumimoji="0" lang="ru-RU" sz="2000" b="0" i="0" u="none" strike="noStrike" kern="1200" cap="none" spc="10" normalizeH="0" baseline="0" noProof="0" dirty="0">
                <a:ln>
                  <a:noFill/>
                </a:ln>
                <a:solidFill>
                  <a:prstClr val="black">
                    <a:lumMod val="65000"/>
                    <a:lumOff val="35000"/>
                  </a:prstClr>
                </a:solidFill>
                <a:effectLst/>
                <a:uLnTx/>
                <a:uFillTx/>
                <a:latin typeface="Book Antiqua"/>
                <a:ea typeface="+mn-ea"/>
                <a:cs typeface="+mn-cs"/>
              </a:rPr>
              <a:t> </a:t>
            </a:r>
            <a:r>
              <a:rPr kumimoji="0" lang="ru-RU" sz="2000" b="0" i="0" u="none" strike="noStrike" kern="1200" cap="none" spc="10" normalizeH="0" baseline="0" noProof="0" dirty="0" err="1">
                <a:ln>
                  <a:noFill/>
                </a:ln>
                <a:solidFill>
                  <a:prstClr val="black">
                    <a:lumMod val="65000"/>
                    <a:lumOff val="35000"/>
                  </a:prstClr>
                </a:solidFill>
                <a:effectLst/>
                <a:uLnTx/>
                <a:uFillTx/>
                <a:latin typeface="Book Antiqua"/>
                <a:ea typeface="+mn-ea"/>
                <a:cs typeface="+mn-cs"/>
              </a:rPr>
              <a:t>валютний</a:t>
            </a:r>
            <a:r>
              <a:rPr kumimoji="0" lang="ru-RU" sz="2000" b="0" i="0" u="none" strike="noStrike" kern="1200" cap="none" spc="10" normalizeH="0" baseline="0" noProof="0" dirty="0">
                <a:ln>
                  <a:noFill/>
                </a:ln>
                <a:solidFill>
                  <a:prstClr val="black">
                    <a:lumMod val="65000"/>
                    <a:lumOff val="35000"/>
                  </a:prstClr>
                </a:solidFill>
                <a:effectLst/>
                <a:uLnTx/>
                <a:uFillTx/>
                <a:latin typeface="Book Antiqua"/>
                <a:ea typeface="+mn-ea"/>
                <a:cs typeface="+mn-cs"/>
              </a:rPr>
              <a:t> курс падав </a:t>
            </a:r>
            <a:r>
              <a:rPr kumimoji="0" lang="ru-RU" sz="2000" b="0" i="0" u="none" strike="noStrike" kern="1200" cap="none" spc="10" normalizeH="0" baseline="0" noProof="0" dirty="0" err="1">
                <a:ln>
                  <a:noFill/>
                </a:ln>
                <a:solidFill>
                  <a:prstClr val="black">
                    <a:lumMod val="65000"/>
                    <a:lumOff val="35000"/>
                  </a:prstClr>
                </a:solidFill>
                <a:effectLst/>
                <a:uLnTx/>
                <a:uFillTx/>
                <a:latin typeface="Book Antiqua"/>
                <a:ea typeface="+mn-ea"/>
                <a:cs typeface="+mn-cs"/>
              </a:rPr>
              <a:t>нижче</a:t>
            </a:r>
            <a:r>
              <a:rPr kumimoji="0" lang="ru-RU" sz="2000" b="0" i="0" u="none" strike="noStrike" kern="1200" cap="none" spc="10" normalizeH="0" baseline="0" noProof="0" dirty="0">
                <a:ln>
                  <a:noFill/>
                </a:ln>
                <a:solidFill>
                  <a:prstClr val="black">
                    <a:lumMod val="65000"/>
                    <a:lumOff val="35000"/>
                  </a:prstClr>
                </a:solidFill>
                <a:effectLst/>
                <a:uLnTx/>
                <a:uFillTx/>
                <a:latin typeface="Book Antiqua"/>
                <a:ea typeface="+mn-ea"/>
                <a:cs typeface="+mn-cs"/>
              </a:rPr>
              <a:t> золотого паритету, то </a:t>
            </a:r>
            <a:r>
              <a:rPr kumimoji="0" lang="ru-RU" sz="2000" b="0" i="0" u="none" strike="noStrike" kern="1200" cap="none" spc="10" normalizeH="0" baseline="0" noProof="0" dirty="0" err="1">
                <a:ln>
                  <a:noFill/>
                </a:ln>
                <a:solidFill>
                  <a:prstClr val="black">
                    <a:lumMod val="65000"/>
                    <a:lumOff val="35000"/>
                  </a:prstClr>
                </a:solidFill>
                <a:effectLst/>
                <a:uLnTx/>
                <a:uFillTx/>
                <a:latin typeface="Book Antiqua"/>
                <a:ea typeface="+mn-ea"/>
                <a:cs typeface="+mn-cs"/>
              </a:rPr>
              <a:t>боржники</a:t>
            </a:r>
            <a:r>
              <a:rPr kumimoji="0" lang="ru-RU" sz="2000" b="0" i="0" u="none" strike="noStrike" kern="1200" cap="none" spc="10" normalizeH="0" baseline="0" noProof="0" dirty="0">
                <a:ln>
                  <a:noFill/>
                </a:ln>
                <a:solidFill>
                  <a:prstClr val="black">
                    <a:lumMod val="65000"/>
                    <a:lumOff val="35000"/>
                  </a:prstClr>
                </a:solidFill>
                <a:effectLst/>
                <a:uLnTx/>
                <a:uFillTx/>
                <a:latin typeface="Book Antiqua"/>
                <a:ea typeface="+mn-ea"/>
                <a:cs typeface="+mn-cs"/>
              </a:rPr>
              <a:t> </a:t>
            </a:r>
            <a:r>
              <a:rPr kumimoji="0" lang="ru-RU" sz="2000" b="0" i="0" u="none" strike="noStrike" kern="1200" cap="none" spc="10" normalizeH="0" baseline="0" noProof="0" dirty="0" err="1">
                <a:ln>
                  <a:noFill/>
                </a:ln>
                <a:solidFill>
                  <a:prstClr val="black">
                    <a:lumMod val="65000"/>
                    <a:lumOff val="35000"/>
                  </a:prstClr>
                </a:solidFill>
                <a:effectLst/>
                <a:uLnTx/>
                <a:uFillTx/>
                <a:latin typeface="Book Antiqua"/>
                <a:ea typeface="+mn-ea"/>
                <a:cs typeface="+mn-cs"/>
              </a:rPr>
              <a:t>віддавали</a:t>
            </a:r>
            <a:r>
              <a:rPr kumimoji="0" lang="ru-RU" sz="2000" b="0" i="0" u="none" strike="noStrike" kern="1200" cap="none" spc="10" normalizeH="0" baseline="0" noProof="0" dirty="0">
                <a:ln>
                  <a:noFill/>
                </a:ln>
                <a:solidFill>
                  <a:prstClr val="black">
                    <a:lumMod val="65000"/>
                    <a:lumOff val="35000"/>
                  </a:prstClr>
                </a:solidFill>
                <a:effectLst/>
                <a:uLnTx/>
                <a:uFillTx/>
                <a:latin typeface="Book Antiqua"/>
                <a:ea typeface="+mn-ea"/>
                <a:cs typeface="+mn-cs"/>
              </a:rPr>
              <a:t> </a:t>
            </a:r>
            <a:r>
              <a:rPr kumimoji="0" lang="ru-RU" sz="2000" b="0" i="0" u="none" strike="noStrike" kern="1200" cap="none" spc="10" normalizeH="0" baseline="0" noProof="0" dirty="0" err="1">
                <a:ln>
                  <a:noFill/>
                </a:ln>
                <a:solidFill>
                  <a:prstClr val="black">
                    <a:lumMod val="65000"/>
                    <a:lumOff val="35000"/>
                  </a:prstClr>
                </a:solidFill>
                <a:effectLst/>
                <a:uLnTx/>
                <a:uFillTx/>
                <a:latin typeface="Book Antiqua"/>
                <a:ea typeface="+mn-ea"/>
                <a:cs typeface="+mn-cs"/>
              </a:rPr>
              <a:t>перевагу</a:t>
            </a:r>
            <a:r>
              <a:rPr kumimoji="0" lang="ru-RU" sz="2000" b="0" i="0" u="none" strike="noStrike" kern="1200" cap="none" spc="10" normalizeH="0" baseline="0" noProof="0" dirty="0">
                <a:ln>
                  <a:noFill/>
                </a:ln>
                <a:solidFill>
                  <a:prstClr val="black">
                    <a:lumMod val="65000"/>
                    <a:lumOff val="35000"/>
                  </a:prstClr>
                </a:solidFill>
                <a:effectLst/>
                <a:uLnTx/>
                <a:uFillTx/>
                <a:latin typeface="Book Antiqua"/>
                <a:ea typeface="+mn-ea"/>
                <a:cs typeface="+mn-cs"/>
              </a:rPr>
              <a:t> </a:t>
            </a:r>
            <a:r>
              <a:rPr kumimoji="0" lang="ru-RU" sz="2000" b="0" i="0" u="none" strike="noStrike" kern="1200" cap="none" spc="10" normalizeH="0" baseline="0" noProof="0" dirty="0" err="1">
                <a:ln>
                  <a:noFill/>
                </a:ln>
                <a:solidFill>
                  <a:prstClr val="black">
                    <a:lumMod val="65000"/>
                    <a:lumOff val="35000"/>
                  </a:prstClr>
                </a:solidFill>
                <a:effectLst/>
                <a:uLnTx/>
                <a:uFillTx/>
                <a:latin typeface="Book Antiqua"/>
                <a:ea typeface="+mn-ea"/>
                <a:cs typeface="+mn-cs"/>
              </a:rPr>
              <a:t>розраховуватися</a:t>
            </a:r>
            <a:r>
              <a:rPr kumimoji="0" lang="ru-RU" sz="2000" b="0" i="0" u="none" strike="noStrike" kern="1200" cap="none" spc="10" normalizeH="0" baseline="0" noProof="0" dirty="0">
                <a:ln>
                  <a:noFill/>
                </a:ln>
                <a:solidFill>
                  <a:prstClr val="black">
                    <a:lumMod val="65000"/>
                    <a:lumOff val="35000"/>
                  </a:prstClr>
                </a:solidFill>
                <a:effectLst/>
                <a:uLnTx/>
                <a:uFillTx/>
                <a:latin typeface="Book Antiqua"/>
                <a:ea typeface="+mn-ea"/>
                <a:cs typeface="+mn-cs"/>
              </a:rPr>
              <a:t> за </a:t>
            </a:r>
            <a:r>
              <a:rPr kumimoji="0" lang="ru-RU" sz="2000" b="0" i="0" u="none" strike="noStrike" kern="1200" cap="none" spc="10" normalizeH="0" baseline="0" noProof="0" dirty="0" err="1">
                <a:ln>
                  <a:noFill/>
                </a:ln>
                <a:solidFill>
                  <a:prstClr val="black">
                    <a:lumMod val="65000"/>
                    <a:lumOff val="35000"/>
                  </a:prstClr>
                </a:solidFill>
                <a:effectLst/>
                <a:uLnTx/>
                <a:uFillTx/>
                <a:latin typeface="Book Antiqua"/>
                <a:ea typeface="+mn-ea"/>
                <a:cs typeface="+mn-cs"/>
              </a:rPr>
              <a:t>міжнародними</a:t>
            </a:r>
            <a:r>
              <a:rPr kumimoji="0" lang="ru-RU" sz="2000" b="0" i="0" u="none" strike="noStrike" kern="1200" cap="none" spc="10" normalizeH="0" baseline="0" noProof="0" dirty="0">
                <a:ln>
                  <a:noFill/>
                </a:ln>
                <a:solidFill>
                  <a:prstClr val="black">
                    <a:lumMod val="65000"/>
                    <a:lumOff val="35000"/>
                  </a:prstClr>
                </a:solidFill>
                <a:effectLst/>
                <a:uLnTx/>
                <a:uFillTx/>
                <a:latin typeface="Book Antiqua"/>
                <a:ea typeface="+mn-ea"/>
                <a:cs typeface="+mn-cs"/>
              </a:rPr>
              <a:t> </a:t>
            </a:r>
            <a:r>
              <a:rPr kumimoji="0" lang="ru-RU" sz="2000" b="0" i="0" u="none" strike="noStrike" kern="1200" cap="none" spc="10" normalizeH="0" baseline="0" noProof="0" dirty="0" err="1">
                <a:ln>
                  <a:noFill/>
                </a:ln>
                <a:solidFill>
                  <a:prstClr val="black">
                    <a:lumMod val="65000"/>
                    <a:lumOff val="35000"/>
                  </a:prstClr>
                </a:solidFill>
                <a:effectLst/>
                <a:uLnTx/>
                <a:uFillTx/>
                <a:latin typeface="Book Antiqua"/>
                <a:ea typeface="+mn-ea"/>
                <a:cs typeface="+mn-cs"/>
              </a:rPr>
              <a:t>зобов'язаннями</a:t>
            </a:r>
            <a:r>
              <a:rPr kumimoji="0" lang="ru-RU" sz="2000" b="0" i="0" u="none" strike="noStrike" kern="1200" cap="none" spc="10" normalizeH="0" baseline="0" noProof="0" dirty="0">
                <a:ln>
                  <a:noFill/>
                </a:ln>
                <a:solidFill>
                  <a:prstClr val="black">
                    <a:lumMod val="65000"/>
                    <a:lumOff val="35000"/>
                  </a:prstClr>
                </a:solidFill>
                <a:effectLst/>
                <a:uLnTx/>
                <a:uFillTx/>
                <a:latin typeface="Book Antiqua"/>
                <a:ea typeface="+mn-ea"/>
                <a:cs typeface="+mn-cs"/>
              </a:rPr>
              <a:t> золотом, а не </a:t>
            </a:r>
            <a:r>
              <a:rPr kumimoji="0" lang="ru-RU" sz="2000" b="0" i="0" u="none" strike="noStrike" kern="1200" cap="none" spc="10" normalizeH="0" baseline="0" noProof="0" dirty="0" err="1">
                <a:ln>
                  <a:noFill/>
                </a:ln>
                <a:solidFill>
                  <a:prstClr val="black">
                    <a:lumMod val="65000"/>
                    <a:lumOff val="35000"/>
                  </a:prstClr>
                </a:solidFill>
                <a:effectLst/>
                <a:uLnTx/>
                <a:uFillTx/>
                <a:latin typeface="Book Antiqua"/>
                <a:ea typeface="+mn-ea"/>
                <a:cs typeface="+mn-cs"/>
              </a:rPr>
              <a:t>іноземними</a:t>
            </a:r>
            <a:r>
              <a:rPr kumimoji="0" lang="ru-RU" sz="2000" b="0" i="0" u="none" strike="noStrike" kern="1200" cap="none" spc="10" normalizeH="0" baseline="0" noProof="0" dirty="0">
                <a:ln>
                  <a:noFill/>
                </a:ln>
                <a:solidFill>
                  <a:prstClr val="black">
                    <a:lumMod val="65000"/>
                    <a:lumOff val="35000"/>
                  </a:prstClr>
                </a:solidFill>
                <a:effectLst/>
                <a:uLnTx/>
                <a:uFillTx/>
                <a:latin typeface="Book Antiqua"/>
                <a:ea typeface="+mn-ea"/>
                <a:cs typeface="+mn-cs"/>
              </a:rPr>
              <a:t> валютами, тому </a:t>
            </a:r>
            <a:r>
              <a:rPr kumimoji="0" lang="ru-RU" sz="2000" b="0" i="0" u="none" strike="noStrike" kern="1200" cap="none" spc="10" normalizeH="0" baseline="0" noProof="0" dirty="0" err="1">
                <a:ln>
                  <a:noFill/>
                </a:ln>
                <a:solidFill>
                  <a:prstClr val="black">
                    <a:lumMod val="65000"/>
                    <a:lumOff val="35000"/>
                  </a:prstClr>
                </a:solidFill>
                <a:effectLst/>
                <a:uLnTx/>
                <a:uFillTx/>
                <a:latin typeface="Book Antiqua"/>
                <a:ea typeface="+mn-ea"/>
                <a:cs typeface="+mn-cs"/>
              </a:rPr>
              <a:t>що</a:t>
            </a:r>
            <a:r>
              <a:rPr kumimoji="0" lang="ru-RU" sz="2000" b="0" i="0" u="none" strike="noStrike" kern="1200" cap="none" spc="10" normalizeH="0" baseline="0" noProof="0" dirty="0">
                <a:ln>
                  <a:noFill/>
                </a:ln>
                <a:solidFill>
                  <a:prstClr val="black">
                    <a:lumMod val="65000"/>
                    <a:lumOff val="35000"/>
                  </a:prstClr>
                </a:solidFill>
                <a:effectLst/>
                <a:uLnTx/>
                <a:uFillTx/>
                <a:latin typeface="Book Antiqua"/>
                <a:ea typeface="+mn-ea"/>
                <a:cs typeface="+mn-cs"/>
              </a:rPr>
              <a:t> на золото в </a:t>
            </a:r>
            <a:r>
              <a:rPr kumimoji="0" lang="ru-RU" sz="2000" b="0" i="0" u="none" strike="noStrike" kern="1200" cap="none" spc="10" normalizeH="0" baseline="0" noProof="0" dirty="0" err="1">
                <a:ln>
                  <a:noFill/>
                </a:ln>
                <a:solidFill>
                  <a:prstClr val="black">
                    <a:lumMod val="65000"/>
                    <a:lumOff val="35000"/>
                  </a:prstClr>
                </a:solidFill>
                <a:effectLst/>
                <a:uLnTx/>
                <a:uFillTx/>
                <a:latin typeface="Book Antiqua"/>
                <a:ea typeface="+mn-ea"/>
                <a:cs typeface="+mn-cs"/>
              </a:rPr>
              <a:t>доларах</a:t>
            </a:r>
            <a:r>
              <a:rPr kumimoji="0" lang="ru-RU" sz="2000" b="0" i="0" u="none" strike="noStrike" kern="1200" cap="none" spc="10" normalizeH="0" baseline="0" noProof="0" dirty="0">
                <a:ln>
                  <a:noFill/>
                </a:ln>
                <a:solidFill>
                  <a:prstClr val="black">
                    <a:lumMod val="65000"/>
                    <a:lumOff val="35000"/>
                  </a:prstClr>
                </a:solidFill>
                <a:effectLst/>
                <a:uLnTx/>
                <a:uFillTx/>
                <a:latin typeface="Book Antiqua"/>
                <a:ea typeface="+mn-ea"/>
                <a:cs typeface="+mn-cs"/>
              </a:rPr>
              <a:t> </a:t>
            </a:r>
            <a:r>
              <a:rPr kumimoji="0" lang="ru-RU" sz="2000" b="0" i="0" u="none" strike="noStrike" kern="1200" cap="none" spc="10" normalizeH="0" baseline="0" noProof="0" dirty="0" err="1">
                <a:ln>
                  <a:noFill/>
                </a:ln>
                <a:solidFill>
                  <a:prstClr val="black">
                    <a:lumMod val="65000"/>
                    <a:lumOff val="35000"/>
                  </a:prstClr>
                </a:solidFill>
                <a:effectLst/>
                <a:uLnTx/>
                <a:uFillTx/>
                <a:latin typeface="Book Antiqua"/>
                <a:ea typeface="+mn-ea"/>
                <a:cs typeface="+mn-cs"/>
              </a:rPr>
              <a:t>коштувало</a:t>
            </a:r>
            <a:r>
              <a:rPr kumimoji="0" lang="ru-RU" sz="2000" b="0" i="0" u="none" strike="noStrike" kern="1200" cap="none" spc="10" normalizeH="0" baseline="0" noProof="0" dirty="0">
                <a:ln>
                  <a:noFill/>
                </a:ln>
                <a:solidFill>
                  <a:prstClr val="black">
                    <a:lumMod val="65000"/>
                    <a:lumOff val="35000"/>
                  </a:prstClr>
                </a:solidFill>
                <a:effectLst/>
                <a:uLnTx/>
                <a:uFillTx/>
                <a:latin typeface="Book Antiqua"/>
                <a:ea typeface="+mn-ea"/>
                <a:cs typeface="+mn-cs"/>
              </a:rPr>
              <a:t> </a:t>
            </a:r>
            <a:r>
              <a:rPr kumimoji="0" lang="ru-RU" sz="2000" b="0" i="0" u="none" strike="noStrike" kern="1200" cap="none" spc="10" normalizeH="0" baseline="0" noProof="0" dirty="0" err="1">
                <a:ln>
                  <a:noFill/>
                </a:ln>
                <a:solidFill>
                  <a:prstClr val="black">
                    <a:lumMod val="65000"/>
                    <a:lumOff val="35000"/>
                  </a:prstClr>
                </a:solidFill>
                <a:effectLst/>
                <a:uLnTx/>
                <a:uFillTx/>
                <a:latin typeface="Book Antiqua"/>
                <a:ea typeface="+mn-ea"/>
                <a:cs typeface="+mn-cs"/>
              </a:rPr>
              <a:t>дешевше</a:t>
            </a:r>
            <a:r>
              <a:rPr kumimoji="0" lang="ru-RU" sz="2000" b="0" i="0" u="none" strike="noStrike" kern="1200" cap="none" spc="10" normalizeH="0" baseline="0" noProof="0" dirty="0">
                <a:ln>
                  <a:noFill/>
                </a:ln>
                <a:solidFill>
                  <a:prstClr val="black">
                    <a:lumMod val="65000"/>
                    <a:lumOff val="35000"/>
                  </a:prstClr>
                </a:solidFill>
                <a:effectLst/>
                <a:uLnTx/>
                <a:uFillTx/>
                <a:latin typeface="Book Antiqua"/>
                <a:ea typeface="+mn-ea"/>
                <a:cs typeface="+mn-cs"/>
              </a:rPr>
              <a:t>, </a:t>
            </a:r>
            <a:r>
              <a:rPr kumimoji="0" lang="ru-RU" sz="2000" b="0" i="0" u="none" strike="noStrike" kern="1200" cap="none" spc="10" normalizeH="0" baseline="0" noProof="0" dirty="0" err="1">
                <a:ln>
                  <a:noFill/>
                </a:ln>
                <a:solidFill>
                  <a:prstClr val="black">
                    <a:lumMod val="65000"/>
                    <a:lumOff val="35000"/>
                  </a:prstClr>
                </a:solidFill>
                <a:effectLst/>
                <a:uLnTx/>
                <a:uFillTx/>
                <a:latin typeface="Book Antiqua"/>
                <a:ea typeface="+mn-ea"/>
                <a:cs typeface="+mn-cs"/>
              </a:rPr>
              <a:t>ніж</a:t>
            </a:r>
            <a:r>
              <a:rPr kumimoji="0" lang="ru-RU" sz="2000" b="0" i="0" u="none" strike="noStrike" kern="1200" cap="none" spc="10" normalizeH="0" baseline="0" noProof="0" dirty="0">
                <a:ln>
                  <a:noFill/>
                </a:ln>
                <a:solidFill>
                  <a:prstClr val="black">
                    <a:lumMod val="65000"/>
                    <a:lumOff val="35000"/>
                  </a:prstClr>
                </a:solidFill>
                <a:effectLst/>
                <a:uLnTx/>
                <a:uFillTx/>
                <a:latin typeface="Book Antiqua"/>
                <a:ea typeface="+mn-ea"/>
                <a:cs typeface="+mn-cs"/>
              </a:rPr>
              <a:t> в фунтах і </a:t>
            </a:r>
            <a:r>
              <a:rPr kumimoji="0" lang="ru-RU" sz="2000" b="0" i="0" u="none" strike="noStrike" kern="1200" cap="none" spc="10" normalizeH="0" baseline="0" noProof="0" dirty="0" err="1">
                <a:ln>
                  <a:noFill/>
                </a:ln>
                <a:solidFill>
                  <a:prstClr val="black">
                    <a:lumMod val="65000"/>
                    <a:lumOff val="35000"/>
                  </a:prstClr>
                </a:solidFill>
                <a:effectLst/>
                <a:uLnTx/>
                <a:uFillTx/>
                <a:latin typeface="Book Antiqua"/>
                <a:ea typeface="+mn-ea"/>
                <a:cs typeface="+mn-cs"/>
              </a:rPr>
              <a:t>навпаки</a:t>
            </a:r>
            <a:r>
              <a:rPr kumimoji="0" lang="ru-RU" sz="2000" b="0" i="0" u="none" strike="noStrike" kern="1200" cap="none" spc="10" normalizeH="0" baseline="0" noProof="0" dirty="0">
                <a:ln>
                  <a:noFill/>
                </a:ln>
                <a:solidFill>
                  <a:prstClr val="black">
                    <a:lumMod val="65000"/>
                    <a:lumOff val="35000"/>
                  </a:prstClr>
                </a:solidFill>
                <a:effectLst/>
                <a:uLnTx/>
                <a:uFillTx/>
                <a:latin typeface="Book Antiqua"/>
                <a:ea typeface="+mn-ea"/>
                <a:cs typeface="+mn-cs"/>
              </a:rPr>
              <a:t> (</a:t>
            </a:r>
            <a:r>
              <a:rPr kumimoji="0" lang="ru-RU" sz="2000" b="0" i="0" u="none" strike="noStrike" kern="1200" cap="none" spc="10" normalizeH="0" baseline="0" noProof="0" dirty="0" err="1">
                <a:ln>
                  <a:noFill/>
                </a:ln>
                <a:solidFill>
                  <a:prstClr val="black">
                    <a:lumMod val="65000"/>
                    <a:lumOff val="35000"/>
                  </a:prstClr>
                </a:solidFill>
                <a:effectLst/>
                <a:uLnTx/>
                <a:uFillTx/>
                <a:latin typeface="Book Antiqua"/>
                <a:ea typeface="+mn-ea"/>
                <a:cs typeface="+mn-cs"/>
              </a:rPr>
              <a:t>розплатимося</a:t>
            </a:r>
            <a:r>
              <a:rPr kumimoji="0" lang="ru-RU" sz="2000" b="0" i="0" u="none" strike="noStrike" kern="1200" cap="none" spc="10" normalizeH="0" baseline="0" noProof="0" dirty="0">
                <a:ln>
                  <a:noFill/>
                </a:ln>
                <a:solidFill>
                  <a:prstClr val="black">
                    <a:lumMod val="65000"/>
                    <a:lumOff val="35000"/>
                  </a:prstClr>
                </a:solidFill>
                <a:effectLst/>
                <a:uLnTx/>
                <a:uFillTx/>
                <a:latin typeface="Book Antiqua"/>
                <a:ea typeface="+mn-ea"/>
                <a:cs typeface="+mn-cs"/>
              </a:rPr>
              <a:t> золотом, яке </a:t>
            </a:r>
            <a:r>
              <a:rPr kumimoji="0" lang="ru-RU" sz="2000" b="0" i="0" u="none" strike="noStrike" kern="1200" cap="none" spc="10" normalizeH="0" baseline="0" noProof="0" dirty="0" err="1">
                <a:ln>
                  <a:noFill/>
                </a:ln>
                <a:solidFill>
                  <a:prstClr val="black">
                    <a:lumMod val="65000"/>
                    <a:lumOff val="35000"/>
                  </a:prstClr>
                </a:solidFill>
                <a:effectLst/>
                <a:uLnTx/>
                <a:uFillTx/>
                <a:latin typeface="Book Antiqua"/>
                <a:ea typeface="+mn-ea"/>
                <a:cs typeface="+mn-cs"/>
              </a:rPr>
              <a:t>стоїть</a:t>
            </a:r>
            <a:r>
              <a:rPr kumimoji="0" lang="ru-RU" sz="2000" b="0" i="0" u="none" strike="noStrike" kern="1200" cap="none" spc="10" normalizeH="0" baseline="0" noProof="0" dirty="0">
                <a:ln>
                  <a:noFill/>
                </a:ln>
                <a:solidFill>
                  <a:prstClr val="black">
                    <a:lumMod val="65000"/>
                    <a:lumOff val="35000"/>
                  </a:prstClr>
                </a:solidFill>
                <a:effectLst/>
                <a:uLnTx/>
                <a:uFillTx/>
                <a:latin typeface="Book Antiqua"/>
                <a:ea typeface="+mn-ea"/>
                <a:cs typeface="+mn-cs"/>
              </a:rPr>
              <a:t> 20,672 дол за </a:t>
            </a:r>
            <a:r>
              <a:rPr kumimoji="0" lang="ru-RU" sz="2000" b="0" i="0" u="none" strike="noStrike" kern="1200" cap="none" spc="10" normalizeH="0" baseline="0" noProof="0" dirty="0" err="1">
                <a:ln>
                  <a:noFill/>
                </a:ln>
                <a:solidFill>
                  <a:prstClr val="black">
                    <a:lumMod val="65000"/>
                    <a:lumOff val="35000"/>
                  </a:prstClr>
                </a:solidFill>
                <a:effectLst/>
                <a:uLnTx/>
                <a:uFillTx/>
                <a:latin typeface="Book Antiqua"/>
                <a:ea typeface="+mn-ea"/>
                <a:cs typeface="+mn-cs"/>
              </a:rPr>
              <a:t>унцію</a:t>
            </a:r>
            <a:r>
              <a:rPr kumimoji="0" lang="ru-RU" sz="2000" b="0" i="0" u="none" strike="noStrike" kern="1200" cap="none" spc="10" normalizeH="0" baseline="0" noProof="0" dirty="0">
                <a:ln>
                  <a:noFill/>
                </a:ln>
                <a:solidFill>
                  <a:prstClr val="black">
                    <a:lumMod val="65000"/>
                    <a:lumOff val="35000"/>
                  </a:prstClr>
                </a:solidFill>
                <a:effectLst/>
                <a:uLnTx/>
                <a:uFillTx/>
                <a:latin typeface="Book Antiqua"/>
                <a:ea typeface="+mn-ea"/>
                <a:cs typeface="+mn-cs"/>
              </a:rPr>
              <a:t> золота при </a:t>
            </a:r>
            <a:r>
              <a:rPr kumimoji="0" lang="ru-RU" sz="2000" b="0" i="0" u="none" strike="noStrike" kern="1200" cap="none" spc="10" normalizeH="0" baseline="0" noProof="0" dirty="0" err="1">
                <a:ln>
                  <a:noFill/>
                </a:ln>
                <a:solidFill>
                  <a:prstClr val="black">
                    <a:lumMod val="65000"/>
                    <a:lumOff val="35000"/>
                  </a:prstClr>
                </a:solidFill>
                <a:effectLst/>
                <a:uLnTx/>
                <a:uFillTx/>
                <a:latin typeface="Book Antiqua"/>
                <a:ea typeface="+mn-ea"/>
                <a:cs typeface="+mn-cs"/>
              </a:rPr>
              <a:t>паритеті</a:t>
            </a:r>
            <a:r>
              <a:rPr kumimoji="0" lang="ru-RU" sz="2000" b="0" i="0" u="none" strike="noStrike" kern="1200" cap="none" spc="10" normalizeH="0" baseline="0" noProof="0" dirty="0">
                <a:ln>
                  <a:noFill/>
                </a:ln>
                <a:solidFill>
                  <a:prstClr val="black">
                    <a:lumMod val="65000"/>
                    <a:lumOff val="35000"/>
                  </a:prstClr>
                </a:solidFill>
                <a:effectLst/>
                <a:uLnTx/>
                <a:uFillTx/>
                <a:latin typeface="Book Antiqua"/>
                <a:ea typeface="+mn-ea"/>
                <a:cs typeface="+mn-cs"/>
              </a:rPr>
              <a:t> 20,67 / 4,24, у той час як за </a:t>
            </a:r>
            <a:r>
              <a:rPr kumimoji="0" lang="ru-RU" sz="2000" b="0" i="0" u="none" strike="noStrike" kern="1200" cap="none" spc="10" normalizeH="0" baseline="0" noProof="0" dirty="0" err="1">
                <a:ln>
                  <a:noFill/>
                </a:ln>
                <a:solidFill>
                  <a:prstClr val="black">
                    <a:lumMod val="65000"/>
                    <a:lumOff val="35000"/>
                  </a:prstClr>
                </a:solidFill>
                <a:effectLst/>
                <a:uLnTx/>
                <a:uFillTx/>
                <a:latin typeface="Book Antiqua"/>
                <a:ea typeface="+mn-ea"/>
                <a:cs typeface="+mn-cs"/>
              </a:rPr>
              <a:t>валютним</a:t>
            </a:r>
            <a:r>
              <a:rPr kumimoji="0" lang="ru-RU" sz="2000" b="0" i="0" u="none" strike="noStrike" kern="1200" cap="none" spc="10" normalizeH="0" baseline="0" noProof="0" dirty="0">
                <a:ln>
                  <a:noFill/>
                </a:ln>
                <a:solidFill>
                  <a:prstClr val="black">
                    <a:lumMod val="65000"/>
                    <a:lumOff val="35000"/>
                  </a:prstClr>
                </a:solidFill>
                <a:effectLst/>
                <a:uLnTx/>
                <a:uFillTx/>
                <a:latin typeface="Book Antiqua"/>
                <a:ea typeface="+mn-ea"/>
                <a:cs typeface="+mn-cs"/>
              </a:rPr>
              <a:t> курсом </a:t>
            </a:r>
            <a:r>
              <a:rPr kumimoji="0" lang="ru-RU" sz="2000" b="0" i="0" u="none" strike="noStrike" kern="1200" cap="none" spc="10" normalizeH="0" baseline="0" noProof="0" dirty="0" err="1">
                <a:ln>
                  <a:noFill/>
                </a:ln>
                <a:solidFill>
                  <a:prstClr val="black">
                    <a:lumMod val="65000"/>
                    <a:lumOff val="35000"/>
                  </a:prstClr>
                </a:solidFill>
                <a:effectLst/>
                <a:uLnTx/>
                <a:uFillTx/>
                <a:latin typeface="Book Antiqua"/>
                <a:ea typeface="+mn-ea"/>
                <a:cs typeface="+mn-cs"/>
              </a:rPr>
              <a:t>ця</a:t>
            </a:r>
            <a:r>
              <a:rPr kumimoji="0" lang="ru-RU" sz="2000" b="0" i="0" u="none" strike="noStrike" kern="1200" cap="none" spc="10" normalizeH="0" baseline="0" noProof="0" dirty="0">
                <a:ln>
                  <a:noFill/>
                </a:ln>
                <a:solidFill>
                  <a:prstClr val="black">
                    <a:lumMod val="65000"/>
                    <a:lumOff val="35000"/>
                  </a:prstClr>
                </a:solidFill>
                <a:effectLst/>
                <a:uLnTx/>
                <a:uFillTx/>
                <a:latin typeface="Book Antiqua"/>
                <a:ea typeface="+mn-ea"/>
                <a:cs typeface="+mn-cs"/>
              </a:rPr>
              <a:t> </a:t>
            </a:r>
            <a:r>
              <a:rPr kumimoji="0" lang="ru-RU" sz="2000" b="0" i="0" u="none" strike="noStrike" kern="1200" cap="none" spc="10" normalizeH="0" baseline="0" noProof="0" dirty="0" err="1">
                <a:ln>
                  <a:noFill/>
                </a:ln>
                <a:solidFill>
                  <a:prstClr val="black">
                    <a:lumMod val="65000"/>
                    <a:lumOff val="35000"/>
                  </a:prstClr>
                </a:solidFill>
                <a:effectLst/>
                <a:uLnTx/>
                <a:uFillTx/>
                <a:latin typeface="Book Antiqua"/>
                <a:ea typeface="+mn-ea"/>
                <a:cs typeface="+mn-cs"/>
              </a:rPr>
              <a:t>пропорція</a:t>
            </a:r>
            <a:r>
              <a:rPr kumimoji="0" lang="ru-RU" sz="2000" b="0" i="0" u="none" strike="noStrike" kern="1200" cap="none" spc="10" normalizeH="0" baseline="0" noProof="0" dirty="0">
                <a:ln>
                  <a:noFill/>
                </a:ln>
                <a:solidFill>
                  <a:prstClr val="black">
                    <a:lumMod val="65000"/>
                    <a:lumOff val="35000"/>
                  </a:prstClr>
                </a:solidFill>
                <a:effectLst/>
                <a:uLnTx/>
                <a:uFillTx/>
                <a:latin typeface="Book Antiqua"/>
                <a:ea typeface="+mn-ea"/>
                <a:cs typeface="+mn-cs"/>
              </a:rPr>
              <a:t> </a:t>
            </a:r>
            <a:r>
              <a:rPr kumimoji="0" lang="ru-RU" sz="2000" b="0" i="0" u="none" strike="noStrike" kern="1200" cap="none" spc="10" normalizeH="0" baseline="0" noProof="0" dirty="0" err="1">
                <a:ln>
                  <a:noFill/>
                </a:ln>
                <a:solidFill>
                  <a:prstClr val="black">
                    <a:lumMod val="65000"/>
                    <a:lumOff val="35000"/>
                  </a:prstClr>
                </a:solidFill>
                <a:effectLst/>
                <a:uLnTx/>
                <a:uFillTx/>
                <a:latin typeface="Book Antiqua"/>
                <a:ea typeface="+mn-ea"/>
                <a:cs typeface="+mn-cs"/>
              </a:rPr>
              <a:t>м.б</a:t>
            </a:r>
            <a:r>
              <a:rPr kumimoji="0" lang="ru-RU" sz="2000" b="0" i="0" u="none" strike="noStrike" kern="1200" cap="none" spc="10" normalizeH="0" baseline="0" noProof="0" dirty="0">
                <a:ln>
                  <a:noFill/>
                </a:ln>
                <a:solidFill>
                  <a:prstClr val="black">
                    <a:lumMod val="65000"/>
                    <a:lumOff val="35000"/>
                  </a:prstClr>
                </a:solidFill>
                <a:effectLst/>
                <a:uLnTx/>
                <a:uFillTx/>
                <a:latin typeface="Book Antiqua"/>
                <a:ea typeface="+mn-ea"/>
                <a:cs typeface="+mn-cs"/>
              </a:rPr>
              <a:t>. 25,67 / 4,248). Тому курс 4,89 дол. </a:t>
            </a:r>
            <a:r>
              <a:rPr kumimoji="0" lang="ru-RU" sz="2000" b="0" i="0" u="none" strike="noStrike" kern="1200" cap="none" spc="10" normalizeH="0" baseline="0" noProof="0" dirty="0" err="1">
                <a:ln>
                  <a:noFill/>
                </a:ln>
                <a:solidFill>
                  <a:prstClr val="black">
                    <a:lumMod val="65000"/>
                    <a:lumOff val="35000"/>
                  </a:prstClr>
                </a:solidFill>
                <a:effectLst/>
                <a:uLnTx/>
                <a:uFillTx/>
                <a:latin typeface="Book Antiqua"/>
                <a:ea typeface="+mn-ea"/>
                <a:cs typeface="+mn-cs"/>
              </a:rPr>
              <a:t>називався</a:t>
            </a:r>
            <a:r>
              <a:rPr kumimoji="0" lang="ru-RU" sz="2000" b="0" i="0" u="none" strike="noStrike" kern="1200" cap="none" spc="10" normalizeH="0" baseline="0" noProof="0" dirty="0">
                <a:ln>
                  <a:noFill/>
                </a:ln>
                <a:solidFill>
                  <a:prstClr val="black">
                    <a:lumMod val="65000"/>
                    <a:lumOff val="35000"/>
                  </a:prstClr>
                </a:solidFill>
                <a:effectLst/>
                <a:uLnTx/>
                <a:uFillTx/>
                <a:latin typeface="Book Antiqua"/>
                <a:ea typeface="+mn-ea"/>
                <a:cs typeface="+mn-cs"/>
              </a:rPr>
              <a:t> </a:t>
            </a:r>
            <a:r>
              <a:rPr kumimoji="0" lang="ru-RU" sz="2000" b="0" i="0" u="none" strike="noStrike" kern="1200" cap="none" spc="10" normalizeH="0" baseline="0" noProof="0" dirty="0" err="1">
                <a:ln>
                  <a:noFill/>
                </a:ln>
                <a:solidFill>
                  <a:prstClr val="black">
                    <a:lumMod val="65000"/>
                    <a:lumOff val="35000"/>
                  </a:prstClr>
                </a:solidFill>
                <a:effectLst/>
                <a:uLnTx/>
                <a:uFillTx/>
                <a:latin typeface="Book Antiqua"/>
                <a:ea typeface="+mn-ea"/>
                <a:cs typeface="+mn-cs"/>
              </a:rPr>
              <a:t>експортною</a:t>
            </a:r>
            <a:r>
              <a:rPr kumimoji="0" lang="ru-RU" sz="2000" b="0" i="0" u="none" strike="noStrike" kern="1200" cap="none" spc="10" normalizeH="0" baseline="0" noProof="0" dirty="0">
                <a:ln>
                  <a:noFill/>
                </a:ln>
                <a:solidFill>
                  <a:prstClr val="black">
                    <a:lumMod val="65000"/>
                    <a:lumOff val="35000"/>
                  </a:prstClr>
                </a:solidFill>
                <a:effectLst/>
                <a:uLnTx/>
                <a:uFillTx/>
                <a:latin typeface="Book Antiqua"/>
                <a:ea typeface="+mn-ea"/>
                <a:cs typeface="+mn-cs"/>
              </a:rPr>
              <a:t> золотою точкою, </a:t>
            </a:r>
            <a:r>
              <a:rPr kumimoji="0" lang="ru-RU" sz="2000" b="0" i="0" u="none" strike="noStrike" kern="1200" cap="none" spc="10" normalizeH="0" baseline="0" noProof="0" dirty="0" err="1">
                <a:ln>
                  <a:noFill/>
                </a:ln>
                <a:solidFill>
                  <a:prstClr val="black">
                    <a:lumMod val="65000"/>
                    <a:lumOff val="35000"/>
                  </a:prstClr>
                </a:solidFill>
                <a:effectLst/>
                <a:uLnTx/>
                <a:uFillTx/>
                <a:latin typeface="Book Antiqua"/>
                <a:ea typeface="+mn-ea"/>
                <a:cs typeface="+mn-cs"/>
              </a:rPr>
              <a:t>тоді</a:t>
            </a:r>
            <a:r>
              <a:rPr kumimoji="0" lang="ru-RU" sz="2000" b="0" i="0" u="none" strike="noStrike" kern="1200" cap="none" spc="10" normalizeH="0" baseline="0" noProof="0" dirty="0">
                <a:ln>
                  <a:noFill/>
                </a:ln>
                <a:solidFill>
                  <a:prstClr val="black">
                    <a:lumMod val="65000"/>
                    <a:lumOff val="35000"/>
                  </a:prstClr>
                </a:solidFill>
                <a:effectLst/>
                <a:uLnTx/>
                <a:uFillTx/>
                <a:latin typeface="Book Antiqua"/>
                <a:ea typeface="+mn-ea"/>
                <a:cs typeface="+mn-cs"/>
              </a:rPr>
              <a:t> як курс 4,84 дол. - </a:t>
            </a:r>
            <a:r>
              <a:rPr kumimoji="0" lang="ru-RU" sz="2000" b="0" i="0" u="none" strike="noStrike" kern="1200" cap="none" spc="10" normalizeH="0" baseline="0" noProof="0" dirty="0" err="1">
                <a:ln>
                  <a:noFill/>
                </a:ln>
                <a:solidFill>
                  <a:prstClr val="black">
                    <a:lumMod val="65000"/>
                    <a:lumOff val="35000"/>
                  </a:prstClr>
                </a:solidFill>
                <a:effectLst/>
                <a:uLnTx/>
                <a:uFillTx/>
                <a:latin typeface="Book Antiqua"/>
                <a:ea typeface="+mn-ea"/>
                <a:cs typeface="+mn-cs"/>
              </a:rPr>
              <a:t>імпортною</a:t>
            </a:r>
            <a:r>
              <a:rPr kumimoji="0" lang="ru-RU" sz="2000" b="0" i="0" u="none" strike="noStrike" kern="1200" cap="none" spc="10" normalizeH="0" baseline="0" noProof="0" dirty="0">
                <a:ln>
                  <a:noFill/>
                </a:ln>
                <a:solidFill>
                  <a:prstClr val="black">
                    <a:lumMod val="65000"/>
                    <a:lumOff val="35000"/>
                  </a:prstClr>
                </a:solidFill>
                <a:effectLst/>
                <a:uLnTx/>
                <a:uFillTx/>
                <a:latin typeface="Book Antiqua"/>
                <a:ea typeface="+mn-ea"/>
                <a:cs typeface="+mn-cs"/>
              </a:rPr>
              <a:t> золотою точкою. </a:t>
            </a:r>
            <a:endParaRPr lang="uk-UA" dirty="0"/>
          </a:p>
        </p:txBody>
      </p:sp>
    </p:spTree>
    <p:extLst>
      <p:ext uri="{BB962C8B-B14F-4D97-AF65-F5344CB8AC3E}">
        <p14:creationId xmlns:p14="http://schemas.microsoft.com/office/powerpoint/2010/main" val="214944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F8CE3E-DBEE-4FE3-9CD7-62CF14A8F968}"/>
              </a:ext>
            </a:extLst>
          </p:cNvPr>
          <p:cNvSpPr>
            <a:spLocks noGrp="1"/>
          </p:cNvSpPr>
          <p:nvPr>
            <p:ph type="title"/>
          </p:nvPr>
        </p:nvSpPr>
        <p:spPr>
          <a:xfrm>
            <a:off x="961453" y="462418"/>
            <a:ext cx="9692640" cy="1428929"/>
          </a:xfrm>
        </p:spPr>
        <p:txBody>
          <a:bodyPr>
            <a:normAutofit fontScale="90000"/>
          </a:bodyPr>
          <a:lstStyle/>
          <a:p>
            <a:pPr algn="ctr"/>
            <a:r>
              <a:rPr lang="ru-RU" dirty="0" err="1"/>
              <a:t>Паризька</a:t>
            </a:r>
            <a:r>
              <a:rPr lang="ru-RU" dirty="0"/>
              <a:t> </a:t>
            </a:r>
            <a:r>
              <a:rPr lang="ru-RU" dirty="0" err="1"/>
              <a:t>валютна</a:t>
            </a:r>
            <a:r>
              <a:rPr lang="ru-RU" dirty="0"/>
              <a:t> система </a:t>
            </a:r>
            <a:r>
              <a:rPr lang="ru-RU" dirty="0" err="1"/>
              <a:t>грунтувалася</a:t>
            </a:r>
            <a:r>
              <a:rPr lang="ru-RU" dirty="0"/>
              <a:t> на </a:t>
            </a:r>
            <a:r>
              <a:rPr lang="ru-RU" dirty="0" err="1"/>
              <a:t>наступних</a:t>
            </a:r>
            <a:r>
              <a:rPr lang="ru-RU" dirty="0"/>
              <a:t> принципах:</a:t>
            </a:r>
            <a:endParaRPr lang="uk-UA" dirty="0"/>
          </a:p>
        </p:txBody>
      </p:sp>
      <p:sp>
        <p:nvSpPr>
          <p:cNvPr id="3" name="Місце для вмісту 2">
            <a:extLst>
              <a:ext uri="{FF2B5EF4-FFF2-40B4-BE49-F238E27FC236}">
                <a16:creationId xmlns:a16="http://schemas.microsoft.com/office/drawing/2014/main" id="{22B64972-C412-4B9D-9CF1-B7A1DB5977D8}"/>
              </a:ext>
            </a:extLst>
          </p:cNvPr>
          <p:cNvSpPr>
            <a:spLocks noGrp="1"/>
          </p:cNvSpPr>
          <p:nvPr>
            <p:ph idx="1"/>
          </p:nvPr>
        </p:nvSpPr>
        <p:spPr>
          <a:xfrm>
            <a:off x="1261872" y="2152650"/>
            <a:ext cx="9091803" cy="4351337"/>
          </a:xfrm>
        </p:spPr>
        <p:txBody>
          <a:bodyPr>
            <a:normAutofit fontScale="92500" lnSpcReduction="20000"/>
          </a:bodyPr>
          <a:lstStyle/>
          <a:p>
            <a:pPr marL="514350" indent="-514350" algn="just">
              <a:buAutoNum type="arabicPeriod"/>
            </a:pPr>
            <a:r>
              <a:rPr lang="uk-UA" dirty="0"/>
              <a:t>Кожна валюта світу мала свій золотий зміст. Відповідно до золотого змісту валют установлювалися і їх золоті </a:t>
            </a:r>
            <a:r>
              <a:rPr lang="uk-UA" dirty="0" err="1"/>
              <a:t>паритети</a:t>
            </a:r>
            <a:r>
              <a:rPr lang="uk-UA" dirty="0"/>
              <a:t>. Валюти вільно конвертувалися в золото, яке використовувалося як загальновизнані світові гроші. </a:t>
            </a:r>
          </a:p>
          <a:p>
            <a:pPr marL="514350" indent="-514350" algn="just">
              <a:buAutoNum type="arabicPeriod"/>
            </a:pPr>
            <a:r>
              <a:rPr lang="uk-UA" dirty="0"/>
              <a:t>Конвертованість кожної валюти в золото забезпечувалося як всередині, так і за межами країни. У цих умовах уряду не могли дозволити собі випускати в обіг банкноти без урахування свого золотого запасу. </a:t>
            </a:r>
          </a:p>
          <a:p>
            <a:pPr marL="514350" indent="-514350" algn="just">
              <a:buAutoNum type="arabicPeriod"/>
            </a:pPr>
            <a:r>
              <a:rPr lang="uk-UA" dirty="0"/>
              <a:t>Золоті злитки вільно обмінювалися на монети, а золото вільно імпортувалося і експортувалося. Тобто, ринки золота і валютні ринки були взаємозалежними. </a:t>
            </a:r>
          </a:p>
          <a:p>
            <a:pPr marL="514350" indent="-514350" algn="just">
              <a:buAutoNum type="arabicPeriod"/>
            </a:pPr>
            <a:r>
              <a:rPr lang="uk-UA" dirty="0"/>
              <a:t>Органи валютного контролю проводили політки регулювання, головною метою якої було забезпечення стабільної валюти та зовнішньоекономічного рівноваги. </a:t>
            </a:r>
          </a:p>
          <a:p>
            <a:pPr marL="514350" indent="-514350" algn="just">
              <a:buAutoNum type="arabicPeriod"/>
            </a:pPr>
            <a:r>
              <a:rPr lang="uk-UA" dirty="0"/>
              <a:t>Сформувався режим плаваючих курсів валют, але в межах золотих точок</a:t>
            </a:r>
          </a:p>
        </p:txBody>
      </p:sp>
    </p:spTree>
    <p:extLst>
      <p:ext uri="{BB962C8B-B14F-4D97-AF65-F5344CB8AC3E}">
        <p14:creationId xmlns:p14="http://schemas.microsoft.com/office/powerpoint/2010/main" val="3447495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810816-3CBC-46C1-8987-413C1150EDFF}"/>
              </a:ext>
            </a:extLst>
          </p:cNvPr>
          <p:cNvSpPr>
            <a:spLocks noGrp="1"/>
          </p:cNvSpPr>
          <p:nvPr>
            <p:ph type="title"/>
          </p:nvPr>
        </p:nvSpPr>
        <p:spPr/>
        <p:txBody>
          <a:bodyPr>
            <a:normAutofit fontScale="90000"/>
          </a:bodyPr>
          <a:lstStyle/>
          <a:p>
            <a:pPr algn="ctr"/>
            <a:r>
              <a:rPr lang="ru-RU" dirty="0" err="1"/>
              <a:t>Золотодевізний</a:t>
            </a:r>
            <a:r>
              <a:rPr lang="ru-RU" dirty="0"/>
              <a:t> стандарт </a:t>
            </a:r>
            <a:r>
              <a:rPr lang="ru-RU" dirty="0" err="1"/>
              <a:t>Генуезька</a:t>
            </a:r>
            <a:r>
              <a:rPr lang="ru-RU" dirty="0"/>
              <a:t> </a:t>
            </a:r>
            <a:r>
              <a:rPr lang="ru-RU" dirty="0" err="1"/>
              <a:t>валютна</a:t>
            </a:r>
            <a:r>
              <a:rPr lang="ru-RU" dirty="0"/>
              <a:t> система - з 1922 р.</a:t>
            </a:r>
            <a:endParaRPr lang="uk-UA" dirty="0"/>
          </a:p>
        </p:txBody>
      </p:sp>
      <p:sp>
        <p:nvSpPr>
          <p:cNvPr id="3" name="Місце для вмісту 2">
            <a:extLst>
              <a:ext uri="{FF2B5EF4-FFF2-40B4-BE49-F238E27FC236}">
                <a16:creationId xmlns:a16="http://schemas.microsoft.com/office/drawing/2014/main" id="{6A31F30C-7683-4567-A29F-A5738BDE3388}"/>
              </a:ext>
            </a:extLst>
          </p:cNvPr>
          <p:cNvSpPr>
            <a:spLocks noGrp="1"/>
          </p:cNvSpPr>
          <p:nvPr>
            <p:ph idx="1"/>
          </p:nvPr>
        </p:nvSpPr>
        <p:spPr>
          <a:xfrm>
            <a:off x="1070610" y="1866900"/>
            <a:ext cx="9501378" cy="4543425"/>
          </a:xfrm>
        </p:spPr>
        <p:txBody>
          <a:bodyPr>
            <a:normAutofit/>
          </a:bodyPr>
          <a:lstStyle/>
          <a:p>
            <a:pPr algn="just"/>
            <a:r>
              <a:rPr lang="ru-RU" dirty="0"/>
              <a:t>Перша </a:t>
            </a:r>
            <a:r>
              <a:rPr lang="ru-RU" dirty="0" err="1"/>
              <a:t>світова</a:t>
            </a:r>
            <a:r>
              <a:rPr lang="ru-RU" dirty="0"/>
              <a:t> </a:t>
            </a:r>
            <a:r>
              <a:rPr lang="ru-RU" dirty="0" err="1"/>
              <a:t>війна</a:t>
            </a:r>
            <a:r>
              <a:rPr lang="ru-RU" dirty="0"/>
              <a:t> </a:t>
            </a:r>
            <a:r>
              <a:rPr lang="ru-RU" dirty="0" err="1"/>
              <a:t>призвела</a:t>
            </a:r>
            <a:r>
              <a:rPr lang="ru-RU" dirty="0"/>
              <a:t> до </a:t>
            </a:r>
            <a:r>
              <a:rPr lang="ru-RU" dirty="0" err="1"/>
              <a:t>кризи</a:t>
            </a:r>
            <a:r>
              <a:rPr lang="ru-RU" dirty="0"/>
              <a:t> </a:t>
            </a:r>
            <a:r>
              <a:rPr lang="ru-RU" dirty="0" err="1"/>
              <a:t>золотовалютної</a:t>
            </a:r>
            <a:r>
              <a:rPr lang="ru-RU" dirty="0"/>
              <a:t> </a:t>
            </a:r>
            <a:r>
              <a:rPr lang="ru-RU" dirty="0" err="1"/>
              <a:t>системи</a:t>
            </a:r>
            <a:r>
              <a:rPr lang="ru-RU" dirty="0"/>
              <a:t>. </a:t>
            </a:r>
            <a:r>
              <a:rPr lang="uk-UA" dirty="0"/>
              <a:t>Після неї світове співтовариство в особі країн, що займають лідируючі позиції по світовій торгівлі - близько 30 країн - вирішило відновити втрачену валютну систему, трохи адаптувавши її відповідно до нових умов.</a:t>
            </a:r>
          </a:p>
          <a:p>
            <a:pPr algn="just"/>
            <a:r>
              <a:rPr lang="ru-RU" dirty="0" err="1"/>
              <a:t>Золотодевізний</a:t>
            </a:r>
            <a:r>
              <a:rPr lang="ru-RU" dirty="0"/>
              <a:t> стандарт - друга </a:t>
            </a:r>
            <a:r>
              <a:rPr lang="ru-RU" dirty="0" err="1"/>
              <a:t>міжнародна</a:t>
            </a:r>
            <a:r>
              <a:rPr lang="ru-RU" dirty="0"/>
              <a:t> </a:t>
            </a:r>
            <a:r>
              <a:rPr lang="ru-RU" dirty="0" err="1"/>
              <a:t>валютна</a:t>
            </a:r>
            <a:r>
              <a:rPr lang="ru-RU" dirty="0"/>
              <a:t> система, заснована на </a:t>
            </a:r>
            <a:r>
              <a:rPr lang="ru-RU" dirty="0" err="1"/>
              <a:t>міжнародному</a:t>
            </a:r>
            <a:r>
              <a:rPr lang="ru-RU" dirty="0"/>
              <a:t> </a:t>
            </a:r>
            <a:r>
              <a:rPr lang="ru-RU" dirty="0" err="1"/>
              <a:t>функціонуванні</a:t>
            </a:r>
            <a:r>
              <a:rPr lang="ru-RU" dirty="0"/>
              <a:t> золота і </a:t>
            </a:r>
            <a:r>
              <a:rPr lang="ru-RU" dirty="0" err="1"/>
              <a:t>провідних</a:t>
            </a:r>
            <a:r>
              <a:rPr lang="ru-RU" dirty="0"/>
              <a:t> </a:t>
            </a:r>
            <a:r>
              <a:rPr lang="ru-RU" dirty="0" err="1"/>
              <a:t>світових</a:t>
            </a:r>
            <a:r>
              <a:rPr lang="ru-RU" dirty="0"/>
              <a:t> валют (</a:t>
            </a:r>
            <a:r>
              <a:rPr lang="ru-RU" dirty="0" err="1"/>
              <a:t>т.зв</a:t>
            </a:r>
            <a:r>
              <a:rPr lang="ru-RU" dirty="0"/>
              <a:t>. </a:t>
            </a:r>
            <a:r>
              <a:rPr lang="ru-RU" dirty="0" err="1"/>
              <a:t>девізи</a:t>
            </a:r>
            <a:r>
              <a:rPr lang="ru-RU" dirty="0"/>
              <a:t>).</a:t>
            </a:r>
            <a:endParaRPr lang="uk-UA" dirty="0"/>
          </a:p>
          <a:p>
            <a:pPr algn="just"/>
            <a:r>
              <a:rPr lang="uk-UA" dirty="0"/>
              <a:t>Девізи - платіжні засоби в іноземній валюті, призначені для міжнародних розрахунків. Сформувалося два основних способи розміну національної валюти в золото: прямий - для валют, що виконували роль девізів (фунт стерлінгів, долар); непрямий - для всіх інших валют даної системи.</a:t>
            </a:r>
          </a:p>
        </p:txBody>
      </p:sp>
    </p:spTree>
    <p:extLst>
      <p:ext uri="{BB962C8B-B14F-4D97-AF65-F5344CB8AC3E}">
        <p14:creationId xmlns:p14="http://schemas.microsoft.com/office/powerpoint/2010/main" val="942400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Незвичайний Золотий Кубик-Рубик 3x3 дзеркальний з різними гранями різновид  головоломка Кубик Рубіка (ST) (ID#1502218248), цена: 437 ₴, купити на  Prom.ua">
            <a:extLst>
              <a:ext uri="{FF2B5EF4-FFF2-40B4-BE49-F238E27FC236}">
                <a16:creationId xmlns:a16="http://schemas.microsoft.com/office/drawing/2014/main" id="{16F43A63-2EBD-44DA-B937-5267EAB515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90128"/>
            <a:ext cx="4267200" cy="42672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C0BDED86-9A20-4F69-84B7-EEE62B177E19}"/>
              </a:ext>
            </a:extLst>
          </p:cNvPr>
          <p:cNvSpPr>
            <a:spLocks noGrp="1"/>
          </p:cNvSpPr>
          <p:nvPr>
            <p:ph type="title"/>
          </p:nvPr>
        </p:nvSpPr>
        <p:spPr/>
        <p:txBody>
          <a:bodyPr>
            <a:normAutofit/>
          </a:bodyPr>
          <a:lstStyle/>
          <a:p>
            <a:r>
              <a:rPr lang="uk-UA" dirty="0" err="1"/>
              <a:t>Гануезька</a:t>
            </a:r>
            <a:r>
              <a:rPr lang="uk-UA" dirty="0"/>
              <a:t> система </a:t>
            </a:r>
            <a:r>
              <a:rPr lang="ru-RU" dirty="0" err="1"/>
              <a:t>функціонувала</a:t>
            </a:r>
            <a:r>
              <a:rPr lang="ru-RU" dirty="0"/>
              <a:t> на таких </a:t>
            </a:r>
            <a:r>
              <a:rPr lang="ru-RU" dirty="0" err="1"/>
              <a:t>основних</a:t>
            </a:r>
            <a:r>
              <a:rPr lang="ru-RU" dirty="0"/>
              <a:t> принципах:</a:t>
            </a:r>
            <a:endParaRPr lang="uk-UA" dirty="0"/>
          </a:p>
        </p:txBody>
      </p:sp>
      <p:sp>
        <p:nvSpPr>
          <p:cNvPr id="3" name="Місце для вмісту 2">
            <a:extLst>
              <a:ext uri="{FF2B5EF4-FFF2-40B4-BE49-F238E27FC236}">
                <a16:creationId xmlns:a16="http://schemas.microsoft.com/office/drawing/2014/main" id="{B601D7E4-AD33-4DF8-A18E-121CC2892A99}"/>
              </a:ext>
            </a:extLst>
          </p:cNvPr>
          <p:cNvSpPr>
            <a:spLocks noGrp="1"/>
          </p:cNvSpPr>
          <p:nvPr>
            <p:ph idx="1"/>
          </p:nvPr>
        </p:nvSpPr>
        <p:spPr>
          <a:xfrm>
            <a:off x="3998258" y="1828800"/>
            <a:ext cx="6956254" cy="4591050"/>
          </a:xfrm>
        </p:spPr>
        <p:txBody>
          <a:bodyPr/>
          <a:lstStyle/>
          <a:p>
            <a:pPr marL="514350" indent="-514350" algn="just">
              <a:buAutoNum type="arabicPeriod"/>
            </a:pPr>
            <a:r>
              <a:rPr lang="uk-UA" dirty="0"/>
              <a:t>Основу системи становили золото і девізи (національні валюти). Національні кредитні гроші стали використовуватися як міжнародні </a:t>
            </a:r>
            <a:r>
              <a:rPr lang="uk-UA" dirty="0" err="1"/>
              <a:t>платіжнорезервні</a:t>
            </a:r>
            <a:r>
              <a:rPr lang="uk-UA" dirty="0"/>
              <a:t> кошти. </a:t>
            </a:r>
          </a:p>
          <a:p>
            <a:pPr marL="514350" indent="-514350" algn="just">
              <a:buAutoNum type="arabicPeriod"/>
            </a:pPr>
            <a:r>
              <a:rPr lang="uk-UA" dirty="0"/>
              <a:t>Збережено золоті </a:t>
            </a:r>
            <a:r>
              <a:rPr lang="uk-UA" dirty="0" err="1"/>
              <a:t>паритети</a:t>
            </a:r>
            <a:r>
              <a:rPr lang="uk-UA" dirty="0"/>
              <a:t>. Але конверсія валют в золото стала здійснюватися не тільки безпосередньо, але й через іноземні валюти. </a:t>
            </a:r>
          </a:p>
          <a:p>
            <a:pPr marL="514350" indent="-514350" algn="just">
              <a:buAutoNum type="arabicPeriod"/>
            </a:pPr>
            <a:r>
              <a:rPr lang="uk-UA" dirty="0"/>
              <a:t>Оновлений режим плаваючих валютних курсів, без валютних золотих точок. </a:t>
            </a:r>
          </a:p>
          <a:p>
            <a:pPr marL="514350" indent="-514350" algn="just">
              <a:buAutoNum type="arabicPeriod"/>
            </a:pPr>
            <a:r>
              <a:rPr lang="uk-UA" dirty="0"/>
              <a:t>Валютне регулювання здійснювалося у формі активної валютної політики і міжнародних конференцій.</a:t>
            </a:r>
          </a:p>
        </p:txBody>
      </p:sp>
    </p:spTree>
    <p:extLst>
      <p:ext uri="{BB962C8B-B14F-4D97-AF65-F5344CB8AC3E}">
        <p14:creationId xmlns:p14="http://schemas.microsoft.com/office/powerpoint/2010/main" val="1850121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20FAED-8D01-4A49-BD80-17ABDB5EAC3D}"/>
              </a:ext>
            </a:extLst>
          </p:cNvPr>
          <p:cNvSpPr>
            <a:spLocks noGrp="1"/>
          </p:cNvSpPr>
          <p:nvPr>
            <p:ph type="title"/>
          </p:nvPr>
        </p:nvSpPr>
        <p:spPr>
          <a:xfrm>
            <a:off x="813434" y="233818"/>
            <a:ext cx="9692640" cy="1428929"/>
          </a:xfrm>
        </p:spPr>
        <p:txBody>
          <a:bodyPr/>
          <a:lstStyle/>
          <a:p>
            <a:pPr algn="ctr"/>
            <a:r>
              <a:rPr lang="uk-UA" dirty="0"/>
              <a:t>Результати Генуезької конференції:</a:t>
            </a:r>
          </a:p>
        </p:txBody>
      </p:sp>
      <p:sp>
        <p:nvSpPr>
          <p:cNvPr id="3" name="Місце для вмісту 2">
            <a:extLst>
              <a:ext uri="{FF2B5EF4-FFF2-40B4-BE49-F238E27FC236}">
                <a16:creationId xmlns:a16="http://schemas.microsoft.com/office/drawing/2014/main" id="{D80D966E-EDF0-44DB-8FA1-70B65996A14D}"/>
              </a:ext>
            </a:extLst>
          </p:cNvPr>
          <p:cNvSpPr>
            <a:spLocks noGrp="1"/>
          </p:cNvSpPr>
          <p:nvPr>
            <p:ph idx="1"/>
          </p:nvPr>
        </p:nvSpPr>
        <p:spPr>
          <a:xfrm>
            <a:off x="1261871" y="1828800"/>
            <a:ext cx="9244203" cy="4562475"/>
          </a:xfrm>
        </p:spPr>
        <p:txBody>
          <a:bodyPr>
            <a:normAutofit fontScale="92500" lnSpcReduction="10000"/>
          </a:bodyPr>
          <a:lstStyle/>
          <a:p>
            <a:pPr algn="just">
              <a:buFontTx/>
              <a:buChar char="-"/>
            </a:pPr>
            <a:r>
              <a:rPr lang="uk-UA" dirty="0"/>
              <a:t>країни почали наввипередки девальвувати свої валюти → в підсумку курси валют всіх країн стабілізувалися на рівні набагато нижче військового; </a:t>
            </a:r>
          </a:p>
          <a:p>
            <a:pPr algn="just">
              <a:buFontTx/>
              <a:buChar char="-"/>
            </a:pPr>
            <a:r>
              <a:rPr lang="uk-UA" dirty="0"/>
              <a:t>тільки у Великобританії в 1925 р. було відновлено довоєнне золоте утримання фунта стерлінгів; </a:t>
            </a:r>
          </a:p>
          <a:p>
            <a:pPr algn="just">
              <a:buFontTx/>
              <a:buChar char="-"/>
            </a:pPr>
            <a:r>
              <a:rPr lang="uk-UA" dirty="0"/>
              <a:t>стабілізація валют була проведена за допомогою іноземних кредитів (на обтяжливих умовах); </a:t>
            </a:r>
          </a:p>
          <a:p>
            <a:pPr algn="just">
              <a:buFontTx/>
              <a:buChar char="-"/>
            </a:pPr>
            <a:r>
              <a:rPr lang="uk-UA" dirty="0"/>
              <a:t>висока вартість фунта стерлінгів зробила британські товари відносно дорогими → істотно ослабла конкурентоспроможність британської промисловості на світових ринках; </a:t>
            </a:r>
          </a:p>
          <a:p>
            <a:pPr algn="just">
              <a:buFontTx/>
              <a:buChar char="-"/>
            </a:pPr>
            <a:r>
              <a:rPr lang="uk-UA" dirty="0"/>
              <a:t>Велика Депресія 1929-1934 рр. → США припинили кредитування іноземних позичальників; </a:t>
            </a:r>
          </a:p>
          <a:p>
            <a:pPr algn="just">
              <a:buFontTx/>
              <a:buChar char="-"/>
            </a:pPr>
            <a:r>
              <a:rPr lang="uk-UA" dirty="0"/>
              <a:t>панічна втеча іноземних капіталів з Лондона → Британія призупинила платежі по зобов'язаннях золотом.</a:t>
            </a:r>
          </a:p>
        </p:txBody>
      </p:sp>
    </p:spTree>
    <p:extLst>
      <p:ext uri="{BB962C8B-B14F-4D97-AF65-F5344CB8AC3E}">
        <p14:creationId xmlns:p14="http://schemas.microsoft.com/office/powerpoint/2010/main" val="16112222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A92F6E-6E96-4933-9593-292C7193776B}"/>
              </a:ext>
            </a:extLst>
          </p:cNvPr>
          <p:cNvSpPr>
            <a:spLocks noGrp="1"/>
          </p:cNvSpPr>
          <p:nvPr>
            <p:ph type="title"/>
          </p:nvPr>
        </p:nvSpPr>
        <p:spPr>
          <a:xfrm>
            <a:off x="1261872" y="0"/>
            <a:ext cx="9692640" cy="1397124"/>
          </a:xfrm>
        </p:spPr>
        <p:txBody>
          <a:bodyPr/>
          <a:lstStyle/>
          <a:p>
            <a:r>
              <a:rPr lang="uk-UA" dirty="0"/>
              <a:t>Криза Генуезької конференції:</a:t>
            </a:r>
          </a:p>
        </p:txBody>
      </p:sp>
      <p:sp>
        <p:nvSpPr>
          <p:cNvPr id="3" name="Місце для вмісту 2">
            <a:extLst>
              <a:ext uri="{FF2B5EF4-FFF2-40B4-BE49-F238E27FC236}">
                <a16:creationId xmlns:a16="http://schemas.microsoft.com/office/drawing/2014/main" id="{6BC3D4B2-7345-4140-9AF9-8B125DC424CA}"/>
              </a:ext>
            </a:extLst>
          </p:cNvPr>
          <p:cNvSpPr>
            <a:spLocks noGrp="1"/>
          </p:cNvSpPr>
          <p:nvPr>
            <p:ph idx="1"/>
          </p:nvPr>
        </p:nvSpPr>
        <p:spPr>
          <a:xfrm>
            <a:off x="1261872" y="1828800"/>
            <a:ext cx="9692640" cy="4428565"/>
          </a:xfrm>
        </p:spPr>
        <p:txBody>
          <a:bodyPr>
            <a:normAutofit fontScale="92500"/>
          </a:bodyPr>
          <a:lstStyle/>
          <a:p>
            <a:pPr marL="0" indent="0" algn="just">
              <a:buNone/>
            </a:pPr>
            <a:r>
              <a:rPr lang="ru-RU" dirty="0"/>
              <a:t>	Перший </a:t>
            </a:r>
            <a:r>
              <a:rPr lang="ru-RU" dirty="0" err="1"/>
              <a:t>етап</a:t>
            </a:r>
            <a:r>
              <a:rPr lang="ru-RU" dirty="0"/>
              <a:t> (1931 р.) - </a:t>
            </a:r>
            <a:r>
              <a:rPr lang="ru-RU" dirty="0" err="1"/>
              <a:t>скасування</a:t>
            </a:r>
            <a:r>
              <a:rPr lang="ru-RU" dirty="0"/>
              <a:t> золотого стандарту у </a:t>
            </a:r>
            <a:r>
              <a:rPr lang="ru-RU" dirty="0" err="1"/>
              <a:t>Великобританії</a:t>
            </a:r>
            <a:r>
              <a:rPr lang="ru-RU" dirty="0"/>
              <a:t>.</a:t>
            </a:r>
          </a:p>
          <a:p>
            <a:pPr marL="0" indent="0" algn="just">
              <a:buNone/>
            </a:pPr>
            <a:r>
              <a:rPr lang="uk-UA" dirty="0"/>
              <a:t>Причини: погіршення стану платіжного балансу; зменшення офіційних золотих резервів країни; різке скорочення експорту товарів і доходів від «невидимих» операцій. </a:t>
            </a:r>
          </a:p>
          <a:p>
            <a:pPr marL="0" indent="0" algn="just">
              <a:buNone/>
            </a:pPr>
            <a:r>
              <a:rPr lang="uk-UA" dirty="0"/>
              <a:t>Наслідок: крах валют Індії, Малайзії, Єгипту, ряду європейських держав, які залежали від Англії в економічному і валютному відношенні.</a:t>
            </a:r>
          </a:p>
          <a:p>
            <a:pPr marL="0" indent="0" algn="just">
              <a:buNone/>
            </a:pPr>
            <a:r>
              <a:rPr lang="uk-UA" dirty="0"/>
              <a:t>	Другий етап (1933 р.) - скасування золотого стандарту в США. </a:t>
            </a:r>
          </a:p>
          <a:p>
            <a:pPr marL="0" indent="0" algn="just">
              <a:buNone/>
            </a:pPr>
            <a:r>
              <a:rPr lang="uk-UA" dirty="0"/>
              <a:t>Причини: значне і нерівномірне падіння цін; масові банкрутства банків (40%загальної кількості банків країни). </a:t>
            </a:r>
          </a:p>
          <a:p>
            <a:pPr marL="0" indent="0" algn="just">
              <a:buNone/>
            </a:pPr>
            <a:r>
              <a:rPr lang="uk-UA" dirty="0"/>
              <a:t>Наслідок: офіційна ціна золота була підвищена з 20,67 до 35 </a:t>
            </a:r>
            <a:r>
              <a:rPr lang="uk-UA" dirty="0" err="1"/>
              <a:t>дол</a:t>
            </a:r>
            <a:r>
              <a:rPr lang="uk-UA" dirty="0"/>
              <a:t> за </a:t>
            </a:r>
            <a:r>
              <a:rPr lang="uk-UA" dirty="0" err="1"/>
              <a:t>тройську</a:t>
            </a:r>
            <a:r>
              <a:rPr lang="uk-UA" dirty="0"/>
              <a:t> унцію; девальвація долара стимулювала експорт США (товарний і фінансовий).</a:t>
            </a:r>
          </a:p>
        </p:txBody>
      </p:sp>
    </p:spTree>
    <p:extLst>
      <p:ext uri="{BB962C8B-B14F-4D97-AF65-F5344CB8AC3E}">
        <p14:creationId xmlns:p14="http://schemas.microsoft.com/office/powerpoint/2010/main" val="21193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Місце для вмісту 8">
            <a:extLst>
              <a:ext uri="{FF2B5EF4-FFF2-40B4-BE49-F238E27FC236}">
                <a16:creationId xmlns:a16="http://schemas.microsoft.com/office/drawing/2014/main" id="{F210B9D0-F8F3-4B91-B05A-6301B6573E16}"/>
              </a:ext>
            </a:extLst>
          </p:cNvPr>
          <p:cNvSpPr>
            <a:spLocks noGrp="1"/>
          </p:cNvSpPr>
          <p:nvPr>
            <p:ph sz="half" idx="2"/>
          </p:nvPr>
        </p:nvSpPr>
        <p:spPr>
          <a:xfrm>
            <a:off x="748524" y="572737"/>
            <a:ext cx="4386453" cy="4094513"/>
          </a:xfrm>
          <a:ln>
            <a:solidFill>
              <a:schemeClr val="accent1"/>
            </a:solidFill>
          </a:ln>
        </p:spPr>
        <p:txBody>
          <a:bodyPr>
            <a:normAutofit fontScale="85000" lnSpcReduction="20000"/>
          </a:bodyPr>
          <a:lstStyle/>
          <a:p>
            <a:pPr marL="0" indent="0" algn="just">
              <a:buNone/>
            </a:pPr>
            <a:r>
              <a:rPr lang="uk-UA" b="1" i="0" dirty="0">
                <a:solidFill>
                  <a:schemeClr val="accent1"/>
                </a:solidFill>
                <a:effectLst/>
                <a:latin typeface="Montserrat" panose="00000500000000000000" pitchFamily="2" charset="-52"/>
              </a:rPr>
              <a:t>   Валютний ринок </a:t>
            </a:r>
            <a:r>
              <a:rPr lang="uk-UA" b="0" i="0" dirty="0">
                <a:solidFill>
                  <a:srgbClr val="402A18"/>
                </a:solidFill>
                <a:effectLst/>
                <a:latin typeface="Montserrat" panose="00000500000000000000" pitchFamily="2" charset="-52"/>
              </a:rPr>
              <a:t>-   це сукупність економічних та організа­ційних форм, що пов'язані з купівлею або </a:t>
            </a:r>
            <a:r>
              <a:rPr lang="uk-UA" b="0" i="0" dirty="0" err="1">
                <a:solidFill>
                  <a:srgbClr val="402A18"/>
                </a:solidFill>
                <a:effectLst/>
                <a:latin typeface="Montserrat" panose="00000500000000000000" pitchFamily="2" charset="-52"/>
              </a:rPr>
              <a:t>продажем</a:t>
            </a:r>
            <a:r>
              <a:rPr lang="uk-UA" b="0" i="0" dirty="0">
                <a:solidFill>
                  <a:srgbClr val="402A18"/>
                </a:solidFill>
                <a:effectLst/>
                <a:latin typeface="Montserrat" panose="00000500000000000000" pitchFamily="2" charset="-52"/>
              </a:rPr>
              <a:t> валют   різних країн. </a:t>
            </a:r>
          </a:p>
          <a:p>
            <a:pPr algn="just"/>
            <a:r>
              <a:rPr lang="uk-UA" b="0" i="0" dirty="0">
                <a:solidFill>
                  <a:srgbClr val="402A18"/>
                </a:solidFill>
                <a:effectLst/>
                <a:latin typeface="Montserrat" panose="00000500000000000000" pitchFamily="2" charset="-52"/>
              </a:rPr>
              <a:t>До валютного ринку як системи входить підсис­тема валютного механізму і валютних відносин. </a:t>
            </a:r>
          </a:p>
          <a:p>
            <a:pPr algn="just"/>
            <a:r>
              <a:rPr lang="uk-UA" b="0" i="0" dirty="0">
                <a:solidFill>
                  <a:srgbClr val="402A18"/>
                </a:solidFill>
                <a:effectLst/>
                <a:latin typeface="Montserrat" panose="00000500000000000000" pitchFamily="2" charset="-52"/>
              </a:rPr>
              <a:t>Під першою   маються на увазі правові норми й інститути, що репрезентують   Ці норми на національному та міжнародному рівнях. </a:t>
            </a:r>
          </a:p>
          <a:p>
            <a:pPr algn="just"/>
            <a:r>
              <a:rPr lang="uk-UA" b="0" i="0" dirty="0">
                <a:solidFill>
                  <a:srgbClr val="402A18"/>
                </a:solidFill>
                <a:effectLst/>
                <a:latin typeface="Montserrat" panose="00000500000000000000" pitchFamily="2" charset="-52"/>
              </a:rPr>
              <a:t>До другої   входять щоденні зв'язки, в які вступають фізичні та юридичні   особи з метою здійснення міжнародних розрахунків, кредит­них та інших грошових операцій, що спрямовані на придбання   або продаж іноземної валюти.</a:t>
            </a:r>
            <a:endParaRPr lang="uk-UA" dirty="0"/>
          </a:p>
        </p:txBody>
      </p:sp>
      <p:sp>
        <p:nvSpPr>
          <p:cNvPr id="11" name="Місце для вмісту 10">
            <a:extLst>
              <a:ext uri="{FF2B5EF4-FFF2-40B4-BE49-F238E27FC236}">
                <a16:creationId xmlns:a16="http://schemas.microsoft.com/office/drawing/2014/main" id="{D4301C3C-5F6E-48D9-907F-43946E8FB391}"/>
              </a:ext>
            </a:extLst>
          </p:cNvPr>
          <p:cNvSpPr>
            <a:spLocks noGrp="1"/>
          </p:cNvSpPr>
          <p:nvPr>
            <p:ph sz="quarter" idx="4"/>
          </p:nvPr>
        </p:nvSpPr>
        <p:spPr>
          <a:xfrm>
            <a:off x="5564504" y="231074"/>
            <a:ext cx="5293995" cy="6626926"/>
          </a:xfrm>
        </p:spPr>
        <p:txBody>
          <a:bodyPr>
            <a:normAutofit fontScale="85000" lnSpcReduction="20000"/>
          </a:bodyPr>
          <a:lstStyle/>
          <a:p>
            <a:pPr marL="0" indent="0" algn="just">
              <a:buNone/>
            </a:pPr>
            <a:r>
              <a:rPr lang="uk-UA" dirty="0">
                <a:latin typeface="Montserrat" panose="00000500000000000000" pitchFamily="2" charset="-52"/>
              </a:rPr>
              <a:t>У системі валютного ринку можна виділити:</a:t>
            </a:r>
          </a:p>
          <a:p>
            <a:pPr algn="just"/>
            <a:r>
              <a:rPr lang="uk-UA" dirty="0">
                <a:solidFill>
                  <a:schemeClr val="accent1"/>
                </a:solidFill>
                <a:latin typeface="Montserrat" panose="00000500000000000000" pitchFamily="2" charset="-52"/>
              </a:rPr>
              <a:t>міжнародний валютний ринок </a:t>
            </a:r>
            <a:r>
              <a:rPr lang="uk-UA" dirty="0">
                <a:latin typeface="Montserrat" panose="00000500000000000000" pitchFamily="2" charset="-52"/>
              </a:rPr>
              <a:t>- складається з системи тісно пов'язаних швидко­діючими канальними чи супутниковими комунікаціями регіо­нальних ринків.;</a:t>
            </a:r>
          </a:p>
          <a:p>
            <a:pPr algn="just"/>
            <a:r>
              <a:rPr lang="uk-UA" dirty="0">
                <a:solidFill>
                  <a:schemeClr val="accent1"/>
                </a:solidFill>
                <a:latin typeface="Montserrat" panose="00000500000000000000" pitchFamily="2" charset="-52"/>
              </a:rPr>
              <a:t>національний валютний ринок </a:t>
            </a:r>
            <a:r>
              <a:rPr lang="uk-UA" dirty="0">
                <a:latin typeface="Montserrat" panose="00000500000000000000" pitchFamily="2" charset="-52"/>
              </a:rPr>
              <a:t>- відносини, які здійснюються між суб'єктами господарської діяльності з приводу купівлі-продажу окремих конвертованих валют в рамках даної країни;</a:t>
            </a:r>
          </a:p>
          <a:p>
            <a:pPr algn="just"/>
            <a:r>
              <a:rPr lang="uk-UA" dirty="0">
                <a:solidFill>
                  <a:schemeClr val="accent1"/>
                </a:solidFill>
                <a:latin typeface="Montserrat" panose="00000500000000000000" pitchFamily="2" charset="-52"/>
              </a:rPr>
              <a:t>регіональний валютний ринок </a:t>
            </a:r>
            <a:r>
              <a:rPr lang="ru-RU" dirty="0">
                <a:latin typeface="Montserrat" panose="00000500000000000000" pitchFamily="2" charset="-52"/>
              </a:rPr>
              <a:t>- </a:t>
            </a:r>
            <a:r>
              <a:rPr lang="ru-RU" dirty="0" err="1">
                <a:latin typeface="Montserrat" panose="00000500000000000000" pitchFamily="2" charset="-52"/>
              </a:rPr>
              <a:t>відношення</a:t>
            </a:r>
            <a:r>
              <a:rPr lang="ru-RU" dirty="0">
                <a:latin typeface="Montserrat" panose="00000500000000000000" pitchFamily="2" charset="-52"/>
              </a:rPr>
              <a:t> </a:t>
            </a:r>
            <a:r>
              <a:rPr lang="ru-RU" dirty="0" err="1">
                <a:latin typeface="Montserrat" panose="00000500000000000000" pitchFamily="2" charset="-52"/>
              </a:rPr>
              <a:t>між</a:t>
            </a:r>
            <a:r>
              <a:rPr lang="ru-RU" dirty="0">
                <a:latin typeface="Montserrat" panose="00000500000000000000" pitchFamily="2" charset="-52"/>
              </a:rPr>
              <a:t> </a:t>
            </a:r>
            <a:r>
              <a:rPr lang="ru-RU" dirty="0" err="1">
                <a:latin typeface="Montserrat" panose="00000500000000000000" pitchFamily="2" charset="-52"/>
              </a:rPr>
              <a:t>суб'єктами</a:t>
            </a:r>
            <a:r>
              <a:rPr lang="ru-RU" dirty="0">
                <a:latin typeface="Montserrat" panose="00000500000000000000" pitchFamily="2" charset="-52"/>
              </a:rPr>
              <a:t> </a:t>
            </a:r>
            <a:r>
              <a:rPr lang="ru-RU" dirty="0" err="1">
                <a:latin typeface="Montserrat" panose="00000500000000000000" pitchFamily="2" charset="-52"/>
              </a:rPr>
              <a:t>світового</a:t>
            </a:r>
            <a:r>
              <a:rPr lang="ru-RU" dirty="0">
                <a:latin typeface="Montserrat" panose="00000500000000000000" pitchFamily="2" charset="-52"/>
              </a:rPr>
              <a:t> </a:t>
            </a:r>
            <a:r>
              <a:rPr lang="ru-RU" dirty="0" err="1">
                <a:latin typeface="Montserrat" panose="00000500000000000000" pitchFamily="2" charset="-52"/>
              </a:rPr>
              <a:t>господарства</a:t>
            </a:r>
            <a:r>
              <a:rPr lang="ru-RU" dirty="0">
                <a:latin typeface="Montserrat" panose="00000500000000000000" pitchFamily="2" charset="-52"/>
              </a:rPr>
              <a:t> з приводу </a:t>
            </a:r>
            <a:r>
              <a:rPr lang="ru-RU" dirty="0" err="1">
                <a:latin typeface="Montserrat" panose="00000500000000000000" pitchFamily="2" charset="-52"/>
              </a:rPr>
              <a:t>купівлі</a:t>
            </a:r>
            <a:r>
              <a:rPr lang="ru-RU" dirty="0">
                <a:latin typeface="Montserrat" panose="00000500000000000000" pitchFamily="2" charset="-52"/>
              </a:rPr>
              <a:t> - продажу </a:t>
            </a:r>
            <a:r>
              <a:rPr lang="ru-RU" dirty="0" err="1">
                <a:latin typeface="Montserrat" panose="00000500000000000000" pitchFamily="2" charset="-52"/>
              </a:rPr>
              <a:t>іноземних</a:t>
            </a:r>
            <a:r>
              <a:rPr lang="ru-RU" dirty="0">
                <a:latin typeface="Montserrat" panose="00000500000000000000" pitchFamily="2" charset="-52"/>
              </a:rPr>
              <a:t> валют, </a:t>
            </a:r>
            <a:r>
              <a:rPr lang="ru-RU" dirty="0" err="1">
                <a:latin typeface="Montserrat" panose="00000500000000000000" pitchFamily="2" charset="-52"/>
              </a:rPr>
              <a:t>що</a:t>
            </a:r>
            <a:r>
              <a:rPr lang="ru-RU" dirty="0">
                <a:latin typeface="Montserrat" panose="00000500000000000000" pitchFamily="2" charset="-52"/>
              </a:rPr>
              <a:t> </a:t>
            </a:r>
            <a:r>
              <a:rPr lang="ru-RU" dirty="0" err="1">
                <a:latin typeface="Montserrat" panose="00000500000000000000" pitchFamily="2" charset="-52"/>
              </a:rPr>
              <a:t>діють</a:t>
            </a:r>
            <a:r>
              <a:rPr lang="ru-RU" dirty="0">
                <a:latin typeface="Montserrat" panose="00000500000000000000" pitchFamily="2" charset="-52"/>
              </a:rPr>
              <a:t> в </a:t>
            </a:r>
            <a:r>
              <a:rPr lang="ru-RU" dirty="0" err="1">
                <a:latin typeface="Montserrat" panose="00000500000000000000" pitchFamily="2" charset="-52"/>
              </a:rPr>
              <a:t>регіональних</a:t>
            </a:r>
            <a:r>
              <a:rPr lang="ru-RU" dirty="0">
                <a:latin typeface="Montserrat" panose="00000500000000000000" pitchFamily="2" charset="-52"/>
              </a:rPr>
              <a:t> масштабах. </a:t>
            </a:r>
            <a:endParaRPr lang="uk-UA" dirty="0">
              <a:latin typeface="Montserrat" panose="00000500000000000000" pitchFamily="2" charset="-52"/>
            </a:endParaRPr>
          </a:p>
          <a:p>
            <a:pPr marL="0" indent="0" algn="just">
              <a:buNone/>
            </a:pPr>
            <a:r>
              <a:rPr lang="uk-UA" dirty="0">
                <a:latin typeface="Montserrat" panose="00000500000000000000" pitchFamily="2" charset="-52"/>
              </a:rPr>
              <a:t>	Сьогодні існують такі регіональні ринки: Європейський — із центрами в Лондоні, Цюріху, Франкфурті; Азіатський - із центрами в Токіо, Гонконгу, Сінгапурі; Аме­риканський - із центрами в Нью-Йорку, Чикаго, </a:t>
            </a:r>
            <a:r>
              <a:rPr lang="uk-UA" dirty="0" err="1">
                <a:latin typeface="Montserrat" panose="00000500000000000000" pitchFamily="2" charset="-52"/>
              </a:rPr>
              <a:t>Лос-Ан­джелесі</a:t>
            </a:r>
            <a:r>
              <a:rPr lang="uk-UA" dirty="0">
                <a:latin typeface="Montserrat" panose="00000500000000000000" pitchFamily="2" charset="-52"/>
              </a:rPr>
              <a:t>. </a:t>
            </a:r>
          </a:p>
          <a:p>
            <a:pPr marL="0" indent="0" algn="just">
              <a:buNone/>
            </a:pPr>
            <a:r>
              <a:rPr lang="uk-UA" dirty="0">
                <a:latin typeface="Montserrat" panose="00000500000000000000" pitchFamily="2" charset="-52"/>
              </a:rPr>
              <a:t>	На регіональних валютних ринках здійснюється тор­гівля вільно конвертованими валютами та валютами місцевих національних ринків. Регіональні валютні ринки за характе­ром операцій не відрізняються один від одного, національні - відрізняються за ступенем конвертованості національної валюти, за обсягом зовнішньоторговельних та валютно-об­мінних операцій, за ступенем інтегрованості в світове співто­вариство, рівнем стійкості й відкритості економіки, рівнем розвитку комунікацій та ступенем регулювання державою ва­лютних операцій.</a:t>
            </a:r>
          </a:p>
          <a:p>
            <a:endParaRPr lang="uk-UA" dirty="0">
              <a:latin typeface="Montserrat" panose="00000500000000000000" pitchFamily="2" charset="-52"/>
            </a:endParaRPr>
          </a:p>
        </p:txBody>
      </p:sp>
    </p:spTree>
    <p:extLst>
      <p:ext uri="{BB962C8B-B14F-4D97-AF65-F5344CB8AC3E}">
        <p14:creationId xmlns:p14="http://schemas.microsoft.com/office/powerpoint/2010/main" val="3856081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1342D1-48EF-4885-AD02-1F21A612AC49}"/>
              </a:ext>
            </a:extLst>
          </p:cNvPr>
          <p:cNvSpPr>
            <a:spLocks noGrp="1"/>
          </p:cNvSpPr>
          <p:nvPr>
            <p:ph type="title"/>
          </p:nvPr>
        </p:nvSpPr>
        <p:spPr/>
        <p:txBody>
          <a:bodyPr/>
          <a:lstStyle/>
          <a:p>
            <a:r>
              <a:rPr lang="uk-UA" dirty="0"/>
              <a:t>Підсумки кризи Генуезької конференції:</a:t>
            </a:r>
          </a:p>
        </p:txBody>
      </p:sp>
      <p:sp>
        <p:nvSpPr>
          <p:cNvPr id="3" name="Місце для вмісту 2">
            <a:extLst>
              <a:ext uri="{FF2B5EF4-FFF2-40B4-BE49-F238E27FC236}">
                <a16:creationId xmlns:a16="http://schemas.microsoft.com/office/drawing/2014/main" id="{C073444F-8E18-4CC0-8BE3-1A449C2528AF}"/>
              </a:ext>
            </a:extLst>
          </p:cNvPr>
          <p:cNvSpPr>
            <a:spLocks noGrp="1"/>
          </p:cNvSpPr>
          <p:nvPr>
            <p:ph idx="1"/>
          </p:nvPr>
        </p:nvSpPr>
        <p:spPr/>
        <p:txBody>
          <a:bodyPr>
            <a:normAutofit fontScale="92500" lnSpcReduction="20000"/>
          </a:bodyPr>
          <a:lstStyle/>
          <a:p>
            <a:pPr marL="0" indent="0" algn="just">
              <a:buNone/>
            </a:pPr>
            <a:r>
              <a:rPr lang="uk-UA" dirty="0"/>
              <a:t>1. Масове банкрутства боржників (25 держав), які припинили зовнішні платежі. </a:t>
            </a:r>
          </a:p>
          <a:p>
            <a:pPr marL="0" indent="0" algn="just">
              <a:buNone/>
            </a:pPr>
            <a:r>
              <a:rPr lang="uk-UA" dirty="0"/>
              <a:t>2. Утворилася маса «гарячих» грошей, що стихійно переміщаються з однієї країни в іншу, що підсилило нестабільність платіжних балансів і коливань валютних курсів. </a:t>
            </a:r>
          </a:p>
          <a:p>
            <a:pPr marL="0" indent="0" algn="just">
              <a:buNone/>
            </a:pPr>
            <a:r>
              <a:rPr lang="uk-UA" dirty="0"/>
              <a:t>3. Валютні протиріччя переросли у валютну війну за допомогою: валютної інтервенції, валютного демпінгу, валютних обмежень і валютних блоків. </a:t>
            </a:r>
          </a:p>
          <a:p>
            <a:pPr marL="0" indent="0" algn="just">
              <a:buNone/>
            </a:pPr>
            <a:r>
              <a:rPr lang="uk-UA" dirty="0"/>
              <a:t>4. США розгорнули боротьбу за гегемонію долара, проте домоглися статусу резервної валюти лише після Другої світової війни. </a:t>
            </a:r>
          </a:p>
          <a:p>
            <a:pPr marL="0" indent="0" algn="just">
              <a:buNone/>
            </a:pPr>
            <a:r>
              <a:rPr lang="uk-UA" dirty="0"/>
              <a:t>5. У міжвоєнний період долар і фунт стерлінгів, які перебували в стані активної валютної війни, не одержали загального визнання. </a:t>
            </a:r>
          </a:p>
          <a:p>
            <a:pPr marL="0" indent="0" algn="just">
              <a:buNone/>
            </a:pPr>
            <a:r>
              <a:rPr lang="uk-UA" dirty="0"/>
              <a:t>6. Напередодні Другої світової війни не залишилося жодної стійкої валюти. Цьому сприяли позики та інвестиції зі США та Великобританії.</a:t>
            </a:r>
          </a:p>
        </p:txBody>
      </p:sp>
    </p:spTree>
    <p:extLst>
      <p:ext uri="{BB962C8B-B14F-4D97-AF65-F5344CB8AC3E}">
        <p14:creationId xmlns:p14="http://schemas.microsoft.com/office/powerpoint/2010/main" val="702687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Сергей Копылов. Как устроен Бреттон-Вудс (Экономика ) | Информационное  агентство «АВРОРА»">
            <a:extLst>
              <a:ext uri="{FF2B5EF4-FFF2-40B4-BE49-F238E27FC236}">
                <a16:creationId xmlns:a16="http://schemas.microsoft.com/office/drawing/2014/main" id="{C4BE53A6-15AC-439B-9D97-442FEF17E6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725" y="0"/>
            <a:ext cx="8744332" cy="692857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828DE850-752F-4911-9D2C-A51875474DB4}"/>
              </a:ext>
            </a:extLst>
          </p:cNvPr>
          <p:cNvSpPr>
            <a:spLocks noGrp="1"/>
          </p:cNvSpPr>
          <p:nvPr>
            <p:ph type="title"/>
          </p:nvPr>
        </p:nvSpPr>
        <p:spPr>
          <a:xfrm>
            <a:off x="299848" y="262393"/>
            <a:ext cx="10654664" cy="1428929"/>
          </a:xfrm>
        </p:spPr>
        <p:txBody>
          <a:bodyPr>
            <a:normAutofit fontScale="90000"/>
          </a:bodyPr>
          <a:lstStyle/>
          <a:p>
            <a:r>
              <a:rPr lang="ru-RU" dirty="0" err="1"/>
              <a:t>Золотовалютний</a:t>
            </a:r>
            <a:r>
              <a:rPr lang="ru-RU" dirty="0"/>
              <a:t> стандарт</a:t>
            </a:r>
            <a:br>
              <a:rPr lang="ru-RU" dirty="0"/>
            </a:br>
            <a:r>
              <a:rPr lang="ru-RU" dirty="0"/>
              <a:t>Бреттон-</a:t>
            </a:r>
            <a:r>
              <a:rPr lang="ru-RU" dirty="0" err="1"/>
              <a:t>Вудська</a:t>
            </a:r>
            <a:r>
              <a:rPr lang="ru-RU" dirty="0"/>
              <a:t> </a:t>
            </a:r>
            <a:r>
              <a:rPr lang="ru-RU" dirty="0" err="1"/>
              <a:t>валютна</a:t>
            </a:r>
            <a:r>
              <a:rPr lang="ru-RU" dirty="0"/>
              <a:t> система – </a:t>
            </a:r>
            <a:r>
              <a:rPr lang="ru-RU" dirty="0" err="1"/>
              <a:t>із</a:t>
            </a:r>
            <a:r>
              <a:rPr lang="ru-RU" dirty="0"/>
              <a:t> 1944 р.</a:t>
            </a:r>
            <a:endParaRPr lang="uk-UA" dirty="0"/>
          </a:p>
        </p:txBody>
      </p:sp>
      <p:sp>
        <p:nvSpPr>
          <p:cNvPr id="3" name="Місце для вмісту 2">
            <a:extLst>
              <a:ext uri="{FF2B5EF4-FFF2-40B4-BE49-F238E27FC236}">
                <a16:creationId xmlns:a16="http://schemas.microsoft.com/office/drawing/2014/main" id="{D64EB5B7-F630-45DD-8837-6B5073841405}"/>
              </a:ext>
            </a:extLst>
          </p:cNvPr>
          <p:cNvSpPr>
            <a:spLocks noGrp="1"/>
          </p:cNvSpPr>
          <p:nvPr>
            <p:ph idx="1"/>
          </p:nvPr>
        </p:nvSpPr>
        <p:spPr>
          <a:xfrm>
            <a:off x="299848" y="1725294"/>
            <a:ext cx="7310628" cy="5029200"/>
          </a:xfrm>
        </p:spPr>
        <p:txBody>
          <a:bodyPr>
            <a:normAutofit fontScale="85000" lnSpcReduction="20000"/>
          </a:bodyPr>
          <a:lstStyle/>
          <a:p>
            <a:pPr marL="0" indent="0" algn="just">
              <a:buNone/>
            </a:pPr>
            <a:r>
              <a:rPr lang="uk-UA" dirty="0"/>
              <a:t>У розпал Другої світової війни, що підірвала економіку більшості країн світу, виникла гостра необхідність в розумній світовій валютній системі в 138 післявоєнний період, а також у створенні організації, яка могла б нею керувати. Біля витоків цієї організації стояли США та Англія.</a:t>
            </a:r>
          </a:p>
          <a:p>
            <a:pPr marL="0" indent="0" algn="just">
              <a:buNone/>
            </a:pPr>
            <a:r>
              <a:rPr lang="uk-UA" dirty="0"/>
              <a:t>У 1944 році, незадовго до закінчення Другої Світової війни, основні учасники процесу міжнародної торгівлі (44 країни, включаючи СРСР) зустрілися на конференції в містечку </a:t>
            </a:r>
            <a:r>
              <a:rPr lang="uk-UA" dirty="0" err="1"/>
              <a:t>Бреттон-Вудс</a:t>
            </a:r>
            <a:r>
              <a:rPr lang="uk-UA" dirty="0"/>
              <a:t>, штат Нью-</a:t>
            </a:r>
            <a:r>
              <a:rPr lang="uk-UA" dirty="0" err="1"/>
              <a:t>Гемпшир</a:t>
            </a:r>
            <a:r>
              <a:rPr lang="uk-UA" dirty="0"/>
              <a:t>, США, щоб прийти до угоди про майбутню міжнародну валютну систему. На цій конференції був заснований Міжнародний Валютний Фонд для впровадження і керівництва прийнятої валютної системи, що отримала назву </a:t>
            </a:r>
            <a:r>
              <a:rPr lang="uk-UA" dirty="0" err="1"/>
              <a:t>Бреттон-Вудської</a:t>
            </a:r>
            <a:r>
              <a:rPr lang="uk-UA" dirty="0"/>
              <a:t>, а також Світовий банк. Всі країни підписали заключний акт 22 липня, з них 29 країн згодом підписали погоджувальний акт МВФ, який формально почав діяти 27 грудня 1945, а фінансові операції - з 1 березня 1947 р. СРСР відмовився підписати цей документ і надовго виключив себе з міжнародної валютної системи.</a:t>
            </a:r>
          </a:p>
          <a:p>
            <a:pPr marL="0" indent="0" algn="just">
              <a:buNone/>
            </a:pPr>
            <a:r>
              <a:rPr lang="ru-RU" dirty="0" err="1"/>
              <a:t>Золотовалютний</a:t>
            </a:r>
            <a:r>
              <a:rPr lang="ru-RU" dirty="0"/>
              <a:t> стандарт - друга </a:t>
            </a:r>
            <a:r>
              <a:rPr lang="ru-RU" dirty="0" err="1"/>
              <a:t>міжнародна</a:t>
            </a:r>
            <a:r>
              <a:rPr lang="ru-RU" dirty="0"/>
              <a:t> </a:t>
            </a:r>
            <a:r>
              <a:rPr lang="ru-RU" dirty="0" err="1"/>
              <a:t>валютна</a:t>
            </a:r>
            <a:r>
              <a:rPr lang="ru-RU" dirty="0"/>
              <a:t> система, заснована на </a:t>
            </a:r>
            <a:r>
              <a:rPr lang="ru-RU" dirty="0" err="1"/>
              <a:t>офіційно</a:t>
            </a:r>
            <a:r>
              <a:rPr lang="ru-RU" dirty="0"/>
              <a:t> </a:t>
            </a:r>
            <a:r>
              <a:rPr lang="ru-RU" dirty="0" err="1"/>
              <a:t>встановлених</a:t>
            </a:r>
            <a:r>
              <a:rPr lang="ru-RU" dirty="0"/>
              <a:t> </a:t>
            </a:r>
            <a:r>
              <a:rPr lang="ru-RU" dirty="0" err="1"/>
              <a:t>фіксованих</a:t>
            </a:r>
            <a:r>
              <a:rPr lang="ru-RU" dirty="0"/>
              <a:t> паритетах валют до </a:t>
            </a:r>
            <a:r>
              <a:rPr lang="ru-RU" dirty="0" err="1"/>
              <a:t>долара</a:t>
            </a:r>
            <a:r>
              <a:rPr lang="ru-RU" dirty="0"/>
              <a:t> США, </a:t>
            </a:r>
            <a:r>
              <a:rPr lang="ru-RU" dirty="0" err="1"/>
              <a:t>який</a:t>
            </a:r>
            <a:r>
              <a:rPr lang="ru-RU" dirty="0"/>
              <a:t>, в свою </a:t>
            </a:r>
            <a:r>
              <a:rPr lang="ru-RU" dirty="0" err="1"/>
              <a:t>чергу</a:t>
            </a:r>
            <a:r>
              <a:rPr lang="ru-RU" dirty="0"/>
              <a:t>, </a:t>
            </a:r>
            <a:r>
              <a:rPr lang="ru-RU" dirty="0" err="1"/>
              <a:t>був</a:t>
            </a:r>
            <a:r>
              <a:rPr lang="ru-RU" dirty="0"/>
              <a:t> </a:t>
            </a:r>
            <a:r>
              <a:rPr lang="ru-RU" dirty="0" err="1"/>
              <a:t>конвертованим</a:t>
            </a:r>
            <a:r>
              <a:rPr lang="ru-RU" dirty="0"/>
              <a:t> у золото за </a:t>
            </a:r>
            <a:r>
              <a:rPr lang="ru-RU" dirty="0" err="1"/>
              <a:t>фіксованим</a:t>
            </a:r>
            <a:r>
              <a:rPr lang="ru-RU" dirty="0"/>
              <a:t> курсом.</a:t>
            </a:r>
            <a:endParaRPr lang="uk-UA" dirty="0"/>
          </a:p>
        </p:txBody>
      </p:sp>
    </p:spTree>
    <p:extLst>
      <p:ext uri="{BB962C8B-B14F-4D97-AF65-F5344CB8AC3E}">
        <p14:creationId xmlns:p14="http://schemas.microsoft.com/office/powerpoint/2010/main" val="12398722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C2C9D5-946A-4CFD-9773-3894833A5E56}"/>
              </a:ext>
            </a:extLst>
          </p:cNvPr>
          <p:cNvSpPr>
            <a:spLocks noGrp="1"/>
          </p:cNvSpPr>
          <p:nvPr>
            <p:ph type="title"/>
          </p:nvPr>
        </p:nvSpPr>
        <p:spPr/>
        <p:txBody>
          <a:bodyPr>
            <a:normAutofit/>
          </a:bodyPr>
          <a:lstStyle/>
          <a:p>
            <a:r>
              <a:rPr lang="ru-RU" dirty="0" err="1"/>
              <a:t>Основні</a:t>
            </a:r>
            <a:r>
              <a:rPr lang="ru-RU" dirty="0"/>
              <a:t> </a:t>
            </a:r>
            <a:r>
              <a:rPr lang="ru-RU" dirty="0" err="1"/>
              <a:t>принципи</a:t>
            </a:r>
            <a:r>
              <a:rPr lang="ru-RU" dirty="0"/>
              <a:t> Бреттон-</a:t>
            </a:r>
            <a:r>
              <a:rPr lang="ru-RU" dirty="0" err="1"/>
              <a:t>Вудської</a:t>
            </a:r>
            <a:r>
              <a:rPr lang="ru-RU" dirty="0"/>
              <a:t> </a:t>
            </a:r>
            <a:r>
              <a:rPr lang="ru-RU" dirty="0" err="1"/>
              <a:t>валютної</a:t>
            </a:r>
            <a:r>
              <a:rPr lang="ru-RU" dirty="0"/>
              <a:t> </a:t>
            </a:r>
            <a:r>
              <a:rPr lang="ru-RU" dirty="0" err="1"/>
              <a:t>системи</a:t>
            </a:r>
            <a:r>
              <a:rPr lang="ru-RU" dirty="0"/>
              <a:t>:</a:t>
            </a:r>
            <a:endParaRPr lang="uk-UA" dirty="0"/>
          </a:p>
        </p:txBody>
      </p:sp>
      <p:sp>
        <p:nvSpPr>
          <p:cNvPr id="3" name="Місце для вмісту 2">
            <a:extLst>
              <a:ext uri="{FF2B5EF4-FFF2-40B4-BE49-F238E27FC236}">
                <a16:creationId xmlns:a16="http://schemas.microsoft.com/office/drawing/2014/main" id="{3722DEC8-CC6C-447C-9AFB-341C50B32476}"/>
              </a:ext>
            </a:extLst>
          </p:cNvPr>
          <p:cNvSpPr>
            <a:spLocks noGrp="1"/>
          </p:cNvSpPr>
          <p:nvPr>
            <p:ph idx="1"/>
          </p:nvPr>
        </p:nvSpPr>
        <p:spPr>
          <a:xfrm>
            <a:off x="438912" y="1857429"/>
            <a:ext cx="10515600" cy="4738178"/>
          </a:xfrm>
        </p:spPr>
        <p:txBody>
          <a:bodyPr>
            <a:normAutofit fontScale="70000" lnSpcReduction="20000"/>
          </a:bodyPr>
          <a:lstStyle/>
          <a:p>
            <a:pPr marL="514350" indent="-514350" algn="just">
              <a:buAutoNum type="arabicPeriod"/>
            </a:pPr>
            <a:r>
              <a:rPr lang="uk-UA" dirty="0"/>
              <a:t>Золото залишалося монополістом при проведенні остаточних розрахунків між країнами, але масштаби використання золота як міжнародного еквівалента і його регулююча роль було значно втрачено. </a:t>
            </a:r>
          </a:p>
          <a:p>
            <a:pPr marL="514350" indent="-514350" algn="just">
              <a:buAutoNum type="arabicPeriod"/>
            </a:pPr>
            <a:r>
              <a:rPr lang="uk-UA" dirty="0"/>
              <a:t>Поряд із золотом, як кредитні кошти або як резервна валюта, широко використовувалися дві національні валюти: долар США і, в меншій мірі, англійський фунт стерлінгів. Американський долар обмінювався на золото за фіксованою ціною 35 доларів за 1 </a:t>
            </a:r>
            <a:r>
              <a:rPr lang="uk-UA" dirty="0" err="1"/>
              <a:t>тройську</a:t>
            </a:r>
            <a:r>
              <a:rPr lang="uk-UA" dirty="0"/>
              <a:t> унцію золота (31,1 </a:t>
            </a:r>
            <a:r>
              <a:rPr lang="uk-UA" dirty="0" err="1"/>
              <a:t>гр</a:t>
            </a:r>
            <a:r>
              <a:rPr lang="uk-UA" dirty="0"/>
              <a:t>) </a:t>
            </a:r>
          </a:p>
          <a:p>
            <a:pPr marL="514350" indent="-514350" algn="just">
              <a:buAutoNum type="arabicPeriod"/>
            </a:pPr>
            <a:r>
              <a:rPr lang="uk-UA" dirty="0"/>
              <a:t>Порівняння валют і їх взаємний обмін (система валютних курсів) здійснювався на підставі офіційних валютних </a:t>
            </a:r>
            <a:r>
              <a:rPr lang="uk-UA" dirty="0" err="1"/>
              <a:t>паритетів</a:t>
            </a:r>
            <a:r>
              <a:rPr lang="uk-UA" dirty="0"/>
              <a:t>, які виражалися в золоті або в доларах США. Ці </a:t>
            </a:r>
            <a:r>
              <a:rPr lang="uk-UA" dirty="0" err="1"/>
              <a:t>паритети</a:t>
            </a:r>
            <a:r>
              <a:rPr lang="uk-UA" dirty="0"/>
              <a:t> були стабільними і на практиці практично не змінювалися. </a:t>
            </a:r>
          </a:p>
          <a:p>
            <a:pPr marL="514350" indent="-514350" algn="just">
              <a:buAutoNum type="arabicPeriod"/>
            </a:pPr>
            <a:r>
              <a:rPr lang="uk-UA" dirty="0"/>
              <a:t>Ринкові курси валют не повинні були відхилятися ні вниз, ні вгору від фіксованих доларових </a:t>
            </a:r>
            <a:r>
              <a:rPr lang="uk-UA" dirty="0" err="1"/>
              <a:t>паритетів</a:t>
            </a:r>
            <a:r>
              <a:rPr lang="uk-UA" dirty="0"/>
              <a:t> цих валют, більш ніж на 1%, тобто всі інші валюти жорстко "прив'язувалися" до долара. </a:t>
            </a:r>
          </a:p>
          <a:p>
            <a:pPr marL="514350" indent="-514350" algn="just">
              <a:buAutoNum type="arabicPeriod"/>
            </a:pPr>
            <a:r>
              <a:rPr lang="uk-UA" dirty="0"/>
              <a:t>Національні валюти вільно обмінювалися на валютних ринках на долари та одна на іншу за курсом, який міг коливатися в вищеназваних межах. </a:t>
            </a:r>
          </a:p>
          <a:p>
            <a:pPr marL="514350" indent="-514350" algn="just">
              <a:buAutoNum type="arabicPeriod"/>
            </a:pPr>
            <a:r>
              <a:rPr lang="uk-UA" dirty="0"/>
              <a:t>Державні органи здійснювали контроль за валютними операціями, постійно зберігали допустимий рівень коливання валютного курсу за допомогою валютної інтервенції та відстежували, щоб всі операції проводилися за офіційним курсом. </a:t>
            </a:r>
          </a:p>
          <a:p>
            <a:pPr marL="514350" indent="-514350" algn="just">
              <a:buAutoNum type="arabicPeriod"/>
            </a:pPr>
            <a:r>
              <a:rPr lang="uk-UA" dirty="0"/>
              <a:t>Міждержавне регулювання валютних відносин здійснювалося за посередництвом МВФ, який забезпечував країнам-учасницям збереження офіційного валютного паритету, курсів валют і вільної конвертованості валют.</a:t>
            </a:r>
          </a:p>
        </p:txBody>
      </p:sp>
    </p:spTree>
    <p:extLst>
      <p:ext uri="{BB962C8B-B14F-4D97-AF65-F5344CB8AC3E}">
        <p14:creationId xmlns:p14="http://schemas.microsoft.com/office/powerpoint/2010/main" val="1387353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BBF33D0-1DD2-4FE3-8938-FC4873C15683}"/>
              </a:ext>
            </a:extLst>
          </p:cNvPr>
          <p:cNvSpPr>
            <a:spLocks noGrp="1"/>
          </p:cNvSpPr>
          <p:nvPr>
            <p:ph idx="1"/>
          </p:nvPr>
        </p:nvSpPr>
        <p:spPr>
          <a:xfrm>
            <a:off x="838200" y="350520"/>
            <a:ext cx="10073640" cy="5826443"/>
          </a:xfrm>
        </p:spPr>
        <p:txBody>
          <a:bodyPr>
            <a:normAutofit fontScale="92500" lnSpcReduction="20000"/>
          </a:bodyPr>
          <a:lstStyle/>
          <a:p>
            <a:pPr marL="0" indent="0" algn="just">
              <a:buNone/>
            </a:pPr>
            <a:r>
              <a:rPr lang="uk-UA" dirty="0"/>
              <a:t>За своїм характером </a:t>
            </a:r>
            <a:r>
              <a:rPr lang="uk-UA" dirty="0" err="1"/>
              <a:t>Бреттон-Вудська</a:t>
            </a:r>
            <a:r>
              <a:rPr lang="uk-UA" dirty="0"/>
              <a:t> валютна система була </a:t>
            </a:r>
            <a:r>
              <a:rPr lang="uk-UA" dirty="0" err="1"/>
              <a:t>золотодевізною</a:t>
            </a:r>
            <a:r>
              <a:rPr lang="uk-UA" dirty="0"/>
              <a:t> системою фіксованих валютних курсів. Сенс її полягав в тому, що США повинні були на першу вимогу обмінювати долари на золото в будь-яких масштабах і без будь-яких обмежень. Решта країн повинні були зафіксувати курси своїх валют до долара і підтримувати цей курс в межах 1% коливань по відношенню до паритету. </a:t>
            </a:r>
          </a:p>
          <a:p>
            <a:pPr marL="0" indent="0" algn="just">
              <a:buNone/>
            </a:pPr>
            <a:r>
              <a:rPr lang="uk-UA" dirty="0"/>
              <a:t>У березні 1968 р. головні промислові країни розділили офіційний та приватний ринки золота, а в серпні 1971 р. США офіційно припинили конвертувати долари в золото за офіційним курсом. Прагнучи врятувати систему фіксованих валютних курсів, у грудні того ж року членам МВФ вдалося домовитися про розширення меж коливань курсів в межах 2,25% у кожну сторону від паритету. Ця домовленість протрималася близько року, але потім також була скасована. </a:t>
            </a:r>
            <a:r>
              <a:rPr lang="uk-UA" dirty="0" err="1"/>
              <a:t>Бреттон-Вудська</a:t>
            </a:r>
            <a:r>
              <a:rPr lang="uk-UA" dirty="0"/>
              <a:t> валютна система фіксованих валютних курсів зазнала краху. </a:t>
            </a:r>
          </a:p>
          <a:p>
            <a:pPr marL="0" indent="0" algn="just">
              <a:buNone/>
            </a:pPr>
            <a:r>
              <a:rPr lang="uk-UA" dirty="0"/>
              <a:t>У післявоєнний період товарні ціни зростали, офіційна ціна золота не змінювалася - золотий вміст валют не відображав їхню купівельну спроможність по відношенню товарам і послугам. Таким чином, золото не було основою формування валютних курсів - тільки в період фактичного золотого обігу курси валют були безпосередньо пов'язані з золотом. Курси валют були піддані несподіваним стрибкоподібним змінам у ході офіційних девальвацій і ревальвацій. </a:t>
            </a:r>
            <a:r>
              <a:rPr lang="uk-UA" dirty="0" err="1"/>
              <a:t>Бреттон-Вудська</a:t>
            </a:r>
            <a:r>
              <a:rPr lang="uk-UA" dirty="0"/>
              <a:t> система виявилася нездатною забезпечити відносну тривалу стабільність обмінних курсів валют. Прагнення зміцнювати курси валют країн-членів МВФ по відношенню до долара США містило в собі принципові протиріччя - зміцнення могло відбуватися тільки за рахунок ослаблення американського долара. А оскільки вся система </a:t>
            </a:r>
            <a:r>
              <a:rPr lang="uk-UA" dirty="0" err="1"/>
              <a:t>договірнофіксованих</a:t>
            </a:r>
            <a:r>
              <a:rPr lang="uk-UA" dirty="0"/>
              <a:t> курсів будувалася на непорушності долара, його ослаблення означало підрив основ усієї </a:t>
            </a:r>
            <a:r>
              <a:rPr lang="uk-UA" dirty="0" err="1"/>
              <a:t>Бреттон-Вудської</a:t>
            </a:r>
            <a:r>
              <a:rPr lang="uk-UA" dirty="0"/>
              <a:t> валютної системи.</a:t>
            </a:r>
          </a:p>
        </p:txBody>
      </p:sp>
    </p:spTree>
    <p:extLst>
      <p:ext uri="{BB962C8B-B14F-4D97-AF65-F5344CB8AC3E}">
        <p14:creationId xmlns:p14="http://schemas.microsoft.com/office/powerpoint/2010/main" val="3352927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B33B07-7867-4843-BE02-B134722DDEB0}"/>
              </a:ext>
            </a:extLst>
          </p:cNvPr>
          <p:cNvSpPr>
            <a:spLocks noGrp="1"/>
          </p:cNvSpPr>
          <p:nvPr>
            <p:ph type="title"/>
          </p:nvPr>
        </p:nvSpPr>
        <p:spPr>
          <a:xfrm>
            <a:off x="731520" y="263718"/>
            <a:ext cx="10360152" cy="1397124"/>
          </a:xfrm>
        </p:spPr>
        <p:txBody>
          <a:bodyPr>
            <a:normAutofit fontScale="90000"/>
          </a:bodyPr>
          <a:lstStyle/>
          <a:p>
            <a:r>
              <a:rPr lang="ru-RU" dirty="0"/>
              <a:t>Стандарт СДР</a:t>
            </a:r>
            <a:br>
              <a:rPr lang="ru-RU" dirty="0"/>
            </a:br>
            <a:r>
              <a:rPr lang="ru-RU" dirty="0" err="1"/>
              <a:t>Ямайська</a:t>
            </a:r>
            <a:r>
              <a:rPr lang="ru-RU" dirty="0"/>
              <a:t> </a:t>
            </a:r>
            <a:r>
              <a:rPr lang="ru-RU" dirty="0" err="1"/>
              <a:t>валютна</a:t>
            </a:r>
            <a:r>
              <a:rPr lang="ru-RU" dirty="0"/>
              <a:t> система - з 1978 р.</a:t>
            </a:r>
            <a:endParaRPr lang="uk-UA" dirty="0"/>
          </a:p>
        </p:txBody>
      </p:sp>
      <p:sp>
        <p:nvSpPr>
          <p:cNvPr id="3" name="Місце для вмісту 2">
            <a:extLst>
              <a:ext uri="{FF2B5EF4-FFF2-40B4-BE49-F238E27FC236}">
                <a16:creationId xmlns:a16="http://schemas.microsoft.com/office/drawing/2014/main" id="{4DEBD322-640A-466C-BCAE-49330F4736C8}"/>
              </a:ext>
            </a:extLst>
          </p:cNvPr>
          <p:cNvSpPr>
            <a:spLocks noGrp="1"/>
          </p:cNvSpPr>
          <p:nvPr>
            <p:ph idx="1"/>
          </p:nvPr>
        </p:nvSpPr>
        <p:spPr/>
        <p:txBody>
          <a:bodyPr>
            <a:normAutofit/>
          </a:bodyPr>
          <a:lstStyle/>
          <a:p>
            <a:pPr marL="0" indent="0" algn="just">
              <a:buNone/>
            </a:pPr>
            <a:r>
              <a:rPr lang="ru-RU" dirty="0"/>
              <a:t>Уже до 1973 року стало очевидно, </a:t>
            </a:r>
            <a:r>
              <a:rPr lang="ru-RU" dirty="0" err="1"/>
              <a:t>що</a:t>
            </a:r>
            <a:r>
              <a:rPr lang="ru-RU" dirty="0"/>
              <a:t> Бреттон-</a:t>
            </a:r>
            <a:r>
              <a:rPr lang="ru-RU" dirty="0" err="1"/>
              <a:t>Вудська</a:t>
            </a:r>
            <a:r>
              <a:rPr lang="ru-RU" dirty="0"/>
              <a:t> </a:t>
            </a:r>
            <a:r>
              <a:rPr lang="ru-RU" dirty="0" err="1"/>
              <a:t>валютна</a:t>
            </a:r>
            <a:r>
              <a:rPr lang="ru-RU" dirty="0"/>
              <a:t> система </a:t>
            </a:r>
            <a:r>
              <a:rPr lang="ru-RU" dirty="0" err="1"/>
              <a:t>нежиттєздатна</a:t>
            </a:r>
            <a:r>
              <a:rPr lang="ru-RU" dirty="0"/>
              <a:t>. Тим не </a:t>
            </a:r>
            <a:r>
              <a:rPr lang="ru-RU" dirty="0" err="1"/>
              <a:t>менш</a:t>
            </a:r>
            <a:r>
              <a:rPr lang="ru-RU" dirty="0"/>
              <a:t>, вона </a:t>
            </a:r>
            <a:r>
              <a:rPr lang="ru-RU" dirty="0" err="1"/>
              <a:t>проіснувала</a:t>
            </a:r>
            <a:r>
              <a:rPr lang="ru-RU" dirty="0"/>
              <a:t> </a:t>
            </a:r>
            <a:r>
              <a:rPr lang="ru-RU" dirty="0" err="1"/>
              <a:t>ще</a:t>
            </a:r>
            <a:r>
              <a:rPr lang="ru-RU" dirty="0"/>
              <a:t> 3 роки, коли </a:t>
            </a:r>
            <a:r>
              <a:rPr lang="ru-RU" dirty="0" err="1"/>
              <a:t>були</a:t>
            </a:r>
            <a:r>
              <a:rPr lang="ru-RU" dirty="0"/>
              <a:t> </a:t>
            </a:r>
            <a:r>
              <a:rPr lang="ru-RU" dirty="0" err="1"/>
              <a:t>підписані</a:t>
            </a:r>
            <a:r>
              <a:rPr lang="ru-RU" dirty="0"/>
              <a:t> </a:t>
            </a:r>
            <a:r>
              <a:rPr lang="ru-RU" dirty="0" err="1"/>
              <a:t>нові</a:t>
            </a:r>
            <a:r>
              <a:rPr lang="ru-RU" dirty="0"/>
              <a:t> угоди </a:t>
            </a:r>
            <a:r>
              <a:rPr lang="ru-RU" dirty="0" err="1"/>
              <a:t>між</a:t>
            </a:r>
            <a:r>
              <a:rPr lang="ru-RU" dirty="0"/>
              <a:t> </a:t>
            </a:r>
            <a:r>
              <a:rPr lang="ru-RU" dirty="0" err="1"/>
              <a:t>країнами</a:t>
            </a:r>
            <a:r>
              <a:rPr lang="ru-RU" dirty="0"/>
              <a:t>-членами МВФ у м. </a:t>
            </a:r>
            <a:r>
              <a:rPr lang="ru-RU" dirty="0" err="1"/>
              <a:t>Кінгстон</a:t>
            </a:r>
            <a:r>
              <a:rPr lang="ru-RU" dirty="0"/>
              <a:t> на </a:t>
            </a:r>
            <a:r>
              <a:rPr lang="ru-RU" dirty="0" err="1"/>
              <a:t>острові</a:t>
            </a:r>
            <a:r>
              <a:rPr lang="ru-RU" dirty="0"/>
              <a:t> Ямайка (1976 р.). </a:t>
            </a:r>
            <a:r>
              <a:rPr lang="ru-RU" dirty="0" err="1"/>
              <a:t>Ця</a:t>
            </a:r>
            <a:r>
              <a:rPr lang="ru-RU" dirty="0"/>
              <a:t> дата </a:t>
            </a:r>
            <a:r>
              <a:rPr lang="ru-RU" dirty="0" err="1"/>
              <a:t>знаменує</a:t>
            </a:r>
            <a:r>
              <a:rPr lang="ru-RU" dirty="0"/>
              <a:t> початок </a:t>
            </a:r>
            <a:r>
              <a:rPr lang="ru-RU" dirty="0" err="1"/>
              <a:t>функціонування</a:t>
            </a:r>
            <a:r>
              <a:rPr lang="ru-RU" dirty="0"/>
              <a:t> </a:t>
            </a:r>
            <a:r>
              <a:rPr lang="ru-RU" dirty="0" err="1"/>
              <a:t>нової</a:t>
            </a:r>
            <a:r>
              <a:rPr lang="ru-RU" dirty="0"/>
              <a:t> </a:t>
            </a:r>
            <a:r>
              <a:rPr lang="ru-RU" dirty="0" err="1"/>
              <a:t>валютної</a:t>
            </a:r>
            <a:r>
              <a:rPr lang="ru-RU" dirty="0"/>
              <a:t> </a:t>
            </a:r>
            <a:r>
              <a:rPr lang="ru-RU" dirty="0" err="1"/>
              <a:t>системи</a:t>
            </a:r>
            <a:r>
              <a:rPr lang="ru-RU" dirty="0"/>
              <a:t>. У 1978 </a:t>
            </a:r>
            <a:r>
              <a:rPr lang="ru-RU" dirty="0" err="1"/>
              <a:t>році</a:t>
            </a:r>
            <a:r>
              <a:rPr lang="ru-RU" dirty="0"/>
              <a:t> </a:t>
            </a:r>
            <a:r>
              <a:rPr lang="ru-RU" dirty="0" err="1"/>
              <a:t>Кінгстонський</a:t>
            </a:r>
            <a:r>
              <a:rPr lang="ru-RU" dirty="0"/>
              <a:t> </a:t>
            </a:r>
            <a:r>
              <a:rPr lang="ru-RU" dirty="0" err="1"/>
              <a:t>договір</a:t>
            </a:r>
            <a:r>
              <a:rPr lang="ru-RU" dirty="0"/>
              <a:t> </a:t>
            </a:r>
            <a:r>
              <a:rPr lang="ru-RU" dirty="0" err="1"/>
              <a:t>був</a:t>
            </a:r>
            <a:r>
              <a:rPr lang="ru-RU" dirty="0"/>
              <a:t> </a:t>
            </a:r>
            <a:r>
              <a:rPr lang="ru-RU" dirty="0" err="1"/>
              <a:t>ратифікований</a:t>
            </a:r>
            <a:r>
              <a:rPr lang="ru-RU" dirty="0"/>
              <a:t> державами-</a:t>
            </a:r>
            <a:r>
              <a:rPr lang="ru-RU" dirty="0" err="1"/>
              <a:t>учасниками</a:t>
            </a:r>
            <a:r>
              <a:rPr lang="ru-RU" dirty="0"/>
              <a:t>, </a:t>
            </a:r>
            <a:r>
              <a:rPr lang="ru-RU" dirty="0" err="1"/>
              <a:t>також</a:t>
            </a:r>
            <a:r>
              <a:rPr lang="ru-RU" dirty="0"/>
              <a:t> до Статуту МВФ </a:t>
            </a:r>
            <a:r>
              <a:rPr lang="ru-RU" dirty="0" err="1"/>
              <a:t>були</a:t>
            </a:r>
            <a:r>
              <a:rPr lang="ru-RU" dirty="0"/>
              <a:t> </a:t>
            </a:r>
            <a:r>
              <a:rPr lang="ru-RU" dirty="0" err="1"/>
              <a:t>внесені</a:t>
            </a:r>
            <a:r>
              <a:rPr lang="ru-RU" dirty="0"/>
              <a:t> </a:t>
            </a:r>
            <a:r>
              <a:rPr lang="ru-RU" dirty="0" err="1"/>
              <a:t>додаткові</a:t>
            </a:r>
            <a:r>
              <a:rPr lang="ru-RU" dirty="0"/>
              <a:t> </a:t>
            </a:r>
            <a:r>
              <a:rPr lang="ru-RU" dirty="0" err="1"/>
              <a:t>зміни</a:t>
            </a:r>
            <a:r>
              <a:rPr lang="ru-RU" dirty="0"/>
              <a:t>, </a:t>
            </a:r>
            <a:r>
              <a:rPr lang="ru-RU" dirty="0" err="1"/>
              <a:t>які</a:t>
            </a:r>
            <a:r>
              <a:rPr lang="ru-RU" dirty="0"/>
              <a:t> </a:t>
            </a:r>
            <a:r>
              <a:rPr lang="ru-RU" dirty="0" err="1"/>
              <a:t>скасували</a:t>
            </a:r>
            <a:r>
              <a:rPr lang="ru-RU" dirty="0"/>
              <a:t> </a:t>
            </a:r>
            <a:r>
              <a:rPr lang="ru-RU" dirty="0" err="1"/>
              <a:t>золотий</a:t>
            </a:r>
            <a:r>
              <a:rPr lang="ru-RU" dirty="0"/>
              <a:t> паритет і </a:t>
            </a:r>
            <a:r>
              <a:rPr lang="ru-RU" dirty="0" err="1"/>
              <a:t>встановили</a:t>
            </a:r>
            <a:r>
              <a:rPr lang="ru-RU" dirty="0"/>
              <a:t> </a:t>
            </a:r>
            <a:r>
              <a:rPr lang="ru-RU" dirty="0" err="1"/>
              <a:t>валютний</a:t>
            </a:r>
            <a:r>
              <a:rPr lang="ru-RU" dirty="0"/>
              <a:t> на </a:t>
            </a:r>
            <a:r>
              <a:rPr lang="ru-RU" dirty="0" err="1"/>
              <a:t>базі</a:t>
            </a:r>
            <a:r>
              <a:rPr lang="ru-RU" dirty="0"/>
              <a:t> валютного </a:t>
            </a:r>
            <a:r>
              <a:rPr lang="ru-RU" dirty="0" err="1"/>
              <a:t>кошика</a:t>
            </a:r>
            <a:r>
              <a:rPr lang="ru-RU" dirty="0"/>
              <a:t> СДР.</a:t>
            </a:r>
          </a:p>
          <a:p>
            <a:pPr marL="0" indent="0" algn="just">
              <a:buNone/>
            </a:pPr>
            <a:r>
              <a:rPr lang="uk-UA" dirty="0"/>
              <a:t>Дана абревіатура є простою транслітерацією від </a:t>
            </a:r>
            <a:r>
              <a:rPr lang="en-US" dirty="0"/>
              <a:t>SDR (Special Drawing Rights - </a:t>
            </a:r>
            <a:r>
              <a:rPr lang="uk-UA" dirty="0"/>
              <a:t>Спеціальні Права Запозичення). Назва Спеціальних Прав Запозичення СДР отримав тому, що відповідно до квот (частками країн у світовій торгівлі, закріпленими в співвідношенні валют в складі СДР) визначалися розміри кредитів, які держави могли отримати від МВФ.</a:t>
            </a:r>
          </a:p>
        </p:txBody>
      </p:sp>
    </p:spTree>
    <p:extLst>
      <p:ext uri="{BB962C8B-B14F-4D97-AF65-F5344CB8AC3E}">
        <p14:creationId xmlns:p14="http://schemas.microsoft.com/office/powerpoint/2010/main" val="7953271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AB3C27F-482C-4984-AEA4-A7D4E2841D8D}"/>
              </a:ext>
            </a:extLst>
          </p:cNvPr>
          <p:cNvSpPr>
            <a:spLocks noGrp="1"/>
          </p:cNvSpPr>
          <p:nvPr>
            <p:ph idx="1"/>
          </p:nvPr>
        </p:nvSpPr>
        <p:spPr>
          <a:xfrm>
            <a:off x="838200" y="777240"/>
            <a:ext cx="10515600" cy="5399723"/>
          </a:xfrm>
        </p:spPr>
        <p:txBody>
          <a:bodyPr/>
          <a:lstStyle/>
          <a:p>
            <a:pPr marL="0" indent="0">
              <a:buNone/>
            </a:pPr>
            <a:r>
              <a:rPr lang="ru-RU" dirty="0"/>
              <a:t>Стандарт СДР - </a:t>
            </a:r>
            <a:r>
              <a:rPr lang="ru-RU" dirty="0" err="1"/>
              <a:t>це</a:t>
            </a:r>
            <a:r>
              <a:rPr lang="ru-RU" dirty="0"/>
              <a:t> метод </a:t>
            </a:r>
            <a:r>
              <a:rPr lang="ru-RU" dirty="0" err="1"/>
              <a:t>порівняння</a:t>
            </a:r>
            <a:r>
              <a:rPr lang="ru-RU" dirty="0"/>
              <a:t> </a:t>
            </a:r>
            <a:r>
              <a:rPr lang="ru-RU" dirty="0" err="1"/>
              <a:t>середньозваженого</a:t>
            </a:r>
            <a:r>
              <a:rPr lang="ru-RU" dirty="0"/>
              <a:t> курсу </a:t>
            </a:r>
            <a:r>
              <a:rPr lang="ru-RU" dirty="0" err="1"/>
              <a:t>однієї</a:t>
            </a:r>
            <a:r>
              <a:rPr lang="ru-RU" dirty="0"/>
              <a:t> </a:t>
            </a:r>
            <a:r>
              <a:rPr lang="ru-RU" dirty="0" err="1"/>
              <a:t>валюти</a:t>
            </a:r>
            <a:r>
              <a:rPr lang="ru-RU" dirty="0"/>
              <a:t> по </a:t>
            </a:r>
            <a:r>
              <a:rPr lang="ru-RU" dirty="0" err="1"/>
              <a:t>відношенню</a:t>
            </a:r>
            <a:r>
              <a:rPr lang="ru-RU" dirty="0"/>
              <a:t> до </a:t>
            </a:r>
            <a:r>
              <a:rPr lang="ru-RU" dirty="0" err="1"/>
              <a:t>певного</a:t>
            </a:r>
            <a:r>
              <a:rPr lang="ru-RU" dirty="0"/>
              <a:t> набору (</a:t>
            </a:r>
            <a:r>
              <a:rPr lang="ru-RU" dirty="0" err="1"/>
              <a:t>кошику</a:t>
            </a:r>
            <a:r>
              <a:rPr lang="ru-RU" dirty="0"/>
              <a:t>) </a:t>
            </a:r>
            <a:r>
              <a:rPr lang="ru-RU" dirty="0" err="1"/>
              <a:t>інших</a:t>
            </a:r>
            <a:r>
              <a:rPr lang="ru-RU" dirty="0"/>
              <a:t> валют. </a:t>
            </a:r>
            <a:r>
              <a:rPr lang="ru-RU" dirty="0" err="1"/>
              <a:t>Питома</a:t>
            </a:r>
            <a:r>
              <a:rPr lang="ru-RU" dirty="0"/>
              <a:t> вага </a:t>
            </a:r>
            <a:r>
              <a:rPr lang="ru-RU" dirty="0" err="1"/>
              <a:t>кожної</a:t>
            </a:r>
            <a:r>
              <a:rPr lang="ru-RU" dirty="0"/>
              <a:t> </a:t>
            </a:r>
            <a:r>
              <a:rPr lang="ru-RU" dirty="0" err="1"/>
              <a:t>валюти</a:t>
            </a:r>
            <a:r>
              <a:rPr lang="ru-RU" dirty="0"/>
              <a:t> в </a:t>
            </a:r>
            <a:r>
              <a:rPr lang="ru-RU" dirty="0" err="1"/>
              <a:t>кошику</a:t>
            </a:r>
            <a:r>
              <a:rPr lang="ru-RU" dirty="0"/>
              <a:t> СДР </a:t>
            </a:r>
            <a:r>
              <a:rPr lang="ru-RU" dirty="0" err="1"/>
              <a:t>визначається</a:t>
            </a:r>
            <a:r>
              <a:rPr lang="ru-RU" dirty="0"/>
              <a:t> з </a:t>
            </a:r>
            <a:r>
              <a:rPr lang="ru-RU" dirty="0" err="1"/>
              <a:t>урахуванням</a:t>
            </a:r>
            <a:r>
              <a:rPr lang="ru-RU" dirty="0"/>
              <a:t> </a:t>
            </a:r>
            <a:r>
              <a:rPr lang="ru-RU" dirty="0" err="1"/>
              <a:t>частки</a:t>
            </a:r>
            <a:r>
              <a:rPr lang="ru-RU" dirty="0"/>
              <a:t> </a:t>
            </a:r>
            <a:r>
              <a:rPr lang="ru-RU" dirty="0" err="1"/>
              <a:t>країни</a:t>
            </a:r>
            <a:r>
              <a:rPr lang="ru-RU" dirty="0"/>
              <a:t> в </a:t>
            </a:r>
            <a:r>
              <a:rPr lang="ru-RU" dirty="0" err="1"/>
              <a:t>міжнародній</a:t>
            </a:r>
            <a:r>
              <a:rPr lang="ru-RU" dirty="0"/>
              <a:t> </a:t>
            </a:r>
            <a:r>
              <a:rPr lang="ru-RU" dirty="0" err="1"/>
              <a:t>торгівлі</a:t>
            </a:r>
            <a:r>
              <a:rPr lang="ru-RU" dirty="0"/>
              <a:t>, а для </a:t>
            </a:r>
            <a:r>
              <a:rPr lang="ru-RU" dirty="0" err="1"/>
              <a:t>долара</a:t>
            </a:r>
            <a:r>
              <a:rPr lang="ru-RU" dirty="0"/>
              <a:t> </a:t>
            </a:r>
            <a:r>
              <a:rPr lang="ru-RU" dirty="0" err="1"/>
              <a:t>береться</a:t>
            </a:r>
            <a:r>
              <a:rPr lang="ru-RU" dirty="0"/>
              <a:t> до </a:t>
            </a:r>
            <a:r>
              <a:rPr lang="ru-RU" dirty="0" err="1"/>
              <a:t>уваги</a:t>
            </a:r>
            <a:r>
              <a:rPr lang="ru-RU" dirty="0"/>
              <a:t> </a:t>
            </a:r>
            <a:r>
              <a:rPr lang="ru-RU" dirty="0" err="1"/>
              <a:t>його</a:t>
            </a:r>
            <a:r>
              <a:rPr lang="ru-RU" dirty="0"/>
              <a:t> роль в </a:t>
            </a:r>
            <a:r>
              <a:rPr lang="ru-RU" dirty="0" err="1"/>
              <a:t>міжнародних</a:t>
            </a:r>
            <a:r>
              <a:rPr lang="ru-RU" dirty="0"/>
              <a:t> </a:t>
            </a:r>
            <a:r>
              <a:rPr lang="ru-RU" dirty="0" err="1"/>
              <a:t>розрахунках</a:t>
            </a:r>
            <a:r>
              <a:rPr lang="ru-RU" dirty="0"/>
              <a:t>.</a:t>
            </a:r>
            <a:endParaRPr lang="uk-UA" dirty="0"/>
          </a:p>
        </p:txBody>
      </p:sp>
      <p:pic>
        <p:nvPicPr>
          <p:cNvPr id="5" name="Рисунок 4">
            <a:extLst>
              <a:ext uri="{FF2B5EF4-FFF2-40B4-BE49-F238E27FC236}">
                <a16:creationId xmlns:a16="http://schemas.microsoft.com/office/drawing/2014/main" id="{0FC65E17-FD3D-4C34-B96D-B492587B5D6D}"/>
              </a:ext>
            </a:extLst>
          </p:cNvPr>
          <p:cNvPicPr>
            <a:picLocks noChangeAspect="1"/>
          </p:cNvPicPr>
          <p:nvPr/>
        </p:nvPicPr>
        <p:blipFill>
          <a:blip r:embed="rId2"/>
          <a:stretch>
            <a:fillRect/>
          </a:stretch>
        </p:blipFill>
        <p:spPr>
          <a:xfrm>
            <a:off x="838200" y="2357329"/>
            <a:ext cx="9738202" cy="3723431"/>
          </a:xfrm>
          <a:prstGeom prst="rect">
            <a:avLst/>
          </a:prstGeom>
        </p:spPr>
      </p:pic>
    </p:spTree>
    <p:extLst>
      <p:ext uri="{BB962C8B-B14F-4D97-AF65-F5344CB8AC3E}">
        <p14:creationId xmlns:p14="http://schemas.microsoft.com/office/powerpoint/2010/main" val="427060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665F36-116D-4AAF-AF87-73559A0AFB3E}"/>
              </a:ext>
            </a:extLst>
          </p:cNvPr>
          <p:cNvSpPr>
            <a:spLocks noGrp="1"/>
          </p:cNvSpPr>
          <p:nvPr>
            <p:ph type="title"/>
          </p:nvPr>
        </p:nvSpPr>
        <p:spPr>
          <a:xfrm>
            <a:off x="1109472" y="0"/>
            <a:ext cx="9692640" cy="1397124"/>
          </a:xfrm>
        </p:spPr>
        <p:txBody>
          <a:bodyPr/>
          <a:lstStyle/>
          <a:p>
            <a:r>
              <a:rPr lang="uk-UA" dirty="0"/>
              <a:t>Принципи Ямайської системи:</a:t>
            </a:r>
          </a:p>
        </p:txBody>
      </p:sp>
      <p:sp>
        <p:nvSpPr>
          <p:cNvPr id="3" name="Місце для вмісту 2">
            <a:extLst>
              <a:ext uri="{FF2B5EF4-FFF2-40B4-BE49-F238E27FC236}">
                <a16:creationId xmlns:a16="http://schemas.microsoft.com/office/drawing/2014/main" id="{8A55A731-F112-4DCD-8C65-4F0D9D6CB105}"/>
              </a:ext>
            </a:extLst>
          </p:cNvPr>
          <p:cNvSpPr>
            <a:spLocks noGrp="1"/>
          </p:cNvSpPr>
          <p:nvPr>
            <p:ph idx="1"/>
          </p:nvPr>
        </p:nvSpPr>
        <p:spPr>
          <a:xfrm>
            <a:off x="1261872" y="1828800"/>
            <a:ext cx="9540240" cy="4351337"/>
          </a:xfrm>
        </p:spPr>
        <p:txBody>
          <a:bodyPr>
            <a:normAutofit fontScale="92500" lnSpcReduction="20000"/>
          </a:bodyPr>
          <a:lstStyle/>
          <a:p>
            <a:pPr marL="0" indent="0" algn="just">
              <a:buNone/>
            </a:pPr>
            <a:r>
              <a:rPr lang="ru-RU" dirty="0"/>
              <a:t>1. </a:t>
            </a:r>
            <a:r>
              <a:rPr lang="ru-RU" dirty="0" err="1"/>
              <a:t>Країни</a:t>
            </a:r>
            <a:r>
              <a:rPr lang="ru-RU" dirty="0"/>
              <a:t> </a:t>
            </a:r>
            <a:r>
              <a:rPr lang="ru-RU" dirty="0" err="1"/>
              <a:t>можуть</a:t>
            </a:r>
            <a:r>
              <a:rPr lang="ru-RU" dirty="0"/>
              <a:t> </a:t>
            </a:r>
            <a:r>
              <a:rPr lang="ru-RU" dirty="0" err="1"/>
              <a:t>використовувати</a:t>
            </a:r>
            <a:r>
              <a:rPr lang="ru-RU" dirty="0"/>
              <a:t> будь-яку систему валютного курсу за </a:t>
            </a:r>
            <a:r>
              <a:rPr lang="ru-RU" dirty="0" err="1"/>
              <a:t>власним</a:t>
            </a:r>
            <a:r>
              <a:rPr lang="ru-RU" dirty="0"/>
              <a:t> </a:t>
            </a:r>
            <a:r>
              <a:rPr lang="ru-RU" dirty="0" err="1"/>
              <a:t>вибором</a:t>
            </a:r>
            <a:r>
              <a:rPr lang="ru-RU" dirty="0"/>
              <a:t> - </a:t>
            </a:r>
            <a:r>
              <a:rPr lang="ru-RU" dirty="0" err="1"/>
              <a:t>фіксованого</a:t>
            </a:r>
            <a:r>
              <a:rPr lang="ru-RU" dirty="0"/>
              <a:t> </a:t>
            </a:r>
            <a:r>
              <a:rPr lang="ru-RU" dirty="0" err="1"/>
              <a:t>або</a:t>
            </a:r>
            <a:r>
              <a:rPr lang="ru-RU" dirty="0"/>
              <a:t> </a:t>
            </a:r>
            <a:r>
              <a:rPr lang="ru-RU" dirty="0" err="1"/>
              <a:t>плаваючого</a:t>
            </a:r>
            <a:r>
              <a:rPr lang="ru-RU" dirty="0"/>
              <a:t>, </a:t>
            </a:r>
            <a:r>
              <a:rPr lang="ru-RU" dirty="0" err="1"/>
              <a:t>встановленого</a:t>
            </a:r>
            <a:r>
              <a:rPr lang="ru-RU" dirty="0"/>
              <a:t> в </a:t>
            </a:r>
            <a:r>
              <a:rPr lang="ru-RU" dirty="0" err="1"/>
              <a:t>односторонньому</a:t>
            </a:r>
            <a:r>
              <a:rPr lang="ru-RU" dirty="0"/>
              <a:t> порядку </a:t>
            </a:r>
            <a:r>
              <a:rPr lang="ru-RU" dirty="0" err="1"/>
              <a:t>або</a:t>
            </a:r>
            <a:r>
              <a:rPr lang="ru-RU" dirty="0"/>
              <a:t> на </a:t>
            </a:r>
            <a:r>
              <a:rPr lang="ru-RU" dirty="0" err="1"/>
              <a:t>підставі</a:t>
            </a:r>
            <a:r>
              <a:rPr lang="ru-RU" dirty="0"/>
              <a:t> </a:t>
            </a:r>
            <a:r>
              <a:rPr lang="ru-RU" dirty="0" err="1"/>
              <a:t>багатосторонніх</a:t>
            </a:r>
            <a:r>
              <a:rPr lang="ru-RU" dirty="0"/>
              <a:t> </a:t>
            </a:r>
            <a:r>
              <a:rPr lang="ru-RU" dirty="0" err="1"/>
              <a:t>угод</a:t>
            </a:r>
            <a:r>
              <a:rPr lang="ru-RU" dirty="0"/>
              <a:t>. </a:t>
            </a:r>
          </a:p>
          <a:p>
            <a:pPr marL="0" indent="0" algn="just">
              <a:buNone/>
            </a:pPr>
            <a:r>
              <a:rPr lang="ru-RU" dirty="0"/>
              <a:t>2. МВФ </a:t>
            </a:r>
            <a:r>
              <a:rPr lang="ru-RU" dirty="0" err="1"/>
              <a:t>отримав</a:t>
            </a:r>
            <a:r>
              <a:rPr lang="ru-RU" dirty="0"/>
              <a:t> </a:t>
            </a:r>
            <a:r>
              <a:rPr lang="ru-RU" dirty="0" err="1"/>
              <a:t>повноваження</a:t>
            </a:r>
            <a:r>
              <a:rPr lang="ru-RU" dirty="0"/>
              <a:t> </a:t>
            </a:r>
            <a:r>
              <a:rPr lang="ru-RU" dirty="0" err="1"/>
              <a:t>здійснювати</a:t>
            </a:r>
            <a:r>
              <a:rPr lang="ru-RU" dirty="0"/>
              <a:t> </a:t>
            </a:r>
            <a:r>
              <a:rPr lang="ru-RU" dirty="0" err="1"/>
              <a:t>жорсткий</a:t>
            </a:r>
            <a:r>
              <a:rPr lang="ru-RU" dirty="0"/>
              <a:t> </a:t>
            </a:r>
            <a:r>
              <a:rPr lang="ru-RU" dirty="0" err="1"/>
              <a:t>нагляд</a:t>
            </a:r>
            <a:r>
              <a:rPr lang="ru-RU" dirty="0"/>
              <a:t> за </a:t>
            </a:r>
            <a:r>
              <a:rPr lang="ru-RU" dirty="0" err="1"/>
              <a:t>розвитком</a:t>
            </a:r>
            <a:r>
              <a:rPr lang="ru-RU" dirty="0"/>
              <a:t> </a:t>
            </a:r>
            <a:r>
              <a:rPr lang="ru-RU" dirty="0" err="1"/>
              <a:t>валютних</a:t>
            </a:r>
            <a:r>
              <a:rPr lang="ru-RU" dirty="0"/>
              <a:t> </a:t>
            </a:r>
            <a:r>
              <a:rPr lang="ru-RU" dirty="0" err="1"/>
              <a:t>курсів</a:t>
            </a:r>
            <a:r>
              <a:rPr lang="ru-RU" dirty="0"/>
              <a:t> і </a:t>
            </a:r>
            <a:r>
              <a:rPr lang="ru-RU" dirty="0" err="1"/>
              <a:t>угодам</a:t>
            </a:r>
            <a:r>
              <a:rPr lang="ru-RU" dirty="0"/>
              <a:t> про </a:t>
            </a:r>
            <a:r>
              <a:rPr lang="ru-RU" dirty="0" err="1"/>
              <a:t>їх</a:t>
            </a:r>
            <a:r>
              <a:rPr lang="ru-RU" dirty="0"/>
              <a:t> </a:t>
            </a:r>
            <a:r>
              <a:rPr lang="ru-RU" dirty="0" err="1"/>
              <a:t>встановлення</a:t>
            </a:r>
            <a:r>
              <a:rPr lang="ru-RU" dirty="0"/>
              <a:t>. </a:t>
            </a:r>
          </a:p>
          <a:p>
            <a:pPr marL="0" indent="0" algn="just">
              <a:buNone/>
            </a:pPr>
            <a:r>
              <a:rPr lang="ru-RU" dirty="0"/>
              <a:t>3. </a:t>
            </a:r>
            <a:r>
              <a:rPr lang="ru-RU" dirty="0" err="1"/>
              <a:t>Скасовано</a:t>
            </a:r>
            <a:r>
              <a:rPr lang="ru-RU" dirty="0"/>
              <a:t> </a:t>
            </a:r>
            <a:r>
              <a:rPr lang="ru-RU" dirty="0" err="1"/>
              <a:t>офіційна</a:t>
            </a:r>
            <a:r>
              <a:rPr lang="ru-RU" dirty="0"/>
              <a:t> </a:t>
            </a:r>
            <a:r>
              <a:rPr lang="ru-RU" dirty="0" err="1"/>
              <a:t>ціна</a:t>
            </a:r>
            <a:r>
              <a:rPr lang="ru-RU" dirty="0"/>
              <a:t> золота, і </a:t>
            </a:r>
            <a:r>
              <a:rPr lang="ru-RU" dirty="0" err="1"/>
              <a:t>воно</a:t>
            </a:r>
            <a:r>
              <a:rPr lang="ru-RU" dirty="0"/>
              <a:t> перестало </a:t>
            </a:r>
            <a:r>
              <a:rPr lang="ru-RU" dirty="0" err="1"/>
              <a:t>грати</a:t>
            </a:r>
            <a:r>
              <a:rPr lang="ru-RU" dirty="0"/>
              <a:t> роль </a:t>
            </a:r>
            <a:r>
              <a:rPr lang="ru-RU" dirty="0" err="1"/>
              <a:t>офіційного</a:t>
            </a:r>
            <a:r>
              <a:rPr lang="ru-RU" dirty="0"/>
              <a:t> </a:t>
            </a:r>
            <a:r>
              <a:rPr lang="ru-RU" dirty="0" err="1"/>
              <a:t>засобу</a:t>
            </a:r>
            <a:r>
              <a:rPr lang="ru-RU" dirty="0"/>
              <a:t> платежу </a:t>
            </a:r>
            <a:r>
              <a:rPr lang="ru-RU" dirty="0" err="1"/>
              <a:t>між</a:t>
            </a:r>
            <a:r>
              <a:rPr lang="ru-RU" dirty="0"/>
              <a:t> МВФ і </a:t>
            </a:r>
            <a:r>
              <a:rPr lang="ru-RU" dirty="0" err="1"/>
              <a:t>його</a:t>
            </a:r>
            <a:r>
              <a:rPr lang="ru-RU" dirty="0"/>
              <a:t> членами. </a:t>
            </a:r>
          </a:p>
          <a:p>
            <a:pPr marL="0" indent="0" algn="just">
              <a:buNone/>
            </a:pPr>
            <a:r>
              <a:rPr lang="ru-RU" dirty="0"/>
              <a:t>4. </a:t>
            </a:r>
            <a:r>
              <a:rPr lang="ru-RU" dirty="0" err="1"/>
              <a:t>Створені</a:t>
            </a:r>
            <a:r>
              <a:rPr lang="ru-RU" dirty="0"/>
              <a:t> </a:t>
            </a:r>
            <a:r>
              <a:rPr lang="ru-RU" dirty="0" err="1"/>
              <a:t>спеціальні</a:t>
            </a:r>
            <a:r>
              <a:rPr lang="ru-RU" dirty="0"/>
              <a:t> права </a:t>
            </a:r>
            <a:r>
              <a:rPr lang="ru-RU" dirty="0" err="1"/>
              <a:t>запозичення</a:t>
            </a:r>
            <a:r>
              <a:rPr lang="ru-RU" dirty="0"/>
              <a:t> (СДР) як </a:t>
            </a:r>
            <a:r>
              <a:rPr lang="ru-RU" dirty="0" err="1"/>
              <a:t>додатковий</a:t>
            </a:r>
            <a:r>
              <a:rPr lang="ru-RU" dirty="0"/>
              <a:t> </a:t>
            </a:r>
            <a:r>
              <a:rPr lang="ru-RU" dirty="0" err="1"/>
              <a:t>резервний</a:t>
            </a:r>
            <a:r>
              <a:rPr lang="ru-RU" dirty="0"/>
              <a:t> актив у </a:t>
            </a:r>
            <a:r>
              <a:rPr lang="ru-RU" dirty="0" err="1"/>
              <a:t>міжнародній</a:t>
            </a:r>
            <a:r>
              <a:rPr lang="ru-RU" dirty="0"/>
              <a:t> </a:t>
            </a:r>
            <a:r>
              <a:rPr lang="ru-RU" dirty="0" err="1"/>
              <a:t>валютній</a:t>
            </a:r>
            <a:r>
              <a:rPr lang="ru-RU" dirty="0"/>
              <a:t> </a:t>
            </a:r>
            <a:r>
              <a:rPr lang="ru-RU" dirty="0" err="1"/>
              <a:t>системі</a:t>
            </a:r>
            <a:r>
              <a:rPr lang="ru-RU" dirty="0"/>
              <a:t>. </a:t>
            </a:r>
          </a:p>
          <a:p>
            <a:pPr marL="0" indent="0" algn="just">
              <a:buNone/>
            </a:pPr>
            <a:r>
              <a:rPr lang="ru-RU" dirty="0"/>
              <a:t>5. </a:t>
            </a:r>
            <a:r>
              <a:rPr lang="ru-RU" dirty="0" err="1"/>
              <a:t>Фактично</a:t>
            </a:r>
            <a:r>
              <a:rPr lang="ru-RU" dirty="0"/>
              <a:t> за СДР </a:t>
            </a:r>
            <a:r>
              <a:rPr lang="ru-RU" dirty="0" err="1"/>
              <a:t>ховається</a:t>
            </a:r>
            <a:r>
              <a:rPr lang="ru-RU" dirty="0"/>
              <a:t> </a:t>
            </a:r>
            <a:r>
              <a:rPr lang="ru-RU" dirty="0" err="1"/>
              <a:t>долар</a:t>
            </a:r>
            <a:r>
              <a:rPr lang="ru-RU" dirty="0"/>
              <a:t>, </a:t>
            </a:r>
            <a:r>
              <a:rPr lang="ru-RU" dirty="0" err="1"/>
              <a:t>який</a:t>
            </a:r>
            <a:r>
              <a:rPr lang="ru-RU" dirty="0"/>
              <a:t> </a:t>
            </a:r>
            <a:r>
              <a:rPr lang="ru-RU" dirty="0" err="1"/>
              <a:t>домінує</a:t>
            </a:r>
            <a:r>
              <a:rPr lang="ru-RU" dirty="0"/>
              <a:t> у </a:t>
            </a:r>
            <a:r>
              <a:rPr lang="ru-RU" dirty="0" err="1"/>
              <a:t>валютній</a:t>
            </a:r>
            <a:r>
              <a:rPr lang="ru-RU" dirty="0"/>
              <a:t> </a:t>
            </a:r>
            <a:r>
              <a:rPr lang="ru-RU" dirty="0" err="1"/>
              <a:t>корзині</a:t>
            </a:r>
            <a:r>
              <a:rPr lang="ru-RU" dirty="0"/>
              <a:t> СДР і </a:t>
            </a:r>
            <a:r>
              <a:rPr lang="ru-RU" dirty="0" err="1"/>
              <a:t>залишається</a:t>
            </a:r>
            <a:r>
              <a:rPr lang="ru-RU" dirty="0"/>
              <a:t> </a:t>
            </a:r>
            <a:r>
              <a:rPr lang="ru-RU" dirty="0" err="1"/>
              <a:t>провідним</a:t>
            </a:r>
            <a:r>
              <a:rPr lang="ru-RU" dirty="0"/>
              <a:t> </a:t>
            </a:r>
            <a:r>
              <a:rPr lang="ru-RU" dirty="0" err="1"/>
              <a:t>міжнародним</a:t>
            </a:r>
            <a:r>
              <a:rPr lang="ru-RU" dirty="0"/>
              <a:t> </a:t>
            </a:r>
            <a:r>
              <a:rPr lang="ru-RU" dirty="0" err="1"/>
              <a:t>платіжним</a:t>
            </a:r>
            <a:r>
              <a:rPr lang="ru-RU" dirty="0"/>
              <a:t> і </a:t>
            </a:r>
            <a:r>
              <a:rPr lang="ru-RU" dirty="0" err="1"/>
              <a:t>резервним</a:t>
            </a:r>
            <a:r>
              <a:rPr lang="ru-RU" dirty="0"/>
              <a:t> </a:t>
            </a:r>
            <a:r>
              <a:rPr lang="ru-RU" dirty="0" err="1"/>
              <a:t>засобом</a:t>
            </a:r>
            <a:r>
              <a:rPr lang="ru-RU" dirty="0"/>
              <a:t>.</a:t>
            </a:r>
          </a:p>
          <a:p>
            <a:pPr marL="0" indent="0" algn="just">
              <a:buNone/>
            </a:pPr>
            <a:r>
              <a:rPr lang="uk-UA" dirty="0"/>
              <a:t>Реальна практика валютних відносин, які здійснювалися на підставі </a:t>
            </a:r>
            <a:r>
              <a:rPr lang="uk-UA" dirty="0" err="1"/>
              <a:t>Кінгстонської</a:t>
            </a:r>
            <a:r>
              <a:rPr lang="uk-UA" dirty="0"/>
              <a:t> угоди, не підтвердила можливості повного витіснення долара з позиції ключової міжнародної валюти.</a:t>
            </a:r>
          </a:p>
        </p:txBody>
      </p:sp>
    </p:spTree>
    <p:extLst>
      <p:ext uri="{BB962C8B-B14F-4D97-AF65-F5344CB8AC3E}">
        <p14:creationId xmlns:p14="http://schemas.microsoft.com/office/powerpoint/2010/main" val="32815034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Історія європейської валюти">
            <a:extLst>
              <a:ext uri="{FF2B5EF4-FFF2-40B4-BE49-F238E27FC236}">
                <a16:creationId xmlns:a16="http://schemas.microsoft.com/office/drawing/2014/main" id="{9C5462B0-25C6-476C-810A-6DE6BE1880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96" t="-22" r="32926"/>
          <a:stretch/>
        </p:blipFill>
        <p:spPr bwMode="auto">
          <a:xfrm>
            <a:off x="5995531" y="1"/>
            <a:ext cx="6577470" cy="68327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DA67A4E9-D71B-4DA2-9C29-E4E063CB9BD2}"/>
              </a:ext>
            </a:extLst>
          </p:cNvPr>
          <p:cNvSpPr>
            <a:spLocks noGrp="1"/>
          </p:cNvSpPr>
          <p:nvPr>
            <p:ph type="title"/>
          </p:nvPr>
        </p:nvSpPr>
        <p:spPr>
          <a:xfrm>
            <a:off x="685801" y="262393"/>
            <a:ext cx="5134356" cy="1428929"/>
          </a:xfrm>
        </p:spPr>
        <p:txBody>
          <a:bodyPr>
            <a:normAutofit fontScale="90000"/>
          </a:bodyPr>
          <a:lstStyle/>
          <a:p>
            <a:r>
              <a:rPr lang="uk-UA" dirty="0"/>
              <a:t>Характеристика Європейської валютної системи</a:t>
            </a:r>
          </a:p>
        </p:txBody>
      </p:sp>
      <p:sp>
        <p:nvSpPr>
          <p:cNvPr id="3" name="Місце для вмісту 2">
            <a:extLst>
              <a:ext uri="{FF2B5EF4-FFF2-40B4-BE49-F238E27FC236}">
                <a16:creationId xmlns:a16="http://schemas.microsoft.com/office/drawing/2014/main" id="{212FDFA0-2DB1-4BEE-A11A-2123DAB1AF05}"/>
              </a:ext>
            </a:extLst>
          </p:cNvPr>
          <p:cNvSpPr>
            <a:spLocks noGrp="1"/>
          </p:cNvSpPr>
          <p:nvPr>
            <p:ph idx="1"/>
          </p:nvPr>
        </p:nvSpPr>
        <p:spPr>
          <a:xfrm>
            <a:off x="685801" y="2007145"/>
            <a:ext cx="4968239" cy="4351337"/>
          </a:xfrm>
        </p:spPr>
        <p:txBody>
          <a:bodyPr>
            <a:normAutofit fontScale="92500" lnSpcReduction="20000"/>
          </a:bodyPr>
          <a:lstStyle/>
          <a:p>
            <a:pPr algn="just"/>
            <a:r>
              <a:rPr lang="uk-UA" dirty="0"/>
              <a:t>У відповідь на нестабільність Ямайської валютної системи країни ЄС створили власну регіональну валютну систему – Європейську валютну систему – з метою стимулювання процесів економічної інтеграції. Як форма організації валютних відносин країн-членів ЄС, Європейська валютна система (ЄВС) в сучасному вигляді почала діяти з березня 1979 р.</a:t>
            </a:r>
          </a:p>
          <a:p>
            <a:pPr algn="just"/>
            <a:r>
              <a:rPr lang="uk-UA" dirty="0"/>
              <a:t>Основними рисами ЄВС є: встановлення режимів загального коливання валютних курсів; створення колективної валюти; використання валютних інтервенцій для підтримки ринкових курсів валют у межах погоджених відхилень; стимулювання європейських інтеграційних процесів.</a:t>
            </a:r>
          </a:p>
        </p:txBody>
      </p:sp>
    </p:spTree>
    <p:extLst>
      <p:ext uri="{BB962C8B-B14F-4D97-AF65-F5344CB8AC3E}">
        <p14:creationId xmlns:p14="http://schemas.microsoft.com/office/powerpoint/2010/main" val="7307459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F711F41-21EC-4AC9-B37B-74A4132D5312}"/>
              </a:ext>
            </a:extLst>
          </p:cNvPr>
          <p:cNvSpPr>
            <a:spLocks noGrp="1"/>
          </p:cNvSpPr>
          <p:nvPr>
            <p:ph idx="1"/>
          </p:nvPr>
        </p:nvSpPr>
        <p:spPr>
          <a:xfrm>
            <a:off x="762762" y="1015365"/>
            <a:ext cx="5999988" cy="4671377"/>
          </a:xfrm>
        </p:spPr>
        <p:txBody>
          <a:bodyPr>
            <a:normAutofit lnSpcReduction="10000"/>
          </a:bodyPr>
          <a:lstStyle/>
          <a:p>
            <a:pPr algn="just"/>
            <a:r>
              <a:rPr lang="ru-RU" dirty="0"/>
              <a:t>До 1991р. </a:t>
            </a:r>
            <a:r>
              <a:rPr lang="ru-RU" dirty="0" err="1"/>
              <a:t>Європейська</a:t>
            </a:r>
            <a:r>
              <a:rPr lang="ru-RU" dirty="0"/>
              <a:t> </a:t>
            </a:r>
            <a:r>
              <a:rPr lang="ru-RU" dirty="0" err="1"/>
              <a:t>валютна</a:t>
            </a:r>
            <a:r>
              <a:rPr lang="ru-RU" dirty="0"/>
              <a:t> система </a:t>
            </a:r>
            <a:r>
              <a:rPr lang="ru-RU" dirty="0" err="1"/>
              <a:t>використовувала</a:t>
            </a:r>
            <a:r>
              <a:rPr lang="ru-RU" dirty="0"/>
              <a:t> в основному </a:t>
            </a:r>
            <a:r>
              <a:rPr lang="ru-RU" dirty="0" err="1"/>
              <a:t>елементи</a:t>
            </a:r>
            <a:r>
              <a:rPr lang="ru-RU" dirty="0"/>
              <a:t> валютного </a:t>
            </a:r>
            <a:r>
              <a:rPr lang="ru-RU" dirty="0" err="1"/>
              <a:t>регулювання</a:t>
            </a:r>
            <a:r>
              <a:rPr lang="ru-RU" dirty="0"/>
              <a:t>, </a:t>
            </a:r>
            <a:r>
              <a:rPr lang="ru-RU" dirty="0" err="1"/>
              <a:t>напрацьовані</a:t>
            </a:r>
            <a:r>
              <a:rPr lang="ru-RU" dirty="0"/>
              <a:t> за роки </a:t>
            </a:r>
            <a:r>
              <a:rPr lang="ru-RU" dirty="0" err="1"/>
              <a:t>співробітництва</a:t>
            </a:r>
            <a:r>
              <a:rPr lang="ru-RU" dirty="0"/>
              <a:t> (1972-1979 </a:t>
            </a:r>
            <a:r>
              <a:rPr lang="ru-RU" dirty="0" err="1"/>
              <a:t>рр</a:t>
            </a:r>
            <a:r>
              <a:rPr lang="ru-RU" dirty="0"/>
              <a:t>.) </a:t>
            </a:r>
            <a:r>
              <a:rPr lang="ru-RU" dirty="0" err="1"/>
              <a:t>між</a:t>
            </a:r>
            <a:r>
              <a:rPr lang="ru-RU" dirty="0"/>
              <a:t> </a:t>
            </a:r>
            <a:r>
              <a:rPr lang="ru-RU" dirty="0" err="1"/>
              <a:t>центральними</a:t>
            </a:r>
            <a:r>
              <a:rPr lang="ru-RU" dirty="0"/>
              <a:t> банками </a:t>
            </a:r>
            <a:r>
              <a:rPr lang="ru-RU" dirty="0" err="1"/>
              <a:t>країн</a:t>
            </a:r>
            <a:r>
              <a:rPr lang="ru-RU" dirty="0"/>
              <a:t> </a:t>
            </a:r>
            <a:r>
              <a:rPr lang="ru-RU" dirty="0" err="1"/>
              <a:t>Західної</a:t>
            </a:r>
            <a:r>
              <a:rPr lang="ru-RU" dirty="0"/>
              <a:t> </a:t>
            </a:r>
            <a:r>
              <a:rPr lang="ru-RU" dirty="0" err="1"/>
              <a:t>Європи</a:t>
            </a:r>
            <a:r>
              <a:rPr lang="ru-RU" dirty="0"/>
              <a:t>. Основою ЄВС </a:t>
            </a:r>
            <a:r>
              <a:rPr lang="ru-RU" dirty="0" err="1"/>
              <a:t>була</a:t>
            </a:r>
            <a:r>
              <a:rPr lang="ru-RU" dirty="0"/>
              <a:t> </a:t>
            </a:r>
            <a:r>
              <a:rPr lang="ru-RU" dirty="0" err="1"/>
              <a:t>європейська</a:t>
            </a:r>
            <a:r>
              <a:rPr lang="ru-RU" dirty="0"/>
              <a:t> </a:t>
            </a:r>
            <a:r>
              <a:rPr lang="ru-RU" dirty="0" err="1"/>
              <a:t>валютна</a:t>
            </a:r>
            <a:r>
              <a:rPr lang="ru-RU" dirty="0"/>
              <a:t> </a:t>
            </a:r>
            <a:r>
              <a:rPr lang="ru-RU" dirty="0" err="1"/>
              <a:t>одиниця</a:t>
            </a:r>
            <a:r>
              <a:rPr lang="ru-RU" dirty="0"/>
              <a:t> – ЕКЮ, введена в 1979 р. </a:t>
            </a:r>
            <a:r>
              <a:rPr lang="ru-RU" dirty="0" err="1"/>
              <a:t>Емісія</a:t>
            </a:r>
            <a:r>
              <a:rPr lang="ru-RU" dirty="0"/>
              <a:t> ЕКЮ на 25% </a:t>
            </a:r>
            <a:r>
              <a:rPr lang="ru-RU" dirty="0" err="1"/>
              <a:t>забезпечувалася</a:t>
            </a:r>
            <a:r>
              <a:rPr lang="ru-RU" dirty="0"/>
              <a:t> золотом, на 25% </a:t>
            </a:r>
            <a:r>
              <a:rPr lang="ru-RU" dirty="0" err="1"/>
              <a:t>доларами</a:t>
            </a:r>
            <a:r>
              <a:rPr lang="ru-RU" dirty="0"/>
              <a:t> США і на 50% </a:t>
            </a:r>
            <a:r>
              <a:rPr lang="ru-RU" dirty="0" err="1"/>
              <a:t>національними</a:t>
            </a:r>
            <a:r>
              <a:rPr lang="ru-RU" dirty="0"/>
              <a:t> валютами </a:t>
            </a:r>
            <a:r>
              <a:rPr lang="ru-RU" dirty="0" err="1"/>
              <a:t>країн-членів</a:t>
            </a:r>
            <a:r>
              <a:rPr lang="ru-RU" dirty="0"/>
              <a:t> ЄВС:</a:t>
            </a:r>
            <a:r>
              <a:rPr lang="uk-UA" dirty="0"/>
              <a:t> для цього країни об'єднали по 20% офіційних золотовалютних резервів. Технічно емісія здійснювалася у вигляді записів на рахунках центральних банків країн-членів Європейської валютної системи в Європейські фінансово-валютній системі.</a:t>
            </a:r>
          </a:p>
        </p:txBody>
      </p:sp>
      <p:pic>
        <p:nvPicPr>
          <p:cNvPr id="4098" name="Picture 2" descr="5 екю 1987 Бельгия – на сайте для коллекционеров VIOLITY | Купить в  Украине: Киеве, Харькове, Львове, Одессе, Житомире">
            <a:extLst>
              <a:ext uri="{FF2B5EF4-FFF2-40B4-BE49-F238E27FC236}">
                <a16:creationId xmlns:a16="http://schemas.microsoft.com/office/drawing/2014/main" id="{FA80681A-B654-4FFD-841B-6CE35479B7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26" y="1015365"/>
            <a:ext cx="3709988" cy="384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9531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103ECC1-E0CC-43D0-AD02-3CBA3D27266F}"/>
              </a:ext>
            </a:extLst>
          </p:cNvPr>
          <p:cNvSpPr>
            <a:spLocks noGrp="1"/>
          </p:cNvSpPr>
          <p:nvPr>
            <p:ph idx="1"/>
          </p:nvPr>
        </p:nvSpPr>
        <p:spPr>
          <a:xfrm>
            <a:off x="1261872" y="777240"/>
            <a:ext cx="9710928" cy="5402897"/>
          </a:xfrm>
        </p:spPr>
        <p:txBody>
          <a:bodyPr>
            <a:normAutofit/>
          </a:bodyPr>
          <a:lstStyle/>
          <a:p>
            <a:pPr algn="just"/>
            <a:r>
              <a:rPr lang="uk-UA" dirty="0"/>
              <a:t>У 1989 р. вступив у дію «план </a:t>
            </a:r>
            <a:r>
              <a:rPr lang="uk-UA" dirty="0" err="1"/>
              <a:t>Делора</a:t>
            </a:r>
            <a:r>
              <a:rPr lang="uk-UA" dirty="0"/>
              <a:t>», відповідно якого передбачалося: </a:t>
            </a:r>
          </a:p>
          <a:p>
            <a:pPr marL="0" indent="0" algn="just">
              <a:buNone/>
            </a:pPr>
            <a:r>
              <a:rPr lang="uk-UA" dirty="0"/>
              <a:t>1) здійснення скоординованої економічної і валютної політики окремих країн ЄС; </a:t>
            </a:r>
          </a:p>
          <a:p>
            <a:pPr marL="0" indent="0" algn="just">
              <a:buNone/>
            </a:pPr>
            <a:r>
              <a:rPr lang="uk-UA" dirty="0"/>
              <a:t>2) установа центрального банку ЄС; </a:t>
            </a:r>
          </a:p>
          <a:p>
            <a:pPr marL="0" indent="0" algn="just">
              <a:buNone/>
            </a:pPr>
            <a:r>
              <a:rPr lang="uk-UA" dirty="0"/>
              <a:t>3) заміну національних валют єдиною валютою ЄС</a:t>
            </a:r>
          </a:p>
          <a:p>
            <a:pPr marL="0" indent="0" algn="just">
              <a:buNone/>
            </a:pPr>
            <a:r>
              <a:rPr lang="uk-UA" dirty="0"/>
              <a:t>Під час реалізації «плану </a:t>
            </a:r>
            <a:r>
              <a:rPr lang="uk-UA" dirty="0" err="1"/>
              <a:t>Делора</a:t>
            </a:r>
            <a:r>
              <a:rPr lang="uk-UA" dirty="0"/>
              <a:t>» виникла потреба створення Економічного і валютного союзу (</a:t>
            </a:r>
            <a:r>
              <a:rPr lang="en-US" dirty="0"/>
              <a:t>EBC), </a:t>
            </a:r>
            <a:r>
              <a:rPr lang="uk-UA" dirty="0"/>
              <a:t>оскільки в рамках лише економічного союзу залишалися відмінності в організації кредиту, розрахунків, курсової політики, а, відповідно, і пов'язані з цим валютні ризики, затримки платежів, відмінності в цінах, </a:t>
            </a:r>
            <a:r>
              <a:rPr lang="uk-UA" dirty="0" err="1"/>
              <a:t>неспівставність</a:t>
            </a:r>
            <a:r>
              <a:rPr lang="uk-UA" dirty="0"/>
              <a:t> податків, різнопланова валютна політика. Отже виникла необхідність кредитно-грошового регулювання в ЄС на «наднаціональному» рівні, основою якого була б єдина грошова одиниця – євро. Саме так було названо єдину валюту ЄС на сесії Європейської Ради в Мадриді у грудні 1995 р.</a:t>
            </a:r>
          </a:p>
        </p:txBody>
      </p:sp>
    </p:spTree>
    <p:extLst>
      <p:ext uri="{BB962C8B-B14F-4D97-AF65-F5344CB8AC3E}">
        <p14:creationId xmlns:p14="http://schemas.microsoft.com/office/powerpoint/2010/main" val="1014008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3">
            <a:extLst>
              <a:ext uri="{FF2B5EF4-FFF2-40B4-BE49-F238E27FC236}">
                <a16:creationId xmlns:a16="http://schemas.microsoft.com/office/drawing/2014/main" id="{6BA3E58A-6E4C-404D-90F7-092409F9004F}"/>
              </a:ext>
            </a:extLst>
          </p:cNvPr>
          <p:cNvSpPr>
            <a:spLocks noGrp="1"/>
          </p:cNvSpPr>
          <p:nvPr>
            <p:ph sz="half" idx="2"/>
          </p:nvPr>
        </p:nvSpPr>
        <p:spPr>
          <a:xfrm>
            <a:off x="533400" y="1114426"/>
            <a:ext cx="5294757" cy="3505200"/>
          </a:xfrm>
          <a:solidFill>
            <a:schemeClr val="accent1">
              <a:lumMod val="20000"/>
              <a:lumOff val="80000"/>
            </a:schemeClr>
          </a:solidFill>
        </p:spPr>
        <p:txBody>
          <a:bodyPr>
            <a:normAutofit lnSpcReduction="10000"/>
          </a:bodyPr>
          <a:lstStyle/>
          <a:p>
            <a:pPr marL="0" indent="0" algn="ctr">
              <a:buNone/>
            </a:pPr>
            <a:r>
              <a:rPr lang="uk-UA" b="1" dirty="0">
                <a:solidFill>
                  <a:schemeClr val="tx1"/>
                </a:solidFill>
              </a:rPr>
              <a:t>Валютна система </a:t>
            </a:r>
            <a:r>
              <a:rPr lang="uk-UA" dirty="0"/>
              <a:t>– це форма організації та регулювання валютних відносин, закріплена національним законодавством чи міжнародними угодами. </a:t>
            </a:r>
          </a:p>
          <a:p>
            <a:pPr marL="0" indent="0" algn="ctr">
              <a:buNone/>
            </a:pPr>
            <a:r>
              <a:rPr lang="uk-UA" dirty="0"/>
              <a:t>Це сукупність двох елементів:</a:t>
            </a:r>
          </a:p>
          <a:p>
            <a:pPr marL="0" indent="0" algn="ctr">
              <a:buNone/>
            </a:pPr>
            <a:r>
              <a:rPr lang="uk-UA" dirty="0"/>
              <a:t>1) валютного механізму – правових норм та інструментів, представлених на національному і міжнародному рівнях;</a:t>
            </a:r>
          </a:p>
          <a:p>
            <a:pPr marL="0" indent="0" algn="ctr">
              <a:buNone/>
            </a:pPr>
            <a:r>
              <a:rPr lang="uk-UA" dirty="0"/>
              <a:t>2) валютних відносин – повсякденних </a:t>
            </a:r>
            <a:r>
              <a:rPr lang="uk-UA" dirty="0" err="1"/>
              <a:t>зв’язків</a:t>
            </a:r>
            <a:r>
              <a:rPr lang="uk-UA" dirty="0"/>
              <a:t>, в які вступають суб’єкти МЕВ на валютних та грошових ринках з метою здійснення міжнародних розрахунків</a:t>
            </a:r>
          </a:p>
        </p:txBody>
      </p:sp>
      <p:sp>
        <p:nvSpPr>
          <p:cNvPr id="6" name="Місце для вмісту 5">
            <a:extLst>
              <a:ext uri="{FF2B5EF4-FFF2-40B4-BE49-F238E27FC236}">
                <a16:creationId xmlns:a16="http://schemas.microsoft.com/office/drawing/2014/main" id="{148FE8CA-34F9-4BB3-9B5B-1AEA2EC6757A}"/>
              </a:ext>
            </a:extLst>
          </p:cNvPr>
          <p:cNvSpPr>
            <a:spLocks noGrp="1"/>
          </p:cNvSpPr>
          <p:nvPr>
            <p:ph sz="quarter" idx="4"/>
          </p:nvPr>
        </p:nvSpPr>
        <p:spPr>
          <a:xfrm>
            <a:off x="6126480" y="352425"/>
            <a:ext cx="4903470" cy="5819775"/>
          </a:xfrm>
        </p:spPr>
        <p:txBody>
          <a:bodyPr>
            <a:normAutofit lnSpcReduction="10000"/>
          </a:bodyPr>
          <a:lstStyle/>
          <a:p>
            <a:pPr marL="0" indent="0" algn="just">
              <a:buNone/>
            </a:pPr>
            <a:r>
              <a:rPr lang="uk-UA" b="1" dirty="0"/>
              <a:t>Міжнародні валютно-фінансові відносини </a:t>
            </a:r>
            <a:r>
              <a:rPr lang="uk-UA" dirty="0"/>
              <a:t>- сукупність відносин, що складаються між країнами в ході здійснення міжнародних валютних, розрахункових та </a:t>
            </a:r>
            <a:r>
              <a:rPr lang="uk-UA" dirty="0" err="1"/>
              <a:t>кредитнофінансових</a:t>
            </a:r>
            <a:r>
              <a:rPr lang="uk-UA" dirty="0"/>
              <a:t> операцій. </a:t>
            </a:r>
          </a:p>
          <a:p>
            <a:pPr marL="0" indent="0" algn="just">
              <a:buNone/>
            </a:pPr>
            <a:r>
              <a:rPr lang="uk-UA" dirty="0"/>
              <a:t>Міжнародна валютно-фінансова система </a:t>
            </a:r>
            <a:r>
              <a:rPr lang="ru-RU" dirty="0"/>
              <a:t>- форма </a:t>
            </a:r>
            <a:r>
              <a:rPr lang="ru-RU" dirty="0" err="1"/>
              <a:t>організації</a:t>
            </a:r>
            <a:r>
              <a:rPr lang="ru-RU" dirty="0"/>
              <a:t> та </a:t>
            </a:r>
            <a:r>
              <a:rPr lang="ru-RU" dirty="0" err="1"/>
              <a:t>регулювання</a:t>
            </a:r>
            <a:r>
              <a:rPr lang="ru-RU" dirty="0"/>
              <a:t> </a:t>
            </a:r>
            <a:r>
              <a:rPr lang="ru-RU" dirty="0" err="1"/>
              <a:t>міжнародних</a:t>
            </a:r>
            <a:r>
              <a:rPr lang="ru-RU" dirty="0"/>
              <a:t> </a:t>
            </a:r>
            <a:r>
              <a:rPr lang="ru-RU" dirty="0" err="1"/>
              <a:t>валютних</a:t>
            </a:r>
            <a:r>
              <a:rPr lang="ru-RU" dirty="0"/>
              <a:t> </a:t>
            </a:r>
            <a:r>
              <a:rPr lang="ru-RU" dirty="0" err="1"/>
              <a:t>відносин</a:t>
            </a:r>
            <a:r>
              <a:rPr lang="ru-RU" dirty="0"/>
              <a:t>, </a:t>
            </a:r>
            <a:r>
              <a:rPr lang="ru-RU" dirty="0" err="1"/>
              <a:t>закріплена</a:t>
            </a:r>
            <a:r>
              <a:rPr lang="ru-RU" dirty="0"/>
              <a:t> </a:t>
            </a:r>
            <a:r>
              <a:rPr lang="ru-RU" dirty="0" err="1"/>
              <a:t>міждержавними</a:t>
            </a:r>
            <a:r>
              <a:rPr lang="ru-RU" dirty="0"/>
              <a:t> </a:t>
            </a:r>
            <a:r>
              <a:rPr lang="ru-RU" dirty="0" err="1"/>
              <a:t>угодами</a:t>
            </a:r>
            <a:r>
              <a:rPr lang="ru-RU" dirty="0"/>
              <a:t>. </a:t>
            </a:r>
          </a:p>
          <a:p>
            <a:pPr algn="just">
              <a:lnSpc>
                <a:spcPts val="1800"/>
              </a:lnSpc>
              <a:tabLst>
                <a:tab pos="540385" algn="l"/>
                <a:tab pos="5029200" algn="l"/>
              </a:tabLst>
            </a:pPr>
            <a:r>
              <a:rPr lang="uk-UA" sz="1600" b="1" dirty="0">
                <a:solidFill>
                  <a:schemeClr val="accent1"/>
                </a:solidFill>
                <a:effectLst/>
                <a:ea typeface="Times New Roman" panose="02020603050405020304" pitchFamily="18" charset="0"/>
              </a:rPr>
              <a:t>Світова валютна система </a:t>
            </a:r>
            <a:r>
              <a:rPr lang="uk-UA" sz="1600" i="1" dirty="0">
                <a:effectLst/>
                <a:ea typeface="Times New Roman" panose="02020603050405020304" pitchFamily="18" charset="0"/>
              </a:rPr>
              <a:t>– це форма організації валютних відносин, як</a:t>
            </a:r>
            <a:r>
              <a:rPr lang="uk-UA" sz="1600" dirty="0">
                <a:ea typeface="Times New Roman" panose="02020603050405020304" pitchFamily="18" charset="0"/>
              </a:rPr>
              <a:t> </a:t>
            </a:r>
            <a:r>
              <a:rPr lang="uk-UA" sz="1600" i="1" dirty="0">
                <a:effectLst/>
                <a:ea typeface="Times New Roman" panose="02020603050405020304" pitchFamily="18" charset="0"/>
              </a:rPr>
              <a:t>здійснює їх регулювання через сукупність правил і механізмів, що забезпечують співвідношення між валютами, а також способів, інструментів та органів (інститутів), за допомогою яких здійснюються грошові розрахунки в межах світового господарства.</a:t>
            </a:r>
            <a:endParaRPr lang="uk-UA" sz="1600" dirty="0">
              <a:effectLst/>
              <a:ea typeface="Times New Roman" panose="02020603050405020304" pitchFamily="18" charset="0"/>
            </a:endParaRPr>
          </a:p>
          <a:p>
            <a:pPr marL="0" indent="0" algn="just">
              <a:buNone/>
            </a:pPr>
            <a:r>
              <a:rPr lang="uk-UA" sz="1600" b="1" dirty="0">
                <a:solidFill>
                  <a:schemeClr val="accent1"/>
                </a:solidFill>
                <a:effectLst/>
                <a:ea typeface="Times New Roman" panose="02020603050405020304" pitchFamily="18" charset="0"/>
              </a:rPr>
              <a:t>СВС охоплює: </a:t>
            </a:r>
            <a:r>
              <a:rPr lang="uk-UA" sz="1600" dirty="0">
                <a:effectLst/>
                <a:ea typeface="Times New Roman" panose="02020603050405020304" pitchFamily="18" charset="0"/>
              </a:rPr>
              <a:t>світові гроші (колективні валютні одиниці), валютні курси, валютні ринки, міждержавні регіональні й наддержавні органи, що здійснюють регулювання валютно-фінансових </a:t>
            </a:r>
            <a:r>
              <a:rPr lang="uk-UA" sz="1600" dirty="0" err="1">
                <a:effectLst/>
                <a:ea typeface="Times New Roman" panose="02020603050405020304" pitchFamily="18" charset="0"/>
              </a:rPr>
              <a:t>зв’язків</a:t>
            </a:r>
            <a:r>
              <a:rPr lang="uk-UA" sz="1600" dirty="0">
                <a:effectLst/>
                <a:ea typeface="Times New Roman" panose="02020603050405020304" pitchFamily="18" charset="0"/>
              </a:rPr>
              <a:t> і відносин.</a:t>
            </a:r>
          </a:p>
          <a:p>
            <a:endParaRPr lang="uk-UA" dirty="0"/>
          </a:p>
        </p:txBody>
      </p:sp>
    </p:spTree>
    <p:extLst>
      <p:ext uri="{BB962C8B-B14F-4D97-AF65-F5344CB8AC3E}">
        <p14:creationId xmlns:p14="http://schemas.microsoft.com/office/powerpoint/2010/main" val="25923763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0B43150-62FC-4C5B-B7B4-7BFC12DEEC9B}"/>
              </a:ext>
            </a:extLst>
          </p:cNvPr>
          <p:cNvSpPr>
            <a:spLocks noGrp="1"/>
          </p:cNvSpPr>
          <p:nvPr>
            <p:ph idx="1"/>
          </p:nvPr>
        </p:nvSpPr>
        <p:spPr>
          <a:xfrm>
            <a:off x="600075" y="660558"/>
            <a:ext cx="10607040" cy="5536883"/>
          </a:xfrm>
        </p:spPr>
        <p:txBody>
          <a:bodyPr>
            <a:normAutofit fontScale="92500" lnSpcReduction="10000"/>
          </a:bodyPr>
          <a:lstStyle/>
          <a:p>
            <a:r>
              <a:rPr lang="uk-UA" dirty="0"/>
              <a:t>Для країн-учасниць нової європейської валютної системи у Маастрихтській угоді (1992 р., м. </a:t>
            </a:r>
            <a:r>
              <a:rPr lang="uk-UA" dirty="0" err="1"/>
              <a:t>Маахстрихт</a:t>
            </a:r>
            <a:r>
              <a:rPr lang="uk-UA" dirty="0"/>
              <a:t>, Нідерланди) країни-члени ЄС поставили жорсткі вимоги щодо фінансово-економічних показників країн, які бажають користуватися євро (критерії конвергенції):</a:t>
            </a:r>
          </a:p>
          <a:p>
            <a:pPr marL="0" indent="0">
              <a:buNone/>
            </a:pPr>
            <a:r>
              <a:rPr lang="uk-UA" dirty="0"/>
              <a:t>- дефіцит держбюджету не може перевищувати 3% від ВВП, або він повинний постійно і швидко зменшуватися до рівня 3%; </a:t>
            </a:r>
          </a:p>
          <a:p>
            <a:pPr>
              <a:buFontTx/>
              <a:buChar char="-"/>
            </a:pPr>
            <a:r>
              <a:rPr lang="uk-UA" dirty="0"/>
              <a:t>сукупний держаний борг не повинен перевищувати 60% від ВВП; </a:t>
            </a:r>
          </a:p>
          <a:p>
            <a:pPr>
              <a:buFontTx/>
              <a:buChar char="-"/>
            </a:pPr>
            <a:r>
              <a:rPr lang="uk-UA" dirty="0"/>
              <a:t>річна інфляція не може перевищувати середній рівень інфляції у трьох країнах ЄС із найнижчим рівнем інфляції (приблизно 3-3,5%) більш як на 1,5%; </a:t>
            </a:r>
          </a:p>
          <a:p>
            <a:pPr>
              <a:buFontTx/>
              <a:buChar char="-"/>
            </a:pPr>
            <a:r>
              <a:rPr lang="uk-UA" dirty="0"/>
              <a:t>середнє номінальне значення довгострокових процентних ставок не повинно перевищувати 2% від середнього рівня цих ставок трьох країн з найбільш стабільними цінами (приблизно 9%); </a:t>
            </a:r>
          </a:p>
          <a:p>
            <a:pPr>
              <a:buFontTx/>
              <a:buChar char="-"/>
            </a:pPr>
            <a:r>
              <a:rPr lang="uk-UA" dirty="0"/>
              <a:t>країни, що переходять на нову європейську валюту, мають на протязі не менше двох років дотримуватися встановлених меж коливань валютних курсів у існуючому механізмі європейських валютних систем (визначені межі коливань складають ±2,25%).</a:t>
            </a:r>
          </a:p>
          <a:p>
            <a:pPr marL="0" indent="0">
              <a:buNone/>
            </a:pPr>
            <a:r>
              <a:rPr lang="ru-RU" dirty="0" err="1"/>
              <a:t>Цим</a:t>
            </a:r>
            <a:r>
              <a:rPr lang="ru-RU" dirty="0"/>
              <a:t> </a:t>
            </a:r>
            <a:r>
              <a:rPr lang="ru-RU" dirty="0" err="1"/>
              <a:t>було</a:t>
            </a:r>
            <a:r>
              <a:rPr lang="ru-RU" dirty="0"/>
              <a:t> </a:t>
            </a:r>
            <a:r>
              <a:rPr lang="ru-RU" dirty="0" err="1"/>
              <a:t>закладено</a:t>
            </a:r>
            <a:r>
              <a:rPr lang="ru-RU" dirty="0"/>
              <a:t> початок </a:t>
            </a:r>
            <a:r>
              <a:rPr lang="ru-RU" dirty="0" err="1"/>
              <a:t>створенню</a:t>
            </a:r>
            <a:r>
              <a:rPr lang="ru-RU" dirty="0"/>
              <a:t> на </a:t>
            </a:r>
            <a:r>
              <a:rPr lang="ru-RU" dirty="0" err="1"/>
              <a:t>території</a:t>
            </a:r>
            <a:r>
              <a:rPr lang="ru-RU" dirty="0"/>
              <a:t> </a:t>
            </a:r>
            <a:r>
              <a:rPr lang="ru-RU" dirty="0" err="1"/>
              <a:t>європейського</a:t>
            </a:r>
            <a:r>
              <a:rPr lang="ru-RU" dirty="0"/>
              <a:t> континенту </a:t>
            </a:r>
            <a:r>
              <a:rPr lang="ru-RU" dirty="0" err="1"/>
              <a:t>єдиної</a:t>
            </a:r>
            <a:r>
              <a:rPr lang="ru-RU" dirty="0"/>
              <a:t> </a:t>
            </a:r>
            <a:r>
              <a:rPr lang="ru-RU" dirty="0" err="1"/>
              <a:t>економічної</a:t>
            </a:r>
            <a:r>
              <a:rPr lang="ru-RU" dirty="0"/>
              <a:t> </a:t>
            </a:r>
            <a:r>
              <a:rPr lang="ru-RU" dirty="0" err="1"/>
              <a:t>системи</a:t>
            </a:r>
            <a:r>
              <a:rPr lang="ru-RU" dirty="0"/>
              <a:t>, яка </a:t>
            </a:r>
            <a:r>
              <a:rPr lang="ru-RU" dirty="0" err="1"/>
              <a:t>здатна</a:t>
            </a:r>
            <a:r>
              <a:rPr lang="ru-RU" dirty="0"/>
              <a:t> на </a:t>
            </a:r>
            <a:r>
              <a:rPr lang="ru-RU" dirty="0" err="1"/>
              <a:t>рівні</a:t>
            </a:r>
            <a:r>
              <a:rPr lang="ru-RU" dirty="0"/>
              <a:t> </a:t>
            </a:r>
            <a:r>
              <a:rPr lang="ru-RU" dirty="0" err="1"/>
              <a:t>конкурувати</a:t>
            </a:r>
            <a:r>
              <a:rPr lang="ru-RU" dirty="0"/>
              <a:t> </a:t>
            </a:r>
            <a:r>
              <a:rPr lang="ru-RU" dirty="0" err="1"/>
              <a:t>зі</a:t>
            </a:r>
            <a:r>
              <a:rPr lang="ru-RU" dirty="0"/>
              <a:t> США та </a:t>
            </a:r>
            <a:r>
              <a:rPr lang="ru-RU" dirty="0" err="1"/>
              <a:t>Японією</a:t>
            </a:r>
            <a:r>
              <a:rPr lang="ru-RU" dirty="0"/>
              <a:t>.</a:t>
            </a:r>
            <a:endParaRPr lang="uk-UA" dirty="0"/>
          </a:p>
        </p:txBody>
      </p:sp>
    </p:spTree>
    <p:extLst>
      <p:ext uri="{BB962C8B-B14F-4D97-AF65-F5344CB8AC3E}">
        <p14:creationId xmlns:p14="http://schemas.microsoft.com/office/powerpoint/2010/main" val="6364177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ідзаголовок 4">
            <a:extLst>
              <a:ext uri="{FF2B5EF4-FFF2-40B4-BE49-F238E27FC236}">
                <a16:creationId xmlns:a16="http://schemas.microsoft.com/office/drawing/2014/main" id="{4A5505BF-0677-452B-B848-904FAEC3ECBF}"/>
              </a:ext>
            </a:extLst>
          </p:cNvPr>
          <p:cNvSpPr>
            <a:spLocks noGrp="1"/>
          </p:cNvSpPr>
          <p:nvPr>
            <p:ph type="subTitle" idx="1"/>
          </p:nvPr>
        </p:nvSpPr>
        <p:spPr>
          <a:xfrm>
            <a:off x="1261872" y="1092200"/>
            <a:ext cx="9418320" cy="5400040"/>
          </a:xfrm>
        </p:spPr>
        <p:txBody>
          <a:bodyPr/>
          <a:lstStyle/>
          <a:p>
            <a:pPr algn="just"/>
            <a:r>
              <a:rPr lang="uk-UA" dirty="0">
                <a:solidFill>
                  <a:schemeClr val="tx1"/>
                </a:solidFill>
              </a:rPr>
              <a:t>	Валютний ринок має власну інфраструктуру і широко розвинуту систему сучасних комунікацій, що забезпечують оперативний зв’язок між усіма суб’єктами ринку не тільки в межах окремих країн, а й у світовому масштабі. </a:t>
            </a:r>
          </a:p>
          <a:p>
            <a:pPr algn="just"/>
            <a:r>
              <a:rPr lang="uk-UA" dirty="0">
                <a:solidFill>
                  <a:schemeClr val="tx1"/>
                </a:solidFill>
              </a:rPr>
              <a:t>	Залежно від організації торгівлі валютний ринок поділяється на біржовий і позабіржовий. На біржовому ринку торгівля валютою здійснюється організовано на спеціальному «майданчику», який називається </a:t>
            </a:r>
            <a:r>
              <a:rPr lang="uk-UA" dirty="0">
                <a:solidFill>
                  <a:schemeClr val="accent1"/>
                </a:solidFill>
              </a:rPr>
              <a:t>валютною </a:t>
            </a:r>
            <a:r>
              <a:rPr lang="uk-UA" dirty="0" err="1">
                <a:solidFill>
                  <a:schemeClr val="accent1"/>
                </a:solidFill>
              </a:rPr>
              <a:t>біржею</a:t>
            </a:r>
            <a:r>
              <a:rPr lang="uk-UA" dirty="0">
                <a:solidFill>
                  <a:schemeClr val="accent1"/>
                </a:solidFill>
              </a:rPr>
              <a:t>.</a:t>
            </a:r>
            <a:r>
              <a:rPr lang="uk-UA" dirty="0">
                <a:solidFill>
                  <a:schemeClr val="tx1"/>
                </a:solidFill>
              </a:rPr>
              <a:t> Хоч біржі звичайно не є комерційними підприємствами, проте за свої послуги вони стягують вагомі комісійні. Тому суб’єкти валютного ринку все менше звертаються до послуг традиційних бірж, і вони поступово згортають свою діяльність. </a:t>
            </a:r>
          </a:p>
        </p:txBody>
      </p:sp>
    </p:spTree>
    <p:extLst>
      <p:ext uri="{BB962C8B-B14F-4D97-AF65-F5344CB8AC3E}">
        <p14:creationId xmlns:p14="http://schemas.microsoft.com/office/powerpoint/2010/main" val="23471537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726CCF1-F806-4FB0-ACA7-7ACFC9210F75}"/>
              </a:ext>
            </a:extLst>
          </p:cNvPr>
          <p:cNvSpPr>
            <a:spLocks noGrp="1"/>
          </p:cNvSpPr>
          <p:nvPr>
            <p:ph idx="1"/>
          </p:nvPr>
        </p:nvSpPr>
        <p:spPr>
          <a:xfrm>
            <a:off x="156972" y="393700"/>
            <a:ext cx="5773928" cy="6464300"/>
          </a:xfrm>
        </p:spPr>
        <p:txBody>
          <a:bodyPr>
            <a:normAutofit fontScale="85000" lnSpcReduction="10000"/>
          </a:bodyPr>
          <a:lstStyle/>
          <a:p>
            <a:pPr algn="just"/>
            <a:r>
              <a:rPr lang="uk-UA" dirty="0"/>
              <a:t>Прискорено розвивається позабіржова валютна торгівля, коли продавці і покупці валюти вступають у прямі зв’язки між собою. Сучасні засоби зв’язку й електронні інформаційні технології дають змогу зробити це значно швидше й дешевше, ніж через біржу. Ці тенденції захопили вже й Україну. </a:t>
            </a:r>
          </a:p>
          <a:p>
            <a:pPr algn="just"/>
            <a:r>
              <a:rPr lang="uk-UA" dirty="0"/>
              <a:t>З початку 2000 р. перестала здійснювати операції з торгівлі валютою Українська міжбанківська валютна біржа. Уся торгівля здійснюється через міжбанківський валютний ринок, на якому комерційні банки безпосередньо один в одного купують і продають валюту за свій рахунок чи за дорученнями клієнтів, які в цьому разі є кінцевими покупцями і продавцями валюти. Як свідчить світова практика, на секторі біржового ринку поступово зосереджуються переважно окремі валютні операції, технологія здійснення яких передбачає централізоване виконання через біржу (ф’ючерсні, опціонні та ін.) </a:t>
            </a:r>
          </a:p>
          <a:p>
            <a:pPr algn="just"/>
            <a:r>
              <a:rPr lang="uk-UA" dirty="0"/>
              <a:t>Тільки в Європі існує й </a:t>
            </a:r>
            <a:r>
              <a:rPr lang="uk-UA" dirty="0" err="1"/>
              <a:t>інтенсивно</a:t>
            </a:r>
            <a:r>
              <a:rPr lang="uk-UA" dirty="0"/>
              <a:t> розвивається цілий ряд бірж, що спеціалізуються на строковій торгівлі, — Лондонська міжнародна біржа фінансових ф’ючерсів</a:t>
            </a:r>
            <a:r>
              <a:rPr lang="en-US" dirty="0"/>
              <a:t>, </a:t>
            </a:r>
            <a:r>
              <a:rPr lang="uk-UA" dirty="0"/>
              <a:t>Європейська опціонна біржа в Амстердамі, Німецька строкова біржа у Франкфурті, Австрійська строкова опціонна біржа у Відні.</a:t>
            </a:r>
          </a:p>
        </p:txBody>
      </p:sp>
      <p:pic>
        <p:nvPicPr>
          <p:cNvPr id="4" name="Рисунок 3">
            <a:extLst>
              <a:ext uri="{FF2B5EF4-FFF2-40B4-BE49-F238E27FC236}">
                <a16:creationId xmlns:a16="http://schemas.microsoft.com/office/drawing/2014/main" id="{D6895C29-5F3F-4AC2-872C-C9F15DABC8FD}"/>
              </a:ext>
            </a:extLst>
          </p:cNvPr>
          <p:cNvPicPr>
            <a:picLocks noChangeAspect="1"/>
          </p:cNvPicPr>
          <p:nvPr/>
        </p:nvPicPr>
        <p:blipFill rotWithShape="1">
          <a:blip r:embed="rId2"/>
          <a:srcRect l="11900" r="19211" b="592"/>
          <a:stretch/>
        </p:blipFill>
        <p:spPr>
          <a:xfrm>
            <a:off x="6016625" y="1298575"/>
            <a:ext cx="5905500" cy="4260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88444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DB6F23-6435-4A11-BCAD-8E2CD0BE327F}"/>
              </a:ext>
            </a:extLst>
          </p:cNvPr>
          <p:cNvSpPr>
            <a:spLocks noGrp="1"/>
          </p:cNvSpPr>
          <p:nvPr>
            <p:ph type="title"/>
          </p:nvPr>
        </p:nvSpPr>
        <p:spPr>
          <a:xfrm>
            <a:off x="1141222" y="931579"/>
            <a:ext cx="3316478" cy="1299141"/>
          </a:xfrm>
        </p:spPr>
        <p:txBody>
          <a:bodyPr>
            <a:normAutofit fontScale="90000"/>
          </a:bodyPr>
          <a:lstStyle/>
          <a:p>
            <a:r>
              <a:rPr lang="uk-UA" dirty="0"/>
              <a:t>Види валютних операцій:</a:t>
            </a:r>
          </a:p>
        </p:txBody>
      </p:sp>
      <p:sp>
        <p:nvSpPr>
          <p:cNvPr id="3" name="Місце для вмісту 2">
            <a:extLst>
              <a:ext uri="{FF2B5EF4-FFF2-40B4-BE49-F238E27FC236}">
                <a16:creationId xmlns:a16="http://schemas.microsoft.com/office/drawing/2014/main" id="{7650C194-22AA-433D-A885-C7C140F7CC6D}"/>
              </a:ext>
            </a:extLst>
          </p:cNvPr>
          <p:cNvSpPr>
            <a:spLocks noGrp="1"/>
          </p:cNvSpPr>
          <p:nvPr>
            <p:ph idx="1"/>
          </p:nvPr>
        </p:nvSpPr>
        <p:spPr>
          <a:xfrm>
            <a:off x="512572" y="2673350"/>
            <a:ext cx="4072128" cy="2603500"/>
          </a:xfrm>
          <a:solidFill>
            <a:schemeClr val="accent1">
              <a:lumMod val="20000"/>
              <a:lumOff val="80000"/>
            </a:schemeClr>
          </a:solidFill>
        </p:spPr>
        <p:txBody>
          <a:bodyPr>
            <a:normAutofit/>
          </a:bodyPr>
          <a:lstStyle/>
          <a:p>
            <a:pPr marL="0" indent="0" algn="just">
              <a:buNone/>
            </a:pPr>
            <a:r>
              <a:rPr lang="uk-UA" b="1" dirty="0"/>
              <a:t>Валютні операції </a:t>
            </a:r>
            <a:r>
              <a:rPr lang="uk-UA" dirty="0"/>
              <a:t>- це операції, пов'язані з переходом права власності на валютні цінності, використання валютних цінностей як способу платежу, ввезення, вивезення, переклад на території країни і за її межі валютних цінностей.</a:t>
            </a:r>
            <a:r>
              <a:rPr lang="ru-RU" dirty="0"/>
              <a:t> </a:t>
            </a:r>
            <a:endParaRPr lang="uk-UA" dirty="0"/>
          </a:p>
        </p:txBody>
      </p:sp>
      <p:graphicFrame>
        <p:nvGraphicFramePr>
          <p:cNvPr id="4" name="Об'єкт 3">
            <a:extLst>
              <a:ext uri="{FF2B5EF4-FFF2-40B4-BE49-F238E27FC236}">
                <a16:creationId xmlns:a16="http://schemas.microsoft.com/office/drawing/2014/main" id="{5A6EB2AD-2D50-453E-B367-0B23850820ED}"/>
              </a:ext>
            </a:extLst>
          </p:cNvPr>
          <p:cNvGraphicFramePr>
            <a:graphicFrameLocks noChangeAspect="1"/>
          </p:cNvGraphicFramePr>
          <p:nvPr>
            <p:extLst>
              <p:ext uri="{D42A27DB-BD31-4B8C-83A1-F6EECF244321}">
                <p14:modId xmlns:p14="http://schemas.microsoft.com/office/powerpoint/2010/main" val="649129027"/>
              </p:ext>
            </p:extLst>
          </p:nvPr>
        </p:nvGraphicFramePr>
        <p:xfrm>
          <a:off x="5100104" y="330200"/>
          <a:ext cx="5830024" cy="6197600"/>
        </p:xfrm>
        <a:graphic>
          <a:graphicData uri="http://schemas.openxmlformats.org/presentationml/2006/ole">
            <mc:AlternateContent xmlns:mc="http://schemas.openxmlformats.org/markup-compatibility/2006">
              <mc:Choice xmlns:v="urn:schemas-microsoft-com:vml" Requires="v">
                <p:oleObj spid="_x0000_s2061" name="Picture" r:id="rId3" imgW="4162044" imgH="4410456" progId="Word.Picture.8">
                  <p:embed/>
                </p:oleObj>
              </mc:Choice>
              <mc:Fallback>
                <p:oleObj name="Picture" r:id="rId3" imgW="4162044" imgH="4410456" progId="Word.Picture.8">
                  <p:embed/>
                  <p:pic>
                    <p:nvPicPr>
                      <p:cNvPr id="5" name="Об'єкт 4">
                        <a:extLst>
                          <a:ext uri="{FF2B5EF4-FFF2-40B4-BE49-F238E27FC236}">
                            <a16:creationId xmlns:a16="http://schemas.microsoft.com/office/drawing/2014/main" id="{63AD93A6-7474-4145-9E42-19D9D0F18C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0104" y="330200"/>
                        <a:ext cx="5830024" cy="6197600"/>
                      </a:xfrm>
                      <a:prstGeom prst="rect">
                        <a:avLst/>
                      </a:prstGeom>
                      <a:noFill/>
                    </p:spPr>
                  </p:pic>
                </p:oleObj>
              </mc:Fallback>
            </mc:AlternateContent>
          </a:graphicData>
        </a:graphic>
      </p:graphicFrame>
    </p:spTree>
    <p:extLst>
      <p:ext uri="{BB962C8B-B14F-4D97-AF65-F5344CB8AC3E}">
        <p14:creationId xmlns:p14="http://schemas.microsoft.com/office/powerpoint/2010/main" val="8180554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160236-B6A7-4E53-A1FA-8BE4F02BE003}"/>
              </a:ext>
            </a:extLst>
          </p:cNvPr>
          <p:cNvSpPr>
            <a:spLocks noGrp="1"/>
          </p:cNvSpPr>
          <p:nvPr>
            <p:ph type="title"/>
          </p:nvPr>
        </p:nvSpPr>
        <p:spPr>
          <a:xfrm>
            <a:off x="609600" y="262394"/>
            <a:ext cx="10344912" cy="966332"/>
          </a:xfrm>
        </p:spPr>
        <p:txBody>
          <a:bodyPr/>
          <a:lstStyle/>
          <a:p>
            <a:r>
              <a:rPr lang="ru-RU" dirty="0" err="1"/>
              <a:t>Функції</a:t>
            </a:r>
            <a:r>
              <a:rPr lang="ru-RU" dirty="0"/>
              <a:t> та </a:t>
            </a:r>
            <a:r>
              <a:rPr lang="ru-RU" dirty="0" err="1"/>
              <a:t>операції</a:t>
            </a:r>
            <a:r>
              <a:rPr lang="ru-RU" dirty="0"/>
              <a:t> валютного ринку</a:t>
            </a:r>
            <a:endParaRPr lang="uk-UA" dirty="0"/>
          </a:p>
        </p:txBody>
      </p:sp>
      <p:sp>
        <p:nvSpPr>
          <p:cNvPr id="3" name="Місце для вмісту 2">
            <a:extLst>
              <a:ext uri="{FF2B5EF4-FFF2-40B4-BE49-F238E27FC236}">
                <a16:creationId xmlns:a16="http://schemas.microsoft.com/office/drawing/2014/main" id="{29A5AFC6-AAD7-4733-8FC5-3C2FEC4A171E}"/>
              </a:ext>
            </a:extLst>
          </p:cNvPr>
          <p:cNvSpPr>
            <a:spLocks noGrp="1"/>
          </p:cNvSpPr>
          <p:nvPr>
            <p:ph idx="1"/>
          </p:nvPr>
        </p:nvSpPr>
        <p:spPr>
          <a:xfrm>
            <a:off x="609600" y="1371600"/>
            <a:ext cx="10077450" cy="4829175"/>
          </a:xfrm>
        </p:spPr>
        <p:txBody>
          <a:bodyPr>
            <a:normAutofit fontScale="92500" lnSpcReduction="10000"/>
          </a:bodyPr>
          <a:lstStyle/>
          <a:p>
            <a:pPr marL="0" indent="0" algn="just">
              <a:buNone/>
            </a:pPr>
            <a:r>
              <a:rPr lang="uk-UA" dirty="0"/>
              <a:t>Валютний ринок виконує певні функції, в яких виявляється його призначення й економічна роль. </a:t>
            </a:r>
          </a:p>
          <a:p>
            <a:pPr marL="0" indent="0" algn="just">
              <a:buNone/>
            </a:pPr>
            <a:r>
              <a:rPr lang="uk-UA" b="1" dirty="0"/>
              <a:t>Основними його функціями є:</a:t>
            </a:r>
          </a:p>
          <a:p>
            <a:pPr algn="just"/>
            <a:r>
              <a:rPr lang="uk-UA" dirty="0"/>
              <a:t>забезпечення умов та механізмів для реалізації валютної політики держави;</a:t>
            </a:r>
          </a:p>
          <a:p>
            <a:pPr algn="just"/>
            <a:r>
              <a:rPr lang="uk-UA" dirty="0"/>
              <a:t>створення суб’єктам валютних відносин передумов для своєчасного здійснення міжнародних платежів за поточними і капітальними розрахунками та сприяння завдяки цьому розвитку зовнішньої торгівлі;</a:t>
            </a:r>
          </a:p>
          <a:p>
            <a:pPr algn="just"/>
            <a:r>
              <a:rPr lang="uk-UA" dirty="0"/>
              <a:t>забезпечення прибутку учасникам валютних відносин;</a:t>
            </a:r>
          </a:p>
          <a:p>
            <a:pPr algn="just"/>
            <a:r>
              <a:rPr lang="uk-UA" dirty="0"/>
              <a:t>формування та урівноваження попиту і пропозиції валюти і регулювання валютного курсу;</a:t>
            </a:r>
          </a:p>
          <a:p>
            <a:pPr algn="just"/>
            <a:r>
              <a:rPr lang="uk-UA" dirty="0"/>
              <a:t>страхування валютних ризиків;</a:t>
            </a:r>
          </a:p>
          <a:p>
            <a:pPr algn="just"/>
            <a:r>
              <a:rPr lang="uk-UA" dirty="0"/>
              <a:t>диверсифікація валютних резервів.</a:t>
            </a:r>
          </a:p>
          <a:p>
            <a:endParaRPr lang="uk-UA" dirty="0"/>
          </a:p>
        </p:txBody>
      </p:sp>
    </p:spTree>
    <p:extLst>
      <p:ext uri="{BB962C8B-B14F-4D97-AF65-F5344CB8AC3E}">
        <p14:creationId xmlns:p14="http://schemas.microsoft.com/office/powerpoint/2010/main" val="41724011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C9696E-686D-42EE-B91B-61D3F0E001F0}"/>
              </a:ext>
            </a:extLst>
          </p:cNvPr>
          <p:cNvSpPr>
            <a:spLocks noGrp="1"/>
          </p:cNvSpPr>
          <p:nvPr>
            <p:ph type="title"/>
          </p:nvPr>
        </p:nvSpPr>
        <p:spPr>
          <a:xfrm>
            <a:off x="529844" y="0"/>
            <a:ext cx="10277856" cy="1270000"/>
          </a:xfrm>
        </p:spPr>
        <p:txBody>
          <a:bodyPr>
            <a:normAutofit/>
          </a:bodyPr>
          <a:lstStyle/>
          <a:p>
            <a:pPr algn="just"/>
            <a:r>
              <a:rPr lang="ru-RU" sz="3200" dirty="0" err="1"/>
              <a:t>Валютний</a:t>
            </a:r>
            <a:r>
              <a:rPr lang="ru-RU" sz="3200" dirty="0"/>
              <a:t> </a:t>
            </a:r>
            <a:r>
              <a:rPr lang="ru-RU" sz="3200" dirty="0" err="1"/>
              <a:t>ринок</a:t>
            </a:r>
            <a:r>
              <a:rPr lang="ru-RU" sz="3200" dirty="0"/>
              <a:t> </a:t>
            </a:r>
            <a:r>
              <a:rPr lang="ru-RU" sz="3200" dirty="0" err="1"/>
              <a:t>можна</a:t>
            </a:r>
            <a:r>
              <a:rPr lang="ru-RU" sz="3200" dirty="0"/>
              <a:t> </a:t>
            </a:r>
            <a:r>
              <a:rPr lang="ru-RU" sz="3200" dirty="0" err="1"/>
              <a:t>класифікувати</a:t>
            </a:r>
            <a:r>
              <a:rPr lang="ru-RU" sz="3200" dirty="0"/>
              <a:t> за </a:t>
            </a:r>
            <a:r>
              <a:rPr lang="ru-RU" sz="3200" dirty="0" err="1"/>
              <a:t>різними</a:t>
            </a:r>
            <a:r>
              <a:rPr lang="ru-RU" sz="3200" dirty="0"/>
              <a:t> </a:t>
            </a:r>
            <a:r>
              <a:rPr lang="ru-RU" sz="3200" dirty="0" err="1"/>
              <a:t>критеріями</a:t>
            </a:r>
            <a:r>
              <a:rPr lang="ru-RU" sz="3200" dirty="0"/>
              <a:t>:</a:t>
            </a:r>
            <a:endParaRPr lang="uk-UA" sz="3200" dirty="0"/>
          </a:p>
        </p:txBody>
      </p:sp>
      <p:sp>
        <p:nvSpPr>
          <p:cNvPr id="3" name="Місце для вмісту 2">
            <a:extLst>
              <a:ext uri="{FF2B5EF4-FFF2-40B4-BE49-F238E27FC236}">
                <a16:creationId xmlns:a16="http://schemas.microsoft.com/office/drawing/2014/main" id="{B32C5164-CC02-4323-BAC0-4CB7E64E0B5A}"/>
              </a:ext>
            </a:extLst>
          </p:cNvPr>
          <p:cNvSpPr>
            <a:spLocks noGrp="1"/>
          </p:cNvSpPr>
          <p:nvPr>
            <p:ph idx="1"/>
          </p:nvPr>
        </p:nvSpPr>
        <p:spPr>
          <a:xfrm>
            <a:off x="398272" y="1857732"/>
            <a:ext cx="4034028" cy="1549400"/>
          </a:xfrm>
        </p:spPr>
        <p:style>
          <a:lnRef idx="3">
            <a:schemeClr val="lt1"/>
          </a:lnRef>
          <a:fillRef idx="1">
            <a:schemeClr val="accent2"/>
          </a:fillRef>
          <a:effectRef idx="1">
            <a:schemeClr val="accent2"/>
          </a:effectRef>
          <a:fontRef idx="minor">
            <a:schemeClr val="lt1"/>
          </a:fontRef>
        </p:style>
        <p:txBody>
          <a:bodyPr/>
          <a:lstStyle/>
          <a:p>
            <a:pPr algn="just"/>
            <a:r>
              <a:rPr lang="uk-UA" b="1" dirty="0"/>
              <a:t>за характером операцій: </a:t>
            </a:r>
            <a:r>
              <a:rPr lang="uk-UA" dirty="0"/>
              <a:t>ринок конверсійних операцій; ринок депозитно-кредитних операцій;</a:t>
            </a:r>
          </a:p>
          <a:p>
            <a:endParaRPr lang="uk-UA" dirty="0"/>
          </a:p>
        </p:txBody>
      </p:sp>
      <p:sp>
        <p:nvSpPr>
          <p:cNvPr id="5" name="TextBox 4">
            <a:extLst>
              <a:ext uri="{FF2B5EF4-FFF2-40B4-BE49-F238E27FC236}">
                <a16:creationId xmlns:a16="http://schemas.microsoft.com/office/drawing/2014/main" id="{EF53AFB7-F17D-4D05-AE1C-F50BC68C3BA4}"/>
              </a:ext>
            </a:extLst>
          </p:cNvPr>
          <p:cNvSpPr txBox="1"/>
          <p:nvPr/>
        </p:nvSpPr>
        <p:spPr>
          <a:xfrm>
            <a:off x="4886327" y="1270000"/>
            <a:ext cx="6102350" cy="4801314"/>
          </a:xfrm>
          <a:prstGeom prst="rect">
            <a:avLst/>
          </a:prstGeom>
          <a:noFill/>
        </p:spPr>
        <p:txBody>
          <a:bodyPr wrap="square">
            <a:spAutoFit/>
          </a:bodyPr>
          <a:lstStyle/>
          <a:p>
            <a:pPr algn="just"/>
            <a:r>
              <a:rPr lang="ru-RU" b="1" dirty="0" err="1">
                <a:solidFill>
                  <a:schemeClr val="accent1"/>
                </a:solidFill>
                <a:effectLst>
                  <a:outerShdw blurRad="38100" dist="38100" dir="2700000" algn="tl">
                    <a:srgbClr val="000000">
                      <a:alpha val="43137"/>
                    </a:srgbClr>
                  </a:outerShdw>
                </a:effectLst>
              </a:rPr>
              <a:t>Ринок</a:t>
            </a:r>
            <a:r>
              <a:rPr lang="ru-RU" b="1" dirty="0">
                <a:solidFill>
                  <a:schemeClr val="accent1"/>
                </a:solidFill>
                <a:effectLst>
                  <a:outerShdw blurRad="38100" dist="38100" dir="2700000" algn="tl">
                    <a:srgbClr val="000000">
                      <a:alpha val="43137"/>
                    </a:srgbClr>
                  </a:outerShdw>
                </a:effectLst>
              </a:rPr>
              <a:t> </a:t>
            </a:r>
            <a:r>
              <a:rPr lang="ru-RU" b="1" dirty="0" err="1">
                <a:solidFill>
                  <a:schemeClr val="accent1"/>
                </a:solidFill>
                <a:effectLst>
                  <a:outerShdw blurRad="38100" dist="38100" dir="2700000" algn="tl">
                    <a:srgbClr val="000000">
                      <a:alpha val="43137"/>
                    </a:srgbClr>
                  </a:outerShdw>
                </a:effectLst>
              </a:rPr>
              <a:t>конверсійних</a:t>
            </a:r>
            <a:r>
              <a:rPr lang="ru-RU" b="1" dirty="0">
                <a:solidFill>
                  <a:schemeClr val="accent1"/>
                </a:solidFill>
                <a:effectLst>
                  <a:outerShdw blurRad="38100" dist="38100" dir="2700000" algn="tl">
                    <a:srgbClr val="000000">
                      <a:alpha val="43137"/>
                    </a:srgbClr>
                  </a:outerShdw>
                </a:effectLst>
              </a:rPr>
              <a:t> </a:t>
            </a:r>
            <a:r>
              <a:rPr lang="ru-RU" b="1" dirty="0" err="1">
                <a:solidFill>
                  <a:schemeClr val="accent1"/>
                </a:solidFill>
                <a:effectLst>
                  <a:outerShdw blurRad="38100" dist="38100" dir="2700000" algn="tl">
                    <a:srgbClr val="000000">
                      <a:alpha val="43137"/>
                    </a:srgbClr>
                  </a:outerShdw>
                </a:effectLst>
              </a:rPr>
              <a:t>операцій</a:t>
            </a:r>
            <a:r>
              <a:rPr lang="ru-RU" b="1" dirty="0">
                <a:solidFill>
                  <a:schemeClr val="accent1"/>
                </a:solidFill>
                <a:effectLst>
                  <a:outerShdw blurRad="38100" dist="38100" dir="2700000" algn="tl">
                    <a:srgbClr val="000000">
                      <a:alpha val="43137"/>
                    </a:srgbClr>
                  </a:outerShdw>
                </a:effectLst>
              </a:rPr>
              <a:t> </a:t>
            </a:r>
            <a:r>
              <a:rPr lang="ru-RU" dirty="0"/>
              <a:t>є </a:t>
            </a:r>
            <a:r>
              <a:rPr lang="ru-RU" dirty="0" err="1"/>
              <a:t>найтиповішим</a:t>
            </a:r>
            <a:r>
              <a:rPr lang="ru-RU" dirty="0"/>
              <a:t> для валютного ринку </a:t>
            </a:r>
            <a:r>
              <a:rPr lang="ru-RU" dirty="0" err="1"/>
              <a:t>взагалі</a:t>
            </a:r>
            <a:r>
              <a:rPr lang="ru-RU" dirty="0"/>
              <a:t>, </a:t>
            </a:r>
            <a:r>
              <a:rPr lang="ru-RU" dirty="0" err="1"/>
              <a:t>його</a:t>
            </a:r>
            <a:r>
              <a:rPr lang="ru-RU" dirty="0"/>
              <a:t> </a:t>
            </a:r>
            <a:r>
              <a:rPr lang="ru-RU" dirty="0" err="1"/>
              <a:t>ключовим</a:t>
            </a:r>
            <a:r>
              <a:rPr lang="ru-RU" dirty="0"/>
              <a:t> </a:t>
            </a:r>
            <a:r>
              <a:rPr lang="ru-RU" dirty="0" err="1"/>
              <a:t>елементом</a:t>
            </a:r>
            <a:r>
              <a:rPr lang="ru-RU" dirty="0"/>
              <a:t>. На </a:t>
            </a:r>
            <a:r>
              <a:rPr lang="ru-RU" dirty="0" err="1"/>
              <a:t>цьому</a:t>
            </a:r>
            <a:r>
              <a:rPr lang="ru-RU" dirty="0"/>
              <a:t> ринку </a:t>
            </a:r>
            <a:r>
              <a:rPr lang="ru-RU" dirty="0" err="1"/>
              <a:t>купівля</a:t>
            </a:r>
            <a:r>
              <a:rPr lang="ru-RU" dirty="0"/>
              <a:t>-продаж </a:t>
            </a:r>
            <a:r>
              <a:rPr lang="ru-RU" dirty="0" err="1"/>
              <a:t>здійснюється</a:t>
            </a:r>
            <a:r>
              <a:rPr lang="ru-RU" dirty="0"/>
              <a:t> в </a:t>
            </a:r>
            <a:r>
              <a:rPr lang="ru-RU" dirty="0" err="1"/>
              <a:t>традиційній</a:t>
            </a:r>
            <a:r>
              <a:rPr lang="ru-RU" dirty="0"/>
              <a:t> </a:t>
            </a:r>
            <a:r>
              <a:rPr lang="ru-RU" dirty="0" err="1"/>
              <a:t>формі</a:t>
            </a:r>
            <a:r>
              <a:rPr lang="ru-RU" dirty="0"/>
              <a:t>, </a:t>
            </a:r>
            <a:r>
              <a:rPr lang="ru-RU" dirty="0" err="1"/>
              <a:t>переважно</a:t>
            </a:r>
            <a:r>
              <a:rPr lang="ru-RU" dirty="0"/>
              <a:t> на </a:t>
            </a:r>
            <a:r>
              <a:rPr lang="ru-RU" dirty="0" err="1"/>
              <a:t>еквівалентних</a:t>
            </a:r>
            <a:r>
              <a:rPr lang="ru-RU" dirty="0"/>
              <a:t> засадах шляхом </a:t>
            </a:r>
            <a:r>
              <a:rPr lang="ru-RU" dirty="0" err="1"/>
              <a:t>обміну</a:t>
            </a:r>
            <a:r>
              <a:rPr lang="ru-RU" dirty="0"/>
              <a:t> </a:t>
            </a:r>
            <a:r>
              <a:rPr lang="ru-RU" dirty="0" err="1"/>
              <a:t>рівновеликих</a:t>
            </a:r>
            <a:r>
              <a:rPr lang="ru-RU" dirty="0"/>
              <a:t> </a:t>
            </a:r>
            <a:r>
              <a:rPr lang="ru-RU" dirty="0" err="1"/>
              <a:t>цінностей</a:t>
            </a:r>
            <a:r>
              <a:rPr lang="ru-RU" dirty="0"/>
              <a:t>, </a:t>
            </a:r>
            <a:r>
              <a:rPr lang="ru-RU" dirty="0" err="1"/>
              <a:t>представлених</a:t>
            </a:r>
            <a:r>
              <a:rPr lang="ru-RU" dirty="0"/>
              <a:t> </a:t>
            </a:r>
            <a:r>
              <a:rPr lang="ru-RU" dirty="0" err="1"/>
              <a:t>різними</a:t>
            </a:r>
            <a:r>
              <a:rPr lang="ru-RU" dirty="0"/>
              <a:t> валютами. </a:t>
            </a:r>
            <a:r>
              <a:rPr lang="ru-RU" dirty="0" err="1"/>
              <a:t>Якраз</a:t>
            </a:r>
            <a:r>
              <a:rPr lang="ru-RU" dirty="0"/>
              <a:t> на </a:t>
            </a:r>
            <a:r>
              <a:rPr lang="ru-RU" dirty="0" err="1"/>
              <a:t>цьому</a:t>
            </a:r>
            <a:r>
              <a:rPr lang="ru-RU" dirty="0"/>
              <a:t> ринку </a:t>
            </a:r>
            <a:r>
              <a:rPr lang="ru-RU" dirty="0" err="1"/>
              <a:t>складаються</a:t>
            </a:r>
            <a:r>
              <a:rPr lang="ru-RU" dirty="0"/>
              <a:t> </a:t>
            </a:r>
            <a:r>
              <a:rPr lang="ru-RU" dirty="0" err="1"/>
              <a:t>умови</a:t>
            </a:r>
            <a:r>
              <a:rPr lang="ru-RU" dirty="0"/>
              <a:t> для </a:t>
            </a:r>
            <a:r>
              <a:rPr lang="ru-RU" dirty="0" err="1"/>
              <a:t>формування</a:t>
            </a:r>
            <a:r>
              <a:rPr lang="ru-RU" dirty="0"/>
              <a:t> </a:t>
            </a:r>
            <a:r>
              <a:rPr lang="ru-RU" dirty="0" err="1"/>
              <a:t>зовнішньої</a:t>
            </a:r>
            <a:r>
              <a:rPr lang="ru-RU" dirty="0"/>
              <a:t> </a:t>
            </a:r>
            <a:r>
              <a:rPr lang="ru-RU" dirty="0" err="1"/>
              <a:t>ціни</a:t>
            </a:r>
            <a:r>
              <a:rPr lang="ru-RU" dirty="0"/>
              <a:t> грошей – </a:t>
            </a:r>
            <a:r>
              <a:rPr lang="ru-RU" dirty="0" err="1"/>
              <a:t>їх</a:t>
            </a:r>
            <a:r>
              <a:rPr lang="ru-RU" dirty="0"/>
              <a:t> валютного курсу.</a:t>
            </a:r>
          </a:p>
          <a:p>
            <a:pPr algn="just"/>
            <a:endParaRPr lang="ru-RU" dirty="0"/>
          </a:p>
          <a:p>
            <a:pPr algn="just"/>
            <a:r>
              <a:rPr lang="ru-RU" b="1" dirty="0" err="1">
                <a:solidFill>
                  <a:schemeClr val="accent1"/>
                </a:solidFill>
                <a:effectLst>
                  <a:outerShdw blurRad="38100" dist="38100" dir="2700000" algn="tl">
                    <a:srgbClr val="000000">
                      <a:alpha val="43137"/>
                    </a:srgbClr>
                  </a:outerShdw>
                </a:effectLst>
              </a:rPr>
              <a:t>Ринок</a:t>
            </a:r>
            <a:r>
              <a:rPr lang="ru-RU" b="1" dirty="0">
                <a:solidFill>
                  <a:schemeClr val="accent1"/>
                </a:solidFill>
                <a:effectLst>
                  <a:outerShdw blurRad="38100" dist="38100" dir="2700000" algn="tl">
                    <a:srgbClr val="000000">
                      <a:alpha val="43137"/>
                    </a:srgbClr>
                  </a:outerShdw>
                </a:effectLst>
              </a:rPr>
              <a:t> депозитно-</a:t>
            </a:r>
            <a:r>
              <a:rPr lang="ru-RU" b="1" dirty="0" err="1">
                <a:solidFill>
                  <a:schemeClr val="accent1"/>
                </a:solidFill>
                <a:effectLst>
                  <a:outerShdw blurRad="38100" dist="38100" dir="2700000" algn="tl">
                    <a:srgbClr val="000000">
                      <a:alpha val="43137"/>
                    </a:srgbClr>
                  </a:outerShdw>
                </a:effectLst>
              </a:rPr>
              <a:t>кредитних</a:t>
            </a:r>
            <a:r>
              <a:rPr lang="ru-RU" b="1" dirty="0">
                <a:solidFill>
                  <a:schemeClr val="accent1"/>
                </a:solidFill>
                <a:effectLst>
                  <a:outerShdw blurRad="38100" dist="38100" dir="2700000" algn="tl">
                    <a:srgbClr val="000000">
                      <a:alpha val="43137"/>
                    </a:srgbClr>
                  </a:outerShdw>
                </a:effectLst>
              </a:rPr>
              <a:t> </a:t>
            </a:r>
            <a:r>
              <a:rPr lang="ru-RU" b="1" dirty="0" err="1">
                <a:solidFill>
                  <a:schemeClr val="accent1"/>
                </a:solidFill>
                <a:effectLst>
                  <a:outerShdw blurRad="38100" dist="38100" dir="2700000" algn="tl">
                    <a:srgbClr val="000000">
                      <a:alpha val="43137"/>
                    </a:srgbClr>
                  </a:outerShdw>
                </a:effectLst>
              </a:rPr>
              <a:t>операцій</a:t>
            </a:r>
            <a:r>
              <a:rPr lang="ru-RU" b="1" dirty="0">
                <a:solidFill>
                  <a:schemeClr val="accent1"/>
                </a:solidFill>
                <a:effectLst>
                  <a:outerShdw blurRad="38100" dist="38100" dir="2700000" algn="tl">
                    <a:srgbClr val="000000">
                      <a:alpha val="43137"/>
                    </a:srgbClr>
                  </a:outerShdw>
                </a:effectLst>
              </a:rPr>
              <a:t> </a:t>
            </a:r>
            <a:r>
              <a:rPr lang="ru-RU" dirty="0"/>
              <a:t>– </a:t>
            </a:r>
            <a:r>
              <a:rPr lang="ru-RU" dirty="0" err="1"/>
              <a:t>це</a:t>
            </a:r>
            <a:r>
              <a:rPr lang="ru-RU" dirty="0"/>
              <a:t> </a:t>
            </a:r>
            <a:r>
              <a:rPr lang="ru-RU" dirty="0" err="1"/>
              <a:t>досить</a:t>
            </a:r>
            <a:r>
              <a:rPr lang="ru-RU" dirty="0"/>
              <a:t> </a:t>
            </a:r>
            <a:r>
              <a:rPr lang="ru-RU" dirty="0" err="1"/>
              <a:t>специфічний</a:t>
            </a:r>
            <a:r>
              <a:rPr lang="ru-RU" dirty="0"/>
              <a:t> сектор валютного ринку, на </a:t>
            </a:r>
            <a:r>
              <a:rPr lang="ru-RU" dirty="0" err="1"/>
              <a:t>якому</a:t>
            </a:r>
            <a:r>
              <a:rPr lang="ru-RU" dirty="0"/>
              <a:t> </a:t>
            </a:r>
            <a:r>
              <a:rPr lang="ru-RU" dirty="0" err="1"/>
              <a:t>купівля</a:t>
            </a:r>
            <a:r>
              <a:rPr lang="ru-RU" dirty="0"/>
              <a:t>-продаж </a:t>
            </a:r>
            <a:r>
              <a:rPr lang="ru-RU" dirty="0" err="1"/>
              <a:t>валюти</a:t>
            </a:r>
            <a:r>
              <a:rPr lang="ru-RU" dirty="0"/>
              <a:t> </a:t>
            </a:r>
            <a:r>
              <a:rPr lang="ru-RU" dirty="0" err="1"/>
              <a:t>має</a:t>
            </a:r>
            <a:r>
              <a:rPr lang="ru-RU" dirty="0"/>
              <a:t> </a:t>
            </a:r>
            <a:r>
              <a:rPr lang="ru-RU" dirty="0" err="1"/>
              <a:t>умовний</a:t>
            </a:r>
            <a:r>
              <a:rPr lang="ru-RU" dirty="0"/>
              <a:t> характер, </a:t>
            </a:r>
            <a:r>
              <a:rPr lang="ru-RU" dirty="0" err="1"/>
              <a:t>що</a:t>
            </a:r>
            <a:r>
              <a:rPr lang="ru-RU" dirty="0"/>
              <a:t> </a:t>
            </a:r>
            <a:r>
              <a:rPr lang="ru-RU" dirty="0" err="1"/>
              <a:t>проявляється</a:t>
            </a:r>
            <a:r>
              <a:rPr lang="ru-RU" dirty="0"/>
              <a:t> в </a:t>
            </a:r>
            <a:r>
              <a:rPr lang="ru-RU" dirty="0" err="1"/>
              <a:t>залученні</a:t>
            </a:r>
            <a:r>
              <a:rPr lang="ru-RU" dirty="0"/>
              <a:t> банками </a:t>
            </a:r>
            <a:r>
              <a:rPr lang="ru-RU" dirty="0" err="1"/>
              <a:t>інвалюти</a:t>
            </a:r>
            <a:r>
              <a:rPr lang="ru-RU" dirty="0"/>
              <a:t> на </a:t>
            </a:r>
            <a:r>
              <a:rPr lang="ru-RU" dirty="0" err="1"/>
              <a:t>депозитні</a:t>
            </a:r>
            <a:r>
              <a:rPr lang="ru-RU" dirty="0"/>
              <a:t> </a:t>
            </a:r>
            <a:r>
              <a:rPr lang="ru-RU" dirty="0" err="1"/>
              <a:t>вклади</a:t>
            </a:r>
            <a:r>
              <a:rPr lang="ru-RU" dirty="0"/>
              <a:t> на </a:t>
            </a:r>
            <a:r>
              <a:rPr lang="ru-RU" dirty="0" err="1"/>
              <a:t>узгоджені</a:t>
            </a:r>
            <a:r>
              <a:rPr lang="ru-RU" dirty="0"/>
              <a:t> строки та в </a:t>
            </a:r>
            <a:r>
              <a:rPr lang="ru-RU" dirty="0" err="1"/>
              <a:t>наданні</a:t>
            </a:r>
            <a:r>
              <a:rPr lang="ru-RU" dirty="0"/>
              <a:t> банками </a:t>
            </a:r>
            <a:r>
              <a:rPr lang="ru-RU" dirty="0" err="1"/>
              <a:t>інвалютних</a:t>
            </a:r>
            <a:r>
              <a:rPr lang="ru-RU" dirty="0"/>
              <a:t> </a:t>
            </a:r>
            <a:r>
              <a:rPr lang="ru-RU" dirty="0" err="1"/>
              <a:t>позичок</a:t>
            </a:r>
            <a:r>
              <a:rPr lang="ru-RU" dirty="0"/>
              <a:t> на </a:t>
            </a:r>
            <a:r>
              <a:rPr lang="ru-RU" dirty="0" err="1"/>
              <a:t>різні</a:t>
            </a:r>
            <a:r>
              <a:rPr lang="ru-RU" dirty="0"/>
              <a:t> строки. На </a:t>
            </a:r>
            <a:r>
              <a:rPr lang="ru-RU" dirty="0" err="1"/>
              <a:t>відміну</a:t>
            </a:r>
            <a:r>
              <a:rPr lang="ru-RU" dirty="0"/>
              <a:t> </a:t>
            </a:r>
            <a:r>
              <a:rPr lang="ru-RU" dirty="0" err="1"/>
              <a:t>від</a:t>
            </a:r>
            <a:r>
              <a:rPr lang="ru-RU" dirty="0"/>
              <a:t> ринку </a:t>
            </a:r>
            <a:r>
              <a:rPr lang="ru-RU" dirty="0" err="1"/>
              <a:t>конверсійних</a:t>
            </a:r>
            <a:r>
              <a:rPr lang="ru-RU" dirty="0"/>
              <a:t> </a:t>
            </a:r>
            <a:r>
              <a:rPr lang="ru-RU" dirty="0" err="1"/>
              <a:t>операцій</a:t>
            </a:r>
            <a:r>
              <a:rPr lang="ru-RU" dirty="0"/>
              <a:t> на </a:t>
            </a:r>
            <a:r>
              <a:rPr lang="ru-RU" dirty="0" err="1"/>
              <a:t>цьому</a:t>
            </a:r>
            <a:r>
              <a:rPr lang="ru-RU" dirty="0"/>
              <a:t> ринку </a:t>
            </a:r>
            <a:r>
              <a:rPr lang="ru-RU" dirty="0" err="1"/>
              <a:t>ціна</a:t>
            </a:r>
            <a:r>
              <a:rPr lang="ru-RU" dirty="0"/>
              <a:t> </a:t>
            </a:r>
            <a:r>
              <a:rPr lang="ru-RU" dirty="0" err="1"/>
              <a:t>валюти</a:t>
            </a:r>
            <a:r>
              <a:rPr lang="ru-RU" dirty="0"/>
              <a:t> </a:t>
            </a:r>
            <a:r>
              <a:rPr lang="ru-RU" dirty="0" err="1"/>
              <a:t>формується</a:t>
            </a:r>
            <a:r>
              <a:rPr lang="ru-RU" dirty="0"/>
              <a:t> у </a:t>
            </a:r>
            <a:r>
              <a:rPr lang="ru-RU" dirty="0" err="1"/>
              <a:t>вигляді</a:t>
            </a:r>
            <a:r>
              <a:rPr lang="ru-RU" dirty="0"/>
              <a:t> процента.</a:t>
            </a:r>
          </a:p>
        </p:txBody>
      </p:sp>
      <p:sp>
        <p:nvSpPr>
          <p:cNvPr id="6" name="Місце для вмісту 2">
            <a:extLst>
              <a:ext uri="{FF2B5EF4-FFF2-40B4-BE49-F238E27FC236}">
                <a16:creationId xmlns:a16="http://schemas.microsoft.com/office/drawing/2014/main" id="{9910CBAD-FF14-4F46-B8E4-20F3BD1B28AD}"/>
              </a:ext>
            </a:extLst>
          </p:cNvPr>
          <p:cNvSpPr txBox="1">
            <a:spLocks/>
          </p:cNvSpPr>
          <p:nvPr/>
        </p:nvSpPr>
        <p:spPr>
          <a:xfrm>
            <a:off x="398272" y="3924300"/>
            <a:ext cx="4034028" cy="1549399"/>
          </a:xfrm>
          <a:prstGeom prst="rect">
            <a:avLst/>
          </a:prstGeom>
          <a:solidFill>
            <a:schemeClr val="accent2"/>
          </a:solidFill>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uk-UA">
                <a:solidFill>
                  <a:schemeClr val="bg1"/>
                </a:solidFill>
              </a:rPr>
              <a:t>за територіальним розміщенням: європейський, північноамериканський, азіатський та ін.;</a:t>
            </a:r>
          </a:p>
          <a:p>
            <a:endParaRPr lang="uk-UA" dirty="0"/>
          </a:p>
        </p:txBody>
      </p:sp>
    </p:spTree>
    <p:extLst>
      <p:ext uri="{BB962C8B-B14F-4D97-AF65-F5344CB8AC3E}">
        <p14:creationId xmlns:p14="http://schemas.microsoft.com/office/powerpoint/2010/main" val="22889726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DD022D6-47D6-4CE0-B17C-00877F03185F}"/>
              </a:ext>
            </a:extLst>
          </p:cNvPr>
          <p:cNvSpPr>
            <a:spLocks noGrp="1"/>
          </p:cNvSpPr>
          <p:nvPr>
            <p:ph idx="1"/>
          </p:nvPr>
        </p:nvSpPr>
        <p:spPr>
          <a:xfrm>
            <a:off x="347472" y="914401"/>
            <a:ext cx="3738753" cy="1504950"/>
          </a:xfrm>
          <a:solidFill>
            <a:schemeClr val="accent2"/>
          </a:solidFill>
        </p:spPr>
        <p:txBody>
          <a:bodyPr/>
          <a:lstStyle/>
          <a:p>
            <a:pPr marL="182880" marR="0" lvl="0" indent="-182880" algn="l" defTabSz="914400" rtl="0" eaLnBrk="1" fontAlgn="auto" latinLnBrk="0" hangingPunct="1">
              <a:lnSpc>
                <a:spcPct val="95000"/>
              </a:lnSpc>
              <a:spcBef>
                <a:spcPts val="1400"/>
              </a:spcBef>
              <a:spcAft>
                <a:spcPts val="200"/>
              </a:spcAft>
              <a:buClr>
                <a:srgbClr val="FF388C"/>
              </a:buClr>
              <a:buSzPct val="80000"/>
              <a:buFont typeface="Arial" pitchFamily="34" charset="0"/>
              <a:buChar char="•"/>
              <a:tabLst/>
              <a:defRPr/>
            </a:pPr>
            <a:r>
              <a:rPr kumimoji="0" lang="uk-UA" sz="2000" b="0" i="0" u="none" strike="noStrike" kern="1200" cap="none" spc="10" normalizeH="0" baseline="0" noProof="0" dirty="0">
                <a:ln>
                  <a:noFill/>
                </a:ln>
                <a:solidFill>
                  <a:schemeClr val="bg1"/>
                </a:solidFill>
                <a:effectLst/>
                <a:uLnTx/>
                <a:uFillTx/>
                <a:latin typeface="Book Antiqua"/>
                <a:ea typeface="+mn-ea"/>
                <a:cs typeface="+mn-cs"/>
              </a:rPr>
              <a:t>за видами конверсійних операцій: ринок касових операцій, ринок ф’ючерсів, ринок опціонів тощо;</a:t>
            </a:r>
          </a:p>
          <a:p>
            <a:endParaRPr lang="uk-UA" dirty="0"/>
          </a:p>
        </p:txBody>
      </p:sp>
      <p:sp>
        <p:nvSpPr>
          <p:cNvPr id="5" name="TextBox 4">
            <a:extLst>
              <a:ext uri="{FF2B5EF4-FFF2-40B4-BE49-F238E27FC236}">
                <a16:creationId xmlns:a16="http://schemas.microsoft.com/office/drawing/2014/main" id="{004CF133-091B-45E2-A184-5FF807FE12E5}"/>
              </a:ext>
            </a:extLst>
          </p:cNvPr>
          <p:cNvSpPr txBox="1"/>
          <p:nvPr/>
        </p:nvSpPr>
        <p:spPr>
          <a:xfrm>
            <a:off x="4879975" y="335845"/>
            <a:ext cx="6102350" cy="6186309"/>
          </a:xfrm>
          <a:prstGeom prst="rect">
            <a:avLst/>
          </a:prstGeom>
          <a:noFill/>
        </p:spPr>
        <p:txBody>
          <a:bodyPr wrap="square">
            <a:spAutoFit/>
          </a:bodyPr>
          <a:lstStyle/>
          <a:p>
            <a:pPr algn="just"/>
            <a:r>
              <a:rPr lang="uk-UA" b="1" dirty="0">
                <a:solidFill>
                  <a:schemeClr val="accent1"/>
                </a:solidFill>
              </a:rPr>
              <a:t>Касові операції </a:t>
            </a:r>
            <a:r>
              <a:rPr lang="uk-UA" dirty="0"/>
              <a:t>полягають у купівлі-продажу валюти на умовах поставки її не пізніше другого робочого дня з дня укладення угоди за курсом, узгодженим у момент її підписання. Такі угоди можуть передбачати поставку валюти в той же день, на наступний робочий день, проте найчастіше – на другий робочий день. Ця остання угода називається «</a:t>
            </a:r>
            <a:r>
              <a:rPr lang="uk-UA" dirty="0" err="1"/>
              <a:t>спот</a:t>
            </a:r>
            <a:r>
              <a:rPr lang="uk-UA" dirty="0"/>
              <a:t>», а касові операції на цій умові – «операції </a:t>
            </a:r>
            <a:r>
              <a:rPr lang="uk-UA" dirty="0" err="1"/>
              <a:t>спот</a:t>
            </a:r>
            <a:r>
              <a:rPr lang="uk-UA" dirty="0"/>
              <a:t>». Вони дають можливість їх учасникам </a:t>
            </a:r>
            <a:r>
              <a:rPr lang="uk-UA" dirty="0" err="1"/>
              <a:t>оперативно</a:t>
            </a:r>
            <a:r>
              <a:rPr lang="uk-UA" dirty="0"/>
              <a:t> задовольнити свої потреби у валюті на вигідних умовах.</a:t>
            </a:r>
          </a:p>
          <a:p>
            <a:pPr algn="just"/>
            <a:r>
              <a:rPr lang="uk-UA" b="1" dirty="0">
                <a:solidFill>
                  <a:schemeClr val="accent1"/>
                </a:solidFill>
              </a:rPr>
              <a:t>Учасники касових операцій мають можливість:</a:t>
            </a:r>
          </a:p>
          <a:p>
            <a:pPr marL="285750" indent="-285750" algn="just">
              <a:buFont typeface="Arial" panose="020B0604020202020204" pitchFamily="34" charset="0"/>
              <a:buChar char="•"/>
            </a:pPr>
            <a:r>
              <a:rPr lang="uk-UA" dirty="0"/>
              <a:t>терміново одержати валюту для погашення своїх зовнішньоекономічних зобов’язань;</a:t>
            </a:r>
          </a:p>
          <a:p>
            <a:pPr marL="285750" indent="-285750" algn="just">
              <a:buFont typeface="Arial" panose="020B0604020202020204" pitchFamily="34" charset="0"/>
              <a:buChar char="•"/>
            </a:pPr>
            <a:r>
              <a:rPr lang="uk-UA" dirty="0"/>
              <a:t>уникнути втрат від зміни валютних курсів: імпортер негайною купівлею інвалюти страхує себе від можливих втрат унаслідок підвищення її курсу, а експортер негайним </a:t>
            </a:r>
            <a:r>
              <a:rPr lang="uk-UA" dirty="0" err="1"/>
              <a:t>продажем</a:t>
            </a:r>
            <a:r>
              <a:rPr lang="uk-UA" dirty="0"/>
              <a:t> інвалюти страхується від втрат, пов’язаних із падінням її курсу;</a:t>
            </a:r>
          </a:p>
          <a:p>
            <a:pPr marL="285750" indent="-285750" algn="just">
              <a:buFont typeface="Arial" panose="020B0604020202020204" pitchFamily="34" charset="0"/>
              <a:buChar char="•"/>
            </a:pPr>
            <a:r>
              <a:rPr lang="uk-UA" dirty="0" err="1"/>
              <a:t>оперативно</a:t>
            </a:r>
            <a:r>
              <a:rPr lang="uk-UA" dirty="0"/>
              <a:t> диверсифікувати свої валютні запаси, а банкам – ще й </a:t>
            </a:r>
            <a:r>
              <a:rPr lang="uk-UA" dirty="0" err="1"/>
              <a:t>оперативно</a:t>
            </a:r>
            <a:r>
              <a:rPr lang="uk-UA" dirty="0"/>
              <a:t> відрегулювати свою валютну позицію.</a:t>
            </a:r>
          </a:p>
        </p:txBody>
      </p:sp>
    </p:spTree>
    <p:extLst>
      <p:ext uri="{BB962C8B-B14F-4D97-AF65-F5344CB8AC3E}">
        <p14:creationId xmlns:p14="http://schemas.microsoft.com/office/powerpoint/2010/main" val="7460892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a:extLst>
              <a:ext uri="{FF2B5EF4-FFF2-40B4-BE49-F238E27FC236}">
                <a16:creationId xmlns:a16="http://schemas.microsoft.com/office/drawing/2014/main" id="{64A28FDA-9E57-443A-A7D8-CF68891401A1}"/>
              </a:ext>
            </a:extLst>
          </p:cNvPr>
          <p:cNvSpPr>
            <a:spLocks noGrp="1"/>
          </p:cNvSpPr>
          <p:nvPr>
            <p:ph idx="1"/>
          </p:nvPr>
        </p:nvSpPr>
        <p:spPr>
          <a:xfrm>
            <a:off x="245872" y="279400"/>
            <a:ext cx="5100828" cy="6108700"/>
          </a:xfrm>
        </p:spPr>
        <p:txBody>
          <a:bodyPr>
            <a:normAutofit/>
          </a:bodyPr>
          <a:lstStyle/>
          <a:p>
            <a:pPr algn="just"/>
            <a:r>
              <a:rPr lang="uk-UA" b="1" dirty="0">
                <a:solidFill>
                  <a:schemeClr val="accent1"/>
                </a:solidFill>
              </a:rPr>
              <a:t>Строкові валютні операції </a:t>
            </a:r>
            <a:r>
              <a:rPr lang="uk-UA" dirty="0"/>
              <a:t>полягають у купівлі-продажу валютних цінностей з відстрочкою поставки їх на термін, що перевищує два робочі дні. Ці операції, у свою чергу, підрозділяються на кілька видів залежно від механізму їх здійснення: форвардні, ф’ючерсні, опціонні та їх похідні.</a:t>
            </a:r>
          </a:p>
          <a:p>
            <a:pPr algn="just"/>
            <a:r>
              <a:rPr lang="uk-UA" dirty="0"/>
              <a:t>Характерною особливістю строкових операцій є те, що вони оформляються стандартизованими документами (контрактами), які мають юридичну силу протягом певного часу (від підписання до оплати) і самі стають об’єктом купівлі-продажу на валютних ринках. Ці документи називаються валютними деривативами. </a:t>
            </a:r>
            <a:r>
              <a:rPr lang="uk-UA" dirty="0">
                <a:solidFill>
                  <a:schemeClr val="accent1"/>
                </a:solidFill>
              </a:rPr>
              <a:t>До них належать передусім форвардні та ф’ючерсні контракти, опціони.</a:t>
            </a:r>
          </a:p>
        </p:txBody>
      </p:sp>
      <p:sp>
        <p:nvSpPr>
          <p:cNvPr id="7" name="TextBox 6">
            <a:extLst>
              <a:ext uri="{FF2B5EF4-FFF2-40B4-BE49-F238E27FC236}">
                <a16:creationId xmlns:a16="http://schemas.microsoft.com/office/drawing/2014/main" id="{5BA8F1CD-BE04-4979-8ED4-2C5852719CA4}"/>
              </a:ext>
            </a:extLst>
          </p:cNvPr>
          <p:cNvSpPr txBox="1"/>
          <p:nvPr/>
        </p:nvSpPr>
        <p:spPr>
          <a:xfrm>
            <a:off x="5476875" y="279401"/>
            <a:ext cx="5216525" cy="2862322"/>
          </a:xfrm>
          <a:prstGeom prst="rect">
            <a:avLst/>
          </a:prstGeom>
          <a:noFill/>
        </p:spPr>
        <p:txBody>
          <a:bodyPr wrap="square">
            <a:spAutoFit/>
          </a:bodyPr>
          <a:lstStyle/>
          <a:p>
            <a:pPr algn="just"/>
            <a:r>
              <a:rPr lang="uk-UA" dirty="0">
                <a:solidFill>
                  <a:schemeClr val="bg2">
                    <a:lumMod val="25000"/>
                  </a:schemeClr>
                </a:solidFill>
              </a:rPr>
              <a:t>Строкові операції на валютних ринках з’явилися відносно недавно (в 70—80-ті роки ХХ ст.) і розвиваються дуже швидко. Це обумовлено насамперед частими і значними коливаннями валютних курсів і пов’язаними з ними суттєвими валютними ризиками. Строкові операції дають можливість, з одного боку, застрахуватися від валютних ризиків, а з іншого – одержати додатковий дохід завдяки спекулятивним діям.</a:t>
            </a:r>
          </a:p>
        </p:txBody>
      </p:sp>
    </p:spTree>
    <p:extLst>
      <p:ext uri="{BB962C8B-B14F-4D97-AF65-F5344CB8AC3E}">
        <p14:creationId xmlns:p14="http://schemas.microsoft.com/office/powerpoint/2010/main" val="29655334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Хеджування валютних ризиків: НБУ - про першу угоду NDF - FINBALANCE">
            <a:extLst>
              <a:ext uri="{FF2B5EF4-FFF2-40B4-BE49-F238E27FC236}">
                <a16:creationId xmlns:a16="http://schemas.microsoft.com/office/drawing/2014/main" id="{22BAA27C-2714-487C-8F04-C34026A099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r="18740" b="770"/>
          <a:stretch/>
        </p:blipFill>
        <p:spPr bwMode="auto">
          <a:xfrm>
            <a:off x="-504825" y="2787967"/>
            <a:ext cx="4930352" cy="4054792"/>
          </a:xfrm>
          <a:prstGeom prst="rect">
            <a:avLst/>
          </a:prstGeom>
          <a:noFill/>
          <a:extLst>
            <a:ext uri="{909E8E84-426E-40DD-AFC4-6F175D3DCCD1}">
              <a14:hiddenFill xmlns:a14="http://schemas.microsoft.com/office/drawing/2010/main">
                <a:solidFill>
                  <a:srgbClr val="FFFFFF"/>
                </a:solidFill>
              </a14:hiddenFill>
            </a:ext>
          </a:extLst>
        </p:spPr>
      </p:pic>
      <p:sp>
        <p:nvSpPr>
          <p:cNvPr id="3" name="Місце для вмісту 2">
            <a:extLst>
              <a:ext uri="{FF2B5EF4-FFF2-40B4-BE49-F238E27FC236}">
                <a16:creationId xmlns:a16="http://schemas.microsoft.com/office/drawing/2014/main" id="{982A563A-D71C-49AB-8C23-01DC9A704383}"/>
              </a:ext>
            </a:extLst>
          </p:cNvPr>
          <p:cNvSpPr>
            <a:spLocks noGrp="1"/>
          </p:cNvSpPr>
          <p:nvPr>
            <p:ph idx="1"/>
          </p:nvPr>
        </p:nvSpPr>
        <p:spPr>
          <a:xfrm>
            <a:off x="4425527" y="831426"/>
            <a:ext cx="6318673" cy="6170507"/>
          </a:xfrm>
        </p:spPr>
        <p:txBody>
          <a:bodyPr>
            <a:normAutofit/>
          </a:bodyPr>
          <a:lstStyle/>
          <a:p>
            <a:pPr algn="just"/>
            <a:r>
              <a:rPr lang="ru-RU" b="1" dirty="0" err="1">
                <a:solidFill>
                  <a:schemeClr val="accent2"/>
                </a:solidFill>
              </a:rPr>
              <a:t>Що</a:t>
            </a:r>
            <a:r>
              <a:rPr lang="ru-RU" b="1" dirty="0">
                <a:solidFill>
                  <a:schemeClr val="accent2"/>
                </a:solidFill>
              </a:rPr>
              <a:t> </a:t>
            </a:r>
            <a:r>
              <a:rPr lang="ru-RU" b="1" dirty="0" err="1">
                <a:solidFill>
                  <a:schemeClr val="accent2"/>
                </a:solidFill>
              </a:rPr>
              <a:t>таке</a:t>
            </a:r>
            <a:r>
              <a:rPr lang="ru-RU" b="1" dirty="0">
                <a:solidFill>
                  <a:schemeClr val="accent2"/>
                </a:solidFill>
              </a:rPr>
              <a:t> </a:t>
            </a:r>
            <a:r>
              <a:rPr lang="ru-RU" b="1" dirty="0" err="1">
                <a:solidFill>
                  <a:schemeClr val="accent2"/>
                </a:solidFill>
              </a:rPr>
              <a:t>деривативи</a:t>
            </a:r>
            <a:r>
              <a:rPr lang="ru-RU" b="1" dirty="0">
                <a:solidFill>
                  <a:schemeClr val="accent2"/>
                </a:solidFill>
              </a:rPr>
              <a:t>, </a:t>
            </a:r>
            <a:r>
              <a:rPr lang="ru-RU" b="1" dirty="0" err="1">
                <a:solidFill>
                  <a:schemeClr val="accent2"/>
                </a:solidFill>
              </a:rPr>
              <a:t>якщо</a:t>
            </a:r>
            <a:r>
              <a:rPr lang="ru-RU" b="1" dirty="0">
                <a:solidFill>
                  <a:schemeClr val="accent2"/>
                </a:solidFill>
              </a:rPr>
              <a:t> </a:t>
            </a:r>
            <a:r>
              <a:rPr lang="ru-RU" b="1" dirty="0" err="1">
                <a:solidFill>
                  <a:schemeClr val="accent2"/>
                </a:solidFill>
              </a:rPr>
              <a:t>говорити</a:t>
            </a:r>
            <a:r>
              <a:rPr lang="ru-RU" b="1" dirty="0">
                <a:solidFill>
                  <a:schemeClr val="accent2"/>
                </a:solidFill>
              </a:rPr>
              <a:t> по-простому? </a:t>
            </a:r>
            <a:r>
              <a:rPr lang="ru-RU" dirty="0" err="1"/>
              <a:t>Це</a:t>
            </a:r>
            <a:r>
              <a:rPr lang="ru-RU" dirty="0"/>
              <a:t> </a:t>
            </a:r>
            <a:r>
              <a:rPr lang="ru-RU" dirty="0" err="1"/>
              <a:t>договір</a:t>
            </a:r>
            <a:r>
              <a:rPr lang="ru-RU" dirty="0"/>
              <a:t> </a:t>
            </a:r>
            <a:r>
              <a:rPr lang="ru-RU" dirty="0" err="1"/>
              <a:t>між</a:t>
            </a:r>
            <a:r>
              <a:rPr lang="ru-RU" dirty="0"/>
              <a:t> </a:t>
            </a:r>
            <a:r>
              <a:rPr lang="ru-RU" dirty="0" err="1"/>
              <a:t>двома</a:t>
            </a:r>
            <a:r>
              <a:rPr lang="ru-RU" dirty="0"/>
              <a:t> </a:t>
            </a:r>
            <a:r>
              <a:rPr lang="ru-RU" dirty="0" err="1"/>
              <a:t>учасниками</a:t>
            </a:r>
            <a:r>
              <a:rPr lang="ru-RU" dirty="0"/>
              <a:t> </a:t>
            </a:r>
            <a:r>
              <a:rPr lang="ru-RU" dirty="0" err="1"/>
              <a:t>торгів</a:t>
            </a:r>
            <a:r>
              <a:rPr lang="ru-RU" dirty="0"/>
              <a:t> на </a:t>
            </a:r>
            <a:r>
              <a:rPr lang="ru-RU" dirty="0" err="1"/>
              <a:t>біржі</a:t>
            </a:r>
            <a:r>
              <a:rPr lang="ru-RU" dirty="0"/>
              <a:t>, </a:t>
            </a:r>
            <a:r>
              <a:rPr lang="ru-RU" dirty="0" err="1"/>
              <a:t>заснований</a:t>
            </a:r>
            <a:r>
              <a:rPr lang="ru-RU" dirty="0"/>
              <a:t> на </a:t>
            </a:r>
            <a:r>
              <a:rPr lang="ru-RU" dirty="0" err="1"/>
              <a:t>ціні</a:t>
            </a:r>
            <a:r>
              <a:rPr lang="ru-RU" dirty="0"/>
              <a:t> базового активу в </a:t>
            </a:r>
            <a:r>
              <a:rPr lang="ru-RU" dirty="0" err="1"/>
              <a:t>майбутньому</a:t>
            </a:r>
            <a:r>
              <a:rPr lang="ru-RU" dirty="0"/>
              <a:t>. Одна сторона </a:t>
            </a:r>
            <a:r>
              <a:rPr lang="ru-RU" dirty="0" err="1"/>
              <a:t>зобов'язується</a:t>
            </a:r>
            <a:r>
              <a:rPr lang="ru-RU" dirty="0"/>
              <a:t> </a:t>
            </a:r>
            <a:r>
              <a:rPr lang="ru-RU" dirty="0" err="1"/>
              <a:t>виконати</a:t>
            </a:r>
            <a:r>
              <a:rPr lang="ru-RU" dirty="0"/>
              <a:t> </a:t>
            </a:r>
            <a:r>
              <a:rPr lang="ru-RU" dirty="0" err="1"/>
              <a:t>зобов'язання</a:t>
            </a:r>
            <a:r>
              <a:rPr lang="ru-RU" dirty="0"/>
              <a:t> за </a:t>
            </a:r>
            <a:r>
              <a:rPr lang="ru-RU" dirty="0" err="1"/>
              <a:t>базовим</a:t>
            </a:r>
            <a:r>
              <a:rPr lang="ru-RU" dirty="0"/>
              <a:t> активом, а друга — </a:t>
            </a:r>
            <a:r>
              <a:rPr lang="ru-RU" dirty="0" err="1"/>
              <a:t>прийняти</a:t>
            </a:r>
            <a:r>
              <a:rPr lang="ru-RU" dirty="0"/>
              <a:t> права на </a:t>
            </a:r>
            <a:r>
              <a:rPr lang="ru-RU" dirty="0" err="1"/>
              <a:t>його</a:t>
            </a:r>
            <a:r>
              <a:rPr lang="ru-RU" dirty="0"/>
              <a:t> </a:t>
            </a:r>
            <a:r>
              <a:rPr lang="ru-RU" dirty="0" err="1"/>
              <a:t>передання</a:t>
            </a:r>
            <a:r>
              <a:rPr lang="ru-RU" dirty="0"/>
              <a:t> в </a:t>
            </a:r>
            <a:r>
              <a:rPr lang="ru-RU" dirty="0" err="1"/>
              <a:t>заздалегідь</a:t>
            </a:r>
            <a:r>
              <a:rPr lang="ru-RU" dirty="0"/>
              <a:t> </a:t>
            </a:r>
            <a:r>
              <a:rPr lang="ru-RU" dirty="0" err="1"/>
              <a:t>встановлений</a:t>
            </a:r>
            <a:r>
              <a:rPr lang="ru-RU" dirty="0"/>
              <a:t> </a:t>
            </a:r>
            <a:r>
              <a:rPr lang="ru-RU" dirty="0" err="1"/>
              <a:t>термін</a:t>
            </a:r>
            <a:r>
              <a:rPr lang="ru-RU" dirty="0"/>
              <a:t>.</a:t>
            </a:r>
          </a:p>
          <a:p>
            <a:pPr algn="just"/>
            <a:r>
              <a:rPr lang="ru-RU" dirty="0" err="1"/>
              <a:t>Інакше</a:t>
            </a:r>
            <a:r>
              <a:rPr lang="ru-RU" dirty="0"/>
              <a:t> </a:t>
            </a:r>
            <a:r>
              <a:rPr lang="ru-RU" dirty="0" err="1"/>
              <a:t>кажучи</a:t>
            </a:r>
            <a:r>
              <a:rPr lang="ru-RU" dirty="0"/>
              <a:t>, </a:t>
            </a:r>
            <a:r>
              <a:rPr lang="ru-RU" dirty="0" err="1"/>
              <a:t>це</a:t>
            </a:r>
            <a:r>
              <a:rPr lang="ru-RU" dirty="0"/>
              <a:t> </a:t>
            </a:r>
            <a:r>
              <a:rPr lang="ru-RU" dirty="0" err="1"/>
              <a:t>біржові</a:t>
            </a:r>
            <a:r>
              <a:rPr lang="ru-RU" dirty="0"/>
              <a:t> </a:t>
            </a:r>
            <a:r>
              <a:rPr lang="ru-RU" dirty="0" err="1"/>
              <a:t>інструменти</a:t>
            </a:r>
            <a:r>
              <a:rPr lang="ru-RU" dirty="0"/>
              <a:t> для </a:t>
            </a:r>
            <a:r>
              <a:rPr lang="ru-RU" dirty="0" err="1"/>
              <a:t>укладання</a:t>
            </a:r>
            <a:r>
              <a:rPr lang="ru-RU" dirty="0"/>
              <a:t> </a:t>
            </a:r>
            <a:r>
              <a:rPr lang="ru-RU" dirty="0" err="1"/>
              <a:t>термінових</a:t>
            </a:r>
            <a:r>
              <a:rPr lang="ru-RU" dirty="0"/>
              <a:t> </a:t>
            </a:r>
            <a:r>
              <a:rPr lang="ru-RU" dirty="0" err="1"/>
              <a:t>угод</a:t>
            </a:r>
            <a:r>
              <a:rPr lang="ru-RU" dirty="0"/>
              <a:t>. Дериватив є </a:t>
            </a:r>
            <a:r>
              <a:rPr lang="ru-RU" dirty="0" err="1"/>
              <a:t>похідним</a:t>
            </a:r>
            <a:r>
              <a:rPr lang="ru-RU" dirty="0"/>
              <a:t> </a:t>
            </a:r>
            <a:r>
              <a:rPr lang="ru-RU" dirty="0" err="1"/>
              <a:t>від</a:t>
            </a:r>
            <a:r>
              <a:rPr lang="ru-RU" dirty="0"/>
              <a:t> </a:t>
            </a:r>
            <a:r>
              <a:rPr lang="ru-RU" dirty="0" err="1"/>
              <a:t>вартості</a:t>
            </a:r>
            <a:r>
              <a:rPr lang="ru-RU" dirty="0"/>
              <a:t> базового активу, а не </a:t>
            </a:r>
            <a:r>
              <a:rPr lang="ru-RU" dirty="0" err="1"/>
              <a:t>її</a:t>
            </a:r>
            <a:r>
              <a:rPr lang="ru-RU" dirty="0"/>
              <a:t> </a:t>
            </a:r>
            <a:r>
              <a:rPr lang="ru-RU" dirty="0" err="1"/>
              <a:t>копією</a:t>
            </a:r>
            <a:r>
              <a:rPr lang="ru-RU" dirty="0"/>
              <a:t>. </a:t>
            </a:r>
            <a:r>
              <a:rPr lang="ru-RU" dirty="0" err="1"/>
              <a:t>Учасники</a:t>
            </a:r>
            <a:r>
              <a:rPr lang="ru-RU" dirty="0"/>
              <a:t> </a:t>
            </a:r>
            <a:r>
              <a:rPr lang="ru-RU" dirty="0" err="1"/>
              <a:t>торгів</a:t>
            </a:r>
            <a:r>
              <a:rPr lang="ru-RU" dirty="0"/>
              <a:t> </a:t>
            </a:r>
            <a:r>
              <a:rPr lang="ru-RU" dirty="0" err="1"/>
              <a:t>використовують</a:t>
            </a:r>
            <a:r>
              <a:rPr lang="ru-RU" dirty="0"/>
              <a:t> дериватив для </a:t>
            </a:r>
            <a:r>
              <a:rPr lang="ru-RU" dirty="0" err="1"/>
              <a:t>спекуляцій</a:t>
            </a:r>
            <a:r>
              <a:rPr lang="ru-RU" dirty="0"/>
              <a:t> (</a:t>
            </a:r>
            <a:r>
              <a:rPr lang="ru-RU" dirty="0" err="1"/>
              <a:t>отримання</a:t>
            </a:r>
            <a:r>
              <a:rPr lang="ru-RU" dirty="0"/>
              <a:t> </a:t>
            </a:r>
            <a:r>
              <a:rPr lang="ru-RU" dirty="0" err="1"/>
              <a:t>високого</a:t>
            </a:r>
            <a:r>
              <a:rPr lang="ru-RU" dirty="0"/>
              <a:t> </a:t>
            </a:r>
            <a:r>
              <a:rPr lang="ru-RU" dirty="0" err="1"/>
              <a:t>прибутку</a:t>
            </a:r>
            <a:r>
              <a:rPr lang="ru-RU" dirty="0"/>
              <a:t>) та </a:t>
            </a:r>
            <a:r>
              <a:rPr lang="ru-RU" dirty="0" err="1"/>
              <a:t>хеджування</a:t>
            </a:r>
            <a:r>
              <a:rPr lang="ru-RU" dirty="0"/>
              <a:t> </a:t>
            </a:r>
            <a:r>
              <a:rPr lang="ru-RU" dirty="0" err="1"/>
              <a:t>ризиків</a:t>
            </a:r>
            <a:r>
              <a:rPr lang="ru-RU" dirty="0"/>
              <a:t>.</a:t>
            </a:r>
          </a:p>
        </p:txBody>
      </p:sp>
    </p:spTree>
    <p:extLst>
      <p:ext uri="{BB962C8B-B14F-4D97-AF65-F5344CB8AC3E}">
        <p14:creationId xmlns:p14="http://schemas.microsoft.com/office/powerpoint/2010/main" val="26403797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A7BAA02-7FAA-459A-8D4A-9FE21B94C510}"/>
              </a:ext>
            </a:extLst>
          </p:cNvPr>
          <p:cNvSpPr>
            <a:spLocks noGrp="1"/>
          </p:cNvSpPr>
          <p:nvPr>
            <p:ph idx="1"/>
          </p:nvPr>
        </p:nvSpPr>
        <p:spPr>
          <a:xfrm>
            <a:off x="258572" y="381000"/>
            <a:ext cx="10739628" cy="6235700"/>
          </a:xfrm>
        </p:spPr>
        <p:txBody>
          <a:bodyPr>
            <a:normAutofit/>
          </a:bodyPr>
          <a:lstStyle/>
          <a:p>
            <a:pPr algn="just">
              <a:lnSpc>
                <a:spcPct val="100000"/>
              </a:lnSpc>
            </a:pPr>
            <a:r>
              <a:rPr lang="uk-UA" sz="1800" b="1" i="1" spc="-20" dirty="0">
                <a:solidFill>
                  <a:schemeClr val="accent2"/>
                </a:solidFill>
                <a:effectLst/>
                <a:ea typeface="Times New Roman" panose="02020603050405020304" pitchFamily="18" charset="0"/>
              </a:rPr>
              <a:t>Форвардні операції</a:t>
            </a:r>
            <a:r>
              <a:rPr lang="uk-UA" sz="1800" spc="-20" dirty="0">
                <a:solidFill>
                  <a:schemeClr val="accent2"/>
                </a:solidFill>
                <a:effectLst/>
                <a:ea typeface="Times New Roman" panose="02020603050405020304" pitchFamily="18" charset="0"/>
              </a:rPr>
              <a:t> </a:t>
            </a:r>
            <a:r>
              <a:rPr lang="uk-UA" sz="1800" spc="-20" dirty="0">
                <a:effectLst/>
                <a:ea typeface="Times New Roman" panose="02020603050405020304" pitchFamily="18" charset="0"/>
              </a:rPr>
              <a:t>– це різновид строкових операцій, що полягає в купівлі-продажу валюти між двома суб’єктами з наступним переданням її в обумовлений строк і за курсом, визначеним у момент укладення контракту. У форвардних контрактах строки передання валюти звичайно визначаються в 1, 2, 3, 6 та 12 місяців. При їх підписанні ніякі аванси, задатки тощо не допускаються. </a:t>
            </a:r>
            <a:endParaRPr lang="uk-UA" sz="1800" dirty="0">
              <a:effectLst/>
              <a:ea typeface="Times New Roman" panose="02020603050405020304" pitchFamily="18" charset="0"/>
            </a:endParaRPr>
          </a:p>
          <a:p>
            <a:pPr algn="just">
              <a:lnSpc>
                <a:spcPct val="100000"/>
              </a:lnSpc>
            </a:pPr>
            <a:r>
              <a:rPr lang="uk-UA" sz="1800" dirty="0">
                <a:effectLst/>
                <a:ea typeface="Times New Roman" panose="02020603050405020304" pitchFamily="18" charset="0"/>
              </a:rPr>
              <a:t>Найскладнішим моментом такого контракту є визначення курсу майбутнього платежу, тобто </a:t>
            </a:r>
            <a:r>
              <a:rPr lang="uk-UA" sz="1800" b="1" i="1" dirty="0">
                <a:solidFill>
                  <a:schemeClr val="accent2"/>
                </a:solidFill>
                <a:effectLst/>
                <a:ea typeface="Times New Roman" panose="02020603050405020304" pitchFamily="18" charset="0"/>
              </a:rPr>
              <a:t>форвардного курсу</a:t>
            </a:r>
            <a:r>
              <a:rPr lang="uk-UA" sz="1800" dirty="0">
                <a:solidFill>
                  <a:schemeClr val="accent2"/>
                </a:solidFill>
                <a:effectLst/>
                <a:ea typeface="Times New Roman" panose="02020603050405020304" pitchFamily="18" charset="0"/>
              </a:rPr>
              <a:t>. </a:t>
            </a:r>
            <a:r>
              <a:rPr lang="uk-UA" sz="1800" dirty="0">
                <a:effectLst/>
                <a:ea typeface="Times New Roman" panose="02020603050405020304" pitchFamily="18" charset="0"/>
              </a:rPr>
              <a:t>Цей курс складається з курсу </a:t>
            </a:r>
            <a:r>
              <a:rPr lang="uk-UA" sz="1800" dirty="0" err="1">
                <a:effectLst/>
                <a:ea typeface="Times New Roman" panose="02020603050405020304" pitchFamily="18" charset="0"/>
              </a:rPr>
              <a:t>спот</a:t>
            </a:r>
            <a:r>
              <a:rPr lang="uk-UA" sz="1800" dirty="0">
                <a:effectLst/>
                <a:ea typeface="Times New Roman" panose="02020603050405020304" pitchFamily="18" charset="0"/>
              </a:rPr>
              <a:t>, тобто фактично діючого на момент укладення контракту, і надбавок чи знижок, пов’язаних з різницею в банківських процентних ставках у країнах, валюти яких обмінюються. Ця різниця називається </a:t>
            </a:r>
            <a:r>
              <a:rPr lang="uk-UA" sz="1800" b="1" i="1" dirty="0">
                <a:solidFill>
                  <a:schemeClr val="accent2"/>
                </a:solidFill>
                <a:effectLst/>
                <a:ea typeface="Times New Roman" panose="02020603050405020304" pitchFamily="18" charset="0"/>
              </a:rPr>
              <a:t>форвардною </a:t>
            </a:r>
            <a:r>
              <a:rPr lang="uk-UA" sz="1800" b="1" i="1" dirty="0" err="1">
                <a:solidFill>
                  <a:schemeClr val="accent2"/>
                </a:solidFill>
                <a:effectLst/>
                <a:ea typeface="Times New Roman" panose="02020603050405020304" pitchFamily="18" charset="0"/>
              </a:rPr>
              <a:t>маржею</a:t>
            </a:r>
            <a:r>
              <a:rPr lang="uk-UA" sz="1800" dirty="0">
                <a:solidFill>
                  <a:schemeClr val="accent2"/>
                </a:solidFill>
                <a:effectLst/>
                <a:ea typeface="Times New Roman" panose="02020603050405020304" pitchFamily="18" charset="0"/>
              </a:rPr>
              <a:t> </a:t>
            </a:r>
            <a:r>
              <a:rPr lang="uk-UA" sz="1800" dirty="0">
                <a:effectLst/>
                <a:ea typeface="Times New Roman" panose="02020603050405020304" pitchFamily="18" charset="0"/>
              </a:rPr>
              <a:t>і пов’язана вона з тим, що якби учасники контракту поклали відповідні суми валюти у свої банки, то до моменту використання їх для платежу за контрактом вони одержали б різні суми доходів. Щоб вирівняти умови для кожного учасника форвардного контракту, валюта країни з вищим рівнем процента буде продаватися за форвардним курсом, нижчим від курсу </a:t>
            </a:r>
            <a:r>
              <a:rPr lang="uk-UA" sz="1800" dirty="0" err="1">
                <a:effectLst/>
                <a:ea typeface="Times New Roman" panose="02020603050405020304" pitchFamily="18" charset="0"/>
              </a:rPr>
              <a:t>спот</a:t>
            </a:r>
            <a:r>
              <a:rPr lang="uk-UA" sz="1800" dirty="0">
                <a:effectLst/>
                <a:ea typeface="Times New Roman" panose="02020603050405020304" pitchFamily="18" charset="0"/>
              </a:rPr>
              <a:t> (продаж з дисконтом), а валюта з нижчим рівнем процента – за вищим від курсу </a:t>
            </a:r>
            <a:r>
              <a:rPr lang="uk-UA" sz="1800" dirty="0" err="1">
                <a:effectLst/>
                <a:ea typeface="Times New Roman" panose="02020603050405020304" pitchFamily="18" charset="0"/>
              </a:rPr>
              <a:t>спот</a:t>
            </a:r>
            <a:r>
              <a:rPr lang="uk-UA" sz="1800" dirty="0">
                <a:effectLst/>
                <a:ea typeface="Times New Roman" panose="02020603050405020304" pitchFamily="18" charset="0"/>
              </a:rPr>
              <a:t> (продаж з премією).</a:t>
            </a:r>
          </a:p>
          <a:p>
            <a:pPr indent="191135" algn="just">
              <a:lnSpc>
                <a:spcPct val="100000"/>
              </a:lnSpc>
            </a:pPr>
            <a:r>
              <a:rPr lang="uk-UA" sz="1800" spc="-20" dirty="0">
                <a:effectLst/>
                <a:ea typeface="Times New Roman" panose="02020603050405020304" pitchFamily="18" charset="0"/>
              </a:rPr>
              <a:t>Відмова від виконання форвардних контрактів не допускається. Ці операції широко використовуються насамперед для страхування валютних ризиків. Характерними рисами цих операцій є те, що вони здійснюються на міжбанківському (позабіржовому) ринку, умови форвардного контракту не є строго формалізованими і визначаються сторонами досить довільно. Тому ці умови й особливо ціни таких контрактів не є «прозорими» для інших учасників ринку.</a:t>
            </a:r>
            <a:endParaRPr lang="uk-UA" sz="1800" dirty="0">
              <a:effectLst/>
              <a:ea typeface="Times New Roman" panose="02020603050405020304" pitchFamily="18" charset="0"/>
            </a:endParaRPr>
          </a:p>
          <a:p>
            <a:endParaRPr lang="uk-UA" dirty="0"/>
          </a:p>
        </p:txBody>
      </p:sp>
    </p:spTree>
    <p:extLst>
      <p:ext uri="{BB962C8B-B14F-4D97-AF65-F5344CB8AC3E}">
        <p14:creationId xmlns:p14="http://schemas.microsoft.com/office/powerpoint/2010/main" val="1797367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7DFA96-ABCB-4204-BF91-FF08348FB196}"/>
              </a:ext>
            </a:extLst>
          </p:cNvPr>
          <p:cNvSpPr>
            <a:spLocks noGrp="1"/>
          </p:cNvSpPr>
          <p:nvPr>
            <p:ph type="title"/>
          </p:nvPr>
        </p:nvSpPr>
        <p:spPr/>
        <p:txBody>
          <a:bodyPr/>
          <a:lstStyle/>
          <a:p>
            <a:r>
              <a:rPr lang="ru-RU" dirty="0" err="1"/>
              <a:t>Світова</a:t>
            </a:r>
            <a:r>
              <a:rPr lang="ru-RU" dirty="0"/>
              <a:t> </a:t>
            </a:r>
            <a:r>
              <a:rPr lang="ru-RU" dirty="0" err="1"/>
              <a:t>валютна</a:t>
            </a:r>
            <a:r>
              <a:rPr lang="ru-RU" dirty="0"/>
              <a:t> (</a:t>
            </a:r>
            <a:r>
              <a:rPr lang="ru-RU" dirty="0" err="1"/>
              <a:t>грошова</a:t>
            </a:r>
            <a:r>
              <a:rPr lang="ru-RU" dirty="0"/>
              <a:t>) система </a:t>
            </a:r>
            <a:r>
              <a:rPr lang="ru-RU" dirty="0" err="1"/>
              <a:t>виконує</a:t>
            </a:r>
            <a:r>
              <a:rPr lang="ru-RU" dirty="0"/>
              <a:t> </a:t>
            </a:r>
            <a:r>
              <a:rPr lang="ru-RU" dirty="0" err="1"/>
              <a:t>наступні</a:t>
            </a:r>
            <a:r>
              <a:rPr lang="ru-RU" dirty="0"/>
              <a:t> </a:t>
            </a:r>
            <a:r>
              <a:rPr lang="ru-RU" dirty="0" err="1"/>
              <a:t>функції</a:t>
            </a:r>
            <a:r>
              <a:rPr lang="ru-RU" dirty="0"/>
              <a:t>:</a:t>
            </a:r>
            <a:endParaRPr lang="uk-UA" dirty="0"/>
          </a:p>
        </p:txBody>
      </p:sp>
      <p:sp>
        <p:nvSpPr>
          <p:cNvPr id="4" name="Місце для вмісту 3">
            <a:extLst>
              <a:ext uri="{FF2B5EF4-FFF2-40B4-BE49-F238E27FC236}">
                <a16:creationId xmlns:a16="http://schemas.microsoft.com/office/drawing/2014/main" id="{6D84FA5E-B9BB-4AD3-8892-ABDBC743F561}"/>
              </a:ext>
            </a:extLst>
          </p:cNvPr>
          <p:cNvSpPr>
            <a:spLocks noGrp="1"/>
          </p:cNvSpPr>
          <p:nvPr>
            <p:ph sz="half" idx="2"/>
          </p:nvPr>
        </p:nvSpPr>
        <p:spPr/>
        <p:txBody>
          <a:bodyPr>
            <a:normAutofit fontScale="92500" lnSpcReduction="10000"/>
          </a:bodyPr>
          <a:lstStyle/>
          <a:p>
            <a:r>
              <a:rPr lang="uk-UA" dirty="0"/>
              <a:t>– сприяння розвитку товарообмінних операцій ; </a:t>
            </a:r>
          </a:p>
          <a:p>
            <a:r>
              <a:rPr lang="uk-UA" dirty="0"/>
              <a:t>– встановлення правил та механізмів для забезпечення співвідношень між національними грошовими відносинами; </a:t>
            </a:r>
          </a:p>
          <a:p>
            <a:r>
              <a:rPr lang="uk-UA" dirty="0"/>
              <a:t>– здійснення платежів для покриття угод; </a:t>
            </a:r>
          </a:p>
          <a:p>
            <a:r>
              <a:rPr lang="uk-UA" dirty="0"/>
              <a:t>– забезпечення стійкої одиниці вартості і стандарту відкладених платежів.</a:t>
            </a:r>
          </a:p>
        </p:txBody>
      </p:sp>
      <p:sp>
        <p:nvSpPr>
          <p:cNvPr id="6" name="Місце для вмісту 5">
            <a:extLst>
              <a:ext uri="{FF2B5EF4-FFF2-40B4-BE49-F238E27FC236}">
                <a16:creationId xmlns:a16="http://schemas.microsoft.com/office/drawing/2014/main" id="{5E71DBA0-9F1B-4685-A7E9-506D85837001}"/>
              </a:ext>
            </a:extLst>
          </p:cNvPr>
          <p:cNvSpPr>
            <a:spLocks noGrp="1"/>
          </p:cNvSpPr>
          <p:nvPr>
            <p:ph sz="quarter" idx="4"/>
          </p:nvPr>
        </p:nvSpPr>
        <p:spPr/>
        <p:txBody>
          <a:bodyPr>
            <a:normAutofit fontScale="92500" lnSpcReduction="10000"/>
          </a:bodyPr>
          <a:lstStyle/>
          <a:p>
            <a:pPr marL="0" indent="0">
              <a:buNone/>
            </a:pPr>
            <a:r>
              <a:rPr lang="uk-UA" dirty="0">
                <a:solidFill>
                  <a:schemeClr val="accent1"/>
                </a:solidFill>
              </a:rPr>
              <a:t>Головне завдання світової валютної системи: </a:t>
            </a:r>
          </a:p>
          <a:p>
            <a:r>
              <a:rPr lang="uk-UA" dirty="0"/>
              <a:t>– ефективне опосередкування платежів за експорт і імпорт</a:t>
            </a:r>
          </a:p>
          <a:p>
            <a:r>
              <a:rPr lang="uk-UA" dirty="0"/>
              <a:t>товарів, капіталу, послуг та інших видів міжнародної діяльності; </a:t>
            </a:r>
          </a:p>
          <a:p>
            <a:r>
              <a:rPr lang="uk-UA" dirty="0"/>
              <a:t>– створення сприятливих умов для розвитку виробництва та міжнародного поділу праці; </a:t>
            </a:r>
          </a:p>
          <a:p>
            <a:r>
              <a:rPr lang="uk-UA" dirty="0"/>
              <a:t>– забезпечення безперебійного функціонування економічної системи вільного підприємництва. </a:t>
            </a:r>
          </a:p>
        </p:txBody>
      </p:sp>
    </p:spTree>
    <p:extLst>
      <p:ext uri="{BB962C8B-B14F-4D97-AF65-F5344CB8AC3E}">
        <p14:creationId xmlns:p14="http://schemas.microsoft.com/office/powerpoint/2010/main" val="2921399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59EAB05F-B074-4F00-AFC7-E47E7481E709}"/>
              </a:ext>
            </a:extLst>
          </p:cNvPr>
          <p:cNvSpPr>
            <a:spLocks noGrp="1"/>
          </p:cNvSpPr>
          <p:nvPr>
            <p:ph idx="1"/>
          </p:nvPr>
        </p:nvSpPr>
        <p:spPr>
          <a:xfrm>
            <a:off x="371475" y="409576"/>
            <a:ext cx="10868025" cy="5770562"/>
          </a:xfrm>
        </p:spPr>
        <p:txBody>
          <a:bodyPr/>
          <a:lstStyle/>
          <a:p>
            <a:pPr algn="just"/>
            <a:r>
              <a:rPr lang="uk-UA" dirty="0"/>
              <a:t>Валютні операції з негайною поставкою грошей готівкою </a:t>
            </a:r>
            <a:r>
              <a:rPr lang="uk-UA" b="1" dirty="0"/>
              <a:t>(</a:t>
            </a:r>
            <a:r>
              <a:rPr lang="en-US" b="1" dirty="0">
                <a:solidFill>
                  <a:schemeClr val="accent2"/>
                </a:solidFill>
                <a:effectLst>
                  <a:outerShdw blurRad="38100" dist="38100" dir="2700000" algn="tl">
                    <a:srgbClr val="000000">
                      <a:alpha val="43137"/>
                    </a:srgbClr>
                  </a:outerShdw>
                </a:effectLst>
              </a:rPr>
              <a:t>Spot - </a:t>
            </a:r>
            <a:r>
              <a:rPr lang="uk-UA" b="1" dirty="0" err="1">
                <a:solidFill>
                  <a:schemeClr val="accent2"/>
                </a:solidFill>
                <a:effectLst>
                  <a:outerShdw blurRad="38100" dist="38100" dir="2700000" algn="tl">
                    <a:srgbClr val="000000">
                      <a:alpha val="43137"/>
                    </a:srgbClr>
                  </a:outerShdw>
                </a:effectLst>
              </a:rPr>
              <a:t>спот</a:t>
            </a:r>
            <a:r>
              <a:rPr lang="uk-UA" b="1" dirty="0"/>
              <a:t>). </a:t>
            </a:r>
          </a:p>
          <a:p>
            <a:pPr algn="just"/>
            <a:r>
              <a:rPr lang="uk-UA" dirty="0"/>
              <a:t>Сутність </a:t>
            </a:r>
            <a:r>
              <a:rPr lang="uk-UA" dirty="0" err="1"/>
              <a:t>Спот</a:t>
            </a:r>
            <a:r>
              <a:rPr lang="uk-UA" dirty="0"/>
              <a:t> полягає в купівлі-продажу валюти на умовах її поставки банками на другий робочий день з дня укладання угоди за курсом, зареєстрованому в момент її укладання. </a:t>
            </a:r>
          </a:p>
          <a:p>
            <a:pPr algn="just"/>
            <a:r>
              <a:rPr lang="uk-UA" dirty="0" err="1"/>
              <a:t>Спот</a:t>
            </a:r>
            <a:r>
              <a:rPr lang="uk-UA" dirty="0"/>
              <a:t> - найбільш поширені валютні операції (90% валютних операцій на валютних ринках світу); </a:t>
            </a:r>
          </a:p>
          <a:p>
            <a:pPr algn="just"/>
            <a:r>
              <a:rPr lang="uk-UA" b="1" dirty="0"/>
              <a:t>«</a:t>
            </a:r>
            <a:r>
              <a:rPr lang="uk-UA" b="1" dirty="0" err="1">
                <a:solidFill>
                  <a:schemeClr val="accent2"/>
                </a:solidFill>
              </a:rPr>
              <a:t>Своп</a:t>
            </a:r>
            <a:r>
              <a:rPr lang="uk-UA" b="1" dirty="0"/>
              <a:t>» - </a:t>
            </a:r>
            <a:r>
              <a:rPr lang="uk-UA" dirty="0"/>
              <a:t>валютні операції, при яких поєднується купівля-продаж двох валют на умовах негайної поставки (</a:t>
            </a:r>
            <a:r>
              <a:rPr lang="en-US" dirty="0"/>
              <a:t>Spot) </a:t>
            </a:r>
            <a:r>
              <a:rPr lang="uk-UA" dirty="0"/>
              <a:t>і одночасно укладається угода з купівлі - продажу валют у визначені терміни (форвардні і ф'ючерсні операції);</a:t>
            </a:r>
          </a:p>
          <a:p>
            <a:pPr algn="just"/>
            <a:endParaRPr lang="uk-UA" dirty="0"/>
          </a:p>
          <a:p>
            <a:endParaRPr lang="uk-UA" dirty="0"/>
          </a:p>
        </p:txBody>
      </p:sp>
    </p:spTree>
    <p:extLst>
      <p:ext uri="{BB962C8B-B14F-4D97-AF65-F5344CB8AC3E}">
        <p14:creationId xmlns:p14="http://schemas.microsoft.com/office/powerpoint/2010/main" val="21996149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235496B-898D-496E-BC51-BF8FEB9AC45F}"/>
              </a:ext>
            </a:extLst>
          </p:cNvPr>
          <p:cNvSpPr>
            <a:spLocks noGrp="1"/>
          </p:cNvSpPr>
          <p:nvPr>
            <p:ph idx="1"/>
          </p:nvPr>
        </p:nvSpPr>
        <p:spPr>
          <a:xfrm>
            <a:off x="241300" y="495300"/>
            <a:ext cx="10350500" cy="5684837"/>
          </a:xfrm>
        </p:spPr>
        <p:txBody>
          <a:bodyPr>
            <a:normAutofit lnSpcReduction="10000"/>
          </a:bodyPr>
          <a:lstStyle/>
          <a:p>
            <a:pPr algn="just">
              <a:lnSpc>
                <a:spcPct val="100000"/>
              </a:lnSpc>
            </a:pPr>
            <a:r>
              <a:rPr lang="uk-UA" sz="1800" b="1" i="1" spc="-10" dirty="0">
                <a:solidFill>
                  <a:schemeClr val="accent2"/>
                </a:solidFill>
                <a:effectLst/>
                <a:ea typeface="Times New Roman" panose="02020603050405020304" pitchFamily="18" charset="0"/>
              </a:rPr>
              <a:t>Ф’ючерсні операції</a:t>
            </a:r>
            <a:r>
              <a:rPr lang="uk-UA" sz="1800" spc="-10" dirty="0">
                <a:solidFill>
                  <a:schemeClr val="accent2"/>
                </a:solidFill>
                <a:effectLst/>
                <a:ea typeface="Times New Roman" panose="02020603050405020304" pitchFamily="18" charset="0"/>
              </a:rPr>
              <a:t> </a:t>
            </a:r>
            <a:r>
              <a:rPr lang="uk-UA" sz="1800" spc="-10" dirty="0">
                <a:effectLst/>
                <a:ea typeface="Times New Roman" panose="02020603050405020304" pitchFamily="18" charset="0"/>
              </a:rPr>
              <a:t>– це теж різновид строкових операцій, в яких два контрагенти зобов’язуються купити або продати певну суму валюти в певний час за курсом, установленим у момент укладення угоди (купівлі-продажу ф’ючерсного контракту). Відмінності їх від форвардних операцій зводяться до такого: вони здійснюються тільки на біржах, під їх контролем, а форма й умови контрактів чітко уніфіковані (біржа строго визначає вид валюти, що продається, обсяг операції, строк оплати, курс). Розрахунки щодо купівлі-продажу ф’ючерсних контрактів здійснюються через розрахункову палату біржі, яка гарантує своєчасність і повноту платежів. До остаточної оплати ф’ючерсного контракту він може перепродаватися на біржі, тобто сам є об’єктом валютних операцій. З кожним наступним </a:t>
            </a:r>
            <a:r>
              <a:rPr lang="uk-UA" sz="1800" spc="-10" dirty="0" err="1">
                <a:effectLst/>
                <a:ea typeface="Times New Roman" panose="02020603050405020304" pitchFamily="18" charset="0"/>
              </a:rPr>
              <a:t>продажем</a:t>
            </a:r>
            <a:r>
              <a:rPr lang="uk-UA" sz="1800" spc="-10" dirty="0">
                <a:effectLst/>
                <a:ea typeface="Times New Roman" panose="02020603050405020304" pitchFamily="18" charset="0"/>
              </a:rPr>
              <a:t> ціна його буде </a:t>
            </a:r>
            <a:r>
              <a:rPr lang="uk-UA" sz="1800" spc="-10" dirty="0" err="1">
                <a:effectLst/>
                <a:ea typeface="Times New Roman" panose="02020603050405020304" pitchFamily="18" charset="0"/>
              </a:rPr>
              <a:t>уточнюватися</a:t>
            </a:r>
            <a:r>
              <a:rPr lang="uk-UA" sz="1800" spc="-10" dirty="0">
                <a:effectLst/>
                <a:ea typeface="Times New Roman" panose="02020603050405020304" pitchFamily="18" charset="0"/>
              </a:rPr>
              <a:t> і наближатися до реальної ціни, за якою продаватиметься дана валюта в момент погашення ф’ючерсу. Завдяки цим особливостям ціна та інші умови ф’ючерсних контрактів є прозорими для всіх учасників ринку. Кожна біржа встановлює свій перелік валют, які продаються-купуються, і стандартні суми контрактів, які визначаються десятками і сотнями тисяч, а то й мільйонами одиниць відповідної валюти. Тому в торгівлі валютними ф’ючерсами звичайно беруть участь великі банки, інші потужні фінансові структури.</a:t>
            </a:r>
            <a:endParaRPr lang="uk-UA" sz="1800" dirty="0">
              <a:effectLst/>
              <a:ea typeface="Times New Roman" panose="02020603050405020304" pitchFamily="18" charset="0"/>
            </a:endParaRPr>
          </a:p>
          <a:p>
            <a:pPr indent="191135" algn="just">
              <a:lnSpc>
                <a:spcPct val="100000"/>
              </a:lnSpc>
            </a:pPr>
            <a:r>
              <a:rPr lang="uk-UA" sz="1800" spc="-20" dirty="0">
                <a:effectLst/>
                <a:ea typeface="Times New Roman" panose="02020603050405020304" pitchFamily="18" charset="0"/>
              </a:rPr>
              <a:t>Ціна валютного ф’ючерсу визначається за тією ж схемою, що й ціна форвардного контракту, тобто з урахуванням різниці в процентних ставках двох валют, що обмінюються. Ф’ючерсні операції широко застосовуються з метою страхування від валютних ризиків, тобто для хеджування, а також з метою одержання додаткового прибутку, тобто для спекуляції. </a:t>
            </a:r>
            <a:endParaRPr lang="uk-UA" sz="1800" dirty="0">
              <a:effectLst/>
              <a:ea typeface="Times New Roman" panose="02020603050405020304" pitchFamily="18" charset="0"/>
            </a:endParaRPr>
          </a:p>
          <a:p>
            <a:endParaRPr lang="uk-UA" dirty="0"/>
          </a:p>
        </p:txBody>
      </p:sp>
    </p:spTree>
    <p:extLst>
      <p:ext uri="{BB962C8B-B14F-4D97-AF65-F5344CB8AC3E}">
        <p14:creationId xmlns:p14="http://schemas.microsoft.com/office/powerpoint/2010/main" val="25533405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BDAB3FF-AF86-447D-8777-5C0D04F9D8AE}"/>
              </a:ext>
            </a:extLst>
          </p:cNvPr>
          <p:cNvSpPr>
            <a:spLocks noGrp="1"/>
          </p:cNvSpPr>
          <p:nvPr>
            <p:ph idx="1"/>
          </p:nvPr>
        </p:nvSpPr>
        <p:spPr>
          <a:xfrm>
            <a:off x="241300" y="330200"/>
            <a:ext cx="10668000" cy="5849937"/>
          </a:xfrm>
        </p:spPr>
        <p:txBody>
          <a:bodyPr>
            <a:normAutofit fontScale="92500" lnSpcReduction="10000"/>
          </a:bodyPr>
          <a:lstStyle/>
          <a:p>
            <a:pPr algn="just"/>
            <a:r>
              <a:rPr lang="uk-UA" sz="1600" b="1" i="1" spc="-10" dirty="0">
                <a:solidFill>
                  <a:schemeClr val="accent2"/>
                </a:solidFill>
                <a:effectLst/>
                <a:ea typeface="Times New Roman" panose="02020603050405020304" pitchFamily="18" charset="0"/>
              </a:rPr>
              <a:t>Опціонні операції</a:t>
            </a:r>
            <a:r>
              <a:rPr lang="uk-UA" sz="1600" spc="-10" dirty="0">
                <a:solidFill>
                  <a:schemeClr val="accent2"/>
                </a:solidFill>
                <a:effectLst/>
                <a:ea typeface="Times New Roman" panose="02020603050405020304" pitchFamily="18" charset="0"/>
              </a:rPr>
              <a:t> </a:t>
            </a:r>
            <a:r>
              <a:rPr lang="uk-UA" sz="1600" spc="-10" dirty="0">
                <a:effectLst/>
                <a:ea typeface="Times New Roman" panose="02020603050405020304" pitchFamily="18" charset="0"/>
              </a:rPr>
              <a:t>– це різновид строкових операцій, за яких між учасниками укладається особлива угода, що надає одному з них право (але не обов’язок) купити чи продати другому певну суму валюти в установлений строк (чи протягом певного строку) і за узгодженим сторонами курсом. Така угода називається </a:t>
            </a:r>
            <a:r>
              <a:rPr lang="uk-UA" sz="1600" b="1" i="1" spc="-10" dirty="0">
                <a:solidFill>
                  <a:schemeClr val="accent2"/>
                </a:solidFill>
                <a:effectLst/>
                <a:ea typeface="Times New Roman" panose="02020603050405020304" pitchFamily="18" charset="0"/>
              </a:rPr>
              <a:t>опціон</a:t>
            </a:r>
            <a:r>
              <a:rPr lang="uk-UA" sz="1600" spc="-10" dirty="0">
                <a:solidFill>
                  <a:schemeClr val="accent2"/>
                </a:solidFill>
                <a:effectLst/>
                <a:ea typeface="Times New Roman" panose="02020603050405020304" pitchFamily="18" charset="0"/>
              </a:rPr>
              <a:t>.</a:t>
            </a:r>
            <a:endParaRPr lang="uk-UA" sz="1600" dirty="0">
              <a:solidFill>
                <a:schemeClr val="accent2"/>
              </a:solidFill>
              <a:effectLst/>
              <a:ea typeface="Times New Roman" panose="02020603050405020304" pitchFamily="18" charset="0"/>
            </a:endParaRPr>
          </a:p>
          <a:p>
            <a:pPr algn="just"/>
            <a:r>
              <a:rPr lang="uk-UA" sz="1600" dirty="0">
                <a:effectLst/>
                <a:ea typeface="Times New Roman" panose="02020603050405020304" pitchFamily="18" charset="0"/>
              </a:rPr>
              <a:t>У цій операції важливо розрізняти продавця опціону і покупця (власника), оскільки останньому належить право реалізації опціону. Якщо при настанні строку опціону власнику буде вигідно його реалізувати, то він вимагатиме від продавця опціону купити чи продати відповідну суму валюти (Валютні опціони бувають двох видів — на купівлю валюти в установлений строк (опціон «</a:t>
            </a:r>
            <a:r>
              <a:rPr lang="uk-UA" sz="1600" dirty="0" err="1">
                <a:effectLst/>
                <a:ea typeface="Times New Roman" panose="02020603050405020304" pitchFamily="18" charset="0"/>
              </a:rPr>
              <a:t>кол</a:t>
            </a:r>
            <a:r>
              <a:rPr lang="uk-UA" sz="1600" dirty="0">
                <a:effectLst/>
                <a:ea typeface="Times New Roman" panose="02020603050405020304" pitchFamily="18" charset="0"/>
              </a:rPr>
              <a:t>») і на продаж валюти (опціон «пут»)), й останній зобов’язаний це зробити. Якщо власникові опціону не вигідно його реалізувати (наприклад поточний курс </a:t>
            </a:r>
            <a:r>
              <a:rPr lang="uk-UA" sz="1600" dirty="0" err="1">
                <a:effectLst/>
                <a:ea typeface="Times New Roman" panose="02020603050405020304" pitchFamily="18" charset="0"/>
              </a:rPr>
              <a:t>спот</a:t>
            </a:r>
            <a:r>
              <a:rPr lang="uk-UA" sz="1600" dirty="0">
                <a:effectLst/>
                <a:ea typeface="Times New Roman" panose="02020603050405020304" pitchFamily="18" charset="0"/>
              </a:rPr>
              <a:t> на ринку вищий від передбаченого в опціоні «пут»), то він відмовиться від реалізації опціону, про що повинен повідомити продавця, й останній зобов’язаний погодитися з цим рішенням.</a:t>
            </a:r>
          </a:p>
          <a:p>
            <a:pPr algn="just"/>
            <a:r>
              <a:rPr lang="uk-UA" sz="1600" spc="-10" dirty="0">
                <a:effectLst/>
                <a:ea typeface="Times New Roman" panose="02020603050405020304" pitchFamily="18" charset="0"/>
              </a:rPr>
              <a:t>При купівлі опціону покупець (власник) сплачує продавцю премію (вартість опціону), яка визначається за домовленістю сторін у відсотках до суми угоди чи в абсолютній сумі. Ця премія є гарантованим доходом для продавця опціону, який він одержує незалежно від того, буде реалізований опціон чи ні. Для покупця премія є чистою витратою, яку він може відшкодувати, якщо реалізує згодом опціон з вигодою. Якщо ж він відмовляється від реалізації опціону, то сплачена премія стає для нього чистою втратою.</a:t>
            </a:r>
            <a:endParaRPr lang="uk-UA" sz="1600" dirty="0">
              <a:effectLst/>
              <a:ea typeface="Times New Roman" panose="02020603050405020304" pitchFamily="18" charset="0"/>
            </a:endParaRPr>
          </a:p>
          <a:p>
            <a:pPr algn="just"/>
            <a:r>
              <a:rPr lang="uk-UA" sz="1600" dirty="0">
                <a:effectLst/>
                <a:ea typeface="Times New Roman" panose="02020603050405020304" pitchFamily="18" charset="0"/>
              </a:rPr>
              <a:t>Опціонні операції широко застосовуються для хеджування ризиків та одержання спекулятивного доходу.</a:t>
            </a:r>
          </a:p>
          <a:p>
            <a:pPr algn="just"/>
            <a:r>
              <a:rPr lang="uk-UA" sz="1600" spc="-10" dirty="0">
                <a:effectLst/>
                <a:ea typeface="Times New Roman" panose="02020603050405020304" pitchFamily="18" charset="0"/>
              </a:rPr>
              <a:t>Крім цих операцій, на практиці застосовується цілий ряд похі</a:t>
            </a:r>
            <a:r>
              <a:rPr lang="uk-UA" sz="1600" dirty="0">
                <a:effectLst/>
                <a:ea typeface="Times New Roman" panose="02020603050405020304" pitchFamily="18" charset="0"/>
              </a:rPr>
              <a:t>дних від них валютних операцій. До таких операцій можна віднести валютні </a:t>
            </a:r>
            <a:r>
              <a:rPr lang="uk-UA" sz="1600" dirty="0" err="1">
                <a:effectLst/>
                <a:ea typeface="Times New Roman" panose="02020603050405020304" pitchFamily="18" charset="0"/>
              </a:rPr>
              <a:t>свопи</a:t>
            </a:r>
            <a:r>
              <a:rPr lang="uk-UA" sz="1600" dirty="0">
                <a:effectLst/>
                <a:ea typeface="Times New Roman" panose="02020603050405020304" pitchFamily="18" charset="0"/>
              </a:rPr>
              <a:t>, арбітражні операції та ін.</a:t>
            </a:r>
          </a:p>
          <a:p>
            <a:pPr algn="just"/>
            <a:r>
              <a:rPr lang="uk-UA" sz="1600" dirty="0">
                <a:effectLst/>
                <a:ea typeface="Times New Roman" panose="02020603050405020304" pitchFamily="18" charset="0"/>
              </a:rPr>
              <a:t>Валютний </a:t>
            </a:r>
            <a:r>
              <a:rPr lang="uk-UA" sz="1600" dirty="0" err="1">
                <a:effectLst/>
                <a:ea typeface="Times New Roman" panose="02020603050405020304" pitchFamily="18" charset="0"/>
              </a:rPr>
              <a:t>своп</a:t>
            </a:r>
            <a:r>
              <a:rPr lang="uk-UA" sz="1600" dirty="0">
                <a:effectLst/>
                <a:ea typeface="Times New Roman" panose="02020603050405020304" pitchFamily="18" charset="0"/>
              </a:rPr>
              <a:t> – це комбінація двох конверсійних операцій з валютами на умовах </a:t>
            </a:r>
            <a:r>
              <a:rPr lang="uk-UA" sz="1600" dirty="0" err="1">
                <a:effectLst/>
                <a:ea typeface="Times New Roman" panose="02020603050405020304" pitchFamily="18" charset="0"/>
              </a:rPr>
              <a:t>спот</a:t>
            </a:r>
            <a:r>
              <a:rPr lang="uk-UA" sz="1600" dirty="0">
                <a:effectLst/>
                <a:ea typeface="Times New Roman" panose="02020603050405020304" pitchFamily="18" charset="0"/>
              </a:rPr>
              <a:t> і форвард, які здійснюються одночасно і розраховані на одну й ту саму валюту. Наприклад, на умовах </a:t>
            </a:r>
            <a:r>
              <a:rPr lang="uk-UA" sz="1600" dirty="0" err="1">
                <a:effectLst/>
                <a:ea typeface="Times New Roman" panose="02020603050405020304" pitchFamily="18" charset="0"/>
              </a:rPr>
              <a:t>спот</a:t>
            </a:r>
            <a:r>
              <a:rPr lang="uk-UA" sz="1600" dirty="0">
                <a:effectLst/>
                <a:ea typeface="Times New Roman" panose="02020603050405020304" pitchFamily="18" charset="0"/>
              </a:rPr>
              <a:t> долари США негайно продаються, а на умовах форварду у того ж контрагента долари купуються з поставкою через певний строк і за домовленим курсом. Валютний </a:t>
            </a:r>
            <a:r>
              <a:rPr lang="uk-UA" sz="1600" dirty="0" err="1">
                <a:effectLst/>
                <a:ea typeface="Times New Roman" panose="02020603050405020304" pitchFamily="18" charset="0"/>
              </a:rPr>
              <a:t>своп</a:t>
            </a:r>
            <a:r>
              <a:rPr lang="uk-UA" sz="1600" dirty="0">
                <a:effectLst/>
                <a:ea typeface="Times New Roman" panose="02020603050405020304" pitchFamily="18" charset="0"/>
              </a:rPr>
              <a:t> забезпечує зворотний рух валютного потоку, що дає можливість ефективно використовувати його в спекулятивних цілях, для хеджування валютними ризиками та управління валютною позицією банку.</a:t>
            </a:r>
          </a:p>
          <a:p>
            <a:endParaRPr lang="uk-UA" dirty="0"/>
          </a:p>
        </p:txBody>
      </p:sp>
    </p:spTree>
    <p:extLst>
      <p:ext uri="{BB962C8B-B14F-4D97-AF65-F5344CB8AC3E}">
        <p14:creationId xmlns:p14="http://schemas.microsoft.com/office/powerpoint/2010/main" val="37174463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4830E1-5201-4AA9-AA10-EE28E0F69CE8}"/>
              </a:ext>
            </a:extLst>
          </p:cNvPr>
          <p:cNvSpPr>
            <a:spLocks noGrp="1"/>
          </p:cNvSpPr>
          <p:nvPr>
            <p:ph type="title"/>
          </p:nvPr>
        </p:nvSpPr>
        <p:spPr>
          <a:xfrm>
            <a:off x="1249680" y="-17525"/>
            <a:ext cx="9692640" cy="1397124"/>
          </a:xfrm>
        </p:spPr>
        <p:txBody>
          <a:bodyPr/>
          <a:lstStyle/>
          <a:p>
            <a:r>
              <a:rPr lang="uk-UA" dirty="0"/>
              <a:t>Якщо простіше, то: </a:t>
            </a:r>
          </a:p>
        </p:txBody>
      </p:sp>
      <p:sp>
        <p:nvSpPr>
          <p:cNvPr id="3" name="Місце для вмісту 2">
            <a:extLst>
              <a:ext uri="{FF2B5EF4-FFF2-40B4-BE49-F238E27FC236}">
                <a16:creationId xmlns:a16="http://schemas.microsoft.com/office/drawing/2014/main" id="{007ECA18-CD86-4BC6-8B94-43C9D294E547}"/>
              </a:ext>
            </a:extLst>
          </p:cNvPr>
          <p:cNvSpPr>
            <a:spLocks noGrp="1"/>
          </p:cNvSpPr>
          <p:nvPr>
            <p:ph idx="1"/>
          </p:nvPr>
        </p:nvSpPr>
        <p:spPr>
          <a:xfrm>
            <a:off x="838200" y="1690688"/>
            <a:ext cx="9585960" cy="4486275"/>
          </a:xfrm>
        </p:spPr>
        <p:txBody>
          <a:bodyPr>
            <a:normAutofit fontScale="92500" lnSpcReduction="20000"/>
          </a:bodyPr>
          <a:lstStyle/>
          <a:p>
            <a:pPr algn="just">
              <a:spcAft>
                <a:spcPts val="0"/>
              </a:spcAft>
            </a:pPr>
            <a:r>
              <a:rPr lang="uk-UA" b="0" i="0" dirty="0">
                <a:solidFill>
                  <a:srgbClr val="000000"/>
                </a:solidFill>
                <a:effectLst/>
                <a:highlight>
                  <a:srgbClr val="FF00FF"/>
                </a:highlight>
              </a:rPr>
              <a:t>Ф'ючерс </a:t>
            </a:r>
            <a:r>
              <a:rPr lang="uk-UA" b="0" i="0" dirty="0">
                <a:solidFill>
                  <a:srgbClr val="000000"/>
                </a:solidFill>
                <a:effectLst/>
              </a:rPr>
              <a:t>— це біржовий контракт на купівлю/продаж базового активу в майбутньому, але за вартістю, визначеною зараз.</a:t>
            </a:r>
          </a:p>
          <a:p>
            <a:pPr algn="just">
              <a:spcAft>
                <a:spcPts val="0"/>
              </a:spcAft>
            </a:pPr>
            <a:r>
              <a:rPr lang="uk-UA" b="0" i="0" dirty="0">
                <a:solidFill>
                  <a:srgbClr val="000000"/>
                </a:solidFill>
                <a:effectLst/>
                <a:highlight>
                  <a:srgbClr val="FF00FF"/>
                </a:highlight>
              </a:rPr>
              <a:t>Форвард </a:t>
            </a:r>
            <a:r>
              <a:rPr lang="uk-UA" b="0" i="0" dirty="0">
                <a:solidFill>
                  <a:srgbClr val="000000"/>
                </a:solidFill>
                <a:effectLst/>
              </a:rPr>
              <a:t>— позабіржовий аналог ф'ючерсу, умови якого обговорюються між двома учасниками, без втручання та контролю біржі.</a:t>
            </a:r>
          </a:p>
          <a:p>
            <a:pPr algn="just">
              <a:spcAft>
                <a:spcPts val="0"/>
              </a:spcAft>
            </a:pPr>
            <a:r>
              <a:rPr lang="uk-UA" b="0" i="0" dirty="0">
                <a:solidFill>
                  <a:srgbClr val="000000"/>
                </a:solidFill>
                <a:effectLst/>
                <a:highlight>
                  <a:srgbClr val="FF00FF"/>
                </a:highlight>
              </a:rPr>
              <a:t>Опціон</a:t>
            </a:r>
            <a:r>
              <a:rPr lang="uk-UA" b="0" i="0" dirty="0">
                <a:solidFill>
                  <a:srgbClr val="000000"/>
                </a:solidFill>
                <a:effectLst/>
              </a:rPr>
              <a:t> — це право (але не зобов'язання) на укладення угоди купити/продати базовий актив за заздалегідь обумовлену ціну або за нефіксовану ціну, але обчислюється за заздалегідь обумовленою формулою, у визначений договором момент в майбутньому або протягом певного відрізку часу за умови настання обумовленої події або без такого. При цьому продавець опціону має зобов'язання відповідно продати актив або купити його у покупця опціону відповідно до його умов. Початкове придбання опціону часто також платне; таким чином, у разі реалізації опціону покупець в результаті оплачує дві складові частини комплексної угоди. Розрізняють опціони на продаж (</a:t>
            </a:r>
            <a:r>
              <a:rPr lang="en-US" b="0" i="0" dirty="0">
                <a:solidFill>
                  <a:srgbClr val="000000"/>
                </a:solidFill>
                <a:effectLst/>
              </a:rPr>
              <a:t>put option), </a:t>
            </a:r>
            <a:r>
              <a:rPr lang="uk-UA" b="0" i="0" dirty="0">
                <a:solidFill>
                  <a:srgbClr val="000000"/>
                </a:solidFill>
                <a:effectLst/>
              </a:rPr>
              <a:t>на купівлю (</a:t>
            </a:r>
            <a:r>
              <a:rPr lang="en-US" b="0" i="0" dirty="0">
                <a:solidFill>
                  <a:srgbClr val="000000"/>
                </a:solidFill>
                <a:effectLst/>
              </a:rPr>
              <a:t>call option) </a:t>
            </a:r>
            <a:r>
              <a:rPr lang="uk-UA" b="0" i="0" dirty="0">
                <a:solidFill>
                  <a:srgbClr val="000000"/>
                </a:solidFill>
                <a:effectLst/>
              </a:rPr>
              <a:t>та двосторонні (</a:t>
            </a:r>
            <a:r>
              <a:rPr lang="en-US" b="0" i="0" dirty="0">
                <a:solidFill>
                  <a:srgbClr val="000000"/>
                </a:solidFill>
                <a:effectLst/>
              </a:rPr>
              <a:t>double option).</a:t>
            </a:r>
          </a:p>
          <a:p>
            <a:pPr algn="just">
              <a:spcAft>
                <a:spcPts val="0"/>
              </a:spcAft>
            </a:pPr>
            <a:r>
              <a:rPr lang="uk-UA" b="0" i="0" dirty="0">
                <a:solidFill>
                  <a:srgbClr val="000000"/>
                </a:solidFill>
                <a:effectLst/>
              </a:rPr>
              <a:t>При грамотному використанні деривативу інвестор скорочує ризики та підвищує прибутковість фінансових операцій на фондовому ринку.</a:t>
            </a:r>
          </a:p>
          <a:p>
            <a:endParaRPr lang="uk-UA" dirty="0"/>
          </a:p>
        </p:txBody>
      </p:sp>
    </p:spTree>
    <p:extLst>
      <p:ext uri="{BB962C8B-B14F-4D97-AF65-F5344CB8AC3E}">
        <p14:creationId xmlns:p14="http://schemas.microsoft.com/office/powerpoint/2010/main" val="27309959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4FB8B3A-A92F-4E45-BAC0-22184E1E277B}"/>
              </a:ext>
            </a:extLst>
          </p:cNvPr>
          <p:cNvSpPr>
            <a:spLocks noGrp="1"/>
          </p:cNvSpPr>
          <p:nvPr>
            <p:ph idx="1"/>
          </p:nvPr>
        </p:nvSpPr>
        <p:spPr/>
        <p:txBody>
          <a:bodyPr>
            <a:normAutofit fontScale="92500" lnSpcReduction="20000"/>
          </a:bodyPr>
          <a:lstStyle/>
          <a:p>
            <a:pPr algn="just"/>
            <a:r>
              <a:rPr lang="uk-UA" sz="1800" dirty="0">
                <a:effectLst/>
                <a:latin typeface="Times New Roman" panose="02020603050405020304" pitchFamily="18" charset="0"/>
                <a:ea typeface="Times New Roman" panose="02020603050405020304" pitchFamily="18" charset="0"/>
              </a:rPr>
              <a:t>Валютний арбітраж – це комбінація з кількох операцій з купівлі та продажу двох чи кількох валют за різними курсами з метою одержання додаткового доходу. Це типова спекулятивна операція, що розрахована на дохід завдяки різниці в курсах на одному і тому ж ринку, але в різні строки (часовий арбітраж), або в один і той же час, але на різних ринках (просторовий арбітраж). У міру розвитку сучасних систем телекомунікацій створюються передумови для вирівнювання курсів валют на різних міжнародних ринках, завдяки чому зменшуються можливості для просторового арбітражу. Зате перехід більшості країн до плаваючих валютних курсів, які часто змінюються в часі, створює сприятливі умови для розвитку часового арбітражу (</a:t>
            </a:r>
            <a:r>
              <a:rPr lang="uk-UA" sz="1800" spc="10" dirty="0">
                <a:effectLst/>
                <a:latin typeface="Times New Roman" panose="02020603050405020304" pitchFamily="18" charset="0"/>
                <a:ea typeface="Times New Roman" panose="02020603050405020304" pitchFamily="18" charset="0"/>
              </a:rPr>
              <a:t>До операцій валютного ринку належать також депозитні та кредитні операції в інвалюті. Вони здійснюються між окремими банками, а також між банками та їх клієнтами однієї країни та різних країн. Ці операції здійснюються на загальних підставах, які будуть розглянуті в наступних розділах цього підручника.)</a:t>
            </a:r>
            <a:r>
              <a:rPr lang="uk-UA" sz="1800" dirty="0">
                <a:effectLst/>
                <a:latin typeface="Times New Roman" panose="02020603050405020304" pitchFamily="18" charset="0"/>
                <a:ea typeface="Times New Roman" panose="02020603050405020304" pitchFamily="18" charset="0"/>
              </a:rPr>
              <a:t>.</a:t>
            </a:r>
          </a:p>
          <a:p>
            <a:pPr indent="191135" algn="just">
              <a:lnSpc>
                <a:spcPts val="1165"/>
              </a:lnSpc>
            </a:pPr>
            <a:r>
              <a:rPr lang="uk-UA" sz="1800" dirty="0">
                <a:effectLst/>
                <a:latin typeface="Times New Roman" panose="02020603050405020304" pitchFamily="18" charset="0"/>
                <a:ea typeface="Times New Roman" panose="02020603050405020304" pitchFamily="18" charset="0"/>
              </a:rPr>
              <a:t>Широкий асортимент валютних операцій, високе технологічне й організаційне забезпечення їх виконання створюють усім суб’єктам валютного ринку сприятливі умови для досягнення таких цілей: забезпечення ліквідності, прибутковості і керованості валютними ризиками. Тому прискорений розвиток валютного ринку – одне з актуальних завдань країн з перехідними економіками, у тому числі й України. Проте в Україні валютний ринок формується надто повільно, асортимент валютних операцій на ньому обмежений переважно касовими операціями. Після припинення в 2000 р. діяльності Української міжбанківської валютної біржі розвиток більшості строкових валютних операцій втратив поки що перспективу.</a:t>
            </a:r>
          </a:p>
          <a:p>
            <a:endParaRPr lang="uk-UA" dirty="0"/>
          </a:p>
        </p:txBody>
      </p:sp>
    </p:spTree>
    <p:extLst>
      <p:ext uri="{BB962C8B-B14F-4D97-AF65-F5344CB8AC3E}">
        <p14:creationId xmlns:p14="http://schemas.microsoft.com/office/powerpoint/2010/main" val="16190723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B949858-833D-42D8-82E4-07FAEC8976E3}"/>
              </a:ext>
            </a:extLst>
          </p:cNvPr>
          <p:cNvSpPr>
            <a:spLocks noGrp="1"/>
          </p:cNvSpPr>
          <p:nvPr>
            <p:ph idx="1"/>
          </p:nvPr>
        </p:nvSpPr>
        <p:spPr>
          <a:xfrm>
            <a:off x="518922" y="561976"/>
            <a:ext cx="3395853" cy="1314450"/>
          </a:xfrm>
          <a:solidFill>
            <a:schemeClr val="accent2"/>
          </a:solidFill>
        </p:spPr>
        <p:txBody>
          <a:bodyPr/>
          <a:lstStyle/>
          <a:p>
            <a:pPr marL="182880" marR="0" lvl="0" indent="-182880" algn="l" defTabSz="914400" rtl="0" eaLnBrk="1" fontAlgn="auto" latinLnBrk="0" hangingPunct="1">
              <a:lnSpc>
                <a:spcPct val="95000"/>
              </a:lnSpc>
              <a:spcBef>
                <a:spcPts val="1400"/>
              </a:spcBef>
              <a:spcAft>
                <a:spcPts val="200"/>
              </a:spcAft>
              <a:buClr>
                <a:srgbClr val="FF388C"/>
              </a:buClr>
              <a:buSzPct val="80000"/>
              <a:buFont typeface="Arial" pitchFamily="34" charset="0"/>
              <a:buChar char="•"/>
              <a:tabLst/>
              <a:defRPr/>
            </a:pPr>
            <a:r>
              <a:rPr kumimoji="0" lang="uk-UA" sz="2000" b="0" i="0" u="none" strike="noStrike" kern="1200" cap="none" spc="10" normalizeH="0" baseline="0" noProof="0" dirty="0">
                <a:ln>
                  <a:noFill/>
                </a:ln>
                <a:solidFill>
                  <a:schemeClr val="bg1"/>
                </a:solidFill>
                <a:effectLst/>
                <a:uLnTx/>
                <a:uFillTx/>
                <a:latin typeface="Book Antiqua"/>
                <a:ea typeface="+mn-ea"/>
                <a:cs typeface="+mn-cs"/>
              </a:rPr>
              <a:t>за формою валюти, якою торгують: ринок безготівкових операцій, ринок готівки.</a:t>
            </a:r>
          </a:p>
          <a:p>
            <a:endParaRPr lang="uk-UA" dirty="0"/>
          </a:p>
        </p:txBody>
      </p:sp>
      <p:sp>
        <p:nvSpPr>
          <p:cNvPr id="5" name="TextBox 4">
            <a:extLst>
              <a:ext uri="{FF2B5EF4-FFF2-40B4-BE49-F238E27FC236}">
                <a16:creationId xmlns:a16="http://schemas.microsoft.com/office/drawing/2014/main" id="{C1730879-97F7-4F9B-B61B-62C9F2B3D5A3}"/>
              </a:ext>
            </a:extLst>
          </p:cNvPr>
          <p:cNvSpPr txBox="1"/>
          <p:nvPr/>
        </p:nvSpPr>
        <p:spPr>
          <a:xfrm>
            <a:off x="5448299" y="467142"/>
            <a:ext cx="5165725" cy="5632311"/>
          </a:xfrm>
          <a:prstGeom prst="rect">
            <a:avLst/>
          </a:prstGeom>
          <a:noFill/>
        </p:spPr>
        <p:txBody>
          <a:bodyPr wrap="square">
            <a:spAutoFit/>
          </a:bodyPr>
          <a:lstStyle/>
          <a:p>
            <a:pPr algn="just"/>
            <a:r>
              <a:rPr lang="uk-UA" b="1" i="0" dirty="0">
                <a:solidFill>
                  <a:schemeClr val="accent1"/>
                </a:solidFill>
                <a:effectLst/>
              </a:rPr>
              <a:t>	Ринок безготівкових операцій </a:t>
            </a:r>
            <a:r>
              <a:rPr lang="uk-UA" b="0" i="0" dirty="0">
                <a:solidFill>
                  <a:srgbClr val="0D0D0D"/>
                </a:solidFill>
                <a:effectLst/>
              </a:rPr>
              <a:t>– це сегмент фінансового ринку, де здійснюються операції без використання готівки. В основному це означає електронні та безконтактні платежі, перекази коштів через банківські системи, пластикові карти, мобільні платіжні додатки та інші електронні засоби розрахунку.</a:t>
            </a:r>
          </a:p>
          <a:p>
            <a:pPr algn="just"/>
            <a:r>
              <a:rPr lang="uk-UA" b="0" i="0" dirty="0">
                <a:solidFill>
                  <a:srgbClr val="0D0D0D"/>
                </a:solidFill>
                <a:effectLst/>
              </a:rPr>
              <a:t>	На ринку безготівкових операцій задіяні різні учасники, такі як банки, фінансові інституції, платіжні системи, технологічні компанії та інші постачальники послуг. Цей ринок зростає, оскільки сучасні технології сприяють розвитку нових та зручних способів здійснення платежів, що полегшує життя споживачів та підприємств.</a:t>
            </a:r>
          </a:p>
          <a:p>
            <a:pPr algn="just"/>
            <a:r>
              <a:rPr lang="uk-UA" b="0" i="0" dirty="0">
                <a:solidFill>
                  <a:srgbClr val="0D0D0D"/>
                </a:solidFill>
                <a:effectLst/>
              </a:rPr>
              <a:t>	Безготівкові операції часто вважаються більш безпечними та зручними порівняно з готівкою, а також сприяють ефективнішому веденню бізнесу та економічному розвитку.</a:t>
            </a:r>
          </a:p>
        </p:txBody>
      </p:sp>
      <p:sp>
        <p:nvSpPr>
          <p:cNvPr id="7" name="TextBox 6">
            <a:extLst>
              <a:ext uri="{FF2B5EF4-FFF2-40B4-BE49-F238E27FC236}">
                <a16:creationId xmlns:a16="http://schemas.microsoft.com/office/drawing/2014/main" id="{D88D456F-862F-41F5-A2F9-5AC1DB8EB998}"/>
              </a:ext>
            </a:extLst>
          </p:cNvPr>
          <p:cNvSpPr txBox="1"/>
          <p:nvPr/>
        </p:nvSpPr>
        <p:spPr>
          <a:xfrm>
            <a:off x="612775" y="2789534"/>
            <a:ext cx="3395853" cy="2031325"/>
          </a:xfrm>
          <a:prstGeom prst="rect">
            <a:avLst/>
          </a:prstGeom>
          <a:noFill/>
        </p:spPr>
        <p:txBody>
          <a:bodyPr wrap="square">
            <a:spAutoFit/>
          </a:bodyPr>
          <a:lstStyle/>
          <a:p>
            <a:pPr algn="just"/>
            <a:r>
              <a:rPr lang="ru-RU" b="1" dirty="0" err="1">
                <a:solidFill>
                  <a:schemeClr val="accent1"/>
                </a:solidFill>
              </a:rPr>
              <a:t>Ринок</a:t>
            </a:r>
            <a:r>
              <a:rPr lang="ru-RU" b="1" dirty="0">
                <a:solidFill>
                  <a:schemeClr val="accent1"/>
                </a:solidFill>
              </a:rPr>
              <a:t> </a:t>
            </a:r>
            <a:r>
              <a:rPr lang="ru-RU" b="1" dirty="0" err="1">
                <a:solidFill>
                  <a:schemeClr val="accent1"/>
                </a:solidFill>
              </a:rPr>
              <a:t>готівки</a:t>
            </a:r>
            <a:r>
              <a:rPr lang="ru-RU" b="1" dirty="0">
                <a:solidFill>
                  <a:schemeClr val="accent1"/>
                </a:solidFill>
              </a:rPr>
              <a:t> </a:t>
            </a:r>
            <a:r>
              <a:rPr lang="ru-RU" dirty="0"/>
              <a:t>- </a:t>
            </a:r>
            <a:r>
              <a:rPr lang="ru-RU" dirty="0" err="1"/>
              <a:t>сукупність</a:t>
            </a:r>
            <a:r>
              <a:rPr lang="ru-RU" dirty="0"/>
              <a:t> </a:t>
            </a:r>
            <a:r>
              <a:rPr lang="ru-RU" dirty="0" err="1"/>
              <a:t>операцій</a:t>
            </a:r>
            <a:r>
              <a:rPr lang="ru-RU" dirty="0"/>
              <a:t> і </a:t>
            </a:r>
            <a:r>
              <a:rPr lang="ru-RU" dirty="0" err="1"/>
              <a:t>торговельних</a:t>
            </a:r>
            <a:r>
              <a:rPr lang="ru-RU" dirty="0"/>
              <a:t> </a:t>
            </a:r>
            <a:r>
              <a:rPr lang="ru-RU" dirty="0" err="1"/>
              <a:t>відносин</a:t>
            </a:r>
            <a:r>
              <a:rPr lang="ru-RU" dirty="0"/>
              <a:t>, </a:t>
            </a:r>
            <a:r>
              <a:rPr lang="ru-RU" dirty="0" err="1"/>
              <a:t>пов'язаних</a:t>
            </a:r>
            <a:r>
              <a:rPr lang="ru-RU" dirty="0"/>
              <a:t> з </a:t>
            </a:r>
            <a:r>
              <a:rPr lang="ru-RU" dirty="0" err="1"/>
              <a:t>готівковими</a:t>
            </a:r>
            <a:r>
              <a:rPr lang="ru-RU" dirty="0"/>
              <a:t> коштами </a:t>
            </a:r>
            <a:r>
              <a:rPr lang="ru-RU" dirty="0" err="1"/>
              <a:t>або</a:t>
            </a:r>
            <a:r>
              <a:rPr lang="ru-RU" dirty="0"/>
              <a:t> </a:t>
            </a:r>
            <a:r>
              <a:rPr lang="ru-RU" dirty="0" err="1"/>
              <a:t>еквівалентами</a:t>
            </a:r>
            <a:r>
              <a:rPr lang="ru-RU" dirty="0"/>
              <a:t> </a:t>
            </a:r>
            <a:r>
              <a:rPr lang="ru-RU" dirty="0" err="1"/>
              <a:t>готівки</a:t>
            </a:r>
            <a:r>
              <a:rPr lang="ru-RU" dirty="0"/>
              <a:t>, такими як </a:t>
            </a:r>
            <a:r>
              <a:rPr lang="ru-RU" dirty="0" err="1"/>
              <a:t>банкноти</a:t>
            </a:r>
            <a:r>
              <a:rPr lang="ru-RU" dirty="0"/>
              <a:t> та </a:t>
            </a:r>
            <a:r>
              <a:rPr lang="ru-RU" dirty="0" err="1"/>
              <a:t>монети</a:t>
            </a:r>
            <a:r>
              <a:rPr lang="ru-RU" dirty="0"/>
              <a:t>.</a:t>
            </a:r>
            <a:endParaRPr lang="uk-UA" dirty="0"/>
          </a:p>
        </p:txBody>
      </p:sp>
    </p:spTree>
    <p:extLst>
      <p:ext uri="{BB962C8B-B14F-4D97-AF65-F5344CB8AC3E}">
        <p14:creationId xmlns:p14="http://schemas.microsoft.com/office/powerpoint/2010/main" val="40324726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Где найти иностранные банки, которые не задают дополнительных вопросов и  сколько это стоит? | InternationalWealth.info">
            <a:extLst>
              <a:ext uri="{FF2B5EF4-FFF2-40B4-BE49-F238E27FC236}">
                <a16:creationId xmlns:a16="http://schemas.microsoft.com/office/drawing/2014/main" id="{980811F0-231E-4203-9927-8DE3C722A1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0675"/>
            <a:ext cx="11344275" cy="5267325"/>
          </a:xfrm>
          <a:prstGeom prst="rect">
            <a:avLst/>
          </a:prstGeom>
          <a:noFill/>
          <a:extLst>
            <a:ext uri="{909E8E84-426E-40DD-AFC4-6F175D3DCCD1}">
              <a14:hiddenFill xmlns:a14="http://schemas.microsoft.com/office/drawing/2010/main">
                <a:solidFill>
                  <a:srgbClr val="FFFFFF"/>
                </a:solidFill>
              </a14:hiddenFill>
            </a:ext>
          </a:extLst>
        </p:spPr>
      </p:pic>
      <p:sp>
        <p:nvSpPr>
          <p:cNvPr id="3" name="Місце для вмісту 2">
            <a:extLst>
              <a:ext uri="{FF2B5EF4-FFF2-40B4-BE49-F238E27FC236}">
                <a16:creationId xmlns:a16="http://schemas.microsoft.com/office/drawing/2014/main" id="{AB3A60D8-2BEC-44FE-A02A-D15737F0B25A}"/>
              </a:ext>
            </a:extLst>
          </p:cNvPr>
          <p:cNvSpPr>
            <a:spLocks noGrp="1"/>
          </p:cNvSpPr>
          <p:nvPr>
            <p:ph idx="1"/>
          </p:nvPr>
        </p:nvSpPr>
        <p:spPr>
          <a:xfrm>
            <a:off x="-1" y="0"/>
            <a:ext cx="11344275" cy="1590675"/>
          </a:xfrm>
          <a:solidFill>
            <a:schemeClr val="accent2"/>
          </a:solidFill>
        </p:spPr>
        <p:txBody>
          <a:bodyPr>
            <a:normAutofit/>
          </a:bodyPr>
          <a:lstStyle/>
          <a:p>
            <a:pPr marL="0" indent="0">
              <a:buNone/>
            </a:pPr>
            <a:r>
              <a:rPr lang="uk-UA" b="1" dirty="0">
                <a:solidFill>
                  <a:schemeClr val="bg1"/>
                </a:solidFill>
              </a:rPr>
              <a:t>За масштабами операцій:</a:t>
            </a:r>
          </a:p>
          <a:p>
            <a:r>
              <a:rPr lang="uk-UA" dirty="0">
                <a:solidFill>
                  <a:schemeClr val="bg1"/>
                </a:solidFill>
              </a:rPr>
              <a:t>оптові (здійснюються між банками);</a:t>
            </a:r>
          </a:p>
          <a:p>
            <a:r>
              <a:rPr lang="uk-UA" dirty="0">
                <a:solidFill>
                  <a:schemeClr val="bg1"/>
                </a:solidFill>
              </a:rPr>
              <a:t>роздрібні (здійснюються між банками та їх клієнтами).</a:t>
            </a:r>
          </a:p>
          <a:p>
            <a:endParaRPr lang="uk-UA" dirty="0"/>
          </a:p>
        </p:txBody>
      </p:sp>
    </p:spTree>
    <p:extLst>
      <p:ext uri="{BB962C8B-B14F-4D97-AF65-F5344CB8AC3E}">
        <p14:creationId xmlns:p14="http://schemas.microsoft.com/office/powerpoint/2010/main" val="33032524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7BF5CFF-8A39-4E4E-B965-9FBF55F4F818}"/>
              </a:ext>
            </a:extLst>
          </p:cNvPr>
          <p:cNvSpPr>
            <a:spLocks noGrp="1"/>
          </p:cNvSpPr>
          <p:nvPr>
            <p:ph idx="1"/>
          </p:nvPr>
        </p:nvSpPr>
        <p:spPr>
          <a:xfrm>
            <a:off x="899160" y="350520"/>
            <a:ext cx="5382768" cy="5867400"/>
          </a:xfrm>
        </p:spPr>
        <p:txBody>
          <a:bodyPr/>
          <a:lstStyle/>
          <a:p>
            <a:pPr marL="0" indent="0">
              <a:buNone/>
            </a:pPr>
            <a:r>
              <a:rPr lang="uk-UA" b="0" i="0" dirty="0">
                <a:solidFill>
                  <a:srgbClr val="333333"/>
                </a:solidFill>
                <a:effectLst/>
              </a:rPr>
              <a:t>Найбільш активно переливання фінансових ресурсів здійснюється у світових фінансових центрах (фінансових центрах світу). До них належать: Нью-Йорк і Чикаго — в </a:t>
            </a:r>
            <a:r>
              <a:rPr lang="uk-UA" b="1" i="0" dirty="0">
                <a:solidFill>
                  <a:srgbClr val="333333"/>
                </a:solidFill>
                <a:effectLst/>
              </a:rPr>
              <a:t>Америці</a:t>
            </a:r>
            <a:r>
              <a:rPr lang="uk-UA" b="0" i="0" dirty="0">
                <a:solidFill>
                  <a:srgbClr val="333333"/>
                </a:solidFill>
                <a:effectLst/>
              </a:rPr>
              <a:t>, Лондон, Франкфурт, Париж, Цюріх, Женева, Люксембург — у </a:t>
            </a:r>
            <a:r>
              <a:rPr lang="uk-UA" b="1" i="0" dirty="0">
                <a:solidFill>
                  <a:srgbClr val="333333"/>
                </a:solidFill>
                <a:effectLst/>
              </a:rPr>
              <a:t>Європі</a:t>
            </a:r>
            <a:r>
              <a:rPr lang="uk-UA" b="0" i="0" dirty="0">
                <a:solidFill>
                  <a:srgbClr val="333333"/>
                </a:solidFill>
                <a:effectLst/>
              </a:rPr>
              <a:t>, Токіо, Сінгапур, Гонконг, Бахрейн — в </a:t>
            </a:r>
            <a:r>
              <a:rPr lang="uk-UA" b="1" i="0" dirty="0">
                <a:solidFill>
                  <a:srgbClr val="333333"/>
                </a:solidFill>
                <a:effectLst/>
              </a:rPr>
              <a:t>Азії</a:t>
            </a:r>
            <a:r>
              <a:rPr lang="uk-UA" b="0" i="0" dirty="0">
                <a:solidFill>
                  <a:srgbClr val="333333"/>
                </a:solidFill>
                <a:effectLst/>
              </a:rPr>
              <a:t>. У майбутньому світовими фінансовими центрами можуть стати і сьогоднішні регіональні центри — Сан-Паулу, Шанхай та ін. У світові фінансові центри перетворились деякі офшорні центри, насамперед у басейні Карибського моря — Панама, Бермудські, Багамські, Кайманові, Антильські та інші острови.</a:t>
            </a:r>
            <a:endParaRPr lang="uk-UA" dirty="0"/>
          </a:p>
        </p:txBody>
      </p:sp>
      <p:pic>
        <p:nvPicPr>
          <p:cNvPr id="14340" name="Picture 4" descr="10 причин, чому я люблю Америку - ForumDaily">
            <a:extLst>
              <a:ext uri="{FF2B5EF4-FFF2-40B4-BE49-F238E27FC236}">
                <a16:creationId xmlns:a16="http://schemas.microsoft.com/office/drawing/2014/main" id="{CEDA918A-4279-4401-BE65-59218750E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84609"/>
            <a:ext cx="3322320" cy="22060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342" name="Picture 6">
            <a:extLst>
              <a:ext uri="{FF2B5EF4-FFF2-40B4-BE49-F238E27FC236}">
                <a16:creationId xmlns:a16="http://schemas.microsoft.com/office/drawing/2014/main" id="{C6D1A61A-2EFE-417B-8392-97C582AC9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1928" y="2555312"/>
            <a:ext cx="3429000" cy="198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344" name="Picture 8" descr="Достопримечательности стран Азии">
            <a:extLst>
              <a:ext uri="{FF2B5EF4-FFF2-40B4-BE49-F238E27FC236}">
                <a16:creationId xmlns:a16="http://schemas.microsoft.com/office/drawing/2014/main" id="{C272A9C8-C84D-4D57-9100-E03A3AF483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7216" y="4805958"/>
            <a:ext cx="2848928" cy="18958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378565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325A49B-CD12-4139-B0F2-835AA7F1D0D8}"/>
              </a:ext>
            </a:extLst>
          </p:cNvPr>
          <p:cNvSpPr>
            <a:spLocks noGrp="1"/>
          </p:cNvSpPr>
          <p:nvPr>
            <p:ph idx="1"/>
          </p:nvPr>
        </p:nvSpPr>
        <p:spPr>
          <a:xfrm>
            <a:off x="731520" y="286385"/>
            <a:ext cx="10515600" cy="4351338"/>
          </a:xfrm>
        </p:spPr>
        <p:txBody>
          <a:bodyPr/>
          <a:lstStyle/>
          <a:p>
            <a:r>
              <a:rPr lang="ru-RU" b="1" i="0" dirty="0" err="1">
                <a:solidFill>
                  <a:srgbClr val="333333"/>
                </a:solidFill>
                <a:effectLst/>
              </a:rPr>
              <a:t>Світові</a:t>
            </a:r>
            <a:r>
              <a:rPr lang="ru-RU" b="1" i="0" dirty="0">
                <a:solidFill>
                  <a:srgbClr val="333333"/>
                </a:solidFill>
                <a:effectLst/>
              </a:rPr>
              <a:t> </a:t>
            </a:r>
            <a:r>
              <a:rPr lang="ru-RU" b="1" i="0" dirty="0" err="1">
                <a:solidFill>
                  <a:srgbClr val="333333"/>
                </a:solidFill>
                <a:effectLst/>
              </a:rPr>
              <a:t>фінансові</a:t>
            </a:r>
            <a:r>
              <a:rPr lang="ru-RU" b="1" i="0" dirty="0">
                <a:solidFill>
                  <a:srgbClr val="333333"/>
                </a:solidFill>
                <a:effectLst/>
              </a:rPr>
              <a:t> центри </a:t>
            </a:r>
            <a:r>
              <a:rPr lang="ru-RU" b="0" i="0" dirty="0">
                <a:solidFill>
                  <a:srgbClr val="333333"/>
                </a:solidFill>
                <a:effectLst/>
              </a:rPr>
              <a:t>— </a:t>
            </a:r>
            <a:r>
              <a:rPr lang="ru-RU" b="0" i="0" dirty="0" err="1">
                <a:solidFill>
                  <a:srgbClr val="333333"/>
                </a:solidFill>
                <a:effectLst/>
              </a:rPr>
              <a:t>це</a:t>
            </a:r>
            <a:r>
              <a:rPr lang="ru-RU" b="0" i="0" dirty="0">
                <a:solidFill>
                  <a:srgbClr val="333333"/>
                </a:solidFill>
                <a:effectLst/>
              </a:rPr>
              <a:t> </a:t>
            </a:r>
            <a:r>
              <a:rPr lang="ru-RU" b="0" i="0" dirty="0" err="1">
                <a:solidFill>
                  <a:srgbClr val="333333"/>
                </a:solidFill>
                <a:effectLst/>
              </a:rPr>
              <a:t>ті</a:t>
            </a:r>
            <a:r>
              <a:rPr lang="ru-RU" b="0" i="0" dirty="0">
                <a:solidFill>
                  <a:srgbClr val="333333"/>
                </a:solidFill>
                <a:effectLst/>
              </a:rPr>
              <a:t> </a:t>
            </a:r>
            <a:r>
              <a:rPr lang="ru-RU" b="0" i="0" dirty="0" err="1">
                <a:solidFill>
                  <a:srgbClr val="333333"/>
                </a:solidFill>
                <a:effectLst/>
              </a:rPr>
              <a:t>місця</a:t>
            </a:r>
            <a:r>
              <a:rPr lang="ru-RU" b="0" i="0" dirty="0">
                <a:solidFill>
                  <a:srgbClr val="333333"/>
                </a:solidFill>
                <a:effectLst/>
              </a:rPr>
              <a:t>, де </a:t>
            </a:r>
            <a:r>
              <a:rPr lang="ru-RU" b="0" i="0" dirty="0" err="1">
                <a:solidFill>
                  <a:srgbClr val="333333"/>
                </a:solidFill>
                <a:effectLst/>
              </a:rPr>
              <a:t>торгівля</a:t>
            </a:r>
            <a:r>
              <a:rPr lang="ru-RU" b="0" i="0" dirty="0">
                <a:solidFill>
                  <a:srgbClr val="333333"/>
                </a:solidFill>
                <a:effectLst/>
              </a:rPr>
              <a:t> </a:t>
            </a:r>
            <a:r>
              <a:rPr lang="ru-RU" b="0" i="0" dirty="0" err="1">
                <a:solidFill>
                  <a:srgbClr val="333333"/>
                </a:solidFill>
                <a:effectLst/>
              </a:rPr>
              <a:t>фінансовими</a:t>
            </a:r>
            <a:r>
              <a:rPr lang="ru-RU" b="0" i="0" dirty="0">
                <a:solidFill>
                  <a:srgbClr val="333333"/>
                </a:solidFill>
                <a:effectLst/>
              </a:rPr>
              <a:t> активами </a:t>
            </a:r>
            <a:r>
              <a:rPr lang="ru-RU" b="0" i="0" dirty="0" err="1">
                <a:solidFill>
                  <a:srgbClr val="333333"/>
                </a:solidFill>
                <a:effectLst/>
              </a:rPr>
              <a:t>між</a:t>
            </a:r>
            <a:r>
              <a:rPr lang="ru-RU" b="0" i="0" dirty="0">
                <a:solidFill>
                  <a:srgbClr val="333333"/>
                </a:solidFill>
                <a:effectLst/>
              </a:rPr>
              <a:t> резидентами </a:t>
            </a:r>
            <a:r>
              <a:rPr lang="ru-RU" b="0" i="0" dirty="0" err="1">
                <a:solidFill>
                  <a:srgbClr val="333333"/>
                </a:solidFill>
                <a:effectLst/>
              </a:rPr>
              <a:t>різних</a:t>
            </a:r>
            <a:r>
              <a:rPr lang="ru-RU" b="0" i="0" dirty="0">
                <a:solidFill>
                  <a:srgbClr val="333333"/>
                </a:solidFill>
                <a:effectLst/>
              </a:rPr>
              <a:t> </a:t>
            </a:r>
            <a:r>
              <a:rPr lang="ru-RU" b="0" i="0" dirty="0" err="1">
                <a:solidFill>
                  <a:srgbClr val="333333"/>
                </a:solidFill>
                <a:effectLst/>
              </a:rPr>
              <a:t>країн</a:t>
            </a:r>
            <a:r>
              <a:rPr lang="ru-RU" b="0" i="0" dirty="0">
                <a:solidFill>
                  <a:srgbClr val="333333"/>
                </a:solidFill>
                <a:effectLst/>
              </a:rPr>
              <a:t> </a:t>
            </a:r>
            <a:r>
              <a:rPr lang="ru-RU" b="0" i="0" dirty="0" err="1">
                <a:solidFill>
                  <a:srgbClr val="333333"/>
                </a:solidFill>
                <a:effectLst/>
              </a:rPr>
              <a:t>має</a:t>
            </a:r>
            <a:r>
              <a:rPr lang="ru-RU" b="0" i="0" dirty="0">
                <a:solidFill>
                  <a:srgbClr val="333333"/>
                </a:solidFill>
                <a:effectLst/>
              </a:rPr>
              <a:t> особливо </a:t>
            </a:r>
            <a:r>
              <a:rPr lang="ru-RU" b="0" i="0" dirty="0" err="1">
                <a:solidFill>
                  <a:srgbClr val="333333"/>
                </a:solidFill>
                <a:effectLst/>
              </a:rPr>
              <a:t>великі</a:t>
            </a:r>
            <a:r>
              <a:rPr lang="ru-RU" b="0" i="0" dirty="0">
                <a:solidFill>
                  <a:srgbClr val="333333"/>
                </a:solidFill>
                <a:effectLst/>
              </a:rPr>
              <a:t> </a:t>
            </a:r>
            <a:r>
              <a:rPr lang="ru-RU" b="0" i="0" dirty="0" err="1">
                <a:solidFill>
                  <a:srgbClr val="333333"/>
                </a:solidFill>
                <a:effectLst/>
              </a:rPr>
              <a:t>масштаби</a:t>
            </a:r>
            <a:r>
              <a:rPr lang="ru-RU" b="0" i="0" dirty="0">
                <a:solidFill>
                  <a:srgbClr val="333333"/>
                </a:solidFill>
                <a:effectLst/>
              </a:rPr>
              <a:t>.</a:t>
            </a:r>
          </a:p>
          <a:p>
            <a:r>
              <a:rPr lang="ru-RU" b="0" i="0" dirty="0" err="1">
                <a:solidFill>
                  <a:srgbClr val="333333"/>
                </a:solidFill>
                <a:effectLst/>
              </a:rPr>
              <a:t>Фінансові</a:t>
            </a:r>
            <a:r>
              <a:rPr lang="ru-RU" b="0" i="0" dirty="0">
                <a:solidFill>
                  <a:srgbClr val="333333"/>
                </a:solidFill>
                <a:effectLst/>
              </a:rPr>
              <a:t> центри «офшор» — </a:t>
            </a:r>
            <a:r>
              <a:rPr lang="ru-RU" b="0" i="0" dirty="0" err="1">
                <a:solidFill>
                  <a:srgbClr val="333333"/>
                </a:solidFill>
                <a:effectLst/>
              </a:rPr>
              <a:t>це</a:t>
            </a:r>
            <a:r>
              <a:rPr lang="ru-RU" b="0" i="0" dirty="0">
                <a:solidFill>
                  <a:srgbClr val="333333"/>
                </a:solidFill>
                <a:effectLst/>
              </a:rPr>
              <a:t> </a:t>
            </a:r>
            <a:r>
              <a:rPr lang="ru-RU" b="0" i="0" dirty="0" err="1">
                <a:solidFill>
                  <a:srgbClr val="333333"/>
                </a:solidFill>
                <a:effectLst/>
              </a:rPr>
              <a:t>світові</a:t>
            </a:r>
            <a:r>
              <a:rPr lang="ru-RU" b="0" i="0" dirty="0">
                <a:solidFill>
                  <a:srgbClr val="333333"/>
                </a:solidFill>
                <a:effectLst/>
              </a:rPr>
              <a:t> </a:t>
            </a:r>
            <a:r>
              <a:rPr lang="ru-RU" b="0" i="0" dirty="0" err="1">
                <a:solidFill>
                  <a:srgbClr val="333333"/>
                </a:solidFill>
                <a:effectLst/>
              </a:rPr>
              <a:t>фінансові</a:t>
            </a:r>
            <a:r>
              <a:rPr lang="ru-RU" b="0" i="0" dirty="0">
                <a:solidFill>
                  <a:srgbClr val="333333"/>
                </a:solidFill>
                <a:effectLst/>
              </a:rPr>
              <a:t> центри, де </a:t>
            </a:r>
            <a:r>
              <a:rPr lang="ru-RU" b="0" i="0" dirty="0" err="1">
                <a:solidFill>
                  <a:srgbClr val="333333"/>
                </a:solidFill>
                <a:effectLst/>
              </a:rPr>
              <a:t>кредитні</a:t>
            </a:r>
            <a:r>
              <a:rPr lang="ru-RU" b="0" i="0" dirty="0">
                <a:solidFill>
                  <a:srgbClr val="333333"/>
                </a:solidFill>
                <a:effectLst/>
              </a:rPr>
              <a:t> установи </a:t>
            </a:r>
            <a:r>
              <a:rPr lang="ru-RU" b="0" i="0" dirty="0" err="1">
                <a:solidFill>
                  <a:srgbClr val="333333"/>
                </a:solidFill>
                <a:effectLst/>
              </a:rPr>
              <a:t>здійснюють</a:t>
            </a:r>
            <a:r>
              <a:rPr lang="ru-RU" b="0" i="0" dirty="0">
                <a:solidFill>
                  <a:srgbClr val="333333"/>
                </a:solidFill>
                <a:effectLst/>
              </a:rPr>
              <a:t> </a:t>
            </a:r>
            <a:r>
              <a:rPr lang="ru-RU" b="0" i="0" dirty="0" err="1">
                <a:solidFill>
                  <a:srgbClr val="333333"/>
                </a:solidFill>
                <a:effectLst/>
              </a:rPr>
              <a:t>операції</a:t>
            </a:r>
            <a:r>
              <a:rPr lang="ru-RU" b="0" i="0" dirty="0">
                <a:solidFill>
                  <a:srgbClr val="333333"/>
                </a:solidFill>
                <a:effectLst/>
              </a:rPr>
              <a:t>, </a:t>
            </a:r>
            <a:r>
              <a:rPr lang="ru-RU" b="0" i="0" dirty="0" err="1">
                <a:solidFill>
                  <a:srgbClr val="333333"/>
                </a:solidFill>
                <a:effectLst/>
              </a:rPr>
              <a:t>переважно</a:t>
            </a:r>
            <a:r>
              <a:rPr lang="ru-RU" b="0" i="0" dirty="0">
                <a:solidFill>
                  <a:srgbClr val="333333"/>
                </a:solidFill>
                <a:effectLst/>
              </a:rPr>
              <a:t> з нерезидентами, в </a:t>
            </a:r>
            <a:r>
              <a:rPr lang="ru-RU" b="0" i="0" dirty="0" err="1">
                <a:solidFill>
                  <a:srgbClr val="333333"/>
                </a:solidFill>
                <a:effectLst/>
              </a:rPr>
              <a:t>іноземній</a:t>
            </a:r>
            <a:r>
              <a:rPr lang="ru-RU" b="0" i="0" dirty="0">
                <a:solidFill>
                  <a:srgbClr val="333333"/>
                </a:solidFill>
                <a:effectLst/>
              </a:rPr>
              <a:t> для </a:t>
            </a:r>
            <a:r>
              <a:rPr lang="ru-RU" b="0" i="0" dirty="0" err="1">
                <a:solidFill>
                  <a:srgbClr val="333333"/>
                </a:solidFill>
                <a:effectLst/>
              </a:rPr>
              <a:t>даної</a:t>
            </a:r>
            <a:r>
              <a:rPr lang="ru-RU" b="0" i="0" dirty="0">
                <a:solidFill>
                  <a:srgbClr val="333333"/>
                </a:solidFill>
                <a:effectLst/>
              </a:rPr>
              <a:t> </a:t>
            </a:r>
            <a:r>
              <a:rPr lang="ru-RU" b="0" i="0" dirty="0" err="1">
                <a:solidFill>
                  <a:srgbClr val="333333"/>
                </a:solidFill>
                <a:effectLst/>
              </a:rPr>
              <a:t>країни</a:t>
            </a:r>
            <a:r>
              <a:rPr lang="ru-RU" b="0" i="0" dirty="0">
                <a:solidFill>
                  <a:srgbClr val="333333"/>
                </a:solidFill>
                <a:effectLst/>
              </a:rPr>
              <a:t> </a:t>
            </a:r>
            <a:r>
              <a:rPr lang="ru-RU" b="0" i="0" dirty="0" err="1">
                <a:solidFill>
                  <a:srgbClr val="333333"/>
                </a:solidFill>
                <a:effectLst/>
              </a:rPr>
              <a:t>валюті</a:t>
            </a:r>
            <a:r>
              <a:rPr lang="ru-RU" b="0" i="0" dirty="0">
                <a:solidFill>
                  <a:srgbClr val="333333"/>
                </a:solidFill>
                <a:effectLst/>
              </a:rPr>
              <a:t>.</a:t>
            </a:r>
            <a:endParaRPr lang="ru-RU" dirty="0">
              <a:solidFill>
                <a:srgbClr val="333333"/>
              </a:solidFill>
            </a:endParaRPr>
          </a:p>
          <a:p>
            <a:r>
              <a:rPr lang="ru-RU" b="0" i="0" dirty="0" err="1">
                <a:solidFill>
                  <a:srgbClr val="333333"/>
                </a:solidFill>
                <a:effectLst/>
              </a:rPr>
              <a:t>Офшорні</a:t>
            </a:r>
            <a:r>
              <a:rPr lang="ru-RU" b="0" i="0" dirty="0">
                <a:solidFill>
                  <a:srgbClr val="333333"/>
                </a:solidFill>
                <a:effectLst/>
              </a:rPr>
              <a:t> </a:t>
            </a:r>
            <a:r>
              <a:rPr lang="ru-RU" b="0" i="0" dirty="0" err="1">
                <a:solidFill>
                  <a:srgbClr val="333333"/>
                </a:solidFill>
                <a:effectLst/>
              </a:rPr>
              <a:t>банківські</a:t>
            </a:r>
            <a:r>
              <a:rPr lang="ru-RU" b="0" i="0" dirty="0">
                <a:solidFill>
                  <a:srgbClr val="333333"/>
                </a:solidFill>
                <a:effectLst/>
              </a:rPr>
              <a:t> центри почали </a:t>
            </a:r>
            <a:r>
              <a:rPr lang="ru-RU" b="0" i="0" dirty="0" err="1">
                <a:solidFill>
                  <a:srgbClr val="333333"/>
                </a:solidFill>
                <a:effectLst/>
              </a:rPr>
              <a:t>з’являтися</a:t>
            </a:r>
            <a:r>
              <a:rPr lang="ru-RU" b="0" i="0" dirty="0">
                <a:solidFill>
                  <a:srgbClr val="333333"/>
                </a:solidFill>
                <a:effectLst/>
              </a:rPr>
              <a:t> з 1960 р.</a:t>
            </a:r>
            <a:endParaRPr lang="uk-UA" dirty="0"/>
          </a:p>
        </p:txBody>
      </p:sp>
      <p:pic>
        <p:nvPicPr>
          <p:cNvPr id="3076" name="Picture 4" descr="Нью-Йорк та Лондон Сіті визнані найбільшими фінансовими центрами світу —  Фiнансовий клуб">
            <a:extLst>
              <a:ext uri="{FF2B5EF4-FFF2-40B4-BE49-F238E27FC236}">
                <a16:creationId xmlns:a16="http://schemas.microsoft.com/office/drawing/2014/main" id="{DC50D1D6-F700-4AAF-BC8E-6A787DD0E6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330"/>
          <a:stretch/>
        </p:blipFill>
        <p:spPr bwMode="auto">
          <a:xfrm>
            <a:off x="468630" y="2878455"/>
            <a:ext cx="10778490" cy="39795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0743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F8A82B-8126-4772-84BD-F55966568075}"/>
              </a:ext>
            </a:extLst>
          </p:cNvPr>
          <p:cNvSpPr>
            <a:spLocks noGrp="1"/>
          </p:cNvSpPr>
          <p:nvPr>
            <p:ph type="title"/>
          </p:nvPr>
        </p:nvSpPr>
        <p:spPr>
          <a:xfrm>
            <a:off x="1249680" y="-304986"/>
            <a:ext cx="9692640" cy="1397124"/>
          </a:xfrm>
        </p:spPr>
        <p:txBody>
          <a:bodyPr/>
          <a:lstStyle/>
          <a:p>
            <a:r>
              <a:rPr lang="uk-UA" dirty="0"/>
              <a:t>Основні властивості:</a:t>
            </a:r>
          </a:p>
        </p:txBody>
      </p:sp>
      <p:sp>
        <p:nvSpPr>
          <p:cNvPr id="4" name="Rectangle 1">
            <a:extLst>
              <a:ext uri="{FF2B5EF4-FFF2-40B4-BE49-F238E27FC236}">
                <a16:creationId xmlns:a16="http://schemas.microsoft.com/office/drawing/2014/main" id="{8B861CDD-F9D4-47BF-976F-1E0715F1588C}"/>
              </a:ext>
            </a:extLst>
          </p:cNvPr>
          <p:cNvSpPr>
            <a:spLocks noGrp="1" noChangeArrowheads="1"/>
          </p:cNvSpPr>
          <p:nvPr>
            <p:ph idx="1"/>
          </p:nvPr>
        </p:nvSpPr>
        <p:spPr bwMode="auto">
          <a:xfrm>
            <a:off x="731520" y="298260"/>
            <a:ext cx="10515600"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a:ln>
                  <a:noFill/>
                </a:ln>
                <a:solidFill>
                  <a:srgbClr val="333333"/>
                </a:solidFill>
                <a:effectLst/>
                <a:latin typeface="Wingdings" panose="05000000000000000000" pitchFamily="2" charset="2"/>
                <a:cs typeface="Arial" panose="020B0604020202020204" pitchFamily="34" charset="0"/>
              </a:rPr>
              <a:t>ü</a:t>
            </a:r>
            <a:r>
              <a:rPr kumimoji="0" lang="uk-UA" altLang="uk-UA" sz="7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uk-UA" altLang="uk-UA" sz="14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відплив та приплив коштів майже не регулюється;</a:t>
            </a:r>
            <a:endParaRPr kumimoji="0" lang="uk-UA" altLang="uk-UA"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a:ln>
                  <a:noFill/>
                </a:ln>
                <a:solidFill>
                  <a:srgbClr val="333333"/>
                </a:solidFill>
                <a:effectLst/>
                <a:latin typeface="Wingdings" panose="05000000000000000000" pitchFamily="2" charset="2"/>
                <a:cs typeface="Arial" panose="020B0604020202020204" pitchFamily="34" charset="0"/>
              </a:rPr>
              <a:t>ü</a:t>
            </a:r>
            <a:r>
              <a:rPr kumimoji="0" lang="uk-UA" altLang="uk-UA" sz="7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uk-UA" altLang="uk-UA" sz="14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операції мають суто міжнародну основу та не зачіпають внутрішню економічну й фінансову політики;</a:t>
            </a:r>
            <a:endParaRPr kumimoji="0" lang="uk-UA" altLang="uk-UA"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a:ln>
                  <a:noFill/>
                </a:ln>
                <a:solidFill>
                  <a:srgbClr val="333333"/>
                </a:solidFill>
                <a:effectLst/>
                <a:latin typeface="Wingdings" panose="05000000000000000000" pitchFamily="2" charset="2"/>
                <a:cs typeface="Arial" panose="020B0604020202020204" pitchFamily="34" charset="0"/>
              </a:rPr>
              <a:t>ü</a:t>
            </a:r>
            <a:r>
              <a:rPr kumimoji="0" lang="uk-UA" altLang="uk-UA" sz="7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uk-UA" altLang="uk-UA" sz="14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наявність високоефективних місцевих і міжнародних засобів зв’язку та транспортної інфраструктури;</a:t>
            </a:r>
            <a:endParaRPr kumimoji="0" lang="uk-UA" altLang="uk-UA"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a:ln>
                  <a:noFill/>
                </a:ln>
                <a:solidFill>
                  <a:srgbClr val="333333"/>
                </a:solidFill>
                <a:effectLst/>
                <a:latin typeface="Wingdings" panose="05000000000000000000" pitchFamily="2" charset="2"/>
                <a:cs typeface="Arial" panose="020B0604020202020204" pitchFamily="34" charset="0"/>
              </a:rPr>
              <a:t>ü</a:t>
            </a:r>
            <a:r>
              <a:rPr kumimoji="0" lang="uk-UA" altLang="uk-UA" sz="7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uk-UA" altLang="uk-UA" sz="14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наявність надійних взаємовідносин з фінансовими органами влади промислово розвинених країн;</a:t>
            </a:r>
            <a:endParaRPr kumimoji="0" lang="uk-UA" altLang="uk-UA"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a:ln>
                  <a:noFill/>
                </a:ln>
                <a:solidFill>
                  <a:srgbClr val="333333"/>
                </a:solidFill>
                <a:effectLst/>
                <a:latin typeface="Wingdings" panose="05000000000000000000" pitchFamily="2" charset="2"/>
                <a:cs typeface="Arial" panose="020B0604020202020204" pitchFamily="34" charset="0"/>
              </a:rPr>
              <a:t>ü</a:t>
            </a:r>
            <a:r>
              <a:rPr kumimoji="0" lang="uk-UA" altLang="uk-UA" sz="7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uk-UA" altLang="uk-UA" sz="14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існування за умов внутрішньої політичної стабільності й забезпечення таємниці операцій;</a:t>
            </a:r>
            <a:endParaRPr kumimoji="0" lang="uk-UA" altLang="uk-UA"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a:ln>
                  <a:noFill/>
                </a:ln>
                <a:solidFill>
                  <a:srgbClr val="333333"/>
                </a:solidFill>
                <a:effectLst/>
                <a:latin typeface="Wingdings" panose="05000000000000000000" pitchFamily="2" charset="2"/>
                <a:cs typeface="Arial" panose="020B0604020202020204" pitchFamily="34" charset="0"/>
              </a:rPr>
              <a:t>ü</a:t>
            </a:r>
            <a:r>
              <a:rPr kumimoji="0" lang="uk-UA" altLang="uk-UA" sz="7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uk-UA" altLang="uk-UA" sz="14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наявність ефективно та стабільно функціонуючих центральних банків;</a:t>
            </a:r>
            <a:endParaRPr kumimoji="0" lang="uk-UA" altLang="uk-UA"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a:ln>
                  <a:noFill/>
                </a:ln>
                <a:solidFill>
                  <a:srgbClr val="333333"/>
                </a:solidFill>
                <a:effectLst/>
                <a:latin typeface="Wingdings" panose="05000000000000000000" pitchFamily="2" charset="2"/>
                <a:cs typeface="Arial" panose="020B0604020202020204" pitchFamily="34" charset="0"/>
              </a:rPr>
              <a:t>ü</a:t>
            </a:r>
            <a:r>
              <a:rPr kumimoji="0" lang="uk-UA" altLang="uk-UA" sz="7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uk-UA" altLang="uk-UA" sz="14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основна (або альтернативна) мова — англійська;</a:t>
            </a:r>
            <a:endParaRPr kumimoji="0" lang="uk-UA" altLang="uk-UA"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a:ln>
                  <a:noFill/>
                </a:ln>
                <a:solidFill>
                  <a:srgbClr val="333333"/>
                </a:solidFill>
                <a:effectLst/>
                <a:latin typeface="Wingdings" panose="05000000000000000000" pitchFamily="2" charset="2"/>
                <a:cs typeface="Arial" panose="020B0604020202020204" pitchFamily="34" charset="0"/>
              </a:rPr>
              <a:t>ü</a:t>
            </a:r>
            <a:r>
              <a:rPr kumimoji="0" lang="uk-UA" altLang="uk-UA" sz="7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uk-UA" altLang="uk-UA" sz="14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легка доступність та розміщення в часових поясах, що знаходяться між поясами, де розташовані найважливіші ринки;</a:t>
            </a:r>
            <a:endParaRPr kumimoji="0" lang="uk-UA" altLang="uk-UA"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a:ln>
                  <a:noFill/>
                </a:ln>
                <a:solidFill>
                  <a:srgbClr val="333333"/>
                </a:solidFill>
                <a:effectLst/>
                <a:latin typeface="Wingdings" panose="05000000000000000000" pitchFamily="2" charset="2"/>
                <a:cs typeface="Arial" panose="020B0604020202020204" pitchFamily="34" charset="0"/>
              </a:rPr>
              <a:t>ü</a:t>
            </a:r>
            <a:r>
              <a:rPr kumimoji="0" lang="uk-UA" altLang="uk-UA" sz="7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uk-UA" altLang="uk-UA" sz="14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висококваліфікована робоча сила.</a:t>
            </a: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7FF3694C-3971-47C3-8561-249367D74887}"/>
              </a:ext>
            </a:extLst>
          </p:cNvPr>
          <p:cNvSpPr>
            <a:spLocks noChangeArrowheads="1"/>
          </p:cNvSpPr>
          <p:nvPr/>
        </p:nvSpPr>
        <p:spPr bwMode="auto">
          <a:xfrm>
            <a:off x="731520" y="3966106"/>
            <a:ext cx="10515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1" u="none" strike="noStrike" cap="none" normalizeH="0" baseline="0" dirty="0">
                <a:ln>
                  <a:noFill/>
                </a:ln>
                <a:solidFill>
                  <a:srgbClr val="333333"/>
                </a:solidFill>
                <a:effectLst/>
                <a:latin typeface="Arial" panose="020B0604020202020204" pitchFamily="34" charset="0"/>
                <a:cs typeface="Arial" panose="020B0604020202020204" pitchFamily="34" charset="0"/>
              </a:rPr>
              <a:t>Види офшорних банківських центрів</a:t>
            </a:r>
            <a:r>
              <a:rPr kumimoji="0" lang="uk-UA" altLang="uk-UA" sz="14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a:t>
            </a:r>
            <a:endParaRPr kumimoji="0" lang="uk-UA" altLang="uk-UA"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000" b="0" i="0" u="none" strike="noStrike" cap="none" normalizeH="0" baseline="0" dirty="0">
                <a:ln>
                  <a:noFill/>
                </a:ln>
                <a:solidFill>
                  <a:srgbClr val="333333"/>
                </a:solidFill>
                <a:effectLst/>
                <a:latin typeface="Symbol" panose="05050102010706020507" pitchFamily="18" charset="2"/>
                <a:cs typeface="Arial" panose="020B0604020202020204" pitchFamily="34" charset="0"/>
              </a:rPr>
              <a:t>¨</a:t>
            </a:r>
            <a:r>
              <a:rPr kumimoji="0" lang="uk-UA" altLang="uk-UA" sz="7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uk-UA" altLang="uk-UA" sz="14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«паперові» центри (зберігають документацію, а банківські операції проводять у незначних розмірах або не проводять зовсім);</a:t>
            </a:r>
            <a:endParaRPr kumimoji="0" lang="uk-UA" altLang="uk-UA"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000" b="0" i="0" u="none" strike="noStrike" cap="none" normalizeH="0" baseline="0" dirty="0">
                <a:ln>
                  <a:noFill/>
                </a:ln>
                <a:solidFill>
                  <a:srgbClr val="333333"/>
                </a:solidFill>
                <a:effectLst/>
                <a:latin typeface="Symbol" panose="05050102010706020507" pitchFamily="18" charset="2"/>
                <a:cs typeface="Arial" panose="020B0604020202020204" pitchFamily="34" charset="0"/>
              </a:rPr>
              <a:t>¨</a:t>
            </a:r>
            <a:r>
              <a:rPr kumimoji="0" lang="uk-UA" altLang="uk-UA" sz="7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uk-UA" altLang="uk-UA" sz="14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«функціональні» центри (займаються депозитними операціями й наданням позик).</a:t>
            </a: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63375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C1F2011-14D5-4F6E-B770-FB0B8635F2F0}"/>
              </a:ext>
            </a:extLst>
          </p:cNvPr>
          <p:cNvSpPr txBox="1"/>
          <p:nvPr/>
        </p:nvSpPr>
        <p:spPr>
          <a:xfrm>
            <a:off x="497305" y="340440"/>
            <a:ext cx="10134599" cy="5632311"/>
          </a:xfrm>
          <a:prstGeom prst="rect">
            <a:avLst/>
          </a:prstGeom>
          <a:noFill/>
        </p:spPr>
        <p:txBody>
          <a:bodyPr wrap="square">
            <a:spAutoFit/>
          </a:bodyPr>
          <a:lstStyle/>
          <a:p>
            <a:pPr algn="just"/>
            <a:r>
              <a:rPr lang="ru-RU" dirty="0" err="1"/>
              <a:t>Валютний</a:t>
            </a:r>
            <a:r>
              <a:rPr lang="ru-RU" dirty="0"/>
              <a:t> </a:t>
            </a:r>
            <a:r>
              <a:rPr lang="ru-RU" dirty="0" err="1"/>
              <a:t>ринок</a:t>
            </a:r>
            <a:r>
              <a:rPr lang="ru-RU" dirty="0"/>
              <a:t> </a:t>
            </a:r>
            <a:r>
              <a:rPr lang="ru-RU" dirty="0" err="1"/>
              <a:t>виконує</a:t>
            </a:r>
            <a:r>
              <a:rPr lang="ru-RU" dirty="0"/>
              <a:t> </a:t>
            </a:r>
            <a:r>
              <a:rPr lang="ru-RU" dirty="0" err="1"/>
              <a:t>певні</a:t>
            </a:r>
            <a:r>
              <a:rPr lang="ru-RU" dirty="0"/>
              <a:t> </a:t>
            </a:r>
            <a:r>
              <a:rPr lang="ru-RU" dirty="0" err="1"/>
              <a:t>функції</a:t>
            </a:r>
            <a:r>
              <a:rPr lang="ru-RU" dirty="0"/>
              <a:t>, в </a:t>
            </a:r>
            <a:r>
              <a:rPr lang="ru-RU" dirty="0" err="1"/>
              <a:t>яких</a:t>
            </a:r>
            <a:r>
              <a:rPr lang="ru-RU" dirty="0"/>
              <a:t> </a:t>
            </a:r>
            <a:r>
              <a:rPr lang="ru-RU" dirty="0" err="1"/>
              <a:t>виявляються</a:t>
            </a:r>
            <a:r>
              <a:rPr lang="ru-RU" dirty="0"/>
              <a:t> </a:t>
            </a:r>
            <a:r>
              <a:rPr lang="ru-RU" dirty="0" err="1"/>
              <a:t>його</a:t>
            </a:r>
            <a:r>
              <a:rPr lang="ru-RU" dirty="0"/>
              <a:t> </a:t>
            </a:r>
            <a:r>
              <a:rPr lang="ru-RU" dirty="0" err="1"/>
              <a:t>призначення</a:t>
            </a:r>
            <a:r>
              <a:rPr lang="ru-RU" dirty="0"/>
              <a:t> й </a:t>
            </a:r>
            <a:r>
              <a:rPr lang="ru-RU" dirty="0" err="1"/>
              <a:t>економічна</a:t>
            </a:r>
            <a:r>
              <a:rPr lang="ru-RU" dirty="0"/>
              <a:t> роль. </a:t>
            </a:r>
            <a:r>
              <a:rPr lang="ru-RU" dirty="0" err="1"/>
              <a:t>Основними</a:t>
            </a:r>
            <a:r>
              <a:rPr lang="ru-RU" dirty="0"/>
              <a:t> </a:t>
            </a:r>
            <a:r>
              <a:rPr lang="ru-RU" dirty="0" err="1"/>
              <a:t>функціями</a:t>
            </a:r>
            <a:r>
              <a:rPr lang="ru-RU" dirty="0"/>
              <a:t> валютного ринку є:</a:t>
            </a:r>
          </a:p>
          <a:p>
            <a:pPr algn="just"/>
            <a:r>
              <a:rPr lang="ru-RU" dirty="0"/>
              <a:t>• </a:t>
            </a:r>
            <a:r>
              <a:rPr lang="ru-RU" dirty="0" err="1"/>
              <a:t>забезпечення</a:t>
            </a:r>
            <a:r>
              <a:rPr lang="ru-RU" dirty="0"/>
              <a:t> умов та </a:t>
            </a:r>
            <a:r>
              <a:rPr lang="ru-RU" dirty="0" err="1"/>
              <a:t>механізмів</a:t>
            </a:r>
            <a:r>
              <a:rPr lang="ru-RU" dirty="0"/>
              <a:t> для </a:t>
            </a:r>
            <a:r>
              <a:rPr lang="ru-RU" dirty="0" err="1"/>
              <a:t>реалізації</a:t>
            </a:r>
            <a:r>
              <a:rPr lang="ru-RU" dirty="0"/>
              <a:t> </a:t>
            </a:r>
            <a:r>
              <a:rPr lang="ru-RU" dirty="0" err="1"/>
              <a:t>валютної</a:t>
            </a:r>
            <a:r>
              <a:rPr lang="ru-RU" dirty="0"/>
              <a:t> </a:t>
            </a:r>
            <a:r>
              <a:rPr lang="ru-RU" dirty="0" err="1"/>
              <a:t>політики</a:t>
            </a:r>
            <a:r>
              <a:rPr lang="ru-RU" dirty="0"/>
              <a:t> </a:t>
            </a:r>
            <a:r>
              <a:rPr lang="ru-RU" dirty="0" err="1"/>
              <a:t>держави</a:t>
            </a:r>
            <a:r>
              <a:rPr lang="ru-RU" dirty="0"/>
              <a:t>;</a:t>
            </a:r>
          </a:p>
          <a:p>
            <a:pPr algn="just"/>
            <a:r>
              <a:rPr lang="uk-UA" dirty="0"/>
              <a:t>•створення суб’єктам валютних відносин передумов для своєчасного здійснення міжнародних платежів за поточними і капітальними розрахунками та сприяння завдяки цьому розвитку зовнішньої торгівлі; </a:t>
            </a:r>
          </a:p>
          <a:p>
            <a:pPr algn="just"/>
            <a:r>
              <a:rPr lang="uk-UA" dirty="0"/>
              <a:t>• забезпечення прибутку учасникам валютних відносин; </a:t>
            </a:r>
          </a:p>
          <a:p>
            <a:pPr algn="just"/>
            <a:r>
              <a:rPr lang="uk-UA" dirty="0"/>
              <a:t>•формування й урівноваження попиту і пропозиції валюти та регулювання валютного курсу; </a:t>
            </a:r>
          </a:p>
          <a:p>
            <a:pPr algn="just"/>
            <a:r>
              <a:rPr lang="uk-UA" dirty="0"/>
              <a:t>•страхування валютних ризиків; </a:t>
            </a:r>
          </a:p>
          <a:p>
            <a:pPr algn="just"/>
            <a:r>
              <a:rPr lang="uk-UA" dirty="0"/>
              <a:t>•диверсифікація валютних резервів. </a:t>
            </a:r>
          </a:p>
          <a:p>
            <a:pPr algn="just"/>
            <a:r>
              <a:rPr lang="uk-UA" dirty="0"/>
              <a:t>Названі функції реалізуються через виконання суб’єктами ринку широкого кола валютних операцій. Валютні операції звичайно розуміють як будь-які платежі, пов’язані з переміщенням валютних цінностей між суб’єктами валютного ринку. Залежно від рівня організації валютного ринку розрізняють біржовий і позабіржовий його сегменти. Біржовий ринок охоплює сукупність діючих валютних бірж, а позабіржовий (міжбанківський) – банківські установи, фінансові організації, юридичних та фізичних осіб, які займаються валютною діяльністю. На міжбанківський ринок припадає близько 90% обсягу валютних операцій, оскільки саме він задовольняє основні потреби суб’єктів міжнародної економічної діяльності у валютних коштах.</a:t>
            </a:r>
          </a:p>
        </p:txBody>
      </p:sp>
    </p:spTree>
    <p:extLst>
      <p:ext uri="{BB962C8B-B14F-4D97-AF65-F5344CB8AC3E}">
        <p14:creationId xmlns:p14="http://schemas.microsoft.com/office/powerpoint/2010/main" val="7172572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D79467-33FF-414A-8645-D317C288FF5D}"/>
              </a:ext>
            </a:extLst>
          </p:cNvPr>
          <p:cNvSpPr>
            <a:spLocks noGrp="1"/>
          </p:cNvSpPr>
          <p:nvPr>
            <p:ph type="title"/>
          </p:nvPr>
        </p:nvSpPr>
        <p:spPr>
          <a:xfrm>
            <a:off x="1036320" y="548005"/>
            <a:ext cx="10515600" cy="1325563"/>
          </a:xfrm>
        </p:spPr>
        <p:txBody>
          <a:bodyPr>
            <a:normAutofit fontScale="90000"/>
          </a:bodyPr>
          <a:lstStyle/>
          <a:p>
            <a:r>
              <a:rPr lang="uk-UA" dirty="0"/>
              <a:t>Існує три типи офшорних банківських (фінансових) центрів:</a:t>
            </a:r>
            <a:br>
              <a:rPr lang="uk-UA" dirty="0"/>
            </a:br>
            <a:endParaRPr lang="uk-UA" dirty="0"/>
          </a:p>
        </p:txBody>
      </p:sp>
      <p:sp>
        <p:nvSpPr>
          <p:cNvPr id="3" name="Місце для вмісту 2">
            <a:extLst>
              <a:ext uri="{FF2B5EF4-FFF2-40B4-BE49-F238E27FC236}">
                <a16:creationId xmlns:a16="http://schemas.microsoft.com/office/drawing/2014/main" id="{58DFF0EF-B749-455F-82DD-EDB51E1FB930}"/>
              </a:ext>
            </a:extLst>
          </p:cNvPr>
          <p:cNvSpPr>
            <a:spLocks noGrp="1"/>
          </p:cNvSpPr>
          <p:nvPr>
            <p:ph idx="1"/>
          </p:nvPr>
        </p:nvSpPr>
        <p:spPr>
          <a:xfrm>
            <a:off x="838200" y="1432560"/>
            <a:ext cx="10515600" cy="4744403"/>
          </a:xfrm>
        </p:spPr>
        <p:txBody>
          <a:bodyPr>
            <a:normAutofit fontScale="92500" lnSpcReduction="20000"/>
          </a:bodyPr>
          <a:lstStyle/>
          <a:p>
            <a:pPr marL="0" indent="0">
              <a:buNone/>
            </a:pPr>
            <a:endParaRPr lang="uk-UA" dirty="0"/>
          </a:p>
          <a:p>
            <a:r>
              <a:rPr lang="en-US" b="1" dirty="0"/>
              <a:t>I </a:t>
            </a:r>
            <a:r>
              <a:rPr lang="uk-UA" b="1" dirty="0"/>
              <a:t>тип — нью-йоркська модель </a:t>
            </a:r>
            <a:r>
              <a:rPr lang="uk-UA" dirty="0"/>
              <a:t>— передбачає спеціальні формально встановлені домовленості з такими авторитетними фінансовими центрами, як Нью-Йорк, Токіо, Сінгапур. На цих ринках установлюються спеціальні рахунки окремо від внутрішніх, і ці рахунки вільні від обмежень, які відносяться до внутрішнього фінансового ринку (наприклад, резервні вимоги). Існує корпоративне оподаткування; місцевий гербовий збір (на ринку Токіо), може допускатися (Сінгапур), а може не допускатися оподаткування ділових цінних паперів (ринок Нью-Йорку, Токіо);</a:t>
            </a:r>
          </a:p>
          <a:p>
            <a:r>
              <a:rPr lang="en-US" b="1" dirty="0"/>
              <a:t>II </a:t>
            </a:r>
            <a:r>
              <a:rPr lang="uk-UA" b="1" dirty="0"/>
              <a:t>тип — лондонська модель. </a:t>
            </a:r>
            <a:r>
              <a:rPr lang="uk-UA" dirty="0"/>
              <a:t>У Лондоні, Гонконзі фінансові угоди вільні від обмежень, незалежно від того, резиденти чи нерезиденти є учасниками ринку. У цих містах офшорний ринок — це просто офшорні угоди між нерезидентами, тому що внутрішні і зовнішні угоди об’єднані. На офшорних ринках даної моделі існує корпоративне оподаткування і допускається оподаткування ділових цінних паперів;</a:t>
            </a:r>
          </a:p>
          <a:p>
            <a:r>
              <a:rPr lang="en-US" b="1" dirty="0"/>
              <a:t>III </a:t>
            </a:r>
            <a:r>
              <a:rPr lang="uk-UA" b="1" dirty="0"/>
              <a:t>тип — «податкове сховище». </a:t>
            </a:r>
            <a:r>
              <a:rPr lang="uk-UA" dirty="0"/>
              <a:t>До даного типу офшорних ринків відносять ринки Багамських та Кайманових островів. На цих ринках угоди укладаються нерезидентами і зовсім не оподатковуються, відсутні корпоративне оподаткування й оподаткування ділових цінних паперів, але існують реєстраційні внески і плата за ліцензії.</a:t>
            </a:r>
          </a:p>
        </p:txBody>
      </p:sp>
    </p:spTree>
    <p:extLst>
      <p:ext uri="{BB962C8B-B14F-4D97-AF65-F5344CB8AC3E}">
        <p14:creationId xmlns:p14="http://schemas.microsoft.com/office/powerpoint/2010/main" val="38640650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DE0399-FBC2-4305-9825-F0FE833EEC00}"/>
              </a:ext>
            </a:extLst>
          </p:cNvPr>
          <p:cNvSpPr>
            <a:spLocks noGrp="1"/>
          </p:cNvSpPr>
          <p:nvPr>
            <p:ph type="ctrTitle"/>
          </p:nvPr>
        </p:nvSpPr>
        <p:spPr>
          <a:xfrm>
            <a:off x="1540603" y="-295816"/>
            <a:ext cx="9418320" cy="4041648"/>
          </a:xfrm>
        </p:spPr>
        <p:txBody>
          <a:bodyPr/>
          <a:lstStyle/>
          <a:p>
            <a:pPr algn="ctr"/>
            <a:r>
              <a:rPr lang="uk-UA" dirty="0">
                <a:solidFill>
                  <a:schemeClr val="accent1"/>
                </a:solidFill>
                <a:effectLst>
                  <a:outerShdw blurRad="38100" dist="38100" dir="2700000" algn="tl">
                    <a:srgbClr val="000000">
                      <a:alpha val="43137"/>
                    </a:srgbClr>
                  </a:outerShdw>
                </a:effectLst>
              </a:rPr>
              <a:t>Дякую за увагу!</a:t>
            </a:r>
          </a:p>
        </p:txBody>
      </p:sp>
    </p:spTree>
    <p:extLst>
      <p:ext uri="{BB962C8B-B14F-4D97-AF65-F5344CB8AC3E}">
        <p14:creationId xmlns:p14="http://schemas.microsoft.com/office/powerpoint/2010/main" val="3228431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60E8815-FC1C-4758-9052-EE02819B8DEC}"/>
              </a:ext>
            </a:extLst>
          </p:cNvPr>
          <p:cNvSpPr txBox="1"/>
          <p:nvPr/>
        </p:nvSpPr>
        <p:spPr>
          <a:xfrm>
            <a:off x="453189" y="612844"/>
            <a:ext cx="10696073" cy="5632311"/>
          </a:xfrm>
          <a:prstGeom prst="rect">
            <a:avLst/>
          </a:prstGeom>
          <a:noFill/>
        </p:spPr>
        <p:txBody>
          <a:bodyPr wrap="square">
            <a:spAutoFit/>
          </a:bodyPr>
          <a:lstStyle/>
          <a:p>
            <a:pPr algn="just"/>
            <a:r>
              <a:rPr lang="uk-UA" dirty="0"/>
              <a:t>Валютний ринок - це особливий інституціональний механізм, що опосередкує відносини з купівлі-продажу іноземної валюти між банками, брокерами й іншими фінансовими інститутами. З іншого боку, валютний ринок обслуговує відносини між банками та клієнтами (як корпоративними, так і урядовими та індивідуальними). Таким чином, учасниками валютного ринку є комерційні й центральні банки, урядові одиниці, брокерські організації, фінансові інститути, промислово-торгові фірми і фізичні особи, які оперують валютою.</a:t>
            </a:r>
          </a:p>
          <a:p>
            <a:pPr algn="just"/>
            <a:r>
              <a:rPr lang="uk-UA" dirty="0"/>
              <a:t>Валютний ринок має всі атрибути звичайного ринку: об’єкти та суб’єкти, попит і пропозицію, ціну, особливу інфраструктуру й комунікації тощо. Об’єктом купівлі-продажу на цьому ринку є валютні цінності: іноземні – для резидентів, коли вони купують чи продають їх за національну валюту; національні – для нерезидентів, коли вони купують чи продають ці цінності за іноземну валюту. Оскільки на ринку одночасно здійснюють операції обох цих видів, то об’єктом купівлі-продажу водночас виступають національні та іноземні валютні цінності. Суб’єктами валютного ринку можуть бути будь-які економічні агенти (юридичні й фізичні особи, резиденти і нерезиденти) та посередники, насамперед банки, брокерські компанії, валютні біржі, які «зводять» продавців і покупців валюти й організаційно забезпечують операції купівлі-продажу. Спільним для всіх суб’єктів валютного ринку є бажання одержати прибуток від своїх операцій. Одні з них одержують прибуток (або збиток) безпосередньо після завершення відповідної операції, наприклад, спекулянти; інші прибуток одержують згодом, після завершення подальших господарських операцій, оплачених купленою на ринку валютою, наприклад, підприємці. </a:t>
            </a:r>
          </a:p>
        </p:txBody>
      </p:sp>
    </p:spTree>
    <p:extLst>
      <p:ext uri="{BB962C8B-B14F-4D97-AF65-F5344CB8AC3E}">
        <p14:creationId xmlns:p14="http://schemas.microsoft.com/office/powerpoint/2010/main" val="2238669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6E5003-262B-4470-A49C-DD6AEA15FBDE}"/>
              </a:ext>
            </a:extLst>
          </p:cNvPr>
          <p:cNvSpPr>
            <a:spLocks noGrp="1"/>
          </p:cNvSpPr>
          <p:nvPr>
            <p:ph type="title"/>
          </p:nvPr>
        </p:nvSpPr>
        <p:spPr>
          <a:xfrm>
            <a:off x="1261872" y="262393"/>
            <a:ext cx="9692640" cy="972047"/>
          </a:xfrm>
        </p:spPr>
        <p:txBody>
          <a:bodyPr/>
          <a:lstStyle/>
          <a:p>
            <a:r>
              <a:rPr lang="uk-UA" dirty="0"/>
              <a:t>Основні елементи МВФС:</a:t>
            </a:r>
          </a:p>
        </p:txBody>
      </p:sp>
      <p:sp>
        <p:nvSpPr>
          <p:cNvPr id="3" name="Місце для вмісту 2">
            <a:extLst>
              <a:ext uri="{FF2B5EF4-FFF2-40B4-BE49-F238E27FC236}">
                <a16:creationId xmlns:a16="http://schemas.microsoft.com/office/drawing/2014/main" id="{122139DF-CEC3-45DD-B811-1E87333752A8}"/>
              </a:ext>
            </a:extLst>
          </p:cNvPr>
          <p:cNvSpPr>
            <a:spLocks noGrp="1"/>
          </p:cNvSpPr>
          <p:nvPr>
            <p:ph idx="1"/>
          </p:nvPr>
        </p:nvSpPr>
        <p:spPr>
          <a:xfrm>
            <a:off x="655320" y="1828800"/>
            <a:ext cx="10299192" cy="4351337"/>
          </a:xfrm>
        </p:spPr>
        <p:txBody>
          <a:bodyPr>
            <a:normAutofit fontScale="92500"/>
          </a:bodyPr>
          <a:lstStyle/>
          <a:p>
            <a:pPr algn="just"/>
            <a:r>
              <a:rPr lang="uk-UA" b="1" dirty="0"/>
              <a:t>Валюта</a:t>
            </a:r>
            <a:r>
              <a:rPr lang="uk-UA" dirty="0"/>
              <a:t> - готівкова частина грошової маси, що циркулює з рук в руки у формі грошових банкнот і монет. </a:t>
            </a:r>
          </a:p>
          <a:p>
            <a:pPr algn="just"/>
            <a:r>
              <a:rPr lang="uk-UA" b="1" dirty="0"/>
              <a:t>Національна валюта </a:t>
            </a:r>
            <a:r>
              <a:rPr lang="uk-UA" dirty="0"/>
              <a:t>(</a:t>
            </a:r>
            <a:r>
              <a:rPr lang="en-US" dirty="0"/>
              <a:t>national currency) </a:t>
            </a:r>
            <a:r>
              <a:rPr lang="uk-UA" dirty="0"/>
              <a:t>є законним платіжним засобом на території даної країни. Ступінь і форми її використання в міжнародних розрахунках, порядок обміну на іноземні грошові одиниці регулюються валютним законодавством країни. </a:t>
            </a:r>
          </a:p>
          <a:p>
            <a:pPr algn="just"/>
            <a:r>
              <a:rPr lang="uk-UA" b="1" dirty="0"/>
              <a:t>Іноземна валюта </a:t>
            </a:r>
            <a:r>
              <a:rPr lang="uk-UA" dirty="0"/>
              <a:t>(</a:t>
            </a:r>
            <a:r>
              <a:rPr lang="en-US" dirty="0"/>
              <a:t>foreign currency) - </a:t>
            </a:r>
            <a:r>
              <a:rPr lang="uk-UA" dirty="0"/>
              <a:t>платіжний засіб інших держав. Будь платіжний засіб в іноземній валюті називається девізом. Іноземні валюти купуються і продаються на валютному ринку. </a:t>
            </a:r>
          </a:p>
          <a:p>
            <a:pPr algn="just"/>
            <a:r>
              <a:rPr lang="uk-UA" b="1" dirty="0"/>
              <a:t>Резервна валюта </a:t>
            </a:r>
            <a:r>
              <a:rPr lang="uk-UA" dirty="0"/>
              <a:t>- валюта, в якій країни тримають свої ліквідні міжнародні резервні активи, що використовуються для покриття негативного сальдо платіжного балансу. </a:t>
            </a:r>
          </a:p>
          <a:p>
            <a:pPr algn="just"/>
            <a:r>
              <a:rPr lang="ru-RU" dirty="0" err="1"/>
              <a:t>Девізи</a:t>
            </a:r>
            <a:r>
              <a:rPr lang="ru-RU" dirty="0"/>
              <a:t> - </a:t>
            </a:r>
            <a:r>
              <a:rPr lang="ru-RU" dirty="0" err="1"/>
              <a:t>платіжні</a:t>
            </a:r>
            <a:r>
              <a:rPr lang="ru-RU" dirty="0"/>
              <a:t> </a:t>
            </a:r>
            <a:r>
              <a:rPr lang="ru-RU" dirty="0" err="1"/>
              <a:t>засоби</a:t>
            </a:r>
            <a:r>
              <a:rPr lang="ru-RU" dirty="0"/>
              <a:t> в </a:t>
            </a:r>
            <a:r>
              <a:rPr lang="ru-RU" dirty="0" err="1"/>
              <a:t>іноземній</a:t>
            </a:r>
            <a:r>
              <a:rPr lang="ru-RU" dirty="0"/>
              <a:t> </a:t>
            </a:r>
            <a:r>
              <a:rPr lang="ru-RU" dirty="0" err="1"/>
              <a:t>валюті</a:t>
            </a:r>
            <a:r>
              <a:rPr lang="ru-RU" dirty="0"/>
              <a:t>, </a:t>
            </a:r>
            <a:r>
              <a:rPr lang="ru-RU" dirty="0" err="1"/>
              <a:t>призначені</a:t>
            </a:r>
            <a:r>
              <a:rPr lang="ru-RU" dirty="0"/>
              <a:t> для </a:t>
            </a:r>
            <a:r>
              <a:rPr lang="ru-RU" dirty="0" err="1"/>
              <a:t>міжнародних</a:t>
            </a:r>
            <a:r>
              <a:rPr lang="ru-RU" dirty="0"/>
              <a:t> </a:t>
            </a:r>
            <a:r>
              <a:rPr lang="ru-RU" dirty="0" err="1"/>
              <a:t>розрахунків</a:t>
            </a:r>
            <a:r>
              <a:rPr lang="ru-RU" dirty="0"/>
              <a:t>.</a:t>
            </a:r>
            <a:endParaRPr lang="uk-UA" dirty="0"/>
          </a:p>
        </p:txBody>
      </p:sp>
    </p:spTree>
    <p:extLst>
      <p:ext uri="{BB962C8B-B14F-4D97-AF65-F5344CB8AC3E}">
        <p14:creationId xmlns:p14="http://schemas.microsoft.com/office/powerpoint/2010/main" val="3947292710"/>
      </p:ext>
    </p:extLst>
  </p:cSld>
  <p:clrMapOvr>
    <a:masterClrMapping/>
  </p:clrMapOvr>
</p:sld>
</file>

<file path=ppt/theme/theme1.xml><?xml version="1.0" encoding="utf-8"?>
<a:theme xmlns:a="http://schemas.openxmlformats.org/drawingml/2006/main" name="Краєвид">
  <a:themeElements>
    <a:clrScheme name="Краєвид">
      <a:dk1>
        <a:sysClr val="windowText" lastClr="000000"/>
      </a:dk1>
      <a:lt1>
        <a:sysClr val="window" lastClr="FFFFFF"/>
      </a:lt1>
      <a:dk2>
        <a:srgbClr val="666666"/>
      </a:dk2>
      <a:lt2>
        <a:srgbClr val="D2D2D2"/>
      </a:lt2>
      <a:accent1>
        <a:srgbClr val="FF388C"/>
      </a:accent1>
      <a:accent2>
        <a:srgbClr val="D70D5E"/>
      </a:accent2>
      <a:accent3>
        <a:srgbClr val="98037E"/>
      </a:accent3>
      <a:accent4>
        <a:srgbClr val="68027D"/>
      </a:accent4>
      <a:accent5>
        <a:srgbClr val="095ACA"/>
      </a:accent5>
      <a:accent6>
        <a:srgbClr val="063597"/>
      </a:accent6>
      <a:hlink>
        <a:srgbClr val="17BBFD"/>
      </a:hlink>
      <a:folHlink>
        <a:srgbClr val="FF79C2"/>
      </a:folHlink>
    </a:clrScheme>
    <a:fontScheme name="Настроювані 5">
      <a:majorFont>
        <a:latin typeface="Batang"/>
        <a:ea typeface=""/>
        <a:cs typeface=""/>
      </a:majorFont>
      <a:minorFont>
        <a:latin typeface="Book Antiqua"/>
        <a:ea typeface=""/>
        <a:cs typeface=""/>
      </a:minorFont>
    </a:fontScheme>
    <a:fmtScheme name="Краєвид">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23C5FE65-18CC-4A65-9EBC-B05E331504EC}"/>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Краєвид</Template>
  <TotalTime>539</TotalTime>
  <Words>9690</Words>
  <Application>Microsoft Office PowerPoint</Application>
  <PresentationFormat>Широкий екран</PresentationFormat>
  <Paragraphs>342</Paragraphs>
  <Slides>71</Slides>
  <Notes>4</Notes>
  <HiddenSlides>0</HiddenSlides>
  <MMClips>0</MMClips>
  <ScaleCrop>false</ScaleCrop>
  <HeadingPairs>
    <vt:vector size="8" baseType="variant">
      <vt:variant>
        <vt:lpstr>Використані шрифти</vt:lpstr>
      </vt:variant>
      <vt:variant>
        <vt:i4>11</vt:i4>
      </vt:variant>
      <vt:variant>
        <vt:lpstr>Тема</vt:lpstr>
      </vt:variant>
      <vt:variant>
        <vt:i4>1</vt:i4>
      </vt:variant>
      <vt:variant>
        <vt:lpstr>Вбудовані сервери OLE</vt:lpstr>
      </vt:variant>
      <vt:variant>
        <vt:i4>1</vt:i4>
      </vt:variant>
      <vt:variant>
        <vt:lpstr>Заголовки слайдів</vt:lpstr>
      </vt:variant>
      <vt:variant>
        <vt:i4>71</vt:i4>
      </vt:variant>
    </vt:vector>
  </HeadingPairs>
  <TitlesOfParts>
    <vt:vector size="84" baseType="lpstr">
      <vt:lpstr>Batang</vt:lpstr>
      <vt:lpstr>Arial</vt:lpstr>
      <vt:lpstr>Book Antiqua</vt:lpstr>
      <vt:lpstr>Calibri</vt:lpstr>
      <vt:lpstr>Century Schoolbook</vt:lpstr>
      <vt:lpstr>Lora</vt:lpstr>
      <vt:lpstr>Montserrat</vt:lpstr>
      <vt:lpstr>Symbol</vt:lpstr>
      <vt:lpstr>Times New Roman</vt:lpstr>
      <vt:lpstr>Wingdings</vt:lpstr>
      <vt:lpstr>Wingdings 2</vt:lpstr>
      <vt:lpstr>Краєвид</vt:lpstr>
      <vt:lpstr>Picture</vt:lpstr>
      <vt:lpstr>Тема 3. Валютні ринки та валютні операції </vt:lpstr>
      <vt:lpstr>1. Поняття, функції та структура валютного ринку. 2. Суб’єкти та види валютних ринків. 3. Валютні операції як інструменти валютного ринку.</vt:lpstr>
      <vt:lpstr>Презентація PowerPoint</vt:lpstr>
      <vt:lpstr>Презентація PowerPoint</vt:lpstr>
      <vt:lpstr>Презентація PowerPoint</vt:lpstr>
      <vt:lpstr>Світова валютна (грошова) система виконує наступні функції:</vt:lpstr>
      <vt:lpstr>Презентація PowerPoint</vt:lpstr>
      <vt:lpstr>Презентація PowerPoint</vt:lpstr>
      <vt:lpstr>Основні елементи МВФС:</vt:lpstr>
      <vt:lpstr>ОСНОВНІ ЕКОНОМІЧНІ КАТЕГОРІЇ ВАЛЮТНОГО РИНКУ</vt:lpstr>
      <vt:lpstr>Функції валютного курсу:</vt:lpstr>
      <vt:lpstr>ОСНОВНІ ЕКОНОМІЧНІ КАТЕГОРІЇ ВАЛЮТНОГО РИНКУ</vt:lpstr>
      <vt:lpstr>ОСНОВНІ ЕКОНОМІЧНІ КАТЕГОРІЇ ВАЛЮТНОГО РИНКУ</vt:lpstr>
      <vt:lpstr>Презентація PowerPoint</vt:lpstr>
      <vt:lpstr>Презентація PowerPoint</vt:lpstr>
      <vt:lpstr>Презентація PowerPoint</vt:lpstr>
      <vt:lpstr>Презентація PowerPoint</vt:lpstr>
      <vt:lpstr>ОСНОВНІ ЕКОНОМІЧНІ КАТЕГОРІЇ ВАЛЮТНОГО РИНКУ</vt:lpstr>
      <vt:lpstr>Презентація PowerPoint</vt:lpstr>
      <vt:lpstr>ОСНОВНІ ЕКОНОМІЧНІ КАТЕГОРІЇ ВАЛЮТНОГО РИНКУ</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За характером виконуваних операцій суб’єктами валютного ринку є:</vt:lpstr>
      <vt:lpstr>Презентація PowerPoint</vt:lpstr>
      <vt:lpstr>Презентація PowerPoint</vt:lpstr>
      <vt:lpstr>Презентація PowerPoint</vt:lpstr>
      <vt:lpstr>Презентація PowerPoint</vt:lpstr>
      <vt:lpstr>4. Етапи еволюції світової валютної системи</vt:lpstr>
      <vt:lpstr>Золотий стандарт Парижська валютна система – із 1867 р.</vt:lpstr>
      <vt:lpstr>Презентація PowerPoint</vt:lpstr>
      <vt:lpstr>Паризька валютна система грунтувалася на наступних принципах:</vt:lpstr>
      <vt:lpstr>Золотодевізний стандарт Генуезька валютна система - з 1922 р.</vt:lpstr>
      <vt:lpstr>Гануезька система функціонувала на таких основних принципах:</vt:lpstr>
      <vt:lpstr>Результати Генуезької конференції:</vt:lpstr>
      <vt:lpstr>Криза Генуезької конференції:</vt:lpstr>
      <vt:lpstr>Підсумки кризи Генуезької конференції:</vt:lpstr>
      <vt:lpstr>Золотовалютний стандарт Бреттон-Вудська валютна система – із 1944 р.</vt:lpstr>
      <vt:lpstr>Основні принципи Бреттон-Вудської валютної системи:</vt:lpstr>
      <vt:lpstr>Презентація PowerPoint</vt:lpstr>
      <vt:lpstr>Стандарт СДР Ямайська валютна система - з 1978 р.</vt:lpstr>
      <vt:lpstr>Презентація PowerPoint</vt:lpstr>
      <vt:lpstr>Принципи Ямайської системи:</vt:lpstr>
      <vt:lpstr>Характеристика Європейської валютної системи</vt:lpstr>
      <vt:lpstr>Презентація PowerPoint</vt:lpstr>
      <vt:lpstr>Презентація PowerPoint</vt:lpstr>
      <vt:lpstr>Презентація PowerPoint</vt:lpstr>
      <vt:lpstr>Презентація PowerPoint</vt:lpstr>
      <vt:lpstr>Презентація PowerPoint</vt:lpstr>
      <vt:lpstr>Види валютних операцій:</vt:lpstr>
      <vt:lpstr>Функції та операції валютного ринку</vt:lpstr>
      <vt:lpstr>Валютний ринок можна класифікувати за різними критеріями: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Якщо простіше, то: </vt:lpstr>
      <vt:lpstr>Презентація PowerPoint</vt:lpstr>
      <vt:lpstr>Презентація PowerPoint</vt:lpstr>
      <vt:lpstr>Презентація PowerPoint</vt:lpstr>
      <vt:lpstr>Презентація PowerPoint</vt:lpstr>
      <vt:lpstr>Презентація PowerPoint</vt:lpstr>
      <vt:lpstr>Основні властивості:</vt:lpstr>
      <vt:lpstr>Існує три типи офшорних банківських (фінансових) центрів: </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6. Валютні ринки та валютні операції</dc:title>
  <dc:creator>Admin</dc:creator>
  <cp:lastModifiedBy>Iryna Abramova</cp:lastModifiedBy>
  <cp:revision>78</cp:revision>
  <dcterms:created xsi:type="dcterms:W3CDTF">2024-03-05T13:04:24Z</dcterms:created>
  <dcterms:modified xsi:type="dcterms:W3CDTF">2026-03-10T07:07:05Z</dcterms:modified>
</cp:coreProperties>
</file>