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sldIdLst>
    <p:sldId id="256" r:id="rId2"/>
    <p:sldId id="273" r:id="rId3"/>
    <p:sldId id="257" r:id="rId4"/>
    <p:sldId id="258" r:id="rId5"/>
    <p:sldId id="259" r:id="rId6"/>
    <p:sldId id="260" r:id="rId7"/>
    <p:sldId id="261" r:id="rId8"/>
    <p:sldId id="274" r:id="rId9"/>
    <p:sldId id="275" r:id="rId10"/>
    <p:sldId id="262" r:id="rId11"/>
    <p:sldId id="263" r:id="rId12"/>
    <p:sldId id="264" r:id="rId13"/>
    <p:sldId id="265" r:id="rId14"/>
    <p:sldId id="266" r:id="rId15"/>
    <p:sldId id="267" r:id="rId16"/>
    <p:sldId id="268" r:id="rId17"/>
    <p:sldId id="269" r:id="rId18"/>
    <p:sldId id="270" r:id="rId19"/>
    <p:sldId id="271"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896851B8-66B0-4382-A932-466799E12E49}" type="datetimeFigureOut">
              <a:rPr lang="ru-RU" smtClean="0"/>
              <a:t>12.09.2025</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EC62BB3D-6C65-4177-9FD2-C2FCC623542F}"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96851B8-66B0-4382-A932-466799E12E49}" type="datetimeFigureOut">
              <a:rPr lang="ru-RU" smtClean="0"/>
              <a:t>12.09.2025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2BB3D-6C65-4177-9FD2-C2FCC623542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96851B8-66B0-4382-A932-466799E12E49}" type="datetimeFigureOut">
              <a:rPr lang="ru-RU" smtClean="0"/>
              <a:t>12.09.2025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2BB3D-6C65-4177-9FD2-C2FCC623542F}"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96851B8-66B0-4382-A932-466799E12E49}" type="datetimeFigureOut">
              <a:rPr lang="ru-RU" smtClean="0"/>
              <a:t>12.09.2025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2BB3D-6C65-4177-9FD2-C2FCC623542F}" type="slidenum">
              <a:rPr lang="ru-RU" smtClean="0"/>
              <a:t>‹№›</a:t>
            </a:fld>
            <a:endParaRPr lang="ru-RU"/>
          </a:p>
        </p:txBody>
      </p:sp>
      <p:sp>
        <p:nvSpPr>
          <p:cNvPr id="7" name="Заголовок 6"/>
          <p:cNvSpPr>
            <a:spLocks noGrp="1"/>
          </p:cNvSpPr>
          <p:nvPr>
            <p:ph type="title"/>
          </p:nvPr>
        </p:nvSpPr>
        <p:spPr/>
        <p:txBody>
          <a:bodyPr rtlCol="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96851B8-66B0-4382-A932-466799E12E49}" type="datetimeFigureOut">
              <a:rPr lang="ru-RU" smtClean="0"/>
              <a:t>12.09.2025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C62BB3D-6C65-4177-9FD2-C2FCC623542F}"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96851B8-66B0-4382-A932-466799E12E49}" type="datetimeFigureOut">
              <a:rPr lang="ru-RU" smtClean="0"/>
              <a:t>12.09.2025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62BB3D-6C65-4177-9FD2-C2FCC623542F}" type="slidenum">
              <a:rPr lang="ru-RU" smtClean="0"/>
              <a:t>‹№›</a:t>
            </a:fld>
            <a:endParaRPr lang="ru-RU"/>
          </a:p>
        </p:txBody>
      </p:sp>
      <p:sp>
        <p:nvSpPr>
          <p:cNvPr id="8" name="Заголовок 7"/>
          <p:cNvSpPr>
            <a:spLocks noGrp="1"/>
          </p:cNvSpPr>
          <p:nvPr>
            <p:ph type="title"/>
          </p:nvPr>
        </p:nvSpPr>
        <p:spPr/>
        <p:txBody>
          <a:bodyPr rtlCol="0"/>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96851B8-66B0-4382-A932-466799E12E49}" type="datetimeFigureOut">
              <a:rPr lang="ru-RU" smtClean="0"/>
              <a:t>12.09.2025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C62BB3D-6C65-4177-9FD2-C2FCC623542F}"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896851B8-66B0-4382-A932-466799E12E49}" type="datetimeFigureOut">
              <a:rPr lang="ru-RU" smtClean="0"/>
              <a:t>12.09.2025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C62BB3D-6C65-4177-9FD2-C2FCC623542F}" type="slidenum">
              <a:rPr lang="ru-RU" smtClean="0"/>
              <a:t>‹№›</a:t>
            </a:fld>
            <a:endParaRPr lang="ru-RU"/>
          </a:p>
        </p:txBody>
      </p:sp>
      <p:sp>
        <p:nvSpPr>
          <p:cNvPr id="6" name="Заголовок 5"/>
          <p:cNvSpPr>
            <a:spLocks noGrp="1"/>
          </p:cNvSpPr>
          <p:nvPr>
            <p:ph type="title"/>
          </p:nvPr>
        </p:nvSpPr>
        <p:spPr/>
        <p:txBody>
          <a:bodyPr rtlCol="0"/>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96851B8-66B0-4382-A932-466799E12E49}" type="datetimeFigureOut">
              <a:rPr lang="ru-RU" smtClean="0"/>
              <a:t>12.09.2025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C62BB3D-6C65-4177-9FD2-C2FCC623542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p>
            <a:fld id="{896851B8-66B0-4382-A932-466799E12E49}" type="datetimeFigureOut">
              <a:rPr lang="ru-RU" smtClean="0"/>
              <a:t>12.09.2025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C62BB3D-6C65-4177-9FD2-C2FCC623542F}"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896851B8-66B0-4382-A932-466799E12E49}" type="datetimeFigureOut">
              <a:rPr lang="ru-RU" smtClean="0"/>
              <a:t>12.09.2025</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EC62BB3D-6C65-4177-9FD2-C2FCC623542F}"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96851B8-66B0-4382-A932-466799E12E49}" type="datetimeFigureOut">
              <a:rPr lang="ru-RU" smtClean="0"/>
              <a:t>12.09.2025</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C62BB3D-6C65-4177-9FD2-C2FCC623542F}"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learn.nubip.edu.ua/mod/glossary/showentry.php?eid=256049&amp;displayformat=dictionary" TargetMode="External"/><Relationship Id="rId2" Type="http://schemas.openxmlformats.org/officeDocument/2006/relationships/hyperlink" Target="https://elearn.nubip.edu.ua/mod/glossary/showentry.php?eid=255966&amp;displayformat=dictionary" TargetMode="External"/><Relationship Id="rId1" Type="http://schemas.openxmlformats.org/officeDocument/2006/relationships/slideLayout" Target="../slideLayouts/slideLayout2.xml"/><Relationship Id="rId6" Type="http://schemas.openxmlformats.org/officeDocument/2006/relationships/hyperlink" Target="https://elearn.nubip.edu.ua/mod/glossary/showentry.php?eid=255972&amp;displayformat=dictionary" TargetMode="External"/><Relationship Id="rId5" Type="http://schemas.openxmlformats.org/officeDocument/2006/relationships/hyperlink" Target="https://elearn.nubip.edu.ua/mod/glossary/showentry.php?eid=256035&amp;displayformat=dictionary" TargetMode="External"/><Relationship Id="rId4" Type="http://schemas.openxmlformats.org/officeDocument/2006/relationships/hyperlink" Target="https://elearn.nubip.edu.ua/mod/glossary/showentry.php?eid=256043&amp;displayformat=dictionary"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solidFill>
            <a:schemeClr val="bg2"/>
          </a:solidFill>
        </p:spPr>
        <p:txBody>
          <a:bodyPr/>
          <a:lstStyle/>
          <a:p>
            <a:pPr algn="ctr">
              <a:buNone/>
            </a:pPr>
            <a:endParaRPr lang="uk-UA" b="1" dirty="0" smtClean="0">
              <a:latin typeface="Times New Roman" pitchFamily="18" charset="0"/>
              <a:cs typeface="Times New Roman" pitchFamily="18" charset="0"/>
            </a:endParaRPr>
          </a:p>
          <a:p>
            <a:pPr algn="ctr">
              <a:buNone/>
            </a:pPr>
            <a:endParaRPr lang="uk-UA" b="1" dirty="0" smtClean="0">
              <a:latin typeface="Times New Roman" pitchFamily="18" charset="0"/>
              <a:cs typeface="Times New Roman" pitchFamily="18" charset="0"/>
            </a:endParaRPr>
          </a:p>
          <a:p>
            <a:pPr algn="ctr">
              <a:buNone/>
            </a:pPr>
            <a:endParaRPr lang="uk-UA" b="1" dirty="0" smtClean="0">
              <a:latin typeface="Times New Roman" pitchFamily="18" charset="0"/>
              <a:cs typeface="Times New Roman" pitchFamily="18" charset="0"/>
            </a:endParaRPr>
          </a:p>
          <a:p>
            <a:pPr algn="ctr">
              <a:buNone/>
            </a:pPr>
            <a:r>
              <a:rPr lang="uk-UA" b="1" dirty="0" smtClean="0">
                <a:latin typeface="Times New Roman" pitchFamily="18" charset="0"/>
                <a:cs typeface="Times New Roman" pitchFamily="18" charset="0"/>
              </a:rPr>
              <a:t>План</a:t>
            </a:r>
            <a:endParaRPr lang="ru-RU" b="1" dirty="0" smtClean="0">
              <a:latin typeface="Times New Roman" pitchFamily="18" charset="0"/>
              <a:cs typeface="Times New Roman" pitchFamily="18" charset="0"/>
            </a:endParaRPr>
          </a:p>
          <a:p>
            <a:pPr algn="ctr">
              <a:buNone/>
            </a:pPr>
            <a:r>
              <a:rPr lang="uk-UA" i="1" dirty="0" smtClean="0">
                <a:latin typeface="Times New Roman" pitchFamily="18" charset="0"/>
                <a:cs typeface="Times New Roman" pitchFamily="18" charset="0"/>
              </a:rPr>
              <a:t>1. Види нормативних документів</a:t>
            </a:r>
            <a:endParaRPr lang="ru-RU" i="1" dirty="0" smtClean="0">
              <a:latin typeface="Times New Roman" pitchFamily="18" charset="0"/>
              <a:cs typeface="Times New Roman" pitchFamily="18" charset="0"/>
            </a:endParaRPr>
          </a:p>
          <a:p>
            <a:pPr algn="ctr">
              <a:buNone/>
            </a:pPr>
            <a:r>
              <a:rPr lang="uk-UA" i="1" dirty="0" smtClean="0">
                <a:latin typeface="Times New Roman" pitchFamily="18" charset="0"/>
                <a:cs typeface="Times New Roman" pitchFamily="18" charset="0"/>
              </a:rPr>
              <a:t>2.Категорії стандартів в Україні.</a:t>
            </a:r>
            <a:endParaRPr lang="ru-RU" i="1" dirty="0" smtClean="0">
              <a:latin typeface="Times New Roman" pitchFamily="18" charset="0"/>
              <a:cs typeface="Times New Roman" pitchFamily="18" charset="0"/>
            </a:endParaRPr>
          </a:p>
          <a:p>
            <a:r>
              <a:rPr lang="uk-UA" dirty="0" smtClean="0"/>
              <a:t> </a:t>
            </a:r>
            <a:endParaRPr lang="ru-RU" dirty="0" smtClean="0"/>
          </a:p>
          <a:p>
            <a:endParaRPr lang="ru-RU" dirty="0"/>
          </a:p>
        </p:txBody>
      </p:sp>
      <p:sp>
        <p:nvSpPr>
          <p:cNvPr id="4" name="Заголовок 3"/>
          <p:cNvSpPr>
            <a:spLocks noGrp="1"/>
          </p:cNvSpPr>
          <p:nvPr>
            <p:ph type="title"/>
          </p:nvPr>
        </p:nvSpPr>
        <p:spPr>
          <a:xfrm>
            <a:off x="142844" y="274638"/>
            <a:ext cx="8543956" cy="1439850"/>
          </a:xfrm>
        </p:spPr>
        <p:txBody>
          <a:bodyPr>
            <a:normAutofit/>
          </a:bodyPr>
          <a:lstStyle/>
          <a:p>
            <a:pPr algn="just"/>
            <a:r>
              <a:rPr lang="uk-UA" sz="3600" dirty="0" smtClean="0">
                <a:latin typeface="Times New Roman" pitchFamily="18" charset="0"/>
                <a:cs typeface="Times New Roman" pitchFamily="18" charset="0"/>
              </a:rPr>
              <a:t>Тема 2. Нормативні документи  зі стандартизації</a:t>
            </a:r>
            <a:endParaRPr lang="ru-RU" sz="36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5650125"/>
          </a:xfrm>
        </p:spPr>
        <p:txBody>
          <a:bodyPr>
            <a:normAutofit/>
          </a:bodyPr>
          <a:lstStyle/>
          <a:p>
            <a:r>
              <a:rPr lang="uk-UA" b="1" dirty="0" smtClean="0">
                <a:latin typeface="Times New Roman" pitchFamily="18" charset="0"/>
                <a:cs typeface="Times New Roman" pitchFamily="18" charset="0"/>
              </a:rPr>
              <a:t>2. Категорії стандартів в Україні.</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Стандарти є обов’язковими в межах встановленої сфери їх дії та поділяються на наступні категорії:</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         </a:t>
            </a:r>
            <a:r>
              <a:rPr lang="uk-UA" i="1" dirty="0" smtClean="0">
                <a:latin typeface="Times New Roman" pitchFamily="18" charset="0"/>
                <a:cs typeface="Times New Roman" pitchFamily="18" charset="0"/>
              </a:rPr>
              <a:t>державні стандарти України (ДСТУ);</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         </a:t>
            </a:r>
            <a:r>
              <a:rPr lang="uk-UA" i="1" dirty="0" smtClean="0">
                <a:latin typeface="Times New Roman" pitchFamily="18" charset="0"/>
                <a:cs typeface="Times New Roman" pitchFamily="18" charset="0"/>
              </a:rPr>
              <a:t>галузеві стандарти України (ГСТУ);</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         </a:t>
            </a:r>
            <a:r>
              <a:rPr lang="uk-UA" i="1" dirty="0" smtClean="0">
                <a:latin typeface="Times New Roman" pitchFamily="18" charset="0"/>
                <a:cs typeface="Times New Roman" pitchFamily="18" charset="0"/>
              </a:rPr>
              <a:t>стандарти науково-технічних та інженерних товариств і спілок України (СТТУ);</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         </a:t>
            </a:r>
            <a:r>
              <a:rPr lang="uk-UA" i="1" dirty="0" smtClean="0">
                <a:latin typeface="Times New Roman" pitchFamily="18" charset="0"/>
                <a:cs typeface="Times New Roman" pitchFamily="18" charset="0"/>
              </a:rPr>
              <a:t>технічні умови України (ТУУ);</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         </a:t>
            </a:r>
            <a:r>
              <a:rPr lang="uk-UA" i="1" dirty="0" smtClean="0">
                <a:latin typeface="Times New Roman" pitchFamily="18" charset="0"/>
                <a:cs typeface="Times New Roman" pitchFamily="18" charset="0"/>
              </a:rPr>
              <a:t>стандарти організацій та підприємств (</a:t>
            </a:r>
            <a:r>
              <a:rPr lang="uk-UA" i="1" dirty="0" err="1" smtClean="0">
                <a:latin typeface="Times New Roman" pitchFamily="18" charset="0"/>
                <a:cs typeface="Times New Roman" pitchFamily="18" charset="0"/>
              </a:rPr>
              <a:t>СОУ</a:t>
            </a:r>
            <a:r>
              <a:rPr lang="uk-UA" i="1"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5650125"/>
          </a:xfrm>
        </p:spPr>
        <p:txBody>
          <a:bodyPr>
            <a:normAutofit/>
          </a:bodyPr>
          <a:lstStyle/>
          <a:p>
            <a:r>
              <a:rPr lang="uk-UA" b="1" dirty="0" smtClean="0"/>
              <a:t>Державні стандарти</a:t>
            </a:r>
            <a:r>
              <a:rPr lang="uk-UA" dirty="0" smtClean="0"/>
              <a:t> </a:t>
            </a:r>
            <a:r>
              <a:rPr lang="uk-UA" b="1" dirty="0" smtClean="0"/>
              <a:t>(ДСТУ)</a:t>
            </a:r>
            <a:r>
              <a:rPr lang="uk-UA" dirty="0" smtClean="0"/>
              <a:t> є обов’язковими для застосування всіма підприємствами, організаціями і установами у всіх галузях народного господарства. Вони розповсюджуються переважно на об’єкти міжгалузевого застосування, норми, параметри, вимоги, показники якості продукції, терміни, позначення та є необхідними для забезпечення єдності та взаємозв’язків різних областей науки і техніки, виробництва та міжгалузевого застосування.</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5650125"/>
          </a:xfrm>
          <a:solidFill>
            <a:schemeClr val="bg1">
              <a:lumMod val="95000"/>
            </a:schemeClr>
          </a:solidFill>
        </p:spPr>
        <p:txBody>
          <a:bodyPr>
            <a:normAutofit lnSpcReduction="10000"/>
          </a:bodyPr>
          <a:lstStyle/>
          <a:p>
            <a:pPr marL="109728" indent="0" algn="just">
              <a:buNone/>
            </a:pPr>
            <a:r>
              <a:rPr lang="uk-UA" dirty="0" smtClean="0">
                <a:latin typeface="Times New Roman" pitchFamily="18" charset="0"/>
                <a:cs typeface="Times New Roman" pitchFamily="18" charset="0"/>
              </a:rPr>
              <a:t>Номер стандарту відповідає міжнародному стандарту. За таким же принципом позначені стандарти прямого впровадження стандартів Міжнародної електротехнічної комісії (ІЕС), чи стандартів, прийнятих спільно цими організаціями (з індексом І80/ІЕС). Якщо позначення державного стандарту містить індекс ГОСТ, І</a:t>
            </a:r>
            <a:r>
              <a:rPr lang="en-US" dirty="0">
                <a:latin typeface="Times New Roman" pitchFamily="18" charset="0"/>
                <a:cs typeface="Times New Roman" pitchFamily="18" charset="0"/>
              </a:rPr>
              <a:t>S</a:t>
            </a:r>
            <a:r>
              <a:rPr lang="uk-UA" dirty="0" smtClean="0">
                <a:latin typeface="Times New Roman" pitchFamily="18" charset="0"/>
                <a:cs typeface="Times New Roman" pitchFamily="18" charset="0"/>
              </a:rPr>
              <a:t>О..., то такий державний стандарт України прийнято Міждержавною Радою як міждержавний і він затверджується державами-учасницями Угоди, що прийняли цей стандарт, як національний. Літерою Е позначаються стандарти на продукцію для внутрішнього ринку. Позначення стандарту на продукцію, що використовується тільки в атомній енергетиці, доповнене літерою А.</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472518" cy="6429396"/>
          </a:xfrm>
          <a:solidFill>
            <a:schemeClr val="bg2"/>
          </a:solidFill>
        </p:spPr>
        <p:txBody>
          <a:bodyPr>
            <a:normAutofit lnSpcReduction="10000"/>
          </a:bodyPr>
          <a:lstStyle/>
          <a:p>
            <a:pPr marL="109728" indent="0">
              <a:buNone/>
            </a:pPr>
            <a:r>
              <a:rPr lang="uk-UA" sz="2600" b="1" i="1" dirty="0" smtClean="0">
                <a:latin typeface="Times New Roman" pitchFamily="18" charset="0"/>
                <a:cs typeface="Times New Roman" pitchFamily="18" charset="0"/>
              </a:rPr>
              <a:t>Національні стандарти України </a:t>
            </a:r>
            <a:r>
              <a:rPr lang="uk-UA" sz="2600" dirty="0" smtClean="0">
                <a:latin typeface="Times New Roman" pitchFamily="18" charset="0"/>
                <a:cs typeface="Times New Roman" pitchFamily="18" charset="0"/>
              </a:rPr>
              <a:t>розробляються на:</a:t>
            </a:r>
            <a:endParaRPr lang="ru-RU" sz="2600" dirty="0" smtClean="0">
              <a:latin typeface="Times New Roman" pitchFamily="18" charset="0"/>
              <a:cs typeface="Times New Roman" pitchFamily="18" charset="0"/>
            </a:endParaRPr>
          </a:p>
          <a:p>
            <a:pPr>
              <a:buFont typeface="Wingdings" panose="05000000000000000000" pitchFamily="2" charset="2"/>
              <a:buChar char="Ø"/>
            </a:pPr>
            <a:r>
              <a:rPr lang="uk-UA" sz="2600" dirty="0" smtClean="0">
                <a:latin typeface="Times New Roman" pitchFamily="18" charset="0"/>
                <a:cs typeface="Times New Roman" pitchFamily="18" charset="0"/>
              </a:rPr>
              <a:t>- організаційно-методичні і загально-технічні об'єкти, а саме: організацію і проведення робіт зі стандартизації, науково-технічну термінологію, класифікацію і кодування техніко-економічної і соціальної інформації, технічну документацію, інформаційні технології, організацію робіт з метрології;</a:t>
            </a:r>
            <a:endParaRPr lang="ru-RU" sz="2600" dirty="0" smtClean="0">
              <a:latin typeface="Times New Roman" pitchFamily="18" charset="0"/>
              <a:cs typeface="Times New Roman" pitchFamily="18" charset="0"/>
            </a:endParaRPr>
          </a:p>
          <a:p>
            <a:pPr>
              <a:buFont typeface="Wingdings" panose="05000000000000000000" pitchFamily="2" charset="2"/>
              <a:buChar char="Ø"/>
            </a:pPr>
            <a:r>
              <a:rPr lang="uk-UA" sz="2600" dirty="0" smtClean="0">
                <a:latin typeface="Times New Roman" pitchFamily="18" charset="0"/>
                <a:cs typeface="Times New Roman" pitchFamily="18" charset="0"/>
              </a:rPr>
              <a:t>- вироби загальномашинобудівного використання;</a:t>
            </a:r>
            <a:endParaRPr lang="ru-RU" sz="2600" dirty="0" smtClean="0">
              <a:latin typeface="Times New Roman" pitchFamily="18" charset="0"/>
              <a:cs typeface="Times New Roman" pitchFamily="18" charset="0"/>
            </a:endParaRPr>
          </a:p>
          <a:p>
            <a:pPr>
              <a:buFont typeface="Wingdings" panose="05000000000000000000" pitchFamily="2" charset="2"/>
              <a:buChar char="Ø"/>
            </a:pPr>
            <a:r>
              <a:rPr lang="uk-UA" sz="2600" dirty="0" smtClean="0">
                <a:latin typeface="Times New Roman" pitchFamily="18" charset="0"/>
                <a:cs typeface="Times New Roman" pitchFamily="18" charset="0"/>
              </a:rPr>
              <a:t>- банківсько-фінансову систему, транспорт, зв'язок, енергосистему, охорону навколишнього середовища, оборону держави;</a:t>
            </a:r>
            <a:endParaRPr lang="ru-RU" sz="2600" dirty="0" smtClean="0">
              <a:latin typeface="Times New Roman" pitchFamily="18" charset="0"/>
              <a:cs typeface="Times New Roman" pitchFamily="18" charset="0"/>
            </a:endParaRPr>
          </a:p>
          <a:p>
            <a:pPr>
              <a:buFont typeface="Wingdings" panose="05000000000000000000" pitchFamily="2" charset="2"/>
              <a:buChar char="Ø"/>
            </a:pPr>
            <a:r>
              <a:rPr lang="uk-UA" sz="2600" dirty="0" smtClean="0">
                <a:latin typeface="Times New Roman" pitchFamily="18" charset="0"/>
                <a:cs typeface="Times New Roman" pitchFamily="18" charset="0"/>
              </a:rPr>
              <a:t>- продукцію міжгалузевого призначення;</a:t>
            </a:r>
            <a:endParaRPr lang="ru-RU" sz="2600" dirty="0" smtClean="0">
              <a:latin typeface="Times New Roman" pitchFamily="18" charset="0"/>
              <a:cs typeface="Times New Roman" pitchFamily="18" charset="0"/>
            </a:endParaRPr>
          </a:p>
          <a:p>
            <a:pPr>
              <a:buFont typeface="Wingdings" panose="05000000000000000000" pitchFamily="2" charset="2"/>
              <a:buChar char="Ø"/>
            </a:pPr>
            <a:r>
              <a:rPr lang="uk-UA" sz="2600" dirty="0" smtClean="0">
                <a:latin typeface="Times New Roman" pitchFamily="18" charset="0"/>
                <a:cs typeface="Times New Roman" pitchFamily="18" charset="0"/>
              </a:rPr>
              <a:t>- продукцію для населення і народного господарства;</a:t>
            </a:r>
            <a:endParaRPr lang="ru-RU" sz="2600" dirty="0" smtClean="0">
              <a:latin typeface="Times New Roman" pitchFamily="18" charset="0"/>
              <a:cs typeface="Times New Roman" pitchFamily="18" charset="0"/>
            </a:endParaRPr>
          </a:p>
          <a:p>
            <a:pPr>
              <a:buFont typeface="Wingdings" panose="05000000000000000000" pitchFamily="2" charset="2"/>
              <a:buChar char="Ø"/>
            </a:pPr>
            <a:r>
              <a:rPr lang="uk-UA" sz="2600" dirty="0" smtClean="0">
                <a:latin typeface="Times New Roman" pitchFamily="18" charset="0"/>
                <a:cs typeface="Times New Roman" pitchFamily="18" charset="0"/>
              </a:rPr>
              <a:t>- методи випробувань.</a:t>
            </a:r>
            <a:endParaRPr lang="ru-RU" sz="2600" dirty="0" smtClean="0">
              <a:latin typeface="Times New Roman" pitchFamily="18" charset="0"/>
              <a:cs typeface="Times New Roman" pitchFamily="18" charset="0"/>
            </a:endParaRPr>
          </a:p>
          <a:p>
            <a:pPr>
              <a:buFont typeface="Wingdings" panose="05000000000000000000" pitchFamily="2" charset="2"/>
              <a:buChar char="Ø"/>
            </a:pPr>
            <a:r>
              <a:rPr lang="uk-UA" sz="2600" i="1" dirty="0" smtClean="0">
                <a:latin typeface="Times New Roman" pitchFamily="18" charset="0"/>
                <a:cs typeface="Times New Roman" pitchFamily="18" charset="0"/>
              </a:rPr>
              <a:t>Національні стандарти містять обов'язкові і рекомендаційні вимоги.</a:t>
            </a:r>
            <a:endParaRPr lang="ru-RU" sz="2600" dirty="0" smtClean="0">
              <a:latin typeface="Times New Roman" pitchFamily="18" charset="0"/>
              <a:cs typeface="Times New Roman" pitchFamily="18" charset="0"/>
            </a:endParaRP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5721563"/>
          </a:xfrm>
          <a:solidFill>
            <a:schemeClr val="bg2"/>
          </a:solidFill>
        </p:spPr>
        <p:txBody>
          <a:bodyPr>
            <a:normAutofit fontScale="77500" lnSpcReduction="20000"/>
          </a:bodyPr>
          <a:lstStyle/>
          <a:p>
            <a:pPr marL="109728" indent="0">
              <a:buNone/>
            </a:pPr>
            <a:r>
              <a:rPr lang="uk-UA" b="1" dirty="0" smtClean="0">
                <a:latin typeface="Times New Roman" panose="02020603050405020304" pitchFamily="18" charset="0"/>
                <a:cs typeface="Times New Roman" panose="02020603050405020304" pitchFamily="18" charset="0"/>
              </a:rPr>
              <a:t>До обов'язкових відносяться:</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     ▪ вимоги, що стосуються безпеки продукції для життя, здоров'я і майна громадян, охорони навколишнього середовища, і вимоги до методів випробування цих показників;</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     ▪ вимоги техніки безпеки й охорони праці з посиланням на відповідні норми і правила;</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     ▪ метрологічні норми, правила, вимоги і положення, що забезпечують вірогідність і єдність вимірювань;</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     ▪ положення, що забезпечують технічну єдність при розробці, виготовленні, експлуатації або використання продукції.</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Обов'язкові вимоги національних стандартів підлягають безумовному виконанню на всій території України.</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Рекомендаційні вимоги національних стандартів України підлягають безумовному виконанню, якщо:</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     ▪ це передбачено чинними актами законодавства;</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     ▪ ці вимоги включені в договори на розробку, виготовлення і постачання продукції;</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uk-UA" dirty="0" smtClean="0">
                <a:latin typeface="Times New Roman" panose="02020603050405020304" pitchFamily="18" charset="0"/>
                <a:cs typeface="Times New Roman" panose="02020603050405020304" pitchFamily="18" charset="0"/>
              </a:rPr>
              <a:t>–     ▪ виробником (постачальником) продукції документально заявлено на відповідність продукції цим стандартам.</a:t>
            </a: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6429396"/>
          </a:xfrm>
          <a:solidFill>
            <a:schemeClr val="bg2"/>
          </a:solidFill>
        </p:spPr>
        <p:txBody>
          <a:bodyPr>
            <a:normAutofit fontScale="85000" lnSpcReduction="20000"/>
          </a:bodyPr>
          <a:lstStyle/>
          <a:p>
            <a:r>
              <a:rPr lang="uk-UA" b="1" dirty="0" smtClean="0">
                <a:latin typeface="Times New Roman" panose="02020603050405020304" pitchFamily="18" charset="0"/>
                <a:cs typeface="Times New Roman" panose="02020603050405020304" pitchFamily="18" charset="0"/>
              </a:rPr>
              <a:t>Галузеві стандарти (ГСТУ)</a:t>
            </a:r>
            <a:r>
              <a:rPr lang="uk-UA" dirty="0" smtClean="0">
                <a:latin typeface="Times New Roman" panose="02020603050405020304" pitchFamily="18" charset="0"/>
                <a:cs typeface="Times New Roman" panose="02020603050405020304" pitchFamily="18" charset="0"/>
              </a:rPr>
              <a:t> розробляють на продукцію (послуги) в разі відсутності державних стандартів України, або в разі необхідності встановлення вимог, які перевищують або доповнюють державних стандартів. Дані стандарти є обов’язковими для всіх підприємств і організацій даної галузі, а також для підприємств і організацій інших галузей, які застосовують (споживають) продукцію цієї галузі.</a:t>
            </a:r>
            <a:endParaRPr lang="ru-RU" dirty="0" smtClean="0">
              <a:latin typeface="Times New Roman" panose="02020603050405020304" pitchFamily="18" charset="0"/>
              <a:cs typeface="Times New Roman" panose="02020603050405020304" pitchFamily="18" charset="0"/>
            </a:endParaRPr>
          </a:p>
          <a:p>
            <a:r>
              <a:rPr lang="uk-UA" dirty="0" smtClean="0">
                <a:latin typeface="Times New Roman" panose="02020603050405020304" pitchFamily="18" charset="0"/>
                <a:cs typeface="Times New Roman" panose="02020603050405020304" pitchFamily="18" charset="0"/>
              </a:rPr>
              <a:t>Об'єктами галузевої стандартизації можуть бути: продукція, процеси і послуги, застосовувані в галузі; правила, що стосуються організації робіт з галузевої стандартизації; типові конструкції виробів галузевого застосування (інструменти, кріпильні деталі і т.п.); правила метрологічного забезпечення в галузі. Діапазон застосовності галузевих стандартів обмежується підприємствами, підвідомчими державному органу управління, що прийняли даний стандарт. На добровільній основі можливе використання цих стандартів суб'єктами господарської діяльності іншого підпорядкування.</a:t>
            </a:r>
            <a:endParaRPr lang="ru-RU" dirty="0" smtClean="0">
              <a:latin typeface="Times New Roman" panose="02020603050405020304" pitchFamily="18" charset="0"/>
              <a:cs typeface="Times New Roman" panose="02020603050405020304" pitchFamily="18" charset="0"/>
            </a:endParaRPr>
          </a:p>
          <a:p>
            <a:pPr>
              <a:buNone/>
            </a:pPr>
            <a:endParaRPr lang="ru-RU" dirty="0" smtClean="0">
              <a:latin typeface="Times New Roman" panose="02020603050405020304" pitchFamily="18" charset="0"/>
              <a:cs typeface="Times New Roman" panose="02020603050405020304" pitchFamily="18" charset="0"/>
            </a:endParaRPr>
          </a:p>
          <a:p>
            <a:r>
              <a:rPr lang="uk-UA" dirty="0" smtClean="0">
                <a:latin typeface="Times New Roman" panose="02020603050405020304" pitchFamily="18" charset="0"/>
                <a:cs typeface="Times New Roman" panose="02020603050405020304" pitchFamily="18" charset="0"/>
              </a:rPr>
              <a:t>Обов’язкові вимоги ГСТУ не повинні суперечити вимогам ДСТУ.</a:t>
            </a:r>
            <a:endParaRPr lang="ru-RU" dirty="0" smtClean="0">
              <a:latin typeface="Times New Roman" panose="02020603050405020304" pitchFamily="18" charset="0"/>
              <a:cs typeface="Times New Roman" panose="02020603050405020304" pitchFamily="18" charset="0"/>
            </a:endParaRP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071678"/>
            <a:ext cx="8229600" cy="3935613"/>
          </a:xfrm>
          <a:solidFill>
            <a:schemeClr val="bg2"/>
          </a:solidFill>
        </p:spPr>
        <p:txBody>
          <a:bodyPr>
            <a:normAutofit fontScale="85000" lnSpcReduction="20000"/>
          </a:bodyPr>
          <a:lstStyle/>
          <a:p>
            <a:r>
              <a:rPr lang="uk-UA" i="1" dirty="0" smtClean="0">
                <a:latin typeface="Times New Roman" pitchFamily="18" charset="0"/>
                <a:cs typeface="Times New Roman" pitchFamily="18" charset="0"/>
              </a:rPr>
              <a:t>ТУ розробляють за таких умов:</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 якщо вони необхідні для виконання вимог законодавства, нормативно-правових актів чи технічних регламентів або вони передбачені цими документами,</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 немає національних (міждержавних) стандартів виду «технічні умови» на розроблювану продукцію</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 якщо потрібно конкретизувати, долучити або підвищити вимоги чинних стандартів на дану продукцію, розширити асортимент. </a:t>
            </a:r>
          </a:p>
          <a:p>
            <a:r>
              <a:rPr lang="uk-UA" dirty="0" smtClean="0">
                <a:latin typeface="Times New Roman" pitchFamily="18" charset="0"/>
                <a:cs typeface="Times New Roman" pitchFamily="18" charset="0"/>
              </a:rPr>
              <a:t>Неприпустимо вводити в ТУ положення, що призводять до зниження якості продукції або ускладнюють її ідентифікацію.</a:t>
            </a:r>
            <a:endParaRPr lang="ru-RU"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a:xfrm>
            <a:off x="457200" y="274638"/>
            <a:ext cx="8229600" cy="1654164"/>
          </a:xfrm>
          <a:solidFill>
            <a:schemeClr val="bg2"/>
          </a:solidFill>
        </p:spPr>
        <p:txBody>
          <a:bodyPr>
            <a:normAutofit fontScale="90000"/>
          </a:bodyPr>
          <a:lstStyle/>
          <a:p>
            <a:r>
              <a:rPr lang="uk-UA" sz="2700" b="0" dirty="0" smtClean="0">
                <a:latin typeface="Times New Roman" pitchFamily="18" charset="0"/>
                <a:cs typeface="Times New Roman" pitchFamily="18" charset="0"/>
              </a:rPr>
              <a:t>Технічні умови (ТУУ) є невід’ємною частиною комплексу технічної документації на продукцію (вироби, матеріали, речовини, послуги), яка встановлює комплекс вимог на її виготовлення та кінцевий контроль.</a:t>
            </a:r>
            <a:r>
              <a:rPr lang="ru-RU" dirty="0" smtClean="0"/>
              <a:t/>
            </a:r>
            <a:br>
              <a:rPr lang="ru-RU" dirty="0" smtClean="0"/>
            </a:b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500042"/>
            <a:ext cx="8229600" cy="5507249"/>
          </a:xfrm>
          <a:solidFill>
            <a:schemeClr val="bg2"/>
          </a:solidFill>
        </p:spPr>
        <p:txBody>
          <a:bodyPr>
            <a:normAutofit fontScale="92500" lnSpcReduction="10000"/>
          </a:bodyPr>
          <a:lstStyle/>
          <a:p>
            <a:r>
              <a:rPr lang="uk-UA" b="1" dirty="0" smtClean="0">
                <a:latin typeface="Times New Roman" pitchFamily="18" charset="0"/>
                <a:cs typeface="Times New Roman" pitchFamily="18" charset="0"/>
              </a:rPr>
              <a:t>Стандарти підприємств (</a:t>
            </a:r>
            <a:r>
              <a:rPr lang="uk-UA" b="1" dirty="0" err="1" smtClean="0">
                <a:latin typeface="Times New Roman" pitchFamily="18" charset="0"/>
                <a:cs typeface="Times New Roman" pitchFamily="18" charset="0"/>
              </a:rPr>
              <a:t>СОУ</a:t>
            </a:r>
            <a:r>
              <a:rPr lang="uk-UA" b="1" dirty="0" smtClean="0">
                <a:latin typeface="Times New Roman" pitchFamily="18" charset="0"/>
                <a:cs typeface="Times New Roman" pitchFamily="18" charset="0"/>
              </a:rPr>
              <a:t>)</a:t>
            </a:r>
            <a:r>
              <a:rPr lang="uk-UA" dirty="0" smtClean="0">
                <a:latin typeface="Times New Roman" pitchFamily="18" charset="0"/>
                <a:cs typeface="Times New Roman" pitchFamily="18" charset="0"/>
              </a:rPr>
              <a:t> розробляють на продукцію (процеси, послуги), яку виробляють та застосовують (здійснюють, надають) лише на конкретному підприємстві.</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Об'єктами стандартизації в цьому випадку звичайно є складові організації й управління виробництвом, удосконалювання яких - головна мета стандартизації на даному рівні. Крім того, стандартизація на підприємстві може торкатися і продукції, виробленої цим підприємством. Тоді об'єктами стандарту підприємства будуть складові частини продукції, технологічне оснащення й інструменти, загальні технологічні норми процесу виробництва цієї продукції. Стандарти підприємств можуть містити вимоги до різного роду послугам внутрішнього характеру.</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5578687"/>
          </a:xfrm>
          <a:solidFill>
            <a:schemeClr val="bg2"/>
          </a:solidFill>
        </p:spPr>
        <p:txBody>
          <a:bodyPr/>
          <a:lstStyle/>
          <a:p>
            <a:r>
              <a:rPr lang="uk-UA" sz="3600" b="1" dirty="0" smtClean="0">
                <a:latin typeface="Times New Roman" pitchFamily="18" charset="0"/>
                <a:cs typeface="Times New Roman" pitchFamily="18" charset="0"/>
              </a:rPr>
              <a:t>Правила присвоєння номерів і позначення </a:t>
            </a:r>
            <a:r>
              <a:rPr lang="uk-UA" sz="3600" dirty="0" smtClean="0">
                <a:latin typeface="Times New Roman" pitchFamily="18" charset="0"/>
                <a:cs typeface="Times New Roman" pitchFamily="18" charset="0"/>
              </a:rPr>
              <a:t>року для національних нормативних документів відповідно до ДСТУ 1.5-93, технічних умов – ДСТУ 1.3-93. Приймаючи міжнародний або регіональний стандарт, його позначають відповідно до </a:t>
            </a:r>
          </a:p>
          <a:p>
            <a:pPr>
              <a:buNone/>
            </a:pPr>
            <a:r>
              <a:rPr lang="uk-UA" sz="3600" dirty="0" smtClean="0">
                <a:latin typeface="Times New Roman" pitchFamily="18" charset="0"/>
                <a:cs typeface="Times New Roman" pitchFamily="18" charset="0"/>
              </a:rPr>
              <a:t>ДСТУ 1.7-93.</a:t>
            </a:r>
            <a:endParaRPr lang="ru-RU" sz="3600" dirty="0" smtClean="0">
              <a:latin typeface="Times New Roman" pitchFamily="18" charset="0"/>
              <a:cs typeface="Times New Roman" pitchFamily="18" charset="0"/>
            </a:endParaRP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500042"/>
            <a:ext cx="8229600" cy="5507249"/>
          </a:xfrm>
          <a:solidFill>
            <a:schemeClr val="bg2"/>
          </a:solidFill>
        </p:spPr>
        <p:txBody>
          <a:bodyPr>
            <a:normAutofit/>
          </a:bodyPr>
          <a:lstStyle/>
          <a:p>
            <a:r>
              <a:rPr lang="uk-UA" dirty="0" smtClean="0">
                <a:latin typeface="Times New Roman" pitchFamily="18" charset="0"/>
                <a:cs typeface="Times New Roman" pitchFamily="18" charset="0"/>
              </a:rPr>
              <a:t>Національні стандарти України позначаються так:</a:t>
            </a:r>
            <a:endParaRPr lang="ru-RU" dirty="0" smtClean="0">
              <a:latin typeface="Times New Roman" pitchFamily="18" charset="0"/>
              <a:cs typeface="Times New Roman" pitchFamily="18" charset="0"/>
            </a:endParaRPr>
          </a:p>
          <a:p>
            <a:r>
              <a:rPr lang="uk-UA" i="1" dirty="0" smtClean="0">
                <a:latin typeface="Times New Roman" pitchFamily="18" charset="0"/>
                <a:cs typeface="Times New Roman" pitchFamily="18" charset="0"/>
              </a:rPr>
              <a:t>ДСТУ 4161-2003. Система управління безпечністю харчових продуктів. Вимоги</a:t>
            </a:r>
            <a:r>
              <a:rPr lang="uk-UA"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Якщо стандарт нормалізований зі стандартом ІSO він позначається так:</a:t>
            </a:r>
            <a:endParaRPr lang="ru-RU" dirty="0" smtClean="0">
              <a:latin typeface="Times New Roman" pitchFamily="18" charset="0"/>
              <a:cs typeface="Times New Roman" pitchFamily="18" charset="0"/>
            </a:endParaRPr>
          </a:p>
          <a:p>
            <a:r>
              <a:rPr lang="uk-UA" i="1" dirty="0" smtClean="0">
                <a:latin typeface="Times New Roman" pitchFamily="18" charset="0"/>
                <a:cs typeface="Times New Roman" pitchFamily="18" charset="0"/>
              </a:rPr>
              <a:t>ДСТУ ISО 9001-2001. Система управління якістю. Вимоги.</a:t>
            </a:r>
            <a:endParaRPr lang="ru-RU"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Позначення державного стандарту України, прийнятого Міжнародною радою як ГОСТ, доповнюється позначенням ГОСТ, (пишеться також у дужках під позначенням ДСТУ).</a:t>
            </a:r>
            <a:r>
              <a:rPr lang="ru-RU" dirty="0" smtClean="0">
                <a:latin typeface="Times New Roman" pitchFamily="18" charset="0"/>
                <a:cs typeface="Times New Roman" pitchFamily="18" charset="0"/>
              </a:rPr>
              <a:t>         </a:t>
            </a:r>
            <a:r>
              <a:rPr lang="uk-UA" i="1" dirty="0" smtClean="0">
                <a:latin typeface="Times New Roman" pitchFamily="18" charset="0"/>
                <a:cs typeface="Times New Roman" pitchFamily="18" charset="0"/>
              </a:rPr>
              <a:t>ДСТУ ГОСТ 30830:2003. Трансформатори силові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57158" y="0"/>
            <a:ext cx="8786842" cy="6858000"/>
          </a:xfrm>
          <a:solidFill>
            <a:schemeClr val="bg2"/>
          </a:solidFill>
        </p:spPr>
        <p:txBody>
          <a:bodyPr>
            <a:normAutofit fontScale="25000" lnSpcReduction="20000"/>
          </a:bodyPr>
          <a:lstStyle/>
          <a:p>
            <a:r>
              <a:rPr lang="uk-UA" sz="6400" dirty="0" smtClean="0">
                <a:latin typeface="Times New Roman" pitchFamily="18" charset="0"/>
                <a:cs typeface="Times New Roman" pitchFamily="18" charset="0"/>
              </a:rPr>
              <a:t>Відповідно  </a:t>
            </a:r>
            <a:r>
              <a:rPr lang="uk-UA" sz="6400" dirty="0" err="1" smtClean="0">
                <a:latin typeface="Times New Roman" pitchFamily="18" charset="0"/>
                <a:cs typeface="Times New Roman" pitchFamily="18" charset="0"/>
              </a:rPr>
              <a:t>дПоліпшення</a:t>
            </a:r>
            <a:r>
              <a:rPr lang="uk-UA" sz="6400" dirty="0" smtClean="0">
                <a:latin typeface="Times New Roman" pitchFamily="18" charset="0"/>
                <a:cs typeface="Times New Roman" pitchFamily="18" charset="0"/>
              </a:rPr>
              <a:t> якості та конкурентоспроможності </a:t>
            </a:r>
            <a:r>
              <a:rPr lang="uk-UA" sz="6400" dirty="0" smtClean="0">
                <a:latin typeface="Times New Roman" pitchFamily="18" charset="0"/>
                <a:cs typeface="Times New Roman" pitchFamily="18" charset="0"/>
                <a:hlinkClick r:id="rId2" tooltip="Глосарій: Товар"/>
              </a:rPr>
              <a:t>товар</a:t>
            </a:r>
            <a:r>
              <a:rPr lang="uk-UA" sz="6400" dirty="0" smtClean="0">
                <a:latin typeface="Times New Roman" pitchFamily="18" charset="0"/>
                <a:cs typeface="Times New Roman" pitchFamily="18" charset="0"/>
              </a:rPr>
              <a:t>ів (процесів,  робіт,  послуг) можливе тільки на основі </a:t>
            </a:r>
            <a:r>
              <a:rPr lang="uk-UA" sz="6400" b="1" dirty="0" smtClean="0">
                <a:latin typeface="Times New Roman" pitchFamily="18" charset="0"/>
                <a:cs typeface="Times New Roman" pitchFamily="18" charset="0"/>
                <a:hlinkClick r:id="rId3" tooltip="Глосарій: Стандарт"/>
              </a:rPr>
              <a:t>стандарт</a:t>
            </a:r>
            <a:r>
              <a:rPr lang="uk-UA" sz="6400" b="1" dirty="0" smtClean="0">
                <a:latin typeface="Times New Roman" pitchFamily="18" charset="0"/>
                <a:cs typeface="Times New Roman" pitchFamily="18" charset="0"/>
              </a:rPr>
              <a:t>изації. </a:t>
            </a:r>
            <a:r>
              <a:rPr lang="uk-UA" sz="6400" dirty="0" smtClean="0">
                <a:latin typeface="Times New Roman" pitchFamily="18" charset="0"/>
                <a:cs typeface="Times New Roman" pitchFamily="18" charset="0"/>
              </a:rPr>
              <a:t>Вона регламентує  вимоги  до якості  продукції,  ефективно  вирішує проблеми спеціалізації, визначає найбільш раціональні  способи виробництва продукції і переробки сировини, здійснює управління якістю товарів у виробництві та сфері обігу.</a:t>
            </a:r>
          </a:p>
          <a:p>
            <a:r>
              <a:rPr lang="uk-UA" sz="6400" dirty="0" smtClean="0">
                <a:latin typeface="Times New Roman" pitchFamily="18" charset="0"/>
                <a:cs typeface="Times New Roman" pitchFamily="18" charset="0"/>
              </a:rPr>
              <a:t>На  сьогоднішній  день  правові  та  організаційні  засади стандартизації  в  Україні  установлені  в  Законі  України </a:t>
            </a:r>
            <a:r>
              <a:rPr lang="uk-UA" sz="6400" b="1" dirty="0" smtClean="0">
                <a:latin typeface="Times New Roman" pitchFamily="18" charset="0"/>
                <a:cs typeface="Times New Roman" pitchFamily="18" charset="0"/>
              </a:rPr>
              <a:t>«Про  стандартизацію». </a:t>
            </a:r>
            <a:r>
              <a:rPr lang="uk-UA" sz="6400" dirty="0" smtClean="0">
                <a:latin typeface="Times New Roman" pitchFamily="18" charset="0"/>
                <a:cs typeface="Times New Roman" pitchFamily="18" charset="0"/>
              </a:rPr>
              <a:t> Цей  Закон  регулює  відносини, пов’язані  з  діяльністю  у  сфері  стандартизації  та застосуванням її результатів. </a:t>
            </a:r>
          </a:p>
          <a:p>
            <a:r>
              <a:rPr lang="uk-UA" sz="6400" dirty="0" smtClean="0">
                <a:latin typeface="Times New Roman" pitchFamily="18" charset="0"/>
                <a:cs typeface="Times New Roman" pitchFamily="18" charset="0"/>
              </a:rPr>
              <a:t>Дія </a:t>
            </a:r>
            <a:r>
              <a:rPr lang="uk-UA" sz="6400" b="1" dirty="0" smtClean="0">
                <a:latin typeface="Times New Roman" pitchFamily="18" charset="0"/>
                <a:cs typeface="Times New Roman" pitchFamily="18" charset="0"/>
              </a:rPr>
              <a:t> ЗУ  «Про  стандартизацію» </a:t>
            </a:r>
            <a:r>
              <a:rPr lang="uk-UA" sz="6400" dirty="0" smtClean="0">
                <a:latin typeface="Times New Roman" pitchFamily="18" charset="0"/>
                <a:cs typeface="Times New Roman" pitchFamily="18" charset="0"/>
              </a:rPr>
              <a:t> не  поширюється  на санітарні  заходи  безпечності  харчових  продуктів, </a:t>
            </a:r>
            <a:r>
              <a:rPr lang="uk-UA" sz="6400" dirty="0" err="1" smtClean="0">
                <a:latin typeface="Times New Roman" pitchFamily="18" charset="0"/>
                <a:cs typeface="Times New Roman" pitchFamily="18" charset="0"/>
              </a:rPr>
              <a:t>ветеринарно</a:t>
            </a:r>
            <a:r>
              <a:rPr lang="uk-UA" sz="6400" dirty="0" smtClean="0">
                <a:latin typeface="Times New Roman" pitchFamily="18" charset="0"/>
                <a:cs typeface="Times New Roman" pitchFamily="18" charset="0"/>
              </a:rPr>
              <a:t> санітарні  та  </a:t>
            </a:r>
            <a:r>
              <a:rPr lang="uk-UA" sz="6400" dirty="0" err="1" smtClean="0">
                <a:latin typeface="Times New Roman" pitchFamily="18" charset="0"/>
                <a:cs typeface="Times New Roman" pitchFamily="18" charset="0"/>
              </a:rPr>
              <a:t>фітосанітарні</a:t>
            </a:r>
            <a:r>
              <a:rPr lang="uk-UA" sz="6400" dirty="0" smtClean="0">
                <a:latin typeface="Times New Roman" pitchFamily="18" charset="0"/>
                <a:cs typeface="Times New Roman" pitchFamily="18" charset="0"/>
              </a:rPr>
              <a:t>  заходи,  будівельні норми,  лікарські  засоби,  військові  стандарти,  </a:t>
            </a:r>
            <a:r>
              <a:rPr lang="uk-UA" sz="6400" dirty="0" err="1" smtClean="0">
                <a:latin typeface="Times New Roman" pitchFamily="18" charset="0"/>
                <a:cs typeface="Times New Roman" pitchFamily="18" charset="0"/>
              </a:rPr>
              <a:t>стандарти</a:t>
            </a:r>
            <a:r>
              <a:rPr lang="uk-UA" sz="6400" dirty="0" smtClean="0">
                <a:latin typeface="Times New Roman" pitchFamily="18" charset="0"/>
                <a:cs typeface="Times New Roman" pitchFamily="18" charset="0"/>
              </a:rPr>
              <a:t> медичної допомоги, бухгалтерського обліку, оцінки майна, освіти  та  інші  соціальні  стандарти,  передбачені законодавством.</a:t>
            </a:r>
          </a:p>
          <a:p>
            <a:r>
              <a:rPr lang="uk-UA" sz="6400" dirty="0" smtClean="0">
                <a:latin typeface="Times New Roman" pitchFamily="18" charset="0"/>
                <a:cs typeface="Times New Roman" pitchFamily="18" charset="0"/>
              </a:rPr>
              <a:t>о  ЗУ  «Про  стандартизацію», </a:t>
            </a:r>
            <a:r>
              <a:rPr lang="uk-UA" sz="6400" dirty="0" smtClean="0">
                <a:latin typeface="Times New Roman" pitchFamily="18" charset="0"/>
                <a:cs typeface="Times New Roman" pitchFamily="18" charset="0"/>
                <a:hlinkClick r:id="rId4" tooltip="Глосарій: Стандартизація"/>
              </a:rPr>
              <a:t>стандартизація</a:t>
            </a:r>
            <a:r>
              <a:rPr lang="uk-UA" sz="6400" dirty="0" smtClean="0">
                <a:latin typeface="Times New Roman" pitchFamily="18" charset="0"/>
                <a:cs typeface="Times New Roman" pitchFamily="18" charset="0"/>
              </a:rPr>
              <a:t>  –  діяльність, що полягає в установленні положень для загального та неодноразового використання щодо  наявних  або  потенційних  завдань  і  спрямована  на досягнення  оптимального  ступеня  впорядкованості  в певній сфері. </a:t>
            </a:r>
          </a:p>
          <a:p>
            <a:r>
              <a:rPr lang="uk-UA" sz="6400" dirty="0" smtClean="0">
                <a:latin typeface="Times New Roman" pitchFamily="18" charset="0"/>
                <a:cs typeface="Times New Roman" pitchFamily="18" charset="0"/>
              </a:rPr>
              <a:t>Ця  діяльність  складається  з  процесів розроблення, видання та застосування стандартів.</a:t>
            </a:r>
          </a:p>
          <a:p>
            <a:r>
              <a:rPr lang="uk-UA" sz="6400" dirty="0" smtClean="0">
                <a:latin typeface="Times New Roman" pitchFamily="18" charset="0"/>
                <a:cs typeface="Times New Roman" pitchFamily="18" charset="0"/>
              </a:rPr>
              <a:t>Стандартизація  встановлює  єдині,  найбільш  раціональні для  економіки  норми,  параметри,  розміри  продукції (процесів,  робіт,  послуг),  вимоги  до  якості  та  технології виготовлення,  методи  контролю  та  випробувань, правила пакування, </a:t>
            </a:r>
            <a:r>
              <a:rPr lang="uk-UA" sz="6400" dirty="0" smtClean="0">
                <a:latin typeface="Times New Roman" pitchFamily="18" charset="0"/>
                <a:cs typeface="Times New Roman" pitchFamily="18" charset="0"/>
                <a:hlinkClick r:id="rId5" tooltip="Глосарій: Маркування"/>
              </a:rPr>
              <a:t>маркування</a:t>
            </a:r>
            <a:r>
              <a:rPr lang="uk-UA" sz="6400" dirty="0" smtClean="0">
                <a:latin typeface="Times New Roman" pitchFamily="18" charset="0"/>
                <a:cs typeface="Times New Roman" pitchFamily="18" charset="0"/>
              </a:rPr>
              <a:t>, транспортування та  зберігання.</a:t>
            </a:r>
          </a:p>
          <a:p>
            <a:r>
              <a:rPr lang="uk-UA" sz="6400" dirty="0" smtClean="0">
                <a:latin typeface="Times New Roman" pitchFamily="18" charset="0"/>
                <a:cs typeface="Times New Roman" pitchFamily="18" charset="0"/>
              </a:rPr>
              <a:t>Важливі  переваги  стандартизації полягають у підвищенні відповідності продукції, процесів і послуг для їх  використання  за  </a:t>
            </a:r>
            <a:r>
              <a:rPr lang="uk-UA" sz="6400" dirty="0" smtClean="0">
                <a:latin typeface="Times New Roman" pitchFamily="18" charset="0"/>
                <a:cs typeface="Times New Roman" pitchFamily="18" charset="0"/>
                <a:hlinkClick r:id="rId6" tooltip="Глосарій: Призначення"/>
              </a:rPr>
              <a:t>призначення</a:t>
            </a:r>
            <a:r>
              <a:rPr lang="uk-UA" sz="6400" dirty="0" smtClean="0">
                <a:latin typeface="Times New Roman" pitchFamily="18" charset="0"/>
                <a:cs typeface="Times New Roman" pitchFamily="18" charset="0"/>
              </a:rPr>
              <a:t>м,  у  запобіганні виникненню  бар’єрів  у  торгівлі  та  сприянні  науково-технічній співпрац</a:t>
            </a:r>
            <a:r>
              <a:rPr lang="uk-UA" sz="5600" b="1" dirty="0" smtClean="0">
                <a:latin typeface="Times New Roman" pitchFamily="18" charset="0"/>
                <a:cs typeface="Times New Roman" pitchFamily="18" charset="0"/>
              </a:rPr>
              <a:t>і.</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solidFill>
            <a:schemeClr val="accent1">
              <a:lumMod val="20000"/>
              <a:lumOff val="80000"/>
            </a:schemeClr>
          </a:solidFill>
        </p:spPr>
        <p:txBody>
          <a:bodyPr>
            <a:normAutofit fontScale="92500" lnSpcReduction="10000"/>
          </a:bodyPr>
          <a:lstStyle/>
          <a:p>
            <a:r>
              <a:rPr lang="uk-UA" dirty="0" smtClean="0">
                <a:latin typeface="Times New Roman" pitchFamily="18" charset="0"/>
                <a:cs typeface="Times New Roman" pitchFamily="18" charset="0"/>
              </a:rPr>
              <a:t>нормативний документ, який встановлює для загального і багаторазового застосування правила, загальні принципи або характеристики, які стосуються діяльності або її результатів, з метою досягнення оптимального ступеня впорядкованості у певній галузі, розроблений у встановленому порядку на основі консенсусу </a:t>
            </a:r>
            <a:r>
              <a:rPr lang="uk-UA" i="1" dirty="0" smtClean="0">
                <a:latin typeface="Times New Roman" pitchFamily="18" charset="0"/>
                <a:cs typeface="Times New Roman" pitchFamily="18" charset="0"/>
              </a:rPr>
              <a:t>(консенсус – загальна згода, яка характеризується відсутністю серйозних заперечень у суттєвих питаннях в більшості із зацікавлених сторін та досягається в результаті процедури, спрямованої на врахування думки всіх сторін та зближення розбіжних точок зору).</a:t>
            </a:r>
            <a:endParaRPr lang="ru-RU"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a:solidFill>
            <a:schemeClr val="accent1">
              <a:lumMod val="20000"/>
              <a:lumOff val="80000"/>
            </a:schemeClr>
          </a:solidFill>
        </p:spPr>
        <p:txBody>
          <a:bodyPr/>
          <a:lstStyle/>
          <a:p>
            <a:r>
              <a:rPr lang="uk-UA" dirty="0" smtClean="0">
                <a:latin typeface="Times New Roman" panose="02020603050405020304" pitchFamily="18" charset="0"/>
                <a:cs typeface="Times New Roman" panose="02020603050405020304" pitchFamily="18" charset="0"/>
              </a:rPr>
              <a:t>Стандарт – це </a:t>
            </a:r>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5650125"/>
          </a:xfrm>
          <a:solidFill>
            <a:schemeClr val="accent1">
              <a:lumMod val="20000"/>
              <a:lumOff val="80000"/>
            </a:schemeClr>
          </a:solidFill>
        </p:spPr>
        <p:txBody>
          <a:bodyPr>
            <a:normAutofit fontScale="85000" lnSpcReduction="10000"/>
          </a:bodyPr>
          <a:lstStyle/>
          <a:p>
            <a:pPr algn="just"/>
            <a:r>
              <a:rPr lang="uk-UA" b="1" i="1" dirty="0" smtClean="0">
                <a:latin typeface="Times New Roman" pitchFamily="18" charset="0"/>
                <a:cs typeface="Times New Roman" pitchFamily="18" charset="0"/>
              </a:rPr>
              <a:t>Міжнародний і регіональний стандарти</a:t>
            </a:r>
            <a:r>
              <a:rPr lang="uk-UA"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стандарти</a:t>
            </a:r>
            <a:r>
              <a:rPr lang="uk-UA" dirty="0" smtClean="0">
                <a:latin typeface="Times New Roman" pitchFamily="18" charset="0"/>
                <a:cs typeface="Times New Roman" pitchFamily="18" charset="0"/>
              </a:rPr>
              <a:t>, прийняті відповідно міжнародним і регіональним органом стандартизації.</a:t>
            </a:r>
            <a:endParaRPr lang="ru-RU" dirty="0" smtClean="0">
              <a:latin typeface="Times New Roman" pitchFamily="18" charset="0"/>
              <a:cs typeface="Times New Roman" pitchFamily="18" charset="0"/>
            </a:endParaRPr>
          </a:p>
          <a:p>
            <a:pPr algn="just"/>
            <a:r>
              <a:rPr lang="uk-UA" b="1" i="1" dirty="0" smtClean="0">
                <a:latin typeface="Times New Roman" pitchFamily="18" charset="0"/>
                <a:cs typeface="Times New Roman" pitchFamily="18" charset="0"/>
              </a:rPr>
              <a:t>Національні стандарти </a:t>
            </a:r>
            <a:r>
              <a:rPr lang="uk-UA" b="1" dirty="0" smtClean="0">
                <a:latin typeface="Times New Roman" pitchFamily="18" charset="0"/>
                <a:cs typeface="Times New Roman" pitchFamily="18" charset="0"/>
              </a:rPr>
              <a:t>–</a:t>
            </a:r>
            <a:r>
              <a:rPr lang="uk-UA" dirty="0" smtClean="0">
                <a:latin typeface="Times New Roman" pitchFamily="18" charset="0"/>
                <a:cs typeface="Times New Roman" pitchFamily="18" charset="0"/>
              </a:rPr>
              <a:t> державні стандарти України, прийняті центральним органом виконавчої влади в області стандартизації і доступні для широкого кола користувачів.</a:t>
            </a:r>
            <a:endParaRPr lang="ru-RU"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За існуючими нормами стандартизації стандарти періодично (</a:t>
            </a:r>
            <a:r>
              <a:rPr lang="uk-UA" b="1" dirty="0" smtClean="0">
                <a:latin typeface="Times New Roman" pitchFamily="18" charset="0"/>
                <a:cs typeface="Times New Roman" pitchFamily="18" charset="0"/>
              </a:rPr>
              <a:t>не менше одного разу на п’ять років) </a:t>
            </a:r>
            <a:r>
              <a:rPr lang="uk-UA" dirty="0" smtClean="0">
                <a:latin typeface="Times New Roman" pitchFamily="18" charset="0"/>
                <a:cs typeface="Times New Roman" pitchFamily="18" charset="0"/>
              </a:rPr>
              <a:t>переглядаються для внесення змін, щоб їх вимоги відповідали рівню науково-технічного прогресу, або, узгодження термінології ISO/IEC.</a:t>
            </a:r>
            <a:endParaRPr lang="ru-RU" dirty="0" smtClean="0">
              <a:latin typeface="Times New Roman" pitchFamily="18" charset="0"/>
              <a:cs typeface="Times New Roman" pitchFamily="18" charset="0"/>
            </a:endParaRPr>
          </a:p>
          <a:p>
            <a:pPr algn="just"/>
            <a:r>
              <a:rPr lang="uk-UA" b="1" dirty="0" smtClean="0">
                <a:latin typeface="Times New Roman" pitchFamily="18" charset="0"/>
                <a:cs typeface="Times New Roman" pitchFamily="18" charset="0"/>
              </a:rPr>
              <a:t>Кодекс усталеної практики</a:t>
            </a:r>
            <a:r>
              <a:rPr lang="uk-UA" dirty="0" smtClean="0">
                <a:latin typeface="Times New Roman" pitchFamily="18" charset="0"/>
                <a:cs typeface="Times New Roman" pitchFamily="18" charset="0"/>
              </a:rPr>
              <a:t> (настанови, правила, ряд правил) – це нормативний документ, який містить практичні правила (процедури) проектування, виготовлення, монтажу, технічного обслуговування, експлуатації обладнання, конструкцій, або виробів. Кодекс усталеної практики може бути стандартом, частиною стандарту, або окремим документом.</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14290"/>
            <a:ext cx="8229600" cy="6429420"/>
          </a:xfrm>
          <a:solidFill>
            <a:schemeClr val="bg2"/>
          </a:solidFill>
        </p:spPr>
        <p:txBody>
          <a:bodyPr>
            <a:normAutofit fontScale="85000" lnSpcReduction="20000"/>
          </a:bodyPr>
          <a:lstStyle/>
          <a:p>
            <a:r>
              <a:rPr lang="uk-UA" sz="2800" b="1" dirty="0" smtClean="0">
                <a:latin typeface="Times New Roman" pitchFamily="18" charset="0"/>
                <a:cs typeface="Times New Roman" pitchFamily="18" charset="0"/>
              </a:rPr>
              <a:t>Технічні умови</a:t>
            </a:r>
            <a:r>
              <a:rPr lang="uk-UA" sz="2800" dirty="0" smtClean="0">
                <a:latin typeface="Times New Roman" pitchFamily="18" charset="0"/>
                <a:cs typeface="Times New Roman" pitchFamily="18" charset="0"/>
              </a:rPr>
              <a:t> – це нормативний документ, який встановлює технічні вимоги, яким повинні відповідати продукція, процеси, або послуги та визначає процедури, за допомогою яких може бути встановлено, чи дотримані такі вимоги. Технічні умови можуть бути стандартом, частиною стандарту або окремим документом.</a:t>
            </a:r>
            <a:endParaRPr lang="ru-RU" sz="2800" dirty="0" smtClean="0">
              <a:latin typeface="Times New Roman" pitchFamily="18" charset="0"/>
              <a:cs typeface="Times New Roman" pitchFamily="18" charset="0"/>
            </a:endParaRPr>
          </a:p>
          <a:p>
            <a:r>
              <a:rPr lang="uk-UA" sz="2800" dirty="0" smtClean="0">
                <a:latin typeface="Times New Roman" pitchFamily="18" charset="0"/>
                <a:cs typeface="Times New Roman" pitchFamily="18" charset="0"/>
              </a:rPr>
              <a:t>Всі вищезгадані нормативні документи є рекомендаційними. На відміну від них обов’язковий характер носить регламент.</a:t>
            </a:r>
            <a:endParaRPr lang="ru-RU" sz="2800" dirty="0" smtClean="0">
              <a:latin typeface="Times New Roman" pitchFamily="18" charset="0"/>
              <a:cs typeface="Times New Roman" pitchFamily="18" charset="0"/>
            </a:endParaRPr>
          </a:p>
          <a:p>
            <a:r>
              <a:rPr lang="uk-UA" sz="2800" b="1" dirty="0" smtClean="0">
                <a:latin typeface="Times New Roman" pitchFamily="18" charset="0"/>
                <a:cs typeface="Times New Roman" pitchFamily="18" charset="0"/>
              </a:rPr>
              <a:t>Регламент </a:t>
            </a:r>
            <a:r>
              <a:rPr lang="uk-UA" sz="2800" dirty="0" smtClean="0">
                <a:latin typeface="Times New Roman" pitchFamily="18" charset="0"/>
                <a:cs typeface="Times New Roman" pitchFamily="18" charset="0"/>
              </a:rPr>
              <a:t>– це нормативно-правовий акт, який прийнято органом державної влади, що встановлює технічні вимоги до продукції, процесів (послуг) безпосередньо, або через посилання на стандарти, або відтворює їх зміст.</a:t>
            </a:r>
            <a:endParaRPr lang="ru-RU" sz="2800" dirty="0" smtClean="0">
              <a:latin typeface="Times New Roman" pitchFamily="18" charset="0"/>
              <a:cs typeface="Times New Roman" pitchFamily="18" charset="0"/>
            </a:endParaRPr>
          </a:p>
          <a:p>
            <a:r>
              <a:rPr lang="uk-UA" sz="2800" dirty="0" smtClean="0">
                <a:latin typeface="Times New Roman" pitchFamily="18" charset="0"/>
                <a:cs typeface="Times New Roman" pitchFamily="18" charset="0"/>
              </a:rPr>
              <a:t>Різновидом регламенту є </a:t>
            </a:r>
            <a:r>
              <a:rPr lang="uk-UA" sz="2800" b="1" dirty="0" smtClean="0">
                <a:latin typeface="Times New Roman" pitchFamily="18" charset="0"/>
                <a:cs typeface="Times New Roman" pitchFamily="18" charset="0"/>
              </a:rPr>
              <a:t>технічний регламент</a:t>
            </a:r>
            <a:r>
              <a:rPr lang="uk-UA" sz="2800" dirty="0" smtClean="0">
                <a:latin typeface="Times New Roman" pitchFamily="18" charset="0"/>
                <a:cs typeface="Times New Roman" pitchFamily="18" charset="0"/>
              </a:rPr>
              <a:t>, який містить технічні вимоги до об’єкту стандартизації (в окремих випадках у технічний регламент повністю включається нормативний документ).</a:t>
            </a:r>
            <a:endParaRPr lang="ru-RU" sz="2800" dirty="0" smtClean="0">
              <a:latin typeface="Times New Roman" pitchFamily="18" charset="0"/>
              <a:cs typeface="Times New Roman" pitchFamily="18" charset="0"/>
            </a:endParaRPr>
          </a:p>
          <a:p>
            <a:r>
              <a:rPr lang="uk-UA" sz="2800" dirty="0" smtClean="0">
                <a:latin typeface="Times New Roman" pitchFamily="18" charset="0"/>
                <a:cs typeface="Times New Roman" pitchFamily="18" charset="0"/>
              </a:rPr>
              <a:t>Вказані вище категорії стандартів називають </a:t>
            </a:r>
            <a:r>
              <a:rPr lang="uk-UA" sz="2800" b="1" dirty="0" smtClean="0">
                <a:latin typeface="Times New Roman" pitchFamily="18" charset="0"/>
                <a:cs typeface="Times New Roman" pitchFamily="18" charset="0"/>
              </a:rPr>
              <a:t>загальнодоступними.</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428604"/>
            <a:ext cx="8229600" cy="6286544"/>
          </a:xfrm>
          <a:solidFill>
            <a:schemeClr val="bg2"/>
          </a:solidFill>
        </p:spPr>
        <p:txBody>
          <a:bodyPr>
            <a:normAutofit fontScale="77500" lnSpcReduction="20000"/>
          </a:bodyPr>
          <a:lstStyle/>
          <a:p>
            <a:r>
              <a:rPr lang="uk-UA" sz="2900" b="1" dirty="0" smtClean="0">
                <a:latin typeface="Times New Roman" pitchFamily="18" charset="0"/>
                <a:cs typeface="Times New Roman" pitchFamily="18" charset="0"/>
              </a:rPr>
              <a:t>Відповідно до специфіки об’єкта стандартизації, складу та змісту вимог, які висуваються до нього</a:t>
            </a:r>
            <a:r>
              <a:rPr lang="uk-UA" sz="2900" dirty="0" smtClean="0">
                <a:latin typeface="Times New Roman" pitchFamily="18" charset="0"/>
                <a:cs typeface="Times New Roman" pitchFamily="18" charset="0"/>
              </a:rPr>
              <a:t>, для різних категорій нормативних документів із стандартизації розробляють стандарти наступних видів:</a:t>
            </a:r>
            <a:endParaRPr lang="ru-RU" sz="2900" dirty="0" smtClean="0">
              <a:latin typeface="Times New Roman" pitchFamily="18" charset="0"/>
              <a:cs typeface="Times New Roman" pitchFamily="18" charset="0"/>
            </a:endParaRPr>
          </a:p>
          <a:p>
            <a:r>
              <a:rPr lang="uk-UA" sz="2900" dirty="0" smtClean="0">
                <a:latin typeface="Times New Roman" pitchFamily="18" charset="0"/>
                <a:cs typeface="Times New Roman" pitchFamily="18" charset="0"/>
              </a:rPr>
              <a:t>–              </a:t>
            </a:r>
            <a:r>
              <a:rPr lang="uk-UA" sz="2900" i="1" dirty="0" smtClean="0">
                <a:latin typeface="Times New Roman" pitchFamily="18" charset="0"/>
                <a:cs typeface="Times New Roman" pitchFamily="18" charset="0"/>
              </a:rPr>
              <a:t>основоположні;</a:t>
            </a:r>
            <a:endParaRPr lang="ru-RU" sz="2900" dirty="0" smtClean="0">
              <a:latin typeface="Times New Roman" pitchFamily="18" charset="0"/>
              <a:cs typeface="Times New Roman" pitchFamily="18" charset="0"/>
            </a:endParaRPr>
          </a:p>
          <a:p>
            <a:r>
              <a:rPr lang="uk-UA" sz="2900" dirty="0" smtClean="0">
                <a:latin typeface="Times New Roman" pitchFamily="18" charset="0"/>
                <a:cs typeface="Times New Roman" pitchFamily="18" charset="0"/>
              </a:rPr>
              <a:t>–              </a:t>
            </a:r>
            <a:r>
              <a:rPr lang="uk-UA" sz="2900" i="1" dirty="0" smtClean="0">
                <a:latin typeface="Times New Roman" pitchFamily="18" charset="0"/>
                <a:cs typeface="Times New Roman" pitchFamily="18" charset="0"/>
              </a:rPr>
              <a:t>на продукцію (послуги);</a:t>
            </a:r>
            <a:endParaRPr lang="ru-RU" sz="2900" dirty="0" smtClean="0">
              <a:latin typeface="Times New Roman" pitchFamily="18" charset="0"/>
              <a:cs typeface="Times New Roman" pitchFamily="18" charset="0"/>
            </a:endParaRPr>
          </a:p>
          <a:p>
            <a:r>
              <a:rPr lang="uk-UA" sz="2900" dirty="0" smtClean="0">
                <a:latin typeface="Times New Roman" pitchFamily="18" charset="0"/>
                <a:cs typeface="Times New Roman" pitchFamily="18" charset="0"/>
              </a:rPr>
              <a:t>–              </a:t>
            </a:r>
            <a:r>
              <a:rPr lang="uk-UA" sz="2900" i="1" dirty="0" smtClean="0">
                <a:latin typeface="Times New Roman" pitchFamily="18" charset="0"/>
                <a:cs typeface="Times New Roman" pitchFamily="18" charset="0"/>
              </a:rPr>
              <a:t>на процеси;</a:t>
            </a:r>
            <a:endParaRPr lang="ru-RU" sz="2900" dirty="0" smtClean="0">
              <a:latin typeface="Times New Roman" pitchFamily="18" charset="0"/>
              <a:cs typeface="Times New Roman" pitchFamily="18" charset="0"/>
            </a:endParaRPr>
          </a:p>
          <a:p>
            <a:r>
              <a:rPr lang="uk-UA" sz="2900" dirty="0" smtClean="0">
                <a:latin typeface="Times New Roman" pitchFamily="18" charset="0"/>
                <a:cs typeface="Times New Roman" pitchFamily="18" charset="0"/>
              </a:rPr>
              <a:t>–              </a:t>
            </a:r>
            <a:r>
              <a:rPr lang="uk-UA" sz="2900" i="1" dirty="0" smtClean="0">
                <a:latin typeface="Times New Roman" pitchFamily="18" charset="0"/>
                <a:cs typeface="Times New Roman" pitchFamily="18" charset="0"/>
              </a:rPr>
              <a:t>методів контролю (випробувань, вимірювань, аналізу).</a:t>
            </a:r>
            <a:endParaRPr lang="ru-RU" sz="2900" dirty="0" smtClean="0">
              <a:latin typeface="Times New Roman" pitchFamily="18" charset="0"/>
              <a:cs typeface="Times New Roman" pitchFamily="18" charset="0"/>
            </a:endParaRPr>
          </a:p>
          <a:p>
            <a:r>
              <a:rPr lang="uk-UA" sz="2900" dirty="0" smtClean="0">
                <a:latin typeface="Times New Roman" pitchFamily="18" charset="0"/>
                <a:cs typeface="Times New Roman" pitchFamily="18" charset="0"/>
              </a:rPr>
              <a:t>–              </a:t>
            </a:r>
            <a:r>
              <a:rPr lang="uk-UA" sz="2900" b="1" i="1" dirty="0" smtClean="0">
                <a:latin typeface="Times New Roman" pitchFamily="18" charset="0"/>
                <a:cs typeface="Times New Roman" pitchFamily="18" charset="0"/>
              </a:rPr>
              <a:t>стандарти на сумісність продукції, послуг чи систем у їхньому спільному використанні</a:t>
            </a:r>
            <a:endParaRPr lang="ru-RU" sz="2900" dirty="0" smtClean="0">
              <a:latin typeface="Times New Roman" pitchFamily="18" charset="0"/>
              <a:cs typeface="Times New Roman" pitchFamily="18" charset="0"/>
            </a:endParaRPr>
          </a:p>
          <a:p>
            <a:r>
              <a:rPr lang="uk-UA" sz="2900" dirty="0" smtClean="0">
                <a:latin typeface="Times New Roman" pitchFamily="18" charset="0"/>
                <a:cs typeface="Times New Roman" pitchFamily="18" charset="0"/>
              </a:rPr>
              <a:t>–              </a:t>
            </a:r>
            <a:r>
              <a:rPr lang="uk-UA" sz="2900" i="1" dirty="0" smtClean="0">
                <a:latin typeface="Times New Roman" pitchFamily="18" charset="0"/>
                <a:cs typeface="Times New Roman" pitchFamily="18" charset="0"/>
              </a:rPr>
              <a:t> </a:t>
            </a:r>
            <a:r>
              <a:rPr lang="uk-UA" sz="2900" b="1" i="1" dirty="0" smtClean="0">
                <a:latin typeface="Times New Roman" pitchFamily="18" charset="0"/>
                <a:cs typeface="Times New Roman" pitchFamily="18" charset="0"/>
              </a:rPr>
              <a:t>стандарти загальних технічних вимог</a:t>
            </a:r>
            <a:endParaRPr lang="ru-RU" sz="2900" dirty="0" smtClean="0">
              <a:latin typeface="Times New Roman" pitchFamily="18" charset="0"/>
              <a:cs typeface="Times New Roman" pitchFamily="18" charset="0"/>
            </a:endParaRPr>
          </a:p>
          <a:p>
            <a:r>
              <a:rPr lang="uk-UA" sz="2900" b="1" dirty="0" smtClean="0">
                <a:latin typeface="Times New Roman" pitchFamily="18" charset="0"/>
                <a:cs typeface="Times New Roman" pitchFamily="18" charset="0"/>
              </a:rPr>
              <a:t>Основоположний стандарт</a:t>
            </a:r>
            <a:r>
              <a:rPr lang="uk-UA" sz="2900" dirty="0" smtClean="0">
                <a:latin typeface="Times New Roman" pitchFamily="18" charset="0"/>
                <a:cs typeface="Times New Roman" pitchFamily="18" charset="0"/>
              </a:rPr>
              <a:t> – це нормативний документ, який встановлює організаційно-методичні та загально-технічні засади для визначеної галузі стандартизації. </a:t>
            </a:r>
          </a:p>
          <a:p>
            <a:r>
              <a:rPr lang="uk-UA" sz="2900" dirty="0" smtClean="0">
                <a:latin typeface="Times New Roman" pitchFamily="18" charset="0"/>
                <a:cs typeface="Times New Roman" pitchFamily="18" charset="0"/>
              </a:rPr>
              <a:t>Стандарт даної категорії має терміни та визначення, загально-технічні вимоги, норми і правила, які забезпечують впорядкованість, сумісність, взаємозв’язок та </a:t>
            </a:r>
            <a:r>
              <a:rPr lang="uk-UA" sz="2900" dirty="0" err="1" smtClean="0">
                <a:latin typeface="Times New Roman" pitchFamily="18" charset="0"/>
                <a:cs typeface="Times New Roman" pitchFamily="18" charset="0"/>
              </a:rPr>
              <a:t>взаємопогодженість</a:t>
            </a:r>
            <a:r>
              <a:rPr lang="uk-UA" sz="2900" dirty="0" smtClean="0">
                <a:latin typeface="Times New Roman" pitchFamily="18" charset="0"/>
                <a:cs typeface="Times New Roman" pitchFamily="18" charset="0"/>
              </a:rPr>
              <a:t> різних видів технічної і виробничої діяльності під час розробки, виготовлення, транспортування та утилізації продукції, безпечність продукції, охорону навколишнього середовища. </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2852"/>
            <a:ext cx="8229600" cy="5864439"/>
          </a:xfrm>
          <a:solidFill>
            <a:schemeClr val="bg1">
              <a:lumMod val="95000"/>
            </a:schemeClr>
          </a:solidFill>
        </p:spPr>
        <p:txBody>
          <a:bodyPr>
            <a:normAutofit/>
          </a:bodyPr>
          <a:lstStyle/>
          <a:p>
            <a:r>
              <a:rPr lang="uk-UA" sz="2800" b="1" dirty="0" smtClean="0">
                <a:latin typeface="Times New Roman" pitchFamily="18" charset="0"/>
                <a:cs typeface="Times New Roman" pitchFamily="18" charset="0"/>
              </a:rPr>
              <a:t>Стандарти на продукцію (послуги)</a:t>
            </a:r>
            <a:r>
              <a:rPr lang="uk-UA" sz="2800" dirty="0" smtClean="0">
                <a:latin typeface="Times New Roman" pitchFamily="18" charset="0"/>
                <a:cs typeface="Times New Roman" pitchFamily="18" charset="0"/>
              </a:rPr>
              <a:t> встановлюють вимоги до груп однорідної, або конкретної продукції (послуги), які забезпечують її відповідність своєму призначенню. </a:t>
            </a:r>
            <a:r>
              <a:rPr lang="uk-UA" sz="2800" i="1" dirty="0" smtClean="0">
                <a:latin typeface="Times New Roman" pitchFamily="18" charset="0"/>
                <a:cs typeface="Times New Roman" pitchFamily="18" charset="0"/>
              </a:rPr>
              <a:t>Стандарт даної категорії може бути повним, або неповним</a:t>
            </a:r>
            <a:r>
              <a:rPr lang="uk-UA" sz="2800" dirty="0" smtClean="0">
                <a:latin typeface="Times New Roman" pitchFamily="18" charset="0"/>
                <a:cs typeface="Times New Roman" pitchFamily="18" charset="0"/>
              </a:rPr>
              <a:t>.</a:t>
            </a:r>
            <a:endParaRPr lang="ru-RU" sz="2800" dirty="0" smtClean="0">
              <a:latin typeface="Times New Roman" pitchFamily="18" charset="0"/>
              <a:cs typeface="Times New Roman" pitchFamily="18" charset="0"/>
            </a:endParaRPr>
          </a:p>
          <a:p>
            <a:r>
              <a:rPr lang="uk-UA" sz="2800" dirty="0" smtClean="0">
                <a:latin typeface="Times New Roman" pitchFamily="18" charset="0"/>
                <a:cs typeface="Times New Roman" pitchFamily="18" charset="0"/>
              </a:rPr>
              <a:t> </a:t>
            </a:r>
            <a:r>
              <a:rPr lang="uk-UA" sz="2800" i="1" dirty="0" smtClean="0">
                <a:latin typeface="Times New Roman" pitchFamily="18" charset="0"/>
                <a:cs typeface="Times New Roman" pitchFamily="18" charset="0"/>
              </a:rPr>
              <a:t>Повний стандарт</a:t>
            </a:r>
            <a:r>
              <a:rPr lang="uk-UA" sz="2800" dirty="0" smtClean="0">
                <a:latin typeface="Times New Roman" pitchFamily="18" charset="0"/>
                <a:cs typeface="Times New Roman" pitchFamily="18" charset="0"/>
              </a:rPr>
              <a:t> встановлює не тільки вищезгадані вимоги, але також і правила відбору проб, проведення випробувань, упаковки, етикетування, зберігання тощо. </a:t>
            </a:r>
          </a:p>
          <a:p>
            <a:r>
              <a:rPr lang="uk-UA" sz="2800" i="1" dirty="0" smtClean="0">
                <a:latin typeface="Times New Roman" pitchFamily="18" charset="0"/>
                <a:cs typeface="Times New Roman" pitchFamily="18" charset="0"/>
              </a:rPr>
              <a:t>Неповний стандарт</a:t>
            </a:r>
            <a:r>
              <a:rPr lang="uk-UA" sz="2800" dirty="0" smtClean="0">
                <a:latin typeface="Times New Roman" pitchFamily="18" charset="0"/>
                <a:cs typeface="Times New Roman" pitchFamily="18" charset="0"/>
              </a:rPr>
              <a:t> містить частину вимог до продукції (тільки до параметрів якості, тільки до правил постачання тощо).</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285728"/>
            <a:ext cx="8229600" cy="5721563"/>
          </a:xfrm>
          <a:solidFill>
            <a:schemeClr val="bg1">
              <a:lumMod val="95000"/>
            </a:schemeClr>
          </a:solidFill>
        </p:spPr>
        <p:txBody>
          <a:bodyPr>
            <a:noAutofit/>
          </a:bodyPr>
          <a:lstStyle/>
          <a:p>
            <a:pPr algn="just"/>
            <a:r>
              <a:rPr lang="uk-UA" sz="2000" b="1" dirty="0" smtClean="0">
                <a:latin typeface="Times New Roman" pitchFamily="18" charset="0"/>
                <a:cs typeface="Times New Roman" pitchFamily="18" charset="0"/>
              </a:rPr>
              <a:t>Стандарти на процеси</a:t>
            </a:r>
            <a:r>
              <a:rPr lang="uk-UA" sz="2000" dirty="0" smtClean="0">
                <a:latin typeface="Times New Roman" pitchFamily="18" charset="0"/>
                <a:cs typeface="Times New Roman" pitchFamily="18" charset="0"/>
              </a:rPr>
              <a:t> встановлюють основні вимоги до послідовності та методів (засобів, режимів, норм) виконання різних робіт (операцій) у процесах, які використовуються у різновидах діяльності та які забезпечують відповідність процесу його призначенню.</a:t>
            </a:r>
            <a:endParaRPr lang="ru-RU" sz="2000" dirty="0" smtClean="0">
              <a:latin typeface="Times New Roman" pitchFamily="18" charset="0"/>
              <a:cs typeface="Times New Roman" pitchFamily="18" charset="0"/>
            </a:endParaRPr>
          </a:p>
          <a:p>
            <a:pPr algn="just"/>
            <a:r>
              <a:rPr lang="uk-UA" sz="2000" b="1" dirty="0" smtClean="0">
                <a:latin typeface="Times New Roman" pitchFamily="18" charset="0"/>
                <a:cs typeface="Times New Roman" pitchFamily="18" charset="0"/>
              </a:rPr>
              <a:t>Стандарти на методи контролю</a:t>
            </a:r>
            <a:r>
              <a:rPr lang="uk-UA" sz="2000" dirty="0" smtClean="0">
                <a:latin typeface="Times New Roman" pitchFamily="18" charset="0"/>
                <a:cs typeface="Times New Roman" pitchFamily="18" charset="0"/>
              </a:rPr>
              <a:t> (випробувань, вимірювань, аналізу) встановлюють послідовність робіт (операцій), способи (правила, режими, норми) і технічні засоби виконання для різновидів та об’єктів контролювання продукції, процесів, послуг.</a:t>
            </a:r>
            <a:endParaRPr lang="ru-RU" sz="2000" dirty="0" smtClean="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У деяких випадках ту, або іншу норму (кількісне значення тієї або іншої вимоги) визначають виробники (постачальники), в інших – споживачі. Тому в стандарті може міститися перелік характеристик, які конкретизуються в договірних відносинах. Рекомендують застосовувати методики контролю, що забезпечують найбільшою мірою об'єктивність оцінки </a:t>
            </a:r>
            <a:r>
              <a:rPr lang="uk-UA" sz="2000" i="1" dirty="0" smtClean="0">
                <a:latin typeface="Times New Roman" pitchFamily="18" charset="0"/>
                <a:cs typeface="Times New Roman" pitchFamily="18" charset="0"/>
              </a:rPr>
              <a:t>обов'язкових </a:t>
            </a:r>
            <a:r>
              <a:rPr lang="uk-UA" sz="2000" dirty="0" smtClean="0">
                <a:latin typeface="Times New Roman" pitchFamily="18" charset="0"/>
                <a:cs typeface="Times New Roman" pitchFamily="18" charset="0"/>
              </a:rPr>
              <a:t>вимог до якості продукції, які наведені в стандарті на цю продукцію. Головний критерій об'єктивності методу контролю (випробування, вимірювання, аналізу) - відтворюваність і порівнянність результатів.</a:t>
            </a:r>
            <a:endParaRPr lang="ru-RU" sz="2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357166"/>
            <a:ext cx="8229600" cy="5650125"/>
          </a:xfrm>
          <a:solidFill>
            <a:schemeClr val="bg1">
              <a:lumMod val="95000"/>
            </a:schemeClr>
          </a:solidFill>
        </p:spPr>
        <p:txBody>
          <a:bodyPr>
            <a:normAutofit lnSpcReduction="10000"/>
          </a:bodyPr>
          <a:lstStyle/>
          <a:p>
            <a:r>
              <a:rPr lang="uk-UA" dirty="0" smtClean="0">
                <a:latin typeface="Times New Roman" pitchFamily="18" charset="0"/>
                <a:cs typeface="Times New Roman" pitchFamily="18" charset="0"/>
              </a:rPr>
              <a:t>Щоб результати були достовірні і порівнянні, варто користуватися рекомендаціями стандартів щодо способу і місця добору проби від партії товару з її кількісними характеристиками, схемами випробувальних установок, правилами, що визначають послідовність проведення операцій і обробку отриманих результатів.</a:t>
            </a:r>
            <a:endParaRPr lang="ru-RU" dirty="0" smtClean="0">
              <a:latin typeface="Times New Roman" pitchFamily="18" charset="0"/>
              <a:cs typeface="Times New Roman" pitchFamily="18" charset="0"/>
            </a:endParaRPr>
          </a:p>
          <a:p>
            <a:r>
              <a:rPr lang="uk-UA" b="1" dirty="0" smtClean="0">
                <a:latin typeface="Times New Roman" pitchFamily="18" charset="0"/>
                <a:cs typeface="Times New Roman" pitchFamily="18" charset="0"/>
              </a:rPr>
              <a:t>Стандарти на сумісність </a:t>
            </a:r>
            <a:r>
              <a:rPr lang="uk-UA" dirty="0" smtClean="0">
                <a:latin typeface="Times New Roman" pitchFamily="18" charset="0"/>
                <a:cs typeface="Times New Roman" pitchFamily="18" charset="0"/>
              </a:rPr>
              <a:t>установлюють вимоги стосовно сумісності продукції, послуг чи систем у місцях їх поєднання та у спільному використанні.</a:t>
            </a:r>
            <a:endParaRPr lang="ru-RU" dirty="0" smtClean="0">
              <a:latin typeface="Times New Roman" pitchFamily="18" charset="0"/>
              <a:cs typeface="Times New Roman" pitchFamily="18" charset="0"/>
            </a:endParaRPr>
          </a:p>
          <a:p>
            <a:r>
              <a:rPr lang="uk-UA" b="1" dirty="0" smtClean="0">
                <a:latin typeface="Times New Roman" pitchFamily="18" charset="0"/>
                <a:cs typeface="Times New Roman" pitchFamily="18" charset="0"/>
              </a:rPr>
              <a:t>Стандарти загальних технічних вимог </a:t>
            </a:r>
            <a:r>
              <a:rPr lang="uk-UA" dirty="0" smtClean="0">
                <a:latin typeface="Times New Roman" pitchFamily="18" charset="0"/>
                <a:cs typeface="Times New Roman" pitchFamily="18" charset="0"/>
              </a:rPr>
              <a:t>містять перелік характеристик, для яких значення чи інші дані встановлюються для виробу, процесу чи послуги в кожному випадку окремо.</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TotalTime>
  <Words>505</Words>
  <Application>Microsoft Office PowerPoint</Application>
  <PresentationFormat>Екран (4:3)</PresentationFormat>
  <Paragraphs>90</Paragraphs>
  <Slides>19</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19</vt:i4>
      </vt:variant>
    </vt:vector>
  </HeadingPairs>
  <TitlesOfParts>
    <vt:vector size="26" baseType="lpstr">
      <vt:lpstr>Lucida Sans Unicode</vt:lpstr>
      <vt:lpstr>Times New Roman</vt:lpstr>
      <vt:lpstr>Verdana</vt:lpstr>
      <vt:lpstr>Wingdings</vt:lpstr>
      <vt:lpstr>Wingdings 2</vt:lpstr>
      <vt:lpstr>Wingdings 3</vt:lpstr>
      <vt:lpstr>Открытая</vt:lpstr>
      <vt:lpstr>Тема 2. Нормативні документи  зі стандартизації</vt:lpstr>
      <vt:lpstr>Презентація PowerPoint</vt:lpstr>
      <vt:lpstr>Стандарт – це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Технічні умови (ТУУ) є невід’ємною частиною комплексу технічної документації на продукцію (вироби, матеріали, речовини, послуги), яка встановлює комплекс вимог на її виготовлення та кінцевий контроль. </vt:lpstr>
      <vt:lpstr>Презентація PowerPoint</vt:lpstr>
      <vt:lpstr>Презентація PowerPoint</vt:lpstr>
      <vt:lpstr>Презентація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Нормативні документи  зі стандартизації</dc:title>
  <dc:creator>Natalya</dc:creator>
  <cp:lastModifiedBy>Natalya</cp:lastModifiedBy>
  <cp:revision>3</cp:revision>
  <dcterms:created xsi:type="dcterms:W3CDTF">2024-02-07T20:41:36Z</dcterms:created>
  <dcterms:modified xsi:type="dcterms:W3CDTF">2025-09-12T10:53:03Z</dcterms:modified>
</cp:coreProperties>
</file>