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38" r:id="rId4"/>
    <p:sldId id="339" r:id="rId5"/>
    <p:sldId id="340" r:id="rId6"/>
    <p:sldId id="341" r:id="rId7"/>
    <p:sldId id="342" r:id="rId8"/>
    <p:sldId id="343" r:id="rId9"/>
    <p:sldId id="344" r:id="rId10"/>
    <p:sldId id="345" r:id="rId11"/>
    <p:sldId id="346" r:id="rId12"/>
    <p:sldId id="347" r:id="rId13"/>
    <p:sldId id="348" r:id="rId14"/>
    <p:sldId id="351" r:id="rId15"/>
    <p:sldId id="354" r:id="rId16"/>
    <p:sldId id="355" r:id="rId17"/>
    <p:sldId id="356" r:id="rId18"/>
    <p:sldId id="370" r:id="rId19"/>
    <p:sldId id="372" r:id="rId20"/>
    <p:sldId id="373" r:id="rId21"/>
    <p:sldId id="374" r:id="rId22"/>
    <p:sldId id="375" r:id="rId23"/>
    <p:sldId id="376" r:id="rId24"/>
    <p:sldId id="377" r:id="rId25"/>
    <p:sldId id="378" r:id="rId26"/>
    <p:sldId id="379" r:id="rId27"/>
    <p:sldId id="380"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81" r:id="rId42"/>
    <p:sldId id="382" r:id="rId43"/>
    <p:sldId id="383" r:id="rId44"/>
    <p:sldId id="384" r:id="rId45"/>
    <p:sldId id="275"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varScale="1">
        <p:scale>
          <a:sx n="113" d="100"/>
          <a:sy n="11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2006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7182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3132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9621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99E58-60E9-4BD5-9D41-48ABF1CEEE1F}" type="datetimeFigureOut">
              <a:rPr lang="uk-UA" smtClean="0"/>
              <a:t>13.05.2022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139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6B099E58-60E9-4BD5-9D41-48ABF1CEEE1F}" type="datetimeFigureOut">
              <a:rPr lang="uk-UA" smtClean="0"/>
              <a:t>13.05.2022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370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6B099E58-60E9-4BD5-9D41-48ABF1CEEE1F}" type="datetimeFigureOut">
              <a:rPr lang="uk-UA" smtClean="0"/>
              <a:t>13.05.2022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43421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6B099E58-60E9-4BD5-9D41-48ABF1CEEE1F}" type="datetimeFigureOut">
              <a:rPr lang="uk-UA" smtClean="0"/>
              <a:t>13.05.2022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7562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9E58-60E9-4BD5-9D41-48ABF1CEEE1F}" type="datetimeFigureOut">
              <a:rPr lang="uk-UA" smtClean="0"/>
              <a:t>13.05.2022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1917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13.05.2022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8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13.05.2022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10325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99E58-60E9-4BD5-9D41-48ABF1CEEE1F}" type="datetimeFigureOut">
              <a:rPr lang="uk-UA" smtClean="0"/>
              <a:t>13.05.2022</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F851B-24BB-4ABA-8176-D74B9C8D53F6}" type="slidenum">
              <a:rPr lang="uk-UA" smtClean="0"/>
              <a:t>‹#›</a:t>
            </a:fld>
            <a:endParaRPr lang="uk-UA"/>
          </a:p>
        </p:txBody>
      </p:sp>
    </p:spTree>
    <p:extLst>
      <p:ext uri="{BB962C8B-B14F-4D97-AF65-F5344CB8AC3E}">
        <p14:creationId xmlns:p14="http://schemas.microsoft.com/office/powerpoint/2010/main" val="127927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427" y="2570918"/>
            <a:ext cx="9144000" cy="2387600"/>
          </a:xfrm>
        </p:spPr>
        <p:txBody>
          <a:bodyPr/>
          <a:lstStyle/>
          <a:p>
            <a:r>
              <a:rPr lang="uk-UA" b="1" dirty="0"/>
              <a:t>Лекція </a:t>
            </a:r>
            <a:r>
              <a:rPr lang="uk-UA" b="1" dirty="0" smtClean="0"/>
              <a:t>6</a:t>
            </a:r>
            <a:endParaRPr lang="uk-U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86" y="506994"/>
            <a:ext cx="7846336" cy="1912544"/>
          </a:xfrm>
          <a:prstGeom prst="rect">
            <a:avLst/>
          </a:prstGeom>
        </p:spPr>
      </p:pic>
    </p:spTree>
    <p:extLst>
      <p:ext uri="{BB962C8B-B14F-4D97-AF65-F5344CB8AC3E}">
        <p14:creationId xmlns:p14="http://schemas.microsoft.com/office/powerpoint/2010/main" val="159816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en-US" sz="1600" b="1" dirty="0"/>
              <a:t>RED</a:t>
            </a:r>
          </a:p>
          <a:p>
            <a:pPr marL="0" indent="0">
              <a:buNone/>
            </a:pPr>
            <a:r>
              <a:rPr lang="en-US" sz="1600" b="1" dirty="0"/>
              <a:t>Random Early Drop </a:t>
            </a:r>
            <a:r>
              <a:rPr lang="uk-UA" sz="1600" dirty="0"/>
              <a:t>це механізм черги, який намагається уникнути перевантаження мережі, контролюючи середній розмір черги. Середній розмір черги порівнюється з двома порогами: мінімальним</a:t>
            </a:r>
            <a:r>
              <a:rPr lang="en-US" sz="1600" dirty="0" smtClean="0"/>
              <a:t> </a:t>
            </a:r>
            <a:r>
              <a:rPr lang="en-US" sz="1600" dirty="0"/>
              <a:t>(</a:t>
            </a:r>
            <a:r>
              <a:rPr lang="en-US" sz="1600" dirty="0" err="1"/>
              <a:t>min</a:t>
            </a:r>
            <a:r>
              <a:rPr lang="en-US" sz="1600" baseline="-25000" dirty="0" err="1"/>
              <a:t>th</a:t>
            </a:r>
            <a:r>
              <a:rPr lang="en-US" sz="1600" dirty="0"/>
              <a:t>) </a:t>
            </a:r>
            <a:r>
              <a:rPr lang="uk-UA" sz="1600" dirty="0" smtClean="0"/>
              <a:t>і максимальним </a:t>
            </a:r>
            <a:r>
              <a:rPr lang="en-US" sz="1600" dirty="0" smtClean="0"/>
              <a:t>(</a:t>
            </a:r>
            <a:r>
              <a:rPr lang="en-US" sz="1600" dirty="0" err="1" smtClean="0"/>
              <a:t>max</a:t>
            </a:r>
            <a:r>
              <a:rPr lang="en-US" sz="1600" baseline="-25000" dirty="0" err="1" smtClean="0"/>
              <a:t>th</a:t>
            </a:r>
            <a:r>
              <a:rPr lang="en-US" sz="1600" dirty="0"/>
              <a:t>) </a:t>
            </a:r>
            <a:r>
              <a:rPr lang="uk-UA" sz="1600" dirty="0" smtClean="0"/>
              <a:t>порогами</a:t>
            </a:r>
            <a:r>
              <a:rPr lang="en-US" sz="1600" dirty="0" smtClean="0"/>
              <a:t>. </a:t>
            </a:r>
            <a:endParaRPr lang="uk-UA" sz="1600" dirty="0" smtClean="0"/>
          </a:p>
          <a:p>
            <a:pPr marL="0" indent="0">
              <a:buNone/>
            </a:pPr>
            <a:r>
              <a:rPr lang="uk-UA" sz="1600" dirty="0" smtClean="0"/>
              <a:t>Якщо </a:t>
            </a:r>
            <a:r>
              <a:rPr lang="en-US" sz="1600" b="1" dirty="0" smtClean="0"/>
              <a:t>average </a:t>
            </a:r>
            <a:r>
              <a:rPr lang="en-US" sz="1600" b="1" dirty="0"/>
              <a:t>queue size </a:t>
            </a:r>
            <a:r>
              <a:rPr lang="en-US" sz="1600" dirty="0"/>
              <a:t>(</a:t>
            </a:r>
            <a:r>
              <a:rPr lang="en-US" sz="1600" dirty="0" err="1"/>
              <a:t>avg</a:t>
            </a:r>
            <a:r>
              <a:rPr lang="en-US" sz="1600" baseline="-25000" dirty="0" err="1"/>
              <a:t>q</a:t>
            </a:r>
            <a:r>
              <a:rPr lang="en-US" sz="1600" dirty="0"/>
              <a:t>) </a:t>
            </a:r>
            <a:r>
              <a:rPr lang="uk-UA" sz="1600" dirty="0" smtClean="0"/>
              <a:t>меньше за мінімальне порогове значення</a:t>
            </a:r>
            <a:r>
              <a:rPr lang="en-US" sz="1600" dirty="0" smtClean="0"/>
              <a:t>, </a:t>
            </a:r>
            <a:r>
              <a:rPr lang="uk-UA" sz="1600" dirty="0" smtClean="0"/>
              <a:t>то пакети не відкидаються</a:t>
            </a:r>
            <a:r>
              <a:rPr lang="en-US" sz="1600" dirty="0" smtClean="0"/>
              <a:t>. </a:t>
            </a:r>
            <a:r>
              <a:rPr lang="uk-UA" sz="1600" dirty="0"/>
              <a:t>Коли середній розмір черги перевищує максимальний поріг, усі вхідні пакети відкидаються. Але якщо середній розмір черги знаходиться між мінімальним і максимальним порогами, пакети випадково відкидаються з ймовірністю</a:t>
            </a:r>
            <a:r>
              <a:rPr lang="en-US" sz="1600" dirty="0" smtClean="0"/>
              <a:t> </a:t>
            </a:r>
            <a:r>
              <a:rPr lang="en-US" sz="1600" dirty="0" err="1"/>
              <a:t>P</a:t>
            </a:r>
            <a:r>
              <a:rPr lang="en-US" sz="1600" baseline="-25000" dirty="0" err="1"/>
              <a:t>d</a:t>
            </a:r>
            <a:r>
              <a:rPr lang="en-US" sz="1600" dirty="0"/>
              <a:t> </a:t>
            </a:r>
            <a:r>
              <a:rPr lang="uk-UA" sz="1600" dirty="0"/>
              <a:t>де ймовірність є точною функцією середнього розміру черги: </a:t>
            </a:r>
            <a:r>
              <a:rPr lang="en-US" sz="1600" dirty="0" smtClean="0"/>
              <a:t> </a:t>
            </a:r>
            <a:r>
              <a:rPr lang="en-US" sz="1600" dirty="0" err="1"/>
              <a:t>P</a:t>
            </a:r>
            <a:r>
              <a:rPr lang="en-US" sz="1600" baseline="-25000" dirty="0" err="1"/>
              <a:t>d</a:t>
            </a:r>
            <a:r>
              <a:rPr lang="en-US" sz="1600" dirty="0"/>
              <a:t> = </a:t>
            </a:r>
            <a:r>
              <a:rPr lang="en-US" sz="1600" dirty="0" err="1"/>
              <a:t>P</a:t>
            </a:r>
            <a:r>
              <a:rPr lang="en-US" sz="1600" baseline="-25000" dirty="0" err="1"/>
              <a:t>max</a:t>
            </a:r>
            <a:r>
              <a:rPr lang="en-US" sz="1600" dirty="0"/>
              <a:t>(</a:t>
            </a:r>
            <a:r>
              <a:rPr lang="en-US" sz="1600" dirty="0" err="1"/>
              <a:t>avg</a:t>
            </a:r>
            <a:r>
              <a:rPr lang="en-US" sz="1600" baseline="-25000" dirty="0" err="1"/>
              <a:t>q</a:t>
            </a:r>
            <a:r>
              <a:rPr lang="en-US" sz="1600" dirty="0"/>
              <a:t> – </a:t>
            </a:r>
            <a:r>
              <a:rPr lang="en-US" sz="1600" dirty="0" err="1"/>
              <a:t>min</a:t>
            </a:r>
            <a:r>
              <a:rPr lang="en-US" sz="1600" baseline="-25000" dirty="0" err="1"/>
              <a:t>th</a:t>
            </a:r>
            <a:r>
              <a:rPr lang="en-US" sz="1600" dirty="0"/>
              <a:t>)/ (</a:t>
            </a:r>
            <a:r>
              <a:rPr lang="en-US" sz="1600" dirty="0" err="1"/>
              <a:t>max</a:t>
            </a:r>
            <a:r>
              <a:rPr lang="en-US" sz="1600" baseline="-25000" dirty="0" err="1"/>
              <a:t>th</a:t>
            </a:r>
            <a:r>
              <a:rPr lang="en-US" sz="1600" dirty="0"/>
              <a:t> - </a:t>
            </a:r>
            <a:r>
              <a:rPr lang="en-US" sz="1600" dirty="0" err="1"/>
              <a:t>min</a:t>
            </a:r>
            <a:r>
              <a:rPr lang="en-US" sz="1600" baseline="-25000" dirty="0" err="1"/>
              <a:t>th</a:t>
            </a:r>
            <a:r>
              <a:rPr lang="en-US" sz="1600" dirty="0"/>
              <a:t>). </a:t>
            </a:r>
            <a:endParaRPr lang="uk-UA" sz="1600" dirty="0" smtClean="0"/>
          </a:p>
          <a:p>
            <a:pPr marL="0" indent="0">
              <a:buNone/>
            </a:pPr>
            <a:r>
              <a:rPr lang="uk-UA" sz="1600" dirty="0" smtClean="0"/>
              <a:t>Якщо </a:t>
            </a:r>
            <a:r>
              <a:rPr lang="uk-UA" sz="1600" dirty="0"/>
              <a:t>середня черга зростає, то зростає і ймовірність відкидання вхідних пакетів.</a:t>
            </a:r>
            <a:r>
              <a:rPr lang="en-US" sz="1600" dirty="0" smtClean="0"/>
              <a:t> </a:t>
            </a:r>
            <a:r>
              <a:rPr lang="en-US" sz="1600" dirty="0" err="1"/>
              <a:t>P</a:t>
            </a:r>
            <a:r>
              <a:rPr lang="en-US" sz="1600" baseline="-25000" dirty="0" err="1"/>
              <a:t>max</a:t>
            </a:r>
            <a:r>
              <a:rPr lang="en-US" sz="1600" dirty="0"/>
              <a:t> - </a:t>
            </a:r>
            <a:r>
              <a:rPr lang="uk-UA" sz="1600" dirty="0"/>
              <a:t>коефіцієнт, який може регулювати раптовість імовірності відкидання пакетів (найпростіший випадок</a:t>
            </a:r>
            <a:r>
              <a:rPr lang="en-US" sz="1600" dirty="0" smtClean="0"/>
              <a:t> </a:t>
            </a:r>
            <a:r>
              <a:rPr lang="en-US" sz="1600" dirty="0" err="1"/>
              <a:t>P</a:t>
            </a:r>
            <a:r>
              <a:rPr lang="en-US" sz="1600" baseline="-25000" dirty="0" err="1"/>
              <a:t>max</a:t>
            </a:r>
            <a:r>
              <a:rPr lang="en-US" sz="1600" dirty="0"/>
              <a:t> </a:t>
            </a:r>
            <a:r>
              <a:rPr lang="uk-UA" sz="1600" dirty="0" smtClean="0"/>
              <a:t>може бути рівний одиниці)</a:t>
            </a:r>
            <a:r>
              <a:rPr lang="en-US" sz="1600" dirty="0" smtClean="0"/>
              <a:t>. </a:t>
            </a:r>
            <a:endParaRPr lang="uk-UA" sz="1600" dirty="0" smtClean="0"/>
          </a:p>
          <a:p>
            <a:pPr marL="0" indent="0">
              <a:buNone/>
            </a:pPr>
            <a:endParaRPr lang="uk-UA" sz="1600" dirty="0" smtClean="0"/>
          </a:p>
          <a:p>
            <a:pPr marL="0" indent="0">
              <a:buNone/>
            </a:pPr>
            <a:r>
              <a:rPr lang="uk-UA" sz="1600" dirty="0" smtClean="0"/>
              <a:t>Діаграма показує </a:t>
            </a:r>
            <a:r>
              <a:rPr lang="uk-UA" sz="1600" dirty="0"/>
              <a:t>ймовірність падіння пакетів в алгоритмі RED.</a:t>
            </a:r>
          </a:p>
        </p:txBody>
      </p:sp>
      <p:pic>
        <p:nvPicPr>
          <p:cNvPr id="2" name="Picture 1"/>
          <p:cNvPicPr>
            <a:picLocks noChangeAspect="1"/>
          </p:cNvPicPr>
          <p:nvPr/>
        </p:nvPicPr>
        <p:blipFill>
          <a:blip r:embed="rId2"/>
          <a:stretch>
            <a:fillRect/>
          </a:stretch>
        </p:blipFill>
        <p:spPr>
          <a:xfrm>
            <a:off x="1684337" y="3697817"/>
            <a:ext cx="8315325" cy="2171700"/>
          </a:xfrm>
          <a:prstGeom prst="rect">
            <a:avLst/>
          </a:prstGeom>
        </p:spPr>
      </p:pic>
    </p:spTree>
    <p:extLst>
      <p:ext uri="{BB962C8B-B14F-4D97-AF65-F5344CB8AC3E}">
        <p14:creationId xmlns:p14="http://schemas.microsoft.com/office/powerpoint/2010/main" val="81918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en-US" sz="1600" b="1" dirty="0"/>
              <a:t>SFQ</a:t>
            </a:r>
          </a:p>
          <a:p>
            <a:pPr marL="0" indent="0">
              <a:buNone/>
            </a:pPr>
            <a:r>
              <a:rPr lang="en-US" sz="1600" b="1" dirty="0" smtClean="0"/>
              <a:t>Stochastic </a:t>
            </a:r>
            <a:r>
              <a:rPr lang="en-US" sz="1600" b="1" dirty="0"/>
              <a:t>Fairness Queuing (SFQ</a:t>
            </a:r>
            <a:r>
              <a:rPr lang="en-US" sz="1600" b="1" dirty="0" smtClean="0"/>
              <a:t>)</a:t>
            </a:r>
            <a:r>
              <a:rPr lang="uk-UA" sz="1600" dirty="0"/>
              <a:t> забезпечується хешуванням і циклічними алгоритмами. SFQ називається «Стохастичний», оскільки він насправді не виділяє чергу для кожного потоку, у нього є алгоритм, який розділяє трафік на обмежену кількість черг (1024) за допомогою алгоритму хешування. </a:t>
            </a:r>
            <a:endParaRPr lang="uk-UA" sz="1600" dirty="0" smtClean="0"/>
          </a:p>
          <a:p>
            <a:pPr marL="0" indent="0">
              <a:buNone/>
            </a:pPr>
            <a:r>
              <a:rPr lang="uk-UA" sz="1600" dirty="0" smtClean="0"/>
              <a:t>Потік </a:t>
            </a:r>
            <a:r>
              <a:rPr lang="uk-UA" sz="1600" dirty="0"/>
              <a:t>трафіку може бути однозначно ідентифікований 4 параметрами (</a:t>
            </a:r>
            <a:r>
              <a:rPr lang="uk-UA" sz="1600" b="1" dirty="0"/>
              <a:t>src-address</a:t>
            </a:r>
            <a:r>
              <a:rPr lang="uk-UA" sz="1600" dirty="0"/>
              <a:t>, </a:t>
            </a:r>
            <a:r>
              <a:rPr lang="uk-UA" sz="1600" b="1" dirty="0"/>
              <a:t>dst-address</a:t>
            </a:r>
            <a:r>
              <a:rPr lang="uk-UA" sz="1600" dirty="0"/>
              <a:t>, </a:t>
            </a:r>
            <a:r>
              <a:rPr lang="uk-UA" sz="1600" b="1" dirty="0"/>
              <a:t>src-port</a:t>
            </a:r>
            <a:r>
              <a:rPr lang="uk-UA" sz="1600" dirty="0"/>
              <a:t> і </a:t>
            </a:r>
            <a:r>
              <a:rPr lang="uk-UA" sz="1600" b="1" dirty="0"/>
              <a:t>dst-port</a:t>
            </a:r>
            <a:r>
              <a:rPr lang="uk-UA" sz="1600" dirty="0"/>
              <a:t>), тому ці параметри використовуються SFQ-алгоритмом хешування для класифікації пакетів в один із 1024 можливих підпотоків. Потім циклічний алгоритм почне розподіляти доступну пропускну здатність на всі підпотоки, на кожному раунді даючи </a:t>
            </a:r>
            <a:r>
              <a:rPr lang="uk-UA" sz="1600" b="1" dirty="0"/>
              <a:t>sfq-allot</a:t>
            </a:r>
            <a:r>
              <a:rPr lang="uk-UA" sz="1600" dirty="0"/>
              <a:t> байти трафіку. Вся черга SFQ може містити 128 пакетів і доступно 1024 підпотоки. </a:t>
            </a:r>
            <a:endParaRPr lang="uk-UA" sz="1600" dirty="0" smtClean="0"/>
          </a:p>
        </p:txBody>
      </p:sp>
      <p:pic>
        <p:nvPicPr>
          <p:cNvPr id="2" name="Picture 1"/>
          <p:cNvPicPr>
            <a:picLocks noChangeAspect="1"/>
          </p:cNvPicPr>
          <p:nvPr/>
        </p:nvPicPr>
        <p:blipFill>
          <a:blip r:embed="rId2"/>
          <a:stretch>
            <a:fillRect/>
          </a:stretch>
        </p:blipFill>
        <p:spPr>
          <a:xfrm>
            <a:off x="1911317" y="3208867"/>
            <a:ext cx="8553450" cy="2895600"/>
          </a:xfrm>
          <a:prstGeom prst="rect">
            <a:avLst/>
          </a:prstGeom>
        </p:spPr>
      </p:pic>
    </p:spTree>
    <p:extLst>
      <p:ext uri="{BB962C8B-B14F-4D97-AF65-F5344CB8AC3E}">
        <p14:creationId xmlns:p14="http://schemas.microsoft.com/office/powerpoint/2010/main" val="962765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en-US" sz="1600" b="1" dirty="0"/>
              <a:t>PCQ</a:t>
            </a:r>
          </a:p>
          <a:p>
            <a:pPr marL="0" indent="0">
              <a:buNone/>
            </a:pPr>
            <a:r>
              <a:rPr lang="uk-UA" sz="1600" dirty="0"/>
              <a:t>Алгоритм PCQ </a:t>
            </a:r>
            <a:r>
              <a:rPr lang="en-US" sz="1600" dirty="0" smtClean="0"/>
              <a:t>(</a:t>
            </a:r>
            <a:r>
              <a:rPr lang="en-US" sz="1600" dirty="0"/>
              <a:t>Per Connection </a:t>
            </a:r>
            <a:r>
              <a:rPr lang="en-US" sz="1600" dirty="0" smtClean="0"/>
              <a:t>Queuing)  </a:t>
            </a:r>
            <a:r>
              <a:rPr lang="uk-UA" sz="1600" dirty="0" smtClean="0"/>
              <a:t>дуже </a:t>
            </a:r>
            <a:r>
              <a:rPr lang="uk-UA" sz="1600" dirty="0"/>
              <a:t>простий - спочатку він використовує вибрані класифікатори, щоб відрізнити один підпотік від іншого, потім застосовує індивідуальний розмір черги FIFO та обмеження до кожного підпотоку, потім групує всі підпотоки разом і застосовує глобальний розмір черги та обмеження . </a:t>
            </a:r>
            <a:endParaRPr lang="uk-UA" sz="1600" dirty="0" smtClean="0"/>
          </a:p>
          <a:p>
            <a:pPr marL="0" indent="0">
              <a:buNone/>
            </a:pPr>
            <a:r>
              <a:rPr lang="en-US" sz="1600" dirty="0" smtClean="0"/>
              <a:t>PCQ </a:t>
            </a:r>
            <a:r>
              <a:rPr lang="uk-UA" sz="1600" dirty="0" smtClean="0"/>
              <a:t>параметри</a:t>
            </a:r>
            <a:r>
              <a:rPr lang="en-US" sz="1600" dirty="0" smtClean="0"/>
              <a:t>:</a:t>
            </a:r>
            <a:endParaRPr lang="en-US" sz="1600" dirty="0"/>
          </a:p>
          <a:p>
            <a:r>
              <a:rPr lang="en-US" sz="1600" b="1" dirty="0" err="1"/>
              <a:t>pcq</a:t>
            </a:r>
            <a:r>
              <a:rPr lang="en-US" sz="1600" b="1" dirty="0"/>
              <a:t>-classifier</a:t>
            </a:r>
            <a:r>
              <a:rPr lang="en-US" sz="1600" dirty="0"/>
              <a:t> (</a:t>
            </a:r>
            <a:r>
              <a:rPr lang="en-US" sz="1600" dirty="0" err="1"/>
              <a:t>dst</a:t>
            </a:r>
            <a:r>
              <a:rPr lang="en-US" sz="1600" dirty="0"/>
              <a:t>-address | </a:t>
            </a:r>
            <a:r>
              <a:rPr lang="en-US" sz="1600" dirty="0" err="1"/>
              <a:t>dst</a:t>
            </a:r>
            <a:r>
              <a:rPr lang="en-US" sz="1600" dirty="0"/>
              <a:t>-port | </a:t>
            </a:r>
            <a:r>
              <a:rPr lang="en-US" sz="1600" dirty="0" err="1"/>
              <a:t>src</a:t>
            </a:r>
            <a:r>
              <a:rPr lang="en-US" sz="1600" dirty="0"/>
              <a:t>-address | </a:t>
            </a:r>
            <a:r>
              <a:rPr lang="en-US" sz="1600" dirty="0" err="1"/>
              <a:t>src</a:t>
            </a:r>
            <a:r>
              <a:rPr lang="en-US" sz="1600" dirty="0"/>
              <a:t>-port; default: "") : </a:t>
            </a:r>
            <a:r>
              <a:rPr lang="uk-UA" sz="1600" dirty="0"/>
              <a:t>вибір ідентифікаторів підпотоку </a:t>
            </a:r>
            <a:endParaRPr lang="uk-UA" sz="1600" dirty="0" smtClean="0"/>
          </a:p>
          <a:p>
            <a:r>
              <a:rPr lang="en-US" sz="1600" b="1" dirty="0" err="1" smtClean="0"/>
              <a:t>pcq</a:t>
            </a:r>
            <a:r>
              <a:rPr lang="en-US" sz="1600" b="1" dirty="0" smtClean="0"/>
              <a:t>-rate</a:t>
            </a:r>
            <a:r>
              <a:rPr lang="en-US" sz="1600" dirty="0" smtClean="0"/>
              <a:t> </a:t>
            </a:r>
            <a:r>
              <a:rPr lang="en-US" sz="1600" dirty="0"/>
              <a:t>(number): </a:t>
            </a:r>
            <a:r>
              <a:rPr lang="uk-UA" sz="1600" dirty="0"/>
              <a:t>максимальна доступна швидкість передачі даних кожного </a:t>
            </a:r>
            <a:r>
              <a:rPr lang="uk-UA" sz="1600" dirty="0" smtClean="0"/>
              <a:t>підпотоку </a:t>
            </a:r>
          </a:p>
          <a:p>
            <a:r>
              <a:rPr lang="en-US" sz="1600" b="1" dirty="0" err="1" smtClean="0"/>
              <a:t>pcq</a:t>
            </a:r>
            <a:r>
              <a:rPr lang="en-US" sz="1600" b="1" dirty="0" smtClean="0"/>
              <a:t>-limit</a:t>
            </a:r>
            <a:r>
              <a:rPr lang="en-US" sz="1600" dirty="0" smtClean="0"/>
              <a:t> </a:t>
            </a:r>
            <a:r>
              <a:rPr lang="en-US" sz="1600" dirty="0"/>
              <a:t>(number): </a:t>
            </a:r>
            <a:r>
              <a:rPr lang="uk-UA" sz="1600" dirty="0"/>
              <a:t>розмір черги окремого </a:t>
            </a:r>
            <a:r>
              <a:rPr lang="uk-UA" sz="1600" dirty="0" smtClean="0"/>
              <a:t>підпотоку </a:t>
            </a:r>
            <a:r>
              <a:rPr lang="en-US" sz="1600" dirty="0" smtClean="0"/>
              <a:t>(</a:t>
            </a:r>
            <a:r>
              <a:rPr lang="uk-UA" sz="1600" dirty="0" smtClean="0"/>
              <a:t>в</a:t>
            </a:r>
            <a:r>
              <a:rPr lang="en-US" sz="1600" dirty="0" smtClean="0"/>
              <a:t> </a:t>
            </a:r>
            <a:r>
              <a:rPr lang="en-US" sz="1600" dirty="0" err="1"/>
              <a:t>KiB</a:t>
            </a:r>
            <a:r>
              <a:rPr lang="en-US" sz="1600" dirty="0"/>
              <a:t>)</a:t>
            </a:r>
          </a:p>
          <a:p>
            <a:r>
              <a:rPr lang="en-US" sz="1600" b="1" dirty="0" err="1"/>
              <a:t>pcq</a:t>
            </a:r>
            <a:r>
              <a:rPr lang="en-US" sz="1600" b="1" dirty="0"/>
              <a:t>-total-limit</a:t>
            </a:r>
            <a:r>
              <a:rPr lang="en-US" sz="1600" dirty="0"/>
              <a:t> (number): </a:t>
            </a:r>
            <a:r>
              <a:rPr lang="uk-UA" sz="1600" dirty="0"/>
              <a:t>максимальна кількість даних у черзі в усіх </a:t>
            </a:r>
            <a:r>
              <a:rPr lang="uk-UA" sz="1600" dirty="0" smtClean="0"/>
              <a:t>підпотоках </a:t>
            </a:r>
            <a:r>
              <a:rPr lang="en-US" sz="1600" dirty="0" smtClean="0"/>
              <a:t>(in </a:t>
            </a:r>
            <a:r>
              <a:rPr lang="en-US" sz="1600" dirty="0" err="1"/>
              <a:t>KiB</a:t>
            </a:r>
            <a:r>
              <a:rPr lang="en-US" sz="1600" dirty="0"/>
              <a:t>)</a:t>
            </a:r>
          </a:p>
          <a:p>
            <a:pPr marL="0" indent="0">
              <a:buNone/>
            </a:pPr>
            <a:r>
              <a:rPr lang="uk-UA" sz="1600" dirty="0"/>
              <a:t>Можна призначити обмеження швидкості для підпотоків за допомогою параметра </a:t>
            </a:r>
            <a:r>
              <a:rPr lang="uk-UA" sz="1600" b="1" dirty="0"/>
              <a:t>pcq-rate</a:t>
            </a:r>
            <a:r>
              <a:rPr lang="uk-UA" sz="1600" dirty="0"/>
              <a:t>. Якщо "pcq-rate=0" підпотоки розподілять доступний трафік порівну.</a:t>
            </a:r>
          </a:p>
        </p:txBody>
      </p:sp>
      <p:pic>
        <p:nvPicPr>
          <p:cNvPr id="2" name="Picture 1"/>
          <p:cNvPicPr>
            <a:picLocks noChangeAspect="1"/>
          </p:cNvPicPr>
          <p:nvPr/>
        </p:nvPicPr>
        <p:blipFill>
          <a:blip r:embed="rId2"/>
          <a:stretch>
            <a:fillRect/>
          </a:stretch>
        </p:blipFill>
        <p:spPr>
          <a:xfrm>
            <a:off x="3527425" y="3599856"/>
            <a:ext cx="4990042" cy="2900532"/>
          </a:xfrm>
          <a:prstGeom prst="rect">
            <a:avLst/>
          </a:prstGeom>
        </p:spPr>
      </p:pic>
    </p:spTree>
    <p:extLst>
      <p:ext uri="{BB962C8B-B14F-4D97-AF65-F5344CB8AC3E}">
        <p14:creationId xmlns:p14="http://schemas.microsoft.com/office/powerpoint/2010/main" val="259208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Наприклад, замість того, щоб мати 100 черг із обмеженням 1000 Кбіт/с для завантаження, ми можемо мати одну чергу PCQ із 100 підпотоками </a:t>
            </a:r>
            <a:endParaRPr lang="en-US" sz="1600" dirty="0" smtClean="0"/>
          </a:p>
          <a:p>
            <a:pPr marL="0" indent="0">
              <a:buNone/>
            </a:pPr>
            <a:r>
              <a:rPr lang="uk-UA" sz="1600" dirty="0" smtClean="0"/>
              <a:t>PCQ </a:t>
            </a:r>
            <a:r>
              <a:rPr lang="uk-UA" sz="1600" dirty="0"/>
              <a:t>має пакетну реалізацію, ідентичну простим чергам і дереву черги</a:t>
            </a:r>
            <a:r>
              <a:rPr lang="uk-UA" sz="1600" dirty="0" smtClean="0"/>
              <a:t>:</a:t>
            </a:r>
          </a:p>
          <a:p>
            <a:r>
              <a:rPr lang="en-US" sz="1600" b="1" dirty="0" err="1" smtClean="0"/>
              <a:t>pcq</a:t>
            </a:r>
            <a:r>
              <a:rPr lang="en-US" sz="1600" b="1" dirty="0" smtClean="0"/>
              <a:t>-burst-rate</a:t>
            </a:r>
            <a:r>
              <a:rPr lang="en-US" sz="1600" dirty="0" smtClean="0"/>
              <a:t> </a:t>
            </a:r>
            <a:r>
              <a:rPr lang="en-US" sz="1600" dirty="0"/>
              <a:t>(number): </a:t>
            </a:r>
            <a:r>
              <a:rPr lang="ru-RU" sz="1600" dirty="0" smtClean="0"/>
              <a:t>максимальна швидкість</a:t>
            </a:r>
            <a:r>
              <a:rPr lang="en-US" sz="1600" dirty="0" smtClean="0"/>
              <a:t> upload/download </a:t>
            </a:r>
            <a:r>
              <a:rPr lang="uk-UA" sz="1600" dirty="0" smtClean="0"/>
              <a:t>яку можна досягти протягом </a:t>
            </a:r>
            <a:r>
              <a:rPr lang="en-US" sz="1600" dirty="0" smtClean="0"/>
              <a:t>burst </a:t>
            </a:r>
            <a:r>
              <a:rPr lang="uk-UA" sz="1600" dirty="0" smtClean="0"/>
              <a:t>для дозволених підпотоків</a:t>
            </a:r>
            <a:endParaRPr lang="en-US" sz="1600" dirty="0"/>
          </a:p>
          <a:p>
            <a:r>
              <a:rPr lang="en-US" sz="1600" b="1" dirty="0" err="1"/>
              <a:t>pcq</a:t>
            </a:r>
            <a:r>
              <a:rPr lang="en-US" sz="1600" b="1" dirty="0"/>
              <a:t>-burst-threshold</a:t>
            </a:r>
            <a:r>
              <a:rPr lang="en-US" sz="1600" dirty="0"/>
              <a:t> (number): </a:t>
            </a:r>
            <a:r>
              <a:rPr lang="uk-UA" sz="1600" dirty="0" smtClean="0"/>
              <a:t>порогове значення для ввімкнення/вимкнення </a:t>
            </a:r>
            <a:r>
              <a:rPr lang="en-US" sz="1600" dirty="0" smtClean="0"/>
              <a:t>burst</a:t>
            </a:r>
            <a:endParaRPr lang="en-US" sz="1600" dirty="0"/>
          </a:p>
          <a:p>
            <a:r>
              <a:rPr lang="en-US" sz="1600" b="1" dirty="0" err="1"/>
              <a:t>pcq</a:t>
            </a:r>
            <a:r>
              <a:rPr lang="en-US" sz="1600" b="1" dirty="0"/>
              <a:t>-burst-time</a:t>
            </a:r>
            <a:r>
              <a:rPr lang="en-US" sz="1600" dirty="0"/>
              <a:t> (time): </a:t>
            </a:r>
            <a:r>
              <a:rPr lang="uk-UA" sz="1600" dirty="0" smtClean="0"/>
              <a:t>час </a:t>
            </a:r>
            <a:r>
              <a:rPr lang="en-US" sz="1600" dirty="0" smtClean="0"/>
              <a:t>(</a:t>
            </a:r>
            <a:r>
              <a:rPr lang="uk-UA" sz="1600" dirty="0" smtClean="0"/>
              <a:t>в секундах</a:t>
            </a:r>
            <a:r>
              <a:rPr lang="en-US" sz="1600" dirty="0" smtClean="0"/>
              <a:t>) </a:t>
            </a:r>
            <a:r>
              <a:rPr lang="uk-UA" sz="1600" dirty="0" smtClean="0"/>
              <a:t>через який буде обрахована середня швидкість</a:t>
            </a:r>
            <a:r>
              <a:rPr lang="en-US" sz="1600" dirty="0" smtClean="0"/>
              <a:t>. (</a:t>
            </a:r>
            <a:r>
              <a:rPr lang="uk-UA" sz="1600" dirty="0" smtClean="0"/>
              <a:t>Це НЕ ЧАС РОБОТИ </a:t>
            </a:r>
            <a:r>
              <a:rPr lang="en-US" sz="1600" dirty="0"/>
              <a:t>burst)</a:t>
            </a:r>
          </a:p>
          <a:p>
            <a:pPr marL="0" indent="0">
              <a:buNone/>
            </a:pPr>
            <a:endParaRPr lang="en-US" sz="1600" dirty="0" smtClean="0"/>
          </a:p>
          <a:p>
            <a:pPr marL="0" indent="0">
              <a:buNone/>
            </a:pPr>
            <a:r>
              <a:rPr lang="uk-UA" sz="1600" dirty="0" smtClean="0"/>
              <a:t>PCQ </a:t>
            </a:r>
            <a:r>
              <a:rPr lang="uk-UA" sz="1600" dirty="0"/>
              <a:t>також дозволяє використовувати мережі IPv4 та IPv6 різного розміру як ідентифікатори субпотоку. Раніше він був заблокований за однією IP-адресою. Це робиться в основному для IPv6, оскільки клієнти з точки зору провайдера будуть представлені мережею /64, але пристрої в мережі клієнтів будуть /128. PCQ можна використовувати для обох цих сценаріїв та інших. </a:t>
            </a:r>
            <a:endParaRPr lang="uk-UA" sz="1600" dirty="0" smtClean="0"/>
          </a:p>
          <a:p>
            <a:pPr marL="0" indent="0">
              <a:buNone/>
            </a:pPr>
            <a:r>
              <a:rPr lang="uk-UA" sz="1600" dirty="0" smtClean="0"/>
              <a:t>Параметри </a:t>
            </a:r>
            <a:r>
              <a:rPr lang="uk-UA" sz="1600" dirty="0"/>
              <a:t>PCQ</a:t>
            </a:r>
            <a:r>
              <a:rPr lang="uk-UA" sz="1600" dirty="0" smtClean="0"/>
              <a:t>:</a:t>
            </a:r>
          </a:p>
          <a:p>
            <a:r>
              <a:rPr lang="en-US" sz="1600" b="1" dirty="0" err="1" smtClean="0"/>
              <a:t>pcq</a:t>
            </a:r>
            <a:r>
              <a:rPr lang="en-US" sz="1600" b="1" dirty="0" smtClean="0"/>
              <a:t>-</a:t>
            </a:r>
            <a:r>
              <a:rPr lang="en-US" sz="1600" b="1" dirty="0" err="1" smtClean="0"/>
              <a:t>dst</a:t>
            </a:r>
            <a:r>
              <a:rPr lang="en-US" sz="1600" b="1" dirty="0" smtClean="0"/>
              <a:t>-address-mask</a:t>
            </a:r>
            <a:r>
              <a:rPr lang="en-US" sz="1600" dirty="0" smtClean="0"/>
              <a:t> </a:t>
            </a:r>
            <a:r>
              <a:rPr lang="en-US" sz="1600" dirty="0"/>
              <a:t>(number): </a:t>
            </a:r>
            <a:r>
              <a:rPr lang="uk-UA" sz="1600" dirty="0" smtClean="0"/>
              <a:t>розмір </a:t>
            </a:r>
            <a:r>
              <a:rPr lang="en-US" sz="1600" dirty="0" smtClean="0"/>
              <a:t>IPv4 </a:t>
            </a:r>
            <a:r>
              <a:rPr lang="uk-UA" sz="1600" dirty="0" smtClean="0"/>
              <a:t>мережі, що буде використана як </a:t>
            </a:r>
            <a:r>
              <a:rPr lang="en-US" sz="1600" dirty="0" err="1" smtClean="0"/>
              <a:t>dst</a:t>
            </a:r>
            <a:r>
              <a:rPr lang="en-US" sz="1600" dirty="0" smtClean="0"/>
              <a:t>-address </a:t>
            </a:r>
            <a:r>
              <a:rPr lang="en-US" sz="1600" dirty="0"/>
              <a:t>sub-stream </a:t>
            </a:r>
            <a:r>
              <a:rPr lang="uk-UA" sz="1600" dirty="0" smtClean="0"/>
              <a:t>ідентифікатор</a:t>
            </a:r>
            <a:endParaRPr lang="en-US" sz="1600" dirty="0"/>
          </a:p>
          <a:p>
            <a:r>
              <a:rPr lang="en-US" sz="1600" b="1" dirty="0" err="1"/>
              <a:t>pcq</a:t>
            </a:r>
            <a:r>
              <a:rPr lang="en-US" sz="1600" b="1" dirty="0"/>
              <a:t>-</a:t>
            </a:r>
            <a:r>
              <a:rPr lang="en-US" sz="1600" b="1" dirty="0" err="1"/>
              <a:t>src</a:t>
            </a:r>
            <a:r>
              <a:rPr lang="en-US" sz="1600" b="1" dirty="0"/>
              <a:t>-address-mask</a:t>
            </a:r>
            <a:r>
              <a:rPr lang="en-US" sz="1600" dirty="0"/>
              <a:t> (number): </a:t>
            </a:r>
            <a:r>
              <a:rPr lang="uk-UA" sz="1600" dirty="0" smtClean="0"/>
              <a:t>розмір </a:t>
            </a:r>
            <a:r>
              <a:rPr lang="en-US" sz="1600" dirty="0" smtClean="0"/>
              <a:t>IPv4 </a:t>
            </a:r>
            <a:r>
              <a:rPr lang="uk-UA" sz="1600" dirty="0" smtClean="0"/>
              <a:t>мережі, що буде використана як </a:t>
            </a:r>
            <a:r>
              <a:rPr lang="en-US" sz="1600" dirty="0" err="1" smtClean="0"/>
              <a:t>src</a:t>
            </a:r>
            <a:r>
              <a:rPr lang="en-US" sz="1600" dirty="0" smtClean="0"/>
              <a:t>-address </a:t>
            </a:r>
            <a:r>
              <a:rPr lang="en-US" sz="1600" dirty="0"/>
              <a:t>sub-stream </a:t>
            </a:r>
            <a:r>
              <a:rPr lang="uk-UA" sz="1600" dirty="0" smtClean="0"/>
              <a:t>ідентифікатор</a:t>
            </a:r>
            <a:endParaRPr lang="en-US" sz="1600" dirty="0"/>
          </a:p>
          <a:p>
            <a:r>
              <a:rPr lang="en-US" sz="1600" b="1" dirty="0"/>
              <a:t>pcq-dst-address6-mask</a:t>
            </a:r>
            <a:r>
              <a:rPr lang="en-US" sz="1600" dirty="0"/>
              <a:t> (number): </a:t>
            </a:r>
            <a:r>
              <a:rPr lang="uk-UA" sz="1600" dirty="0" smtClean="0"/>
              <a:t>розмір </a:t>
            </a:r>
            <a:r>
              <a:rPr lang="en-US" sz="1600" dirty="0" smtClean="0"/>
              <a:t>IPV6 </a:t>
            </a:r>
            <a:r>
              <a:rPr lang="uk-UA" sz="1600" dirty="0"/>
              <a:t>мережі, що буде використана як </a:t>
            </a:r>
            <a:r>
              <a:rPr lang="en-US" sz="1600" dirty="0" err="1" smtClean="0"/>
              <a:t>dst</a:t>
            </a:r>
            <a:r>
              <a:rPr lang="en-US" sz="1600" dirty="0" smtClean="0"/>
              <a:t>-address </a:t>
            </a:r>
            <a:r>
              <a:rPr lang="en-US" sz="1600" dirty="0"/>
              <a:t>sub-stream </a:t>
            </a:r>
            <a:r>
              <a:rPr lang="uk-UA" sz="1600" dirty="0" smtClean="0"/>
              <a:t>ідентифікатор</a:t>
            </a:r>
            <a:endParaRPr lang="en-US" sz="1600" dirty="0"/>
          </a:p>
          <a:p>
            <a:r>
              <a:rPr lang="en-US" sz="1600" b="1" dirty="0"/>
              <a:t>pcq-src-address6-mask</a:t>
            </a:r>
            <a:r>
              <a:rPr lang="en-US" sz="1600" dirty="0"/>
              <a:t> (number): </a:t>
            </a:r>
            <a:r>
              <a:rPr lang="uk-UA" sz="1600" dirty="0" smtClean="0"/>
              <a:t>розмір </a:t>
            </a:r>
            <a:r>
              <a:rPr lang="en-US" sz="1600" dirty="0" smtClean="0"/>
              <a:t>IPV6 </a:t>
            </a:r>
            <a:r>
              <a:rPr lang="uk-UA" sz="1600" dirty="0"/>
              <a:t>мережі, що буде використана як</a:t>
            </a:r>
            <a:r>
              <a:rPr lang="en-US" sz="1600" dirty="0" smtClean="0"/>
              <a:t> </a:t>
            </a:r>
            <a:r>
              <a:rPr lang="en-US" sz="1600" dirty="0" err="1"/>
              <a:t>src</a:t>
            </a:r>
            <a:r>
              <a:rPr lang="en-US" sz="1600" dirty="0"/>
              <a:t>-address sub-stream </a:t>
            </a:r>
            <a:r>
              <a:rPr lang="uk-UA" sz="1600" dirty="0" smtClean="0"/>
              <a:t>ідентифікатор</a:t>
            </a:r>
            <a:endParaRPr lang="en-US" sz="1600" dirty="0"/>
          </a:p>
          <a:p>
            <a:pPr marL="0" indent="0">
              <a:buNone/>
            </a:pPr>
            <a:r>
              <a:rPr lang="en-US" sz="1600" dirty="0"/>
              <a:t/>
            </a:r>
            <a:br>
              <a:rPr lang="en-US" sz="1600" dirty="0"/>
            </a:br>
            <a:endParaRPr lang="en-US" sz="1600" dirty="0"/>
          </a:p>
          <a:p>
            <a:pPr marL="0" indent="0">
              <a:buNone/>
            </a:pPr>
            <a:endParaRPr lang="uk-UA" sz="1600" dirty="0"/>
          </a:p>
        </p:txBody>
      </p:sp>
    </p:spTree>
    <p:extLst>
      <p:ext uri="{BB962C8B-B14F-4D97-AF65-F5344CB8AC3E}">
        <p14:creationId xmlns:p14="http://schemas.microsoft.com/office/powerpoint/2010/main" val="117200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en-US" sz="1600" b="1" dirty="0"/>
              <a:t>Interface </a:t>
            </a:r>
            <a:r>
              <a:rPr lang="en-US" sz="1600" b="1" dirty="0" smtClean="0"/>
              <a:t>Queue</a:t>
            </a:r>
            <a:endParaRPr lang="ru-RU" sz="1600" b="1" dirty="0" smtClean="0"/>
          </a:p>
          <a:p>
            <a:pPr marL="0" indent="0" algn="ctr">
              <a:buNone/>
            </a:pPr>
            <a:endParaRPr lang="ru-RU" sz="1600" b="1" dirty="0"/>
          </a:p>
          <a:p>
            <a:pPr marL="0" indent="0" algn="ctr">
              <a:buNone/>
            </a:pPr>
            <a:endParaRPr lang="ru-RU" sz="1600" b="1" dirty="0" smtClean="0"/>
          </a:p>
          <a:p>
            <a:pPr marL="0" indent="0">
              <a:buNone/>
            </a:pPr>
            <a:r>
              <a:rPr lang="uk-UA" sz="1600" dirty="0"/>
              <a:t>Перед відправкою даних через інтерфейс вони обробляються чергою. У цьому підменю перелічено всі доступні інтерфейси в RouterOS і дозволяє змінити тип черги для певного інтерфейсу. Список формується автоматично</a:t>
            </a:r>
            <a:r>
              <a:rPr lang="uk-UA" sz="1600" dirty="0" smtClean="0"/>
              <a:t>.</a:t>
            </a:r>
          </a:p>
          <a:p>
            <a:pPr marL="0" indent="0">
              <a:buNone/>
            </a:pPr>
            <a:endParaRPr lang="en-US" sz="1600" dirty="0"/>
          </a:p>
          <a:p>
            <a:pPr marL="0" indent="0">
              <a:buNone/>
            </a:pPr>
            <a:endParaRPr lang="uk-UA" sz="1600" dirty="0"/>
          </a:p>
        </p:txBody>
      </p:sp>
      <p:pic>
        <p:nvPicPr>
          <p:cNvPr id="2" name="Picture 1"/>
          <p:cNvPicPr>
            <a:picLocks noChangeAspect="1"/>
          </p:cNvPicPr>
          <p:nvPr/>
        </p:nvPicPr>
        <p:blipFill>
          <a:blip r:embed="rId2"/>
          <a:stretch>
            <a:fillRect/>
          </a:stretch>
        </p:blipFill>
        <p:spPr>
          <a:xfrm>
            <a:off x="567795" y="547687"/>
            <a:ext cx="1285875" cy="42862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00062" y="1930321"/>
            <a:ext cx="3962400" cy="2847975"/>
          </a:xfrm>
          <a:prstGeom prst="rect">
            <a:avLst/>
          </a:prstGeom>
          <a:ln>
            <a:solidFill>
              <a:schemeClr val="tx1"/>
            </a:solidFill>
          </a:ln>
        </p:spPr>
      </p:pic>
    </p:spTree>
    <p:extLst>
      <p:ext uri="{BB962C8B-B14F-4D97-AF65-F5344CB8AC3E}">
        <p14:creationId xmlns:p14="http://schemas.microsoft.com/office/powerpoint/2010/main" val="96663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Відключаємо fasttrack </a:t>
            </a:r>
            <a:endParaRPr lang="en-US" sz="1600" b="1" dirty="0" smtClean="0"/>
          </a:p>
          <a:p>
            <a:pPr marL="0" indent="0">
              <a:buNone/>
            </a:pPr>
            <a:r>
              <a:rPr lang="uk-UA" sz="1600" dirty="0" smtClean="0"/>
              <a:t>Перед </a:t>
            </a:r>
            <a:r>
              <a:rPr lang="uk-UA" sz="1600" dirty="0"/>
              <a:t>налаштуванням обмежень швидкості MikroTik необхідно переконатися, що на роутері у фаєрволі відключений fasttrack. Ця технологія з'явилася з RouterOS 6.29 і дозволяє збільшити продуктивність шляхом пересилання даних без їх додаткової обробки. Однак якщо вона увімкнена, то обмеження швидкості не спрацюють. Тому fasttrack необхідно вимкнути. </a:t>
            </a:r>
            <a:endParaRPr lang="en-US" sz="1600" dirty="0" smtClean="0"/>
          </a:p>
          <a:p>
            <a:pPr marL="342900" indent="-342900">
              <a:buFont typeface="+mj-lt"/>
              <a:buAutoNum type="arabicPeriod"/>
            </a:pPr>
            <a:r>
              <a:rPr lang="uk-UA" sz="1600" dirty="0" smtClean="0"/>
              <a:t>Відкрийте </a:t>
            </a:r>
            <a:r>
              <a:rPr lang="uk-UA" sz="1600" dirty="0"/>
              <a:t>меню </a:t>
            </a:r>
            <a:r>
              <a:rPr lang="uk-UA" sz="1600" b="1" dirty="0"/>
              <a:t>IP-Firewall</a:t>
            </a:r>
            <a:r>
              <a:rPr lang="uk-UA" sz="1600" dirty="0"/>
              <a:t>. </a:t>
            </a:r>
            <a:endParaRPr lang="en-US" sz="1600" dirty="0" smtClean="0"/>
          </a:p>
          <a:p>
            <a:pPr marL="342900" indent="-342900">
              <a:buFont typeface="+mj-lt"/>
              <a:buAutoNum type="arabicPeriod"/>
            </a:pPr>
            <a:r>
              <a:rPr lang="uk-UA" sz="1600" dirty="0" smtClean="0"/>
              <a:t>На </a:t>
            </a:r>
            <a:r>
              <a:rPr lang="uk-UA" sz="1600" dirty="0"/>
              <a:t>вкладці </a:t>
            </a:r>
            <a:r>
              <a:rPr lang="uk-UA" sz="1600" b="1" dirty="0"/>
              <a:t>Filter Rules </a:t>
            </a:r>
            <a:r>
              <a:rPr lang="uk-UA" sz="1600" dirty="0"/>
              <a:t>виберіть правило </a:t>
            </a:r>
            <a:r>
              <a:rPr lang="uk-UA" sz="1600" b="1" dirty="0"/>
              <a:t>fasttrack connection</a:t>
            </a:r>
            <a:r>
              <a:rPr lang="uk-UA" sz="1600" dirty="0"/>
              <a:t>. </a:t>
            </a:r>
            <a:endParaRPr lang="en-US" sz="1600" dirty="0" smtClean="0"/>
          </a:p>
          <a:p>
            <a:pPr marL="342900" indent="-342900">
              <a:buFont typeface="+mj-lt"/>
              <a:buAutoNum type="arabicPeriod"/>
            </a:pPr>
            <a:r>
              <a:rPr lang="uk-UA" sz="1600" dirty="0" smtClean="0"/>
              <a:t>Натисніть </a:t>
            </a:r>
            <a:r>
              <a:rPr lang="uk-UA" sz="1600" dirty="0"/>
              <a:t>червоний хрестик</a:t>
            </a:r>
            <a:r>
              <a:rPr lang="uk-UA" sz="1600" b="1" dirty="0"/>
              <a:t> Disable</a:t>
            </a:r>
            <a:r>
              <a:rPr lang="uk-UA" sz="1600" dirty="0"/>
              <a:t>, щоб деактивувати правило.</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708" y="2811462"/>
            <a:ext cx="6191250" cy="3419475"/>
          </a:xfrm>
          <a:prstGeom prst="rect">
            <a:avLst/>
          </a:prstGeom>
        </p:spPr>
      </p:pic>
    </p:spTree>
    <p:extLst>
      <p:ext uri="{BB962C8B-B14F-4D97-AF65-F5344CB8AC3E}">
        <p14:creationId xmlns:p14="http://schemas.microsoft.com/office/powerpoint/2010/main" val="273537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208230"/>
            <a:ext cx="11664468" cy="6292158"/>
          </a:xfrm>
        </p:spPr>
        <p:txBody>
          <a:bodyPr>
            <a:normAutofit/>
          </a:bodyPr>
          <a:lstStyle/>
          <a:p>
            <a:pPr marL="0" indent="0" algn="ctr">
              <a:buNone/>
            </a:pPr>
            <a:r>
              <a:rPr lang="uk-UA" sz="1600" b="1" dirty="0"/>
              <a:t>Обмеження швидкості всім користувачам підмережі </a:t>
            </a:r>
            <a:endParaRPr lang="en-US" sz="1600" b="1" dirty="0" smtClean="0"/>
          </a:p>
          <a:p>
            <a:pPr marL="0" indent="0">
              <a:buNone/>
            </a:pPr>
            <a:r>
              <a:rPr lang="uk-UA" sz="1600" dirty="0" smtClean="0"/>
              <a:t>Допустимо</a:t>
            </a:r>
            <a:r>
              <a:rPr lang="uk-UA" sz="1600" dirty="0"/>
              <a:t>, у нас є вхідний інтернет канал 20 Мбіт/с. Ми хочемо кожному користувачеві підмережі зробити обмеження швидкості 2 Мбіт/с на завантаження та віддачу. </a:t>
            </a:r>
            <a:endParaRPr lang="en-US" sz="1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997" y="962025"/>
            <a:ext cx="5808527" cy="5743575"/>
          </a:xfrm>
          <a:prstGeom prst="rect">
            <a:avLst/>
          </a:prstGeom>
        </p:spPr>
      </p:pic>
      <p:sp>
        <p:nvSpPr>
          <p:cNvPr id="4" name="Rectangle 3"/>
          <p:cNvSpPr/>
          <p:nvPr/>
        </p:nvSpPr>
        <p:spPr>
          <a:xfrm>
            <a:off x="313266" y="1317473"/>
            <a:ext cx="5527643" cy="2800767"/>
          </a:xfrm>
          <a:prstGeom prst="rect">
            <a:avLst/>
          </a:prstGeom>
        </p:spPr>
        <p:txBody>
          <a:bodyPr wrap="square">
            <a:spAutoFit/>
          </a:bodyPr>
          <a:lstStyle/>
          <a:p>
            <a:r>
              <a:rPr lang="uk-UA" sz="1600" dirty="0"/>
              <a:t>Додамо pcq чергу на завантаження з обмеженням 2 Мбіт/с. </a:t>
            </a:r>
            <a:endParaRPr lang="en-US" sz="1600" dirty="0"/>
          </a:p>
          <a:p>
            <a:pPr marL="342900" indent="-342900">
              <a:buFont typeface="+mj-lt"/>
              <a:buAutoNum type="arabicPeriod"/>
            </a:pPr>
            <a:r>
              <a:rPr lang="uk-UA" sz="1600" dirty="0"/>
              <a:t>Відкрийте меню </a:t>
            </a:r>
            <a:r>
              <a:rPr lang="uk-UA" sz="1600" b="1" dirty="0"/>
              <a:t>Queues</a:t>
            </a:r>
            <a:r>
              <a:rPr lang="uk-UA" sz="1600" dirty="0"/>
              <a:t>. </a:t>
            </a:r>
            <a:endParaRPr lang="en-US" sz="1600" dirty="0"/>
          </a:p>
          <a:p>
            <a:pPr marL="342900" indent="-342900">
              <a:buFont typeface="+mj-lt"/>
              <a:buAutoNum type="arabicPeriod"/>
            </a:pPr>
            <a:r>
              <a:rPr lang="uk-UA" sz="1600" dirty="0"/>
              <a:t>Перейдіть на вкладку </a:t>
            </a:r>
            <a:r>
              <a:rPr lang="uk-UA" sz="1600" b="1" dirty="0"/>
              <a:t>Queue Types</a:t>
            </a:r>
            <a:r>
              <a:rPr lang="uk-UA" sz="1600" dirty="0"/>
              <a:t>. </a:t>
            </a:r>
            <a:endParaRPr lang="en-US" sz="1600" dirty="0"/>
          </a:p>
          <a:p>
            <a:pPr marL="342900" indent="-342900">
              <a:buFont typeface="+mj-lt"/>
              <a:buAutoNum type="arabicPeriod"/>
            </a:pPr>
            <a:r>
              <a:rPr lang="uk-UA" sz="1600" dirty="0"/>
              <a:t>Натисніть синій плюс.</a:t>
            </a:r>
            <a:endParaRPr lang="en-US" sz="1600" dirty="0"/>
          </a:p>
          <a:p>
            <a:pPr marL="342900" indent="-342900">
              <a:buFont typeface="+mj-lt"/>
              <a:buAutoNum type="arabicPeriod"/>
            </a:pPr>
            <a:r>
              <a:rPr lang="uk-UA" sz="1600" dirty="0"/>
              <a:t>У полі </a:t>
            </a:r>
            <a:r>
              <a:rPr lang="uk-UA" sz="1600" b="1" dirty="0"/>
              <a:t>Type Name</a:t>
            </a:r>
            <a:r>
              <a:rPr lang="uk-UA" sz="1600" dirty="0"/>
              <a:t> вкажіть назву черги на завантаження </a:t>
            </a:r>
            <a:r>
              <a:rPr lang="uk-UA" sz="1600" b="1" dirty="0"/>
              <a:t>pcq-download-2M</a:t>
            </a:r>
            <a:r>
              <a:rPr lang="uk-UA" sz="1600" dirty="0"/>
              <a:t>. </a:t>
            </a:r>
            <a:endParaRPr lang="en-US" sz="1600" dirty="0"/>
          </a:p>
          <a:p>
            <a:pPr marL="342900" indent="-342900">
              <a:buFont typeface="+mj-lt"/>
              <a:buAutoNum type="arabicPeriod"/>
            </a:pPr>
            <a:r>
              <a:rPr lang="uk-UA" sz="1600" dirty="0"/>
              <a:t>У списку </a:t>
            </a:r>
            <a:r>
              <a:rPr lang="uk-UA" sz="1600" b="1" dirty="0"/>
              <a:t>Kind</a:t>
            </a:r>
            <a:r>
              <a:rPr lang="uk-UA" sz="1600" dirty="0"/>
              <a:t> виберіть </a:t>
            </a:r>
            <a:r>
              <a:rPr lang="uk-UA" sz="1600" b="1" dirty="0"/>
              <a:t>pcq</a:t>
            </a:r>
            <a:r>
              <a:rPr lang="uk-UA" sz="1600" dirty="0"/>
              <a:t>. </a:t>
            </a:r>
            <a:endParaRPr lang="en-US" sz="1600" dirty="0"/>
          </a:p>
          <a:p>
            <a:pPr marL="342900" indent="-342900">
              <a:buFont typeface="+mj-lt"/>
              <a:buAutoNum type="arabicPeriod"/>
            </a:pPr>
            <a:r>
              <a:rPr lang="uk-UA" sz="1600" dirty="0"/>
              <a:t>У полі </a:t>
            </a:r>
            <a:r>
              <a:rPr lang="uk-UA" sz="1600" b="1" dirty="0"/>
              <a:t>Rate</a:t>
            </a:r>
            <a:r>
              <a:rPr lang="uk-UA" sz="1600" dirty="0"/>
              <a:t> вкажіть обмеження швидкості завантаження </a:t>
            </a:r>
            <a:r>
              <a:rPr lang="uk-UA" sz="1600" b="1" dirty="0"/>
              <a:t>2M</a:t>
            </a:r>
            <a:r>
              <a:rPr lang="uk-UA" sz="1600" dirty="0"/>
              <a:t> (2 Мбіт/с). </a:t>
            </a:r>
            <a:endParaRPr lang="en-US" sz="1600" dirty="0"/>
          </a:p>
          <a:p>
            <a:pPr marL="342900" indent="-342900">
              <a:buFont typeface="+mj-lt"/>
              <a:buAutoNum type="arabicPeriod"/>
            </a:pPr>
            <a:r>
              <a:rPr lang="uk-UA" sz="1600" dirty="0"/>
              <a:t>Перевірте, що навпаки </a:t>
            </a:r>
            <a:r>
              <a:rPr lang="uk-UA" sz="1600" b="1" dirty="0"/>
              <a:t>Dst. Address </a:t>
            </a:r>
            <a:r>
              <a:rPr lang="uk-UA" sz="1600" dirty="0"/>
              <a:t>стоїть галочка. </a:t>
            </a:r>
            <a:endParaRPr lang="en-US" sz="1600" dirty="0"/>
          </a:p>
          <a:p>
            <a:pPr marL="342900" indent="-342900">
              <a:buFont typeface="+mj-lt"/>
              <a:buAutoNum type="arabicPeriod"/>
            </a:pPr>
            <a:r>
              <a:rPr lang="uk-UA" sz="1600" dirty="0"/>
              <a:t>Натисніть кнопку OK.</a:t>
            </a:r>
          </a:p>
        </p:txBody>
      </p:sp>
    </p:spTree>
    <p:extLst>
      <p:ext uri="{BB962C8B-B14F-4D97-AF65-F5344CB8AC3E}">
        <p14:creationId xmlns:p14="http://schemas.microsoft.com/office/powerpoint/2010/main" val="3648246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Додамо pcq чергу на віддачу з обмеженням 2 Мбіт/с</a:t>
            </a:r>
            <a:r>
              <a:rPr lang="uk-UA" sz="1600" dirty="0" smtClean="0"/>
              <a:t>.</a:t>
            </a:r>
            <a:endParaRPr lang="en-US" sz="1600" dirty="0" smtClean="0"/>
          </a:p>
          <a:p>
            <a:pPr marL="342900" indent="-342900">
              <a:buFont typeface="+mj-lt"/>
              <a:buAutoNum type="arabicPeriod"/>
            </a:pPr>
            <a:r>
              <a:rPr lang="uk-UA" sz="1600" dirty="0" smtClean="0"/>
              <a:t>Натисніть </a:t>
            </a:r>
            <a:r>
              <a:rPr lang="uk-UA" sz="1600" dirty="0"/>
              <a:t>синій плюс. </a:t>
            </a:r>
            <a:endParaRPr lang="en-US" sz="1600" dirty="0" smtClean="0"/>
          </a:p>
          <a:p>
            <a:pPr marL="342900" indent="-342900">
              <a:buFont typeface="+mj-lt"/>
              <a:buAutoNum type="arabicPeriod"/>
            </a:pPr>
            <a:r>
              <a:rPr lang="uk-UA" sz="1600" dirty="0" smtClean="0"/>
              <a:t>У </a:t>
            </a:r>
            <a:r>
              <a:rPr lang="uk-UA" sz="1600" dirty="0"/>
              <a:t>полі </a:t>
            </a:r>
            <a:r>
              <a:rPr lang="uk-UA" sz="1600" b="1" dirty="0"/>
              <a:t>Type Name </a:t>
            </a:r>
            <a:r>
              <a:rPr lang="uk-UA" sz="1600" dirty="0"/>
              <a:t>вкажіть назву черги на завантаження </a:t>
            </a:r>
            <a:r>
              <a:rPr lang="uk-UA" sz="1600" b="1" dirty="0"/>
              <a:t>pcq-upload-2M</a:t>
            </a:r>
            <a:r>
              <a:rPr lang="uk-UA" sz="1600" dirty="0"/>
              <a:t>. </a:t>
            </a:r>
            <a:endParaRPr lang="en-US" sz="1600" dirty="0" smtClean="0"/>
          </a:p>
          <a:p>
            <a:pPr marL="342900" indent="-342900">
              <a:buFont typeface="+mj-lt"/>
              <a:buAutoNum type="arabicPeriod"/>
            </a:pPr>
            <a:r>
              <a:rPr lang="uk-UA" sz="1600" dirty="0" smtClean="0"/>
              <a:t>У </a:t>
            </a:r>
            <a:r>
              <a:rPr lang="uk-UA" sz="1600" dirty="0"/>
              <a:t>списку </a:t>
            </a:r>
            <a:r>
              <a:rPr lang="uk-UA" sz="1600" b="1" dirty="0"/>
              <a:t>Kind</a:t>
            </a:r>
            <a:r>
              <a:rPr lang="uk-UA" sz="1600" dirty="0"/>
              <a:t> виберіть </a:t>
            </a:r>
            <a:r>
              <a:rPr lang="uk-UA" sz="1600" b="1" dirty="0"/>
              <a:t>pcq</a:t>
            </a:r>
            <a:r>
              <a:rPr lang="uk-UA" sz="1600" dirty="0"/>
              <a:t>. </a:t>
            </a:r>
            <a:endParaRPr lang="en-US" sz="1600" dirty="0" smtClean="0"/>
          </a:p>
          <a:p>
            <a:pPr marL="342900" indent="-342900">
              <a:buFont typeface="+mj-lt"/>
              <a:buAutoNum type="arabicPeriod"/>
            </a:pPr>
            <a:r>
              <a:rPr lang="uk-UA" sz="1600" dirty="0" smtClean="0"/>
              <a:t>У </a:t>
            </a:r>
            <a:r>
              <a:rPr lang="uk-UA" sz="1600" dirty="0"/>
              <a:t>полі </a:t>
            </a:r>
            <a:r>
              <a:rPr lang="uk-UA" sz="1600" b="1" dirty="0"/>
              <a:t>Rate</a:t>
            </a:r>
            <a:r>
              <a:rPr lang="uk-UA" sz="1600" dirty="0"/>
              <a:t> вкажіть обмеження швидкості на віддачу 2M (2 Мбіт/с). </a:t>
            </a:r>
            <a:endParaRPr lang="en-US" sz="1600" dirty="0" smtClean="0"/>
          </a:p>
          <a:p>
            <a:pPr marL="342900" indent="-342900">
              <a:buFont typeface="+mj-lt"/>
              <a:buAutoNum type="arabicPeriod"/>
            </a:pPr>
            <a:r>
              <a:rPr lang="uk-UA" sz="1600" dirty="0" smtClean="0"/>
              <a:t>Поставте </a:t>
            </a:r>
            <a:r>
              <a:rPr lang="uk-UA" sz="1600" dirty="0"/>
              <a:t>галочку напроти </a:t>
            </a:r>
            <a:r>
              <a:rPr lang="uk-UA" sz="1600" b="1" dirty="0"/>
              <a:t>Src. Address</a:t>
            </a:r>
            <a:r>
              <a:rPr lang="uk-UA" sz="1600" dirty="0"/>
              <a:t>. </a:t>
            </a:r>
            <a:endParaRPr lang="en-US" sz="1600" dirty="0" smtClean="0"/>
          </a:p>
          <a:p>
            <a:pPr marL="342900" indent="-342900">
              <a:buFont typeface="+mj-lt"/>
              <a:buAutoNum type="arabicPeriod"/>
            </a:pPr>
            <a:r>
              <a:rPr lang="uk-UA" sz="1600" dirty="0" smtClean="0"/>
              <a:t>Заберіть </a:t>
            </a:r>
            <a:r>
              <a:rPr lang="uk-UA" sz="1600" dirty="0"/>
              <a:t>галочку напроти </a:t>
            </a:r>
            <a:r>
              <a:rPr lang="uk-UA" sz="1600" b="1" dirty="0"/>
              <a:t>Dst. Address</a:t>
            </a:r>
            <a:r>
              <a:rPr lang="uk-UA" sz="1600" dirty="0"/>
              <a:t>. </a:t>
            </a:r>
            <a:endParaRPr lang="en-US" sz="1600" dirty="0" smtClean="0"/>
          </a:p>
          <a:p>
            <a:pPr marL="342900" indent="-342900">
              <a:buFont typeface="+mj-lt"/>
              <a:buAutoNum type="arabicPeriod"/>
            </a:pPr>
            <a:r>
              <a:rPr lang="uk-UA" sz="1600" dirty="0" smtClean="0"/>
              <a:t>Натисніть </a:t>
            </a:r>
            <a:r>
              <a:rPr lang="uk-UA" sz="1600" dirty="0"/>
              <a:t>кнопку OK.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104" y="2223663"/>
            <a:ext cx="4124325" cy="4276725"/>
          </a:xfrm>
          <a:prstGeom prst="rect">
            <a:avLst/>
          </a:prstGeom>
        </p:spPr>
      </p:pic>
    </p:spTree>
    <p:extLst>
      <p:ext uri="{BB962C8B-B14F-4D97-AF65-F5344CB8AC3E}">
        <p14:creationId xmlns:p14="http://schemas.microsoft.com/office/powerpoint/2010/main" val="262810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1" y="208230"/>
            <a:ext cx="5723466" cy="6292158"/>
          </a:xfrm>
        </p:spPr>
        <p:txBody>
          <a:bodyPr>
            <a:normAutofit/>
          </a:bodyPr>
          <a:lstStyle/>
          <a:p>
            <a:pPr marL="0" indent="0">
              <a:buNone/>
            </a:pPr>
            <a:r>
              <a:rPr lang="uk-UA" sz="1600" dirty="0"/>
              <a:t>Тепер додамо правило з обмеженнями швидкостей. </a:t>
            </a:r>
            <a:endParaRPr lang="en-US" sz="1600" dirty="0" smtClean="0"/>
          </a:p>
          <a:p>
            <a:pPr marL="342900" indent="-342900">
              <a:buFont typeface="+mj-lt"/>
              <a:buAutoNum type="arabicPeriod"/>
            </a:pPr>
            <a:r>
              <a:rPr lang="uk-UA" sz="1600" dirty="0" smtClean="0"/>
              <a:t>Перейдіть </a:t>
            </a:r>
            <a:r>
              <a:rPr lang="uk-UA" sz="1600" dirty="0"/>
              <a:t>на вкладку </a:t>
            </a:r>
            <a:r>
              <a:rPr lang="uk-UA" sz="1600" b="1" dirty="0"/>
              <a:t>Simple Queues</a:t>
            </a:r>
            <a:r>
              <a:rPr lang="uk-UA" sz="1600" dirty="0"/>
              <a:t>. </a:t>
            </a:r>
            <a:endParaRPr lang="en-US" sz="1600" dirty="0" smtClean="0"/>
          </a:p>
          <a:p>
            <a:pPr marL="342900" indent="-342900">
              <a:buFont typeface="+mj-lt"/>
              <a:buAutoNum type="arabicPeriod"/>
            </a:pPr>
            <a:r>
              <a:rPr lang="uk-UA" sz="1600" dirty="0" smtClean="0"/>
              <a:t>Натисніть </a:t>
            </a:r>
            <a:r>
              <a:rPr lang="uk-UA" sz="1600" dirty="0"/>
              <a:t>синій плюс. </a:t>
            </a:r>
            <a:endParaRPr lang="en-US" sz="1600" dirty="0" smtClean="0"/>
          </a:p>
          <a:p>
            <a:pPr marL="342900" indent="-342900">
              <a:buFont typeface="+mj-lt"/>
              <a:buAutoNum type="arabicPeriod"/>
            </a:pPr>
            <a:r>
              <a:rPr lang="uk-UA" sz="1600" dirty="0" smtClean="0"/>
              <a:t>На </a:t>
            </a:r>
            <a:r>
              <a:rPr lang="uk-UA" sz="1600" dirty="0"/>
              <a:t>вкладці </a:t>
            </a:r>
            <a:r>
              <a:rPr lang="uk-UA" sz="1600" b="1" dirty="0"/>
              <a:t>General</a:t>
            </a:r>
            <a:r>
              <a:rPr lang="uk-UA" sz="1600" dirty="0"/>
              <a:t> у полі </a:t>
            </a:r>
            <a:r>
              <a:rPr lang="uk-UA" sz="1600" b="1" dirty="0"/>
              <a:t>Name</a:t>
            </a:r>
            <a:r>
              <a:rPr lang="uk-UA" sz="1600" dirty="0"/>
              <a:t> вкажіть назву правила </a:t>
            </a:r>
            <a:r>
              <a:rPr lang="uk-UA" sz="1600" b="1" dirty="0"/>
              <a:t>queue-limit-2M</a:t>
            </a:r>
            <a:r>
              <a:rPr lang="uk-UA" sz="1600" dirty="0"/>
              <a:t>. </a:t>
            </a:r>
            <a:endParaRPr lang="en-US" sz="1600" dirty="0" smtClean="0"/>
          </a:p>
          <a:p>
            <a:pPr marL="342900" indent="-342900">
              <a:buFont typeface="+mj-lt"/>
              <a:buAutoNum type="arabicPeriod"/>
            </a:pPr>
            <a:r>
              <a:rPr lang="uk-UA" sz="1600" dirty="0" smtClean="0"/>
              <a:t>У </a:t>
            </a:r>
            <a:r>
              <a:rPr lang="uk-UA" sz="1600" dirty="0"/>
              <a:t>полі </a:t>
            </a:r>
            <a:r>
              <a:rPr lang="uk-UA" sz="1600" b="1" dirty="0"/>
              <a:t>Target</a:t>
            </a:r>
            <a:r>
              <a:rPr lang="uk-UA" sz="1600" dirty="0"/>
              <a:t> вкажіть нашу підмережу 192.168.88.0/24 </a:t>
            </a:r>
            <a:endParaRPr lang="en-US" sz="1600" dirty="0" smtClean="0"/>
          </a:p>
          <a:p>
            <a:pPr marL="342900" indent="-342900">
              <a:buFont typeface="+mj-lt"/>
              <a:buAutoNum type="arabicPeriod"/>
            </a:pPr>
            <a:r>
              <a:rPr lang="uk-UA" sz="1600" dirty="0" smtClean="0"/>
              <a:t>У </a:t>
            </a:r>
            <a:r>
              <a:rPr lang="uk-UA" sz="1600" dirty="0"/>
              <a:t>полі </a:t>
            </a:r>
            <a:r>
              <a:rPr lang="uk-UA" sz="1600" b="1" dirty="0"/>
              <a:t>Max Limit</a:t>
            </a:r>
            <a:r>
              <a:rPr lang="uk-UA" sz="1600" dirty="0"/>
              <a:t> у колонці </a:t>
            </a:r>
            <a:r>
              <a:rPr lang="uk-UA" sz="1600" b="1" dirty="0"/>
              <a:t>Target Upload </a:t>
            </a:r>
            <a:r>
              <a:rPr lang="uk-UA" sz="1600" dirty="0"/>
              <a:t>вкажіть максимальну швидкість віддачі 18M (18 Мбіт/с), яку виділяємо на всю </a:t>
            </a:r>
            <a:r>
              <a:rPr lang="uk-UA" sz="1600" dirty="0" smtClean="0"/>
              <a:t>підмережу.</a:t>
            </a:r>
            <a:r>
              <a:rPr lang="en-US" sz="1600" dirty="0" smtClean="0"/>
              <a:t> </a:t>
            </a:r>
            <a:r>
              <a:rPr lang="uk-UA" sz="1600" dirty="0" smtClean="0"/>
              <a:t>Якщо </a:t>
            </a:r>
            <a:r>
              <a:rPr lang="uk-UA" sz="1600" dirty="0"/>
              <a:t>ваш інтернет-канал дорівнює 20 Мбіт/с, то </a:t>
            </a:r>
            <a:r>
              <a:rPr lang="uk-UA" sz="1600" b="1" dirty="0"/>
              <a:t>значення потрібно вказати на 5-20% менше</a:t>
            </a:r>
            <a:r>
              <a:rPr lang="uk-UA" sz="1600" dirty="0"/>
              <a:t>, наприклад, 18 Мбіт/с, щоб правила спрацювали. </a:t>
            </a:r>
            <a:r>
              <a:rPr lang="uk-UA" sz="1600" dirty="0" smtClean="0"/>
              <a:t>Інакше </a:t>
            </a:r>
            <a:r>
              <a:rPr lang="uk-UA" sz="1600" dirty="0"/>
              <a:t>швидкість упиратиметься в шейпер провайдера і правила спрацьовувати не будуть. </a:t>
            </a:r>
            <a:endParaRPr lang="en-US" sz="1600" dirty="0" smtClean="0"/>
          </a:p>
          <a:p>
            <a:pPr marL="342900" indent="-342900">
              <a:buFont typeface="+mj-lt"/>
              <a:buAutoNum type="arabicPeriod"/>
            </a:pPr>
            <a:r>
              <a:rPr lang="uk-UA" sz="1600" dirty="0" smtClean="0"/>
              <a:t>У </a:t>
            </a:r>
            <a:r>
              <a:rPr lang="uk-UA" sz="1600" dirty="0"/>
              <a:t>полі </a:t>
            </a:r>
            <a:r>
              <a:rPr lang="uk-UA" sz="1600" b="1" dirty="0"/>
              <a:t>Max Limit </a:t>
            </a:r>
            <a:r>
              <a:rPr lang="uk-UA" sz="1600" dirty="0"/>
              <a:t>у колонці </a:t>
            </a:r>
            <a:r>
              <a:rPr lang="uk-UA" sz="1600" b="1" dirty="0"/>
              <a:t>Target Download </a:t>
            </a:r>
            <a:r>
              <a:rPr lang="uk-UA" sz="1600" dirty="0"/>
              <a:t>вкажіть максимальну швидкість завантаження 18M (18 Мбіт/с), яку ми виділяємо на всю мережу</a:t>
            </a:r>
            <a:r>
              <a:rPr lang="uk-UA" sz="1600" dirty="0" smtClean="0"/>
              <a:t>.</a:t>
            </a:r>
            <a:endParaRPr lang="en-US" sz="1600" dirty="0" smtClean="0"/>
          </a:p>
          <a:p>
            <a:pPr marL="342900" indent="-342900">
              <a:buFont typeface="+mj-lt"/>
              <a:buAutoNum type="arabicPeriod"/>
            </a:pPr>
            <a:r>
              <a:rPr lang="uk-UA" sz="1600" dirty="0"/>
              <a:t>Перейдіть на вкладку </a:t>
            </a:r>
            <a:r>
              <a:rPr lang="uk-UA" sz="1600" b="1" dirty="0"/>
              <a:t>Advanced</a:t>
            </a:r>
            <a:r>
              <a:rPr lang="uk-UA" sz="1600" dirty="0"/>
              <a:t>. </a:t>
            </a:r>
            <a:endParaRPr lang="en-US" sz="1600" dirty="0" smtClean="0"/>
          </a:p>
          <a:p>
            <a:pPr marL="342900" indent="-342900">
              <a:buFont typeface="+mj-lt"/>
              <a:buAutoNum type="arabicPeriod"/>
            </a:pPr>
            <a:r>
              <a:rPr lang="uk-UA" sz="1600" dirty="0" smtClean="0"/>
              <a:t>У </a:t>
            </a:r>
            <a:r>
              <a:rPr lang="uk-UA" sz="1600" dirty="0"/>
              <a:t>списку </a:t>
            </a:r>
            <a:r>
              <a:rPr lang="uk-UA" sz="1600" b="1" dirty="0"/>
              <a:t>Queue Type</a:t>
            </a:r>
            <a:r>
              <a:rPr lang="uk-UA" sz="1600" dirty="0"/>
              <a:t> у колонці </a:t>
            </a:r>
            <a:r>
              <a:rPr lang="uk-UA" sz="1600" b="1" dirty="0"/>
              <a:t>Target Upload</a:t>
            </a:r>
            <a:r>
              <a:rPr lang="uk-UA" sz="1600" dirty="0"/>
              <a:t> виберіть </a:t>
            </a:r>
            <a:r>
              <a:rPr lang="uk-UA" sz="1600" b="1" dirty="0"/>
              <a:t>pcq-upload-2M</a:t>
            </a:r>
            <a:r>
              <a:rPr lang="uk-UA" sz="1600" dirty="0"/>
              <a:t>. </a:t>
            </a:r>
            <a:endParaRPr lang="en-US" sz="1600" dirty="0" smtClean="0"/>
          </a:p>
          <a:p>
            <a:pPr marL="342900" indent="-342900">
              <a:buFont typeface="+mj-lt"/>
              <a:buAutoNum type="arabicPeriod"/>
            </a:pPr>
            <a:r>
              <a:rPr lang="uk-UA" sz="1600" dirty="0" smtClean="0"/>
              <a:t>У </a:t>
            </a:r>
            <a:r>
              <a:rPr lang="uk-UA" sz="1600" dirty="0"/>
              <a:t>списку </a:t>
            </a:r>
            <a:r>
              <a:rPr lang="uk-UA" sz="1600" b="1" dirty="0"/>
              <a:t>Queue Type</a:t>
            </a:r>
            <a:r>
              <a:rPr lang="uk-UA" sz="1600" dirty="0"/>
              <a:t> у колонці </a:t>
            </a:r>
            <a:r>
              <a:rPr lang="uk-UA" sz="1600" b="1" dirty="0"/>
              <a:t>Target Download</a:t>
            </a:r>
            <a:r>
              <a:rPr lang="uk-UA" sz="1600" dirty="0"/>
              <a:t> виберіть </a:t>
            </a:r>
            <a:r>
              <a:rPr lang="uk-UA" sz="1600" b="1" dirty="0"/>
              <a:t>pcq-download-2M</a:t>
            </a:r>
            <a:r>
              <a:rPr lang="uk-UA" sz="1600" dirty="0"/>
              <a:t>. </a:t>
            </a:r>
            <a:endParaRPr lang="en-US" sz="1600" dirty="0" smtClean="0"/>
          </a:p>
          <a:p>
            <a:pPr marL="342900" indent="-342900">
              <a:buFont typeface="+mj-lt"/>
              <a:buAutoNum type="arabicPeriod"/>
            </a:pPr>
            <a:r>
              <a:rPr lang="uk-UA" sz="1600" dirty="0" smtClean="0"/>
              <a:t>Натисніть </a:t>
            </a:r>
            <a:r>
              <a:rPr lang="uk-UA" sz="1600" dirty="0"/>
              <a:t>кнопку OK.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017" y="77258"/>
            <a:ext cx="5787732" cy="41137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583" y="4384631"/>
            <a:ext cx="5255684" cy="2312501"/>
          </a:xfrm>
          <a:prstGeom prst="rect">
            <a:avLst/>
          </a:prstGeom>
        </p:spPr>
      </p:pic>
    </p:spTree>
    <p:extLst>
      <p:ext uri="{BB962C8B-B14F-4D97-AF65-F5344CB8AC3E}">
        <p14:creationId xmlns:p14="http://schemas.microsoft.com/office/powerpoint/2010/main" val="3001403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Обмеження швидкості за IP адресою певному користувачеві </a:t>
            </a:r>
            <a:endParaRPr lang="en-US" sz="1600" b="1" dirty="0" smtClean="0"/>
          </a:p>
          <a:p>
            <a:pPr marL="0" indent="0">
              <a:buNone/>
            </a:pPr>
            <a:r>
              <a:rPr lang="uk-UA" sz="1600" dirty="0" smtClean="0"/>
              <a:t>Якщо </a:t>
            </a:r>
            <a:r>
              <a:rPr lang="uk-UA" sz="1600" dirty="0"/>
              <a:t>вам потрібно певному користувачеві, наприклад, директору зробити швидкість вищою, ніж у інших, то виконайте </a:t>
            </a:r>
            <a:r>
              <a:rPr lang="uk-UA" sz="1600" dirty="0" smtClean="0"/>
              <a:t>наступні дії: </a:t>
            </a:r>
          </a:p>
          <a:p>
            <a:pPr marL="342900" indent="-342900">
              <a:buFont typeface="+mj-lt"/>
              <a:buAutoNum type="arabicPeriod"/>
            </a:pPr>
            <a:r>
              <a:rPr lang="uk-UA" sz="1600" dirty="0" smtClean="0"/>
              <a:t>Відкрийте </a:t>
            </a:r>
            <a:r>
              <a:rPr lang="uk-UA" sz="1600" dirty="0"/>
              <a:t>меню </a:t>
            </a:r>
            <a:r>
              <a:rPr lang="uk-UA" sz="1600" b="1" dirty="0"/>
              <a:t>Queues</a:t>
            </a:r>
            <a:r>
              <a:rPr lang="uk-UA" sz="1600" dirty="0"/>
              <a:t>. </a:t>
            </a:r>
            <a:endParaRPr lang="uk-UA" sz="1600" dirty="0" smtClean="0"/>
          </a:p>
          <a:p>
            <a:pPr marL="342900" indent="-342900">
              <a:buFont typeface="+mj-lt"/>
              <a:buAutoNum type="arabicPeriod"/>
            </a:pPr>
            <a:r>
              <a:rPr lang="uk-UA" sz="1600" dirty="0" smtClean="0"/>
              <a:t>На </a:t>
            </a:r>
            <a:r>
              <a:rPr lang="uk-UA" sz="1600" dirty="0"/>
              <a:t>вкладці </a:t>
            </a:r>
            <a:r>
              <a:rPr lang="uk-UA" sz="1600" b="1" dirty="0"/>
              <a:t>Simple Queues </a:t>
            </a:r>
            <a:r>
              <a:rPr lang="uk-UA" sz="1600" dirty="0"/>
              <a:t>натисніть синій плюс. </a:t>
            </a:r>
            <a:endParaRPr lang="uk-UA" sz="1600" dirty="0" smtClean="0"/>
          </a:p>
          <a:p>
            <a:pPr marL="342900" indent="-342900">
              <a:buFont typeface="+mj-lt"/>
              <a:buAutoNum type="arabicPeriod"/>
            </a:pPr>
            <a:r>
              <a:rPr lang="uk-UA" sz="1600" dirty="0" smtClean="0"/>
              <a:t>У </a:t>
            </a:r>
            <a:r>
              <a:rPr lang="uk-UA" sz="1600" dirty="0"/>
              <a:t>вікні на вкладці </a:t>
            </a:r>
            <a:r>
              <a:rPr lang="uk-UA" sz="1600" b="1" dirty="0"/>
              <a:t>General</a:t>
            </a:r>
            <a:r>
              <a:rPr lang="uk-UA" sz="1600" dirty="0"/>
              <a:t> у полі </a:t>
            </a:r>
            <a:r>
              <a:rPr lang="uk-UA" sz="1600" b="1" dirty="0"/>
              <a:t>Name</a:t>
            </a:r>
            <a:r>
              <a:rPr lang="uk-UA" sz="1600" dirty="0"/>
              <a:t> вкажіть назву обмеження </a:t>
            </a:r>
            <a:r>
              <a:rPr lang="uk-UA" sz="1600" b="1" dirty="0"/>
              <a:t>boss</a:t>
            </a:r>
            <a:r>
              <a:rPr lang="uk-UA" sz="1600" dirty="0"/>
              <a:t>. </a:t>
            </a:r>
            <a:endParaRPr lang="uk-UA" sz="1600" dirty="0" smtClean="0"/>
          </a:p>
          <a:p>
            <a:pPr marL="342900" indent="-342900">
              <a:buFont typeface="+mj-lt"/>
              <a:buAutoNum type="arabicPeriod"/>
            </a:pPr>
            <a:r>
              <a:rPr lang="uk-UA" sz="1600" dirty="0" smtClean="0"/>
              <a:t>У </a:t>
            </a:r>
            <a:r>
              <a:rPr lang="uk-UA" sz="1600" dirty="0"/>
              <a:t>полі </a:t>
            </a:r>
            <a:r>
              <a:rPr lang="uk-UA" sz="1600" b="1" dirty="0"/>
              <a:t>Target </a:t>
            </a:r>
            <a:r>
              <a:rPr lang="uk-UA" sz="1600" dirty="0"/>
              <a:t>пропишіть IP-адресу комп'ютера, для якої буде діяти обмеження. </a:t>
            </a:r>
            <a:endParaRPr lang="uk-UA" sz="1600" dirty="0" smtClean="0"/>
          </a:p>
          <a:p>
            <a:pPr marL="342900" indent="-342900">
              <a:buFont typeface="+mj-lt"/>
              <a:buAutoNum type="arabicPeriod"/>
            </a:pPr>
            <a:r>
              <a:rPr lang="uk-UA" sz="1600" dirty="0" smtClean="0"/>
              <a:t>У </a:t>
            </a:r>
            <a:r>
              <a:rPr lang="uk-UA" sz="1600" dirty="0"/>
              <a:t>полі </a:t>
            </a:r>
            <a:r>
              <a:rPr lang="uk-UA" sz="1600" b="1" dirty="0"/>
              <a:t>Max Limit </a:t>
            </a:r>
            <a:r>
              <a:rPr lang="uk-UA" sz="1600" dirty="0"/>
              <a:t>у колонці </a:t>
            </a:r>
            <a:r>
              <a:rPr lang="uk-UA" sz="1600" b="1" dirty="0"/>
              <a:t>Target Upload </a:t>
            </a:r>
            <a:r>
              <a:rPr lang="uk-UA" sz="1600" dirty="0"/>
              <a:t>вкажіть необхідну швидкість віддачі. </a:t>
            </a:r>
            <a:endParaRPr lang="uk-UA" sz="1600" dirty="0" smtClean="0"/>
          </a:p>
          <a:p>
            <a:pPr marL="342900" indent="-342900">
              <a:buFont typeface="+mj-lt"/>
              <a:buAutoNum type="arabicPeriod"/>
            </a:pPr>
            <a:r>
              <a:rPr lang="uk-UA" sz="1600" dirty="0" smtClean="0"/>
              <a:t>У </a:t>
            </a:r>
            <a:r>
              <a:rPr lang="uk-UA" sz="1600" dirty="0"/>
              <a:t>полі </a:t>
            </a:r>
            <a:r>
              <a:rPr lang="uk-UA" sz="1600" b="1" dirty="0"/>
              <a:t>Max Limit</a:t>
            </a:r>
            <a:r>
              <a:rPr lang="uk-UA" sz="1600" dirty="0"/>
              <a:t> у колонці </a:t>
            </a:r>
            <a:r>
              <a:rPr lang="uk-UA" sz="1600" b="1" dirty="0"/>
              <a:t>Target Download </a:t>
            </a:r>
            <a:r>
              <a:rPr lang="uk-UA" sz="1600" dirty="0"/>
              <a:t>вкажіть необхідну швидкість завантаження. </a:t>
            </a:r>
            <a:endParaRPr lang="uk-UA" sz="1600" dirty="0" smtClean="0"/>
          </a:p>
          <a:p>
            <a:pPr marL="342900" indent="-342900">
              <a:buFont typeface="+mj-lt"/>
              <a:buAutoNum type="arabicPeriod"/>
            </a:pPr>
            <a:r>
              <a:rPr lang="uk-UA" sz="1600" dirty="0" smtClean="0"/>
              <a:t>Натисніть </a:t>
            </a:r>
            <a:r>
              <a:rPr lang="uk-UA" sz="1600" dirty="0"/>
              <a:t>кнопку OK.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921" y="3208866"/>
            <a:ext cx="5681746" cy="3505200"/>
          </a:xfrm>
          <a:prstGeom prst="rect">
            <a:avLst/>
          </a:prstGeom>
        </p:spPr>
      </p:pic>
    </p:spTree>
    <p:extLst>
      <p:ext uri="{BB962C8B-B14F-4D97-AF65-F5344CB8AC3E}">
        <p14:creationId xmlns:p14="http://schemas.microsoft.com/office/powerpoint/2010/main" val="301181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Черга (</a:t>
            </a:r>
            <a:r>
              <a:rPr lang="en-US" sz="1600" b="1" dirty="0" smtClean="0"/>
              <a:t>queue</a:t>
            </a:r>
            <a:r>
              <a:rPr lang="uk-UA" sz="1600" b="1" dirty="0" smtClean="0"/>
              <a:t>)</a:t>
            </a:r>
            <a:endParaRPr lang="uk-UA" sz="1600" b="1" dirty="0"/>
          </a:p>
          <a:p>
            <a:pPr marL="0" indent="0">
              <a:buNone/>
            </a:pPr>
            <a:r>
              <a:rPr lang="uk-UA" sz="1600" b="1" dirty="0" smtClean="0"/>
              <a:t>Черга</a:t>
            </a:r>
            <a:r>
              <a:rPr lang="uk-UA" sz="1600" dirty="0" smtClean="0"/>
              <a:t> </a:t>
            </a:r>
            <a:r>
              <a:rPr lang="uk-UA" sz="1600" dirty="0"/>
              <a:t>— це набір пакетів даних, які разом чекають на передачу мережевим пристроєм за допомогою попередньо визначеної структурної методології. Черга працює </a:t>
            </a:r>
            <a:r>
              <a:rPr lang="uk-UA" sz="1600" dirty="0" smtClean="0"/>
              <a:t>так само, як і в </a:t>
            </a:r>
            <a:r>
              <a:rPr lang="uk-UA" sz="1600" dirty="0"/>
              <a:t>банках чи супермаркетах, де клієнта обробляють </a:t>
            </a:r>
            <a:r>
              <a:rPr lang="uk-UA" sz="1600" dirty="0" smtClean="0"/>
              <a:t>відповідно </a:t>
            </a:r>
            <a:r>
              <a:rPr lang="uk-UA" sz="1600" dirty="0"/>
              <a:t>до його приходу</a:t>
            </a:r>
            <a:r>
              <a:rPr lang="uk-UA" sz="1600" dirty="0" smtClean="0"/>
              <a:t>.</a:t>
            </a:r>
          </a:p>
          <a:p>
            <a:pPr marL="0" indent="0">
              <a:buNone/>
            </a:pPr>
            <a:endParaRPr lang="uk-UA" sz="1600" dirty="0" smtClean="0"/>
          </a:p>
          <a:p>
            <a:pPr marL="0" indent="0">
              <a:spcBef>
                <a:spcPts val="0"/>
              </a:spcBef>
              <a:buNone/>
            </a:pPr>
            <a:r>
              <a:rPr lang="uk-UA" sz="1600" dirty="0"/>
              <a:t>Черги використовуються для: </a:t>
            </a:r>
            <a:endParaRPr lang="uk-UA" sz="1600" dirty="0" smtClean="0"/>
          </a:p>
          <a:p>
            <a:pPr>
              <a:spcBef>
                <a:spcPts val="0"/>
              </a:spcBef>
            </a:pPr>
            <a:r>
              <a:rPr lang="uk-UA" sz="1600" dirty="0" smtClean="0"/>
              <a:t>обмеження швидкості </a:t>
            </a:r>
            <a:r>
              <a:rPr lang="uk-UA" sz="1600" dirty="0"/>
              <a:t>передачі даних для певних IP-адрес, підмереж, протоколів, портів тощо; </a:t>
            </a:r>
            <a:endParaRPr lang="uk-UA" sz="1600" dirty="0" smtClean="0"/>
          </a:p>
          <a:p>
            <a:pPr>
              <a:spcBef>
                <a:spcPts val="0"/>
              </a:spcBef>
            </a:pPr>
            <a:r>
              <a:rPr lang="uk-UA" sz="1600" dirty="0" smtClean="0"/>
              <a:t>обмеження однорангового трафіку;</a:t>
            </a:r>
          </a:p>
          <a:p>
            <a:pPr>
              <a:spcBef>
                <a:spcPts val="0"/>
              </a:spcBef>
            </a:pPr>
            <a:r>
              <a:rPr lang="uk-UA" sz="1600" dirty="0" smtClean="0"/>
              <a:t>визначення </a:t>
            </a:r>
            <a:r>
              <a:rPr lang="uk-UA" sz="1600" dirty="0"/>
              <a:t>пріоритетності пакетів; </a:t>
            </a:r>
            <a:endParaRPr lang="uk-UA" sz="1600" dirty="0" smtClean="0"/>
          </a:p>
          <a:p>
            <a:pPr>
              <a:spcBef>
                <a:spcPts val="0"/>
              </a:spcBef>
            </a:pPr>
            <a:r>
              <a:rPr lang="uk-UA" sz="1600" dirty="0" smtClean="0"/>
              <a:t>налаштування сплесків </a:t>
            </a:r>
            <a:r>
              <a:rPr lang="uk-UA" sz="1600" dirty="0"/>
              <a:t>трафіку для прискорення трафіку; </a:t>
            </a:r>
            <a:endParaRPr lang="uk-UA" sz="1600" dirty="0" smtClean="0"/>
          </a:p>
          <a:p>
            <a:pPr>
              <a:spcBef>
                <a:spcPts val="0"/>
              </a:spcBef>
            </a:pPr>
            <a:r>
              <a:rPr lang="uk-UA" sz="1600" dirty="0" smtClean="0"/>
              <a:t>застосовування різних часових обмеженнь; </a:t>
            </a:r>
          </a:p>
          <a:p>
            <a:pPr>
              <a:spcBef>
                <a:spcPts val="0"/>
              </a:spcBef>
            </a:pPr>
            <a:r>
              <a:rPr lang="uk-UA" sz="1600" dirty="0" smtClean="0"/>
              <a:t>розподілу доступного трафіку </a:t>
            </a:r>
            <a:r>
              <a:rPr lang="uk-UA" sz="1600" dirty="0"/>
              <a:t>між користувачами порівну або залежно від завантаженості </a:t>
            </a:r>
            <a:r>
              <a:rPr lang="uk-UA" sz="1600" dirty="0" smtClean="0"/>
              <a:t>каналу</a:t>
            </a:r>
          </a:p>
          <a:p>
            <a:pPr marL="0" indent="0">
              <a:buNone/>
            </a:pPr>
            <a:endParaRPr lang="uk-UA" sz="1600" dirty="0" smtClean="0"/>
          </a:p>
          <a:p>
            <a:pPr marL="0" indent="0">
              <a:buNone/>
            </a:pPr>
            <a:endParaRPr lang="uk-UA" sz="1600" dirty="0"/>
          </a:p>
          <a:p>
            <a:pPr marL="0" indent="0">
              <a:buNone/>
            </a:pPr>
            <a:r>
              <a:rPr lang="uk-UA" sz="1600" dirty="0" smtClean="0"/>
              <a:t>Існує </a:t>
            </a:r>
            <a:r>
              <a:rPr lang="uk-UA" sz="1600" dirty="0"/>
              <a:t>два різні способи налаштування черг у RouterOS: </a:t>
            </a:r>
            <a:endParaRPr lang="uk-UA" sz="1600" dirty="0" smtClean="0"/>
          </a:p>
          <a:p>
            <a:pPr marL="0" indent="0">
              <a:buNone/>
            </a:pPr>
            <a:r>
              <a:rPr lang="en-US" sz="1600" b="1" dirty="0"/>
              <a:t>/queue simple</a:t>
            </a:r>
            <a:r>
              <a:rPr lang="en-US" sz="1600" dirty="0"/>
              <a:t> </a:t>
            </a:r>
            <a:r>
              <a:rPr lang="uk-UA" sz="1600" dirty="0" smtClean="0"/>
              <a:t>— меню, що призначене </a:t>
            </a:r>
            <a:r>
              <a:rPr lang="uk-UA" sz="1600" dirty="0"/>
              <a:t>для полегшення налаштування простих щоденних завдань у черзі (наприклад, обмеження </a:t>
            </a:r>
            <a:r>
              <a:rPr lang="uk-UA" sz="1600" dirty="0" smtClean="0"/>
              <a:t>завантаження/вивантаження </a:t>
            </a:r>
            <a:r>
              <a:rPr lang="uk-UA" sz="1600" dirty="0"/>
              <a:t>одним клієнтом, обмеження трафіку p2p тощо</a:t>
            </a:r>
            <a:r>
              <a:rPr lang="uk-UA" sz="1600" dirty="0" smtClean="0"/>
              <a:t>).</a:t>
            </a:r>
          </a:p>
          <a:p>
            <a:pPr marL="0" indent="0">
              <a:buNone/>
            </a:pPr>
            <a:r>
              <a:rPr lang="uk-UA" sz="1600" b="1" dirty="0" smtClean="0"/>
              <a:t>/</a:t>
            </a:r>
            <a:r>
              <a:rPr lang="uk-UA" sz="1600" b="1" dirty="0"/>
              <a:t>queue </a:t>
            </a:r>
            <a:r>
              <a:rPr lang="en-US" sz="1600" b="1" dirty="0" smtClean="0"/>
              <a:t>tree</a:t>
            </a:r>
            <a:r>
              <a:rPr lang="uk-UA" sz="1600" b="1" dirty="0" smtClean="0"/>
              <a:t> </a:t>
            </a:r>
            <a:r>
              <a:rPr lang="uk-UA" sz="1600" dirty="0" smtClean="0"/>
              <a:t>— меню для </a:t>
            </a:r>
            <a:r>
              <a:rPr lang="uk-UA" sz="1600" dirty="0"/>
              <a:t>реалізації розширених завдань черги (наприклад, глобальна політика визначення пріоритетів, обмеження групи користувачів). </a:t>
            </a:r>
            <a:r>
              <a:rPr lang="uk-UA" sz="1600" dirty="0" smtClean="0"/>
              <a:t>Для цього типу черги потрібні </a:t>
            </a:r>
            <a:r>
              <a:rPr lang="uk-UA" sz="1600" u="sng" dirty="0" smtClean="0"/>
              <a:t>позначені </a:t>
            </a:r>
            <a:r>
              <a:rPr lang="uk-UA" sz="1600" u="sng" dirty="0"/>
              <a:t>потоки пакетів</a:t>
            </a:r>
            <a:r>
              <a:rPr lang="uk-UA" sz="1600" dirty="0"/>
              <a:t> з </a:t>
            </a:r>
            <a:r>
              <a:rPr lang="en-US" sz="1600" b="1" dirty="0"/>
              <a:t>/</a:t>
            </a:r>
            <a:r>
              <a:rPr lang="en-US" sz="1600" b="1" dirty="0" err="1"/>
              <a:t>ip</a:t>
            </a:r>
            <a:r>
              <a:rPr lang="en-US" sz="1600" b="1" dirty="0"/>
              <a:t> firewall mangle </a:t>
            </a:r>
            <a:endParaRPr lang="uk-UA" sz="1600" dirty="0"/>
          </a:p>
        </p:txBody>
      </p:sp>
    </p:spTree>
    <p:extLst>
      <p:ext uri="{BB962C8B-B14F-4D97-AF65-F5344CB8AC3E}">
        <p14:creationId xmlns:p14="http://schemas.microsoft.com/office/powerpoint/2010/main" val="97215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83" y="199765"/>
            <a:ext cx="5460581" cy="1391970"/>
          </a:xfrm>
        </p:spPr>
        <p:txBody>
          <a:bodyPr>
            <a:normAutofit/>
          </a:bodyPr>
          <a:lstStyle/>
          <a:p>
            <a:pPr marL="0" indent="0">
              <a:buNone/>
            </a:pPr>
            <a:r>
              <a:rPr lang="uk-UA" sz="1600" dirty="0"/>
              <a:t>Якщо у вас є правило, яке обмежує швидкість для всіх користувачів підмережі, правило для певного користувача потрібно підняти вище цього правила, щоб воно спрацювало. Для цього перетягніть лівою кнопкою миші вгору.</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93134"/>
            <a:ext cx="5111751" cy="1993261"/>
          </a:xfrm>
          <a:prstGeom prst="rect">
            <a:avLst/>
          </a:prstGeom>
        </p:spPr>
      </p:pic>
      <p:sp>
        <p:nvSpPr>
          <p:cNvPr id="4" name="Rectangle 3"/>
          <p:cNvSpPr/>
          <p:nvPr/>
        </p:nvSpPr>
        <p:spPr>
          <a:xfrm>
            <a:off x="296750" y="2599267"/>
            <a:ext cx="5392849" cy="2308324"/>
          </a:xfrm>
          <a:prstGeom prst="rect">
            <a:avLst/>
          </a:prstGeom>
        </p:spPr>
        <p:txBody>
          <a:bodyPr wrap="square">
            <a:spAutoFit/>
          </a:bodyPr>
          <a:lstStyle/>
          <a:p>
            <a:r>
              <a:rPr lang="uk-UA" sz="1600" dirty="0"/>
              <a:t>Тепер запустіть на комп'ютері директора speedtest і перевірте швидкість. Якщо на комп'ютері запустити завантаження, то швидкість у MikroTik можна подивитися на вкладці Traffic: </a:t>
            </a:r>
            <a:endParaRPr lang="uk-UA" sz="1600" dirty="0" smtClean="0"/>
          </a:p>
          <a:p>
            <a:pPr marL="342900" indent="-342900">
              <a:buFont typeface="+mj-lt"/>
              <a:buAutoNum type="arabicPeriod"/>
            </a:pPr>
            <a:r>
              <a:rPr lang="uk-UA" sz="1600" dirty="0" smtClean="0"/>
              <a:t>Відкрийте </a:t>
            </a:r>
            <a:r>
              <a:rPr lang="uk-UA" sz="1600" dirty="0"/>
              <a:t>правило та перейдіть на вкладку </a:t>
            </a:r>
            <a:r>
              <a:rPr lang="uk-UA" sz="1600" b="1" dirty="0"/>
              <a:t>Traffic</a:t>
            </a:r>
            <a:r>
              <a:rPr lang="uk-UA" sz="1600" dirty="0"/>
              <a:t>. </a:t>
            </a:r>
            <a:endParaRPr lang="uk-UA" sz="1600" dirty="0" smtClean="0"/>
          </a:p>
          <a:p>
            <a:pPr marL="342900" indent="-342900">
              <a:buFont typeface="+mj-lt"/>
              <a:buAutoNum type="arabicPeriod"/>
            </a:pPr>
            <a:r>
              <a:rPr lang="uk-UA" sz="1600" dirty="0" smtClean="0"/>
              <a:t>У </a:t>
            </a:r>
            <a:r>
              <a:rPr lang="uk-UA" sz="1600" dirty="0"/>
              <a:t>полі </a:t>
            </a:r>
            <a:r>
              <a:rPr lang="uk-UA" sz="1600" b="1" dirty="0"/>
              <a:t>Rate</a:t>
            </a:r>
            <a:r>
              <a:rPr lang="uk-UA" sz="1600" dirty="0"/>
              <a:t> у колонці </a:t>
            </a:r>
            <a:r>
              <a:rPr lang="uk-UA" sz="1600" b="1" dirty="0"/>
              <a:t>Target Upload </a:t>
            </a:r>
            <a:r>
              <a:rPr lang="uk-UA" sz="1600" dirty="0"/>
              <a:t>бачимо швидкість віддачі. </a:t>
            </a:r>
            <a:endParaRPr lang="uk-UA" sz="1600" dirty="0" smtClean="0"/>
          </a:p>
          <a:p>
            <a:pPr marL="342900" indent="-342900">
              <a:buFont typeface="+mj-lt"/>
              <a:buAutoNum type="arabicPeriod"/>
            </a:pPr>
            <a:r>
              <a:rPr lang="uk-UA" sz="1600" dirty="0" smtClean="0"/>
              <a:t>У </a:t>
            </a:r>
            <a:r>
              <a:rPr lang="uk-UA" sz="1600" dirty="0"/>
              <a:t>полі </a:t>
            </a:r>
            <a:r>
              <a:rPr lang="uk-UA" sz="1600" b="1" dirty="0"/>
              <a:t>Rate</a:t>
            </a:r>
            <a:r>
              <a:rPr lang="uk-UA" sz="1600" dirty="0"/>
              <a:t> у колонці </a:t>
            </a:r>
            <a:r>
              <a:rPr lang="uk-UA" sz="1600" b="1" dirty="0"/>
              <a:t>Target Download </a:t>
            </a:r>
            <a:r>
              <a:rPr lang="uk-UA" sz="1600" dirty="0"/>
              <a:t>бачимо швидкість завантаження.</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2333625"/>
            <a:ext cx="6191250" cy="4524375"/>
          </a:xfrm>
          <a:prstGeom prst="rect">
            <a:avLst/>
          </a:prstGeom>
        </p:spPr>
      </p:pic>
    </p:spTree>
    <p:extLst>
      <p:ext uri="{BB962C8B-B14F-4D97-AF65-F5344CB8AC3E}">
        <p14:creationId xmlns:p14="http://schemas.microsoft.com/office/powerpoint/2010/main" val="307563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DHCP сервер через якийсь час може призначити комп'ютеру іншу IP-адресу, якщо закінчиться час його оренди. Тому для вказаної IP-адреси перестануть діяти необхідні обмеження. Щоб цього не сталося, потрібно прив'язати IP-адресу до MAC-адреси конкретного пристрою. Як це зробити </a:t>
            </a:r>
            <a:r>
              <a:rPr lang="uk-UA" sz="1600" dirty="0" smtClean="0"/>
              <a:t>написано </a:t>
            </a:r>
            <a:r>
              <a:rPr lang="uk-UA" sz="1600" dirty="0"/>
              <a:t>нижче</a:t>
            </a:r>
            <a:r>
              <a:rPr lang="uk-UA" sz="1600" dirty="0" smtClean="0"/>
              <a:t>.</a:t>
            </a:r>
          </a:p>
          <a:p>
            <a:pPr marL="0" indent="0" algn="ctr">
              <a:buNone/>
            </a:pPr>
            <a:r>
              <a:rPr lang="uk-UA" sz="1600" b="1" dirty="0"/>
              <a:t>Обмеження швидкості за </a:t>
            </a:r>
            <a:r>
              <a:rPr lang="uk-UA" sz="1600" b="1" dirty="0" smtClean="0"/>
              <a:t>MAC-адресою</a:t>
            </a:r>
          </a:p>
          <a:p>
            <a:pPr marL="0" indent="0">
              <a:buNone/>
            </a:pPr>
            <a:r>
              <a:rPr lang="uk-UA" sz="1600" dirty="0"/>
              <a:t>MikroTik не може обмежити швидкість, вказавши тільки MAC адресу пристрою. Вам потрібно спочатку налаштувати обмеження швидкості за адресою IP, а потім прив'язати IP адресу до MAC адреси конкретного пристрою. </a:t>
            </a:r>
            <a:endParaRPr lang="uk-UA" sz="1600" dirty="0" smtClean="0"/>
          </a:p>
          <a:p>
            <a:pPr marL="0" indent="0">
              <a:buNone/>
            </a:pPr>
            <a:r>
              <a:rPr lang="uk-UA" sz="1600" dirty="0" smtClean="0"/>
              <a:t>Прив'язка </a:t>
            </a:r>
            <a:r>
              <a:rPr lang="uk-UA" sz="1600" dirty="0"/>
              <a:t>IP адреси до MAC адреси виконується так: </a:t>
            </a:r>
            <a:endParaRPr lang="uk-UA" sz="1600" dirty="0" smtClean="0"/>
          </a:p>
          <a:p>
            <a:pPr marL="342900" indent="-342900">
              <a:buFont typeface="+mj-lt"/>
              <a:buAutoNum type="arabicPeriod"/>
            </a:pPr>
            <a:r>
              <a:rPr lang="uk-UA" sz="1600" dirty="0" smtClean="0"/>
              <a:t>Підключіть </a:t>
            </a:r>
            <a:r>
              <a:rPr lang="uk-UA" sz="1600" dirty="0"/>
              <a:t>пристрій до роутера, щоб він отримав IP адресу. </a:t>
            </a:r>
            <a:endParaRPr lang="uk-UA" sz="1600" dirty="0" smtClean="0"/>
          </a:p>
          <a:p>
            <a:pPr marL="342900" indent="-342900">
              <a:buFont typeface="+mj-lt"/>
              <a:buAutoNum type="arabicPeriod"/>
            </a:pPr>
            <a:r>
              <a:rPr lang="uk-UA" sz="1600" dirty="0" smtClean="0"/>
              <a:t>У </a:t>
            </a:r>
            <a:r>
              <a:rPr lang="uk-UA" sz="1600" dirty="0"/>
              <a:t>налаштуваннях роутера відкрийте меню </a:t>
            </a:r>
            <a:r>
              <a:rPr lang="uk-UA" sz="1600" b="1" dirty="0"/>
              <a:t>IP-DHCP Server</a:t>
            </a:r>
            <a:r>
              <a:rPr lang="uk-UA" sz="1600" dirty="0"/>
              <a:t>. </a:t>
            </a:r>
            <a:endParaRPr lang="uk-UA" sz="1600" dirty="0" smtClean="0"/>
          </a:p>
          <a:p>
            <a:pPr marL="342900" indent="-342900">
              <a:buFont typeface="+mj-lt"/>
              <a:buAutoNum type="arabicPeriod"/>
            </a:pPr>
            <a:r>
              <a:rPr lang="uk-UA" sz="1600" dirty="0" smtClean="0"/>
              <a:t>Перейдіть </a:t>
            </a:r>
            <a:r>
              <a:rPr lang="uk-UA" sz="1600" dirty="0"/>
              <a:t>на вкладку </a:t>
            </a:r>
            <a:r>
              <a:rPr lang="uk-UA" sz="1600" b="1" dirty="0"/>
              <a:t>Leases</a:t>
            </a:r>
            <a:r>
              <a:rPr lang="uk-UA" sz="1600" dirty="0"/>
              <a:t>. </a:t>
            </a:r>
            <a:endParaRPr lang="uk-UA" sz="1600" dirty="0" smtClean="0"/>
          </a:p>
          <a:p>
            <a:pPr marL="342900" indent="-342900">
              <a:buFont typeface="+mj-lt"/>
              <a:buAutoNum type="arabicPeriod"/>
            </a:pPr>
            <a:r>
              <a:rPr lang="uk-UA" sz="1600" dirty="0" smtClean="0"/>
              <a:t>Натисніть </a:t>
            </a:r>
            <a:r>
              <a:rPr lang="uk-UA" sz="1600" dirty="0"/>
              <a:t>правою кнопкою миші на пристрої, якому потрібно прив'язати адресу MAC до IP адреси. </a:t>
            </a:r>
            <a:endParaRPr lang="uk-UA" sz="1600" dirty="0" smtClean="0"/>
          </a:p>
          <a:p>
            <a:pPr marL="342900" indent="-342900">
              <a:buFont typeface="+mj-lt"/>
              <a:buAutoNum type="arabicPeriod"/>
            </a:pPr>
            <a:r>
              <a:rPr lang="uk-UA" sz="1600" dirty="0" smtClean="0"/>
              <a:t>Виберіть </a:t>
            </a:r>
            <a:r>
              <a:rPr lang="uk-UA" sz="1600" dirty="0"/>
              <a:t>у меню </a:t>
            </a:r>
            <a:r>
              <a:rPr lang="uk-UA" sz="1600" b="1" dirty="0"/>
              <a:t>Make Static</a:t>
            </a:r>
            <a:r>
              <a:rPr lang="uk-UA" sz="16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908" y="3743325"/>
            <a:ext cx="6191250" cy="3028950"/>
          </a:xfrm>
          <a:prstGeom prst="rect">
            <a:avLst/>
          </a:prstGeom>
        </p:spPr>
      </p:pic>
    </p:spTree>
    <p:extLst>
      <p:ext uri="{BB962C8B-B14F-4D97-AF65-F5344CB8AC3E}">
        <p14:creationId xmlns:p14="http://schemas.microsoft.com/office/powerpoint/2010/main" val="2386118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960801" cy="1417370"/>
          </a:xfrm>
        </p:spPr>
        <p:txBody>
          <a:bodyPr>
            <a:normAutofit/>
          </a:bodyPr>
          <a:lstStyle/>
          <a:p>
            <a:pPr marL="0" indent="0" algn="ctr">
              <a:buNone/>
            </a:pPr>
            <a:r>
              <a:rPr lang="uk-UA" sz="1400" b="1" dirty="0"/>
              <a:t>Обмеження швидкості </a:t>
            </a:r>
            <a:r>
              <a:rPr lang="uk-UA" sz="1400" b="1" dirty="0" smtClean="0"/>
              <a:t>для завантаження файлів </a:t>
            </a:r>
          </a:p>
          <a:p>
            <a:pPr marL="0" indent="0">
              <a:buNone/>
            </a:pPr>
            <a:r>
              <a:rPr lang="uk-UA" sz="1400" dirty="0" smtClean="0"/>
              <a:t>Роутер </a:t>
            </a:r>
            <a:r>
              <a:rPr lang="uk-UA" sz="1400" dirty="0"/>
              <a:t>MikroTik дозволяє зробити налаштування так, що при перегляді інтернет-сторінок кожен клієнт отримає максимальну швидкість, а як тільки почне качати великі файли, його швидкість зменшиться. Для цього настроюється вибухова швидкість Burst. Допустимо, у нас є вхідний інтернет канал 20 Мбіт/с. Ми хочемо, щоб кожен користувач, по можливості, переглядав інтернет сторінки з максимальною швидкістю 20 Мбіт/с. Але як він почне качати великі файли, його швидкість зменшилася до 3 Мбіт/с.</a:t>
            </a:r>
          </a:p>
        </p:txBody>
      </p:sp>
      <p:sp>
        <p:nvSpPr>
          <p:cNvPr id="2" name="Rectangle 1"/>
          <p:cNvSpPr/>
          <p:nvPr/>
        </p:nvSpPr>
        <p:spPr>
          <a:xfrm>
            <a:off x="85085" y="1100752"/>
            <a:ext cx="5833116" cy="5816977"/>
          </a:xfrm>
          <a:prstGeom prst="rect">
            <a:avLst/>
          </a:prstGeom>
        </p:spPr>
        <p:txBody>
          <a:bodyPr wrap="square">
            <a:spAutoFit/>
          </a:bodyPr>
          <a:lstStyle/>
          <a:p>
            <a:r>
              <a:rPr lang="uk-UA" sz="1200" dirty="0"/>
              <a:t>Додамо pcq чергу на завантаження із параметрами Burst. </a:t>
            </a:r>
            <a:endParaRPr lang="uk-UA" sz="1200" dirty="0" smtClean="0"/>
          </a:p>
          <a:p>
            <a:pPr marL="228600" indent="-228600">
              <a:buFont typeface="+mj-lt"/>
              <a:buAutoNum type="arabicPeriod"/>
            </a:pPr>
            <a:r>
              <a:rPr lang="uk-UA" sz="1200" dirty="0" smtClean="0"/>
              <a:t>Відкрийте </a:t>
            </a:r>
            <a:r>
              <a:rPr lang="uk-UA" sz="1200" dirty="0"/>
              <a:t>меню</a:t>
            </a:r>
            <a:r>
              <a:rPr lang="uk-UA" sz="1200" b="1" dirty="0"/>
              <a:t> Queues</a:t>
            </a:r>
            <a:r>
              <a:rPr lang="uk-UA" sz="1200" dirty="0"/>
              <a:t>. </a:t>
            </a:r>
            <a:endParaRPr lang="uk-UA" sz="1200" dirty="0" smtClean="0"/>
          </a:p>
          <a:p>
            <a:pPr marL="228600" indent="-228600">
              <a:buFont typeface="+mj-lt"/>
              <a:buAutoNum type="arabicPeriod"/>
            </a:pPr>
            <a:r>
              <a:rPr lang="uk-UA" sz="1200" dirty="0" smtClean="0"/>
              <a:t>Перейдіть </a:t>
            </a:r>
            <a:r>
              <a:rPr lang="uk-UA" sz="1200" dirty="0"/>
              <a:t>на вкладку </a:t>
            </a:r>
            <a:r>
              <a:rPr lang="uk-UA" sz="1200" b="1" dirty="0"/>
              <a:t>Queue Types</a:t>
            </a:r>
            <a:r>
              <a:rPr lang="uk-UA" sz="1200" dirty="0"/>
              <a:t>. </a:t>
            </a:r>
            <a:endParaRPr lang="uk-UA" sz="1200" dirty="0" smtClean="0"/>
          </a:p>
          <a:p>
            <a:pPr marL="228600" indent="-228600">
              <a:buFont typeface="+mj-lt"/>
              <a:buAutoNum type="arabicPeriod"/>
            </a:pPr>
            <a:r>
              <a:rPr lang="uk-UA" sz="1200" dirty="0" smtClean="0"/>
              <a:t>Натисніть </a:t>
            </a:r>
            <a:r>
              <a:rPr lang="uk-UA" sz="1200" dirty="0"/>
              <a:t>синій плюс. </a:t>
            </a:r>
            <a:endParaRPr lang="uk-UA" sz="1200" dirty="0" smtClean="0"/>
          </a:p>
          <a:p>
            <a:pPr marL="228600" indent="-228600">
              <a:buFont typeface="+mj-lt"/>
              <a:buAutoNum type="arabicPeriod"/>
            </a:pPr>
            <a:r>
              <a:rPr lang="uk-UA" sz="1200" dirty="0" smtClean="0"/>
              <a:t>У </a:t>
            </a:r>
            <a:r>
              <a:rPr lang="uk-UA" sz="1200" dirty="0"/>
              <a:t>полі </a:t>
            </a:r>
            <a:r>
              <a:rPr lang="uk-UA" sz="1200" b="1" dirty="0"/>
              <a:t>Type Nam</a:t>
            </a:r>
            <a:r>
              <a:rPr lang="uk-UA" sz="1200" dirty="0"/>
              <a:t>e вкажіть назву черги на завантаження </a:t>
            </a:r>
            <a:r>
              <a:rPr lang="uk-UA" sz="1200" b="1" dirty="0"/>
              <a:t>pcq-burst-download</a:t>
            </a:r>
            <a:r>
              <a:rPr lang="uk-UA" sz="1200" dirty="0"/>
              <a:t>. </a:t>
            </a:r>
            <a:endParaRPr lang="uk-UA" sz="1200" dirty="0" smtClean="0"/>
          </a:p>
          <a:p>
            <a:pPr marL="228600" indent="-228600">
              <a:buFont typeface="+mj-lt"/>
              <a:buAutoNum type="arabicPeriod"/>
            </a:pPr>
            <a:r>
              <a:rPr lang="uk-UA" sz="1200" dirty="0" smtClean="0"/>
              <a:t>У </a:t>
            </a:r>
            <a:r>
              <a:rPr lang="uk-UA" sz="1200" dirty="0"/>
              <a:t>списку </a:t>
            </a:r>
            <a:r>
              <a:rPr lang="uk-UA" sz="1200" b="1" dirty="0"/>
              <a:t>Kind</a:t>
            </a:r>
            <a:r>
              <a:rPr lang="uk-UA" sz="1200" dirty="0"/>
              <a:t> виберіть </a:t>
            </a:r>
            <a:r>
              <a:rPr lang="uk-UA" sz="1200" b="1" dirty="0"/>
              <a:t>pcq</a:t>
            </a:r>
            <a:r>
              <a:rPr lang="uk-UA" sz="1200" dirty="0"/>
              <a:t>. </a:t>
            </a:r>
            <a:endParaRPr lang="uk-UA" sz="1200" dirty="0" smtClean="0"/>
          </a:p>
          <a:p>
            <a:pPr marL="228600" indent="-228600">
              <a:buFont typeface="+mj-lt"/>
              <a:buAutoNum type="arabicPeriod"/>
            </a:pPr>
            <a:r>
              <a:rPr lang="uk-UA" sz="1200" dirty="0" smtClean="0"/>
              <a:t>У </a:t>
            </a:r>
            <a:r>
              <a:rPr lang="uk-UA" sz="1200" dirty="0"/>
              <a:t>полі </a:t>
            </a:r>
            <a:r>
              <a:rPr lang="uk-UA" sz="1200" b="1" dirty="0"/>
              <a:t>Rate</a:t>
            </a:r>
            <a:r>
              <a:rPr lang="uk-UA" sz="1200" dirty="0"/>
              <a:t> вкажіть швидкість завантаження </a:t>
            </a:r>
            <a:r>
              <a:rPr lang="uk-UA" sz="1200" b="1" dirty="0"/>
              <a:t>3M</a:t>
            </a:r>
            <a:r>
              <a:rPr lang="uk-UA" sz="1200" dirty="0"/>
              <a:t> (3 Мбіт/с), яка діятиме, якщо користувач почне завантажувати файли. Значення </a:t>
            </a:r>
            <a:r>
              <a:rPr lang="uk-UA" sz="1200" b="1" dirty="0"/>
              <a:t>Rate</a:t>
            </a:r>
            <a:r>
              <a:rPr lang="uk-UA" sz="1200" dirty="0"/>
              <a:t> має бути меншим за значення </a:t>
            </a:r>
            <a:r>
              <a:rPr lang="uk-UA" sz="1200" b="1" dirty="0"/>
              <a:t>Burst Rate</a:t>
            </a:r>
            <a:r>
              <a:rPr lang="uk-UA" sz="1200" dirty="0"/>
              <a:t>. </a:t>
            </a:r>
            <a:endParaRPr lang="uk-UA" sz="1200" dirty="0" smtClean="0"/>
          </a:p>
          <a:p>
            <a:pPr marL="228600" indent="-228600">
              <a:buFont typeface="+mj-lt"/>
              <a:buAutoNum type="arabicPeriod"/>
            </a:pPr>
            <a:r>
              <a:rPr lang="uk-UA" sz="1200" dirty="0" smtClean="0"/>
              <a:t>У </a:t>
            </a:r>
            <a:r>
              <a:rPr lang="uk-UA" sz="1200" dirty="0"/>
              <a:t>полі </a:t>
            </a:r>
            <a:r>
              <a:rPr lang="uk-UA" sz="1200" b="1" dirty="0"/>
              <a:t>Burst Rate </a:t>
            </a:r>
            <a:r>
              <a:rPr lang="uk-UA" sz="1200" dirty="0"/>
              <a:t>вкажіть максимальну швидкість завантаження </a:t>
            </a:r>
            <a:r>
              <a:rPr lang="uk-UA" sz="1200" b="1" dirty="0"/>
              <a:t>18M </a:t>
            </a:r>
            <a:r>
              <a:rPr lang="uk-UA" sz="1200" dirty="0"/>
              <a:t>(18 Мбіт/с), яка буде по можливості діяти для перегляду інтернет сторінок, поки користувач не почне качати файли. Якщо два користувача одночасно переглядатимуть інтернет сторінки, то 18 Мбіт/с поділяться між ними. Кожен отримає швидкість 9 Мбіт/с. Якщо швидкість вашого інтернет-каналу 20 Мбіт/с, швидкість Burst Rate потрібно ставити трохи менше, наприклад, 18 Мбіт/с, щоб правила не вперлися в шейпер провайдера і спрацювали. </a:t>
            </a:r>
            <a:endParaRPr lang="uk-UA" sz="1200" dirty="0" smtClean="0"/>
          </a:p>
          <a:p>
            <a:pPr marL="228600" indent="-228600">
              <a:buFont typeface="+mj-lt"/>
              <a:buAutoNum type="arabicPeriod"/>
            </a:pPr>
            <a:r>
              <a:rPr lang="uk-UA" sz="1200" dirty="0" smtClean="0"/>
              <a:t>У </a:t>
            </a:r>
            <a:r>
              <a:rPr lang="uk-UA" sz="1200" dirty="0"/>
              <a:t>полі </a:t>
            </a:r>
            <a:r>
              <a:rPr lang="uk-UA" sz="1200" b="1" dirty="0"/>
              <a:t>Burst Threshold </a:t>
            </a:r>
            <a:r>
              <a:rPr lang="uk-UA" sz="1200" dirty="0"/>
              <a:t>вкажіть швидкість </a:t>
            </a:r>
            <a:r>
              <a:rPr lang="uk-UA" sz="1200" b="1" dirty="0"/>
              <a:t>2M</a:t>
            </a:r>
            <a:r>
              <a:rPr lang="uk-UA" sz="1200" dirty="0"/>
              <a:t> (2 Мбіт/с), при перевищенні якої діятиме обмеження швидкості </a:t>
            </a:r>
            <a:r>
              <a:rPr lang="uk-UA" sz="1200" b="1" dirty="0"/>
              <a:t>Rate 3M</a:t>
            </a:r>
            <a:r>
              <a:rPr lang="uk-UA" sz="1200" dirty="0"/>
              <a:t>. Значення </a:t>
            </a:r>
            <a:r>
              <a:rPr lang="uk-UA" sz="1200" b="1" dirty="0"/>
              <a:t>Burst Threshold </a:t>
            </a:r>
            <a:r>
              <a:rPr lang="uk-UA" sz="1200" dirty="0"/>
              <a:t>має бути меншим за значення </a:t>
            </a:r>
            <a:r>
              <a:rPr lang="uk-UA" sz="1200" b="1" dirty="0"/>
              <a:t>Rate</a:t>
            </a:r>
            <a:r>
              <a:rPr lang="uk-UA" sz="1200" dirty="0"/>
              <a:t>. </a:t>
            </a:r>
            <a:endParaRPr lang="uk-UA" sz="1200" dirty="0" smtClean="0"/>
          </a:p>
          <a:p>
            <a:pPr marL="228600" indent="-228600">
              <a:buFont typeface="+mj-lt"/>
              <a:buAutoNum type="arabicPeriod"/>
            </a:pPr>
            <a:r>
              <a:rPr lang="uk-UA" sz="1200" dirty="0" smtClean="0"/>
              <a:t>У </a:t>
            </a:r>
            <a:r>
              <a:rPr lang="uk-UA" sz="1200" dirty="0"/>
              <a:t>полі </a:t>
            </a:r>
            <a:r>
              <a:rPr lang="uk-UA" sz="1200" b="1" dirty="0"/>
              <a:t>Burst Time </a:t>
            </a:r>
            <a:r>
              <a:rPr lang="uk-UA" sz="1200" dirty="0"/>
              <a:t>вкажіть час для підрахунку середньої швидкості завантаження 64. Роутер обчислюватиме швидкість кожну 1/16 періоду. Наприклад, при Burst Time=16 роутер обчислюватиме кожну 1 сек, а Burst Time=32 обчислюватиме кожні 2 сек. Фактичний час, через який спрацює обмеження на завантаження, обчислюється за формулою Real Time = Burst Threshold* (Burst Time / Burst Rate). </a:t>
            </a:r>
            <a:r>
              <a:rPr lang="uk-UA" sz="1200" dirty="0" smtClean="0"/>
              <a:t> </a:t>
            </a:r>
            <a:br>
              <a:rPr lang="uk-UA" sz="1200" dirty="0" smtClean="0"/>
            </a:br>
            <a:r>
              <a:rPr lang="uk-UA" sz="1200" dirty="0" smtClean="0"/>
              <a:t>У </a:t>
            </a:r>
            <a:r>
              <a:rPr lang="uk-UA" sz="1200" dirty="0"/>
              <a:t>нашому випадку обмеження спрацює через Real Time = 2*(64/20) = 6,4 секунди. Для тестування роботи Burst рекомендую спочатку поставити велике значення Burst Time. Наприклад, для цього випадку краще поставити Burst Time = 192. При цьому значення обмеження швидкості спрацює через 19,2 секунди. Це дозволить запустити торрент на комп'ютері та подивитися, як спрацьовуватиме Burst. </a:t>
            </a:r>
            <a:endParaRPr lang="uk-UA" sz="1200" dirty="0" smtClean="0"/>
          </a:p>
          <a:p>
            <a:pPr marL="228600" indent="-228600">
              <a:buFont typeface="+mj-lt"/>
              <a:buAutoNum type="arabicPeriod"/>
            </a:pPr>
            <a:r>
              <a:rPr lang="uk-UA" sz="1200" dirty="0" smtClean="0"/>
              <a:t>Перевірте</a:t>
            </a:r>
            <a:r>
              <a:rPr lang="uk-UA" sz="1200" dirty="0"/>
              <a:t>, що навпаки </a:t>
            </a:r>
            <a:r>
              <a:rPr lang="uk-UA" sz="1200" b="1" dirty="0"/>
              <a:t>Dst. Address </a:t>
            </a:r>
            <a:r>
              <a:rPr lang="uk-UA" sz="1200" dirty="0"/>
              <a:t>стоїть галочка. </a:t>
            </a:r>
            <a:endParaRPr lang="uk-UA" sz="1200" dirty="0" smtClean="0"/>
          </a:p>
          <a:p>
            <a:pPr marL="228600" indent="-228600">
              <a:buFont typeface="+mj-lt"/>
              <a:buAutoNum type="arabicPeriod"/>
            </a:pPr>
            <a:r>
              <a:rPr lang="uk-UA" sz="1200" dirty="0" smtClean="0"/>
              <a:t>Натисніть </a:t>
            </a:r>
            <a:r>
              <a:rPr lang="uk-UA" sz="1200" dirty="0"/>
              <a:t>кнопку 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1247775"/>
            <a:ext cx="6191250" cy="5610225"/>
          </a:xfrm>
          <a:prstGeom prst="rect">
            <a:avLst/>
          </a:prstGeom>
        </p:spPr>
      </p:pic>
    </p:spTree>
    <p:extLst>
      <p:ext uri="{BB962C8B-B14F-4D97-AF65-F5344CB8AC3E}">
        <p14:creationId xmlns:p14="http://schemas.microsoft.com/office/powerpoint/2010/main" val="13910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6256449" cy="6292158"/>
          </a:xfrm>
        </p:spPr>
        <p:txBody>
          <a:bodyPr>
            <a:normAutofit/>
          </a:bodyPr>
          <a:lstStyle/>
          <a:p>
            <a:pPr marL="0" indent="0">
              <a:buNone/>
            </a:pPr>
            <a:r>
              <a:rPr lang="uk-UA" sz="1400" dirty="0"/>
              <a:t>Додамо pcq чергу на віддачу з параметрами Burst. </a:t>
            </a:r>
            <a:endParaRPr lang="uk-UA" sz="1400" dirty="0" smtClean="0"/>
          </a:p>
          <a:p>
            <a:pPr marL="342900" indent="-342900">
              <a:buFont typeface="+mj-lt"/>
              <a:buAutoNum type="arabicPeriod"/>
            </a:pPr>
            <a:r>
              <a:rPr lang="uk-UA" sz="1400" dirty="0" smtClean="0"/>
              <a:t>Натисніть </a:t>
            </a:r>
            <a:r>
              <a:rPr lang="uk-UA" sz="1400" dirty="0"/>
              <a:t>синій плюс. </a:t>
            </a:r>
            <a:endParaRPr lang="uk-UA" sz="1400" dirty="0" smtClean="0"/>
          </a:p>
          <a:p>
            <a:pPr marL="342900" indent="-342900">
              <a:buFont typeface="+mj-lt"/>
              <a:buAutoNum type="arabicPeriod"/>
            </a:pPr>
            <a:r>
              <a:rPr lang="uk-UA" sz="1400" dirty="0" smtClean="0"/>
              <a:t>У </a:t>
            </a:r>
            <a:r>
              <a:rPr lang="uk-UA" sz="1400" dirty="0"/>
              <a:t>полі </a:t>
            </a:r>
            <a:r>
              <a:rPr lang="uk-UA" sz="1400" b="1" dirty="0"/>
              <a:t>Type Name </a:t>
            </a:r>
            <a:r>
              <a:rPr lang="uk-UA" sz="1400" dirty="0"/>
              <a:t>вкажіть назву черги на віддачу </a:t>
            </a:r>
            <a:r>
              <a:rPr lang="uk-UA" sz="1400" b="1" dirty="0"/>
              <a:t>pcq-burst-upload</a:t>
            </a:r>
            <a:r>
              <a:rPr lang="uk-UA" sz="1400" dirty="0"/>
              <a:t>. </a:t>
            </a:r>
            <a:endParaRPr lang="uk-UA" sz="1400" dirty="0" smtClean="0"/>
          </a:p>
          <a:p>
            <a:pPr marL="342900" indent="-342900">
              <a:buFont typeface="+mj-lt"/>
              <a:buAutoNum type="arabicPeriod"/>
            </a:pPr>
            <a:r>
              <a:rPr lang="uk-UA" sz="1400" dirty="0" smtClean="0"/>
              <a:t>У </a:t>
            </a:r>
            <a:r>
              <a:rPr lang="uk-UA" sz="1400" dirty="0"/>
              <a:t>списку </a:t>
            </a:r>
            <a:r>
              <a:rPr lang="uk-UA" sz="1400" b="1" dirty="0"/>
              <a:t>Kind</a:t>
            </a:r>
            <a:r>
              <a:rPr lang="uk-UA" sz="1400" dirty="0"/>
              <a:t> виберіть </a:t>
            </a:r>
            <a:r>
              <a:rPr lang="uk-UA" sz="1400" b="1" dirty="0"/>
              <a:t>pcq</a:t>
            </a:r>
            <a:r>
              <a:rPr lang="uk-UA" sz="1400" dirty="0"/>
              <a:t>. </a:t>
            </a:r>
            <a:endParaRPr lang="uk-UA" sz="1400" dirty="0" smtClean="0"/>
          </a:p>
          <a:p>
            <a:pPr marL="342900" indent="-342900">
              <a:buFont typeface="+mj-lt"/>
              <a:buAutoNum type="arabicPeriod"/>
            </a:pPr>
            <a:r>
              <a:rPr lang="uk-UA" sz="1400" dirty="0" smtClean="0"/>
              <a:t>У </a:t>
            </a:r>
            <a:r>
              <a:rPr lang="uk-UA" sz="1400" dirty="0"/>
              <a:t>полі Rate вкажіть швидкість на віддачу </a:t>
            </a:r>
            <a:r>
              <a:rPr lang="uk-UA" sz="1400" b="1" dirty="0"/>
              <a:t>3M</a:t>
            </a:r>
            <a:r>
              <a:rPr lang="uk-UA" sz="1400" dirty="0"/>
              <a:t> (3 Мбіт/с), що діятиме, якщо користувач почне передавати файли в інтернет. Значення </a:t>
            </a:r>
            <a:r>
              <a:rPr lang="uk-UA" sz="1400" b="1" dirty="0"/>
              <a:t>Rate</a:t>
            </a:r>
            <a:r>
              <a:rPr lang="uk-UA" sz="1400" dirty="0"/>
              <a:t> має бути меншим за значення </a:t>
            </a:r>
            <a:r>
              <a:rPr lang="uk-UA" sz="1400" b="1" dirty="0"/>
              <a:t>Burst Rate</a:t>
            </a:r>
            <a:r>
              <a:rPr lang="uk-UA" sz="1400" dirty="0"/>
              <a:t>. </a:t>
            </a:r>
            <a:endParaRPr lang="uk-UA" sz="1400" dirty="0" smtClean="0"/>
          </a:p>
          <a:p>
            <a:pPr marL="342900" indent="-342900">
              <a:buFont typeface="+mj-lt"/>
              <a:buAutoNum type="arabicPeriod"/>
            </a:pPr>
            <a:r>
              <a:rPr lang="uk-UA" sz="1400" dirty="0" smtClean="0"/>
              <a:t>У </a:t>
            </a:r>
            <a:r>
              <a:rPr lang="uk-UA" sz="1400" dirty="0"/>
              <a:t>полі </a:t>
            </a:r>
            <a:r>
              <a:rPr lang="uk-UA" sz="1400" b="1" dirty="0"/>
              <a:t>Burst Rate </a:t>
            </a:r>
            <a:r>
              <a:rPr lang="uk-UA" sz="1400" dirty="0"/>
              <a:t>вкажіть максимальну швидкість на віддачу </a:t>
            </a:r>
            <a:r>
              <a:rPr lang="uk-UA" sz="1400" b="1" dirty="0"/>
              <a:t>18M</a:t>
            </a:r>
            <a:r>
              <a:rPr lang="uk-UA" sz="1400" dirty="0"/>
              <a:t> (18 Мбіт/с), яка буде по можливості діяти для перегляду інтернет-сторінок, поки користувач не почне передавати файли в інтернет. </a:t>
            </a:r>
            <a:endParaRPr lang="uk-UA" sz="1400" dirty="0" smtClean="0"/>
          </a:p>
          <a:p>
            <a:pPr marL="342900" indent="-342900">
              <a:buFont typeface="+mj-lt"/>
              <a:buAutoNum type="arabicPeriod"/>
            </a:pPr>
            <a:r>
              <a:rPr lang="uk-UA" sz="1400" dirty="0" smtClean="0"/>
              <a:t>У </a:t>
            </a:r>
            <a:r>
              <a:rPr lang="uk-UA" sz="1400" dirty="0"/>
              <a:t>полі </a:t>
            </a:r>
            <a:r>
              <a:rPr lang="uk-UA" sz="1400" b="1" dirty="0"/>
              <a:t>Burst Threshold </a:t>
            </a:r>
            <a:r>
              <a:rPr lang="uk-UA" sz="1400" dirty="0"/>
              <a:t>вкажіть швидкість 2M (2 Мбіт/с), при перевищенні якої діятиме обмеження швидкості </a:t>
            </a:r>
            <a:r>
              <a:rPr lang="uk-UA" sz="1400" b="1" dirty="0"/>
              <a:t>Rate 3M</a:t>
            </a:r>
            <a:r>
              <a:rPr lang="uk-UA" sz="1400" dirty="0"/>
              <a:t>. Значення </a:t>
            </a:r>
            <a:r>
              <a:rPr lang="uk-UA" sz="1400" b="1" dirty="0"/>
              <a:t>Burst Threshold </a:t>
            </a:r>
            <a:r>
              <a:rPr lang="uk-UA" sz="1400" dirty="0"/>
              <a:t>має бути меншим за значення </a:t>
            </a:r>
            <a:r>
              <a:rPr lang="uk-UA" sz="1400" b="1" dirty="0"/>
              <a:t>Rate</a:t>
            </a:r>
            <a:r>
              <a:rPr lang="uk-UA" sz="1400" dirty="0" smtClean="0"/>
              <a:t>.</a:t>
            </a:r>
          </a:p>
          <a:p>
            <a:pPr marL="342900" indent="-342900">
              <a:buFont typeface="+mj-lt"/>
              <a:buAutoNum type="arabicPeriod"/>
            </a:pPr>
            <a:r>
              <a:rPr lang="uk-UA" sz="1400" dirty="0" smtClean="0"/>
              <a:t> </a:t>
            </a:r>
            <a:r>
              <a:rPr lang="uk-UA" sz="1400" dirty="0"/>
              <a:t>У полі </a:t>
            </a:r>
            <a:r>
              <a:rPr lang="uk-UA" sz="1400" b="1" dirty="0"/>
              <a:t>Burst Time </a:t>
            </a:r>
            <a:r>
              <a:rPr lang="uk-UA" sz="1400" dirty="0"/>
              <a:t>вкажіть час для розрахунку середньої швидкості віддачі 64. Для тестування роботи </a:t>
            </a:r>
            <a:r>
              <a:rPr lang="uk-UA" sz="1400" dirty="0" smtClean="0"/>
              <a:t>рекомендовано </a:t>
            </a:r>
            <a:r>
              <a:rPr lang="uk-UA" sz="1400" dirty="0"/>
              <a:t>спочатку поставити велике значення Burst Time=192. При цьому значення обмеження швидкості спрацює через 19,2 секунди. Це дозволить запустити торрент на комп'ютері та подивитися, як спрацьовуватиме Burst. </a:t>
            </a:r>
            <a:endParaRPr lang="uk-UA" sz="1400" dirty="0" smtClean="0"/>
          </a:p>
          <a:p>
            <a:pPr marL="342900" indent="-342900">
              <a:buFont typeface="+mj-lt"/>
              <a:buAutoNum type="arabicPeriod"/>
            </a:pPr>
            <a:r>
              <a:rPr lang="uk-UA" sz="1400" dirty="0" smtClean="0"/>
              <a:t>Поставте </a:t>
            </a:r>
            <a:r>
              <a:rPr lang="uk-UA" sz="1400" dirty="0"/>
              <a:t>галочку напроти </a:t>
            </a:r>
            <a:r>
              <a:rPr lang="uk-UA" sz="1400" b="1" dirty="0"/>
              <a:t>Src. Address</a:t>
            </a:r>
            <a:r>
              <a:rPr lang="uk-UA" sz="1400" dirty="0"/>
              <a:t>. </a:t>
            </a:r>
            <a:endParaRPr lang="uk-UA" sz="1400" dirty="0" smtClean="0"/>
          </a:p>
          <a:p>
            <a:pPr marL="342900" indent="-342900">
              <a:buFont typeface="+mj-lt"/>
              <a:buAutoNum type="arabicPeriod"/>
            </a:pPr>
            <a:r>
              <a:rPr lang="uk-UA" sz="1400" dirty="0" smtClean="0"/>
              <a:t>Заберіть </a:t>
            </a:r>
            <a:r>
              <a:rPr lang="uk-UA" sz="1400" dirty="0"/>
              <a:t>галочку напроти </a:t>
            </a:r>
            <a:r>
              <a:rPr lang="uk-UA" sz="1400" b="1" dirty="0"/>
              <a:t>Dst. Address</a:t>
            </a:r>
            <a:r>
              <a:rPr lang="uk-UA" sz="1400" dirty="0"/>
              <a:t>. </a:t>
            </a:r>
            <a:endParaRPr lang="uk-UA" sz="1400" dirty="0" smtClean="0"/>
          </a:p>
          <a:p>
            <a:pPr marL="342900" indent="-342900">
              <a:buFont typeface="+mj-lt"/>
              <a:buAutoNum type="arabicPeriod"/>
            </a:pPr>
            <a:r>
              <a:rPr lang="uk-UA" sz="1400" dirty="0" smtClean="0"/>
              <a:t>Натисніть </a:t>
            </a:r>
            <a:r>
              <a:rPr lang="uk-UA" sz="1400" dirty="0"/>
              <a:t>кнопку OK.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941" y="483658"/>
            <a:ext cx="4962525" cy="5619750"/>
          </a:xfrm>
          <a:prstGeom prst="rect">
            <a:avLst/>
          </a:prstGeom>
        </p:spPr>
      </p:pic>
    </p:spTree>
    <p:extLst>
      <p:ext uri="{BB962C8B-B14F-4D97-AF65-F5344CB8AC3E}">
        <p14:creationId xmlns:p14="http://schemas.microsoft.com/office/powerpoint/2010/main" val="44634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2" y="208230"/>
            <a:ext cx="6087116" cy="6292158"/>
          </a:xfrm>
        </p:spPr>
        <p:txBody>
          <a:bodyPr>
            <a:normAutofit/>
          </a:bodyPr>
          <a:lstStyle/>
          <a:p>
            <a:pPr marL="0" indent="0">
              <a:buNone/>
            </a:pPr>
            <a:r>
              <a:rPr lang="uk-UA" sz="1400" dirty="0"/>
              <a:t>Тепер додамо до </a:t>
            </a:r>
            <a:r>
              <a:rPr lang="uk-UA" sz="1400" b="1" dirty="0"/>
              <a:t>Simple Queues </a:t>
            </a:r>
            <a:r>
              <a:rPr lang="uk-UA" sz="1400" dirty="0"/>
              <a:t>правило з обмеженнями. </a:t>
            </a:r>
            <a:endParaRPr lang="uk-UA" sz="1400" dirty="0" smtClean="0"/>
          </a:p>
          <a:p>
            <a:pPr marL="342900" indent="-342900">
              <a:buFont typeface="+mj-lt"/>
              <a:buAutoNum type="arabicPeriod"/>
            </a:pPr>
            <a:r>
              <a:rPr lang="uk-UA" sz="1400" dirty="0" smtClean="0"/>
              <a:t>Перейдіть </a:t>
            </a:r>
            <a:r>
              <a:rPr lang="uk-UA" sz="1400" dirty="0"/>
              <a:t>на вкладку </a:t>
            </a:r>
            <a:r>
              <a:rPr lang="uk-UA" sz="1400" b="1" dirty="0"/>
              <a:t>Simple Queues</a:t>
            </a:r>
            <a:r>
              <a:rPr lang="uk-UA" sz="1400" dirty="0"/>
              <a:t>. </a:t>
            </a:r>
            <a:endParaRPr lang="uk-UA" sz="1400" dirty="0" smtClean="0"/>
          </a:p>
          <a:p>
            <a:pPr marL="342900" indent="-342900">
              <a:buFont typeface="+mj-lt"/>
              <a:buAutoNum type="arabicPeriod"/>
            </a:pPr>
            <a:r>
              <a:rPr lang="uk-UA" sz="1400" dirty="0" smtClean="0"/>
              <a:t>Натисніть </a:t>
            </a:r>
            <a:r>
              <a:rPr lang="uk-UA" sz="1400" dirty="0"/>
              <a:t>синій плюс. </a:t>
            </a:r>
            <a:endParaRPr lang="uk-UA" sz="1400" dirty="0" smtClean="0"/>
          </a:p>
          <a:p>
            <a:pPr marL="342900" indent="-342900">
              <a:buFont typeface="+mj-lt"/>
              <a:buAutoNum type="arabicPeriod"/>
            </a:pPr>
            <a:r>
              <a:rPr lang="uk-UA" sz="1400" dirty="0" smtClean="0"/>
              <a:t>На </a:t>
            </a:r>
            <a:r>
              <a:rPr lang="uk-UA" sz="1400" dirty="0"/>
              <a:t>вкладці </a:t>
            </a:r>
            <a:r>
              <a:rPr lang="uk-UA" sz="1400" b="1" dirty="0"/>
              <a:t>General</a:t>
            </a:r>
            <a:r>
              <a:rPr lang="uk-UA" sz="1400" dirty="0"/>
              <a:t> у полі </a:t>
            </a:r>
            <a:r>
              <a:rPr lang="uk-UA" sz="1400" b="1" dirty="0"/>
              <a:t>Name</a:t>
            </a:r>
            <a:r>
              <a:rPr lang="uk-UA" sz="1400" dirty="0"/>
              <a:t> вкажіть назву правила </a:t>
            </a:r>
            <a:r>
              <a:rPr lang="uk-UA" sz="1400" b="1" dirty="0"/>
              <a:t>queue-burst-limit</a:t>
            </a:r>
            <a:r>
              <a:rPr lang="uk-UA" sz="1400" dirty="0"/>
              <a:t>. </a:t>
            </a:r>
            <a:endParaRPr lang="uk-UA" sz="1400" dirty="0" smtClean="0"/>
          </a:p>
          <a:p>
            <a:pPr marL="342900" indent="-342900">
              <a:buFont typeface="+mj-lt"/>
              <a:buAutoNum type="arabicPeriod"/>
            </a:pPr>
            <a:r>
              <a:rPr lang="uk-UA" sz="1400" dirty="0" smtClean="0"/>
              <a:t>У </a:t>
            </a:r>
            <a:r>
              <a:rPr lang="uk-UA" sz="1400" dirty="0"/>
              <a:t>полі </a:t>
            </a:r>
            <a:r>
              <a:rPr lang="uk-UA" sz="1400" b="1" dirty="0"/>
              <a:t>Target</a:t>
            </a:r>
            <a:r>
              <a:rPr lang="uk-UA" sz="1400" dirty="0"/>
              <a:t> вкажіть нашу підмережу </a:t>
            </a:r>
            <a:r>
              <a:rPr lang="uk-UA" sz="1400" dirty="0" smtClean="0"/>
              <a:t>192.168.88.0/24</a:t>
            </a:r>
            <a:br>
              <a:rPr lang="uk-UA" sz="1400" dirty="0" smtClean="0"/>
            </a:br>
            <a:r>
              <a:rPr lang="uk-UA" sz="1400" dirty="0" smtClean="0"/>
              <a:t/>
            </a:r>
            <a:br>
              <a:rPr lang="uk-UA" sz="1400" dirty="0" smtClean="0"/>
            </a:br>
            <a:r>
              <a:rPr lang="uk-UA" sz="1400" dirty="0" smtClean="0"/>
              <a:t/>
            </a:r>
            <a:br>
              <a:rPr lang="uk-UA" sz="1400" dirty="0" smtClean="0"/>
            </a:br>
            <a:r>
              <a:rPr lang="uk-UA" sz="1400" dirty="0" smtClean="0"/>
              <a:t/>
            </a:r>
            <a:br>
              <a:rPr lang="uk-UA" sz="1400" dirty="0" smtClean="0"/>
            </a:br>
            <a:r>
              <a:rPr lang="uk-UA" sz="1400" dirty="0" smtClean="0"/>
              <a:t/>
            </a:r>
            <a:br>
              <a:rPr lang="uk-UA" sz="1400" dirty="0" smtClean="0"/>
            </a:br>
            <a:r>
              <a:rPr lang="uk-UA" sz="1400" dirty="0" smtClean="0"/>
              <a:t/>
            </a:r>
            <a:br>
              <a:rPr lang="uk-UA" sz="1400" dirty="0" smtClean="0"/>
            </a:br>
            <a:r>
              <a:rPr lang="uk-UA" sz="1400" dirty="0" smtClean="0"/>
              <a:t/>
            </a:r>
            <a:br>
              <a:rPr lang="uk-UA" sz="1400" dirty="0" smtClean="0"/>
            </a:br>
            <a:r>
              <a:rPr lang="uk-UA" sz="1400" dirty="0" smtClean="0"/>
              <a:t/>
            </a:r>
            <a:br>
              <a:rPr lang="uk-UA" sz="1400" dirty="0" smtClean="0"/>
            </a:br>
            <a:r>
              <a:rPr lang="uk-UA" sz="1400" dirty="0" smtClean="0"/>
              <a:t/>
            </a:r>
            <a:br>
              <a:rPr lang="uk-UA" sz="1400" dirty="0" smtClean="0"/>
            </a:br>
            <a:r>
              <a:rPr lang="uk-UA" sz="1400" dirty="0" smtClean="0"/>
              <a:t/>
            </a:r>
            <a:br>
              <a:rPr lang="uk-UA" sz="1400" dirty="0" smtClean="0"/>
            </a:br>
            <a:r>
              <a:rPr lang="uk-UA" sz="1400" dirty="0" smtClean="0"/>
              <a:t/>
            </a:r>
            <a:br>
              <a:rPr lang="uk-UA" sz="1400" dirty="0" smtClean="0"/>
            </a:br>
            <a:endParaRPr lang="uk-UA" sz="1400" dirty="0" smtClean="0"/>
          </a:p>
          <a:p>
            <a:pPr marL="342900" indent="-342900">
              <a:buFont typeface="+mj-lt"/>
              <a:buAutoNum type="arabicPeriod"/>
            </a:pPr>
            <a:r>
              <a:rPr lang="uk-UA" sz="1400" dirty="0" smtClean="0"/>
              <a:t>Перейдіть на вкладку </a:t>
            </a:r>
            <a:r>
              <a:rPr lang="uk-UA" sz="1400" b="1" dirty="0" smtClean="0"/>
              <a:t>Advanced</a:t>
            </a:r>
            <a:r>
              <a:rPr lang="uk-UA" sz="1400" dirty="0" smtClean="0"/>
              <a:t>. </a:t>
            </a:r>
          </a:p>
          <a:p>
            <a:pPr marL="342900" indent="-342900">
              <a:buFont typeface="+mj-lt"/>
              <a:buAutoNum type="arabicPeriod"/>
            </a:pPr>
            <a:r>
              <a:rPr lang="uk-UA" sz="1400" dirty="0" smtClean="0"/>
              <a:t>У </a:t>
            </a:r>
            <a:r>
              <a:rPr lang="uk-UA" sz="1400" dirty="0"/>
              <a:t>списку </a:t>
            </a:r>
            <a:r>
              <a:rPr lang="uk-UA" sz="1400" b="1" dirty="0"/>
              <a:t>Queue Type</a:t>
            </a:r>
            <a:r>
              <a:rPr lang="uk-UA" sz="1400" dirty="0"/>
              <a:t> у колонці </a:t>
            </a:r>
            <a:r>
              <a:rPr lang="uk-UA" sz="1400" b="1" dirty="0"/>
              <a:t>Target Upload </a:t>
            </a:r>
            <a:r>
              <a:rPr lang="uk-UA" sz="1400" dirty="0"/>
              <a:t>виберіть </a:t>
            </a:r>
            <a:r>
              <a:rPr lang="uk-UA" sz="1400" b="1" dirty="0"/>
              <a:t>pcq-burst-upload</a:t>
            </a:r>
            <a:r>
              <a:rPr lang="uk-UA" sz="1400" dirty="0"/>
              <a:t>. </a:t>
            </a:r>
            <a:endParaRPr lang="uk-UA" sz="1400" dirty="0" smtClean="0"/>
          </a:p>
          <a:p>
            <a:pPr marL="342900" indent="-342900">
              <a:buFont typeface="+mj-lt"/>
              <a:buAutoNum type="arabicPeriod"/>
            </a:pPr>
            <a:r>
              <a:rPr lang="uk-UA" sz="1400" dirty="0" smtClean="0"/>
              <a:t>У </a:t>
            </a:r>
            <a:r>
              <a:rPr lang="uk-UA" sz="1400" dirty="0"/>
              <a:t>списку </a:t>
            </a:r>
            <a:r>
              <a:rPr lang="uk-UA" sz="1400" b="1" dirty="0"/>
              <a:t>Queue Type </a:t>
            </a:r>
            <a:r>
              <a:rPr lang="uk-UA" sz="1400" dirty="0"/>
              <a:t>у колонці </a:t>
            </a:r>
            <a:r>
              <a:rPr lang="uk-UA" sz="1400" b="1" dirty="0"/>
              <a:t>Target Download </a:t>
            </a:r>
            <a:r>
              <a:rPr lang="uk-UA" sz="1400" dirty="0"/>
              <a:t>виберіть </a:t>
            </a:r>
            <a:r>
              <a:rPr lang="uk-UA" sz="1400" b="1" dirty="0"/>
              <a:t>pcq-burst-download</a:t>
            </a:r>
            <a:r>
              <a:rPr lang="uk-UA" sz="1400" dirty="0"/>
              <a:t>. </a:t>
            </a:r>
            <a:endParaRPr lang="uk-UA" sz="1400" dirty="0" smtClean="0"/>
          </a:p>
          <a:p>
            <a:pPr marL="342900" indent="-342900">
              <a:buFont typeface="+mj-lt"/>
              <a:buAutoNum type="arabicPeriod"/>
            </a:pPr>
            <a:r>
              <a:rPr lang="uk-UA" sz="1400" dirty="0" smtClean="0"/>
              <a:t>Натисніть </a:t>
            </a:r>
            <a:r>
              <a:rPr lang="uk-UA" sz="1400" dirty="0"/>
              <a:t>кнопку OK.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799" y="93133"/>
            <a:ext cx="4961467" cy="35493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084" y="3864504"/>
            <a:ext cx="5456916" cy="2426229"/>
          </a:xfrm>
          <a:prstGeom prst="rect">
            <a:avLst/>
          </a:prstGeom>
        </p:spPr>
      </p:pic>
    </p:spTree>
    <p:extLst>
      <p:ext uri="{BB962C8B-B14F-4D97-AF65-F5344CB8AC3E}">
        <p14:creationId xmlns:p14="http://schemas.microsoft.com/office/powerpoint/2010/main" val="4211360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151" y="51997"/>
            <a:ext cx="11886782" cy="1173692"/>
          </a:xfrm>
        </p:spPr>
        <p:txBody>
          <a:bodyPr>
            <a:normAutofit lnSpcReduction="10000"/>
          </a:bodyPr>
          <a:lstStyle/>
          <a:p>
            <a:pPr marL="0" indent="0" algn="ctr">
              <a:buNone/>
            </a:pPr>
            <a:r>
              <a:rPr lang="uk-UA" sz="1400" b="1" dirty="0"/>
              <a:t>Обмеження швидкості </a:t>
            </a:r>
            <a:r>
              <a:rPr lang="uk-UA" sz="1400" b="1" dirty="0" smtClean="0"/>
              <a:t>завантаження </a:t>
            </a:r>
            <a:r>
              <a:rPr lang="uk-UA" sz="1400" b="1" dirty="0"/>
              <a:t>за IP адресою </a:t>
            </a:r>
            <a:endParaRPr lang="uk-UA" sz="1400" b="1" dirty="0" smtClean="0"/>
          </a:p>
          <a:p>
            <a:pPr marL="0" indent="0">
              <a:buNone/>
            </a:pPr>
            <a:r>
              <a:rPr lang="uk-UA" sz="1400" dirty="0" smtClean="0"/>
              <a:t>MikroTik </a:t>
            </a:r>
            <a:r>
              <a:rPr lang="uk-UA" sz="1400" dirty="0"/>
              <a:t>дозволяє за IP-адресою обмежити швидкість певному користувачеві, який качає великі файли з інтернету. Поки користувач дивитися інтернет сторінки, швидкість буде високою, але як тільки почне качати файли, швидкість зменшиться. Для цього настроюється вибухова швидкість Burst. Допустимо, ми хочемо, щоб користувач переглядав інтернет сторінки з максимальною швидкістю 20 Мбіт/с. Але як він почне качати великі файли, його швидкість зменшилася до 3 Мбіт/с.</a:t>
            </a:r>
          </a:p>
        </p:txBody>
      </p:sp>
      <p:sp>
        <p:nvSpPr>
          <p:cNvPr id="2" name="Rectangle 1"/>
          <p:cNvSpPr/>
          <p:nvPr/>
        </p:nvSpPr>
        <p:spPr>
          <a:xfrm>
            <a:off x="195151" y="1225689"/>
            <a:ext cx="6527382" cy="5632311"/>
          </a:xfrm>
          <a:prstGeom prst="rect">
            <a:avLst/>
          </a:prstGeom>
        </p:spPr>
        <p:txBody>
          <a:bodyPr wrap="square">
            <a:spAutoFit/>
          </a:bodyPr>
          <a:lstStyle/>
          <a:p>
            <a:pPr marL="228600" indent="-228600">
              <a:buFont typeface="+mj-lt"/>
              <a:buAutoNum type="arabicPeriod"/>
            </a:pPr>
            <a:r>
              <a:rPr lang="uk-UA" sz="1200" dirty="0" smtClean="0"/>
              <a:t>Відкрийте </a:t>
            </a:r>
            <a:r>
              <a:rPr lang="uk-UA" sz="1200" dirty="0"/>
              <a:t>меню </a:t>
            </a:r>
            <a:r>
              <a:rPr lang="uk-UA" sz="1200" b="1" dirty="0"/>
              <a:t>Queues</a:t>
            </a:r>
            <a:r>
              <a:rPr lang="uk-UA" sz="1200" dirty="0"/>
              <a:t>. </a:t>
            </a:r>
            <a:endParaRPr lang="uk-UA" sz="1200" dirty="0" smtClean="0"/>
          </a:p>
          <a:p>
            <a:pPr marL="228600" indent="-228600">
              <a:buFont typeface="+mj-lt"/>
              <a:buAutoNum type="arabicPeriod"/>
            </a:pPr>
            <a:r>
              <a:rPr lang="uk-UA" sz="1200" dirty="0" smtClean="0"/>
              <a:t>На </a:t>
            </a:r>
            <a:r>
              <a:rPr lang="uk-UA" sz="1200" dirty="0"/>
              <a:t>вкладці </a:t>
            </a:r>
            <a:r>
              <a:rPr lang="uk-UA" sz="1200" b="1" dirty="0"/>
              <a:t>Simple Queues</a:t>
            </a:r>
            <a:r>
              <a:rPr lang="uk-UA" sz="1200" dirty="0"/>
              <a:t> натисніть на синій плюс. </a:t>
            </a:r>
            <a:endParaRPr lang="uk-UA" sz="1200" dirty="0" smtClean="0"/>
          </a:p>
          <a:p>
            <a:pPr marL="228600" indent="-228600">
              <a:buFont typeface="+mj-lt"/>
              <a:buAutoNum type="arabicPeriod"/>
            </a:pPr>
            <a:r>
              <a:rPr lang="uk-UA" sz="1200" dirty="0" smtClean="0"/>
              <a:t>У </a:t>
            </a:r>
            <a:r>
              <a:rPr lang="uk-UA" sz="1200" dirty="0"/>
              <a:t>полі </a:t>
            </a:r>
            <a:r>
              <a:rPr lang="uk-UA" sz="1200" b="1" dirty="0"/>
              <a:t>Name</a:t>
            </a:r>
            <a:r>
              <a:rPr lang="uk-UA" sz="1200" dirty="0"/>
              <a:t> вкажіть ім'я обмеження </a:t>
            </a:r>
            <a:r>
              <a:rPr lang="uk-UA" sz="1200" b="1" dirty="0"/>
              <a:t>dima-burst-limit-3M</a:t>
            </a:r>
            <a:r>
              <a:rPr lang="uk-UA" sz="1200" dirty="0"/>
              <a:t>. </a:t>
            </a:r>
            <a:endParaRPr lang="uk-UA" sz="1200" dirty="0" smtClean="0"/>
          </a:p>
          <a:p>
            <a:pPr marL="228600" indent="-228600">
              <a:buFont typeface="+mj-lt"/>
              <a:buAutoNum type="arabicPeriod"/>
            </a:pPr>
            <a:r>
              <a:rPr lang="uk-UA" sz="1200" dirty="0" smtClean="0"/>
              <a:t>У </a:t>
            </a:r>
            <a:r>
              <a:rPr lang="uk-UA" sz="1200" dirty="0"/>
              <a:t>полі </a:t>
            </a:r>
            <a:r>
              <a:rPr lang="uk-UA" sz="1200" b="1" dirty="0"/>
              <a:t>Target</a:t>
            </a:r>
            <a:r>
              <a:rPr lang="uk-UA" sz="1200" dirty="0"/>
              <a:t> вкажіть IP-адресу користувача 192.168.88.254, для якої діятиме обмеження. </a:t>
            </a:r>
            <a:endParaRPr lang="uk-UA" sz="1200" dirty="0" smtClean="0"/>
          </a:p>
          <a:p>
            <a:pPr marL="228600" indent="-228600">
              <a:buFont typeface="+mj-lt"/>
              <a:buAutoNum type="arabicPeriod"/>
            </a:pPr>
            <a:r>
              <a:rPr lang="uk-UA" sz="1200" dirty="0" smtClean="0"/>
              <a:t>У </a:t>
            </a:r>
            <a:r>
              <a:rPr lang="uk-UA" sz="1200" dirty="0"/>
              <a:t>полі </a:t>
            </a:r>
            <a:r>
              <a:rPr lang="uk-UA" sz="1200" b="1" dirty="0"/>
              <a:t>Max Limit </a:t>
            </a:r>
            <a:r>
              <a:rPr lang="uk-UA" sz="1200" dirty="0"/>
              <a:t>у стовпці </a:t>
            </a:r>
            <a:r>
              <a:rPr lang="uk-UA" sz="1200" b="1" dirty="0"/>
              <a:t>Target Upload </a:t>
            </a:r>
            <a:r>
              <a:rPr lang="uk-UA" sz="1200" dirty="0"/>
              <a:t>вкажіть швидкість віддачі файлів в інтернет </a:t>
            </a:r>
            <a:r>
              <a:rPr lang="uk-UA" sz="1200" b="1" dirty="0"/>
              <a:t>3M</a:t>
            </a:r>
            <a:r>
              <a:rPr lang="uk-UA" sz="1200" dirty="0"/>
              <a:t> (3 Мбіт/с). Вона повинна бути меншою за </a:t>
            </a:r>
            <a:r>
              <a:rPr lang="uk-UA" sz="1200" b="1" dirty="0"/>
              <a:t>Burst Limit</a:t>
            </a:r>
            <a:r>
              <a:rPr lang="uk-UA" sz="1200" dirty="0"/>
              <a:t>. </a:t>
            </a:r>
            <a:endParaRPr lang="uk-UA" sz="1200" dirty="0" smtClean="0"/>
          </a:p>
          <a:p>
            <a:pPr marL="228600" indent="-228600">
              <a:buFont typeface="+mj-lt"/>
              <a:buAutoNum type="arabicPeriod"/>
            </a:pPr>
            <a:r>
              <a:rPr lang="uk-UA" sz="1200" dirty="0" smtClean="0"/>
              <a:t>У </a:t>
            </a:r>
            <a:r>
              <a:rPr lang="uk-UA" sz="1200" dirty="0"/>
              <a:t>полі </a:t>
            </a:r>
            <a:r>
              <a:rPr lang="uk-UA" sz="1200" b="1" dirty="0"/>
              <a:t>Max Limit</a:t>
            </a:r>
            <a:r>
              <a:rPr lang="uk-UA" sz="1200" dirty="0"/>
              <a:t> у стовпці </a:t>
            </a:r>
            <a:r>
              <a:rPr lang="uk-UA" sz="1200" b="1" dirty="0"/>
              <a:t>Target Download </a:t>
            </a:r>
            <a:r>
              <a:rPr lang="uk-UA" sz="1200" dirty="0"/>
              <a:t>вкажіть швидкість завантаження файлів із інтернету </a:t>
            </a:r>
            <a:r>
              <a:rPr lang="uk-UA" sz="1200" b="1" dirty="0"/>
              <a:t>3M</a:t>
            </a:r>
            <a:r>
              <a:rPr lang="uk-UA" sz="1200" dirty="0"/>
              <a:t> (3 Мбіт/с). Вона повинна бути меншою за </a:t>
            </a:r>
            <a:r>
              <a:rPr lang="uk-UA" sz="1200" b="1" dirty="0"/>
              <a:t>Burst Limit</a:t>
            </a:r>
            <a:r>
              <a:rPr lang="uk-UA" sz="1200" dirty="0"/>
              <a:t>. </a:t>
            </a:r>
            <a:endParaRPr lang="uk-UA" sz="1200" dirty="0" smtClean="0"/>
          </a:p>
          <a:p>
            <a:pPr marL="228600" indent="-228600">
              <a:buFont typeface="+mj-lt"/>
              <a:buAutoNum type="arabicPeriod"/>
            </a:pPr>
            <a:r>
              <a:rPr lang="uk-UA" sz="1200" dirty="0" smtClean="0"/>
              <a:t>У </a:t>
            </a:r>
            <a:r>
              <a:rPr lang="uk-UA" sz="1200" dirty="0"/>
              <a:t>полі </a:t>
            </a:r>
            <a:r>
              <a:rPr lang="uk-UA" sz="1200" b="1" dirty="0"/>
              <a:t>Burst Limit </a:t>
            </a:r>
            <a:r>
              <a:rPr lang="uk-UA" sz="1200" dirty="0"/>
              <a:t>у стовпці </a:t>
            </a:r>
            <a:r>
              <a:rPr lang="uk-UA" sz="1200" b="1" dirty="0"/>
              <a:t>Target Upload </a:t>
            </a:r>
            <a:r>
              <a:rPr lang="uk-UA" sz="1200" dirty="0"/>
              <a:t>вкажіть максимальну швидкість віддачі </a:t>
            </a:r>
            <a:r>
              <a:rPr lang="uk-UA" sz="1200" b="1" dirty="0"/>
              <a:t>20M</a:t>
            </a:r>
            <a:r>
              <a:rPr lang="uk-UA" sz="1200" dirty="0"/>
              <a:t> при перегляді веб-сторінок. Вона повинна бути більшою за швидкість </a:t>
            </a:r>
            <a:r>
              <a:rPr lang="uk-UA" sz="1200" b="1" dirty="0"/>
              <a:t>Max Limit</a:t>
            </a:r>
            <a:r>
              <a:rPr lang="uk-UA" sz="1200" dirty="0"/>
              <a:t>. </a:t>
            </a:r>
            <a:endParaRPr lang="uk-UA" sz="1200" dirty="0" smtClean="0"/>
          </a:p>
          <a:p>
            <a:pPr marL="228600" indent="-228600">
              <a:buFont typeface="+mj-lt"/>
              <a:buAutoNum type="arabicPeriod"/>
            </a:pPr>
            <a:r>
              <a:rPr lang="uk-UA" sz="1200" dirty="0" smtClean="0"/>
              <a:t>У </a:t>
            </a:r>
            <a:r>
              <a:rPr lang="uk-UA" sz="1200" dirty="0"/>
              <a:t>полі </a:t>
            </a:r>
            <a:r>
              <a:rPr lang="uk-UA" sz="1200" b="1" dirty="0"/>
              <a:t>Burst Limit </a:t>
            </a:r>
            <a:r>
              <a:rPr lang="uk-UA" sz="1200" dirty="0"/>
              <a:t>у стовпці </a:t>
            </a:r>
            <a:r>
              <a:rPr lang="uk-UA" sz="1200" b="1" dirty="0"/>
              <a:t>Target Download </a:t>
            </a:r>
            <a:r>
              <a:rPr lang="uk-UA" sz="1200" dirty="0"/>
              <a:t>вкажіть максимальну швидкість завантаження </a:t>
            </a:r>
            <a:r>
              <a:rPr lang="uk-UA" sz="1200" b="1" dirty="0"/>
              <a:t>20M</a:t>
            </a:r>
            <a:r>
              <a:rPr lang="uk-UA" sz="1200" dirty="0"/>
              <a:t> під час перегляду веб-сторінок. </a:t>
            </a:r>
            <a:r>
              <a:rPr lang="uk-UA" sz="1200" dirty="0" smtClean="0"/>
              <a:t>Вона </a:t>
            </a:r>
            <a:r>
              <a:rPr lang="uk-UA" sz="1200" dirty="0"/>
              <a:t>повинна бути більшою за швидкість </a:t>
            </a:r>
            <a:r>
              <a:rPr lang="uk-UA" sz="1200" b="1" dirty="0"/>
              <a:t>Max Limit</a:t>
            </a:r>
            <a:r>
              <a:rPr lang="uk-UA" sz="1200" dirty="0"/>
              <a:t>. </a:t>
            </a:r>
            <a:endParaRPr lang="uk-UA" sz="1200" dirty="0" smtClean="0"/>
          </a:p>
          <a:p>
            <a:pPr marL="228600" indent="-228600">
              <a:buFont typeface="+mj-lt"/>
              <a:buAutoNum type="arabicPeriod"/>
            </a:pPr>
            <a:r>
              <a:rPr lang="uk-UA" sz="1200" dirty="0" smtClean="0"/>
              <a:t>У </a:t>
            </a:r>
            <a:r>
              <a:rPr lang="uk-UA" sz="1200" dirty="0"/>
              <a:t>полі </a:t>
            </a:r>
            <a:r>
              <a:rPr lang="uk-UA" sz="1200" b="1" dirty="0"/>
              <a:t>Burst Threshold </a:t>
            </a:r>
            <a:r>
              <a:rPr lang="uk-UA" sz="1200" dirty="0"/>
              <a:t>у стовпці </a:t>
            </a:r>
            <a:r>
              <a:rPr lang="uk-UA" sz="1200" b="1" dirty="0"/>
              <a:t>Target Upload </a:t>
            </a:r>
            <a:r>
              <a:rPr lang="uk-UA" sz="1200" dirty="0"/>
              <a:t>вкажіть швидкість віддачі </a:t>
            </a:r>
            <a:r>
              <a:rPr lang="uk-UA" sz="1200" b="1" dirty="0"/>
              <a:t>2M</a:t>
            </a:r>
            <a:r>
              <a:rPr lang="uk-UA" sz="1200" dirty="0"/>
              <a:t>, при перевищенні якої спрацює обмеження швидкості </a:t>
            </a:r>
            <a:r>
              <a:rPr lang="uk-UA" sz="1200" b="1" dirty="0"/>
              <a:t>Max Limit</a:t>
            </a:r>
            <a:r>
              <a:rPr lang="uk-UA" sz="1200" dirty="0"/>
              <a:t>. Значення </a:t>
            </a:r>
            <a:r>
              <a:rPr lang="uk-UA" sz="1200" b="1" dirty="0"/>
              <a:t>Burst Threshold </a:t>
            </a:r>
            <a:r>
              <a:rPr lang="uk-UA" sz="1200" dirty="0"/>
              <a:t>має бути меншим </a:t>
            </a:r>
            <a:r>
              <a:rPr lang="uk-UA" sz="1200" dirty="0" smtClean="0"/>
              <a:t>за швидкість </a:t>
            </a:r>
            <a:r>
              <a:rPr lang="uk-UA" sz="1200" b="1" dirty="0" smtClean="0"/>
              <a:t>Max Limit</a:t>
            </a:r>
            <a:r>
              <a:rPr lang="uk-UA" sz="1200" dirty="0" smtClean="0"/>
              <a:t>. </a:t>
            </a:r>
          </a:p>
          <a:p>
            <a:pPr marL="228600" indent="-228600">
              <a:buFont typeface="+mj-lt"/>
              <a:buAutoNum type="arabicPeriod"/>
            </a:pPr>
            <a:r>
              <a:rPr lang="uk-UA" sz="1200" dirty="0" smtClean="0"/>
              <a:t>У </a:t>
            </a:r>
            <a:r>
              <a:rPr lang="uk-UA" sz="1200" dirty="0"/>
              <a:t>полі </a:t>
            </a:r>
            <a:r>
              <a:rPr lang="uk-UA" sz="1200" b="1" dirty="0"/>
              <a:t>Burst Threshold </a:t>
            </a:r>
            <a:r>
              <a:rPr lang="uk-UA" sz="1200" dirty="0"/>
              <a:t>у стовпці </a:t>
            </a:r>
            <a:r>
              <a:rPr lang="uk-UA" sz="1200" b="1" dirty="0"/>
              <a:t>Target Download </a:t>
            </a:r>
            <a:r>
              <a:rPr lang="uk-UA" sz="1200" dirty="0"/>
              <a:t>вкажіть швидкість завантаження </a:t>
            </a:r>
            <a:r>
              <a:rPr lang="uk-UA" sz="1200" dirty="0" smtClean="0"/>
              <a:t>2M, </a:t>
            </a:r>
            <a:r>
              <a:rPr lang="uk-UA" sz="1200" dirty="0"/>
              <a:t>при перевищенні якої спрацює обмеження швидкості </a:t>
            </a:r>
            <a:r>
              <a:rPr lang="uk-UA" sz="1200" b="1" dirty="0"/>
              <a:t>Max Limit</a:t>
            </a:r>
            <a:r>
              <a:rPr lang="uk-UA" sz="1200" dirty="0"/>
              <a:t>. Значення </a:t>
            </a:r>
            <a:r>
              <a:rPr lang="uk-UA" sz="1200" b="1" dirty="0"/>
              <a:t>Burst Threshold </a:t>
            </a:r>
            <a:r>
              <a:rPr lang="uk-UA" sz="1200" dirty="0"/>
              <a:t>має бути меншим за швидкість </a:t>
            </a:r>
            <a:r>
              <a:rPr lang="uk-UA" sz="1200" b="1" dirty="0"/>
              <a:t>Max Limit</a:t>
            </a:r>
            <a:r>
              <a:rPr lang="uk-UA" sz="1200" dirty="0"/>
              <a:t>. </a:t>
            </a:r>
            <a:endParaRPr lang="uk-UA" sz="1200" b="1" dirty="0" smtClean="0"/>
          </a:p>
          <a:p>
            <a:pPr marL="228600" indent="-228600">
              <a:buFont typeface="+mj-lt"/>
              <a:buAutoNum type="arabicPeriod"/>
            </a:pPr>
            <a:r>
              <a:rPr lang="uk-UA" sz="1200" b="1" dirty="0" smtClean="0"/>
              <a:t>У </a:t>
            </a:r>
            <a:r>
              <a:rPr lang="uk-UA" sz="1200" b="1" dirty="0"/>
              <a:t>полі Burst Time у стовпці </a:t>
            </a:r>
            <a:r>
              <a:rPr lang="uk-UA" sz="1200" dirty="0"/>
              <a:t>Target Upload вкажіть час для підрахунку середньої швидкості віддачі 64. Роутер обчислюватиме швидкість кожну 1/16 періоду. Наприклад, при Burst Time=16 роутер обчислюватиме кожну 1 сек, а Burst Time=32 обчислюватиме кожні 2 сек. Фактичний час, через який спрацює обмеження, обчислюється за формулою Real Time = Burst Threshold* (Burst Time / Burst Rate). У нашому випадку обмеження спрацює через Real Time = 2*(64/20) = 6,4 секунди. Для тестування роботи Burst рекомендую спочатку встановити великі значення Burst Time. Наприклад, для цього випадку краще поставити Burst Time = 192. При цьому значення обмеження швидкості спрацює через 19,2 секунди. Це дозволить запустити торрент на комп'ютері та подивитися, як спрацьовуватиме Burst. </a:t>
            </a:r>
            <a:endParaRPr lang="uk-UA" sz="1200" dirty="0" smtClean="0"/>
          </a:p>
          <a:p>
            <a:pPr marL="228600" indent="-228600">
              <a:buFont typeface="+mj-lt"/>
              <a:buAutoNum type="arabicPeriod"/>
            </a:pPr>
            <a:r>
              <a:rPr lang="uk-UA" sz="1200" dirty="0" smtClean="0"/>
              <a:t>У </a:t>
            </a:r>
            <a:r>
              <a:rPr lang="uk-UA" sz="1200" dirty="0"/>
              <a:t>полі </a:t>
            </a:r>
            <a:r>
              <a:rPr lang="uk-UA" sz="1200" b="1" dirty="0"/>
              <a:t>Burst Time </a:t>
            </a:r>
            <a:r>
              <a:rPr lang="uk-UA" sz="1200" dirty="0"/>
              <a:t>в стовпці </a:t>
            </a:r>
            <a:r>
              <a:rPr lang="uk-UA" sz="1200" b="1" dirty="0"/>
              <a:t>Target Download </a:t>
            </a:r>
            <a:r>
              <a:rPr lang="uk-UA" sz="1200" dirty="0"/>
              <a:t>вкажіть час для розрахунку середньої швидкості завантаження 64. </a:t>
            </a:r>
            <a:endParaRPr lang="uk-UA" sz="1200" dirty="0" smtClean="0"/>
          </a:p>
          <a:p>
            <a:pPr marL="228600" indent="-228600">
              <a:buFont typeface="+mj-lt"/>
              <a:buAutoNum type="arabicPeriod"/>
            </a:pPr>
            <a:r>
              <a:rPr lang="uk-UA" sz="1200" dirty="0" smtClean="0"/>
              <a:t>Натисніть </a:t>
            </a:r>
            <a:r>
              <a:rPr lang="uk-UA" sz="1200" dirty="0"/>
              <a:t>кнопку 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733" y="2413352"/>
            <a:ext cx="5266267" cy="3256983"/>
          </a:xfrm>
          <a:prstGeom prst="rect">
            <a:avLst/>
          </a:prstGeom>
        </p:spPr>
      </p:pic>
    </p:spTree>
    <p:extLst>
      <p:ext uri="{BB962C8B-B14F-4D97-AF65-F5344CB8AC3E}">
        <p14:creationId xmlns:p14="http://schemas.microsoft.com/office/powerpoint/2010/main" val="3858535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Насправді це правило працюватиме так. Користувач переглядатиме сторінки в інтернеті з максимальною швидкістю 20 Мбіт/с. Коли він почне качати торенти і середня швидкість перевищить 2 Мбіт/с, то відключиться обмеження 20 Мбіт/с і включиться обмеження 3 Мбіт/с. </a:t>
            </a:r>
            <a:endParaRPr lang="uk-UA" sz="1600" dirty="0" smtClean="0"/>
          </a:p>
          <a:p>
            <a:pPr marL="0" indent="0">
              <a:buNone/>
            </a:pPr>
            <a:r>
              <a:rPr lang="uk-UA" sz="1600" dirty="0" smtClean="0"/>
              <a:t>Якщо </a:t>
            </a:r>
            <a:r>
              <a:rPr lang="uk-UA" sz="1600" dirty="0"/>
              <a:t>у вас є Burst правило для всієї підмережі, то правило для певного користувача потрібно підняти вище за нього. Для цього перетягніть його лівою кнопкою миші.</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742" y="2067983"/>
            <a:ext cx="5200650" cy="1943100"/>
          </a:xfrm>
          <a:prstGeom prst="rect">
            <a:avLst/>
          </a:prstGeom>
        </p:spPr>
      </p:pic>
    </p:spTree>
    <p:extLst>
      <p:ext uri="{BB962C8B-B14F-4D97-AF65-F5344CB8AC3E}">
        <p14:creationId xmlns:p14="http://schemas.microsoft.com/office/powerpoint/2010/main" val="418116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Обмеження швидкості за годинами та днями тижня </a:t>
            </a:r>
            <a:endParaRPr lang="uk-UA" sz="1600" b="1" dirty="0" smtClean="0"/>
          </a:p>
          <a:p>
            <a:pPr marL="0" indent="0">
              <a:buNone/>
            </a:pPr>
            <a:r>
              <a:rPr lang="uk-UA" sz="1600" dirty="0" smtClean="0"/>
              <a:t>Якщо </a:t>
            </a:r>
            <a:r>
              <a:rPr lang="uk-UA" sz="1600" dirty="0"/>
              <a:t>ви хочете, щоб обмеження швидкості в MikroTik працювало у певні дні тижня та години, виконайте таке: </a:t>
            </a:r>
            <a:endParaRPr lang="uk-UA" sz="1600" dirty="0" smtClean="0"/>
          </a:p>
          <a:p>
            <a:pPr marL="342900" indent="-342900">
              <a:buFont typeface="+mj-lt"/>
              <a:buAutoNum type="arabicPeriod"/>
            </a:pPr>
            <a:r>
              <a:rPr lang="uk-UA" sz="1600" dirty="0" smtClean="0"/>
              <a:t>Натисніть </a:t>
            </a:r>
            <a:r>
              <a:rPr lang="uk-UA" sz="1600" dirty="0"/>
              <a:t>список </a:t>
            </a:r>
            <a:r>
              <a:rPr lang="uk-UA" sz="1600" b="1" dirty="0"/>
              <a:t>Time</a:t>
            </a:r>
            <a:r>
              <a:rPr lang="uk-UA" sz="1600" dirty="0"/>
              <a:t>, що розкривається. </a:t>
            </a:r>
            <a:endParaRPr lang="uk-UA" sz="1600" dirty="0" smtClean="0"/>
          </a:p>
          <a:p>
            <a:pPr marL="342900" indent="-342900">
              <a:buFont typeface="+mj-lt"/>
              <a:buAutoNum type="arabicPeriod"/>
            </a:pPr>
            <a:r>
              <a:rPr lang="uk-UA" sz="1600" dirty="0" smtClean="0"/>
              <a:t>У </a:t>
            </a:r>
            <a:r>
              <a:rPr lang="uk-UA" sz="1600" dirty="0"/>
              <a:t>першому полі </a:t>
            </a:r>
            <a:r>
              <a:rPr lang="uk-UA" sz="1600" b="1" dirty="0"/>
              <a:t>Time</a:t>
            </a:r>
            <a:r>
              <a:rPr lang="uk-UA" sz="1600" dirty="0"/>
              <a:t> вкажіть, з якого часу діятимуть обмеження</a:t>
            </a:r>
            <a:r>
              <a:rPr lang="uk-UA" sz="1600" dirty="0" smtClean="0"/>
              <a:t>.</a:t>
            </a:r>
          </a:p>
          <a:p>
            <a:pPr marL="342900" indent="-342900">
              <a:buFont typeface="+mj-lt"/>
              <a:buAutoNum type="arabicPeriod"/>
            </a:pPr>
            <a:r>
              <a:rPr lang="uk-UA" sz="1600" dirty="0" smtClean="0"/>
              <a:t>У </a:t>
            </a:r>
            <a:r>
              <a:rPr lang="uk-UA" sz="1600" dirty="0"/>
              <a:t>другому полі </a:t>
            </a:r>
            <a:r>
              <a:rPr lang="uk-UA" sz="1600" b="1" dirty="0"/>
              <a:t>Time</a:t>
            </a:r>
            <a:r>
              <a:rPr lang="uk-UA" sz="1600" dirty="0"/>
              <a:t> вкажіть, до якого часу діятимуть обмеження. </a:t>
            </a:r>
            <a:endParaRPr lang="uk-UA" sz="1600" dirty="0" smtClean="0"/>
          </a:p>
          <a:p>
            <a:pPr marL="342900" indent="-342900">
              <a:buFont typeface="+mj-lt"/>
              <a:buAutoNum type="arabicPeriod"/>
            </a:pPr>
            <a:r>
              <a:rPr lang="uk-UA" sz="1600" dirty="0" smtClean="0"/>
              <a:t>Виберіть </a:t>
            </a:r>
            <a:r>
              <a:rPr lang="uk-UA" sz="1600" dirty="0"/>
              <a:t>по яких днях тижня діятиме правило. </a:t>
            </a:r>
            <a:endParaRPr lang="uk-UA" sz="1600" dirty="0" smtClean="0"/>
          </a:p>
          <a:p>
            <a:pPr marL="342900" indent="-342900">
              <a:buFont typeface="+mj-lt"/>
              <a:buAutoNum type="arabicPeriod"/>
            </a:pPr>
            <a:r>
              <a:rPr lang="uk-UA" sz="1600" dirty="0" smtClean="0"/>
              <a:t>Натисніть </a:t>
            </a:r>
            <a:r>
              <a:rPr lang="uk-UA" sz="1600" dirty="0"/>
              <a:t>кнопку OK.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417" y="2660650"/>
            <a:ext cx="6191250" cy="3924300"/>
          </a:xfrm>
          <a:prstGeom prst="rect">
            <a:avLst/>
          </a:prstGeom>
        </p:spPr>
      </p:pic>
    </p:spTree>
    <p:extLst>
      <p:ext uri="{BB962C8B-B14F-4D97-AF65-F5344CB8AC3E}">
        <p14:creationId xmlns:p14="http://schemas.microsoft.com/office/powerpoint/2010/main" val="40406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2" y="208230"/>
            <a:ext cx="11505782" cy="6292158"/>
          </a:xfrm>
        </p:spPr>
        <p:txBody>
          <a:bodyPr>
            <a:normAutofit/>
          </a:bodyPr>
          <a:lstStyle/>
          <a:p>
            <a:pPr marL="0" indent="0" algn="ctr">
              <a:buNone/>
            </a:pPr>
            <a:r>
              <a:rPr lang="uk-UA" sz="1600" b="1" dirty="0"/>
              <a:t>Визначаємо, яка IP адреса найбільше споживає трафік </a:t>
            </a:r>
            <a:endParaRPr lang="uk-UA" sz="1600" b="1" dirty="0" smtClean="0"/>
          </a:p>
          <a:p>
            <a:pPr marL="0" indent="0">
              <a:buNone/>
            </a:pPr>
            <a:r>
              <a:rPr lang="uk-UA" sz="1600" dirty="0" smtClean="0"/>
              <a:t>Якщо </a:t>
            </a:r>
            <a:r>
              <a:rPr lang="uk-UA" sz="1600" dirty="0"/>
              <a:t>у вас у мережі почав гальмувати інтернет, тоді необхідно подивитися, хто найбільше споживає трафік. Може, для когось ви не правильно налаштували правила, і він торентами зайняв весь інтернет-канал. </a:t>
            </a:r>
            <a:endParaRPr lang="uk-UA" sz="1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312" y="1529771"/>
            <a:ext cx="5667375" cy="4733925"/>
          </a:xfrm>
          <a:prstGeom prst="rect">
            <a:avLst/>
          </a:prstGeom>
        </p:spPr>
      </p:pic>
      <p:sp>
        <p:nvSpPr>
          <p:cNvPr id="4" name="Rectangle 3"/>
          <p:cNvSpPr/>
          <p:nvPr/>
        </p:nvSpPr>
        <p:spPr>
          <a:xfrm>
            <a:off x="466085" y="1453571"/>
            <a:ext cx="5409781" cy="2308324"/>
          </a:xfrm>
          <a:prstGeom prst="rect">
            <a:avLst/>
          </a:prstGeom>
        </p:spPr>
        <p:txBody>
          <a:bodyPr wrap="square">
            <a:spAutoFit/>
          </a:bodyPr>
          <a:lstStyle/>
          <a:p>
            <a:pPr marL="342900" indent="-342900">
              <a:buFont typeface="+mj-lt"/>
              <a:buAutoNum type="arabicPeriod"/>
            </a:pPr>
            <a:r>
              <a:rPr lang="uk-UA" sz="1600" dirty="0"/>
              <a:t>Відкриваємо меню </a:t>
            </a:r>
            <a:r>
              <a:rPr lang="uk-UA" sz="1600" b="1" dirty="0"/>
              <a:t>Interfaces</a:t>
            </a:r>
            <a:r>
              <a:rPr lang="uk-UA" sz="1600" dirty="0"/>
              <a:t>. </a:t>
            </a:r>
          </a:p>
          <a:p>
            <a:pPr marL="342900" indent="-342900">
              <a:buFont typeface="+mj-lt"/>
              <a:buAutoNum type="arabicPeriod"/>
            </a:pPr>
            <a:r>
              <a:rPr lang="uk-UA" sz="1600" dirty="0"/>
              <a:t>Вибираємо у списку інтерфейс, до якого підключено комп'ютери локальної мережі. Це може бути ethernet порт </a:t>
            </a:r>
            <a:r>
              <a:rPr lang="uk-UA" sz="1600" b="1" dirty="0"/>
              <a:t>ether2</a:t>
            </a:r>
            <a:r>
              <a:rPr lang="uk-UA" sz="1600" dirty="0"/>
              <a:t> або Wi-Fi інтерфейс </a:t>
            </a:r>
            <a:r>
              <a:rPr lang="uk-UA" sz="1600" b="1" dirty="0"/>
              <a:t>wlan0</a:t>
            </a:r>
            <a:r>
              <a:rPr lang="uk-UA" sz="1600" dirty="0"/>
              <a:t>. У нашому випадку ми об'єднали ethernet та Wi-Fi порти в інтерфейс </a:t>
            </a:r>
            <a:r>
              <a:rPr lang="uk-UA" sz="1600" b="1" dirty="0"/>
              <a:t>brige</a:t>
            </a:r>
            <a:r>
              <a:rPr lang="uk-UA" sz="1600" dirty="0"/>
              <a:t>, тому вибираємо його. </a:t>
            </a:r>
          </a:p>
          <a:p>
            <a:pPr marL="342900" indent="-342900">
              <a:buFont typeface="+mj-lt"/>
              <a:buAutoNum type="arabicPeriod"/>
            </a:pPr>
            <a:r>
              <a:rPr lang="uk-UA" sz="1600" dirty="0"/>
              <a:t>Правою кнопкою миші клацаємо на необхідному інтерфейсі та вибираємо в меню </a:t>
            </a:r>
            <a:r>
              <a:rPr lang="uk-UA" sz="1600" b="1" dirty="0"/>
              <a:t>Torch</a:t>
            </a:r>
            <a:r>
              <a:rPr lang="uk-UA" sz="1600" dirty="0" smtClean="0"/>
              <a:t>.</a:t>
            </a:r>
          </a:p>
          <a:p>
            <a:pPr marL="342900" indent="-342900">
              <a:buFont typeface="+mj-lt"/>
              <a:buAutoNum type="arabicPeriod"/>
            </a:pPr>
            <a:endParaRPr lang="uk-UA" sz="1600" dirty="0"/>
          </a:p>
        </p:txBody>
      </p:sp>
    </p:spTree>
    <p:extLst>
      <p:ext uri="{BB962C8B-B14F-4D97-AF65-F5344CB8AC3E}">
        <p14:creationId xmlns:p14="http://schemas.microsoft.com/office/powerpoint/2010/main" val="244177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4.  У </a:t>
            </a:r>
            <a:r>
              <a:rPr lang="uk-UA" sz="1600" dirty="0"/>
              <a:t>вікні, натискаємо кнопку </a:t>
            </a:r>
            <a:r>
              <a:rPr lang="uk-UA" sz="1600" b="1" dirty="0"/>
              <a:t>Start</a:t>
            </a:r>
            <a:r>
              <a:rPr lang="uk-UA" sz="1600" dirty="0"/>
              <a:t>. </a:t>
            </a:r>
            <a:endParaRPr lang="uk-UA" sz="1600" dirty="0" smtClean="0"/>
          </a:p>
          <a:p>
            <a:pPr marL="0" indent="0">
              <a:buNone/>
            </a:pPr>
            <a:r>
              <a:rPr lang="uk-UA" sz="1600" dirty="0" smtClean="0"/>
              <a:t>5.  Натискаємо </a:t>
            </a:r>
            <a:r>
              <a:rPr lang="uk-UA" sz="1600" dirty="0"/>
              <a:t>на заголовок стовпця </a:t>
            </a:r>
            <a:r>
              <a:rPr lang="uk-UA" sz="1600" b="1" dirty="0"/>
              <a:t>TxRate</a:t>
            </a:r>
            <a:r>
              <a:rPr lang="uk-UA" sz="1600" dirty="0"/>
              <a:t>, щоб відсортувати та відобразити першими IP-адреси, які найбільше споживають трафік. </a:t>
            </a:r>
            <a:endParaRPr lang="uk-UA" sz="1600" dirty="0" smtClean="0"/>
          </a:p>
          <a:p>
            <a:pPr marL="0" indent="0">
              <a:buNone/>
            </a:pPr>
            <a:endParaRPr lang="uk-UA" sz="1600" dirty="0" smtClean="0"/>
          </a:p>
          <a:p>
            <a:pPr marL="0" indent="0">
              <a:buNone/>
            </a:pPr>
            <a:r>
              <a:rPr lang="uk-UA" sz="1600" dirty="0" smtClean="0"/>
              <a:t>Як </a:t>
            </a:r>
            <a:r>
              <a:rPr lang="uk-UA" sz="1600" dirty="0"/>
              <a:t>бачимо, найбільше споживає трафік IP адресу 192.168.88.254, він качає файли зі швидкістю 16 Mbps.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175" y="1945216"/>
            <a:ext cx="6191250" cy="4762500"/>
          </a:xfrm>
          <a:prstGeom prst="rect">
            <a:avLst/>
          </a:prstGeom>
        </p:spPr>
      </p:pic>
    </p:spTree>
    <p:extLst>
      <p:ext uri="{BB962C8B-B14F-4D97-AF65-F5344CB8AC3E}">
        <p14:creationId xmlns:p14="http://schemas.microsoft.com/office/powerpoint/2010/main" val="400554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Принципи </a:t>
            </a:r>
            <a:r>
              <a:rPr lang="uk-UA" sz="1600" b="1" dirty="0" smtClean="0"/>
              <a:t>обмеження швидкості (</a:t>
            </a:r>
            <a:r>
              <a:rPr lang="en-US" sz="1600" b="1" dirty="0" smtClean="0"/>
              <a:t>rate limitation</a:t>
            </a:r>
            <a:r>
              <a:rPr lang="uk-UA" sz="1600" b="1" dirty="0" smtClean="0"/>
              <a:t>)  </a:t>
            </a:r>
          </a:p>
          <a:p>
            <a:pPr marL="0" indent="0">
              <a:buNone/>
            </a:pPr>
            <a:r>
              <a:rPr lang="uk-UA" sz="1600" dirty="0" smtClean="0"/>
              <a:t>Обмеження </a:t>
            </a:r>
            <a:r>
              <a:rPr lang="uk-UA" sz="1600" dirty="0"/>
              <a:t>швидкості використовується для контролю швидкості потоку трафіку, що надсилається або приймається мережевим інтерфейсом. Відправляється трафік, швидкість якого менша або дорівнює вказаній, тоді як трафік, який перевищує швидкість, припиняється або затримується. </a:t>
            </a:r>
            <a:endParaRPr lang="en-US" sz="1600" dirty="0" smtClean="0"/>
          </a:p>
          <a:p>
            <a:pPr marL="0" indent="0">
              <a:buNone/>
            </a:pPr>
            <a:r>
              <a:rPr lang="uk-UA" sz="1600" dirty="0" smtClean="0"/>
              <a:t>Обмеження </a:t>
            </a:r>
            <a:r>
              <a:rPr lang="uk-UA" sz="1600" dirty="0"/>
              <a:t>швидкості можна виконати двома способами: </a:t>
            </a:r>
            <a:endParaRPr lang="en-US" sz="1600" dirty="0" smtClean="0"/>
          </a:p>
          <a:p>
            <a:r>
              <a:rPr lang="uk-UA" sz="1600" b="1" dirty="0" smtClean="0"/>
              <a:t>відкидати </a:t>
            </a:r>
            <a:r>
              <a:rPr lang="uk-UA" sz="1600" b="1" dirty="0"/>
              <a:t>всі пакети, які перевищують ліміт швидкості </a:t>
            </a:r>
            <a:r>
              <a:rPr lang="uk-UA" sz="1600" dirty="0"/>
              <a:t>– обмеження швидкості </a:t>
            </a:r>
            <a:r>
              <a:rPr lang="uk-UA" sz="1600" dirty="0" smtClean="0"/>
              <a:t>(</a:t>
            </a:r>
            <a:r>
              <a:rPr lang="en-US" sz="1600" b="1" i="1" dirty="0"/>
              <a:t>dropper </a:t>
            </a:r>
            <a:r>
              <a:rPr lang="uk-UA" sz="1600" i="1" dirty="0" smtClean="0"/>
              <a:t>або</a:t>
            </a:r>
            <a:r>
              <a:rPr lang="en-US" sz="1600" b="1" i="1" dirty="0" smtClean="0"/>
              <a:t> </a:t>
            </a:r>
            <a:r>
              <a:rPr lang="en-US" sz="1600" b="1" i="1" dirty="0"/>
              <a:t>shaper</a:t>
            </a:r>
            <a:r>
              <a:rPr lang="uk-UA" sz="1600" dirty="0" smtClean="0"/>
              <a:t>) </a:t>
            </a:r>
            <a:r>
              <a:rPr lang="uk-UA" sz="1600" dirty="0"/>
              <a:t>(100% обмежувач швидкості, коли </a:t>
            </a:r>
            <a:r>
              <a:rPr lang="uk-UA" sz="1600" b="1" dirty="0"/>
              <a:t>queue-size=0</a:t>
            </a:r>
            <a:r>
              <a:rPr lang="uk-UA" sz="1600" dirty="0"/>
              <a:t>) </a:t>
            </a:r>
            <a:endParaRPr lang="en-US" sz="1600" dirty="0" smtClean="0"/>
          </a:p>
          <a:p>
            <a:r>
              <a:rPr lang="uk-UA" sz="1600" b="1" dirty="0" smtClean="0"/>
              <a:t>затримувати пакети, </a:t>
            </a:r>
            <a:r>
              <a:rPr lang="uk-UA" sz="1600" b="1" dirty="0"/>
              <a:t>які перевищують певний ліміт швидкості в черзі, і </a:t>
            </a:r>
            <a:r>
              <a:rPr lang="uk-UA" sz="1600" b="1" dirty="0" smtClean="0"/>
              <a:t>передавати їх, </a:t>
            </a:r>
            <a:r>
              <a:rPr lang="uk-UA" sz="1600" b="1" dirty="0"/>
              <a:t>коли це можливо</a:t>
            </a:r>
            <a:r>
              <a:rPr lang="uk-UA" sz="1600" dirty="0"/>
              <a:t> – вирівнювання швидкості </a:t>
            </a:r>
            <a:r>
              <a:rPr lang="uk-UA" sz="1600" dirty="0" smtClean="0"/>
              <a:t>(</a:t>
            </a:r>
            <a:r>
              <a:rPr lang="en-US" sz="1600" b="1" i="1" dirty="0"/>
              <a:t>scheduler</a:t>
            </a:r>
            <a:r>
              <a:rPr lang="uk-UA" sz="1600" dirty="0" smtClean="0"/>
              <a:t>) </a:t>
            </a:r>
            <a:r>
              <a:rPr lang="uk-UA" sz="1600" dirty="0"/>
              <a:t>(100% вирівнювання швидкості, коли </a:t>
            </a:r>
            <a:r>
              <a:rPr lang="uk-UA" sz="1600" b="1" dirty="0"/>
              <a:t>queue-size=unlimited</a:t>
            </a:r>
            <a:r>
              <a:rPr lang="uk-UA" sz="1600" dirty="0"/>
              <a:t>) </a:t>
            </a:r>
            <a:endParaRPr lang="en-US" sz="1600" dirty="0" smtClean="0"/>
          </a:p>
        </p:txBody>
      </p:sp>
      <p:pic>
        <p:nvPicPr>
          <p:cNvPr id="4" name="Picture 3"/>
          <p:cNvPicPr>
            <a:picLocks noChangeAspect="1"/>
          </p:cNvPicPr>
          <p:nvPr/>
        </p:nvPicPr>
        <p:blipFill>
          <a:blip r:embed="rId2"/>
          <a:stretch>
            <a:fillRect/>
          </a:stretch>
        </p:blipFill>
        <p:spPr>
          <a:xfrm>
            <a:off x="354926" y="3276069"/>
            <a:ext cx="8334375" cy="3438525"/>
          </a:xfrm>
          <a:prstGeom prst="rect">
            <a:avLst/>
          </a:prstGeom>
        </p:spPr>
      </p:pic>
      <p:sp>
        <p:nvSpPr>
          <p:cNvPr id="5" name="Rectangle 4"/>
          <p:cNvSpPr/>
          <p:nvPr/>
        </p:nvSpPr>
        <p:spPr>
          <a:xfrm>
            <a:off x="8645876" y="3535778"/>
            <a:ext cx="3331858" cy="2677656"/>
          </a:xfrm>
          <a:prstGeom prst="rect">
            <a:avLst/>
          </a:prstGeom>
        </p:spPr>
        <p:txBody>
          <a:bodyPr wrap="square">
            <a:spAutoFit/>
          </a:bodyPr>
          <a:lstStyle/>
          <a:p>
            <a:r>
              <a:rPr lang="uk-UA" sz="1400" i="1" dirty="0"/>
              <a:t>Як бачите, у першому випадку весь трафік перевищує певну швидкість і припиняється. </a:t>
            </a:r>
            <a:endParaRPr lang="uk-UA" sz="1400" i="1" dirty="0" smtClean="0"/>
          </a:p>
          <a:p>
            <a:endParaRPr lang="uk-UA" sz="1400" i="1" dirty="0"/>
          </a:p>
          <a:p>
            <a:r>
              <a:rPr lang="uk-UA" sz="1400" i="1" dirty="0" smtClean="0"/>
              <a:t>В другому </a:t>
            </a:r>
            <a:r>
              <a:rPr lang="uk-UA" sz="1400" i="1" dirty="0"/>
              <a:t>випадку трафік перевищує певну швидкість і затримується в черзі та передається пізніше, коли це можливо, але </a:t>
            </a:r>
            <a:r>
              <a:rPr lang="uk-UA" sz="1400" i="1" dirty="0" smtClean="0"/>
              <a:t>пакет </a:t>
            </a:r>
            <a:r>
              <a:rPr lang="uk-UA" sz="1400" i="1" dirty="0"/>
              <a:t>може бути відкладений лише до тих пір, поки черга не буде заповнена. Якщо в буфері черги більше немає місця, пакети відкидаються.</a:t>
            </a:r>
          </a:p>
        </p:txBody>
      </p:sp>
    </p:spTree>
    <p:extLst>
      <p:ext uri="{BB962C8B-B14F-4D97-AF65-F5344CB8AC3E}">
        <p14:creationId xmlns:p14="http://schemas.microsoft.com/office/powerpoint/2010/main" val="989854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5897"/>
            <a:ext cx="11579383" cy="2167788"/>
          </a:xfrm>
        </p:spPr>
        <p:txBody>
          <a:bodyPr>
            <a:normAutofit/>
          </a:bodyPr>
          <a:lstStyle/>
          <a:p>
            <a:pPr marL="0" indent="0" algn="ctr">
              <a:buNone/>
            </a:pPr>
            <a:r>
              <a:rPr lang="uk-UA" sz="1600" b="1" dirty="0"/>
              <a:t>Розподіл швидкості інтернету порівну </a:t>
            </a:r>
            <a:endParaRPr lang="uk-UA" sz="1600" b="1" dirty="0" smtClean="0"/>
          </a:p>
          <a:p>
            <a:pPr marL="0" indent="0">
              <a:buNone/>
            </a:pPr>
            <a:r>
              <a:rPr lang="uk-UA" sz="1600" dirty="0" smtClean="0"/>
              <a:t>Цей </a:t>
            </a:r>
            <a:r>
              <a:rPr lang="uk-UA" sz="1600" dirty="0"/>
              <a:t>спосіб підходить для використання на домашньому роутері або у невеликому офісі. Допустимо у вас є вхідний інтернет канал 20 Мбіт/с. У будинку є комп'ютер сина, ноутбук та планшет у мами. Коли син почне качати торренти, потрібно, щоб він не зайняв весь інтернет канал. При цьому батько зміг дивитися фільм онлайн, а мати відкривати інтернет сторінки. Але якщо в мережі працює тільки комп'ютер сина, він отримає всю доступну швидкість інтернету 20 Мбіт/с. </a:t>
            </a:r>
            <a:endParaRPr lang="uk-UA" sz="1600" dirty="0" smtClean="0"/>
          </a:p>
          <a:p>
            <a:pPr marL="0" indent="0">
              <a:buNone/>
            </a:pPr>
            <a:r>
              <a:rPr lang="uk-UA" sz="1600" dirty="0" smtClean="0"/>
              <a:t>У </a:t>
            </a:r>
            <a:r>
              <a:rPr lang="uk-UA" sz="1600" dirty="0"/>
              <a:t>цьому прикладі швидкість буде ділитися порівну, тільки якщо всі троє почнуть качати на максимальній швидкості. І тут кожен отримає швидкість близько 6,7 Мбіт/с (20/3). Але якщо батько качатиме файл на швидкості 4 Мбіт/с, а мати на швидкості 2 Мбіт/с, то син отримає решту 14 Мбіт/с. Тобто. швидкість розподілиться пропорційно до завантаження.</a:t>
            </a:r>
          </a:p>
        </p:txBody>
      </p:sp>
      <p:sp>
        <p:nvSpPr>
          <p:cNvPr id="2" name="Rectangle 1"/>
          <p:cNvSpPr/>
          <p:nvPr/>
        </p:nvSpPr>
        <p:spPr>
          <a:xfrm>
            <a:off x="381000" y="2333685"/>
            <a:ext cx="5311933" cy="4401205"/>
          </a:xfrm>
          <a:prstGeom prst="rect">
            <a:avLst/>
          </a:prstGeom>
        </p:spPr>
        <p:txBody>
          <a:bodyPr wrap="square">
            <a:spAutoFit/>
          </a:bodyPr>
          <a:lstStyle/>
          <a:p>
            <a:r>
              <a:rPr lang="uk-UA" sz="1400" dirty="0"/>
              <a:t>Додамо правило з обмеженням швидкості. </a:t>
            </a:r>
            <a:endParaRPr lang="uk-UA" sz="1400" dirty="0" smtClean="0"/>
          </a:p>
          <a:p>
            <a:pPr marL="342900" indent="-342900">
              <a:buFont typeface="+mj-lt"/>
              <a:buAutoNum type="arabicPeriod"/>
            </a:pPr>
            <a:r>
              <a:rPr lang="uk-UA" sz="1400" dirty="0" smtClean="0"/>
              <a:t>Відкрийте </a:t>
            </a:r>
            <a:r>
              <a:rPr lang="uk-UA" sz="1400" dirty="0"/>
              <a:t>меню </a:t>
            </a:r>
            <a:r>
              <a:rPr lang="uk-UA" sz="1400" b="1" dirty="0"/>
              <a:t>Queues</a:t>
            </a:r>
            <a:r>
              <a:rPr lang="uk-UA" sz="1400" dirty="0"/>
              <a:t>. </a:t>
            </a:r>
            <a:endParaRPr lang="uk-UA" sz="1400" dirty="0" smtClean="0"/>
          </a:p>
          <a:p>
            <a:pPr marL="342900" indent="-342900">
              <a:buFont typeface="+mj-lt"/>
              <a:buAutoNum type="arabicPeriod"/>
            </a:pPr>
            <a:r>
              <a:rPr lang="uk-UA" sz="1400" dirty="0" smtClean="0"/>
              <a:t>Перейдіть </a:t>
            </a:r>
            <a:r>
              <a:rPr lang="uk-UA" sz="1400" dirty="0"/>
              <a:t>на вкладку </a:t>
            </a:r>
            <a:r>
              <a:rPr lang="uk-UA" sz="1400" b="1" dirty="0"/>
              <a:t>Simple Queues</a:t>
            </a:r>
            <a:r>
              <a:rPr lang="uk-UA" sz="1400" dirty="0"/>
              <a:t>. </a:t>
            </a:r>
            <a:endParaRPr lang="uk-UA" sz="1400" dirty="0" smtClean="0"/>
          </a:p>
          <a:p>
            <a:pPr marL="342900" indent="-342900">
              <a:buFont typeface="+mj-lt"/>
              <a:buAutoNum type="arabicPeriod"/>
            </a:pPr>
            <a:r>
              <a:rPr lang="uk-UA" sz="1400" dirty="0" smtClean="0"/>
              <a:t>Натисніть </a:t>
            </a:r>
            <a:r>
              <a:rPr lang="uk-UA" sz="1400" dirty="0"/>
              <a:t>синій плюс. </a:t>
            </a:r>
            <a:endParaRPr lang="uk-UA" sz="1400" dirty="0" smtClean="0"/>
          </a:p>
          <a:p>
            <a:pPr marL="342900" indent="-342900">
              <a:buFont typeface="+mj-lt"/>
              <a:buAutoNum type="arabicPeriod"/>
            </a:pPr>
            <a:r>
              <a:rPr lang="uk-UA" sz="1400" dirty="0" smtClean="0"/>
              <a:t>На </a:t>
            </a:r>
            <a:r>
              <a:rPr lang="uk-UA" sz="1400" dirty="0"/>
              <a:t>вкладці </a:t>
            </a:r>
            <a:r>
              <a:rPr lang="uk-UA" sz="1400" b="1" dirty="0"/>
              <a:t>General</a:t>
            </a:r>
            <a:r>
              <a:rPr lang="uk-UA" sz="1400" dirty="0"/>
              <a:t> у полі </a:t>
            </a:r>
            <a:r>
              <a:rPr lang="uk-UA" sz="1400" b="1" dirty="0"/>
              <a:t>Name</a:t>
            </a:r>
            <a:r>
              <a:rPr lang="uk-UA" sz="1400" dirty="0"/>
              <a:t> вкажіть назву правила </a:t>
            </a:r>
            <a:r>
              <a:rPr lang="uk-UA" sz="1400" b="1" dirty="0"/>
              <a:t>queue-limit</a:t>
            </a:r>
            <a:r>
              <a:rPr lang="uk-UA" sz="1400" dirty="0"/>
              <a:t>. </a:t>
            </a:r>
            <a:endParaRPr lang="uk-UA" sz="1400" dirty="0" smtClean="0"/>
          </a:p>
          <a:p>
            <a:pPr marL="342900" indent="-342900">
              <a:buFont typeface="+mj-lt"/>
              <a:buAutoNum type="arabicPeriod"/>
            </a:pPr>
            <a:r>
              <a:rPr lang="uk-UA" sz="1400" dirty="0" smtClean="0"/>
              <a:t>У </a:t>
            </a:r>
            <a:r>
              <a:rPr lang="uk-UA" sz="1400" dirty="0"/>
              <a:t>полі </a:t>
            </a:r>
            <a:r>
              <a:rPr lang="uk-UA" sz="1400" b="1" dirty="0"/>
              <a:t>Target</a:t>
            </a:r>
            <a:r>
              <a:rPr lang="uk-UA" sz="1400" dirty="0"/>
              <a:t> вкажіть IP адресу підмережі 192.168.88.0/24. Якщо адреса вашої підмережі відрізняється, то вкажіть потрібну. </a:t>
            </a:r>
            <a:endParaRPr lang="uk-UA" sz="1400" dirty="0" smtClean="0"/>
          </a:p>
          <a:p>
            <a:pPr marL="342900" indent="-342900">
              <a:buFont typeface="+mj-lt"/>
              <a:buAutoNum type="arabicPeriod"/>
            </a:pPr>
            <a:r>
              <a:rPr lang="uk-UA" sz="1400" dirty="0" smtClean="0"/>
              <a:t>У </a:t>
            </a:r>
            <a:r>
              <a:rPr lang="uk-UA" sz="1400" dirty="0"/>
              <a:t>полі </a:t>
            </a:r>
            <a:r>
              <a:rPr lang="uk-UA" sz="1400" b="1" dirty="0"/>
              <a:t>Max Limit </a:t>
            </a:r>
            <a:r>
              <a:rPr lang="uk-UA" sz="1400" dirty="0"/>
              <a:t>у колонці </a:t>
            </a:r>
            <a:r>
              <a:rPr lang="uk-UA" sz="1400" b="1" dirty="0"/>
              <a:t>Target Upload </a:t>
            </a:r>
            <a:r>
              <a:rPr lang="uk-UA" sz="1400" dirty="0"/>
              <a:t>вкажіть максимальну швидкість віддачі 18M (18 Мбіт/с), яку виділяємо на всю підмережу. </a:t>
            </a:r>
            <a:endParaRPr lang="uk-UA" sz="1400" dirty="0" smtClean="0"/>
          </a:p>
          <a:p>
            <a:pPr marL="342900" indent="-342900">
              <a:buFont typeface="+mj-lt"/>
              <a:buAutoNum type="arabicPeriod"/>
            </a:pPr>
            <a:r>
              <a:rPr lang="uk-UA" sz="1400" dirty="0" smtClean="0"/>
              <a:t>Значення </a:t>
            </a:r>
            <a:r>
              <a:rPr lang="uk-UA" sz="1400" b="1" dirty="0"/>
              <a:t>Max Limit </a:t>
            </a:r>
            <a:r>
              <a:rPr lang="uk-UA" sz="1400" dirty="0"/>
              <a:t>потрібно вказувати на 5-10% менше, ніж швидкість інтернету. Якщо швидкість інтернету дорівнює 20 Мбіт/с, то значення </a:t>
            </a:r>
            <a:r>
              <a:rPr lang="uk-UA" sz="1400" b="1" dirty="0"/>
              <a:t>Max Limit </a:t>
            </a:r>
            <a:r>
              <a:rPr lang="uk-UA" sz="1400" dirty="0"/>
              <a:t>потрібно вказати 18 Мбіт/с, щоб правила спрацювали. Інакше швидкість упиратиметься в шейпер провайдера і правила не спрацьовуватимуть. </a:t>
            </a:r>
            <a:endParaRPr lang="uk-UA" sz="1400" dirty="0" smtClean="0"/>
          </a:p>
          <a:p>
            <a:pPr marL="342900" indent="-342900">
              <a:buFont typeface="+mj-lt"/>
              <a:buAutoNum type="arabicPeriod"/>
            </a:pPr>
            <a:r>
              <a:rPr lang="uk-UA" sz="1400" dirty="0" smtClean="0"/>
              <a:t>У </a:t>
            </a:r>
            <a:r>
              <a:rPr lang="uk-UA" sz="1400" dirty="0"/>
              <a:t>полі </a:t>
            </a:r>
            <a:r>
              <a:rPr lang="uk-UA" sz="1400" b="1" dirty="0"/>
              <a:t>Max Limit </a:t>
            </a:r>
            <a:r>
              <a:rPr lang="uk-UA" sz="1400" dirty="0"/>
              <a:t>в колонці </a:t>
            </a:r>
            <a:r>
              <a:rPr lang="uk-UA" sz="1400" b="1" dirty="0"/>
              <a:t>Target Download </a:t>
            </a:r>
            <a:r>
              <a:rPr lang="uk-UA" sz="1400" dirty="0"/>
              <a:t>вкажіть максимальну швидкість завантаження 18M (18 Мбіт/с), яку ми виділяємо на всю мережу.</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217" y="2333685"/>
            <a:ext cx="6191250" cy="3714750"/>
          </a:xfrm>
          <a:prstGeom prst="rect">
            <a:avLst/>
          </a:prstGeom>
        </p:spPr>
      </p:pic>
    </p:spTree>
    <p:extLst>
      <p:ext uri="{BB962C8B-B14F-4D97-AF65-F5344CB8AC3E}">
        <p14:creationId xmlns:p14="http://schemas.microsoft.com/office/powerpoint/2010/main" val="400826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200982" cy="1768207"/>
          </a:xfrm>
        </p:spPr>
        <p:txBody>
          <a:bodyPr>
            <a:normAutofit/>
          </a:bodyPr>
          <a:lstStyle/>
          <a:p>
            <a:pPr marL="0" indent="0">
              <a:buNone/>
            </a:pPr>
            <a:r>
              <a:rPr lang="uk-UA" sz="1400" dirty="0" smtClean="0"/>
              <a:t>8. Перейдіть </a:t>
            </a:r>
            <a:r>
              <a:rPr lang="uk-UA" sz="1400" dirty="0"/>
              <a:t>на вкладку </a:t>
            </a:r>
            <a:r>
              <a:rPr lang="uk-UA" sz="1400" b="1" dirty="0"/>
              <a:t>Advanced</a:t>
            </a:r>
            <a:r>
              <a:rPr lang="uk-UA" sz="1400" dirty="0"/>
              <a:t>. </a:t>
            </a:r>
            <a:endParaRPr lang="uk-UA" sz="1400" dirty="0" smtClean="0"/>
          </a:p>
          <a:p>
            <a:pPr marL="342900" indent="-342900">
              <a:buAutoNum type="arabicPeriod" startAt="9"/>
            </a:pPr>
            <a:r>
              <a:rPr lang="uk-UA" sz="1400" dirty="0" smtClean="0"/>
              <a:t>У </a:t>
            </a:r>
            <a:r>
              <a:rPr lang="uk-UA" sz="1400" dirty="0"/>
              <a:t>списку </a:t>
            </a:r>
            <a:r>
              <a:rPr lang="uk-UA" sz="1400" b="1" dirty="0"/>
              <a:t>Queue Type </a:t>
            </a:r>
            <a:r>
              <a:rPr lang="uk-UA" sz="1400" dirty="0"/>
              <a:t>у колонці </a:t>
            </a:r>
            <a:r>
              <a:rPr lang="uk-UA" sz="1400" b="1" dirty="0"/>
              <a:t>Target Upload </a:t>
            </a:r>
            <a:r>
              <a:rPr lang="uk-UA" sz="1400" dirty="0"/>
              <a:t>виберіть чергу </a:t>
            </a:r>
            <a:r>
              <a:rPr lang="uk-UA" sz="1400" b="1" dirty="0"/>
              <a:t>pcq-upload-default</a:t>
            </a:r>
            <a:r>
              <a:rPr lang="uk-UA" sz="1400" dirty="0"/>
              <a:t>. </a:t>
            </a:r>
            <a:endParaRPr lang="uk-UA" sz="1400" dirty="0" smtClean="0"/>
          </a:p>
          <a:p>
            <a:pPr marL="342900" indent="-342900">
              <a:buAutoNum type="arabicPeriod" startAt="9"/>
            </a:pPr>
            <a:r>
              <a:rPr lang="uk-UA" sz="1400" dirty="0" smtClean="0"/>
              <a:t>Ці </a:t>
            </a:r>
            <a:r>
              <a:rPr lang="uk-UA" sz="1400" dirty="0"/>
              <a:t>черги використовують алгоритм </a:t>
            </a:r>
            <a:r>
              <a:rPr lang="uk-UA" sz="1400" b="1" dirty="0"/>
              <a:t>PCQ</a:t>
            </a:r>
            <a:r>
              <a:rPr lang="uk-UA" sz="1400" dirty="0"/>
              <a:t>, який дозволяє рівномірно розподілити швидкість між усіма користувачами, незалежно від кількості відкритих підключень. </a:t>
            </a:r>
            <a:endParaRPr lang="uk-UA" sz="1400" dirty="0" smtClean="0"/>
          </a:p>
          <a:p>
            <a:pPr marL="342900" indent="-342900">
              <a:buAutoNum type="arabicPeriod" startAt="9"/>
            </a:pPr>
            <a:r>
              <a:rPr lang="uk-UA" sz="1400" dirty="0" smtClean="0"/>
              <a:t>У </a:t>
            </a:r>
            <a:r>
              <a:rPr lang="uk-UA" sz="1400" dirty="0"/>
              <a:t>списку </a:t>
            </a:r>
            <a:r>
              <a:rPr lang="uk-UA" sz="1400" b="1" dirty="0"/>
              <a:t>Queue Type </a:t>
            </a:r>
            <a:r>
              <a:rPr lang="uk-UA" sz="1400" dirty="0"/>
              <a:t>у колонці </a:t>
            </a:r>
            <a:r>
              <a:rPr lang="uk-UA" sz="1400" b="1" dirty="0"/>
              <a:t>Target Download </a:t>
            </a:r>
            <a:r>
              <a:rPr lang="uk-UA" sz="1400" dirty="0"/>
              <a:t>виберіть чергу </a:t>
            </a:r>
            <a:r>
              <a:rPr lang="uk-UA" sz="1400" b="1" dirty="0"/>
              <a:t>pcq-download-default</a:t>
            </a:r>
            <a:r>
              <a:rPr lang="uk-UA" sz="1400" dirty="0"/>
              <a:t>. </a:t>
            </a:r>
            <a:endParaRPr lang="uk-UA" sz="1400" dirty="0" smtClean="0"/>
          </a:p>
          <a:p>
            <a:pPr marL="342900" indent="-342900">
              <a:buAutoNum type="arabicPeriod" startAt="9"/>
            </a:pPr>
            <a:r>
              <a:rPr lang="uk-UA" sz="1400" dirty="0" smtClean="0"/>
              <a:t>Натисніть </a:t>
            </a:r>
            <a:r>
              <a:rPr lang="uk-UA" sz="1400" dirty="0"/>
              <a:t>кнопку OK.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7" y="1976437"/>
            <a:ext cx="6143625" cy="2905125"/>
          </a:xfrm>
          <a:prstGeom prst="rect">
            <a:avLst/>
          </a:prstGeom>
        </p:spPr>
      </p:pic>
      <p:sp>
        <p:nvSpPr>
          <p:cNvPr id="4" name="Rectangle 3"/>
          <p:cNvSpPr/>
          <p:nvPr/>
        </p:nvSpPr>
        <p:spPr>
          <a:xfrm>
            <a:off x="440474" y="5091206"/>
            <a:ext cx="11311049" cy="1569660"/>
          </a:xfrm>
          <a:prstGeom prst="rect">
            <a:avLst/>
          </a:prstGeom>
        </p:spPr>
        <p:txBody>
          <a:bodyPr wrap="square">
            <a:spAutoFit/>
          </a:bodyPr>
          <a:lstStyle/>
          <a:p>
            <a:r>
              <a:rPr lang="uk-UA" sz="1600" dirty="0"/>
              <a:t>Тепер запустіть закачування на комп'ютерах у мережі та подивіться, як розподілятиметься швидкість. </a:t>
            </a:r>
            <a:endParaRPr lang="uk-UA" sz="1600" dirty="0" smtClean="0"/>
          </a:p>
          <a:p>
            <a:endParaRPr lang="uk-UA" sz="1600" dirty="0"/>
          </a:p>
          <a:p>
            <a:r>
              <a:rPr lang="uk-UA" sz="1600" dirty="0" smtClean="0"/>
              <a:t>Цей </a:t>
            </a:r>
            <a:r>
              <a:rPr lang="uk-UA" sz="1600" dirty="0"/>
              <a:t>спосіб налаштування дуже простий, але має один недолік. Якщо син включить закачування торентів, то на його комп'ютері погано відкриватимуться інтернет сторінки або будуть затримки в онлайн іграх. Щоб це не відбувалося, необхідно трафіку надавати різні пріоритети. Наприклад, інтернет сторінкам та онлайн іграм дати більш високий пріоритет, ніж закачування файлів. Як це зробити читайте нижче.</a:t>
            </a:r>
          </a:p>
        </p:txBody>
      </p:sp>
    </p:spTree>
    <p:extLst>
      <p:ext uri="{BB962C8B-B14F-4D97-AF65-F5344CB8AC3E}">
        <p14:creationId xmlns:p14="http://schemas.microsoft.com/office/powerpoint/2010/main" val="1576204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51" y="123563"/>
            <a:ext cx="12030716" cy="6292158"/>
          </a:xfrm>
        </p:spPr>
        <p:txBody>
          <a:bodyPr>
            <a:normAutofit/>
          </a:bodyPr>
          <a:lstStyle/>
          <a:p>
            <a:pPr marL="0" indent="0" algn="ctr">
              <a:buNone/>
            </a:pPr>
            <a:r>
              <a:rPr lang="uk-UA" sz="1600" b="1" dirty="0"/>
              <a:t>Розподіл швидкості інтернету порівну з пріоритезацією трафіку </a:t>
            </a:r>
            <a:endParaRPr lang="uk-UA" sz="1600" b="1" dirty="0" smtClean="0"/>
          </a:p>
          <a:p>
            <a:pPr marL="0" indent="0">
              <a:buNone/>
            </a:pPr>
            <a:r>
              <a:rPr lang="uk-UA" sz="1400" dirty="0" smtClean="0"/>
              <a:t>Цей </a:t>
            </a:r>
            <a:r>
              <a:rPr lang="uk-UA" sz="1400" dirty="0"/>
              <a:t>спосіб дозволить розподілити інтернет порівну між усіма користувачами, і надати більш високий пріоритет для перегляду інтернет-сторінок, Youtube, ICQ та інших сервісів. Тому вони не гальмуватимуть, навіть якщо ви поставили на закачування торренти. </a:t>
            </a:r>
            <a:endParaRPr lang="uk-UA" sz="1400" dirty="0" smtClean="0"/>
          </a:p>
          <a:p>
            <a:pPr marL="0" indent="0">
              <a:buNone/>
            </a:pPr>
            <a:r>
              <a:rPr lang="uk-UA" sz="1400" dirty="0" smtClean="0"/>
              <a:t>Весь </a:t>
            </a:r>
            <a:r>
              <a:rPr lang="uk-UA" sz="1400" dirty="0"/>
              <a:t>трафік розділимо за пріоритетами на 4 групи: </a:t>
            </a:r>
            <a:endParaRPr lang="uk-UA" sz="1400" dirty="0" smtClean="0"/>
          </a:p>
          <a:p>
            <a:pPr>
              <a:spcBef>
                <a:spcPts val="0"/>
              </a:spcBef>
            </a:pPr>
            <a:r>
              <a:rPr lang="uk-UA" sz="1400" dirty="0" smtClean="0"/>
              <a:t>LOW </a:t>
            </a:r>
            <a:r>
              <a:rPr lang="uk-UA" sz="1400" dirty="0"/>
              <a:t>- низький (торент, p2p і т.д.) </a:t>
            </a:r>
            <a:endParaRPr lang="uk-UA" sz="1400" dirty="0" smtClean="0"/>
          </a:p>
          <a:p>
            <a:pPr>
              <a:spcBef>
                <a:spcPts val="0"/>
              </a:spcBef>
            </a:pPr>
            <a:r>
              <a:rPr lang="uk-UA" sz="1400" dirty="0" smtClean="0"/>
              <a:t>NORMAL </a:t>
            </a:r>
            <a:r>
              <a:rPr lang="uk-UA" sz="1400" dirty="0"/>
              <a:t>- нормальний (інтернет сторінки (HTTP), відео на Youtube (HTTPS) тощо) </a:t>
            </a:r>
            <a:endParaRPr lang="uk-UA" sz="1400" dirty="0" smtClean="0"/>
          </a:p>
          <a:p>
            <a:pPr>
              <a:spcBef>
                <a:spcPts val="0"/>
              </a:spcBef>
            </a:pPr>
            <a:r>
              <a:rPr lang="uk-UA" sz="1400" dirty="0" smtClean="0"/>
              <a:t>HIGH </a:t>
            </a:r>
            <a:r>
              <a:rPr lang="uk-UA" sz="1400" dirty="0"/>
              <a:t>- високий </a:t>
            </a:r>
            <a:r>
              <a:rPr lang="uk-UA" sz="1400" dirty="0" smtClean="0"/>
              <a:t>(Jabber</a:t>
            </a:r>
            <a:r>
              <a:rPr lang="uk-UA" sz="1400" dirty="0"/>
              <a:t>, SSH, Telnet тощо) </a:t>
            </a:r>
            <a:endParaRPr lang="uk-UA" sz="1400" dirty="0" smtClean="0"/>
          </a:p>
          <a:p>
            <a:pPr>
              <a:spcBef>
                <a:spcPts val="0"/>
              </a:spcBef>
            </a:pPr>
            <a:r>
              <a:rPr lang="uk-UA" sz="1400" dirty="0" smtClean="0"/>
              <a:t>SUPER-HIGH </a:t>
            </a:r>
            <a:r>
              <a:rPr lang="uk-UA" sz="1400" dirty="0"/>
              <a:t>– дуже високий (онлайн-гра Counter Strike, DNS, PING тощо</a:t>
            </a:r>
            <a:r>
              <a:rPr lang="uk-UA" sz="1400" dirty="0" smtClean="0"/>
              <a:t>)</a:t>
            </a:r>
          </a:p>
        </p:txBody>
      </p:sp>
      <p:sp>
        <p:nvSpPr>
          <p:cNvPr id="2" name="Rectangle 1"/>
          <p:cNvSpPr/>
          <p:nvPr/>
        </p:nvSpPr>
        <p:spPr>
          <a:xfrm>
            <a:off x="3670300" y="4611231"/>
            <a:ext cx="4140200" cy="2246769"/>
          </a:xfrm>
          <a:prstGeom prst="rect">
            <a:avLst/>
          </a:prstGeom>
        </p:spPr>
        <p:txBody>
          <a:bodyPr wrap="square">
            <a:spAutoFit/>
          </a:bodyPr>
          <a:lstStyle/>
          <a:p>
            <a:pPr>
              <a:buFont typeface="Arial" panose="020B0604020202020204" pitchFamily="34" charset="0"/>
              <a:buChar char="•"/>
            </a:pPr>
            <a:r>
              <a:rPr lang="en-US" sz="1400" b="1" dirty="0"/>
              <a:t>DOWNLOAD</a:t>
            </a:r>
            <a:r>
              <a:rPr lang="en-US" sz="1400" dirty="0"/>
              <a:t> - </a:t>
            </a:r>
            <a:r>
              <a:rPr lang="en-US" sz="1400" b="1" dirty="0"/>
              <a:t>18M</a:t>
            </a:r>
            <a:endParaRPr lang="en-US" sz="1400" dirty="0"/>
          </a:p>
          <a:p>
            <a:pPr marL="742950" lvl="1" indent="-285750">
              <a:buFont typeface="Arial" panose="020B0604020202020204" pitchFamily="34" charset="0"/>
              <a:buChar char="•"/>
            </a:pPr>
            <a:r>
              <a:rPr lang="en-US" sz="1400" dirty="0"/>
              <a:t>SUPER-HIGH-DOWNLOAD - </a:t>
            </a:r>
            <a:r>
              <a:rPr lang="ru-RU" sz="1400" dirty="0" smtClean="0"/>
              <a:t>пріорітет </a:t>
            </a:r>
            <a:r>
              <a:rPr lang="ru-RU" sz="1400" dirty="0"/>
              <a:t>1</a:t>
            </a:r>
          </a:p>
          <a:p>
            <a:pPr marL="742950" lvl="1" indent="-285750">
              <a:buFont typeface="Arial" panose="020B0604020202020204" pitchFamily="34" charset="0"/>
              <a:buChar char="•"/>
            </a:pPr>
            <a:r>
              <a:rPr lang="en-US" sz="1400" dirty="0"/>
              <a:t>HIGH-DOWNLOAD - </a:t>
            </a:r>
            <a:r>
              <a:rPr lang="ru-RU" sz="1400" dirty="0" smtClean="0"/>
              <a:t>пріорітет </a:t>
            </a:r>
            <a:r>
              <a:rPr lang="ru-RU" sz="1400" dirty="0"/>
              <a:t>2</a:t>
            </a:r>
          </a:p>
          <a:p>
            <a:pPr marL="742950" lvl="1" indent="-285750">
              <a:buFont typeface="Arial" panose="020B0604020202020204" pitchFamily="34" charset="0"/>
              <a:buChar char="•"/>
            </a:pPr>
            <a:r>
              <a:rPr lang="en-US" sz="1400" dirty="0"/>
              <a:t>NORMAL-DOWNLOAD - </a:t>
            </a:r>
            <a:r>
              <a:rPr lang="ru-RU" sz="1400" dirty="0" smtClean="0"/>
              <a:t>пріорітет </a:t>
            </a:r>
            <a:r>
              <a:rPr lang="ru-RU" sz="1400" dirty="0"/>
              <a:t>3</a:t>
            </a:r>
          </a:p>
          <a:p>
            <a:pPr marL="742950" lvl="1" indent="-285750">
              <a:buFont typeface="Arial" panose="020B0604020202020204" pitchFamily="34" charset="0"/>
              <a:buChar char="•"/>
            </a:pPr>
            <a:r>
              <a:rPr lang="en-US" sz="1400" dirty="0"/>
              <a:t>LOW-DOWNLOAD - </a:t>
            </a:r>
            <a:r>
              <a:rPr lang="ru-RU" sz="1400" dirty="0" smtClean="0"/>
              <a:t>пріорітет </a:t>
            </a:r>
            <a:r>
              <a:rPr lang="ru-RU" sz="1400" dirty="0"/>
              <a:t>4</a:t>
            </a:r>
          </a:p>
          <a:p>
            <a:pPr>
              <a:buFont typeface="Arial" panose="020B0604020202020204" pitchFamily="34" charset="0"/>
              <a:buChar char="•"/>
            </a:pPr>
            <a:r>
              <a:rPr lang="en-US" sz="1400" b="1" dirty="0"/>
              <a:t>UPLOAD</a:t>
            </a:r>
            <a:r>
              <a:rPr lang="en-US" sz="1400" dirty="0"/>
              <a:t> - </a:t>
            </a:r>
            <a:r>
              <a:rPr lang="en-US" sz="1400" b="1" dirty="0"/>
              <a:t>18M</a:t>
            </a:r>
            <a:endParaRPr lang="en-US" sz="1400" dirty="0"/>
          </a:p>
          <a:p>
            <a:pPr marL="742950" lvl="1" indent="-285750">
              <a:buFont typeface="Arial" panose="020B0604020202020204" pitchFamily="34" charset="0"/>
              <a:buChar char="•"/>
            </a:pPr>
            <a:r>
              <a:rPr lang="en-US" sz="1400" dirty="0"/>
              <a:t>SUPER-HIGH-UPLOAD - </a:t>
            </a:r>
            <a:r>
              <a:rPr lang="ru-RU" sz="1400" dirty="0" smtClean="0"/>
              <a:t>пріорітет </a:t>
            </a:r>
            <a:r>
              <a:rPr lang="ru-RU" sz="1400" dirty="0"/>
              <a:t>1</a:t>
            </a:r>
          </a:p>
          <a:p>
            <a:pPr marL="742950" lvl="1" indent="-285750">
              <a:buFont typeface="Arial" panose="020B0604020202020204" pitchFamily="34" charset="0"/>
              <a:buChar char="•"/>
            </a:pPr>
            <a:r>
              <a:rPr lang="en-US" sz="1400" dirty="0"/>
              <a:t>HIGH-UPLOAD - </a:t>
            </a:r>
            <a:r>
              <a:rPr lang="ru-RU" sz="1400" dirty="0" smtClean="0"/>
              <a:t>пріорітет </a:t>
            </a:r>
            <a:r>
              <a:rPr lang="ru-RU" sz="1400" dirty="0"/>
              <a:t>2</a:t>
            </a:r>
          </a:p>
          <a:p>
            <a:pPr marL="742950" lvl="1" indent="-285750">
              <a:buFont typeface="Arial" panose="020B0604020202020204" pitchFamily="34" charset="0"/>
              <a:buChar char="•"/>
            </a:pPr>
            <a:r>
              <a:rPr lang="en-US" sz="1400" dirty="0"/>
              <a:t>NORMAL-UPLOAD - </a:t>
            </a:r>
            <a:r>
              <a:rPr lang="ru-RU" sz="1400" dirty="0" smtClean="0"/>
              <a:t>пріорітет </a:t>
            </a:r>
            <a:r>
              <a:rPr lang="ru-RU" sz="1400" dirty="0"/>
              <a:t>3</a:t>
            </a:r>
          </a:p>
          <a:p>
            <a:pPr marL="742950" lvl="1" indent="-285750">
              <a:buFont typeface="Arial" panose="020B0604020202020204" pitchFamily="34" charset="0"/>
              <a:buChar char="•"/>
            </a:pPr>
            <a:r>
              <a:rPr lang="en-US" sz="1400" dirty="0"/>
              <a:t>LOW-UPLOAD - </a:t>
            </a:r>
            <a:r>
              <a:rPr lang="ru-RU" sz="1400" dirty="0" smtClean="0"/>
              <a:t>пріорітет </a:t>
            </a:r>
            <a:r>
              <a:rPr lang="ru-RU" sz="1400" dirty="0"/>
              <a:t>4</a:t>
            </a:r>
          </a:p>
        </p:txBody>
      </p:sp>
      <p:sp>
        <p:nvSpPr>
          <p:cNvPr id="4" name="Rectangle 3"/>
          <p:cNvSpPr/>
          <p:nvPr/>
        </p:nvSpPr>
        <p:spPr>
          <a:xfrm>
            <a:off x="143932" y="2079980"/>
            <a:ext cx="12048067" cy="2677656"/>
          </a:xfrm>
          <a:prstGeom prst="rect">
            <a:avLst/>
          </a:prstGeom>
        </p:spPr>
        <p:txBody>
          <a:bodyPr wrap="square">
            <a:spAutoFit/>
          </a:bodyPr>
          <a:lstStyle/>
          <a:p>
            <a:r>
              <a:rPr lang="uk-UA" sz="1400" b="1" dirty="0"/>
              <a:t>Алгоритм роботи буде таким: </a:t>
            </a:r>
          </a:p>
          <a:p>
            <a:pPr marL="342900" indent="-342900">
              <a:buFont typeface="+mj-lt"/>
              <a:buAutoNum type="arabicPeriod"/>
            </a:pPr>
            <a:r>
              <a:rPr lang="uk-UA" sz="1400" dirty="0"/>
              <a:t>Маркуємо всі невідомі з'єднання LOW. </a:t>
            </a:r>
          </a:p>
          <a:p>
            <a:pPr marL="342900" indent="-342900">
              <a:buFont typeface="+mj-lt"/>
              <a:buAutoNum type="arabicPeriod"/>
            </a:pPr>
            <a:r>
              <a:rPr lang="uk-UA" sz="1400" dirty="0"/>
              <a:t>У з'єднаннях пакети на завантаження позначаємо LOW-DOWNLOAD </a:t>
            </a:r>
          </a:p>
          <a:p>
            <a:pPr marL="342900" indent="-342900">
              <a:buFont typeface="+mj-lt"/>
              <a:buAutoNum type="arabicPeriod"/>
            </a:pPr>
            <a:r>
              <a:rPr lang="uk-UA" sz="1400" dirty="0"/>
              <a:t>У з'єднаннях пакети на віддачу помічаємо LOW-UPLOAD. </a:t>
            </a:r>
          </a:p>
          <a:p>
            <a:pPr marL="342900" indent="-342900">
              <a:buFont typeface="+mj-lt"/>
              <a:buAutoNum type="arabicPeriod"/>
            </a:pPr>
            <a:r>
              <a:rPr lang="uk-UA" sz="1400" dirty="0"/>
              <a:t>Відомі з'єднання маркуємо в залежності від сервісу: NORMAL, HIGH або SUPER-HIGH. </a:t>
            </a:r>
          </a:p>
          <a:p>
            <a:pPr marL="342900" indent="-342900">
              <a:buFont typeface="+mj-lt"/>
              <a:buAutoNum type="arabicPeriod"/>
            </a:pPr>
            <a:r>
              <a:rPr lang="uk-UA" sz="1400" dirty="0"/>
              <a:t>У з'єднаннях пакети на завантаження позначаємо NORMAL-DOWNLOAD, HIGH-DOWNLOAD або SUPER-HIGH DOWNLOAD. </a:t>
            </a:r>
          </a:p>
          <a:p>
            <a:pPr marL="342900" indent="-342900">
              <a:buFont typeface="+mj-lt"/>
              <a:buAutoNum type="arabicPeriod"/>
            </a:pPr>
            <a:r>
              <a:rPr lang="uk-UA" sz="1400" dirty="0"/>
              <a:t>У з'єднаннях пакети на віддачу позначаємо NORMAL-UPLOAD, HIGH-UPLOAD або SUPER-HIGH-UPLOAD.</a:t>
            </a:r>
          </a:p>
          <a:p>
            <a:pPr marL="342900" indent="-342900">
              <a:buFont typeface="+mj-lt"/>
              <a:buAutoNum type="arabicPeriod"/>
            </a:pPr>
            <a:r>
              <a:rPr lang="uk-UA" sz="1400" dirty="0"/>
              <a:t>Створюємо PCQ черги, які дозволять рівномірно ділити швидкість між усіма користувачами. Ми їх використовуватимемо у правилах обмеження швидкості. </a:t>
            </a:r>
          </a:p>
          <a:p>
            <a:pPr marL="342900" indent="-342900">
              <a:buFont typeface="+mj-lt"/>
              <a:buAutoNum type="arabicPeriod"/>
            </a:pPr>
            <a:r>
              <a:rPr lang="uk-UA" sz="1400" dirty="0"/>
              <a:t>Створюємо правила обмеження швидкості у дереві Queue Tree. У правилах використовуємо помічені пакети, яким ставимо пріоритет та PCQ черги. Максимальну швидкість вказуємо за допомогою батьків DOWNLOAD – 18Мбіт/с та UPLOAD – 18Мбіт/с. Позначеним пакетам надамо наступні пріоритети:</a:t>
            </a:r>
          </a:p>
        </p:txBody>
      </p:sp>
    </p:spTree>
    <p:extLst>
      <p:ext uri="{BB962C8B-B14F-4D97-AF65-F5344CB8AC3E}">
        <p14:creationId xmlns:p14="http://schemas.microsoft.com/office/powerpoint/2010/main" val="3422520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Додамо </a:t>
            </a:r>
            <a:r>
              <a:rPr lang="uk-UA" sz="1600" dirty="0"/>
              <a:t>пару Layer7 наборів для визначення http трафіку. Дані набори аналізують трафік, намагаються знайти в ньому зазначені послідовності та визначити, що це http трафік, gif файл, png файл або jpg файл. </a:t>
            </a:r>
            <a:endParaRPr lang="uk-UA" sz="1600" dirty="0" smtClean="0"/>
          </a:p>
          <a:p>
            <a:pPr marL="0" indent="0">
              <a:buNone/>
            </a:pPr>
            <a:r>
              <a:rPr lang="uk-UA" sz="1600" dirty="0" smtClean="0"/>
              <a:t>Відкрийте </a:t>
            </a:r>
            <a:r>
              <a:rPr lang="uk-UA" sz="1600" dirty="0"/>
              <a:t>меню </a:t>
            </a:r>
            <a:r>
              <a:rPr lang="uk-UA" sz="1600" b="1" dirty="0"/>
              <a:t>New Terminal </a:t>
            </a:r>
            <a:r>
              <a:rPr lang="uk-UA" sz="1600" dirty="0"/>
              <a:t>та виконайте такі команди:</a:t>
            </a:r>
          </a:p>
        </p:txBody>
      </p:sp>
      <p:sp>
        <p:nvSpPr>
          <p:cNvPr id="2" name="Rectangle 1"/>
          <p:cNvSpPr/>
          <p:nvPr/>
        </p:nvSpPr>
        <p:spPr>
          <a:xfrm>
            <a:off x="398351" y="1091111"/>
            <a:ext cx="9017000" cy="2308324"/>
          </a:xfrm>
          <a:prstGeom prst="rect">
            <a:avLst/>
          </a:prstGeom>
          <a:solidFill>
            <a:schemeClr val="accent4">
              <a:lumMod val="20000"/>
              <a:lumOff val="80000"/>
            </a:schemeClr>
          </a:solidFill>
        </p:spPr>
        <p:txBody>
          <a:bodyPr wrap="square">
            <a:spAutoFit/>
          </a:bodyPr>
          <a:lstStyle/>
          <a:p>
            <a:r>
              <a:rPr lang="en-US" sz="1600" i="1" dirty="0"/>
              <a:t>/</a:t>
            </a:r>
            <a:r>
              <a:rPr lang="en-US" sz="1600" i="1" dirty="0" err="1"/>
              <a:t>ip</a:t>
            </a:r>
            <a:r>
              <a:rPr lang="en-US" sz="1600" i="1" dirty="0"/>
              <a:t> firewall </a:t>
            </a:r>
            <a:r>
              <a:rPr lang="en-US" sz="1600" i="1" dirty="0" smtClean="0"/>
              <a:t>layer7-protocol</a:t>
            </a:r>
            <a:endParaRPr lang="uk-UA" sz="1600" i="1" dirty="0" smtClean="0"/>
          </a:p>
          <a:p>
            <a:endParaRPr lang="en-US" sz="1600" i="1" dirty="0"/>
          </a:p>
          <a:p>
            <a:r>
              <a:rPr lang="en-US" sz="1600" i="1" dirty="0"/>
              <a:t>add name=HTTP </a:t>
            </a:r>
            <a:r>
              <a:rPr lang="en-US" sz="1600" i="1" dirty="0" err="1"/>
              <a:t>regexp</a:t>
            </a:r>
            <a:r>
              <a:rPr lang="en-US" sz="1600" i="1" dirty="0"/>
              <a:t>="http/(0\\.9|1\\.0|1\\.1) [1-5][0-9][0-9]|post [\\x09-\\x0d -~]* http/[01]\\.[019]"</a:t>
            </a:r>
          </a:p>
          <a:p>
            <a:endParaRPr lang="uk-UA" sz="1600" i="1" dirty="0" smtClean="0"/>
          </a:p>
          <a:p>
            <a:r>
              <a:rPr lang="en-US" sz="1600" i="1" dirty="0" smtClean="0"/>
              <a:t>add </a:t>
            </a:r>
            <a:r>
              <a:rPr lang="en-US" sz="1600" i="1" dirty="0"/>
              <a:t>name=GIF_FILE </a:t>
            </a:r>
            <a:r>
              <a:rPr lang="en-US" sz="1600" i="1" dirty="0" err="1"/>
              <a:t>regexp</a:t>
            </a:r>
            <a:r>
              <a:rPr lang="en-US" sz="1600" i="1" dirty="0"/>
              <a:t>=gif</a:t>
            </a:r>
          </a:p>
          <a:p>
            <a:endParaRPr lang="uk-UA" sz="1600" i="1" dirty="0" smtClean="0"/>
          </a:p>
          <a:p>
            <a:r>
              <a:rPr lang="en-US" sz="1600" i="1" dirty="0" smtClean="0"/>
              <a:t>add </a:t>
            </a:r>
            <a:r>
              <a:rPr lang="en-US" sz="1600" i="1" dirty="0"/>
              <a:t>name=PNG_FILE </a:t>
            </a:r>
            <a:r>
              <a:rPr lang="en-US" sz="1600" i="1" dirty="0" err="1" smtClean="0"/>
              <a:t>regexp</a:t>
            </a:r>
            <a:r>
              <a:rPr lang="en-US" sz="1600" i="1" dirty="0" smtClean="0"/>
              <a:t>=</a:t>
            </a:r>
            <a:r>
              <a:rPr lang="en-US" sz="1600" i="1" dirty="0" err="1" smtClean="0"/>
              <a:t>png</a:t>
            </a:r>
            <a:endParaRPr lang="uk-UA" sz="1600" i="1" dirty="0" smtClean="0"/>
          </a:p>
          <a:p>
            <a:endParaRPr lang="en-US" sz="1600" i="1" dirty="0"/>
          </a:p>
          <a:p>
            <a:r>
              <a:rPr lang="en-US" sz="1600" i="1" dirty="0"/>
              <a:t>add name=JPG_FILE </a:t>
            </a:r>
            <a:r>
              <a:rPr lang="en-US" sz="1600" i="1" dirty="0" err="1"/>
              <a:t>regexp</a:t>
            </a:r>
            <a:r>
              <a:rPr lang="en-US" sz="1600" i="1" dirty="0"/>
              <a:t>=jpg</a:t>
            </a:r>
            <a:endParaRPr lang="en-US" sz="1600" i="1" dirty="0">
              <a:effectLst/>
            </a:endParaRPr>
          </a:p>
        </p:txBody>
      </p:sp>
      <p:sp>
        <p:nvSpPr>
          <p:cNvPr id="5" name="Rectangle 4"/>
          <p:cNvSpPr/>
          <p:nvPr/>
        </p:nvSpPr>
        <p:spPr>
          <a:xfrm>
            <a:off x="398351" y="3354309"/>
            <a:ext cx="11579383" cy="1569660"/>
          </a:xfrm>
          <a:prstGeom prst="rect">
            <a:avLst/>
          </a:prstGeom>
        </p:spPr>
        <p:txBody>
          <a:bodyPr wrap="square">
            <a:spAutoFit/>
          </a:bodyPr>
          <a:lstStyle/>
          <a:p>
            <a:r>
              <a:rPr lang="uk-UA" sz="1600" dirty="0"/>
              <a:t>Для визначення HTTP трафіку </a:t>
            </a:r>
            <a:r>
              <a:rPr lang="uk-UA" sz="1600" dirty="0" smtClean="0"/>
              <a:t>спеціально </a:t>
            </a:r>
            <a:r>
              <a:rPr lang="uk-UA" sz="1600" dirty="0"/>
              <a:t>не </a:t>
            </a:r>
            <a:r>
              <a:rPr lang="uk-UA" sz="1600" dirty="0" smtClean="0"/>
              <a:t>марковано </a:t>
            </a:r>
            <a:r>
              <a:rPr lang="uk-UA" sz="1600" dirty="0"/>
              <a:t>трафік на 80 порт, а </a:t>
            </a:r>
            <a:r>
              <a:rPr lang="uk-UA" sz="1600" dirty="0" smtClean="0"/>
              <a:t>застосовано </a:t>
            </a:r>
            <a:r>
              <a:rPr lang="uk-UA" sz="1600" dirty="0"/>
              <a:t>Layer7, оскільки крім браузера інші </a:t>
            </a:r>
            <a:endParaRPr lang="uk-UA" sz="1600" dirty="0" smtClean="0"/>
          </a:p>
          <a:p>
            <a:endParaRPr lang="uk-UA" sz="1600" dirty="0"/>
          </a:p>
          <a:p>
            <a:r>
              <a:rPr lang="uk-UA" sz="1600" dirty="0" smtClean="0"/>
              <a:t>програми </a:t>
            </a:r>
            <a:r>
              <a:rPr lang="uk-UA" sz="1600" dirty="0"/>
              <a:t>можуть використовувати 80 порт. Якщо маркувати трафік по 80 порту, всі отримають однаковий пріоритет, і інтернет сторінки не будуть швидко вантажитися. </a:t>
            </a:r>
            <a:endParaRPr lang="uk-UA" sz="1600" dirty="0" smtClean="0"/>
          </a:p>
          <a:p>
            <a:r>
              <a:rPr lang="uk-UA" sz="1600" dirty="0" smtClean="0"/>
              <a:t>Багато </a:t>
            </a:r>
            <a:r>
              <a:rPr lang="uk-UA" sz="1600" dirty="0"/>
              <a:t>наборів Layer7 краще використовувати, </a:t>
            </a:r>
            <a:r>
              <a:rPr lang="uk-UA" sz="1600" dirty="0" smtClean="0"/>
              <a:t>так як </a:t>
            </a:r>
            <a:r>
              <a:rPr lang="uk-UA" sz="1600" dirty="0"/>
              <a:t>вони суттєво навантажують роутер. </a:t>
            </a:r>
            <a:endParaRPr lang="uk-UA" sz="1600" dirty="0" smtClean="0"/>
          </a:p>
          <a:p>
            <a:r>
              <a:rPr lang="uk-UA" sz="1600" dirty="0" smtClean="0"/>
              <a:t>У </a:t>
            </a:r>
            <a:r>
              <a:rPr lang="uk-UA" sz="1600" dirty="0"/>
              <a:t>меню IP-Firewall на вкладці Layer7 Protocols відобразяться додані типи трафіку.</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243" y="5060883"/>
            <a:ext cx="6776196" cy="1636712"/>
          </a:xfrm>
          <a:prstGeom prst="rect">
            <a:avLst/>
          </a:prstGeom>
        </p:spPr>
      </p:pic>
    </p:spTree>
    <p:extLst>
      <p:ext uri="{BB962C8B-B14F-4D97-AF65-F5344CB8AC3E}">
        <p14:creationId xmlns:p14="http://schemas.microsoft.com/office/powerpoint/2010/main" val="1676601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2594237"/>
          </a:xfrm>
        </p:spPr>
        <p:txBody>
          <a:bodyPr>
            <a:normAutofit/>
          </a:bodyPr>
          <a:lstStyle/>
          <a:p>
            <a:pPr marL="0" indent="0">
              <a:buNone/>
            </a:pPr>
            <a:r>
              <a:rPr lang="uk-UA" sz="1600" dirty="0"/>
              <a:t>За промовчанням промаркуємо весь незнайомий трафік, як низький - LOW.</a:t>
            </a:r>
          </a:p>
        </p:txBody>
      </p:sp>
      <p:sp>
        <p:nvSpPr>
          <p:cNvPr id="2" name="Rectangle 1"/>
          <p:cNvSpPr/>
          <p:nvPr/>
        </p:nvSpPr>
        <p:spPr>
          <a:xfrm>
            <a:off x="398350" y="675777"/>
            <a:ext cx="11579383" cy="3293209"/>
          </a:xfrm>
          <a:prstGeom prst="rect">
            <a:avLst/>
          </a:prstGeom>
          <a:solidFill>
            <a:schemeClr val="accent4">
              <a:lumMod val="20000"/>
              <a:lumOff val="80000"/>
            </a:schemeClr>
          </a:solidFill>
        </p:spPr>
        <p:txBody>
          <a:bodyPr wrap="square">
            <a:spAutoFit/>
          </a:bodyPr>
          <a:lstStyle/>
          <a:p>
            <a:r>
              <a:rPr lang="en-US" sz="1600" i="1" dirty="0"/>
              <a:t>/</a:t>
            </a:r>
            <a:r>
              <a:rPr lang="en-US" sz="1600" i="1" dirty="0" err="1"/>
              <a:t>ip</a:t>
            </a:r>
            <a:r>
              <a:rPr lang="en-US" sz="1600" i="1" dirty="0"/>
              <a:t> firewall mangle</a:t>
            </a:r>
          </a:p>
          <a:p>
            <a:endParaRPr lang="uk-UA" sz="1600" i="1" dirty="0" smtClean="0"/>
          </a:p>
          <a:p>
            <a:r>
              <a:rPr lang="en-US" sz="1600" i="1" dirty="0" smtClean="0"/>
              <a:t>add </a:t>
            </a:r>
            <a:r>
              <a:rPr lang="en-US" sz="1600" i="1" dirty="0"/>
              <a:t>action=accept chain=forward comment="############## LOW #############" disabled=yes</a:t>
            </a:r>
          </a:p>
          <a:p>
            <a:endParaRPr lang="uk-UA" sz="1600" i="1" dirty="0" smtClean="0"/>
          </a:p>
          <a:p>
            <a:r>
              <a:rPr lang="en-US" sz="1600" i="1" dirty="0" smtClean="0"/>
              <a:t>add </a:t>
            </a:r>
            <a:r>
              <a:rPr lang="en-US" sz="1600" i="1" dirty="0"/>
              <a:t>action=mark-connection chain=forward comment=ALL-TRAFFIC disabled=no new-connection-mark=LOW </a:t>
            </a:r>
            <a:r>
              <a:rPr lang="en-US" sz="1600" i="1" dirty="0" err="1"/>
              <a:t>passthrough</a:t>
            </a:r>
            <a:r>
              <a:rPr lang="en-US" sz="1600" i="1" dirty="0"/>
              <a:t>=yes</a:t>
            </a:r>
          </a:p>
          <a:p>
            <a:endParaRPr lang="uk-UA" sz="1600" i="1" dirty="0" smtClean="0"/>
          </a:p>
          <a:p>
            <a:r>
              <a:rPr lang="en-US" sz="1600" i="1" dirty="0" smtClean="0"/>
              <a:t>add </a:t>
            </a:r>
            <a:r>
              <a:rPr lang="en-US" sz="1600" i="1" dirty="0"/>
              <a:t>action=mark-packet chain=forward comment=LOW-DOWNLOAD connection-mark=LOW disabled=no </a:t>
            </a:r>
            <a:r>
              <a:rPr lang="en-US" sz="1600" i="1" dirty="0" err="1"/>
              <a:t>dst</a:t>
            </a:r>
            <a:r>
              <a:rPr lang="en-US" sz="1600" i="1" dirty="0"/>
              <a:t>-address-list=LAN </a:t>
            </a:r>
            <a:r>
              <a:rPr lang="en-US" sz="1600" i="1" dirty="0" smtClean="0"/>
              <a:t>new-</a:t>
            </a:r>
            <a:endParaRPr lang="uk-UA" sz="1600" i="1" dirty="0" smtClean="0"/>
          </a:p>
          <a:p>
            <a:r>
              <a:rPr lang="en-US" sz="1600" i="1" dirty="0" smtClean="0"/>
              <a:t>packet-mark=LOW-DOWNLOAD </a:t>
            </a:r>
            <a:r>
              <a:rPr lang="en-US" sz="1600" i="1" dirty="0" err="1"/>
              <a:t>passthrough</a:t>
            </a:r>
            <a:r>
              <a:rPr lang="en-US" sz="1600" i="1" dirty="0"/>
              <a:t>=yes </a:t>
            </a:r>
            <a:r>
              <a:rPr lang="en-US" sz="1600" i="1" dirty="0" err="1"/>
              <a:t>src</a:t>
            </a:r>
            <a:r>
              <a:rPr lang="en-US" sz="1600" i="1" dirty="0"/>
              <a:t>-address-list=!LAN-EXCEPTION</a:t>
            </a:r>
          </a:p>
          <a:p>
            <a:endParaRPr lang="uk-UA" sz="1600" i="1" dirty="0" smtClean="0"/>
          </a:p>
          <a:p>
            <a:r>
              <a:rPr lang="en-US" sz="1600" i="1" dirty="0" smtClean="0"/>
              <a:t>add </a:t>
            </a:r>
            <a:r>
              <a:rPr lang="en-US" sz="1600" i="1" dirty="0"/>
              <a:t>action=mark-packet chain=</a:t>
            </a:r>
            <a:r>
              <a:rPr lang="en-US" sz="1600" i="1" dirty="0" err="1"/>
              <a:t>prerouting</a:t>
            </a:r>
            <a:r>
              <a:rPr lang="en-US" sz="1600" i="1" dirty="0"/>
              <a:t> comment=LOW-UPLOAD connection-mark=LOW disabled=no </a:t>
            </a:r>
            <a:r>
              <a:rPr lang="en-US" sz="1600" i="1" dirty="0" err="1"/>
              <a:t>dst</a:t>
            </a:r>
            <a:r>
              <a:rPr lang="en-US" sz="1600" i="1" dirty="0"/>
              <a:t>-address-list=!LAN-EXCEPTION new-packet-mark=LOW-UPLOAD </a:t>
            </a:r>
            <a:r>
              <a:rPr lang="en-US" sz="1600" i="1" dirty="0" err="1"/>
              <a:t>passthrough</a:t>
            </a:r>
            <a:r>
              <a:rPr lang="en-US" sz="1600" i="1" dirty="0"/>
              <a:t>=yes </a:t>
            </a:r>
            <a:r>
              <a:rPr lang="en-US" sz="1600" i="1" dirty="0" err="1"/>
              <a:t>src</a:t>
            </a:r>
            <a:r>
              <a:rPr lang="en-US" sz="1600" i="1" dirty="0"/>
              <a:t>-address-list=LAN</a:t>
            </a:r>
          </a:p>
          <a:p>
            <a:endParaRPr lang="uk-UA" sz="1600" i="1" dirty="0" smtClean="0"/>
          </a:p>
          <a:p>
            <a:r>
              <a:rPr lang="en-US" sz="1600" i="1" dirty="0" smtClean="0"/>
              <a:t>add action=accept </a:t>
            </a:r>
            <a:r>
              <a:rPr lang="en-US" sz="1600" i="1" dirty="0"/>
              <a:t>chain=forward comment="############## END LOW #########" disabled=yes</a:t>
            </a:r>
            <a:endParaRPr lang="en-US" sz="1600" i="1" dirty="0">
              <a:effectLst/>
            </a:endParaRPr>
          </a:p>
        </p:txBody>
      </p:sp>
    </p:spTree>
    <p:extLst>
      <p:ext uri="{BB962C8B-B14F-4D97-AF65-F5344CB8AC3E}">
        <p14:creationId xmlns:p14="http://schemas.microsoft.com/office/powerpoint/2010/main" val="3205298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08" y="120402"/>
            <a:ext cx="11579383" cy="362198"/>
          </a:xfrm>
        </p:spPr>
        <p:txBody>
          <a:bodyPr>
            <a:normAutofit/>
          </a:bodyPr>
          <a:lstStyle/>
          <a:p>
            <a:pPr marL="0" indent="0">
              <a:buNone/>
            </a:pPr>
            <a:r>
              <a:rPr lang="uk-UA" sz="1600" dirty="0"/>
              <a:t>Додамо маркування трафіку </a:t>
            </a:r>
            <a:r>
              <a:rPr lang="uk-UA" sz="1600" dirty="0" smtClean="0"/>
              <a:t>NORMAL</a:t>
            </a:r>
            <a:endParaRPr lang="uk-UA" sz="1600" dirty="0"/>
          </a:p>
        </p:txBody>
      </p:sp>
      <p:sp>
        <p:nvSpPr>
          <p:cNvPr id="2" name="Rectangle 1"/>
          <p:cNvSpPr/>
          <p:nvPr/>
        </p:nvSpPr>
        <p:spPr>
          <a:xfrm>
            <a:off x="84665" y="482600"/>
            <a:ext cx="12022667" cy="6124754"/>
          </a:xfrm>
          <a:prstGeom prst="rect">
            <a:avLst/>
          </a:prstGeom>
          <a:solidFill>
            <a:schemeClr val="accent4">
              <a:lumMod val="20000"/>
              <a:lumOff val="80000"/>
            </a:schemeClr>
          </a:solidFill>
        </p:spPr>
        <p:txBody>
          <a:bodyPr wrap="square">
            <a:spAutoFit/>
          </a:bodyPr>
          <a:lstStyle/>
          <a:p>
            <a:r>
              <a:rPr lang="en-US" sz="1400" i="1" dirty="0"/>
              <a:t>/</a:t>
            </a:r>
            <a:r>
              <a:rPr lang="en-US" sz="1400" i="1" dirty="0" err="1"/>
              <a:t>ip</a:t>
            </a:r>
            <a:r>
              <a:rPr lang="en-US" sz="1400" i="1" dirty="0"/>
              <a:t> firewall </a:t>
            </a:r>
            <a:r>
              <a:rPr lang="en-US" sz="1400" i="1" dirty="0" smtClean="0"/>
              <a:t>mangle</a:t>
            </a:r>
            <a:endParaRPr lang="uk-UA" sz="1400" i="1" dirty="0" smtClean="0"/>
          </a:p>
          <a:p>
            <a:endParaRPr lang="en-US" sz="1400" i="1" dirty="0"/>
          </a:p>
          <a:p>
            <a:r>
              <a:rPr lang="en-US" sz="1400" i="1" dirty="0"/>
              <a:t>add action=accept chain=forward comment="############## NORMAL #########" </a:t>
            </a:r>
            <a:r>
              <a:rPr lang="en-US" sz="1400" i="1" dirty="0" smtClean="0"/>
              <a:t>disabled=yes</a:t>
            </a:r>
            <a:endParaRPr lang="uk-UA" sz="1400" i="1" dirty="0" smtClean="0"/>
          </a:p>
          <a:p>
            <a:endParaRPr lang="en-US" sz="1400" i="1" dirty="0"/>
          </a:p>
          <a:p>
            <a:r>
              <a:rPr lang="en-US" sz="1400" i="1" dirty="0"/>
              <a:t>add action=mark-connection chain=forward comment=HTTP disabled=no layer7-protocol=HTTP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comment=HTTPS disabled=no port=443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comment=Proxy disabled=no port=3128,8080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comment=FTP disabled=no port=20,21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comment=SMTP disabled=no port=25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comment=SMTPS disabled=no port=465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comment=IMAP disabled=no port=143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comment=POP3 disabled=no port=110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comment=POP3S disabled=no port=995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comment=IMAPS disabled=no port=993 new-connection-mark=NORMAL </a:t>
            </a:r>
            <a:r>
              <a:rPr lang="en-US" sz="1400" i="1" dirty="0" err="1"/>
              <a:t>passthrough</a:t>
            </a:r>
            <a:r>
              <a:rPr lang="en-US" sz="1400" i="1" dirty="0"/>
              <a:t>=yes </a:t>
            </a:r>
            <a:r>
              <a:rPr lang="en-US" sz="1400" i="1" dirty="0" smtClean="0"/>
              <a:t>protocol=</a:t>
            </a:r>
            <a:r>
              <a:rPr lang="en-US" sz="1400" i="1" dirty="0" err="1" smtClean="0"/>
              <a:t>tcp</a:t>
            </a:r>
            <a:endParaRPr lang="uk-UA" sz="1400" i="1" dirty="0" smtClean="0"/>
          </a:p>
          <a:p>
            <a:endParaRPr lang="en-US" sz="1400" i="1" dirty="0"/>
          </a:p>
          <a:p>
            <a:r>
              <a:rPr lang="en-US" sz="1400" i="1" dirty="0"/>
              <a:t>add action=mark-connection chain=forward comment=GIF_FILE disabled=no layer7-protocol=GIF_FILE new-connection-mark=NORMAL </a:t>
            </a:r>
            <a:r>
              <a:rPr lang="en-US" sz="1400" i="1" dirty="0" err="1" smtClean="0"/>
              <a:t>passthrough</a:t>
            </a:r>
            <a:r>
              <a:rPr lang="en-US" sz="1400" i="1" dirty="0" smtClean="0"/>
              <a:t>=yes</a:t>
            </a:r>
            <a:endParaRPr lang="uk-UA" sz="1400" i="1" dirty="0" smtClean="0"/>
          </a:p>
          <a:p>
            <a:endParaRPr lang="en-US" sz="1400" i="1" dirty="0"/>
          </a:p>
          <a:p>
            <a:r>
              <a:rPr lang="en-US" sz="1400" i="1" dirty="0"/>
              <a:t>add action=mark-connection chain=forward comment=PNG_FILE disabled=no layer7-protocol=PNG_FILE new-connection-mark=NORMAL </a:t>
            </a:r>
            <a:r>
              <a:rPr lang="en-US" sz="1400" i="1" dirty="0" err="1" smtClean="0"/>
              <a:t>passthrough</a:t>
            </a:r>
            <a:r>
              <a:rPr lang="en-US" sz="1400" i="1" dirty="0" smtClean="0"/>
              <a:t>=yes</a:t>
            </a:r>
            <a:endParaRPr lang="en-US" sz="1400" i="1" dirty="0"/>
          </a:p>
        </p:txBody>
      </p:sp>
    </p:spTree>
    <p:extLst>
      <p:ext uri="{BB962C8B-B14F-4D97-AF65-F5344CB8AC3E}">
        <p14:creationId xmlns:p14="http://schemas.microsoft.com/office/powerpoint/2010/main" val="1358584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10110"/>
            <a:ext cx="11861800" cy="2677656"/>
          </a:xfrm>
          <a:prstGeom prst="rect">
            <a:avLst/>
          </a:prstGeom>
          <a:solidFill>
            <a:schemeClr val="accent4">
              <a:lumMod val="20000"/>
              <a:lumOff val="80000"/>
            </a:schemeClr>
          </a:solidFill>
        </p:spPr>
        <p:txBody>
          <a:bodyPr wrap="square">
            <a:spAutoFit/>
          </a:bodyPr>
          <a:lstStyle/>
          <a:p>
            <a:r>
              <a:rPr lang="en-US" sz="1400" i="1" dirty="0"/>
              <a:t>add action=mark-connection chain=forward comment=JPG_FILE disabled=no layer7-protocol=JPG_FILE new-connection-mark=NORMAL </a:t>
            </a:r>
            <a:r>
              <a:rPr lang="en-US" sz="1400" i="1" dirty="0" err="1"/>
              <a:t>passthrough</a:t>
            </a:r>
            <a:r>
              <a:rPr lang="en-US" sz="1400" i="1" dirty="0"/>
              <a:t>=yes</a:t>
            </a:r>
          </a:p>
          <a:p>
            <a:endParaRPr lang="uk-UA" sz="1400" i="1" dirty="0" smtClean="0"/>
          </a:p>
          <a:p>
            <a:r>
              <a:rPr lang="en-US" sz="1400" i="1" dirty="0" smtClean="0"/>
              <a:t>add </a:t>
            </a:r>
            <a:r>
              <a:rPr lang="en-US" sz="1400" i="1" dirty="0"/>
              <a:t>action=mark-connection chain=forward comment="100Kb Connections" connection-bytes=0-100000 disabled=no new-connection-mark=NORMAL </a:t>
            </a:r>
            <a:r>
              <a:rPr lang="en-US" sz="1400" i="1" dirty="0" err="1"/>
              <a:t>passthrough</a:t>
            </a:r>
            <a:r>
              <a:rPr lang="en-US" sz="1400" i="1" dirty="0"/>
              <a:t>=yes protocol=</a:t>
            </a:r>
            <a:r>
              <a:rPr lang="en-US" sz="1400" i="1" dirty="0" err="1"/>
              <a:t>tcp</a:t>
            </a:r>
            <a:endParaRPr lang="en-US" sz="1400" i="1" dirty="0"/>
          </a:p>
          <a:p>
            <a:endParaRPr lang="uk-UA" sz="1400" i="1" dirty="0" smtClean="0"/>
          </a:p>
          <a:p>
            <a:r>
              <a:rPr lang="en-US" sz="1400" i="1" dirty="0" smtClean="0"/>
              <a:t>add </a:t>
            </a:r>
            <a:r>
              <a:rPr lang="en-US" sz="1400" i="1" dirty="0"/>
              <a:t>action=mark-packet chain=forward comment=NORMAL-DOWNLOAD connection-mark=NORMAL disabled=no </a:t>
            </a:r>
            <a:r>
              <a:rPr lang="en-US" sz="1400" i="1" dirty="0" err="1"/>
              <a:t>dst</a:t>
            </a:r>
            <a:r>
              <a:rPr lang="en-US" sz="1400" i="1" dirty="0"/>
              <a:t>-address-list=LAN new-packet-mark=NORMAL-DOWNLOAD </a:t>
            </a:r>
            <a:r>
              <a:rPr lang="en-US" sz="1400" i="1" dirty="0" err="1"/>
              <a:t>passthrough</a:t>
            </a:r>
            <a:r>
              <a:rPr lang="en-US" sz="1400" i="1" dirty="0"/>
              <a:t>=yes </a:t>
            </a:r>
            <a:r>
              <a:rPr lang="en-US" sz="1400" i="1" dirty="0" err="1"/>
              <a:t>src</a:t>
            </a:r>
            <a:r>
              <a:rPr lang="en-US" sz="1400" i="1" dirty="0"/>
              <a:t>-address-list=!LAN-EXCEPTION</a:t>
            </a:r>
          </a:p>
          <a:p>
            <a:endParaRPr lang="uk-UA" sz="1400" i="1" dirty="0" smtClean="0"/>
          </a:p>
          <a:p>
            <a:r>
              <a:rPr lang="en-US" sz="1400" i="1" dirty="0" smtClean="0"/>
              <a:t>add </a:t>
            </a:r>
            <a:r>
              <a:rPr lang="en-US" sz="1400" i="1" dirty="0"/>
              <a:t>action=mark-packet chain=</a:t>
            </a:r>
            <a:r>
              <a:rPr lang="en-US" sz="1400" i="1" dirty="0" err="1"/>
              <a:t>prerouting</a:t>
            </a:r>
            <a:r>
              <a:rPr lang="en-US" sz="1400" i="1" dirty="0"/>
              <a:t> comment=NORMAL-UPLOAD connection-mark=NORMAL disabled=no </a:t>
            </a:r>
            <a:r>
              <a:rPr lang="en-US" sz="1400" i="1" dirty="0" err="1"/>
              <a:t>dst</a:t>
            </a:r>
            <a:r>
              <a:rPr lang="en-US" sz="1400" i="1" dirty="0"/>
              <a:t>-address-list=!LAN-EXCEPTION new-packet-mark=NORMAL-UPLOAD </a:t>
            </a:r>
            <a:r>
              <a:rPr lang="en-US" sz="1400" i="1" dirty="0" err="1"/>
              <a:t>passthrough</a:t>
            </a:r>
            <a:r>
              <a:rPr lang="en-US" sz="1400" i="1" dirty="0"/>
              <a:t>=yes </a:t>
            </a:r>
            <a:r>
              <a:rPr lang="en-US" sz="1400" i="1" dirty="0" err="1"/>
              <a:t>src</a:t>
            </a:r>
            <a:r>
              <a:rPr lang="en-US" sz="1400" i="1" dirty="0"/>
              <a:t>-address-list=LAN</a:t>
            </a:r>
          </a:p>
          <a:p>
            <a:endParaRPr lang="uk-UA" sz="1400" i="1" dirty="0" smtClean="0"/>
          </a:p>
          <a:p>
            <a:r>
              <a:rPr lang="en-US" sz="1400" i="1" dirty="0" smtClean="0"/>
              <a:t>add </a:t>
            </a:r>
            <a:r>
              <a:rPr lang="en-US" sz="1400" i="1" dirty="0"/>
              <a:t>action=accept chain=forward comment="############## END NORMAL ############" disabled=yes</a:t>
            </a:r>
            <a:endParaRPr lang="uk-UA" sz="1400" i="1" dirty="0"/>
          </a:p>
        </p:txBody>
      </p:sp>
    </p:spTree>
    <p:extLst>
      <p:ext uri="{BB962C8B-B14F-4D97-AF65-F5344CB8AC3E}">
        <p14:creationId xmlns:p14="http://schemas.microsoft.com/office/powerpoint/2010/main" val="3457939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134" y="0"/>
            <a:ext cx="11579383" cy="282837"/>
          </a:xfrm>
        </p:spPr>
        <p:txBody>
          <a:bodyPr>
            <a:normAutofit fontScale="92500" lnSpcReduction="10000"/>
          </a:bodyPr>
          <a:lstStyle/>
          <a:p>
            <a:pPr marL="0" indent="0">
              <a:buNone/>
            </a:pPr>
            <a:r>
              <a:rPr lang="uk-UA" sz="1600" dirty="0"/>
              <a:t>Додамо маркування трафіку HIGH:</a:t>
            </a:r>
          </a:p>
        </p:txBody>
      </p:sp>
      <p:sp>
        <p:nvSpPr>
          <p:cNvPr id="2" name="Rectangle 1"/>
          <p:cNvSpPr/>
          <p:nvPr/>
        </p:nvSpPr>
        <p:spPr>
          <a:xfrm>
            <a:off x="104867" y="243941"/>
            <a:ext cx="12002465" cy="6124754"/>
          </a:xfrm>
          <a:prstGeom prst="rect">
            <a:avLst/>
          </a:prstGeom>
          <a:solidFill>
            <a:schemeClr val="accent4">
              <a:lumMod val="20000"/>
              <a:lumOff val="80000"/>
            </a:schemeClr>
          </a:solidFill>
        </p:spPr>
        <p:txBody>
          <a:bodyPr wrap="square">
            <a:spAutoFit/>
          </a:bodyPr>
          <a:lstStyle/>
          <a:p>
            <a:r>
              <a:rPr lang="en-US" sz="1400" i="1" dirty="0"/>
              <a:t>/</a:t>
            </a:r>
            <a:r>
              <a:rPr lang="en-US" sz="1400" i="1" dirty="0" err="1"/>
              <a:t>ip</a:t>
            </a:r>
            <a:r>
              <a:rPr lang="en-US" sz="1400" i="1" dirty="0"/>
              <a:t> firewall </a:t>
            </a:r>
            <a:r>
              <a:rPr lang="en-US" sz="1400" i="1" dirty="0" smtClean="0"/>
              <a:t>mangle</a:t>
            </a:r>
            <a:endParaRPr lang="uk-UA" sz="1400" i="1" dirty="0" smtClean="0"/>
          </a:p>
          <a:p>
            <a:r>
              <a:rPr lang="en-US" sz="1400" i="1" dirty="0" smtClean="0"/>
              <a:t>add </a:t>
            </a:r>
            <a:r>
              <a:rPr lang="en-US" sz="1400" i="1" dirty="0"/>
              <a:t>action=accept chain=forward comment="############## HIGH ############" disabled=yes</a:t>
            </a:r>
          </a:p>
          <a:p>
            <a:endParaRPr lang="uk-UA" sz="1400" i="1" dirty="0" smtClean="0"/>
          </a:p>
          <a:p>
            <a:r>
              <a:rPr lang="en-US" sz="1400" i="1" dirty="0" smtClean="0"/>
              <a:t>add </a:t>
            </a:r>
            <a:r>
              <a:rPr lang="en-US" sz="1400" i="1" dirty="0"/>
              <a:t>action=mark-connection chain=forward comment=Jabber disabled=no port=5222,5223 new-connection-mark=HIGH </a:t>
            </a:r>
            <a:r>
              <a:rPr lang="en-US" sz="1400" i="1" dirty="0" err="1"/>
              <a:t>passthrough</a:t>
            </a:r>
            <a:r>
              <a:rPr lang="en-US" sz="1400" i="1" dirty="0"/>
              <a:t>=yes protocol=</a:t>
            </a:r>
            <a:r>
              <a:rPr lang="en-US" sz="1400" i="1" dirty="0" err="1"/>
              <a:t>tcp</a:t>
            </a:r>
            <a:endParaRPr lang="en-US" sz="1400" i="1" dirty="0"/>
          </a:p>
          <a:p>
            <a:endParaRPr lang="uk-UA" sz="1400" i="1" dirty="0" smtClean="0"/>
          </a:p>
          <a:p>
            <a:r>
              <a:rPr lang="en-US" sz="1400" i="1" dirty="0" smtClean="0"/>
              <a:t>add </a:t>
            </a:r>
            <a:r>
              <a:rPr lang="en-US" sz="1400" i="1" dirty="0"/>
              <a:t>action=mark-connection chain=forward comment=IRC disabled=no port=6667-6669 new-connection-mark=HIGH </a:t>
            </a:r>
            <a:r>
              <a:rPr lang="en-US" sz="1400" i="1" dirty="0" err="1"/>
              <a:t>passthrough</a:t>
            </a:r>
            <a:r>
              <a:rPr lang="en-US" sz="1400" i="1" dirty="0"/>
              <a:t>=yes protocol=</a:t>
            </a:r>
            <a:r>
              <a:rPr lang="en-US" sz="1400" i="1" dirty="0" err="1"/>
              <a:t>tcp</a:t>
            </a:r>
            <a:endParaRPr lang="en-US" sz="1400" i="1" dirty="0"/>
          </a:p>
          <a:p>
            <a:endParaRPr lang="uk-UA" sz="1400" i="1" dirty="0" smtClean="0"/>
          </a:p>
          <a:p>
            <a:r>
              <a:rPr lang="en-US" sz="1400" i="1" dirty="0" smtClean="0"/>
              <a:t>add </a:t>
            </a:r>
            <a:r>
              <a:rPr lang="en-US" sz="1400" i="1" dirty="0"/>
              <a:t>action=mark-connection chain=forward comment=SSH disabled=no port=22 new-connection-mark=HIGH packet-size=0-1400 </a:t>
            </a:r>
            <a:r>
              <a:rPr lang="en-US" sz="1400" i="1" dirty="0" err="1"/>
              <a:t>passthrough</a:t>
            </a:r>
            <a:r>
              <a:rPr lang="en-US" sz="1400" i="1" dirty="0"/>
              <a:t>=yes protocol=</a:t>
            </a:r>
            <a:r>
              <a:rPr lang="en-US" sz="1400" i="1" dirty="0" err="1"/>
              <a:t>tcp</a:t>
            </a:r>
            <a:endParaRPr lang="en-US" sz="1400" i="1" dirty="0"/>
          </a:p>
          <a:p>
            <a:endParaRPr lang="uk-UA" sz="1400" i="1" dirty="0" smtClean="0"/>
          </a:p>
          <a:p>
            <a:r>
              <a:rPr lang="en-US" sz="1400" i="1" dirty="0" smtClean="0"/>
              <a:t>add </a:t>
            </a:r>
            <a:r>
              <a:rPr lang="en-US" sz="1400" i="1" dirty="0"/>
              <a:t>action=mark-connection chain=forward comment=TELNET disabled=no port=23 new-connection-mark=HIGH </a:t>
            </a:r>
            <a:r>
              <a:rPr lang="en-US" sz="1400" i="1" dirty="0" err="1"/>
              <a:t>passthrough</a:t>
            </a:r>
            <a:r>
              <a:rPr lang="en-US" sz="1400" i="1" dirty="0"/>
              <a:t>=yes protocol=</a:t>
            </a:r>
            <a:r>
              <a:rPr lang="en-US" sz="1400" i="1" dirty="0" err="1"/>
              <a:t>tcp</a:t>
            </a:r>
            <a:endParaRPr lang="en-US" sz="1400" i="1" dirty="0"/>
          </a:p>
          <a:p>
            <a:endParaRPr lang="uk-UA" sz="1400" i="1" dirty="0" smtClean="0"/>
          </a:p>
          <a:p>
            <a:r>
              <a:rPr lang="en-US" sz="1400" i="1" dirty="0" smtClean="0"/>
              <a:t>add </a:t>
            </a:r>
            <a:r>
              <a:rPr lang="en-US" sz="1400" i="1" dirty="0"/>
              <a:t>action=mark-connection chain=forward comment=SNMP disabled=no port=161-162 new-connection-mark=HIGH </a:t>
            </a:r>
            <a:r>
              <a:rPr lang="en-US" sz="1400" i="1" dirty="0" err="1"/>
              <a:t>passthrough</a:t>
            </a:r>
            <a:r>
              <a:rPr lang="en-US" sz="1400" i="1" dirty="0"/>
              <a:t>=yes protocol=</a:t>
            </a:r>
            <a:r>
              <a:rPr lang="en-US" sz="1400" i="1" dirty="0" err="1"/>
              <a:t>tcp</a:t>
            </a:r>
            <a:endParaRPr lang="en-US" sz="1400" i="1" dirty="0"/>
          </a:p>
          <a:p>
            <a:endParaRPr lang="uk-UA" sz="1400" i="1" dirty="0" smtClean="0"/>
          </a:p>
          <a:p>
            <a:r>
              <a:rPr lang="en-US" sz="1400" i="1" dirty="0" smtClean="0"/>
              <a:t>add </a:t>
            </a:r>
            <a:r>
              <a:rPr lang="en-US" sz="1400" i="1" dirty="0"/>
              <a:t>action=mark-connection chain=forward comment=PPTP disabled=no port=1723 new-connection-mark=HIGH </a:t>
            </a:r>
            <a:r>
              <a:rPr lang="en-US" sz="1400" i="1" dirty="0" err="1"/>
              <a:t>passthrough</a:t>
            </a:r>
            <a:r>
              <a:rPr lang="en-US" sz="1400" i="1" dirty="0"/>
              <a:t>=yes protocol=</a:t>
            </a:r>
            <a:r>
              <a:rPr lang="en-US" sz="1400" i="1" dirty="0" err="1"/>
              <a:t>tcp</a:t>
            </a:r>
            <a:endParaRPr lang="en-US" sz="1400" i="1" dirty="0"/>
          </a:p>
          <a:p>
            <a:endParaRPr lang="uk-UA" sz="1400" i="1" dirty="0" smtClean="0"/>
          </a:p>
          <a:p>
            <a:r>
              <a:rPr lang="en-US" sz="1400" i="1" dirty="0" smtClean="0"/>
              <a:t>add </a:t>
            </a:r>
            <a:r>
              <a:rPr lang="en-US" sz="1400" i="1" dirty="0"/>
              <a:t>action=mark-connection chain=forward comment=L2TP disabled=no port=1701 new-connection-mark=HIGH </a:t>
            </a:r>
            <a:r>
              <a:rPr lang="en-US" sz="1400" i="1" dirty="0" err="1"/>
              <a:t>passthrough</a:t>
            </a:r>
            <a:r>
              <a:rPr lang="en-US" sz="1400" i="1" dirty="0"/>
              <a:t>=yes protocol=</a:t>
            </a:r>
            <a:r>
              <a:rPr lang="en-US" sz="1400" i="1" dirty="0" err="1"/>
              <a:t>udp</a:t>
            </a:r>
            <a:endParaRPr lang="en-US" sz="1400" i="1" dirty="0"/>
          </a:p>
          <a:p>
            <a:endParaRPr lang="uk-UA" sz="1400" i="1" dirty="0" smtClean="0"/>
          </a:p>
          <a:p>
            <a:r>
              <a:rPr lang="en-US" sz="1400" i="1" dirty="0" smtClean="0"/>
              <a:t>add </a:t>
            </a:r>
            <a:r>
              <a:rPr lang="en-US" sz="1400" i="1" dirty="0"/>
              <a:t>action=mark-connection chain=forward comment=GRE disabled=no new-connection-mark=HIGH </a:t>
            </a:r>
            <a:r>
              <a:rPr lang="en-US" sz="1400" i="1" dirty="0" err="1"/>
              <a:t>passthrough</a:t>
            </a:r>
            <a:r>
              <a:rPr lang="en-US" sz="1400" i="1" dirty="0"/>
              <a:t>=yes protocol=</a:t>
            </a:r>
            <a:r>
              <a:rPr lang="en-US" sz="1400" i="1" dirty="0" err="1"/>
              <a:t>gre</a:t>
            </a:r>
            <a:endParaRPr lang="en-US" sz="1400" i="1" dirty="0"/>
          </a:p>
          <a:p>
            <a:endParaRPr lang="uk-UA" sz="1400" i="1" dirty="0" smtClean="0"/>
          </a:p>
          <a:p>
            <a:r>
              <a:rPr lang="en-US" sz="1400" i="1" dirty="0" smtClean="0"/>
              <a:t>add </a:t>
            </a:r>
            <a:r>
              <a:rPr lang="en-US" sz="1400" i="1" dirty="0"/>
              <a:t>action=mark-connection chain=forward comment="50Kb Connections" connection-bytes=0-50000 disabled=no new-connection-mark=HIGH </a:t>
            </a:r>
            <a:r>
              <a:rPr lang="en-US" sz="1400" i="1" dirty="0" err="1"/>
              <a:t>passthrough</a:t>
            </a:r>
            <a:r>
              <a:rPr lang="en-US" sz="1400" i="1" dirty="0"/>
              <a:t>=yes protocol=</a:t>
            </a:r>
            <a:r>
              <a:rPr lang="en-US" sz="1400" i="1" dirty="0" err="1"/>
              <a:t>tcp</a:t>
            </a:r>
            <a:endParaRPr lang="en-US" sz="1400" i="1" dirty="0"/>
          </a:p>
          <a:p>
            <a:endParaRPr lang="uk-UA" sz="1400" i="1" dirty="0" smtClean="0"/>
          </a:p>
          <a:p>
            <a:r>
              <a:rPr lang="en-US" sz="1400" i="1" dirty="0" smtClean="0"/>
              <a:t>add </a:t>
            </a:r>
            <a:r>
              <a:rPr lang="en-US" sz="1400" i="1" dirty="0"/>
              <a:t>action=mark-packet chain=forward comment=HIGH-DOWNLOAD connection-mark=HIGH disabled=no </a:t>
            </a:r>
            <a:r>
              <a:rPr lang="en-US" sz="1400" i="1" dirty="0" err="1"/>
              <a:t>dst</a:t>
            </a:r>
            <a:r>
              <a:rPr lang="en-US" sz="1400" i="1" dirty="0"/>
              <a:t>-address-list=LAN new-packet-mark=HIGH-DOWNLOAD </a:t>
            </a:r>
            <a:r>
              <a:rPr lang="en-US" sz="1400" i="1" dirty="0" err="1"/>
              <a:t>passthrough</a:t>
            </a:r>
            <a:r>
              <a:rPr lang="en-US" sz="1400" i="1" dirty="0"/>
              <a:t>=yes </a:t>
            </a:r>
            <a:r>
              <a:rPr lang="en-US" sz="1400" i="1" dirty="0" err="1"/>
              <a:t>src</a:t>
            </a:r>
            <a:r>
              <a:rPr lang="en-US" sz="1400" i="1" dirty="0"/>
              <a:t>-address-list=!LAN-EXCEPTION</a:t>
            </a:r>
          </a:p>
          <a:p>
            <a:endParaRPr lang="uk-UA" sz="1400" i="1" dirty="0" smtClean="0"/>
          </a:p>
          <a:p>
            <a:r>
              <a:rPr lang="en-US" sz="1400" i="1" dirty="0" smtClean="0"/>
              <a:t>add </a:t>
            </a:r>
            <a:r>
              <a:rPr lang="en-US" sz="1400" i="1" dirty="0"/>
              <a:t>action=mark-packet chain=</a:t>
            </a:r>
            <a:r>
              <a:rPr lang="en-US" sz="1400" i="1" dirty="0" err="1"/>
              <a:t>prerouting</a:t>
            </a:r>
            <a:r>
              <a:rPr lang="en-US" sz="1400" i="1" dirty="0"/>
              <a:t> comment=HIGH-UPLOAD connection-mark=HIGH disabled=no </a:t>
            </a:r>
            <a:r>
              <a:rPr lang="en-US" sz="1400" i="1" dirty="0" err="1"/>
              <a:t>dst</a:t>
            </a:r>
            <a:r>
              <a:rPr lang="en-US" sz="1400" i="1" dirty="0"/>
              <a:t>-address-list=!LAN-EXCEPTION new-packet-mark=HIGH-UPLOAD </a:t>
            </a:r>
            <a:r>
              <a:rPr lang="en-US" sz="1400" i="1" dirty="0" err="1"/>
              <a:t>passthrough</a:t>
            </a:r>
            <a:r>
              <a:rPr lang="en-US" sz="1400" i="1" dirty="0"/>
              <a:t>=yes </a:t>
            </a:r>
            <a:r>
              <a:rPr lang="en-US" sz="1400" i="1" dirty="0" err="1"/>
              <a:t>src</a:t>
            </a:r>
            <a:r>
              <a:rPr lang="en-US" sz="1400" i="1" dirty="0"/>
              <a:t>-address-list=LAN</a:t>
            </a:r>
          </a:p>
          <a:p>
            <a:r>
              <a:rPr lang="en-US" sz="1400" i="1" dirty="0" smtClean="0"/>
              <a:t>add </a:t>
            </a:r>
            <a:r>
              <a:rPr lang="en-US" sz="1400" i="1" dirty="0"/>
              <a:t>action=accept chain=forward comment="############## END HIGH ##########" disabled=yes</a:t>
            </a:r>
            <a:endParaRPr lang="en-US" sz="1400" i="1" dirty="0">
              <a:effectLst/>
            </a:endParaRPr>
          </a:p>
        </p:txBody>
      </p:sp>
    </p:spTree>
    <p:extLst>
      <p:ext uri="{BB962C8B-B14F-4D97-AF65-F5344CB8AC3E}">
        <p14:creationId xmlns:p14="http://schemas.microsoft.com/office/powerpoint/2010/main" val="1855092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18" y="0"/>
            <a:ext cx="12039182" cy="6292158"/>
          </a:xfrm>
        </p:spPr>
        <p:txBody>
          <a:bodyPr>
            <a:normAutofit/>
          </a:bodyPr>
          <a:lstStyle/>
          <a:p>
            <a:pPr marL="0" indent="0">
              <a:buNone/>
            </a:pPr>
            <a:r>
              <a:rPr lang="uk-UA" sz="1600" dirty="0"/>
              <a:t>Додамо маркування трафіку SUPER-HIGH:</a:t>
            </a:r>
          </a:p>
        </p:txBody>
      </p:sp>
      <p:sp>
        <p:nvSpPr>
          <p:cNvPr id="2" name="Rectangle 1"/>
          <p:cNvSpPr/>
          <p:nvPr/>
        </p:nvSpPr>
        <p:spPr>
          <a:xfrm>
            <a:off x="152818" y="382848"/>
            <a:ext cx="11895249" cy="5262979"/>
          </a:xfrm>
          <a:prstGeom prst="rect">
            <a:avLst/>
          </a:prstGeom>
          <a:solidFill>
            <a:schemeClr val="accent4">
              <a:lumMod val="20000"/>
              <a:lumOff val="80000"/>
            </a:schemeClr>
          </a:solidFill>
        </p:spPr>
        <p:txBody>
          <a:bodyPr wrap="square">
            <a:spAutoFit/>
          </a:bodyPr>
          <a:lstStyle/>
          <a:p>
            <a:r>
              <a:rPr lang="en-US" sz="1400" i="1" dirty="0"/>
              <a:t>/</a:t>
            </a:r>
            <a:r>
              <a:rPr lang="en-US" sz="1400" i="1" dirty="0" err="1"/>
              <a:t>ip</a:t>
            </a:r>
            <a:r>
              <a:rPr lang="en-US" sz="1400" i="1" dirty="0"/>
              <a:t> firewall </a:t>
            </a:r>
            <a:r>
              <a:rPr lang="en-US" sz="1400" i="1" dirty="0" smtClean="0"/>
              <a:t>mangle</a:t>
            </a:r>
            <a:endParaRPr lang="uk-UA" sz="1400" i="1" dirty="0" smtClean="0"/>
          </a:p>
          <a:p>
            <a:endParaRPr lang="en-US" sz="1400" i="1" dirty="0"/>
          </a:p>
          <a:p>
            <a:r>
              <a:rPr lang="en-US" sz="1400" i="1" dirty="0"/>
              <a:t>add action=accept chain=forward comment="############## SUPER-HIGH ##########" </a:t>
            </a:r>
            <a:r>
              <a:rPr lang="en-US" sz="1400" i="1" dirty="0" smtClean="0"/>
              <a:t>disabled=yes</a:t>
            </a:r>
            <a:endParaRPr lang="uk-UA" sz="1400" i="1" dirty="0" smtClean="0"/>
          </a:p>
          <a:p>
            <a:endParaRPr lang="en-US" sz="1400" i="1" dirty="0"/>
          </a:p>
          <a:p>
            <a:r>
              <a:rPr lang="en-US" sz="1400" i="1" dirty="0"/>
              <a:t>add action=mark-connection chain=forward comment=</a:t>
            </a:r>
            <a:r>
              <a:rPr lang="en-US" sz="1400" b="1" i="1" dirty="0" err="1"/>
              <a:t>CounterStrike</a:t>
            </a:r>
            <a:r>
              <a:rPr lang="en-US" sz="1400" i="1" dirty="0"/>
              <a:t> disabled=no port=</a:t>
            </a:r>
            <a:r>
              <a:rPr lang="en-US" sz="1400" b="1" i="1" dirty="0"/>
              <a:t>27005,27014-27025,27035,52046-52048,52146</a:t>
            </a:r>
            <a:r>
              <a:rPr lang="en-US" sz="1400" i="1" dirty="0"/>
              <a:t> new-connection-mark=SUPER-HIGH </a:t>
            </a:r>
            <a:r>
              <a:rPr lang="en-US" sz="1400" i="1" dirty="0" err="1"/>
              <a:t>passthrough</a:t>
            </a:r>
            <a:r>
              <a:rPr lang="en-US" sz="1400" i="1" dirty="0"/>
              <a:t>=yes protocol=</a:t>
            </a:r>
            <a:r>
              <a:rPr lang="en-US" sz="1400" b="1" i="1" dirty="0" err="1"/>
              <a:t>udp</a:t>
            </a:r>
            <a:endParaRPr lang="en-US" sz="1400" i="1" dirty="0"/>
          </a:p>
          <a:p>
            <a:r>
              <a:rPr lang="en-US" sz="1400" i="1" dirty="0" smtClean="0"/>
              <a:t>add </a:t>
            </a:r>
            <a:r>
              <a:rPr lang="en-US" sz="1400" i="1" dirty="0"/>
              <a:t>action=mark-connection chain=forward comment=DNS disabled=no port=53 new-connection-mark=SUPER-HIGH </a:t>
            </a:r>
            <a:r>
              <a:rPr lang="en-US" sz="1400" i="1" dirty="0" err="1"/>
              <a:t>passthrough</a:t>
            </a:r>
            <a:r>
              <a:rPr lang="en-US" sz="1400" i="1" dirty="0"/>
              <a:t>=yes protocol=</a:t>
            </a:r>
            <a:r>
              <a:rPr lang="en-US" sz="1400" i="1" dirty="0" err="1"/>
              <a:t>tcp</a:t>
            </a:r>
            <a:r>
              <a:rPr lang="en-US" sz="1400" i="1" dirty="0"/>
              <a:t> </a:t>
            </a:r>
            <a:r>
              <a:rPr lang="en-US" sz="1400" i="1" dirty="0" err="1"/>
              <a:t>src</a:t>
            </a:r>
            <a:r>
              <a:rPr lang="en-US" sz="1400" i="1" dirty="0"/>
              <a:t>-port=53</a:t>
            </a:r>
          </a:p>
          <a:p>
            <a:r>
              <a:rPr lang="en-US" sz="1400" i="1" dirty="0"/>
              <a:t>add action=mark-connection chain=forward comment=DNS disabled=no port=53 new-connection-mark=SUPER-HIGH </a:t>
            </a:r>
            <a:r>
              <a:rPr lang="en-US" sz="1400" i="1" dirty="0" err="1"/>
              <a:t>passthrough</a:t>
            </a:r>
            <a:r>
              <a:rPr lang="en-US" sz="1400" i="1" dirty="0"/>
              <a:t>=yes protocol=</a:t>
            </a:r>
            <a:r>
              <a:rPr lang="en-US" sz="1400" i="1" dirty="0" err="1"/>
              <a:t>tcp</a:t>
            </a:r>
            <a:endParaRPr lang="en-US" sz="1400" i="1" dirty="0"/>
          </a:p>
          <a:p>
            <a:r>
              <a:rPr lang="en-US" sz="1400" i="1" dirty="0"/>
              <a:t>add action=mark-connection chain=forward comment=DNS disabled=no port=53 new-connection-mark=SUPER-HIGH </a:t>
            </a:r>
            <a:r>
              <a:rPr lang="en-US" sz="1400" i="1" dirty="0" err="1"/>
              <a:t>passthrough</a:t>
            </a:r>
            <a:r>
              <a:rPr lang="en-US" sz="1400" i="1" dirty="0"/>
              <a:t>=yes protocol=</a:t>
            </a:r>
            <a:r>
              <a:rPr lang="en-US" sz="1400" i="1" dirty="0" err="1"/>
              <a:t>udp</a:t>
            </a:r>
            <a:endParaRPr lang="en-US" sz="1400" i="1" dirty="0"/>
          </a:p>
          <a:p>
            <a:r>
              <a:rPr lang="en-US" sz="1400" i="1" dirty="0"/>
              <a:t>add action=mark-connection chain=forward comment=NNTP disabled=no port=119 new-connection-mark=SUPER-HIGH </a:t>
            </a:r>
            <a:r>
              <a:rPr lang="en-US" sz="1400" i="1" dirty="0" err="1"/>
              <a:t>passthrough</a:t>
            </a:r>
            <a:r>
              <a:rPr lang="en-US" sz="1400" i="1" dirty="0"/>
              <a:t>=yes protocol=</a:t>
            </a:r>
            <a:r>
              <a:rPr lang="en-US" sz="1400" i="1" dirty="0" err="1"/>
              <a:t>tcp</a:t>
            </a:r>
            <a:endParaRPr lang="en-US" sz="1400" i="1" dirty="0"/>
          </a:p>
          <a:p>
            <a:r>
              <a:rPr lang="en-US" sz="1400" i="1" dirty="0"/>
              <a:t>add action=mark-connection chain=forward comment=</a:t>
            </a:r>
            <a:r>
              <a:rPr lang="en-US" sz="1400" i="1" dirty="0" err="1"/>
              <a:t>Winbox</a:t>
            </a:r>
            <a:r>
              <a:rPr lang="en-US" sz="1400" i="1" dirty="0"/>
              <a:t> disabled=no port=8291 new-connection-mark=SUPER-HIGH </a:t>
            </a:r>
            <a:r>
              <a:rPr lang="en-US" sz="1400" i="1" dirty="0" err="1"/>
              <a:t>passthrough</a:t>
            </a:r>
            <a:r>
              <a:rPr lang="en-US" sz="1400" i="1" dirty="0"/>
              <a:t>=yes protocol=</a:t>
            </a:r>
            <a:r>
              <a:rPr lang="en-US" sz="1400" i="1" dirty="0" err="1"/>
              <a:t>tcp</a:t>
            </a:r>
            <a:endParaRPr lang="en-US" sz="1400" i="1" dirty="0"/>
          </a:p>
          <a:p>
            <a:r>
              <a:rPr lang="en-US" sz="1400" i="1" dirty="0"/>
              <a:t>add action=mark-connection chain=forward comment=</a:t>
            </a:r>
            <a:r>
              <a:rPr lang="en-US" sz="1400" i="1" dirty="0" err="1"/>
              <a:t>ntp</a:t>
            </a:r>
            <a:r>
              <a:rPr lang="en-US" sz="1400" i="1" dirty="0"/>
              <a:t> disabled=no port=123 new-connection-mark=SUPER-HIGH </a:t>
            </a:r>
            <a:r>
              <a:rPr lang="en-US" sz="1400" i="1" dirty="0" err="1"/>
              <a:t>passthrough</a:t>
            </a:r>
            <a:r>
              <a:rPr lang="en-US" sz="1400" i="1" dirty="0"/>
              <a:t>=yes protocol=</a:t>
            </a:r>
            <a:r>
              <a:rPr lang="en-US" sz="1400" i="1" dirty="0" err="1"/>
              <a:t>udp</a:t>
            </a:r>
            <a:endParaRPr lang="en-US" sz="1400" i="1" dirty="0"/>
          </a:p>
          <a:p>
            <a:r>
              <a:rPr lang="en-US" sz="1400" i="1" dirty="0"/>
              <a:t>add action=mark-connection chain=forward comment=VNC disabled=no port=5900-5901 new-connection-mark=SUPER-HIGH </a:t>
            </a:r>
            <a:r>
              <a:rPr lang="en-US" sz="1400" i="1" dirty="0" err="1"/>
              <a:t>passthrough</a:t>
            </a:r>
            <a:r>
              <a:rPr lang="en-US" sz="1400" i="1" dirty="0"/>
              <a:t>=yes protocol=</a:t>
            </a:r>
            <a:r>
              <a:rPr lang="en-US" sz="1400" i="1" dirty="0" err="1"/>
              <a:t>tcp</a:t>
            </a:r>
            <a:endParaRPr lang="en-US" sz="1400" i="1" dirty="0"/>
          </a:p>
          <a:p>
            <a:r>
              <a:rPr lang="en-US" sz="1400" i="1" dirty="0"/>
              <a:t>add action=mark-connection chain=forward comment=RDP disabled=no port=3389 new-connection-mark=SUPER-HIGH </a:t>
            </a:r>
            <a:r>
              <a:rPr lang="en-US" sz="1400" i="1" dirty="0" err="1"/>
              <a:t>passthrough</a:t>
            </a:r>
            <a:r>
              <a:rPr lang="en-US" sz="1400" i="1" dirty="0"/>
              <a:t>=yes protocol=</a:t>
            </a:r>
            <a:r>
              <a:rPr lang="en-US" sz="1400" i="1" dirty="0" err="1"/>
              <a:t>tcp</a:t>
            </a:r>
            <a:endParaRPr lang="en-US" sz="1400" i="1" dirty="0"/>
          </a:p>
          <a:p>
            <a:r>
              <a:rPr lang="en-US" sz="1400" i="1" dirty="0"/>
              <a:t>add action=mark-connection chain=forward comment=PING disabled=no new-connection-mark=SUPER-HIGH </a:t>
            </a:r>
            <a:r>
              <a:rPr lang="en-US" sz="1400" i="1" dirty="0" err="1"/>
              <a:t>passthrough</a:t>
            </a:r>
            <a:r>
              <a:rPr lang="en-US" sz="1400" i="1" dirty="0"/>
              <a:t>=yes protocol=</a:t>
            </a:r>
            <a:r>
              <a:rPr lang="en-US" sz="1400" i="1" dirty="0" err="1"/>
              <a:t>icmp</a:t>
            </a:r>
            <a:endParaRPr lang="en-US" sz="1400" i="1" dirty="0"/>
          </a:p>
          <a:p>
            <a:endParaRPr lang="uk-UA" sz="1400" i="1" dirty="0" smtClean="0"/>
          </a:p>
          <a:p>
            <a:r>
              <a:rPr lang="en-US" sz="1400" i="1" dirty="0" smtClean="0"/>
              <a:t>add </a:t>
            </a:r>
            <a:r>
              <a:rPr lang="en-US" sz="1400" i="1" dirty="0"/>
              <a:t>action=mark-connection chain=forward comment="5Kb Connections" connection-bytes=0-5000 disabled=no new-connection-mark=SUPER-HIGH </a:t>
            </a:r>
            <a:r>
              <a:rPr lang="en-US" sz="1400" i="1" dirty="0" err="1"/>
              <a:t>passthrough</a:t>
            </a:r>
            <a:r>
              <a:rPr lang="en-US" sz="1400" i="1" dirty="0"/>
              <a:t>=yes protocol=</a:t>
            </a:r>
            <a:r>
              <a:rPr lang="en-US" sz="1400" i="1" dirty="0" err="1"/>
              <a:t>tcp</a:t>
            </a:r>
            <a:endParaRPr lang="en-US" sz="1400" i="1" dirty="0"/>
          </a:p>
          <a:p>
            <a:endParaRPr lang="uk-UA" sz="1400" i="1" dirty="0" smtClean="0"/>
          </a:p>
          <a:p>
            <a:r>
              <a:rPr lang="en-US" sz="1400" i="1" dirty="0" smtClean="0"/>
              <a:t>add </a:t>
            </a:r>
            <a:r>
              <a:rPr lang="en-US" sz="1400" i="1" dirty="0"/>
              <a:t>action=mark-packet chain=forward comment=SUPER-HIGH-DOWNLOAD connection-mark=SUPER-HIGH disabled=no </a:t>
            </a:r>
            <a:r>
              <a:rPr lang="en-US" sz="1400" i="1" dirty="0" err="1"/>
              <a:t>dst</a:t>
            </a:r>
            <a:r>
              <a:rPr lang="en-US" sz="1400" i="1" dirty="0"/>
              <a:t>-address-list=LAN new-packet-mark=SUPER-HIGH-DOWNLOAD </a:t>
            </a:r>
            <a:r>
              <a:rPr lang="en-US" sz="1400" i="1" dirty="0" err="1"/>
              <a:t>passthrough</a:t>
            </a:r>
            <a:r>
              <a:rPr lang="en-US" sz="1400" i="1" dirty="0"/>
              <a:t>=yes </a:t>
            </a:r>
            <a:r>
              <a:rPr lang="en-US" sz="1400" i="1" dirty="0" err="1"/>
              <a:t>src</a:t>
            </a:r>
            <a:r>
              <a:rPr lang="en-US" sz="1400" i="1" dirty="0"/>
              <a:t>-address-list=!LAN-EXCEPTION</a:t>
            </a:r>
          </a:p>
          <a:p>
            <a:r>
              <a:rPr lang="en-US" sz="1400" i="1" dirty="0" smtClean="0"/>
              <a:t>add </a:t>
            </a:r>
            <a:r>
              <a:rPr lang="en-US" sz="1400" i="1" dirty="0"/>
              <a:t>action=mark-packet chain=</a:t>
            </a:r>
            <a:r>
              <a:rPr lang="en-US" sz="1400" i="1" dirty="0" err="1"/>
              <a:t>prerouting</a:t>
            </a:r>
            <a:r>
              <a:rPr lang="en-US" sz="1400" i="1" dirty="0"/>
              <a:t> comment=SUPER-HIGH-UPLOAD connection-mark=SUPER-HIGH disabled=no </a:t>
            </a:r>
            <a:r>
              <a:rPr lang="en-US" sz="1400" i="1" dirty="0" err="1"/>
              <a:t>dst</a:t>
            </a:r>
            <a:r>
              <a:rPr lang="en-US" sz="1400" i="1" dirty="0"/>
              <a:t>-address-list=!LAN-EXCEPTION new-packet-mark=SUPER-HIGH-UPLOAD </a:t>
            </a:r>
            <a:r>
              <a:rPr lang="en-US" sz="1400" i="1" dirty="0" err="1"/>
              <a:t>passthrough</a:t>
            </a:r>
            <a:r>
              <a:rPr lang="en-US" sz="1400" i="1" dirty="0"/>
              <a:t>=yes </a:t>
            </a:r>
            <a:r>
              <a:rPr lang="en-US" sz="1400" i="1" dirty="0" err="1"/>
              <a:t>src</a:t>
            </a:r>
            <a:r>
              <a:rPr lang="en-US" sz="1400" i="1" dirty="0"/>
              <a:t>-address-list=LAN</a:t>
            </a:r>
          </a:p>
          <a:p>
            <a:r>
              <a:rPr lang="en-US" sz="1400" i="1" dirty="0" smtClean="0"/>
              <a:t>add </a:t>
            </a:r>
            <a:r>
              <a:rPr lang="en-US" sz="1400" i="1" dirty="0"/>
              <a:t>action=accept chain=forward comment="############## END SUPER-HIGH ##########" disabled=yes</a:t>
            </a:r>
            <a:endParaRPr lang="en-US" sz="1400" i="1" dirty="0">
              <a:effectLst/>
            </a:endParaRPr>
          </a:p>
        </p:txBody>
      </p:sp>
      <p:sp>
        <p:nvSpPr>
          <p:cNvPr id="4" name="Rectangle 3"/>
          <p:cNvSpPr/>
          <p:nvPr/>
        </p:nvSpPr>
        <p:spPr>
          <a:xfrm>
            <a:off x="144143" y="6028675"/>
            <a:ext cx="11903924" cy="738664"/>
          </a:xfrm>
          <a:prstGeom prst="rect">
            <a:avLst/>
          </a:prstGeom>
        </p:spPr>
        <p:txBody>
          <a:bodyPr wrap="square">
            <a:spAutoFit/>
          </a:bodyPr>
          <a:lstStyle/>
          <a:p>
            <a:r>
              <a:rPr lang="uk-UA" sz="1400" i="1" dirty="0"/>
              <a:t>Щоб в онлайн грі CounterStrike не було лагів (запізнювань), </a:t>
            </a:r>
            <a:r>
              <a:rPr lang="uk-UA" sz="1400" i="1" dirty="0" smtClean="0"/>
              <a:t>додано її </a:t>
            </a:r>
            <a:r>
              <a:rPr lang="uk-UA" sz="1400" i="1" dirty="0"/>
              <a:t>порти 27005,27014-27025,27035,52046-52048,52146, протокол udp і </a:t>
            </a:r>
            <a:r>
              <a:rPr lang="uk-UA" sz="1400" i="1" dirty="0" smtClean="0"/>
              <a:t>з'єднання відмічено, </a:t>
            </a:r>
            <a:r>
              <a:rPr lang="uk-UA" sz="1400" i="1" dirty="0"/>
              <a:t>як SUPER-HIGH. Якщо вам потрібно додати іншу онлайн гру, дізнайтеся які порти та протокол вона використовує, та додайте своє правило.</a:t>
            </a:r>
          </a:p>
        </p:txBody>
      </p:sp>
    </p:spTree>
    <p:extLst>
      <p:ext uri="{BB962C8B-B14F-4D97-AF65-F5344CB8AC3E}">
        <p14:creationId xmlns:p14="http://schemas.microsoft.com/office/powerpoint/2010/main" val="409375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У меню IP - Firewall на вкладці Mangle з'являться додані правила маркування трафіку.</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699" y="615950"/>
            <a:ext cx="5871633" cy="6219950"/>
          </a:xfrm>
          <a:prstGeom prst="rect">
            <a:avLst/>
          </a:prstGeom>
        </p:spPr>
      </p:pic>
    </p:spTree>
    <p:extLst>
      <p:ext uri="{BB962C8B-B14F-4D97-AF65-F5344CB8AC3E}">
        <p14:creationId xmlns:p14="http://schemas.microsoft.com/office/powerpoint/2010/main" val="341181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Для кожної черги </a:t>
            </a:r>
            <a:r>
              <a:rPr lang="uk-UA" sz="1600" dirty="0" smtClean="0"/>
              <a:t>можна визначити </a:t>
            </a:r>
            <a:r>
              <a:rPr lang="uk-UA" sz="1600" dirty="0"/>
              <a:t>два обмеження швидкості: </a:t>
            </a:r>
            <a:endParaRPr lang="uk-UA" sz="1600" dirty="0" smtClean="0"/>
          </a:p>
          <a:p>
            <a:r>
              <a:rPr lang="en-US" sz="1600" b="1" dirty="0" smtClean="0"/>
              <a:t>CIR</a:t>
            </a:r>
            <a:r>
              <a:rPr lang="en-US" sz="1600" dirty="0" smtClean="0"/>
              <a:t> </a:t>
            </a:r>
            <a:r>
              <a:rPr lang="en-US" sz="1600" dirty="0"/>
              <a:t>(Committed Information Rate) – (</a:t>
            </a:r>
            <a:r>
              <a:rPr lang="en-US" sz="1600" b="1" dirty="0"/>
              <a:t>limit-at</a:t>
            </a:r>
            <a:r>
              <a:rPr lang="en-US" sz="1600" dirty="0"/>
              <a:t> </a:t>
            </a:r>
            <a:r>
              <a:rPr lang="ru-RU" sz="1600" dirty="0" smtClean="0"/>
              <a:t>в</a:t>
            </a:r>
            <a:r>
              <a:rPr lang="en-US" sz="1600" dirty="0" smtClean="0"/>
              <a:t> </a:t>
            </a:r>
            <a:r>
              <a:rPr lang="en-US" sz="1600" dirty="0" err="1"/>
              <a:t>RouterOS</a:t>
            </a:r>
            <a:r>
              <a:rPr lang="en-US" sz="1600" dirty="0"/>
              <a:t>) </a:t>
            </a:r>
            <a:r>
              <a:rPr lang="uk-UA" sz="1600" dirty="0"/>
              <a:t>найгірший сценарій, потік отримає цю швидкість трафіку незалежно від інших потоків трафіку. У будь-який момент пропускна спроможність не повинна опускатися нижче цієї дозволеної швидкості</a:t>
            </a:r>
            <a:r>
              <a:rPr lang="en-US" sz="1600" dirty="0" smtClean="0"/>
              <a:t>.</a:t>
            </a:r>
            <a:endParaRPr lang="en-US" sz="1600" dirty="0"/>
          </a:p>
          <a:p>
            <a:r>
              <a:rPr lang="en-US" sz="1600" b="1" dirty="0"/>
              <a:t>MIR</a:t>
            </a:r>
            <a:r>
              <a:rPr lang="en-US" sz="1600" dirty="0"/>
              <a:t> (Maximum Information Rate) – (</a:t>
            </a:r>
            <a:r>
              <a:rPr lang="en-US" sz="1600" b="1" dirty="0"/>
              <a:t>max-limit</a:t>
            </a:r>
            <a:r>
              <a:rPr lang="en-US" sz="1600" dirty="0"/>
              <a:t> </a:t>
            </a:r>
            <a:r>
              <a:rPr lang="en-US" sz="1600" dirty="0" err="1" smtClean="0"/>
              <a:t>i</a:t>
            </a:r>
            <a:r>
              <a:rPr lang="ru-RU" sz="1600" dirty="0" smtClean="0"/>
              <a:t>в</a:t>
            </a:r>
            <a:r>
              <a:rPr lang="en-US" sz="1600" dirty="0" smtClean="0"/>
              <a:t> </a:t>
            </a:r>
            <a:r>
              <a:rPr lang="en-US" sz="1600" dirty="0" err="1"/>
              <a:t>RouterOS</a:t>
            </a:r>
            <a:r>
              <a:rPr lang="en-US" sz="1600" dirty="0"/>
              <a:t>) </a:t>
            </a:r>
            <a:r>
              <a:rPr lang="uk-UA" sz="1600" dirty="0"/>
              <a:t>найкращий сценарій, максимальна доступна швидкість передачі даних для потоку, якщо є вільна будь-яка частина пропускної здатності</a:t>
            </a:r>
            <a:r>
              <a:rPr lang="en-US" sz="1600" dirty="0" smtClean="0"/>
              <a:t>.</a:t>
            </a:r>
            <a:endParaRPr lang="ru-RU" sz="1600" dirty="0" smtClean="0"/>
          </a:p>
          <a:p>
            <a:pPr marL="0" indent="0">
              <a:buNone/>
            </a:pPr>
            <a:endParaRPr lang="ru-RU" sz="1600" dirty="0" smtClean="0"/>
          </a:p>
          <a:p>
            <a:pPr marL="0" indent="0" algn="ctr">
              <a:buNone/>
            </a:pPr>
            <a:r>
              <a:rPr lang="uk-UA" sz="1600" b="1" dirty="0" smtClean="0"/>
              <a:t>Проста черга (</a:t>
            </a:r>
            <a:r>
              <a:rPr lang="en-US" sz="1600" b="1" dirty="0" smtClean="0"/>
              <a:t>Simple Queue</a:t>
            </a:r>
            <a:r>
              <a:rPr lang="uk-UA" sz="1600" b="1" dirty="0" smtClean="0"/>
              <a:t>)</a:t>
            </a:r>
            <a:endParaRPr lang="en-US" sz="1600" b="1" dirty="0"/>
          </a:p>
          <a:p>
            <a:pPr marL="0" indent="0">
              <a:buNone/>
            </a:pPr>
            <a:endParaRPr lang="uk-UA" sz="1600" dirty="0"/>
          </a:p>
        </p:txBody>
      </p:sp>
      <p:pic>
        <p:nvPicPr>
          <p:cNvPr id="2" name="Picture 1"/>
          <p:cNvPicPr>
            <a:picLocks noChangeAspect="1"/>
          </p:cNvPicPr>
          <p:nvPr/>
        </p:nvPicPr>
        <p:blipFill>
          <a:blip r:embed="rId2"/>
          <a:stretch>
            <a:fillRect/>
          </a:stretch>
        </p:blipFill>
        <p:spPr>
          <a:xfrm>
            <a:off x="610128" y="2440516"/>
            <a:ext cx="1438275" cy="419100"/>
          </a:xfrm>
          <a:prstGeom prst="rect">
            <a:avLst/>
          </a:prstGeom>
          <a:ln>
            <a:solidFill>
              <a:schemeClr val="tx1"/>
            </a:solidFill>
          </a:ln>
        </p:spPr>
      </p:pic>
      <p:sp>
        <p:nvSpPr>
          <p:cNvPr id="4" name="Rectangle 3"/>
          <p:cNvSpPr/>
          <p:nvPr/>
        </p:nvSpPr>
        <p:spPr>
          <a:xfrm>
            <a:off x="398350" y="3008406"/>
            <a:ext cx="11579383" cy="2308324"/>
          </a:xfrm>
          <a:prstGeom prst="rect">
            <a:avLst/>
          </a:prstGeom>
        </p:spPr>
        <p:txBody>
          <a:bodyPr wrap="square">
            <a:spAutoFit/>
          </a:bodyPr>
          <a:lstStyle/>
          <a:p>
            <a:r>
              <a:rPr lang="uk-UA" sz="1600" dirty="0"/>
              <a:t>Проста черга – це простий спосіб обмежити трафік для певної цілі. Крім того, </a:t>
            </a:r>
            <a:r>
              <a:rPr lang="uk-UA" sz="1600" dirty="0" smtClean="0"/>
              <a:t>прості </a:t>
            </a:r>
            <a:r>
              <a:rPr lang="uk-UA" sz="1600" dirty="0"/>
              <a:t>черги </a:t>
            </a:r>
            <a:r>
              <a:rPr lang="uk-UA" sz="1600" dirty="0" smtClean="0"/>
              <a:t>можна використовувати для </a:t>
            </a:r>
            <a:r>
              <a:rPr lang="uk-UA" sz="1600" dirty="0"/>
              <a:t>створення розширених програм QoS. </a:t>
            </a:r>
            <a:endParaRPr lang="uk-UA" sz="1600" dirty="0" smtClean="0"/>
          </a:p>
          <a:p>
            <a:endParaRPr lang="uk-UA" sz="1600" dirty="0" smtClean="0"/>
          </a:p>
          <a:p>
            <a:r>
              <a:rPr lang="uk-UA" sz="1600" dirty="0" smtClean="0"/>
              <a:t>Вони </a:t>
            </a:r>
            <a:r>
              <a:rPr lang="uk-UA" sz="1600" dirty="0"/>
              <a:t>мають корисні інтегровані функції: </a:t>
            </a:r>
            <a:endParaRPr lang="uk-UA" sz="1600" dirty="0" smtClean="0"/>
          </a:p>
          <a:p>
            <a:pPr marL="285750" indent="-285750">
              <a:buFont typeface="Arial" panose="020B0604020202020204" pitchFamily="34" charset="0"/>
              <a:buChar char="•"/>
            </a:pPr>
            <a:r>
              <a:rPr lang="uk-UA" sz="1600" dirty="0" smtClean="0"/>
              <a:t>черги </a:t>
            </a:r>
            <a:r>
              <a:rPr lang="uk-UA" sz="1600" dirty="0"/>
              <a:t>однорангового трафіку; </a:t>
            </a:r>
            <a:endParaRPr lang="uk-UA" sz="1600" dirty="0" smtClean="0"/>
          </a:p>
          <a:p>
            <a:pPr marL="285750" indent="-285750">
              <a:buFont typeface="Arial" panose="020B0604020202020204" pitchFamily="34" charset="0"/>
              <a:buChar char="•"/>
            </a:pPr>
            <a:r>
              <a:rPr lang="uk-UA" sz="1600" dirty="0" smtClean="0"/>
              <a:t>застосування </a:t>
            </a:r>
            <a:r>
              <a:rPr lang="uk-UA" sz="1600" dirty="0"/>
              <a:t>правил черги на обраних інтервалах часу; </a:t>
            </a:r>
            <a:endParaRPr lang="uk-UA" sz="1600" dirty="0" smtClean="0"/>
          </a:p>
          <a:p>
            <a:pPr marL="285750" indent="-285750">
              <a:buFont typeface="Arial" panose="020B0604020202020204" pitchFamily="34" charset="0"/>
              <a:buChar char="•"/>
            </a:pPr>
            <a:r>
              <a:rPr lang="uk-UA" sz="1600" dirty="0" smtClean="0"/>
              <a:t>визначення </a:t>
            </a:r>
            <a:r>
              <a:rPr lang="uk-UA" sz="1600" dirty="0"/>
              <a:t>пріоритетів</a:t>
            </a:r>
            <a:r>
              <a:rPr lang="uk-UA" sz="1600" dirty="0" smtClean="0"/>
              <a:t>;</a:t>
            </a:r>
          </a:p>
          <a:p>
            <a:pPr marL="285750" indent="-285750">
              <a:buFont typeface="Arial" panose="020B0604020202020204" pitchFamily="34" charset="0"/>
              <a:buChar char="•"/>
            </a:pPr>
            <a:r>
              <a:rPr lang="uk-UA" sz="1600" dirty="0" smtClean="0"/>
              <a:t>використання </a:t>
            </a:r>
            <a:r>
              <a:rPr lang="uk-UA" sz="1600" dirty="0"/>
              <a:t>кількох позначок пакетів </a:t>
            </a:r>
            <a:r>
              <a:rPr lang="en-US" sz="1600" i="1" dirty="0"/>
              <a:t>/</a:t>
            </a:r>
            <a:r>
              <a:rPr lang="en-US" sz="1600" i="1" dirty="0" err="1"/>
              <a:t>ip</a:t>
            </a:r>
            <a:r>
              <a:rPr lang="en-US" sz="1600" i="1" dirty="0"/>
              <a:t> firewall mangle </a:t>
            </a:r>
            <a:endParaRPr lang="uk-UA" sz="1600" i="1" dirty="0" smtClean="0"/>
          </a:p>
          <a:p>
            <a:pPr marL="285750" indent="-285750">
              <a:buFont typeface="Arial" panose="020B0604020202020204" pitchFamily="34" charset="0"/>
              <a:buChar char="•"/>
            </a:pPr>
            <a:r>
              <a:rPr lang="uk-UA" sz="1600" dirty="0" smtClean="0"/>
              <a:t>формування (</a:t>
            </a:r>
            <a:r>
              <a:rPr lang="uk-UA" sz="1600" dirty="0"/>
              <a:t>планування) двонаправленого трафіку (один ліміт на загальну кількість </a:t>
            </a:r>
            <a:r>
              <a:rPr lang="en-US" sz="1600" dirty="0"/>
              <a:t>upload + download</a:t>
            </a:r>
            <a:r>
              <a:rPr lang="uk-UA" sz="1600" dirty="0" smtClean="0"/>
              <a:t>)</a:t>
            </a:r>
            <a:endParaRPr lang="uk-UA" sz="1600" dirty="0"/>
          </a:p>
        </p:txBody>
      </p:sp>
      <p:sp>
        <p:nvSpPr>
          <p:cNvPr id="5" name="Rectangle 4"/>
          <p:cNvSpPr/>
          <p:nvPr/>
        </p:nvSpPr>
        <p:spPr>
          <a:xfrm>
            <a:off x="270933" y="5659792"/>
            <a:ext cx="11599334" cy="830997"/>
          </a:xfrm>
          <a:prstGeom prst="rect">
            <a:avLst/>
          </a:prstGeom>
        </p:spPr>
        <p:txBody>
          <a:bodyPr wrap="square">
            <a:spAutoFit/>
          </a:bodyPr>
          <a:lstStyle/>
          <a:p>
            <a:r>
              <a:rPr lang="uk-UA" sz="1600" i="1" dirty="0"/>
              <a:t>Прості черги мають строгий порядок - кожен пакет повинен проходити через кожну чергу, поки не досягне однієї черги, умови якої відповідають параметрам пакета, або поки не буде досягнуто кінця списку черг. Наприклад, у випадку 1000 черг, пакет для останньої черги повинен пройти через 999 черг, перш ніж він досягне місця призначення.</a:t>
            </a:r>
          </a:p>
        </p:txBody>
      </p:sp>
    </p:spTree>
    <p:extLst>
      <p:ext uri="{BB962C8B-B14F-4D97-AF65-F5344CB8AC3E}">
        <p14:creationId xmlns:p14="http://schemas.microsoft.com/office/powerpoint/2010/main" val="1478618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Додамо IP адресу нашої підмережі та адреси сусідніх локальних мереж до списку Address List:</a:t>
            </a:r>
          </a:p>
        </p:txBody>
      </p:sp>
      <p:sp>
        <p:nvSpPr>
          <p:cNvPr id="2" name="Rectangle 1"/>
          <p:cNvSpPr/>
          <p:nvPr/>
        </p:nvSpPr>
        <p:spPr>
          <a:xfrm>
            <a:off x="660817" y="612970"/>
            <a:ext cx="6096000" cy="954107"/>
          </a:xfrm>
          <a:prstGeom prst="rect">
            <a:avLst/>
          </a:prstGeom>
          <a:solidFill>
            <a:schemeClr val="accent4">
              <a:lumMod val="20000"/>
              <a:lumOff val="80000"/>
            </a:schemeClr>
          </a:solidFill>
        </p:spPr>
        <p:txBody>
          <a:bodyPr>
            <a:spAutoFit/>
          </a:bodyPr>
          <a:lstStyle/>
          <a:p>
            <a:r>
              <a:rPr lang="en-US" sz="1400" i="1" dirty="0"/>
              <a:t>/</a:t>
            </a:r>
            <a:r>
              <a:rPr lang="en-US" sz="1400" i="1" dirty="0" err="1"/>
              <a:t>ip</a:t>
            </a:r>
            <a:r>
              <a:rPr lang="en-US" sz="1400" i="1" dirty="0"/>
              <a:t> firewall</a:t>
            </a:r>
          </a:p>
          <a:p>
            <a:r>
              <a:rPr lang="en-US" sz="1400" i="1" dirty="0"/>
              <a:t>address-list add address=</a:t>
            </a:r>
            <a:r>
              <a:rPr lang="en-US" sz="1400" b="1" i="1" dirty="0"/>
              <a:t>192.168.88.0/24</a:t>
            </a:r>
            <a:r>
              <a:rPr lang="en-US" sz="1400" i="1" dirty="0"/>
              <a:t> disabled=no list=</a:t>
            </a:r>
            <a:r>
              <a:rPr lang="en-US" sz="1400" b="1" i="1" dirty="0"/>
              <a:t>LAN</a:t>
            </a:r>
            <a:endParaRPr lang="en-US" sz="1400" i="1" dirty="0"/>
          </a:p>
          <a:p>
            <a:r>
              <a:rPr lang="en-US" sz="1400" i="1" dirty="0"/>
              <a:t>address-list add address=</a:t>
            </a:r>
            <a:r>
              <a:rPr lang="en-US" sz="1400" b="1" i="1" dirty="0"/>
              <a:t>192.168.0.0/16</a:t>
            </a:r>
            <a:r>
              <a:rPr lang="en-US" sz="1400" i="1" dirty="0"/>
              <a:t> disabled=no list=</a:t>
            </a:r>
            <a:r>
              <a:rPr lang="en-US" sz="1400" b="1" i="1" dirty="0"/>
              <a:t>LAN-EXCEPTION</a:t>
            </a:r>
            <a:endParaRPr lang="en-US" sz="1400" i="1" dirty="0"/>
          </a:p>
          <a:p>
            <a:r>
              <a:rPr lang="en-US" sz="1400" i="1" dirty="0"/>
              <a:t>address-list add address=</a:t>
            </a:r>
            <a:r>
              <a:rPr lang="en-US" sz="1400" b="1" i="1" dirty="0"/>
              <a:t>10.0.0.0/8</a:t>
            </a:r>
            <a:r>
              <a:rPr lang="en-US" sz="1400" i="1" dirty="0"/>
              <a:t> disabled=no list=</a:t>
            </a:r>
            <a:r>
              <a:rPr lang="en-US" sz="1400" b="1" i="1" dirty="0"/>
              <a:t>LAN-EXCEPTION</a:t>
            </a:r>
            <a:endParaRPr lang="en-US" sz="1400" i="1" dirty="0">
              <a:effectLst/>
            </a:endParaRPr>
          </a:p>
        </p:txBody>
      </p:sp>
      <p:sp>
        <p:nvSpPr>
          <p:cNvPr id="4" name="Rectangle 3"/>
          <p:cNvSpPr/>
          <p:nvPr/>
        </p:nvSpPr>
        <p:spPr>
          <a:xfrm>
            <a:off x="398351" y="1821809"/>
            <a:ext cx="11344916" cy="2800767"/>
          </a:xfrm>
          <a:prstGeom prst="rect">
            <a:avLst/>
          </a:prstGeom>
        </p:spPr>
        <p:txBody>
          <a:bodyPr wrap="square">
            <a:spAutoFit/>
          </a:bodyPr>
          <a:lstStyle/>
          <a:p>
            <a:r>
              <a:rPr lang="uk-UA" sz="1600" b="1" dirty="0"/>
              <a:t>LAN</a:t>
            </a:r>
            <a:r>
              <a:rPr lang="uk-UA" sz="1600" dirty="0"/>
              <a:t> – це список з IP адресами нашої мережі 192.168.88.0/24. Вкажіть інший, якщо адреса вашої підмережі відрізняється. Ця адреса потрібна, щоб правила маркували трафік користувачів нашої мережі. </a:t>
            </a:r>
            <a:endParaRPr lang="uk-UA" sz="1600" dirty="0" smtClean="0"/>
          </a:p>
          <a:p>
            <a:endParaRPr lang="uk-UA" sz="1600" dirty="0" smtClean="0"/>
          </a:p>
          <a:p>
            <a:r>
              <a:rPr lang="uk-UA" sz="1600" b="1" dirty="0" smtClean="0"/>
              <a:t>LAN-EXCEPTION</a:t>
            </a:r>
            <a:r>
              <a:rPr lang="uk-UA" sz="1600" dirty="0" smtClean="0"/>
              <a:t> </a:t>
            </a:r>
            <a:r>
              <a:rPr lang="uk-UA" sz="1600" dirty="0"/>
              <a:t>- список мереж, при обміні даними, з якими не працюватимуть обмеження швидкості. Наприклад, ви перебуваєте з іншим комп'ютером у підмережі одного провайдера, і хочете завантажити з нього файл. Обмежувати швидкість такого завантаження немає сенсу, оскільки комп'ютер знаходиться десь в інтернеті, а в одній з вами кабельної мережі. Тому доцільно, щоб файл із нього гойдався на максимальній швидкості. </a:t>
            </a:r>
            <a:endParaRPr lang="uk-UA" sz="1600" dirty="0" smtClean="0"/>
          </a:p>
          <a:p>
            <a:r>
              <a:rPr lang="uk-UA" sz="1600" dirty="0" smtClean="0"/>
              <a:t>192.168.0.0/16 </a:t>
            </a:r>
            <a:r>
              <a:rPr lang="uk-UA" sz="1600" dirty="0"/>
              <a:t>– це адреси локальних підмереж класу С. </a:t>
            </a:r>
            <a:endParaRPr lang="uk-UA" sz="1600" dirty="0" smtClean="0"/>
          </a:p>
          <a:p>
            <a:r>
              <a:rPr lang="uk-UA" sz="1600" dirty="0" smtClean="0"/>
              <a:t>10.0.0.0/8 </a:t>
            </a:r>
            <a:r>
              <a:rPr lang="uk-UA" sz="1600" dirty="0"/>
              <a:t>– це підмережа провайдера. </a:t>
            </a:r>
            <a:endParaRPr lang="uk-UA" sz="1600" dirty="0" smtClean="0"/>
          </a:p>
          <a:p>
            <a:endParaRPr lang="uk-UA" sz="1600" dirty="0"/>
          </a:p>
          <a:p>
            <a:r>
              <a:rPr lang="uk-UA" sz="1600" dirty="0" smtClean="0"/>
              <a:t>Перевірте </a:t>
            </a:r>
            <a:r>
              <a:rPr lang="uk-UA" sz="1600" dirty="0"/>
              <a:t>на вкладці Address Lists, що підмережі додалися.</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308" y="4766144"/>
            <a:ext cx="6191250" cy="1590675"/>
          </a:xfrm>
          <a:prstGeom prst="rect">
            <a:avLst/>
          </a:prstGeom>
        </p:spPr>
      </p:pic>
    </p:spTree>
    <p:extLst>
      <p:ext uri="{BB962C8B-B14F-4D97-AF65-F5344CB8AC3E}">
        <p14:creationId xmlns:p14="http://schemas.microsoft.com/office/powerpoint/2010/main" val="2589681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684" y="98163"/>
            <a:ext cx="11579383" cy="900904"/>
          </a:xfrm>
        </p:spPr>
        <p:txBody>
          <a:bodyPr>
            <a:normAutofit/>
          </a:bodyPr>
          <a:lstStyle/>
          <a:p>
            <a:pPr marL="0" indent="0">
              <a:buNone/>
            </a:pPr>
            <a:r>
              <a:rPr lang="uk-UA" sz="1600" smtClean="0"/>
              <a:t>Додамо PCQ черги на завантаження та віддачу. </a:t>
            </a:r>
          </a:p>
          <a:p>
            <a:pPr marL="0" indent="0">
              <a:buNone/>
            </a:pPr>
            <a:r>
              <a:rPr lang="uk-UA" sz="1600" smtClean="0"/>
              <a:t>Вони використовують алгоритм PCQ, який дозволяє рівномірно розподілити швидкість між усіма користувачами, незалежно від кількості відкритих підключень.</a:t>
            </a:r>
            <a:endParaRPr lang="uk-UA" sz="1600" dirty="0"/>
          </a:p>
        </p:txBody>
      </p:sp>
      <p:sp>
        <p:nvSpPr>
          <p:cNvPr id="2" name="Rectangle 1"/>
          <p:cNvSpPr/>
          <p:nvPr/>
        </p:nvSpPr>
        <p:spPr>
          <a:xfrm>
            <a:off x="313684" y="1198940"/>
            <a:ext cx="11421116" cy="1600438"/>
          </a:xfrm>
          <a:prstGeom prst="rect">
            <a:avLst/>
          </a:prstGeom>
          <a:solidFill>
            <a:schemeClr val="accent4">
              <a:lumMod val="20000"/>
              <a:lumOff val="80000"/>
            </a:schemeClr>
          </a:solidFill>
        </p:spPr>
        <p:txBody>
          <a:bodyPr wrap="square">
            <a:spAutoFit/>
          </a:bodyPr>
          <a:lstStyle/>
          <a:p>
            <a:r>
              <a:rPr lang="en-US" sz="1400" i="1" dirty="0"/>
              <a:t>/queue </a:t>
            </a:r>
            <a:r>
              <a:rPr lang="en-US" sz="1400" i="1" dirty="0" smtClean="0"/>
              <a:t>type</a:t>
            </a:r>
            <a:endParaRPr lang="uk-UA" sz="1400" i="1" dirty="0" smtClean="0"/>
          </a:p>
          <a:p>
            <a:endParaRPr lang="en-US" sz="1400" i="1" dirty="0"/>
          </a:p>
          <a:p>
            <a:r>
              <a:rPr lang="en-US" sz="1400" i="1" dirty="0"/>
              <a:t>add kind=</a:t>
            </a:r>
            <a:r>
              <a:rPr lang="en-US" sz="1400" i="1" dirty="0" err="1"/>
              <a:t>pcq</a:t>
            </a:r>
            <a:r>
              <a:rPr lang="en-US" sz="1400" i="1" dirty="0"/>
              <a:t> name=PCQ-DOWNLOAD </a:t>
            </a:r>
            <a:r>
              <a:rPr lang="en-US" sz="1400" i="1" dirty="0" err="1"/>
              <a:t>pcq</a:t>
            </a:r>
            <a:r>
              <a:rPr lang="en-US" sz="1400" i="1" dirty="0"/>
              <a:t>-rate=0 </a:t>
            </a:r>
            <a:r>
              <a:rPr lang="en-US" sz="1400" i="1" dirty="0" err="1"/>
              <a:t>pcq</a:t>
            </a:r>
            <a:r>
              <a:rPr lang="en-US" sz="1400" i="1" dirty="0"/>
              <a:t>-limit=50 </a:t>
            </a:r>
            <a:r>
              <a:rPr lang="en-US" sz="1400" i="1" dirty="0" err="1"/>
              <a:t>pcq</a:t>
            </a:r>
            <a:r>
              <a:rPr lang="en-US" sz="1400" i="1" dirty="0"/>
              <a:t>-total-limit=2000 </a:t>
            </a:r>
            <a:r>
              <a:rPr lang="en-US" sz="1400" i="1" dirty="0" err="1"/>
              <a:t>pcq</a:t>
            </a:r>
            <a:r>
              <a:rPr lang="en-US" sz="1400" i="1" dirty="0"/>
              <a:t>-burst-rate=0 </a:t>
            </a:r>
            <a:r>
              <a:rPr lang="en-US" sz="1400" i="1" dirty="0" err="1"/>
              <a:t>pcq</a:t>
            </a:r>
            <a:r>
              <a:rPr lang="en-US" sz="1400" i="1" dirty="0"/>
              <a:t>-burst-threshold=0 </a:t>
            </a:r>
            <a:r>
              <a:rPr lang="en-US" sz="1400" i="1" dirty="0" err="1"/>
              <a:t>pcq</a:t>
            </a:r>
            <a:r>
              <a:rPr lang="en-US" sz="1400" i="1" dirty="0"/>
              <a:t>-burst-time=10s </a:t>
            </a:r>
            <a:r>
              <a:rPr lang="en-US" sz="1400" i="1" dirty="0" err="1"/>
              <a:t>pcq</a:t>
            </a:r>
            <a:r>
              <a:rPr lang="en-US" sz="1400" i="1" dirty="0"/>
              <a:t>-classifier=</a:t>
            </a:r>
            <a:r>
              <a:rPr lang="en-US" sz="1400" i="1" dirty="0" err="1"/>
              <a:t>dst</a:t>
            </a:r>
            <a:r>
              <a:rPr lang="en-US" sz="1400" i="1" dirty="0"/>
              <a:t>-address </a:t>
            </a:r>
            <a:r>
              <a:rPr lang="en-US" sz="1400" i="1" dirty="0" err="1"/>
              <a:t>pcq</a:t>
            </a:r>
            <a:r>
              <a:rPr lang="en-US" sz="1400" i="1" dirty="0"/>
              <a:t>-</a:t>
            </a:r>
            <a:r>
              <a:rPr lang="en-US" sz="1400" i="1" dirty="0" err="1"/>
              <a:t>src</a:t>
            </a:r>
            <a:r>
              <a:rPr lang="en-US" sz="1400" i="1" dirty="0"/>
              <a:t>-address-mask=32 </a:t>
            </a:r>
            <a:r>
              <a:rPr lang="en-US" sz="1400" i="1" dirty="0" err="1"/>
              <a:t>pcq</a:t>
            </a:r>
            <a:r>
              <a:rPr lang="en-US" sz="1400" i="1" dirty="0"/>
              <a:t>-</a:t>
            </a:r>
            <a:r>
              <a:rPr lang="en-US" sz="1400" i="1" dirty="0" err="1"/>
              <a:t>dst</a:t>
            </a:r>
            <a:r>
              <a:rPr lang="en-US" sz="1400" i="1" dirty="0"/>
              <a:t>-address-mask=32 pcq-src-address6-mask=128 pcq-dst-address6-mask=128</a:t>
            </a:r>
          </a:p>
          <a:p>
            <a:endParaRPr lang="uk-UA" sz="1400" i="1" dirty="0" smtClean="0"/>
          </a:p>
          <a:p>
            <a:r>
              <a:rPr lang="en-US" sz="1400" i="1" dirty="0" smtClean="0"/>
              <a:t>add </a:t>
            </a:r>
            <a:r>
              <a:rPr lang="en-US" sz="1400" i="1" dirty="0"/>
              <a:t>kind=</a:t>
            </a:r>
            <a:r>
              <a:rPr lang="en-US" sz="1400" i="1" dirty="0" err="1"/>
              <a:t>pcq</a:t>
            </a:r>
            <a:r>
              <a:rPr lang="en-US" sz="1400" i="1" dirty="0"/>
              <a:t> name=PCQ-UPLOAD </a:t>
            </a:r>
            <a:r>
              <a:rPr lang="en-US" sz="1400" i="1" dirty="0" err="1"/>
              <a:t>pcq</a:t>
            </a:r>
            <a:r>
              <a:rPr lang="en-US" sz="1400" i="1" dirty="0"/>
              <a:t>-rate=0 </a:t>
            </a:r>
            <a:r>
              <a:rPr lang="en-US" sz="1400" i="1" dirty="0" err="1"/>
              <a:t>pcq</a:t>
            </a:r>
            <a:r>
              <a:rPr lang="en-US" sz="1400" i="1" dirty="0"/>
              <a:t>-limit=50 </a:t>
            </a:r>
            <a:r>
              <a:rPr lang="en-US" sz="1400" i="1" dirty="0" err="1"/>
              <a:t>pcq</a:t>
            </a:r>
            <a:r>
              <a:rPr lang="en-US" sz="1400" i="1" dirty="0"/>
              <a:t>-total-limit=2000 </a:t>
            </a:r>
            <a:r>
              <a:rPr lang="en-US" sz="1400" i="1" dirty="0" err="1"/>
              <a:t>pcq</a:t>
            </a:r>
            <a:r>
              <a:rPr lang="en-US" sz="1400" i="1" dirty="0"/>
              <a:t>-burst-rate=0 </a:t>
            </a:r>
            <a:r>
              <a:rPr lang="en-US" sz="1400" i="1" dirty="0" err="1"/>
              <a:t>pcq</a:t>
            </a:r>
            <a:r>
              <a:rPr lang="en-US" sz="1400" i="1" dirty="0"/>
              <a:t>-burst-threshold=0 </a:t>
            </a:r>
            <a:r>
              <a:rPr lang="en-US" sz="1400" i="1" dirty="0" err="1"/>
              <a:t>pcq</a:t>
            </a:r>
            <a:r>
              <a:rPr lang="en-US" sz="1400" i="1" dirty="0"/>
              <a:t>-burst-time=10s </a:t>
            </a:r>
            <a:r>
              <a:rPr lang="en-US" sz="1400" i="1" dirty="0" err="1"/>
              <a:t>pcq</a:t>
            </a:r>
            <a:r>
              <a:rPr lang="en-US" sz="1400" i="1" dirty="0"/>
              <a:t>-classifier=</a:t>
            </a:r>
            <a:r>
              <a:rPr lang="en-US" sz="1400" i="1" dirty="0" err="1"/>
              <a:t>src</a:t>
            </a:r>
            <a:r>
              <a:rPr lang="en-US" sz="1400" i="1" dirty="0"/>
              <a:t>-address </a:t>
            </a:r>
            <a:r>
              <a:rPr lang="en-US" sz="1400" i="1" dirty="0" err="1"/>
              <a:t>pcq</a:t>
            </a:r>
            <a:r>
              <a:rPr lang="en-US" sz="1400" i="1" dirty="0"/>
              <a:t>-</a:t>
            </a:r>
            <a:r>
              <a:rPr lang="en-US" sz="1400" i="1" dirty="0" err="1"/>
              <a:t>src</a:t>
            </a:r>
            <a:r>
              <a:rPr lang="en-US" sz="1400" i="1" dirty="0"/>
              <a:t>-address-mask=32 </a:t>
            </a:r>
            <a:r>
              <a:rPr lang="en-US" sz="1400" i="1" dirty="0" err="1"/>
              <a:t>pcq</a:t>
            </a:r>
            <a:r>
              <a:rPr lang="en-US" sz="1400" i="1" dirty="0"/>
              <a:t>-</a:t>
            </a:r>
            <a:r>
              <a:rPr lang="en-US" sz="1400" i="1" dirty="0" err="1"/>
              <a:t>dst</a:t>
            </a:r>
            <a:r>
              <a:rPr lang="en-US" sz="1400" i="1" dirty="0"/>
              <a:t>-address-mask=32 pcq-src-address6-mask=128 pcq-dst-address6-mask=128</a:t>
            </a:r>
            <a:endParaRPr lang="en-US" sz="1400" i="1" dirty="0">
              <a:effectLst/>
            </a:endParaRPr>
          </a:p>
        </p:txBody>
      </p:sp>
      <p:sp>
        <p:nvSpPr>
          <p:cNvPr id="4" name="Rectangle 3"/>
          <p:cNvSpPr/>
          <p:nvPr/>
        </p:nvSpPr>
        <p:spPr>
          <a:xfrm>
            <a:off x="218752" y="2922600"/>
            <a:ext cx="4993996" cy="338554"/>
          </a:xfrm>
          <a:prstGeom prst="rect">
            <a:avLst/>
          </a:prstGeom>
        </p:spPr>
        <p:txBody>
          <a:bodyPr wrap="none">
            <a:spAutoFit/>
          </a:bodyPr>
          <a:lstStyle/>
          <a:p>
            <a:r>
              <a:rPr lang="uk-UA" sz="1600" dirty="0" smtClean="0"/>
              <a:t>Створені </a:t>
            </a:r>
            <a:r>
              <a:rPr lang="uk-UA" sz="1600" dirty="0"/>
              <a:t>черги в меню Queues на вкладці Queue Types.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804" y="3384376"/>
            <a:ext cx="6486525" cy="3286125"/>
          </a:xfrm>
          <a:prstGeom prst="rect">
            <a:avLst/>
          </a:prstGeom>
        </p:spPr>
      </p:pic>
    </p:spTree>
    <p:extLst>
      <p:ext uri="{BB962C8B-B14F-4D97-AF65-F5344CB8AC3E}">
        <p14:creationId xmlns:p14="http://schemas.microsoft.com/office/powerpoint/2010/main" val="835865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ru-RU" sz="1600" dirty="0" smtClean="0"/>
              <a:t>Побудуємо </a:t>
            </a:r>
            <a:r>
              <a:rPr lang="ru-RU" sz="1600" dirty="0"/>
              <a:t>дерево </a:t>
            </a:r>
            <a:r>
              <a:rPr lang="en-US" sz="1600" dirty="0"/>
              <a:t>Queue Tree </a:t>
            </a:r>
            <a:r>
              <a:rPr lang="ru-RU" sz="1600" dirty="0" smtClean="0"/>
              <a:t>і призначимо пріорітети промаркованим пакетам.</a:t>
            </a:r>
          </a:p>
          <a:p>
            <a:pPr marL="0" indent="0">
              <a:buNone/>
            </a:pPr>
            <a:endParaRPr lang="ru-RU" sz="1600" dirty="0"/>
          </a:p>
          <a:p>
            <a:r>
              <a:rPr lang="en-US" sz="1400" b="1" dirty="0"/>
              <a:t>DOWNLOAD</a:t>
            </a:r>
            <a:r>
              <a:rPr lang="en-US" sz="1400" dirty="0"/>
              <a:t> - </a:t>
            </a:r>
            <a:r>
              <a:rPr lang="en-US" sz="1400" b="1" dirty="0"/>
              <a:t>18M</a:t>
            </a:r>
            <a:endParaRPr lang="en-US" sz="1400" dirty="0"/>
          </a:p>
          <a:p>
            <a:pPr lvl="1"/>
            <a:r>
              <a:rPr lang="en-US" sz="1400" dirty="0"/>
              <a:t>SUPER-HIGH-DOWNLOAD - </a:t>
            </a:r>
            <a:r>
              <a:rPr lang="ru-RU" sz="1400" dirty="0" smtClean="0"/>
              <a:t>пріорітет </a:t>
            </a:r>
            <a:r>
              <a:rPr lang="ru-RU" sz="1400" dirty="0"/>
              <a:t>1</a:t>
            </a:r>
          </a:p>
          <a:p>
            <a:pPr lvl="1"/>
            <a:r>
              <a:rPr lang="en-US" sz="1400" dirty="0"/>
              <a:t>HIGH-DOWNLOAD - </a:t>
            </a:r>
            <a:r>
              <a:rPr lang="ru-RU" sz="1400" dirty="0" smtClean="0"/>
              <a:t>пріорітет </a:t>
            </a:r>
            <a:r>
              <a:rPr lang="ru-RU" sz="1400" dirty="0"/>
              <a:t>2</a:t>
            </a:r>
          </a:p>
          <a:p>
            <a:pPr lvl="1"/>
            <a:r>
              <a:rPr lang="en-US" sz="1400" dirty="0"/>
              <a:t>NORMAL-DOWNLOAD - </a:t>
            </a:r>
            <a:r>
              <a:rPr lang="ru-RU" sz="1400" dirty="0" smtClean="0"/>
              <a:t>пріорітет </a:t>
            </a:r>
            <a:r>
              <a:rPr lang="ru-RU" sz="1400" dirty="0"/>
              <a:t>3</a:t>
            </a:r>
          </a:p>
          <a:p>
            <a:pPr lvl="1"/>
            <a:r>
              <a:rPr lang="en-US" sz="1400" dirty="0"/>
              <a:t>LOW-DOWNLOAD - </a:t>
            </a:r>
            <a:r>
              <a:rPr lang="ru-RU" sz="1400" dirty="0" smtClean="0"/>
              <a:t>пріорітет </a:t>
            </a:r>
            <a:r>
              <a:rPr lang="ru-RU" sz="1400" dirty="0"/>
              <a:t>4</a:t>
            </a:r>
          </a:p>
          <a:p>
            <a:r>
              <a:rPr lang="en-US" sz="1400" b="1" dirty="0"/>
              <a:t>UPLOAD</a:t>
            </a:r>
            <a:r>
              <a:rPr lang="en-US" sz="1400" dirty="0"/>
              <a:t> - </a:t>
            </a:r>
            <a:r>
              <a:rPr lang="en-US" sz="1400" b="1" dirty="0"/>
              <a:t>18M</a:t>
            </a:r>
            <a:endParaRPr lang="en-US" sz="1400" dirty="0"/>
          </a:p>
          <a:p>
            <a:pPr lvl="1"/>
            <a:r>
              <a:rPr lang="en-US" sz="1400" dirty="0"/>
              <a:t>SUPER-HIGH-UPLOAD - </a:t>
            </a:r>
            <a:r>
              <a:rPr lang="ru-RU" sz="1400" dirty="0" smtClean="0"/>
              <a:t>пріорітет </a:t>
            </a:r>
            <a:r>
              <a:rPr lang="ru-RU" sz="1400" dirty="0"/>
              <a:t>1</a:t>
            </a:r>
          </a:p>
          <a:p>
            <a:pPr lvl="1"/>
            <a:r>
              <a:rPr lang="en-US" sz="1400" dirty="0"/>
              <a:t>HIGH-UPLOAD - </a:t>
            </a:r>
            <a:r>
              <a:rPr lang="ru-RU" sz="1400" dirty="0" smtClean="0"/>
              <a:t>пріорітет </a:t>
            </a:r>
            <a:r>
              <a:rPr lang="ru-RU" sz="1400" dirty="0"/>
              <a:t>2</a:t>
            </a:r>
          </a:p>
          <a:p>
            <a:pPr lvl="1"/>
            <a:r>
              <a:rPr lang="en-US" sz="1400" dirty="0"/>
              <a:t>NORMAL-UPLOAD - </a:t>
            </a:r>
            <a:r>
              <a:rPr lang="ru-RU" sz="1400" dirty="0" smtClean="0"/>
              <a:t>пріорітет </a:t>
            </a:r>
            <a:r>
              <a:rPr lang="ru-RU" sz="1400" dirty="0"/>
              <a:t>3</a:t>
            </a:r>
          </a:p>
          <a:p>
            <a:pPr lvl="1"/>
            <a:r>
              <a:rPr lang="en-US" sz="1400" dirty="0"/>
              <a:t>LOW-UPLOAD - </a:t>
            </a:r>
            <a:r>
              <a:rPr lang="ru-RU" sz="1400" dirty="0" smtClean="0"/>
              <a:t>пріорітет </a:t>
            </a:r>
            <a:r>
              <a:rPr lang="ru-RU" sz="1400" dirty="0"/>
              <a:t>4</a:t>
            </a:r>
          </a:p>
          <a:p>
            <a:pPr marL="0" indent="0">
              <a:buNone/>
            </a:pPr>
            <a:endParaRPr lang="uk-UA" sz="1600" dirty="0"/>
          </a:p>
        </p:txBody>
      </p:sp>
    </p:spTree>
    <p:extLst>
      <p:ext uri="{BB962C8B-B14F-4D97-AF65-F5344CB8AC3E}">
        <p14:creationId xmlns:p14="http://schemas.microsoft.com/office/powerpoint/2010/main" val="640514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34921"/>
            <a:ext cx="11506199" cy="6340197"/>
          </a:xfrm>
          <a:prstGeom prst="rect">
            <a:avLst/>
          </a:prstGeom>
          <a:solidFill>
            <a:schemeClr val="accent4">
              <a:lumMod val="20000"/>
              <a:lumOff val="80000"/>
            </a:schemeClr>
          </a:solidFill>
        </p:spPr>
        <p:txBody>
          <a:bodyPr wrap="square">
            <a:spAutoFit/>
          </a:bodyPr>
          <a:lstStyle/>
          <a:p>
            <a:r>
              <a:rPr lang="en-US" sz="1400" i="1" dirty="0"/>
              <a:t>/queue tree</a:t>
            </a:r>
          </a:p>
          <a:p>
            <a:endParaRPr lang="uk-UA" sz="1400" i="1" dirty="0" smtClean="0"/>
          </a:p>
          <a:p>
            <a:r>
              <a:rPr lang="en-US" sz="1400" i="1" dirty="0" smtClean="0"/>
              <a:t>add </a:t>
            </a:r>
            <a:r>
              <a:rPr lang="en-US" sz="1400" i="1" dirty="0"/>
              <a:t>burst-limit=0 burst-threshold=0 burst-time=0s disabled=no limit-at=0 max-limit=</a:t>
            </a:r>
            <a:r>
              <a:rPr lang="en-US" sz="1400" b="1" i="1" dirty="0"/>
              <a:t>18M</a:t>
            </a:r>
            <a:r>
              <a:rPr lang="en-US" sz="1400" i="1" dirty="0"/>
              <a:t> name=</a:t>
            </a:r>
            <a:r>
              <a:rPr lang="en-US" sz="1400" b="1" i="1" dirty="0"/>
              <a:t>DOWNLOAD</a:t>
            </a:r>
            <a:r>
              <a:rPr lang="en-US" sz="1400" i="1" dirty="0"/>
              <a:t> parent=global priority=8</a:t>
            </a:r>
          </a:p>
          <a:p>
            <a:endParaRPr lang="uk-UA" sz="1400" i="1" dirty="0" smtClean="0"/>
          </a:p>
          <a:p>
            <a:r>
              <a:rPr lang="en-US" sz="1400" i="1" dirty="0" smtClean="0"/>
              <a:t>add </a:t>
            </a:r>
            <a:r>
              <a:rPr lang="en-US" sz="1400" i="1" dirty="0"/>
              <a:t>burst-limit=0 burst-threshold=0 burst-time=0s disabled=no limit-at=0 max-limit=0 name=SUPER-HIGH-DOWNLOAD packet-mark=SUPER-HIGH-DOWNLOAD parent=DOWNLOAD priority=1 queue=PCQ-DOWNLOAD</a:t>
            </a:r>
          </a:p>
          <a:p>
            <a:endParaRPr lang="uk-UA" sz="1400" i="1" dirty="0" smtClean="0"/>
          </a:p>
          <a:p>
            <a:r>
              <a:rPr lang="en-US" sz="1400" i="1" dirty="0" smtClean="0"/>
              <a:t>add </a:t>
            </a:r>
            <a:r>
              <a:rPr lang="en-US" sz="1400" i="1" dirty="0"/>
              <a:t>burst-limit=0 burst-threshold=0 burst-time=0s disabled=no limit-at=0 max-limit=0 name=HIGH-DOWNLOAD packet-mark=HIGH-DOWNLOAD parent=DOWNLOAD priority=2 queue=PCQ-DOWNLOAD</a:t>
            </a:r>
          </a:p>
          <a:p>
            <a:endParaRPr lang="uk-UA" sz="1400" i="1" dirty="0" smtClean="0"/>
          </a:p>
          <a:p>
            <a:r>
              <a:rPr lang="en-US" sz="1400" i="1" dirty="0" smtClean="0"/>
              <a:t>add </a:t>
            </a:r>
            <a:r>
              <a:rPr lang="en-US" sz="1400" i="1" dirty="0"/>
              <a:t>burst-limit=0 burst-threshold=0 burst-time=0s disabled=no limit-at=0 max-limit=0 name=NORMAL-DOWNLOAD packet-mark=NORMAL-DOWNLOAD parent=DOWNLOAD priority=3 queue=PCQ-DOWNLOAD</a:t>
            </a:r>
          </a:p>
          <a:p>
            <a:endParaRPr lang="uk-UA" sz="1400" i="1" dirty="0" smtClean="0"/>
          </a:p>
          <a:p>
            <a:r>
              <a:rPr lang="en-US" sz="1400" i="1" dirty="0" smtClean="0"/>
              <a:t>add </a:t>
            </a:r>
            <a:r>
              <a:rPr lang="en-US" sz="1400" i="1" dirty="0"/>
              <a:t>burst-limit=0 burst-threshold=0 burst-time=0s disabled=no limit-at=0 max-limit=0 name=LOW-DOWNLOAD packet-mark=LOW-DOWNLOAD parent=DOWNLOAD priority=4 queue=PCQ-DOWNLOAD</a:t>
            </a:r>
          </a:p>
          <a:p>
            <a:endParaRPr lang="uk-UA" sz="1400" i="1" dirty="0" smtClean="0"/>
          </a:p>
          <a:p>
            <a:r>
              <a:rPr lang="en-US" sz="1400" i="1" dirty="0" smtClean="0"/>
              <a:t>add </a:t>
            </a:r>
            <a:r>
              <a:rPr lang="en-US" sz="1400" i="1" dirty="0"/>
              <a:t>burst-limit=0 burst-threshold=0 burst-time=0s disabled=no limit-at=0 max-limit=</a:t>
            </a:r>
            <a:r>
              <a:rPr lang="en-US" sz="1400" b="1" i="1" dirty="0"/>
              <a:t>18M</a:t>
            </a:r>
            <a:r>
              <a:rPr lang="en-US" sz="1400" i="1" dirty="0"/>
              <a:t> name=</a:t>
            </a:r>
            <a:r>
              <a:rPr lang="en-US" sz="1400" b="1" i="1" dirty="0"/>
              <a:t>UPLOAD</a:t>
            </a:r>
            <a:r>
              <a:rPr lang="en-US" sz="1400" i="1" dirty="0"/>
              <a:t> parent=global priority=8</a:t>
            </a:r>
          </a:p>
          <a:p>
            <a:endParaRPr lang="uk-UA" sz="1400" i="1" dirty="0" smtClean="0"/>
          </a:p>
          <a:p>
            <a:r>
              <a:rPr lang="en-US" sz="1400" i="1" dirty="0" smtClean="0"/>
              <a:t>add </a:t>
            </a:r>
            <a:r>
              <a:rPr lang="en-US" sz="1400" i="1" dirty="0"/>
              <a:t>burst-limit=0 burst-threshold=0 burst-time=0s disabled=no limit-at=0 max-limit=0 name=SUPER-HIGH-UPLOAD packet-mark=SUPER-HIGH-UPLOAD parent=UPLOAD priority=1 queue=PCQ-UPLOAD </a:t>
            </a:r>
          </a:p>
          <a:p>
            <a:endParaRPr lang="uk-UA" sz="1400" i="1" dirty="0" smtClean="0"/>
          </a:p>
          <a:p>
            <a:r>
              <a:rPr lang="en-US" sz="1400" i="1" dirty="0" smtClean="0"/>
              <a:t>add </a:t>
            </a:r>
            <a:r>
              <a:rPr lang="en-US" sz="1400" i="1" dirty="0"/>
              <a:t>burst-limit=0 burst-threshold=0 burst-time=0s disabled=no limit-at=0 max-limit=0 name=HIGH-UPLOAD packet-mark=HIGH-UPLOAD parent=UPLOAD priority=2 queue=PCQ-UPLOAD</a:t>
            </a:r>
          </a:p>
          <a:p>
            <a:endParaRPr lang="uk-UA" sz="1400" i="1" dirty="0" smtClean="0"/>
          </a:p>
          <a:p>
            <a:r>
              <a:rPr lang="en-US" sz="1400" i="1" dirty="0" smtClean="0"/>
              <a:t>add </a:t>
            </a:r>
            <a:r>
              <a:rPr lang="en-US" sz="1400" i="1" dirty="0"/>
              <a:t>burst-limit=0 burst-threshold=0 burst-time=0s disabled=no limit-at=0 max-limit=0 name=NORMAL-UPLOAD packet-mark=NORMAL-UPLOAD parent=UPLOAD priority=3 queue=PCQ-UPLOAD</a:t>
            </a:r>
          </a:p>
          <a:p>
            <a:endParaRPr lang="uk-UA" sz="1400" i="1" dirty="0" smtClean="0"/>
          </a:p>
          <a:p>
            <a:r>
              <a:rPr lang="en-US" sz="1400" i="1" dirty="0" smtClean="0"/>
              <a:t>add </a:t>
            </a:r>
            <a:r>
              <a:rPr lang="en-US" sz="1400" i="1" dirty="0"/>
              <a:t>burst-limit=0 burst-threshold=0 burst-time=0s disabled=no limit-at=0 max-limit=0 name=LOW-UPLOAD packet-mark=LOW-UPLOAD parent=UPLOAD priority=4 queue=PCQ-UPLOAD</a:t>
            </a:r>
            <a:endParaRPr lang="en-US" sz="1400" i="1" dirty="0">
              <a:effectLst/>
            </a:endParaRPr>
          </a:p>
        </p:txBody>
      </p:sp>
    </p:spTree>
    <p:extLst>
      <p:ext uri="{BB962C8B-B14F-4D97-AF65-F5344CB8AC3E}">
        <p14:creationId xmlns:p14="http://schemas.microsoft.com/office/powerpoint/2010/main" val="1849030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max-limit=18M</a:t>
            </a:r>
            <a:r>
              <a:rPr lang="uk-UA" sz="1600" dirty="0"/>
              <a:t> – це максимальна швидкість 18 Мбіт/с на всю підмережу. Вкажіть свою швидкість. Значення </a:t>
            </a:r>
            <a:r>
              <a:rPr lang="uk-UA" sz="1600" b="1" dirty="0"/>
              <a:t>max-limit</a:t>
            </a:r>
            <a:r>
              <a:rPr lang="uk-UA" sz="1600" dirty="0"/>
              <a:t> потрібно вказувати на 5-10% менше, ніж швидкість інтернету. Якщо швидкість інтернету дорівнює 20 Мбіт/с, то значення </a:t>
            </a:r>
            <a:r>
              <a:rPr lang="uk-UA" sz="1600" b="1" dirty="0"/>
              <a:t>max-limit</a:t>
            </a:r>
            <a:r>
              <a:rPr lang="uk-UA" sz="1600" dirty="0"/>
              <a:t> потрібно вказати 18 Мбіт/с, щоб правила спрацювали. Інакше швидкість упиратиметься в шейпер провайдера і правила не спрацьовуватимуть. </a:t>
            </a:r>
            <a:endParaRPr lang="uk-UA" sz="1600" dirty="0" smtClean="0"/>
          </a:p>
          <a:p>
            <a:pPr marL="0" indent="0">
              <a:buNone/>
            </a:pPr>
            <a:r>
              <a:rPr lang="uk-UA" sz="1600" dirty="0" smtClean="0"/>
              <a:t>Перегляньте </a:t>
            </a:r>
            <a:r>
              <a:rPr lang="uk-UA" sz="1600" dirty="0"/>
              <a:t>створене дерево на вкладці </a:t>
            </a:r>
            <a:r>
              <a:rPr lang="uk-UA" sz="1600" b="1" dirty="0"/>
              <a:t>Queue Tree</a:t>
            </a:r>
            <a:r>
              <a:rPr lang="uk-UA" sz="1600" dirty="0"/>
              <a:t>. Тут видно, з якою швидкістю зараз передається і приймається кожен вид трафіку.</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417" y="1767417"/>
            <a:ext cx="6191250" cy="2933700"/>
          </a:xfrm>
          <a:prstGeom prst="rect">
            <a:avLst/>
          </a:prstGeom>
        </p:spPr>
      </p:pic>
      <p:sp>
        <p:nvSpPr>
          <p:cNvPr id="5" name="Rectangle 4"/>
          <p:cNvSpPr/>
          <p:nvPr/>
        </p:nvSpPr>
        <p:spPr>
          <a:xfrm>
            <a:off x="398351" y="5308365"/>
            <a:ext cx="11446516" cy="584775"/>
          </a:xfrm>
          <a:prstGeom prst="rect">
            <a:avLst/>
          </a:prstGeom>
        </p:spPr>
        <p:txBody>
          <a:bodyPr wrap="square">
            <a:spAutoFit/>
          </a:bodyPr>
          <a:lstStyle/>
          <a:p>
            <a:r>
              <a:rPr lang="uk-UA" sz="1600" dirty="0"/>
              <a:t>Тепер весь інтернет канал буде рівномірно розподілятися між користувачами, а при запуску торентів, ви комфортно відкриватимете інтернет сторінки в браузері, дивитися відео на Youtube, спілкуватися по </a:t>
            </a:r>
            <a:r>
              <a:rPr lang="uk-UA" sz="1600" dirty="0" smtClean="0"/>
              <a:t>месенджерам </a:t>
            </a:r>
            <a:r>
              <a:rPr lang="uk-UA" sz="1600" dirty="0"/>
              <a:t>і т.д.</a:t>
            </a:r>
          </a:p>
        </p:txBody>
      </p:sp>
    </p:spTree>
    <p:extLst>
      <p:ext uri="{BB962C8B-B14F-4D97-AF65-F5344CB8AC3E}">
        <p14:creationId xmlns:p14="http://schemas.microsoft.com/office/powerpoint/2010/main" val="335952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123446"/>
            <a:ext cx="11579383" cy="1004934"/>
          </a:xfrm>
        </p:spPr>
        <p:txBody>
          <a:bodyPr>
            <a:normAutofit/>
          </a:bodyPr>
          <a:lstStyle/>
          <a:p>
            <a:pPr marL="0" indent="0" algn="ctr">
              <a:buNone/>
            </a:pPr>
            <a:r>
              <a:rPr lang="uk-UA" sz="6000" b="1" dirty="0"/>
              <a:t>Дякую за увагу!</a:t>
            </a:r>
          </a:p>
        </p:txBody>
      </p:sp>
    </p:spTree>
    <p:extLst>
      <p:ext uri="{BB962C8B-B14F-4D97-AF65-F5344CB8AC3E}">
        <p14:creationId xmlns:p14="http://schemas.microsoft.com/office/powerpoint/2010/main" val="348666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221" y="234428"/>
            <a:ext cx="4811712" cy="2595852"/>
          </a:xfrm>
        </p:spPr>
      </p:pic>
      <p:sp>
        <p:nvSpPr>
          <p:cNvPr id="4" name="Rectangle 3"/>
          <p:cNvSpPr/>
          <p:nvPr/>
        </p:nvSpPr>
        <p:spPr>
          <a:xfrm>
            <a:off x="5257800" y="158802"/>
            <a:ext cx="6096000" cy="1077218"/>
          </a:xfrm>
          <a:prstGeom prst="rect">
            <a:avLst/>
          </a:prstGeom>
        </p:spPr>
        <p:txBody>
          <a:bodyPr>
            <a:spAutoFit/>
          </a:bodyPr>
          <a:lstStyle/>
          <a:p>
            <a:r>
              <a:rPr lang="uk-UA" sz="1600" dirty="0" smtClean="0"/>
              <a:t>Наприклад, ми </a:t>
            </a:r>
            <a:r>
              <a:rPr lang="uk-UA" sz="1600" dirty="0"/>
              <a:t>маємо з’єднання 15 Мбіт/с від провайдера. Ми хочемо бути впевненими, що сервер отримує достатньо трафіку, тому ми налаштуємо просту чергу з параметром </a:t>
            </a:r>
            <a:r>
              <a:rPr lang="uk-UA" sz="1600" b="1" dirty="0"/>
              <a:t>limit-at</a:t>
            </a:r>
            <a:r>
              <a:rPr lang="uk-UA" sz="1600" dirty="0"/>
              <a:t>, щоб гарантувати сервер отримувати 5 </a:t>
            </a:r>
            <a:r>
              <a:rPr lang="uk-UA" sz="1600" dirty="0" smtClean="0"/>
              <a:t>Мбіт/с</a:t>
            </a:r>
            <a:endParaRPr lang="uk-UA" sz="1600" dirty="0"/>
          </a:p>
        </p:txBody>
      </p:sp>
      <p:pic>
        <p:nvPicPr>
          <p:cNvPr id="5" name="Picture 4"/>
          <p:cNvPicPr>
            <a:picLocks noChangeAspect="1"/>
          </p:cNvPicPr>
          <p:nvPr/>
        </p:nvPicPr>
        <p:blipFill>
          <a:blip r:embed="rId3"/>
          <a:stretch>
            <a:fillRect/>
          </a:stretch>
        </p:blipFill>
        <p:spPr>
          <a:xfrm>
            <a:off x="5364691" y="1349509"/>
            <a:ext cx="6457950" cy="514350"/>
          </a:xfrm>
          <a:prstGeom prst="rect">
            <a:avLst/>
          </a:prstGeom>
          <a:ln>
            <a:solidFill>
              <a:schemeClr val="tx1"/>
            </a:solidFill>
          </a:ln>
        </p:spPr>
      </p:pic>
      <p:sp>
        <p:nvSpPr>
          <p:cNvPr id="6" name="Rectangle 5"/>
          <p:cNvSpPr/>
          <p:nvPr/>
        </p:nvSpPr>
        <p:spPr>
          <a:xfrm>
            <a:off x="2912533" y="2131871"/>
            <a:ext cx="9127067" cy="1077218"/>
          </a:xfrm>
          <a:prstGeom prst="rect">
            <a:avLst/>
          </a:prstGeom>
        </p:spPr>
        <p:txBody>
          <a:bodyPr wrap="square">
            <a:spAutoFit/>
          </a:bodyPr>
          <a:lstStyle/>
          <a:p>
            <a:r>
              <a:rPr lang="uk-UA" sz="1600" dirty="0" smtClean="0"/>
              <a:t>Сервер </a:t>
            </a:r>
            <a:r>
              <a:rPr lang="uk-UA" sz="1600" dirty="0"/>
              <a:t>отримає швидкість 5 Мбіт/с незалежно від інших потоків трафіку. </a:t>
            </a:r>
            <a:endParaRPr lang="uk-UA" sz="1600" dirty="0" smtClean="0"/>
          </a:p>
          <a:p>
            <a:r>
              <a:rPr lang="uk-UA" sz="1600" dirty="0" smtClean="0"/>
              <a:t>Потрібно пам’ятати, що при використані конфігурації </a:t>
            </a:r>
            <a:r>
              <a:rPr lang="uk-UA" sz="1600" dirty="0"/>
              <a:t>за замовчуванням, </a:t>
            </a:r>
            <a:r>
              <a:rPr lang="uk-UA" sz="1600" u="sng" dirty="0" smtClean="0"/>
              <a:t>необхідно переконатися</a:t>
            </a:r>
            <a:r>
              <a:rPr lang="uk-UA" sz="1600" u="sng" dirty="0"/>
              <a:t>, що правило FastTrack вимкнено</a:t>
            </a:r>
            <a:r>
              <a:rPr lang="uk-UA" sz="1600" dirty="0"/>
              <a:t> для цього конкретного трафіку, інакше воно обійде прості черги, і вони не працюватимуть.</a:t>
            </a:r>
          </a:p>
        </p:txBody>
      </p:sp>
      <p:sp>
        <p:nvSpPr>
          <p:cNvPr id="7" name="Rectangle 6"/>
          <p:cNvSpPr/>
          <p:nvPr/>
        </p:nvSpPr>
        <p:spPr>
          <a:xfrm>
            <a:off x="4597400" y="3853894"/>
            <a:ext cx="2842573" cy="369332"/>
          </a:xfrm>
          <a:prstGeom prst="rect">
            <a:avLst/>
          </a:prstGeom>
        </p:spPr>
        <p:txBody>
          <a:bodyPr wrap="none">
            <a:spAutoFit/>
          </a:bodyPr>
          <a:lstStyle/>
          <a:p>
            <a:r>
              <a:rPr lang="uk-UA" b="1" dirty="0" smtClean="0"/>
              <a:t>Дерево черги (</a:t>
            </a:r>
            <a:r>
              <a:rPr lang="en-US" b="1" dirty="0" smtClean="0"/>
              <a:t>Queue Tree</a:t>
            </a:r>
            <a:r>
              <a:rPr lang="uk-UA" b="1" dirty="0" smtClean="0"/>
              <a:t>)</a:t>
            </a:r>
            <a:endParaRPr lang="en-US" b="1" dirty="0"/>
          </a:p>
        </p:txBody>
      </p:sp>
      <p:pic>
        <p:nvPicPr>
          <p:cNvPr id="8" name="Picture 7"/>
          <p:cNvPicPr>
            <a:picLocks noChangeAspect="1"/>
          </p:cNvPicPr>
          <p:nvPr/>
        </p:nvPicPr>
        <p:blipFill>
          <a:blip r:embed="rId4"/>
          <a:stretch>
            <a:fillRect/>
          </a:stretch>
        </p:blipFill>
        <p:spPr>
          <a:xfrm>
            <a:off x="460904" y="4403390"/>
            <a:ext cx="1228725" cy="381000"/>
          </a:xfrm>
          <a:prstGeom prst="rect">
            <a:avLst/>
          </a:prstGeom>
          <a:ln>
            <a:solidFill>
              <a:schemeClr val="tx1"/>
            </a:solidFill>
          </a:ln>
        </p:spPr>
      </p:pic>
      <p:sp>
        <p:nvSpPr>
          <p:cNvPr id="9" name="Rectangle 8"/>
          <p:cNvSpPr/>
          <p:nvPr/>
        </p:nvSpPr>
        <p:spPr>
          <a:xfrm>
            <a:off x="359303" y="4964554"/>
            <a:ext cx="11493556" cy="1107996"/>
          </a:xfrm>
          <a:prstGeom prst="rect">
            <a:avLst/>
          </a:prstGeom>
        </p:spPr>
        <p:txBody>
          <a:bodyPr wrap="square">
            <a:spAutoFit/>
          </a:bodyPr>
          <a:lstStyle/>
          <a:p>
            <a:r>
              <a:rPr lang="uk-UA" sz="1600" dirty="0"/>
              <a:t>Дерево черги створює лише однонаправлену чергу в одному з Hierarchical Token Bucket </a:t>
            </a:r>
            <a:r>
              <a:rPr lang="uk-UA" sz="1600" dirty="0" smtClean="0"/>
              <a:t>. </a:t>
            </a:r>
            <a:r>
              <a:rPr lang="uk-UA" sz="1600" dirty="0"/>
              <a:t>Це також єдиний спосіб додати чергу до окремого інтерфейсу. Таким чином можна спростити налаштування mangle – вам не потрібні окремі позначки для </a:t>
            </a:r>
            <a:r>
              <a:rPr lang="en-US" sz="1600" dirty="0" smtClean="0"/>
              <a:t>download</a:t>
            </a:r>
            <a:r>
              <a:rPr lang="uk-UA" sz="1600" dirty="0" smtClean="0"/>
              <a:t> </a:t>
            </a:r>
            <a:r>
              <a:rPr lang="uk-UA" sz="1600" dirty="0"/>
              <a:t>та </a:t>
            </a:r>
            <a:r>
              <a:rPr lang="en-US" sz="1600" dirty="0" smtClean="0"/>
              <a:t>upload</a:t>
            </a:r>
            <a:r>
              <a:rPr lang="uk-UA" sz="1600" dirty="0" smtClean="0"/>
              <a:t> </a:t>
            </a:r>
            <a:r>
              <a:rPr lang="uk-UA" sz="1600" dirty="0"/>
              <a:t>– лише </a:t>
            </a:r>
            <a:r>
              <a:rPr lang="uk-UA" sz="1600" dirty="0" smtClean="0"/>
              <a:t>з</a:t>
            </a:r>
            <a:r>
              <a:rPr lang="en-US" sz="1600" dirty="0"/>
              <a:t> download</a:t>
            </a:r>
            <a:r>
              <a:rPr lang="uk-UA" sz="1600" dirty="0" smtClean="0"/>
              <a:t> </a:t>
            </a:r>
            <a:r>
              <a:rPr lang="uk-UA" sz="1600" dirty="0"/>
              <a:t>потраплятиме до загальнодоступного інтерфейсу, а лише </a:t>
            </a:r>
            <a:r>
              <a:rPr lang="en-US" sz="1600" dirty="0"/>
              <a:t>upload</a:t>
            </a:r>
            <a:r>
              <a:rPr lang="uk-UA" sz="1600" dirty="0" smtClean="0"/>
              <a:t> </a:t>
            </a:r>
            <a:r>
              <a:rPr lang="uk-UA" sz="1600" dirty="0"/>
              <a:t>– до приватного інтерфейсу. Основна відмінність від простих черг полягає в тому, що </a:t>
            </a:r>
            <a:r>
              <a:rPr lang="en-US" sz="1600" dirty="0"/>
              <a:t>Queue Tree </a:t>
            </a:r>
            <a:r>
              <a:rPr lang="uk-UA" sz="1600" dirty="0" smtClean="0"/>
              <a:t>не впорядковане </a:t>
            </a:r>
            <a:r>
              <a:rPr lang="uk-UA" sz="1600" dirty="0"/>
              <a:t>- весь трафік проходить його разом.</a:t>
            </a:r>
          </a:p>
        </p:txBody>
      </p:sp>
    </p:spTree>
    <p:extLst>
      <p:ext uri="{BB962C8B-B14F-4D97-AF65-F5344CB8AC3E}">
        <p14:creationId xmlns:p14="http://schemas.microsoft.com/office/powerpoint/2010/main" val="384968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Позначимо </a:t>
            </a:r>
            <a:r>
              <a:rPr lang="uk-UA" sz="1600" dirty="0"/>
              <a:t>всі пакети, що надходять із попередньо налаштованого </a:t>
            </a:r>
            <a:r>
              <a:rPr lang="uk-UA" sz="1600" b="1" dirty="0"/>
              <a:t>in-interface-list=LAN</a:t>
            </a:r>
            <a:r>
              <a:rPr lang="uk-UA" sz="1600" dirty="0"/>
              <a:t>, і обмежимо трафік </a:t>
            </a:r>
            <a:r>
              <a:rPr lang="en-US" sz="1600" dirty="0"/>
              <a:t>Queue Tree </a:t>
            </a:r>
            <a:r>
              <a:rPr lang="uk-UA" sz="1600" dirty="0" smtClean="0"/>
              <a:t>на </a:t>
            </a:r>
            <a:r>
              <a:rPr lang="uk-UA" sz="1600" dirty="0"/>
              <a:t>основі цих позначок пакетів. </a:t>
            </a:r>
            <a:endParaRPr lang="uk-UA" sz="1600" dirty="0" smtClean="0"/>
          </a:p>
          <a:p>
            <a:pPr marL="0" indent="0">
              <a:buNone/>
            </a:pPr>
            <a:r>
              <a:rPr lang="uk-UA" sz="1600" dirty="0" smtClean="0"/>
              <a:t>Створимо </a:t>
            </a:r>
            <a:r>
              <a:rPr lang="en-US" sz="1600" b="1" dirty="0"/>
              <a:t>firewall address-list </a:t>
            </a:r>
            <a:r>
              <a:rPr lang="uk-UA" sz="1600" dirty="0" smtClean="0"/>
              <a:t>:</a:t>
            </a:r>
            <a:endParaRPr lang="uk-UA" sz="1600" dirty="0"/>
          </a:p>
        </p:txBody>
      </p:sp>
      <p:pic>
        <p:nvPicPr>
          <p:cNvPr id="2" name="Picture 1"/>
          <p:cNvPicPr>
            <a:picLocks noChangeAspect="1"/>
          </p:cNvPicPr>
          <p:nvPr/>
        </p:nvPicPr>
        <p:blipFill>
          <a:blip r:embed="rId2"/>
          <a:stretch>
            <a:fillRect/>
          </a:stretch>
        </p:blipFill>
        <p:spPr>
          <a:xfrm>
            <a:off x="398351" y="1114516"/>
            <a:ext cx="11237186" cy="3396399"/>
          </a:xfrm>
          <a:prstGeom prst="rect">
            <a:avLst/>
          </a:prstGeom>
          <a:ln>
            <a:solidFill>
              <a:schemeClr val="tx1"/>
            </a:solidFill>
          </a:ln>
        </p:spPr>
      </p:pic>
      <p:sp>
        <p:nvSpPr>
          <p:cNvPr id="4" name="Rectangle 3"/>
          <p:cNvSpPr/>
          <p:nvPr/>
        </p:nvSpPr>
        <p:spPr>
          <a:xfrm>
            <a:off x="398351" y="4925927"/>
            <a:ext cx="6096000" cy="338554"/>
          </a:xfrm>
          <a:prstGeom prst="rect">
            <a:avLst/>
          </a:prstGeom>
        </p:spPr>
        <p:txBody>
          <a:bodyPr>
            <a:spAutoFit/>
          </a:bodyPr>
          <a:lstStyle/>
          <a:p>
            <a:r>
              <a:rPr lang="uk-UA" sz="1600" dirty="0" smtClean="0"/>
              <a:t>Позначимо </a:t>
            </a:r>
            <a:r>
              <a:rPr lang="uk-UA" sz="1600" dirty="0"/>
              <a:t>пакети за допомогою функції </a:t>
            </a:r>
            <a:r>
              <a:rPr lang="en-US" sz="1600" b="1" dirty="0"/>
              <a:t>firewall mangle </a:t>
            </a:r>
            <a:r>
              <a:rPr lang="uk-UA" sz="1600" dirty="0" smtClean="0"/>
              <a:t>:</a:t>
            </a:r>
            <a:endParaRPr lang="uk-UA" sz="1600" dirty="0"/>
          </a:p>
        </p:txBody>
      </p:sp>
      <p:pic>
        <p:nvPicPr>
          <p:cNvPr id="5" name="Picture 4"/>
          <p:cNvPicPr>
            <a:picLocks noChangeAspect="1"/>
          </p:cNvPicPr>
          <p:nvPr/>
        </p:nvPicPr>
        <p:blipFill>
          <a:blip r:embed="rId3"/>
          <a:stretch>
            <a:fillRect/>
          </a:stretch>
        </p:blipFill>
        <p:spPr>
          <a:xfrm>
            <a:off x="398351" y="5417201"/>
            <a:ext cx="10525125" cy="600075"/>
          </a:xfrm>
          <a:prstGeom prst="rect">
            <a:avLst/>
          </a:prstGeom>
          <a:ln>
            <a:solidFill>
              <a:schemeClr val="tx1"/>
            </a:solidFill>
          </a:ln>
        </p:spPr>
      </p:pic>
    </p:spTree>
    <p:extLst>
      <p:ext uri="{BB962C8B-B14F-4D97-AF65-F5344CB8AC3E}">
        <p14:creationId xmlns:p14="http://schemas.microsoft.com/office/powerpoint/2010/main" val="2781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Налаштуємо </a:t>
            </a:r>
            <a:r>
              <a:rPr lang="uk-UA" sz="1600" dirty="0"/>
              <a:t>дерево черги на основі раніше позначених пакетів</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smtClean="0"/>
              <a:t>Перевіримо </a:t>
            </a:r>
            <a:r>
              <a:rPr lang="uk-UA" sz="1600" dirty="0"/>
              <a:t>статистику дерева черги, щоб переконатися, що трафік відповідає:</a:t>
            </a:r>
          </a:p>
        </p:txBody>
      </p:sp>
      <p:pic>
        <p:nvPicPr>
          <p:cNvPr id="2" name="Picture 1"/>
          <p:cNvPicPr>
            <a:picLocks noChangeAspect="1"/>
          </p:cNvPicPr>
          <p:nvPr/>
        </p:nvPicPr>
        <p:blipFill>
          <a:blip r:embed="rId2"/>
          <a:stretch>
            <a:fillRect/>
          </a:stretch>
        </p:blipFill>
        <p:spPr>
          <a:xfrm>
            <a:off x="398351" y="609735"/>
            <a:ext cx="6686550" cy="65722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069956"/>
            <a:ext cx="11358220" cy="677597"/>
          </a:xfrm>
          <a:prstGeom prst="rect">
            <a:avLst/>
          </a:prstGeom>
          <a:ln>
            <a:solidFill>
              <a:schemeClr val="tx1"/>
            </a:solidFill>
          </a:ln>
        </p:spPr>
      </p:pic>
      <p:graphicFrame>
        <p:nvGraphicFramePr>
          <p:cNvPr id="5" name="Content Placeholder 1"/>
          <p:cNvGraphicFramePr>
            <a:graphicFrameLocks/>
          </p:cNvGraphicFramePr>
          <p:nvPr>
            <p:extLst>
              <p:ext uri="{D42A27DB-BD31-4B8C-83A1-F6EECF244321}">
                <p14:modId xmlns:p14="http://schemas.microsoft.com/office/powerpoint/2010/main" val="4085738733"/>
              </p:ext>
            </p:extLst>
          </p:nvPr>
        </p:nvGraphicFramePr>
        <p:xfrm>
          <a:off x="600074" y="4305828"/>
          <a:ext cx="10515600" cy="2194560"/>
        </p:xfrm>
        <a:graphic>
          <a:graphicData uri="http://schemas.openxmlformats.org/drawingml/2006/table">
            <a:tbl>
              <a:tblPr/>
              <a:tblGrid>
                <a:gridCol w="3505200"/>
                <a:gridCol w="3505200"/>
                <a:gridCol w="3505200"/>
              </a:tblGrid>
              <a:tr h="0">
                <a:tc gridSpan="3">
                  <a:txBody>
                    <a:bodyPr/>
                    <a:lstStyle/>
                    <a:p>
                      <a:r>
                        <a:rPr lang="ru-RU" dirty="0" smtClean="0"/>
                        <a:t>Різниця між </a:t>
                      </a:r>
                      <a:r>
                        <a:rPr lang="en-US" dirty="0" smtClean="0"/>
                        <a:t>Simple </a:t>
                      </a:r>
                      <a:r>
                        <a:rPr lang="en-US" dirty="0"/>
                        <a:t>queue </a:t>
                      </a:r>
                      <a:r>
                        <a:rPr lang="ru-RU" dirty="0" smtClean="0"/>
                        <a:t>і </a:t>
                      </a:r>
                      <a:r>
                        <a:rPr lang="en-US" dirty="0"/>
                        <a:t>Queue Tree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r>
              <a:tr h="0">
                <a:tc>
                  <a:txBody>
                    <a:bodyPr/>
                    <a:lstStyle/>
                    <a:p>
                      <a:pPr algn="ctr"/>
                      <a:r>
                        <a:rPr lang="ru-RU" b="1" dirty="0" smtClean="0">
                          <a:effectLst/>
                        </a:rPr>
                        <a:t>Опція</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effectLst/>
                        </a:rPr>
                        <a:t>Simple Queue</a:t>
                      </a:r>
                      <a:endParaRPr lang="en-US">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effectLst/>
                        </a:rPr>
                        <a:t>Queue Tree</a:t>
                      </a:r>
                      <a:endParaRPr lang="en-US">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a:effectLst/>
                        </a:rPr>
                        <a:t>Порядок правил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effectLst/>
                        </a:rPr>
                        <a:t>Має</a:t>
                      </a:r>
                      <a:r>
                        <a:rPr lang="ru-RU" baseline="0" dirty="0" smtClean="0">
                          <a:effectLst/>
                        </a:rPr>
                        <a:t> значення</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effectLst/>
                        </a:rPr>
                        <a:t>Не має значення</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dirty="0" smtClean="0">
                          <a:effectLst/>
                        </a:rPr>
                        <a:t>Маркування трафіку</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effectLst/>
                        </a:rPr>
                        <a:t>Можливо</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effectLst/>
                        </a:rPr>
                        <a:t>Обов’язково</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dirty="0" smtClean="0">
                          <a:effectLst/>
                        </a:rPr>
                        <a:t>Час дії правила</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effectLst/>
                        </a:rPr>
                        <a:t>Можна налаштувати</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effectLst/>
                        </a:rPr>
                        <a:t>Не можливо налаштувати</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dirty="0" smtClean="0">
                          <a:effectLst/>
                        </a:rPr>
                        <a:t>Графік завантаження</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effectLst/>
                        </a:rPr>
                        <a:t>Є</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effectLst/>
                        </a:rPr>
                        <a:t>Відстній</a:t>
                      </a:r>
                      <a:endParaRPr lang="ru-RU"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086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78954"/>
            <a:ext cx="11579383" cy="1027903"/>
          </a:xfrm>
        </p:spPr>
        <p:txBody>
          <a:bodyPr>
            <a:normAutofit/>
          </a:bodyPr>
          <a:lstStyle/>
          <a:p>
            <a:pPr marL="0" indent="0" algn="ctr">
              <a:buNone/>
            </a:pPr>
            <a:r>
              <a:rPr lang="uk-UA" sz="1600" b="1" dirty="0" smtClean="0"/>
              <a:t>Типи черг (</a:t>
            </a:r>
            <a:r>
              <a:rPr lang="en-US" sz="1600" b="1" dirty="0" smtClean="0"/>
              <a:t>Queue Types</a:t>
            </a:r>
            <a:r>
              <a:rPr lang="uk-UA" sz="1600" b="1" dirty="0" smtClean="0"/>
              <a:t>)</a:t>
            </a:r>
            <a:endParaRPr lang="en-US" sz="1600" b="1" dirty="0"/>
          </a:p>
          <a:p>
            <a:pPr marL="0" indent="0">
              <a:spcBef>
                <a:spcPts val="0"/>
              </a:spcBef>
              <a:buNone/>
            </a:pPr>
            <a:r>
              <a:rPr lang="uk-UA" sz="1600" dirty="0" smtClean="0"/>
              <a:t>Цей </a:t>
            </a:r>
            <a:r>
              <a:rPr lang="uk-UA" sz="1600" dirty="0"/>
              <a:t>список підменю за замовчуванням створює типи черги та дозволяє додавати нові специфічні </a:t>
            </a:r>
            <a:r>
              <a:rPr lang="uk-UA" sz="1600" dirty="0" smtClean="0"/>
              <a:t>типи для </a:t>
            </a:r>
            <a:r>
              <a:rPr lang="uk-UA" sz="1600" dirty="0"/>
              <a:t>користувача. </a:t>
            </a:r>
            <a:endParaRPr lang="uk-UA" sz="1600" dirty="0" smtClean="0"/>
          </a:p>
          <a:p>
            <a:pPr marL="0" indent="0">
              <a:spcBef>
                <a:spcPts val="0"/>
              </a:spcBef>
              <a:buNone/>
            </a:pPr>
            <a:r>
              <a:rPr lang="uk-UA" sz="1600" dirty="0" smtClean="0"/>
              <a:t>За </a:t>
            </a:r>
            <a:r>
              <a:rPr lang="uk-UA" sz="1600" dirty="0"/>
              <a:t>замовчуванням RouterOS створює такі попередньо визначені типи черги:</a:t>
            </a:r>
          </a:p>
        </p:txBody>
      </p:sp>
      <p:pic>
        <p:nvPicPr>
          <p:cNvPr id="2" name="Picture 1"/>
          <p:cNvPicPr>
            <a:picLocks noChangeAspect="1"/>
          </p:cNvPicPr>
          <p:nvPr/>
        </p:nvPicPr>
        <p:blipFill>
          <a:blip r:embed="rId2"/>
          <a:stretch>
            <a:fillRect/>
          </a:stretch>
        </p:blipFill>
        <p:spPr>
          <a:xfrm>
            <a:off x="251819" y="116945"/>
            <a:ext cx="1190625" cy="4095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7553" y="1259291"/>
            <a:ext cx="12028079" cy="3555470"/>
          </a:xfrm>
          <a:prstGeom prst="rect">
            <a:avLst/>
          </a:prstGeom>
          <a:ln>
            <a:solidFill>
              <a:schemeClr val="tx1"/>
            </a:solidFill>
          </a:ln>
        </p:spPr>
      </p:pic>
      <p:sp>
        <p:nvSpPr>
          <p:cNvPr id="5" name="Rectangle 4"/>
          <p:cNvSpPr/>
          <p:nvPr/>
        </p:nvSpPr>
        <p:spPr>
          <a:xfrm>
            <a:off x="37553" y="4863215"/>
            <a:ext cx="11940181" cy="2092881"/>
          </a:xfrm>
          <a:prstGeom prst="rect">
            <a:avLst/>
          </a:prstGeom>
        </p:spPr>
        <p:txBody>
          <a:bodyPr wrap="square">
            <a:spAutoFit/>
          </a:bodyPr>
          <a:lstStyle/>
          <a:p>
            <a:r>
              <a:rPr lang="uk-UA" sz="1400" dirty="0"/>
              <a:t>Усі RouterBOARDS мають тип черги за замовчуванням "</a:t>
            </a:r>
            <a:r>
              <a:rPr lang="uk-UA" sz="1400" b="1" dirty="0"/>
              <a:t>only-hardware-queue</a:t>
            </a:r>
            <a:r>
              <a:rPr lang="uk-UA" sz="1400" dirty="0"/>
              <a:t>" з "kind=none". "</a:t>
            </a:r>
            <a:r>
              <a:rPr lang="uk-UA" sz="1400" b="1" dirty="0"/>
              <a:t>only-hardware-queue</a:t>
            </a:r>
            <a:r>
              <a:rPr lang="uk-UA" sz="1400" dirty="0"/>
              <a:t>" залишає інтерфейс з кільцевим буфером лише апаратного дескриптора передачі, який сам по собі виступає як черга. Зазвичай, щонайменше 100 пакетів можна поставити в чергу для передачі в кільцевому буфері дескриптора передачі. Розмір кільцевого буфера дескриптора передачі та кількість пакетів, які в ньому можуть бути в черзі, відрізняються для різних типів Ethernet MAC. Відсутність черги програмного забезпечення особливо корисно для систем SMP, оскільки позбавляє від вимоги синхронізувати доступ до нього з різних ЦП/ядер, що є ресурсомістким. Наявність можливості встановити </a:t>
            </a:r>
            <a:r>
              <a:rPr lang="uk-UA" sz="1400" dirty="0" smtClean="0"/>
              <a:t>«</a:t>
            </a:r>
            <a:r>
              <a:rPr lang="en-US" sz="1400" dirty="0"/>
              <a:t>only-hardware-queue</a:t>
            </a:r>
            <a:r>
              <a:rPr lang="uk-UA" sz="1400" dirty="0" smtClean="0"/>
              <a:t>» </a:t>
            </a:r>
            <a:r>
              <a:rPr lang="uk-UA" sz="1400" dirty="0"/>
              <a:t>вимагає підтримки драйвером Ethernet, тому вона доступна лише для деяких інтерфейсів Ethernet, які переважно зустрічаються на RouterBOARD. </a:t>
            </a:r>
            <a:endParaRPr lang="uk-UA" sz="1400" dirty="0" smtClean="0"/>
          </a:p>
          <a:p>
            <a:r>
              <a:rPr lang="uk-UA" sz="1400" dirty="0" smtClean="0"/>
              <a:t>"</a:t>
            </a:r>
            <a:r>
              <a:rPr lang="uk-UA" sz="1400" b="1" dirty="0"/>
              <a:t>multi-queue-ethernet-default</a:t>
            </a:r>
            <a:r>
              <a:rPr lang="uk-UA" sz="1400" dirty="0"/>
              <a:t>" може бути корисним у системах SMP з інтерфейсами Ethernet, які підтримують декілька черг передачі та мають драйвер Linux для кількох черг передачі. Завдяки наявності однієї черги програмного забезпечення для кожної черги апаратного забезпечення може витрачатися менше часу на синхронізацію доступу до них.</a:t>
            </a:r>
          </a:p>
        </p:txBody>
      </p:sp>
    </p:spTree>
    <p:extLst>
      <p:ext uri="{BB962C8B-B14F-4D97-AF65-F5344CB8AC3E}">
        <p14:creationId xmlns:p14="http://schemas.microsoft.com/office/powerpoint/2010/main" val="331232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217" y="174363"/>
            <a:ext cx="11579383" cy="6292158"/>
          </a:xfrm>
        </p:spPr>
        <p:txBody>
          <a:bodyPr>
            <a:normAutofit/>
          </a:bodyPr>
          <a:lstStyle/>
          <a:p>
            <a:pPr marL="0" indent="0" algn="ctr">
              <a:buNone/>
            </a:pPr>
            <a:r>
              <a:rPr lang="uk-UA" sz="1600" b="1" dirty="0" smtClean="0"/>
              <a:t>Види</a:t>
            </a:r>
            <a:r>
              <a:rPr lang="en-US" sz="1600" b="1" dirty="0" smtClean="0"/>
              <a:t> </a:t>
            </a:r>
            <a:r>
              <a:rPr lang="uk-UA" sz="1600" b="1" dirty="0" smtClean="0"/>
              <a:t>черг </a:t>
            </a:r>
          </a:p>
          <a:p>
            <a:pPr marL="0" indent="0">
              <a:buNone/>
            </a:pPr>
            <a:r>
              <a:rPr lang="uk-UA" sz="1600" b="1" dirty="0" smtClean="0"/>
              <a:t>Види </a:t>
            </a:r>
            <a:r>
              <a:rPr lang="uk-UA" sz="1600" b="1" dirty="0"/>
              <a:t>черги </a:t>
            </a:r>
            <a:r>
              <a:rPr lang="uk-UA" sz="1600" dirty="0"/>
              <a:t>– це алгоритми обробки пакетів. </a:t>
            </a:r>
            <a:r>
              <a:rPr lang="uk-UA" sz="1600" dirty="0" smtClean="0"/>
              <a:t>Види визначають який </a:t>
            </a:r>
            <a:r>
              <a:rPr lang="uk-UA" sz="1600" dirty="0"/>
              <a:t>пакет буде переданий наступним у рядку. </a:t>
            </a:r>
            <a:endParaRPr lang="uk-UA" sz="1600" dirty="0" smtClean="0"/>
          </a:p>
          <a:p>
            <a:pPr marL="0" indent="0">
              <a:buNone/>
            </a:pPr>
            <a:r>
              <a:rPr lang="uk-UA" sz="1600" dirty="0" smtClean="0"/>
              <a:t>RouterOS </a:t>
            </a:r>
            <a:r>
              <a:rPr lang="uk-UA" sz="1600" dirty="0"/>
              <a:t>підтримує такі види черги: </a:t>
            </a:r>
            <a:endParaRPr lang="uk-UA" sz="1600" dirty="0" smtClean="0"/>
          </a:p>
          <a:p>
            <a:r>
              <a:rPr lang="uk-UA" sz="1600" dirty="0" smtClean="0"/>
              <a:t>FIFO </a:t>
            </a:r>
            <a:r>
              <a:rPr lang="uk-UA" sz="1600" dirty="0"/>
              <a:t>(BFIFO, PFIFO, MQ PFIFO) </a:t>
            </a:r>
            <a:endParaRPr lang="uk-UA" sz="1600" dirty="0" smtClean="0"/>
          </a:p>
          <a:p>
            <a:r>
              <a:rPr lang="en-US" sz="1600" dirty="0" smtClean="0"/>
              <a:t>RED</a:t>
            </a:r>
          </a:p>
          <a:p>
            <a:r>
              <a:rPr lang="uk-UA" sz="1600" dirty="0" smtClean="0"/>
              <a:t>SFQ </a:t>
            </a:r>
            <a:endParaRPr lang="en-US" sz="1600" dirty="0" smtClean="0"/>
          </a:p>
          <a:p>
            <a:r>
              <a:rPr lang="uk-UA" sz="1600" dirty="0" smtClean="0"/>
              <a:t>PCQ</a:t>
            </a:r>
          </a:p>
          <a:p>
            <a:pPr marL="0" indent="0" algn="ctr">
              <a:buNone/>
            </a:pPr>
            <a:endParaRPr lang="uk-UA" sz="1600" b="1" dirty="0" smtClean="0"/>
          </a:p>
          <a:p>
            <a:pPr marL="0" indent="0" algn="ctr">
              <a:buNone/>
            </a:pPr>
            <a:endParaRPr lang="uk-UA" sz="1600" b="1" dirty="0"/>
          </a:p>
          <a:p>
            <a:pPr marL="0" indent="0" algn="ctr">
              <a:buNone/>
            </a:pPr>
            <a:r>
              <a:rPr lang="uk-UA" sz="1600" b="1" dirty="0" smtClean="0"/>
              <a:t>FIFO </a:t>
            </a:r>
          </a:p>
          <a:p>
            <a:pPr marL="0" indent="0">
              <a:buNone/>
            </a:pPr>
            <a:r>
              <a:rPr lang="uk-UA" sz="1600" dirty="0" smtClean="0"/>
              <a:t>Ці </a:t>
            </a:r>
            <a:r>
              <a:rPr lang="uk-UA" sz="1600" dirty="0"/>
              <a:t>види засновані на алгоритмі FIFO (First-In-First-Out). </a:t>
            </a:r>
            <a:endParaRPr lang="uk-UA" sz="1600" dirty="0" smtClean="0"/>
          </a:p>
          <a:p>
            <a:pPr marL="0" indent="0">
              <a:buNone/>
            </a:pPr>
            <a:r>
              <a:rPr lang="uk-UA" sz="1600" dirty="0" smtClean="0"/>
              <a:t>Різниця </a:t>
            </a:r>
            <a:r>
              <a:rPr lang="uk-UA" sz="1600" dirty="0"/>
              <a:t>між </a:t>
            </a:r>
            <a:r>
              <a:rPr lang="uk-UA" sz="1600" b="1" dirty="0"/>
              <a:t>PFIFO</a:t>
            </a:r>
            <a:r>
              <a:rPr lang="uk-UA" sz="1600" dirty="0"/>
              <a:t> та </a:t>
            </a:r>
            <a:r>
              <a:rPr lang="uk-UA" sz="1600" b="1" dirty="0"/>
              <a:t>BFIFO</a:t>
            </a:r>
            <a:r>
              <a:rPr lang="uk-UA" sz="1600" dirty="0"/>
              <a:t> полягає в тому, що один вимірюється в пакетах, а інший — у байтах. Ці черги використовують параметри </a:t>
            </a:r>
            <a:r>
              <a:rPr lang="uk-UA" sz="1600" b="1" dirty="0"/>
              <a:t>pfifo-limit</a:t>
            </a:r>
            <a:r>
              <a:rPr lang="uk-UA" sz="1600" dirty="0"/>
              <a:t> і </a:t>
            </a:r>
            <a:r>
              <a:rPr lang="uk-UA" sz="1600" b="1" dirty="0"/>
              <a:t>bfifo-limit</a:t>
            </a:r>
            <a:r>
              <a:rPr lang="uk-UA" sz="1600" dirty="0"/>
              <a:t>. </a:t>
            </a:r>
            <a:endParaRPr lang="uk-UA" sz="1600" dirty="0" smtClean="0"/>
          </a:p>
          <a:p>
            <a:pPr marL="0" indent="0">
              <a:buNone/>
            </a:pPr>
            <a:r>
              <a:rPr lang="uk-UA" sz="1600" dirty="0" smtClean="0"/>
              <a:t>Кожен </a:t>
            </a:r>
            <a:r>
              <a:rPr lang="uk-UA" sz="1600" dirty="0"/>
              <a:t>пакет, який не можна поставити в чергу (якщо черга заповнена), відкидається. Великі розміри черги можуть збільшити затримку, але краще використовувати канал. </a:t>
            </a:r>
            <a:endParaRPr lang="uk-UA" sz="1600" dirty="0" smtClean="0"/>
          </a:p>
          <a:p>
            <a:pPr marL="0" indent="0">
              <a:buNone/>
            </a:pPr>
            <a:r>
              <a:rPr lang="uk-UA" sz="1600" b="1" dirty="0" smtClean="0"/>
              <a:t>MQ-PFIFO</a:t>
            </a:r>
            <a:r>
              <a:rPr lang="uk-UA" sz="1600" dirty="0" smtClean="0"/>
              <a:t> </a:t>
            </a:r>
            <a:r>
              <a:rPr lang="uk-UA" sz="1600" dirty="0"/>
              <a:t>— це pfifo з підтримкою кількох черг передачі. Ця черга корисна в системах SMP з інтерфейсами Ethernet, які підтримують декілька черг передачі та мають драйвер Linux для кількох черг передачі (переважно на платформах x86). Цей тип використовує параметр </a:t>
            </a:r>
            <a:r>
              <a:rPr lang="uk-UA" sz="1600" b="1" dirty="0"/>
              <a:t>mq-pfifo-limit</a:t>
            </a:r>
            <a:r>
              <a:rPr lang="uk-UA" sz="1600" dirty="0"/>
              <a:t>.</a:t>
            </a:r>
          </a:p>
        </p:txBody>
      </p:sp>
    </p:spTree>
    <p:extLst>
      <p:ext uri="{BB962C8B-B14F-4D97-AF65-F5344CB8AC3E}">
        <p14:creationId xmlns:p14="http://schemas.microsoft.com/office/powerpoint/2010/main" val="68922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5721</Words>
  <Application>Microsoft Office PowerPoint</Application>
  <PresentationFormat>Widescreen</PresentationFormat>
  <Paragraphs>463</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Лекція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Пользователь Windows</cp:lastModifiedBy>
  <cp:revision>152</cp:revision>
  <dcterms:created xsi:type="dcterms:W3CDTF">2022-02-12T14:17:58Z</dcterms:created>
  <dcterms:modified xsi:type="dcterms:W3CDTF">2022-05-13T15:22:42Z</dcterms:modified>
</cp:coreProperties>
</file>