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92" r:id="rId3"/>
    <p:sldId id="293" r:id="rId4"/>
    <p:sldId id="322" r:id="rId5"/>
    <p:sldId id="294" r:id="rId6"/>
    <p:sldId id="295" r:id="rId7"/>
    <p:sldId id="296" r:id="rId8"/>
    <p:sldId id="297" r:id="rId9"/>
    <p:sldId id="298" r:id="rId10"/>
    <p:sldId id="299" r:id="rId11"/>
    <p:sldId id="323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24" r:id="rId22"/>
    <p:sldId id="325" r:id="rId23"/>
    <p:sldId id="326" r:id="rId24"/>
    <p:sldId id="327" r:id="rId25"/>
    <p:sldId id="328" r:id="rId26"/>
    <p:sldId id="309" r:id="rId27"/>
    <p:sldId id="310" r:id="rId28"/>
    <p:sldId id="311" r:id="rId29"/>
    <p:sldId id="312" r:id="rId30"/>
    <p:sldId id="282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78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4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21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90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2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74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7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7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67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54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86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794327"/>
            <a:ext cx="11108602" cy="48655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r>
              <a:rPr lang="uk-UA" b="1" dirty="0" smtClean="0"/>
              <a:t>Введення в спеціальність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АДРЕСАЦІЯ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 КОМП’ЮТЕРНИХ МЕРЕЖАХ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36" y="299084"/>
            <a:ext cx="113053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Правило І визначає структуру адреси, тобто показує, яка </a:t>
            </a:r>
            <a:r>
              <a:rPr lang="ru-RU" sz="2000" dirty="0" smtClean="0"/>
              <a:t>частина  </a:t>
            </a:r>
            <a:r>
              <a:rPr lang="ru-RU" sz="2000" dirty="0"/>
              <a:t>IP-адреси  є  IP-адресою (номером) мережі та яка частина – </a:t>
            </a:r>
            <a:r>
              <a:rPr lang="ru-RU" sz="2000" dirty="0" smtClean="0"/>
              <a:t>IP-адресою  </a:t>
            </a:r>
            <a:r>
              <a:rPr lang="ru-RU" sz="2000" dirty="0"/>
              <a:t>(номером)  вузла. 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 </a:t>
            </a:r>
            <a:r>
              <a:rPr lang="ru-RU" sz="2000" b="1" dirty="0"/>
              <a:t>класі  А</a:t>
            </a:r>
            <a:r>
              <a:rPr lang="ru-RU" sz="2000" dirty="0"/>
              <a:t>  на  IP-адресу  </a:t>
            </a:r>
            <a:r>
              <a:rPr lang="ru-RU" sz="2000" b="1" dirty="0"/>
              <a:t>мережі</a:t>
            </a:r>
            <a:r>
              <a:rPr lang="ru-RU" sz="2000" dirty="0"/>
              <a:t>  </a:t>
            </a:r>
            <a:r>
              <a:rPr lang="ru-RU" sz="2000" dirty="0" smtClean="0"/>
              <a:t>виділяється </a:t>
            </a:r>
            <a:r>
              <a:rPr lang="ru-RU" sz="2000" b="1" dirty="0"/>
              <a:t>один байт</a:t>
            </a:r>
            <a:r>
              <a:rPr lang="ru-RU" sz="2000" dirty="0"/>
              <a:t>, а на IP-адресу вузла – три байти.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</a:t>
            </a:r>
            <a:r>
              <a:rPr lang="ru-RU" sz="2000" b="1" dirty="0"/>
              <a:t>класі B</a:t>
            </a:r>
            <a:r>
              <a:rPr lang="ru-RU" sz="2000" dirty="0"/>
              <a:t> як на </a:t>
            </a:r>
            <a:r>
              <a:rPr lang="ru-RU" sz="2000" dirty="0" smtClean="0"/>
              <a:t>IP-адресу </a:t>
            </a:r>
            <a:r>
              <a:rPr lang="ru-RU" sz="2000" b="1" dirty="0"/>
              <a:t>мережі</a:t>
            </a:r>
            <a:r>
              <a:rPr lang="ru-RU" sz="2000" dirty="0"/>
              <a:t>, так і на IP-адресу вузла виділяється по </a:t>
            </a:r>
            <a:r>
              <a:rPr lang="ru-RU" sz="2000" b="1" dirty="0"/>
              <a:t>два байти</a:t>
            </a:r>
            <a:r>
              <a:rPr lang="ru-RU" sz="2000" dirty="0"/>
              <a:t>. </a:t>
            </a:r>
          </a:p>
          <a:p>
            <a:endParaRPr lang="en-US" sz="2000" dirty="0" smtClean="0"/>
          </a:p>
          <a:p>
            <a:r>
              <a:rPr lang="ru-RU" sz="2000" dirty="0" smtClean="0"/>
              <a:t>У </a:t>
            </a:r>
            <a:r>
              <a:rPr lang="ru-RU" sz="2000" b="1" dirty="0"/>
              <a:t>класі С</a:t>
            </a:r>
            <a:r>
              <a:rPr lang="ru-RU" sz="2000" dirty="0"/>
              <a:t> на IP-адресу </a:t>
            </a:r>
            <a:r>
              <a:rPr lang="ru-RU" sz="2000" b="1" dirty="0"/>
              <a:t>мережі</a:t>
            </a:r>
            <a:r>
              <a:rPr lang="ru-RU" sz="2000" dirty="0"/>
              <a:t> виділяється </a:t>
            </a:r>
            <a:r>
              <a:rPr lang="ru-RU" sz="2000" b="1" dirty="0"/>
              <a:t>три байти</a:t>
            </a:r>
            <a:r>
              <a:rPr lang="ru-RU" sz="2000" dirty="0"/>
              <a:t>, а на IP-адресу </a:t>
            </a:r>
            <a:r>
              <a:rPr lang="ru-RU" sz="2000" dirty="0" smtClean="0"/>
              <a:t>вузла </a:t>
            </a:r>
            <a:r>
              <a:rPr lang="ru-RU" sz="2000" dirty="0"/>
              <a:t>– один байт.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IP-адреси </a:t>
            </a:r>
            <a:r>
              <a:rPr lang="ru-RU" sz="2000" b="1" dirty="0"/>
              <a:t>класу D</a:t>
            </a:r>
            <a:r>
              <a:rPr lang="ru-RU" sz="2000" dirty="0"/>
              <a:t> застосовуються як </a:t>
            </a:r>
            <a:r>
              <a:rPr lang="ru-RU" sz="2000" b="1" dirty="0"/>
              <a:t>групові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IP-адреси  </a:t>
            </a:r>
            <a:r>
              <a:rPr lang="ru-RU" sz="2000" b="1" dirty="0"/>
              <a:t>класу E</a:t>
            </a:r>
            <a:r>
              <a:rPr lang="ru-RU" sz="2000" dirty="0"/>
              <a:t> </a:t>
            </a:r>
            <a:r>
              <a:rPr lang="ru-RU" sz="2000" b="1" dirty="0"/>
              <a:t>зарезервовані</a:t>
            </a:r>
            <a:r>
              <a:rPr lang="ru-RU" sz="2000" dirty="0"/>
              <a:t> для експериментального </a:t>
            </a:r>
            <a:r>
              <a:rPr lang="ru-RU" sz="2000" dirty="0" smtClean="0"/>
              <a:t>використання</a:t>
            </a:r>
            <a:r>
              <a:rPr lang="ru-RU" sz="2000" dirty="0"/>
              <a:t>. </a:t>
            </a:r>
            <a:endParaRPr lang="en-US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практиці застосовуються адреси всіх класів, крім класу Е.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/>
              <a:t>Правило ІІ стосується лише старшого байта. За його допомогою </a:t>
            </a:r>
            <a:r>
              <a:rPr lang="ru-RU" sz="2000" dirty="0" smtClean="0"/>
              <a:t>формується </a:t>
            </a:r>
            <a:r>
              <a:rPr lang="ru-RU" sz="2000" dirty="0"/>
              <a:t>і відображається структура цього байта у двійковій </a:t>
            </a:r>
            <a:r>
              <a:rPr lang="ru-RU" sz="2000" dirty="0" smtClean="0"/>
              <a:t>формі  </a:t>
            </a:r>
            <a:r>
              <a:rPr lang="ru-RU" sz="2000" dirty="0"/>
              <a:t>для  кожного  класу.  Правило  ІІ  дає  змогу  сформувати  різні  за </a:t>
            </a:r>
            <a:r>
              <a:rPr lang="ru-RU" sz="2000" dirty="0" smtClean="0"/>
              <a:t>розміром </a:t>
            </a:r>
            <a:r>
              <a:rPr lang="ru-RU" sz="2000" dirty="0"/>
              <a:t>діапазони IP-адрес мереж, що належать певним класам.</a:t>
            </a:r>
          </a:p>
        </p:txBody>
      </p:sp>
    </p:spTree>
    <p:extLst>
      <p:ext uri="{BB962C8B-B14F-4D97-AF65-F5344CB8AC3E}">
        <p14:creationId xmlns:p14="http://schemas.microsoft.com/office/powerpoint/2010/main" val="373564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" y="561853"/>
            <a:ext cx="11442595" cy="5617274"/>
          </a:xfrm>
        </p:spPr>
      </p:pic>
    </p:spTree>
    <p:extLst>
      <p:ext uri="{BB962C8B-B14F-4D97-AF65-F5344CB8AC3E}">
        <p14:creationId xmlns:p14="http://schemas.microsoft.com/office/powerpoint/2010/main" val="28442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7" y="655205"/>
            <a:ext cx="1172101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409285"/>
            <a:ext cx="11891705" cy="55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63" y="242793"/>
            <a:ext cx="11259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Приватні </a:t>
            </a:r>
            <a:r>
              <a:rPr lang="ru-RU" sz="2400" dirty="0" smtClean="0"/>
              <a:t>IP-адреси </a:t>
            </a:r>
            <a:r>
              <a:rPr lang="ru-RU" sz="2400" dirty="0"/>
              <a:t>(Private </a:t>
            </a:r>
            <a:r>
              <a:rPr lang="ru-RU" sz="2400" dirty="0" smtClean="0"/>
              <a:t>IP-Addresses</a:t>
            </a:r>
            <a:r>
              <a:rPr lang="ru-RU" sz="2400" dirty="0"/>
              <a:t>), які були виділені для застосування у локальних </a:t>
            </a:r>
            <a:r>
              <a:rPr lang="ru-RU" sz="2400" dirty="0" smtClean="0"/>
              <a:t>мережах</a:t>
            </a:r>
            <a:r>
              <a:rPr lang="ru-RU" sz="2400" dirty="0"/>
              <a:t>, що взагалі не мають підключення до глобальної мережі </a:t>
            </a:r>
            <a:r>
              <a:rPr lang="ru-RU" sz="2400" dirty="0" smtClean="0"/>
              <a:t>Інтернет </a:t>
            </a:r>
            <a:r>
              <a:rPr lang="ru-RU" sz="2400" dirty="0"/>
              <a:t>або підключаються за допомогою технології заміни адрес NAT.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3" y="1657062"/>
            <a:ext cx="116490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036" y="242793"/>
            <a:ext cx="115731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Маска  мережі/підмережі  (Network/Subnet  Mask)  –  </a:t>
            </a:r>
            <a:r>
              <a:rPr lang="ru-RU" sz="2000" dirty="0" smtClean="0"/>
              <a:t>додаткова спеціальним  </a:t>
            </a:r>
            <a:r>
              <a:rPr lang="ru-RU" sz="2000" dirty="0"/>
              <a:t>чином  сформована  IP-адреса,  за  допомогою  якої </a:t>
            </a:r>
            <a:r>
              <a:rPr lang="ru-RU" sz="2000" dirty="0" smtClean="0"/>
              <a:t>зазначається</a:t>
            </a:r>
            <a:r>
              <a:rPr lang="ru-RU" sz="2000" dirty="0"/>
              <a:t>, яка частина IP-адреси є IP-адресою мережі, а яка – </a:t>
            </a:r>
            <a:r>
              <a:rPr lang="ru-RU" sz="2000" dirty="0" smtClean="0"/>
              <a:t>IP-адресою  </a:t>
            </a:r>
            <a:r>
              <a:rPr lang="ru-RU" sz="2000" dirty="0"/>
              <a:t>вузла</a:t>
            </a:r>
            <a:r>
              <a:rPr lang="ru-RU" sz="2000" dirty="0" smtClean="0"/>
              <a:t>.</a:t>
            </a:r>
          </a:p>
          <a:p>
            <a:endParaRPr lang="uk-UA" sz="2000" dirty="0"/>
          </a:p>
          <a:p>
            <a:r>
              <a:rPr lang="ru-RU" sz="2000" dirty="0"/>
              <a:t>Виділяють три види масок: </a:t>
            </a:r>
          </a:p>
          <a:p>
            <a:r>
              <a:rPr lang="ru-RU" sz="2000" dirty="0"/>
              <a:t>– пряма маска (</a:t>
            </a:r>
            <a:r>
              <a:rPr lang="en-US" sz="2000" dirty="0"/>
              <a:t>Subnet Mask); </a:t>
            </a:r>
          </a:p>
          <a:p>
            <a:r>
              <a:rPr lang="en-US" sz="2000" dirty="0"/>
              <a:t>– </a:t>
            </a:r>
            <a:r>
              <a:rPr lang="ru-RU" sz="2000" dirty="0"/>
              <a:t>інверсна маска (</a:t>
            </a:r>
            <a:r>
              <a:rPr lang="en-US" sz="2000" dirty="0"/>
              <a:t>Inverse Mask); </a:t>
            </a:r>
          </a:p>
          <a:p>
            <a:r>
              <a:rPr lang="en-US" sz="2000" dirty="0"/>
              <a:t>– </a:t>
            </a:r>
            <a:r>
              <a:rPr lang="ru-RU" sz="2000" dirty="0"/>
              <a:t>шаблонна маска (</a:t>
            </a:r>
            <a:r>
              <a:rPr lang="en-US" sz="2000" dirty="0"/>
              <a:t>Wildcard Mask).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3" y="3742603"/>
            <a:ext cx="107156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759"/>
            <a:ext cx="7948036" cy="6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7" y="262139"/>
            <a:ext cx="118964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Безкласова IP-адресація </a:t>
            </a:r>
            <a:endParaRPr lang="ru-RU" sz="2000" b="1" dirty="0" smtClean="0"/>
          </a:p>
          <a:p>
            <a:pPr algn="ctr"/>
            <a:endParaRPr lang="ru-RU" dirty="0"/>
          </a:p>
          <a:p>
            <a:r>
              <a:rPr lang="ru-RU" dirty="0"/>
              <a:t>Безкласова IP-адресація, також відома як механізм використання </a:t>
            </a:r>
            <a:r>
              <a:rPr lang="ru-RU" dirty="0" smtClean="0"/>
              <a:t>масок  </a:t>
            </a:r>
            <a:r>
              <a:rPr lang="ru-RU" dirty="0"/>
              <a:t>підмереж  змінної  довжини  (VLSM,  Variable-Length  Subnet </a:t>
            </a:r>
            <a:r>
              <a:rPr lang="ru-RU" dirty="0" smtClean="0"/>
              <a:t>Masking</a:t>
            </a:r>
            <a:r>
              <a:rPr lang="ru-RU" dirty="0"/>
              <a:t>),  передбачає,  що  ідентифікація  мережного  </a:t>
            </a:r>
            <a:r>
              <a:rPr lang="ru-RU" dirty="0" smtClean="0"/>
              <a:t>адаптера/інтерфейсу </a:t>
            </a:r>
            <a:r>
              <a:rPr lang="ru-RU" dirty="0"/>
              <a:t>або мережі здійснюється за допомогою двох параметрів – </a:t>
            </a:r>
            <a:r>
              <a:rPr lang="ru-RU" dirty="0" smtClean="0"/>
              <a:t>IP-адреси  </a:t>
            </a:r>
            <a:r>
              <a:rPr lang="ru-RU" dirty="0"/>
              <a:t>та  мережної  маски/префікса  мережі.  VLSM  складовою  </a:t>
            </a:r>
            <a:r>
              <a:rPr lang="ru-RU" dirty="0" smtClean="0"/>
              <a:t>безкласової </a:t>
            </a:r>
            <a:r>
              <a:rPr lang="ru-RU" dirty="0"/>
              <a:t>маршрутизації (CIDR, Classless Inter-Domain Routing) – </a:t>
            </a:r>
            <a:r>
              <a:rPr lang="ru-RU" dirty="0" smtClean="0"/>
              <a:t>методу </a:t>
            </a:r>
            <a:r>
              <a:rPr lang="ru-RU" dirty="0"/>
              <a:t>ІР-адресації та ІР-маршрутизації різних за розмірами ІР-мереж. </a:t>
            </a:r>
          </a:p>
          <a:p>
            <a:r>
              <a:rPr lang="ru-RU" dirty="0"/>
              <a:t>На  відміну  від  класової  IP-адресації  у  безкласовій  IP-адресації </a:t>
            </a:r>
            <a:r>
              <a:rPr lang="ru-RU" dirty="0" smtClean="0"/>
              <a:t>поділ </a:t>
            </a:r>
            <a:r>
              <a:rPr lang="ru-RU" dirty="0"/>
              <a:t>IP-адреси на частини – IP-адресу (номер) мережі та IP-адресу </a:t>
            </a:r>
            <a:r>
              <a:rPr lang="ru-RU" dirty="0" smtClean="0"/>
              <a:t>(</a:t>
            </a:r>
            <a:r>
              <a:rPr lang="ru-RU" dirty="0"/>
              <a:t>номер) вузла, – здійснюється не побайтово, а побітово. </a:t>
            </a:r>
          </a:p>
        </p:txBody>
      </p:sp>
    </p:spTree>
    <p:extLst>
      <p:ext uri="{BB962C8B-B14F-4D97-AF65-F5344CB8AC3E}">
        <p14:creationId xmlns:p14="http://schemas.microsoft.com/office/powerpoint/2010/main" val="275248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5" y="134504"/>
            <a:ext cx="97631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253923"/>
            <a:ext cx="9848850" cy="1638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5" y="83127"/>
            <a:ext cx="9858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5448" y="251752"/>
            <a:ext cx="2412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MAC-адреси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010" y="3715389"/>
            <a:ext cx="641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MAC-адреса має довжину </a:t>
            </a:r>
            <a:r>
              <a:rPr lang="ru-RU" sz="2400" b="1" dirty="0"/>
              <a:t>48 бітів </a:t>
            </a:r>
            <a:r>
              <a:rPr lang="ru-RU" sz="2400" dirty="0"/>
              <a:t>(6 байтів)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10" y="4648492"/>
            <a:ext cx="11218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Існують три формати  </a:t>
            </a:r>
            <a:r>
              <a:rPr lang="ru-RU" sz="2400" dirty="0"/>
              <a:t>запису MAC-адрес, </a:t>
            </a:r>
            <a:r>
              <a:rPr lang="ru-RU" sz="2400" dirty="0" smtClean="0"/>
              <a:t> які </a:t>
            </a:r>
            <a:r>
              <a:rPr lang="ru-RU" sz="2400" dirty="0"/>
              <a:t>відрізняються групуванням байтів та роздільними знаками:  </a:t>
            </a:r>
          </a:p>
          <a:p>
            <a:r>
              <a:rPr lang="ru-RU" sz="2400" dirty="0"/>
              <a:t>– формат запису IEEE </a:t>
            </a:r>
            <a:r>
              <a:rPr lang="ru-RU" sz="2400" dirty="0" smtClean="0"/>
              <a:t>EUI-48                        </a:t>
            </a:r>
            <a:r>
              <a:rPr lang="en-US" sz="2400" dirty="0" smtClean="0"/>
              <a:t>0C-8B-FD-93-63-EB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– формат запису Unix </a:t>
            </a:r>
            <a:r>
              <a:rPr lang="ru-RU" sz="2400" dirty="0" smtClean="0"/>
              <a:t>Zero-Padded             </a:t>
            </a:r>
            <a:r>
              <a:rPr lang="en-US" sz="2400" dirty="0" smtClean="0"/>
              <a:t>0c:8b:fd:93:63:eb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– формат запису </a:t>
            </a:r>
            <a:r>
              <a:rPr lang="ru-RU" sz="2400" dirty="0" smtClean="0"/>
              <a:t>Cisco                                    </a:t>
            </a:r>
            <a:r>
              <a:rPr lang="en-US" sz="2400" dirty="0" smtClean="0"/>
              <a:t>0c8b.fd93.63eb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Rectangle 8"/>
          <p:cNvSpPr/>
          <p:nvPr/>
        </p:nvSpPr>
        <p:spPr>
          <a:xfrm>
            <a:off x="369009" y="926283"/>
            <a:ext cx="11218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MAC-адреса (MAC-Address, Media Access Control Address) – </a:t>
            </a:r>
            <a:r>
              <a:rPr lang="ru-RU" sz="2000" dirty="0" smtClean="0"/>
              <a:t>унікальний  </a:t>
            </a:r>
            <a:r>
              <a:rPr lang="ru-RU" sz="2000" dirty="0"/>
              <a:t>числовий  ідентифікатор,  який  призначається  виробником </a:t>
            </a:r>
            <a:r>
              <a:rPr lang="ru-RU" sz="2000" dirty="0" smtClean="0"/>
              <a:t>мережному </a:t>
            </a:r>
            <a:r>
              <a:rPr lang="ru-RU" sz="2000" dirty="0"/>
              <a:t>адаптеру/інтерфейсу і застосовується у процесі передачі </a:t>
            </a:r>
            <a:r>
              <a:rPr lang="ru-RU" sz="2000" dirty="0" smtClean="0"/>
              <a:t>даних </a:t>
            </a:r>
            <a:r>
              <a:rPr lang="ru-RU" sz="2000" dirty="0"/>
              <a:t>у межах окремого канального сегмента мережі.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08" y="2325722"/>
            <a:ext cx="1121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Керування загальним адресним простором MAC-адрес </a:t>
            </a:r>
            <a:r>
              <a:rPr lang="ru-RU" dirty="0" smtClean="0"/>
              <a:t>здійснює Інститут  </a:t>
            </a:r>
            <a:r>
              <a:rPr lang="ru-RU" dirty="0"/>
              <a:t>інженерів  електриків  та </a:t>
            </a:r>
            <a:r>
              <a:rPr lang="ru-RU" dirty="0" smtClean="0"/>
              <a:t>електронників  </a:t>
            </a:r>
            <a:r>
              <a:rPr lang="ru-RU" dirty="0"/>
              <a:t>(IEEE,  Institute  of </a:t>
            </a:r>
            <a:r>
              <a:rPr lang="ru-RU" dirty="0" smtClean="0"/>
              <a:t>Electrical  </a:t>
            </a:r>
            <a:r>
              <a:rPr lang="ru-RU" dirty="0"/>
              <a:t>and  Electronics  Engineers)</a:t>
            </a:r>
          </a:p>
        </p:txBody>
      </p:sp>
    </p:spTree>
    <p:extLst>
      <p:ext uri="{BB962C8B-B14F-4D97-AF65-F5344CB8AC3E}">
        <p14:creationId xmlns:p14="http://schemas.microsoft.com/office/powerpoint/2010/main" val="428794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6" y="345035"/>
            <a:ext cx="115916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Приклад. </a:t>
            </a:r>
            <a:r>
              <a:rPr lang="ru-RU" sz="2000" dirty="0"/>
              <a:t>Для  заданої  IP-адреси  мережного  </a:t>
            </a:r>
            <a:r>
              <a:rPr lang="ru-RU" sz="2000" dirty="0" smtClean="0"/>
              <a:t>адаптера/інтерфейсу </a:t>
            </a:r>
            <a:r>
              <a:rPr lang="ru-RU" sz="2000" dirty="0"/>
              <a:t>вузла 175.12.187.92 та префікса /21 мережі із застосуванням </a:t>
            </a:r>
            <a:r>
              <a:rPr lang="ru-RU" sz="2000" dirty="0" smtClean="0"/>
              <a:t>безкласового </a:t>
            </a:r>
            <a:r>
              <a:rPr lang="ru-RU" sz="2000" dirty="0"/>
              <a:t>підходу визначити такі параметри IP-адресації: маску </a:t>
            </a:r>
            <a:r>
              <a:rPr lang="ru-RU" sz="2000" dirty="0" smtClean="0"/>
              <a:t>(</a:t>
            </a:r>
            <a:r>
              <a:rPr lang="ru-RU" sz="2000" dirty="0"/>
              <a:t>пряму  маску)  мережі;  інверсну  маску  мережі;  IP-адресу  (номер) </a:t>
            </a:r>
            <a:r>
              <a:rPr lang="ru-RU" sz="2000" dirty="0" smtClean="0"/>
              <a:t>мережі</a:t>
            </a:r>
            <a:r>
              <a:rPr lang="ru-RU" sz="2000" dirty="0"/>
              <a:t>; IP-адресу (номер) вузла; мінімальну IP-адресу діапазону, що </a:t>
            </a:r>
            <a:r>
              <a:rPr lang="ru-RU" sz="2000" dirty="0" smtClean="0"/>
              <a:t>може </a:t>
            </a:r>
            <a:r>
              <a:rPr lang="ru-RU" sz="2000" dirty="0"/>
              <a:t>використовуватися для адресації вузлів мережі; максимальну </a:t>
            </a:r>
            <a:r>
              <a:rPr lang="ru-RU" sz="2000" dirty="0" smtClean="0"/>
              <a:t>IP-адресу  </a:t>
            </a:r>
            <a:r>
              <a:rPr lang="ru-RU" sz="2000" dirty="0"/>
              <a:t>діапазону,  що  може  використовуватися  для  адресації </a:t>
            </a:r>
            <a:r>
              <a:rPr lang="ru-RU" sz="2000" dirty="0" smtClean="0"/>
              <a:t>вузлів </a:t>
            </a:r>
            <a:r>
              <a:rPr lang="ru-RU" sz="2000" dirty="0"/>
              <a:t>мережі; широкомовну IP-адресу мережі; кількість вузлів (IP-</a:t>
            </a:r>
          </a:p>
          <a:p>
            <a:r>
              <a:rPr lang="ru-RU" sz="2000" dirty="0"/>
              <a:t>адрес вузлів), які можуть входити в мережу.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Розв’язання</a:t>
            </a:r>
            <a:r>
              <a:rPr lang="ru-RU" sz="2000" dirty="0"/>
              <a:t>. Для розв’язання даної задачі переводимо IP-адресу </a:t>
            </a:r>
            <a:r>
              <a:rPr lang="ru-RU" sz="2000" dirty="0" smtClean="0"/>
              <a:t>175.12.187.92 </a:t>
            </a:r>
            <a:r>
              <a:rPr lang="ru-RU" sz="2000" dirty="0"/>
              <a:t>з десяткової у двійкову систему числення: </a:t>
            </a:r>
          </a:p>
          <a:p>
            <a:r>
              <a:rPr lang="ru-RU" sz="2000" dirty="0"/>
              <a:t>10101111.00001100.10111011.01011100 </a:t>
            </a:r>
            <a:endParaRPr lang="ru-RU" sz="2000" dirty="0" smtClean="0"/>
          </a:p>
          <a:p>
            <a:endParaRPr lang="uk-UA" sz="2000" dirty="0"/>
          </a:p>
          <a:p>
            <a:r>
              <a:rPr lang="ru-RU" sz="2000" dirty="0"/>
              <a:t>Для  визначення  маски  мережі  скористаємося  такими  </a:t>
            </a:r>
            <a:r>
              <a:rPr lang="ru-RU" sz="2000" dirty="0" smtClean="0"/>
              <a:t>твердженнями</a:t>
            </a:r>
            <a:r>
              <a:rPr lang="ru-RU" sz="2000" dirty="0"/>
              <a:t>: довжина маски мережі становить 32 біти; маска мережі у </a:t>
            </a:r>
            <a:r>
              <a:rPr lang="ru-RU" sz="2000" dirty="0" smtClean="0"/>
              <a:t>двійковій </a:t>
            </a:r>
            <a:r>
              <a:rPr lang="ru-RU" sz="2000" dirty="0"/>
              <a:t>системі числення подається як дві взаємопродовжувальні </a:t>
            </a:r>
          </a:p>
          <a:p>
            <a:r>
              <a:rPr lang="ru-RU" sz="2000" dirty="0"/>
              <a:t>послідовності:  перша  послідовність  (ліворуч)  –  неперервна </a:t>
            </a:r>
            <a:r>
              <a:rPr lang="ru-RU" sz="2000" dirty="0" smtClean="0"/>
              <a:t>послідовність  </a:t>
            </a:r>
            <a:r>
              <a:rPr lang="ru-RU" sz="2000" dirty="0"/>
              <a:t>одиниць  та  друга  послідовність  (праворуч)  –  </a:t>
            </a:r>
            <a:r>
              <a:rPr lang="ru-RU" sz="2000" dirty="0" smtClean="0"/>
              <a:t>неперервна </a:t>
            </a:r>
            <a:r>
              <a:rPr lang="ru-RU" sz="2000" dirty="0"/>
              <a:t>послідовність нулів.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7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95286"/>
            <a:ext cx="108342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Записуємо маску мережі як послідовність одиниць (їх кількість – </a:t>
            </a:r>
            <a:r>
              <a:rPr lang="ru-RU" sz="2000" dirty="0" smtClean="0"/>
              <a:t>префікс </a:t>
            </a:r>
            <a:r>
              <a:rPr lang="ru-RU" sz="2000" dirty="0"/>
              <a:t>показує кількість бітів, які використовуються для адресації </a:t>
            </a:r>
            <a:r>
              <a:rPr lang="ru-RU" sz="2000" dirty="0" smtClean="0"/>
              <a:t>(</a:t>
            </a:r>
            <a:r>
              <a:rPr lang="ru-RU" sz="2000" dirty="0"/>
              <a:t>номера)  мережі)  та  нулів  (решта  бітів,  які  використовуються  для </a:t>
            </a:r>
          </a:p>
          <a:p>
            <a:r>
              <a:rPr lang="ru-RU" sz="2000" dirty="0"/>
              <a:t>адресації (номера) вузла): 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b="1" dirty="0"/>
              <a:t>11111111.11111111.11111</a:t>
            </a:r>
            <a:r>
              <a:rPr lang="ru-RU" sz="2000" dirty="0"/>
              <a:t>000.00000000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/>
              <a:t>255.255.248.0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Інверсна  маска  визначається  шляхом  виконання  логічної </a:t>
            </a:r>
            <a:r>
              <a:rPr lang="ru-RU" sz="2000" dirty="0" smtClean="0"/>
              <a:t>операції </a:t>
            </a:r>
            <a:r>
              <a:rPr lang="ru-RU" sz="2000" dirty="0"/>
              <a:t>інверсії (логічне NOT) над кожним з бітів прямої маски. </a:t>
            </a:r>
            <a:r>
              <a:rPr lang="ru-RU" sz="2000" dirty="0" smtClean="0"/>
              <a:t>Результат  </a:t>
            </a:r>
            <a:r>
              <a:rPr lang="ru-RU" sz="2000" dirty="0"/>
              <a:t>виконання  інверсії  над  попередньо  визначеною </a:t>
            </a:r>
            <a:r>
              <a:rPr lang="ru-RU" sz="2000" dirty="0" smtClean="0"/>
              <a:t>прямою </a:t>
            </a:r>
            <a:r>
              <a:rPr lang="ru-RU" sz="2000" dirty="0"/>
              <a:t>маскою у двійковій системі числення має 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/>
              <a:t>00000000.00000000.00000</a:t>
            </a:r>
            <a:r>
              <a:rPr lang="ru-RU" sz="2000" b="1" dirty="0"/>
              <a:t>111.11111111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 algn="ctr"/>
            <a:r>
              <a:rPr lang="ru-RU" sz="2000" dirty="0"/>
              <a:t>0.0.7.255</a:t>
            </a:r>
          </a:p>
        </p:txBody>
      </p:sp>
    </p:spTree>
    <p:extLst>
      <p:ext uri="{BB962C8B-B14F-4D97-AF65-F5344CB8AC3E}">
        <p14:creationId xmlns:p14="http://schemas.microsoft.com/office/powerpoint/2010/main" val="196934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5" y="277090"/>
            <a:ext cx="115916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IP-адреса мережі визначається шляхом накладання прямої маски </a:t>
            </a:r>
            <a:r>
              <a:rPr lang="ru-RU" sz="2000" dirty="0" smtClean="0"/>
              <a:t>на </a:t>
            </a:r>
            <a:r>
              <a:rPr lang="ru-RU" sz="2000" dirty="0"/>
              <a:t>вихідну IP-адресу, тобто виконання логічної операції кон’юнкції </a:t>
            </a:r>
            <a:r>
              <a:rPr lang="ru-RU" sz="2000" dirty="0" smtClean="0"/>
              <a:t>(</a:t>
            </a:r>
            <a:r>
              <a:rPr lang="ru-RU" sz="2000" dirty="0"/>
              <a:t>логічне  AND)  між  відповідними  бітами  вихідної  IP-адреси  та </a:t>
            </a:r>
            <a:r>
              <a:rPr lang="ru-RU" sz="2000" dirty="0" smtClean="0"/>
              <a:t>прямої </a:t>
            </a:r>
            <a:r>
              <a:rPr lang="ru-RU" sz="2000" dirty="0"/>
              <a:t>маски: </a:t>
            </a:r>
            <a:endParaRPr lang="ru-RU" sz="2000" dirty="0" smtClean="0"/>
          </a:p>
          <a:p>
            <a:endParaRPr lang="ru-RU" sz="2400" dirty="0"/>
          </a:p>
          <a:p>
            <a:pPr algn="ctr"/>
            <a:r>
              <a:rPr lang="ru-RU" sz="2400" dirty="0"/>
              <a:t>10101111.00001100.10111011.01011100 </a:t>
            </a:r>
          </a:p>
          <a:p>
            <a:pPr algn="ctr"/>
            <a:r>
              <a:rPr lang="ru-RU" sz="2400" b="1" u="sng" dirty="0"/>
              <a:t>11111111.11111111.11111</a:t>
            </a:r>
            <a:r>
              <a:rPr lang="ru-RU" sz="2400" u="sng" dirty="0"/>
              <a:t>000.00000000</a:t>
            </a:r>
            <a:r>
              <a:rPr lang="ru-RU" sz="2400" dirty="0"/>
              <a:t> </a:t>
            </a:r>
          </a:p>
          <a:p>
            <a:pPr algn="ctr"/>
            <a:r>
              <a:rPr lang="ru-RU" sz="2400" b="1" dirty="0"/>
              <a:t>10101111.00001100.10111</a:t>
            </a:r>
            <a:r>
              <a:rPr lang="ru-RU" sz="2400" dirty="0"/>
              <a:t>000.00000000 </a:t>
            </a:r>
            <a:endParaRPr lang="ru-RU" sz="2400" dirty="0" smtClean="0"/>
          </a:p>
          <a:p>
            <a:endParaRPr lang="ru-RU" sz="2000" dirty="0"/>
          </a:p>
          <a:p>
            <a:r>
              <a:rPr lang="ru-RU" sz="2000" dirty="0"/>
              <a:t>Результат  виконання  кон’юнкції  між  відповідними  бітами </a:t>
            </a:r>
            <a:r>
              <a:rPr lang="ru-RU" sz="2000" dirty="0" smtClean="0"/>
              <a:t>вихідної  </a:t>
            </a:r>
            <a:r>
              <a:rPr lang="ru-RU" sz="2000" dirty="0"/>
              <a:t>IP-адреси  та  прямої  маски  у  двійковій  системі  числення </a:t>
            </a:r>
            <a:r>
              <a:rPr lang="ru-RU" sz="2000" dirty="0" smtClean="0"/>
              <a:t>має </a:t>
            </a:r>
            <a:r>
              <a:rPr lang="ru-RU" sz="2000" dirty="0"/>
              <a:t>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b="1" dirty="0"/>
              <a:t>10101111.00001100.10111</a:t>
            </a:r>
            <a:r>
              <a:rPr lang="ru-RU" sz="2400" dirty="0"/>
              <a:t>000.00000000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/>
              <a:t>175.12.184.0 </a:t>
            </a:r>
          </a:p>
        </p:txBody>
      </p:sp>
    </p:spTree>
    <p:extLst>
      <p:ext uri="{BB962C8B-B14F-4D97-AF65-F5344CB8AC3E}">
        <p14:creationId xmlns:p14="http://schemas.microsoft.com/office/powerpoint/2010/main" val="242118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95" y="299803"/>
            <a:ext cx="114524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IP-адреса  вузла  визначається  шляхом  накладання  інверсної </a:t>
            </a:r>
            <a:r>
              <a:rPr lang="ru-RU" sz="2000" dirty="0" smtClean="0"/>
              <a:t>маски  </a:t>
            </a:r>
            <a:r>
              <a:rPr lang="ru-RU" sz="2000" dirty="0"/>
              <a:t>на  вихідну  IP-адресу,  тобто  виконання  логічної  операції </a:t>
            </a:r>
            <a:r>
              <a:rPr lang="ru-RU" sz="2000" dirty="0" smtClean="0"/>
              <a:t>кон’юнкції  </a:t>
            </a:r>
            <a:r>
              <a:rPr lang="ru-RU" sz="2000" dirty="0"/>
              <a:t>(логічне  AND)  між  відповідними  бітами  вихідної  IP-</a:t>
            </a:r>
          </a:p>
          <a:p>
            <a:r>
              <a:rPr lang="ru-RU" sz="2000" dirty="0"/>
              <a:t>адреси та інверсної маски: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dirty="0"/>
              <a:t>10101111.00001100.10111011.01011100 </a:t>
            </a:r>
          </a:p>
          <a:p>
            <a:pPr algn="ctr"/>
            <a:r>
              <a:rPr lang="ru-RU" sz="2400" u="sng" dirty="0"/>
              <a:t>00000000.00000000.00000</a:t>
            </a:r>
            <a:r>
              <a:rPr lang="ru-RU" sz="2400" b="1" u="sng" dirty="0"/>
              <a:t>111.11111111 </a:t>
            </a:r>
          </a:p>
          <a:p>
            <a:pPr algn="ctr"/>
            <a:r>
              <a:rPr lang="ru-RU" sz="2400" dirty="0"/>
              <a:t>00000000.00000000.00000</a:t>
            </a:r>
            <a:r>
              <a:rPr lang="ru-RU" sz="2400" b="1" dirty="0"/>
              <a:t>011.01011100 </a:t>
            </a:r>
            <a:endParaRPr lang="ru-RU" sz="2400" b="1" dirty="0" smtClean="0"/>
          </a:p>
          <a:p>
            <a:endParaRPr lang="ru-RU" sz="2000" dirty="0"/>
          </a:p>
          <a:p>
            <a:r>
              <a:rPr lang="ru-RU" sz="2000" dirty="0"/>
              <a:t>Результат  виконання  кон’юнкції  між  відповідними  бітами </a:t>
            </a:r>
          </a:p>
          <a:p>
            <a:r>
              <a:rPr lang="ru-RU" sz="2000" dirty="0"/>
              <a:t>вихідної IP-адреси та інверсної маски у двійковій системі числення </a:t>
            </a:r>
          </a:p>
          <a:p>
            <a:r>
              <a:rPr lang="ru-RU" sz="2000" dirty="0"/>
              <a:t>має 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dirty="0"/>
              <a:t>00000000.00000000.00000</a:t>
            </a:r>
            <a:r>
              <a:rPr lang="ru-RU" sz="2400" b="1" dirty="0"/>
              <a:t>011.01011100 </a:t>
            </a:r>
            <a:endParaRPr lang="ru-RU" sz="2400" b="1" dirty="0" smtClean="0"/>
          </a:p>
          <a:p>
            <a:endParaRPr lang="ru-RU" sz="2000" dirty="0"/>
          </a:p>
          <a:p>
            <a:r>
              <a:rPr lang="ru-RU" sz="2000" dirty="0"/>
              <a:t>Результат у десятковій системі числення має вигляд: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dirty="0"/>
              <a:t>0.0.3.92 </a:t>
            </a:r>
          </a:p>
        </p:txBody>
      </p:sp>
    </p:spTree>
    <p:extLst>
      <p:ext uri="{BB962C8B-B14F-4D97-AF65-F5344CB8AC3E}">
        <p14:creationId xmlns:p14="http://schemas.microsoft.com/office/powerpoint/2010/main" val="307652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68" y="0"/>
            <a:ext cx="119174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 і  в  разі  використання  класового  підходу,  IP-адреса  мережі </a:t>
            </a:r>
            <a:r>
              <a:rPr lang="ru-RU" dirty="0" smtClean="0"/>
              <a:t>і </a:t>
            </a:r>
            <a:r>
              <a:rPr lang="ru-RU" dirty="0"/>
              <a:t>широкомовна  IP-адреса  (нульова  й  остання IP-адреси відповідно) </a:t>
            </a:r>
            <a:r>
              <a:rPr lang="ru-RU" dirty="0" smtClean="0"/>
              <a:t>не </a:t>
            </a:r>
            <a:r>
              <a:rPr lang="ru-RU" dirty="0"/>
              <a:t>можуть призначатися вузлам. Тому мінімальною IP-адресою для </a:t>
            </a:r>
            <a:r>
              <a:rPr lang="ru-RU" dirty="0" smtClean="0"/>
              <a:t>діапазону</a:t>
            </a:r>
            <a:r>
              <a:rPr lang="ru-RU" dirty="0"/>
              <a:t>,  який  може  використовуватися  для  адресації  вузлів </a:t>
            </a:r>
            <a:r>
              <a:rPr lang="ru-RU" dirty="0" smtClean="0"/>
              <a:t>мережі</a:t>
            </a:r>
            <a:r>
              <a:rPr lang="ru-RU" dirty="0"/>
              <a:t>,  є  IP-адреса,  наступна  за  IP-адресою  мережі,  а  максималь-</a:t>
            </a:r>
          </a:p>
          <a:p>
            <a:r>
              <a:rPr lang="ru-RU" dirty="0"/>
              <a:t>ною IP-адресою – IP-адреса, яка передує широкомовній IP-адресі. </a:t>
            </a:r>
          </a:p>
          <a:p>
            <a:r>
              <a:rPr lang="ru-RU" dirty="0"/>
              <a:t>У нашому випадку мінімальна IP-адреса для нумерації вузлів у </a:t>
            </a:r>
            <a:r>
              <a:rPr lang="ru-RU" dirty="0" smtClean="0"/>
              <a:t>двійковій </a:t>
            </a:r>
            <a:r>
              <a:rPr lang="ru-RU" dirty="0"/>
              <a:t>та десятковій системах числення має вигляд: </a:t>
            </a:r>
            <a:endParaRPr lang="ru-RU" dirty="0" smtClean="0"/>
          </a:p>
          <a:p>
            <a:endParaRPr lang="ru-RU" dirty="0" smtClean="0"/>
          </a:p>
          <a:p>
            <a:r>
              <a:rPr lang="ru-RU" sz="2000" dirty="0"/>
              <a:t>10101111.00001100.10111</a:t>
            </a:r>
            <a:r>
              <a:rPr lang="ru-RU" sz="2000" b="1" dirty="0"/>
              <a:t>000.00000001 </a:t>
            </a:r>
          </a:p>
          <a:p>
            <a:r>
              <a:rPr lang="ru-RU" sz="2000" dirty="0"/>
              <a:t>175.12.184.1 </a:t>
            </a:r>
            <a:endParaRPr lang="ru-RU" sz="2000" dirty="0" smtClean="0"/>
          </a:p>
          <a:p>
            <a:endParaRPr lang="ru-RU" dirty="0"/>
          </a:p>
          <a:p>
            <a:r>
              <a:rPr lang="ru-RU" dirty="0"/>
              <a:t>Максимальна </a:t>
            </a:r>
            <a:r>
              <a:rPr lang="en-US" dirty="0"/>
              <a:t>IP-</a:t>
            </a:r>
            <a:r>
              <a:rPr lang="ru-RU" dirty="0"/>
              <a:t>адреса для нумерації вузлів відповідно має вигляд: </a:t>
            </a:r>
          </a:p>
          <a:p>
            <a:r>
              <a:rPr lang="ru-RU" dirty="0"/>
              <a:t>10101111.00001100.10111</a:t>
            </a:r>
            <a:r>
              <a:rPr lang="ru-RU" b="1" dirty="0"/>
              <a:t>111.11111110</a:t>
            </a:r>
            <a:r>
              <a:rPr lang="ru-RU" dirty="0"/>
              <a:t> </a:t>
            </a:r>
          </a:p>
          <a:p>
            <a:r>
              <a:rPr lang="ru-RU" dirty="0"/>
              <a:t>175.12.191.254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Широкомовна </a:t>
            </a:r>
            <a:r>
              <a:rPr lang="en-US" dirty="0"/>
              <a:t>IP-</a:t>
            </a:r>
            <a:r>
              <a:rPr lang="ru-RU" dirty="0"/>
              <a:t>адреса відповідно має вигляд: </a:t>
            </a:r>
          </a:p>
          <a:p>
            <a:r>
              <a:rPr lang="ru-RU" dirty="0"/>
              <a:t>10101111.00001100.10111</a:t>
            </a:r>
            <a:r>
              <a:rPr lang="ru-RU" b="1" dirty="0"/>
              <a:t>111.11111111</a:t>
            </a:r>
            <a:r>
              <a:rPr lang="ru-RU" dirty="0"/>
              <a:t> </a:t>
            </a:r>
          </a:p>
          <a:p>
            <a:r>
              <a:rPr lang="ru-RU" dirty="0"/>
              <a:t>175.12.191.255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8" y="4680053"/>
            <a:ext cx="73056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0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82072" cy="703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IP-адресація версії 6 </a:t>
            </a:r>
            <a:endParaRPr lang="ru-RU" sz="2400" b="1" dirty="0" smtClean="0"/>
          </a:p>
          <a:p>
            <a:endParaRPr lang="ru-RU" sz="2000" dirty="0"/>
          </a:p>
          <a:p>
            <a:r>
              <a:rPr lang="ru-RU" sz="2000" dirty="0"/>
              <a:t>IP-адреса версії 6 має довжину </a:t>
            </a:r>
            <a:r>
              <a:rPr lang="ru-RU" sz="2000" b="1" dirty="0"/>
              <a:t>128 бітів (16 байтів)</a:t>
            </a:r>
            <a:r>
              <a:rPr lang="ru-RU" sz="2000" dirty="0"/>
              <a:t>. Запис такої </a:t>
            </a:r>
            <a:r>
              <a:rPr lang="ru-RU" sz="2000" dirty="0" smtClean="0"/>
              <a:t>адреси  </a:t>
            </a:r>
            <a:r>
              <a:rPr lang="ru-RU" sz="2000" dirty="0"/>
              <a:t>здійснюється  у  шістнадцятковій  формі  числення  як  вісім </a:t>
            </a:r>
            <a:r>
              <a:rPr lang="ru-RU" sz="2000" dirty="0" smtClean="0"/>
              <a:t>груп </a:t>
            </a:r>
            <a:r>
              <a:rPr lang="ru-RU" sz="2000" dirty="0"/>
              <a:t>по 16 бітів (два байти), як роздільник груп застосовується </a:t>
            </a:r>
            <a:r>
              <a:rPr lang="ru-RU" sz="2000" dirty="0" smtClean="0"/>
              <a:t>двокрапка</a:t>
            </a:r>
            <a:r>
              <a:rPr lang="ru-RU" sz="2000" dirty="0"/>
              <a:t>. </a:t>
            </a:r>
          </a:p>
          <a:p>
            <a:r>
              <a:rPr lang="ru-RU" sz="2000" dirty="0"/>
              <a:t>Діапазон можливих IP-адрес версії 6 містить 2128 IP-адрес і має вигляд: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0000:0000:0000:0000:0000:0000:0000:0000 –  </a:t>
            </a:r>
          </a:p>
          <a:p>
            <a:r>
              <a:rPr lang="ru-RU" sz="2000" dirty="0"/>
              <a:t>FFFF:FFFF:FFFF:FFFF:FFFF:FFFF:FFFF:FFFF.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На практиці застосовуються повна і спрощена форми запису </a:t>
            </a:r>
            <a:r>
              <a:rPr lang="ru-RU" sz="2000" dirty="0" smtClean="0"/>
              <a:t>IP-адрес </a:t>
            </a:r>
            <a:r>
              <a:rPr lang="ru-RU" sz="2000" dirty="0"/>
              <a:t>версії 6. Повна форма передбачає запис усіх цифр IP-адреси. </a:t>
            </a:r>
          </a:p>
          <a:p>
            <a:r>
              <a:rPr lang="ru-RU" sz="2000" dirty="0"/>
              <a:t>Спрощена  форма  дозволяє  не  записувати  ведучі  нулі  у  групах  та </a:t>
            </a:r>
            <a:r>
              <a:rPr lang="ru-RU" sz="2000" dirty="0" smtClean="0"/>
              <a:t>замінювати </a:t>
            </a:r>
            <a:r>
              <a:rPr lang="ru-RU" sz="2000" dirty="0"/>
              <a:t>одну з послідовностей нульових груп записом ::.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Приклад повної форми запису IP-адреси версії 6: </a:t>
            </a:r>
          </a:p>
          <a:p>
            <a:r>
              <a:rPr lang="ru-RU" sz="2000" dirty="0"/>
              <a:t>2001:0DB8:0000:0000:0000:FF00:0042:8329.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Приклад частково спрощеної форми запису IP-адреси версії 6: </a:t>
            </a:r>
          </a:p>
          <a:p>
            <a:r>
              <a:rPr lang="ru-RU" sz="2000" dirty="0"/>
              <a:t>2001:DB8:0:0:0:FF00:42:8329.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Приклад спрощеної форми запису IP-адреси версії 6: </a:t>
            </a:r>
          </a:p>
          <a:p>
            <a:r>
              <a:rPr lang="ru-RU" sz="2000" dirty="0"/>
              <a:t>2001:DB8::FF00:42:8329. </a:t>
            </a:r>
          </a:p>
        </p:txBody>
      </p:sp>
    </p:spTree>
    <p:extLst>
      <p:ext uri="{BB962C8B-B14F-4D97-AF65-F5344CB8AC3E}">
        <p14:creationId xmlns:p14="http://schemas.microsoft.com/office/powerpoint/2010/main" val="188853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1612323"/>
            <a:ext cx="7343775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92" y="5017078"/>
            <a:ext cx="7343775" cy="561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526" y="593590"/>
            <a:ext cx="1119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і для IP-адрес версії 4, деякі адреси з діапазону IP-адрес </a:t>
            </a:r>
            <a:r>
              <a:rPr lang="ru-RU" dirty="0" smtClean="0"/>
              <a:t>версії </a:t>
            </a:r>
            <a:r>
              <a:rPr lang="ru-RU" dirty="0"/>
              <a:t>6 зарезервовані для спеціального використання</a:t>
            </a:r>
          </a:p>
        </p:txBody>
      </p:sp>
    </p:spTree>
    <p:extLst>
      <p:ext uri="{BB962C8B-B14F-4D97-AF65-F5344CB8AC3E}">
        <p14:creationId xmlns:p14="http://schemas.microsoft.com/office/powerpoint/2010/main" val="174389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398" y="224825"/>
            <a:ext cx="11351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від застосування IPv6-адреса може бути ідентифікована як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– унікальна IPv6-адреса (Unicast IPv6-Address); </a:t>
            </a:r>
          </a:p>
          <a:p>
            <a:r>
              <a:rPr lang="ru-RU" dirty="0"/>
              <a:t>– групова IPv6-адреса (Multicast IPv6-Address); </a:t>
            </a:r>
          </a:p>
          <a:p>
            <a:r>
              <a:rPr lang="ru-RU" dirty="0"/>
              <a:t>– IPv6-адреса одного з групи (Anycast IPv6-Address).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У  повідомленні  (IPv6-пакеті)  унікальні  IPv6-адреси  можуть  </a:t>
            </a:r>
            <a:r>
              <a:rPr lang="ru-RU" dirty="0" smtClean="0"/>
              <a:t>зазначатися </a:t>
            </a:r>
            <a:r>
              <a:rPr lang="ru-RU" dirty="0"/>
              <a:t>і як адреси відправника (Source IPv6-Address), і як адреси </a:t>
            </a:r>
            <a:r>
              <a:rPr lang="ru-RU" dirty="0" smtClean="0"/>
              <a:t>отримувача  </a:t>
            </a:r>
            <a:r>
              <a:rPr lang="ru-RU" dirty="0"/>
              <a:t>(Destination  IPv6-Address).  Групові  IPv6-адреси  і </a:t>
            </a:r>
            <a:r>
              <a:rPr lang="ru-RU" dirty="0" smtClean="0"/>
              <a:t>IPv6-адреси </a:t>
            </a:r>
            <a:r>
              <a:rPr lang="ru-RU" dirty="0"/>
              <a:t>одного з групи можуть зазначатися лише як адреси </a:t>
            </a:r>
            <a:r>
              <a:rPr lang="ru-RU" dirty="0" smtClean="0"/>
              <a:t>отримувача</a:t>
            </a:r>
            <a:r>
              <a:rPr lang="ru-RU" dirty="0"/>
              <a:t>. IP-адреса отримувача визначає, яким є IP-пакет: унікальним, </a:t>
            </a:r>
          </a:p>
          <a:p>
            <a:r>
              <a:rPr lang="ru-RU" dirty="0"/>
              <a:t>груповим  тощо. Для широкомовної розсилки в ІР версії 6 </a:t>
            </a:r>
            <a:r>
              <a:rPr lang="ru-RU" dirty="0" smtClean="0"/>
              <a:t>застосовуються </a:t>
            </a:r>
            <a:r>
              <a:rPr lang="ru-RU" dirty="0"/>
              <a:t>групові IPv6-адреси.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" y="3363786"/>
            <a:ext cx="6548582" cy="33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2" y="335524"/>
            <a:ext cx="1147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Структурно  IP-адреса  версії  6  складається  з  двох  однакових </a:t>
            </a:r>
            <a:r>
              <a:rPr lang="ru-RU" sz="2000" dirty="0" smtClean="0"/>
              <a:t>за </a:t>
            </a:r>
            <a:r>
              <a:rPr lang="ru-RU" sz="2000" dirty="0"/>
              <a:t>довжиною частин – </a:t>
            </a:r>
            <a:r>
              <a:rPr lang="ru-RU" sz="2000" b="1" dirty="0"/>
              <a:t>одна частина </a:t>
            </a:r>
            <a:r>
              <a:rPr lang="ru-RU" sz="2000" dirty="0"/>
              <a:t>(64 біти ліворуч) містить </a:t>
            </a:r>
            <a:r>
              <a:rPr lang="ru-RU" sz="2000" b="1" dirty="0" smtClean="0"/>
              <a:t>IP-адресу </a:t>
            </a:r>
            <a:r>
              <a:rPr lang="ru-RU" sz="2000" b="1" dirty="0"/>
              <a:t>(номер) мережі</a:t>
            </a:r>
            <a:r>
              <a:rPr lang="ru-RU" sz="2000" dirty="0"/>
              <a:t>, до якої належить вузол, </a:t>
            </a:r>
            <a:r>
              <a:rPr lang="ru-RU" sz="2000" b="1" dirty="0"/>
              <a:t>інша</a:t>
            </a:r>
            <a:r>
              <a:rPr lang="ru-RU" sz="2000" dirty="0"/>
              <a:t> (64 біти </a:t>
            </a:r>
            <a:r>
              <a:rPr lang="ru-RU" sz="2000" dirty="0" smtClean="0"/>
              <a:t>право-руч</a:t>
            </a:r>
            <a:r>
              <a:rPr lang="ru-RU" sz="2000" dirty="0"/>
              <a:t>) – </a:t>
            </a:r>
            <a:r>
              <a:rPr lang="ru-RU" sz="2000" b="1" dirty="0"/>
              <a:t>IP-адресу (номер) вузла </a:t>
            </a:r>
            <a:r>
              <a:rPr lang="ru-RU" sz="2000" dirty="0"/>
              <a:t>в цій мережі. Відокремлення номера </a:t>
            </a:r>
            <a:r>
              <a:rPr lang="ru-RU" sz="2000" dirty="0" smtClean="0"/>
              <a:t>мережі </a:t>
            </a:r>
            <a:r>
              <a:rPr lang="ru-RU" sz="2000" dirty="0"/>
              <a:t>від номера вузла здійснюється за допомогою префікса мере-</a:t>
            </a:r>
          </a:p>
          <a:p>
            <a:r>
              <a:rPr lang="ru-RU" sz="2000" dirty="0"/>
              <a:t>жі /64. Особливістю IP-адреси версії 6 є те, що номер мережі містить </a:t>
            </a:r>
            <a:r>
              <a:rPr lang="ru-RU" sz="2000" dirty="0" smtClean="0"/>
              <a:t>у </a:t>
            </a:r>
            <a:r>
              <a:rPr lang="ru-RU" sz="2000" dirty="0"/>
              <a:t>собі номери багатьох підмереж. Відповідно застосовується кілька </a:t>
            </a:r>
            <a:r>
              <a:rPr lang="ru-RU" sz="2000" dirty="0" smtClean="0"/>
              <a:t>префіксів </a:t>
            </a:r>
            <a:r>
              <a:rPr lang="ru-RU" sz="2000" dirty="0"/>
              <a:t>підмереж.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2489381"/>
            <a:ext cx="7666181" cy="33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2" y="503814"/>
            <a:ext cx="7305675" cy="378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83" y="4276003"/>
            <a:ext cx="75723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09" y="188278"/>
            <a:ext cx="11314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 від  застосування  MAC-адреса  може  бути  </a:t>
            </a:r>
            <a:r>
              <a:rPr lang="ru-RU" dirty="0" smtClean="0"/>
              <a:t>ідентифікована як</a:t>
            </a:r>
            <a:r>
              <a:rPr lang="ru-RU" dirty="0"/>
              <a:t>: </a:t>
            </a:r>
          </a:p>
          <a:p>
            <a:r>
              <a:rPr lang="ru-RU" dirty="0"/>
              <a:t>– унікальна MAC-адреса (Unicast MAC-Address); </a:t>
            </a:r>
          </a:p>
          <a:p>
            <a:r>
              <a:rPr lang="ru-RU" dirty="0"/>
              <a:t>– групова MAC-адреса (Multicast MAC-Address); </a:t>
            </a:r>
          </a:p>
          <a:p>
            <a:r>
              <a:rPr lang="ru-RU" dirty="0"/>
              <a:t>– широкомовна MAC-адреса (Broadcast MAC-Address</a:t>
            </a:r>
            <a:r>
              <a:rPr lang="ru-RU" dirty="0" smtClean="0"/>
              <a:t>).</a:t>
            </a:r>
          </a:p>
          <a:p>
            <a:endParaRPr lang="uk-UA" dirty="0"/>
          </a:p>
          <a:p>
            <a:r>
              <a:rPr lang="ru-RU" dirty="0"/>
              <a:t>У  повідомленні  (кадрі)  унікальні  </a:t>
            </a:r>
            <a:r>
              <a:rPr lang="en-US" dirty="0"/>
              <a:t>MAC-</a:t>
            </a:r>
            <a:r>
              <a:rPr lang="ru-RU" dirty="0"/>
              <a:t>адреси можуть </a:t>
            </a:r>
            <a:r>
              <a:rPr lang="ru-RU" dirty="0" smtClean="0"/>
              <a:t>зазначатися  </a:t>
            </a:r>
            <a:r>
              <a:rPr lang="ru-RU" dirty="0"/>
              <a:t>і  як  адреси  відправника  (</a:t>
            </a:r>
            <a:r>
              <a:rPr lang="en-US" dirty="0"/>
              <a:t>Source  MAC-Address),  </a:t>
            </a:r>
            <a:r>
              <a:rPr lang="ru-RU" dirty="0"/>
              <a:t>і  як  адреси </a:t>
            </a:r>
            <a:r>
              <a:rPr lang="ru-RU" dirty="0" smtClean="0"/>
              <a:t>отримувача  </a:t>
            </a:r>
            <a:r>
              <a:rPr lang="ru-RU" dirty="0"/>
              <a:t>(</a:t>
            </a:r>
            <a:r>
              <a:rPr lang="en-US" dirty="0"/>
              <a:t>Destination  MAC-Address).  </a:t>
            </a:r>
            <a:r>
              <a:rPr lang="ru-RU" dirty="0"/>
              <a:t>Групові  і  широкомовні MAC-адреси – лише як адреси отримувача. MAC-адреса отримувача </a:t>
            </a:r>
            <a:r>
              <a:rPr lang="ru-RU" dirty="0" smtClean="0"/>
              <a:t>визначає</a:t>
            </a:r>
            <a:r>
              <a:rPr lang="ru-RU" dirty="0"/>
              <a:t>, яким є кадр: унікальним, груповим чи </a:t>
            </a:r>
            <a:r>
              <a:rPr lang="ru-RU" dirty="0" smtClean="0"/>
              <a:t>широкомовним.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29308" y="2782078"/>
            <a:ext cx="10594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Структурно  </a:t>
            </a:r>
            <a:r>
              <a:rPr lang="en-US" dirty="0"/>
              <a:t>MAC-</a:t>
            </a:r>
            <a:r>
              <a:rPr lang="ru-RU" dirty="0"/>
              <a:t>адреса  містить  два  однакових  за  довжиною 24-бітних блоки: </a:t>
            </a:r>
          </a:p>
          <a:p>
            <a:r>
              <a:rPr lang="ru-RU" dirty="0"/>
              <a:t>– унікальний  ідентифікатор  виробника  (</a:t>
            </a:r>
            <a:r>
              <a:rPr lang="en-US" dirty="0"/>
              <a:t>OUI,  </a:t>
            </a:r>
            <a:r>
              <a:rPr lang="en-US" dirty="0" smtClean="0"/>
              <a:t>Organizationally </a:t>
            </a:r>
            <a:r>
              <a:rPr lang="en-US" dirty="0"/>
              <a:t>Unique Identifier);  </a:t>
            </a:r>
          </a:p>
          <a:p>
            <a:r>
              <a:rPr lang="en-US" dirty="0"/>
              <a:t>– </a:t>
            </a:r>
            <a:r>
              <a:rPr lang="ru-RU" dirty="0"/>
              <a:t>унікальна  адреса  адаптера/інтерфейсу  (</a:t>
            </a:r>
            <a:r>
              <a:rPr lang="en-US" dirty="0"/>
              <a:t>OUA,  Organizationally Unique Address).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773054"/>
            <a:ext cx="6169891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528" y="4299960"/>
            <a:ext cx="11092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старшому байті ідентифікатора виробника виділяється два </a:t>
            </a:r>
            <a:r>
              <a:rPr lang="ru-RU" dirty="0" smtClean="0"/>
              <a:t>біти</a:t>
            </a:r>
            <a:r>
              <a:rPr lang="ru-RU" dirty="0"/>
              <a:t>, за допомогою яких визначається, якою є MAC-адреса: </a:t>
            </a:r>
            <a:r>
              <a:rPr lang="ru-RU" dirty="0" smtClean="0"/>
              <a:t>унікальною</a:t>
            </a:r>
            <a:r>
              <a:rPr lang="ru-RU" dirty="0"/>
              <a:t>, </a:t>
            </a:r>
            <a:r>
              <a:rPr lang="ru-RU" dirty="0" smtClean="0"/>
              <a:t>груповою </a:t>
            </a:r>
            <a:r>
              <a:rPr lang="ru-RU" dirty="0"/>
              <a:t>чи широкомовною. </a:t>
            </a:r>
            <a:endParaRPr lang="ru-RU" dirty="0" smtClean="0"/>
          </a:p>
          <a:p>
            <a:r>
              <a:rPr lang="ru-RU" dirty="0" smtClean="0"/>
              <a:t>Це </a:t>
            </a:r>
            <a:r>
              <a:rPr lang="ru-RU" dirty="0"/>
              <a:t>біти I/G (Individual/Group Bit) </a:t>
            </a:r>
            <a:r>
              <a:rPr lang="ru-RU" dirty="0" smtClean="0"/>
              <a:t>та </a:t>
            </a:r>
            <a:r>
              <a:rPr lang="ru-RU" dirty="0"/>
              <a:t>G/L (Global/Local Bit).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Біт </a:t>
            </a:r>
            <a:r>
              <a:rPr lang="ru-RU" dirty="0"/>
              <a:t>G/L іноді позначають як U/L (</a:t>
            </a:r>
            <a:r>
              <a:rPr lang="ru-RU" dirty="0" smtClean="0"/>
              <a:t>Universal/Local  </a:t>
            </a:r>
            <a:r>
              <a:rPr lang="ru-RU" dirty="0"/>
              <a:t>Bit</a:t>
            </a:r>
            <a:r>
              <a:rPr lang="ru-RU" dirty="0" smtClean="0"/>
              <a:t>)</a:t>
            </a:r>
            <a:r>
              <a:rPr lang="ru-RU" dirty="0"/>
              <a:t> – ознака глобальної чи локальної адреси</a:t>
            </a:r>
            <a:r>
              <a:rPr lang="ru-RU" dirty="0" smtClean="0"/>
              <a:t>.  </a:t>
            </a:r>
          </a:p>
          <a:p>
            <a:endParaRPr lang="ru-RU" dirty="0"/>
          </a:p>
          <a:p>
            <a:r>
              <a:rPr lang="ru-RU" dirty="0" smtClean="0"/>
              <a:t>Біт  </a:t>
            </a:r>
            <a:r>
              <a:rPr lang="ru-RU" dirty="0"/>
              <a:t>I/G  –  це  ознака  унікальної  чи  </a:t>
            </a:r>
            <a:r>
              <a:rPr lang="ru-RU" dirty="0" smtClean="0"/>
              <a:t>групової/широкомовної адреси</a:t>
            </a:r>
            <a:r>
              <a:rPr lang="ru-RU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2" y="442912"/>
            <a:ext cx="10639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3" y="0"/>
            <a:ext cx="7813964" cy="6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06473" cy="486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5" y="222026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8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279" y="205570"/>
            <a:ext cx="456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IP-адреси та їх застосування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704" y="1184993"/>
            <a:ext cx="11619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IP-адреса (IP-Address, Internet Protocol Address) – унікальний </a:t>
            </a:r>
            <a:r>
              <a:rPr lang="ru-RU" sz="2000" dirty="0" smtClean="0"/>
              <a:t>числовий  </a:t>
            </a:r>
            <a:r>
              <a:rPr lang="ru-RU" sz="2000" dirty="0"/>
              <a:t>ідентифікатор,  який  призначається  мережному  </a:t>
            </a:r>
            <a:r>
              <a:rPr lang="ru-RU" sz="2000" dirty="0" smtClean="0"/>
              <a:t>адаптеру/інтерфейсу </a:t>
            </a:r>
            <a:r>
              <a:rPr lang="ru-RU" sz="2000" dirty="0"/>
              <a:t>і застосовується у процесі передачі даних у межах як </a:t>
            </a:r>
            <a:r>
              <a:rPr lang="ru-RU" sz="2000" dirty="0" smtClean="0"/>
              <a:t>окремої </a:t>
            </a:r>
            <a:r>
              <a:rPr lang="ru-RU" sz="2000" dirty="0"/>
              <a:t>локальної мережі, так і між різними підмережами </a:t>
            </a:r>
            <a:r>
              <a:rPr lang="ru-RU" sz="2000" dirty="0" smtClean="0"/>
              <a:t>глобальних  </a:t>
            </a:r>
            <a:r>
              <a:rPr lang="ru-RU" sz="2000" dirty="0"/>
              <a:t>мереж.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" y="2625936"/>
            <a:ext cx="1120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IP-адреса  версії  4  має  довжину  32  біти  (4  </a:t>
            </a:r>
            <a:r>
              <a:rPr lang="ru-RU" dirty="0" smtClean="0"/>
              <a:t>байти). Запис </a:t>
            </a:r>
            <a:r>
              <a:rPr lang="ru-RU" dirty="0"/>
              <a:t>IP-адреси версії 4 здійснюється побайтово у десятковій </a:t>
            </a:r>
            <a:r>
              <a:rPr lang="ru-RU" dirty="0" smtClean="0"/>
              <a:t>формі числення</a:t>
            </a:r>
            <a:r>
              <a:rPr lang="ru-RU" dirty="0"/>
              <a:t>, і як роздільник байтів застосовується крапка.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6399" y="3586448"/>
                <a:ext cx="1060334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Діапазон можливих IP-адрес версії 4 має вигляд: </a:t>
                </a:r>
              </a:p>
              <a:p>
                <a:endParaRPr lang="ru-RU" dirty="0"/>
              </a:p>
              <a:p>
                <a:r>
                  <a:rPr lang="ru-RU" b="1" dirty="0"/>
                  <a:t>0.0.0.0 – 255.255.255.255 </a:t>
                </a:r>
                <a:endParaRPr lang="ru-RU" b="1" dirty="0" smtClean="0"/>
              </a:p>
              <a:p>
                <a:endParaRPr lang="ru-RU" dirty="0"/>
              </a:p>
              <a:p>
                <a:r>
                  <a:rPr lang="ru-RU" dirty="0"/>
                  <a:t>У  цьому  діапазоні  наявно  </a:t>
                </a:r>
                <a:r>
                  <a:rPr lang="ru-RU" dirty="0" smtClean="0"/>
                  <a:t>4.294.967.296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ru-RU" dirty="0" smtClean="0"/>
                  <a:t>) </a:t>
                </a:r>
                <a:r>
                  <a:rPr lang="ru-RU" dirty="0"/>
                  <a:t>IP-адрес. 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Фактично</a:t>
                </a:r>
                <a:r>
                  <a:rPr lang="ru-RU" dirty="0"/>
                  <a:t>, </a:t>
                </a:r>
                <a:r>
                  <a:rPr lang="ru-RU" dirty="0" smtClean="0"/>
                  <a:t>за </a:t>
                </a:r>
                <a:r>
                  <a:rPr lang="ru-RU" dirty="0"/>
                  <a:t>рахунок певних правил та винятків, застосовується менша </a:t>
                </a:r>
                <a:r>
                  <a:rPr lang="ru-RU" dirty="0" smtClean="0"/>
                  <a:t>кількість </a:t>
                </a:r>
                <a:r>
                  <a:rPr lang="ru-RU" dirty="0"/>
                  <a:t>адрес. Насправді доступних IP-адрес ще менше, оскільки </a:t>
                </a:r>
                <a:r>
                  <a:rPr lang="ru-RU" dirty="0" smtClean="0"/>
                  <a:t>частина </a:t>
                </a:r>
                <a:r>
                  <a:rPr lang="ru-RU" dirty="0"/>
                  <a:t>з адрес мають спеціальне призначення.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3586448"/>
                <a:ext cx="1060334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518" t="-1319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4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163" y="196564"/>
            <a:ext cx="108157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від застосування IP-адреса версії 4 може бути </a:t>
            </a:r>
            <a:r>
              <a:rPr lang="ru-RU" dirty="0" smtClean="0"/>
              <a:t>ідентифікована </a:t>
            </a:r>
            <a:r>
              <a:rPr lang="ru-RU" dirty="0"/>
              <a:t>як: </a:t>
            </a:r>
          </a:p>
          <a:p>
            <a:r>
              <a:rPr lang="ru-RU" dirty="0"/>
              <a:t>– унікальна IP-адреса (Unicast IP-Address); </a:t>
            </a:r>
          </a:p>
          <a:p>
            <a:r>
              <a:rPr lang="ru-RU" dirty="0"/>
              <a:t>– групова IP-адреса (Multicast IP-Address); </a:t>
            </a:r>
          </a:p>
          <a:p>
            <a:r>
              <a:rPr lang="ru-RU" dirty="0"/>
              <a:t>– широкомовна IP-адреса (Broadcast IP-Address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Поділ </a:t>
            </a:r>
            <a:r>
              <a:rPr lang="en-US" dirty="0"/>
              <a:t>IP-</a:t>
            </a:r>
            <a:r>
              <a:rPr lang="ru-RU" dirty="0"/>
              <a:t>адреси версії 4 на частини здійснюється з </a:t>
            </a:r>
            <a:r>
              <a:rPr lang="ru-RU" dirty="0" smtClean="0"/>
              <a:t>використанням </a:t>
            </a:r>
            <a:r>
              <a:rPr lang="ru-RU" dirty="0"/>
              <a:t>двох підходів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– </a:t>
            </a:r>
            <a:r>
              <a:rPr lang="ru-RU" b="1" dirty="0"/>
              <a:t>класовий</a:t>
            </a:r>
            <a:r>
              <a:rPr lang="ru-RU" dirty="0"/>
              <a:t>, класова </a:t>
            </a:r>
            <a:r>
              <a:rPr lang="en-US" dirty="0"/>
              <a:t>IP-</a:t>
            </a:r>
            <a:r>
              <a:rPr lang="ru-RU" dirty="0"/>
              <a:t>адресація (</a:t>
            </a:r>
            <a:r>
              <a:rPr lang="en-US" dirty="0" err="1"/>
              <a:t>Classful</a:t>
            </a:r>
            <a:r>
              <a:rPr lang="en-US" dirty="0"/>
              <a:t> IP-Addressing); </a:t>
            </a:r>
            <a:endParaRPr lang="uk-UA" dirty="0" smtClean="0"/>
          </a:p>
          <a:p>
            <a:endParaRPr lang="en-US" dirty="0"/>
          </a:p>
          <a:p>
            <a:r>
              <a:rPr lang="en-US" dirty="0"/>
              <a:t>– </a:t>
            </a:r>
            <a:r>
              <a:rPr lang="ru-RU" b="1" dirty="0"/>
              <a:t>безкласовий</a:t>
            </a:r>
            <a:r>
              <a:rPr lang="ru-RU" dirty="0"/>
              <a:t>, безкласова </a:t>
            </a:r>
            <a:r>
              <a:rPr lang="en-US" dirty="0"/>
              <a:t>IP-</a:t>
            </a:r>
            <a:r>
              <a:rPr lang="ru-RU" dirty="0"/>
              <a:t>адресація (</a:t>
            </a:r>
            <a:r>
              <a:rPr lang="en-US" dirty="0"/>
              <a:t>Classless IP-Addressing).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8" y="1781752"/>
            <a:ext cx="7239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132002"/>
            <a:ext cx="113237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Класова IP-адресація </a:t>
            </a:r>
            <a:endParaRPr lang="en-US" sz="2400" b="1" dirty="0" smtClean="0"/>
          </a:p>
          <a:p>
            <a:endParaRPr lang="ru-RU" dirty="0"/>
          </a:p>
          <a:p>
            <a:r>
              <a:rPr lang="ru-RU" dirty="0"/>
              <a:t>У класовому підході діапазон можливих IP-адрес </a:t>
            </a:r>
            <a:r>
              <a:rPr lang="ru-RU" dirty="0" smtClean="0"/>
              <a:t>оділяється </a:t>
            </a:r>
            <a:r>
              <a:rPr lang="ru-RU" dirty="0"/>
              <a:t>на </a:t>
            </a:r>
            <a:r>
              <a:rPr lang="ru-RU" dirty="0" smtClean="0"/>
              <a:t>п’ять  </a:t>
            </a:r>
            <a:r>
              <a:rPr lang="ru-RU" dirty="0"/>
              <a:t>класів.  У  кожному  з  класів  формуються  діапазони  IP-адрес </a:t>
            </a:r>
            <a:r>
              <a:rPr lang="ru-RU" dirty="0" smtClean="0"/>
              <a:t>мереж </a:t>
            </a:r>
            <a:r>
              <a:rPr lang="ru-RU" dirty="0"/>
              <a:t>за правилами, які визначають структуру адреси та структуру </a:t>
            </a:r>
            <a:r>
              <a:rPr lang="ru-RU" dirty="0" smtClean="0"/>
              <a:t>старшого </a:t>
            </a:r>
            <a:r>
              <a:rPr lang="ru-RU" dirty="0"/>
              <a:t>її байта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2" y="1506249"/>
            <a:ext cx="114776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1584</Words>
  <Application>Microsoft Office PowerPoint</Application>
  <PresentationFormat>Widescreen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   Введення в спеціальність  АДРЕСАЦІЯ  В КОМП’ЮТЕРНИХ МЕРЕЖАХ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95</cp:revision>
  <dcterms:created xsi:type="dcterms:W3CDTF">2017-11-21T17:19:25Z</dcterms:created>
  <dcterms:modified xsi:type="dcterms:W3CDTF">2020-11-19T12:00:54Z</dcterms:modified>
</cp:coreProperties>
</file>