
<file path=[Content_Types].xml><?xml version="1.0" encoding="utf-8"?>
<Types xmlns="http://schemas.openxmlformats.org/package/2006/content-types">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298" r:id="rId76"/>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9" autoAdjust="0"/>
    <p:restoredTop sz="94660"/>
  </p:normalViewPr>
  <p:slideViewPr>
    <p:cSldViewPr snapToGrid="0">
      <p:cViewPr varScale="1">
        <p:scale>
          <a:sx n="79" d="100"/>
          <a:sy n="79" d="100"/>
        </p:scale>
        <p:origin x="14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C69CB03-2EE1-43BE-87B4-D468A2A6D107}"/>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uk-UA"/>
          </a:p>
        </p:txBody>
      </p:sp>
      <p:sp>
        <p:nvSpPr>
          <p:cNvPr id="3" name="Подзаголовок 2">
            <a:extLst>
              <a:ext uri="{FF2B5EF4-FFF2-40B4-BE49-F238E27FC236}">
                <a16:creationId xmlns:a16="http://schemas.microsoft.com/office/drawing/2014/main" id="{9B0C9D4D-7348-4F02-94B3-2E08DC09E1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uk-UA"/>
          </a:p>
        </p:txBody>
      </p:sp>
      <p:sp>
        <p:nvSpPr>
          <p:cNvPr id="4" name="Дата 3">
            <a:extLst>
              <a:ext uri="{FF2B5EF4-FFF2-40B4-BE49-F238E27FC236}">
                <a16:creationId xmlns:a16="http://schemas.microsoft.com/office/drawing/2014/main" id="{C84B884A-FC56-4C86-B76D-90190A780F43}"/>
              </a:ext>
            </a:extLst>
          </p:cNvPr>
          <p:cNvSpPr>
            <a:spLocks noGrp="1"/>
          </p:cNvSpPr>
          <p:nvPr>
            <p:ph type="dt" sz="half" idx="10"/>
          </p:nvPr>
        </p:nvSpPr>
        <p:spPr/>
        <p:txBody>
          <a:bodyPr/>
          <a:lstStyle/>
          <a:p>
            <a:fld id="{EBF83FBD-B6A3-4D7F-88E0-E46E058C2076}" type="datetimeFigureOut">
              <a:rPr lang="uk-UA" smtClean="0"/>
              <a:t>10.10.2023</a:t>
            </a:fld>
            <a:endParaRPr lang="uk-UA"/>
          </a:p>
        </p:txBody>
      </p:sp>
      <p:sp>
        <p:nvSpPr>
          <p:cNvPr id="5" name="Нижний колонтитул 4">
            <a:extLst>
              <a:ext uri="{FF2B5EF4-FFF2-40B4-BE49-F238E27FC236}">
                <a16:creationId xmlns:a16="http://schemas.microsoft.com/office/drawing/2014/main" id="{838773A8-C4AC-473A-ADC1-389D3FE9CA5D}"/>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7F3B13B4-C367-4702-9B2A-6271280C25F8}"/>
              </a:ext>
            </a:extLst>
          </p:cNvPr>
          <p:cNvSpPr>
            <a:spLocks noGrp="1"/>
          </p:cNvSpPr>
          <p:nvPr>
            <p:ph type="sldNum" sz="quarter" idx="12"/>
          </p:nvPr>
        </p:nvSpPr>
        <p:spPr/>
        <p:txBody>
          <a:bodyPr/>
          <a:lstStyle/>
          <a:p>
            <a:fld id="{56941AF9-98CC-4A9F-A60A-FB3BCB639D26}" type="slidenum">
              <a:rPr lang="uk-UA" smtClean="0"/>
              <a:t>‹№›</a:t>
            </a:fld>
            <a:endParaRPr lang="uk-UA"/>
          </a:p>
        </p:txBody>
      </p:sp>
    </p:spTree>
    <p:extLst>
      <p:ext uri="{BB962C8B-B14F-4D97-AF65-F5344CB8AC3E}">
        <p14:creationId xmlns:p14="http://schemas.microsoft.com/office/powerpoint/2010/main" val="721937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39DF708-CFA3-4D4A-8F2D-1B9134732383}"/>
              </a:ext>
            </a:extLst>
          </p:cNvPr>
          <p:cNvSpPr>
            <a:spLocks noGrp="1"/>
          </p:cNvSpPr>
          <p:nvPr>
            <p:ph type="title"/>
          </p:nvPr>
        </p:nvSpPr>
        <p:spPr/>
        <p:txBody>
          <a:bodyPr/>
          <a:lstStyle/>
          <a:p>
            <a:r>
              <a:rPr lang="ru-RU"/>
              <a:t>Образец заголовка</a:t>
            </a:r>
            <a:endParaRPr lang="uk-UA"/>
          </a:p>
        </p:txBody>
      </p:sp>
      <p:sp>
        <p:nvSpPr>
          <p:cNvPr id="3" name="Вертикальный текст 2">
            <a:extLst>
              <a:ext uri="{FF2B5EF4-FFF2-40B4-BE49-F238E27FC236}">
                <a16:creationId xmlns:a16="http://schemas.microsoft.com/office/drawing/2014/main" id="{03EBFAAF-F254-4BB3-9C86-C6CD4B62B65F}"/>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488353D8-F208-44EB-8CD7-5A193B62DF18}"/>
              </a:ext>
            </a:extLst>
          </p:cNvPr>
          <p:cNvSpPr>
            <a:spLocks noGrp="1"/>
          </p:cNvSpPr>
          <p:nvPr>
            <p:ph type="dt" sz="half" idx="10"/>
          </p:nvPr>
        </p:nvSpPr>
        <p:spPr/>
        <p:txBody>
          <a:bodyPr/>
          <a:lstStyle/>
          <a:p>
            <a:fld id="{EBF83FBD-B6A3-4D7F-88E0-E46E058C2076}" type="datetimeFigureOut">
              <a:rPr lang="uk-UA" smtClean="0"/>
              <a:t>10.10.2023</a:t>
            </a:fld>
            <a:endParaRPr lang="uk-UA"/>
          </a:p>
        </p:txBody>
      </p:sp>
      <p:sp>
        <p:nvSpPr>
          <p:cNvPr id="5" name="Нижний колонтитул 4">
            <a:extLst>
              <a:ext uri="{FF2B5EF4-FFF2-40B4-BE49-F238E27FC236}">
                <a16:creationId xmlns:a16="http://schemas.microsoft.com/office/drawing/2014/main" id="{93000F2B-6752-4732-B4FE-4559F3FFC6F3}"/>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4D272B5F-1F32-4EA1-A35F-CC110AE767A5}"/>
              </a:ext>
            </a:extLst>
          </p:cNvPr>
          <p:cNvSpPr>
            <a:spLocks noGrp="1"/>
          </p:cNvSpPr>
          <p:nvPr>
            <p:ph type="sldNum" sz="quarter" idx="12"/>
          </p:nvPr>
        </p:nvSpPr>
        <p:spPr/>
        <p:txBody>
          <a:bodyPr/>
          <a:lstStyle/>
          <a:p>
            <a:fld id="{56941AF9-98CC-4A9F-A60A-FB3BCB639D26}" type="slidenum">
              <a:rPr lang="uk-UA" smtClean="0"/>
              <a:t>‹№›</a:t>
            </a:fld>
            <a:endParaRPr lang="uk-UA"/>
          </a:p>
        </p:txBody>
      </p:sp>
    </p:spTree>
    <p:extLst>
      <p:ext uri="{BB962C8B-B14F-4D97-AF65-F5344CB8AC3E}">
        <p14:creationId xmlns:p14="http://schemas.microsoft.com/office/powerpoint/2010/main" val="2536557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EBCC59FA-94BD-46F2-95F6-208E45AAD66E}"/>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uk-UA"/>
          </a:p>
        </p:txBody>
      </p:sp>
      <p:sp>
        <p:nvSpPr>
          <p:cNvPr id="3" name="Вертикальный текст 2">
            <a:extLst>
              <a:ext uri="{FF2B5EF4-FFF2-40B4-BE49-F238E27FC236}">
                <a16:creationId xmlns:a16="http://schemas.microsoft.com/office/drawing/2014/main" id="{59347A74-C717-4A4C-8A71-90C551CFC365}"/>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EDECF136-F255-43E6-BCAA-899F998BB889}"/>
              </a:ext>
            </a:extLst>
          </p:cNvPr>
          <p:cNvSpPr>
            <a:spLocks noGrp="1"/>
          </p:cNvSpPr>
          <p:nvPr>
            <p:ph type="dt" sz="half" idx="10"/>
          </p:nvPr>
        </p:nvSpPr>
        <p:spPr/>
        <p:txBody>
          <a:bodyPr/>
          <a:lstStyle/>
          <a:p>
            <a:fld id="{EBF83FBD-B6A3-4D7F-88E0-E46E058C2076}" type="datetimeFigureOut">
              <a:rPr lang="uk-UA" smtClean="0"/>
              <a:t>10.10.2023</a:t>
            </a:fld>
            <a:endParaRPr lang="uk-UA"/>
          </a:p>
        </p:txBody>
      </p:sp>
      <p:sp>
        <p:nvSpPr>
          <p:cNvPr id="5" name="Нижний колонтитул 4">
            <a:extLst>
              <a:ext uri="{FF2B5EF4-FFF2-40B4-BE49-F238E27FC236}">
                <a16:creationId xmlns:a16="http://schemas.microsoft.com/office/drawing/2014/main" id="{4D2DC31B-5092-4611-BF98-A9D419968F1A}"/>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EB99FA2B-53FE-4CE3-BC6A-13121D09A0F4}"/>
              </a:ext>
            </a:extLst>
          </p:cNvPr>
          <p:cNvSpPr>
            <a:spLocks noGrp="1"/>
          </p:cNvSpPr>
          <p:nvPr>
            <p:ph type="sldNum" sz="quarter" idx="12"/>
          </p:nvPr>
        </p:nvSpPr>
        <p:spPr/>
        <p:txBody>
          <a:bodyPr/>
          <a:lstStyle/>
          <a:p>
            <a:fld id="{56941AF9-98CC-4A9F-A60A-FB3BCB639D26}" type="slidenum">
              <a:rPr lang="uk-UA" smtClean="0"/>
              <a:t>‹№›</a:t>
            </a:fld>
            <a:endParaRPr lang="uk-UA"/>
          </a:p>
        </p:txBody>
      </p:sp>
    </p:spTree>
    <p:extLst>
      <p:ext uri="{BB962C8B-B14F-4D97-AF65-F5344CB8AC3E}">
        <p14:creationId xmlns:p14="http://schemas.microsoft.com/office/powerpoint/2010/main" val="1902198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224936-90D0-409D-8245-459BD3D07456}"/>
              </a:ext>
            </a:extLst>
          </p:cNvPr>
          <p:cNvSpPr>
            <a:spLocks noGrp="1"/>
          </p:cNvSpPr>
          <p:nvPr>
            <p:ph type="title"/>
          </p:nvPr>
        </p:nvSpPr>
        <p:spPr/>
        <p:txBody>
          <a:bodyPr/>
          <a:lstStyle/>
          <a:p>
            <a:r>
              <a:rPr lang="ru-RU"/>
              <a:t>Образец заголовка</a:t>
            </a:r>
            <a:endParaRPr lang="uk-UA"/>
          </a:p>
        </p:txBody>
      </p:sp>
      <p:sp>
        <p:nvSpPr>
          <p:cNvPr id="3" name="Объект 2">
            <a:extLst>
              <a:ext uri="{FF2B5EF4-FFF2-40B4-BE49-F238E27FC236}">
                <a16:creationId xmlns:a16="http://schemas.microsoft.com/office/drawing/2014/main" id="{92730A85-D8BA-4CA6-A00A-FDC441E9BD08}"/>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3C1B72D9-BBC9-4E0A-9BF0-D2F1B2FD8579}"/>
              </a:ext>
            </a:extLst>
          </p:cNvPr>
          <p:cNvSpPr>
            <a:spLocks noGrp="1"/>
          </p:cNvSpPr>
          <p:nvPr>
            <p:ph type="dt" sz="half" idx="10"/>
          </p:nvPr>
        </p:nvSpPr>
        <p:spPr/>
        <p:txBody>
          <a:bodyPr/>
          <a:lstStyle/>
          <a:p>
            <a:fld id="{EBF83FBD-B6A3-4D7F-88E0-E46E058C2076}" type="datetimeFigureOut">
              <a:rPr lang="uk-UA" smtClean="0"/>
              <a:t>10.10.2023</a:t>
            </a:fld>
            <a:endParaRPr lang="uk-UA"/>
          </a:p>
        </p:txBody>
      </p:sp>
      <p:sp>
        <p:nvSpPr>
          <p:cNvPr id="5" name="Нижний колонтитул 4">
            <a:extLst>
              <a:ext uri="{FF2B5EF4-FFF2-40B4-BE49-F238E27FC236}">
                <a16:creationId xmlns:a16="http://schemas.microsoft.com/office/drawing/2014/main" id="{48EE5445-0A8B-46B4-B9EC-9F5900CAB429}"/>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8871B266-1CD0-4743-815F-8DC96B5A7587}"/>
              </a:ext>
            </a:extLst>
          </p:cNvPr>
          <p:cNvSpPr>
            <a:spLocks noGrp="1"/>
          </p:cNvSpPr>
          <p:nvPr>
            <p:ph type="sldNum" sz="quarter" idx="12"/>
          </p:nvPr>
        </p:nvSpPr>
        <p:spPr/>
        <p:txBody>
          <a:bodyPr/>
          <a:lstStyle/>
          <a:p>
            <a:fld id="{56941AF9-98CC-4A9F-A60A-FB3BCB639D26}" type="slidenum">
              <a:rPr lang="uk-UA" smtClean="0"/>
              <a:t>‹№›</a:t>
            </a:fld>
            <a:endParaRPr lang="uk-UA"/>
          </a:p>
        </p:txBody>
      </p:sp>
    </p:spTree>
    <p:extLst>
      <p:ext uri="{BB962C8B-B14F-4D97-AF65-F5344CB8AC3E}">
        <p14:creationId xmlns:p14="http://schemas.microsoft.com/office/powerpoint/2010/main" val="2034807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DD9CB5-ABB9-48FD-8E03-D6C82E2C43BF}"/>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uk-UA"/>
          </a:p>
        </p:txBody>
      </p:sp>
      <p:sp>
        <p:nvSpPr>
          <p:cNvPr id="3" name="Текст 2">
            <a:extLst>
              <a:ext uri="{FF2B5EF4-FFF2-40B4-BE49-F238E27FC236}">
                <a16:creationId xmlns:a16="http://schemas.microsoft.com/office/drawing/2014/main" id="{4BF9E77D-DED4-43D9-83E9-A6C3A27717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2C332EDC-7305-4429-9BD2-9D99A511F597}"/>
              </a:ext>
            </a:extLst>
          </p:cNvPr>
          <p:cNvSpPr>
            <a:spLocks noGrp="1"/>
          </p:cNvSpPr>
          <p:nvPr>
            <p:ph type="dt" sz="half" idx="10"/>
          </p:nvPr>
        </p:nvSpPr>
        <p:spPr/>
        <p:txBody>
          <a:bodyPr/>
          <a:lstStyle/>
          <a:p>
            <a:fld id="{EBF83FBD-B6A3-4D7F-88E0-E46E058C2076}" type="datetimeFigureOut">
              <a:rPr lang="uk-UA" smtClean="0"/>
              <a:t>10.10.2023</a:t>
            </a:fld>
            <a:endParaRPr lang="uk-UA"/>
          </a:p>
        </p:txBody>
      </p:sp>
      <p:sp>
        <p:nvSpPr>
          <p:cNvPr id="5" name="Нижний колонтитул 4">
            <a:extLst>
              <a:ext uri="{FF2B5EF4-FFF2-40B4-BE49-F238E27FC236}">
                <a16:creationId xmlns:a16="http://schemas.microsoft.com/office/drawing/2014/main" id="{8555F780-3C5E-446C-AD18-B919EA32088C}"/>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A4E954A5-00C2-4066-AAE4-89F7AA3F8133}"/>
              </a:ext>
            </a:extLst>
          </p:cNvPr>
          <p:cNvSpPr>
            <a:spLocks noGrp="1"/>
          </p:cNvSpPr>
          <p:nvPr>
            <p:ph type="sldNum" sz="quarter" idx="12"/>
          </p:nvPr>
        </p:nvSpPr>
        <p:spPr/>
        <p:txBody>
          <a:bodyPr/>
          <a:lstStyle/>
          <a:p>
            <a:fld id="{56941AF9-98CC-4A9F-A60A-FB3BCB639D26}" type="slidenum">
              <a:rPr lang="uk-UA" smtClean="0"/>
              <a:t>‹№›</a:t>
            </a:fld>
            <a:endParaRPr lang="uk-UA"/>
          </a:p>
        </p:txBody>
      </p:sp>
    </p:spTree>
    <p:extLst>
      <p:ext uri="{BB962C8B-B14F-4D97-AF65-F5344CB8AC3E}">
        <p14:creationId xmlns:p14="http://schemas.microsoft.com/office/powerpoint/2010/main" val="1705987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80523F-C2A2-4D28-A43F-FC8EA562E53C}"/>
              </a:ext>
            </a:extLst>
          </p:cNvPr>
          <p:cNvSpPr>
            <a:spLocks noGrp="1"/>
          </p:cNvSpPr>
          <p:nvPr>
            <p:ph type="title"/>
          </p:nvPr>
        </p:nvSpPr>
        <p:spPr/>
        <p:txBody>
          <a:bodyPr/>
          <a:lstStyle/>
          <a:p>
            <a:r>
              <a:rPr lang="ru-RU"/>
              <a:t>Образец заголовка</a:t>
            </a:r>
            <a:endParaRPr lang="uk-UA"/>
          </a:p>
        </p:txBody>
      </p:sp>
      <p:sp>
        <p:nvSpPr>
          <p:cNvPr id="3" name="Объект 2">
            <a:extLst>
              <a:ext uri="{FF2B5EF4-FFF2-40B4-BE49-F238E27FC236}">
                <a16:creationId xmlns:a16="http://schemas.microsoft.com/office/drawing/2014/main" id="{6E5F977E-FFFB-4FF4-9881-E8F55C4E082E}"/>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Объект 3">
            <a:extLst>
              <a:ext uri="{FF2B5EF4-FFF2-40B4-BE49-F238E27FC236}">
                <a16:creationId xmlns:a16="http://schemas.microsoft.com/office/drawing/2014/main" id="{C2050126-2393-451A-9AFC-FA61615FD154}"/>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Дата 4">
            <a:extLst>
              <a:ext uri="{FF2B5EF4-FFF2-40B4-BE49-F238E27FC236}">
                <a16:creationId xmlns:a16="http://schemas.microsoft.com/office/drawing/2014/main" id="{A7BE4D9A-CCBE-415F-839A-BA6E38BD507E}"/>
              </a:ext>
            </a:extLst>
          </p:cNvPr>
          <p:cNvSpPr>
            <a:spLocks noGrp="1"/>
          </p:cNvSpPr>
          <p:nvPr>
            <p:ph type="dt" sz="half" idx="10"/>
          </p:nvPr>
        </p:nvSpPr>
        <p:spPr/>
        <p:txBody>
          <a:bodyPr/>
          <a:lstStyle/>
          <a:p>
            <a:fld id="{EBF83FBD-B6A3-4D7F-88E0-E46E058C2076}" type="datetimeFigureOut">
              <a:rPr lang="uk-UA" smtClean="0"/>
              <a:t>10.10.2023</a:t>
            </a:fld>
            <a:endParaRPr lang="uk-UA"/>
          </a:p>
        </p:txBody>
      </p:sp>
      <p:sp>
        <p:nvSpPr>
          <p:cNvPr id="6" name="Нижний колонтитул 5">
            <a:extLst>
              <a:ext uri="{FF2B5EF4-FFF2-40B4-BE49-F238E27FC236}">
                <a16:creationId xmlns:a16="http://schemas.microsoft.com/office/drawing/2014/main" id="{8BB08B60-01FB-4BC8-B321-9A629AE522FB}"/>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EBEC74DB-1CB1-4D72-8C2B-DFC95FF1C2F8}"/>
              </a:ext>
            </a:extLst>
          </p:cNvPr>
          <p:cNvSpPr>
            <a:spLocks noGrp="1"/>
          </p:cNvSpPr>
          <p:nvPr>
            <p:ph type="sldNum" sz="quarter" idx="12"/>
          </p:nvPr>
        </p:nvSpPr>
        <p:spPr/>
        <p:txBody>
          <a:bodyPr/>
          <a:lstStyle/>
          <a:p>
            <a:fld id="{56941AF9-98CC-4A9F-A60A-FB3BCB639D26}" type="slidenum">
              <a:rPr lang="uk-UA" smtClean="0"/>
              <a:t>‹№›</a:t>
            </a:fld>
            <a:endParaRPr lang="uk-UA"/>
          </a:p>
        </p:txBody>
      </p:sp>
    </p:spTree>
    <p:extLst>
      <p:ext uri="{BB962C8B-B14F-4D97-AF65-F5344CB8AC3E}">
        <p14:creationId xmlns:p14="http://schemas.microsoft.com/office/powerpoint/2010/main" val="1036681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36C2EFF-87ED-464F-B0EC-DCAC3142389F}"/>
              </a:ext>
            </a:extLst>
          </p:cNvPr>
          <p:cNvSpPr>
            <a:spLocks noGrp="1"/>
          </p:cNvSpPr>
          <p:nvPr>
            <p:ph type="title"/>
          </p:nvPr>
        </p:nvSpPr>
        <p:spPr>
          <a:xfrm>
            <a:off x="839788" y="365125"/>
            <a:ext cx="10515600" cy="1325563"/>
          </a:xfrm>
        </p:spPr>
        <p:txBody>
          <a:bodyPr/>
          <a:lstStyle/>
          <a:p>
            <a:r>
              <a:rPr lang="ru-RU"/>
              <a:t>Образец заголовка</a:t>
            </a:r>
            <a:endParaRPr lang="uk-UA"/>
          </a:p>
        </p:txBody>
      </p:sp>
      <p:sp>
        <p:nvSpPr>
          <p:cNvPr id="3" name="Текст 2">
            <a:extLst>
              <a:ext uri="{FF2B5EF4-FFF2-40B4-BE49-F238E27FC236}">
                <a16:creationId xmlns:a16="http://schemas.microsoft.com/office/drawing/2014/main" id="{AFD19BC9-C6B1-4477-B622-3DA81BBC87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271FC1BA-FEF2-4B19-9B43-4DE70F37E38B}"/>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Текст 4">
            <a:extLst>
              <a:ext uri="{FF2B5EF4-FFF2-40B4-BE49-F238E27FC236}">
                <a16:creationId xmlns:a16="http://schemas.microsoft.com/office/drawing/2014/main" id="{4157157B-225A-40D9-9EAE-1AF7E52BE2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96708537-1A39-44B8-A380-9CB040F37368}"/>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7" name="Дата 6">
            <a:extLst>
              <a:ext uri="{FF2B5EF4-FFF2-40B4-BE49-F238E27FC236}">
                <a16:creationId xmlns:a16="http://schemas.microsoft.com/office/drawing/2014/main" id="{67F0587C-A79C-4BDA-A182-84A105A7E630}"/>
              </a:ext>
            </a:extLst>
          </p:cNvPr>
          <p:cNvSpPr>
            <a:spLocks noGrp="1"/>
          </p:cNvSpPr>
          <p:nvPr>
            <p:ph type="dt" sz="half" idx="10"/>
          </p:nvPr>
        </p:nvSpPr>
        <p:spPr/>
        <p:txBody>
          <a:bodyPr/>
          <a:lstStyle/>
          <a:p>
            <a:fld id="{EBF83FBD-B6A3-4D7F-88E0-E46E058C2076}" type="datetimeFigureOut">
              <a:rPr lang="uk-UA" smtClean="0"/>
              <a:t>10.10.2023</a:t>
            </a:fld>
            <a:endParaRPr lang="uk-UA"/>
          </a:p>
        </p:txBody>
      </p:sp>
      <p:sp>
        <p:nvSpPr>
          <p:cNvPr id="8" name="Нижний колонтитул 7">
            <a:extLst>
              <a:ext uri="{FF2B5EF4-FFF2-40B4-BE49-F238E27FC236}">
                <a16:creationId xmlns:a16="http://schemas.microsoft.com/office/drawing/2014/main" id="{7E61C18D-6AEE-483E-A70A-7718CBD863D3}"/>
              </a:ext>
            </a:extLst>
          </p:cNvPr>
          <p:cNvSpPr>
            <a:spLocks noGrp="1"/>
          </p:cNvSpPr>
          <p:nvPr>
            <p:ph type="ftr" sz="quarter" idx="11"/>
          </p:nvPr>
        </p:nvSpPr>
        <p:spPr/>
        <p:txBody>
          <a:bodyPr/>
          <a:lstStyle/>
          <a:p>
            <a:endParaRPr lang="uk-UA"/>
          </a:p>
        </p:txBody>
      </p:sp>
      <p:sp>
        <p:nvSpPr>
          <p:cNvPr id="9" name="Номер слайда 8">
            <a:extLst>
              <a:ext uri="{FF2B5EF4-FFF2-40B4-BE49-F238E27FC236}">
                <a16:creationId xmlns:a16="http://schemas.microsoft.com/office/drawing/2014/main" id="{3F72E80C-3FE8-45DC-BAAA-A4892831F85A}"/>
              </a:ext>
            </a:extLst>
          </p:cNvPr>
          <p:cNvSpPr>
            <a:spLocks noGrp="1"/>
          </p:cNvSpPr>
          <p:nvPr>
            <p:ph type="sldNum" sz="quarter" idx="12"/>
          </p:nvPr>
        </p:nvSpPr>
        <p:spPr/>
        <p:txBody>
          <a:bodyPr/>
          <a:lstStyle/>
          <a:p>
            <a:fld id="{56941AF9-98CC-4A9F-A60A-FB3BCB639D26}" type="slidenum">
              <a:rPr lang="uk-UA" smtClean="0"/>
              <a:t>‹№›</a:t>
            </a:fld>
            <a:endParaRPr lang="uk-UA"/>
          </a:p>
        </p:txBody>
      </p:sp>
    </p:spTree>
    <p:extLst>
      <p:ext uri="{BB962C8B-B14F-4D97-AF65-F5344CB8AC3E}">
        <p14:creationId xmlns:p14="http://schemas.microsoft.com/office/powerpoint/2010/main" val="600103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840F55-7FC8-4110-BC4B-02D7F2E5BADA}"/>
              </a:ext>
            </a:extLst>
          </p:cNvPr>
          <p:cNvSpPr>
            <a:spLocks noGrp="1"/>
          </p:cNvSpPr>
          <p:nvPr>
            <p:ph type="title"/>
          </p:nvPr>
        </p:nvSpPr>
        <p:spPr/>
        <p:txBody>
          <a:bodyPr/>
          <a:lstStyle/>
          <a:p>
            <a:r>
              <a:rPr lang="ru-RU"/>
              <a:t>Образец заголовка</a:t>
            </a:r>
            <a:endParaRPr lang="uk-UA"/>
          </a:p>
        </p:txBody>
      </p:sp>
      <p:sp>
        <p:nvSpPr>
          <p:cNvPr id="3" name="Дата 2">
            <a:extLst>
              <a:ext uri="{FF2B5EF4-FFF2-40B4-BE49-F238E27FC236}">
                <a16:creationId xmlns:a16="http://schemas.microsoft.com/office/drawing/2014/main" id="{4E6F74BC-BA4B-4316-B531-09904778CB51}"/>
              </a:ext>
            </a:extLst>
          </p:cNvPr>
          <p:cNvSpPr>
            <a:spLocks noGrp="1"/>
          </p:cNvSpPr>
          <p:nvPr>
            <p:ph type="dt" sz="half" idx="10"/>
          </p:nvPr>
        </p:nvSpPr>
        <p:spPr/>
        <p:txBody>
          <a:bodyPr/>
          <a:lstStyle/>
          <a:p>
            <a:fld id="{EBF83FBD-B6A3-4D7F-88E0-E46E058C2076}" type="datetimeFigureOut">
              <a:rPr lang="uk-UA" smtClean="0"/>
              <a:t>10.10.2023</a:t>
            </a:fld>
            <a:endParaRPr lang="uk-UA"/>
          </a:p>
        </p:txBody>
      </p:sp>
      <p:sp>
        <p:nvSpPr>
          <p:cNvPr id="4" name="Нижний колонтитул 3">
            <a:extLst>
              <a:ext uri="{FF2B5EF4-FFF2-40B4-BE49-F238E27FC236}">
                <a16:creationId xmlns:a16="http://schemas.microsoft.com/office/drawing/2014/main" id="{8183FE74-A8DE-472B-A6DA-FBCDC36B9255}"/>
              </a:ext>
            </a:extLst>
          </p:cNvPr>
          <p:cNvSpPr>
            <a:spLocks noGrp="1"/>
          </p:cNvSpPr>
          <p:nvPr>
            <p:ph type="ftr" sz="quarter" idx="11"/>
          </p:nvPr>
        </p:nvSpPr>
        <p:spPr/>
        <p:txBody>
          <a:bodyPr/>
          <a:lstStyle/>
          <a:p>
            <a:endParaRPr lang="uk-UA"/>
          </a:p>
        </p:txBody>
      </p:sp>
      <p:sp>
        <p:nvSpPr>
          <p:cNvPr id="5" name="Номер слайда 4">
            <a:extLst>
              <a:ext uri="{FF2B5EF4-FFF2-40B4-BE49-F238E27FC236}">
                <a16:creationId xmlns:a16="http://schemas.microsoft.com/office/drawing/2014/main" id="{AEA2AEFB-3B3A-4FA7-BCC2-1F087B98DE94}"/>
              </a:ext>
            </a:extLst>
          </p:cNvPr>
          <p:cNvSpPr>
            <a:spLocks noGrp="1"/>
          </p:cNvSpPr>
          <p:nvPr>
            <p:ph type="sldNum" sz="quarter" idx="12"/>
          </p:nvPr>
        </p:nvSpPr>
        <p:spPr/>
        <p:txBody>
          <a:bodyPr/>
          <a:lstStyle/>
          <a:p>
            <a:fld id="{56941AF9-98CC-4A9F-A60A-FB3BCB639D26}" type="slidenum">
              <a:rPr lang="uk-UA" smtClean="0"/>
              <a:t>‹№›</a:t>
            </a:fld>
            <a:endParaRPr lang="uk-UA"/>
          </a:p>
        </p:txBody>
      </p:sp>
    </p:spTree>
    <p:extLst>
      <p:ext uri="{BB962C8B-B14F-4D97-AF65-F5344CB8AC3E}">
        <p14:creationId xmlns:p14="http://schemas.microsoft.com/office/powerpoint/2010/main" val="781143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4B8F9BAE-7693-464F-AA1F-E495D4322608}"/>
              </a:ext>
            </a:extLst>
          </p:cNvPr>
          <p:cNvSpPr>
            <a:spLocks noGrp="1"/>
          </p:cNvSpPr>
          <p:nvPr>
            <p:ph type="dt" sz="half" idx="10"/>
          </p:nvPr>
        </p:nvSpPr>
        <p:spPr/>
        <p:txBody>
          <a:bodyPr/>
          <a:lstStyle/>
          <a:p>
            <a:fld id="{EBF83FBD-B6A3-4D7F-88E0-E46E058C2076}" type="datetimeFigureOut">
              <a:rPr lang="uk-UA" smtClean="0"/>
              <a:t>10.10.2023</a:t>
            </a:fld>
            <a:endParaRPr lang="uk-UA"/>
          </a:p>
        </p:txBody>
      </p:sp>
      <p:sp>
        <p:nvSpPr>
          <p:cNvPr id="3" name="Нижний колонтитул 2">
            <a:extLst>
              <a:ext uri="{FF2B5EF4-FFF2-40B4-BE49-F238E27FC236}">
                <a16:creationId xmlns:a16="http://schemas.microsoft.com/office/drawing/2014/main" id="{CE5F28DB-A208-4134-9DE9-0D06D32CE2AB}"/>
              </a:ext>
            </a:extLst>
          </p:cNvPr>
          <p:cNvSpPr>
            <a:spLocks noGrp="1"/>
          </p:cNvSpPr>
          <p:nvPr>
            <p:ph type="ftr" sz="quarter" idx="11"/>
          </p:nvPr>
        </p:nvSpPr>
        <p:spPr/>
        <p:txBody>
          <a:bodyPr/>
          <a:lstStyle/>
          <a:p>
            <a:endParaRPr lang="uk-UA"/>
          </a:p>
        </p:txBody>
      </p:sp>
      <p:sp>
        <p:nvSpPr>
          <p:cNvPr id="4" name="Номер слайда 3">
            <a:extLst>
              <a:ext uri="{FF2B5EF4-FFF2-40B4-BE49-F238E27FC236}">
                <a16:creationId xmlns:a16="http://schemas.microsoft.com/office/drawing/2014/main" id="{405CCFDC-EE5A-49DF-9624-FFBAD2C52DE9}"/>
              </a:ext>
            </a:extLst>
          </p:cNvPr>
          <p:cNvSpPr>
            <a:spLocks noGrp="1"/>
          </p:cNvSpPr>
          <p:nvPr>
            <p:ph type="sldNum" sz="quarter" idx="12"/>
          </p:nvPr>
        </p:nvSpPr>
        <p:spPr/>
        <p:txBody>
          <a:bodyPr/>
          <a:lstStyle/>
          <a:p>
            <a:fld id="{56941AF9-98CC-4A9F-A60A-FB3BCB639D26}" type="slidenum">
              <a:rPr lang="uk-UA" smtClean="0"/>
              <a:t>‹№›</a:t>
            </a:fld>
            <a:endParaRPr lang="uk-UA"/>
          </a:p>
        </p:txBody>
      </p:sp>
    </p:spTree>
    <p:extLst>
      <p:ext uri="{BB962C8B-B14F-4D97-AF65-F5344CB8AC3E}">
        <p14:creationId xmlns:p14="http://schemas.microsoft.com/office/powerpoint/2010/main" val="275753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6C46CF-A54F-488C-80BF-6EA789DF72D4}"/>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Объект 2">
            <a:extLst>
              <a:ext uri="{FF2B5EF4-FFF2-40B4-BE49-F238E27FC236}">
                <a16:creationId xmlns:a16="http://schemas.microsoft.com/office/drawing/2014/main" id="{A4DBE852-DA9D-4FAD-98AF-2BFF62DD6E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Текст 3">
            <a:extLst>
              <a:ext uri="{FF2B5EF4-FFF2-40B4-BE49-F238E27FC236}">
                <a16:creationId xmlns:a16="http://schemas.microsoft.com/office/drawing/2014/main" id="{9946C0D1-03EA-4100-ADE8-7EE88CA18F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065E134-4EA8-42EC-BB45-0B07D4BC02CE}"/>
              </a:ext>
            </a:extLst>
          </p:cNvPr>
          <p:cNvSpPr>
            <a:spLocks noGrp="1"/>
          </p:cNvSpPr>
          <p:nvPr>
            <p:ph type="dt" sz="half" idx="10"/>
          </p:nvPr>
        </p:nvSpPr>
        <p:spPr/>
        <p:txBody>
          <a:bodyPr/>
          <a:lstStyle/>
          <a:p>
            <a:fld id="{EBF83FBD-B6A3-4D7F-88E0-E46E058C2076}" type="datetimeFigureOut">
              <a:rPr lang="uk-UA" smtClean="0"/>
              <a:t>10.10.2023</a:t>
            </a:fld>
            <a:endParaRPr lang="uk-UA"/>
          </a:p>
        </p:txBody>
      </p:sp>
      <p:sp>
        <p:nvSpPr>
          <p:cNvPr id="6" name="Нижний колонтитул 5">
            <a:extLst>
              <a:ext uri="{FF2B5EF4-FFF2-40B4-BE49-F238E27FC236}">
                <a16:creationId xmlns:a16="http://schemas.microsoft.com/office/drawing/2014/main" id="{2323C135-7B01-4025-B9F5-EF3ED0B26880}"/>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7D56D921-D3C2-4DD0-9209-C61E2EF499BC}"/>
              </a:ext>
            </a:extLst>
          </p:cNvPr>
          <p:cNvSpPr>
            <a:spLocks noGrp="1"/>
          </p:cNvSpPr>
          <p:nvPr>
            <p:ph type="sldNum" sz="quarter" idx="12"/>
          </p:nvPr>
        </p:nvSpPr>
        <p:spPr/>
        <p:txBody>
          <a:bodyPr/>
          <a:lstStyle/>
          <a:p>
            <a:fld id="{56941AF9-98CC-4A9F-A60A-FB3BCB639D26}" type="slidenum">
              <a:rPr lang="uk-UA" smtClean="0"/>
              <a:t>‹№›</a:t>
            </a:fld>
            <a:endParaRPr lang="uk-UA"/>
          </a:p>
        </p:txBody>
      </p:sp>
    </p:spTree>
    <p:extLst>
      <p:ext uri="{BB962C8B-B14F-4D97-AF65-F5344CB8AC3E}">
        <p14:creationId xmlns:p14="http://schemas.microsoft.com/office/powerpoint/2010/main" val="2478981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084186-23F4-4890-AC52-37D639398F0C}"/>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Рисунок 2">
            <a:extLst>
              <a:ext uri="{FF2B5EF4-FFF2-40B4-BE49-F238E27FC236}">
                <a16:creationId xmlns:a16="http://schemas.microsoft.com/office/drawing/2014/main" id="{8AD61143-6A49-43DF-A8C1-D45A0FA967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a:extLst>
              <a:ext uri="{FF2B5EF4-FFF2-40B4-BE49-F238E27FC236}">
                <a16:creationId xmlns:a16="http://schemas.microsoft.com/office/drawing/2014/main" id="{BB29FB3B-D57D-4C08-9C1A-3A6D1591A3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057297A7-7DC8-484B-8C6E-B64C84731E6B}"/>
              </a:ext>
            </a:extLst>
          </p:cNvPr>
          <p:cNvSpPr>
            <a:spLocks noGrp="1"/>
          </p:cNvSpPr>
          <p:nvPr>
            <p:ph type="dt" sz="half" idx="10"/>
          </p:nvPr>
        </p:nvSpPr>
        <p:spPr/>
        <p:txBody>
          <a:bodyPr/>
          <a:lstStyle/>
          <a:p>
            <a:fld id="{EBF83FBD-B6A3-4D7F-88E0-E46E058C2076}" type="datetimeFigureOut">
              <a:rPr lang="uk-UA" smtClean="0"/>
              <a:t>10.10.2023</a:t>
            </a:fld>
            <a:endParaRPr lang="uk-UA"/>
          </a:p>
        </p:txBody>
      </p:sp>
      <p:sp>
        <p:nvSpPr>
          <p:cNvPr id="6" name="Нижний колонтитул 5">
            <a:extLst>
              <a:ext uri="{FF2B5EF4-FFF2-40B4-BE49-F238E27FC236}">
                <a16:creationId xmlns:a16="http://schemas.microsoft.com/office/drawing/2014/main" id="{9290AB59-9284-4BD6-A09B-03E4C9A0F7F9}"/>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79749111-B21F-453C-8E28-58C5E9C00FB5}"/>
              </a:ext>
            </a:extLst>
          </p:cNvPr>
          <p:cNvSpPr>
            <a:spLocks noGrp="1"/>
          </p:cNvSpPr>
          <p:nvPr>
            <p:ph type="sldNum" sz="quarter" idx="12"/>
          </p:nvPr>
        </p:nvSpPr>
        <p:spPr/>
        <p:txBody>
          <a:bodyPr/>
          <a:lstStyle/>
          <a:p>
            <a:fld id="{56941AF9-98CC-4A9F-A60A-FB3BCB639D26}" type="slidenum">
              <a:rPr lang="uk-UA" smtClean="0"/>
              <a:t>‹№›</a:t>
            </a:fld>
            <a:endParaRPr lang="uk-UA"/>
          </a:p>
        </p:txBody>
      </p:sp>
    </p:spTree>
    <p:extLst>
      <p:ext uri="{BB962C8B-B14F-4D97-AF65-F5344CB8AC3E}">
        <p14:creationId xmlns:p14="http://schemas.microsoft.com/office/powerpoint/2010/main" val="1498652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7A00C6-D2E5-4D92-9600-256FCB906B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uk-UA"/>
          </a:p>
        </p:txBody>
      </p:sp>
      <p:sp>
        <p:nvSpPr>
          <p:cNvPr id="3" name="Текст 2">
            <a:extLst>
              <a:ext uri="{FF2B5EF4-FFF2-40B4-BE49-F238E27FC236}">
                <a16:creationId xmlns:a16="http://schemas.microsoft.com/office/drawing/2014/main" id="{B283719D-FE62-4941-BD8E-D211EB5FE3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C408BE04-81D1-4B63-B902-BC74BC0BC7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F83FBD-B6A3-4D7F-88E0-E46E058C2076}" type="datetimeFigureOut">
              <a:rPr lang="uk-UA" smtClean="0"/>
              <a:t>10.10.2023</a:t>
            </a:fld>
            <a:endParaRPr lang="uk-UA"/>
          </a:p>
        </p:txBody>
      </p:sp>
      <p:sp>
        <p:nvSpPr>
          <p:cNvPr id="5" name="Нижний колонтитул 4">
            <a:extLst>
              <a:ext uri="{FF2B5EF4-FFF2-40B4-BE49-F238E27FC236}">
                <a16:creationId xmlns:a16="http://schemas.microsoft.com/office/drawing/2014/main" id="{802C131C-62D8-4C10-8781-A689C9B548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a:extLst>
              <a:ext uri="{FF2B5EF4-FFF2-40B4-BE49-F238E27FC236}">
                <a16:creationId xmlns:a16="http://schemas.microsoft.com/office/drawing/2014/main" id="{401F46AC-514D-4DA6-AFF8-D39E05C53B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941AF9-98CC-4A9F-A60A-FB3BCB639D26}" type="slidenum">
              <a:rPr lang="uk-UA" smtClean="0"/>
              <a:t>‹№›</a:t>
            </a:fld>
            <a:endParaRPr lang="uk-UA"/>
          </a:p>
        </p:txBody>
      </p:sp>
    </p:spTree>
    <p:extLst>
      <p:ext uri="{BB962C8B-B14F-4D97-AF65-F5344CB8AC3E}">
        <p14:creationId xmlns:p14="http://schemas.microsoft.com/office/powerpoint/2010/main" val="27065111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9.tmp"/><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3" Type="http://schemas.openxmlformats.org/officeDocument/2006/relationships/image" Target="../media/image11.tmp"/><Relationship Id="rId2" Type="http://schemas.openxmlformats.org/officeDocument/2006/relationships/image" Target="../media/image10.tmp"/><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image" Target="../media/image12.tmp"/><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Заголовок 1">
            <a:extLst>
              <a:ext uri="{FF2B5EF4-FFF2-40B4-BE49-F238E27FC236}">
                <a16:creationId xmlns:a16="http://schemas.microsoft.com/office/drawing/2014/main" id="{AFF29D04-EB40-420B-BCB9-79B41EE281BB}"/>
              </a:ext>
            </a:extLst>
          </p:cNvPr>
          <p:cNvSpPr>
            <a:spLocks noGrp="1"/>
          </p:cNvSpPr>
          <p:nvPr>
            <p:ph type="ctrTitle"/>
          </p:nvPr>
        </p:nvSpPr>
        <p:spPr>
          <a:xfrm>
            <a:off x="2381250" y="1028700"/>
            <a:ext cx="7000875" cy="3046019"/>
          </a:xfrm>
        </p:spPr>
        <p:txBody>
          <a:bodyPr>
            <a:normAutofit fontScale="90000"/>
          </a:bodyPr>
          <a:lstStyle/>
          <a:p>
            <a:r>
              <a:rPr lang="ru-RU" b="1" dirty="0"/>
              <a:t>СИСТЕМА ПЛАНУВАННЯ ТА БЮДЖЕТУВАННЯ НА </a:t>
            </a:r>
            <a:r>
              <a:rPr lang="ru-RU" b="1" dirty="0" smtClean="0"/>
              <a:t>ПІДПРИЄМСТВІ</a:t>
            </a:r>
            <a:endParaRPr lang="uk-UA" sz="5200" dirty="0">
              <a:solidFill>
                <a:schemeClr val="tx2"/>
              </a:solidFill>
            </a:endParaRPr>
          </a:p>
        </p:txBody>
      </p:sp>
      <p:sp>
        <p:nvSpPr>
          <p:cNvPr id="3" name="Подзаголовок 2">
            <a:extLst>
              <a:ext uri="{FF2B5EF4-FFF2-40B4-BE49-F238E27FC236}">
                <a16:creationId xmlns:a16="http://schemas.microsoft.com/office/drawing/2014/main" id="{FD8D88BC-7F6D-47B6-98DC-962E93325FA9}"/>
              </a:ext>
            </a:extLst>
          </p:cNvPr>
          <p:cNvSpPr>
            <a:spLocks noGrp="1"/>
          </p:cNvSpPr>
          <p:nvPr>
            <p:ph type="subTitle" idx="1"/>
          </p:nvPr>
        </p:nvSpPr>
        <p:spPr>
          <a:xfrm>
            <a:off x="3215729" y="4165152"/>
            <a:ext cx="5760846" cy="682079"/>
          </a:xfrm>
        </p:spPr>
        <p:txBody>
          <a:bodyPr>
            <a:normAutofit lnSpcReduction="10000"/>
          </a:bodyPr>
          <a:lstStyle/>
          <a:p>
            <a:r>
              <a:rPr lang="uk-UA" dirty="0">
                <a:solidFill>
                  <a:schemeClr val="tx2"/>
                </a:solidFill>
              </a:rPr>
              <a:t>Лекція з навчальної дисципліни «Контролінг»</a:t>
            </a:r>
          </a:p>
        </p:txBody>
      </p:sp>
    </p:spTree>
    <p:extLst>
      <p:ext uri="{BB962C8B-B14F-4D97-AF65-F5344CB8AC3E}">
        <p14:creationId xmlns:p14="http://schemas.microsoft.com/office/powerpoint/2010/main" val="3390999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0E8837A-D046-4A98-887E-3C679B49EEBE}"/>
              </a:ext>
            </a:extLst>
          </p:cNvPr>
          <p:cNvSpPr/>
          <p:nvPr/>
        </p:nvSpPr>
        <p:spPr>
          <a:xfrm>
            <a:off x="1409700" y="1095375"/>
            <a:ext cx="9048750" cy="646331"/>
          </a:xfrm>
          <a:prstGeom prst="rect">
            <a:avLst/>
          </a:prstGeom>
        </p:spPr>
        <p:txBody>
          <a:bodyPr wrap="square">
            <a:spAutoFit/>
          </a:bodyPr>
          <a:lstStyle/>
          <a:p>
            <a:r>
              <a:rPr lang="uk-UA" dirty="0">
                <a:solidFill>
                  <a:srgbClr val="000000"/>
                </a:solidFill>
                <a:latin typeface="Times New Roman" panose="02020603050405020304" pitchFamily="18" charset="0"/>
              </a:rPr>
              <a:t>І. Вибір та обґрунтування цілей, кінцевої мети, результатів діяльності підприємства. Відокремлюють </a:t>
            </a:r>
            <a:r>
              <a:rPr lang="uk-UA" b="1" dirty="0">
                <a:solidFill>
                  <a:srgbClr val="000000"/>
                </a:solidFill>
                <a:latin typeface="Times New Roman" panose="02020603050405020304" pitchFamily="18" charset="0"/>
              </a:rPr>
              <a:t>п’ять основних груп цілей </a:t>
            </a:r>
            <a:r>
              <a:rPr lang="uk-UA" dirty="0">
                <a:solidFill>
                  <a:srgbClr val="000000"/>
                </a:solidFill>
                <a:latin typeface="Times New Roman" panose="02020603050405020304" pitchFamily="18" charset="0"/>
              </a:rPr>
              <a:t>підприємства </a:t>
            </a:r>
            <a:endParaRPr lang="uk-UA" dirty="0"/>
          </a:p>
        </p:txBody>
      </p:sp>
      <p:pic>
        <p:nvPicPr>
          <p:cNvPr id="4" name="Рисунок 3">
            <a:extLst>
              <a:ext uri="{FF2B5EF4-FFF2-40B4-BE49-F238E27FC236}">
                <a16:creationId xmlns:a16="http://schemas.microsoft.com/office/drawing/2014/main" id="{CCD57B2D-71A5-4AAA-8875-A5BAD8187F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6350" y="2185987"/>
            <a:ext cx="9182100" cy="2409667"/>
          </a:xfrm>
          <a:prstGeom prst="rect">
            <a:avLst/>
          </a:prstGeom>
        </p:spPr>
      </p:pic>
    </p:spTree>
    <p:extLst>
      <p:ext uri="{BB962C8B-B14F-4D97-AF65-F5344CB8AC3E}">
        <p14:creationId xmlns:p14="http://schemas.microsoft.com/office/powerpoint/2010/main" val="2637091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F256C3C-5142-4930-B383-23302FD93350}"/>
              </a:ext>
            </a:extLst>
          </p:cNvPr>
          <p:cNvSpPr/>
          <p:nvPr/>
        </p:nvSpPr>
        <p:spPr>
          <a:xfrm>
            <a:off x="1933575" y="1474619"/>
            <a:ext cx="8296275" cy="3139321"/>
          </a:xfrm>
          <a:prstGeom prst="rect">
            <a:avLst/>
          </a:prstGeom>
        </p:spPr>
        <p:txBody>
          <a:bodyPr wrap="square">
            <a:spAutoFit/>
          </a:bodyPr>
          <a:lstStyle/>
          <a:p>
            <a:r>
              <a:rPr lang="ru-RU" dirty="0">
                <a:solidFill>
                  <a:srgbClr val="000000"/>
                </a:solidFill>
                <a:latin typeface="Times New Roman" panose="02020603050405020304" pitchFamily="18" charset="0"/>
              </a:rPr>
              <a:t>• </a:t>
            </a:r>
            <a:r>
              <a:rPr lang="uk-UA" dirty="0">
                <a:solidFill>
                  <a:srgbClr val="000000"/>
                </a:solidFill>
                <a:latin typeface="Times New Roman" panose="02020603050405020304" pitchFamily="18" charset="0"/>
              </a:rPr>
              <a:t>господарсько-економічні цілі зумовлені вимогами забезпечення високої ефективності виробничої системи, випуску суспільно необхідної, сучасної продукції;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виробничо-технічні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цілі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відображають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основне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функціональне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призначення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підприємства</a:t>
            </a:r>
            <a:r>
              <a:rPr lang="ru-RU" dirty="0">
                <a:solidFill>
                  <a:srgbClr val="000000"/>
                </a:solidFill>
                <a:latin typeface="Times New Roman" panose="02020603050405020304" pitchFamily="18" charset="0"/>
              </a:rPr>
              <a:t> – </a:t>
            </a:r>
            <a:r>
              <a:rPr lang="ru-RU" dirty="0" err="1">
                <a:solidFill>
                  <a:srgbClr val="000000"/>
                </a:solidFill>
                <a:latin typeface="Times New Roman" panose="02020603050405020304" pitchFamily="18" charset="0"/>
              </a:rPr>
              <a:t>випуск</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продукції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або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надання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послуг</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належної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якості</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науково-технічні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цілі</a:t>
            </a:r>
            <a:r>
              <a:rPr lang="ru-RU" dirty="0">
                <a:solidFill>
                  <a:srgbClr val="000000"/>
                </a:solidFill>
                <a:latin typeface="Times New Roman" panose="02020603050405020304" pitchFamily="18" charset="0"/>
              </a:rPr>
              <a:t> – </a:t>
            </a:r>
            <a:r>
              <a:rPr lang="ru-RU" dirty="0" err="1">
                <a:solidFill>
                  <a:srgbClr val="000000"/>
                </a:solidFill>
                <a:latin typeface="Times New Roman" panose="02020603050405020304" pitchFamily="18" charset="0"/>
              </a:rPr>
              <a:t>постійне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прискорення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науково-технічного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прогресу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впровадження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інновацій</a:t>
            </a:r>
            <a:r>
              <a:rPr lang="ru-RU" dirty="0">
                <a:solidFill>
                  <a:srgbClr val="000000"/>
                </a:solidFill>
                <a:latin typeface="Times New Roman" panose="02020603050405020304" pitchFamily="18" charset="0"/>
              </a:rPr>
              <a:t>; </a:t>
            </a:r>
          </a:p>
          <a:p>
            <a:r>
              <a:rPr lang="uk-UA" dirty="0">
                <a:solidFill>
                  <a:srgbClr val="000000"/>
                </a:solidFill>
                <a:latin typeface="Times New Roman" panose="02020603050405020304" pitchFamily="18" charset="0"/>
              </a:rPr>
              <a:t>• соціальні цілі спрямовані на забезпечення матеріального добробуту, підвищення якості життя працівників підприємства; </a:t>
            </a:r>
          </a:p>
          <a:p>
            <a:r>
              <a:rPr lang="uk-UA" dirty="0">
                <a:solidFill>
                  <a:srgbClr val="000000"/>
                </a:solidFill>
                <a:latin typeface="Times New Roman" panose="02020603050405020304" pitchFamily="18" charset="0"/>
              </a:rPr>
              <a:t>• екологічні цілі – виготовлення екологічно безпечної (чистої) продукції, захист навколишнього середовища. </a:t>
            </a:r>
          </a:p>
        </p:txBody>
      </p:sp>
    </p:spTree>
    <p:extLst>
      <p:ext uri="{BB962C8B-B14F-4D97-AF65-F5344CB8AC3E}">
        <p14:creationId xmlns:p14="http://schemas.microsoft.com/office/powerpoint/2010/main" val="36394983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522EF6D-5868-4A3D-B130-F583D2C29189}"/>
              </a:ext>
            </a:extLst>
          </p:cNvPr>
          <p:cNvSpPr/>
          <p:nvPr/>
        </p:nvSpPr>
        <p:spPr>
          <a:xfrm>
            <a:off x="1866899" y="1807250"/>
            <a:ext cx="8201026" cy="2308324"/>
          </a:xfrm>
          <a:prstGeom prst="rect">
            <a:avLst/>
          </a:prstGeom>
        </p:spPr>
        <p:txBody>
          <a:bodyPr wrap="square">
            <a:spAutoFit/>
          </a:bodyPr>
          <a:lstStyle/>
          <a:p>
            <a:r>
              <a:rPr lang="uk-UA" dirty="0">
                <a:solidFill>
                  <a:srgbClr val="000000"/>
                </a:solidFill>
                <a:latin typeface="Times New Roman" panose="02020603050405020304" pitchFamily="18" charset="0"/>
              </a:rPr>
              <a:t>ІІ. Принцип системності передбачає охоплення всіх сфер діяльності підприємств, усіх змін та зворотних </a:t>
            </a:r>
            <a:r>
              <a:rPr lang="uk-UA" dirty="0" err="1">
                <a:solidFill>
                  <a:srgbClr val="000000"/>
                </a:solidFill>
                <a:latin typeface="Times New Roman" panose="02020603050405020304" pitchFamily="18" charset="0"/>
              </a:rPr>
              <a:t>зв’язків</a:t>
            </a:r>
            <a:r>
              <a:rPr lang="uk-UA" dirty="0">
                <a:solidFill>
                  <a:srgbClr val="000000"/>
                </a:solidFill>
                <a:latin typeface="Times New Roman" panose="02020603050405020304" pitchFamily="18" charset="0"/>
              </a:rPr>
              <a:t> у цих системах. </a:t>
            </a:r>
          </a:p>
          <a:p>
            <a:endParaRPr lang="uk-UA" dirty="0">
              <a:solidFill>
                <a:srgbClr val="000000"/>
              </a:solidFill>
              <a:latin typeface="Times New Roman" panose="02020603050405020304" pitchFamily="18" charset="0"/>
            </a:endParaRPr>
          </a:p>
          <a:p>
            <a:r>
              <a:rPr lang="uk-UA" dirty="0">
                <a:solidFill>
                  <a:srgbClr val="000000"/>
                </a:solidFill>
                <a:latin typeface="Times New Roman" panose="02020603050405020304" pitchFamily="18" charset="0"/>
              </a:rPr>
              <a:t>ІІІ. Принцип безперервності забезпечує: </a:t>
            </a:r>
          </a:p>
          <a:p>
            <a:r>
              <a:rPr lang="uk-UA" dirty="0">
                <a:solidFill>
                  <a:srgbClr val="000000"/>
                </a:solidFill>
                <a:latin typeface="Times New Roman" panose="02020603050405020304" pitchFamily="18" charset="0"/>
              </a:rPr>
              <a:t>• підтримку безперервної планової перспективи, формування і періодичну зміну горизонту планування;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взаємоузгодження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довго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середньо</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короткострокових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планів</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своєчасне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коригування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перспективних</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поточних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планів</a:t>
            </a:r>
            <a:r>
              <a:rPr lang="ru-RU"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14609988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7320912-A650-4E39-91A6-B00B3F304E74}"/>
              </a:ext>
            </a:extLst>
          </p:cNvPr>
          <p:cNvSpPr/>
          <p:nvPr/>
        </p:nvSpPr>
        <p:spPr>
          <a:xfrm>
            <a:off x="1519237" y="1104900"/>
            <a:ext cx="9153525" cy="3416320"/>
          </a:xfrm>
          <a:prstGeom prst="rect">
            <a:avLst/>
          </a:prstGeom>
        </p:spPr>
        <p:txBody>
          <a:bodyPr wrap="square">
            <a:spAutoFit/>
          </a:bodyPr>
          <a:lstStyle/>
          <a:p>
            <a:r>
              <a:rPr lang="uk-UA" dirty="0">
                <a:solidFill>
                  <a:srgbClr val="000000"/>
                </a:solidFill>
                <a:latin typeface="Times New Roman" panose="02020603050405020304" pitchFamily="18" charset="0"/>
              </a:rPr>
              <a:t>І</a:t>
            </a:r>
            <a:r>
              <a:rPr lang="en-US" dirty="0">
                <a:solidFill>
                  <a:srgbClr val="000000"/>
                </a:solidFill>
                <a:latin typeface="Times New Roman" panose="02020603050405020304" pitchFamily="18" charset="0"/>
              </a:rPr>
              <a:t>V. </a:t>
            </a:r>
            <a:r>
              <a:rPr lang="uk-UA" dirty="0">
                <a:solidFill>
                  <a:srgbClr val="000000"/>
                </a:solidFill>
                <a:latin typeface="Times New Roman" panose="02020603050405020304" pitchFamily="18" charset="0"/>
              </a:rPr>
              <a:t>Оптимальність використання застосовуваних ресурсів, що має орієнтуватися на потреби, умови та кон’юнктуру ринку, інтенсифікацію виробництва, максимально повну і ефективну реалізацію наявних резервів. </a:t>
            </a:r>
          </a:p>
          <a:p>
            <a:endParaRPr lang="uk-UA" dirty="0">
              <a:solidFill>
                <a:srgbClr val="000000"/>
              </a:solidFill>
              <a:latin typeface="Times New Roman" panose="02020603050405020304" pitchFamily="18" charset="0"/>
            </a:endParaRPr>
          </a:p>
          <a:p>
            <a:r>
              <a:rPr lang="en-US" dirty="0">
                <a:solidFill>
                  <a:srgbClr val="000000"/>
                </a:solidFill>
                <a:latin typeface="Times New Roman" panose="02020603050405020304" pitchFamily="18" charset="0"/>
              </a:rPr>
              <a:t>V. </a:t>
            </a:r>
            <a:r>
              <a:rPr lang="uk-UA" dirty="0">
                <a:solidFill>
                  <a:srgbClr val="000000"/>
                </a:solidFill>
                <a:latin typeface="Times New Roman" panose="02020603050405020304" pitchFamily="18" charset="0"/>
              </a:rPr>
              <a:t>Збалансованість </a:t>
            </a:r>
            <a:r>
              <a:rPr lang="uk-UA" i="1" dirty="0">
                <a:solidFill>
                  <a:srgbClr val="000000"/>
                </a:solidFill>
                <a:latin typeface="Times New Roman" panose="02020603050405020304" pitchFamily="18" charset="0"/>
              </a:rPr>
              <a:t>– </a:t>
            </a:r>
            <a:r>
              <a:rPr lang="uk-UA" dirty="0">
                <a:solidFill>
                  <a:srgbClr val="000000"/>
                </a:solidFill>
                <a:latin typeface="Times New Roman" panose="02020603050405020304" pitchFamily="18" charset="0"/>
              </a:rPr>
              <a:t>необхідна та достатня кількісна відповідність між взаємопов’язаними розділами й показниками плану, тобто відповідність між потребами у ресурсах та їх наявністю. </a:t>
            </a:r>
          </a:p>
          <a:p>
            <a:endParaRPr lang="uk-UA" dirty="0">
              <a:solidFill>
                <a:srgbClr val="000000"/>
              </a:solidFill>
              <a:latin typeface="Times New Roman" panose="02020603050405020304" pitchFamily="18" charset="0"/>
            </a:endParaRPr>
          </a:p>
          <a:p>
            <a:r>
              <a:rPr lang="en-US" dirty="0">
                <a:solidFill>
                  <a:srgbClr val="000000"/>
                </a:solidFill>
                <a:latin typeface="Times New Roman" panose="02020603050405020304" pitchFamily="18" charset="0"/>
              </a:rPr>
              <a:t>V</a:t>
            </a:r>
            <a:r>
              <a:rPr lang="uk-UA" dirty="0">
                <a:solidFill>
                  <a:srgbClr val="000000"/>
                </a:solidFill>
                <a:latin typeface="Times New Roman" panose="02020603050405020304" pitchFamily="18" charset="0"/>
              </a:rPr>
              <a:t>І. Принцип адекватності системи планування характеризується тим, що ринкове середовище зумовлює постійну зміну певних показників діяльності підприємства. Організація процесу розробки планів підлягає постійному перегляду, а також застосуванню нових методів планування. </a:t>
            </a:r>
            <a:endParaRPr lang="uk-UA" dirty="0"/>
          </a:p>
        </p:txBody>
      </p:sp>
    </p:spTree>
    <p:extLst>
      <p:ext uri="{BB962C8B-B14F-4D97-AF65-F5344CB8AC3E}">
        <p14:creationId xmlns:p14="http://schemas.microsoft.com/office/powerpoint/2010/main" val="38134649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0E72AB5-016A-4649-BA75-58EB4952AA63}"/>
              </a:ext>
            </a:extLst>
          </p:cNvPr>
          <p:cNvSpPr/>
          <p:nvPr/>
        </p:nvSpPr>
        <p:spPr>
          <a:xfrm>
            <a:off x="2124075" y="1397675"/>
            <a:ext cx="8229600" cy="2031325"/>
          </a:xfrm>
          <a:prstGeom prst="rect">
            <a:avLst/>
          </a:prstGeom>
        </p:spPr>
        <p:txBody>
          <a:bodyPr wrap="square">
            <a:spAutoFit/>
          </a:bodyPr>
          <a:lstStyle/>
          <a:p>
            <a:pPr algn="ctr"/>
            <a:r>
              <a:rPr lang="uk-UA" b="1" dirty="0">
                <a:solidFill>
                  <a:srgbClr val="000000"/>
                </a:solidFill>
                <a:latin typeface="Times New Roman" panose="02020603050405020304" pitchFamily="18" charset="0"/>
              </a:rPr>
              <a:t>2. ВИДИ ПЛАНУВАННЯ </a:t>
            </a:r>
            <a:endParaRPr lang="uk-UA" dirty="0">
              <a:solidFill>
                <a:srgbClr val="000000"/>
              </a:solidFill>
              <a:latin typeface="Times New Roman" panose="02020603050405020304" pitchFamily="18" charset="0"/>
            </a:endParaRPr>
          </a:p>
          <a:p>
            <a:endParaRPr lang="uk-UA" dirty="0">
              <a:solidFill>
                <a:srgbClr val="000000"/>
              </a:solidFill>
              <a:latin typeface="Times New Roman" panose="02020603050405020304" pitchFamily="18" charset="0"/>
            </a:endParaRPr>
          </a:p>
          <a:p>
            <a:r>
              <a:rPr lang="uk-UA" dirty="0">
                <a:solidFill>
                  <a:srgbClr val="000000"/>
                </a:solidFill>
                <a:latin typeface="Times New Roman" panose="02020603050405020304" pitchFamily="18" charset="0"/>
              </a:rPr>
              <a:t>У світовій практиці планування, залежно від ступеня невизначеності результатів подій, тимчасових змін у встановлених цілях та їх межах, використовують різні типи планування діяльності підприємств. Залежно від періоду часу, який охоплюють бізнес-плани, складені на підприємстві, планування поділяється на три види: довготривале, </a:t>
            </a:r>
            <a:r>
              <a:rPr lang="uk-UA" dirty="0" err="1">
                <a:solidFill>
                  <a:srgbClr val="000000"/>
                </a:solidFill>
                <a:latin typeface="Times New Roman" panose="02020603050405020304" pitchFamily="18" charset="0"/>
              </a:rPr>
              <a:t>середньотривале</a:t>
            </a:r>
            <a:r>
              <a:rPr lang="uk-UA" dirty="0">
                <a:solidFill>
                  <a:srgbClr val="000000"/>
                </a:solidFill>
                <a:latin typeface="Times New Roman" panose="02020603050405020304" pitchFamily="18" charset="0"/>
              </a:rPr>
              <a:t> і короткочасне. </a:t>
            </a:r>
            <a:endParaRPr lang="uk-UA" dirty="0"/>
          </a:p>
        </p:txBody>
      </p:sp>
    </p:spTree>
    <p:extLst>
      <p:ext uri="{BB962C8B-B14F-4D97-AF65-F5344CB8AC3E}">
        <p14:creationId xmlns:p14="http://schemas.microsoft.com/office/powerpoint/2010/main" val="13300307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F78C90A-6973-4168-B19C-A36F212DA822}"/>
              </a:ext>
            </a:extLst>
          </p:cNvPr>
          <p:cNvSpPr/>
          <p:nvPr/>
        </p:nvSpPr>
        <p:spPr>
          <a:xfrm>
            <a:off x="2305050" y="2228671"/>
            <a:ext cx="7581900" cy="1200329"/>
          </a:xfrm>
          <a:prstGeom prst="rect">
            <a:avLst/>
          </a:prstGeom>
        </p:spPr>
        <p:txBody>
          <a:bodyPr wrap="square">
            <a:spAutoFit/>
          </a:bodyPr>
          <a:lstStyle/>
          <a:p>
            <a:r>
              <a:rPr lang="ru-RU" b="1" dirty="0" err="1">
                <a:solidFill>
                  <a:srgbClr val="000000"/>
                </a:solidFill>
                <a:latin typeface="Times New Roman" panose="02020603050405020304" pitchFamily="18" charset="0"/>
              </a:rPr>
              <a:t>Короткочасне</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планування</a:t>
            </a:r>
            <a:r>
              <a:rPr lang="ru-RU" b="1" dirty="0">
                <a:solidFill>
                  <a:srgbClr val="000000"/>
                </a:solidFill>
                <a:latin typeface="Times New Roman" panose="02020603050405020304" pitchFamily="18" charset="0"/>
              </a:rPr>
              <a:t> </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це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вироблення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планів</a:t>
            </a:r>
            <a:r>
              <a:rPr lang="ru-RU" dirty="0">
                <a:solidFill>
                  <a:srgbClr val="000000"/>
                </a:solidFill>
                <a:latin typeface="Times New Roman" panose="02020603050405020304" pitchFamily="18" charset="0"/>
              </a:rPr>
              <a:t> на 1–2 роки. </a:t>
            </a:r>
            <a:r>
              <a:rPr lang="ru-RU" dirty="0" err="1">
                <a:solidFill>
                  <a:srgbClr val="000000"/>
                </a:solidFill>
                <a:latin typeface="Times New Roman" panose="02020603050405020304" pitchFamily="18" charset="0"/>
              </a:rPr>
              <a:t>Здебільшого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це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річні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які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складаються</a:t>
            </a:r>
            <a:r>
              <a:rPr lang="ru-RU" dirty="0">
                <a:solidFill>
                  <a:srgbClr val="000000"/>
                </a:solidFill>
                <a:latin typeface="Times New Roman" panose="02020603050405020304" pitchFamily="18" charset="0"/>
              </a:rPr>
              <a:t> з </a:t>
            </a:r>
            <a:r>
              <a:rPr lang="ru-RU" dirty="0" err="1">
                <a:solidFill>
                  <a:srgbClr val="000000"/>
                </a:solidFill>
                <a:latin typeface="Times New Roman" panose="02020603050405020304" pitchFamily="18" charset="0"/>
              </a:rPr>
              <a:t>конкретних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завдань</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операцій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тобто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інформацію</a:t>
            </a:r>
            <a:r>
              <a:rPr lang="ru-RU" dirty="0">
                <a:solidFill>
                  <a:srgbClr val="000000"/>
                </a:solidFill>
                <a:latin typeface="Times New Roman" panose="02020603050405020304" pitchFamily="18" charset="0"/>
              </a:rPr>
              <a:t> про строки, </a:t>
            </a:r>
            <a:r>
              <a:rPr lang="ru-RU" dirty="0" err="1">
                <a:solidFill>
                  <a:srgbClr val="000000"/>
                </a:solidFill>
                <a:latin typeface="Times New Roman" panose="02020603050405020304" pitchFamily="18" charset="0"/>
              </a:rPr>
              <a:t>обсяги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асортимент</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якість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черговість</a:t>
            </a:r>
            <a:r>
              <a:rPr lang="ru-RU" dirty="0">
                <a:solidFill>
                  <a:srgbClr val="000000"/>
                </a:solidFill>
                <a:latin typeface="Times New Roman" panose="02020603050405020304" pitchFamily="18" charset="0"/>
              </a:rPr>
              <a:t> поставок </a:t>
            </a:r>
            <a:r>
              <a:rPr lang="ru-RU" dirty="0" err="1">
                <a:solidFill>
                  <a:srgbClr val="000000"/>
                </a:solidFill>
                <a:latin typeface="Times New Roman" panose="02020603050405020304" pitchFamily="18" charset="0"/>
              </a:rPr>
              <a:t>тощо</a:t>
            </a:r>
            <a:r>
              <a:rPr lang="ru-RU" dirty="0">
                <a:solidFill>
                  <a:srgbClr val="000000"/>
                </a:solidFill>
                <a:latin typeface="Times New Roman" panose="02020603050405020304" pitchFamily="18" charset="0"/>
              </a:rPr>
              <a:t>. </a:t>
            </a:r>
            <a:endParaRPr lang="uk-UA" dirty="0"/>
          </a:p>
        </p:txBody>
      </p:sp>
    </p:spTree>
    <p:extLst>
      <p:ext uri="{BB962C8B-B14F-4D97-AF65-F5344CB8AC3E}">
        <p14:creationId xmlns:p14="http://schemas.microsoft.com/office/powerpoint/2010/main" val="5640360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CEC7F9A-7E7F-42DC-BBCC-448AE75A9757}"/>
              </a:ext>
            </a:extLst>
          </p:cNvPr>
          <p:cNvSpPr/>
          <p:nvPr/>
        </p:nvSpPr>
        <p:spPr>
          <a:xfrm>
            <a:off x="2243137" y="2690336"/>
            <a:ext cx="7705725" cy="1477328"/>
          </a:xfrm>
          <a:prstGeom prst="rect">
            <a:avLst/>
          </a:prstGeom>
        </p:spPr>
        <p:txBody>
          <a:bodyPr wrap="square">
            <a:spAutoFit/>
          </a:bodyPr>
          <a:lstStyle/>
          <a:p>
            <a:r>
              <a:rPr lang="uk-UA" b="1" dirty="0" err="1">
                <a:solidFill>
                  <a:srgbClr val="000000"/>
                </a:solidFill>
                <a:latin typeface="Times New Roman" panose="02020603050405020304" pitchFamily="18" charset="0"/>
              </a:rPr>
              <a:t>Середньотривале</a:t>
            </a:r>
            <a:r>
              <a:rPr lang="uk-UA" b="1" dirty="0">
                <a:solidFill>
                  <a:srgbClr val="000000"/>
                </a:solidFill>
                <a:latin typeface="Times New Roman" panose="02020603050405020304" pitchFamily="18" charset="0"/>
              </a:rPr>
              <a:t> планування </a:t>
            </a:r>
            <a:r>
              <a:rPr lang="uk-UA" dirty="0">
                <a:solidFill>
                  <a:srgbClr val="000000"/>
                </a:solidFill>
                <a:latin typeface="Times New Roman" panose="02020603050405020304" pitchFamily="18" charset="0"/>
              </a:rPr>
              <a:t>розраховане на більш довгий період часу – приблизно до 2–3 років, воно конкретизує орієнтири, визначені у довготривалих планах. </a:t>
            </a:r>
            <a:r>
              <a:rPr lang="uk-UA" dirty="0" err="1">
                <a:solidFill>
                  <a:srgbClr val="000000"/>
                </a:solidFill>
                <a:latin typeface="Times New Roman" panose="02020603050405020304" pitchFamily="18" charset="0"/>
              </a:rPr>
              <a:t>Середньотривалі</a:t>
            </a:r>
            <a:r>
              <a:rPr lang="uk-UA" dirty="0">
                <a:solidFill>
                  <a:srgbClr val="000000"/>
                </a:solidFill>
                <a:latin typeface="Times New Roman" panose="02020603050405020304" pitchFamily="18" charset="0"/>
              </a:rPr>
              <a:t> плани формують завдання, пов’язані з перебудовою існуючих виробничих потужностей, оновленням асортименту, пошуком нових ринків збуту і </a:t>
            </a:r>
            <a:r>
              <a:rPr lang="uk-UA" dirty="0" err="1">
                <a:solidFill>
                  <a:srgbClr val="000000"/>
                </a:solidFill>
                <a:latin typeface="Times New Roman" panose="02020603050405020304" pitchFamily="18" charset="0"/>
              </a:rPr>
              <a:t>т.д</a:t>
            </a:r>
            <a:r>
              <a:rPr lang="uk-UA" dirty="0">
                <a:solidFill>
                  <a:srgbClr val="000000"/>
                </a:solidFill>
                <a:latin typeface="Times New Roman" panose="02020603050405020304" pitchFamily="18" charset="0"/>
              </a:rPr>
              <a:t>. </a:t>
            </a:r>
            <a:endParaRPr lang="uk-UA" dirty="0"/>
          </a:p>
        </p:txBody>
      </p:sp>
    </p:spTree>
    <p:extLst>
      <p:ext uri="{BB962C8B-B14F-4D97-AF65-F5344CB8AC3E}">
        <p14:creationId xmlns:p14="http://schemas.microsoft.com/office/powerpoint/2010/main" val="25346253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CFE22AA-E453-49F9-966D-9D6A0388AB05}"/>
              </a:ext>
            </a:extLst>
          </p:cNvPr>
          <p:cNvSpPr/>
          <p:nvPr/>
        </p:nvSpPr>
        <p:spPr>
          <a:xfrm>
            <a:off x="2033587" y="1951672"/>
            <a:ext cx="8124825" cy="1477328"/>
          </a:xfrm>
          <a:prstGeom prst="rect">
            <a:avLst/>
          </a:prstGeom>
        </p:spPr>
        <p:txBody>
          <a:bodyPr wrap="square">
            <a:spAutoFit/>
          </a:bodyPr>
          <a:lstStyle/>
          <a:p>
            <a:r>
              <a:rPr lang="ru-RU" b="1" dirty="0" err="1">
                <a:solidFill>
                  <a:srgbClr val="000000"/>
                </a:solidFill>
                <a:latin typeface="Times New Roman" panose="02020603050405020304" pitchFamily="18" charset="0"/>
              </a:rPr>
              <a:t>Довготривале</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планування</a:t>
            </a:r>
            <a:r>
              <a:rPr lang="ru-RU" b="1"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охоплює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найтриваліші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із</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зазначених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періоди</a:t>
            </a:r>
            <a:r>
              <a:rPr lang="ru-RU" dirty="0">
                <a:solidFill>
                  <a:srgbClr val="000000"/>
                </a:solidFill>
                <a:latin typeface="Times New Roman" panose="02020603050405020304" pitchFamily="18" charset="0"/>
              </a:rPr>
              <a:t> часу. </a:t>
            </a:r>
            <a:r>
              <a:rPr lang="ru-RU" dirty="0" err="1">
                <a:solidFill>
                  <a:srgbClr val="000000"/>
                </a:solidFill>
                <a:latin typeface="Times New Roman" panose="02020603050405020304" pitchFamily="18" charset="0"/>
              </a:rPr>
              <a:t>Деякий</a:t>
            </a:r>
            <a:r>
              <a:rPr lang="ru-RU" dirty="0">
                <a:solidFill>
                  <a:srgbClr val="000000"/>
                </a:solidFill>
                <a:latin typeface="Times New Roman" panose="02020603050405020304" pitchFamily="18" charset="0"/>
              </a:rPr>
              <a:t> час </a:t>
            </a:r>
            <a:r>
              <a:rPr lang="ru-RU" dirty="0" err="1">
                <a:solidFill>
                  <a:srgbClr val="000000"/>
                </a:solidFill>
                <a:latin typeface="Times New Roman" panose="02020603050405020304" pitchFamily="18" charset="0"/>
              </a:rPr>
              <a:t>довготривале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ототожнювалося</a:t>
            </a:r>
            <a:r>
              <a:rPr lang="ru-RU" dirty="0">
                <a:solidFill>
                  <a:srgbClr val="000000"/>
                </a:solidFill>
                <a:latin typeface="Times New Roman" panose="02020603050405020304" pitchFamily="18" charset="0"/>
              </a:rPr>
              <a:t> </a:t>
            </a:r>
            <a:r>
              <a:rPr lang="ru-RU" dirty="0" err="1">
                <a:latin typeface="Times New Roman" panose="02020603050405020304" pitchFamily="18" charset="0"/>
              </a:rPr>
              <a:t>із</a:t>
            </a:r>
            <a:r>
              <a:rPr lang="ru-RU" dirty="0">
                <a:latin typeface="Times New Roman" panose="02020603050405020304" pitchFamily="18" charset="0"/>
              </a:rPr>
              <a:t> </a:t>
            </a:r>
            <a:r>
              <a:rPr lang="ru-RU" dirty="0" err="1">
                <a:latin typeface="Times New Roman" panose="02020603050405020304" pitchFamily="18" charset="0"/>
              </a:rPr>
              <a:t>стратегічним</a:t>
            </a:r>
            <a:r>
              <a:rPr lang="ru-RU" dirty="0">
                <a:latin typeface="Times New Roman" panose="02020603050405020304" pitchFamily="18" charset="0"/>
              </a:rPr>
              <a:t>, але зараз </a:t>
            </a:r>
            <a:r>
              <a:rPr lang="ru-RU" dirty="0" err="1">
                <a:latin typeface="Times New Roman" panose="02020603050405020304" pitchFamily="18" charset="0"/>
              </a:rPr>
              <a:t>ці</a:t>
            </a:r>
            <a:r>
              <a:rPr lang="ru-RU" dirty="0">
                <a:latin typeface="Times New Roman" panose="02020603050405020304" pitchFamily="18" charset="0"/>
              </a:rPr>
              <a:t> два </a:t>
            </a:r>
            <a:r>
              <a:rPr lang="ru-RU" dirty="0" err="1">
                <a:latin typeface="Times New Roman" panose="02020603050405020304" pitchFamily="18" charset="0"/>
              </a:rPr>
              <a:t>поняття</a:t>
            </a:r>
            <a:r>
              <a:rPr lang="ru-RU" dirty="0">
                <a:latin typeface="Times New Roman" panose="02020603050405020304" pitchFamily="18" charset="0"/>
              </a:rPr>
              <a:t> </a:t>
            </a:r>
            <a:r>
              <a:rPr lang="ru-RU" dirty="0" err="1">
                <a:latin typeface="Times New Roman" panose="02020603050405020304" pitchFamily="18" charset="0"/>
              </a:rPr>
              <a:t>розглядаються</a:t>
            </a:r>
            <a:r>
              <a:rPr lang="ru-RU" dirty="0">
                <a:latin typeface="Times New Roman" panose="02020603050405020304" pitchFamily="18" charset="0"/>
              </a:rPr>
              <a:t> </a:t>
            </a:r>
            <a:r>
              <a:rPr lang="ru-RU" dirty="0" err="1">
                <a:latin typeface="Times New Roman" panose="02020603050405020304" pitchFamily="18" charset="0"/>
              </a:rPr>
              <a:t>окремо</a:t>
            </a:r>
            <a:r>
              <a:rPr lang="ru-RU" dirty="0">
                <a:latin typeface="Times New Roman" panose="02020603050405020304" pitchFamily="18" charset="0"/>
              </a:rPr>
              <a:t>. </a:t>
            </a:r>
            <a:r>
              <a:rPr lang="ru-RU" dirty="0" err="1">
                <a:latin typeface="Times New Roman" panose="02020603050405020304" pitchFamily="18" charset="0"/>
              </a:rPr>
              <a:t>Стратегічне</a:t>
            </a:r>
            <a:r>
              <a:rPr lang="ru-RU" dirty="0">
                <a:latin typeface="Times New Roman" panose="02020603050405020304" pitchFamily="18" charset="0"/>
              </a:rPr>
              <a:t> </a:t>
            </a:r>
            <a:r>
              <a:rPr lang="ru-RU" dirty="0" err="1">
                <a:latin typeface="Times New Roman" panose="02020603050405020304" pitchFamily="18" charset="0"/>
              </a:rPr>
              <a:t>планування</a:t>
            </a:r>
            <a:r>
              <a:rPr lang="ru-RU" dirty="0">
                <a:latin typeface="Times New Roman" panose="02020603050405020304" pitchFamily="18" charset="0"/>
              </a:rPr>
              <a:t> за </a:t>
            </a:r>
            <a:r>
              <a:rPr lang="ru-RU" dirty="0" err="1">
                <a:latin typeface="Times New Roman" panose="02020603050405020304" pitchFamily="18" charset="0"/>
              </a:rPr>
              <a:t>своїм</a:t>
            </a:r>
            <a:r>
              <a:rPr lang="ru-RU" dirty="0">
                <a:latin typeface="Times New Roman" panose="02020603050405020304" pitchFamily="18" charset="0"/>
              </a:rPr>
              <a:t> </a:t>
            </a:r>
            <a:r>
              <a:rPr lang="ru-RU" dirty="0" err="1">
                <a:latin typeface="Times New Roman" panose="02020603050405020304" pitchFamily="18" charset="0"/>
              </a:rPr>
              <a:t>змістом</a:t>
            </a:r>
            <a:r>
              <a:rPr lang="ru-RU" dirty="0">
                <a:latin typeface="Times New Roman" panose="02020603050405020304" pitchFamily="18" charset="0"/>
              </a:rPr>
              <a:t> і </a:t>
            </a:r>
            <a:r>
              <a:rPr lang="ru-RU" dirty="0" err="1">
                <a:latin typeface="Times New Roman" panose="02020603050405020304" pitchFamily="18" charset="0"/>
              </a:rPr>
              <a:t>напрямом</a:t>
            </a:r>
            <a:r>
              <a:rPr lang="ru-RU" dirty="0">
                <a:latin typeface="Times New Roman" panose="02020603050405020304" pitchFamily="18" charset="0"/>
              </a:rPr>
              <a:t> </a:t>
            </a:r>
            <a:r>
              <a:rPr lang="ru-RU" dirty="0" err="1">
                <a:latin typeface="Times New Roman" panose="02020603050405020304" pitchFamily="18" charset="0"/>
              </a:rPr>
              <a:t>набагато</a:t>
            </a:r>
            <a:r>
              <a:rPr lang="ru-RU" dirty="0">
                <a:latin typeface="Times New Roman" panose="02020603050405020304" pitchFamily="18" charset="0"/>
              </a:rPr>
              <a:t> </a:t>
            </a:r>
            <a:r>
              <a:rPr lang="ru-RU" dirty="0" err="1">
                <a:latin typeface="Times New Roman" panose="02020603050405020304" pitchFamily="18" charset="0"/>
              </a:rPr>
              <a:t>складніше</a:t>
            </a:r>
            <a:r>
              <a:rPr lang="ru-RU" dirty="0">
                <a:latin typeface="Times New Roman" panose="02020603050405020304" pitchFamily="18" charset="0"/>
              </a:rPr>
              <a:t> </a:t>
            </a:r>
            <a:r>
              <a:rPr lang="ru-RU" dirty="0" err="1">
                <a:latin typeface="Times New Roman" panose="02020603050405020304" pitchFamily="18" charset="0"/>
              </a:rPr>
              <a:t>довготривалого</a:t>
            </a:r>
            <a:r>
              <a:rPr lang="ru-RU" dirty="0">
                <a:latin typeface="Times New Roman" panose="02020603050405020304" pitchFamily="18" charset="0"/>
              </a:rPr>
              <a:t>. </a:t>
            </a:r>
            <a:r>
              <a:rPr lang="ru-RU" dirty="0" err="1">
                <a:latin typeface="Times New Roman" panose="02020603050405020304" pitchFamily="18" charset="0"/>
              </a:rPr>
              <a:t>Довготривале</a:t>
            </a:r>
            <a:r>
              <a:rPr lang="ru-RU" dirty="0">
                <a:latin typeface="Times New Roman" panose="02020603050405020304" pitchFamily="18" charset="0"/>
              </a:rPr>
              <a:t> </a:t>
            </a:r>
            <a:r>
              <a:rPr lang="ru-RU" dirty="0" err="1">
                <a:latin typeface="Times New Roman" panose="02020603050405020304" pitchFamily="18" charset="0"/>
              </a:rPr>
              <a:t>планування</a:t>
            </a:r>
            <a:r>
              <a:rPr lang="ru-RU" dirty="0">
                <a:latin typeface="Times New Roman" panose="02020603050405020304" pitchFamily="18" charset="0"/>
              </a:rPr>
              <a:t> </a:t>
            </a:r>
            <a:r>
              <a:rPr lang="ru-RU" dirty="0" err="1">
                <a:latin typeface="Times New Roman" panose="02020603050405020304" pitchFamily="18" charset="0"/>
              </a:rPr>
              <a:t>може</a:t>
            </a:r>
            <a:r>
              <a:rPr lang="ru-RU" dirty="0">
                <a:latin typeface="Times New Roman" panose="02020603050405020304" pitchFamily="18" charset="0"/>
              </a:rPr>
              <a:t> бути </a:t>
            </a:r>
            <a:r>
              <a:rPr lang="ru-RU" dirty="0" err="1">
                <a:latin typeface="Times New Roman" panose="02020603050405020304" pitchFamily="18" charset="0"/>
              </a:rPr>
              <a:t>складовою</a:t>
            </a:r>
            <a:r>
              <a:rPr lang="ru-RU" dirty="0">
                <a:latin typeface="Times New Roman" panose="02020603050405020304" pitchFamily="18" charset="0"/>
              </a:rPr>
              <a:t> </a:t>
            </a:r>
            <a:r>
              <a:rPr lang="ru-RU" dirty="0" err="1">
                <a:latin typeface="Times New Roman" panose="02020603050405020304" pitchFamily="18" charset="0"/>
              </a:rPr>
              <a:t>частиною</a:t>
            </a:r>
            <a:r>
              <a:rPr lang="ru-RU" dirty="0">
                <a:latin typeface="Times New Roman" panose="02020603050405020304" pitchFamily="18" charset="0"/>
              </a:rPr>
              <a:t> </a:t>
            </a:r>
            <a:r>
              <a:rPr lang="ru-RU" dirty="0" err="1">
                <a:latin typeface="Times New Roman" panose="02020603050405020304" pitchFamily="18" charset="0"/>
              </a:rPr>
              <a:t>загально-стратегічного</a:t>
            </a:r>
            <a:r>
              <a:rPr lang="ru-RU" dirty="0">
                <a:latin typeface="Times New Roman" panose="02020603050405020304" pitchFamily="18" charset="0"/>
              </a:rPr>
              <a:t> </a:t>
            </a:r>
            <a:r>
              <a:rPr lang="ru-RU" dirty="0" err="1">
                <a:latin typeface="Times New Roman" panose="02020603050405020304" pitchFamily="18" charset="0"/>
              </a:rPr>
              <a:t>планування</a:t>
            </a:r>
            <a:r>
              <a:rPr lang="ru-RU" dirty="0">
                <a:latin typeface="Times New Roman" panose="02020603050405020304" pitchFamily="18" charset="0"/>
              </a:rPr>
              <a:t>. </a:t>
            </a:r>
            <a:endParaRPr lang="uk-UA" dirty="0"/>
          </a:p>
        </p:txBody>
      </p:sp>
    </p:spTree>
    <p:extLst>
      <p:ext uri="{BB962C8B-B14F-4D97-AF65-F5344CB8AC3E}">
        <p14:creationId xmlns:p14="http://schemas.microsoft.com/office/powerpoint/2010/main" val="3055148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5B6CACC-EC39-46FA-9999-43B1D53B6CDE}"/>
              </a:ext>
            </a:extLst>
          </p:cNvPr>
          <p:cNvSpPr/>
          <p:nvPr/>
        </p:nvSpPr>
        <p:spPr>
          <a:xfrm>
            <a:off x="1881187" y="1951672"/>
            <a:ext cx="8429625" cy="1477328"/>
          </a:xfrm>
          <a:prstGeom prst="rect">
            <a:avLst/>
          </a:prstGeom>
        </p:spPr>
        <p:txBody>
          <a:bodyPr wrap="square">
            <a:spAutoFit/>
          </a:bodyPr>
          <a:lstStyle/>
          <a:p>
            <a:r>
              <a:rPr lang="ru-RU" dirty="0" err="1">
                <a:solidFill>
                  <a:srgbClr val="000000"/>
                </a:solidFill>
                <a:latin typeface="Times New Roman" panose="02020603050405020304" pitchFamily="18" charset="0"/>
              </a:rPr>
              <a:t>Процес</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діяльності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умовно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поділяється</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дві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стадії</a:t>
            </a:r>
            <a:r>
              <a:rPr lang="ru-RU" dirty="0">
                <a:solidFill>
                  <a:srgbClr val="000000"/>
                </a:solidFill>
                <a:latin typeface="Times New Roman" panose="02020603050405020304" pitchFamily="18" charset="0"/>
              </a:rPr>
              <a:t>: </a:t>
            </a:r>
          </a:p>
          <a:p>
            <a:r>
              <a:rPr lang="uk-UA" dirty="0">
                <a:solidFill>
                  <a:srgbClr val="000000"/>
                </a:solidFill>
                <a:latin typeface="Times New Roman" panose="02020603050405020304" pitchFamily="18" charset="0"/>
              </a:rPr>
              <a:t>1) стратегічне планування діяльності (визначення місії, аналіз і оцінка зовнішнього і внутрішнього середовища); </a:t>
            </a:r>
          </a:p>
          <a:p>
            <a:r>
              <a:rPr lang="ru-RU" sz="1600" b="0" i="0" u="none" strike="noStrike" baseline="0" dirty="0">
                <a:solidFill>
                  <a:srgbClr val="000000"/>
                </a:solidFill>
                <a:latin typeface="Times New Roman" panose="02020603050405020304" pitchFamily="18" charset="0"/>
              </a:rPr>
              <a:t>2) </a:t>
            </a:r>
            <a:r>
              <a:rPr lang="ru-RU" dirty="0" err="1">
                <a:solidFill>
                  <a:srgbClr val="000000"/>
                </a:solidFill>
                <a:latin typeface="Times New Roman" panose="02020603050405020304" pitchFamily="18" charset="0"/>
              </a:rPr>
              <a:t>планування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шляхів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реалізації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виробленої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стратегії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тактичне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чи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оперативне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планування</a:t>
            </a:r>
            <a:r>
              <a:rPr lang="ru-RU"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1876485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9BF71CCE-3D35-4BBE-B2D1-EC025DF015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3624" y="188041"/>
            <a:ext cx="7534275" cy="6473733"/>
          </a:xfrm>
          <a:prstGeom prst="rect">
            <a:avLst/>
          </a:prstGeom>
        </p:spPr>
      </p:pic>
    </p:spTree>
    <p:extLst>
      <p:ext uri="{BB962C8B-B14F-4D97-AF65-F5344CB8AC3E}">
        <p14:creationId xmlns:p14="http://schemas.microsoft.com/office/powerpoint/2010/main" val="1985120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76302138-80B6-4673-A47B-27C22532094D}"/>
              </a:ext>
            </a:extLst>
          </p:cNvPr>
          <p:cNvSpPr/>
          <p:nvPr/>
        </p:nvSpPr>
        <p:spPr>
          <a:xfrm>
            <a:off x="2409824" y="1676043"/>
            <a:ext cx="8143875" cy="2585323"/>
          </a:xfrm>
          <a:prstGeom prst="rect">
            <a:avLst/>
          </a:prstGeom>
        </p:spPr>
        <p:txBody>
          <a:bodyPr wrap="square">
            <a:spAutoFit/>
          </a:bodyPr>
          <a:lstStyle/>
          <a:p>
            <a:pPr algn="ctr"/>
            <a:r>
              <a:rPr lang="ru-RU" dirty="0">
                <a:solidFill>
                  <a:srgbClr val="000000"/>
                </a:solidFill>
                <a:latin typeface="Times New Roman" panose="02020603050405020304" pitchFamily="18" charset="0"/>
              </a:rPr>
              <a:t>ПЛАН</a:t>
            </a:r>
          </a:p>
          <a:p>
            <a:endParaRPr lang="ru-RU" dirty="0">
              <a:solidFill>
                <a:srgbClr val="000000"/>
              </a:solidFill>
              <a:latin typeface="Times New Roman" panose="02020603050405020304" pitchFamily="18" charset="0"/>
            </a:endParaRPr>
          </a:p>
          <a:p>
            <a:r>
              <a:rPr lang="ru-RU" dirty="0">
                <a:solidFill>
                  <a:srgbClr val="000000"/>
                </a:solidFill>
                <a:latin typeface="Times New Roman" panose="02020603050405020304" pitchFamily="18" charset="0"/>
              </a:rPr>
              <a:t>1. </a:t>
            </a:r>
            <a:r>
              <a:rPr lang="ru-RU" dirty="0" err="1">
                <a:solidFill>
                  <a:srgbClr val="000000"/>
                </a:solidFill>
                <a:latin typeface="Times New Roman" panose="02020603050405020304" pitchFamily="18" charset="0"/>
              </a:rPr>
              <a:t>Планування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сутність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цілі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принципи</a:t>
            </a:r>
            <a:endParaRPr lang="ru-RU" dirty="0">
              <a:solidFill>
                <a:srgbClr val="000000"/>
              </a:solidFill>
              <a:latin typeface="Times New Roman" panose="02020603050405020304" pitchFamily="18" charset="0"/>
            </a:endParaRPr>
          </a:p>
          <a:p>
            <a:r>
              <a:rPr lang="uk-UA" dirty="0">
                <a:solidFill>
                  <a:srgbClr val="000000"/>
                </a:solidFill>
                <a:latin typeface="Times New Roman" panose="02020603050405020304" pitchFamily="18" charset="0"/>
              </a:rPr>
              <a:t>2. Види планування 	</a:t>
            </a:r>
          </a:p>
          <a:p>
            <a:r>
              <a:rPr lang="ru-RU" dirty="0">
                <a:solidFill>
                  <a:srgbClr val="000000"/>
                </a:solidFill>
                <a:latin typeface="Times New Roman" panose="02020603050405020304" pitchFamily="18" charset="0"/>
              </a:rPr>
              <a:t>3. </a:t>
            </a:r>
            <a:r>
              <a:rPr lang="ru-RU" dirty="0" err="1">
                <a:solidFill>
                  <a:srgbClr val="000000"/>
                </a:solidFill>
                <a:latin typeface="Times New Roman" panose="02020603050405020304" pitchFamily="18" charset="0"/>
              </a:rPr>
              <a:t>Місія</a:t>
            </a:r>
            <a:r>
              <a:rPr lang="ru-RU" dirty="0">
                <a:solidFill>
                  <a:srgbClr val="000000"/>
                </a:solidFill>
                <a:latin typeface="Times New Roman" panose="02020603050405020304" pitchFamily="18" charset="0"/>
              </a:rPr>
              <a:t> як основа </a:t>
            </a:r>
            <a:r>
              <a:rPr lang="ru-RU" dirty="0" err="1">
                <a:solidFill>
                  <a:srgbClr val="000000"/>
                </a:solidFill>
                <a:latin typeface="Times New Roman" panose="02020603050405020304" pitchFamily="18" charset="0"/>
              </a:rPr>
              <a:t>формування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організаційної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культури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підприємства</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4. </a:t>
            </a:r>
            <a:r>
              <a:rPr lang="ru-RU" dirty="0" err="1">
                <a:solidFill>
                  <a:srgbClr val="000000"/>
                </a:solidFill>
                <a:latin typeface="Times New Roman" panose="02020603050405020304" pitchFamily="18" charset="0"/>
              </a:rPr>
              <a:t>Зовнішнє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середовище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підприємства</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5. </a:t>
            </a:r>
            <a:r>
              <a:rPr lang="ru-RU" dirty="0" err="1">
                <a:solidFill>
                  <a:srgbClr val="000000"/>
                </a:solidFill>
                <a:latin typeface="Times New Roman" panose="02020603050405020304" pitchFamily="18" charset="0"/>
              </a:rPr>
              <a:t>Внутрішнє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середовище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підприємства</a:t>
            </a:r>
            <a:r>
              <a:rPr lang="ru-RU" dirty="0">
                <a:solidFill>
                  <a:srgbClr val="000000"/>
                </a:solidFill>
                <a:latin typeface="Times New Roman" panose="02020603050405020304" pitchFamily="18" charset="0"/>
              </a:rPr>
              <a:t>	</a:t>
            </a:r>
          </a:p>
          <a:p>
            <a:r>
              <a:rPr lang="uk-UA" dirty="0">
                <a:solidFill>
                  <a:srgbClr val="000000"/>
                </a:solidFill>
                <a:latin typeface="Times New Roman" panose="02020603050405020304" pitchFamily="18" charset="0"/>
              </a:rPr>
              <a:t>6. Методи планування	</a:t>
            </a:r>
          </a:p>
          <a:p>
            <a:r>
              <a:rPr lang="ru-RU" dirty="0">
                <a:solidFill>
                  <a:srgbClr val="000000"/>
                </a:solidFill>
                <a:latin typeface="Times New Roman" panose="02020603050405020304" pitchFamily="18" charset="0"/>
              </a:rPr>
              <a:t>7. </a:t>
            </a:r>
            <a:r>
              <a:rPr lang="ru-RU" dirty="0" err="1">
                <a:solidFill>
                  <a:srgbClr val="000000"/>
                </a:solidFill>
                <a:latin typeface="Times New Roman" panose="02020603050405020304" pitchFamily="18" charset="0"/>
              </a:rPr>
              <a:t>Бюджетування</a:t>
            </a:r>
            <a:r>
              <a:rPr lang="ru-RU" dirty="0">
                <a:solidFill>
                  <a:srgbClr val="000000"/>
                </a:solidFill>
                <a:latin typeface="Times New Roman" panose="02020603050405020304" pitchFamily="18" charset="0"/>
              </a:rPr>
              <a:t> як </a:t>
            </a:r>
            <a:r>
              <a:rPr lang="ru-RU" dirty="0" err="1">
                <a:solidFill>
                  <a:srgbClr val="000000"/>
                </a:solidFill>
                <a:latin typeface="Times New Roman" panose="02020603050405020304" pitchFamily="18" charset="0"/>
              </a:rPr>
              <a:t>інструмент</a:t>
            </a:r>
            <a:r>
              <a:rPr lang="ru-RU" dirty="0">
                <a:solidFill>
                  <a:srgbClr val="000000"/>
                </a:solidFill>
                <a:latin typeface="Times New Roman" panose="02020603050405020304" pitchFamily="18" charset="0"/>
              </a:rPr>
              <a:t> оперативного </a:t>
            </a:r>
            <a:r>
              <a:rPr lang="ru-RU" dirty="0" err="1">
                <a:solidFill>
                  <a:srgbClr val="000000"/>
                </a:solidFill>
                <a:latin typeface="Times New Roman" panose="02020603050405020304" pitchFamily="18" charset="0"/>
              </a:rPr>
              <a:t>контролінгу</a:t>
            </a:r>
            <a:r>
              <a:rPr lang="ru-RU"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3375396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77C5D7C-C91C-407D-904E-B71B7876EB9C}"/>
              </a:ext>
            </a:extLst>
          </p:cNvPr>
          <p:cNvSpPr/>
          <p:nvPr/>
        </p:nvSpPr>
        <p:spPr>
          <a:xfrm>
            <a:off x="1504950" y="1928843"/>
            <a:ext cx="9182100" cy="2862322"/>
          </a:xfrm>
          <a:prstGeom prst="rect">
            <a:avLst/>
          </a:prstGeom>
        </p:spPr>
        <p:txBody>
          <a:bodyPr wrap="square">
            <a:spAutoFit/>
          </a:bodyPr>
          <a:lstStyle/>
          <a:p>
            <a:r>
              <a:rPr lang="uk-UA" dirty="0">
                <a:solidFill>
                  <a:srgbClr val="000000"/>
                </a:solidFill>
                <a:latin typeface="Times New Roman" panose="02020603050405020304" pitchFamily="18" charset="0"/>
              </a:rPr>
              <a:t>На багатьох підприємствах стратегія базується на </a:t>
            </a:r>
            <a:r>
              <a:rPr lang="uk-UA" dirty="0" err="1">
                <a:solidFill>
                  <a:srgbClr val="000000"/>
                </a:solidFill>
                <a:latin typeface="Times New Roman" panose="02020603050405020304" pitchFamily="18" charset="0"/>
              </a:rPr>
              <a:t>середньотривалому</a:t>
            </a:r>
            <a:r>
              <a:rPr lang="uk-UA" dirty="0">
                <a:solidFill>
                  <a:srgbClr val="000000"/>
                </a:solidFill>
                <a:latin typeface="Times New Roman" panose="02020603050405020304" pitchFamily="18" charset="0"/>
              </a:rPr>
              <a:t> плануванні. Цей спосіб планування більш прийнятний для вітчизняних підприємств, що працюють у складних умовах економіко-правової невизначеності. </a:t>
            </a:r>
          </a:p>
          <a:p>
            <a:r>
              <a:rPr lang="uk-UA" dirty="0">
                <a:solidFill>
                  <a:srgbClr val="000000"/>
                </a:solidFill>
                <a:latin typeface="Times New Roman" panose="02020603050405020304" pitchFamily="18" charset="0"/>
              </a:rPr>
              <a:t>Тактичне планування, як правило, охоплює короткотерміновий і </a:t>
            </a:r>
            <a:r>
              <a:rPr lang="uk-UA" dirty="0" err="1">
                <a:solidFill>
                  <a:srgbClr val="000000"/>
                </a:solidFill>
                <a:latin typeface="Times New Roman" panose="02020603050405020304" pitchFamily="18" charset="0"/>
              </a:rPr>
              <a:t>середньотривалий</a:t>
            </a:r>
            <a:r>
              <a:rPr lang="uk-UA" dirty="0">
                <a:solidFill>
                  <a:srgbClr val="000000"/>
                </a:solidFill>
                <a:latin typeface="Times New Roman" panose="02020603050405020304" pitchFamily="18" charset="0"/>
              </a:rPr>
              <a:t> періоди, від шести місяців до двох років. На етапі реалізації стратегії вирішуються питання, які стосуються вибору ресурсів, що будуть використовуватися, створюються умови для досягнення стратегічної мети. Якщо головним питанням стратегічного планування є питання: «Чого хоче досягти підприємство?», то тактичне планування націлене на реалізацію стратегічних планів і спрямоване на вирішення іншого питання: «Яким чином підприємство може досягти відповідного соціально-економічного становища?». </a:t>
            </a:r>
            <a:endParaRPr lang="uk-UA" dirty="0"/>
          </a:p>
        </p:txBody>
      </p:sp>
    </p:spTree>
    <p:extLst>
      <p:ext uri="{BB962C8B-B14F-4D97-AF65-F5344CB8AC3E}">
        <p14:creationId xmlns:p14="http://schemas.microsoft.com/office/powerpoint/2010/main" val="5525209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BDA7C81-ED85-4175-A8FD-F423E74AC459}"/>
              </a:ext>
            </a:extLst>
          </p:cNvPr>
          <p:cNvSpPr/>
          <p:nvPr/>
        </p:nvSpPr>
        <p:spPr>
          <a:xfrm>
            <a:off x="2000250" y="1752599"/>
            <a:ext cx="7677150" cy="2308324"/>
          </a:xfrm>
          <a:prstGeom prst="rect">
            <a:avLst/>
          </a:prstGeom>
        </p:spPr>
        <p:txBody>
          <a:bodyPr wrap="square">
            <a:spAutoFit/>
          </a:bodyPr>
          <a:lstStyle/>
          <a:p>
            <a:pPr algn="ctr"/>
            <a:r>
              <a:rPr lang="ru-RU" b="1" dirty="0">
                <a:solidFill>
                  <a:srgbClr val="000000"/>
                </a:solidFill>
                <a:latin typeface="Times New Roman" panose="02020603050405020304" pitchFamily="18" charset="0"/>
              </a:rPr>
              <a:t>3. МІСІЯ ЯК ОСНОВА ФОРМУВАННЯ ОРГАНІЗАЦІЙНОЇ КУЛЬТУРИ ПІДПРИЄМСТВА </a:t>
            </a:r>
            <a:endParaRPr lang="ru-RU" dirty="0">
              <a:solidFill>
                <a:srgbClr val="000000"/>
              </a:solidFill>
              <a:latin typeface="Times New Roman" panose="02020603050405020304" pitchFamily="18" charset="0"/>
            </a:endParaRPr>
          </a:p>
          <a:p>
            <a:endParaRPr lang="uk-UA" dirty="0">
              <a:solidFill>
                <a:srgbClr val="000000"/>
              </a:solidFill>
              <a:latin typeface="Times New Roman" panose="02020603050405020304" pitchFamily="18" charset="0"/>
            </a:endParaRPr>
          </a:p>
          <a:p>
            <a:r>
              <a:rPr lang="uk-UA" dirty="0">
                <a:solidFill>
                  <a:srgbClr val="000000"/>
                </a:solidFill>
                <a:latin typeface="Times New Roman" panose="02020603050405020304" pitchFamily="18" charset="0"/>
              </a:rPr>
              <a:t>Теоретичну сутність планування являє собою вміння визначати головні господарські, економічні й соціальні цілі та стратегічну мету підприємства, оцінити ресурси, потрібні для досягнення запланованих завдань, і потенційні кінцеві результати та наслідки в разі ефективної або неефективної господарської діяльності. </a:t>
            </a:r>
            <a:endParaRPr lang="uk-UA" dirty="0"/>
          </a:p>
        </p:txBody>
      </p:sp>
    </p:spTree>
    <p:extLst>
      <p:ext uri="{BB962C8B-B14F-4D97-AF65-F5344CB8AC3E}">
        <p14:creationId xmlns:p14="http://schemas.microsoft.com/office/powerpoint/2010/main" val="40410700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2B6B1D2-43A2-4538-B594-96988B92F5F2}"/>
              </a:ext>
            </a:extLst>
          </p:cNvPr>
          <p:cNvSpPr/>
          <p:nvPr/>
        </p:nvSpPr>
        <p:spPr>
          <a:xfrm>
            <a:off x="1666875" y="1838326"/>
            <a:ext cx="8858250" cy="2308324"/>
          </a:xfrm>
          <a:prstGeom prst="rect">
            <a:avLst/>
          </a:prstGeom>
        </p:spPr>
        <p:txBody>
          <a:bodyPr wrap="square">
            <a:spAutoFit/>
          </a:bodyPr>
          <a:lstStyle/>
          <a:p>
            <a:r>
              <a:rPr lang="uk-UA" b="1" dirty="0">
                <a:solidFill>
                  <a:srgbClr val="000000"/>
                </a:solidFill>
                <a:latin typeface="Times New Roman" panose="02020603050405020304" pitchFamily="18" charset="0"/>
              </a:rPr>
              <a:t>Місія </a:t>
            </a:r>
            <a:r>
              <a:rPr lang="uk-UA" dirty="0">
                <a:solidFill>
                  <a:srgbClr val="000000"/>
                </a:solidFill>
                <a:latin typeface="Times New Roman" panose="02020603050405020304" pitchFamily="18" charset="0"/>
              </a:rPr>
              <a:t>(від лат. означає завдання, призначення, поклик) – це чітко виражена соціальна причина існування організації. Вона є найбільш широким за змістом та рівнем узагальнення умов і перспектив розвитку, рішенням, що приймається керівництвом підприємства. У широкому розумінні, місія є стисло сформульованою філософією організації, яка відображає цінності, вірування і принципи, що покладені засновниками при презентації її майбутньої діяльності перед суспільством. Місія характеризує сутність об’єкту управління, користь від його діяльності для країни та суспільства, мету його існування, місце і призначення. </a:t>
            </a:r>
            <a:endParaRPr lang="uk-UA" dirty="0"/>
          </a:p>
        </p:txBody>
      </p:sp>
    </p:spTree>
    <p:extLst>
      <p:ext uri="{BB962C8B-B14F-4D97-AF65-F5344CB8AC3E}">
        <p14:creationId xmlns:p14="http://schemas.microsoft.com/office/powerpoint/2010/main" val="5463816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0960029-EB95-41A1-A76A-17EF33B0F86A}"/>
              </a:ext>
            </a:extLst>
          </p:cNvPr>
          <p:cNvSpPr/>
          <p:nvPr/>
        </p:nvSpPr>
        <p:spPr>
          <a:xfrm>
            <a:off x="1809750" y="1951672"/>
            <a:ext cx="8572500" cy="1477328"/>
          </a:xfrm>
          <a:prstGeom prst="rect">
            <a:avLst/>
          </a:prstGeom>
        </p:spPr>
        <p:txBody>
          <a:bodyPr wrap="square">
            <a:spAutoFit/>
          </a:bodyPr>
          <a:lstStyle/>
          <a:p>
            <a:r>
              <a:rPr lang="uk-UA" dirty="0">
                <a:solidFill>
                  <a:srgbClr val="000000"/>
                </a:solidFill>
                <a:latin typeface="Times New Roman" panose="02020603050405020304" pitchFamily="18" charset="0"/>
              </a:rPr>
              <a:t>Аналізуючи елементи, з яких складається поняття місії, голландський економіст та підприємець </a:t>
            </a:r>
            <a:r>
              <a:rPr lang="uk-UA" dirty="0" err="1">
                <a:solidFill>
                  <a:srgbClr val="000000"/>
                </a:solidFill>
                <a:latin typeface="Times New Roman" panose="02020603050405020304" pitchFamily="18" charset="0"/>
              </a:rPr>
              <a:t>Ханс</a:t>
            </a:r>
            <a:r>
              <a:rPr lang="uk-UA" dirty="0">
                <a:solidFill>
                  <a:srgbClr val="000000"/>
                </a:solidFill>
                <a:latin typeface="Times New Roman" panose="02020603050405020304" pitchFamily="18" charset="0"/>
              </a:rPr>
              <a:t> </a:t>
            </a:r>
            <a:r>
              <a:rPr lang="uk-UA" dirty="0" err="1">
                <a:solidFill>
                  <a:srgbClr val="000000"/>
                </a:solidFill>
                <a:latin typeface="Times New Roman" panose="02020603050405020304" pitchFamily="18" charset="0"/>
              </a:rPr>
              <a:t>Віссема</a:t>
            </a:r>
            <a:r>
              <a:rPr lang="uk-UA" dirty="0">
                <a:solidFill>
                  <a:srgbClr val="000000"/>
                </a:solidFill>
                <a:latin typeface="Times New Roman" panose="02020603050405020304" pitchFamily="18" charset="0"/>
              </a:rPr>
              <a:t> розподіляє її на кредо та образ організації з точки зору споживачів. Цей поділ дозволяє більш наочно уявити важливість процесу визначення місії, його безпосередній вплив на організаційну культуру та імідж організації, а також їх взаємозв’язок. </a:t>
            </a:r>
            <a:endParaRPr lang="uk-UA" dirty="0"/>
          </a:p>
        </p:txBody>
      </p:sp>
    </p:spTree>
    <p:extLst>
      <p:ext uri="{BB962C8B-B14F-4D97-AF65-F5344CB8AC3E}">
        <p14:creationId xmlns:p14="http://schemas.microsoft.com/office/powerpoint/2010/main" val="877595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B295942-14DF-44B2-91DF-A6D9019DDC4B}"/>
              </a:ext>
            </a:extLst>
          </p:cNvPr>
          <p:cNvSpPr/>
          <p:nvPr/>
        </p:nvSpPr>
        <p:spPr>
          <a:xfrm>
            <a:off x="1852612" y="2551837"/>
            <a:ext cx="8486775" cy="1754326"/>
          </a:xfrm>
          <a:prstGeom prst="rect">
            <a:avLst/>
          </a:prstGeom>
        </p:spPr>
        <p:txBody>
          <a:bodyPr wrap="square">
            <a:spAutoFit/>
          </a:bodyPr>
          <a:lstStyle/>
          <a:p>
            <a:r>
              <a:rPr lang="uk-UA" b="1" dirty="0">
                <a:solidFill>
                  <a:srgbClr val="000000"/>
                </a:solidFill>
                <a:latin typeface="Times New Roman" panose="02020603050405020304" pitchFamily="18" charset="0"/>
              </a:rPr>
              <a:t>Кредо </a:t>
            </a:r>
            <a:r>
              <a:rPr lang="uk-UA" dirty="0">
                <a:solidFill>
                  <a:srgbClr val="000000"/>
                </a:solidFill>
                <a:latin typeface="Times New Roman" panose="02020603050405020304" pitchFamily="18" charset="0"/>
              </a:rPr>
              <a:t>(від лат. с</a:t>
            </a:r>
            <a:r>
              <a:rPr lang="en-US" dirty="0">
                <a:solidFill>
                  <a:srgbClr val="000000"/>
                </a:solidFill>
                <a:latin typeface="Times New Roman" panose="02020603050405020304" pitchFamily="18" charset="0"/>
              </a:rPr>
              <a:t>redo) – </a:t>
            </a:r>
            <a:r>
              <a:rPr lang="uk-UA" dirty="0">
                <a:solidFill>
                  <a:srgbClr val="000000"/>
                </a:solidFill>
                <a:latin typeface="Times New Roman" panose="02020603050405020304" pitchFamily="18" charset="0"/>
              </a:rPr>
              <a:t>переконання, погляди, основи світогляду, символ віри. Тобто кредо визначає загальну філософію організації, що закладається в основу для подальшої побудови організаційної культури. </a:t>
            </a:r>
          </a:p>
          <a:p>
            <a:r>
              <a:rPr lang="uk-UA" dirty="0">
                <a:solidFill>
                  <a:srgbClr val="000000"/>
                </a:solidFill>
                <a:latin typeface="Times New Roman" panose="02020603050405020304" pitchFamily="18" charset="0"/>
              </a:rPr>
              <a:t>Другу складову місії – </a:t>
            </a:r>
            <a:r>
              <a:rPr lang="uk-UA" b="1" dirty="0">
                <a:solidFill>
                  <a:srgbClr val="000000"/>
                </a:solidFill>
                <a:latin typeface="Times New Roman" panose="02020603050405020304" pitchFamily="18" charset="0"/>
              </a:rPr>
              <a:t>образ організації</a:t>
            </a:r>
            <a:r>
              <a:rPr lang="uk-UA" dirty="0">
                <a:solidFill>
                  <a:srgbClr val="000000"/>
                </a:solidFill>
                <a:latin typeface="Times New Roman" panose="02020603050405020304" pitchFamily="18" charset="0"/>
              </a:rPr>
              <a:t>, можна інтерпретувати як відображення, уяву, оцінку корисності її діяльності для суспільства, що складається у людей, в першу чергу, споживачів продукції або послуг. </a:t>
            </a:r>
            <a:endParaRPr lang="uk-UA" dirty="0"/>
          </a:p>
        </p:txBody>
      </p:sp>
    </p:spTree>
    <p:extLst>
      <p:ext uri="{BB962C8B-B14F-4D97-AF65-F5344CB8AC3E}">
        <p14:creationId xmlns:p14="http://schemas.microsoft.com/office/powerpoint/2010/main" val="17735629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1E88158-B006-4723-917D-E70E867FA47E}"/>
              </a:ext>
            </a:extLst>
          </p:cNvPr>
          <p:cNvSpPr/>
          <p:nvPr/>
        </p:nvSpPr>
        <p:spPr>
          <a:xfrm>
            <a:off x="1619250" y="2021265"/>
            <a:ext cx="8753475" cy="2308324"/>
          </a:xfrm>
          <a:prstGeom prst="rect">
            <a:avLst/>
          </a:prstGeom>
        </p:spPr>
        <p:txBody>
          <a:bodyPr wrap="square">
            <a:spAutoFit/>
          </a:bodyPr>
          <a:lstStyle/>
          <a:p>
            <a:r>
              <a:rPr lang="uk-UA" dirty="0">
                <a:solidFill>
                  <a:srgbClr val="000000"/>
                </a:solidFill>
                <a:latin typeface="Times New Roman" panose="02020603050405020304" pitchFamily="18" charset="0"/>
              </a:rPr>
              <a:t>Якщо розглядати місію, як світогляд, символ віри, то її можна вважати заявою, основою, першим складовим елементом побудови майбутньої організаційної культури підприємства. </a:t>
            </a:r>
          </a:p>
          <a:p>
            <a:r>
              <a:rPr lang="uk-UA" dirty="0">
                <a:solidFill>
                  <a:srgbClr val="000000"/>
                </a:solidFill>
                <a:latin typeface="Times New Roman" panose="02020603050405020304" pitchFamily="18" charset="0"/>
              </a:rPr>
              <a:t>Місія закладає загальні орієнтири функціонування підприємства. Більш конкретні бажані досягнення у його діяльності визначаються як цілі. Планування містить у собі систему цілей щодо основних напрямів діяльності підприємства, орієнтованих на виконання ним своєї місії. Реалізація кожної з них пов’язана з розробкою власної стратегії. </a:t>
            </a:r>
            <a:endParaRPr lang="uk-UA" dirty="0"/>
          </a:p>
        </p:txBody>
      </p:sp>
    </p:spTree>
    <p:extLst>
      <p:ext uri="{BB962C8B-B14F-4D97-AF65-F5344CB8AC3E}">
        <p14:creationId xmlns:p14="http://schemas.microsoft.com/office/powerpoint/2010/main" val="37735065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9B601A6-9075-4FA0-A4BA-4BF3018EE1E6}"/>
              </a:ext>
            </a:extLst>
          </p:cNvPr>
          <p:cNvSpPr/>
          <p:nvPr/>
        </p:nvSpPr>
        <p:spPr>
          <a:xfrm>
            <a:off x="1457325" y="704761"/>
            <a:ext cx="9029700" cy="923330"/>
          </a:xfrm>
          <a:prstGeom prst="rect">
            <a:avLst/>
          </a:prstGeom>
        </p:spPr>
        <p:txBody>
          <a:bodyPr wrap="square">
            <a:spAutoFit/>
          </a:bodyPr>
          <a:lstStyle/>
          <a:p>
            <a:r>
              <a:rPr lang="uk-UA" dirty="0">
                <a:solidFill>
                  <a:srgbClr val="000000"/>
                </a:solidFill>
                <a:latin typeface="Times New Roman" panose="02020603050405020304" pitchFamily="18" charset="0"/>
              </a:rPr>
              <a:t>Після визначення місії підприємства формуються його цілі. Це кінцевий очікуваний стан або результат роботи організації. Вони повинні відповідати певним загальновстановленим вимогам </a:t>
            </a:r>
            <a:endParaRPr lang="uk-UA" dirty="0"/>
          </a:p>
        </p:txBody>
      </p:sp>
      <p:pic>
        <p:nvPicPr>
          <p:cNvPr id="4" name="Рисунок 3">
            <a:extLst>
              <a:ext uri="{FF2B5EF4-FFF2-40B4-BE49-F238E27FC236}">
                <a16:creationId xmlns:a16="http://schemas.microsoft.com/office/drawing/2014/main" id="{36307A56-AA0E-4E89-A9E7-E71C904BAD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57325" y="1836996"/>
            <a:ext cx="9029700" cy="3900224"/>
          </a:xfrm>
          <a:prstGeom prst="rect">
            <a:avLst/>
          </a:prstGeom>
        </p:spPr>
      </p:pic>
    </p:spTree>
    <p:extLst>
      <p:ext uri="{BB962C8B-B14F-4D97-AF65-F5344CB8AC3E}">
        <p14:creationId xmlns:p14="http://schemas.microsoft.com/office/powerpoint/2010/main" val="25489548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716B926-ED5B-4773-9400-CA26F708139B}"/>
              </a:ext>
            </a:extLst>
          </p:cNvPr>
          <p:cNvSpPr/>
          <p:nvPr/>
        </p:nvSpPr>
        <p:spPr>
          <a:xfrm>
            <a:off x="1628775" y="2009775"/>
            <a:ext cx="8648700" cy="1754326"/>
          </a:xfrm>
          <a:prstGeom prst="rect">
            <a:avLst/>
          </a:prstGeom>
        </p:spPr>
        <p:txBody>
          <a:bodyPr wrap="square">
            <a:spAutoFit/>
          </a:bodyPr>
          <a:lstStyle/>
          <a:p>
            <a:r>
              <a:rPr lang="uk-UA" dirty="0">
                <a:solidFill>
                  <a:srgbClr val="000000"/>
                </a:solidFill>
                <a:latin typeface="Times New Roman" panose="02020603050405020304" pitchFamily="18" charset="0"/>
              </a:rPr>
              <a:t>Встановлення ефективних цілей діяльності підприємства підсилює спонукальні мотиви, встановлює чіткі стандарти і довгострокові орієнтири роботи. </a:t>
            </a:r>
          </a:p>
          <a:p>
            <a:endParaRPr lang="uk-UA" dirty="0">
              <a:solidFill>
                <a:srgbClr val="000000"/>
              </a:solidFill>
              <a:latin typeface="Times New Roman" panose="02020603050405020304" pitchFamily="18" charset="0"/>
            </a:endParaRPr>
          </a:p>
          <a:p>
            <a:r>
              <a:rPr lang="uk-UA" dirty="0">
                <a:solidFill>
                  <a:srgbClr val="000000"/>
                </a:solidFill>
                <a:latin typeface="Times New Roman" panose="02020603050405020304" pitchFamily="18" charset="0"/>
              </a:rPr>
              <a:t>Наступним етапом планування діяльності підприємства є побудова «дерева цілей», яке дозволить виділити можливі варіанти проміжних етапів досягнення головної мети, а також допоможе пошуку найбільш ефективних комбінацій з цих варіантів </a:t>
            </a:r>
            <a:endParaRPr lang="uk-UA" dirty="0"/>
          </a:p>
        </p:txBody>
      </p:sp>
    </p:spTree>
    <p:extLst>
      <p:ext uri="{BB962C8B-B14F-4D97-AF65-F5344CB8AC3E}">
        <p14:creationId xmlns:p14="http://schemas.microsoft.com/office/powerpoint/2010/main" val="18287438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C08BB202-CA17-49D5-BBAC-3205ED3E16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351" y="-4639"/>
            <a:ext cx="11830050" cy="6923017"/>
          </a:xfrm>
          <a:prstGeom prst="rect">
            <a:avLst/>
          </a:prstGeom>
        </p:spPr>
      </p:pic>
    </p:spTree>
    <p:extLst>
      <p:ext uri="{BB962C8B-B14F-4D97-AF65-F5344CB8AC3E}">
        <p14:creationId xmlns:p14="http://schemas.microsoft.com/office/powerpoint/2010/main" val="30950861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C971389-BF1D-4ABF-81AA-08CEBD348389}"/>
              </a:ext>
            </a:extLst>
          </p:cNvPr>
          <p:cNvSpPr/>
          <p:nvPr/>
        </p:nvSpPr>
        <p:spPr>
          <a:xfrm>
            <a:off x="1485900" y="1809750"/>
            <a:ext cx="9505950" cy="2031325"/>
          </a:xfrm>
          <a:prstGeom prst="rect">
            <a:avLst/>
          </a:prstGeom>
        </p:spPr>
        <p:txBody>
          <a:bodyPr wrap="square">
            <a:spAutoFit/>
          </a:bodyPr>
          <a:lstStyle/>
          <a:p>
            <a:r>
              <a:rPr lang="uk-UA" dirty="0">
                <a:solidFill>
                  <a:srgbClr val="000000"/>
                </a:solidFill>
                <a:latin typeface="Times New Roman" panose="02020603050405020304" pitchFamily="18" charset="0"/>
              </a:rPr>
              <a:t>Під </a:t>
            </a:r>
            <a:r>
              <a:rPr lang="uk-UA" b="1" dirty="0">
                <a:solidFill>
                  <a:srgbClr val="000000"/>
                </a:solidFill>
                <a:latin typeface="Times New Roman" panose="02020603050405020304" pitchFamily="18" charset="0"/>
              </a:rPr>
              <a:t>«деревом цілей» </a:t>
            </a:r>
            <a:r>
              <a:rPr lang="uk-UA" dirty="0">
                <a:solidFill>
                  <a:srgbClr val="000000"/>
                </a:solidFill>
                <a:latin typeface="Times New Roman" panose="02020603050405020304" pitchFamily="18" charset="0"/>
              </a:rPr>
              <a:t>розуміють структуровану, побудовану за ієрархічним принципом сукупність цілей економічної системи, програми, плану, в якому виділена генеральна ціль (згідно місії організації), вона розділена на більш конкретні та підпорядковані їй </a:t>
            </a:r>
            <a:r>
              <a:rPr lang="uk-UA" dirty="0" err="1">
                <a:solidFill>
                  <a:srgbClr val="000000"/>
                </a:solidFill>
                <a:latin typeface="Times New Roman" panose="02020603050405020304" pitchFamily="18" charset="0"/>
              </a:rPr>
              <a:t>підцілі</a:t>
            </a:r>
            <a:r>
              <a:rPr lang="uk-UA" dirty="0">
                <a:solidFill>
                  <a:srgbClr val="000000"/>
                </a:solidFill>
                <a:latin typeface="Times New Roman" panose="02020603050405020304" pitchFamily="18" charset="0"/>
              </a:rPr>
              <a:t> першого, другого та наступних рівнів. </a:t>
            </a:r>
          </a:p>
          <a:p>
            <a:endParaRPr lang="uk-UA" dirty="0">
              <a:solidFill>
                <a:srgbClr val="000000"/>
              </a:solidFill>
              <a:latin typeface="Times New Roman" panose="02020603050405020304" pitchFamily="18" charset="0"/>
            </a:endParaRPr>
          </a:p>
          <a:p>
            <a:r>
              <a:rPr lang="uk-UA" dirty="0">
                <a:solidFill>
                  <a:srgbClr val="000000"/>
                </a:solidFill>
                <a:latin typeface="Times New Roman" panose="02020603050405020304" pitchFamily="18" charset="0"/>
              </a:rPr>
              <a:t>Кожен підрозділ, відділ, керівник підприємства отримує власні індивідуальні плани з вказівкою показників, які необхідно досягти у визначений термін. </a:t>
            </a:r>
          </a:p>
        </p:txBody>
      </p:sp>
      <p:sp>
        <p:nvSpPr>
          <p:cNvPr id="3" name="Прямоугольник 2">
            <a:extLst>
              <a:ext uri="{FF2B5EF4-FFF2-40B4-BE49-F238E27FC236}">
                <a16:creationId xmlns:a16="http://schemas.microsoft.com/office/drawing/2014/main" id="{45BD5E94-77A8-4684-8835-E2A2A1B2AF3D}"/>
              </a:ext>
            </a:extLst>
          </p:cNvPr>
          <p:cNvSpPr/>
          <p:nvPr/>
        </p:nvSpPr>
        <p:spPr>
          <a:xfrm>
            <a:off x="1485900" y="3974425"/>
            <a:ext cx="8734425" cy="1200329"/>
          </a:xfrm>
          <a:prstGeom prst="rect">
            <a:avLst/>
          </a:prstGeom>
        </p:spPr>
        <p:txBody>
          <a:bodyPr wrap="square">
            <a:spAutoFit/>
          </a:bodyPr>
          <a:lstStyle/>
          <a:p>
            <a:r>
              <a:rPr lang="uk-UA" dirty="0">
                <a:solidFill>
                  <a:srgbClr val="000000"/>
                </a:solidFill>
                <a:latin typeface="Times New Roman" panose="02020603050405020304" pitchFamily="18" charset="0"/>
              </a:rPr>
              <a:t>Встановлення цілей – це складний і трудомісткий процес, в якому поєднуються знання, кваліфікація та досвід роботи осіб, відповідальних за формулювання цілей, а також врахування об’єктивних чинників, що відображають конкретну ситуацію у середовищі господарювання та потенціал підприємства. </a:t>
            </a:r>
            <a:endParaRPr lang="uk-UA" dirty="0"/>
          </a:p>
        </p:txBody>
      </p:sp>
    </p:spTree>
    <p:extLst>
      <p:ext uri="{BB962C8B-B14F-4D97-AF65-F5344CB8AC3E}">
        <p14:creationId xmlns:p14="http://schemas.microsoft.com/office/powerpoint/2010/main" val="2793139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65A7F8F-5727-4466-BC89-8A47BBD0DB56}"/>
              </a:ext>
            </a:extLst>
          </p:cNvPr>
          <p:cNvSpPr/>
          <p:nvPr/>
        </p:nvSpPr>
        <p:spPr>
          <a:xfrm>
            <a:off x="2925339" y="1491734"/>
            <a:ext cx="5695855" cy="369332"/>
          </a:xfrm>
          <a:prstGeom prst="rect">
            <a:avLst/>
          </a:prstGeom>
        </p:spPr>
        <p:txBody>
          <a:bodyPr wrap="none">
            <a:spAutoFit/>
          </a:bodyPr>
          <a:lstStyle/>
          <a:p>
            <a:r>
              <a:rPr lang="uk-UA" b="1" dirty="0">
                <a:solidFill>
                  <a:srgbClr val="000000"/>
                </a:solidFill>
                <a:latin typeface="Times New Roman" panose="02020603050405020304" pitchFamily="18" charset="0"/>
              </a:rPr>
              <a:t>1. ПЛАНУВАННЯ: СУТНІСТЬ, ЦІЛІ, ПРИНЦИПИ </a:t>
            </a:r>
            <a:endParaRPr lang="uk-UA" dirty="0"/>
          </a:p>
        </p:txBody>
      </p:sp>
      <p:sp>
        <p:nvSpPr>
          <p:cNvPr id="3" name="Прямоугольник 2">
            <a:extLst>
              <a:ext uri="{FF2B5EF4-FFF2-40B4-BE49-F238E27FC236}">
                <a16:creationId xmlns:a16="http://schemas.microsoft.com/office/drawing/2014/main" id="{34F4E3E5-6F72-44DD-90F4-393A9CF39BB6}"/>
              </a:ext>
            </a:extLst>
          </p:cNvPr>
          <p:cNvSpPr/>
          <p:nvPr/>
        </p:nvSpPr>
        <p:spPr>
          <a:xfrm>
            <a:off x="2490787" y="2228671"/>
            <a:ext cx="7210425" cy="1200329"/>
          </a:xfrm>
          <a:prstGeom prst="rect">
            <a:avLst/>
          </a:prstGeom>
        </p:spPr>
        <p:txBody>
          <a:bodyPr wrap="square">
            <a:spAutoFit/>
          </a:bodyPr>
          <a:lstStyle/>
          <a:p>
            <a:r>
              <a:rPr lang="uk-UA" dirty="0">
                <a:solidFill>
                  <a:srgbClr val="000000"/>
                </a:solidFill>
                <a:latin typeface="Times New Roman" panose="02020603050405020304" pitchFamily="18" charset="0"/>
              </a:rPr>
              <a:t>Однією з найважливіших функцій управління підприємством є планування, що визначає перспективу і майбутній стан організації. Підприємство передбачає досягнення запланованих результатів за певний період, а також способи їх досягнення. </a:t>
            </a:r>
            <a:endParaRPr lang="uk-UA" dirty="0"/>
          </a:p>
        </p:txBody>
      </p:sp>
    </p:spTree>
    <p:extLst>
      <p:ext uri="{BB962C8B-B14F-4D97-AF65-F5344CB8AC3E}">
        <p14:creationId xmlns:p14="http://schemas.microsoft.com/office/powerpoint/2010/main" val="4314880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0CD0F689-7543-4232-ABBA-42770523696F}"/>
              </a:ext>
            </a:extLst>
          </p:cNvPr>
          <p:cNvSpPr/>
          <p:nvPr/>
        </p:nvSpPr>
        <p:spPr>
          <a:xfrm>
            <a:off x="1476375" y="1397675"/>
            <a:ext cx="9239250" cy="2031325"/>
          </a:xfrm>
          <a:prstGeom prst="rect">
            <a:avLst/>
          </a:prstGeom>
        </p:spPr>
        <p:txBody>
          <a:bodyPr wrap="square">
            <a:spAutoFit/>
          </a:bodyPr>
          <a:lstStyle/>
          <a:p>
            <a:pPr algn="ctr"/>
            <a:r>
              <a:rPr lang="uk-UA" b="1" dirty="0">
                <a:solidFill>
                  <a:srgbClr val="000000"/>
                </a:solidFill>
                <a:latin typeface="Times New Roman" panose="02020603050405020304" pitchFamily="18" charset="0"/>
              </a:rPr>
              <a:t>4. ЗОВНІШНЄ СЕРЕДОВИЩЕ ПІДПРИЄМСТВА </a:t>
            </a:r>
            <a:endParaRPr lang="uk-UA" dirty="0">
              <a:solidFill>
                <a:srgbClr val="000000"/>
              </a:solidFill>
              <a:latin typeface="Times New Roman" panose="02020603050405020304" pitchFamily="18" charset="0"/>
            </a:endParaRPr>
          </a:p>
          <a:p>
            <a:endParaRPr lang="uk-UA" dirty="0">
              <a:solidFill>
                <a:srgbClr val="000000"/>
              </a:solidFill>
              <a:latin typeface="Times New Roman" panose="02020603050405020304" pitchFamily="18" charset="0"/>
            </a:endParaRPr>
          </a:p>
          <a:p>
            <a:r>
              <a:rPr lang="uk-UA" dirty="0">
                <a:solidFill>
                  <a:srgbClr val="000000"/>
                </a:solidFill>
                <a:latin typeface="Times New Roman" panose="02020603050405020304" pitchFamily="18" charset="0"/>
              </a:rPr>
              <a:t>Підприємства є відкритими соціально-економічними системами, які знаходяться під впливом багатьох факторів зовнішнього середовища. Метою аналізу зовнішнього середовища є формування бази даних, на підставі якої фахівці можуть скласти достатньо точні й об’єктивні прогнози керуючись характером змін певних параметрів діяльності підприємства. </a:t>
            </a:r>
            <a:endParaRPr lang="uk-UA" dirty="0"/>
          </a:p>
        </p:txBody>
      </p:sp>
    </p:spTree>
    <p:extLst>
      <p:ext uri="{BB962C8B-B14F-4D97-AF65-F5344CB8AC3E}">
        <p14:creationId xmlns:p14="http://schemas.microsoft.com/office/powerpoint/2010/main" val="6133988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0C6511E-7FC6-4610-B971-B88251EB1251}"/>
              </a:ext>
            </a:extLst>
          </p:cNvPr>
          <p:cNvSpPr/>
          <p:nvPr/>
        </p:nvSpPr>
        <p:spPr>
          <a:xfrm>
            <a:off x="1743075" y="1951672"/>
            <a:ext cx="8705850" cy="1477328"/>
          </a:xfrm>
          <a:prstGeom prst="rect">
            <a:avLst/>
          </a:prstGeom>
        </p:spPr>
        <p:txBody>
          <a:bodyPr wrap="square">
            <a:spAutoFit/>
          </a:bodyPr>
          <a:lstStyle/>
          <a:p>
            <a:r>
              <a:rPr lang="uk-UA" b="1" dirty="0">
                <a:solidFill>
                  <a:srgbClr val="000000"/>
                </a:solidFill>
                <a:latin typeface="Times New Roman" panose="02020603050405020304" pitchFamily="18" charset="0"/>
              </a:rPr>
              <a:t>Зовнішнє середовище </a:t>
            </a:r>
            <a:r>
              <a:rPr lang="uk-UA" dirty="0">
                <a:solidFill>
                  <a:srgbClr val="000000"/>
                </a:solidFill>
                <a:latin typeface="Times New Roman" panose="02020603050405020304" pitchFamily="18" charset="0"/>
              </a:rPr>
              <a:t>– це широкий спектр сил, що діють ззовні підприємства та впливають на її конкурентну результативність, тобто це об’єктивно сформовані умови функціонування підприємств. На основі переробки наявних ресурсів підприємство здійснює виробничо-господарську діяльність та постачає у зовнішнє середовище продукцію або послуги. </a:t>
            </a:r>
            <a:endParaRPr lang="uk-UA" dirty="0"/>
          </a:p>
        </p:txBody>
      </p:sp>
    </p:spTree>
    <p:extLst>
      <p:ext uri="{BB962C8B-B14F-4D97-AF65-F5344CB8AC3E}">
        <p14:creationId xmlns:p14="http://schemas.microsoft.com/office/powerpoint/2010/main" val="33559246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37FC156C-232B-42A0-A8F9-647761CDACCF}"/>
              </a:ext>
            </a:extLst>
          </p:cNvPr>
          <p:cNvSpPr/>
          <p:nvPr/>
        </p:nvSpPr>
        <p:spPr>
          <a:xfrm>
            <a:off x="1243013" y="523875"/>
            <a:ext cx="9705974" cy="369332"/>
          </a:xfrm>
          <a:prstGeom prst="rect">
            <a:avLst/>
          </a:prstGeom>
        </p:spPr>
        <p:txBody>
          <a:bodyPr wrap="square">
            <a:spAutoFit/>
          </a:bodyPr>
          <a:lstStyle/>
          <a:p>
            <a:r>
              <a:rPr lang="ru-RU" dirty="0">
                <a:solidFill>
                  <a:srgbClr val="000000"/>
                </a:solidFill>
                <a:latin typeface="Times New Roman" panose="02020603050405020304" pitchFamily="18" charset="0"/>
              </a:rPr>
              <a:t>У свою </a:t>
            </a:r>
            <a:r>
              <a:rPr lang="ru-RU" dirty="0" err="1">
                <a:solidFill>
                  <a:srgbClr val="000000"/>
                </a:solidFill>
                <a:latin typeface="Times New Roman" panose="02020603050405020304" pitchFamily="18" charset="0"/>
              </a:rPr>
              <a:t>чергу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зовнішнє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середовище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безпосередньо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або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опосередковано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впливає</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підприємство</a:t>
            </a:r>
            <a:r>
              <a:rPr lang="ru-RU" dirty="0">
                <a:solidFill>
                  <a:srgbClr val="000000"/>
                </a:solidFill>
                <a:latin typeface="Times New Roman" panose="02020603050405020304" pitchFamily="18" charset="0"/>
              </a:rPr>
              <a:t> </a:t>
            </a:r>
            <a:endParaRPr lang="uk-UA" dirty="0"/>
          </a:p>
        </p:txBody>
      </p:sp>
      <p:pic>
        <p:nvPicPr>
          <p:cNvPr id="5" name="Рисунок 4">
            <a:extLst>
              <a:ext uri="{FF2B5EF4-FFF2-40B4-BE49-F238E27FC236}">
                <a16:creationId xmlns:a16="http://schemas.microsoft.com/office/drawing/2014/main" id="{226779D4-CB36-45DA-B6AB-2D5C780DD2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1200" y="893207"/>
            <a:ext cx="7620000" cy="5972432"/>
          </a:xfrm>
          <a:prstGeom prst="rect">
            <a:avLst/>
          </a:prstGeom>
        </p:spPr>
      </p:pic>
    </p:spTree>
    <p:extLst>
      <p:ext uri="{BB962C8B-B14F-4D97-AF65-F5344CB8AC3E}">
        <p14:creationId xmlns:p14="http://schemas.microsoft.com/office/powerpoint/2010/main" val="41040436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29FC6EC-DCCA-4556-B729-0AEC2C7CF5D4}"/>
              </a:ext>
            </a:extLst>
          </p:cNvPr>
          <p:cNvSpPr/>
          <p:nvPr/>
        </p:nvSpPr>
        <p:spPr>
          <a:xfrm>
            <a:off x="1381125" y="1419224"/>
            <a:ext cx="9429750" cy="923330"/>
          </a:xfrm>
          <a:prstGeom prst="rect">
            <a:avLst/>
          </a:prstGeom>
        </p:spPr>
        <p:txBody>
          <a:bodyPr wrap="square">
            <a:spAutoFit/>
          </a:bodyPr>
          <a:lstStyle/>
          <a:p>
            <a:r>
              <a:rPr lang="uk-UA" dirty="0">
                <a:solidFill>
                  <a:srgbClr val="000000"/>
                </a:solidFill>
                <a:latin typeface="Times New Roman" panose="02020603050405020304" pitchFamily="18" charset="0"/>
              </a:rPr>
              <a:t>До </a:t>
            </a:r>
            <a:r>
              <a:rPr lang="uk-UA" b="1" dirty="0">
                <a:solidFill>
                  <a:srgbClr val="000000"/>
                </a:solidFill>
                <a:latin typeface="Times New Roman" panose="02020603050405020304" pitchFamily="18" charset="0"/>
              </a:rPr>
              <a:t>факторів прямої дії </a:t>
            </a:r>
            <a:r>
              <a:rPr lang="uk-UA" dirty="0">
                <a:solidFill>
                  <a:srgbClr val="000000"/>
                </a:solidFill>
                <a:latin typeface="Times New Roman" panose="02020603050405020304" pitchFamily="18" charset="0"/>
              </a:rPr>
              <a:t>(макрорівень) відносяться складові, які безпосередньо впливають на діяльність підприємства. Це споживачі, конкуренти, постачальники ресурсів та їх доступні обсяги, законодавство, посередники та економічні умови господарювання. </a:t>
            </a:r>
            <a:endParaRPr lang="uk-UA" dirty="0"/>
          </a:p>
        </p:txBody>
      </p:sp>
      <p:sp>
        <p:nvSpPr>
          <p:cNvPr id="3" name="Прямоугольник 2">
            <a:extLst>
              <a:ext uri="{FF2B5EF4-FFF2-40B4-BE49-F238E27FC236}">
                <a16:creationId xmlns:a16="http://schemas.microsoft.com/office/drawing/2014/main" id="{D1C8BE54-C7DF-4DCC-95AA-E78602B7A120}"/>
              </a:ext>
            </a:extLst>
          </p:cNvPr>
          <p:cNvSpPr/>
          <p:nvPr/>
        </p:nvSpPr>
        <p:spPr>
          <a:xfrm>
            <a:off x="1381125" y="2413337"/>
            <a:ext cx="8991600" cy="2031325"/>
          </a:xfrm>
          <a:prstGeom prst="rect">
            <a:avLst/>
          </a:prstGeom>
        </p:spPr>
        <p:txBody>
          <a:bodyPr wrap="square">
            <a:spAutoFit/>
          </a:bodyPr>
          <a:lstStyle/>
          <a:p>
            <a:r>
              <a:rPr lang="uk-UA" i="1" dirty="0">
                <a:solidFill>
                  <a:srgbClr val="000000"/>
                </a:solidFill>
                <a:latin typeface="Times New Roman" panose="02020603050405020304" pitchFamily="18" charset="0"/>
              </a:rPr>
              <a:t>Споживачі </a:t>
            </a:r>
            <a:r>
              <a:rPr lang="uk-UA" dirty="0">
                <a:solidFill>
                  <a:srgbClr val="000000"/>
                </a:solidFill>
                <a:latin typeface="Times New Roman" panose="02020603050405020304" pitchFamily="18" charset="0"/>
              </a:rPr>
              <a:t>відіграють ключову роль у забезпеченні ефективності діяльності підприємств у наслідок того, що вони є потенційними покупцями продукції та послуг. Вплив на споживачів може здійснюватися, наприклад, через </a:t>
            </a:r>
            <a:r>
              <a:rPr lang="en-US" dirty="0">
                <a:solidFill>
                  <a:srgbClr val="000000"/>
                </a:solidFill>
                <a:latin typeface="Times New Roman" panose="02020603050405020304" pitchFamily="18" charset="0"/>
              </a:rPr>
              <a:t>PR-</a:t>
            </a:r>
            <a:r>
              <a:rPr lang="uk-UA" dirty="0">
                <a:solidFill>
                  <a:srgbClr val="000000"/>
                </a:solidFill>
                <a:latin typeface="Times New Roman" panose="02020603050405020304" pitchFamily="18" charset="0"/>
              </a:rPr>
              <a:t>технології та рекламу. </a:t>
            </a:r>
          </a:p>
          <a:p>
            <a:endParaRPr lang="uk-UA" i="1" dirty="0">
              <a:solidFill>
                <a:srgbClr val="000000"/>
              </a:solidFill>
              <a:latin typeface="Times New Roman" panose="02020603050405020304" pitchFamily="18" charset="0"/>
            </a:endParaRPr>
          </a:p>
          <a:p>
            <a:r>
              <a:rPr lang="uk-UA" i="1" dirty="0">
                <a:solidFill>
                  <a:srgbClr val="000000"/>
                </a:solidFill>
                <a:latin typeface="Times New Roman" panose="02020603050405020304" pitchFamily="18" charset="0"/>
              </a:rPr>
              <a:t>Конкуренти </a:t>
            </a:r>
            <a:r>
              <a:rPr lang="uk-UA" dirty="0">
                <a:solidFill>
                  <a:srgbClr val="000000"/>
                </a:solidFill>
                <a:latin typeface="Times New Roman" panose="02020603050405020304" pitchFamily="18" charset="0"/>
              </a:rPr>
              <a:t>– фізичні особи або інституційні суб’єкти, між якими відбувається суперництво внаслідок того, що вони зацікавлені у досягненні однакових або близьких за змістом цілей і використовують близькі за своїми якісними характеристиками ресурси. </a:t>
            </a:r>
            <a:endParaRPr lang="uk-UA" dirty="0"/>
          </a:p>
        </p:txBody>
      </p:sp>
    </p:spTree>
    <p:extLst>
      <p:ext uri="{BB962C8B-B14F-4D97-AF65-F5344CB8AC3E}">
        <p14:creationId xmlns:p14="http://schemas.microsoft.com/office/powerpoint/2010/main" val="17164319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801D4F4-E94C-4DD7-B23C-47A50D1FEAA3}"/>
              </a:ext>
            </a:extLst>
          </p:cNvPr>
          <p:cNvSpPr/>
          <p:nvPr/>
        </p:nvSpPr>
        <p:spPr>
          <a:xfrm>
            <a:off x="1538288" y="1895475"/>
            <a:ext cx="9115424" cy="2031325"/>
          </a:xfrm>
          <a:prstGeom prst="rect">
            <a:avLst/>
          </a:prstGeom>
        </p:spPr>
        <p:txBody>
          <a:bodyPr wrap="square">
            <a:spAutoFit/>
          </a:bodyPr>
          <a:lstStyle/>
          <a:p>
            <a:r>
              <a:rPr lang="ru-RU" dirty="0" err="1">
                <a:solidFill>
                  <a:srgbClr val="000000"/>
                </a:solidFill>
                <a:latin typeface="Times New Roman" panose="02020603050405020304" pitchFamily="18" charset="0"/>
              </a:rPr>
              <a:t>Аналіз</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рівня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конкуренції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складається</a:t>
            </a:r>
            <a:r>
              <a:rPr lang="ru-RU" dirty="0">
                <a:solidFill>
                  <a:srgbClr val="000000"/>
                </a:solidFill>
                <a:latin typeface="Times New Roman" panose="02020603050405020304" pitchFamily="18" charset="0"/>
              </a:rPr>
              <a:t> з таких </a:t>
            </a:r>
            <a:r>
              <a:rPr lang="ru-RU" dirty="0" err="1">
                <a:solidFill>
                  <a:srgbClr val="000000"/>
                </a:solidFill>
                <a:latin typeface="Times New Roman" panose="02020603050405020304" pitchFamily="18" charset="0"/>
              </a:rPr>
              <a:t>етапів</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оцінка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специфіки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конкурентної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боротьби</a:t>
            </a:r>
            <a:r>
              <a:rPr lang="ru-RU" dirty="0">
                <a:solidFill>
                  <a:srgbClr val="000000"/>
                </a:solidFill>
                <a:latin typeface="Times New Roman" panose="02020603050405020304" pitchFamily="18" charset="0"/>
              </a:rPr>
              <a:t> на ринку на </a:t>
            </a:r>
            <a:r>
              <a:rPr lang="ru-RU" dirty="0" err="1">
                <a:solidFill>
                  <a:srgbClr val="000000"/>
                </a:solidFill>
                <a:latin typeface="Times New Roman" panose="02020603050405020304" pitchFamily="18" charset="0"/>
              </a:rPr>
              <a:t>основі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кількісних</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якісних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параметрів</a:t>
            </a:r>
            <a:r>
              <a:rPr lang="ru-RU" dirty="0">
                <a:solidFill>
                  <a:srgbClr val="000000"/>
                </a:solidFill>
                <a:latin typeface="Times New Roman" panose="02020603050405020304" pitchFamily="18" charset="0"/>
              </a:rPr>
              <a:t>, а </a:t>
            </a:r>
            <a:r>
              <a:rPr lang="ru-RU" dirty="0" err="1">
                <a:solidFill>
                  <a:srgbClr val="000000"/>
                </a:solidFill>
                <a:latin typeface="Times New Roman" panose="02020603050405020304" pitchFamily="18" charset="0"/>
              </a:rPr>
              <a:t>також</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дослідження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показників</a:t>
            </a:r>
            <a:r>
              <a:rPr lang="ru-RU" dirty="0">
                <a:solidFill>
                  <a:srgbClr val="000000"/>
                </a:solidFill>
                <a:latin typeface="Times New Roman" panose="02020603050405020304" pitchFamily="18" charset="0"/>
              </a:rPr>
              <a:t> у </a:t>
            </a:r>
            <a:r>
              <a:rPr lang="ru-RU" dirty="0" err="1">
                <a:solidFill>
                  <a:srgbClr val="000000"/>
                </a:solidFill>
                <a:latin typeface="Times New Roman" panose="02020603050405020304" pitchFamily="18" charset="0"/>
              </a:rPr>
              <a:t>динаміці</a:t>
            </a:r>
            <a:r>
              <a:rPr lang="ru-RU" dirty="0">
                <a:solidFill>
                  <a:srgbClr val="000000"/>
                </a:solidFill>
                <a:latin typeface="Times New Roman" panose="02020603050405020304" pitchFamily="18" charset="0"/>
              </a:rPr>
              <a:t>; </a:t>
            </a:r>
          </a:p>
          <a:p>
            <a:r>
              <a:rPr lang="uk-UA" dirty="0">
                <a:solidFill>
                  <a:srgbClr val="000000"/>
                </a:solidFill>
                <a:latin typeface="Times New Roman" panose="02020603050405020304" pitchFamily="18" charset="0"/>
              </a:rPr>
              <a:t>− оцінка діяльності основних компаній-конкурентів; </a:t>
            </a:r>
          </a:p>
          <a:p>
            <a:r>
              <a:rPr lang="uk-UA" dirty="0">
                <a:solidFill>
                  <a:srgbClr val="000000"/>
                </a:solidFill>
                <a:latin typeface="Times New Roman" panose="02020603050405020304" pitchFamily="18" charset="0"/>
              </a:rPr>
              <a:t>− складання досьє на конкурентів;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визначення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конкурентних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переваг</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власної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продукції</a:t>
            </a:r>
            <a:r>
              <a:rPr lang="ru-RU" dirty="0">
                <a:solidFill>
                  <a:srgbClr val="000000"/>
                </a:solidFill>
                <a:latin typeface="Times New Roman" panose="02020603050405020304" pitchFamily="18" charset="0"/>
              </a:rPr>
              <a:t> на ринках </a:t>
            </a:r>
            <a:r>
              <a:rPr lang="ru-RU" dirty="0" err="1">
                <a:solidFill>
                  <a:srgbClr val="000000"/>
                </a:solidFill>
                <a:latin typeface="Times New Roman" panose="02020603050405020304" pitchFamily="18" charset="0"/>
              </a:rPr>
              <a:t>збуту</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визначення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шляхів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підвищення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конкурентоспроможності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підприємства</a:t>
            </a:r>
            <a:r>
              <a:rPr lang="ru-RU"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37353284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F5052AE-249F-4D65-B173-B5FA0B9F9FA9}"/>
              </a:ext>
            </a:extLst>
          </p:cNvPr>
          <p:cNvSpPr/>
          <p:nvPr/>
        </p:nvSpPr>
        <p:spPr>
          <a:xfrm>
            <a:off x="1876425" y="2274838"/>
            <a:ext cx="8439150" cy="2308324"/>
          </a:xfrm>
          <a:prstGeom prst="rect">
            <a:avLst/>
          </a:prstGeom>
        </p:spPr>
        <p:txBody>
          <a:bodyPr wrap="square">
            <a:spAutoFit/>
          </a:bodyPr>
          <a:lstStyle/>
          <a:p>
            <a:r>
              <a:rPr lang="uk-UA" i="1" dirty="0">
                <a:solidFill>
                  <a:srgbClr val="000000"/>
                </a:solidFill>
                <a:latin typeface="Times New Roman" panose="02020603050405020304" pitchFamily="18" charset="0"/>
              </a:rPr>
              <a:t>Постачальники ресурсів. </a:t>
            </a:r>
            <a:r>
              <a:rPr lang="uk-UA" dirty="0">
                <a:solidFill>
                  <a:srgbClr val="000000"/>
                </a:solidFill>
                <a:latin typeface="Times New Roman" panose="02020603050405020304" pitchFamily="18" charset="0"/>
              </a:rPr>
              <a:t>При здійсненні виробничо-господарської діяльності підприємства використовують різноманітні сировинні, матеріальні, технологічні, кадрові, інформаційні та фінансові ресурси. Оцінка постачальників відбувається на основі таких критеріїв як вартісні та якісні властивості ресурсів, що постачаються; можливості безперебійного постачання та заміни й комбінування з іншими факторами виробництва; достатність інвестиційних ресурсів, терміни кредитування; кваліфікованість і професіоналізм людських ресурсів; потенціал розвитку довгострокової взаємодії. </a:t>
            </a:r>
            <a:endParaRPr lang="uk-UA" dirty="0"/>
          </a:p>
        </p:txBody>
      </p:sp>
    </p:spTree>
    <p:extLst>
      <p:ext uri="{BB962C8B-B14F-4D97-AF65-F5344CB8AC3E}">
        <p14:creationId xmlns:p14="http://schemas.microsoft.com/office/powerpoint/2010/main" val="12563625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FB489EB-7C77-440E-B62C-FB1588317412}"/>
              </a:ext>
            </a:extLst>
          </p:cNvPr>
          <p:cNvSpPr/>
          <p:nvPr/>
        </p:nvSpPr>
        <p:spPr>
          <a:xfrm>
            <a:off x="1800225" y="1971497"/>
            <a:ext cx="8591550" cy="1200329"/>
          </a:xfrm>
          <a:prstGeom prst="rect">
            <a:avLst/>
          </a:prstGeom>
        </p:spPr>
        <p:txBody>
          <a:bodyPr wrap="square">
            <a:spAutoFit/>
          </a:bodyPr>
          <a:lstStyle/>
          <a:p>
            <a:r>
              <a:rPr lang="uk-UA" i="1" dirty="0">
                <a:solidFill>
                  <a:srgbClr val="000000"/>
                </a:solidFill>
                <a:latin typeface="Times New Roman" panose="02020603050405020304" pitchFamily="18" charset="0"/>
              </a:rPr>
              <a:t>Законодавство </a:t>
            </a:r>
            <a:r>
              <a:rPr lang="uk-UA" dirty="0">
                <a:solidFill>
                  <a:srgbClr val="000000"/>
                </a:solidFill>
                <a:latin typeface="Times New Roman" panose="02020603050405020304" pitchFamily="18" charset="0"/>
              </a:rPr>
              <a:t>формує державну політику, визначає правила та ефективність діяльності підприємств. При аналізі зовнішнього середовища необхідно враховувати складність, рухливість і деякі протиріччя вітчизняної та міжнародної нормативно-правової бази. </a:t>
            </a:r>
            <a:endParaRPr lang="uk-UA" dirty="0"/>
          </a:p>
        </p:txBody>
      </p:sp>
      <p:sp>
        <p:nvSpPr>
          <p:cNvPr id="3" name="Прямоугольник 2">
            <a:extLst>
              <a:ext uri="{FF2B5EF4-FFF2-40B4-BE49-F238E27FC236}">
                <a16:creationId xmlns:a16="http://schemas.microsoft.com/office/drawing/2014/main" id="{F86E7BDC-A562-48B8-879D-0E97754466D0}"/>
              </a:ext>
            </a:extLst>
          </p:cNvPr>
          <p:cNvSpPr/>
          <p:nvPr/>
        </p:nvSpPr>
        <p:spPr>
          <a:xfrm>
            <a:off x="1800225" y="3171826"/>
            <a:ext cx="8943975" cy="923330"/>
          </a:xfrm>
          <a:prstGeom prst="rect">
            <a:avLst/>
          </a:prstGeom>
        </p:spPr>
        <p:txBody>
          <a:bodyPr wrap="square">
            <a:spAutoFit/>
          </a:bodyPr>
          <a:lstStyle/>
          <a:p>
            <a:r>
              <a:rPr lang="uk-UA" i="1" dirty="0">
                <a:solidFill>
                  <a:srgbClr val="000000"/>
                </a:solidFill>
                <a:latin typeface="Times New Roman" panose="02020603050405020304" pitchFamily="18" charset="0"/>
              </a:rPr>
              <a:t>Посередники </a:t>
            </a:r>
            <a:r>
              <a:rPr lang="uk-UA" dirty="0">
                <a:solidFill>
                  <a:srgbClr val="000000"/>
                </a:solidFill>
                <a:latin typeface="Times New Roman" panose="02020603050405020304" pitchFamily="18" charset="0"/>
              </a:rPr>
              <a:t>на зовнішньому і внутрішньому ринках забезпечують комплекс операцій з організації та забезпечення процесу купівлі-продажу, що реалізується за дорученням первинних продавців (виробників) та кінцевих покупців (споживачів). </a:t>
            </a:r>
            <a:endParaRPr lang="uk-UA" dirty="0"/>
          </a:p>
        </p:txBody>
      </p:sp>
    </p:spTree>
    <p:extLst>
      <p:ext uri="{BB962C8B-B14F-4D97-AF65-F5344CB8AC3E}">
        <p14:creationId xmlns:p14="http://schemas.microsoft.com/office/powerpoint/2010/main" val="11615242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A80E2E9-F9F1-4EB3-B554-EB0C351D2E81}"/>
              </a:ext>
            </a:extLst>
          </p:cNvPr>
          <p:cNvSpPr/>
          <p:nvPr/>
        </p:nvSpPr>
        <p:spPr>
          <a:xfrm>
            <a:off x="1714500" y="1800225"/>
            <a:ext cx="8934450" cy="2308324"/>
          </a:xfrm>
          <a:prstGeom prst="rect">
            <a:avLst/>
          </a:prstGeom>
        </p:spPr>
        <p:txBody>
          <a:bodyPr wrap="square">
            <a:spAutoFit/>
          </a:bodyPr>
          <a:lstStyle/>
          <a:p>
            <a:r>
              <a:rPr lang="ru-RU" b="1" dirty="0" err="1">
                <a:solidFill>
                  <a:srgbClr val="000000"/>
                </a:solidFill>
                <a:latin typeface="Times New Roman" panose="02020603050405020304" pitchFamily="18" charset="0"/>
              </a:rPr>
              <a:t>Фактори</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непрямої</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дії</a:t>
            </a:r>
            <a:r>
              <a:rPr lang="ru-RU" b="1"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впливають</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організацію</a:t>
            </a:r>
            <a:r>
              <a:rPr lang="ru-RU" dirty="0">
                <a:solidFill>
                  <a:srgbClr val="000000"/>
                </a:solidFill>
                <a:latin typeface="Times New Roman" panose="02020603050405020304" pitchFamily="18" charset="0"/>
              </a:rPr>
              <a:t> не </a:t>
            </a:r>
            <a:r>
              <a:rPr lang="ru-RU" dirty="0" err="1">
                <a:solidFill>
                  <a:srgbClr val="000000"/>
                </a:solidFill>
                <a:latin typeface="Times New Roman" panose="02020603050405020304" pitchFamily="18" charset="0"/>
              </a:rPr>
              <a:t>безпосередньо</a:t>
            </a:r>
            <a:r>
              <a:rPr lang="ru-RU" dirty="0">
                <a:solidFill>
                  <a:srgbClr val="000000"/>
                </a:solidFill>
                <a:latin typeface="Times New Roman" panose="02020603050405020304" pitchFamily="18" charset="0"/>
              </a:rPr>
              <a:t>, а через </a:t>
            </a:r>
            <a:r>
              <a:rPr lang="ru-RU" dirty="0" err="1">
                <a:solidFill>
                  <a:srgbClr val="000000"/>
                </a:solidFill>
                <a:latin typeface="Times New Roman" panose="02020603050405020304" pitchFamily="18" charset="0"/>
              </a:rPr>
              <a:t>дію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певних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чинників</a:t>
            </a:r>
            <a:r>
              <a:rPr lang="ru-RU" dirty="0">
                <a:solidFill>
                  <a:srgbClr val="000000"/>
                </a:solidFill>
                <a:latin typeface="Times New Roman" panose="02020603050405020304" pitchFamily="18" charset="0"/>
              </a:rPr>
              <a:t>. До них </a:t>
            </a:r>
            <a:r>
              <a:rPr lang="ru-RU" dirty="0" err="1">
                <a:solidFill>
                  <a:srgbClr val="000000"/>
                </a:solidFill>
                <a:latin typeface="Times New Roman" panose="02020603050405020304" pitchFamily="18" charset="0"/>
              </a:rPr>
              <a:t>відносяться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міжнародні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події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рівень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науково-технічного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прогресу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політичне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середовище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ринкова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інфраструктура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ринковий</a:t>
            </a:r>
            <a:r>
              <a:rPr lang="ru-RU" dirty="0">
                <a:solidFill>
                  <a:srgbClr val="000000"/>
                </a:solidFill>
                <a:latin typeface="Times New Roman" panose="02020603050405020304" pitchFamily="18" charset="0"/>
              </a:rPr>
              <a:t> попит, </a:t>
            </a:r>
            <a:r>
              <a:rPr lang="ru-RU" dirty="0" err="1">
                <a:solidFill>
                  <a:srgbClr val="000000"/>
                </a:solidFill>
                <a:latin typeface="Times New Roman" panose="02020603050405020304" pitchFamily="18" charset="0"/>
              </a:rPr>
              <a:t>соціальне</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культурне</a:t>
            </a:r>
            <a:r>
              <a:rPr lang="ru-RU" dirty="0">
                <a:solidFill>
                  <a:srgbClr val="000000"/>
                </a:solidFill>
                <a:latin typeface="Times New Roman" panose="02020603050405020304" pitchFamily="18" charset="0"/>
              </a:rPr>
              <a:t> становище. </a:t>
            </a:r>
          </a:p>
          <a:p>
            <a:endParaRPr lang="uk-UA" i="1" dirty="0">
              <a:solidFill>
                <a:srgbClr val="000000"/>
              </a:solidFill>
              <a:latin typeface="Times New Roman" panose="02020603050405020304" pitchFamily="18" charset="0"/>
            </a:endParaRPr>
          </a:p>
          <a:p>
            <a:r>
              <a:rPr lang="uk-UA" i="1" dirty="0">
                <a:solidFill>
                  <a:srgbClr val="000000"/>
                </a:solidFill>
                <a:latin typeface="Times New Roman" panose="02020603050405020304" pitchFamily="18" charset="0"/>
              </a:rPr>
              <a:t>Міжнародні події </a:t>
            </a:r>
            <a:r>
              <a:rPr lang="uk-UA" dirty="0">
                <a:solidFill>
                  <a:srgbClr val="000000"/>
                </a:solidFill>
                <a:latin typeface="Times New Roman" panose="02020603050405020304" pitchFamily="18" charset="0"/>
              </a:rPr>
              <a:t>впливають на економічну активність на зовнішніх ринках та визначають пріоритетні напрями розвитку економіки. Процеси міжнародного розподілу праці формують умови виходу підприємств на світовий ринок. </a:t>
            </a:r>
            <a:endParaRPr lang="uk-UA" dirty="0"/>
          </a:p>
        </p:txBody>
      </p:sp>
    </p:spTree>
    <p:extLst>
      <p:ext uri="{BB962C8B-B14F-4D97-AF65-F5344CB8AC3E}">
        <p14:creationId xmlns:p14="http://schemas.microsoft.com/office/powerpoint/2010/main" val="39279320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15E042F-AECD-42D2-8DA2-FCF8324368FE}"/>
              </a:ext>
            </a:extLst>
          </p:cNvPr>
          <p:cNvSpPr/>
          <p:nvPr/>
        </p:nvSpPr>
        <p:spPr>
          <a:xfrm>
            <a:off x="1438275" y="2106394"/>
            <a:ext cx="9315449" cy="2645211"/>
          </a:xfrm>
          <a:prstGeom prst="rect">
            <a:avLst/>
          </a:prstGeom>
        </p:spPr>
        <p:txBody>
          <a:bodyPr wrap="square">
            <a:spAutoFit/>
          </a:bodyPr>
          <a:lstStyle/>
          <a:p>
            <a:r>
              <a:rPr lang="ru-RU" i="1" dirty="0" err="1">
                <a:solidFill>
                  <a:srgbClr val="000000"/>
                </a:solidFill>
                <a:latin typeface="Times New Roman" panose="02020603050405020304" pitchFamily="18" charset="0"/>
              </a:rPr>
              <a:t>Рівень</a:t>
            </a:r>
            <a:r>
              <a:rPr lang="ru-RU" i="1" dirty="0">
                <a:solidFill>
                  <a:srgbClr val="000000"/>
                </a:solidFill>
                <a:latin typeface="Times New Roman" panose="02020603050405020304" pitchFamily="18" charset="0"/>
              </a:rPr>
              <a:t> </a:t>
            </a:r>
            <a:r>
              <a:rPr lang="ru-RU" i="1" dirty="0" err="1">
                <a:solidFill>
                  <a:srgbClr val="000000"/>
                </a:solidFill>
                <a:latin typeface="Times New Roman" panose="02020603050405020304" pitchFamily="18" charset="0"/>
              </a:rPr>
              <a:t>науково-технічного</a:t>
            </a:r>
            <a:r>
              <a:rPr lang="ru-RU" i="1" dirty="0">
                <a:solidFill>
                  <a:srgbClr val="000000"/>
                </a:solidFill>
                <a:latin typeface="Times New Roman" panose="02020603050405020304" pitchFamily="18" charset="0"/>
              </a:rPr>
              <a:t> </a:t>
            </a:r>
            <a:r>
              <a:rPr lang="ru-RU" i="1" dirty="0" err="1">
                <a:solidFill>
                  <a:srgbClr val="000000"/>
                </a:solidFill>
                <a:latin typeface="Times New Roman" panose="02020603050405020304" pitchFamily="18" charset="0"/>
              </a:rPr>
              <a:t>прогресу</a:t>
            </a:r>
            <a:r>
              <a:rPr lang="ru-RU" i="1"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визначає</a:t>
            </a:r>
            <a:r>
              <a:rPr lang="ru-RU" dirty="0">
                <a:solidFill>
                  <a:srgbClr val="000000"/>
                </a:solidFill>
                <a:latin typeface="Times New Roman" panose="02020603050405020304" pitchFamily="18" charset="0"/>
              </a:rPr>
              <a:t> потребу </a:t>
            </a:r>
            <a:r>
              <a:rPr lang="ru-RU" dirty="0" err="1">
                <a:solidFill>
                  <a:srgbClr val="000000"/>
                </a:solidFill>
                <a:latin typeface="Times New Roman" panose="02020603050405020304" pitchFamily="18" charset="0"/>
              </a:rPr>
              <a:t>споживачів</a:t>
            </a:r>
            <a:r>
              <a:rPr lang="ru-RU" dirty="0">
                <a:solidFill>
                  <a:srgbClr val="000000"/>
                </a:solidFill>
                <a:latin typeface="Times New Roman" panose="02020603050405020304" pitchFamily="18" charset="0"/>
              </a:rPr>
              <a:t> у </a:t>
            </a:r>
            <a:r>
              <a:rPr lang="ru-RU" dirty="0" err="1">
                <a:solidFill>
                  <a:srgbClr val="000000"/>
                </a:solidFill>
                <a:latin typeface="Times New Roman" panose="02020603050405020304" pitchFamily="18" charset="0"/>
              </a:rPr>
              <a:t>інноваціях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нових</a:t>
            </a:r>
            <a:r>
              <a:rPr lang="ru-RU" dirty="0">
                <a:solidFill>
                  <a:srgbClr val="000000"/>
                </a:solidFill>
                <a:latin typeface="Times New Roman" panose="02020603050405020304" pitchFamily="18" charset="0"/>
              </a:rPr>
              <a:t> товарах та </a:t>
            </a:r>
            <a:r>
              <a:rPr lang="ru-RU" dirty="0" err="1">
                <a:solidFill>
                  <a:srgbClr val="000000"/>
                </a:solidFill>
                <a:latin typeface="Times New Roman" panose="02020603050405020304" pitchFamily="18" charset="0"/>
              </a:rPr>
              <a:t>послугах</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оновленні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основних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фондів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що</a:t>
            </a:r>
            <a:r>
              <a:rPr lang="ru-RU" dirty="0">
                <a:solidFill>
                  <a:srgbClr val="000000"/>
                </a:solidFill>
                <a:latin typeface="Times New Roman" panose="02020603050405020304" pitchFamily="18" charset="0"/>
              </a:rPr>
              <a:t>, в свою </a:t>
            </a:r>
            <a:r>
              <a:rPr lang="ru-RU" dirty="0" err="1">
                <a:solidFill>
                  <a:srgbClr val="000000"/>
                </a:solidFill>
                <a:latin typeface="Times New Roman" panose="02020603050405020304" pitchFamily="18" charset="0"/>
              </a:rPr>
              <a:t>чергу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пов’язане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збільшенням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обсягів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інвестування</a:t>
            </a:r>
            <a:r>
              <a:rPr lang="ru-RU" dirty="0">
                <a:solidFill>
                  <a:srgbClr val="000000"/>
                </a:solidFill>
                <a:latin typeface="Times New Roman" panose="02020603050405020304" pitchFamily="18" charset="0"/>
              </a:rPr>
              <a:t>. </a:t>
            </a:r>
          </a:p>
          <a:p>
            <a:endParaRPr lang="uk-UA" dirty="0">
              <a:solidFill>
                <a:srgbClr val="000000"/>
              </a:solidFill>
              <a:latin typeface="Times New Roman" panose="02020603050405020304" pitchFamily="18" charset="0"/>
            </a:endParaRPr>
          </a:p>
          <a:p>
            <a:r>
              <a:rPr lang="uk-UA" dirty="0">
                <a:solidFill>
                  <a:srgbClr val="000000"/>
                </a:solidFill>
                <a:latin typeface="Times New Roman" panose="02020603050405020304" pitchFamily="18" charset="0"/>
              </a:rPr>
              <a:t>Стабільне </a:t>
            </a:r>
            <a:r>
              <a:rPr lang="uk-UA" i="1" dirty="0">
                <a:solidFill>
                  <a:srgbClr val="000000"/>
                </a:solidFill>
                <a:latin typeface="Times New Roman" panose="02020603050405020304" pitchFamily="18" charset="0"/>
              </a:rPr>
              <a:t>політичне середовище </a:t>
            </a:r>
            <a:r>
              <a:rPr lang="uk-UA" dirty="0">
                <a:solidFill>
                  <a:srgbClr val="000000"/>
                </a:solidFill>
                <a:latin typeface="Times New Roman" panose="02020603050405020304" pitchFamily="18" charset="0"/>
              </a:rPr>
              <a:t>країни суттєво впливає на її інвестиційну привабливість, на рівень товарообміну, визначає напрями діяльності суб’єктів господарювання. Важливим завданням державного регулювання є забезпечення збуту національних товарів на різних ринках, створення відповідних умов для вітчизняних суб’єктів господарської діяльності та захисту внутрішнього ринку. </a:t>
            </a:r>
            <a:endParaRPr lang="uk-UA" dirty="0"/>
          </a:p>
        </p:txBody>
      </p:sp>
    </p:spTree>
    <p:extLst>
      <p:ext uri="{BB962C8B-B14F-4D97-AF65-F5344CB8AC3E}">
        <p14:creationId xmlns:p14="http://schemas.microsoft.com/office/powerpoint/2010/main" val="18877561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BFA46EB1-EB8F-4BDE-8266-69178C894D88}"/>
              </a:ext>
            </a:extLst>
          </p:cNvPr>
          <p:cNvSpPr/>
          <p:nvPr/>
        </p:nvSpPr>
        <p:spPr>
          <a:xfrm>
            <a:off x="2009775" y="2162176"/>
            <a:ext cx="8172450" cy="1754326"/>
          </a:xfrm>
          <a:prstGeom prst="rect">
            <a:avLst/>
          </a:prstGeom>
        </p:spPr>
        <p:txBody>
          <a:bodyPr wrap="square">
            <a:spAutoFit/>
          </a:bodyPr>
          <a:lstStyle/>
          <a:p>
            <a:r>
              <a:rPr lang="uk-UA" dirty="0">
                <a:solidFill>
                  <a:srgbClr val="000000"/>
                </a:solidFill>
                <a:latin typeface="Times New Roman" panose="02020603050405020304" pitchFamily="18" charset="0"/>
              </a:rPr>
              <a:t>Однією з важливих умов функціонування ринку є наявність розвинутої </a:t>
            </a:r>
            <a:r>
              <a:rPr lang="uk-UA" i="1" dirty="0">
                <a:solidFill>
                  <a:srgbClr val="000000"/>
                </a:solidFill>
                <a:latin typeface="Times New Roman" panose="02020603050405020304" pitchFamily="18" charset="0"/>
              </a:rPr>
              <a:t>ринкової інфраструктури</a:t>
            </a:r>
            <a:r>
              <a:rPr lang="uk-UA" dirty="0">
                <a:solidFill>
                  <a:srgbClr val="000000"/>
                </a:solidFill>
                <a:latin typeface="Times New Roman" panose="02020603050405020304" pitchFamily="18" charset="0"/>
              </a:rPr>
              <a:t>. Від рівня її розвитку залежить у кінцевому підсумку і ефективність функціонування ринкової економіки. У свою чергу, за рівнем розвитку ринкової інфраструктури можна судити і про ступінь розвитку ринкових відносин у тій чи іншій країні. Тому необхідною умовою дієвості ринкових відносин є створення відповідної інфраструктури ринку. </a:t>
            </a:r>
            <a:endParaRPr lang="uk-UA" dirty="0"/>
          </a:p>
        </p:txBody>
      </p:sp>
    </p:spTree>
    <p:extLst>
      <p:ext uri="{BB962C8B-B14F-4D97-AF65-F5344CB8AC3E}">
        <p14:creationId xmlns:p14="http://schemas.microsoft.com/office/powerpoint/2010/main" val="3178579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9EB9DF8-7298-4F5A-B32F-72A6870D89C5}"/>
              </a:ext>
            </a:extLst>
          </p:cNvPr>
          <p:cNvSpPr/>
          <p:nvPr/>
        </p:nvSpPr>
        <p:spPr>
          <a:xfrm>
            <a:off x="1704975" y="2231589"/>
            <a:ext cx="8782049" cy="1754326"/>
          </a:xfrm>
          <a:prstGeom prst="rect">
            <a:avLst/>
          </a:prstGeom>
        </p:spPr>
        <p:txBody>
          <a:bodyPr wrap="square">
            <a:spAutoFit/>
          </a:bodyPr>
          <a:lstStyle/>
          <a:p>
            <a:r>
              <a:rPr lang="ru-RU" dirty="0" err="1">
                <a:solidFill>
                  <a:srgbClr val="000000"/>
                </a:solidFill>
                <a:latin typeface="Times New Roman" panose="02020603050405020304" pitchFamily="18" charset="0"/>
              </a:rPr>
              <a:t>Планування</a:t>
            </a:r>
            <a:r>
              <a:rPr lang="ru-RU" dirty="0">
                <a:solidFill>
                  <a:srgbClr val="000000"/>
                </a:solidFill>
                <a:latin typeface="Times New Roman" panose="02020603050405020304" pitchFamily="18" charset="0"/>
              </a:rPr>
              <a:t>, з </a:t>
            </a:r>
            <a:r>
              <a:rPr lang="ru-RU" dirty="0" err="1">
                <a:solidFill>
                  <a:srgbClr val="000000"/>
                </a:solidFill>
                <a:latin typeface="Times New Roman" panose="02020603050405020304" pitchFamily="18" charset="0"/>
              </a:rPr>
              <a:t>однієї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сторони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це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функція</a:t>
            </a:r>
            <a:r>
              <a:rPr lang="ru-RU" dirty="0">
                <a:solidFill>
                  <a:srgbClr val="000000"/>
                </a:solidFill>
                <a:latin typeface="Times New Roman" panose="02020603050405020304" pitchFamily="18" charset="0"/>
              </a:rPr>
              <a:t> менеджменту, з </a:t>
            </a:r>
            <a:r>
              <a:rPr lang="ru-RU" dirty="0" err="1">
                <a:solidFill>
                  <a:srgbClr val="000000"/>
                </a:solidFill>
                <a:latin typeface="Times New Roman" panose="02020603050405020304" pitchFamily="18" charset="0"/>
              </a:rPr>
              <a:t>іншої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сторони</a:t>
            </a:r>
            <a:r>
              <a:rPr lang="ru-RU" dirty="0">
                <a:solidFill>
                  <a:srgbClr val="000000"/>
                </a:solidFill>
                <a:latin typeface="Times New Roman" panose="02020603050405020304" pitchFamily="18" charset="0"/>
              </a:rPr>
              <a:t> – </a:t>
            </a:r>
            <a:r>
              <a:rPr lang="ru-RU" dirty="0" err="1">
                <a:solidFill>
                  <a:srgbClr val="000000"/>
                </a:solidFill>
                <a:latin typeface="Times New Roman" panose="02020603050405020304" pitchFamily="18" charset="0"/>
              </a:rPr>
              <a:t>процес</a:t>
            </a:r>
            <a:r>
              <a:rPr lang="ru-RU" dirty="0">
                <a:solidFill>
                  <a:srgbClr val="000000"/>
                </a:solidFill>
                <a:latin typeface="Times New Roman" panose="02020603050405020304" pitchFamily="18" charset="0"/>
              </a:rPr>
              <a:t>: </a:t>
            </a:r>
          </a:p>
          <a:p>
            <a:r>
              <a:rPr lang="uk-UA" dirty="0">
                <a:solidFill>
                  <a:srgbClr val="000000"/>
                </a:solidFill>
                <a:latin typeface="Times New Roman" panose="02020603050405020304" pitchFamily="18" charset="0"/>
              </a:rPr>
              <a:t>1) у загальному розумінні, </a:t>
            </a:r>
            <a:r>
              <a:rPr lang="uk-UA" b="1" dirty="0">
                <a:solidFill>
                  <a:srgbClr val="000000"/>
                </a:solidFill>
                <a:latin typeface="Times New Roman" panose="02020603050405020304" pitchFamily="18" charset="0"/>
              </a:rPr>
              <a:t>планування </a:t>
            </a:r>
            <a:r>
              <a:rPr lang="uk-UA" dirty="0">
                <a:solidFill>
                  <a:srgbClr val="000000"/>
                </a:solidFill>
                <a:latin typeface="Times New Roman" panose="02020603050405020304" pitchFamily="18" charset="0"/>
              </a:rPr>
              <a:t>– це вид управлінської діяльності, спрямований на визначення цілей та завдань, з подальшим розробленням та здійсненням комплексу послідовних взаємопов’язаних заходів, спрямованих на їх досягнення (визначення методології, аналізу та прогнозування усіх недоліків і переваг, забезпечення необхідним обсягом ресурсів); </a:t>
            </a:r>
            <a:endParaRPr lang="uk-UA" dirty="0"/>
          </a:p>
        </p:txBody>
      </p:sp>
    </p:spTree>
    <p:extLst>
      <p:ext uri="{BB962C8B-B14F-4D97-AF65-F5344CB8AC3E}">
        <p14:creationId xmlns:p14="http://schemas.microsoft.com/office/powerpoint/2010/main" val="234795310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A239C25-A139-4860-98E5-D080D3E9DD57}"/>
              </a:ext>
            </a:extLst>
          </p:cNvPr>
          <p:cNvSpPr/>
          <p:nvPr/>
        </p:nvSpPr>
        <p:spPr>
          <a:xfrm>
            <a:off x="1571625" y="2274838"/>
            <a:ext cx="9048750" cy="2308324"/>
          </a:xfrm>
          <a:prstGeom prst="rect">
            <a:avLst/>
          </a:prstGeom>
        </p:spPr>
        <p:txBody>
          <a:bodyPr wrap="square">
            <a:spAutoFit/>
          </a:bodyPr>
          <a:lstStyle/>
          <a:p>
            <a:r>
              <a:rPr lang="uk-UA" i="1" dirty="0">
                <a:solidFill>
                  <a:srgbClr val="000000"/>
                </a:solidFill>
                <a:latin typeface="Times New Roman" panose="02020603050405020304" pitchFamily="18" charset="0"/>
              </a:rPr>
              <a:t>Ринковий попит </a:t>
            </a:r>
            <a:r>
              <a:rPr lang="uk-UA" dirty="0">
                <a:solidFill>
                  <a:srgbClr val="000000"/>
                </a:solidFill>
                <a:latin typeface="Times New Roman" panose="02020603050405020304" pitchFamily="18" charset="0"/>
              </a:rPr>
              <a:t>характеризує кон’юнктуру ринку, аналіз якої в умовах </a:t>
            </a:r>
            <a:r>
              <a:rPr lang="uk-UA" dirty="0" err="1">
                <a:solidFill>
                  <a:srgbClr val="000000"/>
                </a:solidFill>
                <a:latin typeface="Times New Roman" panose="02020603050405020304" pitchFamily="18" charset="0"/>
              </a:rPr>
              <a:t>динамічно</a:t>
            </a:r>
            <a:r>
              <a:rPr lang="uk-UA" dirty="0">
                <a:solidFill>
                  <a:srgbClr val="000000"/>
                </a:solidFill>
                <a:latin typeface="Times New Roman" panose="02020603050405020304" pitchFamily="18" charset="0"/>
              </a:rPr>
              <a:t> змінного зовнішнього середовища дозволяє здійснювати купівлю-продаж продукції за найбільш вигідними цінами, раціонально маневрувати наявними ресурсами, оптимізувати </a:t>
            </a:r>
            <a:r>
              <a:rPr lang="uk-UA" dirty="0">
                <a:latin typeface="Times New Roman" panose="02020603050405020304" pitchFamily="18" charset="0"/>
              </a:rPr>
              <a:t>виробництво товарів або надання послуг відповідно до очікуваних обставин. Для складання прогнозу ринкового попиту та кон’юнктури ринків зазвичай створюють експертну групу, яка на основі ретельного аналізу і оцінки наявної ситуації визначає основні тенденції розвитку ринку на перспективу, встановлює потенційні можливості, надає прогнози, пропонує напрями подальшого розвитку бізнесу. </a:t>
            </a:r>
            <a:endParaRPr lang="uk-UA" dirty="0"/>
          </a:p>
        </p:txBody>
      </p:sp>
    </p:spTree>
    <p:extLst>
      <p:ext uri="{BB962C8B-B14F-4D97-AF65-F5344CB8AC3E}">
        <p14:creationId xmlns:p14="http://schemas.microsoft.com/office/powerpoint/2010/main" val="33427049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81C6E0F-9EF3-4082-9D6B-C63B366E7AEE}"/>
              </a:ext>
            </a:extLst>
          </p:cNvPr>
          <p:cNvSpPr/>
          <p:nvPr/>
        </p:nvSpPr>
        <p:spPr>
          <a:xfrm>
            <a:off x="1995487" y="1828800"/>
            <a:ext cx="8201025" cy="923330"/>
          </a:xfrm>
          <a:prstGeom prst="rect">
            <a:avLst/>
          </a:prstGeom>
        </p:spPr>
        <p:txBody>
          <a:bodyPr wrap="square">
            <a:spAutoFit/>
          </a:bodyPr>
          <a:lstStyle/>
          <a:p>
            <a:r>
              <a:rPr lang="uk-UA" i="1" dirty="0">
                <a:solidFill>
                  <a:srgbClr val="000000"/>
                </a:solidFill>
                <a:latin typeface="Times New Roman" panose="02020603050405020304" pitchFamily="18" charset="0"/>
              </a:rPr>
              <a:t>Соціальне і культурне становище </a:t>
            </a:r>
            <a:r>
              <a:rPr lang="uk-UA" dirty="0">
                <a:solidFill>
                  <a:srgbClr val="000000"/>
                </a:solidFill>
                <a:latin typeface="Times New Roman" panose="02020603050405020304" pitchFamily="18" charset="0"/>
              </a:rPr>
              <a:t>визначає суспільні демографічні норми, поведінку, цінності, культуру, традиції споживання і їх вплив на структуру та обсяги ринків товарів у певних географічних зонах. </a:t>
            </a:r>
            <a:endParaRPr lang="uk-UA" dirty="0"/>
          </a:p>
        </p:txBody>
      </p:sp>
      <p:sp>
        <p:nvSpPr>
          <p:cNvPr id="3" name="Прямоугольник 2">
            <a:extLst>
              <a:ext uri="{FF2B5EF4-FFF2-40B4-BE49-F238E27FC236}">
                <a16:creationId xmlns:a16="http://schemas.microsoft.com/office/drawing/2014/main" id="{68D98801-321D-431D-B147-E3F756F40034}"/>
              </a:ext>
            </a:extLst>
          </p:cNvPr>
          <p:cNvSpPr/>
          <p:nvPr/>
        </p:nvSpPr>
        <p:spPr>
          <a:xfrm>
            <a:off x="1995487" y="3018830"/>
            <a:ext cx="7929563" cy="1477328"/>
          </a:xfrm>
          <a:prstGeom prst="rect">
            <a:avLst/>
          </a:prstGeom>
        </p:spPr>
        <p:txBody>
          <a:bodyPr wrap="square">
            <a:spAutoFit/>
          </a:bodyPr>
          <a:lstStyle/>
          <a:p>
            <a:r>
              <a:rPr lang="uk-UA" dirty="0">
                <a:solidFill>
                  <a:srgbClr val="000000"/>
                </a:solidFill>
                <a:latin typeface="Times New Roman" panose="02020603050405020304" pitchFamily="18" charset="0"/>
              </a:rPr>
              <a:t>Аналіз зовнішнього середовища підприємств проводиться з метою виявлення власних конкурентних переваг і потенційних загроз, що можуть виникати при здійсненні виробничо-господарської діяльності. Границі зовнішнього середовища майбутньої діяльності визначаються у результаті стратегічного аналізу місць розташування ринку певних товарних та географічних сегментів. </a:t>
            </a:r>
            <a:endParaRPr lang="uk-UA" dirty="0"/>
          </a:p>
        </p:txBody>
      </p:sp>
    </p:spTree>
    <p:extLst>
      <p:ext uri="{BB962C8B-B14F-4D97-AF65-F5344CB8AC3E}">
        <p14:creationId xmlns:p14="http://schemas.microsoft.com/office/powerpoint/2010/main" val="25718684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29E3849-A269-4984-971E-6D8170CDAB54}"/>
              </a:ext>
            </a:extLst>
          </p:cNvPr>
          <p:cNvSpPr/>
          <p:nvPr/>
        </p:nvSpPr>
        <p:spPr>
          <a:xfrm>
            <a:off x="2014537" y="2143125"/>
            <a:ext cx="8162925" cy="2308324"/>
          </a:xfrm>
          <a:prstGeom prst="rect">
            <a:avLst/>
          </a:prstGeom>
        </p:spPr>
        <p:txBody>
          <a:bodyPr wrap="square">
            <a:spAutoFit/>
          </a:bodyPr>
          <a:lstStyle/>
          <a:p>
            <a:r>
              <a:rPr lang="uk-UA" dirty="0">
                <a:solidFill>
                  <a:srgbClr val="000000"/>
                </a:solidFill>
                <a:latin typeface="Times New Roman" panose="02020603050405020304" pitchFamily="18" charset="0"/>
              </a:rPr>
              <a:t>Процес аналізу сегменту зовнішнього середовища складається з певних етапів та має особливості в залежності від галузевого спрямування підприємства, а саме: </a:t>
            </a:r>
          </a:p>
          <a:p>
            <a:r>
              <a:rPr lang="ru-RU" dirty="0">
                <a:solidFill>
                  <a:srgbClr val="000000"/>
                </a:solidFill>
                <a:latin typeface="Times New Roman" panose="02020603050405020304" pitchFamily="18" charset="0"/>
              </a:rPr>
              <a:t>1. </a:t>
            </a:r>
            <a:r>
              <a:rPr lang="ru-RU" dirty="0" err="1">
                <a:solidFill>
                  <a:srgbClr val="000000"/>
                </a:solidFill>
                <a:latin typeface="Times New Roman" panose="02020603050405020304" pitchFamily="18" charset="0"/>
              </a:rPr>
              <a:t>Збір</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даних</a:t>
            </a:r>
            <a:r>
              <a:rPr lang="ru-RU" dirty="0">
                <a:solidFill>
                  <a:srgbClr val="000000"/>
                </a:solidFill>
                <a:latin typeface="Times New Roman" panose="02020603050405020304" pitchFamily="18" charset="0"/>
              </a:rPr>
              <a:t> про стан </a:t>
            </a:r>
            <a:r>
              <a:rPr lang="ru-RU" dirty="0" err="1">
                <a:solidFill>
                  <a:srgbClr val="000000"/>
                </a:solidFill>
                <a:latin typeface="Times New Roman" panose="02020603050405020304" pitchFamily="18" charset="0"/>
              </a:rPr>
              <a:t>певного</a:t>
            </a:r>
            <a:r>
              <a:rPr lang="ru-RU" dirty="0">
                <a:solidFill>
                  <a:srgbClr val="000000"/>
                </a:solidFill>
                <a:latin typeface="Times New Roman" panose="02020603050405020304" pitchFamily="18" charset="0"/>
              </a:rPr>
              <a:t> сегменту </a:t>
            </a:r>
            <a:r>
              <a:rPr lang="ru-RU" dirty="0" err="1">
                <a:solidFill>
                  <a:srgbClr val="000000"/>
                </a:solidFill>
                <a:latin typeface="Times New Roman" panose="02020603050405020304" pitchFamily="18" charset="0"/>
              </a:rPr>
              <a:t>зовнішнього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середовища</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2. </a:t>
            </a:r>
            <a:r>
              <a:rPr lang="ru-RU" dirty="0" err="1">
                <a:solidFill>
                  <a:srgbClr val="000000"/>
                </a:solidFill>
                <a:latin typeface="Times New Roman" panose="02020603050405020304" pitchFamily="18" charset="0"/>
              </a:rPr>
              <a:t>Розподіл</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інформації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відповідно</a:t>
            </a:r>
            <a:r>
              <a:rPr lang="ru-RU" dirty="0">
                <a:solidFill>
                  <a:srgbClr val="000000"/>
                </a:solidFill>
                <a:latin typeface="Times New Roman" panose="02020603050405020304" pitchFamily="18" charset="0"/>
              </a:rPr>
              <a:t> до </a:t>
            </a:r>
            <a:r>
              <a:rPr lang="ru-RU" dirty="0" err="1">
                <a:solidFill>
                  <a:srgbClr val="000000"/>
                </a:solidFill>
                <a:latin typeface="Times New Roman" panose="02020603050405020304" pitchFamily="18" charset="0"/>
              </a:rPr>
              <a:t>стратегічних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цілей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прийнятих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критеріїв</a:t>
            </a:r>
            <a:r>
              <a:rPr lang="ru-RU" dirty="0">
                <a:solidFill>
                  <a:srgbClr val="000000"/>
                </a:solidFill>
                <a:latin typeface="Times New Roman" panose="02020603050405020304" pitchFamily="18" charset="0"/>
              </a:rPr>
              <a:t> по </a:t>
            </a:r>
            <a:r>
              <a:rPr lang="ru-RU" dirty="0" err="1">
                <a:solidFill>
                  <a:srgbClr val="000000"/>
                </a:solidFill>
                <a:latin typeface="Times New Roman" panose="02020603050405020304" pitchFamily="18" charset="0"/>
              </a:rPr>
              <a:t>групах</a:t>
            </a:r>
            <a:r>
              <a:rPr lang="ru-RU" dirty="0">
                <a:solidFill>
                  <a:srgbClr val="000000"/>
                </a:solidFill>
                <a:latin typeface="Times New Roman" panose="02020603050405020304" pitchFamily="18" charset="0"/>
              </a:rPr>
              <a:t> за </a:t>
            </a:r>
            <a:r>
              <a:rPr lang="ru-RU" dirty="0" err="1">
                <a:solidFill>
                  <a:srgbClr val="000000"/>
                </a:solidFill>
                <a:latin typeface="Times New Roman" panose="02020603050405020304" pitchFamily="18" charset="0"/>
              </a:rPr>
              <a:t>важливістю</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ступенем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впливу</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3. </a:t>
            </a:r>
            <a:r>
              <a:rPr lang="ru-RU" dirty="0" err="1">
                <a:solidFill>
                  <a:srgbClr val="000000"/>
                </a:solidFill>
                <a:latin typeface="Times New Roman" panose="02020603050405020304" pitchFamily="18" charset="0"/>
              </a:rPr>
              <a:t>Визначення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ключових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подій</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тенденцій</a:t>
            </a:r>
            <a:r>
              <a:rPr lang="ru-RU" dirty="0">
                <a:solidFill>
                  <a:srgbClr val="000000"/>
                </a:solidFill>
                <a:latin typeface="Times New Roman" panose="02020603050405020304" pitchFamily="18" charset="0"/>
              </a:rPr>
              <a:t> у </a:t>
            </a:r>
            <a:r>
              <a:rPr lang="ru-RU" dirty="0" err="1">
                <a:solidFill>
                  <a:srgbClr val="000000"/>
                </a:solidFill>
                <a:latin typeface="Times New Roman" panose="02020603050405020304" pitchFamily="18" charset="0"/>
              </a:rPr>
              <a:t>певному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сегменті</a:t>
            </a:r>
            <a:r>
              <a:rPr lang="ru-RU" dirty="0">
                <a:solidFill>
                  <a:srgbClr val="000000"/>
                </a:solidFill>
                <a:latin typeface="Times New Roman" panose="02020603050405020304" pitchFamily="18" charset="0"/>
              </a:rPr>
              <a:t> ринку. </a:t>
            </a:r>
          </a:p>
          <a:p>
            <a:r>
              <a:rPr lang="ru-RU" dirty="0">
                <a:solidFill>
                  <a:srgbClr val="000000"/>
                </a:solidFill>
                <a:latin typeface="Times New Roman" panose="02020603050405020304" pitchFamily="18" charset="0"/>
              </a:rPr>
              <a:t>4. </a:t>
            </a:r>
            <a:r>
              <a:rPr lang="ru-RU" dirty="0" err="1">
                <a:solidFill>
                  <a:srgbClr val="000000"/>
                </a:solidFill>
                <a:latin typeface="Times New Roman" panose="02020603050405020304" pitchFamily="18" charset="0"/>
              </a:rPr>
              <a:t>Оцінка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впливу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тенденцій</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діяльність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підприємства</a:t>
            </a:r>
            <a:r>
              <a:rPr lang="ru-RU" dirty="0">
                <a:solidFill>
                  <a:srgbClr val="000000"/>
                </a:solidFill>
                <a:latin typeface="Times New Roman" panose="02020603050405020304" pitchFamily="18" charset="0"/>
              </a:rPr>
              <a:t>. </a:t>
            </a:r>
          </a:p>
          <a:p>
            <a:r>
              <a:rPr lang="uk-UA" dirty="0">
                <a:solidFill>
                  <a:srgbClr val="000000"/>
                </a:solidFill>
                <a:latin typeface="Times New Roman" panose="02020603050405020304" pitchFamily="18" charset="0"/>
              </a:rPr>
              <a:t>5. Прогноз розвитку ситуації й оцінка її впливу на діяльність підприємства. </a:t>
            </a:r>
          </a:p>
        </p:txBody>
      </p:sp>
    </p:spTree>
    <p:extLst>
      <p:ext uri="{BB962C8B-B14F-4D97-AF65-F5344CB8AC3E}">
        <p14:creationId xmlns:p14="http://schemas.microsoft.com/office/powerpoint/2010/main" val="177157366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149813" y="2274838"/>
            <a:ext cx="7461115" cy="1754326"/>
          </a:xfrm>
          <a:prstGeom prst="rect">
            <a:avLst/>
          </a:prstGeom>
        </p:spPr>
        <p:txBody>
          <a:bodyPr wrap="square">
            <a:spAutoFit/>
          </a:bodyPr>
          <a:lstStyle/>
          <a:p>
            <a:pPr algn="ctr"/>
            <a:r>
              <a:rPr lang="uk-UA" b="1" dirty="0">
                <a:solidFill>
                  <a:srgbClr val="000000"/>
                </a:solidFill>
                <a:latin typeface="Times New Roman" panose="02020603050405020304" pitchFamily="18" charset="0"/>
              </a:rPr>
              <a:t>5. ВНУТРІШНЄ СЕРЕДОВИЩЕ ПІДПРИЄМСТВА </a:t>
            </a:r>
          </a:p>
          <a:p>
            <a:pPr algn="ctr"/>
            <a:endParaRPr lang="uk-UA" dirty="0">
              <a:solidFill>
                <a:srgbClr val="000000"/>
              </a:solidFill>
              <a:latin typeface="Times New Roman" panose="02020603050405020304" pitchFamily="18" charset="0"/>
            </a:endParaRPr>
          </a:p>
          <a:p>
            <a:r>
              <a:rPr lang="uk-UA" b="1" dirty="0">
                <a:solidFill>
                  <a:srgbClr val="000000"/>
                </a:solidFill>
                <a:latin typeface="Times New Roman" panose="02020603050405020304" pitchFamily="18" charset="0"/>
              </a:rPr>
              <a:t>Внутрішнє середовище </a:t>
            </a:r>
            <a:r>
              <a:rPr lang="uk-UA" dirty="0">
                <a:solidFill>
                  <a:srgbClr val="000000"/>
                </a:solidFill>
                <a:latin typeface="Times New Roman" panose="02020603050405020304" pitchFamily="18" charset="0"/>
              </a:rPr>
              <a:t>підприємства складає сукупність ситуаційних факторів, які підлягають прогнозуванню і керуванню. До них відносяться цілі, матеріально-технічні, фінансові та людські ресурси, технологія, завдання, організаційна культура і структура управління підприємством </a:t>
            </a:r>
            <a:endParaRPr lang="uk-UA" dirty="0"/>
          </a:p>
        </p:txBody>
      </p:sp>
    </p:spTree>
    <p:extLst>
      <p:ext uri="{BB962C8B-B14F-4D97-AF65-F5344CB8AC3E}">
        <p14:creationId xmlns:p14="http://schemas.microsoft.com/office/powerpoint/2010/main" val="33916473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48A8490E-D852-4180-89BF-65E0EBA2F2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092" y="1188721"/>
            <a:ext cx="9934513" cy="4521200"/>
          </a:xfrm>
          <a:prstGeom prst="rect">
            <a:avLst/>
          </a:prstGeom>
        </p:spPr>
      </p:pic>
    </p:spTree>
    <p:extLst>
      <p:ext uri="{BB962C8B-B14F-4D97-AF65-F5344CB8AC3E}">
        <p14:creationId xmlns:p14="http://schemas.microsoft.com/office/powerpoint/2010/main" val="7461495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CF51236-70AE-431D-9A61-B3A9EE4517DF}"/>
              </a:ext>
            </a:extLst>
          </p:cNvPr>
          <p:cNvSpPr/>
          <p:nvPr/>
        </p:nvSpPr>
        <p:spPr>
          <a:xfrm>
            <a:off x="1757680" y="1135856"/>
            <a:ext cx="8280400" cy="923330"/>
          </a:xfrm>
          <a:prstGeom prst="rect">
            <a:avLst/>
          </a:prstGeom>
        </p:spPr>
        <p:txBody>
          <a:bodyPr wrap="square">
            <a:spAutoFit/>
          </a:bodyPr>
          <a:lstStyle/>
          <a:p>
            <a:r>
              <a:rPr lang="uk-UA" i="1" dirty="0">
                <a:solidFill>
                  <a:srgbClr val="000000"/>
                </a:solidFill>
                <a:latin typeface="Times New Roman" panose="02020603050405020304" pitchFamily="18" charset="0"/>
              </a:rPr>
              <a:t>Цілі </a:t>
            </a:r>
            <a:r>
              <a:rPr lang="uk-UA" dirty="0">
                <a:solidFill>
                  <a:srgbClr val="000000"/>
                </a:solidFill>
                <a:latin typeface="Times New Roman" panose="02020603050405020304" pitchFamily="18" charset="0"/>
              </a:rPr>
              <a:t>є основним, центральним елементом внутрішнього середовища підприємства та, безсумнівно, відіграють першочергову роль у його діяльності. У свою чергу, всі елементи внутрішнього середовища взаємопов’язані між собою. </a:t>
            </a:r>
            <a:endParaRPr lang="uk-UA" dirty="0"/>
          </a:p>
        </p:txBody>
      </p:sp>
      <p:sp>
        <p:nvSpPr>
          <p:cNvPr id="3" name="Прямоугольник 2">
            <a:extLst>
              <a:ext uri="{FF2B5EF4-FFF2-40B4-BE49-F238E27FC236}">
                <a16:creationId xmlns:a16="http://schemas.microsoft.com/office/drawing/2014/main" id="{BE9E71A9-D8F3-4752-8FBE-3B0885F7C52E}"/>
              </a:ext>
            </a:extLst>
          </p:cNvPr>
          <p:cNvSpPr/>
          <p:nvPr/>
        </p:nvSpPr>
        <p:spPr>
          <a:xfrm>
            <a:off x="1757680" y="2551837"/>
            <a:ext cx="8280400" cy="1754326"/>
          </a:xfrm>
          <a:prstGeom prst="rect">
            <a:avLst/>
          </a:prstGeom>
        </p:spPr>
        <p:txBody>
          <a:bodyPr wrap="square">
            <a:spAutoFit/>
          </a:bodyPr>
          <a:lstStyle/>
          <a:p>
            <a:r>
              <a:rPr lang="uk-UA" dirty="0">
                <a:solidFill>
                  <a:srgbClr val="000000"/>
                </a:solidFill>
                <a:latin typeface="Times New Roman" panose="02020603050405020304" pitchFamily="18" charset="0"/>
              </a:rPr>
              <a:t>Обмеженість </a:t>
            </a:r>
            <a:r>
              <a:rPr lang="uk-UA" i="1" dirty="0">
                <a:solidFill>
                  <a:srgbClr val="000000"/>
                </a:solidFill>
                <a:latin typeface="Times New Roman" panose="02020603050405020304" pitchFamily="18" charset="0"/>
              </a:rPr>
              <a:t>ресурсів, матеріально-технічних, фінансових і людських, </a:t>
            </a:r>
            <a:r>
              <a:rPr lang="uk-UA" dirty="0">
                <a:solidFill>
                  <a:srgbClr val="000000"/>
                </a:solidFill>
                <a:latin typeface="Times New Roman" panose="02020603050405020304" pitchFamily="18" charset="0"/>
              </a:rPr>
              <a:t>породжує серед товаровиробників конкуренцію щодо їх використання та розподілу, а отже обумовлює вибір оптимального варіанту їх застосування. Альтернативний характер використання обмежених ресурсів висуває на перший план проблему економічного вибору – вибору найкращого серед альтернативних варіантів, що дозволяє досягти максимального задоволення потреб за мінімум витрат. </a:t>
            </a:r>
            <a:endParaRPr lang="uk-UA" dirty="0"/>
          </a:p>
        </p:txBody>
      </p:sp>
    </p:spTree>
    <p:extLst>
      <p:ext uri="{BB962C8B-B14F-4D97-AF65-F5344CB8AC3E}">
        <p14:creationId xmlns:p14="http://schemas.microsoft.com/office/powerpoint/2010/main" val="20641033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1">
            <a:extLst>
              <a:ext uri="{FF2B5EF4-FFF2-40B4-BE49-F238E27FC236}">
                <a16:creationId xmlns:a16="http://schemas.microsoft.com/office/drawing/2014/main" id="{ED78AAAE-AC8F-4F98-B83D-697E85F84145}"/>
              </a:ext>
            </a:extLst>
          </p:cNvPr>
          <p:cNvSpPr/>
          <p:nvPr/>
        </p:nvSpPr>
        <p:spPr>
          <a:xfrm>
            <a:off x="1341120" y="2136339"/>
            <a:ext cx="9377680" cy="2031325"/>
          </a:xfrm>
          <a:prstGeom prst="rect">
            <a:avLst/>
          </a:prstGeom>
        </p:spPr>
        <p:txBody>
          <a:bodyPr wrap="square">
            <a:spAutoFit/>
          </a:bodyPr>
          <a:lstStyle/>
          <a:p>
            <a:r>
              <a:rPr lang="ru-RU" i="1" dirty="0" err="1">
                <a:solidFill>
                  <a:srgbClr val="000000"/>
                </a:solidFill>
                <a:latin typeface="Times New Roman" panose="02020603050405020304" pitchFamily="18" charset="0"/>
              </a:rPr>
              <a:t>Завдання</a:t>
            </a:r>
            <a:r>
              <a:rPr lang="ru-RU" i="1" dirty="0">
                <a:solidFill>
                  <a:srgbClr val="000000"/>
                </a:solidFill>
                <a:latin typeface="Times New Roman" panose="02020603050405020304" pitchFamily="18" charset="0"/>
              </a:rPr>
              <a:t> </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визначений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перелік</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робіт</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що</a:t>
            </a:r>
            <a:r>
              <a:rPr lang="ru-RU" dirty="0">
                <a:solidFill>
                  <a:srgbClr val="000000"/>
                </a:solidFill>
                <a:latin typeface="Times New Roman" panose="02020603050405020304" pitchFamily="18" charset="0"/>
              </a:rPr>
              <a:t> повинен бути </a:t>
            </a:r>
            <a:r>
              <a:rPr lang="ru-RU" dirty="0" err="1">
                <a:solidFill>
                  <a:srgbClr val="000000"/>
                </a:solidFill>
                <a:latin typeface="Times New Roman" panose="02020603050405020304" pitchFamily="18" charset="0"/>
              </a:rPr>
              <a:t>виконаний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певним</a:t>
            </a:r>
            <a:r>
              <a:rPr lang="ru-RU" dirty="0">
                <a:solidFill>
                  <a:srgbClr val="000000"/>
                </a:solidFill>
                <a:latin typeface="Times New Roman" panose="02020603050405020304" pitchFamily="18" charset="0"/>
              </a:rPr>
              <a:t> способом </a:t>
            </a:r>
            <a:r>
              <a:rPr lang="ru-RU" dirty="0" err="1">
                <a:solidFill>
                  <a:srgbClr val="000000"/>
                </a:solidFill>
                <a:latin typeface="Times New Roman" panose="02020603050405020304" pitchFamily="18" charset="0"/>
              </a:rPr>
              <a:t>відповідно</a:t>
            </a:r>
            <a:r>
              <a:rPr lang="ru-RU" dirty="0">
                <a:solidFill>
                  <a:srgbClr val="000000"/>
                </a:solidFill>
                <a:latin typeface="Times New Roman" panose="02020603050405020304" pitchFamily="18" charset="0"/>
              </a:rPr>
              <a:t> до </a:t>
            </a:r>
            <a:r>
              <a:rPr lang="ru-RU" dirty="0" err="1">
                <a:solidFill>
                  <a:srgbClr val="000000"/>
                </a:solidFill>
                <a:latin typeface="Times New Roman" panose="02020603050405020304" pitchFamily="18" charset="0"/>
              </a:rPr>
              <a:t>обраної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технології</a:t>
            </a:r>
            <a:r>
              <a:rPr lang="ru-RU" dirty="0">
                <a:solidFill>
                  <a:srgbClr val="000000"/>
                </a:solidFill>
                <a:latin typeface="Times New Roman" panose="02020603050405020304" pitchFamily="18" charset="0"/>
              </a:rPr>
              <a:t> та за </a:t>
            </a:r>
            <a:r>
              <a:rPr lang="ru-RU" dirty="0" err="1">
                <a:solidFill>
                  <a:srgbClr val="000000"/>
                </a:solidFill>
                <a:latin typeface="Times New Roman" panose="02020603050405020304" pitchFamily="18" charset="0"/>
              </a:rPr>
              <a:t>визначений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період</a:t>
            </a:r>
            <a:r>
              <a:rPr lang="ru-RU" dirty="0">
                <a:solidFill>
                  <a:srgbClr val="000000"/>
                </a:solidFill>
                <a:latin typeface="Times New Roman" panose="02020603050405020304" pitchFamily="18" charset="0"/>
              </a:rPr>
              <a:t> часу. </a:t>
            </a:r>
          </a:p>
          <a:p>
            <a:endParaRPr lang="uk-UA" i="1" dirty="0">
              <a:solidFill>
                <a:srgbClr val="000000"/>
              </a:solidFill>
              <a:latin typeface="Times New Roman" panose="02020603050405020304" pitchFamily="18" charset="0"/>
            </a:endParaRPr>
          </a:p>
          <a:p>
            <a:r>
              <a:rPr lang="uk-UA" i="1" dirty="0">
                <a:solidFill>
                  <a:srgbClr val="000000"/>
                </a:solidFill>
                <a:latin typeface="Times New Roman" panose="02020603050405020304" pitchFamily="18" charset="0"/>
              </a:rPr>
              <a:t>Технологія </a:t>
            </a:r>
            <a:r>
              <a:rPr lang="uk-UA" dirty="0">
                <a:solidFill>
                  <a:srgbClr val="000000"/>
                </a:solidFill>
                <a:latin typeface="Times New Roman" panose="02020603050405020304" pitchFamily="18" charset="0"/>
              </a:rPr>
              <a:t>– це взаємозв’язок кваліфікованих навичок, обладнання, інфраструктури, інструментів і відповідних технічних знань, необхідних для виконання виробничо-господарської діяльності, в рамках якої відбуваються бажані зміни, пов’язані з матеріально-технічними, фінансовими та людськими ресурсами. </a:t>
            </a:r>
            <a:endParaRPr lang="uk-UA" dirty="0"/>
          </a:p>
        </p:txBody>
      </p:sp>
    </p:spTree>
    <p:extLst>
      <p:ext uri="{BB962C8B-B14F-4D97-AF65-F5344CB8AC3E}">
        <p14:creationId xmlns:p14="http://schemas.microsoft.com/office/powerpoint/2010/main" val="369519137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950C8C9-E5C8-47CF-AFA0-345FC2D13BA5}"/>
              </a:ext>
            </a:extLst>
          </p:cNvPr>
          <p:cNvSpPr/>
          <p:nvPr/>
        </p:nvSpPr>
        <p:spPr>
          <a:xfrm>
            <a:off x="1615440" y="1720840"/>
            <a:ext cx="8554720" cy="2862322"/>
          </a:xfrm>
          <a:prstGeom prst="rect">
            <a:avLst/>
          </a:prstGeom>
        </p:spPr>
        <p:txBody>
          <a:bodyPr wrap="square">
            <a:spAutoFit/>
          </a:bodyPr>
          <a:lstStyle/>
          <a:p>
            <a:r>
              <a:rPr lang="uk-UA" i="1" dirty="0">
                <a:solidFill>
                  <a:srgbClr val="000000"/>
                </a:solidFill>
                <a:latin typeface="Times New Roman" panose="02020603050405020304" pitchFamily="18" charset="0"/>
              </a:rPr>
              <a:t>Організаційна структура управління </a:t>
            </a:r>
            <a:r>
              <a:rPr lang="uk-UA" dirty="0">
                <a:solidFill>
                  <a:srgbClr val="000000"/>
                </a:solidFill>
                <a:latin typeface="Times New Roman" panose="02020603050405020304" pitchFamily="18" charset="0"/>
              </a:rPr>
              <a:t>повинна бути побудована таким чином, щоб взаємовідносини рівнів управління та видів робіт дозволяли найбільш ефективно досягати цілі підприємства. </a:t>
            </a:r>
          </a:p>
          <a:p>
            <a:endParaRPr lang="uk-UA" i="1" dirty="0">
              <a:solidFill>
                <a:srgbClr val="000000"/>
              </a:solidFill>
              <a:latin typeface="Times New Roman" panose="02020603050405020304" pitchFamily="18" charset="0"/>
            </a:endParaRPr>
          </a:p>
          <a:p>
            <a:r>
              <a:rPr lang="uk-UA" i="1" dirty="0">
                <a:solidFill>
                  <a:srgbClr val="000000"/>
                </a:solidFill>
                <a:latin typeface="Times New Roman" panose="02020603050405020304" pitchFamily="18" charset="0"/>
              </a:rPr>
              <a:t>Корпоративна культура управління </a:t>
            </a:r>
            <a:r>
              <a:rPr lang="uk-UA" dirty="0">
                <a:solidFill>
                  <a:srgbClr val="000000"/>
                </a:solidFill>
                <a:latin typeface="Times New Roman" panose="02020603050405020304" pitchFamily="18" charset="0"/>
              </a:rPr>
              <a:t>являє собою сукупність </a:t>
            </a:r>
            <a:r>
              <a:rPr lang="uk-UA" dirty="0" err="1">
                <a:solidFill>
                  <a:srgbClr val="000000"/>
                </a:solidFill>
                <a:latin typeface="Times New Roman" panose="02020603050405020304" pitchFamily="18" charset="0"/>
              </a:rPr>
              <a:t>зв’язків</a:t>
            </a:r>
            <a:r>
              <a:rPr lang="uk-UA" dirty="0">
                <a:solidFill>
                  <a:srgbClr val="000000"/>
                </a:solidFill>
                <a:latin typeface="Times New Roman" panose="02020603050405020304" pitchFamily="18" charset="0"/>
              </a:rPr>
              <a:t> між людьми в процесі здійснення ними спільної діяльності, яка ґрунтується на використанні досягнень науки управління. Культура управління дає змогу орієнтувати всі підрозділи підприємства та окремих працівників на досягнення спільних цілей, мобілізує їх ініціативу, поліпшує комунікаційні процеси, затверджує норми і принципи гуманістичної моралі, етики і права. </a:t>
            </a:r>
            <a:endParaRPr lang="uk-UA" dirty="0"/>
          </a:p>
        </p:txBody>
      </p:sp>
    </p:spTree>
    <p:extLst>
      <p:ext uri="{BB962C8B-B14F-4D97-AF65-F5344CB8AC3E}">
        <p14:creationId xmlns:p14="http://schemas.microsoft.com/office/powerpoint/2010/main" val="241307361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76F19E4-1081-4EF9-8EDF-F3606BB1D3F8}"/>
              </a:ext>
            </a:extLst>
          </p:cNvPr>
          <p:cNvSpPr/>
          <p:nvPr/>
        </p:nvSpPr>
        <p:spPr>
          <a:xfrm>
            <a:off x="1788160" y="2443818"/>
            <a:ext cx="8615680" cy="1477328"/>
          </a:xfrm>
          <a:prstGeom prst="rect">
            <a:avLst/>
          </a:prstGeom>
        </p:spPr>
        <p:txBody>
          <a:bodyPr wrap="square">
            <a:spAutoFit/>
          </a:bodyPr>
          <a:lstStyle/>
          <a:p>
            <a:r>
              <a:rPr lang="uk-UA" dirty="0">
                <a:solidFill>
                  <a:srgbClr val="000000"/>
                </a:solidFill>
                <a:latin typeface="Times New Roman" panose="02020603050405020304" pitchFamily="18" charset="0"/>
              </a:rPr>
              <a:t>Для забезпечення ефективної господарської діяльності підприємства необхідно проводити аналіз внутрігосподарських показників діяльності, зовнішнього середовища і умов функціонування підприємства. Для підтримки фінансової стабільності необхідний постійний моніторинг як внутрішніх, так і зовнішніх факторів його функціонування. </a:t>
            </a:r>
            <a:endParaRPr lang="uk-UA" dirty="0"/>
          </a:p>
        </p:txBody>
      </p:sp>
    </p:spTree>
    <p:extLst>
      <p:ext uri="{BB962C8B-B14F-4D97-AF65-F5344CB8AC3E}">
        <p14:creationId xmlns:p14="http://schemas.microsoft.com/office/powerpoint/2010/main" val="250027187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83347E5-CC19-44D1-A921-A5209482993E}"/>
              </a:ext>
            </a:extLst>
          </p:cNvPr>
          <p:cNvSpPr/>
          <p:nvPr/>
        </p:nvSpPr>
        <p:spPr>
          <a:xfrm>
            <a:off x="1584960" y="1738352"/>
            <a:ext cx="9347200" cy="2862322"/>
          </a:xfrm>
          <a:prstGeom prst="rect">
            <a:avLst/>
          </a:prstGeom>
        </p:spPr>
        <p:txBody>
          <a:bodyPr wrap="square">
            <a:spAutoFit/>
          </a:bodyPr>
          <a:lstStyle/>
          <a:p>
            <a:r>
              <a:rPr lang="uk-UA" dirty="0">
                <a:solidFill>
                  <a:srgbClr val="000000"/>
                </a:solidFill>
                <a:latin typeface="Times New Roman" panose="02020603050405020304" pitchFamily="18" charset="0"/>
              </a:rPr>
              <a:t>При досліджені мікро- та макроекономічних чинників впливу на діяльність підприємства на ринку використовуються різні методи стратегічного планування, одним з яких є </a:t>
            </a:r>
            <a:r>
              <a:rPr lang="en-US" dirty="0">
                <a:solidFill>
                  <a:srgbClr val="000000"/>
                </a:solidFill>
                <a:latin typeface="Times New Roman" panose="02020603050405020304" pitchFamily="18" charset="0"/>
              </a:rPr>
              <a:t>SWOT-</a:t>
            </a:r>
            <a:r>
              <a:rPr lang="uk-UA" dirty="0">
                <a:solidFill>
                  <a:srgbClr val="000000"/>
                </a:solidFill>
                <a:latin typeface="Times New Roman" panose="02020603050405020304" pitchFamily="18" charset="0"/>
              </a:rPr>
              <a:t>аналіз. Результатом здійснення </a:t>
            </a:r>
            <a:r>
              <a:rPr lang="en-US" dirty="0">
                <a:solidFill>
                  <a:srgbClr val="000000"/>
                </a:solidFill>
                <a:latin typeface="Times New Roman" panose="02020603050405020304" pitchFamily="18" charset="0"/>
              </a:rPr>
              <a:t>SWOT-</a:t>
            </a:r>
            <a:r>
              <a:rPr lang="uk-UA" dirty="0">
                <a:solidFill>
                  <a:srgbClr val="000000"/>
                </a:solidFill>
                <a:latin typeface="Times New Roman" panose="02020603050405020304" pitchFamily="18" charset="0"/>
              </a:rPr>
              <a:t>аналізу є побудова зведеної матриці, яка дозволяє здійснити аналіз та вибір стратегії діяльності. Вибір та аналіз стратегічних альтернатив базується на порівнянні різних варіантів і вибору найбільш ефективних з них. </a:t>
            </a:r>
          </a:p>
          <a:p>
            <a:r>
              <a:rPr lang="ru-RU" dirty="0">
                <a:solidFill>
                  <a:srgbClr val="000000"/>
                </a:solidFill>
                <a:latin typeface="Times New Roman" panose="02020603050405020304" pitchFamily="18" charset="0"/>
              </a:rPr>
              <a:t>Таким чином, </a:t>
            </a:r>
            <a:r>
              <a:rPr lang="ru-RU" dirty="0" err="1">
                <a:solidFill>
                  <a:srgbClr val="000000"/>
                </a:solidFill>
                <a:latin typeface="Times New Roman" panose="02020603050405020304" pitchFamily="18" charset="0"/>
              </a:rPr>
              <a:t>останній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етап</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стратегічного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завершується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вибором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стратегії</a:t>
            </a:r>
            <a:r>
              <a:rPr lang="ru-RU" dirty="0">
                <a:solidFill>
                  <a:srgbClr val="000000"/>
                </a:solidFill>
                <a:latin typeface="Times New Roman" panose="02020603050405020304" pitchFamily="18" charset="0"/>
              </a:rPr>
              <a:t> з </a:t>
            </a:r>
            <a:r>
              <a:rPr lang="ru-RU" dirty="0" err="1">
                <a:solidFill>
                  <a:srgbClr val="000000"/>
                </a:solidFill>
                <a:latin typeface="Times New Roman" panose="02020603050405020304" pitchFamily="18" charset="0"/>
              </a:rPr>
              <a:t>врахуванням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рівня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ризику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впливу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власників</a:t>
            </a:r>
            <a:r>
              <a:rPr lang="ru-RU" dirty="0">
                <a:solidFill>
                  <a:srgbClr val="000000"/>
                </a:solidFill>
                <a:latin typeface="Times New Roman" panose="02020603050405020304" pitchFamily="18" charset="0"/>
              </a:rPr>
              <a:t> та фактору часу. </a:t>
            </a:r>
            <a:r>
              <a:rPr lang="ru-RU" dirty="0" err="1">
                <a:solidFill>
                  <a:srgbClr val="000000"/>
                </a:solidFill>
                <a:latin typeface="Times New Roman" panose="02020603050405020304" pitchFamily="18" charset="0"/>
              </a:rPr>
              <a:t>Кінцевим</a:t>
            </a:r>
            <a:r>
              <a:rPr lang="ru-RU" dirty="0">
                <a:solidFill>
                  <a:srgbClr val="000000"/>
                </a:solidFill>
                <a:latin typeface="Times New Roman" panose="02020603050405020304" pitchFamily="18" charset="0"/>
              </a:rPr>
              <a:t> результатом </a:t>
            </a:r>
            <a:r>
              <a:rPr lang="ru-RU" dirty="0" err="1">
                <a:solidFill>
                  <a:srgbClr val="000000"/>
                </a:solidFill>
                <a:latin typeface="Times New Roman" panose="02020603050405020304" pitchFamily="18" charset="0"/>
              </a:rPr>
              <a:t>стратегічного</a:t>
            </a:r>
            <a:r>
              <a:rPr lang="ru-RU" dirty="0">
                <a:solidFill>
                  <a:srgbClr val="000000"/>
                </a:solidFill>
                <a:latin typeface="Times New Roman" panose="02020603050405020304" pitchFamily="18" charset="0"/>
              </a:rPr>
              <a:t> </a:t>
            </a:r>
            <a:r>
              <a:rPr lang="uk-UA" dirty="0">
                <a:latin typeface="Times New Roman" panose="02020603050405020304" pitchFamily="18" charset="0"/>
              </a:rPr>
              <a:t>планування є конкретні рішення, кількісні показники (рівень прибутку, обсяги реалізації, розмір витрат), які конкретизуються для кожного підрозділу підприємства в якості цілей їх діяльності. </a:t>
            </a:r>
            <a:endParaRPr lang="uk-UA" dirty="0"/>
          </a:p>
        </p:txBody>
      </p:sp>
    </p:spTree>
    <p:extLst>
      <p:ext uri="{BB962C8B-B14F-4D97-AF65-F5344CB8AC3E}">
        <p14:creationId xmlns:p14="http://schemas.microsoft.com/office/powerpoint/2010/main" val="3780384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813A9D4-A041-4D08-AF20-1B1A9FB366D5}"/>
              </a:ext>
            </a:extLst>
          </p:cNvPr>
          <p:cNvSpPr/>
          <p:nvPr/>
        </p:nvSpPr>
        <p:spPr>
          <a:xfrm>
            <a:off x="1938337" y="2828835"/>
            <a:ext cx="8315325" cy="1200329"/>
          </a:xfrm>
          <a:prstGeom prst="rect">
            <a:avLst/>
          </a:prstGeom>
        </p:spPr>
        <p:txBody>
          <a:bodyPr wrap="square">
            <a:spAutoFit/>
          </a:bodyPr>
          <a:lstStyle/>
          <a:p>
            <a:r>
              <a:rPr lang="uk-UA" dirty="0">
                <a:solidFill>
                  <a:srgbClr val="000000"/>
                </a:solidFill>
                <a:latin typeface="Times New Roman" panose="02020603050405020304" pitchFamily="18" charset="0"/>
              </a:rPr>
              <a:t>2) планування являє собою послідовний процес, завдяки реалізації якого визначають стратегічні, тактичні й оперативні цілі такої діяльності, формується та реалізується комплекс взаємопов’язаних заходів управлінського впливу задля оптимізації процесу досягнення цілей. </a:t>
            </a:r>
            <a:endParaRPr lang="uk-UA" dirty="0"/>
          </a:p>
        </p:txBody>
      </p:sp>
    </p:spTree>
    <p:extLst>
      <p:ext uri="{BB962C8B-B14F-4D97-AF65-F5344CB8AC3E}">
        <p14:creationId xmlns:p14="http://schemas.microsoft.com/office/powerpoint/2010/main" val="10115878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FFEA055-D3EF-4824-9F3F-BB73CC5D04D5}"/>
              </a:ext>
            </a:extLst>
          </p:cNvPr>
          <p:cNvSpPr/>
          <p:nvPr/>
        </p:nvSpPr>
        <p:spPr>
          <a:xfrm>
            <a:off x="1645920" y="488295"/>
            <a:ext cx="8422640" cy="646331"/>
          </a:xfrm>
          <a:prstGeom prst="rect">
            <a:avLst/>
          </a:prstGeom>
        </p:spPr>
        <p:txBody>
          <a:bodyPr wrap="square">
            <a:spAutoFit/>
          </a:bodyPr>
          <a:lstStyle/>
          <a:p>
            <a:pPr algn="ctr"/>
            <a:r>
              <a:rPr lang="uk-UA" b="1" dirty="0">
                <a:solidFill>
                  <a:srgbClr val="000000"/>
                </a:solidFill>
                <a:latin typeface="Times New Roman" panose="02020603050405020304" pitchFamily="18" charset="0"/>
              </a:rPr>
              <a:t>6. МЕТОДИ ПЛАНУВАННЯ </a:t>
            </a:r>
            <a:endParaRPr lang="uk-UA" dirty="0">
              <a:solidFill>
                <a:srgbClr val="000000"/>
              </a:solidFill>
              <a:latin typeface="Times New Roman" panose="02020603050405020304" pitchFamily="18" charset="0"/>
            </a:endParaRPr>
          </a:p>
          <a:p>
            <a:r>
              <a:rPr lang="ru-RU" dirty="0">
                <a:solidFill>
                  <a:srgbClr val="000000"/>
                </a:solidFill>
                <a:latin typeface="Times New Roman" panose="02020603050405020304" pitchFamily="18" charset="0"/>
              </a:rPr>
              <a:t>За </a:t>
            </a:r>
            <a:r>
              <a:rPr lang="ru-RU" dirty="0" err="1">
                <a:solidFill>
                  <a:srgbClr val="000000"/>
                </a:solidFill>
                <a:latin typeface="Times New Roman" panose="02020603050405020304" pitchFamily="18" charset="0"/>
              </a:rPr>
              <a:t>різними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класифікаційними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ознаками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розрізняють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такі</a:t>
            </a:r>
            <a:r>
              <a:rPr lang="ru-RU"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методи</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планування</a:t>
            </a:r>
            <a:r>
              <a:rPr lang="ru-RU" b="1" dirty="0">
                <a:solidFill>
                  <a:srgbClr val="000000"/>
                </a:solidFill>
                <a:latin typeface="Times New Roman" panose="02020603050405020304" pitchFamily="18" charset="0"/>
              </a:rPr>
              <a:t> </a:t>
            </a:r>
            <a:endParaRPr lang="uk-UA" dirty="0"/>
          </a:p>
        </p:txBody>
      </p:sp>
      <p:pic>
        <p:nvPicPr>
          <p:cNvPr id="3" name="Рисунок 2">
            <a:extLst>
              <a:ext uri="{FF2B5EF4-FFF2-40B4-BE49-F238E27FC236}">
                <a16:creationId xmlns:a16="http://schemas.microsoft.com/office/drawing/2014/main" id="{98B79A0E-9CBB-4637-968C-166E6E19DC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72080" y="1134626"/>
            <a:ext cx="6341335" cy="5784263"/>
          </a:xfrm>
          <a:prstGeom prst="rect">
            <a:avLst/>
          </a:prstGeom>
        </p:spPr>
      </p:pic>
    </p:spTree>
    <p:extLst>
      <p:ext uri="{BB962C8B-B14F-4D97-AF65-F5344CB8AC3E}">
        <p14:creationId xmlns:p14="http://schemas.microsoft.com/office/powerpoint/2010/main" val="5210136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A5CE32B-4AF8-4E3D-9737-7AF35E776BC5}"/>
              </a:ext>
            </a:extLst>
          </p:cNvPr>
          <p:cNvSpPr/>
          <p:nvPr/>
        </p:nvSpPr>
        <p:spPr>
          <a:xfrm>
            <a:off x="1838960" y="1765221"/>
            <a:ext cx="9001760" cy="2585323"/>
          </a:xfrm>
          <a:prstGeom prst="rect">
            <a:avLst/>
          </a:prstGeom>
        </p:spPr>
        <p:txBody>
          <a:bodyPr wrap="square">
            <a:spAutoFit/>
          </a:bodyPr>
          <a:lstStyle/>
          <a:p>
            <a:r>
              <a:rPr lang="ru-RU" b="1" dirty="0">
                <a:solidFill>
                  <a:srgbClr val="000000"/>
                </a:solidFill>
                <a:latin typeface="Times New Roman" panose="02020603050405020304" pitchFamily="18" charset="0"/>
              </a:rPr>
              <a:t>1. За </a:t>
            </a:r>
            <a:r>
              <a:rPr lang="ru-RU" b="1" dirty="0" err="1">
                <a:solidFill>
                  <a:srgbClr val="000000"/>
                </a:solidFill>
                <a:latin typeface="Times New Roman" panose="02020603050405020304" pitchFamily="18" charset="0"/>
              </a:rPr>
              <a:t>вихідною</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позицією</a:t>
            </a:r>
            <a:r>
              <a:rPr lang="ru-RU" b="1" dirty="0">
                <a:solidFill>
                  <a:srgbClr val="000000"/>
                </a:solidFill>
                <a:latin typeface="Times New Roman" panose="02020603050405020304" pitchFamily="18" charset="0"/>
              </a:rPr>
              <a:t> для </a:t>
            </a:r>
            <a:r>
              <a:rPr lang="ru-RU" b="1" dirty="0" err="1">
                <a:solidFill>
                  <a:srgbClr val="000000"/>
                </a:solidFill>
                <a:latin typeface="Times New Roman" panose="02020603050405020304" pitchFamily="18" charset="0"/>
              </a:rPr>
              <a:t>розробки</a:t>
            </a:r>
            <a:r>
              <a:rPr lang="ru-RU" b="1" dirty="0">
                <a:solidFill>
                  <a:srgbClr val="000000"/>
                </a:solidFill>
                <a:latin typeface="Times New Roman" panose="02020603050405020304" pitchFamily="18" charset="0"/>
              </a:rPr>
              <a:t> плану </a:t>
            </a:r>
            <a:r>
              <a:rPr lang="ru-RU" b="1" dirty="0" err="1">
                <a:solidFill>
                  <a:srgbClr val="000000"/>
                </a:solidFill>
                <a:latin typeface="Times New Roman" panose="02020603050405020304" pitchFamily="18" charset="0"/>
              </a:rPr>
              <a:t>розрізняють</a:t>
            </a:r>
            <a:r>
              <a:rPr lang="ru-RU" b="1" dirty="0">
                <a:solidFill>
                  <a:srgbClr val="000000"/>
                </a:solidFill>
                <a:latin typeface="Times New Roman" panose="02020603050405020304" pitchFamily="18" charset="0"/>
              </a:rPr>
              <a:t>: </a:t>
            </a:r>
            <a:endParaRPr lang="ru-RU" dirty="0">
              <a:solidFill>
                <a:srgbClr val="000000"/>
              </a:solidFill>
              <a:latin typeface="Times New Roman" panose="02020603050405020304" pitchFamily="18" charset="0"/>
            </a:endParaRP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ресурсний</a:t>
            </a:r>
            <a:r>
              <a:rPr lang="ru-RU" dirty="0">
                <a:solidFill>
                  <a:srgbClr val="000000"/>
                </a:solidFill>
                <a:latin typeface="Times New Roman" panose="02020603050405020304" pitchFamily="18" charset="0"/>
              </a:rPr>
              <a:t> метод – за </a:t>
            </a:r>
            <a:r>
              <a:rPr lang="ru-RU" dirty="0" err="1">
                <a:solidFill>
                  <a:srgbClr val="000000"/>
                </a:solidFill>
                <a:latin typeface="Times New Roman" panose="02020603050405020304" pitchFamily="18" charset="0"/>
              </a:rPr>
              <a:t>можливостями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виділений</a:t>
            </a:r>
            <a:r>
              <a:rPr lang="ru-RU" dirty="0">
                <a:solidFill>
                  <a:srgbClr val="000000"/>
                </a:solidFill>
                <a:latin typeface="Times New Roman" panose="02020603050405020304" pitchFamily="18" charset="0"/>
              </a:rPr>
              <a:t> за </a:t>
            </a:r>
            <a:r>
              <a:rPr lang="ru-RU" dirty="0" err="1">
                <a:solidFill>
                  <a:srgbClr val="000000"/>
                </a:solidFill>
                <a:latin typeface="Times New Roman" panose="02020603050405020304" pitchFamily="18" charset="0"/>
              </a:rPr>
              <a:t>ознакою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вихідна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позиція</a:t>
            </a:r>
            <a:r>
              <a:rPr lang="ru-RU" dirty="0">
                <a:solidFill>
                  <a:srgbClr val="000000"/>
                </a:solidFill>
                <a:latin typeface="Times New Roman" panose="02020603050405020304" pitchFamily="18" charset="0"/>
              </a:rPr>
              <a:t> для </a:t>
            </a:r>
            <a:r>
              <a:rPr lang="ru-RU" dirty="0" err="1">
                <a:solidFill>
                  <a:srgbClr val="000000"/>
                </a:solidFill>
                <a:latin typeface="Times New Roman" panose="02020603050405020304" pitchFamily="18" charset="0"/>
              </a:rPr>
              <a:t>розробки</a:t>
            </a:r>
            <a:r>
              <a:rPr lang="ru-RU" dirty="0">
                <a:solidFill>
                  <a:srgbClr val="000000"/>
                </a:solidFill>
                <a:latin typeface="Times New Roman" panose="02020603050405020304" pitchFamily="18" charset="0"/>
              </a:rPr>
              <a:t> плану», </a:t>
            </a:r>
            <a:r>
              <a:rPr lang="ru-RU" dirty="0" err="1">
                <a:solidFill>
                  <a:srgbClr val="000000"/>
                </a:solidFill>
                <a:latin typeface="Times New Roman" panose="02020603050405020304" pitchFamily="18" charset="0"/>
              </a:rPr>
              <a:t>із</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урахуванням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ринкових</a:t>
            </a:r>
            <a:r>
              <a:rPr lang="ru-RU" dirty="0">
                <a:solidFill>
                  <a:srgbClr val="000000"/>
                </a:solidFill>
                <a:latin typeface="Times New Roman" panose="02020603050405020304" pitchFamily="18" charset="0"/>
              </a:rPr>
              <a:t> умов </a:t>
            </a:r>
            <a:r>
              <a:rPr lang="ru-RU" dirty="0" err="1">
                <a:solidFill>
                  <a:srgbClr val="000000"/>
                </a:solidFill>
                <a:latin typeface="Times New Roman" panose="02020603050405020304" pitchFamily="18" charset="0"/>
              </a:rPr>
              <a:t>господарювання</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наявних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ресурсів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може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застосовуватись</a:t>
            </a:r>
            <a:r>
              <a:rPr lang="ru-RU" dirty="0">
                <a:solidFill>
                  <a:srgbClr val="000000"/>
                </a:solidFill>
                <a:latin typeface="Times New Roman" panose="02020603050405020304" pitchFamily="18" charset="0"/>
              </a:rPr>
              <a:t> за монопольного становища </a:t>
            </a:r>
            <a:r>
              <a:rPr lang="ru-RU" dirty="0" err="1">
                <a:solidFill>
                  <a:srgbClr val="000000"/>
                </a:solidFill>
                <a:latin typeface="Times New Roman" panose="02020603050405020304" pitchFamily="18" charset="0"/>
              </a:rPr>
              <a:t>підприємства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або</a:t>
            </a:r>
            <a:r>
              <a:rPr lang="ru-RU" dirty="0">
                <a:solidFill>
                  <a:srgbClr val="000000"/>
                </a:solidFill>
                <a:latin typeface="Times New Roman" panose="02020603050405020304" pitchFamily="18" charset="0"/>
              </a:rPr>
              <a:t> за </a:t>
            </a:r>
            <a:r>
              <a:rPr lang="ru-RU" dirty="0" err="1">
                <a:solidFill>
                  <a:srgbClr val="000000"/>
                </a:solidFill>
                <a:latin typeface="Times New Roman" panose="02020603050405020304" pitchFamily="18" charset="0"/>
              </a:rPr>
              <a:t>слабкої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конкуренції</a:t>
            </a:r>
            <a:r>
              <a:rPr lang="ru-RU" dirty="0">
                <a:solidFill>
                  <a:srgbClr val="000000"/>
                </a:solidFill>
                <a:latin typeface="Times New Roman" panose="02020603050405020304" pitchFamily="18" charset="0"/>
              </a:rPr>
              <a:t>; </a:t>
            </a:r>
          </a:p>
          <a:p>
            <a:r>
              <a:rPr lang="uk-UA" dirty="0">
                <a:solidFill>
                  <a:srgbClr val="000000"/>
                </a:solidFill>
                <a:latin typeface="Times New Roman" panose="02020603050405020304" pitchFamily="18" charset="0"/>
              </a:rPr>
              <a:t>- цільовий – за потребами; з посиленням конкурентної боротьби вихідною позицією, початковим моментом планування стають потреби ринку, попит на продукцію (послуги). Підприємство самостійно виконує цілепокладання, визначає цілі діяльності і для їх досягнення формує відповідні плани. </a:t>
            </a:r>
            <a:endParaRPr lang="uk-UA" dirty="0"/>
          </a:p>
        </p:txBody>
      </p:sp>
    </p:spTree>
    <p:extLst>
      <p:ext uri="{BB962C8B-B14F-4D97-AF65-F5344CB8AC3E}">
        <p14:creationId xmlns:p14="http://schemas.microsoft.com/office/powerpoint/2010/main" val="355578744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60670E0-ED86-4A68-9A87-597FC47A3530}"/>
              </a:ext>
            </a:extLst>
          </p:cNvPr>
          <p:cNvSpPr/>
          <p:nvPr/>
        </p:nvSpPr>
        <p:spPr>
          <a:xfrm>
            <a:off x="1442720" y="796836"/>
            <a:ext cx="9123680" cy="923330"/>
          </a:xfrm>
          <a:prstGeom prst="rect">
            <a:avLst/>
          </a:prstGeom>
        </p:spPr>
        <p:txBody>
          <a:bodyPr wrap="square">
            <a:spAutoFit/>
          </a:bodyPr>
          <a:lstStyle/>
          <a:p>
            <a:r>
              <a:rPr lang="ru-RU" b="1" dirty="0">
                <a:solidFill>
                  <a:srgbClr val="000000"/>
                </a:solidFill>
                <a:latin typeface="Times New Roman" panose="02020603050405020304" pitchFamily="18" charset="0"/>
              </a:rPr>
              <a:t>2. </a:t>
            </a:r>
            <a:r>
              <a:rPr lang="ru-RU" dirty="0">
                <a:solidFill>
                  <a:srgbClr val="000000"/>
                </a:solidFill>
                <a:latin typeface="Times New Roman" panose="02020603050405020304" pitchFamily="18" charset="0"/>
              </a:rPr>
              <a:t>За принципом </a:t>
            </a:r>
            <a:r>
              <a:rPr lang="ru-RU" dirty="0" err="1">
                <a:solidFill>
                  <a:srgbClr val="000000"/>
                </a:solidFill>
                <a:latin typeface="Times New Roman" panose="02020603050405020304" pitchFamily="18" charset="0"/>
              </a:rPr>
              <a:t>визначення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планових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показників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екстраполяція</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інтерполяція</a:t>
            </a:r>
            <a:r>
              <a:rPr lang="ru-RU" dirty="0">
                <a:solidFill>
                  <a:srgbClr val="000000"/>
                </a:solidFill>
                <a:latin typeface="Times New Roman" panose="02020603050405020304" pitchFamily="18" charset="0"/>
              </a:rPr>
              <a:t>. </a:t>
            </a:r>
          </a:p>
          <a:p>
            <a:r>
              <a:rPr lang="ru-RU" dirty="0" err="1">
                <a:solidFill>
                  <a:srgbClr val="000000"/>
                </a:solidFill>
                <a:latin typeface="Times New Roman" panose="02020603050405020304" pitchFamily="18" charset="0"/>
              </a:rPr>
              <a:t>Екстраполяція</a:t>
            </a:r>
            <a:r>
              <a:rPr lang="ru-RU" dirty="0">
                <a:solidFill>
                  <a:srgbClr val="000000"/>
                </a:solidFill>
                <a:latin typeface="Times New Roman" panose="02020603050405020304" pitchFamily="18" charset="0"/>
              </a:rPr>
              <a:t> – </a:t>
            </a:r>
            <a:r>
              <a:rPr lang="ru-RU" dirty="0" err="1">
                <a:solidFill>
                  <a:srgbClr val="000000"/>
                </a:solidFill>
                <a:latin typeface="Times New Roman" panose="02020603050405020304" pitchFamily="18" charset="0"/>
              </a:rPr>
              <a:t>наближене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визначення</a:t>
            </a:r>
            <a:r>
              <a:rPr lang="ru-RU" dirty="0">
                <a:solidFill>
                  <a:srgbClr val="000000"/>
                </a:solidFill>
                <a:latin typeface="Times New Roman" panose="02020603050405020304" pitchFamily="18" charset="0"/>
              </a:rPr>
              <a:t> за рядом </a:t>
            </a:r>
            <a:r>
              <a:rPr lang="ru-RU" dirty="0" err="1">
                <a:solidFill>
                  <a:srgbClr val="000000"/>
                </a:solidFill>
                <a:latin typeface="Times New Roman" panose="02020603050405020304" pitchFamily="18" charset="0"/>
              </a:rPr>
              <a:t>даних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функції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інших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її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значень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що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містяться</a:t>
            </a:r>
            <a:r>
              <a:rPr lang="ru-RU" dirty="0">
                <a:solidFill>
                  <a:srgbClr val="000000"/>
                </a:solidFill>
                <a:latin typeface="Times New Roman" panose="02020603050405020304" pitchFamily="18" charset="0"/>
              </a:rPr>
              <a:t> поза </a:t>
            </a:r>
            <a:r>
              <a:rPr lang="ru-RU" dirty="0" err="1">
                <a:solidFill>
                  <a:srgbClr val="000000"/>
                </a:solidFill>
                <a:latin typeface="Times New Roman" panose="02020603050405020304" pitchFamily="18" charset="0"/>
              </a:rPr>
              <a:t>цим</a:t>
            </a:r>
            <a:r>
              <a:rPr lang="ru-RU" dirty="0">
                <a:solidFill>
                  <a:srgbClr val="000000"/>
                </a:solidFill>
                <a:latin typeface="Times New Roman" panose="02020603050405020304" pitchFamily="18" charset="0"/>
              </a:rPr>
              <a:t> рядом </a:t>
            </a:r>
            <a:endParaRPr lang="uk-UA" dirty="0"/>
          </a:p>
        </p:txBody>
      </p:sp>
      <p:pic>
        <p:nvPicPr>
          <p:cNvPr id="3" name="Рисунок 2">
            <a:extLst>
              <a:ext uri="{FF2B5EF4-FFF2-40B4-BE49-F238E27FC236}">
                <a16:creationId xmlns:a16="http://schemas.microsoft.com/office/drawing/2014/main" id="{44566112-EF93-40AD-B9B1-D350F15C2F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6480" y="1814344"/>
            <a:ext cx="6736080" cy="2812609"/>
          </a:xfrm>
          <a:prstGeom prst="rect">
            <a:avLst/>
          </a:prstGeom>
        </p:spPr>
      </p:pic>
      <p:pic>
        <p:nvPicPr>
          <p:cNvPr id="4" name="Рисунок 3">
            <a:extLst>
              <a:ext uri="{FF2B5EF4-FFF2-40B4-BE49-F238E27FC236}">
                <a16:creationId xmlns:a16="http://schemas.microsoft.com/office/drawing/2014/main" id="{BF7A1A78-73BE-416D-B7D3-4916251C3A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16480" y="4626953"/>
            <a:ext cx="6736079" cy="631825"/>
          </a:xfrm>
          <a:prstGeom prst="rect">
            <a:avLst/>
          </a:prstGeom>
        </p:spPr>
      </p:pic>
    </p:spTree>
    <p:extLst>
      <p:ext uri="{BB962C8B-B14F-4D97-AF65-F5344CB8AC3E}">
        <p14:creationId xmlns:p14="http://schemas.microsoft.com/office/powerpoint/2010/main" val="11028301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960718E-A0B4-4046-950D-CB2B4A476690}"/>
              </a:ext>
            </a:extLst>
          </p:cNvPr>
          <p:cNvSpPr/>
          <p:nvPr/>
        </p:nvSpPr>
        <p:spPr>
          <a:xfrm>
            <a:off x="1630680" y="1750259"/>
            <a:ext cx="8930640" cy="2862322"/>
          </a:xfrm>
          <a:prstGeom prst="rect">
            <a:avLst/>
          </a:prstGeom>
        </p:spPr>
        <p:txBody>
          <a:bodyPr wrap="square">
            <a:spAutoFit/>
          </a:bodyPr>
          <a:lstStyle/>
          <a:p>
            <a:r>
              <a:rPr lang="ru-RU" dirty="0">
                <a:solidFill>
                  <a:srgbClr val="000000"/>
                </a:solidFill>
                <a:latin typeface="Times New Roman" panose="02020603050405020304" pitchFamily="18" charset="0"/>
              </a:rPr>
              <a:t>За </a:t>
            </a:r>
            <a:r>
              <a:rPr lang="ru-RU" dirty="0" err="1">
                <a:solidFill>
                  <a:srgbClr val="000000"/>
                </a:solidFill>
                <a:latin typeface="Times New Roman" panose="02020603050405020304" pitchFamily="18" charset="0"/>
              </a:rPr>
              <a:t>допомогою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цього</a:t>
            </a:r>
            <a:r>
              <a:rPr lang="ru-RU" dirty="0">
                <a:solidFill>
                  <a:srgbClr val="000000"/>
                </a:solidFill>
                <a:latin typeface="Times New Roman" panose="02020603050405020304" pitchFamily="18" charset="0"/>
              </a:rPr>
              <a:t> методу </a:t>
            </a:r>
            <a:r>
              <a:rPr lang="ru-RU" dirty="0" err="1">
                <a:solidFill>
                  <a:srgbClr val="000000"/>
                </a:solidFill>
                <a:latin typeface="Times New Roman" panose="02020603050405020304" pitchFamily="18" charset="0"/>
              </a:rPr>
              <a:t>можливо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поширювати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висновки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одержані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щодо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однієї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частини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певної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системи</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іншу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частину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тієї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самої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системи</a:t>
            </a:r>
            <a:r>
              <a:rPr lang="ru-RU" dirty="0">
                <a:solidFill>
                  <a:srgbClr val="000000"/>
                </a:solidFill>
                <a:latin typeface="Times New Roman" panose="02020603050405020304" pitchFamily="18" charset="0"/>
              </a:rPr>
              <a:t>. </a:t>
            </a:r>
          </a:p>
          <a:p>
            <a:r>
              <a:rPr lang="uk-UA" dirty="0">
                <a:solidFill>
                  <a:srgbClr val="000000"/>
                </a:solidFill>
                <a:latin typeface="Times New Roman" panose="02020603050405020304" pitchFamily="18" charset="0"/>
              </a:rPr>
              <a:t>За монопольного становища, відсутності загрози з боку конкурентів, підприємство може сподіватися, що розвиток у майбутньому відбуватиметься зі збереженням тих самих тенденцій. Відтак проміжні та кінцеві (на кінець планового періоду) значення планових показників визначають методом екстраполяції. </a:t>
            </a:r>
          </a:p>
          <a:p>
            <a:r>
              <a:rPr lang="uk-UA" dirty="0">
                <a:latin typeface="Times New Roman" panose="02020603050405020304" pitchFamily="18" charset="0"/>
                <a:cs typeface="Times New Roman" panose="02020603050405020304" pitchFamily="18" charset="0"/>
              </a:rPr>
              <a:t>При екстраполяційному методі планування проміжні і кінцеві значення планових показників визначаються на основі їхньої динаміки в минулому з припущенням того, що темпи і пропорції, що їх досягнуть на момент розробки плану, буде збережено і в майбутньому. </a:t>
            </a:r>
          </a:p>
        </p:txBody>
      </p:sp>
    </p:spTree>
    <p:extLst>
      <p:ext uri="{BB962C8B-B14F-4D97-AF65-F5344CB8AC3E}">
        <p14:creationId xmlns:p14="http://schemas.microsoft.com/office/powerpoint/2010/main" val="151659072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8076544-7DAC-4FD4-9B7A-908181B5C1B4}"/>
              </a:ext>
            </a:extLst>
          </p:cNvPr>
          <p:cNvSpPr/>
          <p:nvPr/>
        </p:nvSpPr>
        <p:spPr>
          <a:xfrm>
            <a:off x="1336040" y="1821379"/>
            <a:ext cx="9519920" cy="1754326"/>
          </a:xfrm>
          <a:prstGeom prst="rect">
            <a:avLst/>
          </a:prstGeom>
        </p:spPr>
        <p:txBody>
          <a:bodyPr wrap="square">
            <a:spAutoFit/>
          </a:bodyPr>
          <a:lstStyle/>
          <a:p>
            <a:r>
              <a:rPr lang="uk-UA" dirty="0">
                <a:solidFill>
                  <a:srgbClr val="000000"/>
                </a:solidFill>
                <a:latin typeface="Times New Roman" panose="02020603050405020304" pitchFamily="18" charset="0"/>
              </a:rPr>
              <a:t>Принципово протилежним є інтерполяційний метод. Інтерполяція – 1) у математиці – спосіб, за допомогою якого за таблицею, що містить деякі числові дані, можливо знайти проміжні результати, яких немає безпосередньо в таблиці; 2) у статистиці – спосіб математичного обґрунтування невідомих значень динамічного ряду за допомогою сусідніх даних ряду або на основі встановленого взаємозв’язку інтерпольованого явища з іншими, кількісний вираз яких відомий.</a:t>
            </a:r>
            <a:endParaRPr lang="uk-UA" dirty="0"/>
          </a:p>
        </p:txBody>
      </p:sp>
    </p:spTree>
    <p:extLst>
      <p:ext uri="{BB962C8B-B14F-4D97-AF65-F5344CB8AC3E}">
        <p14:creationId xmlns:p14="http://schemas.microsoft.com/office/powerpoint/2010/main" val="212912754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14C5ECF3-746F-498C-A660-1B24AD2232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36543" y="2031892"/>
            <a:ext cx="5642344" cy="2163730"/>
          </a:xfrm>
          <a:prstGeom prst="rect">
            <a:avLst/>
          </a:prstGeom>
        </p:spPr>
      </p:pic>
    </p:spTree>
    <p:extLst>
      <p:ext uri="{BB962C8B-B14F-4D97-AF65-F5344CB8AC3E}">
        <p14:creationId xmlns:p14="http://schemas.microsoft.com/office/powerpoint/2010/main" val="260022805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D07729B-4EF8-4948-AFC0-42FA15E8D04A}"/>
              </a:ext>
            </a:extLst>
          </p:cNvPr>
          <p:cNvSpPr/>
          <p:nvPr/>
        </p:nvSpPr>
        <p:spPr>
          <a:xfrm>
            <a:off x="2062480" y="2413338"/>
            <a:ext cx="7894320" cy="1754326"/>
          </a:xfrm>
          <a:prstGeom prst="rect">
            <a:avLst/>
          </a:prstGeom>
        </p:spPr>
        <p:txBody>
          <a:bodyPr wrap="square">
            <a:spAutoFit/>
          </a:bodyPr>
          <a:lstStyle/>
          <a:p>
            <a:r>
              <a:rPr lang="uk-UA" dirty="0">
                <a:solidFill>
                  <a:srgbClr val="000000"/>
                </a:solidFill>
                <a:latin typeface="Times New Roman" panose="02020603050405020304" pitchFamily="18" charset="0"/>
              </a:rPr>
              <a:t>Підприємство встановлює ціль для досягнення її в майбутньому і на цій підставі визначає тривалість планового періоду та проміжні планові показники. Тобто, на противагу поступальному рухові за екстраполяції, інтерполяційний метод передбачає зворотний рух – від встановленої мети та відповідного кінцевого значення планових показників до обчислення проміжних величин. </a:t>
            </a:r>
            <a:endParaRPr lang="uk-UA" dirty="0"/>
          </a:p>
        </p:txBody>
      </p:sp>
    </p:spTree>
    <p:extLst>
      <p:ext uri="{BB962C8B-B14F-4D97-AF65-F5344CB8AC3E}">
        <p14:creationId xmlns:p14="http://schemas.microsoft.com/office/powerpoint/2010/main" val="101776228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98F455C-C149-46BC-A8AB-3614DD12D0FC}"/>
              </a:ext>
            </a:extLst>
          </p:cNvPr>
          <p:cNvSpPr/>
          <p:nvPr/>
        </p:nvSpPr>
        <p:spPr>
          <a:xfrm>
            <a:off x="1930400" y="1373277"/>
            <a:ext cx="7995920" cy="1200329"/>
          </a:xfrm>
          <a:prstGeom prst="rect">
            <a:avLst/>
          </a:prstGeom>
        </p:spPr>
        <p:txBody>
          <a:bodyPr wrap="square">
            <a:spAutoFit/>
          </a:bodyPr>
          <a:lstStyle/>
          <a:p>
            <a:r>
              <a:rPr lang="ru-RU" b="1" dirty="0">
                <a:solidFill>
                  <a:srgbClr val="000000"/>
                </a:solidFill>
                <a:latin typeface="Times New Roman" panose="02020603050405020304" pitchFamily="18" charset="0"/>
              </a:rPr>
              <a:t>3. </a:t>
            </a:r>
            <a:r>
              <a:rPr lang="ru-RU" dirty="0">
                <a:solidFill>
                  <a:srgbClr val="000000"/>
                </a:solidFill>
                <a:latin typeface="Times New Roman" panose="02020603050405020304" pitchFamily="18" charset="0"/>
              </a:rPr>
              <a:t>За способом </a:t>
            </a:r>
            <a:r>
              <a:rPr lang="ru-RU" dirty="0" err="1">
                <a:solidFill>
                  <a:srgbClr val="000000"/>
                </a:solidFill>
                <a:latin typeface="Times New Roman" panose="02020603050405020304" pitchFamily="18" charset="0"/>
              </a:rPr>
              <a:t>розрахунку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планових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показників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розрізняють</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експериментально-статистичний</a:t>
            </a:r>
            <a:r>
              <a:rPr lang="ru-RU" dirty="0">
                <a:solidFill>
                  <a:srgbClr val="000000"/>
                </a:solidFill>
                <a:latin typeface="Times New Roman" panose="02020603050405020304" pitchFamily="18" charset="0"/>
              </a:rPr>
              <a:t> метод (</a:t>
            </a:r>
            <a:r>
              <a:rPr lang="ru-RU" dirty="0" err="1">
                <a:solidFill>
                  <a:srgbClr val="000000"/>
                </a:solidFill>
                <a:latin typeface="Times New Roman" panose="02020603050405020304" pitchFamily="18" charset="0"/>
              </a:rPr>
              <a:t>середніх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показників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що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передбачає</a:t>
            </a:r>
            <a:r>
              <a:rPr lang="ru-RU" dirty="0">
                <a:solidFill>
                  <a:srgbClr val="000000"/>
                </a:solidFill>
                <a:latin typeface="Times New Roman" panose="02020603050405020304" pitchFamily="18" charset="0"/>
              </a:rPr>
              <a:t> для </a:t>
            </a:r>
            <a:r>
              <a:rPr lang="ru-RU" dirty="0" err="1">
                <a:solidFill>
                  <a:srgbClr val="000000"/>
                </a:solidFill>
                <a:latin typeface="Times New Roman" panose="02020603050405020304" pitchFamily="18" charset="0"/>
              </a:rPr>
              <a:t>встановлення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планових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показників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використання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фактичних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статистичних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даних</a:t>
            </a:r>
            <a:r>
              <a:rPr lang="ru-RU" dirty="0">
                <a:solidFill>
                  <a:srgbClr val="000000"/>
                </a:solidFill>
                <a:latin typeface="Times New Roman" panose="02020603050405020304" pitchFamily="18" charset="0"/>
              </a:rPr>
              <a:t> за </a:t>
            </a:r>
            <a:r>
              <a:rPr lang="ru-RU" dirty="0" err="1">
                <a:solidFill>
                  <a:srgbClr val="000000"/>
                </a:solidFill>
                <a:latin typeface="Times New Roman" panose="02020603050405020304" pitchFamily="18" charset="0"/>
              </a:rPr>
              <a:t>попередні</a:t>
            </a:r>
            <a:r>
              <a:rPr lang="ru-RU" dirty="0">
                <a:solidFill>
                  <a:srgbClr val="000000"/>
                </a:solidFill>
                <a:latin typeface="Times New Roman" panose="02020603050405020304" pitchFamily="18" charset="0"/>
              </a:rPr>
              <a:t> роки, </a:t>
            </a:r>
            <a:r>
              <a:rPr lang="ru-RU" dirty="0" err="1">
                <a:solidFill>
                  <a:srgbClr val="000000"/>
                </a:solidFill>
                <a:latin typeface="Times New Roman" panose="02020603050405020304" pitchFamily="18" charset="0"/>
              </a:rPr>
              <a:t>розрахунок</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їх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середніх</a:t>
            </a:r>
            <a:r>
              <a:rPr lang="ru-RU" dirty="0">
                <a:solidFill>
                  <a:srgbClr val="000000"/>
                </a:solidFill>
                <a:latin typeface="Times New Roman" panose="02020603050405020304" pitchFamily="18" charset="0"/>
              </a:rPr>
              <a:t> величин; </a:t>
            </a:r>
            <a:endParaRPr lang="uk-UA" dirty="0"/>
          </a:p>
        </p:txBody>
      </p:sp>
      <p:sp>
        <p:nvSpPr>
          <p:cNvPr id="3" name="Прямоугольник 2">
            <a:extLst>
              <a:ext uri="{FF2B5EF4-FFF2-40B4-BE49-F238E27FC236}">
                <a16:creationId xmlns:a16="http://schemas.microsoft.com/office/drawing/2014/main" id="{9B882457-34F9-4743-AA45-41AF9677C5D1}"/>
              </a:ext>
            </a:extLst>
          </p:cNvPr>
          <p:cNvSpPr/>
          <p:nvPr/>
        </p:nvSpPr>
        <p:spPr>
          <a:xfrm>
            <a:off x="1930400" y="2491939"/>
            <a:ext cx="7995920" cy="2031325"/>
          </a:xfrm>
          <a:prstGeom prst="rect">
            <a:avLst/>
          </a:prstGeom>
        </p:spPr>
        <p:txBody>
          <a:bodyPr wrap="square">
            <a:spAutoFit/>
          </a:bodyPr>
          <a:lstStyle/>
          <a:p>
            <a:r>
              <a:rPr lang="uk-UA" dirty="0">
                <a:solidFill>
                  <a:srgbClr val="000000"/>
                </a:solidFill>
                <a:latin typeface="Times New Roman" panose="02020603050405020304" pitchFamily="18" charset="0"/>
              </a:rPr>
              <a:t>- факторний метод планування – є більш обґрунтованим, згідно з яким планові значення показників визначають на підставі розрахунків впливу найважливіших чинників, що обумовлюють зміни цих показників; </a:t>
            </a:r>
          </a:p>
          <a:p>
            <a:r>
              <a:rPr lang="uk-UA" dirty="0">
                <a:solidFill>
                  <a:srgbClr val="000000"/>
                </a:solidFill>
                <a:latin typeface="Times New Roman" panose="02020603050405020304" pitchFamily="18" charset="0"/>
              </a:rPr>
              <a:t>- нормативний метод – найбільш точний, суть якого полягає в тому, що планові показники розраховуються на підставі прогресивних норм використання ресурсів із врахуванням їхніх змін у результаті впровадження організаційно-технічних заходів у плановому періоді. </a:t>
            </a:r>
            <a:endParaRPr lang="uk-UA" dirty="0"/>
          </a:p>
        </p:txBody>
      </p:sp>
    </p:spTree>
    <p:extLst>
      <p:ext uri="{BB962C8B-B14F-4D97-AF65-F5344CB8AC3E}">
        <p14:creationId xmlns:p14="http://schemas.microsoft.com/office/powerpoint/2010/main" val="212079663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667CC1A-F507-452E-86D5-8194FCE08DAD}"/>
              </a:ext>
            </a:extLst>
          </p:cNvPr>
          <p:cNvSpPr/>
          <p:nvPr/>
        </p:nvSpPr>
        <p:spPr>
          <a:xfrm>
            <a:off x="1742440" y="1776443"/>
            <a:ext cx="8956040" cy="2862322"/>
          </a:xfrm>
          <a:prstGeom prst="rect">
            <a:avLst/>
          </a:prstGeom>
        </p:spPr>
        <p:txBody>
          <a:bodyPr wrap="square">
            <a:spAutoFit/>
          </a:bodyPr>
          <a:lstStyle/>
          <a:p>
            <a:r>
              <a:rPr lang="ru-RU" b="1" dirty="0">
                <a:solidFill>
                  <a:srgbClr val="000000"/>
                </a:solidFill>
                <a:latin typeface="Times New Roman" panose="02020603050405020304" pitchFamily="18" charset="0"/>
              </a:rPr>
              <a:t>4. </a:t>
            </a:r>
            <a:r>
              <a:rPr lang="ru-RU" dirty="0">
                <a:solidFill>
                  <a:srgbClr val="000000"/>
                </a:solidFill>
                <a:latin typeface="Times New Roman" panose="02020603050405020304" pitchFamily="18" charset="0"/>
              </a:rPr>
              <a:t>За </a:t>
            </a:r>
            <a:r>
              <a:rPr lang="ru-RU" dirty="0" err="1">
                <a:solidFill>
                  <a:srgbClr val="000000"/>
                </a:solidFill>
                <a:latin typeface="Times New Roman" panose="02020603050405020304" pitchFamily="18" charset="0"/>
              </a:rPr>
              <a:t>узгодженістю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ресурсів</a:t>
            </a:r>
            <a:r>
              <a:rPr lang="ru-RU" dirty="0">
                <a:solidFill>
                  <a:srgbClr val="000000"/>
                </a:solidFill>
                <a:latin typeface="Times New Roman" panose="02020603050405020304" pitchFamily="18" charset="0"/>
              </a:rPr>
              <a:t> і потреб </a:t>
            </a:r>
            <a:r>
              <a:rPr lang="ru-RU" dirty="0" err="1">
                <a:solidFill>
                  <a:srgbClr val="000000"/>
                </a:solidFill>
                <a:latin typeface="Times New Roman" panose="02020603050405020304" pitchFamily="18" charset="0"/>
              </a:rPr>
              <a:t>відокремлюють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балансовий</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матричний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методи</a:t>
            </a:r>
            <a:r>
              <a:rPr lang="ru-RU" dirty="0">
                <a:solidFill>
                  <a:srgbClr val="000000"/>
                </a:solidFill>
                <a:latin typeface="Times New Roman" panose="02020603050405020304" pitchFamily="18" charset="0"/>
              </a:rPr>
              <a:t>. </a:t>
            </a:r>
          </a:p>
          <a:p>
            <a:r>
              <a:rPr lang="uk-UA" dirty="0">
                <a:solidFill>
                  <a:srgbClr val="000000"/>
                </a:solidFill>
                <a:latin typeface="Times New Roman" panose="02020603050405020304" pitchFamily="18" charset="0"/>
              </a:rPr>
              <a:t>Взаємозв’язок потреб із необхідними ресурсами для їх реалізації забезпечується за допомогою балансового методу. Його суть полягає в розробці спеціальних таблиць-балансів, у одній частині яких із різним ступенем деталізації показують усі напрями витрат ресурсів згідно з потребами, а в другій – джерела надходжень цих ресурсів. Під час опрацювання балансу необхідно досягти тотожності між цими двома його частинами. Баланси на підприємстві розробляються для різних видів ресурсів (матеріальних, трудових, фінансових). </a:t>
            </a:r>
          </a:p>
          <a:p>
            <a:r>
              <a:rPr lang="ru-RU" dirty="0" err="1">
                <a:solidFill>
                  <a:srgbClr val="000000"/>
                </a:solidFill>
                <a:latin typeface="Times New Roman" panose="02020603050405020304" pitchFamily="18" charset="0"/>
              </a:rPr>
              <a:t>Матричний</a:t>
            </a:r>
            <a:r>
              <a:rPr lang="ru-RU" dirty="0">
                <a:solidFill>
                  <a:srgbClr val="000000"/>
                </a:solidFill>
                <a:latin typeface="Times New Roman" panose="02020603050405020304" pitchFamily="18" charset="0"/>
              </a:rPr>
              <a:t> метод </a:t>
            </a:r>
            <a:r>
              <a:rPr lang="ru-RU" dirty="0" err="1">
                <a:solidFill>
                  <a:srgbClr val="000000"/>
                </a:solidFill>
                <a:latin typeface="Times New Roman" panose="02020603050405020304" pitchFamily="18" charset="0"/>
              </a:rPr>
              <a:t>планування</a:t>
            </a:r>
            <a:r>
              <a:rPr lang="ru-RU" dirty="0">
                <a:solidFill>
                  <a:srgbClr val="000000"/>
                </a:solidFill>
                <a:latin typeface="Times New Roman" panose="02020603050405020304" pitchFamily="18" charset="0"/>
              </a:rPr>
              <a:t> є </a:t>
            </a:r>
            <a:r>
              <a:rPr lang="ru-RU" dirty="0" err="1">
                <a:solidFill>
                  <a:srgbClr val="000000"/>
                </a:solidFill>
                <a:latin typeface="Times New Roman" panose="02020603050405020304" pitchFamily="18" charset="0"/>
              </a:rPr>
              <a:t>подальшим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розвитком</a:t>
            </a:r>
            <a:r>
              <a:rPr lang="ru-RU" dirty="0">
                <a:solidFill>
                  <a:srgbClr val="000000"/>
                </a:solidFill>
                <a:latin typeface="Times New Roman" panose="02020603050405020304" pitchFamily="18" charset="0"/>
              </a:rPr>
              <a:t> балансового методу і </a:t>
            </a:r>
            <a:r>
              <a:rPr lang="ru-RU" dirty="0" err="1">
                <a:solidFill>
                  <a:srgbClr val="000000"/>
                </a:solidFill>
                <a:latin typeface="Times New Roman" panose="02020603050405020304" pitchFamily="18" charset="0"/>
              </a:rPr>
              <a:t>полягає</a:t>
            </a:r>
            <a:r>
              <a:rPr lang="ru-RU" dirty="0">
                <a:solidFill>
                  <a:srgbClr val="000000"/>
                </a:solidFill>
                <a:latin typeface="Times New Roman" panose="02020603050405020304" pitchFamily="18" charset="0"/>
              </a:rPr>
              <a:t> у </a:t>
            </a:r>
            <a:r>
              <a:rPr lang="ru-RU" dirty="0" err="1">
                <a:solidFill>
                  <a:srgbClr val="000000"/>
                </a:solidFill>
                <a:latin typeface="Times New Roman" panose="02020603050405020304" pitchFamily="18" charset="0"/>
              </a:rPr>
              <a:t>побудові</a:t>
            </a:r>
            <a:r>
              <a:rPr lang="ru-RU" dirty="0">
                <a:solidFill>
                  <a:srgbClr val="000000"/>
                </a:solidFill>
                <a:latin typeface="Times New Roman" panose="02020603050405020304" pitchFamily="18" charset="0"/>
              </a:rPr>
              <a:t> моделей </a:t>
            </a:r>
            <a:r>
              <a:rPr lang="ru-RU" dirty="0" err="1">
                <a:solidFill>
                  <a:srgbClr val="000000"/>
                </a:solidFill>
                <a:latin typeface="Times New Roman" panose="02020603050405020304" pitchFamily="18" charset="0"/>
              </a:rPr>
              <a:t>взаємозв’язків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між</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виробничими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підрозділами</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показниками</a:t>
            </a:r>
            <a:r>
              <a:rPr lang="ru-RU" dirty="0">
                <a:solidFill>
                  <a:srgbClr val="000000"/>
                </a:solidFill>
                <a:latin typeface="Times New Roman" panose="02020603050405020304" pitchFamily="18" charset="0"/>
              </a:rPr>
              <a:t> плану. </a:t>
            </a:r>
            <a:endParaRPr lang="uk-UA" dirty="0"/>
          </a:p>
        </p:txBody>
      </p:sp>
    </p:spTree>
    <p:extLst>
      <p:ext uri="{BB962C8B-B14F-4D97-AF65-F5344CB8AC3E}">
        <p14:creationId xmlns:p14="http://schemas.microsoft.com/office/powerpoint/2010/main" val="59268139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48986BE-4598-4404-8092-6856FFBC9CC7}"/>
              </a:ext>
            </a:extLst>
          </p:cNvPr>
          <p:cNvSpPr/>
          <p:nvPr/>
        </p:nvSpPr>
        <p:spPr>
          <a:xfrm>
            <a:off x="1828800" y="1997839"/>
            <a:ext cx="8991600" cy="2031325"/>
          </a:xfrm>
          <a:prstGeom prst="rect">
            <a:avLst/>
          </a:prstGeom>
        </p:spPr>
        <p:txBody>
          <a:bodyPr wrap="square">
            <a:spAutoFit/>
          </a:bodyPr>
          <a:lstStyle/>
          <a:p>
            <a:r>
              <a:rPr lang="uk-UA" b="1" dirty="0">
                <a:solidFill>
                  <a:srgbClr val="000000"/>
                </a:solidFill>
                <a:latin typeface="Times New Roman" panose="02020603050405020304" pitchFamily="18" charset="0"/>
              </a:rPr>
              <a:t>5. </a:t>
            </a:r>
            <a:r>
              <a:rPr lang="uk-UA" dirty="0">
                <a:solidFill>
                  <a:srgbClr val="000000"/>
                </a:solidFill>
                <a:latin typeface="Times New Roman" panose="02020603050405020304" pitchFamily="18" charset="0"/>
              </a:rPr>
              <a:t>За варіантністю планів методи планування бувають </a:t>
            </a:r>
            <a:r>
              <a:rPr lang="uk-UA" dirty="0" err="1">
                <a:solidFill>
                  <a:srgbClr val="000000"/>
                </a:solidFill>
                <a:latin typeface="Times New Roman" panose="02020603050405020304" pitchFamily="18" charset="0"/>
              </a:rPr>
              <a:t>одноваріантні</a:t>
            </a:r>
            <a:r>
              <a:rPr lang="uk-UA" dirty="0">
                <a:solidFill>
                  <a:srgbClr val="000000"/>
                </a:solidFill>
                <a:latin typeface="Times New Roman" panose="02020603050405020304" pitchFamily="18" charset="0"/>
              </a:rPr>
              <a:t> (інтуїтивні), </a:t>
            </a:r>
            <a:r>
              <a:rPr lang="uk-UA" dirty="0" err="1">
                <a:solidFill>
                  <a:srgbClr val="000000"/>
                </a:solidFill>
                <a:latin typeface="Times New Roman" panose="02020603050405020304" pitchFamily="18" charset="0"/>
              </a:rPr>
              <a:t>поліваріантні</a:t>
            </a:r>
            <a:r>
              <a:rPr lang="uk-UA" dirty="0">
                <a:solidFill>
                  <a:srgbClr val="000000"/>
                </a:solidFill>
                <a:latin typeface="Times New Roman" panose="02020603050405020304" pitchFamily="18" charset="0"/>
              </a:rPr>
              <a:t> та економіко-математичної оптимізації. </a:t>
            </a:r>
          </a:p>
          <a:p>
            <a:r>
              <a:rPr lang="ru-RU" dirty="0" err="1">
                <a:solidFill>
                  <a:srgbClr val="000000"/>
                </a:solidFill>
                <a:latin typeface="Times New Roman" panose="02020603050405020304" pitchFamily="18" charset="0"/>
              </a:rPr>
              <a:t>Одноваріантний</a:t>
            </a:r>
            <a:r>
              <a:rPr lang="ru-RU" dirty="0">
                <a:solidFill>
                  <a:srgbClr val="000000"/>
                </a:solidFill>
                <a:latin typeface="Times New Roman" panose="02020603050405020304" pitchFamily="18" charset="0"/>
              </a:rPr>
              <a:t> метод </a:t>
            </a:r>
            <a:r>
              <a:rPr lang="ru-RU" dirty="0" err="1">
                <a:solidFill>
                  <a:srgbClr val="000000"/>
                </a:solidFill>
                <a:latin typeface="Times New Roman" panose="02020603050405020304" pitchFamily="18" charset="0"/>
              </a:rPr>
              <a:t>планування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являє</a:t>
            </a:r>
            <a:r>
              <a:rPr lang="ru-RU" dirty="0">
                <a:solidFill>
                  <a:srgbClr val="000000"/>
                </a:solidFill>
                <a:latin typeface="Times New Roman" panose="02020603050405020304" pitchFamily="18" charset="0"/>
              </a:rPr>
              <a:t> собою метод </a:t>
            </a:r>
            <a:r>
              <a:rPr lang="ru-RU" dirty="0" err="1">
                <a:solidFill>
                  <a:srgbClr val="000000"/>
                </a:solidFill>
                <a:latin typeface="Times New Roman" panose="02020603050405020304" pitchFamily="18" charset="0"/>
              </a:rPr>
              <a:t>планування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що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розрахований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однією</a:t>
            </a:r>
            <a:r>
              <a:rPr lang="ru-RU" dirty="0">
                <a:solidFill>
                  <a:srgbClr val="000000"/>
                </a:solidFill>
                <a:latin typeface="Times New Roman" panose="02020603050405020304" pitchFamily="18" charset="0"/>
              </a:rPr>
              <a:t> з </a:t>
            </a:r>
            <a:r>
              <a:rPr lang="ru-RU" dirty="0" err="1">
                <a:solidFill>
                  <a:srgbClr val="000000"/>
                </a:solidFill>
                <a:latin typeface="Times New Roman" panose="02020603050405020304" pitchFamily="18" charset="0"/>
              </a:rPr>
              <a:t>науково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обґрунтованих</a:t>
            </a:r>
            <a:r>
              <a:rPr lang="ru-RU" dirty="0">
                <a:solidFill>
                  <a:srgbClr val="000000"/>
                </a:solidFill>
                <a:latin typeface="Times New Roman" panose="02020603050405020304" pitchFamily="18" charset="0"/>
              </a:rPr>
              <a:t> методик. </a:t>
            </a:r>
          </a:p>
          <a:p>
            <a:r>
              <a:rPr lang="ru-RU" dirty="0">
                <a:solidFill>
                  <a:srgbClr val="000000"/>
                </a:solidFill>
                <a:latin typeface="Times New Roman" panose="02020603050405020304" pitchFamily="18" charset="0"/>
              </a:rPr>
              <a:t>При </a:t>
            </a:r>
            <a:r>
              <a:rPr lang="ru-RU" dirty="0" err="1">
                <a:solidFill>
                  <a:srgbClr val="000000"/>
                </a:solidFill>
                <a:latin typeface="Times New Roman" panose="02020603050405020304" pitchFamily="18" charset="0"/>
              </a:rPr>
              <a:t>поліваріантному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методі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розглядається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декілька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варіантів</a:t>
            </a:r>
            <a:r>
              <a:rPr lang="ru-RU" dirty="0">
                <a:solidFill>
                  <a:srgbClr val="000000"/>
                </a:solidFill>
                <a:latin typeface="Times New Roman" panose="02020603050405020304" pitchFamily="18" charset="0"/>
              </a:rPr>
              <a:t> методик. </a:t>
            </a:r>
          </a:p>
          <a:p>
            <a:r>
              <a:rPr lang="ru-RU" dirty="0">
                <a:solidFill>
                  <a:srgbClr val="000000"/>
                </a:solidFill>
                <a:latin typeface="Times New Roman" panose="02020603050405020304" pitchFamily="18" charset="0"/>
              </a:rPr>
              <a:t>За </a:t>
            </a:r>
            <a:r>
              <a:rPr lang="ru-RU" dirty="0" err="1">
                <a:solidFill>
                  <a:srgbClr val="000000"/>
                </a:solidFill>
                <a:latin typeface="Times New Roman" panose="02020603050405020304" pitchFamily="18" charset="0"/>
              </a:rPr>
              <a:t>допомогою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методів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економіко-математичної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оптимізації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обирається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найбільш</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ефективний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варіант</a:t>
            </a:r>
            <a:r>
              <a:rPr lang="ru-RU" dirty="0">
                <a:solidFill>
                  <a:srgbClr val="000000"/>
                </a:solidFill>
                <a:latin typeface="Times New Roman" panose="02020603050405020304" pitchFamily="18" charset="0"/>
              </a:rPr>
              <a:t>. </a:t>
            </a:r>
            <a:endParaRPr lang="uk-UA" dirty="0"/>
          </a:p>
        </p:txBody>
      </p:sp>
    </p:spTree>
    <p:extLst>
      <p:ext uri="{BB962C8B-B14F-4D97-AF65-F5344CB8AC3E}">
        <p14:creationId xmlns:p14="http://schemas.microsoft.com/office/powerpoint/2010/main" val="2222192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C8E3E16-21FE-45B3-A9DA-5AC4D6E0D930}"/>
              </a:ext>
            </a:extLst>
          </p:cNvPr>
          <p:cNvSpPr/>
          <p:nvPr/>
        </p:nvSpPr>
        <p:spPr>
          <a:xfrm>
            <a:off x="2119313" y="1876425"/>
            <a:ext cx="7953374" cy="1200329"/>
          </a:xfrm>
          <a:prstGeom prst="rect">
            <a:avLst/>
          </a:prstGeom>
        </p:spPr>
        <p:txBody>
          <a:bodyPr wrap="square">
            <a:spAutoFit/>
          </a:bodyPr>
          <a:lstStyle/>
          <a:p>
            <a:r>
              <a:rPr lang="uk-UA" dirty="0">
                <a:solidFill>
                  <a:srgbClr val="000000"/>
                </a:solidFill>
                <a:latin typeface="Times New Roman" panose="02020603050405020304" pitchFamily="18" charset="0"/>
              </a:rPr>
              <a:t>Методологія планування базується на таких основних категоріях як показники, принципи, методи, стратегії, ресурси та технологія. Саме процес планування – це пошук найкращого взаємозв’язку всіх цих категорій між собою при прийнятті рішень у контурі управління. </a:t>
            </a:r>
          </a:p>
        </p:txBody>
      </p:sp>
    </p:spTree>
    <p:extLst>
      <p:ext uri="{BB962C8B-B14F-4D97-AF65-F5344CB8AC3E}">
        <p14:creationId xmlns:p14="http://schemas.microsoft.com/office/powerpoint/2010/main" val="140499980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4677A9F-59D5-4DCA-8E81-C186145A107F}"/>
              </a:ext>
            </a:extLst>
          </p:cNvPr>
          <p:cNvSpPr/>
          <p:nvPr/>
        </p:nvSpPr>
        <p:spPr>
          <a:xfrm>
            <a:off x="1884680" y="1828731"/>
            <a:ext cx="8422640" cy="2585323"/>
          </a:xfrm>
          <a:prstGeom prst="rect">
            <a:avLst/>
          </a:prstGeom>
        </p:spPr>
        <p:txBody>
          <a:bodyPr wrap="square">
            <a:spAutoFit/>
          </a:bodyPr>
          <a:lstStyle/>
          <a:p>
            <a:r>
              <a:rPr lang="ru-RU" b="1" dirty="0">
                <a:solidFill>
                  <a:srgbClr val="000000"/>
                </a:solidFill>
                <a:latin typeface="Times New Roman" panose="02020603050405020304" pitchFamily="18" charset="0"/>
              </a:rPr>
              <a:t>6. </a:t>
            </a:r>
            <a:r>
              <a:rPr lang="ru-RU" dirty="0">
                <a:solidFill>
                  <a:srgbClr val="000000"/>
                </a:solidFill>
                <a:latin typeface="Times New Roman" panose="02020603050405020304" pitchFamily="18" charset="0"/>
              </a:rPr>
              <a:t>За способом </a:t>
            </a:r>
            <a:r>
              <a:rPr lang="ru-RU" dirty="0" err="1">
                <a:solidFill>
                  <a:srgbClr val="000000"/>
                </a:solidFill>
                <a:latin typeface="Times New Roman" panose="02020603050405020304" pitchFamily="18" charset="0"/>
              </a:rPr>
              <a:t>виконання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розрахункових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операцій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існують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ручний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механізований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автоматизований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методи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планування</a:t>
            </a:r>
            <a:r>
              <a:rPr lang="ru-RU" dirty="0">
                <a:solidFill>
                  <a:srgbClr val="000000"/>
                </a:solidFill>
                <a:latin typeface="Times New Roman" panose="02020603050405020304" pitchFamily="18" charset="0"/>
              </a:rPr>
              <a:t>.</a:t>
            </a:r>
            <a:endParaRPr lang="uk-UA" sz="1600" b="0" i="0" u="none" strike="noStrike" baseline="0" dirty="0">
              <a:latin typeface="Times New Roman" panose="02020603050405020304" pitchFamily="18" charset="0"/>
            </a:endParaRPr>
          </a:p>
          <a:p>
            <a:r>
              <a:rPr lang="ru-RU" dirty="0" err="1">
                <a:latin typeface="Times New Roman" panose="02020603050405020304" pitchFamily="18" charset="0"/>
              </a:rPr>
              <a:t>Ручний</a:t>
            </a:r>
            <a:r>
              <a:rPr lang="ru-RU" dirty="0">
                <a:latin typeface="Times New Roman" panose="02020603050405020304" pitchFamily="18" charset="0"/>
              </a:rPr>
              <a:t> метод </a:t>
            </a:r>
            <a:r>
              <a:rPr lang="ru-RU" dirty="0" err="1">
                <a:latin typeface="Times New Roman" panose="02020603050405020304" pitchFamily="18" charset="0"/>
              </a:rPr>
              <a:t>планування</a:t>
            </a:r>
            <a:r>
              <a:rPr lang="ru-RU" dirty="0">
                <a:latin typeface="Times New Roman" panose="02020603050405020304" pitchFamily="18" charset="0"/>
              </a:rPr>
              <a:t> </a:t>
            </a:r>
            <a:r>
              <a:rPr lang="ru-RU" dirty="0" err="1">
                <a:latin typeface="Times New Roman" panose="02020603050405020304" pitchFamily="18" charset="0"/>
              </a:rPr>
              <a:t>реалізується</a:t>
            </a:r>
            <a:r>
              <a:rPr lang="ru-RU" dirty="0">
                <a:latin typeface="Times New Roman" panose="02020603050405020304" pitchFamily="18" charset="0"/>
              </a:rPr>
              <a:t> з </a:t>
            </a:r>
            <a:r>
              <a:rPr lang="ru-RU" dirty="0" err="1">
                <a:latin typeface="Times New Roman" panose="02020603050405020304" pitchFamily="18" charset="0"/>
              </a:rPr>
              <a:t>використанням</a:t>
            </a:r>
            <a:r>
              <a:rPr lang="ru-RU" dirty="0">
                <a:latin typeface="Times New Roman" panose="02020603050405020304" pitchFamily="18" charset="0"/>
              </a:rPr>
              <a:t> </a:t>
            </a:r>
            <a:r>
              <a:rPr lang="ru-RU" dirty="0" err="1">
                <a:latin typeface="Times New Roman" panose="02020603050405020304" pitchFamily="18" charset="0"/>
              </a:rPr>
              <a:t>простих</a:t>
            </a:r>
            <a:r>
              <a:rPr lang="ru-RU" dirty="0">
                <a:latin typeface="Times New Roman" panose="02020603050405020304" pitchFamily="18" charset="0"/>
              </a:rPr>
              <a:t> </a:t>
            </a:r>
            <a:r>
              <a:rPr lang="ru-RU" dirty="0" err="1">
                <a:latin typeface="Times New Roman" panose="02020603050405020304" pitchFamily="18" charset="0"/>
              </a:rPr>
              <a:t>засобів</a:t>
            </a:r>
            <a:r>
              <a:rPr lang="ru-RU" dirty="0">
                <a:latin typeface="Times New Roman" panose="02020603050405020304" pitchFamily="18" charset="0"/>
              </a:rPr>
              <a:t> для </a:t>
            </a:r>
            <a:r>
              <a:rPr lang="ru-RU" dirty="0" err="1">
                <a:latin typeface="Times New Roman" panose="02020603050405020304" pitchFamily="18" charset="0"/>
              </a:rPr>
              <a:t>розрахунку</a:t>
            </a:r>
            <a:r>
              <a:rPr lang="ru-RU" dirty="0">
                <a:latin typeface="Times New Roman" panose="02020603050405020304" pitchFamily="18" charset="0"/>
              </a:rPr>
              <a:t> (</a:t>
            </a:r>
            <a:r>
              <a:rPr lang="ru-RU" dirty="0" err="1">
                <a:latin typeface="Times New Roman" panose="02020603050405020304" pitchFamily="18" charset="0"/>
              </a:rPr>
              <a:t>наприклад</a:t>
            </a:r>
            <a:r>
              <a:rPr lang="ru-RU" dirty="0">
                <a:latin typeface="Times New Roman" panose="02020603050405020304" pitchFamily="18" charset="0"/>
              </a:rPr>
              <a:t>, за </a:t>
            </a:r>
            <a:r>
              <a:rPr lang="ru-RU" dirty="0" err="1">
                <a:latin typeface="Times New Roman" panose="02020603050405020304" pitchFamily="18" charset="0"/>
              </a:rPr>
              <a:t>допомогою</a:t>
            </a:r>
            <a:r>
              <a:rPr lang="ru-RU" dirty="0">
                <a:latin typeface="Times New Roman" panose="02020603050405020304" pitchFamily="18" charset="0"/>
              </a:rPr>
              <a:t> калькулятора). </a:t>
            </a:r>
          </a:p>
          <a:p>
            <a:r>
              <a:rPr lang="uk-UA" dirty="0">
                <a:latin typeface="Times New Roman" panose="02020603050405020304" pitchFamily="18" charset="0"/>
              </a:rPr>
              <a:t>Механізований метод планування передбачає використанням засобів (наприклад ПЕОМ), що автоматизують окремі планово-розрахункові операції і здійснюються при безпосередньому втручанні у цей процес працівника. </a:t>
            </a:r>
          </a:p>
          <a:p>
            <a:r>
              <a:rPr lang="ru-RU" dirty="0" err="1">
                <a:latin typeface="Times New Roman" panose="02020603050405020304" pitchFamily="18" charset="0"/>
              </a:rPr>
              <a:t>Автоматизований</a:t>
            </a:r>
            <a:r>
              <a:rPr lang="ru-RU" dirty="0">
                <a:latin typeface="Times New Roman" panose="02020603050405020304" pitchFamily="18" charset="0"/>
              </a:rPr>
              <a:t> метод </a:t>
            </a:r>
            <a:r>
              <a:rPr lang="ru-RU" dirty="0" err="1">
                <a:latin typeface="Times New Roman" panose="02020603050405020304" pitchFamily="18" charset="0"/>
              </a:rPr>
              <a:t>планування</a:t>
            </a:r>
            <a:r>
              <a:rPr lang="ru-RU" dirty="0">
                <a:latin typeface="Times New Roman" panose="02020603050405020304" pitchFamily="18" charset="0"/>
              </a:rPr>
              <a:t> </a:t>
            </a:r>
            <a:r>
              <a:rPr lang="ru-RU" dirty="0" err="1">
                <a:latin typeface="Times New Roman" panose="02020603050405020304" pitchFamily="18" charset="0"/>
              </a:rPr>
              <a:t>реалізується</a:t>
            </a:r>
            <a:r>
              <a:rPr lang="ru-RU" dirty="0">
                <a:latin typeface="Times New Roman" panose="02020603050405020304" pitchFamily="18" charset="0"/>
              </a:rPr>
              <a:t> за </a:t>
            </a:r>
            <a:r>
              <a:rPr lang="ru-RU" dirty="0" err="1">
                <a:latin typeface="Times New Roman" panose="02020603050405020304" pitchFamily="18" charset="0"/>
              </a:rPr>
              <a:t>допомогою</a:t>
            </a:r>
            <a:r>
              <a:rPr lang="ru-RU" dirty="0">
                <a:latin typeface="Times New Roman" panose="02020603050405020304" pitchFamily="18" charset="0"/>
              </a:rPr>
              <a:t> </a:t>
            </a:r>
            <a:r>
              <a:rPr lang="ru-RU" dirty="0" err="1">
                <a:latin typeface="Times New Roman" panose="02020603050405020304" pitchFamily="18" charset="0"/>
              </a:rPr>
              <a:t>засобів</a:t>
            </a:r>
            <a:r>
              <a:rPr lang="ru-RU" dirty="0">
                <a:latin typeface="Times New Roman" panose="02020603050405020304" pitchFamily="18" charset="0"/>
              </a:rPr>
              <a:t>, </a:t>
            </a:r>
            <a:r>
              <a:rPr lang="ru-RU" dirty="0" err="1">
                <a:latin typeface="Times New Roman" panose="02020603050405020304" pitchFamily="18" charset="0"/>
              </a:rPr>
              <a:t>що</a:t>
            </a:r>
            <a:r>
              <a:rPr lang="ru-RU" dirty="0">
                <a:latin typeface="Times New Roman" panose="02020603050405020304" pitchFamily="18" charset="0"/>
              </a:rPr>
              <a:t> </a:t>
            </a:r>
            <a:r>
              <a:rPr lang="ru-RU" dirty="0" err="1">
                <a:latin typeface="Times New Roman" panose="02020603050405020304" pitchFamily="18" charset="0"/>
              </a:rPr>
              <a:t>повністю</a:t>
            </a:r>
            <a:r>
              <a:rPr lang="ru-RU" dirty="0">
                <a:latin typeface="Times New Roman" panose="02020603050405020304" pitchFamily="18" charset="0"/>
              </a:rPr>
              <a:t> </a:t>
            </a:r>
            <a:r>
              <a:rPr lang="ru-RU" dirty="0" err="1">
                <a:latin typeface="Times New Roman" panose="02020603050405020304" pitchFamily="18" charset="0"/>
              </a:rPr>
              <a:t>автоматизують</a:t>
            </a:r>
            <a:r>
              <a:rPr lang="ru-RU" dirty="0">
                <a:latin typeface="Times New Roman" panose="02020603050405020304" pitchFamily="18" charset="0"/>
              </a:rPr>
              <a:t> </a:t>
            </a:r>
            <a:r>
              <a:rPr lang="ru-RU" dirty="0" err="1">
                <a:latin typeface="Times New Roman" panose="02020603050405020304" pitchFamily="18" charset="0"/>
              </a:rPr>
              <a:t>процес</a:t>
            </a:r>
            <a:r>
              <a:rPr lang="ru-RU" dirty="0">
                <a:latin typeface="Times New Roman" panose="02020603050405020304" pitchFamily="18" charset="0"/>
              </a:rPr>
              <a:t> </a:t>
            </a:r>
            <a:r>
              <a:rPr lang="ru-RU" dirty="0" err="1">
                <a:latin typeface="Times New Roman" panose="02020603050405020304" pitchFamily="18" charset="0"/>
              </a:rPr>
              <a:t>планування</a:t>
            </a:r>
            <a:r>
              <a:rPr lang="ru-RU" dirty="0">
                <a:latin typeface="Times New Roman" panose="02020603050405020304" pitchFamily="18" charset="0"/>
              </a:rPr>
              <a:t> (</a:t>
            </a:r>
            <a:r>
              <a:rPr lang="ru-RU" dirty="0" err="1">
                <a:latin typeface="Times New Roman" panose="02020603050405020304" pitchFamily="18" charset="0"/>
              </a:rPr>
              <a:t>автоматизовані</a:t>
            </a:r>
            <a:r>
              <a:rPr lang="ru-RU" dirty="0">
                <a:latin typeface="Times New Roman" panose="02020603050405020304" pitchFamily="18" charset="0"/>
              </a:rPr>
              <a:t> </a:t>
            </a:r>
            <a:r>
              <a:rPr lang="ru-RU" dirty="0" err="1">
                <a:latin typeface="Times New Roman" panose="02020603050405020304" pitchFamily="18" charset="0"/>
              </a:rPr>
              <a:t>системи</a:t>
            </a:r>
            <a:r>
              <a:rPr lang="ru-RU" dirty="0">
                <a:latin typeface="Times New Roman" panose="02020603050405020304" pitchFamily="18" charset="0"/>
              </a:rPr>
              <a:t> </a:t>
            </a:r>
            <a:r>
              <a:rPr lang="ru-RU" dirty="0" err="1">
                <a:latin typeface="Times New Roman" panose="02020603050405020304" pitchFamily="18" charset="0"/>
              </a:rPr>
              <a:t>управління</a:t>
            </a:r>
            <a:r>
              <a:rPr lang="ru-RU" dirty="0">
                <a:latin typeface="Times New Roman" panose="02020603050405020304" pitchFamily="18" charset="0"/>
              </a:rPr>
              <a:t>). </a:t>
            </a:r>
            <a:endParaRPr lang="uk-UA" dirty="0"/>
          </a:p>
        </p:txBody>
      </p:sp>
    </p:spTree>
    <p:extLst>
      <p:ext uri="{BB962C8B-B14F-4D97-AF65-F5344CB8AC3E}">
        <p14:creationId xmlns:p14="http://schemas.microsoft.com/office/powerpoint/2010/main" val="47108101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0235A73-E906-4740-9EC0-C12B85776CA7}"/>
              </a:ext>
            </a:extLst>
          </p:cNvPr>
          <p:cNvSpPr/>
          <p:nvPr/>
        </p:nvSpPr>
        <p:spPr>
          <a:xfrm>
            <a:off x="1645920" y="1633141"/>
            <a:ext cx="8900160" cy="2585323"/>
          </a:xfrm>
          <a:prstGeom prst="rect">
            <a:avLst/>
          </a:prstGeom>
        </p:spPr>
        <p:txBody>
          <a:bodyPr wrap="square">
            <a:spAutoFit/>
          </a:bodyPr>
          <a:lstStyle/>
          <a:p>
            <a:r>
              <a:rPr lang="ru-RU" b="1" dirty="0">
                <a:solidFill>
                  <a:srgbClr val="000000"/>
                </a:solidFill>
                <a:latin typeface="Times New Roman" panose="02020603050405020304" pitchFamily="18" charset="0"/>
              </a:rPr>
              <a:t>7. </a:t>
            </a:r>
            <a:r>
              <a:rPr lang="ru-RU" dirty="0">
                <a:solidFill>
                  <a:srgbClr val="000000"/>
                </a:solidFill>
                <a:latin typeface="Times New Roman" panose="02020603050405020304" pitchFamily="18" charset="0"/>
              </a:rPr>
              <a:t>За формою </a:t>
            </a:r>
            <a:r>
              <a:rPr lang="ru-RU" dirty="0" err="1">
                <a:solidFill>
                  <a:srgbClr val="000000"/>
                </a:solidFill>
                <a:latin typeface="Times New Roman" panose="02020603050405020304" pitchFamily="18" charset="0"/>
              </a:rPr>
              <a:t>подання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розрізняють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табличний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лінійно-графічний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логіко-структурний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сітковий</a:t>
            </a:r>
            <a:r>
              <a:rPr lang="ru-RU" dirty="0">
                <a:solidFill>
                  <a:srgbClr val="000000"/>
                </a:solidFill>
                <a:latin typeface="Times New Roman" panose="02020603050405020304" pitchFamily="18" charset="0"/>
              </a:rPr>
              <a:t>). </a:t>
            </a:r>
          </a:p>
          <a:p>
            <a:r>
              <a:rPr lang="ru-RU" dirty="0" err="1">
                <a:solidFill>
                  <a:srgbClr val="000000"/>
                </a:solidFill>
                <a:latin typeface="Times New Roman" panose="02020603050405020304" pitchFamily="18" charset="0"/>
              </a:rPr>
              <a:t>Табличний</a:t>
            </a:r>
            <a:r>
              <a:rPr lang="ru-RU" dirty="0">
                <a:solidFill>
                  <a:srgbClr val="000000"/>
                </a:solidFill>
                <a:latin typeface="Times New Roman" panose="02020603050405020304" pitchFamily="18" charset="0"/>
              </a:rPr>
              <a:t> метод </a:t>
            </a:r>
            <a:r>
              <a:rPr lang="ru-RU" dirty="0" err="1">
                <a:solidFill>
                  <a:srgbClr val="000000"/>
                </a:solidFill>
                <a:latin typeface="Times New Roman" panose="02020603050405020304" pitchFamily="18" charset="0"/>
              </a:rPr>
              <a:t>планування</a:t>
            </a:r>
            <a:r>
              <a:rPr lang="ru-RU" dirty="0">
                <a:solidFill>
                  <a:srgbClr val="000000"/>
                </a:solidFill>
                <a:latin typeface="Times New Roman" panose="02020603050405020304" pitchFamily="18" charset="0"/>
              </a:rPr>
              <a:t> – метод при </a:t>
            </a:r>
            <a:r>
              <a:rPr lang="ru-RU" dirty="0" err="1">
                <a:solidFill>
                  <a:srgbClr val="000000"/>
                </a:solidFill>
                <a:latin typeface="Times New Roman" panose="02020603050405020304" pitchFamily="18" charset="0"/>
              </a:rPr>
              <a:t>якому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планові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показники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формуються</a:t>
            </a:r>
            <a:r>
              <a:rPr lang="ru-RU" dirty="0">
                <a:solidFill>
                  <a:srgbClr val="000000"/>
                </a:solidFill>
                <a:latin typeface="Times New Roman" panose="02020603050405020304" pitchFamily="18" charset="0"/>
              </a:rPr>
              <a:t> у </a:t>
            </a:r>
            <a:r>
              <a:rPr lang="ru-RU" dirty="0" err="1">
                <a:solidFill>
                  <a:srgbClr val="000000"/>
                </a:solidFill>
                <a:latin typeface="Times New Roman" panose="02020603050405020304" pitchFamily="18" charset="0"/>
              </a:rPr>
              <a:t>відповідних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таблицях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які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можуть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містити</a:t>
            </a:r>
            <a:r>
              <a:rPr lang="ru-RU" dirty="0">
                <a:solidFill>
                  <a:srgbClr val="000000"/>
                </a:solidFill>
                <a:latin typeface="Times New Roman" panose="02020603050405020304" pitchFamily="18" charset="0"/>
              </a:rPr>
              <a:t> алгоритм </a:t>
            </a:r>
            <a:r>
              <a:rPr lang="ru-RU" dirty="0" err="1">
                <a:solidFill>
                  <a:srgbClr val="000000"/>
                </a:solidFill>
                <a:latin typeface="Times New Roman" panose="02020603050405020304" pitchFamily="18" charset="0"/>
              </a:rPr>
              <a:t>розрахунків</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При </a:t>
            </a:r>
            <a:r>
              <a:rPr lang="ru-RU" dirty="0" err="1">
                <a:solidFill>
                  <a:srgbClr val="000000"/>
                </a:solidFill>
                <a:latin typeface="Times New Roman" panose="02020603050405020304" pitchFamily="18" charset="0"/>
              </a:rPr>
              <a:t>лінійно-графічному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методі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планові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показники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відображаються</a:t>
            </a:r>
            <a:r>
              <a:rPr lang="ru-RU" dirty="0">
                <a:solidFill>
                  <a:srgbClr val="000000"/>
                </a:solidFill>
                <a:latin typeface="Times New Roman" panose="02020603050405020304" pitchFamily="18" charset="0"/>
              </a:rPr>
              <a:t> за </a:t>
            </a:r>
            <a:r>
              <a:rPr lang="ru-RU" dirty="0" err="1">
                <a:solidFill>
                  <a:srgbClr val="000000"/>
                </a:solidFill>
                <a:latin typeface="Times New Roman" panose="02020603050405020304" pitchFamily="18" charset="0"/>
              </a:rPr>
              <a:t>допомогою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графіків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діаграм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гістограм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тощо</a:t>
            </a:r>
            <a:r>
              <a:rPr lang="ru-RU" dirty="0">
                <a:solidFill>
                  <a:srgbClr val="000000"/>
                </a:solidFill>
                <a:latin typeface="Times New Roman" panose="02020603050405020304" pitchFamily="18" charset="0"/>
              </a:rPr>
              <a:t>. </a:t>
            </a:r>
          </a:p>
          <a:p>
            <a:r>
              <a:rPr lang="uk-UA" dirty="0">
                <a:solidFill>
                  <a:srgbClr val="000000"/>
                </a:solidFill>
                <a:latin typeface="Times New Roman" panose="02020603050405020304" pitchFamily="18" charset="0"/>
              </a:rPr>
              <a:t>Сітьовий метод планування – метод при якому будується сітьовий графік, який відображає основні моменти планування, терміни їхньої реалізації, а також найбільш оптимальний шлях досягнення основних планових показників. </a:t>
            </a:r>
            <a:endParaRPr lang="uk-UA" dirty="0"/>
          </a:p>
        </p:txBody>
      </p:sp>
    </p:spTree>
    <p:extLst>
      <p:ext uri="{BB962C8B-B14F-4D97-AF65-F5344CB8AC3E}">
        <p14:creationId xmlns:p14="http://schemas.microsoft.com/office/powerpoint/2010/main" val="322077753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28AB62E-1DFC-4CB7-9C89-CEE50E09ED93}"/>
              </a:ext>
            </a:extLst>
          </p:cNvPr>
          <p:cNvSpPr/>
          <p:nvPr/>
        </p:nvSpPr>
        <p:spPr>
          <a:xfrm>
            <a:off x="1620520" y="1727260"/>
            <a:ext cx="8950960" cy="2308324"/>
          </a:xfrm>
          <a:prstGeom prst="rect">
            <a:avLst/>
          </a:prstGeom>
        </p:spPr>
        <p:txBody>
          <a:bodyPr wrap="square">
            <a:spAutoFit/>
          </a:bodyPr>
          <a:lstStyle/>
          <a:p>
            <a:pPr algn="ctr"/>
            <a:r>
              <a:rPr lang="ru-RU" b="1" dirty="0">
                <a:solidFill>
                  <a:srgbClr val="000000"/>
                </a:solidFill>
                <a:latin typeface="Times New Roman" panose="02020603050405020304" pitchFamily="18" charset="0"/>
              </a:rPr>
              <a:t>7. БЮДЖЕТУВАННЯ ЯК ІНСТРУМЕНТ ОПЕРАТИВНОГО КОНТРОЛІНГУ </a:t>
            </a:r>
          </a:p>
          <a:p>
            <a:endParaRPr lang="ru-RU" dirty="0">
              <a:solidFill>
                <a:srgbClr val="000000"/>
              </a:solidFill>
              <a:latin typeface="Times New Roman" panose="02020603050405020304" pitchFamily="18" charset="0"/>
            </a:endParaRPr>
          </a:p>
          <a:p>
            <a:r>
              <a:rPr lang="ru-RU" b="1" dirty="0" err="1">
                <a:solidFill>
                  <a:srgbClr val="000000"/>
                </a:solidFill>
                <a:latin typeface="Times New Roman" panose="02020603050405020304" pitchFamily="18" charset="0"/>
              </a:rPr>
              <a:t>Бюджетування</a:t>
            </a:r>
            <a:r>
              <a:rPr lang="ru-RU" b="1" dirty="0">
                <a:solidFill>
                  <a:srgbClr val="000000"/>
                </a:solidFill>
                <a:latin typeface="Times New Roman" panose="02020603050405020304" pitchFamily="18" charset="0"/>
              </a:rPr>
              <a:t> </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це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стандартизований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процес</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відповідно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спеціально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розроблених</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загальновизнаних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підприємством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вимог</a:t>
            </a:r>
            <a:r>
              <a:rPr lang="ru-RU" dirty="0">
                <a:solidFill>
                  <a:srgbClr val="000000"/>
                </a:solidFill>
                <a:latin typeface="Times New Roman" panose="02020603050405020304" pitchFamily="18" charset="0"/>
              </a:rPr>
              <a:t> і процедур. </a:t>
            </a:r>
            <a:r>
              <a:rPr lang="ru-RU" dirty="0" err="1">
                <a:solidFill>
                  <a:srgbClr val="000000"/>
                </a:solidFill>
                <a:latin typeface="Times New Roman" panose="02020603050405020304" pitchFamily="18" charset="0"/>
              </a:rPr>
              <a:t>Термін</a:t>
            </a:r>
            <a:r>
              <a:rPr lang="ru-RU" dirty="0">
                <a:solidFill>
                  <a:srgbClr val="000000"/>
                </a:solidFill>
                <a:latin typeface="Times New Roman" panose="02020603050405020304" pitchFamily="18" charset="0"/>
              </a:rPr>
              <a:t> «бюджет» у </a:t>
            </a:r>
            <a:r>
              <a:rPr lang="ru-RU" dirty="0" err="1">
                <a:solidFill>
                  <a:srgbClr val="000000"/>
                </a:solidFill>
                <a:latin typeface="Times New Roman" panose="02020603050405020304" pitchFamily="18" charset="0"/>
              </a:rPr>
              <a:t>сучасних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умовах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охоплює</a:t>
            </a:r>
            <a:r>
              <a:rPr lang="ru-RU" dirty="0">
                <a:solidFill>
                  <a:srgbClr val="000000"/>
                </a:solidFill>
                <a:latin typeface="Times New Roman" panose="02020603050405020304" pitchFamily="18" charset="0"/>
              </a:rPr>
              <a:t> широкий спектр понять. </a:t>
            </a:r>
          </a:p>
          <a:p>
            <a:r>
              <a:rPr lang="uk-UA" b="1" dirty="0">
                <a:solidFill>
                  <a:srgbClr val="000000"/>
                </a:solidFill>
                <a:latin typeface="Times New Roman" panose="02020603050405020304" pitchFamily="18" charset="0"/>
              </a:rPr>
              <a:t>Бюджет </a:t>
            </a:r>
            <a:r>
              <a:rPr lang="uk-UA" dirty="0">
                <a:solidFill>
                  <a:srgbClr val="000000"/>
                </a:solidFill>
                <a:latin typeface="Times New Roman" panose="02020603050405020304" pitchFamily="18" charset="0"/>
              </a:rPr>
              <a:t>(від </a:t>
            </a:r>
            <a:r>
              <a:rPr lang="uk-UA" dirty="0" err="1">
                <a:solidFill>
                  <a:srgbClr val="000000"/>
                </a:solidFill>
                <a:latin typeface="Times New Roman" panose="02020603050405020304" pitchFamily="18" charset="0"/>
              </a:rPr>
              <a:t>англ</a:t>
            </a:r>
            <a:r>
              <a:rPr lang="uk-UA"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budjet</a:t>
            </a:r>
            <a:r>
              <a:rPr lang="en-US" dirty="0">
                <a:solidFill>
                  <a:srgbClr val="000000"/>
                </a:solidFill>
                <a:latin typeface="Times New Roman" panose="02020603050405020304" pitchFamily="18" charset="0"/>
              </a:rPr>
              <a:t> – </a:t>
            </a:r>
            <a:r>
              <a:rPr lang="uk-UA" dirty="0">
                <a:solidFill>
                  <a:srgbClr val="000000"/>
                </a:solidFill>
                <a:latin typeface="Times New Roman" panose="02020603050405020304" pitchFamily="18" charset="0"/>
              </a:rPr>
              <a:t>сумка) – це основний інструмент перевірки збалансованості, відповідності надходжень і витрат економічних ресурсів, тобто визнана або прийнята таблиця, відомість доходів і видатків економічного суб’єкту за певний період часу. </a:t>
            </a:r>
            <a:endParaRPr lang="uk-UA" dirty="0"/>
          </a:p>
        </p:txBody>
      </p:sp>
    </p:spTree>
    <p:extLst>
      <p:ext uri="{BB962C8B-B14F-4D97-AF65-F5344CB8AC3E}">
        <p14:creationId xmlns:p14="http://schemas.microsoft.com/office/powerpoint/2010/main" val="110123974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D4F60D1-B135-4EEF-8655-5411FF9514DC}"/>
              </a:ext>
            </a:extLst>
          </p:cNvPr>
          <p:cNvSpPr/>
          <p:nvPr/>
        </p:nvSpPr>
        <p:spPr>
          <a:xfrm>
            <a:off x="1742440" y="1967359"/>
            <a:ext cx="8707120" cy="1754326"/>
          </a:xfrm>
          <a:prstGeom prst="rect">
            <a:avLst/>
          </a:prstGeom>
        </p:spPr>
        <p:txBody>
          <a:bodyPr wrap="square">
            <a:spAutoFit/>
          </a:bodyPr>
          <a:lstStyle/>
          <a:p>
            <a:r>
              <a:rPr lang="ru-RU" b="1" dirty="0" err="1">
                <a:solidFill>
                  <a:srgbClr val="000000"/>
                </a:solidFill>
                <a:latin typeface="Times New Roman" panose="02020603050405020304" pitchFamily="18" charset="0"/>
              </a:rPr>
              <a:t>Ознаками</a:t>
            </a:r>
            <a:r>
              <a:rPr lang="ru-RU" b="1" dirty="0">
                <a:solidFill>
                  <a:srgbClr val="000000"/>
                </a:solidFill>
                <a:latin typeface="Times New Roman" panose="02020603050405020304" pitchFamily="18" charset="0"/>
              </a:rPr>
              <a:t> бюджету </a:t>
            </a:r>
            <a:r>
              <a:rPr lang="ru-RU" dirty="0">
                <a:solidFill>
                  <a:srgbClr val="000000"/>
                </a:solidFill>
                <a:latin typeface="Times New Roman" panose="02020603050405020304" pitchFamily="18" charset="0"/>
              </a:rPr>
              <a:t>як </a:t>
            </a:r>
            <a:r>
              <a:rPr lang="ru-RU" dirty="0" err="1">
                <a:solidFill>
                  <a:srgbClr val="000000"/>
                </a:solidFill>
                <a:latin typeface="Times New Roman" panose="02020603050405020304" pitchFamily="18" charset="0"/>
              </a:rPr>
              <a:t>економічної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категорії</a:t>
            </a:r>
            <a:r>
              <a:rPr lang="ru-RU" dirty="0">
                <a:solidFill>
                  <a:srgbClr val="000000"/>
                </a:solidFill>
                <a:latin typeface="Times New Roman" panose="02020603050405020304" pitchFamily="18" charset="0"/>
              </a:rPr>
              <a:t> є: </a:t>
            </a:r>
          </a:p>
          <a:p>
            <a:r>
              <a:rPr lang="uk-UA" dirty="0">
                <a:solidFill>
                  <a:srgbClr val="000000"/>
                </a:solidFill>
                <a:latin typeface="Times New Roman" panose="02020603050405020304" pitchFamily="18" charset="0"/>
              </a:rPr>
              <a:t>1) історичність – бюджет як категорія склався історично, мав свої специфічні риси зародження в різних країнах, які виявляються і в сучасних умовах; </a:t>
            </a:r>
          </a:p>
          <a:p>
            <a:r>
              <a:rPr lang="ru-RU" dirty="0">
                <a:solidFill>
                  <a:srgbClr val="000000"/>
                </a:solidFill>
                <a:latin typeface="Times New Roman" panose="02020603050405020304" pitchFamily="18" charset="0"/>
              </a:rPr>
              <a:t>2) </a:t>
            </a:r>
            <a:r>
              <a:rPr lang="ru-RU" dirty="0" err="1">
                <a:solidFill>
                  <a:srgbClr val="000000"/>
                </a:solidFill>
                <a:latin typeface="Times New Roman" panose="02020603050405020304" pitchFamily="18" charset="0"/>
              </a:rPr>
              <a:t>плановість</a:t>
            </a:r>
            <a:r>
              <a:rPr lang="ru-RU" dirty="0">
                <a:solidFill>
                  <a:srgbClr val="000000"/>
                </a:solidFill>
                <a:latin typeface="Times New Roman" panose="02020603050405020304" pitchFamily="18" charset="0"/>
              </a:rPr>
              <a:t> – основою </a:t>
            </a:r>
            <a:r>
              <a:rPr lang="ru-RU" dirty="0" err="1">
                <a:solidFill>
                  <a:srgbClr val="000000"/>
                </a:solidFill>
                <a:latin typeface="Times New Roman" panose="02020603050405020304" pitchFamily="18" charset="0"/>
              </a:rPr>
              <a:t>функціонування</a:t>
            </a:r>
            <a:r>
              <a:rPr lang="ru-RU" dirty="0">
                <a:solidFill>
                  <a:srgbClr val="000000"/>
                </a:solidFill>
                <a:latin typeface="Times New Roman" panose="02020603050405020304" pitchFamily="18" charset="0"/>
              </a:rPr>
              <a:t> бюджету є </a:t>
            </a:r>
            <a:r>
              <a:rPr lang="ru-RU" dirty="0" err="1">
                <a:solidFill>
                  <a:srgbClr val="000000"/>
                </a:solidFill>
                <a:latin typeface="Times New Roman" panose="02020603050405020304" pitchFamily="18" charset="0"/>
              </a:rPr>
              <a:t>його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плановий</a:t>
            </a:r>
            <a:r>
              <a:rPr lang="ru-RU" dirty="0">
                <a:solidFill>
                  <a:srgbClr val="000000"/>
                </a:solidFill>
                <a:latin typeface="Times New Roman" panose="02020603050405020304" pitchFamily="18" charset="0"/>
              </a:rPr>
              <a:t> характер; </a:t>
            </a:r>
          </a:p>
          <a:p>
            <a:r>
              <a:rPr lang="ru-RU" dirty="0">
                <a:solidFill>
                  <a:srgbClr val="000000"/>
                </a:solidFill>
                <a:latin typeface="Times New Roman" panose="02020603050405020304" pitchFamily="18" charset="0"/>
              </a:rPr>
              <a:t>3) </a:t>
            </a:r>
            <a:r>
              <a:rPr lang="ru-RU" dirty="0" err="1">
                <a:solidFill>
                  <a:srgbClr val="000000"/>
                </a:solidFill>
                <a:latin typeface="Times New Roman" panose="02020603050405020304" pitchFamily="18" charset="0"/>
              </a:rPr>
              <a:t>юридичний</a:t>
            </a:r>
            <a:r>
              <a:rPr lang="ru-RU" dirty="0">
                <a:solidFill>
                  <a:srgbClr val="000000"/>
                </a:solidFill>
                <a:latin typeface="Times New Roman" panose="02020603050405020304" pitchFamily="18" charset="0"/>
              </a:rPr>
              <a:t> характер – бюджет </a:t>
            </a:r>
            <a:r>
              <a:rPr lang="ru-RU" dirty="0" err="1">
                <a:solidFill>
                  <a:srgbClr val="000000"/>
                </a:solidFill>
                <a:latin typeface="Times New Roman" panose="02020603050405020304" pitchFamily="18" charset="0"/>
              </a:rPr>
              <a:t>має</a:t>
            </a:r>
            <a:r>
              <a:rPr lang="ru-RU" dirty="0">
                <a:solidFill>
                  <a:srgbClr val="000000"/>
                </a:solidFill>
                <a:latin typeface="Times New Roman" panose="02020603050405020304" pitchFamily="18" charset="0"/>
              </a:rPr>
              <a:t> силу нормативного акта. </a:t>
            </a:r>
          </a:p>
          <a:p>
            <a:r>
              <a:rPr lang="ru-RU" dirty="0">
                <a:solidFill>
                  <a:srgbClr val="000000"/>
                </a:solidFill>
                <a:latin typeface="Times New Roman" panose="02020603050405020304" pitchFamily="18" charset="0"/>
              </a:rPr>
              <a:t>4) </a:t>
            </a:r>
            <a:r>
              <a:rPr lang="ru-RU" dirty="0" err="1">
                <a:solidFill>
                  <a:srgbClr val="000000"/>
                </a:solidFill>
                <a:latin typeface="Times New Roman" panose="02020603050405020304" pitchFamily="18" charset="0"/>
              </a:rPr>
              <a:t>строковість</a:t>
            </a:r>
            <a:r>
              <a:rPr lang="ru-RU" dirty="0">
                <a:solidFill>
                  <a:srgbClr val="000000"/>
                </a:solidFill>
                <a:latin typeface="Times New Roman" panose="02020603050405020304" pitchFamily="18" charset="0"/>
              </a:rPr>
              <a:t> – бюджет </a:t>
            </a:r>
            <a:r>
              <a:rPr lang="ru-RU" dirty="0" err="1">
                <a:solidFill>
                  <a:srgbClr val="000000"/>
                </a:solidFill>
                <a:latin typeface="Times New Roman" panose="02020603050405020304" pitchFamily="18" charset="0"/>
              </a:rPr>
              <a:t>складається</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функціонує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протягом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певного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періоду</a:t>
            </a:r>
            <a:r>
              <a:rPr lang="ru-RU"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110200077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21D68FD-B9CD-4502-A825-A3B2A42F9A1B}"/>
              </a:ext>
            </a:extLst>
          </p:cNvPr>
          <p:cNvSpPr/>
          <p:nvPr/>
        </p:nvSpPr>
        <p:spPr>
          <a:xfrm>
            <a:off x="2001520" y="1731000"/>
            <a:ext cx="8392160" cy="2862322"/>
          </a:xfrm>
          <a:prstGeom prst="rect">
            <a:avLst/>
          </a:prstGeom>
        </p:spPr>
        <p:txBody>
          <a:bodyPr wrap="square">
            <a:spAutoFit/>
          </a:bodyPr>
          <a:lstStyle/>
          <a:p>
            <a:r>
              <a:rPr lang="ru-RU" dirty="0" err="1">
                <a:solidFill>
                  <a:srgbClr val="000000"/>
                </a:solidFill>
                <a:latin typeface="Times New Roman" panose="02020603050405020304" pitchFamily="18" charset="0"/>
              </a:rPr>
              <a:t>Основними</a:t>
            </a:r>
            <a:r>
              <a:rPr lang="ru-RU"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цілями</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складання</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бюджетів</a:t>
            </a:r>
            <a:r>
              <a:rPr lang="ru-RU" b="1" dirty="0">
                <a:solidFill>
                  <a:srgbClr val="000000"/>
                </a:solidFill>
                <a:latin typeface="Times New Roman" panose="02020603050405020304" pitchFamily="18" charset="0"/>
              </a:rPr>
              <a:t> </a:t>
            </a:r>
            <a:r>
              <a:rPr lang="ru-RU" dirty="0">
                <a:solidFill>
                  <a:srgbClr val="000000"/>
                </a:solidFill>
                <a:latin typeface="Times New Roman" panose="02020603050405020304" pitchFamily="18" charset="0"/>
              </a:rPr>
              <a:t>є: </a:t>
            </a:r>
          </a:p>
          <a:p>
            <a:r>
              <a:rPr lang="uk-UA" dirty="0">
                <a:solidFill>
                  <a:srgbClr val="000000"/>
                </a:solidFill>
                <a:latin typeface="Times New Roman" panose="02020603050405020304" pitchFamily="18" charset="0"/>
              </a:rPr>
              <a:t>• розроблення концепцій ведення бізнесу: планування фінансово-господарської діяльності на визначений період, оптимізація витрат і прибутків, погодження діяльності різних підрозділів підприємства;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доведення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планів</a:t>
            </a:r>
            <a:r>
              <a:rPr lang="ru-RU" dirty="0">
                <a:solidFill>
                  <a:srgbClr val="000000"/>
                </a:solidFill>
                <a:latin typeface="Times New Roman" panose="02020603050405020304" pitchFamily="18" charset="0"/>
              </a:rPr>
              <a:t> до </a:t>
            </a:r>
            <a:r>
              <a:rPr lang="ru-RU" dirty="0" err="1">
                <a:solidFill>
                  <a:srgbClr val="000000"/>
                </a:solidFill>
                <a:latin typeface="Times New Roman" panose="02020603050405020304" pitchFamily="18" charset="0"/>
              </a:rPr>
              <a:t>керівництва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різних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рівнів</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мотивація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керівників</a:t>
            </a:r>
            <a:r>
              <a:rPr lang="ru-RU" dirty="0">
                <a:solidFill>
                  <a:srgbClr val="000000"/>
                </a:solidFill>
                <a:latin typeface="Times New Roman" panose="02020603050405020304" pitchFamily="18" charset="0"/>
              </a:rPr>
              <a:t> у кожному </a:t>
            </a:r>
            <a:r>
              <a:rPr lang="ru-RU" dirty="0" err="1">
                <a:solidFill>
                  <a:srgbClr val="000000"/>
                </a:solidFill>
                <a:latin typeface="Times New Roman" panose="02020603050405020304" pitchFamily="18" charset="0"/>
              </a:rPr>
              <a:t>центрі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відповідальності</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досягнення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цілей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підприємства</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контроль і </a:t>
            </a:r>
            <a:r>
              <a:rPr lang="ru-RU" dirty="0" err="1">
                <a:solidFill>
                  <a:srgbClr val="000000"/>
                </a:solidFill>
                <a:latin typeface="Times New Roman" panose="02020603050405020304" pitchFamily="18" charset="0"/>
              </a:rPr>
              <a:t>оцінка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ефективності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роботи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керівників</a:t>
            </a:r>
            <a:r>
              <a:rPr lang="ru-RU" dirty="0">
                <a:solidFill>
                  <a:srgbClr val="000000"/>
                </a:solidFill>
                <a:latin typeface="Times New Roman" panose="02020603050405020304" pitchFamily="18" charset="0"/>
              </a:rPr>
              <a:t> шляхом </a:t>
            </a:r>
            <a:r>
              <a:rPr lang="ru-RU" dirty="0" err="1">
                <a:solidFill>
                  <a:srgbClr val="000000"/>
                </a:solidFill>
                <a:latin typeface="Times New Roman" panose="02020603050405020304" pitchFamily="18" charset="0"/>
              </a:rPr>
              <a:t>порівняння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фактичних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витрат</a:t>
            </a:r>
            <a:r>
              <a:rPr lang="ru-RU" dirty="0">
                <a:solidFill>
                  <a:srgbClr val="000000"/>
                </a:solidFill>
                <a:latin typeface="Times New Roman" panose="02020603050405020304" pitchFamily="18" charset="0"/>
              </a:rPr>
              <a:t> з нормативами;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виявлення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необхідності</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грошових</a:t>
            </a:r>
            <a:r>
              <a:rPr lang="ru-RU" dirty="0">
                <a:solidFill>
                  <a:srgbClr val="000000"/>
                </a:solidFill>
                <a:latin typeface="Times New Roman" panose="02020603050405020304" pitchFamily="18" charset="0"/>
              </a:rPr>
              <a:t> ресурсах і </a:t>
            </a:r>
            <a:r>
              <a:rPr lang="ru-RU" dirty="0" err="1">
                <a:solidFill>
                  <a:srgbClr val="000000"/>
                </a:solidFill>
                <a:latin typeface="Times New Roman" panose="02020603050405020304" pitchFamily="18" charset="0"/>
              </a:rPr>
              <a:t>оптимізація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фінансових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потоків</a:t>
            </a:r>
            <a:r>
              <a:rPr lang="ru-RU"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107129272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3E96269-E0CB-4C9A-8600-8E8ECE07A855}"/>
              </a:ext>
            </a:extLst>
          </p:cNvPr>
          <p:cNvSpPr/>
          <p:nvPr/>
        </p:nvSpPr>
        <p:spPr>
          <a:xfrm>
            <a:off x="1778000" y="1243876"/>
            <a:ext cx="8646160" cy="646331"/>
          </a:xfrm>
          <a:prstGeom prst="rect">
            <a:avLst/>
          </a:prstGeom>
        </p:spPr>
        <p:txBody>
          <a:bodyPr wrap="square">
            <a:spAutoFit/>
          </a:bodyPr>
          <a:lstStyle/>
          <a:p>
            <a:r>
              <a:rPr lang="ru-RU" dirty="0" err="1">
                <a:solidFill>
                  <a:srgbClr val="000000"/>
                </a:solidFill>
                <a:latin typeface="Times New Roman" panose="02020603050405020304" pitchFamily="18" charset="0"/>
              </a:rPr>
              <a:t>Розрізняють</a:t>
            </a:r>
            <a:r>
              <a:rPr lang="ru-RU" dirty="0">
                <a:solidFill>
                  <a:srgbClr val="000000"/>
                </a:solidFill>
                <a:latin typeface="Times New Roman" panose="02020603050405020304" pitchFamily="18" charset="0"/>
              </a:rPr>
              <a:t> два </a:t>
            </a:r>
            <a:r>
              <a:rPr lang="ru-RU" dirty="0" err="1">
                <a:solidFill>
                  <a:srgbClr val="000000"/>
                </a:solidFill>
                <a:latin typeface="Times New Roman" panose="02020603050405020304" pitchFamily="18" charset="0"/>
              </a:rPr>
              <a:t>основних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види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бюджетів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фінансові</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поточні</a:t>
            </a:r>
            <a:r>
              <a:rPr lang="ru-RU" dirty="0">
                <a:solidFill>
                  <a:srgbClr val="000000"/>
                </a:solidFill>
                <a:latin typeface="Times New Roman" panose="02020603050405020304" pitchFamily="18" charset="0"/>
              </a:rPr>
              <a:t>. </a:t>
            </a:r>
          </a:p>
          <a:p>
            <a:r>
              <a:rPr lang="ru-RU" b="1" dirty="0" err="1">
                <a:solidFill>
                  <a:srgbClr val="000000"/>
                </a:solidFill>
                <a:latin typeface="Times New Roman" panose="02020603050405020304" pitchFamily="18" charset="0"/>
              </a:rPr>
              <a:t>Фінансові</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бюджети</a:t>
            </a:r>
            <a:r>
              <a:rPr lang="ru-RU" b="1"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грошових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потоків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капіталовкладень</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прогнозовані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баланси</a:t>
            </a:r>
            <a:r>
              <a:rPr lang="ru-RU" dirty="0">
                <a:solidFill>
                  <a:srgbClr val="000000"/>
                </a:solidFill>
                <a:latin typeface="Times New Roman" panose="02020603050405020304" pitchFamily="18" charset="0"/>
              </a:rPr>
              <a:t> </a:t>
            </a:r>
            <a:endParaRPr lang="uk-UA" dirty="0"/>
          </a:p>
        </p:txBody>
      </p:sp>
      <p:sp>
        <p:nvSpPr>
          <p:cNvPr id="3" name="Прямоугольник 2">
            <a:extLst>
              <a:ext uri="{FF2B5EF4-FFF2-40B4-BE49-F238E27FC236}">
                <a16:creationId xmlns:a16="http://schemas.microsoft.com/office/drawing/2014/main" id="{C889EC4D-CD9E-465C-BC73-175589C1EBDD}"/>
              </a:ext>
            </a:extLst>
          </p:cNvPr>
          <p:cNvSpPr/>
          <p:nvPr/>
        </p:nvSpPr>
        <p:spPr>
          <a:xfrm>
            <a:off x="1676400" y="2265740"/>
            <a:ext cx="8219440" cy="2308324"/>
          </a:xfrm>
          <a:prstGeom prst="rect">
            <a:avLst/>
          </a:prstGeom>
        </p:spPr>
        <p:txBody>
          <a:bodyPr wrap="square">
            <a:spAutoFit/>
          </a:bodyPr>
          <a:lstStyle/>
          <a:p>
            <a:r>
              <a:rPr lang="uk-UA" i="1" dirty="0">
                <a:solidFill>
                  <a:srgbClr val="000000"/>
                </a:solidFill>
                <a:latin typeface="Times New Roman" panose="02020603050405020304" pitchFamily="18" charset="0"/>
              </a:rPr>
              <a:t>Бюджет грошових потоків </a:t>
            </a:r>
            <a:r>
              <a:rPr lang="uk-UA" dirty="0">
                <a:solidFill>
                  <a:srgbClr val="000000"/>
                </a:solidFill>
                <a:latin typeface="Times New Roman" panose="02020603050405020304" pitchFamily="18" charset="0"/>
              </a:rPr>
              <a:t>(руху грошових коштів) – це план руху коштів на поточному рахунку і у касі підприємства та його структурного підрозділу, що відбиває всі прогнозовані надходження і витрати коштів у результаті звичайної діяльності підприємства. Він свідчить про передбачувані умовами договорів надходження передоплати за продукцію, що поставляється, затримку надходжень за відвантажену раніше продукцію – дебіторську заборгованість, використання негрошових форм платіжних документів – фінансових сурогатів (заліків, казначейських зобов’язань, векселів, тощо). </a:t>
            </a:r>
            <a:endParaRPr lang="uk-UA" dirty="0"/>
          </a:p>
        </p:txBody>
      </p:sp>
    </p:spTree>
    <p:extLst>
      <p:ext uri="{BB962C8B-B14F-4D97-AF65-F5344CB8AC3E}">
        <p14:creationId xmlns:p14="http://schemas.microsoft.com/office/powerpoint/2010/main" val="406827647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54EC0DC-A123-4E9F-960E-245040D4CAEC}"/>
              </a:ext>
            </a:extLst>
          </p:cNvPr>
          <p:cNvSpPr/>
          <p:nvPr/>
        </p:nvSpPr>
        <p:spPr>
          <a:xfrm>
            <a:off x="1595120" y="1701155"/>
            <a:ext cx="9001760" cy="2308324"/>
          </a:xfrm>
          <a:prstGeom prst="rect">
            <a:avLst/>
          </a:prstGeom>
        </p:spPr>
        <p:txBody>
          <a:bodyPr wrap="square">
            <a:spAutoFit/>
          </a:bodyPr>
          <a:lstStyle/>
          <a:p>
            <a:r>
              <a:rPr lang="uk-UA" i="1" dirty="0">
                <a:solidFill>
                  <a:srgbClr val="000000"/>
                </a:solidFill>
                <a:latin typeface="Times New Roman" panose="02020603050405020304" pitchFamily="18" charset="0"/>
              </a:rPr>
              <a:t>Бюджет капіталовкладень </a:t>
            </a:r>
            <a:r>
              <a:rPr lang="uk-UA" dirty="0">
                <a:solidFill>
                  <a:srgbClr val="000000"/>
                </a:solidFill>
                <a:latin typeface="Times New Roman" panose="02020603050405020304" pitchFamily="18" charset="0"/>
              </a:rPr>
              <a:t>являє собою схему передбачуваного інвестування в основні засоби, що створюється на основі аналізу доступних інвестиційних проектів і вибору з них найбільш ефективних. </a:t>
            </a:r>
          </a:p>
          <a:p>
            <a:r>
              <a:rPr lang="ru-RU" i="1" dirty="0" err="1">
                <a:solidFill>
                  <a:srgbClr val="000000"/>
                </a:solidFill>
                <a:latin typeface="Times New Roman" panose="02020603050405020304" pitchFamily="18" charset="0"/>
              </a:rPr>
              <a:t>Прогнозний</a:t>
            </a:r>
            <a:r>
              <a:rPr lang="ru-RU" i="1" dirty="0">
                <a:solidFill>
                  <a:srgbClr val="000000"/>
                </a:solidFill>
                <a:latin typeface="Times New Roman" panose="02020603050405020304" pitchFamily="18" charset="0"/>
              </a:rPr>
              <a:t> баланс </a:t>
            </a:r>
            <a:r>
              <a:rPr lang="ru-RU" dirty="0" err="1">
                <a:solidFill>
                  <a:srgbClr val="000000"/>
                </a:solidFill>
                <a:latin typeface="Times New Roman" panose="02020603050405020304" pitchFamily="18" charset="0"/>
              </a:rPr>
              <a:t>призначений</a:t>
            </a:r>
            <a:r>
              <a:rPr lang="ru-RU" dirty="0">
                <a:solidFill>
                  <a:srgbClr val="000000"/>
                </a:solidFill>
                <a:latin typeface="Times New Roman" panose="02020603050405020304" pitchFamily="18" charset="0"/>
              </a:rPr>
              <a:t> для </a:t>
            </a:r>
            <a:r>
              <a:rPr lang="ru-RU" dirty="0" err="1">
                <a:solidFill>
                  <a:srgbClr val="000000"/>
                </a:solidFill>
                <a:latin typeface="Times New Roman" panose="02020603050405020304" pitchFamily="18" charset="0"/>
              </a:rPr>
              <a:t>планування</a:t>
            </a:r>
            <a:r>
              <a:rPr lang="ru-RU" dirty="0">
                <a:solidFill>
                  <a:srgbClr val="000000"/>
                </a:solidFill>
                <a:latin typeface="Times New Roman" panose="02020603050405020304" pitchFamily="18" charset="0"/>
              </a:rPr>
              <a:t> та контролю руху </a:t>
            </a:r>
            <a:r>
              <a:rPr lang="ru-RU" dirty="0" err="1">
                <a:solidFill>
                  <a:srgbClr val="000000"/>
                </a:solidFill>
                <a:latin typeface="Times New Roman" panose="02020603050405020304" pitchFamily="18" charset="0"/>
              </a:rPr>
              <a:t>всіх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активів</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пасивів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компанії</a:t>
            </a:r>
            <a:r>
              <a:rPr lang="ru-RU" dirty="0">
                <a:solidFill>
                  <a:srgbClr val="000000"/>
                </a:solidFill>
                <a:latin typeface="Times New Roman" panose="02020603050405020304" pitchFamily="18" charset="0"/>
              </a:rPr>
              <a:t>. Форма бюджету в </a:t>
            </a:r>
            <a:r>
              <a:rPr lang="ru-RU" dirty="0" err="1">
                <a:solidFill>
                  <a:srgbClr val="000000"/>
                </a:solidFill>
                <a:latin typeface="Times New Roman" panose="02020603050405020304" pitchFamily="18" charset="0"/>
              </a:rPr>
              <a:t>загальному</a:t>
            </a:r>
            <a:r>
              <a:rPr lang="ru-RU" dirty="0">
                <a:solidFill>
                  <a:srgbClr val="000000"/>
                </a:solidFill>
                <a:latin typeface="Times New Roman" panose="02020603050405020304" pitchFamily="18" charset="0"/>
              </a:rPr>
              <a:t> </a:t>
            </a:r>
            <a:r>
              <a:rPr lang="uk-UA" dirty="0">
                <a:latin typeface="Times New Roman" panose="02020603050405020304" pitchFamily="18" charset="0"/>
              </a:rPr>
              <a:t>випадку аналогічна формі бухгалтерського балансу, відмінність може </a:t>
            </a:r>
            <a:r>
              <a:rPr lang="uk-UA" dirty="0" err="1">
                <a:latin typeface="Times New Roman" panose="02020603050405020304" pitchFamily="18" charset="0"/>
              </a:rPr>
              <a:t>заключатися</a:t>
            </a:r>
            <a:r>
              <a:rPr lang="uk-UA" dirty="0">
                <a:latin typeface="Times New Roman" panose="02020603050405020304" pitchFamily="18" charset="0"/>
              </a:rPr>
              <a:t> в аналітиці представлення активів і пасивів, оскільки для його складання може використовуватися управлінський план рахунків, відмінний від бухгалтерського. </a:t>
            </a:r>
            <a:endParaRPr lang="uk-UA" dirty="0"/>
          </a:p>
        </p:txBody>
      </p:sp>
    </p:spTree>
    <p:extLst>
      <p:ext uri="{BB962C8B-B14F-4D97-AF65-F5344CB8AC3E}">
        <p14:creationId xmlns:p14="http://schemas.microsoft.com/office/powerpoint/2010/main" val="153110633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73D3C96-55E0-4F05-82CD-4562E6EA6146}"/>
              </a:ext>
            </a:extLst>
          </p:cNvPr>
          <p:cNvSpPr/>
          <p:nvPr/>
        </p:nvSpPr>
        <p:spPr>
          <a:xfrm>
            <a:off x="2026920" y="1291997"/>
            <a:ext cx="8138160" cy="923330"/>
          </a:xfrm>
          <a:prstGeom prst="rect">
            <a:avLst/>
          </a:prstGeom>
        </p:spPr>
        <p:txBody>
          <a:bodyPr wrap="square">
            <a:spAutoFit/>
          </a:bodyPr>
          <a:lstStyle/>
          <a:p>
            <a:r>
              <a:rPr lang="ru-RU" dirty="0">
                <a:solidFill>
                  <a:srgbClr val="000000"/>
                </a:solidFill>
                <a:latin typeface="Times New Roman" panose="02020603050405020304" pitchFamily="18" charset="0"/>
              </a:rPr>
              <a:t>Основою для </a:t>
            </a:r>
            <a:r>
              <a:rPr lang="ru-RU" dirty="0" err="1">
                <a:solidFill>
                  <a:srgbClr val="000000"/>
                </a:solidFill>
                <a:latin typeface="Times New Roman" panose="02020603050405020304" pitchFamily="18" charset="0"/>
              </a:rPr>
              <a:t>розроблення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фінансових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планів</a:t>
            </a:r>
            <a:r>
              <a:rPr lang="ru-RU" dirty="0">
                <a:solidFill>
                  <a:srgbClr val="000000"/>
                </a:solidFill>
                <a:latin typeface="Times New Roman" panose="02020603050405020304" pitchFamily="18" charset="0"/>
              </a:rPr>
              <a:t> є </a:t>
            </a:r>
            <a:r>
              <a:rPr lang="ru-RU" dirty="0" err="1">
                <a:solidFill>
                  <a:srgbClr val="000000"/>
                </a:solidFill>
                <a:latin typeface="Times New Roman" panose="02020603050405020304" pitchFamily="18" charset="0"/>
              </a:rPr>
              <a:t>бюджети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поточної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діяльності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реалізації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виробництва</a:t>
            </a:r>
            <a:r>
              <a:rPr lang="ru-RU" dirty="0">
                <a:solidFill>
                  <a:srgbClr val="000000"/>
                </a:solidFill>
                <a:latin typeface="Times New Roman" panose="02020603050405020304" pitchFamily="18" charset="0"/>
              </a:rPr>
              <a:t>; потреби в </a:t>
            </a:r>
            <a:r>
              <a:rPr lang="ru-RU" dirty="0" err="1">
                <a:solidFill>
                  <a:srgbClr val="000000"/>
                </a:solidFill>
                <a:latin typeface="Times New Roman" panose="02020603050405020304" pitchFamily="18" charset="0"/>
              </a:rPr>
              <a:t>матеріалах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прямих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витрат</a:t>
            </a:r>
            <a:r>
              <a:rPr lang="ru-RU" dirty="0">
                <a:solidFill>
                  <a:srgbClr val="000000"/>
                </a:solidFill>
                <a:latin typeface="Times New Roman" panose="02020603050405020304" pitchFamily="18" charset="0"/>
              </a:rPr>
              <a:t> на оплату </a:t>
            </a:r>
            <a:r>
              <a:rPr lang="ru-RU" dirty="0" err="1">
                <a:solidFill>
                  <a:srgbClr val="000000"/>
                </a:solidFill>
                <a:latin typeface="Times New Roman" panose="02020603050405020304" pitchFamily="18" charset="0"/>
              </a:rPr>
              <a:t>праці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загальновиробничих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витрат</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витрат</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збут</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адміністративних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витрат</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прибутку</a:t>
            </a:r>
            <a:r>
              <a:rPr lang="ru-RU" dirty="0">
                <a:solidFill>
                  <a:srgbClr val="000000"/>
                </a:solidFill>
                <a:latin typeface="Times New Roman" panose="02020603050405020304" pitchFamily="18" charset="0"/>
              </a:rPr>
              <a:t>. </a:t>
            </a:r>
            <a:endParaRPr lang="uk-UA" dirty="0"/>
          </a:p>
        </p:txBody>
      </p:sp>
      <p:sp>
        <p:nvSpPr>
          <p:cNvPr id="3" name="Прямоугольник 2">
            <a:extLst>
              <a:ext uri="{FF2B5EF4-FFF2-40B4-BE49-F238E27FC236}">
                <a16:creationId xmlns:a16="http://schemas.microsoft.com/office/drawing/2014/main" id="{F8821E08-681D-4096-83E8-1DC2E621D6DB}"/>
              </a:ext>
            </a:extLst>
          </p:cNvPr>
          <p:cNvSpPr/>
          <p:nvPr/>
        </p:nvSpPr>
        <p:spPr>
          <a:xfrm>
            <a:off x="1686560" y="2935238"/>
            <a:ext cx="9133840" cy="2308324"/>
          </a:xfrm>
          <a:prstGeom prst="rect">
            <a:avLst/>
          </a:prstGeom>
        </p:spPr>
        <p:txBody>
          <a:bodyPr wrap="square">
            <a:spAutoFit/>
          </a:bodyPr>
          <a:lstStyle/>
          <a:p>
            <a:r>
              <a:rPr lang="ru-RU" i="1" dirty="0">
                <a:solidFill>
                  <a:srgbClr val="000000"/>
                </a:solidFill>
                <a:latin typeface="Times New Roman" panose="02020603050405020304" pitchFamily="18" charset="0"/>
              </a:rPr>
              <a:t>Бюджет </a:t>
            </a:r>
            <a:r>
              <a:rPr lang="ru-RU" i="1" dirty="0" err="1">
                <a:solidFill>
                  <a:srgbClr val="000000"/>
                </a:solidFill>
                <a:latin typeface="Times New Roman" panose="02020603050405020304" pitchFamily="18" charset="0"/>
              </a:rPr>
              <a:t>реалізації</a:t>
            </a:r>
            <a:r>
              <a:rPr lang="ru-RU" i="1"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показує</a:t>
            </a:r>
            <a:r>
              <a:rPr lang="ru-RU" dirty="0">
                <a:solidFill>
                  <a:srgbClr val="000000"/>
                </a:solidFill>
                <a:latin typeface="Times New Roman" panose="02020603050405020304" pitchFamily="18" charset="0"/>
              </a:rPr>
              <a:t> прогноз </a:t>
            </a:r>
            <a:r>
              <a:rPr lang="ru-RU" dirty="0" err="1">
                <a:solidFill>
                  <a:srgbClr val="000000"/>
                </a:solidFill>
                <a:latin typeface="Times New Roman" panose="02020603050405020304" pitchFamily="18" charset="0"/>
              </a:rPr>
              <a:t>збуту</a:t>
            </a:r>
            <a:r>
              <a:rPr lang="ru-RU" dirty="0">
                <a:solidFill>
                  <a:srgbClr val="000000"/>
                </a:solidFill>
                <a:latin typeface="Times New Roman" panose="02020603050405020304" pitchFamily="18" charset="0"/>
              </a:rPr>
              <a:t> за видами </a:t>
            </a:r>
            <a:r>
              <a:rPr lang="ru-RU" dirty="0" err="1">
                <a:solidFill>
                  <a:srgbClr val="000000"/>
                </a:solidFill>
                <a:latin typeface="Times New Roman" panose="02020603050405020304" pitchFamily="18" charset="0"/>
              </a:rPr>
              <a:t>продукції</a:t>
            </a:r>
            <a:r>
              <a:rPr lang="ru-RU" dirty="0">
                <a:solidFill>
                  <a:srgbClr val="000000"/>
                </a:solidFill>
                <a:latin typeface="Times New Roman" panose="02020603050405020304" pitchFamily="18" charset="0"/>
              </a:rPr>
              <a:t> в натуральному та </a:t>
            </a:r>
            <a:r>
              <a:rPr lang="ru-RU" dirty="0" err="1">
                <a:solidFill>
                  <a:srgbClr val="000000"/>
                </a:solidFill>
                <a:latin typeface="Times New Roman" panose="02020603050405020304" pitchFamily="18" charset="0"/>
              </a:rPr>
              <a:t>вартісному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виражені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представляє</a:t>
            </a:r>
            <a:r>
              <a:rPr lang="ru-RU" dirty="0">
                <a:solidFill>
                  <a:srgbClr val="000000"/>
                </a:solidFill>
                <a:latin typeface="Times New Roman" panose="02020603050405020304" pitchFamily="18" charset="0"/>
              </a:rPr>
              <a:t> собою прогноз </a:t>
            </a:r>
            <a:r>
              <a:rPr lang="ru-RU" dirty="0" err="1">
                <a:solidFill>
                  <a:srgbClr val="000000"/>
                </a:solidFill>
                <a:latin typeface="Times New Roman" panose="02020603050405020304" pitchFamily="18" charset="0"/>
              </a:rPr>
              <a:t>майбутніх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прибутків</a:t>
            </a:r>
            <a:r>
              <a:rPr lang="ru-RU" dirty="0">
                <a:solidFill>
                  <a:srgbClr val="000000"/>
                </a:solidFill>
                <a:latin typeface="Times New Roman" panose="02020603050405020304" pitchFamily="18" charset="0"/>
              </a:rPr>
              <a:t> і є основою для </a:t>
            </a:r>
            <a:r>
              <a:rPr lang="ru-RU" dirty="0" err="1">
                <a:solidFill>
                  <a:srgbClr val="000000"/>
                </a:solidFill>
                <a:latin typeface="Times New Roman" panose="02020603050405020304" pitchFamily="18" charset="0"/>
              </a:rPr>
              <a:t>інших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бюджетів</a:t>
            </a:r>
            <a:r>
              <a:rPr lang="ru-RU" dirty="0">
                <a:solidFill>
                  <a:srgbClr val="000000"/>
                </a:solidFill>
                <a:latin typeface="Times New Roman" panose="02020603050405020304" pitchFamily="18" charset="0"/>
              </a:rPr>
              <a:t>. </a:t>
            </a:r>
          </a:p>
          <a:p>
            <a:r>
              <a:rPr lang="uk-UA" i="1" dirty="0">
                <a:solidFill>
                  <a:srgbClr val="000000"/>
                </a:solidFill>
                <a:latin typeface="Times New Roman" panose="02020603050405020304" pitchFamily="18" charset="0"/>
              </a:rPr>
              <a:t>Бюджет виробництва </a:t>
            </a:r>
            <a:r>
              <a:rPr lang="uk-UA" dirty="0">
                <a:solidFill>
                  <a:srgbClr val="000000"/>
                </a:solidFill>
                <a:latin typeface="Times New Roman" panose="02020603050405020304" pitchFamily="18" charset="0"/>
              </a:rPr>
              <a:t>визначає кількість продукції, яку має намір виготовити підприємство, виходячи з наміченого обсягу продаж і потреби в запасах готової продукції. Основні показники складання виробничого бюджету: запас готової продукції на кінець періоду, запаси незавершеного виробництва, обсяг товарної продукції, обсяг випуску валової продукції. </a:t>
            </a:r>
            <a:endParaRPr lang="uk-UA" dirty="0"/>
          </a:p>
        </p:txBody>
      </p:sp>
    </p:spTree>
    <p:extLst>
      <p:ext uri="{BB962C8B-B14F-4D97-AF65-F5344CB8AC3E}">
        <p14:creationId xmlns:p14="http://schemas.microsoft.com/office/powerpoint/2010/main" val="30039000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4591C64-4560-4E68-9842-37D04D899DA0}"/>
              </a:ext>
            </a:extLst>
          </p:cNvPr>
          <p:cNvSpPr/>
          <p:nvPr/>
        </p:nvSpPr>
        <p:spPr>
          <a:xfrm>
            <a:off x="1336040" y="1539022"/>
            <a:ext cx="9519920" cy="2862322"/>
          </a:xfrm>
          <a:prstGeom prst="rect">
            <a:avLst/>
          </a:prstGeom>
        </p:spPr>
        <p:txBody>
          <a:bodyPr wrap="square">
            <a:spAutoFit/>
          </a:bodyPr>
          <a:lstStyle/>
          <a:p>
            <a:r>
              <a:rPr lang="uk-UA" i="1" dirty="0">
                <a:solidFill>
                  <a:srgbClr val="000000"/>
                </a:solidFill>
                <a:latin typeface="Times New Roman" panose="02020603050405020304" pitchFamily="18" charset="0"/>
              </a:rPr>
              <a:t>Бюджет потреб у матеріалах </a:t>
            </a:r>
            <a:r>
              <a:rPr lang="uk-UA" dirty="0">
                <a:solidFill>
                  <a:srgbClr val="000000"/>
                </a:solidFill>
                <a:latin typeface="Times New Roman" panose="02020603050405020304" pitchFamily="18" charset="0"/>
              </a:rPr>
              <a:t>визначає кількість матеріалів, необхідних для виробництва запланованого обсягу продукції і кількість матеріалів, які необхідно закупити протягом запланованого періоду. Його складають у натуральному та вартісному вираженні. Виходячи із стандартного розміру партії, періодичності закупок і середнього терміну оплати, складається графік сплати кредиторської заборгованості перед постачальниками матеріалів. </a:t>
            </a:r>
          </a:p>
          <a:p>
            <a:endParaRPr lang="ru-RU" i="1" dirty="0">
              <a:solidFill>
                <a:srgbClr val="000000"/>
              </a:solidFill>
              <a:latin typeface="Times New Roman" panose="02020603050405020304" pitchFamily="18" charset="0"/>
            </a:endParaRPr>
          </a:p>
          <a:p>
            <a:r>
              <a:rPr lang="ru-RU" i="1" dirty="0">
                <a:solidFill>
                  <a:srgbClr val="000000"/>
                </a:solidFill>
                <a:latin typeface="Times New Roman" panose="02020603050405020304" pitchFamily="18" charset="0"/>
              </a:rPr>
              <a:t>Бюджет </a:t>
            </a:r>
            <a:r>
              <a:rPr lang="ru-RU" i="1" dirty="0" err="1">
                <a:solidFill>
                  <a:srgbClr val="000000"/>
                </a:solidFill>
                <a:latin typeface="Times New Roman" panose="02020603050405020304" pitchFamily="18" charset="0"/>
              </a:rPr>
              <a:t>прямих</a:t>
            </a:r>
            <a:r>
              <a:rPr lang="ru-RU" i="1" dirty="0">
                <a:solidFill>
                  <a:srgbClr val="000000"/>
                </a:solidFill>
                <a:latin typeface="Times New Roman" panose="02020603050405020304" pitchFamily="18" charset="0"/>
              </a:rPr>
              <a:t> </a:t>
            </a:r>
            <a:r>
              <a:rPr lang="ru-RU" i="1" dirty="0" err="1">
                <a:solidFill>
                  <a:srgbClr val="000000"/>
                </a:solidFill>
                <a:latin typeface="Times New Roman" panose="02020603050405020304" pitchFamily="18" charset="0"/>
              </a:rPr>
              <a:t>витрат</a:t>
            </a:r>
            <a:r>
              <a:rPr lang="ru-RU" i="1" dirty="0">
                <a:solidFill>
                  <a:srgbClr val="000000"/>
                </a:solidFill>
                <a:latin typeface="Times New Roman" panose="02020603050405020304" pitchFamily="18" charset="0"/>
              </a:rPr>
              <a:t> на оплату </a:t>
            </a:r>
            <a:r>
              <a:rPr lang="ru-RU" i="1" dirty="0" err="1">
                <a:solidFill>
                  <a:srgbClr val="000000"/>
                </a:solidFill>
                <a:latin typeface="Times New Roman" panose="02020603050405020304" pitchFamily="18" charset="0"/>
              </a:rPr>
              <a:t>праці</a:t>
            </a:r>
            <a:r>
              <a:rPr lang="ru-RU" i="1"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складається</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основі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виробничої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програми</a:t>
            </a:r>
            <a:r>
              <a:rPr lang="ru-RU" dirty="0">
                <a:solidFill>
                  <a:srgbClr val="000000"/>
                </a:solidFill>
                <a:latin typeface="Times New Roman" panose="02020603050405020304" pitchFamily="18" charset="0"/>
              </a:rPr>
              <a:t>. Для </a:t>
            </a:r>
            <a:r>
              <a:rPr lang="ru-RU" dirty="0" err="1">
                <a:solidFill>
                  <a:srgbClr val="000000"/>
                </a:solidFill>
                <a:latin typeface="Times New Roman" panose="02020603050405020304" pitchFamily="18" charset="0"/>
              </a:rPr>
              <a:t>визначення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планових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витрат</a:t>
            </a:r>
            <a:r>
              <a:rPr lang="ru-RU" dirty="0">
                <a:solidFill>
                  <a:srgbClr val="000000"/>
                </a:solidFill>
                <a:latin typeface="Times New Roman" panose="02020603050405020304" pitchFamily="18" charset="0"/>
              </a:rPr>
              <a:t> на оплату </a:t>
            </a:r>
            <a:r>
              <a:rPr lang="ru-RU" dirty="0" err="1">
                <a:solidFill>
                  <a:srgbClr val="000000"/>
                </a:solidFill>
                <a:latin typeface="Times New Roman" panose="02020603050405020304" pitchFamily="18" charset="0"/>
              </a:rPr>
              <a:t>праці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прогнозований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обсяг</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виробництва</a:t>
            </a:r>
            <a:r>
              <a:rPr lang="ru-RU" dirty="0">
                <a:solidFill>
                  <a:srgbClr val="000000"/>
                </a:solidFill>
                <a:latin typeface="Times New Roman" panose="02020603050405020304" pitchFamily="18" charset="0"/>
              </a:rPr>
              <a:t> кожного виду </a:t>
            </a:r>
            <a:r>
              <a:rPr lang="ru-RU" dirty="0" err="1">
                <a:solidFill>
                  <a:srgbClr val="000000"/>
                </a:solidFill>
                <a:latin typeface="Times New Roman" panose="02020603050405020304" pitchFamily="18" charset="0"/>
              </a:rPr>
              <a:t>продукції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множать</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трудомісткість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одиниці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продукції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тоді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отриману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трудомісткість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випуску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множать</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середню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годинну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тарифну</a:t>
            </a:r>
            <a:r>
              <a:rPr lang="ru-RU" dirty="0">
                <a:solidFill>
                  <a:srgbClr val="000000"/>
                </a:solidFill>
                <a:latin typeface="Times New Roman" panose="02020603050405020304" pitchFamily="18" charset="0"/>
              </a:rPr>
              <a:t> ставку. </a:t>
            </a:r>
            <a:endParaRPr lang="uk-UA" dirty="0"/>
          </a:p>
        </p:txBody>
      </p:sp>
    </p:spTree>
    <p:extLst>
      <p:ext uri="{BB962C8B-B14F-4D97-AF65-F5344CB8AC3E}">
        <p14:creationId xmlns:p14="http://schemas.microsoft.com/office/powerpoint/2010/main" val="83071249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49259C0-4F8C-43BD-8098-AEB42ACD37F4}"/>
              </a:ext>
            </a:extLst>
          </p:cNvPr>
          <p:cNvSpPr/>
          <p:nvPr/>
        </p:nvSpPr>
        <p:spPr>
          <a:xfrm>
            <a:off x="1971040" y="1859340"/>
            <a:ext cx="8696960" cy="3416320"/>
          </a:xfrm>
          <a:prstGeom prst="rect">
            <a:avLst/>
          </a:prstGeom>
        </p:spPr>
        <p:txBody>
          <a:bodyPr wrap="square">
            <a:spAutoFit/>
          </a:bodyPr>
          <a:lstStyle/>
          <a:p>
            <a:r>
              <a:rPr lang="ru-RU" i="1" dirty="0">
                <a:solidFill>
                  <a:srgbClr val="000000"/>
                </a:solidFill>
                <a:latin typeface="Times New Roman" panose="02020603050405020304" pitchFamily="18" charset="0"/>
              </a:rPr>
              <a:t>Бюджет </a:t>
            </a:r>
            <a:r>
              <a:rPr lang="ru-RU" i="1" dirty="0" err="1">
                <a:solidFill>
                  <a:srgbClr val="000000"/>
                </a:solidFill>
                <a:latin typeface="Times New Roman" panose="02020603050405020304" pitchFamily="18" charset="0"/>
              </a:rPr>
              <a:t>загальновиробничих</a:t>
            </a:r>
            <a:r>
              <a:rPr lang="ru-RU" i="1" dirty="0">
                <a:solidFill>
                  <a:srgbClr val="000000"/>
                </a:solidFill>
                <a:latin typeface="Times New Roman" panose="02020603050405020304" pitchFamily="18" charset="0"/>
              </a:rPr>
              <a:t> </a:t>
            </a:r>
            <a:r>
              <a:rPr lang="ru-RU" i="1" dirty="0" err="1">
                <a:solidFill>
                  <a:srgbClr val="000000"/>
                </a:solidFill>
                <a:latin typeface="Times New Roman" panose="02020603050405020304" pitchFamily="18" charset="0"/>
              </a:rPr>
              <a:t>витрат</a:t>
            </a:r>
            <a:r>
              <a:rPr lang="ru-RU" i="1"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включає</a:t>
            </a:r>
            <a:r>
              <a:rPr lang="ru-RU" dirty="0">
                <a:solidFill>
                  <a:srgbClr val="000000"/>
                </a:solidFill>
                <a:latin typeface="Times New Roman" panose="02020603050405020304" pitchFamily="18" charset="0"/>
              </a:rPr>
              <a:t> в себе </a:t>
            </a:r>
            <a:r>
              <a:rPr lang="ru-RU" dirty="0" err="1">
                <a:solidFill>
                  <a:srgbClr val="000000"/>
                </a:solidFill>
                <a:latin typeface="Times New Roman" panose="02020603050405020304" pitchFamily="18" charset="0"/>
              </a:rPr>
              <a:t>цехові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витрати</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витрати</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утримання</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експлуатацію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обладнання</a:t>
            </a:r>
            <a:r>
              <a:rPr lang="ru-RU" dirty="0">
                <a:solidFill>
                  <a:srgbClr val="000000"/>
                </a:solidFill>
                <a:latin typeface="Times New Roman" panose="02020603050405020304" pitchFamily="18" charset="0"/>
              </a:rPr>
              <a:t>. </a:t>
            </a:r>
          </a:p>
          <a:p>
            <a:endParaRPr lang="ru-RU" i="1" dirty="0">
              <a:solidFill>
                <a:srgbClr val="000000"/>
              </a:solidFill>
              <a:latin typeface="Times New Roman" panose="02020603050405020304" pitchFamily="18" charset="0"/>
            </a:endParaRPr>
          </a:p>
          <a:p>
            <a:r>
              <a:rPr lang="ru-RU" i="1" dirty="0">
                <a:solidFill>
                  <a:srgbClr val="000000"/>
                </a:solidFill>
                <a:latin typeface="Times New Roman" panose="02020603050405020304" pitchFamily="18" charset="0"/>
              </a:rPr>
              <a:t>Бюджет </a:t>
            </a:r>
            <a:r>
              <a:rPr lang="ru-RU" i="1" dirty="0" err="1">
                <a:solidFill>
                  <a:srgbClr val="000000"/>
                </a:solidFill>
                <a:latin typeface="Times New Roman" panose="02020603050405020304" pitchFamily="18" charset="0"/>
              </a:rPr>
              <a:t>витрат</a:t>
            </a:r>
            <a:r>
              <a:rPr lang="ru-RU" i="1" dirty="0">
                <a:solidFill>
                  <a:srgbClr val="000000"/>
                </a:solidFill>
                <a:latin typeface="Times New Roman" panose="02020603050405020304" pitchFamily="18" charset="0"/>
              </a:rPr>
              <a:t> на </a:t>
            </a:r>
            <a:r>
              <a:rPr lang="ru-RU" i="1" dirty="0" err="1">
                <a:solidFill>
                  <a:srgbClr val="000000"/>
                </a:solidFill>
                <a:latin typeface="Times New Roman" panose="02020603050405020304" pitchFamily="18" charset="0"/>
              </a:rPr>
              <a:t>збут</a:t>
            </a:r>
            <a:r>
              <a:rPr lang="ru-RU" i="1"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включає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витрати</a:t>
            </a:r>
            <a:r>
              <a:rPr lang="ru-RU" dirty="0">
                <a:solidFill>
                  <a:srgbClr val="000000"/>
                </a:solidFill>
                <a:latin typeface="Times New Roman" panose="02020603050405020304" pitchFamily="18" charset="0"/>
              </a:rPr>
              <a:t> поточного характеру, </a:t>
            </a:r>
            <a:r>
              <a:rPr lang="ru-RU" dirty="0" err="1">
                <a:solidFill>
                  <a:srgbClr val="000000"/>
                </a:solidFill>
                <a:latin typeface="Times New Roman" panose="02020603050405020304" pitchFamily="18" charset="0"/>
              </a:rPr>
              <a:t>пов’язані</a:t>
            </a:r>
            <a:r>
              <a:rPr lang="ru-RU" dirty="0">
                <a:solidFill>
                  <a:srgbClr val="000000"/>
                </a:solidFill>
                <a:latin typeface="Times New Roman" panose="02020603050405020304" pitchFamily="18" charset="0"/>
              </a:rPr>
              <a:t> з </a:t>
            </a:r>
            <a:r>
              <a:rPr lang="ru-RU" dirty="0" err="1">
                <a:solidFill>
                  <a:srgbClr val="000000"/>
                </a:solidFill>
                <a:latin typeface="Times New Roman" panose="02020603050405020304" pitchFamily="18" charset="0"/>
              </a:rPr>
              <a:t>реалізацією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продукції</a:t>
            </a:r>
            <a:r>
              <a:rPr lang="ru-RU" dirty="0">
                <a:solidFill>
                  <a:srgbClr val="000000"/>
                </a:solidFill>
                <a:latin typeface="Times New Roman" panose="02020603050405020304" pitchFamily="18" charset="0"/>
              </a:rPr>
              <a:t>, маркетинговою </a:t>
            </a:r>
            <a:r>
              <a:rPr lang="ru-RU" dirty="0" err="1">
                <a:solidFill>
                  <a:srgbClr val="000000"/>
                </a:solidFill>
                <a:latin typeface="Times New Roman" panose="02020603050405020304" pitchFamily="18" charset="0"/>
              </a:rPr>
              <a:t>діяльністю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вивченням</a:t>
            </a:r>
            <a:r>
              <a:rPr lang="ru-RU" dirty="0">
                <a:solidFill>
                  <a:srgbClr val="000000"/>
                </a:solidFill>
                <a:latin typeface="Times New Roman" panose="02020603050405020304" pitchFamily="18" charset="0"/>
              </a:rPr>
              <a:t> ринку, </a:t>
            </a:r>
            <a:r>
              <a:rPr lang="ru-RU" dirty="0" err="1">
                <a:solidFill>
                  <a:srgbClr val="000000"/>
                </a:solidFill>
                <a:latin typeface="Times New Roman" panose="02020603050405020304" pitchFamily="18" charset="0"/>
              </a:rPr>
              <a:t>реклами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тощо</a:t>
            </a:r>
            <a:r>
              <a:rPr lang="ru-RU" dirty="0">
                <a:solidFill>
                  <a:srgbClr val="000000"/>
                </a:solidFill>
                <a:latin typeface="Times New Roman" panose="02020603050405020304" pitchFamily="18" charset="0"/>
              </a:rPr>
              <a:t>). </a:t>
            </a:r>
          </a:p>
          <a:p>
            <a:endParaRPr lang="uk-UA" i="1" dirty="0">
              <a:solidFill>
                <a:srgbClr val="000000"/>
              </a:solidFill>
              <a:latin typeface="Times New Roman" panose="02020603050405020304" pitchFamily="18" charset="0"/>
            </a:endParaRPr>
          </a:p>
          <a:p>
            <a:r>
              <a:rPr lang="uk-UA" i="1" dirty="0">
                <a:solidFill>
                  <a:srgbClr val="000000"/>
                </a:solidFill>
                <a:latin typeface="Times New Roman" panose="02020603050405020304" pitchFamily="18" charset="0"/>
              </a:rPr>
              <a:t>Бюджет адміністративних витрат </a:t>
            </a:r>
            <a:r>
              <a:rPr lang="uk-UA" dirty="0">
                <a:solidFill>
                  <a:srgbClr val="000000"/>
                </a:solidFill>
                <a:latin typeface="Times New Roman" panose="02020603050405020304" pitchFamily="18" charset="0"/>
              </a:rPr>
              <a:t>включає прогноз витрат на загальне управління підприємством та адміністрування.</a:t>
            </a:r>
            <a:endParaRPr lang="uk-UA" i="1" dirty="0">
              <a:solidFill>
                <a:srgbClr val="000000"/>
              </a:solidFill>
              <a:latin typeface="Times New Roman" panose="02020603050405020304" pitchFamily="18" charset="0"/>
            </a:endParaRPr>
          </a:p>
          <a:p>
            <a:endParaRPr lang="uk-UA" i="1" dirty="0">
              <a:solidFill>
                <a:srgbClr val="000000"/>
              </a:solidFill>
              <a:latin typeface="Times New Roman" panose="02020603050405020304" pitchFamily="18" charset="0"/>
            </a:endParaRPr>
          </a:p>
          <a:p>
            <a:r>
              <a:rPr lang="uk-UA" i="1" dirty="0">
                <a:solidFill>
                  <a:srgbClr val="000000"/>
                </a:solidFill>
                <a:latin typeface="Times New Roman" panose="02020603050405020304" pitchFamily="18" charset="0"/>
              </a:rPr>
              <a:t>Бюджет прибутків та збитків </a:t>
            </a:r>
            <a:r>
              <a:rPr lang="uk-UA" dirty="0">
                <a:solidFill>
                  <a:srgbClr val="000000"/>
                </a:solidFill>
                <a:latin typeface="Times New Roman" panose="02020603050405020304" pitchFamily="18" charset="0"/>
              </a:rPr>
              <a:t>представляє собою прогноз звіту про прибутки і збитки, він акумулює у собі інформацію із інших бюджетів: відомості про виручку, змінні та постійні витрати.</a:t>
            </a:r>
            <a:endParaRPr lang="uk-UA" dirty="0"/>
          </a:p>
        </p:txBody>
      </p:sp>
    </p:spTree>
    <p:extLst>
      <p:ext uri="{BB962C8B-B14F-4D97-AF65-F5344CB8AC3E}">
        <p14:creationId xmlns:p14="http://schemas.microsoft.com/office/powerpoint/2010/main" val="3727741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743C9A5-4D33-4DD8-91CE-2BE5AC16B1BF}"/>
              </a:ext>
            </a:extLst>
          </p:cNvPr>
          <p:cNvSpPr/>
          <p:nvPr/>
        </p:nvSpPr>
        <p:spPr>
          <a:xfrm>
            <a:off x="2166937" y="2274838"/>
            <a:ext cx="7858125" cy="2308324"/>
          </a:xfrm>
          <a:prstGeom prst="rect">
            <a:avLst/>
          </a:prstGeom>
        </p:spPr>
        <p:txBody>
          <a:bodyPr wrap="square">
            <a:spAutoFit/>
          </a:bodyPr>
          <a:lstStyle/>
          <a:p>
            <a:r>
              <a:rPr lang="uk-UA" dirty="0">
                <a:solidFill>
                  <a:srgbClr val="000000"/>
                </a:solidFill>
                <a:latin typeface="Times New Roman" panose="02020603050405020304" pitchFamily="18" charset="0"/>
              </a:rPr>
              <a:t>Планування є першим об’єктивно необхідним кроком у діяльності будь-якого підприємства. Визначення бажаних та можливих орієнтирів майбутньої діяльності на ринку, аналіз зовнішнього середовища підприємства дозволяє зменшити можливість впливу негативних зовнішніх факторів і рівень ризику, пов’язаний з їх виникненням. </a:t>
            </a:r>
          </a:p>
          <a:p>
            <a:r>
              <a:rPr lang="uk-UA" dirty="0">
                <a:solidFill>
                  <a:srgbClr val="000000"/>
                </a:solidFill>
                <a:latin typeface="Times New Roman" panose="02020603050405020304" pitchFamily="18" charset="0"/>
              </a:rPr>
              <a:t>Планування: </a:t>
            </a:r>
          </a:p>
          <a:p>
            <a:r>
              <a:rPr lang="uk-UA" dirty="0">
                <a:solidFill>
                  <a:srgbClr val="000000"/>
                </a:solidFill>
                <a:latin typeface="Times New Roman" panose="02020603050405020304" pitchFamily="18" charset="0"/>
              </a:rPr>
              <a:t>- об’єднує структурні підрозділи підприємства спільною метою;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надає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всім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процесам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однонаправленості</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скоординованості</a:t>
            </a:r>
            <a:r>
              <a:rPr lang="ru-RU" dirty="0">
                <a:solidFill>
                  <a:srgbClr val="000000"/>
                </a:solidFill>
                <a:latin typeface="Times New Roman" panose="02020603050405020304" pitchFamily="18" charset="0"/>
              </a:rPr>
              <a:t>. </a:t>
            </a:r>
            <a:endParaRPr lang="uk-UA" dirty="0"/>
          </a:p>
        </p:txBody>
      </p:sp>
    </p:spTree>
    <p:extLst>
      <p:ext uri="{BB962C8B-B14F-4D97-AF65-F5344CB8AC3E}">
        <p14:creationId xmlns:p14="http://schemas.microsoft.com/office/powerpoint/2010/main" val="133267306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2">
            <a:extLst>
              <a:ext uri="{FF2B5EF4-FFF2-40B4-BE49-F238E27FC236}">
                <a16:creationId xmlns:a16="http://schemas.microsoft.com/office/drawing/2014/main" id="{8D7CE45C-2243-4666-BE07-B741650FC96B}"/>
              </a:ext>
            </a:extLst>
          </p:cNvPr>
          <p:cNvSpPr/>
          <p:nvPr/>
        </p:nvSpPr>
        <p:spPr>
          <a:xfrm>
            <a:off x="1503680" y="1149757"/>
            <a:ext cx="8656320" cy="1200329"/>
          </a:xfrm>
          <a:prstGeom prst="rect">
            <a:avLst/>
          </a:prstGeom>
        </p:spPr>
        <p:txBody>
          <a:bodyPr wrap="square">
            <a:spAutoFit/>
          </a:bodyPr>
          <a:lstStyle/>
          <a:p>
            <a:r>
              <a:rPr lang="ru-RU" dirty="0" err="1">
                <a:solidFill>
                  <a:srgbClr val="000000"/>
                </a:solidFill>
                <a:latin typeface="Times New Roman" panose="02020603050405020304" pitchFamily="18" charset="0"/>
              </a:rPr>
              <a:t>Існують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наступні</a:t>
            </a:r>
            <a:r>
              <a:rPr lang="ru-RU"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підходи</a:t>
            </a:r>
            <a:r>
              <a:rPr lang="ru-RU" b="1" dirty="0">
                <a:solidFill>
                  <a:srgbClr val="000000"/>
                </a:solidFill>
                <a:latin typeface="Times New Roman" panose="02020603050405020304" pitchFamily="18" charset="0"/>
              </a:rPr>
              <a:t> до </a:t>
            </a:r>
            <a:r>
              <a:rPr lang="ru-RU" b="1" dirty="0" err="1">
                <a:solidFill>
                  <a:srgbClr val="000000"/>
                </a:solidFill>
                <a:latin typeface="Times New Roman" panose="02020603050405020304" pitchFamily="18" charset="0"/>
              </a:rPr>
              <a:t>розробки</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бюджетів</a:t>
            </a:r>
            <a:r>
              <a:rPr lang="ru-RU" dirty="0">
                <a:solidFill>
                  <a:srgbClr val="000000"/>
                </a:solidFill>
                <a:latin typeface="Times New Roman" panose="02020603050405020304" pitchFamily="18" charset="0"/>
              </a:rPr>
              <a:t>: </a:t>
            </a:r>
          </a:p>
          <a:p>
            <a:r>
              <a:rPr lang="uk-UA" b="1" dirty="0">
                <a:solidFill>
                  <a:srgbClr val="000000"/>
                </a:solidFill>
                <a:latin typeface="Times New Roman" panose="02020603050405020304" pitchFamily="18" charset="0"/>
              </a:rPr>
              <a:t>Гнучкий бюджет </a:t>
            </a:r>
            <a:r>
              <a:rPr lang="uk-UA" dirty="0">
                <a:solidFill>
                  <a:srgbClr val="000000"/>
                </a:solidFill>
                <a:latin typeface="Times New Roman" panose="02020603050405020304" pitchFamily="18" charset="0"/>
              </a:rPr>
              <a:t>показує розміри витрат та результати за різних обсягів діяльності відповідного центру відповідальності. Залежно від обсягу діяльності змінні та змішані витрати змінюються, а постійні залишаються незмінними </a:t>
            </a:r>
            <a:endParaRPr lang="uk-UA" dirty="0"/>
          </a:p>
        </p:txBody>
      </p:sp>
      <p:sp>
        <p:nvSpPr>
          <p:cNvPr id="3" name="Прямоугольник 4">
            <a:extLst>
              <a:ext uri="{FF2B5EF4-FFF2-40B4-BE49-F238E27FC236}">
                <a16:creationId xmlns:a16="http://schemas.microsoft.com/office/drawing/2014/main" id="{C7748909-95AD-4283-87C2-509DCDE12675}"/>
              </a:ext>
            </a:extLst>
          </p:cNvPr>
          <p:cNvSpPr/>
          <p:nvPr/>
        </p:nvSpPr>
        <p:spPr>
          <a:xfrm>
            <a:off x="1503680" y="2350086"/>
            <a:ext cx="8656320" cy="2246769"/>
          </a:xfrm>
          <a:prstGeom prst="rect">
            <a:avLst/>
          </a:prstGeom>
        </p:spPr>
        <p:txBody>
          <a:bodyPr wrap="square">
            <a:spAutoFit/>
          </a:bodyPr>
          <a:lstStyle/>
          <a:p>
            <a:endParaRPr lang="uk-UA" sz="1400" b="0" i="0" u="none" strike="noStrike" baseline="0" dirty="0">
              <a:solidFill>
                <a:srgbClr val="000000"/>
              </a:solidFill>
              <a:latin typeface="Times New Roman" panose="02020603050405020304" pitchFamily="18" charset="0"/>
            </a:endParaRPr>
          </a:p>
          <a:p>
            <a:r>
              <a:rPr lang="ru-RU" b="1" dirty="0" err="1">
                <a:solidFill>
                  <a:srgbClr val="000000"/>
                </a:solidFill>
                <a:latin typeface="Times New Roman" panose="02020603050405020304" pitchFamily="18" charset="0"/>
              </a:rPr>
              <a:t>Фіксований</a:t>
            </a:r>
            <a:r>
              <a:rPr lang="ru-RU" b="1" dirty="0">
                <a:solidFill>
                  <a:srgbClr val="000000"/>
                </a:solidFill>
                <a:latin typeface="Times New Roman" panose="02020603050405020304" pitchFamily="18" charset="0"/>
              </a:rPr>
              <a:t> бюджет </a:t>
            </a:r>
            <a:r>
              <a:rPr lang="ru-RU" dirty="0">
                <a:solidFill>
                  <a:srgbClr val="000000"/>
                </a:solidFill>
                <a:latin typeface="Times New Roman" panose="02020603050405020304" pitchFamily="18" charset="0"/>
              </a:rPr>
              <a:t>не </a:t>
            </a:r>
            <a:r>
              <a:rPr lang="ru-RU" dirty="0" err="1">
                <a:solidFill>
                  <a:srgbClr val="000000"/>
                </a:solidFill>
                <a:latin typeface="Times New Roman" panose="02020603050405020304" pitchFamily="18" charset="0"/>
              </a:rPr>
              <a:t>змінюється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залежно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зміни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рівня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ділової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активності</a:t>
            </a:r>
            <a:r>
              <a:rPr lang="ru-RU" dirty="0">
                <a:solidFill>
                  <a:srgbClr val="000000"/>
                </a:solidFill>
                <a:latin typeface="Times New Roman" panose="02020603050405020304" pitchFamily="18" charset="0"/>
              </a:rPr>
              <a:t>, тому </a:t>
            </a:r>
            <a:r>
              <a:rPr lang="ru-RU" dirty="0" err="1">
                <a:solidFill>
                  <a:srgbClr val="000000"/>
                </a:solidFill>
                <a:latin typeface="Times New Roman" panose="02020603050405020304" pitchFamily="18" charset="0"/>
              </a:rPr>
              <a:t>його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використовують</a:t>
            </a:r>
            <a:r>
              <a:rPr lang="ru-RU" dirty="0">
                <a:solidFill>
                  <a:srgbClr val="000000"/>
                </a:solidFill>
                <a:latin typeface="Times New Roman" panose="02020603050405020304" pitchFamily="18" charset="0"/>
              </a:rPr>
              <a:t> для </a:t>
            </a:r>
            <a:r>
              <a:rPr lang="ru-RU" dirty="0" err="1">
                <a:solidFill>
                  <a:srgbClr val="000000"/>
                </a:solidFill>
                <a:latin typeface="Times New Roman" panose="02020603050405020304" pitchFamily="18" charset="0"/>
              </a:rPr>
              <a:t>планування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частково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регульованих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витрат</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Включає</a:t>
            </a:r>
            <a:r>
              <a:rPr lang="ru-RU" dirty="0">
                <a:solidFill>
                  <a:srgbClr val="000000"/>
                </a:solidFill>
                <a:latin typeface="Times New Roman" panose="02020603050405020304" pitchFamily="18" charset="0"/>
              </a:rPr>
              <a:t> у себе:</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бюджети</a:t>
            </a:r>
            <a:r>
              <a:rPr lang="ru-RU" dirty="0">
                <a:solidFill>
                  <a:srgbClr val="000000"/>
                </a:solidFill>
                <a:latin typeface="Times New Roman" panose="02020603050405020304" pitchFamily="18" charset="0"/>
              </a:rPr>
              <a:t> з «нуля» </a:t>
            </a:r>
            <a:r>
              <a:rPr lang="ru-RU" dirty="0" err="1">
                <a:solidFill>
                  <a:srgbClr val="000000"/>
                </a:solidFill>
                <a:latin typeface="Times New Roman" panose="02020603050405020304" pitchFamily="18" charset="0"/>
              </a:rPr>
              <a:t>розробляють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виходячи</a:t>
            </a:r>
            <a:r>
              <a:rPr lang="ru-RU" dirty="0">
                <a:solidFill>
                  <a:srgbClr val="000000"/>
                </a:solidFill>
                <a:latin typeface="Times New Roman" panose="02020603050405020304" pitchFamily="18" charset="0"/>
              </a:rPr>
              <a:t> з </a:t>
            </a:r>
            <a:r>
              <a:rPr lang="ru-RU" dirty="0" err="1">
                <a:solidFill>
                  <a:srgbClr val="000000"/>
                </a:solidFill>
                <a:latin typeface="Times New Roman" panose="02020603050405020304" pitchFamily="18" charset="0"/>
              </a:rPr>
              <a:t>припущення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що</a:t>
            </a:r>
            <a:r>
              <a:rPr lang="ru-RU" dirty="0">
                <a:solidFill>
                  <a:srgbClr val="000000"/>
                </a:solidFill>
                <a:latin typeface="Times New Roman" panose="02020603050405020304" pitchFamily="18" charset="0"/>
              </a:rPr>
              <a:t> для </a:t>
            </a:r>
            <a:r>
              <a:rPr lang="ru-RU" dirty="0" err="1">
                <a:solidFill>
                  <a:srgbClr val="000000"/>
                </a:solidFill>
                <a:latin typeface="Times New Roman" panose="02020603050405020304" pitchFamily="18" charset="0"/>
              </a:rPr>
              <a:t>певного</a:t>
            </a:r>
            <a:r>
              <a:rPr lang="ru-RU" dirty="0">
                <a:solidFill>
                  <a:srgbClr val="000000"/>
                </a:solidFill>
                <a:latin typeface="Times New Roman" panose="02020603050405020304" pitchFamily="18" charset="0"/>
              </a:rPr>
              <a:t> центру </a:t>
            </a:r>
            <a:r>
              <a:rPr lang="ru-RU" dirty="0" err="1">
                <a:solidFill>
                  <a:srgbClr val="000000"/>
                </a:solidFill>
                <a:latin typeface="Times New Roman" panose="02020603050405020304" pitchFamily="18" charset="0"/>
              </a:rPr>
              <a:t>відповідальності</a:t>
            </a:r>
            <a:r>
              <a:rPr lang="ru-RU" dirty="0">
                <a:solidFill>
                  <a:srgbClr val="000000"/>
                </a:solidFill>
                <a:latin typeface="Times New Roman" panose="02020603050405020304" pitchFamily="18" charset="0"/>
              </a:rPr>
              <a:t> вони </a:t>
            </a:r>
            <a:r>
              <a:rPr lang="ru-RU" dirty="0" err="1">
                <a:solidFill>
                  <a:srgbClr val="000000"/>
                </a:solidFill>
                <a:latin typeface="Times New Roman" panose="02020603050405020304" pitchFamily="18" charset="0"/>
              </a:rPr>
              <a:t>складаються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вперше</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бюджети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досягнутого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складаються</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основі</a:t>
            </a:r>
            <a:r>
              <a:rPr lang="ru-RU" dirty="0">
                <a:solidFill>
                  <a:srgbClr val="000000"/>
                </a:solidFill>
                <a:latin typeface="Times New Roman" panose="02020603050405020304" pitchFamily="18" charset="0"/>
              </a:rPr>
              <a:t> статистики </a:t>
            </a:r>
            <a:r>
              <a:rPr lang="ru-RU" dirty="0" err="1">
                <a:solidFill>
                  <a:srgbClr val="000000"/>
                </a:solidFill>
                <a:latin typeface="Times New Roman" panose="02020603050405020304" pitchFamily="18" charset="0"/>
              </a:rPr>
              <a:t>минулих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періодів</a:t>
            </a:r>
            <a:r>
              <a:rPr lang="ru-RU" dirty="0">
                <a:solidFill>
                  <a:srgbClr val="000000"/>
                </a:solidFill>
                <a:latin typeface="Times New Roman" panose="02020603050405020304" pitchFamily="18" charset="0"/>
              </a:rPr>
              <a:t> з </a:t>
            </a:r>
            <a:r>
              <a:rPr lang="ru-RU" dirty="0" err="1">
                <a:solidFill>
                  <a:srgbClr val="000000"/>
                </a:solidFill>
                <a:latin typeface="Times New Roman" panose="02020603050405020304" pitchFamily="18" charset="0"/>
              </a:rPr>
              <a:t>урахуванням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можливої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зміни</a:t>
            </a:r>
            <a:r>
              <a:rPr lang="ru-RU" dirty="0">
                <a:solidFill>
                  <a:srgbClr val="000000"/>
                </a:solidFill>
                <a:latin typeface="Times New Roman" panose="02020603050405020304" pitchFamily="18" charset="0"/>
              </a:rPr>
              <a:t> умов </a:t>
            </a:r>
            <a:r>
              <a:rPr lang="ru-RU" dirty="0" err="1">
                <a:solidFill>
                  <a:srgbClr val="000000"/>
                </a:solidFill>
                <a:latin typeface="Times New Roman" panose="02020603050405020304" pitchFamily="18" charset="0"/>
              </a:rPr>
              <a:t>діяльності</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бюджети</a:t>
            </a:r>
            <a:r>
              <a:rPr lang="ru-RU" dirty="0">
                <a:solidFill>
                  <a:srgbClr val="000000"/>
                </a:solidFill>
                <a:latin typeface="Times New Roman" panose="02020603050405020304" pitchFamily="18" charset="0"/>
              </a:rPr>
              <a:t> з </a:t>
            </a:r>
            <a:r>
              <a:rPr lang="ru-RU" dirty="0" err="1">
                <a:solidFill>
                  <a:srgbClr val="000000"/>
                </a:solidFill>
                <a:latin typeface="Times New Roman" panose="02020603050405020304" pitchFamily="18" charset="0"/>
              </a:rPr>
              <a:t>проробленням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додаткових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варіантів</a:t>
            </a:r>
            <a:r>
              <a:rPr lang="ru-RU" dirty="0">
                <a:solidFill>
                  <a:srgbClr val="000000"/>
                </a:solidFill>
                <a:latin typeface="Times New Roman" panose="02020603050405020304" pitchFamily="18" charset="0"/>
              </a:rPr>
              <a:t>.  </a:t>
            </a:r>
            <a:endParaRPr lang="uk-UA" dirty="0"/>
          </a:p>
        </p:txBody>
      </p:sp>
    </p:spTree>
    <p:extLst>
      <p:ext uri="{BB962C8B-B14F-4D97-AF65-F5344CB8AC3E}">
        <p14:creationId xmlns:p14="http://schemas.microsoft.com/office/powerpoint/2010/main" val="23232548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3">
            <a:extLst>
              <a:ext uri="{FF2B5EF4-FFF2-40B4-BE49-F238E27FC236}">
                <a16:creationId xmlns:a16="http://schemas.microsoft.com/office/drawing/2014/main" id="{C65C1065-7FAC-4E3D-B746-CD542E159D01}"/>
              </a:ext>
            </a:extLst>
          </p:cNvPr>
          <p:cNvSpPr/>
          <p:nvPr/>
        </p:nvSpPr>
        <p:spPr>
          <a:xfrm>
            <a:off x="1158240" y="1980590"/>
            <a:ext cx="9611360" cy="2896819"/>
          </a:xfrm>
          <a:prstGeom prst="rect">
            <a:avLst/>
          </a:prstGeom>
        </p:spPr>
        <p:txBody>
          <a:bodyPr wrap="square">
            <a:spAutoFit/>
          </a:bodyPr>
          <a:lstStyle/>
          <a:p>
            <a:pPr marL="71120" marR="253365" indent="191135" algn="just">
              <a:lnSpc>
                <a:spcPct val="87000"/>
              </a:lnSpc>
              <a:spcBef>
                <a:spcPts val="5"/>
              </a:spcBef>
              <a:spcAft>
                <a:spcPts val="0"/>
              </a:spcAft>
            </a:pPr>
            <a:r>
              <a:rPr lang="uk-UA" dirty="0">
                <a:latin typeface="Times New Roman" panose="02020603050405020304" pitchFamily="18" charset="0"/>
                <a:ea typeface="Times New Roman" panose="02020603050405020304" pitchFamily="18" charset="0"/>
              </a:rPr>
              <a:t>Як і будь-яке явище, бюджетування має свої позитивні та негативні сторони.</a:t>
            </a:r>
          </a:p>
          <a:p>
            <a:pPr marL="71120" marR="253365" indent="191135" algn="just">
              <a:lnSpc>
                <a:spcPct val="87000"/>
              </a:lnSpc>
              <a:spcBef>
                <a:spcPts val="5"/>
              </a:spcBef>
              <a:spcAft>
                <a:spcPts val="0"/>
              </a:spcAft>
            </a:pPr>
            <a:endParaRPr lang="uk-UA" dirty="0">
              <a:latin typeface="Times New Roman" panose="02020603050405020304" pitchFamily="18" charset="0"/>
              <a:ea typeface="Times New Roman" panose="02020603050405020304" pitchFamily="18" charset="0"/>
            </a:endParaRPr>
          </a:p>
          <a:p>
            <a:pPr marL="262255" algn="just">
              <a:lnSpc>
                <a:spcPts val="1115"/>
              </a:lnSpc>
              <a:spcAft>
                <a:spcPts val="0"/>
              </a:spcAft>
            </a:pPr>
            <a:r>
              <a:rPr lang="uk-UA" b="1" i="1" dirty="0">
                <a:latin typeface="Times New Roman" panose="02020603050405020304" pitchFamily="18" charset="0"/>
                <a:ea typeface="Times New Roman" panose="02020603050405020304" pitchFamily="18" charset="0"/>
              </a:rPr>
              <a:t>Переваги бюджетування:</a:t>
            </a:r>
          </a:p>
          <a:p>
            <a:pPr marL="342900" marR="254635" lvl="0" indent="-342900" algn="just">
              <a:lnSpc>
                <a:spcPct val="87000"/>
              </a:lnSpc>
              <a:spcBef>
                <a:spcPts val="50"/>
              </a:spcBef>
              <a:spcAft>
                <a:spcPts val="0"/>
              </a:spcAft>
              <a:buSzPts val="1150"/>
              <a:buFont typeface="Wingdings" panose="05000000000000000000" pitchFamily="2" charset="2"/>
              <a:buChar char=""/>
              <a:tabLst>
                <a:tab pos="433705" algn="l"/>
              </a:tabLst>
            </a:pPr>
            <a:r>
              <a:rPr lang="uk-UA" dirty="0">
                <a:latin typeface="Times New Roman" panose="02020603050405020304" pitchFamily="18" charset="0"/>
                <a:ea typeface="Wingdings" panose="05000000000000000000" pitchFamily="2" charset="2"/>
                <a:cs typeface="Wingdings" panose="05000000000000000000" pitchFamily="2" charset="2"/>
              </a:rPr>
              <a:t>планування бюджетів структурних підрозділів дає більш точні передбачувані обсяги і структуру</a:t>
            </a:r>
            <a:r>
              <a:rPr lang="uk-UA" spc="-2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затрат;</a:t>
            </a:r>
            <a:endParaRPr lang="uk-UA" dirty="0">
              <a:effectLst/>
              <a:latin typeface="Times New Roman" panose="02020603050405020304" pitchFamily="18" charset="0"/>
              <a:ea typeface="Wingdings" panose="05000000000000000000" pitchFamily="2" charset="2"/>
              <a:cs typeface="Wingdings" panose="05000000000000000000" pitchFamily="2" charset="2"/>
            </a:endParaRPr>
          </a:p>
          <a:p>
            <a:pPr marL="342900" marR="253365" lvl="0" indent="-342900" algn="just">
              <a:lnSpc>
                <a:spcPct val="87000"/>
              </a:lnSpc>
              <a:spcAft>
                <a:spcPts val="0"/>
              </a:spcAft>
              <a:buSzPts val="1150"/>
              <a:buFont typeface="Wingdings" panose="05000000000000000000" pitchFamily="2" charset="2"/>
              <a:buChar char=""/>
              <a:tabLst>
                <a:tab pos="433705" algn="l"/>
              </a:tabLst>
            </a:pPr>
            <a:r>
              <a:rPr lang="uk-UA" dirty="0">
                <a:latin typeface="Times New Roman" panose="02020603050405020304" pitchFamily="18" charset="0"/>
                <a:ea typeface="Wingdings" panose="05000000000000000000" pitchFamily="2" charset="2"/>
                <a:cs typeface="Wingdings" panose="05000000000000000000" pitchFamily="2" charset="2"/>
              </a:rPr>
              <a:t>затвердження місячних (квартальних, річних) бюджетів на- дає структурним підрозділам більшу самостійність у витрачанні фонду оплати праці, що підвищує матеріальну зацікавленість працівників в успішному виконанні планових</a:t>
            </a:r>
            <a:r>
              <a:rPr lang="uk-UA" spc="-35"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завдань;</a:t>
            </a:r>
            <a:endParaRPr lang="uk-UA" dirty="0">
              <a:effectLst/>
              <a:latin typeface="Times New Roman" panose="02020603050405020304" pitchFamily="18" charset="0"/>
              <a:ea typeface="Wingdings" panose="05000000000000000000" pitchFamily="2" charset="2"/>
              <a:cs typeface="Wingdings" panose="05000000000000000000" pitchFamily="2" charset="2"/>
            </a:endParaRPr>
          </a:p>
          <a:p>
            <a:pPr marL="342900" marR="254000" lvl="0" indent="-342900" algn="just">
              <a:lnSpc>
                <a:spcPct val="87000"/>
              </a:lnSpc>
              <a:spcBef>
                <a:spcPts val="10"/>
              </a:spcBef>
              <a:spcAft>
                <a:spcPts val="0"/>
              </a:spcAft>
              <a:buSzPts val="1150"/>
              <a:buFont typeface="Wingdings" panose="05000000000000000000" pitchFamily="2" charset="2"/>
              <a:buChar char=""/>
              <a:tabLst>
                <a:tab pos="433705" algn="l"/>
              </a:tabLst>
            </a:pPr>
            <a:r>
              <a:rPr lang="uk-UA" dirty="0">
                <a:latin typeface="Times New Roman" panose="02020603050405020304" pitchFamily="18" charset="0"/>
                <a:ea typeface="Wingdings" panose="05000000000000000000" pitchFamily="2" charset="2"/>
                <a:cs typeface="Wingdings" panose="05000000000000000000" pitchFamily="2" charset="2"/>
              </a:rPr>
              <a:t>спрощення системи контролю бюджетних коштів дає змогу скоротити непродуктивні витрати робочого часу економічних служб підприємства;</a:t>
            </a:r>
          </a:p>
          <a:p>
            <a:pPr marL="342900" marR="254000" lvl="0" indent="-342900" algn="just">
              <a:lnSpc>
                <a:spcPct val="87000"/>
              </a:lnSpc>
              <a:spcBef>
                <a:spcPts val="10"/>
              </a:spcBef>
              <a:spcAft>
                <a:spcPts val="0"/>
              </a:spcAft>
              <a:buSzPts val="1150"/>
              <a:buFont typeface="Wingdings" panose="05000000000000000000" pitchFamily="2" charset="2"/>
              <a:buChar char=""/>
              <a:tabLst>
                <a:tab pos="433705" algn="l"/>
              </a:tabLst>
            </a:pPr>
            <a:r>
              <a:rPr lang="uk-UA"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Times New Roman" panose="02020603050405020304" pitchFamily="18" charset="0"/>
              </a:rPr>
              <a:t>вводиться більш суворий режим економії затрат і фінансових ресурсів підприємства, що особливо важливо для виходу з економічної кризи;</a:t>
            </a:r>
          </a:p>
        </p:txBody>
      </p:sp>
    </p:spTree>
    <p:extLst>
      <p:ext uri="{BB962C8B-B14F-4D97-AF65-F5344CB8AC3E}">
        <p14:creationId xmlns:p14="http://schemas.microsoft.com/office/powerpoint/2010/main" val="426381316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9016499-68BB-45E3-B1B1-15B303E52A7A}"/>
              </a:ext>
            </a:extLst>
          </p:cNvPr>
          <p:cNvSpPr/>
          <p:nvPr/>
        </p:nvSpPr>
        <p:spPr>
          <a:xfrm>
            <a:off x="2118360" y="1545099"/>
            <a:ext cx="7955280" cy="4292842"/>
          </a:xfrm>
          <a:prstGeom prst="rect">
            <a:avLst/>
          </a:prstGeom>
        </p:spPr>
        <p:txBody>
          <a:bodyPr wrap="square">
            <a:spAutoFit/>
          </a:bodyPr>
          <a:lstStyle/>
          <a:p>
            <a:pPr marL="342900" marR="254000" lvl="0" indent="-342900" algn="just">
              <a:lnSpc>
                <a:spcPct val="87000"/>
              </a:lnSpc>
              <a:spcBef>
                <a:spcPts val="460"/>
              </a:spcBef>
              <a:spcAft>
                <a:spcPts val="0"/>
              </a:spcAft>
              <a:buSzPts val="1150"/>
              <a:buFont typeface="Wingdings" panose="05000000000000000000" pitchFamily="2" charset="2"/>
              <a:buChar char=""/>
              <a:tabLst>
                <a:tab pos="433070" algn="l"/>
              </a:tabLst>
            </a:pPr>
            <a:r>
              <a:rPr lang="uk-UA" dirty="0">
                <a:latin typeface="Times New Roman" panose="02020603050405020304" pitchFamily="18" charset="0"/>
                <a:ea typeface="Wingdings" panose="05000000000000000000" pitchFamily="2" charset="2"/>
                <a:cs typeface="Wingdings" panose="05000000000000000000" pitchFamily="2" charset="2"/>
              </a:rPr>
              <a:t>справляє позитивний вплив на мотивацію та настрій колективу;</a:t>
            </a:r>
          </a:p>
          <a:p>
            <a:pPr marL="342900" marR="254000" lvl="0" indent="-342900" algn="just">
              <a:lnSpc>
                <a:spcPct val="87000"/>
              </a:lnSpc>
              <a:spcBef>
                <a:spcPts val="460"/>
              </a:spcBef>
              <a:spcAft>
                <a:spcPts val="0"/>
              </a:spcAft>
              <a:buSzPts val="1150"/>
              <a:buFont typeface="Wingdings" panose="05000000000000000000" pitchFamily="2" charset="2"/>
              <a:buChar char=""/>
              <a:tabLst>
                <a:tab pos="433070" algn="l"/>
              </a:tabLst>
            </a:pPr>
            <a:endParaRPr lang="uk-UA" sz="1600" dirty="0">
              <a:effectLst/>
              <a:latin typeface="Times New Roman" panose="02020603050405020304" pitchFamily="18" charset="0"/>
              <a:ea typeface="Wingdings" panose="05000000000000000000" pitchFamily="2" charset="2"/>
              <a:cs typeface="Wingdings" panose="05000000000000000000" pitchFamily="2" charset="2"/>
            </a:endParaRPr>
          </a:p>
          <a:p>
            <a:pPr marL="342900" lvl="0" indent="-342900" algn="just">
              <a:lnSpc>
                <a:spcPts val="1120"/>
              </a:lnSpc>
              <a:spcAft>
                <a:spcPts val="0"/>
              </a:spcAft>
              <a:buSzPts val="1150"/>
              <a:buFont typeface="Wingdings" panose="05000000000000000000" pitchFamily="2" charset="2"/>
              <a:buChar char=""/>
              <a:tabLst>
                <a:tab pos="433070" algn="l"/>
              </a:tabLst>
            </a:pPr>
            <a:r>
              <a:rPr lang="uk-UA" dirty="0">
                <a:latin typeface="Times New Roman" panose="02020603050405020304" pitchFamily="18" charset="0"/>
                <a:ea typeface="Wingdings" panose="05000000000000000000" pitchFamily="2" charset="2"/>
                <a:cs typeface="Wingdings" panose="05000000000000000000" pitchFamily="2" charset="2"/>
              </a:rPr>
              <a:t>дозволяє координувати роботу підприємства в</a:t>
            </a:r>
            <a:r>
              <a:rPr lang="uk-UA" spc="-85"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цілому;</a:t>
            </a:r>
          </a:p>
          <a:p>
            <a:pPr marL="342900" lvl="0" indent="-342900" algn="just">
              <a:lnSpc>
                <a:spcPts val="1120"/>
              </a:lnSpc>
              <a:spcAft>
                <a:spcPts val="0"/>
              </a:spcAft>
              <a:buSzPts val="1150"/>
              <a:buFont typeface="Wingdings" panose="05000000000000000000" pitchFamily="2" charset="2"/>
              <a:buChar char=""/>
              <a:tabLst>
                <a:tab pos="433070" algn="l"/>
              </a:tabLst>
            </a:pPr>
            <a:endParaRPr lang="uk-UA" sz="1600" dirty="0">
              <a:effectLst/>
              <a:latin typeface="Times New Roman" panose="02020603050405020304" pitchFamily="18" charset="0"/>
              <a:ea typeface="Wingdings" panose="05000000000000000000" pitchFamily="2" charset="2"/>
              <a:cs typeface="Wingdings" panose="05000000000000000000" pitchFamily="2" charset="2"/>
            </a:endParaRPr>
          </a:p>
          <a:p>
            <a:pPr marL="342900" marR="255270" lvl="0" indent="-342900" algn="just">
              <a:lnSpc>
                <a:spcPct val="87000"/>
              </a:lnSpc>
              <a:spcBef>
                <a:spcPts val="50"/>
              </a:spcBef>
              <a:spcAft>
                <a:spcPts val="0"/>
              </a:spcAft>
              <a:buSzPts val="1150"/>
              <a:buFont typeface="Wingdings" panose="05000000000000000000" pitchFamily="2" charset="2"/>
              <a:buChar char=""/>
              <a:tabLst>
                <a:tab pos="433070" algn="l"/>
              </a:tabLst>
            </a:pPr>
            <a:r>
              <a:rPr lang="uk-UA" dirty="0">
                <a:latin typeface="Times New Roman" panose="02020603050405020304" pitchFamily="18" charset="0"/>
                <a:ea typeface="Wingdings" panose="05000000000000000000" pitchFamily="2" charset="2"/>
                <a:cs typeface="Wingdings" panose="05000000000000000000" pitchFamily="2" charset="2"/>
              </a:rPr>
              <a:t>аналіз бюджетів дозволяє своєчасно вносити коригуючі зміни.</a:t>
            </a:r>
          </a:p>
          <a:p>
            <a:pPr marL="342900" marR="255270" lvl="0" indent="-342900" algn="just">
              <a:lnSpc>
                <a:spcPct val="87000"/>
              </a:lnSpc>
              <a:spcBef>
                <a:spcPts val="50"/>
              </a:spcBef>
              <a:spcAft>
                <a:spcPts val="0"/>
              </a:spcAft>
              <a:buSzPts val="1150"/>
              <a:buFont typeface="Wingdings" panose="05000000000000000000" pitchFamily="2" charset="2"/>
              <a:buChar char=""/>
              <a:tabLst>
                <a:tab pos="433070" algn="l"/>
              </a:tabLst>
            </a:pPr>
            <a:endParaRPr lang="uk-UA" sz="1600" dirty="0">
              <a:effectLst/>
              <a:latin typeface="Times New Roman" panose="02020603050405020304" pitchFamily="18" charset="0"/>
              <a:ea typeface="Wingdings" panose="05000000000000000000" pitchFamily="2" charset="2"/>
              <a:cs typeface="Wingdings" panose="05000000000000000000" pitchFamily="2" charset="2"/>
            </a:endParaRPr>
          </a:p>
          <a:p>
            <a:pPr marL="342900" marR="255270" lvl="0" indent="-342900" algn="just">
              <a:lnSpc>
                <a:spcPct val="87000"/>
              </a:lnSpc>
              <a:spcBef>
                <a:spcPts val="5"/>
              </a:spcBef>
              <a:spcAft>
                <a:spcPts val="0"/>
              </a:spcAft>
              <a:buSzPts val="1150"/>
              <a:buFont typeface="Wingdings" panose="05000000000000000000" pitchFamily="2" charset="2"/>
              <a:buChar char=""/>
              <a:tabLst>
                <a:tab pos="433070" algn="l"/>
              </a:tabLst>
            </a:pPr>
            <a:r>
              <a:rPr lang="uk-UA" dirty="0">
                <a:latin typeface="Times New Roman" panose="02020603050405020304" pitchFamily="18" charset="0"/>
                <a:ea typeface="Wingdings" panose="05000000000000000000" pitchFamily="2" charset="2"/>
                <a:cs typeface="Wingdings" panose="05000000000000000000" pitchFamily="2" charset="2"/>
              </a:rPr>
              <a:t>дозволяє вчитися на досвіді складання бюджетів минулих періодів;</a:t>
            </a:r>
          </a:p>
          <a:p>
            <a:pPr marL="342900" marR="255270" lvl="0" indent="-342900" algn="just">
              <a:lnSpc>
                <a:spcPct val="87000"/>
              </a:lnSpc>
              <a:spcBef>
                <a:spcPts val="5"/>
              </a:spcBef>
              <a:spcAft>
                <a:spcPts val="0"/>
              </a:spcAft>
              <a:buSzPts val="1150"/>
              <a:buFont typeface="Wingdings" panose="05000000000000000000" pitchFamily="2" charset="2"/>
              <a:buChar char=""/>
              <a:tabLst>
                <a:tab pos="433070" algn="l"/>
              </a:tabLst>
            </a:pPr>
            <a:endParaRPr lang="uk-UA" sz="1600" dirty="0">
              <a:effectLst/>
              <a:latin typeface="Times New Roman" panose="02020603050405020304" pitchFamily="18" charset="0"/>
              <a:ea typeface="Wingdings" panose="05000000000000000000" pitchFamily="2" charset="2"/>
              <a:cs typeface="Wingdings" panose="05000000000000000000" pitchFamily="2" charset="2"/>
            </a:endParaRPr>
          </a:p>
          <a:p>
            <a:pPr marL="342900" marR="255270" lvl="0" indent="-342900" algn="just">
              <a:lnSpc>
                <a:spcPct val="87000"/>
              </a:lnSpc>
              <a:spcBef>
                <a:spcPts val="5"/>
              </a:spcBef>
              <a:spcAft>
                <a:spcPts val="0"/>
              </a:spcAft>
              <a:buSzPts val="1150"/>
              <a:buFont typeface="Wingdings" panose="05000000000000000000" pitchFamily="2" charset="2"/>
              <a:buChar char=""/>
              <a:tabLst>
                <a:tab pos="433070" algn="l"/>
              </a:tabLst>
            </a:pPr>
            <a:endParaRPr lang="uk-UA" sz="1600" dirty="0">
              <a:effectLst/>
              <a:latin typeface="Times New Roman" panose="02020603050405020304" pitchFamily="18" charset="0"/>
              <a:ea typeface="Wingdings" panose="05000000000000000000" pitchFamily="2" charset="2"/>
              <a:cs typeface="Wingdings" panose="05000000000000000000" pitchFamily="2" charset="2"/>
            </a:endParaRPr>
          </a:p>
          <a:p>
            <a:pPr marL="342900" lvl="0" indent="-342900" algn="just">
              <a:lnSpc>
                <a:spcPts val="1115"/>
              </a:lnSpc>
              <a:spcAft>
                <a:spcPts val="0"/>
              </a:spcAft>
              <a:buSzPts val="1150"/>
              <a:buFont typeface="Wingdings" panose="05000000000000000000" pitchFamily="2" charset="2"/>
              <a:buChar char=""/>
              <a:tabLst>
                <a:tab pos="433070" algn="l"/>
              </a:tabLst>
            </a:pPr>
            <a:r>
              <a:rPr lang="uk-UA" dirty="0">
                <a:latin typeface="Times New Roman" panose="02020603050405020304" pitchFamily="18" charset="0"/>
                <a:ea typeface="Wingdings" panose="05000000000000000000" pitchFamily="2" charset="2"/>
                <a:cs typeface="Wingdings" panose="05000000000000000000" pitchFamily="2" charset="2"/>
              </a:rPr>
              <a:t>дозволяє вдосконалювати процес розподілу</a:t>
            </a:r>
            <a:r>
              <a:rPr lang="uk-UA" spc="-25"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ресурсів;</a:t>
            </a:r>
          </a:p>
          <a:p>
            <a:pPr marL="342900" lvl="0" indent="-342900" algn="just">
              <a:lnSpc>
                <a:spcPts val="1115"/>
              </a:lnSpc>
              <a:spcAft>
                <a:spcPts val="0"/>
              </a:spcAft>
              <a:buSzPts val="1150"/>
              <a:buFont typeface="Wingdings" panose="05000000000000000000" pitchFamily="2" charset="2"/>
              <a:buChar char=""/>
              <a:tabLst>
                <a:tab pos="433070" algn="l"/>
              </a:tabLst>
            </a:pPr>
            <a:endParaRPr lang="uk-UA" sz="1600" dirty="0">
              <a:effectLst/>
              <a:latin typeface="Times New Roman" panose="02020603050405020304" pitchFamily="18" charset="0"/>
              <a:ea typeface="Wingdings" panose="05000000000000000000" pitchFamily="2" charset="2"/>
              <a:cs typeface="Wingdings" panose="05000000000000000000" pitchFamily="2" charset="2"/>
            </a:endParaRPr>
          </a:p>
          <a:p>
            <a:pPr marL="342900" lvl="0" indent="-342900" algn="just">
              <a:lnSpc>
                <a:spcPts val="1165"/>
              </a:lnSpc>
              <a:spcAft>
                <a:spcPts val="0"/>
              </a:spcAft>
              <a:buSzPts val="1150"/>
              <a:buFont typeface="Wingdings" panose="05000000000000000000" pitchFamily="2" charset="2"/>
              <a:buChar char=""/>
              <a:tabLst>
                <a:tab pos="433070" algn="l"/>
              </a:tabLst>
            </a:pPr>
            <a:r>
              <a:rPr lang="uk-UA" dirty="0">
                <a:latin typeface="Times New Roman" panose="02020603050405020304" pitchFamily="18" charset="0"/>
                <a:ea typeface="Wingdings" panose="05000000000000000000" pitchFamily="2" charset="2"/>
                <a:cs typeface="Wingdings" panose="05000000000000000000" pitchFamily="2" charset="2"/>
              </a:rPr>
              <a:t>сприяє процесам комунікацій;</a:t>
            </a:r>
          </a:p>
          <a:p>
            <a:pPr marL="342900" lvl="0" indent="-342900" algn="just">
              <a:lnSpc>
                <a:spcPts val="1165"/>
              </a:lnSpc>
              <a:spcAft>
                <a:spcPts val="0"/>
              </a:spcAft>
              <a:buSzPts val="1150"/>
              <a:buFont typeface="Wingdings" panose="05000000000000000000" pitchFamily="2" charset="2"/>
              <a:buChar char=""/>
              <a:tabLst>
                <a:tab pos="433070" algn="l"/>
              </a:tabLst>
            </a:pPr>
            <a:endParaRPr lang="uk-UA" sz="1600" dirty="0">
              <a:effectLst/>
              <a:latin typeface="Times New Roman" panose="02020603050405020304" pitchFamily="18" charset="0"/>
              <a:ea typeface="Wingdings" panose="05000000000000000000" pitchFamily="2" charset="2"/>
              <a:cs typeface="Wingdings" panose="05000000000000000000" pitchFamily="2" charset="2"/>
            </a:endParaRPr>
          </a:p>
          <a:p>
            <a:pPr marL="342900" marR="254635" lvl="0" indent="-342900" algn="just">
              <a:lnSpc>
                <a:spcPct val="87000"/>
              </a:lnSpc>
              <a:spcBef>
                <a:spcPts val="50"/>
              </a:spcBef>
              <a:spcAft>
                <a:spcPts val="0"/>
              </a:spcAft>
              <a:buSzPts val="1150"/>
              <a:buFont typeface="Wingdings" panose="05000000000000000000" pitchFamily="2" charset="2"/>
              <a:buChar char=""/>
              <a:tabLst>
                <a:tab pos="433070" algn="l"/>
              </a:tabLst>
            </a:pPr>
            <a:r>
              <a:rPr lang="uk-UA" dirty="0">
                <a:latin typeface="Times New Roman" panose="02020603050405020304" pitchFamily="18" charset="0"/>
                <a:ea typeface="Wingdings" panose="05000000000000000000" pitchFamily="2" charset="2"/>
                <a:cs typeface="Wingdings" panose="05000000000000000000" pitchFamily="2" charset="2"/>
              </a:rPr>
              <a:t>допомагає менеджерам нижчого рівня зрозуміти свою роль в</a:t>
            </a:r>
            <a:r>
              <a:rPr lang="uk-UA" spc="-5"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організації;</a:t>
            </a:r>
          </a:p>
          <a:p>
            <a:pPr marL="342900" marR="254635" lvl="0" indent="-342900" algn="just">
              <a:lnSpc>
                <a:spcPct val="87000"/>
              </a:lnSpc>
              <a:spcBef>
                <a:spcPts val="50"/>
              </a:spcBef>
              <a:spcAft>
                <a:spcPts val="0"/>
              </a:spcAft>
              <a:buSzPts val="1150"/>
              <a:buFont typeface="Wingdings" panose="05000000000000000000" pitchFamily="2" charset="2"/>
              <a:buChar char=""/>
              <a:tabLst>
                <a:tab pos="433070" algn="l"/>
              </a:tabLst>
            </a:pPr>
            <a:endParaRPr lang="uk-UA" sz="1600" dirty="0">
              <a:effectLst/>
              <a:latin typeface="Times New Roman" panose="02020603050405020304" pitchFamily="18" charset="0"/>
              <a:ea typeface="Wingdings" panose="05000000000000000000" pitchFamily="2" charset="2"/>
              <a:cs typeface="Wingdings" panose="05000000000000000000" pitchFamily="2" charset="2"/>
            </a:endParaRPr>
          </a:p>
          <a:p>
            <a:pPr marL="342900" marR="255270" lvl="0" indent="-342900" algn="just">
              <a:lnSpc>
                <a:spcPct val="87000"/>
              </a:lnSpc>
              <a:spcAft>
                <a:spcPts val="0"/>
              </a:spcAft>
              <a:buSzPts val="1150"/>
              <a:buFont typeface="Wingdings" panose="05000000000000000000" pitchFamily="2" charset="2"/>
              <a:buChar char=""/>
              <a:tabLst>
                <a:tab pos="433070" algn="l"/>
              </a:tabLst>
            </a:pPr>
            <a:r>
              <a:rPr lang="uk-UA" dirty="0">
                <a:latin typeface="Times New Roman" panose="02020603050405020304" pitchFamily="18" charset="0"/>
                <a:ea typeface="Wingdings" panose="05000000000000000000" pitchFamily="2" charset="2"/>
                <a:cs typeface="Wingdings" panose="05000000000000000000" pitchFamily="2" charset="2"/>
              </a:rPr>
              <a:t>дозволяє співробітникам — початківцям зрозуміти «напрям руху» підприємства, таким чином допомагаючи їм адаптуватися у новому</a:t>
            </a:r>
            <a:r>
              <a:rPr lang="uk-UA" spc="-5"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колективі;</a:t>
            </a:r>
          </a:p>
          <a:p>
            <a:pPr marL="342900" marR="255270" lvl="0" indent="-342900" algn="just">
              <a:lnSpc>
                <a:spcPct val="87000"/>
              </a:lnSpc>
              <a:spcAft>
                <a:spcPts val="0"/>
              </a:spcAft>
              <a:buSzPts val="1150"/>
              <a:buFont typeface="Wingdings" panose="05000000000000000000" pitchFamily="2" charset="2"/>
              <a:buChar char=""/>
              <a:tabLst>
                <a:tab pos="433070" algn="l"/>
              </a:tabLst>
            </a:pPr>
            <a:endParaRPr lang="uk-UA" sz="1600" dirty="0">
              <a:effectLst/>
              <a:latin typeface="Times New Roman" panose="02020603050405020304" pitchFamily="18" charset="0"/>
              <a:ea typeface="Wingdings" panose="05000000000000000000" pitchFamily="2" charset="2"/>
              <a:cs typeface="Wingdings" panose="05000000000000000000" pitchFamily="2" charset="2"/>
            </a:endParaRPr>
          </a:p>
          <a:p>
            <a:pPr marL="342900" marR="255270" lvl="0" indent="-342900" algn="just">
              <a:lnSpc>
                <a:spcPct val="87000"/>
              </a:lnSpc>
              <a:spcAft>
                <a:spcPts val="0"/>
              </a:spcAft>
              <a:buSzPts val="1150"/>
              <a:buFont typeface="Wingdings" panose="05000000000000000000" pitchFamily="2" charset="2"/>
              <a:buChar char=""/>
              <a:tabLst>
                <a:tab pos="433070" algn="l"/>
              </a:tabLst>
            </a:pPr>
            <a:r>
              <a:rPr lang="uk-UA" dirty="0">
                <a:latin typeface="Times New Roman" panose="02020603050405020304" pitchFamily="18" charset="0"/>
                <a:ea typeface="Wingdings" panose="05000000000000000000" pitchFamily="2" charset="2"/>
                <a:cs typeface="Wingdings" panose="05000000000000000000" pitchFamily="2" charset="2"/>
              </a:rPr>
              <a:t>служить інструментом порівняння досягнутих і бажаних результатів.</a:t>
            </a:r>
            <a:endParaRPr lang="uk-UA" sz="1600" dirty="0">
              <a:effectLst/>
              <a:latin typeface="Times New Roman" panose="02020603050405020304" pitchFamily="18" charset="0"/>
              <a:ea typeface="Wingdings" panose="05000000000000000000" pitchFamily="2" charset="2"/>
              <a:cs typeface="Wingdings" panose="05000000000000000000" pitchFamily="2" charset="2"/>
            </a:endParaRPr>
          </a:p>
        </p:txBody>
      </p:sp>
    </p:spTree>
    <p:extLst>
      <p:ext uri="{BB962C8B-B14F-4D97-AF65-F5344CB8AC3E}">
        <p14:creationId xmlns:p14="http://schemas.microsoft.com/office/powerpoint/2010/main" val="355794122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FE18A72-C775-4ECC-B2A3-3AEDFD04E12B}"/>
              </a:ext>
            </a:extLst>
          </p:cNvPr>
          <p:cNvSpPr/>
          <p:nvPr/>
        </p:nvSpPr>
        <p:spPr>
          <a:xfrm>
            <a:off x="1701800" y="958675"/>
            <a:ext cx="8788400" cy="5632311"/>
          </a:xfrm>
          <a:prstGeom prst="rect">
            <a:avLst/>
          </a:prstGeom>
        </p:spPr>
        <p:txBody>
          <a:bodyPr wrap="square">
            <a:spAutoFit/>
          </a:bodyPr>
          <a:lstStyle/>
          <a:p>
            <a:pPr marL="262255" algn="just">
              <a:spcAft>
                <a:spcPts val="0"/>
              </a:spcAft>
            </a:pPr>
            <a:r>
              <a:rPr lang="uk-UA" b="1" i="1" dirty="0">
                <a:latin typeface="Times New Roman" panose="02020603050405020304" pitchFamily="18" charset="0"/>
                <a:ea typeface="Times New Roman" panose="02020603050405020304" pitchFamily="18" charset="0"/>
              </a:rPr>
              <a:t>Недоліки бюджетування:</a:t>
            </a:r>
          </a:p>
          <a:p>
            <a:pPr marL="342900" marR="253365" lvl="0" indent="-342900" algn="just">
              <a:spcAft>
                <a:spcPts val="0"/>
              </a:spcAft>
              <a:buSzPts val="1150"/>
              <a:buFont typeface="Wingdings" panose="05000000000000000000" pitchFamily="2" charset="2"/>
              <a:buChar char=""/>
              <a:tabLst>
                <a:tab pos="433070" algn="l"/>
              </a:tabLst>
            </a:pPr>
            <a:r>
              <a:rPr lang="uk-UA" dirty="0">
                <a:latin typeface="Times New Roman" panose="02020603050405020304" pitchFamily="18" charset="0"/>
                <a:ea typeface="Wingdings" panose="05000000000000000000" pitchFamily="2" charset="2"/>
                <a:cs typeface="Wingdings" panose="05000000000000000000" pitchFamily="2" charset="2"/>
              </a:rPr>
              <a:t>різноманітне сприйняття бюджетів у різних людей (наприклад, бюджети не завжди спроможні допомогти вирішити повсякденні, поточні проблеми, не завжди відображають причини подій і відхилень, не завжди враховують зміни умов, крім того, не всі менеджери володіють достатньою підготовкою для аналізу фінансової інформації);</a:t>
            </a:r>
            <a:endParaRPr lang="uk-UA" dirty="0">
              <a:effectLst/>
              <a:latin typeface="Times New Roman" panose="02020603050405020304" pitchFamily="18" charset="0"/>
              <a:ea typeface="Wingdings" panose="05000000000000000000" pitchFamily="2" charset="2"/>
              <a:cs typeface="Wingdings" panose="05000000000000000000" pitchFamily="2" charset="2"/>
            </a:endParaRPr>
          </a:p>
          <a:p>
            <a:pPr marL="342900" lvl="0" indent="-342900" algn="just">
              <a:spcAft>
                <a:spcPts val="0"/>
              </a:spcAft>
              <a:buSzPts val="1150"/>
              <a:buFont typeface="Wingdings" panose="05000000000000000000" pitchFamily="2" charset="2"/>
              <a:buChar char=""/>
              <a:tabLst>
                <a:tab pos="433705" algn="l"/>
              </a:tabLst>
            </a:pPr>
            <a:r>
              <a:rPr lang="uk-UA" dirty="0">
                <a:latin typeface="Times New Roman" panose="02020603050405020304" pitchFamily="18" charset="0"/>
                <a:ea typeface="Wingdings" panose="05000000000000000000" pitchFamily="2" charset="2"/>
                <a:cs typeface="Wingdings" panose="05000000000000000000" pitchFamily="2" charset="2"/>
              </a:rPr>
              <a:t>складність та висока вартість</a:t>
            </a:r>
            <a:r>
              <a:rPr lang="uk-UA" spc="-1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бюджетування;</a:t>
            </a:r>
            <a:endParaRPr lang="uk-UA" dirty="0">
              <a:effectLst/>
              <a:latin typeface="Times New Roman" panose="02020603050405020304" pitchFamily="18" charset="0"/>
              <a:ea typeface="Wingdings" panose="05000000000000000000" pitchFamily="2" charset="2"/>
              <a:cs typeface="Wingdings" panose="05000000000000000000" pitchFamily="2" charset="2"/>
            </a:endParaRPr>
          </a:p>
          <a:p>
            <a:pPr marL="342900" marR="253365" lvl="0" indent="-342900" algn="just">
              <a:spcAft>
                <a:spcPts val="0"/>
              </a:spcAft>
              <a:buSzPts val="1150"/>
              <a:buFont typeface="Wingdings" panose="05000000000000000000" pitchFamily="2" charset="2"/>
              <a:buChar char=""/>
              <a:tabLst>
                <a:tab pos="433705" algn="l"/>
              </a:tabLst>
            </a:pPr>
            <a:r>
              <a:rPr lang="uk-UA" dirty="0">
                <a:latin typeface="Times New Roman" panose="02020603050405020304" pitchFamily="18" charset="0"/>
                <a:ea typeface="Wingdings" panose="05000000000000000000" pitchFamily="2" charset="2"/>
                <a:cs typeface="Wingdings" panose="05000000000000000000" pitchFamily="2" charset="2"/>
              </a:rPr>
              <a:t>якщо бюджети не доведені до відома кожного співробітника, то вони не справляють практично ніякого впливу на мотивацію і результати роботи, а замість цього сприймаються як засіб для оцінки діяльності працівників та відстеження їх</a:t>
            </a:r>
            <a:r>
              <a:rPr lang="uk-UA" spc="-5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помилок.</a:t>
            </a:r>
            <a:endParaRPr lang="uk-UA" dirty="0">
              <a:effectLst/>
              <a:latin typeface="Times New Roman" panose="02020603050405020304" pitchFamily="18" charset="0"/>
              <a:ea typeface="Wingdings" panose="05000000000000000000" pitchFamily="2" charset="2"/>
              <a:cs typeface="Wingdings" panose="05000000000000000000" pitchFamily="2" charset="2"/>
            </a:endParaRPr>
          </a:p>
          <a:p>
            <a:pPr marL="342900" marR="253365" lvl="0" indent="-342900" algn="just">
              <a:spcAft>
                <a:spcPts val="0"/>
              </a:spcAft>
              <a:buSzPts val="1150"/>
              <a:buFont typeface="Wingdings" panose="05000000000000000000" pitchFamily="2" charset="2"/>
              <a:buChar char=""/>
              <a:tabLst>
                <a:tab pos="433705" algn="l"/>
              </a:tabLst>
            </a:pPr>
            <a:r>
              <a:rPr lang="uk-UA" dirty="0">
                <a:latin typeface="Times New Roman" panose="02020603050405020304" pitchFamily="18" charset="0"/>
                <a:ea typeface="Wingdings" panose="05000000000000000000" pitchFamily="2" charset="2"/>
                <a:cs typeface="Wingdings" panose="05000000000000000000" pitchFamily="2" charset="2"/>
              </a:rPr>
              <a:t>бюджети вимагають від співробітників високої продуктивності праці; у свою чергу, співробітники </a:t>
            </a:r>
            <a:r>
              <a:rPr lang="uk-UA" dirty="0" err="1">
                <a:latin typeface="Times New Roman" panose="02020603050405020304" pitchFamily="18" charset="0"/>
                <a:ea typeface="Wingdings" panose="05000000000000000000" pitchFamily="2" charset="2"/>
                <a:cs typeface="Wingdings" panose="05000000000000000000" pitchFamily="2" charset="2"/>
              </a:rPr>
              <a:t>протистоять</a:t>
            </a:r>
            <a:r>
              <a:rPr lang="uk-UA" dirty="0">
                <a:latin typeface="Times New Roman" panose="02020603050405020304" pitchFamily="18" charset="0"/>
                <a:ea typeface="Wingdings" panose="05000000000000000000" pitchFamily="2" charset="2"/>
                <a:cs typeface="Wingdings" panose="05000000000000000000" pitchFamily="2" charset="2"/>
              </a:rPr>
              <a:t> цьому, намагаючись мінімізувати своє навантаження і т. д., що призводить до конфліктів, викликає стан страху, а відповідно, знижує ефективність</a:t>
            </a:r>
            <a:r>
              <a:rPr lang="uk-UA" spc="-5"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роботи;</a:t>
            </a:r>
          </a:p>
          <a:p>
            <a:pPr marL="342900" marR="253365" indent="-342900" algn="just">
              <a:buSzPts val="1150"/>
              <a:buFont typeface="Wingdings" panose="05000000000000000000" pitchFamily="2" charset="2"/>
              <a:buChar char=""/>
              <a:tabLst>
                <a:tab pos="433705" algn="l"/>
              </a:tabLst>
            </a:pPr>
            <a:r>
              <a:rPr lang="uk-UA" dirty="0">
                <a:latin typeface="Times New Roman" panose="02020603050405020304" pitchFamily="18" charset="0"/>
                <a:ea typeface="Wingdings" panose="05000000000000000000" pitchFamily="2" charset="2"/>
                <a:cs typeface="Wingdings" panose="05000000000000000000" pitchFamily="2" charset="2"/>
              </a:rPr>
              <a:t>протиріччя між досягненням цілей і їх стимулюючим ефектом; якщо досягнути поставлені цілі досить легко, то бюджет не має стимулюючого ефекту для підвищення продуктивності; якщо досягнути цілей досить складно, стимулюючий ефект зникає, оскільки ніхто не вірить у можливість досягнення</a:t>
            </a:r>
            <a:r>
              <a:rPr lang="uk-UA" spc="-60" dirty="0">
                <a:latin typeface="Times New Roman" panose="02020603050405020304" pitchFamily="18" charset="0"/>
                <a:ea typeface="Wingdings" panose="05000000000000000000" pitchFamily="2" charset="2"/>
                <a:cs typeface="Wingdings" panose="05000000000000000000" pitchFamily="2" charset="2"/>
              </a:rPr>
              <a:t> </a:t>
            </a:r>
            <a:r>
              <a:rPr lang="uk-UA" dirty="0">
                <a:latin typeface="Times New Roman" panose="02020603050405020304" pitchFamily="18" charset="0"/>
                <a:ea typeface="Wingdings" panose="05000000000000000000" pitchFamily="2" charset="2"/>
                <a:cs typeface="Wingdings" panose="05000000000000000000" pitchFamily="2" charset="2"/>
              </a:rPr>
              <a:t>цілей.</a:t>
            </a:r>
            <a:endParaRPr lang="uk-UA" sz="1600" dirty="0">
              <a:effectLst/>
              <a:latin typeface="Times New Roman" panose="02020603050405020304" pitchFamily="18" charset="0"/>
              <a:ea typeface="Wingdings" panose="05000000000000000000" pitchFamily="2" charset="2"/>
              <a:cs typeface="Wingdings" panose="05000000000000000000" pitchFamily="2" charset="2"/>
            </a:endParaRPr>
          </a:p>
        </p:txBody>
      </p:sp>
    </p:spTree>
    <p:extLst>
      <p:ext uri="{BB962C8B-B14F-4D97-AF65-F5344CB8AC3E}">
        <p14:creationId xmlns:p14="http://schemas.microsoft.com/office/powerpoint/2010/main" val="54284375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045E73F-4CDC-4DB6-9B1B-48E64D744834}"/>
              </a:ext>
            </a:extLst>
          </p:cNvPr>
          <p:cNvSpPr/>
          <p:nvPr/>
        </p:nvSpPr>
        <p:spPr>
          <a:xfrm>
            <a:off x="1635760" y="2141981"/>
            <a:ext cx="9093200" cy="1200329"/>
          </a:xfrm>
          <a:prstGeom prst="rect">
            <a:avLst/>
          </a:prstGeom>
        </p:spPr>
        <p:txBody>
          <a:bodyPr wrap="square">
            <a:spAutoFit/>
          </a:bodyPr>
          <a:lstStyle/>
          <a:p>
            <a:pPr lvl="0"/>
            <a:r>
              <a:rPr lang="uk-UA" dirty="0">
                <a:latin typeface="Times New Roman" panose="02020603050405020304" pitchFamily="18" charset="0"/>
                <a:ea typeface="Times New Roman" panose="02020603050405020304" pitchFamily="18" charset="0"/>
                <a:cs typeface="Times New Roman" panose="02020603050405020304" pitchFamily="18" charset="0"/>
              </a:rPr>
              <a:t>Крім цього, у процесі бюджетування підприємства можуть підстерігати так звані «підводні </a:t>
            </a:r>
            <a:r>
              <a:rPr lang="uk-UA" dirty="0" err="1">
                <a:latin typeface="Times New Roman" panose="02020603050405020304" pitchFamily="18" charset="0"/>
                <a:ea typeface="Times New Roman" panose="02020603050405020304" pitchFamily="18" charset="0"/>
                <a:cs typeface="Times New Roman" panose="02020603050405020304" pitchFamily="18" charset="0"/>
              </a:rPr>
              <a:t>камені</a:t>
            </a:r>
            <a:r>
              <a:rPr lang="uk-UA" dirty="0">
                <a:latin typeface="Times New Roman" panose="02020603050405020304" pitchFamily="18" charset="0"/>
                <a:ea typeface="Times New Roman" panose="02020603050405020304" pitchFamily="18" charset="0"/>
                <a:cs typeface="Times New Roman" panose="02020603050405020304" pitchFamily="18" charset="0"/>
              </a:rPr>
              <a:t>»: політичні інтриги, які можуть вплинути на розподіл ресурсів, </a:t>
            </a:r>
            <a:r>
              <a:rPr lang="uk-UA" dirty="0">
                <a:latin typeface="Times New Roman" panose="02020603050405020304" pitchFamily="18" charset="0"/>
                <a:cs typeface="Times New Roman" panose="02020603050405020304" pitchFamily="18" charset="0"/>
              </a:rPr>
              <a:t>конфлікти між менеджерами підрозділів і відділом контролінгу; завищення потреби в ресурсах; поширення фальшивої інформації про бюджети по неформальних каналах. </a:t>
            </a:r>
          </a:p>
        </p:txBody>
      </p:sp>
    </p:spTree>
    <p:extLst>
      <p:ext uri="{BB962C8B-B14F-4D97-AF65-F5344CB8AC3E}">
        <p14:creationId xmlns:p14="http://schemas.microsoft.com/office/powerpoint/2010/main" val="40085650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1">
            <a:extLst>
              <a:ext uri="{FF2B5EF4-FFF2-40B4-BE49-F238E27FC236}">
                <a16:creationId xmlns:a16="http://schemas.microsoft.com/office/drawing/2014/main" id="{5AFB5FDC-0B42-48BC-B8FF-9ADBFC5B1741}"/>
              </a:ext>
            </a:extLst>
          </p:cNvPr>
          <p:cNvSpPr/>
          <p:nvPr/>
        </p:nvSpPr>
        <p:spPr>
          <a:xfrm>
            <a:off x="1422400" y="1340069"/>
            <a:ext cx="9662160" cy="4524315"/>
          </a:xfrm>
          <a:prstGeom prst="rect">
            <a:avLst/>
          </a:prstGeom>
        </p:spPr>
        <p:txBody>
          <a:bodyPr wrap="square">
            <a:spAutoFit/>
          </a:bodyPr>
          <a:lstStyle/>
          <a:p>
            <a:r>
              <a:rPr lang="uk-UA" b="1" dirty="0">
                <a:solidFill>
                  <a:srgbClr val="000000"/>
                </a:solidFill>
                <a:latin typeface="Times New Roman" panose="02020603050405020304" pitchFamily="18" charset="0"/>
              </a:rPr>
              <a:t>Контрольні питання </a:t>
            </a:r>
            <a:endParaRPr lang="uk-UA" dirty="0">
              <a:solidFill>
                <a:srgbClr val="000000"/>
              </a:solidFill>
              <a:latin typeface="Times New Roman" panose="02020603050405020304" pitchFamily="18" charset="0"/>
            </a:endParaRPr>
          </a:p>
          <a:p>
            <a:r>
              <a:rPr lang="ru-RU" dirty="0">
                <a:solidFill>
                  <a:srgbClr val="000000"/>
                </a:solidFill>
                <a:latin typeface="Times New Roman" panose="02020603050405020304" pitchFamily="18" charset="0"/>
              </a:rPr>
              <a:t>1. Охарактеризуйте </a:t>
            </a:r>
            <a:r>
              <a:rPr lang="ru-RU" dirty="0" err="1">
                <a:solidFill>
                  <a:srgbClr val="000000"/>
                </a:solidFill>
                <a:latin typeface="Times New Roman" panose="02020603050405020304" pitchFamily="18" charset="0"/>
              </a:rPr>
              <a:t>планування</a:t>
            </a:r>
            <a:r>
              <a:rPr lang="ru-RU" dirty="0">
                <a:solidFill>
                  <a:srgbClr val="000000"/>
                </a:solidFill>
                <a:latin typeface="Times New Roman" panose="02020603050405020304" pitchFamily="18" charset="0"/>
              </a:rPr>
              <a:t> як </a:t>
            </a:r>
            <a:r>
              <a:rPr lang="ru-RU" dirty="0" err="1">
                <a:solidFill>
                  <a:srgbClr val="000000"/>
                </a:solidFill>
                <a:latin typeface="Times New Roman" panose="02020603050405020304" pitchFamily="18" charset="0"/>
              </a:rPr>
              <a:t>функцію</a:t>
            </a:r>
            <a:r>
              <a:rPr lang="ru-RU" dirty="0">
                <a:solidFill>
                  <a:srgbClr val="000000"/>
                </a:solidFill>
                <a:latin typeface="Times New Roman" panose="02020603050405020304" pitchFamily="18" charset="0"/>
              </a:rPr>
              <a:t> менеджменту. </a:t>
            </a:r>
          </a:p>
          <a:p>
            <a:r>
              <a:rPr lang="ru-RU" dirty="0">
                <a:solidFill>
                  <a:srgbClr val="000000"/>
                </a:solidFill>
                <a:latin typeface="Times New Roman" panose="02020603050405020304" pitchFamily="18" charset="0"/>
              </a:rPr>
              <a:t>2. </a:t>
            </a:r>
            <a:r>
              <a:rPr lang="ru-RU" dirty="0" err="1">
                <a:solidFill>
                  <a:srgbClr val="000000"/>
                </a:solidFill>
                <a:latin typeface="Times New Roman" panose="02020603050405020304" pitchFamily="18" charset="0"/>
              </a:rPr>
              <a:t>Визначте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сутність</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особливості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процесу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планування</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системі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контролінгу</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3. </a:t>
            </a:r>
            <a:r>
              <a:rPr lang="ru-RU" dirty="0" err="1">
                <a:solidFill>
                  <a:srgbClr val="000000"/>
                </a:solidFill>
                <a:latin typeface="Times New Roman" panose="02020603050405020304" pitchFamily="18" charset="0"/>
              </a:rPr>
              <a:t>Які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види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планування</a:t>
            </a:r>
            <a:r>
              <a:rPr lang="ru-RU" dirty="0">
                <a:solidFill>
                  <a:srgbClr val="000000"/>
                </a:solidFill>
                <a:latin typeface="Times New Roman" panose="02020603050405020304" pitchFamily="18" charset="0"/>
              </a:rPr>
              <a:t> Ви </a:t>
            </a:r>
            <a:r>
              <a:rPr lang="ru-RU" dirty="0" err="1">
                <a:solidFill>
                  <a:srgbClr val="000000"/>
                </a:solidFill>
                <a:latin typeface="Times New Roman" panose="02020603050405020304" pitchFamily="18" charset="0"/>
              </a:rPr>
              <a:t>знаєте</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4. </a:t>
            </a:r>
            <a:r>
              <a:rPr lang="ru-RU" dirty="0" err="1">
                <a:solidFill>
                  <a:srgbClr val="000000"/>
                </a:solidFill>
                <a:latin typeface="Times New Roman" panose="02020603050405020304" pitchFamily="18" charset="0"/>
              </a:rPr>
              <a:t>Визначте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етапність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планування</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підприємстві</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5. </a:t>
            </a:r>
            <a:r>
              <a:rPr lang="ru-RU" dirty="0" err="1">
                <a:solidFill>
                  <a:srgbClr val="000000"/>
                </a:solidFill>
                <a:latin typeface="Times New Roman" panose="02020603050405020304" pitchFamily="18" charset="0"/>
              </a:rPr>
              <a:t>Що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включає</a:t>
            </a:r>
            <a:r>
              <a:rPr lang="ru-RU" dirty="0">
                <a:solidFill>
                  <a:srgbClr val="000000"/>
                </a:solidFill>
                <a:latin typeface="Times New Roman" panose="02020603050405020304" pitchFamily="18" charset="0"/>
              </a:rPr>
              <a:t> в себе </a:t>
            </a:r>
            <a:r>
              <a:rPr lang="ru-RU" dirty="0" err="1">
                <a:solidFill>
                  <a:srgbClr val="000000"/>
                </a:solidFill>
                <a:latin typeface="Times New Roman" panose="02020603050405020304" pitchFamily="18" charset="0"/>
              </a:rPr>
              <a:t>процес</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формування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місії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підприємства</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6. </a:t>
            </a:r>
            <a:r>
              <a:rPr lang="ru-RU" dirty="0" err="1">
                <a:solidFill>
                  <a:srgbClr val="000000"/>
                </a:solidFill>
                <a:latin typeface="Times New Roman" panose="02020603050405020304" pitchFamily="18" charset="0"/>
              </a:rPr>
              <a:t>Визначте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основні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особливості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аналізу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зовнішнього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середовища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7. З </a:t>
            </a:r>
            <a:r>
              <a:rPr lang="ru-RU" dirty="0" err="1">
                <a:solidFill>
                  <a:srgbClr val="000000"/>
                </a:solidFill>
                <a:latin typeface="Times New Roman" panose="02020603050405020304" pitchFamily="18" charset="0"/>
              </a:rPr>
              <a:t>яких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елементів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складається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внутрішнє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середовище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підприємства</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якими</a:t>
            </a:r>
            <a:r>
              <a:rPr lang="ru-RU" dirty="0">
                <a:solidFill>
                  <a:srgbClr val="000000"/>
                </a:solidFill>
                <a:latin typeface="Times New Roman" panose="02020603050405020304" pitchFamily="18" charset="0"/>
              </a:rPr>
              <a:t> методами </a:t>
            </a:r>
            <a:r>
              <a:rPr lang="ru-RU" dirty="0" err="1">
                <a:solidFill>
                  <a:srgbClr val="000000"/>
                </a:solidFill>
                <a:latin typeface="Times New Roman" panose="02020603050405020304" pitchFamily="18" charset="0"/>
              </a:rPr>
              <a:t>необхідно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проводити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його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аналіз</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8. </a:t>
            </a:r>
            <a:r>
              <a:rPr lang="ru-RU" dirty="0" err="1">
                <a:solidFill>
                  <a:srgbClr val="000000"/>
                </a:solidFill>
                <a:latin typeface="Times New Roman" panose="02020603050405020304" pitchFamily="18" charset="0"/>
              </a:rPr>
              <a:t>Що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являє</a:t>
            </a:r>
            <a:r>
              <a:rPr lang="ru-RU" dirty="0">
                <a:solidFill>
                  <a:srgbClr val="000000"/>
                </a:solidFill>
                <a:latin typeface="Times New Roman" panose="02020603050405020304" pitchFamily="18" charset="0"/>
              </a:rPr>
              <a:t> собою </a:t>
            </a:r>
            <a:r>
              <a:rPr lang="ru-RU" dirty="0" err="1">
                <a:solidFill>
                  <a:srgbClr val="000000"/>
                </a:solidFill>
                <a:latin typeface="Times New Roman" panose="02020603050405020304" pitchFamily="18" charset="0"/>
              </a:rPr>
              <a:t>процес</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формування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стратегічних</a:t>
            </a:r>
            <a:r>
              <a:rPr lang="ru-RU" dirty="0">
                <a:solidFill>
                  <a:srgbClr val="000000"/>
                </a:solidFill>
                <a:latin typeface="Times New Roman" panose="02020603050405020304" pitchFamily="18" charset="0"/>
              </a:rPr>
              <a:t> альтернатив? </a:t>
            </a:r>
          </a:p>
          <a:p>
            <a:r>
              <a:rPr lang="ru-RU" dirty="0">
                <a:solidFill>
                  <a:srgbClr val="000000"/>
                </a:solidFill>
                <a:latin typeface="Times New Roman" panose="02020603050405020304" pitchFamily="18" charset="0"/>
              </a:rPr>
              <a:t>9. Охарактеризуйте </a:t>
            </a:r>
            <a:r>
              <a:rPr lang="ru-RU" dirty="0" err="1">
                <a:solidFill>
                  <a:srgbClr val="000000"/>
                </a:solidFill>
                <a:latin typeface="Times New Roman" panose="02020603050405020304" pitchFamily="18" charset="0"/>
              </a:rPr>
              <a:t>місію</a:t>
            </a:r>
            <a:r>
              <a:rPr lang="ru-RU" dirty="0">
                <a:solidFill>
                  <a:srgbClr val="000000"/>
                </a:solidFill>
                <a:latin typeface="Times New Roman" panose="02020603050405020304" pitchFamily="18" charset="0"/>
              </a:rPr>
              <a:t> як основу </a:t>
            </a:r>
            <a:r>
              <a:rPr lang="ru-RU" dirty="0" err="1">
                <a:solidFill>
                  <a:srgbClr val="000000"/>
                </a:solidFill>
                <a:latin typeface="Times New Roman" panose="02020603050405020304" pitchFamily="18" charset="0"/>
              </a:rPr>
              <a:t>формування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організаційної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культури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10. За </a:t>
            </a:r>
            <a:r>
              <a:rPr lang="ru-RU" dirty="0" err="1">
                <a:solidFill>
                  <a:srgbClr val="000000"/>
                </a:solidFill>
                <a:latin typeface="Times New Roman" panose="02020603050405020304" pitchFamily="18" charset="0"/>
              </a:rPr>
              <a:t>якими</a:t>
            </a:r>
            <a:r>
              <a:rPr lang="ru-RU" dirty="0">
                <a:solidFill>
                  <a:srgbClr val="000000"/>
                </a:solidFill>
                <a:latin typeface="Times New Roman" panose="02020603050405020304" pitchFamily="18" charset="0"/>
              </a:rPr>
              <a:t> факторами </a:t>
            </a:r>
            <a:r>
              <a:rPr lang="ru-RU" dirty="0" err="1">
                <a:solidFill>
                  <a:srgbClr val="000000"/>
                </a:solidFill>
                <a:latin typeface="Times New Roman" panose="02020603050405020304" pitchFamily="18" charset="0"/>
              </a:rPr>
              <a:t>здійснюється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аналіз</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зовнішнього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середовища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11. </a:t>
            </a:r>
            <a:r>
              <a:rPr lang="ru-RU" dirty="0" err="1">
                <a:solidFill>
                  <a:srgbClr val="000000"/>
                </a:solidFill>
                <a:latin typeface="Times New Roman" panose="02020603050405020304" pitchFamily="18" charset="0"/>
              </a:rPr>
              <a:t>Назвіть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елементи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внутрішнього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середовища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підприємства</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12. </a:t>
            </a:r>
            <a:r>
              <a:rPr lang="ru-RU" dirty="0" err="1">
                <a:solidFill>
                  <a:srgbClr val="000000"/>
                </a:solidFill>
                <a:latin typeface="Times New Roman" panose="02020603050405020304" pitchFamily="18" charset="0"/>
              </a:rPr>
              <a:t>Здійсніть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класифікацію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методів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планування</a:t>
            </a:r>
            <a:r>
              <a:rPr lang="ru-RU" dirty="0">
                <a:solidFill>
                  <a:srgbClr val="000000"/>
                </a:solidFill>
                <a:latin typeface="Times New Roman" panose="02020603050405020304" pitchFamily="18" charset="0"/>
              </a:rPr>
              <a:t> у </a:t>
            </a:r>
            <a:r>
              <a:rPr lang="ru-RU" dirty="0" err="1">
                <a:solidFill>
                  <a:srgbClr val="000000"/>
                </a:solidFill>
                <a:latin typeface="Times New Roman" panose="02020603050405020304" pitchFamily="18" charset="0"/>
              </a:rPr>
              <a:t>контролінгу</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13. У </a:t>
            </a:r>
            <a:r>
              <a:rPr lang="ru-RU" dirty="0" err="1">
                <a:solidFill>
                  <a:srgbClr val="000000"/>
                </a:solidFill>
                <a:latin typeface="Times New Roman" panose="02020603050405020304" pitchFamily="18" charset="0"/>
              </a:rPr>
              <a:t>чому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полягає</a:t>
            </a:r>
            <a:r>
              <a:rPr lang="ru-RU" dirty="0">
                <a:solidFill>
                  <a:srgbClr val="000000"/>
                </a:solidFill>
                <a:latin typeface="Times New Roman" panose="02020603050405020304" pitchFamily="18" charset="0"/>
              </a:rPr>
              <a:t> роль </a:t>
            </a:r>
            <a:r>
              <a:rPr lang="ru-RU" dirty="0" err="1">
                <a:solidFill>
                  <a:srgbClr val="000000"/>
                </a:solidFill>
                <a:latin typeface="Times New Roman" panose="02020603050405020304" pitchFamily="18" charset="0"/>
              </a:rPr>
              <a:t>бюджетування</a:t>
            </a:r>
            <a:r>
              <a:rPr lang="ru-RU" dirty="0">
                <a:solidFill>
                  <a:srgbClr val="000000"/>
                </a:solidFill>
                <a:latin typeface="Times New Roman" panose="02020603050405020304" pitchFamily="18" charset="0"/>
              </a:rPr>
              <a:t> як </a:t>
            </a:r>
            <a:r>
              <a:rPr lang="ru-RU" dirty="0" err="1">
                <a:solidFill>
                  <a:srgbClr val="000000"/>
                </a:solidFill>
                <a:latin typeface="Times New Roman" panose="02020603050405020304" pitchFamily="18" charset="0"/>
              </a:rPr>
              <a:t>інструменту</a:t>
            </a:r>
            <a:r>
              <a:rPr lang="ru-RU" dirty="0">
                <a:solidFill>
                  <a:srgbClr val="000000"/>
                </a:solidFill>
                <a:latin typeface="Times New Roman" panose="02020603050405020304" pitchFamily="18" charset="0"/>
              </a:rPr>
              <a:t> оперативного </a:t>
            </a:r>
            <a:r>
              <a:rPr lang="ru-RU" dirty="0" err="1">
                <a:solidFill>
                  <a:srgbClr val="000000"/>
                </a:solidFill>
                <a:latin typeface="Times New Roman" panose="02020603050405020304" pitchFamily="18" charset="0"/>
              </a:rPr>
              <a:t>контролінгу</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14. </a:t>
            </a:r>
            <a:r>
              <a:rPr lang="ru-RU" dirty="0" err="1">
                <a:solidFill>
                  <a:srgbClr val="000000"/>
                </a:solidFill>
                <a:latin typeface="Times New Roman" panose="02020603050405020304" pitchFamily="18" charset="0"/>
              </a:rPr>
              <a:t>Які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види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бюджетів</a:t>
            </a:r>
            <a:r>
              <a:rPr lang="ru-RU" dirty="0">
                <a:solidFill>
                  <a:srgbClr val="000000"/>
                </a:solidFill>
                <a:latin typeface="Times New Roman" panose="02020603050405020304" pitchFamily="18" charset="0"/>
              </a:rPr>
              <a:t> Ви </a:t>
            </a:r>
            <a:r>
              <a:rPr lang="ru-RU" dirty="0" err="1">
                <a:solidFill>
                  <a:srgbClr val="000000"/>
                </a:solidFill>
                <a:latin typeface="Times New Roman" panose="02020603050405020304" pitchFamily="18" charset="0"/>
              </a:rPr>
              <a:t>знаєте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Визначте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підходи</a:t>
            </a:r>
            <a:r>
              <a:rPr lang="ru-RU" dirty="0">
                <a:solidFill>
                  <a:srgbClr val="000000"/>
                </a:solidFill>
                <a:latin typeface="Times New Roman" panose="02020603050405020304" pitchFamily="18" charset="0"/>
              </a:rPr>
              <a:t> до </a:t>
            </a:r>
            <a:r>
              <a:rPr lang="ru-RU" dirty="0" err="1">
                <a:solidFill>
                  <a:srgbClr val="000000"/>
                </a:solidFill>
                <a:latin typeface="Times New Roman" panose="02020603050405020304" pitchFamily="18" charset="0"/>
              </a:rPr>
              <a:t>їх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формування</a:t>
            </a:r>
            <a:r>
              <a:rPr lang="ru-RU"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355690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4F283387-D9AD-4224-90BC-AE4D09895F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28850" y="178735"/>
            <a:ext cx="7705725" cy="6524725"/>
          </a:xfrm>
          <a:prstGeom prst="rect">
            <a:avLst/>
          </a:prstGeom>
        </p:spPr>
      </p:pic>
    </p:spTree>
    <p:extLst>
      <p:ext uri="{BB962C8B-B14F-4D97-AF65-F5344CB8AC3E}">
        <p14:creationId xmlns:p14="http://schemas.microsoft.com/office/powerpoint/2010/main" val="2864146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05280D5A-8AEB-476F-AA98-E3AC5CDBE048}"/>
              </a:ext>
            </a:extLst>
          </p:cNvPr>
          <p:cNvSpPr/>
          <p:nvPr/>
        </p:nvSpPr>
        <p:spPr>
          <a:xfrm>
            <a:off x="3209924" y="791260"/>
            <a:ext cx="5391150" cy="369332"/>
          </a:xfrm>
          <a:prstGeom prst="rect">
            <a:avLst/>
          </a:prstGeom>
        </p:spPr>
        <p:txBody>
          <a:bodyPr wrap="square">
            <a:spAutoFit/>
          </a:bodyPr>
          <a:lstStyle/>
          <a:p>
            <a:r>
              <a:rPr lang="ru-RU" b="1" dirty="0" err="1">
                <a:solidFill>
                  <a:srgbClr val="000000"/>
                </a:solidFill>
                <a:latin typeface="Times New Roman" panose="02020603050405020304" pitchFamily="18" charset="0"/>
              </a:rPr>
              <a:t>Специфічні</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принципи</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планування</a:t>
            </a:r>
            <a:r>
              <a:rPr lang="ru-RU" b="1"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передбачають</a:t>
            </a:r>
            <a:r>
              <a:rPr lang="ru-RU" dirty="0">
                <a:solidFill>
                  <a:srgbClr val="000000"/>
                </a:solidFill>
                <a:latin typeface="Times New Roman" panose="02020603050405020304" pitchFamily="18" charset="0"/>
              </a:rPr>
              <a:t>: </a:t>
            </a:r>
            <a:endParaRPr lang="uk-UA" dirty="0"/>
          </a:p>
        </p:txBody>
      </p:sp>
      <p:pic>
        <p:nvPicPr>
          <p:cNvPr id="5" name="Рисунок 4">
            <a:extLst>
              <a:ext uri="{FF2B5EF4-FFF2-40B4-BE49-F238E27FC236}">
                <a16:creationId xmlns:a16="http://schemas.microsoft.com/office/drawing/2014/main" id="{CDCBCE23-1E05-41D6-ACCB-F23BD2B636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2124" y="1810579"/>
            <a:ext cx="8286749" cy="3692354"/>
          </a:xfrm>
          <a:prstGeom prst="rect">
            <a:avLst/>
          </a:prstGeom>
        </p:spPr>
      </p:pic>
    </p:spTree>
    <p:extLst>
      <p:ext uri="{BB962C8B-B14F-4D97-AF65-F5344CB8AC3E}">
        <p14:creationId xmlns:p14="http://schemas.microsoft.com/office/powerpoint/2010/main" val="126325004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TotalTime>
  <Words>4773</Words>
  <Application>Microsoft Office PowerPoint</Application>
  <PresentationFormat>Широкий екран</PresentationFormat>
  <Paragraphs>233</Paragraphs>
  <Slides>75</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75</vt:i4>
      </vt:variant>
    </vt:vector>
  </HeadingPairs>
  <TitlesOfParts>
    <vt:vector size="81" baseType="lpstr">
      <vt:lpstr>Arial</vt:lpstr>
      <vt:lpstr>Calibri</vt:lpstr>
      <vt:lpstr>Calibri Light</vt:lpstr>
      <vt:lpstr>Times New Roman</vt:lpstr>
      <vt:lpstr>Wingdings</vt:lpstr>
      <vt:lpstr>Тема Office</vt:lpstr>
      <vt:lpstr>СИСТЕМА ПЛАНУВАННЯ ТА БЮДЖЕТУВАННЯ НА ПІДПРИЄМСТВІ</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СИСТЕМА ПЛАНУВАННЯ ТА БЮДЖЕТУВАННЯ НА ПІДПРИЄМСТВІ  </dc:title>
  <dc:creator>Катерина Бужимська</dc:creator>
  <cp:lastModifiedBy>AdminR</cp:lastModifiedBy>
  <cp:revision>43</cp:revision>
  <dcterms:created xsi:type="dcterms:W3CDTF">2021-10-12T09:22:49Z</dcterms:created>
  <dcterms:modified xsi:type="dcterms:W3CDTF">2023-10-10T07:06:29Z</dcterms:modified>
</cp:coreProperties>
</file>