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47"/>
  </p:handoutMasterIdLst>
  <p:sldIdLst>
    <p:sldId id="327" r:id="rId3"/>
    <p:sldId id="300" r:id="rId4"/>
    <p:sldId id="325" r:id="rId5"/>
    <p:sldId id="324" r:id="rId6"/>
    <p:sldId id="302" r:id="rId8"/>
    <p:sldId id="338" r:id="rId9"/>
    <p:sldId id="339" r:id="rId10"/>
    <p:sldId id="346" r:id="rId11"/>
    <p:sldId id="340" r:id="rId12"/>
    <p:sldId id="347" r:id="rId13"/>
    <p:sldId id="348" r:id="rId14"/>
    <p:sldId id="349" r:id="rId15"/>
    <p:sldId id="352" r:id="rId16"/>
    <p:sldId id="350" r:id="rId17"/>
    <p:sldId id="341" r:id="rId18"/>
    <p:sldId id="342" r:id="rId19"/>
    <p:sldId id="343" r:id="rId20"/>
    <p:sldId id="304" r:id="rId21"/>
    <p:sldId id="305" r:id="rId22"/>
    <p:sldId id="311" r:id="rId23"/>
    <p:sldId id="312" r:id="rId24"/>
    <p:sldId id="357" r:id="rId25"/>
    <p:sldId id="313" r:id="rId26"/>
    <p:sldId id="331" r:id="rId27"/>
    <p:sldId id="329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55" r:id="rId36"/>
    <p:sldId id="356" r:id="rId37"/>
    <p:sldId id="358" r:id="rId38"/>
    <p:sldId id="359" r:id="rId39"/>
    <p:sldId id="360" r:id="rId40"/>
    <p:sldId id="361" r:id="rId41"/>
    <p:sldId id="362" r:id="rId42"/>
    <p:sldId id="332" r:id="rId43"/>
    <p:sldId id="333" r:id="rId44"/>
    <p:sldId id="334" r:id="rId45"/>
    <p:sldId id="335" r:id="rId46"/>
  </p:sldIdLst>
  <p:sldSz cx="9144000" cy="6858000" type="screen4x3"/>
  <p:notesSz cx="6858000" cy="9947275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6E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5393"/>
  </p:normalViewPr>
  <p:slideViewPr>
    <p:cSldViewPr showGuide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0" Type="http://schemas.openxmlformats.org/officeDocument/2006/relationships/tableStyles" Target="tableStyles.xml"/><Relationship Id="rId5" Type="http://schemas.openxmlformats.org/officeDocument/2006/relationships/slide" Target="slides/slide3.xml"/><Relationship Id="rId49" Type="http://schemas.openxmlformats.org/officeDocument/2006/relationships/viewProps" Target="viewProps.xml"/><Relationship Id="rId48" Type="http://schemas.openxmlformats.org/officeDocument/2006/relationships/presProps" Target="presProps.xml"/><Relationship Id="rId47" Type="http://schemas.openxmlformats.org/officeDocument/2006/relationships/handoutMaster" Target="handoutMasters/handoutMaster1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678" tIns="45839" rIns="91678" bIns="45839" rtlCol="0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678" tIns="45839" rIns="91678" bIns="45839" rtlCol="0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716D2F3-AE3E-4932-849B-9ACF91BBC87D}" type="datetimeFigureOut">
              <a:rPr kumimoji="0" lang="uk-UA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678" tIns="45839" rIns="91678" bIns="45839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678" tIns="45839" rIns="91678" bIns="45839" rtlCol="0" anchor="b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35AAEE8-33CD-409D-9549-182DFF5661D2}" type="slidenum">
              <a:rPr kumimoji="0" lang="uk-UA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678" tIns="45839" rIns="91678" bIns="45839" rtlCol="0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678" tIns="45839" rIns="91678" bIns="45839" rtlCol="0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17BF447-2A53-4598-8F35-D636968D1F7F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78" tIns="45839" rIns="91678" bIns="45839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7950"/>
          </a:xfrm>
          <a:prstGeom prst="rect">
            <a:avLst/>
          </a:prstGeom>
        </p:spPr>
        <p:txBody>
          <a:bodyPr vert="horz" lIns="91678" tIns="45839" rIns="91678" bIns="45839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Образец текста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Второй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Третий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Четвертый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Пятый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678" tIns="45839" rIns="91678" bIns="45839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678" tIns="45839" rIns="91678" bIns="45839" rtlCol="0" anchor="b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DF1BBCB-9C1F-451F-A7B0-8D3F69898ACB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0625" y="1243013"/>
            <a:ext cx="4476750" cy="3357562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678" tIns="45839" rIns="91678" bIns="45839" anchor="t" anchorCtr="0"/>
          <a:p>
            <a:pPr lvl="0" eaLnBrk="1" hangingPunct="1">
              <a:spcBef>
                <a:spcPct val="0"/>
              </a:spcBef>
            </a:pPr>
            <a:endParaRPr lang="ru-RU" altLang="ru-RU" dirty="0"/>
          </a:p>
        </p:txBody>
      </p:sp>
      <p:sp>
        <p:nvSpPr>
          <p:cNvPr id="8196" name="Номер слайда 3"/>
          <p:cNvSpPr txBox="1">
            <a:spLocks noGrp="1"/>
          </p:cNvSpPr>
          <p:nvPr>
            <p:ph type="sldNum" sz="quarter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  <a:noFill/>
          <a:ln w="9525">
            <a:noFill/>
          </a:ln>
        </p:spPr>
        <p:txBody>
          <a:bodyPr lIns="91678" tIns="45839" rIns="91678" bIns="45839" anchor="b" anchorCtr="0"/>
          <a:p>
            <a:pPr lvl="0" algn="r"/>
            <a:fld id="{9A0DB2DC-4C9A-4742-B13C-FB6460FD3503}" type="slidenum">
              <a:rPr lang="ru-RU" altLang="ru-RU" sz="1200" dirty="0"/>
            </a:fld>
            <a:endParaRPr lang="ru-RU" altLang="ru-RU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0625" y="1243013"/>
            <a:ext cx="4476750" cy="3357562"/>
          </a:xfrm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678" tIns="45839" rIns="91678" bIns="45839" anchor="t" anchorCtr="0"/>
          <a:p>
            <a:pPr lvl="0"/>
            <a:endParaRPr lang="ru-RU" altLang="ru-RU" dirty="0"/>
          </a:p>
        </p:txBody>
      </p:sp>
      <p:sp>
        <p:nvSpPr>
          <p:cNvPr id="28676" name="Номер слайда 3"/>
          <p:cNvSpPr txBox="1">
            <a:spLocks noGrp="1"/>
          </p:cNvSpPr>
          <p:nvPr>
            <p:ph type="sldNum" sz="quarter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  <a:noFill/>
          <a:ln w="9525">
            <a:noFill/>
          </a:ln>
        </p:spPr>
        <p:txBody>
          <a:bodyPr lIns="91678" tIns="45839" rIns="91678" bIns="45839" anchor="b" anchorCtr="0"/>
          <a:p>
            <a:pPr lvl="0" algn="r"/>
            <a:fld id="{9A0DB2DC-4C9A-4742-B13C-FB6460FD3503}" type="slidenum">
              <a:rPr lang="ru-RU" altLang="ru-RU" sz="1200" dirty="0"/>
            </a:fld>
            <a:endParaRPr lang="ru-RU" altLang="ru-RU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D5A02D-50A8-41FF-87A3-F71BF629665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8CD54A-505F-4617-94A2-E69D4456A3F5}" type="slidenum">
              <a:rPr kumimoji="0" lang="en-US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D5A02D-50A8-41FF-87A3-F71BF629665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8CD54A-505F-4617-94A2-E69D4456A3F5}" type="slidenum">
              <a:rPr kumimoji="0" lang="en-US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D5A02D-50A8-41FF-87A3-F71BF629665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8CD54A-505F-4617-94A2-E69D4456A3F5}" type="slidenum">
              <a:rPr kumimoji="0" lang="en-US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D5A02D-50A8-41FF-87A3-F71BF629665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8CD54A-505F-4617-94A2-E69D4456A3F5}" type="slidenum">
              <a:rPr kumimoji="0" lang="en-US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D5A02D-50A8-41FF-87A3-F71BF629665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8CD54A-505F-4617-94A2-E69D4456A3F5}" type="slidenum">
              <a:rPr kumimoji="0" lang="en-US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D5A02D-50A8-41FF-87A3-F71BF629665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8CD54A-505F-4617-94A2-E69D4456A3F5}" type="slidenum">
              <a:rPr kumimoji="0" lang="en-US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D5A02D-50A8-41FF-87A3-F71BF629665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8CD54A-505F-4617-94A2-E69D4456A3F5}" type="slidenum">
              <a:rPr kumimoji="0" lang="en-US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D5A02D-50A8-41FF-87A3-F71BF629665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8CD54A-505F-4617-94A2-E69D4456A3F5}" type="slidenum">
              <a:rPr kumimoji="0" lang="en-US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D5A02D-50A8-41FF-87A3-F71BF629665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8CD54A-505F-4617-94A2-E69D4456A3F5}" type="slidenum">
              <a:rPr kumimoji="0" lang="en-US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D5A02D-50A8-41FF-87A3-F71BF629665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8CD54A-505F-4617-94A2-E69D4456A3F5}" type="slidenum">
              <a:rPr kumimoji="0" lang="en-US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0" fontAlgn="base" latinLnBrk="0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uk-UA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D5A02D-50A8-41FF-87A3-F71BF629665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8CD54A-505F-4617-94A2-E69D4456A3F5}" type="slidenum">
              <a:rPr kumimoji="0" lang="en-US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ru-RU" altLang="uk-UA" dirty="0"/>
              <a:t>Образец заголовка</a:t>
            </a:r>
            <a:endParaRPr lang="uk-UA" altLang="uk-UA" dirty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ru-RU" altLang="uk-UA" dirty="0"/>
              <a:t>Образец текста</a:t>
            </a:r>
            <a:endParaRPr lang="ru-RU" altLang="uk-UA" dirty="0"/>
          </a:p>
          <a:p>
            <a:pPr lvl="1"/>
            <a:r>
              <a:rPr lang="ru-RU" altLang="uk-UA" dirty="0"/>
              <a:t>Второй уровень</a:t>
            </a:r>
            <a:endParaRPr lang="ru-RU" altLang="uk-UA" dirty="0"/>
          </a:p>
          <a:p>
            <a:pPr lvl="2"/>
            <a:r>
              <a:rPr lang="ru-RU" altLang="uk-UA" dirty="0"/>
              <a:t>Третий уровень</a:t>
            </a:r>
            <a:endParaRPr lang="ru-RU" altLang="uk-UA" dirty="0"/>
          </a:p>
          <a:p>
            <a:pPr lvl="3"/>
            <a:r>
              <a:rPr lang="ru-RU" altLang="uk-UA" dirty="0"/>
              <a:t>Четвертый уровень</a:t>
            </a:r>
            <a:endParaRPr lang="ru-RU" altLang="uk-UA" dirty="0"/>
          </a:p>
          <a:p>
            <a:pPr lvl="4"/>
            <a:r>
              <a:rPr lang="ru-RU" altLang="uk-UA" dirty="0"/>
              <a:t>Пятый уровень</a:t>
            </a:r>
            <a:endParaRPr lang="uk-UA" alt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7D5A02D-50A8-41FF-87A3-F71BF6296651}" type="datetimeFigureOut"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8CD54A-505F-4617-94A2-E69D4456A3F5}" type="slidenum">
              <a:rPr kumimoji="0" lang="en-US" altLang="ru-RU" sz="9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altLang="ru-RU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wmf"/><Relationship Id="rId1" Type="http://schemas.openxmlformats.org/officeDocument/2006/relationships/oleObject" Target="../embeddings/oleObject2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3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wmf"/><Relationship Id="rId1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Скругленный прямоугольник 1"/>
          <p:cNvSpPr/>
          <p:nvPr/>
        </p:nvSpPr>
        <p:spPr>
          <a:xfrm>
            <a:off x="827088" y="1989138"/>
            <a:ext cx="7458075" cy="2447925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>
              <a:lnSpc>
                <a:spcPct val="130000"/>
              </a:lnSpc>
              <a:spcAft>
                <a:spcPts val="600"/>
              </a:spcAft>
              <a:buNone/>
            </a:pPr>
            <a:r>
              <a:rPr lang="uk-UA" alt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</a:t>
            </a:r>
            <a:r>
              <a:rPr lang="ru-RU" alt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alt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alt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None/>
            </a:pPr>
            <a:r>
              <a:rPr lang="ru-RU" altLang="x-none" sz="3600" b="1" dirty="0">
                <a:latin typeface="Arial" panose="020B0604020202020204" pitchFamily="34" charset="0"/>
              </a:rPr>
              <a:t>Теоретичні основи бізнес-аналізу</a:t>
            </a:r>
            <a:endParaRPr lang="uk-UA" altLang="x-none" sz="3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Прямоугольник 1"/>
          <p:cNvSpPr/>
          <p:nvPr/>
        </p:nvSpPr>
        <p:spPr>
          <a:xfrm>
            <a:off x="539750" y="620713"/>
            <a:ext cx="8064500" cy="5632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Суб'єктами </a:t>
            </a:r>
            <a:r>
              <a:rPr lang="uk-UA" altLang="x-none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мікропідприємництва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є:</a:t>
            </a:r>
            <a:endParaRPr lang="uk-UA" altLang="x-none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 особи, 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зареєстровані в установленому законом порядку як фізичні особи - підприємці, у яких середня кількість працівників за звітний період (календарний рік) </a:t>
            </a: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перевищує 10 осіб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річний дохід від будь-якої діяльності не перевищує суму, еквівалентну 2 мільйонам євро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визначену за середньорічним курсом Національного банку України;</a:t>
            </a:r>
            <a:endParaRPr lang="uk-UA" altLang="x-none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 особи 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суб'єкти господарювання будь-якої організаційно-правової форми та форми власності, у яких середня кількість працівників за звітний період (календарний рік) </a:t>
            </a: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перевищує 10 осіб 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річний дохід від будь-якої діяльності не перевищує суму, еквівалентну 2 мільйонам євро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визначену за середньорічним курсом Національного банку України.</a:t>
            </a:r>
            <a:endParaRPr lang="uk-UA" altLang="x-none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Прямоугольник 1"/>
          <p:cNvSpPr/>
          <p:nvPr/>
        </p:nvSpPr>
        <p:spPr>
          <a:xfrm>
            <a:off x="468313" y="981075"/>
            <a:ext cx="8207375" cy="52625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Суб'єктами </a:t>
            </a:r>
            <a:r>
              <a:rPr lang="uk-UA" altLang="x-none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малого підприємництва 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є:</a:t>
            </a:r>
            <a:endParaRPr lang="uk-UA" altLang="x-none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 особи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зареєстровані в установленому законом порядку як фізичні особи - підприємці, у яких середня кількість працівників за звітний період (календарний рік) </a:t>
            </a: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перевищує 50 осіб та річний дохід від будь-якої діяльності не перевищує суму, еквівалентну 10 мільйонам євро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визначену за середньорічним курсом Національного банку України;</a:t>
            </a:r>
            <a:endParaRPr lang="uk-UA" altLang="x-none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 особи 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суб'єкти господарювання будь-якої організаційно-правової форми та форми власності, у яких середня кількість працівників за звітний період (календарний рік) </a:t>
            </a: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перевищує 50 осіб та річний дохід від будь-якої діяльності не перевищує суму, еквівалентну 10 мільйонам євро,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визначену за середньорічним курсом Національного банку України.</a:t>
            </a:r>
            <a:endParaRPr lang="uk-UA" altLang="x-none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Прямоугольник 1"/>
          <p:cNvSpPr/>
          <p:nvPr/>
        </p:nvSpPr>
        <p:spPr>
          <a:xfrm>
            <a:off x="755650" y="1268413"/>
            <a:ext cx="7704138" cy="4524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Суб'єктами </a:t>
            </a:r>
            <a:r>
              <a:rPr lang="uk-UA" altLang="x-none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великого підприємництва 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uk-UA" altLang="x-none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 особи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суб'єкти господарювання будь-якої організаційно-правової форми та форми власності, у яких середня кількість працівників за звітний період (календарний рік) </a:t>
            </a: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перевищує 250 осіб та річний дохід від будь-якої діяльності перевищує суму, еквівалентну 50 мільйонам євро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визначену за середньорічним курсом Національного банку України.</a:t>
            </a:r>
            <a:endParaRPr lang="uk-UA" altLang="x-none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altLang="x-none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altLang="x-none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 суб'єкти господарювання належать до суб'єктів </a:t>
            </a:r>
            <a:r>
              <a:rPr lang="uk-UA" altLang="x-none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 підприємництва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altLang="x-none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Прямоугольник 1"/>
          <p:cNvSpPr/>
          <p:nvPr/>
        </p:nvSpPr>
        <p:spPr>
          <a:xfrm>
            <a:off x="1116013" y="1444625"/>
            <a:ext cx="7200900" cy="41544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x-none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 доводиться вирішувати завдання:</a:t>
            </a:r>
            <a:endParaRPr lang="uk-UA" altLang="x-none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підвищення темпів росту продуктивності праці,</a:t>
            </a:r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оцінка впливу чинників і одночасно зниження витрат підприємства,</a:t>
            </a:r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управління ризиками, </a:t>
            </a:r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залучення і утримання клієнтів, </a:t>
            </a:r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оптимізація операційної  діяльності тощо. </a:t>
            </a:r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 рішення  більшості  цих  завдань  дає бізнес-аналіз. </a:t>
            </a:r>
            <a:endParaRPr lang="uk-UA" altLang="x-none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Прямоугольник 1"/>
          <p:cNvSpPr/>
          <p:nvPr/>
        </p:nvSpPr>
        <p:spPr>
          <a:xfrm>
            <a:off x="1258888" y="2420938"/>
            <a:ext cx="7129462" cy="19383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uk-UA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Бізнес-аналіз</a:t>
            </a:r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видом аналізу у сфері бізнесу, тобто він здійснює аналіз завдань, які притаманні бізнесу  – підприємствам, організаціям, установам, діяльність яких пов’язана з отриманням прибутку, у розрізі бізнес-процесів.</a:t>
            </a:r>
            <a:endParaRPr lang="uk-UA" altLang="x-none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Прямоугольник 1"/>
          <p:cNvSpPr/>
          <p:nvPr/>
        </p:nvSpPr>
        <p:spPr>
          <a:xfrm>
            <a:off x="539750" y="1484313"/>
            <a:ext cx="8280400" cy="4156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uk-UA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</a:t>
            </a:r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–  це  сукупність  логічних,  послідовних  і  взаємопов’язаних заходів або завдань, спрямованих на створення продукту (послуги) для споживачів. </a:t>
            </a:r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Бізнес-процесом </a:t>
            </a:r>
            <a:r>
              <a:rPr lang="ru-RU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широкому значенні є структурована послідовність дій з виконання певного виду діяльності на всіх етапах життєвого циклу предмета діяльності - від створення концептуальної ідеї через проектування до реалізації і результату (здача в експлуатацію об'єкта, постачання продукції, надання послуг, закінчення певної фази діяльності), тобто певний системно-замкнений процес.</a:t>
            </a:r>
            <a:endParaRPr lang="uk-UA" altLang="x-none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Прямоугольник 1"/>
          <p:cNvSpPr/>
          <p:nvPr/>
        </p:nvSpPr>
        <p:spPr>
          <a:xfrm>
            <a:off x="539750" y="2060575"/>
            <a:ext cx="7920038" cy="2678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Отже, </a:t>
            </a:r>
            <a:r>
              <a:rPr lang="uk-UA" altLang="x-none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бізнес-аналіз</a:t>
            </a:r>
            <a:r>
              <a:rPr lang="uk-UA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вид аналізу, який вивчає кількісну та якісну сторону бізнес-процесів у різних видах діяльності, застосовуючи розрахункову й аналітичну функції показників, статистичні та математичні методи аналізу, моделювання й прогнозування, інформаційні технології  та  програмне  забезпечення  для  обґрунтування  ефективних  управлінських рішень. </a:t>
            </a:r>
            <a:endParaRPr lang="uk-UA" altLang="x-none" sz="24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Прямоугольник 1"/>
          <p:cNvSpPr/>
          <p:nvPr/>
        </p:nvSpPr>
        <p:spPr>
          <a:xfrm>
            <a:off x="684213" y="1858963"/>
            <a:ext cx="7775575" cy="3786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uk-UA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  бізнес-аналізу  </a:t>
            </a:r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 явища  та  процеси,  пов’язані  з  підприємницькою діяльністю та її бізнес-процесами. </a:t>
            </a:r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бізнес-аналізу </a:t>
            </a:r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комплексне та взаємопов’язане дослідження процесів і явищ господарської діяльності підприємств та їх структурних підрозділів, </a:t>
            </a:r>
            <a:r>
              <a:rPr lang="uk-UA" alt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на цій основі причинно-наслідкових зв’язків і тенденцій розвитку з метою обґрунтування та оцінки ефективності управлінських рішень</a:t>
            </a:r>
            <a:endParaRPr lang="uk-UA" altLang="x-none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4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eaLnBrk="1" hangingPunct="1"/>
            <a:endParaRPr lang="ru-RU" altLang="ru-RU" dirty="0">
              <a:latin typeface="Arial" panose="020B0604020202020204" pitchFamily="34" charset="0"/>
            </a:endParaRPr>
          </a:p>
        </p:txBody>
      </p:sp>
      <p:sp>
        <p:nvSpPr>
          <p:cNvPr id="22531" name="Rectangle 7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ru-RU" altLang="ru-RU" dirty="0">
              <a:latin typeface="Arial" panose="020B0604020202020204" pitchFamily="34" charset="0"/>
            </a:endParaRPr>
          </a:p>
        </p:txBody>
      </p:sp>
      <p:graphicFrame>
        <p:nvGraphicFramePr>
          <p:cNvPr id="22532" name="Объект 2"/>
          <p:cNvGraphicFramePr>
            <a:graphicFrameLocks noChangeAspect="1"/>
          </p:cNvGraphicFramePr>
          <p:nvPr/>
        </p:nvGraphicFramePr>
        <p:xfrm>
          <a:off x="12700" y="111125"/>
          <a:ext cx="9017000" cy="617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5300980" imgH="3611880" progId="Word.Picture.8">
                  <p:embed/>
                </p:oleObj>
              </mc:Choice>
              <mc:Fallback>
                <p:oleObj name="" r:id="rId1" imgW="5300980" imgH="3611880" progId="Word.Picture.8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700" y="111125"/>
                        <a:ext cx="9017000" cy="61706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Rectangle 8"/>
          <p:cNvSpPr/>
          <p:nvPr/>
        </p:nvSpPr>
        <p:spPr>
          <a:xfrm>
            <a:off x="2509838" y="6308725"/>
            <a:ext cx="3830637" cy="46196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algn="ctr"/>
            <a:r>
              <a:rPr lang="uk-UA" alt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</a:t>
            </a:r>
            <a:r>
              <a:rPr lang="uk-UA" alt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Визначальні риси БА</a:t>
            </a:r>
            <a:endParaRPr lang="uk-UA" alt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Прямоугольник 2"/>
          <p:cNvSpPr/>
          <p:nvPr/>
        </p:nvSpPr>
        <p:spPr>
          <a:xfrm>
            <a:off x="827088" y="2205038"/>
            <a:ext cx="7416800" cy="2678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2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Базуючись на теорії пізнання, бізнес-аналіз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раціонально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обґрунтувати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тільки поточну діяльність, але й </a:t>
            </a: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найближчу перспективу розвитку суб’єкта господарювання</a:t>
            </a:r>
            <a:endParaRPr lang="ru-RU" altLang="ru-RU" sz="28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84213" y="1635125"/>
            <a:ext cx="8105775" cy="35401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marL="342900" lvl="0" indent="-342900" defTabSz="914400">
              <a:buAutoNum type="arabicPeriod"/>
              <a:tabLst>
                <a:tab pos="457200" algn="l"/>
              </a:tabLst>
            </a:pPr>
            <a:r>
              <a:rPr lang="uk-UA" alt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поняття бізнес-аналізу. </a:t>
            </a:r>
            <a:endParaRPr lang="uk-UA" alt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defTabSz="914400">
              <a:buAutoNum type="arabicPeriod"/>
              <a:tabLst>
                <a:tab pos="457200" algn="l"/>
              </a:tabLst>
            </a:pPr>
            <a:endParaRPr lang="uk-UA" alt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defTabSz="914400">
              <a:buAutoNum type="arabicPeriod"/>
              <a:tabLst>
                <a:tab pos="457200" algn="l"/>
              </a:tabLst>
            </a:pPr>
            <a:r>
              <a:rPr lang="uk-UA" alt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та інформаційне забезпечення бізнес-аналізу. </a:t>
            </a:r>
            <a:endParaRPr lang="uk-UA" alt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defTabSz="914400">
              <a:buAutoNum type="arabicPeriod"/>
              <a:tabLst>
                <a:tab pos="457200" algn="l"/>
              </a:tabLst>
            </a:pPr>
            <a:endParaRPr lang="uk-UA" alt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defTabSz="914400">
              <a:buAutoNum type="arabicPeriod"/>
              <a:tabLst>
                <a:tab pos="457200" algn="l"/>
              </a:tabLst>
            </a:pPr>
            <a:r>
              <a:rPr lang="uk-UA" alt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показники оцінки діяльності підприємства.</a:t>
            </a:r>
            <a:endParaRPr lang="uk-UA" altLang="x-none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Прямоугольник 1"/>
          <p:cNvSpPr/>
          <p:nvPr/>
        </p:nvSpPr>
        <p:spPr>
          <a:xfrm>
            <a:off x="179388" y="115888"/>
            <a:ext cx="8785225" cy="6254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lnSpc>
                <a:spcPct val="110000"/>
              </a:lnSpc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бізнес-аналізу визначають: </a:t>
            </a:r>
            <a:endParaRPr lang="uk-UA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 мета аналізу; 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 виявлення та узгодження цілей і завдань аналізу, термінів виконання, кола спеціалістів-аналітиків; 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оцінка ситуації, що склалася, вивчення причинно-наслідкових зв’язків об’єкта, ступенів і напрямів впливу окремих факторів, оцінка основних економічних показників функціонування об’єкта; 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 вивчення умов, які позитивно та негативно впливають на кінцеві та проміжні результати, пошук варіантів розв’язання проблеми та їх зіставлення; 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підготовка одного чи декількох варіантів господарських рішень. </a:t>
            </a:r>
            <a:endParaRPr lang="ru-RU" altLang="ru-RU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5602" name="Объект 2"/>
          <p:cNvGraphicFramePr>
            <a:graphicFrameLocks noChangeAspect="1"/>
          </p:cNvGraphicFramePr>
          <p:nvPr/>
        </p:nvGraphicFramePr>
        <p:xfrm>
          <a:off x="96838" y="1771650"/>
          <a:ext cx="8983662" cy="271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5577840" imgH="1646555" progId="Word.Picture.8">
                  <p:embed/>
                </p:oleObj>
              </mc:Choice>
              <mc:Fallback>
                <p:oleObj name="" r:id="rId1" imgW="5577840" imgH="1646555" progId="Word.Picture.8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6838" y="1771650"/>
                        <a:ext cx="8983662" cy="2714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3" name="Rectangle 3"/>
          <p:cNvSpPr/>
          <p:nvPr/>
        </p:nvSpPr>
        <p:spPr>
          <a:xfrm>
            <a:off x="2239963" y="4652963"/>
            <a:ext cx="4237037" cy="5238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algn="ctr"/>
            <a:r>
              <a:rPr lang="uk-UA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Основні функції БА</a:t>
            </a:r>
            <a:endParaRPr lang="uk-UA" alt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Прямоугольник 1"/>
          <p:cNvSpPr/>
          <p:nvPr/>
        </p:nvSpPr>
        <p:spPr>
          <a:xfrm>
            <a:off x="1187450" y="1341438"/>
            <a:ext cx="7272338" cy="42306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uk-UA" altLang="x-none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БА:</a:t>
            </a:r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науковості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altLang="x-none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системності</a:t>
            </a:r>
            <a:endParaRPr lang="uk-UA" altLang="x-none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комплексності</a:t>
            </a:r>
            <a:r>
              <a:rPr lang="uk-UA" altLang="x-none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altLang="x-none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періодичності (або регулярності)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altLang="x-none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достовірності, об’єктивності, конкретності, точності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uk-UA" altLang="x-none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зрозумілість та адекватність тлумачення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altLang="x-none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оперативності </a:t>
            </a:r>
            <a:endParaRPr lang="uk-UA" altLang="x-none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дієвості </a:t>
            </a:r>
            <a:endParaRPr lang="uk-UA" altLang="x-none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ефективності </a:t>
            </a:r>
            <a:endParaRPr lang="uk-UA" altLang="x-none" sz="2400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50" name="Таблица 27649"/>
          <p:cNvGraphicFramePr/>
          <p:nvPr/>
        </p:nvGraphicFramePr>
        <p:xfrm>
          <a:off x="323850" y="822325"/>
          <a:ext cx="8569325" cy="5486400"/>
        </p:xfrm>
        <a:graphic>
          <a:graphicData uri="http://schemas.openxmlformats.org/drawingml/2006/table">
            <a:tbl>
              <a:tblPr/>
              <a:tblGrid>
                <a:gridCol w="442913"/>
                <a:gridCol w="2652712"/>
                <a:gridCol w="5473700"/>
              </a:tblGrid>
              <a:tr h="5492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ru-RU" altLang="ru-RU" b="1" i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</a:t>
                      </a:r>
                      <a:endParaRPr lang="ru-RU" altLang="ru-RU" b="1" i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завдань</a:t>
                      </a:r>
                      <a:endParaRPr lang="ru-RU" altLang="ru-RU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432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altLang="ru-RU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Підвищення науково-економічної обґрунтованості цільових програм, бізнес-планів, нормативних планів, прогнозів і нормативів (в процесі їх розробки); сприяння покращанню системи планування, менеджменту</a:t>
                      </a:r>
                      <a:endParaRPr lang="ru-RU" altLang="ru-RU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indent="20955" algn="just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Досягається здійсненням детального ретроспективного БА; побудова тимчасових рядів за значний період дозволяє встановити певні економічні закономірності в господарському розвитку. Ретроспективний і поточний аналіз завершуються перспективним (прогнозним) аналізом, що є основою для розрахунку прогнозних показників. Отже, бізнес-плани, прогнози докладно обґрунтовуються необхідними економічними розрахунками</a:t>
                      </a:r>
                      <a:endParaRPr lang="ru-RU" altLang="ru-RU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939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altLang="ru-RU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Об’єктивне та всебічне дослідження та оцінка виконання планів і дотримання нормативів</a:t>
                      </a:r>
                      <a:endParaRPr lang="ru-RU" altLang="ru-RU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За даними обліку і звітності здійснюється контроль виконання встановлених бізнес-планів і дотримання нормативів. На промислових підприємствах, наприклад, досліджується виконання виробничої програми за кількістю й асортиментом випуску, якістю, реалізацією продукції тощо. В торгівлі основну увагу звертають на обсяг оптового і роздрібного товарообігу, його асортиментну структуру</a:t>
                      </a:r>
                      <a:endParaRPr lang="ru-RU" altLang="ru-RU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668" name="Rectangle 1"/>
          <p:cNvSpPr/>
          <p:nvPr/>
        </p:nvSpPr>
        <p:spPr>
          <a:xfrm>
            <a:off x="179388" y="188913"/>
            <a:ext cx="8642350" cy="476250"/>
          </a:xfrm>
          <a:prstGeom prst="rect">
            <a:avLst/>
          </a:prstGeom>
          <a:noFill/>
          <a:ln w="9525">
            <a:noFill/>
          </a:ln>
        </p:spPr>
        <p:txBody>
          <a:bodyPr bIns="0" anchor="ctr" anchorCtr="0">
            <a:spAutoFit/>
          </a:bodyPr>
          <a:p>
            <a:pPr indent="22225" algn="ctr" defTabSz="914400">
              <a:tabLst>
                <a:tab pos="539750" algn="l"/>
              </a:tabLst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завдання БА</a:t>
            </a:r>
            <a:endParaRPr lang="uk-UA" altLang="ru-RU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9698" name="Таблица 29697"/>
          <p:cNvGraphicFramePr/>
          <p:nvPr/>
        </p:nvGraphicFramePr>
        <p:xfrm>
          <a:off x="323850" y="822325"/>
          <a:ext cx="8569325" cy="5230813"/>
        </p:xfrm>
        <a:graphic>
          <a:graphicData uri="http://schemas.openxmlformats.org/drawingml/2006/table">
            <a:tbl>
              <a:tblPr/>
              <a:tblGrid>
                <a:gridCol w="442913"/>
                <a:gridCol w="2652712"/>
                <a:gridCol w="5473700"/>
              </a:tblGrid>
              <a:tr h="5492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ru-RU" altLang="ru-RU" b="1" i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</a:t>
                      </a:r>
                      <a:endParaRPr lang="ru-RU" altLang="ru-RU" b="1" i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завдань</a:t>
                      </a:r>
                      <a:endParaRPr lang="ru-RU" altLang="ru-RU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527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altLang="x-none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2" marR="24132" marT="8744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ru-RU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 економічної ефективності використання ресурсного потенціалу (окремо та в сукупності); сприяння впровадженню в практику роботи підприємства науково-технічних розробок і провідних методів господарювання</a:t>
                      </a:r>
                      <a:endParaRPr lang="ru-RU" altLang="x-none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2" marR="24132" marT="8744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Окремо досліджується ефективність використання засобів і предметів праці (будівель і споруд, технологічного обладнання, інструментів, сировини і матеріалів); робочої сили (за чисельністю і професійним складом працівників, основного, додаткового, обслуговуючого персоналу, продуктивності праці тощо); фінансових ресурсів у їх сукупності (тобто власних і залучених, основних і оборотних)</a:t>
                      </a:r>
                      <a:endParaRPr lang="uk-UA" altLang="x-none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2" marR="24132" marT="8744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9288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  <a:tabLst>
                          <a:tab pos="539750" algn="l"/>
                        </a:tabLst>
                      </a:pPr>
                      <a:r>
                        <a:rPr lang="uk-UA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x-none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2" marR="24132" marT="8744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  <a:tabLst>
                          <a:tab pos="539750" algn="l"/>
                        </a:tabLst>
                      </a:pPr>
                      <a:r>
                        <a:rPr lang="uk-UA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Об’єктивна і всебічна оцінка роботи підприємства і його підрозділів за певні проміжки часу</a:t>
                      </a:r>
                      <a:endParaRPr lang="uk-UA" altLang="x-none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2" marR="24132" marT="8744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Проводиться виявлення позитивних і негативних чинників, що впливають на роботу об’єкту, який аналізується, визначення кількісного розміру їх дії; підготовка даних щодо перспективи розвитку на наступні періоди. У цьому виявляється органічний зв’язок БА діяльності підприємства з реальним і обґрунтованим плануванням його роботи</a:t>
                      </a:r>
                      <a:endParaRPr lang="uk-UA" altLang="x-none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2" marR="24132" marT="8744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0722" name="Таблица 30721"/>
          <p:cNvGraphicFramePr/>
          <p:nvPr/>
        </p:nvGraphicFramePr>
        <p:xfrm>
          <a:off x="323850" y="822325"/>
          <a:ext cx="8569325" cy="5230813"/>
        </p:xfrm>
        <a:graphic>
          <a:graphicData uri="http://schemas.openxmlformats.org/drawingml/2006/table">
            <a:tbl>
              <a:tblPr/>
              <a:tblGrid>
                <a:gridCol w="442913"/>
                <a:gridCol w="1644650"/>
                <a:gridCol w="6481762"/>
              </a:tblGrid>
              <a:tr h="5492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ru-RU" altLang="ru-RU" b="1" i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</a:t>
                      </a:r>
                      <a:endParaRPr lang="ru-RU" altLang="ru-RU" b="1" i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uk-UA" alt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завдань</a:t>
                      </a:r>
                      <a:endParaRPr lang="ru-RU" altLang="ru-RU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6260" marR="26260" marT="0" marB="0"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004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altLang="x-none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2" marR="24132" marT="8744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ru-RU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Виявлення і вимірювання внутрішніх резервів (на всіх стадіях виробничого процесу)</a:t>
                      </a:r>
                      <a:endParaRPr lang="ru-RU" altLang="x-none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2" marR="24132" marT="8744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Здійснення БА виправдовує себе повною мірою тільки тоді, коли приносить реальну користь. Дійсна користь полягає у виявленні невикористаних резервів на всіх стадіях виробничого процесу; в порівнянні з досягнутим рівнем, збільшення випуску продукції та підвищення її якості, поліпшення використання виробничих ресурсів і зниження собівартості продукції, підвищення рентабельності та збільшення прибутку підприємства; розробці заходів щодо їх використання.</a:t>
                      </a:r>
                      <a:endParaRPr lang="uk-UA" altLang="x-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defTabSz="685800" eaLnBrk="1" hangingPunct="1">
                        <a:buNone/>
                      </a:pPr>
                      <a:r>
                        <a:rPr lang="uk-UA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Реалізація даного традиційного завдання в сучасній економічній ситуації ускладнюється необхідністю враховувати невизначеність і комерційні ризики, імовірнісний характер подій та їх оцінок, інфляційні процеси тощо</a:t>
                      </a:r>
                      <a:endParaRPr lang="uk-UA" altLang="x-none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2" marR="24132" marT="8744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3811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x-none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2" marR="24132" marT="8744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Обґрунтування оптимальності управлінських рішень</a:t>
                      </a:r>
                      <a:endParaRPr lang="uk-UA" altLang="x-none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2" marR="24132" marT="8744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x-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Успіх господарської діяльності на всіх рівнях управління залежить від своєчасно прийнятих ефективних управлінських рішень. Прийняти правильне управлінське рішення, виявити його раціональність і ефективність можна на підставі попереднього БА</a:t>
                      </a:r>
                      <a:endParaRPr lang="uk-UA" altLang="x-none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132" marR="24132" marT="8744" marB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Rectangle 2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ru-RU" altLang="ru-RU" dirty="0">
              <a:latin typeface="Arial" panose="020B0604020202020204" pitchFamily="34" charset="0"/>
            </a:endParaRPr>
          </a:p>
        </p:txBody>
      </p:sp>
      <p:graphicFrame>
        <p:nvGraphicFramePr>
          <p:cNvPr id="31747" name="Объект 2"/>
          <p:cNvGraphicFramePr>
            <a:graphicFrameLocks noChangeAspect="1"/>
          </p:cNvGraphicFramePr>
          <p:nvPr/>
        </p:nvGraphicFramePr>
        <p:xfrm>
          <a:off x="539750" y="115888"/>
          <a:ext cx="7777163" cy="586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5712460" imgH="4298315" progId="Word.Picture.8">
                  <p:embed/>
                </p:oleObj>
              </mc:Choice>
              <mc:Fallback>
                <p:oleObj name="" r:id="rId1" imgW="5712460" imgH="4298315" progId="Word.Picture.8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9750" y="115888"/>
                        <a:ext cx="7777163" cy="5867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8" name="Rectangle 3"/>
          <p:cNvSpPr/>
          <p:nvPr/>
        </p:nvSpPr>
        <p:spPr>
          <a:xfrm>
            <a:off x="2254250" y="6281738"/>
            <a:ext cx="4130675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algn="ctr"/>
            <a:r>
              <a:rPr lang="uk-UA" alt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</a:t>
            </a:r>
            <a:r>
              <a:rPr lang="uk-UA" alt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Місце бізнес-аналізу в управлінні</a:t>
            </a:r>
            <a:endParaRPr lang="uk-UA" alt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Прямоугольник 1"/>
          <p:cNvSpPr/>
          <p:nvPr/>
        </p:nvSpPr>
        <p:spPr>
          <a:xfrm>
            <a:off x="395288" y="1052513"/>
            <a:ext cx="8351837" cy="4402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358775" algn="just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системі управління виділяється керуюча і керована системи: 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8775" algn="just"/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керуюча система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(суб’єкт управління) – сукупність органів, засобів, інструментів і прийомів управління;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8775" algn="just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керована система 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(об’єкт управління) – господарська діяльність. 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8775" algn="just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Керуюча і керована системи пов’язані, знаходяться в постійній взаємодії та представляють замкнутий контур управління </a:t>
            </a:r>
            <a:endParaRPr lang="ru-RU" alt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Прямоугольник 1"/>
          <p:cNvSpPr/>
          <p:nvPr/>
        </p:nvSpPr>
        <p:spPr>
          <a:xfrm>
            <a:off x="107950" y="65088"/>
            <a:ext cx="8856663" cy="62817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457200" algn="just">
              <a:lnSpc>
                <a:spcPct val="130000"/>
              </a:lnSpc>
            </a:pPr>
            <a:r>
              <a:rPr lang="uk-UA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процесі управління Б</a:t>
            </a:r>
            <a:r>
              <a:rPr lang="uk-UA" altLang="ru-RU" sz="2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є елементом зворотного зв’язку між керуючою і керованою системами</a:t>
            </a:r>
            <a:r>
              <a:rPr lang="uk-UA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alt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30000"/>
              </a:lnSpc>
            </a:pPr>
            <a:r>
              <a:rPr lang="uk-UA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Керівний орган передає управлінську інформацію на об’єкт управління, який, змінюючи свій стан, через зворотній зв’язок повідомляє керуючому органу про результати виконання команди і про свій новий стан. </a:t>
            </a:r>
            <a:endParaRPr lang="uk-UA" alt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30000"/>
              </a:lnSpc>
            </a:pPr>
            <a:r>
              <a:rPr lang="uk-UA" alt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 прямого і зворотного інформаційних потоків в управлінні можливе лише на базі аналітичних досліджень. При цьому, якщо у прямому зв’язку АГД забезпечує параметри можливого впливу на об’єкт управління, то у зворотному – дає оцінку ефективності такого впливу та доцільності його коригування.</a:t>
            </a:r>
            <a:endParaRPr lang="ru-RU" altLang="ru-RU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Rectangle 2"/>
          <p:cNvSpPr/>
          <p:nvPr/>
        </p:nvSpPr>
        <p:spPr>
          <a:xfrm>
            <a:off x="434975" y="1136650"/>
            <a:ext cx="8313738" cy="22463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ctr"/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 займає проміжне місце, виступаючи зв’язковою ланкою між інформаційним етапом і етапом прийняття рішень, тим самим впливаючи на якість прийнятих управлінських рішень.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4819" name="Объект 2"/>
          <p:cNvGraphicFramePr>
            <a:graphicFrameLocks noChangeAspect="1"/>
          </p:cNvGraphicFramePr>
          <p:nvPr/>
        </p:nvGraphicFramePr>
        <p:xfrm>
          <a:off x="433388" y="3860800"/>
          <a:ext cx="85725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4483735" imgH="391795" progId="Word.Picture.8">
                  <p:embed/>
                </p:oleObj>
              </mc:Choice>
              <mc:Fallback>
                <p:oleObj name="" r:id="rId1" imgW="4483735" imgH="391795" progId="Word.Picture.8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33388" y="3860800"/>
                        <a:ext cx="8572500" cy="746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0" name="Rectangle 3"/>
          <p:cNvSpPr/>
          <p:nvPr/>
        </p:nvSpPr>
        <p:spPr>
          <a:xfrm>
            <a:off x="1343025" y="5084763"/>
            <a:ext cx="6751638" cy="40005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pPr algn="ctr"/>
            <a:r>
              <a:rPr lang="uk-UA" alt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4.</a:t>
            </a:r>
            <a:r>
              <a:rPr lang="uk-UA" alt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Місце БА в процесі прийняття управлінських рішень</a:t>
            </a:r>
            <a:endParaRPr lang="uk-UA" alt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Прямоугольник 1"/>
          <p:cNvSpPr/>
          <p:nvPr/>
        </p:nvSpPr>
        <p:spPr>
          <a:xfrm>
            <a:off x="1547813" y="2924175"/>
            <a:ext cx="6985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>
              <a:buAutoNum type="arabicPeriod"/>
            </a:pPr>
            <a:r>
              <a:rPr lang="uk-UA" altLang="ru-RU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x-none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поняття бізнес-аналізу </a:t>
            </a:r>
            <a:endParaRPr lang="uk-UA" altLang="x-none" sz="28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Прямоугольник 2"/>
          <p:cNvSpPr/>
          <p:nvPr/>
        </p:nvSpPr>
        <p:spPr>
          <a:xfrm>
            <a:off x="468313" y="1052513"/>
            <a:ext cx="8353425" cy="52625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20000"/>
              </a:lnSpc>
            </a:pPr>
            <a:r>
              <a:rPr lang="uk-UA" alt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у проведенні аналізу виявляється на таких стадіях прийняття рішень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як: 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попереднє вивчення господарських явищ і процесів, - аналіз реального стану діяльності господарства, 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вибір варіантів господарських процесів, 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оцінка відповідності економічного аспекту в підготовлених варіантах рішень іншим аспектам управління, </a:t>
            </a:r>
            <a:endParaRPr lang="uk-UA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узагальнення або синтез результатів аналізу й обґрунтування управлінських рішень.</a:t>
            </a:r>
            <a:endParaRPr lang="ru-RU" alt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Прямоугольник 1"/>
          <p:cNvSpPr/>
          <p:nvPr/>
        </p:nvSpPr>
        <p:spPr>
          <a:xfrm>
            <a:off x="468313" y="1628775"/>
            <a:ext cx="8424862" cy="4032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228600" algn="ctr"/>
            <a:r>
              <a:rPr lang="uk-UA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мета БА в управлінні підприємством </a:t>
            </a:r>
            <a:r>
              <a:rPr lang="uk-UA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виявити причинні зв’язки між подіями (отриманими кінцевими результатами, станом параметрів господарських процесів) і умовами, які призвели до даних подій або які можуть виникнути в майбутньому.</a:t>
            </a:r>
            <a:endParaRPr lang="ru-RU" alt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algn="ctr"/>
            <a:r>
              <a:rPr lang="uk-UA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alt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Прямоугольник 1"/>
          <p:cNvSpPr/>
          <p:nvPr/>
        </p:nvSpPr>
        <p:spPr>
          <a:xfrm>
            <a:off x="468313" y="1773238"/>
            <a:ext cx="8424862" cy="3397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lnSpc>
                <a:spcPct val="130000"/>
              </a:lnSpc>
            </a:pP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 є важливим елементом в системі управління виробництвом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дієвим засобом виявлення внутрішньогосподарських резервів, основою розробки науково обґрунтованих управлінських рішень, інструментом контролю за їх виконанням.</a:t>
            </a:r>
            <a:endParaRPr lang="ru-RU" alt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Прямоугольник 1"/>
          <p:cNvSpPr/>
          <p:nvPr/>
        </p:nvSpPr>
        <p:spPr>
          <a:xfrm>
            <a:off x="900113" y="2636838"/>
            <a:ext cx="7488237" cy="1077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x-non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Організація та інформаційне забезпечення бізнес-аналізу</a:t>
            </a:r>
            <a:endParaRPr lang="uk-UA" altLang="x-none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Прямоугольник 1"/>
          <p:cNvSpPr/>
          <p:nvPr/>
        </p:nvSpPr>
        <p:spPr>
          <a:xfrm>
            <a:off x="755650" y="2551113"/>
            <a:ext cx="7777163" cy="2678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ru-RU" altLang="x-none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бізнес-аналізу </a:t>
            </a:r>
            <a:r>
              <a:rPr lang="ru-RU" altLang="x-none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система раціональних, скоординованих дій в процесі вивчення об’єкта спостереження відповідно до визначених завдань. </a:t>
            </a:r>
            <a:endParaRPr lang="ru-RU" altLang="x-non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ru-RU" altLang="x-non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altLang="x-none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Прямоугольник 1"/>
          <p:cNvSpPr/>
          <p:nvPr/>
        </p:nvSpPr>
        <p:spPr>
          <a:xfrm>
            <a:off x="395288" y="487363"/>
            <a:ext cx="8353425" cy="63706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x-none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Джерела даних, що залучаються для проведення БА:</a:t>
            </a:r>
            <a:endParaRPr lang="uk-UA" altLang="x-none" sz="2400" dirty="0">
              <a:latin typeface="Arial" panose="020B0604020202020204" pitchFamily="34" charset="0"/>
            </a:endParaRPr>
          </a:p>
          <a:p>
            <a:pPr algn="just"/>
            <a:br>
              <a:rPr lang="uk-UA" altLang="x-none" sz="2400" dirty="0">
                <a:latin typeface="Arial" panose="020B0604020202020204" pitchFamily="34" charset="0"/>
              </a:rPr>
            </a:b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1. </a:t>
            </a: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Нормативні, кошторисні, планові.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них належать всі типи планів, які розробляються на підприємстві (перспективні, поточні, оперативні, бізнес-плани, плани-графіки виробництва, технологічні карти), а також нормативні матеріали, кошториси, цінники, проектні завдання тощо.</a:t>
            </a:r>
            <a:endParaRPr lang="uk-UA" altLang="x-none" sz="2400" dirty="0">
              <a:latin typeface="Arial" panose="020B0604020202020204" pitchFamily="34" charset="0"/>
            </a:endParaRPr>
          </a:p>
          <a:p>
            <a:pPr algn="just"/>
            <a:br>
              <a:rPr lang="uk-UA" altLang="x-none" sz="2400" dirty="0">
                <a:latin typeface="Arial" panose="020B0604020202020204" pitchFamily="34" charset="0"/>
              </a:rPr>
            </a:b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2. </a:t>
            </a: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Джерела облікового характеру</a:t>
            </a: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До них належать всі дані, що містять бухгалтерські документи, а також всі види звітності, в тому числі внутрішньогосподарська звітність. Дані внутрішньогосподарського бухгалтерського обліку використовуються при здійсненні всіх видів аналізу внутрішніми користувачами в межах санкціонованого керівництвом суб’єкта господарювання доступу до цих даних.</a:t>
            </a:r>
            <a:endParaRPr lang="uk-UA" altLang="x-none" sz="2400" dirty="0">
              <a:latin typeface="Arial" panose="020B0604020202020204" pitchFamily="34" charset="0"/>
            </a:endParaRPr>
          </a:p>
          <a:p>
            <a:br>
              <a:rPr lang="uk-UA" altLang="x-none" sz="2400" dirty="0">
                <a:latin typeface="Arial" panose="020B0604020202020204" pitchFamily="34" charset="0"/>
              </a:rPr>
            </a:br>
            <a:endParaRPr lang="uk-UA" altLang="x-none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Прямоугольник 1"/>
          <p:cNvSpPr/>
          <p:nvPr/>
        </p:nvSpPr>
        <p:spPr>
          <a:xfrm>
            <a:off x="250825" y="117475"/>
            <a:ext cx="8353425" cy="6740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3. </a:t>
            </a:r>
            <a:r>
              <a:rPr lang="uk-UA" altLang="x-none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Позаоблікові джерела :</a:t>
            </a:r>
            <a:endParaRPr lang="uk-UA" altLang="x-none" sz="2400" dirty="0"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офіційні нормативні документи, якими підприємство зобов’язане користуватися у своїй діяльності – Закони України, Укази Президента, Постанови Уряду та місцевих органів, методичні рекомендації міністерств та відомств;</a:t>
            </a:r>
            <a:endParaRPr lang="uk-UA" altLang="x-none" sz="2400" dirty="0">
              <a:solidFill>
                <a:srgbClr val="000000"/>
              </a:solidFill>
              <a:latin typeface="Noto Sans Symbols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матеріали, акти, висновки внутрішнього та зовнішнього аудиту, ревізій, перевірок діяльності податковими службами, кредитних установ, територіальних агентств з фінансового оздоровлення тощо, лабораторного та лікарсько-санітарного контролю, професійних консалтингових фірм, друку, ЗМІ, Інтернету, регіональних відділів статистики, особистих контактів з виконавцями;</a:t>
            </a:r>
            <a:endParaRPr lang="uk-UA" altLang="x-none" sz="2400" dirty="0">
              <a:solidFill>
                <a:srgbClr val="000000"/>
              </a:solidFill>
              <a:latin typeface="Noto Sans Symbols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господарсько-правові документи (договори, рішення арбітражу, судових органів тощо);</a:t>
            </a:r>
            <a:endParaRPr lang="uk-UA" altLang="x-none" sz="2400" dirty="0">
              <a:solidFill>
                <a:srgbClr val="000000"/>
              </a:solidFill>
              <a:latin typeface="Noto Sans Symbols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технічна і технологічна документація;</a:t>
            </a:r>
            <a:endParaRPr lang="uk-UA" altLang="x-none" sz="2400" dirty="0">
              <a:solidFill>
                <a:srgbClr val="000000"/>
              </a:solidFill>
              <a:latin typeface="Noto Sans Symbols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спеціальні обстеження (хронометраж);</a:t>
            </a:r>
            <a:endParaRPr lang="uk-UA" altLang="x-none" sz="2400" dirty="0">
              <a:solidFill>
                <a:srgbClr val="000000"/>
              </a:solidFill>
              <a:latin typeface="Noto Sans Symbols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доповідні записки, листування з контрагентами;</a:t>
            </a:r>
            <a:endParaRPr lang="uk-UA" altLang="x-none" sz="2400" dirty="0">
              <a:solidFill>
                <a:srgbClr val="000000"/>
              </a:solidFill>
              <a:latin typeface="Noto Sans Symbols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altLang="x-none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реклама.</a:t>
            </a:r>
            <a:endParaRPr lang="uk-UA" altLang="x-none" sz="2400" dirty="0">
              <a:solidFill>
                <a:srgbClr val="000000"/>
              </a:solidFill>
              <a:latin typeface="Noto Sans Symbol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Прямоугольник 1"/>
          <p:cNvSpPr/>
          <p:nvPr/>
        </p:nvSpPr>
        <p:spPr>
          <a:xfrm>
            <a:off x="539750" y="692150"/>
            <a:ext cx="8208963" cy="5324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x-none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Підготовка інформації для проведення БА передбачає:</a:t>
            </a:r>
            <a:endParaRPr lang="uk-UA" altLang="x-none" sz="2000" dirty="0"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br>
              <a:rPr lang="uk-UA" altLang="x-none" sz="2000" dirty="0">
                <a:latin typeface="Arial" panose="020B0604020202020204" pitchFamily="34" charset="0"/>
              </a:rPr>
            </a:br>
            <a:r>
              <a:rPr lang="uk-UA" altLang="x-none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перевірку інформації на доброякісність</a:t>
            </a:r>
            <a:r>
              <a:rPr lang="uk-UA" altLang="x-none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(перевіряється наскільки повними є дані, чи дотримуються правила складання та оформлення звітності, правильність арифметичних розрахунків, узгодженість показників, наведених в різних таблицях);</a:t>
            </a:r>
            <a:endParaRPr lang="uk-UA" altLang="x-none" sz="2000" i="1" dirty="0">
              <a:solidFill>
                <a:srgbClr val="000000"/>
              </a:solidFill>
              <a:latin typeface="Noto Sans Symbols"/>
            </a:endParaRPr>
          </a:p>
          <a:p>
            <a:pPr algn="just">
              <a:buFont typeface="Arial" panose="020B0604020202020204" pitchFamily="34" charset="0"/>
              <a:buChar char="•"/>
            </a:pPr>
            <a:br>
              <a:rPr lang="uk-UA" altLang="x-none" sz="2000" dirty="0">
                <a:latin typeface="Arial" panose="020B0604020202020204" pitchFamily="34" charset="0"/>
              </a:rPr>
            </a:br>
            <a:r>
              <a:rPr lang="uk-UA" altLang="x-none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перевірку інформації за сутністю</a:t>
            </a:r>
            <a:r>
              <a:rPr lang="uk-UA" altLang="x-none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(у процесі перевірки визначають, наскільки той або інший показник відповідає дійсності, фактичному стану справ підприємства);</a:t>
            </a:r>
            <a:endParaRPr lang="uk-UA" altLang="x-none" sz="2000" i="1" dirty="0">
              <a:solidFill>
                <a:srgbClr val="000000"/>
              </a:solidFill>
              <a:latin typeface="Noto Sans Symbols"/>
            </a:endParaRPr>
          </a:p>
          <a:p>
            <a:pPr algn="just">
              <a:buFont typeface="Arial" panose="020B0604020202020204" pitchFamily="34" charset="0"/>
              <a:buChar char="•"/>
            </a:pPr>
            <a:br>
              <a:rPr lang="uk-UA" altLang="x-none" sz="2000" dirty="0">
                <a:latin typeface="Arial" panose="020B0604020202020204" pitchFamily="34" charset="0"/>
              </a:rPr>
            </a:br>
            <a:r>
              <a:rPr lang="uk-UA" altLang="x-none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забезпечення можливості порівнюваності показників</a:t>
            </a:r>
            <a:r>
              <a:rPr lang="uk-UA" altLang="x-none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(всю числову інформацію після перевірки її доброякісності приводять до порівняльного вигляду за допомогою таких способів як нейтралізація впливу вартісного та якісного факторів шляхом доведення їх до єдиного базису, використання середніх і відносних величин, методів перерахунку тощо).</a:t>
            </a:r>
            <a:endParaRPr lang="uk-UA" altLang="x-none" sz="2000" i="1" dirty="0">
              <a:solidFill>
                <a:srgbClr val="000000"/>
              </a:solidFill>
              <a:latin typeface="Noto Sans Symbol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4034" name="Таблица 44033"/>
          <p:cNvGraphicFramePr/>
          <p:nvPr/>
        </p:nvGraphicFramePr>
        <p:xfrm>
          <a:off x="250825" y="592138"/>
          <a:ext cx="8713788" cy="5930900"/>
        </p:xfrm>
        <a:graphic>
          <a:graphicData uri="http://schemas.openxmlformats.org/drawingml/2006/table">
            <a:tbl>
              <a:tblPr/>
              <a:tblGrid>
                <a:gridCol w="1263650"/>
                <a:gridCol w="7450138"/>
              </a:tblGrid>
              <a:tr h="27305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x-none" sz="14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Вимоги 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x-none" sz="1400" i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 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00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Оперативність 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ru-RU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Інформація, необхідна для проведення БА, має надходити аналітику якомога швидше. Тільки в цьому разі є можливість оперативно впливати на хід виробничого процесу, результати господарської діяльності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000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Достовірність 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Характеризується правдивістю, відповідністю нормативним актам і внутрішньогосподарським положенням; нейтральністю, прозорістю. Інформація повинна відповідати дійсності, бути достовірною, тобто об’єктивно відображати господарські факти, явища та процеси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57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Нейтральність 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ru-RU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Відсутність у ній суб’єктивних оцінок. Інформація не повинна надаватися вибірково з метою впливу на рішення користувачів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57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Єдність 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Інформація для проведення економічного аналізу може надходити з різноманітних джерел. Тому необхідно усунути відокремленість та дублювання різних джерел інформації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00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Аналітичність </a:t>
                      </a:r>
                      <a:endParaRPr lang="uk-UA" altLang="x-none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Інформація повинна відповідати потребам БА, тобто забезпечувати надходження даних саме про ті напрями діяльності та з тією деталізацією, яка необхідна для всебічного вивчення економічних явищ та процесів, виявлення впливу факторів і визначення резервів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73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Доречність (релевантність)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ru-RU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Означає її своєчасність, цінність, корисність для прогнозування й оцінки </a:t>
                      </a:r>
                      <a:endParaRPr lang="ru-RU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9128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Співставність 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Забезпечує зацікавленим користувачам можливість проводити порівняння за різні періоди діяльності одного суб’єкта господарювання, а також за різними суб’єктами з метою об’єктивної оцінки економічного та соціального розвитку, визначення реального фінансового стану та тенденцій його зміни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000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Раціональність 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Передбачає достатність, оперативність, високий коефіцієнт використання первинної інформації, відсутність зайвих даних, подолання протиріччя між зростанням обсягу інформації і постійної її нестачею для раціонального управління через високу вартість отримання необхідних відомостей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857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Ефективність 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x-none"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Інформаційна база повинна вимагати мінімум витрат на збір, обробку, зберігання та використання даних, забезпечуючи усі потреби аналізу та управління</a:t>
                      </a:r>
                      <a:endParaRPr lang="uk-UA" altLang="x-none" sz="1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838" marR="24838" marT="29808" marB="29808">
                    <a:lnL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0157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4069" name="Rectangle 1"/>
          <p:cNvSpPr/>
          <p:nvPr/>
        </p:nvSpPr>
        <p:spPr>
          <a:xfrm>
            <a:off x="334963" y="839788"/>
            <a:ext cx="13400087" cy="36671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endParaRPr lang="uk-UA" altLang="x-none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070" name="Прямоугольник 5"/>
          <p:cNvSpPr/>
          <p:nvPr/>
        </p:nvSpPr>
        <p:spPr>
          <a:xfrm>
            <a:off x="1187450" y="130175"/>
            <a:ext cx="8280400" cy="923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ru-RU" altLang="x-none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Таблиця 2.</a:t>
            </a:r>
            <a:r>
              <a:rPr lang="ru-RU" altLang="x-none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Вимоги до інформаційного забезпечення бізнес-аналізу</a:t>
            </a:r>
            <a:endParaRPr lang="ru-RU" altLang="x-none" dirty="0">
              <a:latin typeface="Arial" panose="020B0604020202020204" pitchFamily="34" charset="0"/>
            </a:endParaRPr>
          </a:p>
          <a:p>
            <a:br>
              <a:rPr lang="ru-RU" altLang="x-none" dirty="0">
                <a:latin typeface="Arial" panose="020B0604020202020204" pitchFamily="34" charset="0"/>
              </a:rPr>
            </a:br>
            <a:endParaRPr lang="uk-UA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5058" name="Picture 2" descr="https://lh6.googleusercontent.com/U6ja1UO1H5xlEjpxAmawvgPudrCheJhIFn2lM3YqfnHdEcigkBZoapRz44ODziGi43VETSEsv_S2m-X5kGP6ferFfLwvsyVpsgDHFHc1xu8i4SmzmBKmT1XJAsHolDQjtHY-Njk=s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2988" y="981075"/>
            <a:ext cx="7240587" cy="32400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5059" name="Прямоугольник 1"/>
          <p:cNvSpPr/>
          <p:nvPr/>
        </p:nvSpPr>
        <p:spPr>
          <a:xfrm>
            <a:off x="2268538" y="4724400"/>
            <a:ext cx="5507037" cy="923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ru-RU" altLang="x-none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Рис. 4. </a:t>
            </a:r>
            <a:r>
              <a:rPr lang="ru-RU" altLang="x-none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Оформлення результатів бізнес-аналізу</a:t>
            </a:r>
            <a:endParaRPr lang="ru-RU" altLang="x-none" dirty="0">
              <a:latin typeface="Arial" panose="020B0604020202020204" pitchFamily="34" charset="0"/>
            </a:endParaRPr>
          </a:p>
          <a:p>
            <a:br>
              <a:rPr lang="ru-RU" altLang="x-none" dirty="0">
                <a:latin typeface="Arial" panose="020B0604020202020204" pitchFamily="34" charset="0"/>
              </a:rPr>
            </a:br>
            <a:endParaRPr lang="uk-UA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Прямоугольник 1"/>
          <p:cNvSpPr/>
          <p:nvPr/>
        </p:nvSpPr>
        <p:spPr>
          <a:xfrm>
            <a:off x="1042988" y="1844675"/>
            <a:ext cx="7200900" cy="2678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(від грецького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розкладання об’єкту, що вивчається, на частини, на властиві цьому об’єкту складові) в загальному розумінні цього терміну є одним із методів пізнання явищ, предметів і процесів у природі та суспільстві</a:t>
            </a:r>
            <a:endParaRPr lang="ru-RU" altLang="ru-RU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Прямоугольник 1"/>
          <p:cNvSpPr/>
          <p:nvPr/>
        </p:nvSpPr>
        <p:spPr>
          <a:xfrm>
            <a:off x="1258888" y="2543175"/>
            <a:ext cx="6985000" cy="1212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0" lvl="1" indent="0" algn="just">
              <a:lnSpc>
                <a:spcPct val="130000"/>
              </a:lnSpc>
            </a:pPr>
            <a:r>
              <a:rPr lang="uk-UA" altLang="ru-RU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Оцінка основних показників господарської діяльності підприємства</a:t>
            </a:r>
            <a:endParaRPr lang="ru-RU" altLang="ru-RU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7106" name="Таблица 47105"/>
          <p:cNvGraphicFramePr/>
          <p:nvPr/>
        </p:nvGraphicFramePr>
        <p:xfrm>
          <a:off x="539750" y="1557338"/>
          <a:ext cx="8208963" cy="4697412"/>
        </p:xfrm>
        <a:graphic>
          <a:graphicData uri="http://schemas.openxmlformats.org/drawingml/2006/table">
            <a:tbl>
              <a:tblPr/>
              <a:tblGrid>
                <a:gridCol w="533400"/>
                <a:gridCol w="2919413"/>
                <a:gridCol w="3451225"/>
                <a:gridCol w="1304925"/>
              </a:tblGrid>
              <a:tr h="587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spcAft>
                          <a:spcPts val="300"/>
                        </a:spcAft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altLang="uk-UA" sz="16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показника</a:t>
                      </a:r>
                      <a:endParaRPr lang="uk-UA" altLang="uk-UA" sz="16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розрахунку</a:t>
                      </a:r>
                      <a:endParaRPr lang="uk-UA" altLang="uk-UA" sz="16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spcAft>
                          <a:spcPts val="300"/>
                        </a:spcAft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Позитивна тенденція</a:t>
                      </a:r>
                      <a:endParaRPr lang="uk-UA" altLang="uk-UA" sz="16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 anchor="ctr" anchorCtr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93688"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Доходні показники діяльності підприємства</a:t>
                      </a:r>
                      <a:endParaRPr lang="uk-UA" altLang="uk-UA" sz="16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87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ru-RU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altLang="uk-UA" sz="16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Виручка (дохід) від реалізації продукції (з ПДВ)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= ОР х Цодин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587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ru-RU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altLang="uk-UA" sz="16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Чистий дохід (Валова продукція)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ЧД = В- ПДВ - АЗ - ІнВзД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2936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ru-RU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altLang="uk-UA" sz="16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Собівартість продукції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 = МВ + ВОП + Відрах + А + ІнВ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↑↓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587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ru-RU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altLang="uk-UA" sz="16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Валовий прибуток (прибуток від реалізації)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 = ЧД - Св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587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ru-RU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altLang="uk-UA" sz="16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Прибуток від операційної діяльності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 = ВП – Воп + Доп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879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ru-RU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altLang="uk-UA" sz="16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Прибуток від звичайної діяльності до оподаткування (Загальний прибуток)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ЗП = ВП ± ІншіДВ </a:t>
                      </a:r>
                      <a:endParaRPr lang="uk-UA" altLang="uk-UA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endParaRPr lang="uk-UA" altLang="uk-UA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ЗП = ВП +ФД - ФВ + ІД - ІВ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2936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ru-RU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altLang="uk-UA" sz="1600" b="1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Чистий прибуток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ЧП = ЗП - Пп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  <p:sp>
        <p:nvSpPr>
          <p:cNvPr id="47158" name="Rectangle 1"/>
          <p:cNvSpPr/>
          <p:nvPr/>
        </p:nvSpPr>
        <p:spPr>
          <a:xfrm>
            <a:off x="684213" y="404813"/>
            <a:ext cx="7991475" cy="954087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anchor="ctr" anchorCtr="0">
            <a:spAutoFit/>
          </a:bodyPr>
          <a:p>
            <a:pPr algn="ctr"/>
            <a:r>
              <a:rPr lang="uk-UA" alt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ПОКАЗНИКИ ДІЯЛЬНОСТІ ПІДПРИЄМСТВА</a:t>
            </a:r>
            <a:endParaRPr lang="uk-UA" alt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8130" name="Таблица 48129"/>
          <p:cNvGraphicFramePr/>
          <p:nvPr/>
        </p:nvGraphicFramePr>
        <p:xfrm>
          <a:off x="628650" y="1484313"/>
          <a:ext cx="7886700" cy="4826000"/>
        </p:xfrm>
        <a:graphic>
          <a:graphicData uri="http://schemas.openxmlformats.org/drawingml/2006/table">
            <a:tbl>
              <a:tblPr/>
              <a:tblGrid>
                <a:gridCol w="511175"/>
                <a:gridCol w="2805113"/>
                <a:gridCol w="3314700"/>
                <a:gridCol w="1255712"/>
              </a:tblGrid>
              <a:tr h="7874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spcAft>
                          <a:spcPts val="300"/>
                        </a:spcAft>
                        <a:buNone/>
                      </a:pPr>
                      <a:r>
                        <a:rPr lang="uk-UA" alt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altLang="uk-UA" sz="1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 anchor="ctr" anchorCtr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показника</a:t>
                      </a:r>
                      <a:endParaRPr lang="uk-UA" altLang="uk-UA" sz="1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 anchor="ctr" anchorCtr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розрахунку</a:t>
                      </a:r>
                      <a:endParaRPr lang="uk-UA" altLang="uk-UA" sz="1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spcAft>
                          <a:spcPts val="300"/>
                        </a:spcAft>
                        <a:buNone/>
                      </a:pPr>
                      <a:r>
                        <a:rPr lang="uk-UA" alt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Позитивна тенденція</a:t>
                      </a:r>
                      <a:endParaRPr lang="uk-UA" altLang="uk-UA" sz="1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Фондовіддача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Фв = ЧД / СВОЗ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3095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Фондомісткість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ru-RU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 = СВОЗ / ЧД = 1 / Фв</a:t>
                      </a:r>
                      <a:endParaRPr lang="ru-RU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↓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Фондоозброєність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Фозбр =СВОЗ / СЧП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↑↓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6048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оборотності оборотних засобів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uk-UA" altLang="uk-UA" sz="1600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ОбЗ </a:t>
                      </a: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ЧД / СВОбЗ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60483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ru-RU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Тривалість одного обороту оборотних засобів</a:t>
                      </a:r>
                      <a:endParaRPr lang="ru-RU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r>
                        <a:rPr lang="uk-UA" altLang="uk-UA" sz="1600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ОбЗ </a:t>
                      </a: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Д / К</a:t>
                      </a:r>
                      <a:r>
                        <a:rPr lang="uk-UA" altLang="uk-UA" sz="1600" baseline="-25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ОбЗ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↓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покриття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Кп = СВОбЗ / ПЗ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Матеріаловіддача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Мв = ЧД / МВ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Матеріаломісткість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Мм = МВ / ЧД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↓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Продуктивність праці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 = ЧД / СЧП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b="1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Трудомісткість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 СЧП / ЧД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↓</a:t>
                      </a:r>
                      <a:endParaRPr lang="uk-UA" altLang="uk-UA" sz="1600" dirty="0">
                        <a:latin typeface="Arial" panose="020B0604020202020204" pitchFamily="34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  <p:sp>
        <p:nvSpPr>
          <p:cNvPr id="48197" name="Rectangle 1"/>
          <p:cNvSpPr/>
          <p:nvPr/>
        </p:nvSpPr>
        <p:spPr>
          <a:xfrm>
            <a:off x="684213" y="404813"/>
            <a:ext cx="7991475" cy="954087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anchor="ctr" anchorCtr="0">
            <a:spAutoFit/>
          </a:bodyPr>
          <a:p>
            <a:pPr algn="ctr"/>
            <a:r>
              <a:rPr lang="uk-UA" alt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ПОКАЗНИКИ ДІЯЛЬНОСТІ ПІДПРИЄМСТВА</a:t>
            </a:r>
            <a:endParaRPr lang="uk-UA" alt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9154" name="Таблица 49153"/>
          <p:cNvGraphicFramePr/>
          <p:nvPr/>
        </p:nvGraphicFramePr>
        <p:xfrm>
          <a:off x="628650" y="1773238"/>
          <a:ext cx="7886700" cy="3168650"/>
        </p:xfrm>
        <a:graphic>
          <a:graphicData uri="http://schemas.openxmlformats.org/drawingml/2006/table">
            <a:tbl>
              <a:tblPr/>
              <a:tblGrid>
                <a:gridCol w="511175"/>
                <a:gridCol w="2805113"/>
                <a:gridCol w="3314700"/>
                <a:gridCol w="1255712"/>
              </a:tblGrid>
              <a:tr h="10969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spcAft>
                          <a:spcPts val="300"/>
                        </a:spcAft>
                        <a:buNone/>
                      </a:pPr>
                      <a:r>
                        <a:rPr lang="uk-UA" alt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altLang="uk-UA" sz="1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 anchor="ctr" anchorCtr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показника</a:t>
                      </a:r>
                      <a:endParaRPr lang="uk-UA" altLang="uk-UA" sz="1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 anchor="ctr" anchorCtr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buNone/>
                      </a:pPr>
                      <a:r>
                        <a:rPr lang="uk-UA" alt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Порядок розрахунку</a:t>
                      </a:r>
                      <a:endParaRPr lang="uk-UA" altLang="uk-UA" sz="1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hangingPunct="1">
                        <a:spcAft>
                          <a:spcPts val="300"/>
                        </a:spcAft>
                        <a:buNone/>
                      </a:pPr>
                      <a:r>
                        <a:rPr lang="uk-UA" alt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Позитивна тенденція</a:t>
                      </a:r>
                      <a:endParaRPr lang="uk-UA" altLang="uk-UA" sz="16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258" marR="3625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685800" eaLnBrk="1" fontAlgn="t" hangingPunct="1">
                        <a:buNone/>
                      </a:pPr>
                      <a:r>
                        <a:rPr lang="uk-UA" alt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altLang="uk-UA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Рентабельність продукції</a:t>
                      </a:r>
                      <a:endParaRPr lang="uk-UA" altLang="uk-UA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Рпрод = ВП / Св *100</a:t>
                      </a:r>
                      <a:endParaRPr lang="uk-UA" altLang="uk-UA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  <a:tr h="6143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685800" eaLnBrk="1" fontAlgn="t" hangingPunct="1">
                        <a:buNone/>
                      </a:pPr>
                      <a:r>
                        <a:rPr lang="uk-UA" alt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uk-UA" altLang="uk-UA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Рентабельність продажу</a:t>
                      </a:r>
                      <a:endParaRPr lang="uk-UA" altLang="uk-UA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ru-RU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 продажу = ВП / ЧД * 100</a:t>
                      </a:r>
                      <a:endParaRPr lang="ru-RU" altLang="uk-UA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</a:tr>
              <a:tr h="84296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685800" eaLnBrk="1" fontAlgn="t" hangingPunct="1">
                        <a:buNone/>
                      </a:pPr>
                      <a:r>
                        <a:rPr lang="uk-UA" alt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uk-UA" altLang="uk-UA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Рентабельність виробництва (капіталу)</a:t>
                      </a:r>
                      <a:endParaRPr lang="uk-UA" altLang="uk-UA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685800" eaLnBrk="1" fontAlgn="t" hangingPunct="1">
                        <a:buNone/>
                      </a:pPr>
                      <a:r>
                        <a:rPr lang="ru-RU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 капіталі = П до опод (ЗП) / (СВОЗ + СВОбЗ) * 100</a:t>
                      </a:r>
                      <a:endParaRPr lang="ru-RU" altLang="uk-UA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685800" eaLnBrk="1" fontAlgn="t" hangingPunct="1">
                        <a:buNone/>
                      </a:pPr>
                      <a:r>
                        <a:rPr lang="uk-UA" altLang="uk-UA" sz="16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uk-UA" altLang="uk-UA" sz="16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794" marR="34794" marT="9156" marB="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</a:tr>
            </a:tbl>
          </a:graphicData>
        </a:graphic>
      </p:graphicFrame>
      <p:sp>
        <p:nvSpPr>
          <p:cNvPr id="49186" name="Rectangle 1"/>
          <p:cNvSpPr/>
          <p:nvPr/>
        </p:nvSpPr>
        <p:spPr>
          <a:xfrm>
            <a:off x="684213" y="404813"/>
            <a:ext cx="7991475" cy="954087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anchor="ctr" anchorCtr="0">
            <a:spAutoFit/>
          </a:bodyPr>
          <a:p>
            <a:pPr algn="ctr"/>
            <a:r>
              <a:rPr lang="uk-UA" alt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ПОКАЗНИКИ ДІЯЛЬНОСТІ ПІДПРИЄМСТВА</a:t>
            </a:r>
            <a:endParaRPr lang="uk-UA" alt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Прямоугольник 1"/>
          <p:cNvSpPr/>
          <p:nvPr/>
        </p:nvSpPr>
        <p:spPr>
          <a:xfrm>
            <a:off x="395288" y="692150"/>
            <a:ext cx="8353425" cy="56943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None/>
            </a:pPr>
            <a:r>
              <a:rPr lang="uk-UA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аналізу, як методу пізнання об’єктивної дійсності: </a:t>
            </a:r>
            <a:endParaRPr lang="uk-UA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Corbel" panose="020B0503020204020204" pitchFamily="34" charset="0"/>
              <a:buAutoNum type="arabicParenR"/>
            </a:pP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ідентичне поняттю “аналіз”, під яким розуміють синонім поняття “дослідження”;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Corbel" panose="020B0503020204020204" pitchFamily="34" charset="0"/>
              <a:buAutoNum type="arabicParenR"/>
            </a:pP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основу аналізу покладено діалектичний метод дослідження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Corbel" panose="020B0503020204020204" pitchFamily="34" charset="0"/>
              <a:buAutoNum type="arabicParenR"/>
            </a:pP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аналітичне розчленування цілого, складного не може бути довільним;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Corbel" panose="020B0503020204020204" pitchFamily="34" charset="0"/>
              <a:buAutoNum type="arabicParenR"/>
            </a:pP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аналіз виступає в діалектичній, суперечливій єдності з поняттям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(від гр. – </a:t>
            </a:r>
            <a:r>
              <a:rPr lang="uk-UA" alt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sinthesis</a:t>
            </a:r>
            <a:r>
              <a:rPr lang="uk-UA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поєднання раніше розподілених елементів досліджуваного об’єкту в єдине ціле</a:t>
            </a:r>
            <a:endParaRPr lang="ru-RU" alt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Прямоугольник 1"/>
          <p:cNvSpPr/>
          <p:nvPr/>
        </p:nvSpPr>
        <p:spPr>
          <a:xfrm>
            <a:off x="755650" y="1196975"/>
            <a:ext cx="7993063" cy="4524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uk-UA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використовується в усіх сферах життя, вона не тільки констатує, яка ситуація склалася, а й обов’язково </a:t>
            </a:r>
            <a:r>
              <a:rPr lang="uk-UA" altLang="x-none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доводить взаємозв’язок  між  явищами  та  процесами,  чому  склалася  така  ситуація</a:t>
            </a:r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дає підстави для обробки великих масивів даних, дає можливість виконувати моделювання  та  прогнозування  досліджуваних  явищ  і  на  цій  основі  </a:t>
            </a:r>
            <a:r>
              <a:rPr lang="uk-UA" altLang="x-none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 управлінські рішення. </a:t>
            </a:r>
            <a:endParaRPr lang="uk-UA" altLang="x-none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Особлива увага приділяється бізнесу, тобто суб’єктам господарювання, метою діяльності яких є отримання прибутку, й аналізу окремих бізнес-процесів. </a:t>
            </a:r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altLang="x-none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Прямоугольник 1"/>
          <p:cNvSpPr/>
          <p:nvPr/>
        </p:nvSpPr>
        <p:spPr>
          <a:xfrm>
            <a:off x="900113" y="2133600"/>
            <a:ext cx="7632700" cy="30464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розглядається як сукупність статистичних одиниць, які здійснюють свою діяльність в умовах ринку, з метою отримання прибутку. </a:t>
            </a:r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altLang="x-non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altLang="x-non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altLang="x-none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Прямоугольник 1"/>
          <p:cNvSpPr/>
          <p:nvPr/>
        </p:nvSpPr>
        <p:spPr>
          <a:xfrm>
            <a:off x="684213" y="1166813"/>
            <a:ext cx="7559675" cy="48942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вітчизняній економічній  науці  та  практиці  синонімом  поняття  «бізнес»  є підприємництво. Згідно з Господарським кодексом України, </a:t>
            </a:r>
            <a:r>
              <a:rPr lang="uk-UA" altLang="x-none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підприємництво</a:t>
            </a:r>
            <a:r>
              <a:rPr lang="uk-UA" altLang="x-non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самостійна, ініціативна, систематична, на власний ризик господарська діяльність, яку провадять суб’єкти господарювання (підприємці) з метою досягнення економічних і соціальних результатів та отримання прибутку. </a:t>
            </a:r>
            <a:endParaRPr lang="uk-UA" altLang="x-none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 «бізнес»  вважають  ширшим,  ніж  підприємництво,  оскільки  до бізнесу  відносять  здійснення  будь-яких  комерційних  угод  у  різних  сферах діяльності з метою отримання прибутку. </a:t>
            </a:r>
            <a:endParaRPr lang="uk-UA" altLang="x-none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Прямоугольник 1"/>
          <p:cNvSpPr/>
          <p:nvPr/>
        </p:nvSpPr>
        <p:spPr>
          <a:xfrm>
            <a:off x="539750" y="2060575"/>
            <a:ext cx="8135938" cy="3416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/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Типами  суб’єктів  підприємництва  в  Україні  є  </a:t>
            </a:r>
            <a:r>
              <a:rPr lang="uk-UA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(юридична особа)  та  </a:t>
            </a:r>
            <a:r>
              <a:rPr lang="uk-UA" alt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  особа-підприємець  (ФОП)</a:t>
            </a:r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alt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alt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Розрізняють  суб’єктів мікропідприємництва, а також малого, середнього й великого бізнесу. Критеріями визначення типу підприємств вважають чисельність персоналу й річний дохід (млн євро) (регулюється Господарським кодексом України)</a:t>
            </a:r>
            <a:endParaRPr lang="uk-UA" altLang="x-none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18665</Words>
  <Application>WPS Presentation</Application>
  <PresentationFormat>Экран (4:3)</PresentationFormat>
  <Paragraphs>455</Paragraphs>
  <Slides>43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</vt:i4>
      </vt:variant>
      <vt:variant>
        <vt:lpstr>幻灯片标题</vt:lpstr>
      </vt:variant>
      <vt:variant>
        <vt:i4>43</vt:i4>
      </vt:variant>
    </vt:vector>
  </HeadingPairs>
  <TitlesOfParts>
    <vt:vector size="59" baseType="lpstr">
      <vt:lpstr>Arial</vt:lpstr>
      <vt:lpstr>SimSun</vt:lpstr>
      <vt:lpstr>Wingdings</vt:lpstr>
      <vt:lpstr>Calibri Light</vt:lpstr>
      <vt:lpstr>Calibri</vt:lpstr>
      <vt:lpstr>Times New Roman</vt:lpstr>
      <vt:lpstr>Corbel</vt:lpstr>
      <vt:lpstr>Noto Sans Symbols</vt:lpstr>
      <vt:lpstr>Segoe Print</vt:lpstr>
      <vt:lpstr>Microsoft YaHei</vt:lpstr>
      <vt:lpstr>Arial Unicode MS</vt:lpstr>
      <vt:lpstr>Тема Office</vt:lpstr>
      <vt:lpstr>Word.Picture.8</vt:lpstr>
      <vt:lpstr>Word.Picture.8</vt:lpstr>
      <vt:lpstr>Word.Picture.8</vt:lpstr>
      <vt:lpstr>Word.Picture.8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4Free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Elli 4Free</dc:creator>
  <cp:lastModifiedBy>Богдан</cp:lastModifiedBy>
  <cp:revision>111</cp:revision>
  <cp:lastPrinted>2020-08-31T10:22:34Z</cp:lastPrinted>
  <dcterms:created xsi:type="dcterms:W3CDTF">2012-09-05T10:52:41Z</dcterms:created>
  <dcterms:modified xsi:type="dcterms:W3CDTF">2022-02-15T07:38:24Z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B6330D18E0964C479060BDD747C9483A</vt:lpwstr>
  </property>
  <property fmtid="{D5CDD505-2E9C-101B-9397-08002B2CF9AE}" pid="3" name="KSOProductBuildVer">
    <vt:lpwstr>1049-11.2.0.10463</vt:lpwstr>
  </property>
</Properties>
</file>