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4BC07C2-C793-4D47-9FD2-2D3916296909}" type="datetimeFigureOut">
              <a:rPr lang="ru-RU"/>
              <a:pPr>
                <a:defRPr/>
              </a:pPr>
              <a:t>06.12.2020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AEE5DEE-02FD-4DAC-A9D7-5EDEC2C7FDBD}" type="slidenum">
              <a:rPr lang="ru-RU"/>
              <a:pPr>
                <a:defRPr/>
              </a:pPr>
              <a:t>‹#›</a:t>
            </a:fld>
            <a:endParaRPr lang="ru-RU"/>
          </a:p>
        </p:txBody>
      </p:sp>
    </p:spTree>
    <p:extLst>
      <p:ext uri="{BB962C8B-B14F-4D97-AF65-F5344CB8AC3E}">
        <p14:creationId xmlns:p14="http://schemas.microsoft.com/office/powerpoint/2010/main" val="3907056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33210CEF-CCDF-4727-9A5E-0018DB4FB9C5}" type="slidenum">
              <a:rPr lang="ru-RU"/>
              <a:pPr>
                <a:defRPr/>
              </a:pPr>
              <a:t>‹#›</a:t>
            </a:fld>
            <a:endParaRPr lang="ru-RU"/>
          </a:p>
        </p:txBody>
      </p:sp>
    </p:spTree>
    <p:extLst>
      <p:ext uri="{BB962C8B-B14F-4D97-AF65-F5344CB8AC3E}">
        <p14:creationId xmlns:p14="http://schemas.microsoft.com/office/powerpoint/2010/main" val="23221217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31FA0B-A21B-4AF5-966E-6929AE51FA33}" type="slidenum">
              <a:rPr lang="ru-RU"/>
              <a:pPr>
                <a:defRPr/>
              </a:pPr>
              <a:t>‹#›</a:t>
            </a:fld>
            <a:endParaRPr lang="ru-RU"/>
          </a:p>
        </p:txBody>
      </p:sp>
    </p:spTree>
    <p:extLst>
      <p:ext uri="{BB962C8B-B14F-4D97-AF65-F5344CB8AC3E}">
        <p14:creationId xmlns:p14="http://schemas.microsoft.com/office/powerpoint/2010/main" val="207847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0770B17E-B114-49A0-8751-F4E77A8101FE}" type="slidenum">
              <a:rPr lang="ru-RU"/>
              <a:pPr>
                <a:defRPr/>
              </a:pPr>
              <a:t>‹#›</a:t>
            </a:fld>
            <a:endParaRPr lang="ru-RU"/>
          </a:p>
        </p:txBody>
      </p:sp>
    </p:spTree>
    <p:extLst>
      <p:ext uri="{BB962C8B-B14F-4D97-AF65-F5344CB8AC3E}">
        <p14:creationId xmlns:p14="http://schemas.microsoft.com/office/powerpoint/2010/main" val="318037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898248-3A82-43B5-B86A-04A45ACF3904}" type="slidenum">
              <a:rPr lang="ru-RU"/>
              <a:pPr>
                <a:defRPr/>
              </a:pPr>
              <a:t>‹#›</a:t>
            </a:fld>
            <a:endParaRPr lang="ru-RU"/>
          </a:p>
        </p:txBody>
      </p:sp>
    </p:spTree>
    <p:extLst>
      <p:ext uri="{BB962C8B-B14F-4D97-AF65-F5344CB8AC3E}">
        <p14:creationId xmlns:p14="http://schemas.microsoft.com/office/powerpoint/2010/main" val="104712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5" name="Прямоугольник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69DA83AC-7B23-44BF-B42E-9AE4CD93B9FC}" type="slidenum">
              <a:rPr lang="ru-RU"/>
              <a:pPr>
                <a:defRPr/>
              </a:pPr>
              <a:t>‹#›</a:t>
            </a:fld>
            <a:endParaRPr lang="ru-RU"/>
          </a:p>
        </p:txBody>
      </p:sp>
    </p:spTree>
    <p:extLst>
      <p:ext uri="{BB962C8B-B14F-4D97-AF65-F5344CB8AC3E}">
        <p14:creationId xmlns:p14="http://schemas.microsoft.com/office/powerpoint/2010/main" val="40502705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E4952E3-490D-4526-B4E0-BE6EDE8EEF6C}" type="slidenum">
              <a:rPr lang="ru-RU"/>
              <a:pPr>
                <a:defRPr/>
              </a:pPr>
              <a:t>‹#›</a:t>
            </a:fld>
            <a:endParaRPr lang="ru-RU"/>
          </a:p>
        </p:txBody>
      </p:sp>
    </p:spTree>
    <p:extLst>
      <p:ext uri="{BB962C8B-B14F-4D97-AF65-F5344CB8AC3E}">
        <p14:creationId xmlns:p14="http://schemas.microsoft.com/office/powerpoint/2010/main" val="362984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A465041-7596-4B2D-8861-57834DFC4830}" type="slidenum">
              <a:rPr lang="ru-RU"/>
              <a:pPr>
                <a:defRPr/>
              </a:pPr>
              <a:t>‹#›</a:t>
            </a:fld>
            <a:endParaRPr lang="ru-RU"/>
          </a:p>
        </p:txBody>
      </p:sp>
    </p:spTree>
    <p:extLst>
      <p:ext uri="{BB962C8B-B14F-4D97-AF65-F5344CB8AC3E}">
        <p14:creationId xmlns:p14="http://schemas.microsoft.com/office/powerpoint/2010/main" val="153340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D8F853F-108A-4AF8-9D80-B970FBC81EA8}" type="slidenum">
              <a:rPr lang="ru-RU"/>
              <a:pPr>
                <a:defRPr/>
              </a:pPr>
              <a:t>‹#›</a:t>
            </a:fld>
            <a:endParaRPr lang="ru-RU"/>
          </a:p>
        </p:txBody>
      </p:sp>
    </p:spTree>
    <p:extLst>
      <p:ext uri="{BB962C8B-B14F-4D97-AF65-F5344CB8AC3E}">
        <p14:creationId xmlns:p14="http://schemas.microsoft.com/office/powerpoint/2010/main" val="5255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9F240542-BACC-43F6-A10F-3ED499B85AA5}" type="slidenum">
              <a:rPr lang="ru-RU"/>
              <a:pPr>
                <a:defRPr/>
              </a:pPr>
              <a:t>‹#›</a:t>
            </a:fld>
            <a:endParaRPr lang="ru-RU"/>
          </a:p>
        </p:txBody>
      </p:sp>
    </p:spTree>
    <p:extLst>
      <p:ext uri="{BB962C8B-B14F-4D97-AF65-F5344CB8AC3E}">
        <p14:creationId xmlns:p14="http://schemas.microsoft.com/office/powerpoint/2010/main" val="363962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Прямоугольник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D48090D5-0D7E-4380-B6E8-5FF9C98C37D8}" type="slidenum">
              <a:rPr lang="ru-RU"/>
              <a:pPr>
                <a:defRPr/>
              </a:pPr>
              <a:t>‹#›</a:t>
            </a:fld>
            <a:endParaRPr lang="ru-RU"/>
          </a:p>
        </p:txBody>
      </p:sp>
    </p:spTree>
    <p:extLst>
      <p:ext uri="{BB962C8B-B14F-4D97-AF65-F5344CB8AC3E}">
        <p14:creationId xmlns:p14="http://schemas.microsoft.com/office/powerpoint/2010/main" val="61596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Прямоугольник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endParaRPr lang="ru-RU"/>
          </a:p>
        </p:txBody>
      </p:sp>
      <p:sp>
        <p:nvSpPr>
          <p:cNvPr id="8" name="Нижний колонтитул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B845986A-2C6C-4BBC-B8B7-97ADE524E210}" type="slidenum">
              <a:rPr lang="ru-RU"/>
              <a:pPr>
                <a:defRPr/>
              </a:pPr>
              <a:t>‹#›</a:t>
            </a:fld>
            <a:endParaRPr lang="ru-RU"/>
          </a:p>
        </p:txBody>
      </p:sp>
    </p:spTree>
    <p:extLst>
      <p:ext uri="{BB962C8B-B14F-4D97-AF65-F5344CB8AC3E}">
        <p14:creationId xmlns:p14="http://schemas.microsoft.com/office/powerpoint/2010/main" val="1802733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1029" name="Текст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ru-RU"/>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6066FAF-B84A-4B7E-9218-50859AA3151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52" r:id="rId1"/>
    <p:sldLayoutId id="2147483747" r:id="rId2"/>
    <p:sldLayoutId id="2147483753" r:id="rId3"/>
    <p:sldLayoutId id="2147483748" r:id="rId4"/>
    <p:sldLayoutId id="2147483749" r:id="rId5"/>
    <p:sldLayoutId id="2147483750" r:id="rId6"/>
    <p:sldLayoutId id="2147483754" r:id="rId7"/>
    <p:sldLayoutId id="2147483755" r:id="rId8"/>
    <p:sldLayoutId id="2147483756" r:id="rId9"/>
    <p:sldLayoutId id="2147483751" r:id="rId10"/>
    <p:sldLayoutId id="2147483757"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olitik.org.u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2132856"/>
            <a:ext cx="8077200" cy="1673352"/>
          </a:xfrm>
        </p:spPr>
        <p:txBody>
          <a:bodyPr>
            <a:normAutofit fontScale="90000"/>
          </a:bodyPr>
          <a:lstStyle/>
          <a:p>
            <a:pPr algn="ctr" eaLnBrk="1" fontAlgn="auto" hangingPunct="1">
              <a:spcAft>
                <a:spcPts val="0"/>
              </a:spcAft>
              <a:defRPr/>
            </a:pPr>
            <a:r>
              <a:rPr lang="uk-UA" sz="4400" i="1" dirty="0" smtClean="0">
                <a:solidFill>
                  <a:schemeClr val="accent1">
                    <a:satMod val="150000"/>
                  </a:schemeClr>
                </a:solidFill>
              </a:rPr>
              <a:t>Особливості </a:t>
            </a:r>
            <a:r>
              <a:rPr lang="uk-UA" sz="4400" i="1" dirty="0">
                <a:solidFill>
                  <a:schemeClr val="accent1">
                    <a:satMod val="150000"/>
                  </a:schemeClr>
                </a:solidFill>
              </a:rPr>
              <a:t>ділового етикету </a:t>
            </a:r>
            <a:r>
              <a:rPr lang="uk-UA" sz="4400" i="1" dirty="0" smtClean="0">
                <a:solidFill>
                  <a:schemeClr val="accent1">
                    <a:satMod val="150000"/>
                  </a:schemeClr>
                </a:solidFill>
              </a:rPr>
              <a:t>в </a:t>
            </a:r>
            <a:r>
              <a:rPr lang="uk-UA" sz="4400" i="1" dirty="0">
                <a:solidFill>
                  <a:schemeClr val="accent1">
                    <a:satMod val="150000"/>
                  </a:schemeClr>
                </a:solidFill>
              </a:rPr>
              <a:t>різних </a:t>
            </a:r>
            <a:r>
              <a:rPr lang="uk-UA" sz="4400" i="1" dirty="0" smtClean="0">
                <a:solidFill>
                  <a:schemeClr val="accent1">
                    <a:satMod val="150000"/>
                  </a:schemeClr>
                </a:solidFill>
              </a:rPr>
              <a:t>країнах</a:t>
            </a:r>
            <a:r>
              <a:rPr lang="ru-RU" sz="4400" i="1" dirty="0" smtClean="0">
                <a:solidFill>
                  <a:schemeClr val="accent1">
                    <a:satMod val="150000"/>
                  </a:schemeClr>
                </a:solidFill>
              </a:rPr>
              <a:t>   </a:t>
            </a: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r>
              <a:rPr lang="ru-RU" sz="2800" i="1" dirty="0" smtClean="0">
                <a:solidFill>
                  <a:schemeClr val="accent1">
                    <a:satMod val="150000"/>
                  </a:schemeClr>
                </a:solidFill>
              </a:rPr>
              <a:t/>
            </a:r>
            <a:br>
              <a:rPr lang="ru-RU" sz="2800" i="1" dirty="0" smtClean="0">
                <a:solidFill>
                  <a:schemeClr val="accent1">
                    <a:satMod val="150000"/>
                  </a:schemeClr>
                </a:solidFill>
              </a:rPr>
            </a:br>
            <a:endParaRPr lang="ru-RU" sz="2800" dirty="0">
              <a:solidFill>
                <a:schemeClr val="accent1">
                  <a:satMod val="1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88913"/>
            <a:ext cx="9144000" cy="2503487"/>
          </a:xfrm>
        </p:spPr>
        <p:txBody>
          <a:bodyPr>
            <a:normAutofit fontScale="90000"/>
          </a:bodyPr>
          <a:lstStyle/>
          <a:p>
            <a:pPr eaLnBrk="1" fontAlgn="auto" hangingPunct="1">
              <a:spcAft>
                <a:spcPts val="0"/>
              </a:spcAft>
              <a:defRPr/>
            </a:pPr>
            <a:r>
              <a:rPr lang="uk-UA" sz="2000" dirty="0" smtClean="0">
                <a:solidFill>
                  <a:schemeClr val="accent1">
                    <a:satMod val="150000"/>
                  </a:schemeClr>
                </a:solidFill>
              </a:rPr>
              <a:t>   </a:t>
            </a:r>
            <a:br>
              <a:rPr lang="uk-UA" sz="2000" dirty="0" smtClean="0">
                <a:solidFill>
                  <a:schemeClr val="accent1">
                    <a:satMod val="150000"/>
                  </a:schemeClr>
                </a:solidFill>
              </a:rPr>
            </a:br>
            <a:r>
              <a:rPr lang="uk-UA" sz="2000" dirty="0" smtClean="0">
                <a:solidFill>
                  <a:schemeClr val="accent1">
                    <a:satMod val="150000"/>
                  </a:schemeClr>
                </a:solidFill>
              </a:rPr>
              <a:t>     Японську ділову культуру визначає, насамперед, колективізм</a:t>
            </a:r>
            <a:r>
              <a:rPr lang="ru-RU" sz="2000" dirty="0" smtClean="0">
                <a:solidFill>
                  <a:schemeClr val="accent1">
                    <a:satMod val="150000"/>
                  </a:schemeClr>
                </a:solidFill>
              </a:rPr>
              <a:t>, </a:t>
            </a:r>
            <a:r>
              <a:rPr lang="ru-RU" sz="2000" dirty="0" err="1" smtClean="0">
                <a:solidFill>
                  <a:schemeClr val="accent1">
                    <a:satMod val="150000"/>
                  </a:schemeClr>
                </a:solidFill>
              </a:rPr>
              <a:t>що</a:t>
            </a:r>
            <a:r>
              <a:rPr lang="ru-RU" sz="2000" dirty="0" smtClean="0">
                <a:solidFill>
                  <a:schemeClr val="accent1">
                    <a:satMod val="150000"/>
                  </a:schemeClr>
                </a:solidFill>
              </a:rPr>
              <a:t> </a:t>
            </a:r>
            <a:r>
              <a:rPr lang="uk-UA" sz="2000" dirty="0">
                <a:solidFill>
                  <a:schemeClr val="accent1">
                    <a:satMod val="150000"/>
                  </a:schemeClr>
                </a:solidFill>
              </a:rPr>
              <a:t>проявляється</a:t>
            </a:r>
            <a:r>
              <a:rPr lang="ru-RU" sz="2000" dirty="0">
                <a:solidFill>
                  <a:schemeClr val="accent1">
                    <a:satMod val="150000"/>
                  </a:schemeClr>
                </a:solidFill>
              </a:rPr>
              <a:t> в </a:t>
            </a:r>
            <a:r>
              <a:rPr lang="uk-UA" sz="2000" dirty="0">
                <a:solidFill>
                  <a:schemeClr val="accent1">
                    <a:satMod val="150000"/>
                  </a:schemeClr>
                </a:solidFill>
              </a:rPr>
              <a:t>однаковому робочому одязі співробітників</a:t>
            </a:r>
            <a:r>
              <a:rPr lang="ru-RU" sz="2000" dirty="0">
                <a:solidFill>
                  <a:schemeClr val="accent1">
                    <a:satMod val="150000"/>
                  </a:schemeClr>
                </a:solidFill>
              </a:rPr>
              <a:t>, </a:t>
            </a:r>
            <a:r>
              <a:rPr lang="uk-UA" sz="2000" dirty="0" smtClean="0">
                <a:solidFill>
                  <a:schemeClr val="accent1">
                    <a:satMod val="150000"/>
                  </a:schemeClr>
                </a:solidFill>
              </a:rPr>
              <a:t>спільному </a:t>
            </a:r>
            <a:r>
              <a:rPr lang="uk-UA" sz="2000" dirty="0">
                <a:solidFill>
                  <a:schemeClr val="accent1">
                    <a:satMod val="150000"/>
                  </a:schemeClr>
                </a:solidFill>
              </a:rPr>
              <a:t>проведенні дозвілля. Майже всі фірми мають моральні кодекси</a:t>
            </a:r>
            <a:r>
              <a:rPr lang="ru-RU" sz="2000" dirty="0">
                <a:solidFill>
                  <a:schemeClr val="accent1">
                    <a:satMod val="150000"/>
                  </a:schemeClr>
                </a:solidFill>
              </a:rPr>
              <a:t>, </a:t>
            </a:r>
            <a:r>
              <a:rPr lang="uk-UA" sz="2000" dirty="0" smtClean="0">
                <a:solidFill>
                  <a:schemeClr val="accent1">
                    <a:satMod val="150000"/>
                  </a:schemeClr>
                </a:solidFill>
              </a:rPr>
              <a:t>їхні </a:t>
            </a:r>
            <a:r>
              <a:rPr lang="uk-UA" sz="2000" dirty="0">
                <a:solidFill>
                  <a:schemeClr val="accent1">
                    <a:satMod val="150000"/>
                  </a:schemeClr>
                </a:solidFill>
              </a:rPr>
              <a:t>вимоги добросовісно виконуються</a:t>
            </a:r>
            <a:r>
              <a:rPr lang="ru-RU" sz="2000" dirty="0">
                <a:solidFill>
                  <a:schemeClr val="accent1">
                    <a:satMod val="150000"/>
                  </a:schemeClr>
                </a:solidFill>
              </a:rPr>
              <a:t>. </a:t>
            </a:r>
            <a:r>
              <a:rPr lang="uk-UA" sz="2000" dirty="0">
                <a:solidFill>
                  <a:schemeClr val="accent1">
                    <a:satMod val="150000"/>
                  </a:schemeClr>
                </a:solidFill>
              </a:rPr>
              <a:t>Японці уникають суперечностей</a:t>
            </a:r>
            <a:r>
              <a:rPr lang="ru-RU" sz="2000" dirty="0">
                <a:solidFill>
                  <a:schemeClr val="accent1">
                    <a:satMod val="150000"/>
                  </a:schemeClr>
                </a:solidFill>
              </a:rPr>
              <a:t>, </a:t>
            </a:r>
            <a:r>
              <a:rPr lang="uk-UA" sz="2000" dirty="0">
                <a:solidFill>
                  <a:schemeClr val="accent1">
                    <a:satMod val="150000"/>
                  </a:schemeClr>
                </a:solidFill>
              </a:rPr>
              <a:t>прагнуть до компромісів</a:t>
            </a:r>
            <a:r>
              <a:rPr lang="ru-RU" sz="2000" dirty="0">
                <a:solidFill>
                  <a:schemeClr val="accent1">
                    <a:satMod val="150000"/>
                  </a:schemeClr>
                </a:solidFill>
              </a:rPr>
              <a:t>. </a:t>
            </a:r>
            <a:r>
              <a:rPr lang="uk-UA" sz="2000" dirty="0">
                <a:solidFill>
                  <a:schemeClr val="accent1">
                    <a:satMod val="150000"/>
                  </a:schemeClr>
                </a:solidFill>
              </a:rPr>
              <a:t>Конфлікти </a:t>
            </a:r>
            <a:r>
              <a:rPr lang="uk-UA" sz="2000" dirty="0" smtClean="0">
                <a:solidFill>
                  <a:schemeClr val="accent1">
                    <a:satMod val="150000"/>
                  </a:schemeClr>
                </a:solidFill>
              </a:rPr>
              <a:t>вирішують </a:t>
            </a:r>
            <a:r>
              <a:rPr lang="uk-UA" sz="2000" dirty="0">
                <a:solidFill>
                  <a:schemeClr val="accent1">
                    <a:satMod val="150000"/>
                  </a:schemeClr>
                </a:solidFill>
              </a:rPr>
              <a:t>за допомогою </a:t>
            </a:r>
            <a:r>
              <a:rPr lang="uk-UA" sz="2000" dirty="0" smtClean="0">
                <a:solidFill>
                  <a:schemeClr val="accent1">
                    <a:satMod val="150000"/>
                  </a:schemeClr>
                </a:solidFill>
              </a:rPr>
              <a:t>переговорів,  прагнучи досягти згоди</a:t>
            </a:r>
            <a:r>
              <a:rPr lang="ru-RU" sz="2000" dirty="0" smtClean="0">
                <a:solidFill>
                  <a:schemeClr val="accent1">
                    <a:satMod val="150000"/>
                  </a:schemeClr>
                </a:solidFill>
              </a:rPr>
              <a:t>. </a:t>
            </a:r>
            <a:r>
              <a:rPr lang="uk-UA" sz="2000" dirty="0" smtClean="0">
                <a:solidFill>
                  <a:schemeClr val="accent1">
                    <a:satMod val="150000"/>
                  </a:schemeClr>
                </a:solidFill>
              </a:rPr>
              <a:t>У </a:t>
            </a:r>
            <a:r>
              <a:rPr lang="uk-UA" sz="2000" dirty="0">
                <a:solidFill>
                  <a:schemeClr val="accent1">
                    <a:satMod val="150000"/>
                  </a:schemeClr>
                </a:solidFill>
              </a:rPr>
              <a:t>діловій етиці цінуються працьовитість</a:t>
            </a:r>
            <a:r>
              <a:rPr lang="ru-RU" sz="2000" dirty="0">
                <a:solidFill>
                  <a:schemeClr val="accent1">
                    <a:satMod val="150000"/>
                  </a:schemeClr>
                </a:solidFill>
              </a:rPr>
              <a:t>, </a:t>
            </a:r>
            <a:r>
              <a:rPr lang="uk-UA" sz="2000" dirty="0">
                <a:solidFill>
                  <a:schemeClr val="accent1">
                    <a:satMod val="150000"/>
                  </a:schemeClr>
                </a:solidFill>
              </a:rPr>
              <a:t>старанність</a:t>
            </a:r>
            <a:r>
              <a:rPr lang="ru-RU" sz="2000" dirty="0">
                <a:solidFill>
                  <a:schemeClr val="accent1">
                    <a:satMod val="150000"/>
                  </a:schemeClr>
                </a:solidFill>
              </a:rPr>
              <a:t>. </a:t>
            </a:r>
            <a:r>
              <a:rPr lang="uk-UA" sz="2000" dirty="0" smtClean="0">
                <a:solidFill>
                  <a:schemeClr val="accent1">
                    <a:satMod val="150000"/>
                  </a:schemeClr>
                </a:solidFill>
              </a:rPr>
              <a:t>Японці  надзвичайно пунктуальні й </a:t>
            </a:r>
            <a:r>
              <a:rPr lang="uk-UA" sz="2000" dirty="0">
                <a:solidFill>
                  <a:schemeClr val="accent1">
                    <a:satMod val="150000"/>
                  </a:schemeClr>
                </a:solidFill>
              </a:rPr>
              <a:t>ніколи не запізнюються на зустрічі</a:t>
            </a:r>
            <a:r>
              <a:rPr lang="ru-RU" sz="2000" dirty="0">
                <a:solidFill>
                  <a:schemeClr val="accent1">
                    <a:satMod val="150000"/>
                  </a:schemeClr>
                </a:solidFill>
              </a:rPr>
              <a:t>. </a:t>
            </a:r>
            <a:r>
              <a:rPr lang="uk-UA" sz="2000" dirty="0" smtClean="0">
                <a:solidFill>
                  <a:schemeClr val="accent1">
                    <a:satMod val="150000"/>
                  </a:schemeClr>
                </a:solidFill>
              </a:rPr>
              <a:t>Характерними для них  </a:t>
            </a:r>
            <a:r>
              <a:rPr lang="uk-UA" sz="2000" dirty="0">
                <a:solidFill>
                  <a:schemeClr val="accent1">
                    <a:satMod val="150000"/>
                  </a:schemeClr>
                </a:solidFill>
              </a:rPr>
              <a:t>є </a:t>
            </a:r>
            <a:r>
              <a:rPr lang="uk-UA" sz="2000" dirty="0" smtClean="0">
                <a:solidFill>
                  <a:schemeClr val="accent1">
                    <a:satMod val="150000"/>
                  </a:schemeClr>
                </a:solidFill>
              </a:rPr>
              <a:t>увага </a:t>
            </a:r>
            <a:r>
              <a:rPr lang="uk-UA" sz="2000" dirty="0">
                <a:solidFill>
                  <a:schemeClr val="accent1">
                    <a:satMod val="150000"/>
                  </a:schemeClr>
                </a:solidFill>
              </a:rPr>
              <a:t>до громадської думки</a:t>
            </a:r>
            <a:r>
              <a:rPr lang="ru-RU" sz="2000" dirty="0">
                <a:solidFill>
                  <a:schemeClr val="accent1">
                    <a:satMod val="150000"/>
                  </a:schemeClr>
                </a:solidFill>
              </a:rPr>
              <a:t>, </a:t>
            </a:r>
            <a:r>
              <a:rPr lang="uk-UA" sz="2000" dirty="0">
                <a:solidFill>
                  <a:schemeClr val="accent1">
                    <a:satMod val="150000"/>
                  </a:schemeClr>
                </a:solidFill>
              </a:rPr>
              <a:t>точність </a:t>
            </a:r>
            <a:r>
              <a:rPr lang="uk-UA" sz="2000" dirty="0" smtClean="0">
                <a:solidFill>
                  <a:schemeClr val="accent1">
                    <a:satMod val="150000"/>
                  </a:schemeClr>
                </a:solidFill>
              </a:rPr>
              <a:t>та </a:t>
            </a:r>
            <a:r>
              <a:rPr lang="uk-UA" sz="2000" dirty="0" err="1">
                <a:solidFill>
                  <a:schemeClr val="accent1">
                    <a:satMod val="150000"/>
                  </a:schemeClr>
                </a:solidFill>
              </a:rPr>
              <a:t>обов</a:t>
            </a:r>
            <a:r>
              <a:rPr lang="ru-RU" sz="2000" dirty="0">
                <a:solidFill>
                  <a:schemeClr val="accent1">
                    <a:satMod val="150000"/>
                  </a:schemeClr>
                </a:solidFill>
              </a:rPr>
              <a:t>’</a:t>
            </a:r>
            <a:r>
              <a:rPr lang="uk-UA" sz="2000" dirty="0" err="1">
                <a:solidFill>
                  <a:schemeClr val="accent1">
                    <a:satMod val="150000"/>
                  </a:schemeClr>
                </a:solidFill>
              </a:rPr>
              <a:t>язковість</a:t>
            </a:r>
            <a:r>
              <a:rPr lang="ru-RU" sz="2000" dirty="0">
                <a:solidFill>
                  <a:schemeClr val="accent1">
                    <a:satMod val="150000"/>
                  </a:schemeClr>
                </a:solidFill>
              </a:rPr>
              <a:t>. </a:t>
            </a:r>
          </a:p>
        </p:txBody>
      </p:sp>
      <p:sp>
        <p:nvSpPr>
          <p:cNvPr id="44035" name="Rectangle 3"/>
          <p:cNvSpPr>
            <a:spLocks noGrp="1" noChangeArrowheads="1"/>
          </p:cNvSpPr>
          <p:nvPr>
            <p:ph idx="1"/>
          </p:nvPr>
        </p:nvSpPr>
        <p:spPr>
          <a:xfrm>
            <a:off x="2633663" y="3213100"/>
            <a:ext cx="6516687" cy="3816350"/>
          </a:xfrm>
          <a:solidFill>
            <a:schemeClr val="bg1"/>
          </a:solidFill>
        </p:spPr>
        <p:txBody>
          <a:bodyPr/>
          <a:lstStyle/>
          <a:p>
            <a:pPr eaLnBrk="1" hangingPunct="1">
              <a:lnSpc>
                <a:spcPct val="80000"/>
              </a:lnSpc>
              <a:defRPr/>
            </a:pPr>
            <a:r>
              <a:rPr lang="uk-UA" sz="2000" dirty="0" smtClean="0"/>
              <a:t>Рукостискання  при знайомстві в Японії</a:t>
            </a:r>
            <a:r>
              <a:rPr lang="ru-RU" sz="2000" dirty="0" smtClean="0"/>
              <a:t> не </a:t>
            </a:r>
            <a:r>
              <a:rPr lang="uk-UA" sz="2000" dirty="0" smtClean="0"/>
              <a:t>прийняте.</a:t>
            </a:r>
            <a:endParaRPr lang="ru-RU" sz="2000" dirty="0" smtClean="0"/>
          </a:p>
          <a:p>
            <a:pPr marL="119062" indent="0" eaLnBrk="1" hangingPunct="1">
              <a:lnSpc>
                <a:spcPct val="80000"/>
              </a:lnSpc>
              <a:buFont typeface="Wingdings 2" pitchFamily="18" charset="2"/>
              <a:buNone/>
              <a:defRPr/>
            </a:pPr>
            <a:r>
              <a:rPr lang="ru-RU" sz="2000" dirty="0" smtClean="0"/>
              <a:t>При </a:t>
            </a:r>
            <a:r>
              <a:rPr lang="uk-UA" sz="2000" dirty="0" smtClean="0"/>
              <a:t>проведенні переговорів велику увагу  приділяють розвитку особистих стосунків з партнерами</a:t>
            </a:r>
            <a:r>
              <a:rPr lang="ru-RU" sz="2000" dirty="0" smtClean="0"/>
              <a:t>. </a:t>
            </a:r>
            <a:r>
              <a:rPr lang="uk-UA" sz="2000" dirty="0" smtClean="0"/>
              <a:t>Під час неофіційних зустрічей вони намагаються докладніше обговорити проблему</a:t>
            </a:r>
            <a:r>
              <a:rPr lang="ru-RU" sz="2000" dirty="0" smtClean="0"/>
              <a:t>. </a:t>
            </a:r>
            <a:r>
              <a:rPr lang="uk-UA" sz="2000" dirty="0" smtClean="0"/>
              <a:t>Японці часто демонструють увагу</a:t>
            </a:r>
            <a:r>
              <a:rPr lang="ru-RU" sz="2000" dirty="0" smtClean="0"/>
              <a:t>, </a:t>
            </a:r>
            <a:r>
              <a:rPr lang="uk-UA" sz="2000" dirty="0" smtClean="0"/>
              <a:t>слухаючи співрозмовника</a:t>
            </a:r>
            <a:r>
              <a:rPr lang="ru-RU" sz="2000" dirty="0" smtClean="0"/>
              <a:t>. </a:t>
            </a:r>
            <a:r>
              <a:rPr lang="uk-UA" sz="2000" dirty="0" smtClean="0"/>
              <a:t>Прагнення </a:t>
            </a:r>
            <a:r>
              <a:rPr lang="ru-RU" sz="2000" dirty="0" smtClean="0"/>
              <a:t> не </a:t>
            </a:r>
            <a:r>
              <a:rPr lang="uk-UA" sz="2000" dirty="0" smtClean="0"/>
              <a:t>використовувати</a:t>
            </a:r>
            <a:r>
              <a:rPr lang="ru-RU" sz="2000" dirty="0" smtClean="0"/>
              <a:t> слово «</a:t>
            </a:r>
            <a:r>
              <a:rPr lang="uk-UA" sz="2000" dirty="0" smtClean="0"/>
              <a:t>ні</a:t>
            </a:r>
            <a:r>
              <a:rPr lang="ru-RU" sz="2000" dirty="0" smtClean="0"/>
              <a:t>» </a:t>
            </a:r>
            <a:r>
              <a:rPr lang="uk-UA" sz="2000" dirty="0" smtClean="0"/>
              <a:t>та вживати слово</a:t>
            </a:r>
            <a:r>
              <a:rPr lang="ru-RU" sz="2000" dirty="0" smtClean="0"/>
              <a:t> «</a:t>
            </a:r>
            <a:r>
              <a:rPr lang="uk-UA" sz="2000" dirty="0" smtClean="0"/>
              <a:t>так</a:t>
            </a:r>
            <a:r>
              <a:rPr lang="ru-RU" sz="2000" dirty="0" smtClean="0"/>
              <a:t>» </a:t>
            </a:r>
            <a:r>
              <a:rPr lang="uk-UA" sz="2000" dirty="0" smtClean="0"/>
              <a:t>у значенні</a:t>
            </a:r>
            <a:r>
              <a:rPr lang="ru-RU" sz="2000" dirty="0" smtClean="0"/>
              <a:t>, </a:t>
            </a:r>
            <a:r>
              <a:rPr lang="uk-UA" sz="2000" dirty="0" smtClean="0"/>
              <a:t>що вас слухають</a:t>
            </a:r>
            <a:r>
              <a:rPr lang="ru-RU" sz="2000" dirty="0" smtClean="0"/>
              <a:t>, </a:t>
            </a:r>
            <a:r>
              <a:rPr lang="uk-UA" sz="2000" dirty="0" smtClean="0"/>
              <a:t>людину, яка про це не знає, може ввести в оману</a:t>
            </a:r>
            <a:r>
              <a:rPr lang="ru-RU" sz="2000" dirty="0" smtClean="0"/>
              <a:t>. </a:t>
            </a:r>
            <a:r>
              <a:rPr lang="uk-UA" sz="2000" dirty="0" smtClean="0"/>
              <a:t>Знайомий з японським етикетом іноземець побачить відмову в словах</a:t>
            </a:r>
            <a:r>
              <a:rPr lang="ru-RU" sz="2000" dirty="0" smtClean="0"/>
              <a:t> «</a:t>
            </a:r>
            <a:r>
              <a:rPr lang="uk-UA" sz="2000" dirty="0" smtClean="0"/>
              <a:t>це важко</a:t>
            </a:r>
            <a:r>
              <a:rPr lang="ru-RU" sz="2000" dirty="0" smtClean="0"/>
              <a:t>», у </a:t>
            </a:r>
            <a:r>
              <a:rPr lang="uk-UA" sz="2000" dirty="0" smtClean="0"/>
              <a:t>посиланні</a:t>
            </a:r>
            <a:r>
              <a:rPr lang="ru-RU" sz="2000" dirty="0" smtClean="0"/>
              <a:t> на </a:t>
            </a:r>
            <a:r>
              <a:rPr lang="uk-UA" sz="2000" dirty="0" smtClean="0"/>
              <a:t>погане самопочуття і</a:t>
            </a:r>
            <a:r>
              <a:rPr lang="ru-RU" sz="2000" dirty="0" smtClean="0"/>
              <a:t> т.п., а </a:t>
            </a:r>
            <a:r>
              <a:rPr lang="uk-UA" sz="2000" dirty="0" smtClean="0"/>
              <a:t>згоду</a:t>
            </a:r>
            <a:r>
              <a:rPr lang="ru-RU" sz="2000" dirty="0" smtClean="0"/>
              <a:t> – у словах «Я </a:t>
            </a:r>
            <a:r>
              <a:rPr lang="uk-UA" sz="2000" dirty="0" smtClean="0"/>
              <a:t>розумію</a:t>
            </a:r>
            <a:r>
              <a:rPr lang="ru-RU" sz="2000" dirty="0" smtClean="0"/>
              <a:t>». </a:t>
            </a:r>
            <a:r>
              <a:rPr lang="uk-UA" sz="2000" dirty="0" smtClean="0"/>
              <a:t>Японці  надзвичайно делікатно й відповідально ставляться до прийнятих </a:t>
            </a:r>
            <a:r>
              <a:rPr lang="uk-UA" sz="2000" dirty="0" err="1" smtClean="0"/>
              <a:t>зобов</a:t>
            </a:r>
            <a:r>
              <a:rPr lang="ru-RU" sz="2000" dirty="0" smtClean="0"/>
              <a:t>’</a:t>
            </a:r>
            <a:r>
              <a:rPr lang="uk-UA" sz="2000" dirty="0" err="1" smtClean="0"/>
              <a:t>язань</a:t>
            </a:r>
            <a:r>
              <a:rPr lang="ru-RU" sz="2000" dirty="0" smtClean="0"/>
              <a:t>.</a:t>
            </a:r>
          </a:p>
        </p:txBody>
      </p:sp>
      <p:pic>
        <p:nvPicPr>
          <p:cNvPr id="44036" name="Picture 4" descr="Ja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27955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035">
                                            <p:bg/>
                                          </p:spTgt>
                                        </p:tgtEl>
                                        <p:attrNameLst>
                                          <p:attrName>style.visibility</p:attrName>
                                        </p:attrNameLst>
                                      </p:cBhvr>
                                      <p:to>
                                        <p:strVal val="visible"/>
                                      </p:to>
                                    </p:set>
                                    <p:anim calcmode="lin" valueType="num">
                                      <p:cBhvr additive="base">
                                        <p:cTn id="11" dur="500" fill="hold"/>
                                        <p:tgtEl>
                                          <p:spTgt spid="44035">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4035">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035">
                                            <p:txEl>
                                              <p:pRg st="0" end="0"/>
                                            </p:txEl>
                                          </p:spTgt>
                                        </p:tgtEl>
                                        <p:attrNameLst>
                                          <p:attrName>style.visibility</p:attrName>
                                        </p:attrNameLst>
                                      </p:cBhvr>
                                      <p:to>
                                        <p:strVal val="visible"/>
                                      </p:to>
                                    </p:set>
                                    <p:anim calcmode="lin" valueType="num">
                                      <p:cBhvr additive="base">
                                        <p:cTn id="1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4035">
                                            <p:txEl>
                                              <p:pRg st="1" end="1"/>
                                            </p:txEl>
                                          </p:spTgt>
                                        </p:tgtEl>
                                        <p:attrNameLst>
                                          <p:attrName>style.visibility</p:attrName>
                                        </p:attrNameLst>
                                      </p:cBhvr>
                                      <p:to>
                                        <p:strVal val="visible"/>
                                      </p:to>
                                    </p:set>
                                    <p:anim calcmode="lin" valueType="num">
                                      <p:cBhvr additive="base">
                                        <p:cTn id="2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03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036"/>
                                        </p:tgtEl>
                                        <p:attrNameLst>
                                          <p:attrName>style.visibility</p:attrName>
                                        </p:attrNameLst>
                                      </p:cBhvr>
                                      <p:to>
                                        <p:strVal val="visible"/>
                                      </p:to>
                                    </p:set>
                                    <p:anim calcmode="lin" valueType="num">
                                      <p:cBhvr additive="base">
                                        <p:cTn id="27" dur="500" fill="hold"/>
                                        <p:tgtEl>
                                          <p:spTgt spid="44036"/>
                                        </p:tgtEl>
                                        <p:attrNameLst>
                                          <p:attrName>ppt_x</p:attrName>
                                        </p:attrNameLst>
                                      </p:cBhvr>
                                      <p:tavLst>
                                        <p:tav tm="0">
                                          <p:val>
                                            <p:strVal val="#ppt_x"/>
                                          </p:val>
                                        </p:tav>
                                        <p:tav tm="100000">
                                          <p:val>
                                            <p:strVal val="#ppt_x"/>
                                          </p:val>
                                        </p:tav>
                                      </p:tavLst>
                                    </p:anim>
                                    <p:anim calcmode="lin" valueType="num">
                                      <p:cBhvr additive="base">
                                        <p:cTn id="2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4716463" cy="3860800"/>
          </a:xfrm>
        </p:spPr>
        <p:txBody>
          <a:bodyPr>
            <a:normAutofit fontScale="90000"/>
          </a:bodyPr>
          <a:lstStyle/>
          <a:p>
            <a:pPr eaLnBrk="1" fontAlgn="auto" hangingPunct="1">
              <a:spcAft>
                <a:spcPts val="0"/>
              </a:spcAft>
              <a:defRPr/>
            </a:pPr>
            <a:r>
              <a:rPr lang="uk-UA" sz="2000" dirty="0" smtClean="0">
                <a:solidFill>
                  <a:schemeClr val="accent1">
                    <a:lumMod val="40000"/>
                    <a:lumOff val="60000"/>
                  </a:schemeClr>
                </a:solidFill>
              </a:rPr>
              <a:t>  </a:t>
            </a:r>
            <a:br>
              <a:rPr lang="uk-UA" sz="2000" dirty="0" smtClean="0">
                <a:solidFill>
                  <a:schemeClr val="accent1">
                    <a:lumMod val="40000"/>
                    <a:lumOff val="60000"/>
                  </a:schemeClr>
                </a:solidFill>
              </a:rPr>
            </a:br>
            <a:r>
              <a:rPr lang="uk-UA" sz="2000" dirty="0" smtClean="0">
                <a:solidFill>
                  <a:schemeClr val="accent1">
                    <a:lumMod val="40000"/>
                    <a:lumOff val="60000"/>
                  </a:schemeClr>
                </a:solidFill>
              </a:rPr>
              <a:t>    Китайці  </a:t>
            </a:r>
            <a:r>
              <a:rPr lang="uk-UA" sz="2000" dirty="0">
                <a:solidFill>
                  <a:schemeClr val="accent1">
                    <a:lumMod val="40000"/>
                    <a:lumOff val="60000"/>
                  </a:schemeClr>
                </a:solidFill>
              </a:rPr>
              <a:t>чітко розмежовують окремі етапи переговорного процесу</a:t>
            </a:r>
            <a:r>
              <a:rPr lang="ru-RU" sz="2000" dirty="0">
                <a:solidFill>
                  <a:schemeClr val="accent1">
                    <a:lumMod val="40000"/>
                    <a:lumOff val="60000"/>
                  </a:schemeClr>
                </a:solidFill>
              </a:rPr>
              <a:t>: </a:t>
            </a:r>
            <a:r>
              <a:rPr lang="uk-UA" sz="2000" dirty="0">
                <a:solidFill>
                  <a:schemeClr val="accent1">
                    <a:lumMod val="40000"/>
                    <a:lumOff val="60000"/>
                  </a:schemeClr>
                </a:solidFill>
              </a:rPr>
              <a:t>початкове уточнення позицій</a:t>
            </a:r>
            <a:r>
              <a:rPr lang="ru-RU" sz="2000" dirty="0">
                <a:solidFill>
                  <a:schemeClr val="accent1">
                    <a:lumMod val="40000"/>
                    <a:lumOff val="60000"/>
                  </a:schemeClr>
                </a:solidFill>
              </a:rPr>
              <a:t>, </a:t>
            </a:r>
            <a:r>
              <a:rPr lang="uk-UA" sz="2000" dirty="0">
                <a:solidFill>
                  <a:schemeClr val="accent1">
                    <a:lumMod val="40000"/>
                    <a:lumOff val="60000"/>
                  </a:schemeClr>
                </a:solidFill>
              </a:rPr>
              <a:t>їх обговорення, </a:t>
            </a:r>
            <a:r>
              <a:rPr lang="uk-UA" sz="2000" dirty="0">
                <a:solidFill>
                  <a:schemeClr val="accent1">
                    <a:lumMod val="60000"/>
                    <a:lumOff val="40000"/>
                  </a:schemeClr>
                </a:solidFill>
              </a:rPr>
              <a:t>заключний етап</a:t>
            </a:r>
            <a:r>
              <a:rPr lang="ru-RU" sz="2000" dirty="0">
                <a:solidFill>
                  <a:schemeClr val="accent1">
                    <a:lumMod val="60000"/>
                    <a:lumOff val="40000"/>
                  </a:schemeClr>
                </a:solidFill>
              </a:rPr>
              <a:t>. </a:t>
            </a:r>
            <a:r>
              <a:rPr lang="uk-UA" sz="2000" dirty="0">
                <a:solidFill>
                  <a:schemeClr val="accent1">
                    <a:lumMod val="60000"/>
                    <a:lumOff val="40000"/>
                  </a:schemeClr>
                </a:solidFill>
              </a:rPr>
              <a:t>На початковому етапі велику увагу приділяють зовнішньому вигляду партнерів</a:t>
            </a:r>
            <a:r>
              <a:rPr lang="ru-RU" sz="2000" dirty="0">
                <a:solidFill>
                  <a:schemeClr val="accent1">
                    <a:lumMod val="60000"/>
                    <a:lumOff val="40000"/>
                  </a:schemeClr>
                </a:solidFill>
              </a:rPr>
              <a:t>, </a:t>
            </a:r>
            <a:r>
              <a:rPr lang="uk-UA" sz="2000" dirty="0">
                <a:solidFill>
                  <a:schemeClr val="accent1">
                    <a:lumMod val="60000"/>
                    <a:lumOff val="40000"/>
                  </a:schemeClr>
                </a:solidFill>
              </a:rPr>
              <a:t>манері їх поведінки</a:t>
            </a:r>
            <a:r>
              <a:rPr lang="ru-RU" sz="2000" dirty="0">
                <a:solidFill>
                  <a:schemeClr val="accent1">
                    <a:lumMod val="60000"/>
                    <a:lumOff val="40000"/>
                  </a:schemeClr>
                </a:solidFill>
              </a:rPr>
              <a:t>. </a:t>
            </a:r>
            <a:r>
              <a:rPr lang="uk-UA" sz="2000" dirty="0">
                <a:solidFill>
                  <a:schemeClr val="accent1">
                    <a:lumMod val="60000"/>
                    <a:lumOff val="40000"/>
                  </a:schemeClr>
                </a:solidFill>
              </a:rPr>
              <a:t>На основі цих даних робляться спроби визначити статус кожного </a:t>
            </a:r>
            <a:r>
              <a:rPr lang="uk-UA" sz="2000" dirty="0" smtClean="0">
                <a:solidFill>
                  <a:schemeClr val="accent1">
                    <a:lumMod val="60000"/>
                    <a:lumOff val="40000"/>
                  </a:schemeClr>
                </a:solidFill>
              </a:rPr>
              <a:t>з </a:t>
            </a:r>
            <a:r>
              <a:rPr lang="uk-UA" sz="2000" dirty="0">
                <a:solidFill>
                  <a:schemeClr val="accent1">
                    <a:lumMod val="60000"/>
                    <a:lumOff val="40000"/>
                  </a:schemeClr>
                </a:solidFill>
              </a:rPr>
              <a:t>учасників</a:t>
            </a:r>
            <a:r>
              <a:rPr lang="ru-RU" sz="2000" dirty="0">
                <a:solidFill>
                  <a:schemeClr val="accent1">
                    <a:lumMod val="60000"/>
                    <a:lumOff val="40000"/>
                  </a:schemeClr>
                </a:solidFill>
              </a:rPr>
              <a:t>. </a:t>
            </a:r>
            <a:r>
              <a:rPr lang="ru-RU" sz="2000" dirty="0" err="1" smtClean="0">
                <a:solidFill>
                  <a:schemeClr val="accent1">
                    <a:lumMod val="60000"/>
                    <a:lumOff val="40000"/>
                  </a:schemeClr>
                </a:solidFill>
              </a:rPr>
              <a:t>Далі</a:t>
            </a:r>
            <a:r>
              <a:rPr lang="uk-UA" sz="2000" dirty="0" smtClean="0">
                <a:solidFill>
                  <a:schemeClr val="accent1">
                    <a:lumMod val="60000"/>
                    <a:lumOff val="40000"/>
                  </a:schemeClr>
                </a:solidFill>
              </a:rPr>
              <a:t>  значною мірою орієнтуються </a:t>
            </a:r>
            <a:r>
              <a:rPr lang="uk-UA" sz="2000" dirty="0">
                <a:solidFill>
                  <a:schemeClr val="accent1">
                    <a:lumMod val="60000"/>
                    <a:lumOff val="40000"/>
                  </a:schemeClr>
                </a:solidFill>
              </a:rPr>
              <a:t>на людей з більш високим </a:t>
            </a:r>
            <a:r>
              <a:rPr lang="uk-UA" sz="2000" dirty="0" smtClean="0">
                <a:solidFill>
                  <a:schemeClr val="accent1">
                    <a:lumMod val="60000"/>
                    <a:lumOff val="40000"/>
                  </a:schemeClr>
                </a:solidFill>
              </a:rPr>
              <a:t>статусом</a:t>
            </a:r>
            <a:r>
              <a:rPr lang="ru-RU" sz="2000" dirty="0" smtClean="0">
                <a:solidFill>
                  <a:schemeClr val="accent1">
                    <a:lumMod val="60000"/>
                    <a:lumOff val="40000"/>
                  </a:schemeClr>
                </a:solidFill>
              </a:rPr>
              <a:t> </a:t>
            </a:r>
            <a:r>
              <a:rPr lang="uk-UA" sz="2000" dirty="0">
                <a:solidFill>
                  <a:schemeClr val="accent1">
                    <a:lumMod val="60000"/>
                    <a:lumOff val="40000"/>
                  </a:schemeClr>
                </a:solidFill>
              </a:rPr>
              <a:t>як </a:t>
            </a:r>
            <a:r>
              <a:rPr lang="uk-UA" sz="2000" dirty="0" smtClean="0">
                <a:solidFill>
                  <a:schemeClr val="accent1">
                    <a:lumMod val="60000"/>
                    <a:lumOff val="40000"/>
                  </a:schemeClr>
                </a:solidFill>
              </a:rPr>
              <a:t>офіційним, </a:t>
            </a:r>
            <a:r>
              <a:rPr lang="uk-UA" sz="2000" dirty="0">
                <a:solidFill>
                  <a:schemeClr val="accent1">
                    <a:lumMod val="60000"/>
                    <a:lumOff val="40000"/>
                  </a:schemeClr>
                </a:solidFill>
              </a:rPr>
              <a:t>так і </a:t>
            </a:r>
            <a:r>
              <a:rPr lang="uk-UA" sz="2000" dirty="0" smtClean="0">
                <a:solidFill>
                  <a:schemeClr val="accent1">
                    <a:lumMod val="60000"/>
                    <a:lumOff val="40000"/>
                  </a:schemeClr>
                </a:solidFill>
              </a:rPr>
              <a:t>неофіційним</a:t>
            </a:r>
            <a:r>
              <a:rPr lang="uk-UA" sz="2000" dirty="0">
                <a:solidFill>
                  <a:schemeClr val="accent1">
                    <a:lumMod val="60000"/>
                    <a:lumOff val="40000"/>
                  </a:schemeClr>
                </a:solidFill>
              </a:rPr>
              <a:t>.</a:t>
            </a:r>
            <a:endParaRPr lang="ru-RU" sz="2000" dirty="0">
              <a:solidFill>
                <a:schemeClr val="accent1">
                  <a:lumMod val="60000"/>
                  <a:lumOff val="40000"/>
                </a:schemeClr>
              </a:solidFill>
            </a:endParaRPr>
          </a:p>
        </p:txBody>
      </p:sp>
      <p:sp>
        <p:nvSpPr>
          <p:cNvPr id="45059" name="Rectangle 3"/>
          <p:cNvSpPr>
            <a:spLocks noGrp="1" noChangeArrowheads="1"/>
          </p:cNvSpPr>
          <p:nvPr>
            <p:ph idx="1"/>
          </p:nvPr>
        </p:nvSpPr>
        <p:spPr>
          <a:xfrm>
            <a:off x="-11113" y="4149725"/>
            <a:ext cx="9144001" cy="2708275"/>
          </a:xfrm>
          <a:solidFill>
            <a:schemeClr val="bg1"/>
          </a:solidFill>
        </p:spPr>
        <p:txBody>
          <a:bodyPr/>
          <a:lstStyle/>
          <a:p>
            <a:pPr algn="just" eaLnBrk="1" hangingPunct="1">
              <a:buFont typeface="Wingdings" pitchFamily="2" charset="2"/>
              <a:buNone/>
            </a:pPr>
            <a:r>
              <a:rPr lang="uk-UA" sz="2000" smtClean="0">
                <a:latin typeface="Arial" charset="0"/>
              </a:rPr>
              <a:t>       Кінцеві рішення приймаються китайською стороною</a:t>
            </a:r>
            <a:r>
              <a:rPr lang="ru-RU" sz="2000" smtClean="0">
                <a:latin typeface="Arial" charset="0"/>
              </a:rPr>
              <a:t>, </a:t>
            </a:r>
            <a:r>
              <a:rPr lang="uk-UA" sz="2000" smtClean="0">
                <a:latin typeface="Arial" charset="0"/>
              </a:rPr>
              <a:t>як</a:t>
            </a:r>
            <a:r>
              <a:rPr lang="ru-RU" sz="2000" smtClean="0">
                <a:latin typeface="Arial" charset="0"/>
              </a:rPr>
              <a:t> правило, </a:t>
            </a:r>
            <a:r>
              <a:rPr lang="uk-UA" sz="2000" smtClean="0">
                <a:latin typeface="Arial" charset="0"/>
              </a:rPr>
              <a:t>не за столом переговорів</a:t>
            </a:r>
            <a:r>
              <a:rPr lang="ru-RU" sz="2000" smtClean="0">
                <a:latin typeface="Arial" charset="0"/>
              </a:rPr>
              <a:t>, а </a:t>
            </a:r>
            <a:r>
              <a:rPr lang="uk-UA" sz="2000" smtClean="0">
                <a:latin typeface="Arial" charset="0"/>
              </a:rPr>
              <a:t>вдома</a:t>
            </a:r>
            <a:r>
              <a:rPr lang="ru-RU" sz="2000" smtClean="0">
                <a:latin typeface="Arial" charset="0"/>
              </a:rPr>
              <a:t>. </a:t>
            </a:r>
            <a:r>
              <a:rPr lang="uk-UA" sz="2000" smtClean="0">
                <a:latin typeface="Arial" charset="0"/>
              </a:rPr>
              <a:t>Китайці роблять поступки</a:t>
            </a:r>
            <a:r>
              <a:rPr lang="ru-RU" sz="2000" smtClean="0">
                <a:latin typeface="Arial" charset="0"/>
              </a:rPr>
              <a:t>, </a:t>
            </a:r>
            <a:r>
              <a:rPr lang="uk-UA" sz="2000" smtClean="0">
                <a:latin typeface="Arial" charset="0"/>
              </a:rPr>
              <a:t>як </a:t>
            </a:r>
            <a:r>
              <a:rPr lang="ru-RU" sz="2000" smtClean="0">
                <a:latin typeface="Arial" charset="0"/>
              </a:rPr>
              <a:t>правило, у</a:t>
            </a:r>
            <a:r>
              <a:rPr lang="uk-UA" sz="2000" smtClean="0">
                <a:latin typeface="Arial" charset="0"/>
              </a:rPr>
              <a:t> кінці переговорів</a:t>
            </a:r>
            <a:r>
              <a:rPr lang="ru-RU" sz="2000" smtClean="0">
                <a:latin typeface="Arial" charset="0"/>
              </a:rPr>
              <a:t>, </a:t>
            </a:r>
            <a:r>
              <a:rPr lang="uk-UA" sz="2000" smtClean="0">
                <a:latin typeface="Arial" charset="0"/>
              </a:rPr>
              <a:t>після того оцінювання можливостей іншої сторони</a:t>
            </a:r>
            <a:r>
              <a:rPr lang="ru-RU" sz="2000" smtClean="0">
                <a:latin typeface="Arial" charset="0"/>
              </a:rPr>
              <a:t>. </a:t>
            </a:r>
            <a:r>
              <a:rPr lang="uk-UA" sz="2000" smtClean="0">
                <a:latin typeface="Arial" charset="0"/>
              </a:rPr>
              <a:t>При цьому помилки</a:t>
            </a:r>
            <a:r>
              <a:rPr lang="ru-RU" sz="2000" smtClean="0">
                <a:latin typeface="Arial" charset="0"/>
              </a:rPr>
              <a:t>, допущені па</a:t>
            </a:r>
            <a:r>
              <a:rPr lang="uk-UA" sz="2000" smtClean="0">
                <a:latin typeface="Arial" charset="0"/>
              </a:rPr>
              <a:t>ртнером</a:t>
            </a:r>
            <a:r>
              <a:rPr lang="ru-RU" sz="2000" smtClean="0">
                <a:latin typeface="Arial" charset="0"/>
              </a:rPr>
              <a:t> </a:t>
            </a:r>
            <a:r>
              <a:rPr lang="uk-UA" sz="2000" smtClean="0">
                <a:latin typeface="Arial" charset="0"/>
              </a:rPr>
              <a:t>під час переговорів</a:t>
            </a:r>
            <a:r>
              <a:rPr lang="ru-RU" sz="2000" smtClean="0">
                <a:latin typeface="Arial" charset="0"/>
              </a:rPr>
              <a:t>, </a:t>
            </a:r>
            <a:r>
              <a:rPr lang="uk-UA" sz="2000" smtClean="0">
                <a:latin typeface="Arial" charset="0"/>
              </a:rPr>
              <a:t>уміло використовуються</a:t>
            </a:r>
            <a:r>
              <a:rPr lang="ru-RU" sz="2000" smtClean="0">
                <a:latin typeface="Arial" charset="0"/>
              </a:rPr>
              <a:t>. </a:t>
            </a:r>
            <a:r>
              <a:rPr lang="uk-UA" sz="2000" smtClean="0">
                <a:latin typeface="Arial" charset="0"/>
              </a:rPr>
              <a:t>Велике значення китайська сторона надає виконанню досягнутих угод.</a:t>
            </a:r>
            <a:endParaRPr lang="ru-RU" sz="2000" smtClean="0">
              <a:latin typeface="Arial" charset="0"/>
            </a:endParaRPr>
          </a:p>
        </p:txBody>
      </p:sp>
      <p:pic>
        <p:nvPicPr>
          <p:cNvPr id="45060" name="Picture 4" descr="0607_china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0"/>
            <a:ext cx="4427537"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additive="base">
                                        <p:cTn id="11" dur="500" fill="hold"/>
                                        <p:tgtEl>
                                          <p:spTgt spid="45060"/>
                                        </p:tgtEl>
                                        <p:attrNameLst>
                                          <p:attrName>ppt_x</p:attrName>
                                        </p:attrNameLst>
                                      </p:cBhvr>
                                      <p:tavLst>
                                        <p:tav tm="0">
                                          <p:val>
                                            <p:strVal val="#ppt_x"/>
                                          </p:val>
                                        </p:tav>
                                        <p:tav tm="100000">
                                          <p:val>
                                            <p:strVal val="#ppt_x"/>
                                          </p:val>
                                        </p:tav>
                                      </p:tavLst>
                                    </p:anim>
                                    <p:anim calcmode="lin" valueType="num">
                                      <p:cBhvr additive="base">
                                        <p:cTn id="12" dur="500" fill="hold"/>
                                        <p:tgtEl>
                                          <p:spTgt spid="450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59">
                                            <p:bg/>
                                          </p:spTgt>
                                        </p:tgtEl>
                                        <p:attrNameLst>
                                          <p:attrName>style.visibility</p:attrName>
                                        </p:attrNameLst>
                                      </p:cBhvr>
                                      <p:to>
                                        <p:strVal val="visible"/>
                                      </p:to>
                                    </p:set>
                                    <p:anim calcmode="lin" valueType="num">
                                      <p:cBhvr additive="base">
                                        <p:cTn id="15" dur="500" fill="hold"/>
                                        <p:tgtEl>
                                          <p:spTgt spid="45059">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5059">
                                            <p:txEl>
                                              <p:pRg st="0" end="0"/>
                                            </p:txEl>
                                          </p:spTgt>
                                        </p:tgtEl>
                                        <p:attrNameLst>
                                          <p:attrName>style.visibility</p:attrName>
                                        </p:attrNameLst>
                                      </p:cBhvr>
                                      <p:to>
                                        <p:strVal val="visible"/>
                                      </p:to>
                                    </p:set>
                                    <p:anim calcmode="lin" valueType="num">
                                      <p:cBhvr additive="base">
                                        <p:cTn id="21"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23850" y="3284538"/>
            <a:ext cx="8820150" cy="2846387"/>
          </a:xfrm>
          <a:solidFill>
            <a:schemeClr val="bg1"/>
          </a:solidFill>
        </p:spPr>
        <p:txBody>
          <a:bodyPr/>
          <a:lstStyle/>
          <a:p>
            <a:pPr eaLnBrk="1" hangingPunct="1">
              <a:lnSpc>
                <a:spcPct val="80000"/>
              </a:lnSpc>
            </a:pPr>
            <a:endParaRPr lang="uk-UA" sz="2000" smtClean="0"/>
          </a:p>
          <a:p>
            <a:pPr eaLnBrk="1" hangingPunct="1">
              <a:lnSpc>
                <a:spcPct val="80000"/>
              </a:lnSpc>
            </a:pPr>
            <a:endParaRPr lang="uk-UA" sz="2000" smtClean="0"/>
          </a:p>
          <a:p>
            <a:pPr algn="just" eaLnBrk="1" hangingPunct="1">
              <a:lnSpc>
                <a:spcPct val="80000"/>
              </a:lnSpc>
            </a:pPr>
            <a:r>
              <a:rPr lang="uk-UA" sz="2000" smtClean="0"/>
              <a:t>   Для арабів одним з важливих елементів на переговорах є встановлення довіри між партнерами</a:t>
            </a:r>
            <a:r>
              <a:rPr lang="ru-RU" sz="2000" smtClean="0"/>
              <a:t>. </a:t>
            </a:r>
            <a:r>
              <a:rPr lang="uk-UA" sz="2000" smtClean="0"/>
              <a:t>Вони надають перевагу попередньому опрацюванню деталей питань, які  будуть обговорюватися на переговорах</a:t>
            </a:r>
            <a:r>
              <a:rPr lang="ru-RU" sz="2000" smtClean="0"/>
              <a:t>, а </a:t>
            </a:r>
            <a:r>
              <a:rPr lang="uk-UA" sz="2000" smtClean="0"/>
              <a:t>також</a:t>
            </a:r>
            <a:r>
              <a:rPr lang="ru-RU" sz="2000" smtClean="0"/>
              <a:t> «торг</a:t>
            </a:r>
            <a:r>
              <a:rPr lang="uk-UA" sz="2000" smtClean="0"/>
              <a:t>у</a:t>
            </a:r>
            <a:r>
              <a:rPr lang="ru-RU" sz="2000" smtClean="0"/>
              <a:t>» за столом </a:t>
            </a:r>
            <a:r>
              <a:rPr lang="uk-UA" sz="2000" smtClean="0"/>
              <a:t>переговорів. Завжди намагаються залишити за собою можливість продовжити контакти</a:t>
            </a:r>
            <a:r>
              <a:rPr lang="ru-RU" sz="2000" smtClean="0"/>
              <a:t>, </a:t>
            </a:r>
            <a:r>
              <a:rPr lang="uk-UA" sz="2000" smtClean="0"/>
              <a:t>якщо на цей раз згоди досягнути не вдалося</a:t>
            </a:r>
            <a:r>
              <a:rPr lang="ru-RU" sz="2000" smtClean="0"/>
              <a:t>ь (</a:t>
            </a:r>
            <a:r>
              <a:rPr lang="uk-UA" sz="2000" smtClean="0"/>
              <a:t>при цьому відмова від угоди супроводжується похвалами </a:t>
            </a:r>
            <a:r>
              <a:rPr lang="ru-RU" sz="2000" smtClean="0"/>
              <a:t> на адрес</a:t>
            </a:r>
            <a:r>
              <a:rPr lang="uk-UA" sz="2000" smtClean="0"/>
              <a:t>у партнера й відхиленої пропозиції</a:t>
            </a:r>
            <a:r>
              <a:rPr lang="ru-RU" sz="2000" smtClean="0"/>
              <a:t>).</a:t>
            </a:r>
          </a:p>
        </p:txBody>
      </p:sp>
      <p:pic>
        <p:nvPicPr>
          <p:cNvPr id="46084" name="Picture 4" descr="kry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8913"/>
            <a:ext cx="54006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ppt_x"/>
                                          </p:val>
                                        </p:tav>
                                        <p:tav tm="100000">
                                          <p:val>
                                            <p:strVal val="#ppt_x"/>
                                          </p:val>
                                        </p:tav>
                                      </p:tavLst>
                                    </p:anim>
                                    <p:anim calcmode="lin" valueType="num">
                                      <p:cBhvr additive="base">
                                        <p:cTn id="8" dur="500" fill="hold"/>
                                        <p:tgtEl>
                                          <p:spTgt spid="460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3">
                                            <p:bg/>
                                          </p:spTgt>
                                        </p:tgtEl>
                                        <p:attrNameLst>
                                          <p:attrName>style.visibility</p:attrName>
                                        </p:attrNameLst>
                                      </p:cBhvr>
                                      <p:to>
                                        <p:strVal val="visible"/>
                                      </p:to>
                                    </p:set>
                                    <p:anim calcmode="lin" valueType="num">
                                      <p:cBhvr additive="base">
                                        <p:cTn id="11" dur="500" fill="hold"/>
                                        <p:tgtEl>
                                          <p:spTgt spid="4608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 calcmode="lin" valueType="num">
                                      <p:cBhvr additive="base">
                                        <p:cTn id="17"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68313" y="260350"/>
            <a:ext cx="8229600" cy="3429000"/>
          </a:xfrm>
          <a:solidFill>
            <a:schemeClr val="bg1"/>
          </a:solidFill>
        </p:spPr>
        <p:txBody>
          <a:bodyPr/>
          <a:lstStyle/>
          <a:p>
            <a:pPr algn="just" eaLnBrk="1" hangingPunct="1">
              <a:lnSpc>
                <a:spcPct val="80000"/>
              </a:lnSpc>
            </a:pPr>
            <a:endParaRPr lang="uk-UA" sz="2000" dirty="0" smtClean="0"/>
          </a:p>
          <a:p>
            <a:pPr algn="just" eaLnBrk="1" hangingPunct="1">
              <a:lnSpc>
                <a:spcPct val="80000"/>
              </a:lnSpc>
            </a:pPr>
            <a:endParaRPr lang="uk-UA" sz="2000" dirty="0" smtClean="0"/>
          </a:p>
          <a:p>
            <a:pPr algn="just" eaLnBrk="1" hangingPunct="1">
              <a:lnSpc>
                <a:spcPct val="80000"/>
              </a:lnSpc>
            </a:pPr>
            <a:r>
              <a:rPr lang="uk-UA" sz="2000" dirty="0" smtClean="0"/>
              <a:t>   У ділових стосунках з арабами необхідно </a:t>
            </a:r>
            <a:r>
              <a:rPr lang="uk-UA" sz="2000" dirty="0" err="1" smtClean="0"/>
              <a:t>пам</a:t>
            </a:r>
            <a:r>
              <a:rPr lang="ru-RU" sz="2000" dirty="0" smtClean="0"/>
              <a:t>’</a:t>
            </a:r>
            <a:r>
              <a:rPr lang="uk-UA" sz="2000" dirty="0" err="1" smtClean="0"/>
              <a:t>ятати</a:t>
            </a:r>
            <a:r>
              <a:rPr lang="uk-UA" sz="2000" dirty="0" smtClean="0"/>
              <a:t> про </a:t>
            </a:r>
            <a:r>
              <a:rPr lang="uk-UA" sz="2000" dirty="0" err="1" smtClean="0"/>
              <a:t>обов</a:t>
            </a:r>
            <a:r>
              <a:rPr lang="ru-RU" sz="2000" dirty="0" smtClean="0"/>
              <a:t>’</a:t>
            </a:r>
            <a:r>
              <a:rPr lang="uk-UA" sz="2000" dirty="0" err="1" smtClean="0"/>
              <a:t>язкове</a:t>
            </a:r>
            <a:r>
              <a:rPr lang="uk-UA" sz="2000" dirty="0" smtClean="0"/>
              <a:t> дотримання ісламських традицій</a:t>
            </a:r>
            <a:r>
              <a:rPr lang="ru-RU" sz="2000" dirty="0" smtClean="0"/>
              <a:t>. </a:t>
            </a:r>
            <a:r>
              <a:rPr lang="uk-UA" sz="2000" dirty="0" smtClean="0"/>
              <a:t>У місяць рамадан мусульманину не можна нічого їсти від сходу до заходу сонця</a:t>
            </a:r>
            <a:r>
              <a:rPr lang="ru-RU" sz="2000" dirty="0" smtClean="0"/>
              <a:t>. </a:t>
            </a:r>
            <a:r>
              <a:rPr lang="uk-UA" sz="2000" dirty="0" smtClean="0"/>
              <a:t>У перший місяць мусульманського нового року</a:t>
            </a:r>
            <a:r>
              <a:rPr lang="ru-RU" sz="2000" dirty="0" smtClean="0"/>
              <a:t> не </a:t>
            </a:r>
            <a:r>
              <a:rPr lang="uk-UA" sz="2000" dirty="0" smtClean="0"/>
              <a:t>варто влаштовувати прийняття</a:t>
            </a:r>
            <a:r>
              <a:rPr lang="ru-RU" sz="2000" dirty="0" smtClean="0"/>
              <a:t>. </a:t>
            </a:r>
            <a:r>
              <a:rPr lang="uk-UA" sz="2000" dirty="0" smtClean="0"/>
              <a:t>Усі справи 5 разів на день припиняються для здійснення молитви</a:t>
            </a:r>
            <a:r>
              <a:rPr lang="ru-RU" sz="2000" dirty="0" smtClean="0"/>
              <a:t>, </a:t>
            </a:r>
            <a:r>
              <a:rPr lang="uk-UA" sz="2000" dirty="0" smtClean="0"/>
              <a:t>четвер або п</a:t>
            </a:r>
            <a:r>
              <a:rPr lang="ru-RU" sz="2000" dirty="0" smtClean="0"/>
              <a:t>’</a:t>
            </a:r>
            <a:r>
              <a:rPr lang="uk-UA" sz="2000" dirty="0" err="1" smtClean="0"/>
              <a:t>ятниця</a:t>
            </a:r>
            <a:r>
              <a:rPr lang="uk-UA" sz="2000" dirty="0" smtClean="0"/>
              <a:t> в мусульман</a:t>
            </a:r>
            <a:r>
              <a:rPr lang="ru-RU" sz="2000" dirty="0" smtClean="0"/>
              <a:t> – </a:t>
            </a:r>
            <a:r>
              <a:rPr lang="uk-UA" sz="2000" dirty="0" smtClean="0"/>
              <a:t>день відпочинку й служіння богу</a:t>
            </a:r>
            <a:r>
              <a:rPr lang="ru-RU" sz="2000" dirty="0" smtClean="0"/>
              <a:t>. </a:t>
            </a:r>
            <a:r>
              <a:rPr lang="uk-UA" sz="2000" dirty="0" smtClean="0"/>
              <a:t>Забороняється вживати </a:t>
            </a:r>
            <a:r>
              <a:rPr lang="ru-RU" sz="2000" dirty="0" smtClean="0"/>
              <a:t>свинину </a:t>
            </a:r>
            <a:r>
              <a:rPr lang="uk-UA" sz="2000" dirty="0" smtClean="0"/>
              <a:t>і спиртні напої</a:t>
            </a:r>
            <a:r>
              <a:rPr lang="ru-RU" sz="2000" dirty="0" smtClean="0"/>
              <a:t>. </a:t>
            </a:r>
            <a:r>
              <a:rPr lang="uk-UA" sz="2000" dirty="0" smtClean="0"/>
              <a:t>Не варто з представниками ісламського світу заводити мову про політику</a:t>
            </a:r>
            <a:r>
              <a:rPr lang="ru-RU" sz="2000" dirty="0" smtClean="0"/>
              <a:t>. Арабам, </a:t>
            </a:r>
            <a:r>
              <a:rPr lang="uk-UA" sz="2000" dirty="0" smtClean="0"/>
              <a:t>ймовірніше</a:t>
            </a:r>
            <a:r>
              <a:rPr lang="ru-RU" sz="2000" dirty="0" smtClean="0"/>
              <a:t>, </a:t>
            </a:r>
            <a:r>
              <a:rPr lang="uk-UA" sz="2000" dirty="0" smtClean="0"/>
              <a:t>важко буде мати ділові відносини з представницями жіночої статі.</a:t>
            </a:r>
            <a:r>
              <a:rPr lang="ru-RU" sz="2000" dirty="0" smtClean="0"/>
              <a:t> </a:t>
            </a:r>
          </a:p>
        </p:txBody>
      </p:sp>
      <p:pic>
        <p:nvPicPr>
          <p:cNvPr id="47108" name="Picture 4" descr="i4_a2_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688" y="3536950"/>
            <a:ext cx="5040312"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107">
                                            <p:bg/>
                                          </p:spTgt>
                                        </p:tgtEl>
                                        <p:attrNameLst>
                                          <p:attrName>style.visibility</p:attrName>
                                        </p:attrNameLst>
                                      </p:cBhvr>
                                      <p:to>
                                        <p:strVal val="visible"/>
                                      </p:to>
                                    </p:set>
                                    <p:anim calcmode="lin" valueType="num">
                                      <p:cBhvr additive="base">
                                        <p:cTn id="11" dur="500" fill="hold"/>
                                        <p:tgtEl>
                                          <p:spTgt spid="47107">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7">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 calcmode="lin" valueType="num">
                                      <p:cBhvr additive="base">
                                        <p:cTn id="17"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77813"/>
            <a:ext cx="9144000" cy="1139825"/>
          </a:xfrm>
        </p:spPr>
        <p:txBody>
          <a:bodyPr>
            <a:normAutofit fontScale="90000"/>
          </a:bodyPr>
          <a:lstStyle/>
          <a:p>
            <a:pPr algn="ctr" eaLnBrk="1" fontAlgn="auto" hangingPunct="1">
              <a:spcAft>
                <a:spcPts val="0"/>
              </a:spcAft>
              <a:defRPr/>
            </a:pPr>
            <a:r>
              <a:rPr lang="uk-UA" sz="2400" dirty="0" smtClean="0">
                <a:solidFill>
                  <a:schemeClr val="accent1">
                    <a:satMod val="150000"/>
                  </a:schemeClr>
                </a:solidFill>
              </a:rPr>
              <a:t>   Отже</a:t>
            </a:r>
            <a:r>
              <a:rPr lang="uk-UA" sz="2400" dirty="0">
                <a:solidFill>
                  <a:schemeClr val="accent1">
                    <a:satMod val="150000"/>
                  </a:schemeClr>
                </a:solidFill>
              </a:rPr>
              <a:t>, можна зробити висновок, що, знаючи особливості ділового етикету різних країн і дотримуючись певних вимог, можна досягти значного успіху в бізнесі на міжнародному </a:t>
            </a:r>
            <a:r>
              <a:rPr lang="uk-UA" sz="2400" dirty="0" smtClean="0">
                <a:solidFill>
                  <a:schemeClr val="accent1">
                    <a:satMod val="150000"/>
                  </a:schemeClr>
                </a:solidFill>
              </a:rPr>
              <a:t>рівні.</a:t>
            </a:r>
            <a:endParaRPr lang="ru-RU" sz="2400" dirty="0">
              <a:solidFill>
                <a:schemeClr val="accent1">
                  <a:satMod val="150000"/>
                </a:schemeClr>
              </a:solidFill>
            </a:endParaRPr>
          </a:p>
        </p:txBody>
      </p:sp>
      <p:sp>
        <p:nvSpPr>
          <p:cNvPr id="21507" name="Rectangle 3"/>
          <p:cNvSpPr>
            <a:spLocks noGrp="1" noChangeArrowheads="1"/>
          </p:cNvSpPr>
          <p:nvPr>
            <p:ph idx="1"/>
          </p:nvPr>
        </p:nvSpPr>
        <p:spPr/>
        <p:txBody>
          <a:bodyPr/>
          <a:lstStyle/>
          <a:p>
            <a:pPr eaLnBrk="1" hangingPunct="1"/>
            <a:endParaRPr lang="ru-RU" smtClean="0"/>
          </a:p>
        </p:txBody>
      </p:sp>
      <p:pic>
        <p:nvPicPr>
          <p:cNvPr id="48132" name="Picture 4" descr="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1440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132"/>
                                        </p:tgtEl>
                                        <p:attrNameLst>
                                          <p:attrName>style.visibility</p:attrName>
                                        </p:attrNameLst>
                                      </p:cBhvr>
                                      <p:to>
                                        <p:strVal val="visible"/>
                                      </p:to>
                                    </p:set>
                                    <p:anim calcmode="lin" valueType="num">
                                      <p:cBhvr additive="base">
                                        <p:cTn id="11" dur="500" fill="hold"/>
                                        <p:tgtEl>
                                          <p:spTgt spid="48132"/>
                                        </p:tgtEl>
                                        <p:attrNameLst>
                                          <p:attrName>ppt_x</p:attrName>
                                        </p:attrNameLst>
                                      </p:cBhvr>
                                      <p:tavLst>
                                        <p:tav tm="0">
                                          <p:val>
                                            <p:strVal val="#ppt_x"/>
                                          </p:val>
                                        </p:tav>
                                        <p:tav tm="100000">
                                          <p:val>
                                            <p:strVal val="#ppt_x"/>
                                          </p:val>
                                        </p:tav>
                                      </p:tavLst>
                                    </p:anim>
                                    <p:anim calcmode="lin" valueType="num">
                                      <p:cBhvr additive="base">
                                        <p:cTn id="12"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uk-UA" sz="2800" dirty="0">
                <a:solidFill>
                  <a:schemeClr val="accent1">
                    <a:satMod val="150000"/>
                  </a:schemeClr>
                </a:solidFill>
              </a:rPr>
              <a:t>Використані джерела:</a:t>
            </a:r>
            <a:endParaRPr lang="ru-RU" sz="2800" dirty="0">
              <a:solidFill>
                <a:schemeClr val="accent1">
                  <a:satMod val="150000"/>
                </a:schemeClr>
              </a:solidFill>
            </a:endParaRPr>
          </a:p>
        </p:txBody>
      </p:sp>
      <p:sp>
        <p:nvSpPr>
          <p:cNvPr id="22531" name="Rectangle 3"/>
          <p:cNvSpPr>
            <a:spLocks noGrp="1" noChangeArrowheads="1"/>
          </p:cNvSpPr>
          <p:nvPr>
            <p:ph idx="1"/>
          </p:nvPr>
        </p:nvSpPr>
        <p:spPr>
          <a:xfrm>
            <a:off x="323850" y="3068638"/>
            <a:ext cx="8229600" cy="2089150"/>
          </a:xfrm>
        </p:spPr>
        <p:txBody>
          <a:bodyPr/>
          <a:lstStyle/>
          <a:p>
            <a:pPr algn="just" eaLnBrk="1" hangingPunct="1"/>
            <a:r>
              <a:rPr lang="ru-RU" sz="1600" dirty="0" err="1" smtClean="0"/>
              <a:t>Куриляк</a:t>
            </a:r>
            <a:r>
              <a:rPr lang="ru-RU" sz="1600" dirty="0" smtClean="0"/>
              <a:t> В. Є. </a:t>
            </a:r>
            <a:r>
              <a:rPr lang="ru-RU" sz="1600" dirty="0" err="1" smtClean="0"/>
              <a:t>Міжнародний</a:t>
            </a:r>
            <a:r>
              <a:rPr lang="ru-RU" sz="1600" dirty="0" smtClean="0"/>
              <a:t> менеджмент [Текст] : </a:t>
            </a:r>
            <a:r>
              <a:rPr lang="ru-RU" sz="1600" dirty="0" err="1" smtClean="0"/>
              <a:t>навч</a:t>
            </a:r>
            <a:r>
              <a:rPr lang="ru-RU" sz="1600" dirty="0" smtClean="0"/>
              <a:t>. </a:t>
            </a:r>
            <a:r>
              <a:rPr lang="ru-RU" sz="1600" dirty="0" err="1" smtClean="0"/>
              <a:t>посіб</a:t>
            </a:r>
            <a:r>
              <a:rPr lang="ru-RU" sz="1600" dirty="0" smtClean="0"/>
              <a:t>. / В. Є. </a:t>
            </a:r>
            <a:r>
              <a:rPr lang="ru-RU" sz="1600" dirty="0" err="1" smtClean="0"/>
              <a:t>Куриляк</a:t>
            </a:r>
            <a:r>
              <a:rPr lang="ru-RU" sz="1600" dirty="0" smtClean="0"/>
              <a:t>. – </a:t>
            </a:r>
            <a:r>
              <a:rPr lang="ru-RU" sz="1600" dirty="0" err="1" smtClean="0"/>
              <a:t>Тернопіль</a:t>
            </a:r>
            <a:r>
              <a:rPr lang="ru-RU" sz="1600" dirty="0" smtClean="0"/>
              <a:t> : Карт-бланш, 2004. – 268 с.</a:t>
            </a:r>
          </a:p>
          <a:p>
            <a:pPr algn="just" eaLnBrk="1" hangingPunct="1"/>
            <a:r>
              <a:rPr lang="ru-RU" sz="1600" b="1" dirty="0" err="1" smtClean="0"/>
              <a:t>Статінова</a:t>
            </a:r>
            <a:r>
              <a:rPr lang="ru-RU" sz="1600" b="1" dirty="0" smtClean="0"/>
              <a:t> Н</a:t>
            </a:r>
            <a:r>
              <a:rPr lang="ru-RU" sz="1600" dirty="0" smtClean="0"/>
              <a:t>. </a:t>
            </a:r>
            <a:r>
              <a:rPr lang="ru-RU" sz="1600" b="1" dirty="0" smtClean="0"/>
              <a:t>П</a:t>
            </a:r>
            <a:r>
              <a:rPr lang="ru-RU" sz="1600" dirty="0" smtClean="0"/>
              <a:t>. </a:t>
            </a:r>
            <a:r>
              <a:rPr lang="ru-RU" sz="1600" b="1" dirty="0" err="1" smtClean="0"/>
              <a:t>Етика</a:t>
            </a:r>
            <a:r>
              <a:rPr lang="ru-RU" sz="1600" b="1" dirty="0" smtClean="0"/>
              <a:t> </a:t>
            </a:r>
            <a:r>
              <a:rPr lang="ru-RU" sz="1600" b="1" dirty="0" err="1" smtClean="0"/>
              <a:t>бізнесу</a:t>
            </a:r>
            <a:r>
              <a:rPr lang="ru-RU" sz="1600" dirty="0" smtClean="0"/>
              <a:t> : </a:t>
            </a:r>
            <a:r>
              <a:rPr lang="ru-RU" sz="1600" dirty="0" err="1" smtClean="0"/>
              <a:t>навч</a:t>
            </a:r>
            <a:r>
              <a:rPr lang="ru-RU" sz="1600" dirty="0" smtClean="0"/>
              <a:t>. </a:t>
            </a:r>
            <a:r>
              <a:rPr lang="ru-RU" sz="1600" dirty="0" err="1" smtClean="0"/>
              <a:t>посіб</a:t>
            </a:r>
            <a:r>
              <a:rPr lang="ru-RU" sz="1600" dirty="0" smtClean="0"/>
              <a:t>. / </a:t>
            </a:r>
            <a:r>
              <a:rPr lang="ru-RU" sz="1600" b="1" dirty="0" smtClean="0"/>
              <a:t>Н</a:t>
            </a:r>
            <a:r>
              <a:rPr lang="ru-RU" sz="1600" dirty="0" smtClean="0"/>
              <a:t>. </a:t>
            </a:r>
            <a:r>
              <a:rPr lang="ru-RU" sz="1600" b="1" dirty="0" smtClean="0"/>
              <a:t>П</a:t>
            </a:r>
            <a:r>
              <a:rPr lang="ru-RU" sz="1600" dirty="0" smtClean="0"/>
              <a:t>. </a:t>
            </a:r>
            <a:r>
              <a:rPr lang="ru-RU" sz="1600" b="1" dirty="0" err="1" smtClean="0"/>
              <a:t>Статінова</a:t>
            </a:r>
            <a:r>
              <a:rPr lang="ru-RU" sz="1600" dirty="0" smtClean="0"/>
              <a:t>, С. </a:t>
            </a:r>
            <a:r>
              <a:rPr lang="ru-RU" sz="1600" b="1" dirty="0" smtClean="0"/>
              <a:t>Г</a:t>
            </a:r>
            <a:r>
              <a:rPr lang="ru-RU" sz="1600" dirty="0" smtClean="0"/>
              <a:t>. </a:t>
            </a:r>
            <a:r>
              <a:rPr lang="ru-RU" sz="1600" b="1" dirty="0" smtClean="0"/>
              <a:t>Радченко</a:t>
            </a:r>
            <a:r>
              <a:rPr lang="ru-RU" sz="1600" dirty="0" smtClean="0"/>
              <a:t>; </a:t>
            </a:r>
            <a:r>
              <a:rPr lang="ru-RU" sz="1600" dirty="0" err="1" smtClean="0"/>
              <a:t>Київ</a:t>
            </a:r>
            <a:r>
              <a:rPr lang="ru-RU" sz="1600" dirty="0" smtClean="0"/>
              <a:t>. нац. торг.-</a:t>
            </a:r>
            <a:r>
              <a:rPr lang="ru-RU" sz="1600" dirty="0" err="1" smtClean="0"/>
              <a:t>екон</a:t>
            </a:r>
            <a:r>
              <a:rPr lang="ru-RU" sz="1600" dirty="0" smtClean="0"/>
              <a:t>. ун-т. - К., 2001. – 280 с.</a:t>
            </a:r>
          </a:p>
          <a:p>
            <a:pPr algn="just" eaLnBrk="1" hangingPunct="1"/>
            <a:r>
              <a:rPr lang="en-US" sz="1600" dirty="0" smtClean="0">
                <a:hlinkClick r:id="rId2"/>
              </a:rPr>
              <a:t>www</a:t>
            </a:r>
            <a:r>
              <a:rPr lang="uk-UA" sz="1600" dirty="0" smtClean="0">
                <a:hlinkClick r:id="rId2"/>
              </a:rPr>
              <a:t>.</a:t>
            </a:r>
            <a:r>
              <a:rPr lang="en-US" sz="1600" dirty="0" err="1" smtClean="0">
                <a:hlinkClick r:id="rId2"/>
              </a:rPr>
              <a:t>politik</a:t>
            </a:r>
            <a:r>
              <a:rPr lang="uk-UA" sz="1600" dirty="0" smtClean="0">
                <a:hlinkClick r:id="rId2"/>
              </a:rPr>
              <a:t>.</a:t>
            </a:r>
            <a:r>
              <a:rPr lang="en-US" sz="1600" dirty="0" smtClean="0">
                <a:hlinkClick r:id="rId2"/>
              </a:rPr>
              <a:t>org</a:t>
            </a:r>
            <a:r>
              <a:rPr lang="uk-UA" sz="1600" dirty="0" smtClean="0">
                <a:hlinkClick r:id="rId2"/>
              </a:rPr>
              <a:t>.</a:t>
            </a:r>
            <a:r>
              <a:rPr lang="en-US" sz="1600" dirty="0" err="1" smtClean="0">
                <a:hlinkClick r:id="rId2"/>
              </a:rPr>
              <a:t>ua</a:t>
            </a:r>
            <a:r>
              <a:rPr lang="ru-RU" sz="1600" dirty="0" smtClean="0"/>
              <a:t> </a:t>
            </a:r>
          </a:p>
          <a:p>
            <a:pPr algn="just" eaLnBrk="1" hangingPunct="1"/>
            <a:r>
              <a:rPr lang="en-US" sz="1600" dirty="0" smtClean="0"/>
              <a:t>www.etuket.com</a:t>
            </a:r>
            <a:endParaRPr lang="ru-RU"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 calcmode="lin" valueType="num">
                                      <p:cBhvr additive="base">
                                        <p:cTn id="1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 calcmode="lin" valueType="num">
                                      <p:cBhvr additive="base">
                                        <p:cTn id="2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1">
                                            <p:txEl>
                                              <p:pRg st="3" end="3"/>
                                            </p:txEl>
                                          </p:spTgt>
                                        </p:tgtEl>
                                        <p:attrNameLst>
                                          <p:attrName>style.visibility</p:attrName>
                                        </p:attrNameLst>
                                      </p:cBhvr>
                                      <p:to>
                                        <p:strVal val="visible"/>
                                      </p:to>
                                    </p:set>
                                    <p:anim calcmode="lin" valueType="num">
                                      <p:cBhvr additive="base">
                                        <p:cTn id="2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3059113" y="3067050"/>
            <a:ext cx="3546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uk-UA" sz="2800" dirty="0"/>
              <a:t>ДЯКУЮ ЗА УВАГУ!</a:t>
            </a:r>
            <a:endParaRPr lang="ru-RU" sz="2800" dirty="0"/>
          </a:p>
        </p:txBody>
      </p:sp>
      <p:sp>
        <p:nvSpPr>
          <p:cNvPr id="23555" name="TextBox 4"/>
          <p:cNvSpPr txBox="1">
            <a:spLocks noChangeArrowheads="1"/>
          </p:cNvSpPr>
          <p:nvPr/>
        </p:nvSpPr>
        <p:spPr bwMode="auto">
          <a:xfrm>
            <a:off x="4832350" y="483393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500" fill="hold"/>
                                        <p:tgtEl>
                                          <p:spTgt spid="23555"/>
                                        </p:tgtEl>
                                        <p:attrNameLst>
                                          <p:attrName>ppt_x</p:attrName>
                                        </p:attrNameLst>
                                      </p:cBhvr>
                                      <p:tavLst>
                                        <p:tav tm="0">
                                          <p:val>
                                            <p:strVal val="#ppt_x"/>
                                          </p:val>
                                        </p:tav>
                                        <p:tav tm="100000">
                                          <p:val>
                                            <p:strVal val="#ppt_x"/>
                                          </p:val>
                                        </p:tav>
                                      </p:tavLst>
                                    </p:anim>
                                    <p:anim calcmode="lin" valueType="num">
                                      <p:cBhvr additive="base">
                                        <p:cTn id="12"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457200" y="3429000"/>
            <a:ext cx="8229600" cy="2808288"/>
          </a:xfrm>
          <a:solidFill>
            <a:schemeClr val="bg1"/>
          </a:solidFill>
        </p:spPr>
        <p:txBody>
          <a:bodyPr/>
          <a:lstStyle/>
          <a:p>
            <a:pPr algn="just" eaLnBrk="1" hangingPunct="1">
              <a:lnSpc>
                <a:spcPct val="90000"/>
              </a:lnSpc>
            </a:pPr>
            <a:r>
              <a:rPr lang="uk-UA" sz="2000" dirty="0" smtClean="0">
                <a:solidFill>
                  <a:schemeClr val="tx2"/>
                </a:solidFill>
              </a:rPr>
              <a:t>Сучасний етикет успадковує звичаї практично всіх народів від сивої давнини  до наших днів. В основі своїй ці правила поведінки є загальними, оскільки їх дотримуються представники не тільки якогось конкретного суспільства, але й усіх соціально-політичних систем, що існують у сучасному світі. Народи кожної країни вносять в етикет свої доповнення, зумовлені суспільним ладом країни, специфікою її історичної будови, національними традиціями і звичаями.</a:t>
            </a:r>
            <a:endParaRPr lang="ru-RU" sz="2000" dirty="0" smtClean="0">
              <a:solidFill>
                <a:schemeClr val="tx2"/>
              </a:solidFill>
            </a:endParaRPr>
          </a:p>
        </p:txBody>
      </p:sp>
      <p:pic>
        <p:nvPicPr>
          <p:cNvPr id="9219"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88913"/>
            <a:ext cx="3671887"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843">
                                            <p:bg/>
                                          </p:spTgt>
                                        </p:tgtEl>
                                        <p:attrNameLst>
                                          <p:attrName>style.visibility</p:attrName>
                                        </p:attrNameLst>
                                      </p:cBhvr>
                                      <p:to>
                                        <p:strVal val="visible"/>
                                      </p:to>
                                    </p:set>
                                    <p:anim calcmode="lin" valueType="num">
                                      <p:cBhvr additive="base">
                                        <p:cTn id="11" dur="500" fill="hold"/>
                                        <p:tgtEl>
                                          <p:spTgt spid="3584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fontAlgn="auto" hangingPunct="1">
              <a:spcAft>
                <a:spcPts val="0"/>
              </a:spcAft>
              <a:defRPr/>
            </a:pPr>
            <a:r>
              <a:rPr lang="uk-UA" sz="2800" dirty="0" smtClean="0">
                <a:solidFill>
                  <a:schemeClr val="accent1">
                    <a:satMod val="150000"/>
                  </a:schemeClr>
                </a:solidFill>
              </a:rPr>
              <a:t> Болгарія</a:t>
            </a:r>
            <a:endParaRPr lang="ru-RU" sz="2800" dirty="0">
              <a:solidFill>
                <a:schemeClr val="accent1">
                  <a:satMod val="150000"/>
                </a:schemeClr>
              </a:solidFill>
            </a:endParaRPr>
          </a:p>
        </p:txBody>
      </p:sp>
      <p:sp>
        <p:nvSpPr>
          <p:cNvPr id="36867" name="Rectangle 3"/>
          <p:cNvSpPr>
            <a:spLocks noGrp="1" noChangeArrowheads="1"/>
          </p:cNvSpPr>
          <p:nvPr>
            <p:ph idx="1"/>
          </p:nvPr>
        </p:nvSpPr>
        <p:spPr>
          <a:xfrm>
            <a:off x="395288" y="1268413"/>
            <a:ext cx="8497887" cy="5589587"/>
          </a:xfrm>
        </p:spPr>
        <p:txBody>
          <a:bodyPr rtlCol="0">
            <a:normAutofit fontScale="32500" lnSpcReduction="20000"/>
          </a:bodyPr>
          <a:lstStyle/>
          <a:p>
            <a:pPr marL="438912" indent="-320040" eaLnBrk="1" fontAlgn="auto" hangingPunct="1">
              <a:lnSpc>
                <a:spcPct val="120000"/>
              </a:lnSpc>
              <a:spcBef>
                <a:spcPts val="0"/>
              </a:spcBef>
              <a:spcAft>
                <a:spcPts val="0"/>
              </a:spcAft>
              <a:buFont typeface="Wingdings 2"/>
              <a:buChar char=""/>
              <a:defRPr/>
            </a:pPr>
            <a:r>
              <a:rPr lang="uk-UA" sz="2800" dirty="0" smtClean="0"/>
              <a:t/>
            </a:r>
            <a:br>
              <a:rPr lang="uk-UA" sz="2800" dirty="0" smtClean="0"/>
            </a:br>
            <a:endParaRPr lang="uk-UA" sz="4800" dirty="0"/>
          </a:p>
          <a:p>
            <a:pPr marL="438912" indent="-320040" eaLnBrk="1" fontAlgn="auto" hangingPunct="1">
              <a:lnSpc>
                <a:spcPct val="120000"/>
              </a:lnSpc>
              <a:spcBef>
                <a:spcPts val="0"/>
              </a:spcBef>
              <a:spcAft>
                <a:spcPts val="0"/>
              </a:spcAft>
              <a:buFont typeface="Wingdings 2"/>
              <a:buChar char=""/>
              <a:defRPr/>
            </a:pPr>
            <a:r>
              <a:rPr lang="uk-UA" sz="4800" dirty="0" smtClean="0"/>
              <a:t>   </a:t>
            </a:r>
            <a:r>
              <a:rPr lang="uk-UA" sz="5600" dirty="0" smtClean="0"/>
              <a:t>Болгарія - улюблене місце відпочинку багатьох європейців.  Які правила етикету прийняті в Болгарії? Назвемо деякі.</a:t>
            </a:r>
            <a:br>
              <a:rPr lang="uk-UA" sz="5600" dirty="0" smtClean="0"/>
            </a:br>
            <a:r>
              <a:rPr lang="uk-UA" sz="5600" dirty="0" smtClean="0"/>
              <a:t>   У березні ділові партнери дарують один одному маленькі червоно-білі талісмани. Одягаються болгарські бізнесмени найчастіше офіційно. А на переговорах швидко з'ясовується, наскільки вони балакучі. Німецьку та англійську розуміють не скрізь, тому варто вдаватися до послуг перекладачів. Усні договори потрібно швидко переносити на папір, причому так, щоб у формулюваннях не було ніяких лазівок.</a:t>
            </a:r>
            <a:br>
              <a:rPr lang="uk-UA" sz="5600" dirty="0" smtClean="0"/>
            </a:br>
            <a:r>
              <a:rPr lang="uk-UA" sz="5600" dirty="0" smtClean="0"/>
              <a:t>       У Болгарії кивання головою означає «ні», а погойдування – «так». Так що похитування головою буде сприйматися як схвалення. У розмовах краще не торкатися комунізму й релігійних тем (у країні живуть православні, мусульмани, </a:t>
            </a:r>
            <a:r>
              <a:rPr lang="uk-UA" sz="5600" dirty="0" err="1" smtClean="0"/>
              <a:t>сінті</a:t>
            </a:r>
            <a:r>
              <a:rPr lang="uk-UA" sz="5600" dirty="0" smtClean="0"/>
              <a:t> та </a:t>
            </a:r>
            <a:r>
              <a:rPr lang="uk-UA" sz="5600" dirty="0" err="1" smtClean="0"/>
              <a:t>роми</a:t>
            </a:r>
            <a:r>
              <a:rPr lang="uk-UA" sz="5600" dirty="0" smtClean="0"/>
              <a:t>).</a:t>
            </a:r>
            <a:br>
              <a:rPr lang="uk-UA" sz="5600" dirty="0" smtClean="0"/>
            </a:br>
            <a:r>
              <a:rPr lang="uk-UA" sz="5600" dirty="0" smtClean="0"/>
              <a:t>Маленький словничок:</a:t>
            </a:r>
            <a:br>
              <a:rPr lang="uk-UA" sz="5600" dirty="0" smtClean="0"/>
            </a:br>
            <a:r>
              <a:rPr lang="uk-UA" sz="5600" dirty="0" smtClean="0"/>
              <a:t>Добрий день - </a:t>
            </a:r>
            <a:r>
              <a:rPr lang="uk-UA" sz="5600" dirty="0" err="1" smtClean="0"/>
              <a:t>Доб'р</a:t>
            </a:r>
            <a:r>
              <a:rPr lang="uk-UA" sz="5600" dirty="0" smtClean="0"/>
              <a:t> ден</a:t>
            </a:r>
            <a:br>
              <a:rPr lang="uk-UA" sz="5600" dirty="0" smtClean="0"/>
            </a:br>
            <a:r>
              <a:rPr lang="uk-UA" sz="5600" dirty="0" smtClean="0"/>
              <a:t>Спасибі - Завдяки</a:t>
            </a:r>
            <a:br>
              <a:rPr lang="uk-UA" sz="5600" dirty="0" smtClean="0"/>
            </a:br>
            <a:r>
              <a:rPr lang="uk-UA" sz="5600" dirty="0" smtClean="0"/>
              <a:t>Будь ласка - Моля</a:t>
            </a:r>
            <a:br>
              <a:rPr lang="uk-UA" sz="5600" dirty="0" smtClean="0"/>
            </a:br>
            <a:r>
              <a:rPr lang="uk-UA" sz="5600" dirty="0" smtClean="0"/>
              <a:t>До побачення - </a:t>
            </a:r>
            <a:r>
              <a:rPr lang="uk-UA" sz="5600" dirty="0" err="1" smtClean="0"/>
              <a:t>Довіждане</a:t>
            </a:r>
            <a:endParaRPr lang="ru-RU" sz="5600" dirty="0"/>
          </a:p>
        </p:txBody>
      </p:sp>
      <p:pic>
        <p:nvPicPr>
          <p:cNvPr id="10244" name="Рисунок 8" descr="bulgaria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868863"/>
            <a:ext cx="356393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additive="base">
                                        <p:cTn id="17" dur="500" fill="hold"/>
                                        <p:tgtEl>
                                          <p:spTgt spid="10244"/>
                                        </p:tgtEl>
                                        <p:attrNameLst>
                                          <p:attrName>ppt_x</p:attrName>
                                        </p:attrNameLst>
                                      </p:cBhvr>
                                      <p:tavLst>
                                        <p:tav tm="0">
                                          <p:val>
                                            <p:strVal val="#ppt_x"/>
                                          </p:val>
                                        </p:tav>
                                        <p:tav tm="100000">
                                          <p:val>
                                            <p:strVal val="#ppt_x"/>
                                          </p:val>
                                        </p:tav>
                                      </p:tavLst>
                                    </p:anim>
                                    <p:anim calcmode="lin" valueType="num">
                                      <p:cBhvr additive="base">
                                        <p:cTn id="1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1412875"/>
            <a:ext cx="8229600" cy="5184775"/>
          </a:xfrm>
          <a:solidFill>
            <a:schemeClr val="bg1"/>
          </a:solidFill>
        </p:spPr>
        <p:txBody>
          <a:bodyPr/>
          <a:lstStyle/>
          <a:p>
            <a:pPr eaLnBrk="1" hangingPunct="1">
              <a:lnSpc>
                <a:spcPct val="80000"/>
              </a:lnSpc>
            </a:pPr>
            <a:endParaRPr lang="uk-UA" sz="2000" dirty="0" smtClean="0"/>
          </a:p>
          <a:p>
            <a:pPr eaLnBrk="1" hangingPunct="1">
              <a:lnSpc>
                <a:spcPct val="80000"/>
              </a:lnSpc>
            </a:pPr>
            <a:endParaRPr lang="uk-UA" sz="2000" dirty="0" smtClean="0"/>
          </a:p>
          <a:p>
            <a:pPr eaLnBrk="1" hangingPunct="1">
              <a:lnSpc>
                <a:spcPct val="80000"/>
              </a:lnSpc>
            </a:pPr>
            <a:endParaRPr lang="uk-UA" sz="2000" dirty="0" smtClean="0"/>
          </a:p>
          <a:p>
            <a:pPr eaLnBrk="1" hangingPunct="1">
              <a:lnSpc>
                <a:spcPct val="80000"/>
              </a:lnSpc>
            </a:pPr>
            <a:r>
              <a:rPr lang="uk-UA" sz="2000" dirty="0" smtClean="0"/>
              <a:t>  Північноамериканська ділова культура порівняно молода, але вже багатьма дослідниками, діловими людьми відмічено її особливості, подібні до рис національного характеру: орієнтація на індивідуалізм у людських стосунках, на сильну особистість у практичній діяльності, а звідси –  прагнення до одноосібних рішень. </a:t>
            </a:r>
          </a:p>
          <a:p>
            <a:pPr eaLnBrk="1" hangingPunct="1">
              <a:lnSpc>
                <a:spcPct val="80000"/>
              </a:lnSpc>
              <a:buFont typeface="Wingdings" pitchFamily="2" charset="2"/>
              <a:buNone/>
            </a:pPr>
            <a:endParaRPr lang="uk-UA" sz="2000" dirty="0" smtClean="0"/>
          </a:p>
          <a:p>
            <a:pPr eaLnBrk="1" hangingPunct="1">
              <a:lnSpc>
                <a:spcPct val="80000"/>
              </a:lnSpc>
              <a:buFont typeface="Wingdings" pitchFamily="2" charset="2"/>
              <a:buNone/>
            </a:pPr>
            <a:r>
              <a:rPr lang="uk-UA" sz="2000" dirty="0" smtClean="0"/>
              <a:t>         Американських бізнесменів відрізняє:</a:t>
            </a:r>
          </a:p>
          <a:p>
            <a:pPr eaLnBrk="1" hangingPunct="1">
              <a:lnSpc>
                <a:spcPct val="80000"/>
              </a:lnSpc>
            </a:pPr>
            <a:r>
              <a:rPr lang="uk-UA" sz="2000" dirty="0" smtClean="0"/>
              <a:t>висока ділова активність;</a:t>
            </a:r>
          </a:p>
          <a:p>
            <a:pPr eaLnBrk="1" hangingPunct="1">
              <a:lnSpc>
                <a:spcPct val="80000"/>
              </a:lnSpc>
            </a:pPr>
            <a:r>
              <a:rPr lang="uk-UA" sz="2000" dirty="0" smtClean="0"/>
              <a:t>великі здібності в боротьбі за прибуток;</a:t>
            </a:r>
          </a:p>
          <a:p>
            <a:pPr eaLnBrk="1" hangingPunct="1">
              <a:lnSpc>
                <a:spcPct val="80000"/>
              </a:lnSpc>
            </a:pPr>
            <a:r>
              <a:rPr lang="uk-UA" sz="2000" dirty="0" smtClean="0"/>
              <a:t>прагненням затвердити свою перевагу;</a:t>
            </a:r>
          </a:p>
          <a:p>
            <a:pPr eaLnBrk="1" hangingPunct="1">
              <a:lnSpc>
                <a:spcPct val="80000"/>
              </a:lnSpc>
            </a:pPr>
            <a:r>
              <a:rPr lang="uk-UA" sz="2000" dirty="0" smtClean="0"/>
              <a:t>виняткова впевненість у собі;</a:t>
            </a:r>
          </a:p>
          <a:p>
            <a:pPr eaLnBrk="1" hangingPunct="1">
              <a:lnSpc>
                <a:spcPct val="80000"/>
              </a:lnSpc>
            </a:pPr>
            <a:r>
              <a:rPr lang="uk-UA" sz="2000" dirty="0" smtClean="0"/>
              <a:t>стійкість; </a:t>
            </a:r>
          </a:p>
          <a:p>
            <a:pPr eaLnBrk="1" hangingPunct="1">
              <a:lnSpc>
                <a:spcPct val="80000"/>
              </a:lnSpc>
            </a:pPr>
            <a:r>
              <a:rPr lang="uk-UA" sz="2000" dirty="0" smtClean="0"/>
              <a:t>схильність до ризику.</a:t>
            </a:r>
          </a:p>
          <a:p>
            <a:pPr eaLnBrk="1" hangingPunct="1">
              <a:lnSpc>
                <a:spcPct val="80000"/>
              </a:lnSpc>
              <a:buFont typeface="Wingdings" pitchFamily="2" charset="2"/>
              <a:buNone/>
            </a:pPr>
            <a:endParaRPr lang="uk-UA" sz="2000" dirty="0" smtClean="0"/>
          </a:p>
          <a:p>
            <a:pPr algn="just" eaLnBrk="1" hangingPunct="1">
              <a:lnSpc>
                <a:spcPct val="80000"/>
              </a:lnSpc>
              <a:buFont typeface="Wingdings" pitchFamily="2" charset="2"/>
              <a:buNone/>
            </a:pPr>
            <a:r>
              <a:rPr lang="uk-UA" sz="2000" dirty="0" smtClean="0"/>
              <a:t>        У ділових стосунках на виробництві домінує беззаперечне підпорядкування  й жорстка дисципліна. </a:t>
            </a:r>
            <a:endParaRPr lang="ru-RU"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anim calcmode="lin" valueType="num">
                                      <p:cBhvr additive="base">
                                        <p:cTn id="7" dur="500" fill="hold"/>
                                        <p:tgtEl>
                                          <p:spTgt spid="3789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 calcmode="lin" valueType="num">
                                      <p:cBhvr additive="base">
                                        <p:cTn id="13"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anim calcmode="lin" valueType="num">
                                      <p:cBhvr additive="base">
                                        <p:cTn id="19"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1">
                                            <p:txEl>
                                              <p:pRg st="6" end="6"/>
                                            </p:txEl>
                                          </p:spTgt>
                                        </p:tgtEl>
                                        <p:attrNameLst>
                                          <p:attrName>style.visibility</p:attrName>
                                        </p:attrNameLst>
                                      </p:cBhvr>
                                      <p:to>
                                        <p:strVal val="visible"/>
                                      </p:to>
                                    </p:set>
                                    <p:anim calcmode="lin" valueType="num">
                                      <p:cBhvr additive="base">
                                        <p:cTn id="25" dur="500" fill="hold"/>
                                        <p:tgtEl>
                                          <p:spTgt spid="3789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891">
                                            <p:txEl>
                                              <p:pRg st="7" end="7"/>
                                            </p:txEl>
                                          </p:spTgt>
                                        </p:tgtEl>
                                        <p:attrNameLst>
                                          <p:attrName>style.visibility</p:attrName>
                                        </p:attrNameLst>
                                      </p:cBhvr>
                                      <p:to>
                                        <p:strVal val="visible"/>
                                      </p:to>
                                    </p:set>
                                    <p:anim calcmode="lin" valueType="num">
                                      <p:cBhvr additive="base">
                                        <p:cTn id="31"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891">
                                            <p:txEl>
                                              <p:pRg st="8" end="8"/>
                                            </p:txEl>
                                          </p:spTgt>
                                        </p:tgtEl>
                                        <p:attrNameLst>
                                          <p:attrName>style.visibility</p:attrName>
                                        </p:attrNameLst>
                                      </p:cBhvr>
                                      <p:to>
                                        <p:strVal val="visible"/>
                                      </p:to>
                                    </p:set>
                                    <p:anim calcmode="lin" valueType="num">
                                      <p:cBhvr additive="base">
                                        <p:cTn id="37" dur="500" fill="hold"/>
                                        <p:tgtEl>
                                          <p:spTgt spid="3789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891">
                                            <p:txEl>
                                              <p:pRg st="9" end="9"/>
                                            </p:txEl>
                                          </p:spTgt>
                                        </p:tgtEl>
                                        <p:attrNameLst>
                                          <p:attrName>style.visibility</p:attrName>
                                        </p:attrNameLst>
                                      </p:cBhvr>
                                      <p:to>
                                        <p:strVal val="visible"/>
                                      </p:to>
                                    </p:set>
                                    <p:anim calcmode="lin" valueType="num">
                                      <p:cBhvr additive="base">
                                        <p:cTn id="43" dur="500" fill="hold"/>
                                        <p:tgtEl>
                                          <p:spTgt spid="37891">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78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891">
                                            <p:txEl>
                                              <p:pRg st="10" end="10"/>
                                            </p:txEl>
                                          </p:spTgt>
                                        </p:tgtEl>
                                        <p:attrNameLst>
                                          <p:attrName>style.visibility</p:attrName>
                                        </p:attrNameLst>
                                      </p:cBhvr>
                                      <p:to>
                                        <p:strVal val="visible"/>
                                      </p:to>
                                    </p:set>
                                    <p:anim calcmode="lin" valueType="num">
                                      <p:cBhvr additive="base">
                                        <p:cTn id="49" dur="500" fill="hold"/>
                                        <p:tgtEl>
                                          <p:spTgt spid="3789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8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7891">
                                            <p:txEl>
                                              <p:pRg st="11" end="11"/>
                                            </p:txEl>
                                          </p:spTgt>
                                        </p:tgtEl>
                                        <p:attrNameLst>
                                          <p:attrName>style.visibility</p:attrName>
                                        </p:attrNameLst>
                                      </p:cBhvr>
                                      <p:to>
                                        <p:strVal val="visible"/>
                                      </p:to>
                                    </p:set>
                                    <p:anim calcmode="lin" valueType="num">
                                      <p:cBhvr additive="base">
                                        <p:cTn id="55" dur="500" fill="hold"/>
                                        <p:tgtEl>
                                          <p:spTgt spid="3789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89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7891">
                                            <p:txEl>
                                              <p:pRg st="13" end="13"/>
                                            </p:txEl>
                                          </p:spTgt>
                                        </p:tgtEl>
                                        <p:attrNameLst>
                                          <p:attrName>style.visibility</p:attrName>
                                        </p:attrNameLst>
                                      </p:cBhvr>
                                      <p:to>
                                        <p:strVal val="visible"/>
                                      </p:to>
                                    </p:set>
                                    <p:anim calcmode="lin" valueType="num">
                                      <p:cBhvr additive="base">
                                        <p:cTn id="61" dur="500" fill="hold"/>
                                        <p:tgtEl>
                                          <p:spTgt spid="37891">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89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buFont typeface="Arial" pitchFamily="34" charset="0"/>
              <a:buChar char="•"/>
              <a:defRPr/>
            </a:pPr>
            <a:r>
              <a:rPr lang="uk-UA" sz="2800" dirty="0" smtClean="0">
                <a:solidFill>
                  <a:schemeClr val="accent1">
                    <a:satMod val="150000"/>
                  </a:schemeClr>
                </a:solidFill>
              </a:rPr>
              <a:t>Американцям властиві:</a:t>
            </a:r>
            <a:endParaRPr lang="ru-RU" dirty="0">
              <a:solidFill>
                <a:schemeClr val="accent1">
                  <a:satMod val="150000"/>
                </a:schemeClr>
              </a:solidFill>
            </a:endParaRPr>
          </a:p>
        </p:txBody>
      </p:sp>
      <p:sp>
        <p:nvSpPr>
          <p:cNvPr id="38915" name="Rectangle 3"/>
          <p:cNvSpPr>
            <a:spLocks noGrp="1" noChangeArrowheads="1"/>
          </p:cNvSpPr>
          <p:nvPr>
            <p:ph idx="1"/>
          </p:nvPr>
        </p:nvSpPr>
        <p:spPr>
          <a:xfrm>
            <a:off x="323850" y="1916113"/>
            <a:ext cx="8229600" cy="4646612"/>
          </a:xfrm>
        </p:spPr>
        <p:txBody>
          <a:bodyPr/>
          <a:lstStyle/>
          <a:p>
            <a:pPr algn="just" eaLnBrk="1" hangingPunct="1">
              <a:defRPr/>
            </a:pPr>
            <a:r>
              <a:rPr lang="uk-UA" sz="2000" dirty="0" smtClean="0"/>
              <a:t>прагнення обговорити </a:t>
            </a:r>
            <a:r>
              <a:rPr lang="ru-RU" sz="2000" dirty="0" smtClean="0"/>
              <a:t>не </a:t>
            </a:r>
            <a:r>
              <a:rPr lang="uk-UA" sz="2000" dirty="0" smtClean="0"/>
              <a:t>тільки загальні підходи</a:t>
            </a:r>
            <a:r>
              <a:rPr lang="ru-RU" sz="2000" dirty="0" smtClean="0"/>
              <a:t>, </a:t>
            </a:r>
            <a:r>
              <a:rPr lang="uk-UA" sz="2000" dirty="0" smtClean="0"/>
              <a:t>але й деталі</a:t>
            </a:r>
            <a:r>
              <a:rPr lang="ru-RU" sz="2000" dirty="0" smtClean="0"/>
              <a:t>, </a:t>
            </a:r>
            <a:r>
              <a:rPr lang="uk-UA" sz="2000" dirty="0" err="1" smtClean="0"/>
              <a:t>пов</a:t>
            </a:r>
            <a:r>
              <a:rPr lang="ru-RU" sz="2000" dirty="0" smtClean="0"/>
              <a:t>’</a:t>
            </a:r>
            <a:r>
              <a:rPr lang="uk-UA" sz="2000" dirty="0" err="1" smtClean="0"/>
              <a:t>язані</a:t>
            </a:r>
            <a:r>
              <a:rPr lang="uk-UA" sz="2000" dirty="0" smtClean="0"/>
              <a:t> з реалізацією домовленостей;</a:t>
            </a:r>
          </a:p>
          <a:p>
            <a:pPr marL="119062" indent="0" eaLnBrk="1" hangingPunct="1">
              <a:buFont typeface="Wingdings 2" pitchFamily="18" charset="2"/>
              <a:buNone/>
              <a:defRPr/>
            </a:pPr>
            <a:r>
              <a:rPr lang="ru-RU" sz="2000" dirty="0" smtClean="0"/>
              <a:t> </a:t>
            </a:r>
          </a:p>
          <a:p>
            <a:pPr eaLnBrk="1" hangingPunct="1">
              <a:defRPr/>
            </a:pPr>
            <a:r>
              <a:rPr lang="ru-RU" sz="2000" dirty="0" smtClean="0"/>
              <a:t>не </a:t>
            </a:r>
            <a:r>
              <a:rPr lang="uk-UA" sz="2000" dirty="0" smtClean="0"/>
              <a:t>дуже офіційна атмосфера</a:t>
            </a:r>
            <a:r>
              <a:rPr lang="ru-RU" sz="2000" dirty="0" smtClean="0"/>
              <a:t>, </a:t>
            </a:r>
            <a:r>
              <a:rPr lang="uk-UA" sz="2000" dirty="0" smtClean="0"/>
              <a:t>відкритість;</a:t>
            </a:r>
            <a:r>
              <a:rPr lang="ru-RU" sz="2000" dirty="0" smtClean="0"/>
              <a:t> </a:t>
            </a:r>
          </a:p>
          <a:p>
            <a:pPr eaLnBrk="1" hangingPunct="1">
              <a:defRPr/>
            </a:pPr>
            <a:endParaRPr lang="uk-UA" sz="2000" dirty="0"/>
          </a:p>
          <a:p>
            <a:pPr eaLnBrk="1" hangingPunct="1">
              <a:defRPr/>
            </a:pPr>
            <a:r>
              <a:rPr lang="uk-UA" sz="2000" dirty="0" smtClean="0"/>
              <a:t> егоцентризм;</a:t>
            </a:r>
            <a:endParaRPr lang="ru-RU" sz="2000" dirty="0" smtClean="0"/>
          </a:p>
          <a:p>
            <a:pPr marL="119062" indent="0" eaLnBrk="1" hangingPunct="1">
              <a:buFont typeface="Wingdings 2" pitchFamily="18" charset="2"/>
              <a:buNone/>
              <a:defRPr/>
            </a:pPr>
            <a:endParaRPr lang="uk-UA" sz="2000" dirty="0" smtClean="0"/>
          </a:p>
          <a:p>
            <a:pPr eaLnBrk="1" hangingPunct="1">
              <a:defRPr/>
            </a:pPr>
            <a:r>
              <a:rPr lang="uk-UA" sz="2000" dirty="0" smtClean="0"/>
              <a:t>високий професіоналізм.</a:t>
            </a:r>
          </a:p>
          <a:p>
            <a:pPr eaLnBrk="1" hangingPunct="1">
              <a:defRPr/>
            </a:pPr>
            <a:endParaRPr lang="ru-RU"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 calcmode="lin" valueType="num">
                                      <p:cBhvr additive="base">
                                        <p:cTn id="11"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 calcmode="lin" valueType="num">
                                      <p:cBhvr additive="base">
                                        <p:cTn id="17"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 calcmode="lin" valueType="num">
                                      <p:cBhvr additive="base">
                                        <p:cTn id="23"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915">
                                            <p:txEl>
                                              <p:pRg st="4" end="4"/>
                                            </p:txEl>
                                          </p:spTgt>
                                        </p:tgtEl>
                                        <p:attrNameLst>
                                          <p:attrName>style.visibility</p:attrName>
                                        </p:attrNameLst>
                                      </p:cBhvr>
                                      <p:to>
                                        <p:strVal val="visible"/>
                                      </p:to>
                                    </p:set>
                                    <p:anim calcmode="lin" valueType="num">
                                      <p:cBhvr additive="base">
                                        <p:cTn id="29"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8915">
                                            <p:txEl>
                                              <p:pRg st="6" end="6"/>
                                            </p:txEl>
                                          </p:spTgt>
                                        </p:tgtEl>
                                        <p:attrNameLst>
                                          <p:attrName>style.visibility</p:attrName>
                                        </p:attrNameLst>
                                      </p:cBhvr>
                                      <p:to>
                                        <p:strVal val="visible"/>
                                      </p:to>
                                    </p:set>
                                    <p:anim calcmode="lin" valueType="num">
                                      <p:cBhvr additive="base">
                                        <p:cTn id="35"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4500563" cy="765175"/>
          </a:xfrm>
        </p:spPr>
        <p:txBody>
          <a:bodyPr/>
          <a:lstStyle/>
          <a:p>
            <a:pPr eaLnBrk="1" fontAlgn="auto" hangingPunct="1">
              <a:spcAft>
                <a:spcPts val="0"/>
              </a:spcAft>
              <a:defRPr/>
            </a:pPr>
            <a:r>
              <a:rPr lang="uk-UA" sz="2400" i="1">
                <a:solidFill>
                  <a:schemeClr val="accent1">
                    <a:satMod val="150000"/>
                  </a:schemeClr>
                </a:solidFill>
              </a:rPr>
              <a:t>Європейська ділова культура</a:t>
            </a:r>
            <a:endParaRPr lang="ru-RU" sz="2400" i="1">
              <a:solidFill>
                <a:schemeClr val="accent1">
                  <a:satMod val="150000"/>
                </a:schemeClr>
              </a:solidFill>
            </a:endParaRPr>
          </a:p>
        </p:txBody>
      </p:sp>
      <p:sp>
        <p:nvSpPr>
          <p:cNvPr id="13315" name="Rectangle 3"/>
          <p:cNvSpPr>
            <a:spLocks noGrp="1" noChangeArrowheads="1"/>
          </p:cNvSpPr>
          <p:nvPr>
            <p:ph idx="1"/>
          </p:nvPr>
        </p:nvSpPr>
        <p:spPr>
          <a:xfrm>
            <a:off x="395288" y="1412875"/>
            <a:ext cx="4968875" cy="5222875"/>
          </a:xfrm>
        </p:spPr>
        <p:txBody>
          <a:bodyPr/>
          <a:lstStyle/>
          <a:p>
            <a:pPr eaLnBrk="1" hangingPunct="1">
              <a:buFont typeface="Wingdings" pitchFamily="2" charset="2"/>
              <a:buNone/>
            </a:pPr>
            <a:endParaRPr lang="uk-UA" sz="2000" dirty="0" smtClean="0"/>
          </a:p>
          <a:p>
            <a:pPr eaLnBrk="1" hangingPunct="1">
              <a:buFont typeface="Wingdings" pitchFamily="2" charset="2"/>
              <a:buNone/>
            </a:pPr>
            <a:r>
              <a:rPr lang="uk-UA" sz="2000" dirty="0" smtClean="0"/>
              <a:t>Характерні риси німецької ділової культури:</a:t>
            </a:r>
          </a:p>
          <a:p>
            <a:pPr eaLnBrk="1" hangingPunct="1"/>
            <a:r>
              <a:rPr lang="uk-UA" sz="2000" dirty="0" smtClean="0"/>
              <a:t>прагнення до порядку;</a:t>
            </a:r>
            <a:r>
              <a:rPr lang="ru-RU" sz="2000" dirty="0" smtClean="0"/>
              <a:t> </a:t>
            </a:r>
          </a:p>
          <a:p>
            <a:pPr eaLnBrk="1" hangingPunct="1"/>
            <a:r>
              <a:rPr lang="uk-UA" sz="2000" dirty="0" smtClean="0"/>
              <a:t>дисциплінованість;</a:t>
            </a:r>
            <a:r>
              <a:rPr lang="ru-RU" sz="2000" dirty="0" smtClean="0"/>
              <a:t> </a:t>
            </a:r>
          </a:p>
          <a:p>
            <a:pPr eaLnBrk="1" hangingPunct="1"/>
            <a:r>
              <a:rPr lang="uk-UA" sz="2000" dirty="0" smtClean="0"/>
              <a:t>пунктуальність;</a:t>
            </a:r>
            <a:r>
              <a:rPr lang="ru-RU" sz="2000" dirty="0" smtClean="0"/>
              <a:t> </a:t>
            </a:r>
          </a:p>
          <a:p>
            <a:pPr eaLnBrk="1" hangingPunct="1"/>
            <a:r>
              <a:rPr lang="uk-UA" sz="2000" dirty="0" smtClean="0"/>
              <a:t>ощадливість;</a:t>
            </a:r>
            <a:r>
              <a:rPr lang="ru-RU" sz="2000" dirty="0" smtClean="0"/>
              <a:t> </a:t>
            </a:r>
          </a:p>
          <a:p>
            <a:pPr eaLnBrk="1" hangingPunct="1"/>
            <a:r>
              <a:rPr lang="uk-UA" sz="2000" dirty="0" smtClean="0"/>
              <a:t> звичка широко застосовувати цифри</a:t>
            </a:r>
            <a:r>
              <a:rPr lang="ru-RU" sz="2000" dirty="0" smtClean="0"/>
              <a:t>, </a:t>
            </a:r>
            <a:r>
              <a:rPr lang="uk-UA" sz="2000" dirty="0" smtClean="0"/>
              <a:t>схеми, діаграми;</a:t>
            </a:r>
            <a:r>
              <a:rPr lang="ru-RU" sz="2000" dirty="0" smtClean="0"/>
              <a:t> </a:t>
            </a:r>
          </a:p>
          <a:p>
            <a:pPr eaLnBrk="1" hangingPunct="1"/>
            <a:r>
              <a:rPr lang="ru-RU" sz="2000" dirty="0" err="1" smtClean="0"/>
              <a:t>точність</a:t>
            </a:r>
            <a:r>
              <a:rPr lang="ru-RU" sz="2000" dirty="0" smtClean="0"/>
              <a:t> і </a:t>
            </a:r>
            <a:r>
              <a:rPr lang="ru-RU" sz="2000" dirty="0" err="1" smtClean="0"/>
              <a:t>лаконічність</a:t>
            </a:r>
            <a:r>
              <a:rPr lang="ru-RU" sz="2000" dirty="0" smtClean="0"/>
              <a:t> у в</a:t>
            </a:r>
            <a:r>
              <a:rPr lang="uk-UA" sz="2000" dirty="0" err="1" smtClean="0"/>
              <a:t>икладі</a:t>
            </a:r>
            <a:r>
              <a:rPr lang="uk-UA" sz="2000" dirty="0" smtClean="0"/>
              <a:t> фактів;</a:t>
            </a:r>
            <a:r>
              <a:rPr lang="ru-RU" dirty="0" smtClean="0"/>
              <a:t> </a:t>
            </a:r>
          </a:p>
          <a:p>
            <a:pPr eaLnBrk="1" hangingPunct="1"/>
            <a:r>
              <a:rPr lang="uk-UA" sz="2000" dirty="0" smtClean="0"/>
              <a:t>чесність і прямота.</a:t>
            </a:r>
            <a:endParaRPr lang="ru-RU" sz="2000" dirty="0" smtClean="0"/>
          </a:p>
        </p:txBody>
      </p:sp>
      <p:pic>
        <p:nvPicPr>
          <p:cNvPr id="39940" name="Picture 4" descr="не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938"/>
                                        </p:tgtEl>
                                        <p:attrNameLst>
                                          <p:attrName>style.visibility</p:attrName>
                                        </p:attrNameLst>
                                      </p:cBhvr>
                                      <p:to>
                                        <p:strVal val="visible"/>
                                      </p:to>
                                    </p:set>
                                    <p:anim calcmode="lin" valueType="num">
                                      <p:cBhvr additive="base">
                                        <p:cTn id="11" dur="500" fill="hold"/>
                                        <p:tgtEl>
                                          <p:spTgt spid="39938"/>
                                        </p:tgtEl>
                                        <p:attrNameLst>
                                          <p:attrName>ppt_x</p:attrName>
                                        </p:attrNameLst>
                                      </p:cBhvr>
                                      <p:tavLst>
                                        <p:tav tm="0">
                                          <p:val>
                                            <p:strVal val="#ppt_x"/>
                                          </p:val>
                                        </p:tav>
                                        <p:tav tm="100000">
                                          <p:val>
                                            <p:strVal val="#ppt_x"/>
                                          </p:val>
                                        </p:tav>
                                      </p:tavLst>
                                    </p:anim>
                                    <p:anim calcmode="lin" valueType="num">
                                      <p:cBhvr additive="base">
                                        <p:cTn id="12" dur="500" fill="hold"/>
                                        <p:tgtEl>
                                          <p:spTgt spid="399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additive="base">
                                        <p:cTn id="15"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 calcmode="lin" valueType="num">
                                      <p:cBhvr additive="base">
                                        <p:cTn id="21"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15">
                                            <p:txEl>
                                              <p:pRg st="3" end="3"/>
                                            </p:txEl>
                                          </p:spTgt>
                                        </p:tgtEl>
                                        <p:attrNameLst>
                                          <p:attrName>style.visibility</p:attrName>
                                        </p:attrNameLst>
                                      </p:cBhvr>
                                      <p:to>
                                        <p:strVal val="visible"/>
                                      </p:to>
                                    </p:set>
                                    <p:anim calcmode="lin" valueType="num">
                                      <p:cBhvr additive="base">
                                        <p:cTn id="27"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315">
                                            <p:txEl>
                                              <p:pRg st="4" end="4"/>
                                            </p:txEl>
                                          </p:spTgt>
                                        </p:tgtEl>
                                        <p:attrNameLst>
                                          <p:attrName>style.visibility</p:attrName>
                                        </p:attrNameLst>
                                      </p:cBhvr>
                                      <p:to>
                                        <p:strVal val="visible"/>
                                      </p:to>
                                    </p:set>
                                    <p:anim calcmode="lin" valueType="num">
                                      <p:cBhvr additive="base">
                                        <p:cTn id="33"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315">
                                            <p:txEl>
                                              <p:pRg st="5" end="5"/>
                                            </p:txEl>
                                          </p:spTgt>
                                        </p:tgtEl>
                                        <p:attrNameLst>
                                          <p:attrName>style.visibility</p:attrName>
                                        </p:attrNameLst>
                                      </p:cBhvr>
                                      <p:to>
                                        <p:strVal val="visible"/>
                                      </p:to>
                                    </p:set>
                                    <p:anim calcmode="lin" valueType="num">
                                      <p:cBhvr additive="base">
                                        <p:cTn id="39"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315">
                                            <p:txEl>
                                              <p:pRg st="6" end="6"/>
                                            </p:txEl>
                                          </p:spTgt>
                                        </p:tgtEl>
                                        <p:attrNameLst>
                                          <p:attrName>style.visibility</p:attrName>
                                        </p:attrNameLst>
                                      </p:cBhvr>
                                      <p:to>
                                        <p:strVal val="visible"/>
                                      </p:to>
                                    </p:set>
                                    <p:anim calcmode="lin" valueType="num">
                                      <p:cBhvr additive="base">
                                        <p:cTn id="45"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315">
                                            <p:txEl>
                                              <p:pRg st="7" end="7"/>
                                            </p:txEl>
                                          </p:spTgt>
                                        </p:tgtEl>
                                        <p:attrNameLst>
                                          <p:attrName>style.visibility</p:attrName>
                                        </p:attrNameLst>
                                      </p:cBhvr>
                                      <p:to>
                                        <p:strVal val="visible"/>
                                      </p:to>
                                    </p:set>
                                    <p:anim calcmode="lin" valueType="num">
                                      <p:cBhvr additive="base">
                                        <p:cTn id="51"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315">
                                            <p:txEl>
                                              <p:pRg st="8" end="8"/>
                                            </p:txEl>
                                          </p:spTgt>
                                        </p:tgtEl>
                                        <p:attrNameLst>
                                          <p:attrName>style.visibility</p:attrName>
                                        </p:attrNameLst>
                                      </p:cBhvr>
                                      <p:to>
                                        <p:strVal val="visible"/>
                                      </p:to>
                                    </p:set>
                                    <p:anim calcmode="lin" valueType="num">
                                      <p:cBhvr additive="base">
                                        <p:cTn id="57"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348038" y="115888"/>
            <a:ext cx="4114800" cy="981075"/>
          </a:xfrm>
        </p:spPr>
        <p:txBody>
          <a:bodyPr/>
          <a:lstStyle/>
          <a:p>
            <a:pPr eaLnBrk="1" fontAlgn="auto" hangingPunct="1">
              <a:spcAft>
                <a:spcPts val="0"/>
              </a:spcAft>
              <a:defRPr/>
            </a:pPr>
            <a:r>
              <a:rPr lang="uk-UA" sz="2400" dirty="0" smtClean="0">
                <a:solidFill>
                  <a:schemeClr val="accent1">
                    <a:satMod val="150000"/>
                  </a:schemeClr>
                </a:solidFill>
              </a:rPr>
              <a:t>Англійців характеризують:</a:t>
            </a:r>
            <a:endParaRPr lang="ru-RU" sz="2400" dirty="0">
              <a:solidFill>
                <a:schemeClr val="accent1">
                  <a:satMod val="150000"/>
                </a:schemeClr>
              </a:solidFill>
            </a:endParaRPr>
          </a:p>
        </p:txBody>
      </p:sp>
      <p:sp>
        <p:nvSpPr>
          <p:cNvPr id="40963" name="Rectangle 3"/>
          <p:cNvSpPr>
            <a:spLocks noGrp="1" noChangeArrowheads="1"/>
          </p:cNvSpPr>
          <p:nvPr>
            <p:ph idx="1"/>
          </p:nvPr>
        </p:nvSpPr>
        <p:spPr>
          <a:xfrm>
            <a:off x="2843213" y="1484313"/>
            <a:ext cx="6192837" cy="4897437"/>
          </a:xfrm>
          <a:solidFill>
            <a:schemeClr val="bg1"/>
          </a:solidFill>
        </p:spPr>
        <p:txBody>
          <a:bodyPr/>
          <a:lstStyle/>
          <a:p>
            <a:pPr eaLnBrk="1" hangingPunct="1"/>
            <a:r>
              <a:rPr lang="uk-UA" sz="2000" dirty="0" smtClean="0"/>
              <a:t>діловитість;</a:t>
            </a:r>
            <a:r>
              <a:rPr lang="ru-RU" sz="2000" dirty="0" smtClean="0"/>
              <a:t> </a:t>
            </a:r>
          </a:p>
          <a:p>
            <a:pPr eaLnBrk="1" hangingPunct="1"/>
            <a:r>
              <a:rPr lang="uk-UA" sz="2000" dirty="0" smtClean="0"/>
              <a:t>шанування власності;</a:t>
            </a:r>
            <a:r>
              <a:rPr lang="ru-RU" sz="2000" dirty="0" smtClean="0"/>
              <a:t> </a:t>
            </a:r>
          </a:p>
          <a:p>
            <a:pPr eaLnBrk="1" hangingPunct="1"/>
            <a:r>
              <a:rPr lang="uk-UA" sz="2000" dirty="0" smtClean="0"/>
              <a:t>ввічливість;</a:t>
            </a:r>
            <a:r>
              <a:rPr lang="ru-RU" sz="2000" dirty="0" smtClean="0"/>
              <a:t> </a:t>
            </a:r>
          </a:p>
          <a:p>
            <a:pPr eaLnBrk="1" hangingPunct="1"/>
            <a:r>
              <a:rPr lang="uk-UA" sz="2000" dirty="0" smtClean="0"/>
              <a:t>стриманість і педантичність.</a:t>
            </a:r>
          </a:p>
          <a:p>
            <a:pPr eaLnBrk="1" hangingPunct="1">
              <a:buFont typeface="Wingdings" pitchFamily="2" charset="2"/>
              <a:buNone/>
            </a:pPr>
            <a:r>
              <a:rPr lang="uk-UA" sz="2000" dirty="0" smtClean="0"/>
              <a:t> </a:t>
            </a:r>
          </a:p>
          <a:p>
            <a:pPr eaLnBrk="1" hangingPunct="1">
              <a:buFont typeface="Wingdings" pitchFamily="2" charset="2"/>
              <a:buNone/>
            </a:pPr>
            <a:r>
              <a:rPr lang="uk-UA" sz="2000" dirty="0" smtClean="0"/>
              <a:t>          Британці дуже суворо дотримуються процедури знайомства</a:t>
            </a:r>
            <a:r>
              <a:rPr lang="ru-RU" sz="2000" dirty="0" smtClean="0"/>
              <a:t>. </a:t>
            </a:r>
            <a:r>
              <a:rPr lang="uk-UA" sz="2000" dirty="0" smtClean="0"/>
              <a:t>Потискання руки прийняте тільки при першій зустрічі</a:t>
            </a:r>
            <a:r>
              <a:rPr lang="ru-RU" sz="2000" dirty="0" smtClean="0"/>
              <a:t>. </a:t>
            </a:r>
            <a:r>
              <a:rPr lang="uk-UA" sz="2000" dirty="0" smtClean="0"/>
              <a:t>Говорити з англійцем про справи після закінчення робочого дня вважається дурним тоном</a:t>
            </a:r>
            <a:r>
              <a:rPr lang="ru-RU" sz="2000" dirty="0" smtClean="0"/>
              <a:t>.</a:t>
            </a:r>
            <a:endParaRPr lang="uk-UA" sz="2000" dirty="0" smtClean="0"/>
          </a:p>
          <a:p>
            <a:pPr eaLnBrk="1" hangingPunct="1">
              <a:buFont typeface="Wingdings" pitchFamily="2" charset="2"/>
              <a:buNone/>
            </a:pPr>
            <a:r>
              <a:rPr lang="uk-UA" sz="2000" dirty="0" smtClean="0"/>
              <a:t>          За традицією англієць стриманий</a:t>
            </a:r>
            <a:r>
              <a:rPr lang="ru-RU" sz="2000" dirty="0" smtClean="0"/>
              <a:t> у </a:t>
            </a:r>
            <a:r>
              <a:rPr lang="uk-UA" sz="2000" dirty="0" smtClean="0"/>
              <a:t>судженнях</a:t>
            </a:r>
            <a:r>
              <a:rPr lang="ru-RU" sz="2000" dirty="0" smtClean="0"/>
              <a:t>, </a:t>
            </a:r>
            <a:r>
              <a:rPr lang="uk-UA" sz="2000" dirty="0" smtClean="0"/>
              <a:t>уникає категоричних тверджень</a:t>
            </a:r>
            <a:r>
              <a:rPr lang="ru-RU" sz="2000" dirty="0" smtClean="0"/>
              <a:t>, </a:t>
            </a:r>
            <a:r>
              <a:rPr lang="uk-UA" sz="2000" dirty="0" smtClean="0"/>
              <a:t>старанно уникає</a:t>
            </a:r>
            <a:r>
              <a:rPr lang="ru-RU" sz="2000" dirty="0" smtClean="0"/>
              <a:t> в </a:t>
            </a:r>
            <a:r>
              <a:rPr lang="uk-UA" sz="2000" dirty="0" smtClean="0"/>
              <a:t>розмові будь-яких особистих моментів</a:t>
            </a:r>
            <a:r>
              <a:rPr lang="ru-RU" sz="2000" dirty="0" smtClean="0"/>
              <a:t>. У них </a:t>
            </a:r>
            <a:r>
              <a:rPr lang="uk-UA" sz="2000" dirty="0" smtClean="0"/>
              <a:t>високо розвинуте почуття справедливості</a:t>
            </a:r>
            <a:r>
              <a:rPr lang="ru-RU" sz="2000" dirty="0" smtClean="0"/>
              <a:t>, </a:t>
            </a:r>
            <a:r>
              <a:rPr lang="uk-UA" sz="2000" dirty="0" smtClean="0"/>
              <a:t>тому у справах англійці ведуть чесну гру.</a:t>
            </a:r>
            <a:endParaRPr lang="ru-RU" sz="2000" dirty="0" smtClean="0"/>
          </a:p>
        </p:txBody>
      </p:sp>
      <p:pic>
        <p:nvPicPr>
          <p:cNvPr id="40964" name="Picture 4" descr="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7652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4"/>
                                        </p:tgtEl>
                                        <p:attrNameLst>
                                          <p:attrName>style.visibility</p:attrName>
                                        </p:attrNameLst>
                                      </p:cBhvr>
                                      <p:to>
                                        <p:strVal val="visible"/>
                                      </p:to>
                                    </p:set>
                                    <p:anim calcmode="lin" valueType="num">
                                      <p:cBhvr additive="base">
                                        <p:cTn id="11" dur="500" fill="hold"/>
                                        <p:tgtEl>
                                          <p:spTgt spid="40964"/>
                                        </p:tgtEl>
                                        <p:attrNameLst>
                                          <p:attrName>ppt_x</p:attrName>
                                        </p:attrNameLst>
                                      </p:cBhvr>
                                      <p:tavLst>
                                        <p:tav tm="0">
                                          <p:val>
                                            <p:strVal val="#ppt_x"/>
                                          </p:val>
                                        </p:tav>
                                        <p:tav tm="100000">
                                          <p:val>
                                            <p:strVal val="#ppt_x"/>
                                          </p:val>
                                        </p:tav>
                                      </p:tavLst>
                                    </p:anim>
                                    <p:anim calcmode="lin" valueType="num">
                                      <p:cBhvr additive="base">
                                        <p:cTn id="12" dur="500" fill="hold"/>
                                        <p:tgtEl>
                                          <p:spTgt spid="4096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963">
                                            <p:bg/>
                                          </p:spTgt>
                                        </p:tgtEl>
                                        <p:attrNameLst>
                                          <p:attrName>style.visibility</p:attrName>
                                        </p:attrNameLst>
                                      </p:cBhvr>
                                      <p:to>
                                        <p:strVal val="visible"/>
                                      </p:to>
                                    </p:set>
                                    <p:anim calcmode="lin" valueType="num">
                                      <p:cBhvr additive="base">
                                        <p:cTn id="15" dur="500" fill="hold"/>
                                        <p:tgtEl>
                                          <p:spTgt spid="40963">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3">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0963">
                                            <p:txEl>
                                              <p:pRg st="0" end="0"/>
                                            </p:txEl>
                                          </p:spTgt>
                                        </p:tgtEl>
                                        <p:attrNameLst>
                                          <p:attrName>style.visibility</p:attrName>
                                        </p:attrNameLst>
                                      </p:cBhvr>
                                      <p:to>
                                        <p:strVal val="visible"/>
                                      </p:to>
                                    </p:set>
                                    <p:anim calcmode="lin" valueType="num">
                                      <p:cBhvr additive="base">
                                        <p:cTn id="21"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963">
                                            <p:txEl>
                                              <p:pRg st="1" end="1"/>
                                            </p:txEl>
                                          </p:spTgt>
                                        </p:tgtEl>
                                        <p:attrNameLst>
                                          <p:attrName>style.visibility</p:attrName>
                                        </p:attrNameLst>
                                      </p:cBhvr>
                                      <p:to>
                                        <p:strVal val="visible"/>
                                      </p:to>
                                    </p:set>
                                    <p:anim calcmode="lin" valueType="num">
                                      <p:cBhvr additive="base">
                                        <p:cTn id="27"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0963">
                                            <p:txEl>
                                              <p:pRg st="2" end="2"/>
                                            </p:txEl>
                                          </p:spTgt>
                                        </p:tgtEl>
                                        <p:attrNameLst>
                                          <p:attrName>style.visibility</p:attrName>
                                        </p:attrNameLst>
                                      </p:cBhvr>
                                      <p:to>
                                        <p:strVal val="visible"/>
                                      </p:to>
                                    </p:set>
                                    <p:anim calcmode="lin" valueType="num">
                                      <p:cBhvr additive="base">
                                        <p:cTn id="33"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0963">
                                            <p:txEl>
                                              <p:pRg st="3" end="3"/>
                                            </p:txEl>
                                          </p:spTgt>
                                        </p:tgtEl>
                                        <p:attrNameLst>
                                          <p:attrName>style.visibility</p:attrName>
                                        </p:attrNameLst>
                                      </p:cBhvr>
                                      <p:to>
                                        <p:strVal val="visible"/>
                                      </p:to>
                                    </p:set>
                                    <p:anim calcmode="lin" valueType="num">
                                      <p:cBhvr additive="base">
                                        <p:cTn id="39"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0963">
                                            <p:txEl>
                                              <p:pRg st="4" end="4"/>
                                            </p:txEl>
                                          </p:spTgt>
                                        </p:tgtEl>
                                        <p:attrNameLst>
                                          <p:attrName>style.visibility</p:attrName>
                                        </p:attrNameLst>
                                      </p:cBhvr>
                                      <p:to>
                                        <p:strVal val="visible"/>
                                      </p:to>
                                    </p:set>
                                    <p:anim calcmode="lin" valueType="num">
                                      <p:cBhvr additive="base">
                                        <p:cTn id="45"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0963">
                                            <p:txEl>
                                              <p:pRg st="5" end="5"/>
                                            </p:txEl>
                                          </p:spTgt>
                                        </p:tgtEl>
                                        <p:attrNameLst>
                                          <p:attrName>style.visibility</p:attrName>
                                        </p:attrNameLst>
                                      </p:cBhvr>
                                      <p:to>
                                        <p:strVal val="visible"/>
                                      </p:to>
                                    </p:set>
                                    <p:anim calcmode="lin" valueType="num">
                                      <p:cBhvr additive="base">
                                        <p:cTn id="51"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0963">
                                            <p:txEl>
                                              <p:pRg st="6" end="6"/>
                                            </p:txEl>
                                          </p:spTgt>
                                        </p:tgtEl>
                                        <p:attrNameLst>
                                          <p:attrName>style.visibility</p:attrName>
                                        </p:attrNameLst>
                                      </p:cBhvr>
                                      <p:to>
                                        <p:strVal val="visible"/>
                                      </p:to>
                                    </p:set>
                                    <p:anim calcmode="lin" valueType="num">
                                      <p:cBhvr additive="base">
                                        <p:cTn id="57"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0" y="0"/>
            <a:ext cx="5867400" cy="6858000"/>
          </a:xfrm>
          <a:solidFill>
            <a:schemeClr val="bg1"/>
          </a:solidFill>
        </p:spPr>
        <p:txBody>
          <a:bodyPr/>
          <a:lstStyle/>
          <a:p>
            <a:pPr eaLnBrk="1" hangingPunct="1">
              <a:lnSpc>
                <a:spcPct val="80000"/>
              </a:lnSpc>
            </a:pPr>
            <a:endParaRPr lang="uk-UA" sz="1900" dirty="0" smtClean="0"/>
          </a:p>
          <a:p>
            <a:pPr eaLnBrk="1" hangingPunct="1">
              <a:lnSpc>
                <a:spcPct val="80000"/>
              </a:lnSpc>
            </a:pPr>
            <a:endParaRPr lang="uk-UA" sz="1900" dirty="0" smtClean="0"/>
          </a:p>
          <a:p>
            <a:pPr eaLnBrk="1" hangingPunct="1">
              <a:lnSpc>
                <a:spcPct val="80000"/>
              </a:lnSpc>
            </a:pPr>
            <a:endParaRPr lang="uk-UA" sz="1900" dirty="0" smtClean="0"/>
          </a:p>
          <a:p>
            <a:pPr eaLnBrk="1" hangingPunct="1">
              <a:lnSpc>
                <a:spcPct val="80000"/>
              </a:lnSpc>
            </a:pPr>
            <a:r>
              <a:rPr lang="uk-UA" sz="1900" dirty="0" smtClean="0"/>
              <a:t>  Французи як законодавці</a:t>
            </a:r>
            <a:r>
              <a:rPr lang="ru-RU" sz="1900" dirty="0" smtClean="0"/>
              <a:t>в </a:t>
            </a:r>
            <a:r>
              <a:rPr lang="uk-UA" sz="1900" dirty="0" smtClean="0"/>
              <a:t>ділового протоколу й етики</a:t>
            </a:r>
            <a:r>
              <a:rPr lang="ru-RU" sz="1900" dirty="0" smtClean="0"/>
              <a:t> </a:t>
            </a:r>
            <a:r>
              <a:rPr lang="uk-UA" sz="1900" dirty="0" smtClean="0"/>
              <a:t>дуже галантні, вишукані</a:t>
            </a:r>
            <a:r>
              <a:rPr lang="ru-RU" sz="1900" dirty="0" smtClean="0"/>
              <a:t>, </a:t>
            </a:r>
            <a:r>
              <a:rPr lang="uk-UA" sz="1900" dirty="0" smtClean="0"/>
              <a:t>прагнуть дотримуватися етикету</a:t>
            </a:r>
            <a:r>
              <a:rPr lang="ru-RU" sz="1900" dirty="0" smtClean="0"/>
              <a:t>, </a:t>
            </a:r>
            <a:r>
              <a:rPr lang="uk-UA" sz="1900" dirty="0" smtClean="0"/>
              <a:t>у поведінці розкуті й відкриті для співрозмовників</a:t>
            </a:r>
            <a:r>
              <a:rPr lang="ru-RU" sz="1900" dirty="0" smtClean="0"/>
              <a:t>. </a:t>
            </a:r>
            <a:r>
              <a:rPr lang="uk-UA" sz="1900" dirty="0" smtClean="0"/>
              <a:t>Цінують інтелект</a:t>
            </a:r>
            <a:r>
              <a:rPr lang="ru-RU" sz="1900" dirty="0" smtClean="0"/>
              <a:t>, </a:t>
            </a:r>
            <a:r>
              <a:rPr lang="uk-UA" sz="1900" dirty="0" smtClean="0"/>
              <a:t>уміння пояснювати</a:t>
            </a:r>
            <a:r>
              <a:rPr lang="ru-RU" sz="1900" dirty="0" smtClean="0"/>
              <a:t>, точно </a:t>
            </a:r>
            <a:r>
              <a:rPr lang="uk-UA" sz="1900" dirty="0" smtClean="0"/>
              <a:t>формулювати умови контрактів.</a:t>
            </a:r>
            <a:r>
              <a:rPr lang="ru-RU" sz="1900" dirty="0" smtClean="0"/>
              <a:t> У </a:t>
            </a:r>
            <a:r>
              <a:rPr lang="uk-UA" sz="1900" dirty="0" smtClean="0"/>
              <a:t>ділових стосунках цінують особисті </a:t>
            </a:r>
            <a:r>
              <a:rPr lang="uk-UA" sz="1900" dirty="0" err="1" smtClean="0"/>
              <a:t>зв</a:t>
            </a:r>
            <a:r>
              <a:rPr lang="ru-RU" sz="1900" dirty="0" smtClean="0"/>
              <a:t>’</a:t>
            </a:r>
            <a:r>
              <a:rPr lang="uk-UA" sz="1900" dirty="0" err="1" smtClean="0"/>
              <a:t>язки</a:t>
            </a:r>
            <a:r>
              <a:rPr lang="ru-RU" sz="1900" dirty="0" smtClean="0"/>
              <a:t>. </a:t>
            </a:r>
            <a:r>
              <a:rPr lang="uk-UA" sz="1900" dirty="0" smtClean="0"/>
              <a:t>Багато важливих рішень ухвалюють на ділових прийняттях</a:t>
            </a:r>
            <a:r>
              <a:rPr lang="ru-RU" sz="1900" dirty="0" smtClean="0"/>
              <a:t> (</a:t>
            </a:r>
            <a:r>
              <a:rPr lang="uk-UA" sz="1900" dirty="0" smtClean="0"/>
              <a:t>сніданках</a:t>
            </a:r>
            <a:r>
              <a:rPr lang="ru-RU" sz="1900" dirty="0" smtClean="0"/>
              <a:t>, </a:t>
            </a:r>
            <a:r>
              <a:rPr lang="uk-UA" sz="1900" dirty="0" smtClean="0"/>
              <a:t>обідах</a:t>
            </a:r>
            <a:r>
              <a:rPr lang="ru-RU" sz="1900" dirty="0" smtClean="0"/>
              <a:t>, коктейлях).</a:t>
            </a:r>
          </a:p>
          <a:p>
            <a:pPr eaLnBrk="1" hangingPunct="1">
              <a:lnSpc>
                <a:spcPct val="80000"/>
              </a:lnSpc>
            </a:pPr>
            <a:endParaRPr lang="uk-UA" sz="1900" dirty="0" smtClean="0"/>
          </a:p>
          <a:p>
            <a:pPr eaLnBrk="1" hangingPunct="1">
              <a:lnSpc>
                <a:spcPct val="80000"/>
              </a:lnSpc>
            </a:pPr>
            <a:endParaRPr lang="ru-RU" sz="1900" dirty="0" smtClean="0"/>
          </a:p>
          <a:p>
            <a:pPr eaLnBrk="1" hangingPunct="1">
              <a:lnSpc>
                <a:spcPct val="80000"/>
              </a:lnSpc>
            </a:pPr>
            <a:r>
              <a:rPr lang="uk-UA" sz="1900" dirty="0" smtClean="0"/>
              <a:t>   Французи велику увагу приділяють попереднім угодам</a:t>
            </a:r>
            <a:r>
              <a:rPr lang="ru-RU" sz="1900" dirty="0" smtClean="0"/>
              <a:t>. </a:t>
            </a:r>
            <a:r>
              <a:rPr lang="uk-UA" sz="1900" dirty="0" smtClean="0"/>
              <a:t>Люблять досконало вивчити всі аспекти та наслідки пропозицій</a:t>
            </a:r>
            <a:r>
              <a:rPr lang="ru-RU" sz="1900" dirty="0" smtClean="0"/>
              <a:t>, </a:t>
            </a:r>
            <a:r>
              <a:rPr lang="uk-UA" sz="1900" dirty="0" smtClean="0"/>
              <a:t>тому переговори з ними проходять у повільному темпі</a:t>
            </a:r>
            <a:r>
              <a:rPr lang="ru-RU" sz="1900" dirty="0" smtClean="0"/>
              <a:t>. </a:t>
            </a:r>
            <a:r>
              <a:rPr lang="uk-UA" sz="1900" dirty="0" smtClean="0"/>
              <a:t>Будь-які спроби прискорити темп можуть лише зашкодити справі</a:t>
            </a:r>
            <a:r>
              <a:rPr lang="ru-RU" sz="1900" dirty="0" smtClean="0"/>
              <a:t>. </a:t>
            </a:r>
            <a:r>
              <a:rPr lang="uk-UA" sz="1900" dirty="0" smtClean="0"/>
              <a:t>В обговоренні питань</a:t>
            </a:r>
            <a:r>
              <a:rPr lang="ru-RU" sz="1900" dirty="0" smtClean="0"/>
              <a:t> </a:t>
            </a:r>
            <a:r>
              <a:rPr lang="uk-UA" sz="1900" dirty="0" smtClean="0"/>
              <a:t>аргументація французів традиційно орієнтується</a:t>
            </a:r>
            <a:r>
              <a:rPr lang="ru-RU" sz="1900" dirty="0" smtClean="0"/>
              <a:t> на </a:t>
            </a:r>
            <a:r>
              <a:rPr lang="uk-UA" sz="1900" dirty="0" smtClean="0"/>
              <a:t>логічні докази</a:t>
            </a:r>
            <a:r>
              <a:rPr lang="ru-RU" sz="1900" dirty="0" smtClean="0"/>
              <a:t>.               </a:t>
            </a:r>
            <a:r>
              <a:rPr lang="uk-UA" sz="1900" dirty="0" smtClean="0"/>
              <a:t>Французькі партнери можуть перебивати співрозмовника</a:t>
            </a:r>
            <a:r>
              <a:rPr lang="ru-RU" sz="1900" dirty="0" smtClean="0"/>
              <a:t>, </a:t>
            </a:r>
            <a:r>
              <a:rPr lang="uk-UA" sz="1900" dirty="0" smtClean="0"/>
              <a:t>щоб висловити критичні зауваження</a:t>
            </a:r>
            <a:r>
              <a:rPr lang="ru-RU" sz="1900" dirty="0" smtClean="0"/>
              <a:t>, </a:t>
            </a:r>
            <a:r>
              <a:rPr lang="uk-UA" sz="1900" dirty="0" smtClean="0"/>
              <a:t>але вони не схильні торгуватися</a:t>
            </a:r>
            <a:r>
              <a:rPr lang="ru-RU" sz="1900" dirty="0" smtClean="0"/>
              <a:t>.    </a:t>
            </a:r>
            <a:r>
              <a:rPr lang="uk-UA" sz="1900" dirty="0" smtClean="0"/>
              <a:t>Французи негативно ставляться до компромісів і надають перевагу французькій  як мові перемовин.</a:t>
            </a:r>
            <a:endParaRPr lang="ru-RU" sz="1900" dirty="0" smtClean="0"/>
          </a:p>
        </p:txBody>
      </p:sp>
      <p:pic>
        <p:nvPicPr>
          <p:cNvPr id="41988" name="Picture 4" descr="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12875"/>
            <a:ext cx="32766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0" y="-2304"/>
            <a:ext cx="58674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eaLnBrk="1" hangingPunct="1">
              <a:lnSpc>
                <a:spcPct val="80000"/>
              </a:lnSpc>
            </a:pPr>
            <a:endParaRPr lang="uk-UA" sz="1900" dirty="0" smtClean="0"/>
          </a:p>
          <a:p>
            <a:pPr eaLnBrk="1" hangingPunct="1">
              <a:lnSpc>
                <a:spcPct val="80000"/>
              </a:lnSpc>
            </a:pPr>
            <a:endParaRPr lang="uk-UA" sz="1900" dirty="0" smtClean="0"/>
          </a:p>
          <a:p>
            <a:pPr eaLnBrk="1" hangingPunct="1">
              <a:lnSpc>
                <a:spcPct val="80000"/>
              </a:lnSpc>
            </a:pPr>
            <a:endParaRPr lang="uk-UA" sz="1900" dirty="0" smtClean="0"/>
          </a:p>
          <a:p>
            <a:pPr eaLnBrk="1" hangingPunct="1">
              <a:lnSpc>
                <a:spcPct val="80000"/>
              </a:lnSpc>
            </a:pPr>
            <a:r>
              <a:rPr lang="uk-UA" sz="1900" dirty="0" smtClean="0"/>
              <a:t>  Французи як законодавці</a:t>
            </a:r>
            <a:r>
              <a:rPr lang="ru-RU" sz="1900" dirty="0" smtClean="0"/>
              <a:t> </a:t>
            </a:r>
            <a:r>
              <a:rPr lang="uk-UA" sz="1900" dirty="0" smtClean="0"/>
              <a:t>ділового протоколу й етики</a:t>
            </a:r>
            <a:r>
              <a:rPr lang="ru-RU" sz="1900" dirty="0" smtClean="0"/>
              <a:t> </a:t>
            </a:r>
            <a:r>
              <a:rPr lang="uk-UA" sz="1900" dirty="0" smtClean="0"/>
              <a:t>дуже галантні, вишукані</a:t>
            </a:r>
            <a:r>
              <a:rPr lang="ru-RU" sz="1900" dirty="0" smtClean="0"/>
              <a:t>, </a:t>
            </a:r>
            <a:r>
              <a:rPr lang="uk-UA" sz="1900" dirty="0" smtClean="0"/>
              <a:t>прагнуть дотримуватися етикету</a:t>
            </a:r>
            <a:r>
              <a:rPr lang="ru-RU" sz="1900" dirty="0" smtClean="0"/>
              <a:t>, </a:t>
            </a:r>
            <a:r>
              <a:rPr lang="uk-UA" sz="1900" dirty="0" smtClean="0"/>
              <a:t>у поведінці розкуті й відкриті для співрозмовників</a:t>
            </a:r>
            <a:r>
              <a:rPr lang="ru-RU" sz="1900" dirty="0" smtClean="0"/>
              <a:t>. </a:t>
            </a:r>
            <a:r>
              <a:rPr lang="uk-UA" sz="1900" dirty="0" smtClean="0"/>
              <a:t>Цінують інтелект</a:t>
            </a:r>
            <a:r>
              <a:rPr lang="ru-RU" sz="1900" dirty="0" smtClean="0"/>
              <a:t>, </a:t>
            </a:r>
            <a:r>
              <a:rPr lang="uk-UA" sz="1900" dirty="0" smtClean="0"/>
              <a:t>уміння пояснювати</a:t>
            </a:r>
            <a:r>
              <a:rPr lang="ru-RU" sz="1900" dirty="0" smtClean="0"/>
              <a:t>, точно </a:t>
            </a:r>
            <a:r>
              <a:rPr lang="uk-UA" sz="1900" dirty="0" smtClean="0"/>
              <a:t>формулювати умови контрактів.</a:t>
            </a:r>
            <a:r>
              <a:rPr lang="ru-RU" sz="1900" dirty="0" smtClean="0"/>
              <a:t> У </a:t>
            </a:r>
            <a:r>
              <a:rPr lang="uk-UA" sz="1900" dirty="0" smtClean="0"/>
              <a:t>ділових стосунках цінують особисті </a:t>
            </a:r>
            <a:r>
              <a:rPr lang="uk-UA" sz="1900" dirty="0" err="1" smtClean="0"/>
              <a:t>зв</a:t>
            </a:r>
            <a:r>
              <a:rPr lang="ru-RU" sz="1900" dirty="0" smtClean="0"/>
              <a:t>’</a:t>
            </a:r>
            <a:r>
              <a:rPr lang="uk-UA" sz="1900" dirty="0" err="1" smtClean="0"/>
              <a:t>язки</a:t>
            </a:r>
            <a:r>
              <a:rPr lang="ru-RU" sz="1900" dirty="0" smtClean="0"/>
              <a:t>. </a:t>
            </a:r>
            <a:r>
              <a:rPr lang="uk-UA" sz="1900" dirty="0" smtClean="0"/>
              <a:t>Багато важливих рішень ухвалюють на ділових прийняттях</a:t>
            </a:r>
            <a:r>
              <a:rPr lang="ru-RU" sz="1900" dirty="0" smtClean="0"/>
              <a:t> (</a:t>
            </a:r>
            <a:r>
              <a:rPr lang="uk-UA" sz="1900" dirty="0" smtClean="0"/>
              <a:t>сніданках</a:t>
            </a:r>
            <a:r>
              <a:rPr lang="ru-RU" sz="1900" dirty="0" smtClean="0"/>
              <a:t>, </a:t>
            </a:r>
            <a:r>
              <a:rPr lang="uk-UA" sz="1900" dirty="0" smtClean="0"/>
              <a:t>обідах</a:t>
            </a:r>
            <a:r>
              <a:rPr lang="ru-RU" sz="1900" dirty="0" smtClean="0"/>
              <a:t>, коктейлях).</a:t>
            </a:r>
          </a:p>
          <a:p>
            <a:pPr eaLnBrk="1" hangingPunct="1">
              <a:lnSpc>
                <a:spcPct val="80000"/>
              </a:lnSpc>
            </a:pPr>
            <a:endParaRPr lang="uk-UA" sz="1900" dirty="0" smtClean="0"/>
          </a:p>
          <a:p>
            <a:pPr eaLnBrk="1" hangingPunct="1">
              <a:lnSpc>
                <a:spcPct val="80000"/>
              </a:lnSpc>
            </a:pPr>
            <a:endParaRPr lang="ru-RU" sz="1900" dirty="0" smtClean="0"/>
          </a:p>
          <a:p>
            <a:pPr eaLnBrk="1" hangingPunct="1">
              <a:lnSpc>
                <a:spcPct val="80000"/>
              </a:lnSpc>
            </a:pPr>
            <a:r>
              <a:rPr lang="uk-UA" sz="1900" dirty="0" smtClean="0"/>
              <a:t>   Французи велику увагу приділяють попереднім угодам</a:t>
            </a:r>
            <a:r>
              <a:rPr lang="ru-RU" sz="1900" dirty="0" smtClean="0"/>
              <a:t>. </a:t>
            </a:r>
            <a:r>
              <a:rPr lang="uk-UA" sz="1900" dirty="0" smtClean="0"/>
              <a:t>Люблять досконало вивчити всі аспекти та наслідки пропозицій</a:t>
            </a:r>
            <a:r>
              <a:rPr lang="ru-RU" sz="1900" dirty="0" smtClean="0"/>
              <a:t>, </a:t>
            </a:r>
            <a:r>
              <a:rPr lang="uk-UA" sz="1900" dirty="0" smtClean="0"/>
              <a:t>тому переговори з ними проходять у повільному темпі</a:t>
            </a:r>
            <a:r>
              <a:rPr lang="ru-RU" sz="1900" dirty="0" smtClean="0"/>
              <a:t>. </a:t>
            </a:r>
            <a:r>
              <a:rPr lang="uk-UA" sz="1900" dirty="0" smtClean="0"/>
              <a:t>Будь-які спроби прискорити темп можуть лише зашкодити справі</a:t>
            </a:r>
            <a:r>
              <a:rPr lang="ru-RU" sz="1900" dirty="0" smtClean="0"/>
              <a:t>. </a:t>
            </a:r>
            <a:r>
              <a:rPr lang="uk-UA" sz="1900" dirty="0" smtClean="0"/>
              <a:t>В обговоренні питань</a:t>
            </a:r>
            <a:r>
              <a:rPr lang="ru-RU" sz="1900" dirty="0" smtClean="0"/>
              <a:t> </a:t>
            </a:r>
            <a:r>
              <a:rPr lang="uk-UA" sz="1900" dirty="0" smtClean="0"/>
              <a:t>аргументація французів традиційно орієнтується</a:t>
            </a:r>
            <a:r>
              <a:rPr lang="ru-RU" sz="1900" dirty="0" smtClean="0"/>
              <a:t> на </a:t>
            </a:r>
            <a:r>
              <a:rPr lang="uk-UA" sz="1900" dirty="0" smtClean="0"/>
              <a:t>логічні докази</a:t>
            </a:r>
            <a:r>
              <a:rPr lang="ru-RU" sz="1900" dirty="0" smtClean="0"/>
              <a:t>.               </a:t>
            </a:r>
            <a:r>
              <a:rPr lang="uk-UA" sz="1900" dirty="0" smtClean="0"/>
              <a:t>Французькі партнери можуть перебивати співрозмовника</a:t>
            </a:r>
            <a:r>
              <a:rPr lang="ru-RU" sz="1900" dirty="0" smtClean="0"/>
              <a:t>, </a:t>
            </a:r>
            <a:r>
              <a:rPr lang="uk-UA" sz="1900" dirty="0" smtClean="0"/>
              <a:t>щоб висловити критичні зауваження</a:t>
            </a:r>
            <a:r>
              <a:rPr lang="ru-RU" sz="1900" dirty="0" smtClean="0"/>
              <a:t>, </a:t>
            </a:r>
            <a:r>
              <a:rPr lang="uk-UA" sz="1900" dirty="0" smtClean="0"/>
              <a:t>але вони не схильні торгуватися</a:t>
            </a:r>
            <a:r>
              <a:rPr lang="ru-RU" sz="1900" dirty="0" smtClean="0"/>
              <a:t>.    </a:t>
            </a:r>
            <a:r>
              <a:rPr lang="uk-UA" sz="1900" dirty="0" smtClean="0"/>
              <a:t>Французи негативно ставляться до компромісів і надають перевагу французькій  як мові перемовин.</a:t>
            </a:r>
            <a:endParaRPr lang="ru-RU" sz="1900" dirty="0" smtClean="0"/>
          </a:p>
        </p:txBody>
      </p:sp>
      <p:pic>
        <p:nvPicPr>
          <p:cNvPr id="5" name="Picture 4" descr="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10571"/>
            <a:ext cx="32766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4797425"/>
            <a:ext cx="8229600" cy="1333500"/>
          </a:xfrm>
        </p:spPr>
        <p:txBody>
          <a:bodyPr/>
          <a:lstStyle/>
          <a:p>
            <a:pPr algn="ctr" eaLnBrk="1" hangingPunct="1"/>
            <a:r>
              <a:rPr lang="uk-UA" dirty="0" smtClean="0">
                <a:solidFill>
                  <a:schemeClr val="hlink"/>
                </a:solidFill>
              </a:rPr>
              <a:t>Ділова культура Сходу</a:t>
            </a:r>
            <a:endParaRPr lang="ru-RU" dirty="0" smtClean="0">
              <a:solidFill>
                <a:schemeClr val="hlink"/>
              </a:solidFill>
            </a:endParaRPr>
          </a:p>
        </p:txBody>
      </p:sp>
      <p:pic>
        <p:nvPicPr>
          <p:cNvPr id="43012" name="Picture 4" descr="miss_japan_2008_kimono_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6">
                                            <p:txEl>
                                              <p:pRg st="0" end="0"/>
                                            </p:txEl>
                                          </p:spTgt>
                                        </p:tgtEl>
                                        <p:attrNameLst>
                                          <p:attrName>style.visibility</p:attrName>
                                        </p:attrNameLst>
                                      </p:cBhvr>
                                      <p:to>
                                        <p:strVal val="visible"/>
                                      </p:to>
                                    </p:set>
                                    <p:anim calcmode="lin" valueType="num">
                                      <p:cBhvr additive="base">
                                        <p:cTn id="11"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219</TotalTime>
  <Words>1017</Words>
  <Application>Microsoft Office PowerPoint</Application>
  <PresentationFormat>Экран (4:3)</PresentationFormat>
  <Paragraphs>78</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Calibri</vt:lpstr>
      <vt:lpstr>Corbel</vt:lpstr>
      <vt:lpstr>Verdana</vt:lpstr>
      <vt:lpstr>Wingdings</vt:lpstr>
      <vt:lpstr>Wingdings 2</vt:lpstr>
      <vt:lpstr>Wingdings 3</vt:lpstr>
      <vt:lpstr>Модульная</vt:lpstr>
      <vt:lpstr>Особливості ділового етикету в різних країнах             </vt:lpstr>
      <vt:lpstr>Презентация PowerPoint</vt:lpstr>
      <vt:lpstr> Болгарія</vt:lpstr>
      <vt:lpstr>Презентация PowerPoint</vt:lpstr>
      <vt:lpstr>Американцям властиві:</vt:lpstr>
      <vt:lpstr>Європейська ділова культура</vt:lpstr>
      <vt:lpstr>Англійців характеризують:</vt:lpstr>
      <vt:lpstr>Презентация PowerPoint</vt:lpstr>
      <vt:lpstr>Презентация PowerPoint</vt:lpstr>
      <vt:lpstr>         Японську ділову культуру визначає, насамперед, колективізм, що проявляється в однаковому робочому одязі співробітників, спільному проведенні дозвілля. Майже всі фірми мають моральні кодекси, їхні вимоги добросовісно виконуються. Японці уникають суперечностей, прагнуть до компромісів. Конфлікти вирішують за допомогою переговорів,  прагнучи досягти згоди. У діловій етиці цінуються працьовитість, старанність. Японці  надзвичайно пунктуальні й ніколи не запізнюються на зустрічі. Характерними для них  є увага до громадської думки, точність та обов’язковість. </vt:lpstr>
      <vt:lpstr>       Китайці  чітко розмежовують окремі етапи переговорного процесу: початкове уточнення позицій, їх обговорення, заключний етап. На початковому етапі велику увагу приділяють зовнішньому вигляду партнерів, манері їх поведінки. На основі цих даних робляться спроби визначити статус кожного з учасників. Далі  значною мірою орієнтуються на людей з більш високим статусом як офіційним, так і неофіційним.</vt:lpstr>
      <vt:lpstr>Презентация PowerPoint</vt:lpstr>
      <vt:lpstr>Презентация PowerPoint</vt:lpstr>
      <vt:lpstr>   Отже, можна зробити висновок, що, знаючи особливості ділового етикету різних країн і дотримуючись певних вимог, можна досягти значного успіху в бізнесі на міжнародному рівні.</vt:lpstr>
      <vt:lpstr>Використані джерела:</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“Особливості ділового етикету у різних країнах»</dc:title>
  <dc:creator>Саша</dc:creator>
  <cp:lastModifiedBy>HP</cp:lastModifiedBy>
  <cp:revision>29</cp:revision>
  <dcterms:created xsi:type="dcterms:W3CDTF">2006-01-01T01:20:13Z</dcterms:created>
  <dcterms:modified xsi:type="dcterms:W3CDTF">2020-12-06T13:39:16Z</dcterms:modified>
</cp:coreProperties>
</file>