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74" r:id="rId11"/>
    <p:sldId id="278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74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375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444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73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2742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680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245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74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64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53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2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81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904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673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14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79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46C70-9E58-4369-854B-ECDDD3599D1E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0C1A0C6-B9A4-4BF9-838F-5202FB0F422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65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AB3BE-9786-4992-ACF6-189193D44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2477" y="300526"/>
            <a:ext cx="7766936" cy="915715"/>
          </a:xfrm>
        </p:spPr>
        <p:txBody>
          <a:bodyPr/>
          <a:lstStyle/>
          <a:p>
            <a:r>
              <a:rPr kumimoji="0" lang="uk-UA" sz="2400" b="1" i="0" u="none" strike="noStrike" kern="1200" cap="all" spc="0" normalizeH="0" baseline="0" noProof="0" dirty="0">
                <a:ln w="500">
                  <a:solidFill>
                    <a:srgbClr val="F4E7ED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effectLst/>
                <a:uLnTx/>
                <a:uFillTx/>
                <a:latin typeface="Trebuchet MS"/>
                <a:ea typeface="+mj-ea"/>
                <a:cs typeface="+mj-cs"/>
              </a:rPr>
              <a:t>Лекція з навчальної дисципліни «підприємництво та основи бізнесу»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39FEA88-FA63-43F0-8C5B-5C00885F4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8720" y="2256832"/>
            <a:ext cx="9117874" cy="3478730"/>
          </a:xfrm>
        </p:spPr>
        <p:txBody>
          <a:bodyPr>
            <a:normAutofit/>
          </a:bodyPr>
          <a:lstStyle/>
          <a:p>
            <a:r>
              <a:rPr lang="uk-UA" sz="6900" dirty="0"/>
              <a:t>Види підприємництва</a:t>
            </a:r>
            <a:endParaRPr lang="ru-RU" sz="69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79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404998-F0EB-41D1-8610-C67DD8F1324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33996" y="1331389"/>
            <a:ext cx="8596313" cy="4630737"/>
          </a:xfrm>
        </p:spPr>
        <p:txBody>
          <a:bodyPr/>
          <a:lstStyle/>
          <a:p>
            <a:pPr marL="0" indent="0">
              <a:buNone/>
            </a:pP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Інноваційне підприємництво – економічна діяльність зі створення та управління інноваційним підприємством з метою розробки, впровадження і комерційного використання різного роду інновацій. Інновації в цьому випадку виступають специфічним інструментом інноваційного підприємництва.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81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762F5B-5E1F-4C39-9727-F6AD00C6A85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89608" y="1056874"/>
            <a:ext cx="8596313" cy="5210175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Інноваційна діяльність характеризується: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кінцевою метою – задоволенням нової суспільної потреби;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 err="1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поліваріантністю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та невизначеністю шляхів досягнення мети;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неможливістю детального планування та підвищеним ризиком;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необхідністю втручання держави в регулювання та стимулювання;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необхідністю подолання опору в сфері розвитку відносин інтелектуальної власності;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особливим механізмом зацікавленості учасників інноваційного процесу;</a:t>
            </a: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"/>
            </a:pPr>
            <a:r>
              <a:rPr lang="uk-UA" sz="2400" dirty="0">
                <a:effectLst/>
                <a:latin typeface="Times New Roman" panose="02020603050405020304" pitchFamily="18" charset="0"/>
                <a:ea typeface="TimesNewRomanPSMT"/>
              </a:rPr>
              <a:t>гнучкою, із слабкою структуризацією формою організації системи.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22976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442E3A-69A2-4B37-9B35-C8F46256658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020932" y="1131887"/>
            <a:ext cx="8596313" cy="4594225"/>
          </a:xfrm>
        </p:spPr>
        <p:txBody>
          <a:bodyPr>
            <a:normAutofit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Основними організаційно-економічними формами інноваційного підприємництва в Україні є:</a:t>
            </a:r>
            <a:endParaRPr lang="ru-RU" sz="3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400" i="1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 Мале підприємництво.</a:t>
            </a:r>
            <a:r>
              <a:rPr lang="uk-UA" sz="3400" b="1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uk-UA" sz="3400" i="1" spc="-1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2. </a:t>
            </a:r>
            <a:r>
              <a:rPr lang="uk-UA" sz="3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Венчурне підприємництво.</a:t>
            </a:r>
            <a:endParaRPr lang="uk-UA" sz="3400" b="1" i="1" spc="-1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uk-UA" sz="34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Корпоративні інноваційні підприємства.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295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2BE0CA9-4F8A-4FC0-9A07-4CB6B5411B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33492" y="1270124"/>
            <a:ext cx="8596313" cy="4683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процесі здійснення інноваційного підприємництва розрізняють чотири типи інновацій: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родуктові</a:t>
            </a:r>
            <a:endParaRPr lang="uk-UA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процесові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маркетингові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організаційні. 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605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D7AE3A5-7595-49CA-A0A9-BDCE57EE5D3D}"/>
              </a:ext>
            </a:extLst>
          </p:cNvPr>
          <p:cNvSpPr txBox="1"/>
          <p:nvPr/>
        </p:nvSpPr>
        <p:spPr>
          <a:xfrm>
            <a:off x="1131903" y="821386"/>
            <a:ext cx="8549196" cy="1604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uk-UA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Підприємництво у сфері торгівлі та посередництва </a:t>
            </a: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[http://book4cook.in.ua/archives/558</a:t>
            </a:r>
            <a:r>
              <a:rPr lang="uk-UA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с. 101-131</a:t>
            </a: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uk-UA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endParaRPr lang="uk-UA" sz="1800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B234B9F-0BCA-4F52-A3A8-14A6A125D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501" y="2130641"/>
            <a:ext cx="9144000" cy="129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48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5AC04D-D7E9-4BCD-9CF9-A6A7C1BDB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442" y="1296140"/>
            <a:ext cx="8726750" cy="373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058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4D1F73-B042-4F1D-AE1D-E22392B81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545" y="1162975"/>
            <a:ext cx="9481350" cy="427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40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AC248C-BE1A-4FC9-BDA9-CF475E3FE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397" y="1624614"/>
            <a:ext cx="7332954" cy="287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773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D37572E-62E7-453D-AFCD-6B1428915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5938" y="2059620"/>
            <a:ext cx="8220721" cy="179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95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94FC257-F6BF-4BFF-B2AB-1E6F4CFFE7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51" y="1529178"/>
            <a:ext cx="8140823" cy="379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05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913533-ADCA-4463-B8D7-AE1CA138F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1654" y="1270000"/>
            <a:ext cx="8596668" cy="4305177"/>
          </a:xfrm>
        </p:spPr>
        <p:txBody>
          <a:bodyPr>
            <a:normAutofit fontScale="92500" lnSpcReduction="20000"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uk-UA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uk-UA" sz="3200" spc="-6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Виробниче підприємництво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uk-UA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Підприємництво у сфері торгівлі та посередництва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Фінансове</a:t>
            </a: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підприємництво</a:t>
            </a: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страхова</a:t>
            </a: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справа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Підприємництво</a:t>
            </a: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сфері</a:t>
            </a: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консалтингових</a:t>
            </a:r>
            <a:r>
              <a:rPr lang="ru-RU" sz="32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endParaRPr lang="ru-RU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endParaRPr lang="uk-UA" sz="32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C7E1AA2-85E7-443A-8953-51B24BBF3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ПЛАН</a:t>
            </a:r>
          </a:p>
        </p:txBody>
      </p:sp>
    </p:spTree>
    <p:extLst>
      <p:ext uri="{BB962C8B-B14F-4D97-AF65-F5344CB8AC3E}">
        <p14:creationId xmlns:p14="http://schemas.microsoft.com/office/powerpoint/2010/main" val="2478601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454766-E6FC-423A-A005-D2F841762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390" y="355107"/>
            <a:ext cx="5656353" cy="5983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834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C45AFC-C032-4DA6-B9B9-9DD42A1FE017}"/>
              </a:ext>
            </a:extLst>
          </p:cNvPr>
          <p:cNvSpPr txBox="1"/>
          <p:nvPr/>
        </p:nvSpPr>
        <p:spPr>
          <a:xfrm>
            <a:off x="1411549" y="1188687"/>
            <a:ext cx="872675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Фінансове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підприємництво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страхова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справа</a:t>
            </a:r>
          </a:p>
          <a:p>
            <a:endParaRPr lang="uk-UA" dirty="0"/>
          </a:p>
          <a:p>
            <a:r>
              <a:rPr lang="uk-UA" dirty="0"/>
              <a:t>Підприємництво у сфері надання фінансових послуг – це діяльність, яка пов’язана з грошовим обігом, обміном вартостей, торгівлею цінними паперами з метою одержання прибутку.</a:t>
            </a:r>
          </a:p>
          <a:p>
            <a:endParaRPr lang="uk-UA" dirty="0"/>
          </a:p>
          <a:p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 – </a:t>
            </a:r>
            <a:r>
              <a:rPr lang="ru-RU" dirty="0" err="1"/>
              <a:t>юридична</a:t>
            </a:r>
            <a:r>
              <a:rPr lang="ru-RU" dirty="0"/>
              <a:t> особа, яка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надає</a:t>
            </a:r>
            <a:r>
              <a:rPr lang="ru-RU" dirty="0"/>
              <a:t> одну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(</a:t>
            </a:r>
            <a:r>
              <a:rPr lang="ru-RU" dirty="0" err="1"/>
              <a:t>операції</a:t>
            </a:r>
            <a:r>
              <a:rPr lang="ru-RU" dirty="0"/>
              <a:t>), </a:t>
            </a:r>
            <a:r>
              <a:rPr lang="ru-RU" dirty="0" err="1"/>
              <a:t>повʼязані</a:t>
            </a:r>
            <a:r>
              <a:rPr lang="ru-RU" dirty="0"/>
              <a:t> з </a:t>
            </a:r>
            <a:r>
              <a:rPr lang="ru-RU" dirty="0" err="1"/>
              <a:t>наданням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у </a:t>
            </a:r>
            <a:r>
              <a:rPr lang="ru-RU" dirty="0" err="1"/>
              <a:t>випадках</a:t>
            </a:r>
            <a:r>
              <a:rPr lang="ru-RU" dirty="0"/>
              <a:t>, прямо </a:t>
            </a:r>
            <a:r>
              <a:rPr lang="ru-RU" dirty="0" err="1"/>
              <a:t>визначених</a:t>
            </a:r>
            <a:r>
              <a:rPr lang="ru-RU" dirty="0"/>
              <a:t> законом, та внесена до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законом порядку. </a:t>
            </a:r>
          </a:p>
          <a:p>
            <a:endParaRPr lang="ru-RU" dirty="0"/>
          </a:p>
          <a:p>
            <a:r>
              <a:rPr lang="ru-RU" dirty="0" err="1"/>
              <a:t>Кредитна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 –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, яка </a:t>
            </a:r>
            <a:r>
              <a:rPr lang="ru-RU" dirty="0" err="1"/>
              <a:t>відповідно</a:t>
            </a:r>
            <a:r>
              <a:rPr lang="ru-RU" dirty="0"/>
              <a:t> до закону про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установи </a:t>
            </a:r>
            <a:r>
              <a:rPr lang="ru-RU" dirty="0" err="1"/>
              <a:t>має</a:t>
            </a:r>
            <a:r>
              <a:rPr lang="ru-RU" dirty="0"/>
              <a:t> право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4954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CFF12D-633C-41F7-BD55-93B1AEBBC476}"/>
              </a:ext>
            </a:extLst>
          </p:cNvPr>
          <p:cNvSpPr txBox="1"/>
          <p:nvPr/>
        </p:nvSpPr>
        <p:spPr>
          <a:xfrm>
            <a:off x="1464816" y="1321772"/>
            <a:ext cx="854919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До фінансових та кредитних установ належать:</a:t>
            </a:r>
          </a:p>
          <a:p>
            <a:r>
              <a:rPr lang="uk-UA" dirty="0"/>
              <a:t>	банки; </a:t>
            </a:r>
          </a:p>
          <a:p>
            <a:r>
              <a:rPr lang="uk-UA" dirty="0"/>
              <a:t>	кредитні спілки;</a:t>
            </a:r>
          </a:p>
          <a:p>
            <a:r>
              <a:rPr lang="uk-UA" dirty="0"/>
              <a:t>	ломбарди;</a:t>
            </a:r>
          </a:p>
          <a:p>
            <a:r>
              <a:rPr lang="uk-UA" dirty="0"/>
              <a:t>	лізингові компанії;</a:t>
            </a:r>
          </a:p>
          <a:p>
            <a:r>
              <a:rPr lang="uk-UA" dirty="0"/>
              <a:t>	довірчі товариства;</a:t>
            </a:r>
          </a:p>
          <a:p>
            <a:r>
              <a:rPr lang="uk-UA" dirty="0"/>
              <a:t>	страхові компанії;</a:t>
            </a:r>
          </a:p>
          <a:p>
            <a:r>
              <a:rPr lang="uk-UA" dirty="0"/>
              <a:t>	установи накопичувального пенсійного забезпечення;</a:t>
            </a:r>
          </a:p>
          <a:p>
            <a:r>
              <a:rPr lang="uk-UA" dirty="0"/>
              <a:t>	інвестиційні фонди і компанії;</a:t>
            </a:r>
          </a:p>
          <a:p>
            <a:r>
              <a:rPr lang="uk-UA" dirty="0"/>
              <a:t>	інші юридичні особи, виключним видом діяльності яких є надання фінансових послуг, а у випадках, прямо визначених законом, – інші послуги (операції), </a:t>
            </a:r>
            <a:r>
              <a:rPr lang="uk-UA" dirty="0" err="1"/>
              <a:t>повʼязані</a:t>
            </a:r>
            <a:r>
              <a:rPr lang="uk-UA" dirty="0"/>
              <a:t> з наданням фінансових послуг.</a:t>
            </a:r>
          </a:p>
        </p:txBody>
      </p:sp>
    </p:spTree>
    <p:extLst>
      <p:ext uri="{BB962C8B-B14F-4D97-AF65-F5344CB8AC3E}">
        <p14:creationId xmlns:p14="http://schemas.microsoft.com/office/powerpoint/2010/main" val="971143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9C4BECC-F9B3-4609-97AA-85B965EE4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7284" y="452762"/>
            <a:ext cx="5832629" cy="613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974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2C8956-DD09-46BD-BFD9-39002D05A977}"/>
              </a:ext>
            </a:extLst>
          </p:cNvPr>
          <p:cNvSpPr txBox="1"/>
          <p:nvPr/>
        </p:nvSpPr>
        <p:spPr>
          <a:xfrm>
            <a:off x="1890944" y="1861559"/>
            <a:ext cx="783898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Банківська система в сучасній Україні є дворівневою структурою. Класична дворівнева банківська система включає: </a:t>
            </a:r>
          </a:p>
          <a:p>
            <a:endParaRPr lang="uk-UA" dirty="0"/>
          </a:p>
          <a:p>
            <a:r>
              <a:rPr lang="uk-UA" dirty="0"/>
              <a:t>верхній рівень – Національний банк, який є головним банківським інститутом держави і відповідає за управління всією грошово-кредитною системою. Його головними клієнтами є інші банківські інститути та урядові структури; </a:t>
            </a:r>
          </a:p>
          <a:p>
            <a:endParaRPr lang="uk-UA" dirty="0"/>
          </a:p>
          <a:p>
            <a:r>
              <a:rPr lang="uk-UA" dirty="0"/>
              <a:t>нижній рівень – банки різних форм власності, спеціалізації й територіального рівня, клієнтами яких є підприємства, організації, населення.</a:t>
            </a:r>
          </a:p>
        </p:txBody>
      </p:sp>
    </p:spTree>
    <p:extLst>
      <p:ext uri="{BB962C8B-B14F-4D97-AF65-F5344CB8AC3E}">
        <p14:creationId xmlns:p14="http://schemas.microsoft.com/office/powerpoint/2010/main" val="2041133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BB7B9C-3587-437A-9490-063166DAF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895" y="1624614"/>
            <a:ext cx="7910003" cy="20693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E373532-07F5-49DB-A794-5C87BD94A6BC}"/>
              </a:ext>
            </a:extLst>
          </p:cNvPr>
          <p:cNvSpPr txBox="1"/>
          <p:nvPr/>
        </p:nvSpPr>
        <p:spPr>
          <a:xfrm>
            <a:off x="2072936" y="3912378"/>
            <a:ext cx="6098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[http://book4cook.in.ua/archives/558 </a:t>
            </a:r>
            <a:r>
              <a:rPr lang="uk-UA" dirty="0"/>
              <a:t>с. 146-151]</a:t>
            </a:r>
          </a:p>
        </p:txBody>
      </p:sp>
    </p:spTree>
    <p:extLst>
      <p:ext uri="{BB962C8B-B14F-4D97-AF65-F5344CB8AC3E}">
        <p14:creationId xmlns:p14="http://schemas.microsoft.com/office/powerpoint/2010/main" val="6182702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64106AC-A81C-4361-B83F-71BF974B8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763" y="1136343"/>
            <a:ext cx="6613863" cy="385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61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970C8B-3168-49CE-9A39-E98902FC3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699" y="1358283"/>
            <a:ext cx="6986726" cy="296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002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AFE154-EB74-4F8E-BDCA-4171354D07BF}"/>
              </a:ext>
            </a:extLst>
          </p:cNvPr>
          <p:cNvSpPr txBox="1"/>
          <p:nvPr/>
        </p:nvSpPr>
        <p:spPr>
          <a:xfrm>
            <a:off x="1713391" y="591646"/>
            <a:ext cx="7457242" cy="453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Підприємництво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сфері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консалтингових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endParaRPr lang="ru-RU" sz="1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endParaRPr lang="ru-RU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«консалтинг» походить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англійського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consulting (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та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означає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будь-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якого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масштабу.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відмітити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існує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однозначного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трактування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терміну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«консалтинг». З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економічної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точки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зору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консалтинг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розглядати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напрямках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en-US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клієнта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спеціалізованим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досвідом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Надання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послуг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експертна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допомога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певних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сферах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  <a:tabLst>
                <a:tab pos="630555" algn="l"/>
              </a:tabLst>
            </a:pP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Комплекс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існуючих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отримання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знань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професіональних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90075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5689B7-4748-4BB5-BC32-2C25AC086A31}"/>
              </a:ext>
            </a:extLst>
          </p:cNvPr>
          <p:cNvSpPr txBox="1"/>
          <p:nvPr/>
        </p:nvSpPr>
        <p:spPr>
          <a:xfrm>
            <a:off x="1109710" y="1062490"/>
            <a:ext cx="887767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Сучасні консалтингові фірми працюють на замовлення своїх клієнтів або на постійній основі. При цьому вони використовують такі </a:t>
            </a:r>
            <a:r>
              <a:rPr lang="uk-UA" b="1" dirty="0"/>
              <a:t>методи консультування</a:t>
            </a:r>
            <a:r>
              <a:rPr lang="uk-UA" dirty="0"/>
              <a:t>:</a:t>
            </a:r>
          </a:p>
          <a:p>
            <a:r>
              <a:rPr lang="uk-UA" dirty="0"/>
              <a:t>	експертне консультування, суть якого полягає в діагностуванні консалтинговою фірмою проблемної ситуації, розробленні рішень і рекомендацій для їх впровадження. Роль клієнта полягає у забезпеченні консультанта інформацією та оцінюванні результатів його діяльності;</a:t>
            </a:r>
          </a:p>
          <a:p>
            <a:r>
              <a:rPr lang="uk-UA" dirty="0"/>
              <a:t>	активна взаємодія консалтингової фірми з клієнтом на всіх етапах реалізації проекту. Завдання консалтингової фірми полягає у сприянні формулювання клієнтом ідей, пропозицій, самостійному аналізі проблем, пошуку оптимальних рішень. При цьому спеціалісти консалтингової фірми оцінюють вироблення рішення, за необхідності пропонують інші його варіанти;</a:t>
            </a:r>
          </a:p>
          <a:p>
            <a:r>
              <a:rPr lang="uk-UA" dirty="0"/>
              <a:t>	навчальне консультування, яке зосереджене на організації тренінгів працівників фірм, що сприяє створенню необхідних інтелектуальних умов для розвитку їх новаторської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83410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97FE1-650F-48FC-B645-07670590C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uk-UA" sz="3600" spc="-6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Виробниче підприємництво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1D5D2C-624C-4BAC-8F80-2F5E0A95F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uk-UA" sz="3600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uk-UA" sz="36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Виробниче підприємництво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це діяльність, яка безпосередньо пов’язана з виробництвом продукції для подальшої реалізації їх покупцям та споживачам з відповідним одержанням прибутку.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143193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58A81A-3199-41A5-A953-960615CAC971}"/>
              </a:ext>
            </a:extLst>
          </p:cNvPr>
          <p:cNvSpPr txBox="1"/>
          <p:nvPr/>
        </p:nvSpPr>
        <p:spPr>
          <a:xfrm>
            <a:off x="896645" y="698428"/>
            <a:ext cx="978319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До послуг консалтингових компаній доцільно звертатися у ситуаціях, коли необхідно:</a:t>
            </a:r>
          </a:p>
          <a:p>
            <a:r>
              <a:rPr lang="uk-UA" dirty="0"/>
              <a:t>	необхідно розробити пакети організаційної та нормативної документації (статут, установчий договір, проект страхового полісу, будь-який вид цивільно-правового договору та ін.);</a:t>
            </a:r>
          </a:p>
          <a:p>
            <a:r>
              <a:rPr lang="uk-UA" dirty="0"/>
              <a:t>	необхідно обґрунтувати вибір організаційно-правової форми підприємства для нового виду підприємницької діяльності;</a:t>
            </a:r>
          </a:p>
          <a:p>
            <a:r>
              <a:rPr lang="uk-UA" dirty="0"/>
              <a:t>	власник підприємства хоче підвищити ефективність вже стабільно працюючого бізнесу для збільшення частки ринку, рентабельності тощо;</a:t>
            </a:r>
          </a:p>
          <a:p>
            <a:r>
              <a:rPr lang="uk-UA" dirty="0"/>
              <a:t>	необхідна методична та експертна допомога менеджерам і спеціалістам підприємства;</a:t>
            </a:r>
          </a:p>
          <a:p>
            <a:r>
              <a:rPr lang="uk-UA" dirty="0"/>
              <a:t>	на підприємстві є складні проблеми, які не можливо вирішити внутрішніми силами;</a:t>
            </a:r>
          </a:p>
          <a:p>
            <a:r>
              <a:rPr lang="uk-UA" dirty="0"/>
              <a:t>	підприємству необхідно реалізувати один конкретний проект (впровадження системи управлінського обліку, удосконалення системи інформаційних потоків, оптимізувати бізнес-процеси тощо);</a:t>
            </a:r>
          </a:p>
          <a:p>
            <a:r>
              <a:rPr lang="uk-UA" dirty="0"/>
              <a:t>	власнику підприємства необхідна група спеціалістів для обговорення нових рішень, розробки рішень і експертизи незвичайних ідей;</a:t>
            </a:r>
          </a:p>
          <a:p>
            <a:r>
              <a:rPr lang="uk-UA" dirty="0"/>
              <a:t>	отримати довідкову, аналітичну, правову інформацію з різних аспектів господарської діяльності;</a:t>
            </a:r>
          </a:p>
          <a:p>
            <a:r>
              <a:rPr lang="uk-UA" dirty="0"/>
              <a:t>	знайти надійних партнерів до спільної діяльності або постачальників;</a:t>
            </a:r>
          </a:p>
          <a:p>
            <a:r>
              <a:rPr lang="uk-UA" dirty="0"/>
              <a:t>	оцінити зовнішньоекономічний потенціал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2141305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C0560C-2C5D-48E0-A73B-1C76B4C133B6}"/>
              </a:ext>
            </a:extLst>
          </p:cNvPr>
          <p:cNvSpPr txBox="1"/>
          <p:nvPr/>
        </p:nvSpPr>
        <p:spPr>
          <a:xfrm>
            <a:off x="683580" y="582979"/>
            <a:ext cx="10626571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Процес консультування складається з наступних етапів:</a:t>
            </a:r>
          </a:p>
          <a:p>
            <a:r>
              <a:rPr lang="uk-UA" dirty="0"/>
              <a:t>1. Підготовчий етап. Не заглиблюючись у деталі проблеми, консультант збирає важливі орієнтовні дані про клієнта та його оточення, а також про ті проблеми, які є типовими для сфери діяльності клієнта. Після цього зібрані дані аналізуються та стають основою для складання плану-завдання, що розглядає саму проблему, рекомендації щодо способів її </a:t>
            </a:r>
            <a:r>
              <a:rPr lang="uk-UA" dirty="0" err="1"/>
              <a:t>розвʼязання</a:t>
            </a:r>
            <a:r>
              <a:rPr lang="uk-UA" dirty="0"/>
              <a:t> та умов, за яких консультант може пропонувати свою допомогу;</a:t>
            </a:r>
          </a:p>
          <a:p>
            <a:r>
              <a:rPr lang="uk-UA" dirty="0"/>
              <a:t>2. Діагностичний етап. Протягом цього етапу консультування конкретизуються проблеми, що потребують розв’язання, </a:t>
            </a:r>
            <a:r>
              <a:rPr lang="uk-UA" dirty="0" err="1"/>
              <a:t>уточнюються</a:t>
            </a:r>
            <a:r>
              <a:rPr lang="uk-UA" dirty="0"/>
              <a:t> причини їх виникнення, з’ясовуються фактори і засоби впливу на дану проблему, встановлюється широта та глибина охоплення об’єкта та період дослідження;</a:t>
            </a:r>
          </a:p>
          <a:p>
            <a:r>
              <a:rPr lang="uk-UA" dirty="0"/>
              <a:t>3. Етап планування. Включає розробку варіантів рішення проблем, що діагностуються, надання клієнту пропозицій щодо способів усунення існуючих недоліків та прийняття рішення про реалізацію пропозицій;</a:t>
            </a:r>
          </a:p>
          <a:p>
            <a:r>
              <a:rPr lang="uk-UA" dirty="0"/>
              <a:t>4. Етап впровадження пропозицій. Цей етап консультування дозволяє реально змінити проблемну ситуацію на краще. На цьому етапі досягається мета будь-якого консультативного завдання, орієнтована на отримання запланованого ефекту. Контроль за ходом </a:t>
            </a:r>
            <a:r>
              <a:rPr lang="uk-UA" dirty="0" err="1"/>
              <a:t>впроваджень</a:t>
            </a:r>
            <a:r>
              <a:rPr lang="uk-UA" dirty="0"/>
              <a:t> підвищує результативність консультативної роботи і формує імідж, рекламу фірми;</a:t>
            </a:r>
          </a:p>
          <a:p>
            <a:r>
              <a:rPr lang="uk-UA" dirty="0"/>
              <a:t>5. Етап оцінювання результатів. Консультант самостійно визначає час та форми припинення робіт над завданням. Здійснюється оцінка виконаних робіт та </a:t>
            </a:r>
            <a:r>
              <a:rPr lang="uk-UA" dirty="0" err="1"/>
              <a:t>впроваджень</a:t>
            </a:r>
            <a:r>
              <a:rPr lang="uk-UA" dirty="0"/>
              <a:t>, вирішується, чи буде співробітництво між консультантом та клієнтом припинено повністю, або ділові контакти продовжуватимуться у майбутньому.</a:t>
            </a:r>
          </a:p>
        </p:txBody>
      </p:sp>
    </p:spTree>
    <p:extLst>
      <p:ext uri="{BB962C8B-B14F-4D97-AF65-F5344CB8AC3E}">
        <p14:creationId xmlns:p14="http://schemas.microsoft.com/office/powerpoint/2010/main" val="1778761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19FE0F-32E1-4AEB-BA66-579C032E2F1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71853" y="958079"/>
            <a:ext cx="8596313" cy="4803775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Виробниче підприємництво передбачає: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 виду виробничої діяльності та номенклатури асортименту продукції (товарів, робіт, послуг), які буде виробляти підприємець. Підприємство може існувати доти, доки має споживачів-об’єктів своєї господарської діяльності;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виявлення потреби у товарах, необхідних потенційному споживачеві (маркетингова діяльність);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оформлення контракту між підприємцем і покупцем товару;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 безпосереднього виробництва товарів і послуг. Все необхідне для виробництва (засоби праці, сировина і матеріали, інформація) підприємець придбає самостійно. З огляду на це, підприємець повинен вміти визначати основні виробничі операції, машини та устаткування, сировину, матеріали та комплектуючі вироби, виробничі та невиробничі приміщення, необхідні підприємству;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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залучення до своєї діяльності сторонніх організацій та осіб, якщо окремі роботи підприємець не здатний виконати своїми силами.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606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>
            <a:extLst>
              <a:ext uri="{FF2B5EF4-FFF2-40B4-BE49-F238E27FC236}">
                <a16:creationId xmlns:a16="http://schemas.microsoft.com/office/drawing/2014/main" id="{8BFFD440-0B1A-4090-957B-B3DAE03BED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260629" y="696404"/>
            <a:ext cx="12619038" cy="8158163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E27715A-BCF3-42F5-8408-BBF77C5BFC35}"/>
              </a:ext>
            </a:extLst>
          </p:cNvPr>
          <p:cNvSpPr txBox="1"/>
          <p:nvPr/>
        </p:nvSpPr>
        <p:spPr>
          <a:xfrm>
            <a:off x="6919722" y="2083046"/>
            <a:ext cx="27637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Схема виробничого підприємництва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468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4D47BE-4267-42DF-B07C-58E1436F6FA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97843" y="701567"/>
            <a:ext cx="8596313" cy="4962525"/>
          </a:xfrm>
        </p:spPr>
        <p:txBody>
          <a:bodyPr>
            <a:normAutofit fontScale="400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67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Етапи</a:t>
            </a: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виробничого підприємництва: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000"/>
              <a:buFont typeface="Wingdings" panose="05000000000000000000" pitchFamily="2" charset="2"/>
              <a:buChar char=""/>
            </a:pP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обґрунтування ідеї виробництва конкретного товару чи надання конкретних видів послуг;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000"/>
              <a:buFont typeface="Wingdings" panose="05000000000000000000" pitchFamily="2" charset="2"/>
              <a:buChar char=""/>
            </a:pP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маркетингова діяльність (виявлення попиту на товар);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000"/>
              <a:buFont typeface="Wingdings" panose="05000000000000000000" pitchFamily="2" charset="2"/>
              <a:buChar char=""/>
            </a:pP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 потреби у фінансових ресурсах;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000"/>
              <a:buFont typeface="Wingdings" panose="05000000000000000000" pitchFamily="2" charset="2"/>
              <a:buChar char=""/>
            </a:pP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придбання чи оренда факторів виробництва;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SzPts val="1000"/>
              <a:buFont typeface="Wingdings" panose="05000000000000000000" pitchFamily="2" charset="2"/>
              <a:buChar char=""/>
            </a:pP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реалізація продукції, робіт, послуг;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"/>
            </a:pPr>
            <a:r>
              <a:rPr lang="uk-UA" sz="6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визначення результативності виробничої діяльності.</a:t>
            </a:r>
            <a:endParaRPr lang="ru-RU" sz="6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088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1CAF05-B695-4540-801A-3D088DC8D3C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25119" y="1352720"/>
            <a:ext cx="8596313" cy="4381500"/>
          </a:xfrm>
        </p:spPr>
        <p:txBody>
          <a:bodyPr>
            <a:normAutofit fontScale="70000" lnSpcReduction="20000"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Основними </a:t>
            </a:r>
            <a:r>
              <a:rPr lang="uk-UA" sz="35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формами</a:t>
            </a: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виробничого підприємництва є:</a:t>
            </a:r>
            <a:endParaRPr lang="ru-RU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</a:t>
            </a:r>
            <a:r>
              <a:rPr lang="uk-UA" sz="35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Традиціоналістичне </a:t>
            </a: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виробництво та пропозиція традиційних товарів для забезпечення попиту ринку. Асортимент товарів, який вже давно випускається виробником, відносно стабільний, не підлягає суттєвим змінам за асортиментом.</a:t>
            </a:r>
            <a:endParaRPr lang="ru-RU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uk-UA" sz="35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Інноваційне </a:t>
            </a:r>
            <a:r>
              <a:rPr lang="uk-UA" sz="35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виробництво нових, не існуючих раніше товарів з принципово новими характеристиками, особливостями та сферами використання з обов’язковим використанням інновацій.</a:t>
            </a:r>
            <a:endParaRPr lang="ru-RU" sz="3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016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499615A-3B1F-4AD2-8003-BB8E21CF8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156" y="15269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F00A25E-59E0-416C-9546-C5E8C5E19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145" y="1930400"/>
            <a:ext cx="6320901" cy="46358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1B60587-F19E-438B-A429-AF29500E55B0}"/>
              </a:ext>
            </a:extLst>
          </p:cNvPr>
          <p:cNvSpPr txBox="1"/>
          <p:nvPr/>
        </p:nvSpPr>
        <p:spPr>
          <a:xfrm>
            <a:off x="8146641" y="1838547"/>
            <a:ext cx="30524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Взаємодія економічних ресурсів в процесі виробничої діяльності</a:t>
            </a:r>
            <a:endParaRPr lang="ru-RU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568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80C59D-5A03-4422-A962-25E4927D065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29305" y="1225858"/>
            <a:ext cx="8596313" cy="45942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Відповідно до ст. 1 Закону України «Про інноваційну діяльність», інноваційне підприємство (інноваційний центр, технопарк, технополіс, інноваційний бізнес-інкубатор тощо) – підприємство (об’єднання підприємств), що розробляє, виробляє і реалізує інноваційні продукти і (або) продукцію чи послуги, обсяг яких у грошовому вимірі перевищує 70 % його загального обсягу продукції і (або) послуг 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7093499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</TotalTime>
  <Words>1443</Words>
  <Application>Microsoft Office PowerPoint</Application>
  <PresentationFormat>Широкий екран</PresentationFormat>
  <Paragraphs>98</Paragraphs>
  <Slides>31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9" baseType="lpstr">
      <vt:lpstr>Arial</vt:lpstr>
      <vt:lpstr>Bookman Old Style</vt:lpstr>
      <vt:lpstr>Calibri</vt:lpstr>
      <vt:lpstr>Times New Roman</vt:lpstr>
      <vt:lpstr>Trebuchet MS</vt:lpstr>
      <vt:lpstr>Wingdings</vt:lpstr>
      <vt:lpstr>Wingdings 3</vt:lpstr>
      <vt:lpstr>Аспект</vt:lpstr>
      <vt:lpstr>Лекція з навчальної дисципліни «підприємництво та основи бізнесу»</vt:lpstr>
      <vt:lpstr>ПЛАН</vt:lpstr>
      <vt:lpstr>1. Виробниче підприємництво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AdminR</dc:creator>
  <cp:lastModifiedBy>Катерина Бужимська</cp:lastModifiedBy>
  <cp:revision>27</cp:revision>
  <dcterms:created xsi:type="dcterms:W3CDTF">2020-10-06T12:48:21Z</dcterms:created>
  <dcterms:modified xsi:type="dcterms:W3CDTF">2021-02-23T02:57:36Z</dcterms:modified>
</cp:coreProperties>
</file>