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82" r:id="rId5"/>
    <p:sldId id="283" r:id="rId6"/>
    <p:sldId id="286" r:id="rId7"/>
    <p:sldId id="284" r:id="rId8"/>
    <p:sldId id="301" r:id="rId9"/>
    <p:sldId id="302" r:id="rId10"/>
    <p:sldId id="303" r:id="rId11"/>
    <p:sldId id="304" r:id="rId12"/>
    <p:sldId id="305" r:id="rId13"/>
    <p:sldId id="306" r:id="rId14"/>
    <p:sldId id="307" r:id="rId15"/>
    <p:sldId id="308" r:id="rId16"/>
    <p:sldId id="313" r:id="rId17"/>
    <p:sldId id="312" r:id="rId18"/>
    <p:sldId id="263" r:id="rId19"/>
    <p:sldId id="264" r:id="rId20"/>
    <p:sldId id="257" r:id="rId21"/>
    <p:sldId id="258" r:id="rId22"/>
    <p:sldId id="259" r:id="rId23"/>
    <p:sldId id="260" r:id="rId24"/>
    <p:sldId id="295" r:id="rId25"/>
    <p:sldId id="296" r:id="rId26"/>
    <p:sldId id="297" r:id="rId27"/>
    <p:sldId id="298" r:id="rId28"/>
    <p:sldId id="281" r:id="rId29"/>
    <p:sldId id="299" r:id="rId30"/>
    <p:sldId id="287" r:id="rId31"/>
    <p:sldId id="288" r:id="rId32"/>
    <p:sldId id="289" r:id="rId33"/>
    <p:sldId id="290" r:id="rId34"/>
    <p:sldId id="294" r:id="rId35"/>
    <p:sldId id="268" r:id="rId36"/>
    <p:sldId id="314" r:id="rId37"/>
    <p:sldId id="315" r:id="rId38"/>
    <p:sldId id="267" r:id="rId39"/>
    <p:sldId id="310" r:id="rId40"/>
    <p:sldId id="309" r:id="rId41"/>
    <p:sldId id="311" r:id="rId42"/>
    <p:sldId id="273" r:id="rId43"/>
    <p:sldId id="278" r:id="rId44"/>
    <p:sldId id="279" r:id="rId45"/>
    <p:sldId id="277" r:id="rId4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032AE3E-71D2-4AA3-A2AD-C4FE794A1B01}" type="datetimeFigureOut">
              <a:rPr lang="uk-UA" smtClean="0"/>
              <a:t>13.02.2023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327ECAE-EBFF-4CF3-A9DE-0DB3F74F7F79}" type="slidenum">
              <a:rPr lang="uk-UA" smtClean="0"/>
              <a:t>‹#›</a:t>
            </a:fld>
            <a:endParaRPr lang="uk-UA"/>
          </a:p>
        </p:txBody>
      </p:sp>
    </p:spTree>
    <p:extLst>
      <p:ext uri="{BB962C8B-B14F-4D97-AF65-F5344CB8AC3E}">
        <p14:creationId xmlns:p14="http://schemas.microsoft.com/office/powerpoint/2010/main" val="144693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032AE3E-71D2-4AA3-A2AD-C4FE794A1B01}" type="datetimeFigureOut">
              <a:rPr lang="uk-UA" smtClean="0"/>
              <a:t>13.02.2023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327ECAE-EBFF-4CF3-A9DE-0DB3F74F7F79}" type="slidenum">
              <a:rPr lang="uk-UA" smtClean="0"/>
              <a:t>‹#›</a:t>
            </a:fld>
            <a:endParaRPr lang="uk-UA"/>
          </a:p>
        </p:txBody>
      </p:sp>
    </p:spTree>
    <p:extLst>
      <p:ext uri="{BB962C8B-B14F-4D97-AF65-F5344CB8AC3E}">
        <p14:creationId xmlns:p14="http://schemas.microsoft.com/office/powerpoint/2010/main" val="188074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032AE3E-71D2-4AA3-A2AD-C4FE794A1B01}" type="datetimeFigureOut">
              <a:rPr lang="uk-UA" smtClean="0"/>
              <a:t>13.02.2023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327ECAE-EBFF-4CF3-A9DE-0DB3F74F7F79}" type="slidenum">
              <a:rPr lang="uk-UA" smtClean="0"/>
              <a:t>‹#›</a:t>
            </a:fld>
            <a:endParaRPr lang="uk-UA"/>
          </a:p>
        </p:txBody>
      </p:sp>
    </p:spTree>
    <p:extLst>
      <p:ext uri="{BB962C8B-B14F-4D97-AF65-F5344CB8AC3E}">
        <p14:creationId xmlns:p14="http://schemas.microsoft.com/office/powerpoint/2010/main" val="188131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032AE3E-71D2-4AA3-A2AD-C4FE794A1B01}" type="datetimeFigureOut">
              <a:rPr lang="uk-UA" smtClean="0"/>
              <a:t>13.02.2023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327ECAE-EBFF-4CF3-A9DE-0DB3F74F7F79}" type="slidenum">
              <a:rPr lang="uk-UA" smtClean="0"/>
              <a:t>‹#›</a:t>
            </a:fld>
            <a:endParaRPr lang="uk-UA"/>
          </a:p>
        </p:txBody>
      </p:sp>
    </p:spTree>
    <p:extLst>
      <p:ext uri="{BB962C8B-B14F-4D97-AF65-F5344CB8AC3E}">
        <p14:creationId xmlns:p14="http://schemas.microsoft.com/office/powerpoint/2010/main" val="23113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32AE3E-71D2-4AA3-A2AD-C4FE794A1B01}" type="datetimeFigureOut">
              <a:rPr lang="uk-UA" smtClean="0"/>
              <a:t>13.02.2023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327ECAE-EBFF-4CF3-A9DE-0DB3F74F7F79}" type="slidenum">
              <a:rPr lang="uk-UA" smtClean="0"/>
              <a:t>‹#›</a:t>
            </a:fld>
            <a:endParaRPr lang="uk-UA"/>
          </a:p>
        </p:txBody>
      </p:sp>
    </p:spTree>
    <p:extLst>
      <p:ext uri="{BB962C8B-B14F-4D97-AF65-F5344CB8AC3E}">
        <p14:creationId xmlns:p14="http://schemas.microsoft.com/office/powerpoint/2010/main" val="214907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A032AE3E-71D2-4AA3-A2AD-C4FE794A1B01}" type="datetimeFigureOut">
              <a:rPr lang="uk-UA" smtClean="0"/>
              <a:t>13.02.2023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327ECAE-EBFF-4CF3-A9DE-0DB3F74F7F79}" type="slidenum">
              <a:rPr lang="uk-UA" smtClean="0"/>
              <a:t>‹#›</a:t>
            </a:fld>
            <a:endParaRPr lang="uk-UA"/>
          </a:p>
        </p:txBody>
      </p:sp>
    </p:spTree>
    <p:extLst>
      <p:ext uri="{BB962C8B-B14F-4D97-AF65-F5344CB8AC3E}">
        <p14:creationId xmlns:p14="http://schemas.microsoft.com/office/powerpoint/2010/main" val="111001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A032AE3E-71D2-4AA3-A2AD-C4FE794A1B01}" type="datetimeFigureOut">
              <a:rPr lang="uk-UA" smtClean="0"/>
              <a:t>13.02.2023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2327ECAE-EBFF-4CF3-A9DE-0DB3F74F7F79}" type="slidenum">
              <a:rPr lang="uk-UA" smtClean="0"/>
              <a:t>‹#›</a:t>
            </a:fld>
            <a:endParaRPr lang="uk-UA"/>
          </a:p>
        </p:txBody>
      </p:sp>
    </p:spTree>
    <p:extLst>
      <p:ext uri="{BB962C8B-B14F-4D97-AF65-F5344CB8AC3E}">
        <p14:creationId xmlns:p14="http://schemas.microsoft.com/office/powerpoint/2010/main" val="388187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A032AE3E-71D2-4AA3-A2AD-C4FE794A1B01}" type="datetimeFigureOut">
              <a:rPr lang="uk-UA" smtClean="0"/>
              <a:t>13.02.2023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2327ECAE-EBFF-4CF3-A9DE-0DB3F74F7F79}" type="slidenum">
              <a:rPr lang="uk-UA" smtClean="0"/>
              <a:t>‹#›</a:t>
            </a:fld>
            <a:endParaRPr lang="uk-UA"/>
          </a:p>
        </p:txBody>
      </p:sp>
    </p:spTree>
    <p:extLst>
      <p:ext uri="{BB962C8B-B14F-4D97-AF65-F5344CB8AC3E}">
        <p14:creationId xmlns:p14="http://schemas.microsoft.com/office/powerpoint/2010/main" val="321209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32AE3E-71D2-4AA3-A2AD-C4FE794A1B01}" type="datetimeFigureOut">
              <a:rPr lang="uk-UA" smtClean="0"/>
              <a:t>13.02.2023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2327ECAE-EBFF-4CF3-A9DE-0DB3F74F7F79}" type="slidenum">
              <a:rPr lang="uk-UA" smtClean="0"/>
              <a:t>‹#›</a:t>
            </a:fld>
            <a:endParaRPr lang="uk-UA"/>
          </a:p>
        </p:txBody>
      </p:sp>
    </p:spTree>
    <p:extLst>
      <p:ext uri="{BB962C8B-B14F-4D97-AF65-F5344CB8AC3E}">
        <p14:creationId xmlns:p14="http://schemas.microsoft.com/office/powerpoint/2010/main" val="156161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032AE3E-71D2-4AA3-A2AD-C4FE794A1B01}" type="datetimeFigureOut">
              <a:rPr lang="uk-UA" smtClean="0"/>
              <a:t>13.02.2023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327ECAE-EBFF-4CF3-A9DE-0DB3F74F7F79}" type="slidenum">
              <a:rPr lang="uk-UA" smtClean="0"/>
              <a:t>‹#›</a:t>
            </a:fld>
            <a:endParaRPr lang="uk-UA"/>
          </a:p>
        </p:txBody>
      </p:sp>
    </p:spTree>
    <p:extLst>
      <p:ext uri="{BB962C8B-B14F-4D97-AF65-F5344CB8AC3E}">
        <p14:creationId xmlns:p14="http://schemas.microsoft.com/office/powerpoint/2010/main" val="50567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032AE3E-71D2-4AA3-A2AD-C4FE794A1B01}" type="datetimeFigureOut">
              <a:rPr lang="uk-UA" smtClean="0"/>
              <a:t>13.02.2023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327ECAE-EBFF-4CF3-A9DE-0DB3F74F7F79}" type="slidenum">
              <a:rPr lang="uk-UA" smtClean="0"/>
              <a:t>‹#›</a:t>
            </a:fld>
            <a:endParaRPr lang="uk-UA"/>
          </a:p>
        </p:txBody>
      </p:sp>
    </p:spTree>
    <p:extLst>
      <p:ext uri="{BB962C8B-B14F-4D97-AF65-F5344CB8AC3E}">
        <p14:creationId xmlns:p14="http://schemas.microsoft.com/office/powerpoint/2010/main" val="253072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2AE3E-71D2-4AA3-A2AD-C4FE794A1B01}" type="datetimeFigureOut">
              <a:rPr lang="uk-UA" smtClean="0"/>
              <a:t>13.02.2023</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7ECAE-EBFF-4CF3-A9DE-0DB3F74F7F79}" type="slidenum">
              <a:rPr lang="uk-UA" smtClean="0"/>
              <a:t>‹#›</a:t>
            </a:fld>
            <a:endParaRPr lang="uk-UA"/>
          </a:p>
        </p:txBody>
      </p:sp>
    </p:spTree>
    <p:extLst>
      <p:ext uri="{BB962C8B-B14F-4D97-AF65-F5344CB8AC3E}">
        <p14:creationId xmlns:p14="http://schemas.microsoft.com/office/powerpoint/2010/main" val="2694726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onlinecorrector.com.u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dubirdie.com/perevirka-na-plagia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lib.zsmu.edu.ua/p_82.html" TargetMode="External"/><Relationship Id="rId2" Type="http://schemas.openxmlformats.org/officeDocument/2006/relationships/hyperlink" Target="http://unicheck.com/uk-u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www.mendeley.com/" TargetMode="External"/><Relationship Id="rId3" Type="http://schemas.openxmlformats.org/officeDocument/2006/relationships/hyperlink" Target="https://library.sumdu.edu.ua/uk/doslidnyku/prohramne-zabezpechennia/analiz-danykh-ta-vizualizatsiia/instrumenty-dlia-analizu-danykh.html" TargetMode="External"/><Relationship Id="rId7" Type="http://schemas.openxmlformats.org/officeDocument/2006/relationships/hyperlink" Target="http://bibbase.org/" TargetMode="External"/><Relationship Id="rId2" Type="http://schemas.openxmlformats.org/officeDocument/2006/relationships/hyperlink" Target="https://skaz.com.ua/informatika/3090/index.html?page=2" TargetMode="External"/><Relationship Id="rId1" Type="http://schemas.openxmlformats.org/officeDocument/2006/relationships/slideLayout" Target="../slideLayouts/slideLayout2.xml"/><Relationship Id="rId6" Type="http://schemas.openxmlformats.org/officeDocument/2006/relationships/hyperlink" Target="https://textum.com.ua/blog/chek-list-dlya-proverki-teksta-na-profprigodnost-unikalnost-seo-illyustratsii-chast-i/" TargetMode="External"/><Relationship Id="rId5" Type="http://schemas.openxmlformats.org/officeDocument/2006/relationships/hyperlink" Target="https://fabrika-slov.com/uk/poleznye-sajty-i-programmy-dlya-kopirajterov/" TargetMode="External"/><Relationship Id="rId10" Type="http://schemas.openxmlformats.org/officeDocument/2006/relationships/hyperlink" Target="http://www.qiqqa.com/" TargetMode="External"/><Relationship Id="rId4" Type="http://schemas.openxmlformats.org/officeDocument/2006/relationships/hyperlink" Target="https://www.gurt.org.ua/articles/39271/" TargetMode="External"/><Relationship Id="rId9" Type="http://schemas.openxmlformats.org/officeDocument/2006/relationships/hyperlink" Target="http://www.citeulik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dirty="0" smtClean="0">
                <a:latin typeface="Times New Roman" panose="02020603050405020304" pitchFamily="18" charset="0"/>
                <a:cs typeface="Times New Roman" panose="02020603050405020304" pitchFamily="18" charset="0"/>
              </a:rPr>
              <a:t>Аналіз інформаційних технологій в лінгвістичних дослідженнях</a:t>
            </a:r>
            <a:endParaRPr lang="uk-UA"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4120054"/>
            <a:ext cx="9144000" cy="1137745"/>
          </a:xfrm>
        </p:spPr>
        <p:txBody>
          <a:bodyPr/>
          <a:lstStyle/>
          <a:p>
            <a:r>
              <a:rPr lang="uk-UA" dirty="0" smtClean="0"/>
              <a:t>Лекція 2</a:t>
            </a:r>
            <a:endParaRPr lang="uk-UA" dirty="0"/>
          </a:p>
        </p:txBody>
      </p:sp>
    </p:spTree>
    <p:extLst>
      <p:ext uri="{BB962C8B-B14F-4D97-AF65-F5344CB8AC3E}">
        <p14:creationId xmlns:p14="http://schemas.microsoft.com/office/powerpoint/2010/main" val="4262344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de-DE" sz="3600" b="1" dirty="0">
                <a:latin typeface="Times New Roman" panose="02020603050405020304" pitchFamily="18" charset="0"/>
                <a:cs typeface="Times New Roman" panose="02020603050405020304" pitchFamily="18" charset="0"/>
              </a:rPr>
              <a:t>SEO-</a:t>
            </a:r>
            <a:r>
              <a:rPr lang="uk-UA" sz="3600" b="1" dirty="0">
                <a:latin typeface="Times New Roman" panose="02020603050405020304" pitchFamily="18" charset="0"/>
                <a:cs typeface="Times New Roman" panose="02020603050405020304" pitchFamily="18" charset="0"/>
              </a:rPr>
              <a:t>аналіз </a:t>
            </a:r>
            <a:r>
              <a:rPr lang="uk-UA" sz="3600" b="1" dirty="0" smtClean="0">
                <a:latin typeface="Times New Roman" panose="02020603050405020304" pitchFamily="18" charset="0"/>
                <a:cs typeface="Times New Roman" panose="02020603050405020304" pitchFamily="18" charset="0"/>
              </a:rPr>
              <a:t>тексту</a:t>
            </a:r>
            <a:endParaRPr lang="uk-UA"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457200" algn="just">
              <a:lnSpc>
                <a:spcPct val="100000"/>
              </a:lnSpc>
              <a:spcBef>
                <a:spcPts val="0"/>
              </a:spcBef>
              <a:buNone/>
            </a:pPr>
            <a:r>
              <a:rPr lang="uk-UA" dirty="0" smtClean="0">
                <a:latin typeface="Times New Roman" panose="02020603050405020304" pitchFamily="18" charset="0"/>
                <a:cs typeface="Times New Roman" panose="02020603050405020304" pitchFamily="18" charset="0"/>
              </a:rPr>
              <a:t>Цей аналіз</a:t>
            </a:r>
            <a:r>
              <a:rPr lang="uk-UA" dirty="0">
                <a:latin typeface="Times New Roman" panose="02020603050405020304" pitchFamily="18" charset="0"/>
                <a:cs typeface="Times New Roman" panose="02020603050405020304" pitchFamily="18" charset="0"/>
              </a:rPr>
              <a:t>  своєрідний вимірювач якості написаного матеріалу з точки зору </a:t>
            </a:r>
            <a:r>
              <a:rPr lang="de-DE" dirty="0">
                <a:latin typeface="Times New Roman" panose="02020603050405020304" pitchFamily="18" charset="0"/>
                <a:cs typeface="Times New Roman" panose="02020603050405020304" pitchFamily="18" charset="0"/>
              </a:rPr>
              <a:t>SEO. </a:t>
            </a:r>
            <a:r>
              <a:rPr lang="uk-UA" dirty="0">
                <a:latin typeface="Times New Roman" panose="02020603050405020304" pitchFamily="18" charset="0"/>
                <a:cs typeface="Times New Roman" panose="02020603050405020304" pitchFamily="18" charset="0"/>
              </a:rPr>
              <a:t>Він допомагає зрозуміти, чи не перенасичена стаття ключами, визначити </a:t>
            </a:r>
            <a:r>
              <a:rPr lang="uk-UA" dirty="0" err="1">
                <a:latin typeface="Times New Roman" panose="02020603050405020304" pitchFamily="18" charset="0"/>
                <a:cs typeface="Times New Roman" panose="02020603050405020304" pitchFamily="18" charset="0"/>
              </a:rPr>
              <a:t>тошноту</a:t>
            </a:r>
            <a:r>
              <a:rPr lang="uk-UA" dirty="0">
                <a:latin typeface="Times New Roman" panose="02020603050405020304" pitchFamily="18" charset="0"/>
                <a:cs typeface="Times New Roman" panose="02020603050405020304" pitchFamily="18" charset="0"/>
              </a:rPr>
              <a:t> і перевірити текст на воду.</a:t>
            </a:r>
          </a:p>
          <a:p>
            <a:pPr marL="0" indent="457200" algn="just">
              <a:lnSpc>
                <a:spcPct val="100000"/>
              </a:lnSpc>
              <a:spcBef>
                <a:spcPts val="0"/>
              </a:spcBef>
              <a:buNone/>
            </a:pPr>
            <a:r>
              <a:rPr lang="uk-UA" dirty="0">
                <a:latin typeface="Times New Roman" panose="02020603050405020304" pitchFamily="18" charset="0"/>
                <a:cs typeface="Times New Roman" panose="02020603050405020304" pitchFamily="18" charset="0"/>
              </a:rPr>
              <a:t>На що це впливає</a:t>
            </a:r>
            <a:r>
              <a:rPr lang="uk-UA" dirty="0" smtClean="0">
                <a:latin typeface="Times New Roman" panose="02020603050405020304" pitchFamily="18" charset="0"/>
                <a:cs typeface="Times New Roman" panose="02020603050405020304" pitchFamily="18" charset="0"/>
              </a:rPr>
              <a:t>?</a:t>
            </a:r>
          </a:p>
          <a:p>
            <a:pPr marL="0" indent="457200" algn="just">
              <a:lnSpc>
                <a:spcPct val="100000"/>
              </a:lnSpc>
              <a:spcBef>
                <a:spcPts val="0"/>
              </a:spcBef>
              <a:buNone/>
            </a:pPr>
            <a:r>
              <a:rPr lang="uk-UA" dirty="0" smtClean="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SEO-</a:t>
            </a:r>
            <a:r>
              <a:rPr lang="uk-UA" dirty="0">
                <a:latin typeface="Times New Roman" panose="02020603050405020304" pitchFamily="18" charset="0"/>
                <a:cs typeface="Times New Roman" panose="02020603050405020304" pitchFamily="18" charset="0"/>
              </a:rPr>
              <a:t>оптимізація дозволяє зробити текст більш ефективним з погляду ранжування в пошуковій системі. </a:t>
            </a:r>
            <a:r>
              <a:rPr lang="de-DE" dirty="0">
                <a:latin typeface="Times New Roman" panose="02020603050405020304" pitchFamily="18" charset="0"/>
                <a:cs typeface="Times New Roman" panose="02020603050405020304" pitchFamily="18" charset="0"/>
              </a:rPr>
              <a:t>Google </a:t>
            </a:r>
            <a:r>
              <a:rPr lang="uk-UA" dirty="0">
                <a:latin typeface="Times New Roman" panose="02020603050405020304" pitchFamily="18" charset="0"/>
                <a:cs typeface="Times New Roman" panose="02020603050405020304" pitchFamily="18" charset="0"/>
              </a:rPr>
              <a:t>розуміє, що ця стаття відповідає певному запиту, буде корисною для користувача і викидає її у видачу. Але не забуваємо, що текст має бути написаний людьми для людей, тому тут є певні нюанси.</a:t>
            </a:r>
          </a:p>
          <a:p>
            <a:pPr marL="0" indent="457200">
              <a:lnSpc>
                <a:spcPct val="100000"/>
              </a:lnSpc>
              <a:spcBef>
                <a:spcPts val="0"/>
              </a:spcBef>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1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73562"/>
          </a:xfrm>
        </p:spPr>
        <p:txBody>
          <a:bodyPr>
            <a:normAutofit fontScale="90000"/>
          </a:bodyPr>
          <a:lstStyle/>
          <a:p>
            <a:pPr algn="ctr"/>
            <a:r>
              <a:rPr lang="uk-UA" b="1" dirty="0" smtClean="0"/>
              <a:t/>
            </a:r>
            <a:br>
              <a:rPr lang="uk-UA" b="1" dirty="0" smtClean="0"/>
            </a:br>
            <a:r>
              <a:rPr lang="uk-UA" sz="4000" b="1" dirty="0" smtClean="0">
                <a:latin typeface="Times New Roman" panose="02020603050405020304" pitchFamily="18" charset="0"/>
                <a:cs typeface="Times New Roman" panose="02020603050405020304" pitchFamily="18" charset="0"/>
              </a:rPr>
              <a:t>Оптимальні </a:t>
            </a:r>
            <a:r>
              <a:rPr lang="uk-UA" sz="4000" b="1" dirty="0">
                <a:latin typeface="Times New Roman" panose="02020603050405020304" pitchFamily="18" charset="0"/>
                <a:cs typeface="Times New Roman" panose="02020603050405020304" pitchFamily="18" charset="0"/>
              </a:rPr>
              <a:t>значення нудоти тексту</a:t>
            </a:r>
            <a:r>
              <a:rPr lang="uk-UA" b="1" dirty="0"/>
              <a:t/>
            </a:r>
            <a:br>
              <a:rPr lang="uk-UA" b="1" dirty="0"/>
            </a:br>
            <a:endParaRPr lang="uk-UA" dirty="0"/>
          </a:p>
        </p:txBody>
      </p:sp>
      <p:sp>
        <p:nvSpPr>
          <p:cNvPr id="3" name="Объект 2"/>
          <p:cNvSpPr>
            <a:spLocks noGrp="1"/>
          </p:cNvSpPr>
          <p:nvPr>
            <p:ph idx="1"/>
          </p:nvPr>
        </p:nvSpPr>
        <p:spPr>
          <a:xfrm>
            <a:off x="506027" y="1038688"/>
            <a:ext cx="11434439" cy="5557421"/>
          </a:xfrm>
        </p:spPr>
        <p:txBody>
          <a:bodyPr>
            <a:noAutofit/>
          </a:bodyPr>
          <a:lstStyle/>
          <a:p>
            <a:pPr indent="457200">
              <a:lnSpc>
                <a:spcPct val="120000"/>
              </a:lnSpc>
              <a:spcBef>
                <a:spcPts val="0"/>
              </a:spcBef>
              <a:buNone/>
            </a:pPr>
            <a:r>
              <a:rPr lang="ru-RU" sz="1600" b="1" dirty="0" err="1" smtClean="0">
                <a:latin typeface="Times New Roman" panose="02020603050405020304" pitchFamily="18" charset="0"/>
                <a:cs typeface="Times New Roman" panose="02020603050405020304" pitchFamily="18" charset="0"/>
              </a:rPr>
              <a:t>Нудотність</a:t>
            </a:r>
            <a:r>
              <a:rPr lang="ru-RU" sz="1600" b="1" dirty="0" smtClean="0">
                <a:latin typeface="Times New Roman" panose="02020603050405020304" pitchFamily="18" charset="0"/>
                <a:cs typeface="Times New Roman" panose="02020603050405020304" pitchFamily="18" charset="0"/>
              </a:rPr>
              <a:t> тексту </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це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показник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що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визначає</a:t>
            </a:r>
            <a:r>
              <a:rPr lang="ru-RU" sz="1600" dirty="0" smtClean="0">
                <a:latin typeface="Times New Roman" panose="02020603050405020304" pitchFamily="18" charset="0"/>
                <a:cs typeface="Times New Roman" panose="02020603050405020304" pitchFamily="18" charset="0"/>
              </a:rPr>
              <a:t> частоту </a:t>
            </a:r>
            <a:r>
              <a:rPr lang="ru-RU" sz="1600" dirty="0" err="1" smtClean="0">
                <a:latin typeface="Times New Roman" panose="02020603050405020304" pitchFamily="18" charset="0"/>
                <a:cs typeface="Times New Roman" panose="02020603050405020304" pitchFamily="18" charset="0"/>
              </a:rPr>
              <a:t>використання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слів</a:t>
            </a:r>
            <a:r>
              <a:rPr lang="ru-RU" sz="1600" dirty="0">
                <a:latin typeface="Times New Roman" panose="02020603050405020304" pitchFamily="18" charset="0"/>
                <a:cs typeface="Times New Roman" panose="02020603050405020304" pitchFamily="18" charset="0"/>
              </a:rPr>
              <a:t>.</a:t>
            </a:r>
          </a:p>
          <a:p>
            <a:pPr indent="457200">
              <a:lnSpc>
                <a:spcPct val="120000"/>
              </a:lnSpc>
              <a:spcBef>
                <a:spcPts val="0"/>
              </a:spcBef>
              <a:buNone/>
            </a:pPr>
            <a:r>
              <a:rPr lang="ru-RU" sz="1600" dirty="0" err="1">
                <a:latin typeface="Times New Roman" panose="02020603050405020304" pitchFamily="18" charset="0"/>
                <a:cs typeface="Times New Roman" panose="02020603050405020304" pitchFamily="18" charset="0"/>
              </a:rPr>
              <a:t>Нудота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впливає</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натуральність</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читабельність</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тексту, </a:t>
            </a:r>
            <a:r>
              <a:rPr lang="ru-RU" sz="1600" dirty="0">
                <a:latin typeface="Times New Roman" panose="02020603050405020304" pitchFamily="18" charset="0"/>
                <a:cs typeface="Times New Roman" panose="02020603050405020304" pitchFamily="18" charset="0"/>
              </a:rPr>
              <a:t>а значить, — на </a:t>
            </a:r>
            <a:r>
              <a:rPr lang="ru-RU" sz="1600" dirty="0" err="1">
                <a:latin typeface="Times New Roman" panose="02020603050405020304" pitchFamily="18" charset="0"/>
                <a:cs typeface="Times New Roman" panose="02020603050405020304" pitchFamily="18" charset="0"/>
              </a:rPr>
              <a:t>відвідуваність</a:t>
            </a:r>
            <a:r>
              <a:rPr lang="ru-RU" sz="1600" dirty="0">
                <a:latin typeface="Times New Roman" panose="02020603050405020304" pitchFamily="18" charset="0"/>
                <a:cs typeface="Times New Roman" panose="02020603050405020304" pitchFamily="18" charset="0"/>
              </a:rPr>
              <a:t> сайту з таким контентом і на те, </a:t>
            </a:r>
            <a:r>
              <a:rPr lang="ru-RU" sz="1600" dirty="0" err="1">
                <a:latin typeface="Times New Roman" panose="02020603050405020304" pitchFamily="18" charset="0"/>
                <a:cs typeface="Times New Roman" panose="02020603050405020304" pitchFamily="18" charset="0"/>
              </a:rPr>
              <a:t>чи</a:t>
            </a:r>
            <a:r>
              <a:rPr lang="ru-RU" sz="1600" dirty="0">
                <a:latin typeface="Times New Roman" panose="02020603050405020304" pitchFamily="18" charset="0"/>
                <a:cs typeface="Times New Roman" panose="02020603050405020304" pitchFamily="18" charset="0"/>
              </a:rPr>
              <a:t> буде </a:t>
            </a:r>
            <a:r>
              <a:rPr lang="ru-RU" sz="1600" dirty="0" err="1">
                <a:latin typeface="Times New Roman" panose="02020603050405020304" pitchFamily="18" charset="0"/>
                <a:cs typeface="Times New Roman" panose="02020603050405020304" pitchFamily="18" charset="0"/>
              </a:rPr>
              <a:t>він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переконливий</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цільової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аудиторії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Відповідно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пошуковики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помічають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підвищену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активність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відвідувачів</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починають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просувати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сторінку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вище</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пошуку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Високі</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показники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нудотності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текстів</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Google</a:t>
            </a:r>
            <a:r>
              <a:rPr lang="ru-RU" sz="1600" dirty="0">
                <a:latin typeface="Times New Roman" panose="02020603050405020304" pitchFamily="18" charset="0"/>
                <a:cs typeface="Times New Roman" panose="02020603050405020304" pitchFamily="18" charset="0"/>
              </a:rPr>
              <a:t> не до </a:t>
            </a:r>
            <a:r>
              <a:rPr lang="ru-RU" sz="1600" dirty="0" err="1">
                <a:latin typeface="Times New Roman" panose="02020603050405020304" pitchFamily="18" charset="0"/>
                <a:cs typeface="Times New Roman" panose="02020603050405020304" pitchFamily="18" charset="0"/>
              </a:rPr>
              <a:t>душі</a:t>
            </a:r>
            <a:r>
              <a:rPr lang="ru-RU" sz="1600" dirty="0">
                <a:latin typeface="Times New Roman" panose="02020603050405020304" pitchFamily="18" charset="0"/>
                <a:cs typeface="Times New Roman" panose="02020603050405020304" pitchFamily="18" charset="0"/>
              </a:rPr>
              <a:t>.</a:t>
            </a:r>
          </a:p>
          <a:p>
            <a:pPr indent="457200">
              <a:lnSpc>
                <a:spcPct val="120000"/>
              </a:lnSpc>
              <a:spcBef>
                <a:spcPts val="0"/>
              </a:spcBef>
              <a:buNone/>
            </a:pP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b="1" i="1" dirty="0" err="1" smtClean="0">
                <a:latin typeface="Times New Roman" panose="02020603050405020304" pitchFamily="18" charset="0"/>
                <a:cs typeface="Times New Roman" panose="02020603050405020304" pitchFamily="18" charset="0"/>
              </a:rPr>
              <a:t>Різновиди</a:t>
            </a:r>
            <a:r>
              <a:rPr lang="ru-RU" sz="1600" b="1" i="1"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indent="457200">
              <a:lnSpc>
                <a:spcPct val="120000"/>
              </a:lnSpc>
              <a:spcBef>
                <a:spcPts val="0"/>
              </a:spcBef>
              <a:buNone/>
            </a:pPr>
            <a:r>
              <a:rPr lang="ru-RU" sz="1600" b="1" dirty="0" err="1">
                <a:latin typeface="Times New Roman" panose="02020603050405020304" pitchFamily="18" charset="0"/>
                <a:cs typeface="Times New Roman" panose="02020603050405020304" pitchFamily="18" charset="0"/>
              </a:rPr>
              <a:t>Академічна</a:t>
            </a:r>
            <a:r>
              <a:rPr lang="ru-RU" sz="1600" b="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Тут </a:t>
            </a:r>
            <a:r>
              <a:rPr lang="ru-RU" sz="1600" dirty="0" err="1">
                <a:latin typeface="Times New Roman" panose="02020603050405020304" pitchFamily="18" charset="0"/>
                <a:cs typeface="Times New Roman" panose="02020603050405020304" pitchFamily="18" charset="0"/>
              </a:rPr>
              <a:t>враховуються</a:t>
            </a:r>
            <a:r>
              <a:rPr lang="ru-RU" sz="1600" dirty="0">
                <a:latin typeface="Times New Roman" panose="02020603050405020304" pitchFamily="18" charset="0"/>
                <a:cs typeface="Times New Roman" panose="02020603050405020304" pitchFamily="18" charset="0"/>
              </a:rPr>
              <a:t> повтори </a:t>
            </a:r>
            <a:r>
              <a:rPr lang="ru-RU" sz="1600" dirty="0" err="1">
                <a:latin typeface="Times New Roman" panose="02020603050405020304" pitchFamily="18" charset="0"/>
                <a:cs typeface="Times New Roman" panose="02020603050405020304" pitchFamily="18" charset="0"/>
              </a:rPr>
              <a:t>найбільш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частотих</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значущих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словосполучень</a:t>
            </a:r>
            <a:r>
              <a:rPr lang="ru-RU" sz="1600" dirty="0">
                <a:latin typeface="Times New Roman" panose="02020603050405020304" pitchFamily="18" charset="0"/>
                <a:cs typeface="Times New Roman" panose="02020603050405020304" pitchFamily="18" charset="0"/>
              </a:rPr>
              <a:t>.</a:t>
            </a:r>
          </a:p>
          <a:p>
            <a:pPr indent="457200">
              <a:lnSpc>
                <a:spcPct val="120000"/>
              </a:lnSpc>
              <a:spcBef>
                <a:spcPts val="0"/>
              </a:spcBef>
              <a:buNone/>
            </a:pPr>
            <a:r>
              <a:rPr lang="ru-RU" sz="1600" b="1" dirty="0" err="1">
                <a:latin typeface="Times New Roman" panose="02020603050405020304" pitchFamily="18" charset="0"/>
                <a:cs typeface="Times New Roman" panose="02020603050405020304" pitchFamily="18" charset="0"/>
              </a:rPr>
              <a:t>Класична</a:t>
            </a:r>
            <a:r>
              <a:rPr lang="ru-RU" sz="1600" b="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Її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показники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зростають</a:t>
            </a:r>
            <a:r>
              <a:rPr lang="ru-RU" sz="1600" dirty="0">
                <a:latin typeface="Times New Roman" panose="02020603050405020304" pitchFamily="18" charset="0"/>
                <a:cs typeface="Times New Roman" panose="02020603050405020304" pitchFamily="18" charset="0"/>
              </a:rPr>
              <a:t>, коли в </a:t>
            </a:r>
            <a:r>
              <a:rPr lang="ru-RU" sz="1600" dirty="0" err="1">
                <a:latin typeface="Times New Roman" panose="02020603050405020304" pitchFamily="18" charset="0"/>
                <a:cs typeface="Times New Roman" panose="02020603050405020304" pitchFamily="18" charset="0"/>
              </a:rPr>
              <a:t>тексті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зустрічається</a:t>
            </a:r>
            <a:r>
              <a:rPr lang="ru-RU" sz="1600" dirty="0">
                <a:latin typeface="Times New Roman" panose="02020603050405020304" pitchFamily="18" charset="0"/>
                <a:cs typeface="Times New Roman" panose="02020603050405020304" pitchFamily="18" charset="0"/>
              </a:rPr>
              <a:t> повтор одного і того ж слова, </a:t>
            </a:r>
            <a:r>
              <a:rPr lang="ru-RU" sz="1600" dirty="0" err="1">
                <a:latin typeface="Times New Roman" panose="02020603050405020304" pitchFamily="18" charset="0"/>
                <a:cs typeface="Times New Roman" panose="02020603050405020304" pitchFamily="18" charset="0"/>
              </a:rPr>
              <a:t>враховуються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навіть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службові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частини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мови</a:t>
            </a:r>
            <a:r>
              <a:rPr lang="ru-RU" sz="1600" dirty="0">
                <a:latin typeface="Times New Roman" panose="02020603050405020304" pitchFamily="18" charset="0"/>
                <a:cs typeface="Times New Roman" panose="02020603050405020304" pitchFamily="18" charset="0"/>
              </a:rPr>
              <a:t>: і, в, на та </a:t>
            </a:r>
            <a:r>
              <a:rPr lang="ru-RU" sz="1600" dirty="0" err="1">
                <a:latin typeface="Times New Roman" panose="02020603050405020304" pitchFamily="18" charset="0"/>
                <a:cs typeface="Times New Roman" panose="02020603050405020304" pitchFamily="18" charset="0"/>
              </a:rPr>
              <a:t>інші</a:t>
            </a:r>
            <a:r>
              <a:rPr lang="ru-RU" sz="1600" dirty="0">
                <a:latin typeface="Times New Roman" panose="02020603050405020304" pitchFamily="18" charset="0"/>
                <a:cs typeface="Times New Roman" panose="02020603050405020304" pitchFamily="18" charset="0"/>
              </a:rPr>
              <a:t>.</a:t>
            </a:r>
          </a:p>
          <a:p>
            <a:pPr indent="457200">
              <a:lnSpc>
                <a:spcPct val="120000"/>
              </a:lnSpc>
              <a:spcBef>
                <a:spcPts val="0"/>
              </a:spcBef>
              <a:buNone/>
            </a:pPr>
            <a:r>
              <a:rPr lang="ru-RU" sz="1600" dirty="0" err="1">
                <a:latin typeface="Times New Roman" panose="02020603050405020304" pitchFamily="18" charset="0"/>
                <a:cs typeface="Times New Roman" panose="02020603050405020304" pitchFamily="18" charset="0"/>
              </a:rPr>
              <a:t>Яких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показників</a:t>
            </a:r>
            <a:r>
              <a:rPr lang="ru-RU" sz="1600" dirty="0">
                <a:latin typeface="Times New Roman" panose="02020603050405020304" pitchFamily="18" charset="0"/>
                <a:cs typeface="Times New Roman" panose="02020603050405020304" pitchFamily="18" charset="0"/>
              </a:rPr>
              <a:t> треба </a:t>
            </a:r>
            <a:r>
              <a:rPr lang="ru-RU" sz="1600" dirty="0" err="1">
                <a:latin typeface="Times New Roman" panose="02020603050405020304" pitchFamily="18" charset="0"/>
                <a:cs typeface="Times New Roman" panose="02020603050405020304" pitchFamily="18" charset="0"/>
              </a:rPr>
              <a:t>домогтися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ідеалі</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indent="457200">
              <a:lnSpc>
                <a:spcPct val="120000"/>
              </a:lnSpc>
              <a:spcBef>
                <a:spcPts val="0"/>
              </a:spcBef>
              <a:buNone/>
            </a:pPr>
            <a:r>
              <a:rPr lang="ru-RU" sz="1600" dirty="0" smtClean="0">
                <a:latin typeface="Times New Roman" panose="02020603050405020304" pitchFamily="18" charset="0"/>
                <a:cs typeface="Times New Roman" panose="02020603050405020304" pitchFamily="18" charset="0"/>
              </a:rPr>
              <a:t>Для </a:t>
            </a:r>
            <a:r>
              <a:rPr lang="ru-RU" sz="1600" dirty="0" err="1">
                <a:latin typeface="Times New Roman" panose="02020603050405020304" pitchFamily="18" charset="0"/>
                <a:cs typeface="Times New Roman" panose="02020603050405020304" pitchFamily="18" charset="0"/>
              </a:rPr>
              <a:t>класичної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нудоти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припустиме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значення</a:t>
            </a:r>
            <a:r>
              <a:rPr lang="ru-RU" sz="1600" dirty="0">
                <a:latin typeface="Times New Roman" panose="02020603050405020304" pitchFamily="18" charset="0"/>
                <a:cs typeface="Times New Roman" panose="02020603050405020304" pitchFamily="18" charset="0"/>
              </a:rPr>
              <a:t> буде </a:t>
            </a:r>
            <a:r>
              <a:rPr lang="ru-RU" sz="1600" dirty="0" err="1">
                <a:latin typeface="Times New Roman" panose="02020603050405020304" pitchFamily="18" charset="0"/>
                <a:cs typeface="Times New Roman" panose="02020603050405020304" pitchFamily="18" charset="0"/>
              </a:rPr>
              <a:t>залежати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обсягу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матеріалу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тобто</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великої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статті</a:t>
            </a:r>
            <a:r>
              <a:rPr lang="ru-RU" sz="1600" dirty="0">
                <a:latin typeface="Times New Roman" panose="02020603050405020304" pitchFamily="18" charset="0"/>
                <a:cs typeface="Times New Roman" panose="02020603050405020304" pitchFamily="18" charset="0"/>
              </a:rPr>
              <a:t> на 10 000–15 000 </a:t>
            </a:r>
            <a:r>
              <a:rPr lang="ru-RU" sz="1600" dirty="0" err="1">
                <a:latin typeface="Times New Roman" panose="02020603050405020304" pitchFamily="18" charset="0"/>
                <a:cs typeface="Times New Roman" panose="02020603050405020304" pitchFamily="18" charset="0"/>
              </a:rPr>
              <a:t>збп</a:t>
            </a:r>
            <a:r>
              <a:rPr lang="ru-RU" sz="1600" dirty="0">
                <a:latin typeface="Times New Roman" panose="02020603050405020304" pitchFamily="18" charset="0"/>
                <a:cs typeface="Times New Roman" panose="02020603050405020304" pitchFamily="18" charset="0"/>
              </a:rPr>
              <a:t> — 5, </a:t>
            </a:r>
            <a:r>
              <a:rPr lang="ru-RU" sz="1600" dirty="0" err="1">
                <a:latin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cs typeface="Times New Roman" panose="02020603050405020304" pitchFamily="18" charset="0"/>
              </a:rPr>
              <a:t> нормально; для 1 000 </a:t>
            </a:r>
            <a:r>
              <a:rPr lang="ru-RU" sz="1600" dirty="0" err="1">
                <a:latin typeface="Times New Roman" panose="02020603050405020304" pitchFamily="18" charset="0"/>
                <a:cs typeface="Times New Roman" panose="02020603050405020304" pitchFamily="18" charset="0"/>
              </a:rPr>
              <a:t>збп</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дуже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багато</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indent="457200">
              <a:lnSpc>
                <a:spcPct val="120000"/>
              </a:lnSpc>
              <a:spcBef>
                <a:spcPts val="0"/>
              </a:spcBef>
              <a:buNone/>
            </a:pPr>
            <a:r>
              <a:rPr lang="ru-RU" sz="1600" dirty="0" smtClean="0">
                <a:latin typeface="Times New Roman" panose="02020603050405020304" pitchFamily="18" charset="0"/>
                <a:cs typeface="Times New Roman" panose="02020603050405020304" pitchFamily="18" charset="0"/>
              </a:rPr>
              <a:t>У </a:t>
            </a:r>
            <a:r>
              <a:rPr lang="ru-RU" sz="1600" dirty="0" err="1">
                <a:latin typeface="Times New Roman" panose="02020603050405020304" pitchFamily="18" charset="0"/>
                <a:cs typeface="Times New Roman" panose="02020603050405020304" pitchFamily="18" charset="0"/>
              </a:rPr>
              <a:t>цілому</a:t>
            </a:r>
            <a:r>
              <a:rPr lang="ru-RU" sz="1600" dirty="0">
                <a:latin typeface="Times New Roman" panose="02020603050405020304" pitchFamily="18" charset="0"/>
                <a:cs typeface="Times New Roman" panose="02020603050405020304" pitchFamily="18" charset="0"/>
              </a:rPr>
              <a:t>, SEO-</a:t>
            </a:r>
            <a:r>
              <a:rPr lang="ru-RU" sz="1600" dirty="0" err="1">
                <a:latin typeface="Times New Roman" panose="02020603050405020304" pitchFamily="18" charset="0"/>
                <a:cs typeface="Times New Roman" panose="02020603050405020304" pitchFamily="18" charset="0"/>
              </a:rPr>
              <a:t>фахівці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дотримуються</a:t>
            </a:r>
            <a:r>
              <a:rPr lang="ru-RU" sz="1600" dirty="0">
                <a:latin typeface="Times New Roman" panose="02020603050405020304" pitchFamily="18" charset="0"/>
                <a:cs typeface="Times New Roman" panose="02020603050405020304" pitchFamily="18" charset="0"/>
              </a:rPr>
              <a:t> думки,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оптимальне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значення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класичної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нудоти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становити</a:t>
            </a:r>
            <a:r>
              <a:rPr lang="ru-RU" sz="1600" dirty="0">
                <a:latin typeface="Times New Roman" panose="02020603050405020304" pitchFamily="18" charset="0"/>
                <a:cs typeface="Times New Roman" panose="02020603050405020304" pitchFamily="18" charset="0"/>
              </a:rPr>
              <a:t> 3-5%.</a:t>
            </a:r>
          </a:p>
          <a:p>
            <a:pPr indent="457200">
              <a:lnSpc>
                <a:spcPct val="120000"/>
              </a:lnSpc>
              <a:spcBef>
                <a:spcPts val="0"/>
              </a:spcBef>
              <a:buNone/>
            </a:pPr>
            <a:r>
              <a:rPr lang="ru-RU" sz="1600" dirty="0" err="1">
                <a:latin typeface="Times New Roman" panose="02020603050405020304" pitchFamily="18" charset="0"/>
                <a:cs typeface="Times New Roman" panose="02020603050405020304" pitchFamily="18" charset="0"/>
              </a:rPr>
              <a:t>Академічна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нудота</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якісному</a:t>
            </a:r>
            <a:r>
              <a:rPr lang="ru-RU" sz="1600" dirty="0">
                <a:latin typeface="Times New Roman" panose="02020603050405020304" pitchFamily="18" charset="0"/>
                <a:cs typeface="Times New Roman" panose="02020603050405020304" pitchFamily="18" charset="0"/>
              </a:rPr>
              <a:t> SEO-</a:t>
            </a:r>
            <a:r>
              <a:rPr lang="ru-RU" sz="1600" dirty="0" err="1">
                <a:latin typeface="Times New Roman" panose="02020603050405020304" pitchFamily="18" charset="0"/>
                <a:cs typeface="Times New Roman" panose="02020603050405020304" pitchFamily="18" charset="0"/>
              </a:rPr>
              <a:t>матеріалі</a:t>
            </a:r>
            <a:r>
              <a:rPr lang="ru-RU" sz="1600" dirty="0">
                <a:latin typeface="Times New Roman" panose="02020603050405020304" pitchFamily="18" charset="0"/>
                <a:cs typeface="Times New Roman" panose="02020603050405020304" pitchFamily="18" charset="0"/>
              </a:rPr>
              <a:t> повинна бути в межах 6-8%. Тут головне не </a:t>
            </a:r>
            <a:r>
              <a:rPr lang="ru-RU" sz="1600" dirty="0" err="1">
                <a:latin typeface="Times New Roman" panose="02020603050405020304" pitchFamily="18" charset="0"/>
                <a:cs typeface="Times New Roman" panose="02020603050405020304" pitchFamily="18" charset="0"/>
              </a:rPr>
              <a:t>перестаратися</a:t>
            </a:r>
            <a:r>
              <a:rPr lang="ru-RU" sz="1600" dirty="0">
                <a:latin typeface="Times New Roman" panose="02020603050405020304" pitchFamily="18" charset="0"/>
                <a:cs typeface="Times New Roman" panose="02020603050405020304" pitchFamily="18" charset="0"/>
              </a:rPr>
              <a:t> і не сильно </a:t>
            </a:r>
            <a:r>
              <a:rPr lang="ru-RU" sz="1600" dirty="0" err="1">
                <a:latin typeface="Times New Roman" panose="02020603050405020304" pitchFamily="18" charset="0"/>
                <a:cs typeface="Times New Roman" panose="02020603050405020304" pitchFamily="18" charset="0"/>
              </a:rPr>
              <a:t>занижувати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значення</a:t>
            </a:r>
            <a:r>
              <a:rPr lang="ru-RU" sz="1600" dirty="0">
                <a:latin typeface="Times New Roman" panose="02020603050405020304" pitchFamily="18" charset="0"/>
                <a:cs typeface="Times New Roman" panose="02020603050405020304" pitchFamily="18" charset="0"/>
              </a:rPr>
              <a:t>, тому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пошуковики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можуть</a:t>
            </a:r>
            <a:r>
              <a:rPr lang="ru-RU" sz="1600" dirty="0">
                <a:latin typeface="Times New Roman" panose="02020603050405020304" pitchFamily="18" charset="0"/>
                <a:cs typeface="Times New Roman" panose="02020603050405020304" pitchFamily="18" charset="0"/>
              </a:rPr>
              <a:t> просто не </a:t>
            </a:r>
            <a:r>
              <a:rPr lang="ru-RU" sz="1600" dirty="0" err="1">
                <a:latin typeface="Times New Roman" panose="02020603050405020304" pitchFamily="18" charset="0"/>
                <a:cs typeface="Times New Roman" panose="02020603050405020304" pitchFamily="18" charset="0"/>
              </a:rPr>
              <a:t>помітити</a:t>
            </a:r>
            <a:r>
              <a:rPr lang="ru-RU" sz="1600" dirty="0">
                <a:latin typeface="Times New Roman" panose="02020603050405020304" pitchFamily="18" charset="0"/>
                <a:cs typeface="Times New Roman" panose="02020603050405020304" pitchFamily="18" charset="0"/>
              </a:rPr>
              <a:t> вашу </a:t>
            </a:r>
            <a:r>
              <a:rPr lang="ru-RU" sz="1600" dirty="0" err="1">
                <a:latin typeface="Times New Roman" panose="02020603050405020304" pitchFamily="18" charset="0"/>
                <a:cs typeface="Times New Roman" panose="02020603050405020304" pitchFamily="18" charset="0"/>
              </a:rPr>
              <a:t>статтю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Крім</a:t>
            </a:r>
            <a:r>
              <a:rPr lang="ru-RU" sz="1600" dirty="0">
                <a:latin typeface="Times New Roman" panose="02020603050405020304" pitchFamily="18" charset="0"/>
                <a:cs typeface="Times New Roman" panose="02020603050405020304" pitchFamily="18" charset="0"/>
              </a:rPr>
              <a:t> того, текст </a:t>
            </a:r>
            <a:r>
              <a:rPr lang="ru-RU" sz="1600" dirty="0" err="1">
                <a:latin typeface="Times New Roman" panose="02020603050405020304" pitchFamily="18" charset="0"/>
                <a:cs typeface="Times New Roman" panose="02020603050405020304" pitchFamily="18" charset="0"/>
              </a:rPr>
              <a:t>може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важко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читатися</a:t>
            </a:r>
            <a:r>
              <a:rPr lang="ru-RU" sz="1600" dirty="0">
                <a:latin typeface="Times New Roman" panose="02020603050405020304" pitchFamily="18" charset="0"/>
                <a:cs typeface="Times New Roman" panose="02020603050405020304" pitchFamily="18" charset="0"/>
              </a:rPr>
              <a:t>, а </a:t>
            </a:r>
            <a:r>
              <a:rPr lang="ru-RU" sz="1600" dirty="0" err="1">
                <a:latin typeface="Times New Roman" panose="02020603050405020304" pitchFamily="18" charset="0"/>
                <a:cs typeface="Times New Roman" panose="02020603050405020304" pitchFamily="18" charset="0"/>
              </a:rPr>
              <a:t>зміст</a:t>
            </a:r>
            <a:r>
              <a:rPr lang="ru-RU" sz="1600" dirty="0">
                <a:latin typeface="Times New Roman" panose="02020603050405020304" pitchFamily="18" charset="0"/>
                <a:cs typeface="Times New Roman" panose="02020603050405020304" pitchFamily="18" charset="0"/>
              </a:rPr>
              <a:t> — бути </a:t>
            </a:r>
            <a:r>
              <a:rPr lang="ru-RU" sz="1600" dirty="0" err="1">
                <a:latin typeface="Times New Roman" panose="02020603050405020304" pitchFamily="18" charset="0"/>
                <a:cs typeface="Times New Roman" panose="02020603050405020304" pitchFamily="18" charset="0"/>
              </a:rPr>
              <a:t>незрозумілий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звичайній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людині</a:t>
            </a:r>
            <a:r>
              <a:rPr lang="ru-RU" sz="1600" dirty="0">
                <a:latin typeface="Times New Roman" panose="02020603050405020304" pitchFamily="18" charset="0"/>
                <a:cs typeface="Times New Roman" panose="02020603050405020304" pitchFamily="18" charset="0"/>
              </a:rPr>
              <a:t>.</a:t>
            </a:r>
          </a:p>
          <a:p>
            <a:pPr indent="457200">
              <a:lnSpc>
                <a:spcPct val="120000"/>
              </a:lnSpc>
              <a:spcBef>
                <a:spcPts val="0"/>
              </a:spcBef>
              <a:buNone/>
            </a:pPr>
            <a:r>
              <a:rPr lang="ru-RU" sz="1600" dirty="0" err="1">
                <a:latin typeface="Times New Roman" panose="02020603050405020304" pitchFamily="18" charset="0"/>
                <a:cs typeface="Times New Roman" panose="02020603050405020304" pitchFamily="18" charset="0"/>
              </a:rPr>
              <a:t>Академічна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нудота</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співвідношення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кількості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використань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ключового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запиту</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загальної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кількості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слів</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тексті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Якщо</a:t>
            </a:r>
            <a:r>
              <a:rPr lang="ru-RU" sz="1600" dirty="0">
                <a:latin typeface="Times New Roman" panose="02020603050405020304" pitchFamily="18" charset="0"/>
                <a:cs typeface="Times New Roman" panose="02020603050405020304" pitchFamily="18" charset="0"/>
              </a:rPr>
              <a:t> у 100 словах </a:t>
            </a:r>
            <a:r>
              <a:rPr lang="ru-RU" sz="1600" dirty="0" err="1">
                <a:latin typeface="Times New Roman" panose="02020603050405020304" pitchFamily="18" charset="0"/>
                <a:cs typeface="Times New Roman" panose="02020603050405020304" pitchFamily="18" charset="0"/>
              </a:rPr>
              <a:t>ключове</a:t>
            </a:r>
            <a:r>
              <a:rPr lang="ru-RU" sz="1600" dirty="0">
                <a:latin typeface="Times New Roman" panose="02020603050405020304" pitchFamily="18" charset="0"/>
                <a:cs typeface="Times New Roman" panose="02020603050405020304" pitchFamily="18" charset="0"/>
              </a:rPr>
              <a:t> слово </a:t>
            </a:r>
            <a:r>
              <a:rPr lang="ru-RU" sz="1600" dirty="0" err="1">
                <a:latin typeface="Times New Roman" panose="02020603050405020304" pitchFamily="18" charset="0"/>
                <a:cs typeface="Times New Roman" panose="02020603050405020304" pitchFamily="18" charset="0"/>
              </a:rPr>
              <a:t>чи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словосполучення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зустрічається</a:t>
            </a:r>
            <a:r>
              <a:rPr lang="ru-RU" sz="1600" dirty="0">
                <a:latin typeface="Times New Roman" panose="02020603050405020304" pitchFamily="18" charset="0"/>
                <a:cs typeface="Times New Roman" panose="02020603050405020304" pitchFamily="18" charset="0"/>
              </a:rPr>
              <a:t> 26 </a:t>
            </a:r>
            <a:r>
              <a:rPr lang="ru-RU" sz="1600" dirty="0" err="1">
                <a:latin typeface="Times New Roman" panose="02020603050405020304" pitchFamily="18" charset="0"/>
                <a:cs typeface="Times New Roman" panose="02020603050405020304" pitchFamily="18" charset="0"/>
              </a:rPr>
              <a:t>разів</a:t>
            </a:r>
            <a:r>
              <a:rPr lang="ru-RU" sz="1600" dirty="0">
                <a:latin typeface="Times New Roman" panose="02020603050405020304" pitchFamily="18" charset="0"/>
                <a:cs typeface="Times New Roman" panose="02020603050405020304" pitchFamily="18" charset="0"/>
              </a:rPr>
              <a:t>, то </a:t>
            </a:r>
            <a:r>
              <a:rPr lang="ru-RU" sz="1600" dirty="0" err="1">
                <a:latin typeface="Times New Roman" panose="02020603050405020304" pitchFamily="18" charset="0"/>
                <a:cs typeface="Times New Roman" panose="02020603050405020304" pitchFamily="18" charset="0"/>
              </a:rPr>
              <a:t>середній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показник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нудоти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дорівнює</a:t>
            </a:r>
            <a:r>
              <a:rPr lang="ru-RU" sz="1600" dirty="0">
                <a:latin typeface="Times New Roman" panose="02020603050405020304" pitchFamily="18" charset="0"/>
                <a:cs typeface="Times New Roman" panose="02020603050405020304" pitchFamily="18" charset="0"/>
              </a:rPr>
              <a:t> 3,8.</a:t>
            </a:r>
          </a:p>
          <a:p>
            <a:pPr indent="457200">
              <a:lnSpc>
                <a:spcPct val="120000"/>
              </a:lnSpc>
              <a:spcBef>
                <a:spcPts val="0"/>
              </a:spcBef>
              <a:buNone/>
            </a:pP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39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42238"/>
          </a:xfrm>
        </p:spPr>
        <p:txBody>
          <a:bodyPr>
            <a:normAutofit fontScale="90000"/>
          </a:bodyPr>
          <a:lstStyle/>
          <a:p>
            <a:pPr algn="ctr"/>
            <a:r>
              <a:rPr lang="ru-RU" b="1" dirty="0" smtClean="0"/>
              <a:t/>
            </a:r>
            <a:br>
              <a:rPr lang="ru-RU" b="1" dirty="0" smtClean="0"/>
            </a:br>
            <a:r>
              <a:rPr lang="ru-RU" sz="4000" b="1" dirty="0" err="1" smtClean="0">
                <a:latin typeface="Times New Roman" panose="02020603050405020304" pitchFamily="18" charset="0"/>
                <a:cs typeface="Times New Roman" panose="02020603050405020304" pitchFamily="18" charset="0"/>
              </a:rPr>
              <a:t>Переспам</a:t>
            </a:r>
            <a:r>
              <a:rPr lang="ru-RU" sz="4000" b="1" dirty="0" smtClean="0">
                <a:latin typeface="Times New Roman" panose="02020603050405020304" pitchFamily="18" charset="0"/>
                <a:cs typeface="Times New Roman" panose="02020603050405020304" pitchFamily="18" charset="0"/>
              </a:rPr>
              <a:t> </a:t>
            </a:r>
            <a:r>
              <a:rPr lang="ru-RU" sz="4000" b="1" dirty="0">
                <a:latin typeface="Times New Roman" panose="02020603050405020304" pitchFamily="18" charset="0"/>
                <a:cs typeface="Times New Roman" panose="02020603050405020304" pitchFamily="18" charset="0"/>
              </a:rPr>
              <a:t>і </a:t>
            </a:r>
            <a:r>
              <a:rPr lang="ru-RU" sz="4000" b="1" dirty="0" err="1">
                <a:latin typeface="Times New Roman" panose="02020603050405020304" pitchFamily="18" charset="0"/>
                <a:cs typeface="Times New Roman" panose="02020603050405020304" pitchFamily="18" charset="0"/>
              </a:rPr>
              <a:t>частотність</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слів</a:t>
            </a:r>
            <a:r>
              <a:rPr lang="ru-RU" sz="4000" b="1" dirty="0">
                <a:latin typeface="Times New Roman" panose="02020603050405020304" pitchFamily="18" charset="0"/>
                <a:cs typeface="Times New Roman" panose="02020603050405020304" pitchFamily="18" charset="0"/>
              </a:rPr>
              <a:t> у </a:t>
            </a:r>
            <a:r>
              <a:rPr lang="ru-RU" sz="4000" b="1" dirty="0" err="1">
                <a:latin typeface="Times New Roman" panose="02020603050405020304" pitchFamily="18" charset="0"/>
                <a:cs typeface="Times New Roman" panose="02020603050405020304" pitchFamily="18" charset="0"/>
              </a:rPr>
              <a:t>контексті</a:t>
            </a:r>
            <a:r>
              <a:rPr lang="ru-RU" sz="4000" b="1" dirty="0">
                <a:latin typeface="Times New Roman" panose="02020603050405020304" pitchFamily="18" charset="0"/>
                <a:cs typeface="Times New Roman" panose="02020603050405020304" pitchFamily="18" charset="0"/>
              </a:rPr>
              <a:t> </a:t>
            </a:r>
            <a:br>
              <a:rPr lang="ru-RU" sz="4000" b="1" dirty="0">
                <a:latin typeface="Times New Roman" panose="02020603050405020304" pitchFamily="18" charset="0"/>
                <a:cs typeface="Times New Roman" panose="02020603050405020304" pitchFamily="18" charset="0"/>
              </a:rPr>
            </a:br>
            <a:endParaRPr lang="uk-UA"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84917"/>
            <a:ext cx="10515600" cy="4792046"/>
          </a:xfrm>
        </p:spPr>
        <p:txBody>
          <a:bodyPr>
            <a:normAutofit fontScale="62500" lnSpcReduction="20000"/>
          </a:bodyPr>
          <a:lstStyle/>
          <a:p>
            <a:pPr marL="0" indent="457200" algn="just">
              <a:lnSpc>
                <a:spcPct val="120000"/>
              </a:lnSpc>
              <a:spcBef>
                <a:spcPts val="0"/>
              </a:spcBef>
              <a:buNone/>
            </a:pPr>
            <a:r>
              <a:rPr lang="ru-RU" dirty="0" err="1">
                <a:latin typeface="Times New Roman" panose="02020603050405020304" pitchFamily="18" charset="0"/>
                <a:cs typeface="Times New Roman" panose="02020603050405020304" pitchFamily="18" charset="0"/>
              </a:rPr>
              <a:t>Заспамленість</a:t>
            </a:r>
            <a:r>
              <a:rPr lang="ru-RU" dirty="0">
                <a:latin typeface="Times New Roman" panose="02020603050405020304" pitchFamily="18" charset="0"/>
                <a:cs typeface="Times New Roman" panose="02020603050405020304" pitchFamily="18" charset="0"/>
              </a:rPr>
              <a:t> тексту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простими</a:t>
            </a:r>
            <a:r>
              <a:rPr lang="ru-RU" dirty="0">
                <a:latin typeface="Times New Roman" panose="02020603050405020304" pitchFamily="18" charset="0"/>
                <a:cs typeface="Times New Roman" panose="02020603050405020304" pitchFamily="18" charset="0"/>
              </a:rPr>
              <a:t> словами, </a:t>
            </a:r>
            <a:r>
              <a:rPr lang="ru-RU" dirty="0" err="1">
                <a:latin typeface="Times New Roman" panose="02020603050405020304" pitchFamily="18" charset="0"/>
                <a:cs typeface="Times New Roman" panose="02020603050405020304" pitchFamily="18" charset="0"/>
              </a:rPr>
              <a:t>підбір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ключовиків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занадто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старанно</a:t>
            </a:r>
            <a:r>
              <a:rPr lang="ru-RU" dirty="0">
                <a:latin typeface="Times New Roman" panose="02020603050405020304" pitchFamily="18" charset="0"/>
                <a:cs typeface="Times New Roman" panose="02020603050405020304" pitchFamily="18" charset="0"/>
              </a:rPr>
              <a:t> вставили до </a:t>
            </a:r>
            <a:r>
              <a:rPr lang="ru-RU" dirty="0" err="1">
                <a:latin typeface="Times New Roman" panose="02020603050405020304" pitchFamily="18" charset="0"/>
                <a:cs typeface="Times New Roman" panose="02020603050405020304" pitchFamily="18" charset="0"/>
              </a:rPr>
              <a:t>статті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наявні</a:t>
            </a:r>
            <a:r>
              <a:rPr lang="ru-RU" dirty="0">
                <a:latin typeface="Times New Roman" panose="02020603050405020304" pitchFamily="18" charset="0"/>
                <a:cs typeface="Times New Roman" panose="02020603050405020304" pitchFamily="18" charset="0"/>
              </a:rPr>
              <a:t> в ТЗ </a:t>
            </a:r>
            <a:r>
              <a:rPr lang="ru-RU" dirty="0" err="1">
                <a:latin typeface="Times New Roman" panose="02020603050405020304" pitchFamily="18" charset="0"/>
                <a:cs typeface="Times New Roman" panose="02020603050405020304" pitchFamily="18" charset="0"/>
              </a:rPr>
              <a:t>запити</a:t>
            </a:r>
            <a:r>
              <a:rPr lang="ru-RU" dirty="0">
                <a:latin typeface="Times New Roman" panose="02020603050405020304" pitchFamily="18" charset="0"/>
                <a:cs typeface="Times New Roman" panose="02020603050405020304" pitchFamily="18" charset="0"/>
              </a:rPr>
              <a:t>, то </a:t>
            </a:r>
            <a:r>
              <a:rPr lang="ru-RU" dirty="0" err="1">
                <a:latin typeface="Times New Roman" panose="02020603050405020304" pitchFamily="18" charset="0"/>
                <a:cs typeface="Times New Roman" panose="02020603050405020304" pitchFamily="18" charset="0"/>
              </a:rPr>
              <a:t>отримаєте</a:t>
            </a:r>
            <a:r>
              <a:rPr lang="ru-RU" dirty="0">
                <a:latin typeface="Times New Roman" panose="02020603050405020304" pitchFamily="18" charset="0"/>
                <a:cs typeface="Times New Roman" panose="02020603050405020304" pitchFamily="18" charset="0"/>
              </a:rPr>
              <a:t> не SEO-текст, а спам. </a:t>
            </a:r>
            <a:r>
              <a:rPr lang="ru-RU" dirty="0" err="1">
                <a:latin typeface="Times New Roman" panose="02020603050405020304" pitchFamily="18" charset="0"/>
                <a:cs typeface="Times New Roman" panose="02020603050405020304" pitchFamily="18" charset="0"/>
              </a:rPr>
              <a:t>Пошуковики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цього</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прощають</a:t>
            </a:r>
            <a:r>
              <a:rPr lang="ru-RU" dirty="0">
                <a:latin typeface="Times New Roman" panose="02020603050405020304" pitchFamily="18" charset="0"/>
                <a:cs typeface="Times New Roman" panose="02020603050405020304" pitchFamily="18" charset="0"/>
              </a:rPr>
              <a:t>, і за </a:t>
            </a:r>
            <a:r>
              <a:rPr lang="ru-RU" dirty="0" err="1">
                <a:latin typeface="Times New Roman" panose="02020603050405020304" pitchFamily="18" charset="0"/>
                <a:cs typeface="Times New Roman" panose="02020603050405020304" pitchFamily="18" charset="0"/>
              </a:rPr>
              <a:t>великої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кількості</a:t>
            </a:r>
            <a:r>
              <a:rPr lang="ru-RU" dirty="0">
                <a:latin typeface="Times New Roman" panose="02020603050405020304" pitchFamily="18" charset="0"/>
                <a:cs typeface="Times New Roman" panose="02020603050405020304" pitchFamily="18" charset="0"/>
              </a:rPr>
              <a:t> такого контенту, сайт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потрапити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санкції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видалення</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Другий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варіант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розвитку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подій</a:t>
            </a:r>
            <a:r>
              <a:rPr lang="ru-RU" dirty="0">
                <a:latin typeface="Times New Roman" panose="02020603050405020304" pitchFamily="18" charset="0"/>
                <a:cs typeface="Times New Roman" panose="02020603050405020304" pitchFamily="18" charset="0"/>
              </a:rPr>
              <a:t> – сайт «засунуть» на </a:t>
            </a:r>
            <a:r>
              <a:rPr lang="ru-RU" dirty="0" err="1">
                <a:latin typeface="Times New Roman" panose="02020603050405020304" pitchFamily="18" charset="0"/>
                <a:cs typeface="Times New Roman" panose="02020603050405020304" pitchFamily="18" charset="0"/>
              </a:rPr>
              <a:t>найнижчі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позиції</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текст буде просто </a:t>
            </a:r>
            <a:r>
              <a:rPr lang="ru-RU" dirty="0" err="1">
                <a:latin typeface="Times New Roman" panose="02020603050405020304" pitchFamily="18" charset="0"/>
                <a:cs typeface="Times New Roman" panose="02020603050405020304" pitchFamily="18" charset="0"/>
              </a:rPr>
              <a:t>нецікавий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відвідувачам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він</a:t>
            </a:r>
            <a:r>
              <a:rPr lang="ru-RU" dirty="0">
                <a:latin typeface="Times New Roman" panose="02020603050405020304" pitchFamily="18" charset="0"/>
                <a:cs typeface="Times New Roman" panose="02020603050405020304" pitchFamily="18" charset="0"/>
              </a:rPr>
              <a:t> не буде </a:t>
            </a:r>
            <a:r>
              <a:rPr lang="ru-RU" dirty="0" err="1">
                <a:latin typeface="Times New Roman" panose="02020603050405020304" pitchFamily="18" charset="0"/>
                <a:cs typeface="Times New Roman" panose="02020603050405020304" pitchFamily="18" charset="0"/>
              </a:rPr>
              <a:t>продавати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компанії</a:t>
            </a:r>
            <a:r>
              <a:rPr lang="ru-RU" dirty="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dirty="0">
                <a:latin typeface="Times New Roman" panose="02020603050405020304" pitchFamily="18" charset="0"/>
                <a:cs typeface="Times New Roman" panose="02020603050405020304" pitchFamily="18" charset="0"/>
              </a:rPr>
              <a:t>Тому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SEO-</a:t>
            </a:r>
            <a:r>
              <a:rPr lang="ru-RU" dirty="0" err="1">
                <a:latin typeface="Times New Roman" panose="02020603050405020304" pitchFamily="18" charset="0"/>
                <a:cs typeface="Times New Roman" panose="02020603050405020304" pitchFamily="18" charset="0"/>
              </a:rPr>
              <a:t>аналізу</a:t>
            </a:r>
            <a:r>
              <a:rPr lang="ru-RU" dirty="0">
                <a:latin typeface="Times New Roman" panose="02020603050405020304" pitchFamily="18" charset="0"/>
                <a:cs typeface="Times New Roman" panose="02020603050405020304" pitchFamily="18" charset="0"/>
              </a:rPr>
              <a:t> тексту </a:t>
            </a:r>
            <a:r>
              <a:rPr lang="ru-RU" dirty="0" err="1">
                <a:latin typeface="Times New Roman" panose="02020603050405020304" pitchFamily="18" charset="0"/>
                <a:cs typeface="Times New Roman" panose="02020603050405020304" pitchFamily="18" charset="0"/>
              </a:rPr>
              <a:t>дуже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важливо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звертати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увагу</a:t>
            </a:r>
            <a:r>
              <a:rPr lang="ru-RU" dirty="0">
                <a:latin typeface="Times New Roman" panose="02020603050405020304" pitchFamily="18" charset="0"/>
                <a:cs typeface="Times New Roman" panose="02020603050405020304" pitchFamily="18" charset="0"/>
              </a:rPr>
              <a:t> на частоту (</a:t>
            </a:r>
            <a:r>
              <a:rPr lang="ru-RU" dirty="0" err="1">
                <a:latin typeface="Times New Roman" panose="02020603050405020304" pitchFamily="18" charset="0"/>
                <a:cs typeface="Times New Roman" panose="02020603050405020304" pitchFamily="18" charset="0"/>
              </a:rPr>
              <a:t>щільність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вживання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ключів</a:t>
            </a:r>
            <a:r>
              <a:rPr lang="ru-RU" dirty="0">
                <a:latin typeface="Times New Roman" panose="02020603050405020304" pitchFamily="18" charset="0"/>
                <a:cs typeface="Times New Roman" panose="02020603050405020304" pitchFamily="18" charset="0"/>
              </a:rPr>
              <a:t>, яка </a:t>
            </a:r>
            <a:r>
              <a:rPr lang="ru-RU" dirty="0" err="1">
                <a:latin typeface="Times New Roman" panose="02020603050405020304" pitchFamily="18" charset="0"/>
                <a:cs typeface="Times New Roman" panose="02020603050405020304" pitchFamily="18" charset="0"/>
              </a:rPr>
              <a:t>безпосередньо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впливає</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заспамленість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Оптимальні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показники</a:t>
            </a:r>
            <a:r>
              <a:rPr lang="ru-RU" dirty="0">
                <a:latin typeface="Times New Roman" panose="02020603050405020304" pitchFamily="18" charset="0"/>
                <a:cs typeface="Times New Roman" panose="02020603050405020304" pitchFamily="18" charset="0"/>
              </a:rPr>
              <a:t> тут – 1,5-3%. При </a:t>
            </a:r>
            <a:r>
              <a:rPr lang="ru-RU" dirty="0" err="1">
                <a:latin typeface="Times New Roman" panose="02020603050405020304" pitchFamily="18" charset="0"/>
                <a:cs typeface="Times New Roman" panose="02020603050405020304" pitchFamily="18" charset="0"/>
              </a:rPr>
              <a:t>цьому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важливо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головний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високочастотний</a:t>
            </a:r>
            <a:r>
              <a:rPr lang="ru-RU" dirty="0">
                <a:latin typeface="Times New Roman" panose="02020603050405020304" pitchFamily="18" charset="0"/>
                <a:cs typeface="Times New Roman" panose="02020603050405020304" pitchFamily="18" charset="0"/>
              </a:rPr>
              <a:t>) ключ </a:t>
            </a:r>
            <a:r>
              <a:rPr lang="ru-RU" dirty="0" err="1">
                <a:latin typeface="Times New Roman" panose="02020603050405020304" pitchFamily="18" charset="0"/>
                <a:cs typeface="Times New Roman" panose="02020603050405020304" pitchFamily="18" charset="0"/>
              </a:rPr>
              <a:t>знаходився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першому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місці</a:t>
            </a:r>
            <a:r>
              <a:rPr lang="ru-RU" dirty="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менше</a:t>
            </a:r>
            <a:r>
              <a:rPr lang="ru-RU" dirty="0">
                <a:latin typeface="Times New Roman" panose="02020603050405020304" pitchFamily="18" charset="0"/>
                <a:cs typeface="Times New Roman" panose="02020603050405020304" pitchFamily="18" charset="0"/>
              </a:rPr>
              <a:t>, то </a:t>
            </a:r>
            <a:r>
              <a:rPr lang="ru-RU" dirty="0" smtClean="0">
                <a:latin typeface="Times New Roman" panose="02020603050405020304" pitchFamily="18" charset="0"/>
                <a:cs typeface="Times New Roman" panose="02020603050405020304" pitchFamily="18" charset="0"/>
              </a:rPr>
              <a:t>Гугл та </a:t>
            </a:r>
            <a:r>
              <a:rPr lang="ru-RU" dirty="0" err="1">
                <a:latin typeface="Times New Roman" panose="02020603050405020304" pitchFamily="18" charset="0"/>
                <a:cs typeface="Times New Roman" panose="02020603050405020304" pitchFamily="18" charset="0"/>
              </a:rPr>
              <a:t>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можуть</a:t>
            </a:r>
            <a:r>
              <a:rPr lang="ru-RU" dirty="0">
                <a:latin typeface="Times New Roman" panose="02020603050405020304" pitchFamily="18" charset="0"/>
                <a:cs typeface="Times New Roman" panose="02020603050405020304" pitchFamily="18" charset="0"/>
              </a:rPr>
              <a:t> просто не </a:t>
            </a:r>
            <a:r>
              <a:rPr lang="ru-RU" dirty="0" err="1">
                <a:latin typeface="Times New Roman" panose="02020603050405020304" pitchFamily="18" charset="0"/>
                <a:cs typeface="Times New Roman" panose="02020603050405020304" pitchFamily="18" charset="0"/>
              </a:rPr>
              <a:t>помітити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публікацію</a:t>
            </a:r>
            <a:r>
              <a:rPr lang="ru-RU" dirty="0">
                <a:latin typeface="Times New Roman" panose="02020603050405020304" pitchFamily="18" charset="0"/>
                <a:cs typeface="Times New Roman" panose="02020603050405020304" pitchFamily="18" charset="0"/>
              </a:rPr>
              <a:t>, тому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кількість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запитів</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просування</a:t>
            </a:r>
            <a:r>
              <a:rPr lang="ru-RU" dirty="0">
                <a:latin typeface="Times New Roman" panose="02020603050405020304" pitchFamily="18" charset="0"/>
                <a:cs typeface="Times New Roman" panose="02020603050405020304" pitchFamily="18" charset="0"/>
              </a:rPr>
              <a:t> буде </a:t>
            </a:r>
            <a:r>
              <a:rPr lang="ru-RU" dirty="0" err="1">
                <a:latin typeface="Times New Roman" panose="02020603050405020304" pitchFamily="18" charset="0"/>
                <a:cs typeface="Times New Roman" panose="02020603050405020304" pitchFamily="18" charset="0"/>
              </a:rPr>
              <a:t>мізерно</a:t>
            </a:r>
            <a:r>
              <a:rPr lang="ru-RU" dirty="0">
                <a:latin typeface="Times New Roman" panose="02020603050405020304" pitchFamily="18" charset="0"/>
                <a:cs typeface="Times New Roman" panose="02020603050405020304" pitchFamily="18" charset="0"/>
              </a:rPr>
              <a:t> мало.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більше</a:t>
            </a:r>
            <a:r>
              <a:rPr lang="ru-RU" dirty="0">
                <a:latin typeface="Times New Roman" panose="02020603050405020304" pitchFamily="18" charset="0"/>
                <a:cs typeface="Times New Roman" panose="02020603050405020304" pitchFamily="18" charset="0"/>
              </a:rPr>
              <a:t> – текст буде </a:t>
            </a:r>
            <a:r>
              <a:rPr lang="ru-RU" dirty="0" err="1">
                <a:latin typeface="Times New Roman" panose="02020603050405020304" pitchFamily="18" charset="0"/>
                <a:cs typeface="Times New Roman" panose="02020603050405020304" pitchFamily="18" charset="0"/>
              </a:rPr>
              <a:t>визначено</a:t>
            </a:r>
            <a:r>
              <a:rPr lang="ru-RU" dirty="0">
                <a:latin typeface="Times New Roman" panose="02020603050405020304" pitchFamily="18" charset="0"/>
                <a:cs typeface="Times New Roman" panose="02020603050405020304" pitchFamily="18" charset="0"/>
              </a:rPr>
              <a:t> як спам</a:t>
            </a:r>
            <a:r>
              <a:rPr lang="ru-RU"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endParaRPr lang="ru-RU" dirty="0" smtClean="0">
              <a:latin typeface="Times New Roman" panose="02020603050405020304" pitchFamily="18" charset="0"/>
              <a:cs typeface="Times New Roman" panose="02020603050405020304" pitchFamily="18" charset="0"/>
            </a:endParaRPr>
          </a:p>
          <a:p>
            <a:pPr marL="0" indent="0">
              <a:buNone/>
            </a:pPr>
            <a:r>
              <a:rPr lang="ru-RU" b="1" i="1" dirty="0" err="1">
                <a:latin typeface="Times New Roman" panose="02020603050405020304" pitchFamily="18" charset="0"/>
                <a:cs typeface="Times New Roman" panose="02020603050405020304" pitchFamily="18" charset="0"/>
              </a:rPr>
              <a:t>Щоб</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прибрати</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заспамленість</a:t>
            </a:r>
            <a:r>
              <a:rPr lang="ru-RU" b="1" i="1" dirty="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бажано</a:t>
            </a:r>
            <a:r>
              <a:rPr lang="ru-RU" b="1" i="1"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об’єднати</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схожі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запити</a:t>
            </a:r>
            <a:r>
              <a:rPr lang="ru-RU" dirty="0">
                <a:latin typeface="Times New Roman" panose="02020603050405020304" pitchFamily="18" charset="0"/>
                <a:cs typeface="Times New Roman" panose="02020603050405020304" pitchFamily="18" charset="0"/>
              </a:rPr>
              <a:t> в </a:t>
            </a:r>
            <a:r>
              <a:rPr lang="ru-RU" dirty="0" smtClean="0">
                <a:latin typeface="Times New Roman" panose="02020603050405020304" pitchFamily="18" charset="0"/>
                <a:cs typeface="Times New Roman" panose="02020603050405020304" pitchFamily="18" charset="0"/>
              </a:rPr>
              <a:t>один;</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замінити</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деякі</a:t>
            </a:r>
            <a:r>
              <a:rPr lang="ru-RU" dirty="0">
                <a:latin typeface="Times New Roman" panose="02020603050405020304" pitchFamily="18" charset="0"/>
                <a:cs typeface="Times New Roman" panose="02020603050405020304" pitchFamily="18" charset="0"/>
              </a:rPr>
              <a:t> слова </a:t>
            </a:r>
            <a:r>
              <a:rPr lang="ru-RU" dirty="0" err="1" smtClean="0">
                <a:latin typeface="Times New Roman" panose="02020603050405020304" pitchFamily="18" charset="0"/>
                <a:cs typeface="Times New Roman" panose="02020603050405020304" pitchFamily="18" charset="0"/>
              </a:rPr>
              <a:t>синонімами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51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13764"/>
          </a:xfrm>
        </p:spPr>
        <p:txBody>
          <a:bodyPr>
            <a:normAutofit fontScale="90000"/>
          </a:bodyPr>
          <a:lstStyle/>
          <a:p>
            <a:pPr algn="ctr"/>
            <a:r>
              <a:rPr lang="ru-RU" sz="3600" b="1" dirty="0" err="1">
                <a:latin typeface="Times New Roman" panose="02020603050405020304" pitchFamily="18" charset="0"/>
                <a:cs typeface="Times New Roman" panose="02020603050405020304" pitchFamily="18" charset="0"/>
              </a:rPr>
              <a:t>Перевірка</a:t>
            </a:r>
            <a:r>
              <a:rPr lang="ru-RU" sz="3600" b="1" dirty="0">
                <a:latin typeface="Times New Roman" panose="02020603050405020304" pitchFamily="18" charset="0"/>
                <a:cs typeface="Times New Roman" panose="02020603050405020304" pitchFamily="18" charset="0"/>
              </a:rPr>
              <a:t> тексту на воду та </a:t>
            </a:r>
            <a:r>
              <a:rPr lang="ru-RU" sz="3600" b="1" dirty="0" smtClean="0">
                <a:latin typeface="Times New Roman" panose="02020603050405020304" pitchFamily="18" charset="0"/>
                <a:cs typeface="Times New Roman" panose="02020603050405020304" pitchFamily="18" charset="0"/>
              </a:rPr>
              <a:t>стоп-слова</a:t>
            </a:r>
            <a:endParaRPr lang="uk-UA" sz="3600" dirty="0"/>
          </a:p>
        </p:txBody>
      </p:sp>
      <p:sp>
        <p:nvSpPr>
          <p:cNvPr id="3" name="Объект 2"/>
          <p:cNvSpPr>
            <a:spLocks noGrp="1"/>
          </p:cNvSpPr>
          <p:nvPr>
            <p:ph idx="1"/>
          </p:nvPr>
        </p:nvSpPr>
        <p:spPr>
          <a:xfrm>
            <a:off x="838200" y="1127464"/>
            <a:ext cx="10515600" cy="5049499"/>
          </a:xfrm>
        </p:spPr>
        <p:txBody>
          <a:bodyPr>
            <a:normAutofit fontScale="62500" lnSpcReduction="20000"/>
          </a:bodyPr>
          <a:lstStyle/>
          <a:p>
            <a:pPr marL="0" indent="457200">
              <a:lnSpc>
                <a:spcPct val="120000"/>
              </a:lnSpc>
              <a:spcBef>
                <a:spcPts val="0"/>
              </a:spcBef>
              <a:buNone/>
            </a:pPr>
            <a:r>
              <a:rPr lang="ru-RU" dirty="0" err="1" smtClean="0">
                <a:latin typeface="Times New Roman" panose="02020603050405020304" pitchFamily="18" charset="0"/>
                <a:cs typeface="Times New Roman" panose="02020603050405020304" pitchFamily="18" charset="0"/>
              </a:rPr>
              <a:t>Водність</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тексту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відсоток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вмісту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незначущих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слів</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виразів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несуть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корисної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занадто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великій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кількості</a:t>
            </a:r>
            <a:r>
              <a:rPr lang="ru-RU" dirty="0">
                <a:latin typeface="Times New Roman" panose="02020603050405020304" pitchFamily="18" charset="0"/>
                <a:cs typeface="Times New Roman" panose="02020603050405020304" pitchFamily="18" charset="0"/>
              </a:rPr>
              <a:t> води сам </a:t>
            </a:r>
            <a:r>
              <a:rPr lang="ru-RU" dirty="0" err="1">
                <a:latin typeface="Times New Roman" panose="02020603050405020304" pitchFamily="18" charset="0"/>
                <a:cs typeface="Times New Roman" panose="02020603050405020304" pitchFamily="18" charset="0"/>
              </a:rPr>
              <a:t>зміст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легко </a:t>
            </a:r>
            <a:r>
              <a:rPr lang="ru-RU" dirty="0" err="1">
                <a:latin typeface="Times New Roman" panose="02020603050405020304" pitchFamily="18" charset="0"/>
                <a:cs typeface="Times New Roman" panose="02020603050405020304" pitchFamily="18" charset="0"/>
              </a:rPr>
              <a:t>потонути</a:t>
            </a:r>
            <a:r>
              <a:rPr lang="ru-RU" dirty="0">
                <a:latin typeface="Times New Roman" panose="02020603050405020304" pitchFamily="18" charset="0"/>
                <a:cs typeface="Times New Roman" panose="02020603050405020304" pitchFamily="18" charset="0"/>
              </a:rPr>
              <a:t>, суть </a:t>
            </a:r>
            <a:r>
              <a:rPr lang="ru-RU" dirty="0" err="1">
                <a:latin typeface="Times New Roman" panose="02020603050405020304" pitchFamily="18" charset="0"/>
                <a:cs typeface="Times New Roman" panose="02020603050405020304" pitchFamily="18" charset="0"/>
              </a:rPr>
              <a:t>розчиниться</a:t>
            </a:r>
            <a:r>
              <a:rPr lang="ru-RU" dirty="0">
                <a:latin typeface="Times New Roman" panose="02020603050405020304" pitchFamily="18" charset="0"/>
                <a:cs typeface="Times New Roman" panose="02020603050405020304" pitchFamily="18" charset="0"/>
              </a:rPr>
              <a:t>. Для СЕО-контенту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неприпустимо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Ні</a:t>
            </a:r>
            <a:r>
              <a:rPr lang="ru-RU" dirty="0">
                <a:latin typeface="Times New Roman" panose="02020603050405020304" pitchFamily="18" charset="0"/>
                <a:cs typeface="Times New Roman" panose="02020603050405020304" pitchFamily="18" charset="0"/>
              </a:rPr>
              <a:t> роботам-</a:t>
            </a:r>
            <a:r>
              <a:rPr lang="ru-RU" dirty="0" err="1">
                <a:latin typeface="Times New Roman" panose="02020603050405020304" pitchFamily="18" charset="0"/>
                <a:cs typeface="Times New Roman" panose="02020603050405020304" pitchFamily="18" charset="0"/>
              </a:rPr>
              <a:t>пошуковим</a:t>
            </a:r>
            <a:r>
              <a:rPr lang="ru-RU" dirty="0">
                <a:latin typeface="Times New Roman" panose="02020603050405020304" pitchFamily="18" charset="0"/>
                <a:cs typeface="Times New Roman" panose="02020603050405020304" pitchFamily="18" charset="0"/>
              </a:rPr>
              <a:t> системам, </a:t>
            </a:r>
            <a:r>
              <a:rPr lang="ru-RU" dirty="0" err="1">
                <a:latin typeface="Times New Roman" panose="02020603050405020304" pitchFamily="18" charset="0"/>
                <a:cs typeface="Times New Roman" panose="02020603050405020304" pitchFamily="18" charset="0"/>
              </a:rPr>
              <a:t>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відвідувачам</a:t>
            </a:r>
            <a:r>
              <a:rPr lang="ru-RU" dirty="0">
                <a:latin typeface="Times New Roman" panose="02020603050405020304" pitchFamily="18" charset="0"/>
                <a:cs typeface="Times New Roman" panose="02020603050405020304" pitchFamily="18" charset="0"/>
              </a:rPr>
              <a:t> сайту </a:t>
            </a:r>
            <a:r>
              <a:rPr lang="ru-RU" dirty="0" err="1">
                <a:latin typeface="Times New Roman" panose="02020603050405020304" pitchFamily="18" charset="0"/>
                <a:cs typeface="Times New Roman" panose="02020603050405020304" pitchFamily="18" charset="0"/>
              </a:rPr>
              <a:t>такі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статті</a:t>
            </a:r>
            <a:r>
              <a:rPr lang="ru-RU" dirty="0">
                <a:latin typeface="Times New Roman" panose="02020603050405020304" pitchFamily="18" charset="0"/>
                <a:cs typeface="Times New Roman" panose="02020603050405020304" pitchFamily="18" charset="0"/>
              </a:rPr>
              <a:t> не до смаку. </a:t>
            </a:r>
            <a:r>
              <a:rPr lang="ru-RU" dirty="0" err="1">
                <a:latin typeface="Times New Roman" panose="02020603050405020304" pitchFamily="18" charset="0"/>
                <a:cs typeface="Times New Roman" panose="02020603050405020304" pitchFamily="18" charset="0"/>
              </a:rPr>
              <a:t>Перевірка</a:t>
            </a:r>
            <a:r>
              <a:rPr lang="ru-RU" dirty="0">
                <a:latin typeface="Times New Roman" panose="02020603050405020304" pitchFamily="18" charset="0"/>
                <a:cs typeface="Times New Roman" panose="02020603050405020304" pitchFamily="18" charset="0"/>
              </a:rPr>
              <a:t> тексту на воду — </a:t>
            </a:r>
            <a:r>
              <a:rPr lang="ru-RU" dirty="0" err="1">
                <a:latin typeface="Times New Roman" panose="02020603050405020304" pitchFamily="18" charset="0"/>
                <a:cs typeface="Times New Roman" panose="02020603050405020304" pitchFamily="18" charset="0"/>
              </a:rPr>
              <a:t>важлива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складова</a:t>
            </a:r>
            <a:r>
              <a:rPr lang="ru-RU" dirty="0">
                <a:latin typeface="Times New Roman" panose="02020603050405020304" pitchFamily="18" charset="0"/>
                <a:cs typeface="Times New Roman" panose="02020603050405020304" pitchFamily="18" charset="0"/>
              </a:rPr>
              <a:t> СЕО-</a:t>
            </a:r>
            <a:r>
              <a:rPr lang="ru-RU" dirty="0" err="1">
                <a:latin typeface="Times New Roman" panose="02020603050405020304" pitchFamily="18" charset="0"/>
                <a:cs typeface="Times New Roman" panose="02020603050405020304" pitchFamily="18" charset="0"/>
              </a:rPr>
              <a:t>оптимізації</a:t>
            </a:r>
            <a:r>
              <a:rPr lang="ru-RU" dirty="0">
                <a:latin typeface="Times New Roman" panose="02020603050405020304" pitchFamily="18" charset="0"/>
                <a:cs typeface="Times New Roman" panose="02020603050405020304" pitchFamily="18" charset="0"/>
              </a:rPr>
              <a:t> тексту.</a:t>
            </a:r>
          </a:p>
          <a:p>
            <a:pPr marL="0" indent="457200">
              <a:lnSpc>
                <a:spcPct val="120000"/>
              </a:lnSpc>
              <a:spcBef>
                <a:spcPts val="0"/>
              </a:spcBef>
              <a:buNone/>
            </a:pPr>
            <a:r>
              <a:rPr lang="ru-RU" dirty="0" err="1">
                <a:latin typeface="Times New Roman" panose="02020603050405020304" pitchFamily="18" charset="0"/>
                <a:cs typeface="Times New Roman" panose="02020603050405020304" pitchFamily="18" charset="0"/>
              </a:rPr>
              <a:t>Кількість</a:t>
            </a:r>
            <a:r>
              <a:rPr lang="ru-RU" dirty="0">
                <a:latin typeface="Times New Roman" panose="02020603050405020304" pitchFamily="18" charset="0"/>
                <a:cs typeface="Times New Roman" panose="02020603050405020304" pitchFamily="18" charset="0"/>
              </a:rPr>
              <a:t> води в </a:t>
            </a:r>
            <a:r>
              <a:rPr lang="ru-RU" dirty="0" err="1">
                <a:latin typeface="Times New Roman" panose="02020603050405020304" pitchFamily="18" charset="0"/>
                <a:cs typeface="Times New Roman" panose="02020603050405020304" pitchFamily="18" charset="0"/>
              </a:rPr>
              <a:t>тексті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залежить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того, </a:t>
            </a:r>
            <a:r>
              <a:rPr lang="ru-RU" dirty="0" err="1">
                <a:latin typeface="Times New Roman" panose="02020603050405020304" pitchFamily="18" charset="0"/>
                <a:cs typeface="Times New Roman" panose="02020603050405020304" pitchFamily="18" charset="0"/>
              </a:rPr>
              <a:t>скільки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ньому</a:t>
            </a:r>
            <a:r>
              <a:rPr lang="ru-RU" dirty="0">
                <a:latin typeface="Times New Roman" panose="02020603050405020304" pitchFamily="18" charset="0"/>
                <a:cs typeface="Times New Roman" panose="02020603050405020304" pitchFamily="18" charset="0"/>
              </a:rPr>
              <a:t> стоп-</a:t>
            </a:r>
            <a:r>
              <a:rPr lang="ru-RU" dirty="0" err="1">
                <a:latin typeface="Times New Roman" panose="02020603050405020304" pitchFamily="18" charset="0"/>
                <a:cs typeface="Times New Roman" panose="02020603050405020304" pitchFamily="18" charset="0"/>
              </a:rPr>
              <a:t>слів</a:t>
            </a:r>
            <a:r>
              <a:rPr lang="ru-RU" dirty="0">
                <a:latin typeface="Times New Roman" panose="02020603050405020304" pitchFamily="18" charset="0"/>
                <a:cs typeface="Times New Roman" panose="02020603050405020304" pitchFamily="18" charset="0"/>
              </a:rPr>
              <a:t>. До них належать </a:t>
            </a:r>
            <a:r>
              <a:rPr lang="ru-RU" dirty="0" err="1">
                <a:latin typeface="Times New Roman" panose="02020603050405020304" pitchFamily="18" charset="0"/>
                <a:cs typeface="Times New Roman" panose="02020603050405020304" pitchFamily="18" charset="0"/>
              </a:rPr>
              <a:t>займенники</a:t>
            </a:r>
            <a:r>
              <a:rPr lang="ru-RU" dirty="0">
                <a:latin typeface="Times New Roman" panose="02020603050405020304" pitchFamily="18" charset="0"/>
                <a:cs typeface="Times New Roman" panose="02020603050405020304" pitchFamily="18" charset="0"/>
              </a:rPr>
              <a:t> (я, ми,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сполучники</a:t>
            </a:r>
            <a:r>
              <a:rPr lang="ru-RU" dirty="0">
                <a:latin typeface="Times New Roman" panose="02020603050405020304" pitchFamily="18" charset="0"/>
                <a:cs typeface="Times New Roman" panose="02020603050405020304" pitchFamily="18" charset="0"/>
              </a:rPr>
              <a:t> (і, в,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вигуки</a:t>
            </a:r>
            <a:r>
              <a:rPr lang="ru-RU" dirty="0">
                <a:latin typeface="Times New Roman" panose="02020603050405020304" pitchFamily="18" charset="0"/>
                <a:cs typeface="Times New Roman" panose="02020603050405020304" pitchFamily="18" charset="0"/>
              </a:rPr>
              <a:t> (Ой! Ух </a:t>
            </a:r>
            <a:r>
              <a:rPr lang="ru-RU" dirty="0" err="1">
                <a:latin typeface="Times New Roman" panose="02020603050405020304" pitchFamily="18" charset="0"/>
                <a:cs typeface="Times New Roman" panose="02020603050405020304" pitchFamily="18" charset="0"/>
              </a:rPr>
              <a:t>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прийменники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скорочення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звернення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Звичайно</a:t>
            </a:r>
            <a:r>
              <a:rPr lang="ru-RU" dirty="0">
                <a:latin typeface="Times New Roman" panose="02020603050405020304" pitchFamily="18" charset="0"/>
                <a:cs typeface="Times New Roman" panose="02020603050405020304" pitchFamily="18" charset="0"/>
              </a:rPr>
              <a:t> ж, </a:t>
            </a:r>
            <a:r>
              <a:rPr lang="ru-RU" dirty="0" err="1">
                <a:latin typeface="Times New Roman" panose="02020603050405020304" pitchFamily="18" charset="0"/>
                <a:cs typeface="Times New Roman" panose="02020603050405020304" pitchFamily="18" charset="0"/>
              </a:rPr>
              <a:t>улюблені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багатьма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вступні</a:t>
            </a:r>
            <a:r>
              <a:rPr lang="ru-RU" dirty="0">
                <a:latin typeface="Times New Roman" panose="02020603050405020304" pitchFamily="18" charset="0"/>
                <a:cs typeface="Times New Roman" panose="02020603050405020304" pitchFamily="18" charset="0"/>
              </a:rPr>
              <a:t> слова: як правило, напевно,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бути.</a:t>
            </a:r>
          </a:p>
          <a:p>
            <a:pPr marL="0" indent="457200">
              <a:lnSpc>
                <a:spcPct val="120000"/>
              </a:lnSpc>
              <a:spcBef>
                <a:spcPts val="0"/>
              </a:spcBef>
              <a:buNone/>
            </a:pPr>
            <a:r>
              <a:rPr lang="ru-RU" b="1" i="1" dirty="0" err="1">
                <a:latin typeface="Times New Roman" panose="02020603050405020304" pitchFamily="18" charset="0"/>
                <a:cs typeface="Times New Roman" panose="02020603050405020304" pitchFamily="18" charset="0"/>
              </a:rPr>
              <a:t>Перевірка</a:t>
            </a:r>
            <a:r>
              <a:rPr lang="ru-RU" b="1" i="1" dirty="0">
                <a:latin typeface="Times New Roman" panose="02020603050405020304" pitchFamily="18" charset="0"/>
                <a:cs typeface="Times New Roman" panose="02020603050405020304" pitchFamily="18" charset="0"/>
              </a:rPr>
              <a:t> тексту на воду </a:t>
            </a:r>
            <a:r>
              <a:rPr lang="ru-RU" b="1" i="1" dirty="0" err="1">
                <a:latin typeface="Times New Roman" panose="02020603050405020304" pitchFamily="18" charset="0"/>
                <a:cs typeface="Times New Roman" panose="02020603050405020304" pitchFamily="18" charset="0"/>
              </a:rPr>
              <a:t>потрібна</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оскільки</a:t>
            </a:r>
            <a:r>
              <a:rPr lang="ru-RU" b="1" i="1" dirty="0">
                <a:latin typeface="Times New Roman" panose="02020603050405020304" pitchFamily="18" charset="0"/>
                <a:cs typeface="Times New Roman" panose="02020603050405020304" pitchFamily="18" charset="0"/>
              </a:rPr>
              <a:t> вона </a:t>
            </a:r>
            <a:r>
              <a:rPr lang="ru-RU" b="1" i="1" dirty="0" err="1">
                <a:latin typeface="Times New Roman" panose="02020603050405020304" pitchFamily="18" charset="0"/>
                <a:cs typeface="Times New Roman" panose="02020603050405020304" pitchFamily="18" charset="0"/>
              </a:rPr>
              <a:t>впливає</a:t>
            </a:r>
            <a:r>
              <a:rPr lang="ru-RU" b="1" i="1" dirty="0">
                <a:latin typeface="Times New Roman" panose="02020603050405020304" pitchFamily="18" charset="0"/>
                <a:cs typeface="Times New Roman" panose="02020603050405020304" pitchFamily="18" charset="0"/>
              </a:rPr>
              <a:t> на:</a:t>
            </a:r>
            <a:endParaRPr lang="ru-RU" dirty="0">
              <a:latin typeface="Times New Roman" panose="02020603050405020304" pitchFamily="18" charset="0"/>
              <a:cs typeface="Times New Roman" panose="02020603050405020304" pitchFamily="18" charset="0"/>
            </a:endParaRPr>
          </a:p>
          <a:p>
            <a:pPr>
              <a:lnSpc>
                <a:spcPct val="120000"/>
              </a:lnSpc>
              <a:spcBef>
                <a:spcPts val="0"/>
              </a:spcBef>
            </a:pPr>
            <a:r>
              <a:rPr lang="ru-RU" b="1" dirty="0" err="1">
                <a:latin typeface="Times New Roman" panose="02020603050405020304" pitchFamily="18" charset="0"/>
                <a:cs typeface="Times New Roman" panose="02020603050405020304" pitchFamily="18" charset="0"/>
              </a:rPr>
              <a:t>Ранжування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пошуковими</a:t>
            </a:r>
            <a:r>
              <a:rPr lang="ru-RU" b="1" dirty="0">
                <a:latin typeface="Times New Roman" panose="02020603050405020304" pitchFamily="18" charset="0"/>
                <a:cs typeface="Times New Roman" panose="02020603050405020304" pitchFamily="18" charset="0"/>
              </a:rPr>
              <a:t> системами.</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Щоб</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Google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прихильно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прийняли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статтю</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варто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перевищувати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показник</a:t>
            </a:r>
            <a:r>
              <a:rPr lang="ru-RU" dirty="0">
                <a:latin typeface="Times New Roman" panose="02020603050405020304" pitchFamily="18" charset="0"/>
                <a:cs typeface="Times New Roman" panose="02020603050405020304" pitchFamily="18" charset="0"/>
              </a:rPr>
              <a:t> води в 60-65%.</a:t>
            </a:r>
          </a:p>
          <a:p>
            <a:pPr>
              <a:lnSpc>
                <a:spcPct val="120000"/>
              </a:lnSpc>
              <a:spcBef>
                <a:spcPts val="0"/>
              </a:spcBef>
            </a:pPr>
            <a:r>
              <a:rPr lang="ru-RU" b="1" dirty="0" err="1">
                <a:latin typeface="Times New Roman" panose="02020603050405020304" pitchFamily="18" charset="0"/>
                <a:cs typeface="Times New Roman" panose="02020603050405020304" pitchFamily="18" charset="0"/>
              </a:rPr>
              <a:t>Якість</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статті</a:t>
            </a:r>
            <a:r>
              <a:rPr lang="ru-RU" dirty="0">
                <a:latin typeface="Times New Roman" panose="02020603050405020304" pitchFamily="18" charset="0"/>
                <a:cs typeface="Times New Roman" panose="02020603050405020304" pitchFamily="18" charset="0"/>
              </a:rPr>
              <a:t>. Тут є </a:t>
            </a:r>
            <a:r>
              <a:rPr lang="ru-RU" dirty="0" err="1">
                <a:latin typeface="Times New Roman" panose="02020603050405020304" pitchFamily="18" charset="0"/>
                <a:cs typeface="Times New Roman" panose="02020603050405020304" pitchFamily="18" charset="0"/>
              </a:rPr>
              <a:t>зворотний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медалі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прибрати</a:t>
            </a:r>
            <a:r>
              <a:rPr lang="ru-RU" dirty="0">
                <a:latin typeface="Times New Roman" panose="02020603050405020304" pitchFamily="18" charset="0"/>
                <a:cs typeface="Times New Roman" panose="02020603050405020304" pitchFamily="18" charset="0"/>
              </a:rPr>
              <a:t> всю </a:t>
            </a:r>
            <a:r>
              <a:rPr lang="ru-RU" dirty="0" err="1">
                <a:latin typeface="Times New Roman" panose="02020603050405020304" pitchFamily="18" charset="0"/>
                <a:cs typeface="Times New Roman" panose="02020603050405020304" pitchFamily="18" charset="0"/>
              </a:rPr>
              <a:t>водність</a:t>
            </a:r>
            <a:r>
              <a:rPr lang="ru-RU" dirty="0">
                <a:latin typeface="Times New Roman" panose="02020603050405020304" pitchFamily="18" charset="0"/>
                <a:cs typeface="Times New Roman" panose="02020603050405020304" pitchFamily="18" charset="0"/>
              </a:rPr>
              <a:t>, то </a:t>
            </a:r>
            <a:r>
              <a:rPr lang="ru-RU" dirty="0" err="1">
                <a:latin typeface="Times New Roman" panose="02020603050405020304" pitchFamily="18" charset="0"/>
                <a:cs typeface="Times New Roman" panose="02020603050405020304" pitchFamily="18" charset="0"/>
              </a:rPr>
              <a:t>матеріал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вийде</a:t>
            </a:r>
            <a:r>
              <a:rPr lang="ru-RU" dirty="0">
                <a:latin typeface="Times New Roman" panose="02020603050405020304" pitchFamily="18" charset="0"/>
                <a:cs typeface="Times New Roman" panose="02020603050405020304" pitchFamily="18" charset="0"/>
              </a:rPr>
              <a:t> сухим і </a:t>
            </a:r>
            <a:r>
              <a:rPr lang="ru-RU" dirty="0" err="1">
                <a:latin typeface="Times New Roman" panose="02020603050405020304" pitchFamily="18" charset="0"/>
                <a:cs typeface="Times New Roman" panose="02020603050405020304" pitchFamily="18" charset="0"/>
              </a:rPr>
              <a:t>складним</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сприйняття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читачем</a:t>
            </a:r>
            <a:r>
              <a:rPr lang="ru-RU" dirty="0" smtClean="0">
                <a:latin typeface="Times New Roman" panose="02020603050405020304" pitchFamily="18" charset="0"/>
                <a:cs typeface="Times New Roman" panose="02020603050405020304" pitchFamily="18" charset="0"/>
              </a:rPr>
              <a:t>.</a:t>
            </a:r>
          </a:p>
          <a:p>
            <a:pPr marL="0" indent="457200">
              <a:lnSpc>
                <a:spcPct val="120000"/>
              </a:lnSpc>
              <a:spcBef>
                <a:spcPts val="0"/>
              </a:spcBef>
              <a:buNone/>
            </a:pPr>
            <a:r>
              <a:rPr lang="ru-RU" b="1" i="1" dirty="0" err="1" smtClean="0">
                <a:latin typeface="Times New Roman" panose="02020603050405020304" pitchFamily="18" charset="0"/>
                <a:cs typeface="Times New Roman" panose="02020603050405020304" pitchFamily="18" charset="0"/>
              </a:rPr>
              <a:t>Щоб</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зменшити</a:t>
            </a:r>
            <a:r>
              <a:rPr lang="ru-RU" b="1" i="1" dirty="0" smtClean="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водність</a:t>
            </a:r>
            <a:r>
              <a:rPr lang="ru-RU" b="1" i="1" dirty="0">
                <a:latin typeface="Times New Roman" panose="02020603050405020304" pitchFamily="18" charset="0"/>
                <a:cs typeface="Times New Roman" panose="02020603050405020304" pitchFamily="18" charset="0"/>
              </a:rPr>
              <a:t> тексту:</a:t>
            </a:r>
            <a:endParaRPr lang="ru-RU" dirty="0">
              <a:latin typeface="Times New Roman" panose="02020603050405020304" pitchFamily="18" charset="0"/>
              <a:cs typeface="Times New Roman" panose="02020603050405020304" pitchFamily="18" charset="0"/>
            </a:endParaRPr>
          </a:p>
          <a:p>
            <a:pPr>
              <a:lnSpc>
                <a:spcPct val="120000"/>
              </a:lnSpc>
              <a:spcBef>
                <a:spcPts val="0"/>
              </a:spcBef>
              <a:buFont typeface="Wingdings" panose="05000000000000000000" pitchFamily="2" charset="2"/>
              <a:buChar char="§"/>
            </a:pPr>
            <a:r>
              <a:rPr lang="ru-RU" dirty="0" err="1">
                <a:latin typeface="Times New Roman" panose="02020603050405020304" pitchFamily="18" charset="0"/>
                <a:cs typeface="Times New Roman" panose="02020603050405020304" pitchFamily="18" charset="0"/>
              </a:rPr>
              <a:t>прибираємо</a:t>
            </a:r>
            <a:r>
              <a:rPr lang="ru-RU" dirty="0">
                <a:latin typeface="Times New Roman" panose="02020603050405020304" pitchFamily="18" charset="0"/>
                <a:cs typeface="Times New Roman" panose="02020603050405020304" pitchFamily="18" charset="0"/>
              </a:rPr>
              <a:t> з тексту </a:t>
            </a:r>
            <a:r>
              <a:rPr lang="ru-RU" dirty="0" err="1" smtClean="0">
                <a:latin typeface="Times New Roman" panose="02020603050405020304" pitchFamily="18" charset="0"/>
                <a:cs typeface="Times New Roman" panose="02020603050405020304" pitchFamily="18" charset="0"/>
              </a:rPr>
              <a:t>всі</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слова без </a:t>
            </a:r>
            <a:r>
              <a:rPr lang="ru-RU" dirty="0" err="1">
                <a:latin typeface="Times New Roman" panose="02020603050405020304" pitchFamily="18" charset="0"/>
                <a:cs typeface="Times New Roman" panose="02020603050405020304" pitchFamily="18" charset="0"/>
              </a:rPr>
              <a:t>смислового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навантаження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як правило, на </a:t>
            </a:r>
            <a:r>
              <a:rPr lang="ru-RU" dirty="0" err="1">
                <a:latin typeface="Times New Roman" panose="02020603050405020304" pitchFamily="18" charset="0"/>
                <a:cs typeface="Times New Roman" panose="02020603050405020304" pitchFamily="18" charset="0"/>
              </a:rPr>
              <a:t>сьогоднішній</a:t>
            </a:r>
            <a:r>
              <a:rPr lang="ru-RU" dirty="0">
                <a:latin typeface="Times New Roman" panose="02020603050405020304" pitchFamily="18" charset="0"/>
                <a:cs typeface="Times New Roman" panose="02020603050405020304" pitchFamily="18" charset="0"/>
              </a:rPr>
              <a:t> день);</a:t>
            </a:r>
          </a:p>
          <a:p>
            <a:pPr>
              <a:lnSpc>
                <a:spcPct val="120000"/>
              </a:lnSpc>
              <a:spcBef>
                <a:spcPts val="0"/>
              </a:spcBef>
              <a:buFont typeface="Wingdings" panose="05000000000000000000" pitchFamily="2" charset="2"/>
              <a:buChar char="§"/>
            </a:pPr>
            <a:r>
              <a:rPr lang="ru-RU" dirty="0" err="1" smtClean="0">
                <a:latin typeface="Times New Roman" panose="02020603050405020304" pitchFamily="18" charset="0"/>
                <a:cs typeface="Times New Roman" panose="02020603050405020304" pitchFamily="18" charset="0"/>
              </a:rPr>
              <a:t>замінюємо</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інформацію</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коротку</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лаконічну</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вигляді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списків</a:t>
            </a:r>
            <a:r>
              <a:rPr lang="ru-RU" dirty="0">
                <a:latin typeface="Times New Roman" panose="02020603050405020304" pitchFamily="18" charset="0"/>
                <a:cs typeface="Times New Roman" panose="02020603050405020304" pitchFamily="18" charset="0"/>
              </a:rPr>
              <a:t>;</a:t>
            </a:r>
          </a:p>
          <a:p>
            <a:pPr>
              <a:lnSpc>
                <a:spcPct val="120000"/>
              </a:lnSpc>
              <a:spcBef>
                <a:spcPts val="0"/>
              </a:spcBef>
              <a:buFont typeface="Wingdings" panose="05000000000000000000" pitchFamily="2" charset="2"/>
              <a:buChar char="§"/>
            </a:pPr>
            <a:r>
              <a:rPr lang="ru-RU" dirty="0" err="1">
                <a:latin typeface="Times New Roman" panose="02020603050405020304" pitchFamily="18" charset="0"/>
                <a:cs typeface="Times New Roman" panose="02020603050405020304" pitchFamily="18" charset="0"/>
              </a:rPr>
              <a:t>замість</a:t>
            </a:r>
            <a:r>
              <a:rPr lang="ru-RU" dirty="0">
                <a:latin typeface="Times New Roman" panose="02020603050405020304" pitchFamily="18" charset="0"/>
                <a:cs typeface="Times New Roman" panose="02020603050405020304" pitchFamily="18" charset="0"/>
              </a:rPr>
              <a:t> 1000 </a:t>
            </a:r>
            <a:r>
              <a:rPr lang="ru-RU" dirty="0" err="1">
                <a:latin typeface="Times New Roman" panose="02020603050405020304" pitchFamily="18" charset="0"/>
                <a:cs typeface="Times New Roman" panose="02020603050405020304" pitchFamily="18" charset="0"/>
              </a:rPr>
              <a:t>слів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використовуємо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інфографіку</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ru-RU" dirty="0"/>
          </a:p>
        </p:txBody>
      </p:sp>
    </p:spTree>
    <p:extLst>
      <p:ext uri="{BB962C8B-B14F-4D97-AF65-F5344CB8AC3E}">
        <p14:creationId xmlns:p14="http://schemas.microsoft.com/office/powerpoint/2010/main" val="2098726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42743"/>
          </a:xfrm>
        </p:spPr>
        <p:txBody>
          <a:bodyPr>
            <a:normAutofit fontScale="90000"/>
          </a:bodyPr>
          <a:lstStyle/>
          <a:p>
            <a:pPr algn="ctr"/>
            <a:r>
              <a:rPr lang="uk-UA" sz="3600" b="1" dirty="0" smtClean="0">
                <a:latin typeface="Times New Roman" panose="02020603050405020304" pitchFamily="18" charset="0"/>
                <a:cs typeface="Times New Roman" panose="02020603050405020304" pitchFamily="18" charset="0"/>
              </a:rPr>
              <a:t/>
            </a:r>
            <a:br>
              <a:rPr lang="uk-UA" sz="3600" b="1" dirty="0" smtClean="0">
                <a:latin typeface="Times New Roman" panose="02020603050405020304" pitchFamily="18" charset="0"/>
                <a:cs typeface="Times New Roman" panose="02020603050405020304" pitchFamily="18" charset="0"/>
              </a:rPr>
            </a:br>
            <a:r>
              <a:rPr lang="uk-UA" sz="3600" b="1" dirty="0" smtClean="0">
                <a:latin typeface="Times New Roman" panose="02020603050405020304" pitchFamily="18" charset="0"/>
                <a:cs typeface="Times New Roman" panose="02020603050405020304" pitchFamily="18" charset="0"/>
              </a:rPr>
              <a:t>Висновки</a:t>
            </a:r>
            <a:r>
              <a:rPr lang="uk-UA" b="1" dirty="0">
                <a:latin typeface="Times New Roman" panose="02020603050405020304" pitchFamily="18" charset="0"/>
                <a:cs typeface="Times New Roman" panose="02020603050405020304" pitchFamily="18" charset="0"/>
              </a:rPr>
              <a:t/>
            </a:r>
            <a:br>
              <a:rPr lang="uk-UA" b="1" dirty="0">
                <a:latin typeface="Times New Roman" panose="02020603050405020304" pitchFamily="18" charset="0"/>
                <a:cs typeface="Times New Roman" panose="02020603050405020304" pitchFamily="18" charset="0"/>
              </a:rPr>
            </a:br>
            <a:endParaRPr lang="uk-UA" dirty="0"/>
          </a:p>
        </p:txBody>
      </p:sp>
      <p:sp>
        <p:nvSpPr>
          <p:cNvPr id="3" name="Объект 2"/>
          <p:cNvSpPr>
            <a:spLocks noGrp="1"/>
          </p:cNvSpPr>
          <p:nvPr>
            <p:ph idx="1"/>
          </p:nvPr>
        </p:nvSpPr>
        <p:spPr>
          <a:xfrm>
            <a:off x="838200" y="1100831"/>
            <a:ext cx="10515600" cy="5076132"/>
          </a:xfrm>
        </p:spPr>
        <p:txBody>
          <a:bodyPr>
            <a:normAutofit fontScale="92500" lnSpcReduction="10000"/>
          </a:bodyPr>
          <a:lstStyle/>
          <a:p>
            <a:pPr marL="0" indent="0">
              <a:buNone/>
            </a:pPr>
            <a:r>
              <a:rPr lang="uk-UA" b="1" dirty="0" smtClean="0">
                <a:latin typeface="Times New Roman" panose="02020603050405020304" pitchFamily="18" charset="0"/>
                <a:cs typeface="Times New Roman" panose="02020603050405020304" pitchFamily="18" charset="0"/>
              </a:rPr>
              <a:t>Обсяг</a:t>
            </a:r>
            <a:r>
              <a:rPr lang="uk-UA" dirty="0">
                <a:latin typeface="Times New Roman" panose="02020603050405020304" pitchFamily="18" charset="0"/>
                <a:cs typeface="Times New Roman" panose="02020603050405020304" pitchFamily="18" charset="0"/>
              </a:rPr>
              <a:t> – залежить від призначення </a:t>
            </a:r>
            <a:r>
              <a:rPr lang="uk-UA" dirty="0" smtClean="0">
                <a:latin typeface="Times New Roman" panose="02020603050405020304" pitchFamily="18" charset="0"/>
                <a:cs typeface="Times New Roman" panose="02020603050405020304" pitchFamily="18" charset="0"/>
              </a:rPr>
              <a:t>тексту </a:t>
            </a:r>
            <a:r>
              <a:rPr lang="uk-UA" dirty="0">
                <a:latin typeface="Times New Roman" panose="02020603050405020304" pitchFamily="18" charset="0"/>
                <a:cs typeface="Times New Roman" panose="02020603050405020304" pitchFamily="18" charset="0"/>
              </a:rPr>
              <a:t>(категорія / розділ / </a:t>
            </a:r>
            <a:r>
              <a:rPr lang="uk-UA" dirty="0" smtClean="0">
                <a:latin typeface="Times New Roman" panose="02020603050405020304" pitchFamily="18" charset="0"/>
                <a:cs typeface="Times New Roman" panose="02020603050405020304" pitchFamily="18" charset="0"/>
              </a:rPr>
              <a:t>блог, </a:t>
            </a:r>
            <a:r>
              <a:rPr lang="ru-RU" dirty="0">
                <a:latin typeface="Times New Roman" panose="02020603050405020304" pitchFamily="18" charset="0"/>
                <a:cs typeface="Times New Roman" panose="02020603050405020304" pitchFamily="18" charset="0"/>
              </a:rPr>
              <a:t>5 000–8 000 </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a:p>
            <a:pPr marL="0" indent="0">
              <a:buNone/>
            </a:pPr>
            <a:r>
              <a:rPr lang="uk-UA" b="1" dirty="0">
                <a:latin typeface="Times New Roman" panose="02020603050405020304" pitchFamily="18" charset="0"/>
                <a:cs typeface="Times New Roman" panose="02020603050405020304" pitchFamily="18" charset="0"/>
              </a:rPr>
              <a:t>Унікальність</a:t>
            </a:r>
            <a:r>
              <a:rPr lang="uk-UA" dirty="0">
                <a:latin typeface="Times New Roman" panose="02020603050405020304" pitchFamily="18" charset="0"/>
                <a:cs typeface="Times New Roman" panose="02020603050405020304" pitchFamily="18" charset="0"/>
              </a:rPr>
              <a:t> – в ідеалі – від 95 до 100%.</a:t>
            </a:r>
          </a:p>
          <a:p>
            <a:pPr marL="0" indent="0">
              <a:buNone/>
            </a:pPr>
            <a:r>
              <a:rPr lang="uk-UA" b="1" dirty="0" err="1">
                <a:latin typeface="Times New Roman" panose="02020603050405020304" pitchFamily="18" charset="0"/>
                <a:cs typeface="Times New Roman" panose="02020603050405020304" pitchFamily="18" charset="0"/>
              </a:rPr>
              <a:t>Тошнота</a:t>
            </a:r>
            <a:r>
              <a:rPr lang="uk-UA" dirty="0">
                <a:latin typeface="Times New Roman" panose="02020603050405020304" pitchFamily="18" charset="0"/>
                <a:cs typeface="Times New Roman" panose="02020603050405020304" pitchFamily="18" charset="0"/>
              </a:rPr>
              <a:t> – класична – 3-5%, академічна – 6-8%.</a:t>
            </a:r>
          </a:p>
          <a:p>
            <a:pPr marL="0" indent="0">
              <a:buNone/>
            </a:pPr>
            <a:r>
              <a:rPr lang="uk-UA" b="1" dirty="0">
                <a:latin typeface="Times New Roman" panose="02020603050405020304" pitchFamily="18" charset="0"/>
                <a:cs typeface="Times New Roman" panose="02020603050405020304" pitchFamily="18" charset="0"/>
              </a:rPr>
              <a:t>Щільність ключів</a:t>
            </a:r>
            <a:r>
              <a:rPr lang="uk-UA" dirty="0">
                <a:latin typeface="Times New Roman" panose="02020603050405020304" pitchFamily="18" charset="0"/>
                <a:cs typeface="Times New Roman" panose="02020603050405020304" pitchFamily="18" charset="0"/>
              </a:rPr>
              <a:t> – у межах від 1,5 до 3%.</a:t>
            </a:r>
          </a:p>
          <a:p>
            <a:pPr marL="0" indent="0">
              <a:buNone/>
            </a:pPr>
            <a:r>
              <a:rPr lang="uk-UA" b="1" dirty="0">
                <a:latin typeface="Times New Roman" panose="02020603050405020304" pitchFamily="18" charset="0"/>
                <a:cs typeface="Times New Roman" panose="02020603050405020304" pitchFamily="18" charset="0"/>
              </a:rPr>
              <a:t>Вода</a:t>
            </a:r>
            <a:r>
              <a:rPr lang="uk-UA" dirty="0">
                <a:latin typeface="Times New Roman" panose="02020603050405020304" pitchFamily="18" charset="0"/>
                <a:cs typeface="Times New Roman" panose="02020603050405020304" pitchFamily="18" charset="0"/>
              </a:rPr>
              <a:t> – за </a:t>
            </a:r>
            <a:r>
              <a:rPr lang="uk-UA" dirty="0" err="1">
                <a:latin typeface="Times New Roman" panose="02020603050405020304" pitchFamily="18" charset="0"/>
                <a:cs typeface="Times New Roman" panose="02020603050405020304" pitchFamily="18" charset="0"/>
              </a:rPr>
              <a:t>Адвего</a:t>
            </a:r>
            <a:r>
              <a:rPr lang="uk-UA" dirty="0">
                <a:latin typeface="Times New Roman" panose="02020603050405020304" pitchFamily="18" charset="0"/>
                <a:cs typeface="Times New Roman" panose="02020603050405020304" pitchFamily="18" charset="0"/>
              </a:rPr>
              <a:t> – у межах 60-65%.</a:t>
            </a:r>
          </a:p>
          <a:p>
            <a:pPr marL="0" indent="0">
              <a:buNone/>
            </a:pPr>
            <a:r>
              <a:rPr lang="uk-UA" b="1" dirty="0">
                <a:latin typeface="Times New Roman" panose="02020603050405020304" pitchFamily="18" charset="0"/>
                <a:cs typeface="Times New Roman" panose="02020603050405020304" pitchFamily="18" charset="0"/>
              </a:rPr>
              <a:t>Тавтологія</a:t>
            </a:r>
            <a:r>
              <a:rPr lang="uk-UA" dirty="0">
                <a:latin typeface="Times New Roman" panose="02020603050405020304" pitchFamily="18" charset="0"/>
                <a:cs typeface="Times New Roman" panose="02020603050405020304" pitchFamily="18" charset="0"/>
              </a:rPr>
              <a:t> – перевіряємо за допомогою </a:t>
            </a:r>
            <a:r>
              <a:rPr lang="uk-UA" dirty="0" smtClean="0">
                <a:latin typeface="Times New Roman" panose="02020603050405020304" pitchFamily="18" charset="0"/>
                <a:cs typeface="Times New Roman" panose="02020603050405020304" pitchFamily="18" charset="0"/>
              </a:rPr>
              <a:t>програм</a:t>
            </a:r>
            <a:r>
              <a:rPr lang="de-DE" dirty="0" smtClean="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Свіжий погляд).</a:t>
            </a:r>
          </a:p>
          <a:p>
            <a:pPr marL="0" indent="0">
              <a:buNone/>
            </a:pPr>
            <a:r>
              <a:rPr lang="uk-UA" b="1" dirty="0">
                <a:latin typeface="Times New Roman" panose="02020603050405020304" pitchFamily="18" charset="0"/>
                <a:cs typeface="Times New Roman" panose="02020603050405020304" pitchFamily="18" charset="0"/>
              </a:rPr>
              <a:t>Помилки</a:t>
            </a:r>
            <a:r>
              <a:rPr lang="uk-UA" dirty="0">
                <a:latin typeface="Times New Roman" panose="02020603050405020304" pitchFamily="18" charset="0"/>
                <a:cs typeface="Times New Roman" panose="02020603050405020304" pitchFamily="18" charset="0"/>
              </a:rPr>
              <a:t> – перевіряємо в </a:t>
            </a:r>
            <a:r>
              <a:rPr lang="de-DE" dirty="0">
                <a:latin typeface="Times New Roman" panose="02020603050405020304" pitchFamily="18" charset="0"/>
                <a:cs typeface="Times New Roman" panose="02020603050405020304" pitchFamily="18" charset="0"/>
              </a:rPr>
              <a:t>Word </a:t>
            </a:r>
            <a:r>
              <a:rPr lang="uk-UA" dirty="0">
                <a:latin typeface="Times New Roman" panose="02020603050405020304" pitchFamily="18" charset="0"/>
                <a:cs typeface="Times New Roman" panose="02020603050405020304" pitchFamily="18" charset="0"/>
              </a:rPr>
              <a:t>або </a:t>
            </a:r>
            <a:r>
              <a:rPr lang="uk-UA" dirty="0" smtClean="0">
                <a:latin typeface="Times New Roman" panose="02020603050405020304" pitchFamily="18" charset="0"/>
                <a:cs typeface="Times New Roman" panose="02020603050405020304" pitchFamily="18" charset="0"/>
              </a:rPr>
              <a:t>спеціальних програм.</a:t>
            </a:r>
            <a:r>
              <a:rPr lang="de-DE" u="sng" dirty="0">
                <a:hlinkClick r:id="rId2"/>
              </a:rPr>
              <a:t> </a:t>
            </a:r>
            <a:r>
              <a:rPr lang="de-DE" sz="2200" i="1" u="sng" dirty="0">
                <a:hlinkClick r:id="rId2"/>
              </a:rPr>
              <a:t>Online </a:t>
            </a:r>
            <a:r>
              <a:rPr lang="ru-RU" sz="2200" i="1" u="sng" dirty="0">
                <a:hlinkClick r:id="rId2"/>
              </a:rPr>
              <a:t>с</a:t>
            </a:r>
            <a:r>
              <a:rPr lang="de-DE" sz="2200" i="1" u="sng" dirty="0" err="1">
                <a:hlinkClick r:id="rId2"/>
              </a:rPr>
              <a:t>orrector</a:t>
            </a:r>
            <a:r>
              <a:rPr lang="de-DE" sz="2200" i="1" dirty="0"/>
              <a:t> </a:t>
            </a:r>
            <a:r>
              <a:rPr lang="ru-RU" sz="2200" i="1" dirty="0"/>
              <a:t> </a:t>
            </a:r>
            <a:r>
              <a:rPr lang="ru-RU" sz="2200" i="1" dirty="0" err="1"/>
              <a:t>оповнення</a:t>
            </a:r>
            <a:r>
              <a:rPr lang="ru-RU" sz="2200" i="1" dirty="0"/>
              <a:t> до </a:t>
            </a:r>
            <a:r>
              <a:rPr lang="ru-RU" sz="2200" i="1" dirty="0" err="1"/>
              <a:t>документів</a:t>
            </a:r>
            <a:r>
              <a:rPr lang="ru-RU" sz="2200" i="1" dirty="0"/>
              <a:t> </a:t>
            </a:r>
            <a:r>
              <a:rPr lang="ru-RU" sz="2200" i="1" dirty="0" err="1"/>
              <a:t>Google</a:t>
            </a:r>
            <a:r>
              <a:rPr lang="ru-RU" sz="2200" i="1" dirty="0"/>
              <a:t>, </a:t>
            </a:r>
            <a:r>
              <a:rPr lang="ru-RU" sz="2200" i="1" dirty="0" err="1"/>
              <a:t>що</a:t>
            </a:r>
            <a:r>
              <a:rPr lang="ru-RU" sz="2200" i="1" dirty="0"/>
              <a:t> автоматично </a:t>
            </a:r>
            <a:r>
              <a:rPr lang="ru-RU" sz="2200" i="1" dirty="0" err="1"/>
              <a:t>виправляє</a:t>
            </a:r>
            <a:r>
              <a:rPr lang="ru-RU" sz="2200" i="1" dirty="0"/>
              <a:t> </a:t>
            </a:r>
            <a:r>
              <a:rPr lang="ru-RU" sz="2200" i="1" dirty="0" err="1"/>
              <a:t>або</a:t>
            </a:r>
            <a:r>
              <a:rPr lang="ru-RU" sz="2200" i="1" dirty="0"/>
              <a:t> </a:t>
            </a:r>
            <a:r>
              <a:rPr lang="ru-RU" sz="2200" i="1" dirty="0" err="1"/>
              <a:t>виділяє</a:t>
            </a:r>
            <a:r>
              <a:rPr lang="ru-RU" sz="2200" i="1" dirty="0"/>
              <a:t> </a:t>
            </a:r>
            <a:r>
              <a:rPr lang="ru-RU" sz="2200" i="1" dirty="0" err="1"/>
              <a:t>різні</a:t>
            </a:r>
            <a:r>
              <a:rPr lang="ru-RU" sz="2200" i="1" dirty="0"/>
              <a:t> </a:t>
            </a:r>
            <a:r>
              <a:rPr lang="ru-RU" sz="2200" i="1" dirty="0" err="1"/>
              <a:t>типи</a:t>
            </a:r>
            <a:r>
              <a:rPr lang="ru-RU" sz="2200" i="1" dirty="0"/>
              <a:t> </a:t>
            </a:r>
            <a:r>
              <a:rPr lang="ru-RU" sz="2200" i="1" dirty="0" err="1"/>
              <a:t>помилок</a:t>
            </a:r>
            <a:r>
              <a:rPr lang="ru-RU" sz="2200" i="1" dirty="0"/>
              <a:t> у текстах </a:t>
            </a:r>
            <a:r>
              <a:rPr lang="ru-RU" sz="2200" i="1" dirty="0" err="1"/>
              <a:t>українською</a:t>
            </a:r>
            <a:r>
              <a:rPr lang="ru-RU" sz="2200" i="1" dirty="0"/>
              <a:t> </a:t>
            </a:r>
            <a:r>
              <a:rPr lang="ru-RU" sz="2200" i="1" dirty="0" err="1"/>
              <a:t>мовою</a:t>
            </a:r>
            <a:endParaRPr lang="uk-UA" sz="2200" i="1" dirty="0">
              <a:latin typeface="Times New Roman" panose="02020603050405020304" pitchFamily="18" charset="0"/>
              <a:cs typeface="Times New Roman" panose="02020603050405020304" pitchFamily="18" charset="0"/>
            </a:endParaRPr>
          </a:p>
          <a:p>
            <a:pPr marL="0" indent="0">
              <a:buNone/>
            </a:pPr>
            <a:r>
              <a:rPr lang="uk-UA" b="1" dirty="0">
                <a:latin typeface="Times New Roman" panose="02020603050405020304" pitchFamily="18" charset="0"/>
                <a:cs typeface="Times New Roman" panose="02020603050405020304" pitchFamily="18" charset="0"/>
              </a:rPr>
              <a:t>Зображення</a:t>
            </a:r>
            <a:r>
              <a:rPr lang="uk-UA" dirty="0">
                <a:latin typeface="Times New Roman" panose="02020603050405020304" pitchFamily="18" charset="0"/>
                <a:cs typeface="Times New Roman" panose="02020603050405020304" pitchFamily="18" charset="0"/>
              </a:rPr>
              <a:t> + відео – використовуємо в статтях, картинки перевіряємо на унікальність.</a:t>
            </a:r>
          </a:p>
          <a:p>
            <a:endParaRPr lang="uk-UA" dirty="0"/>
          </a:p>
        </p:txBody>
      </p:sp>
    </p:spTree>
    <p:extLst>
      <p:ext uri="{BB962C8B-B14F-4D97-AF65-F5344CB8AC3E}">
        <p14:creationId xmlns:p14="http://schemas.microsoft.com/office/powerpoint/2010/main" val="82415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81502" y="636017"/>
            <a:ext cx="9018962" cy="4351338"/>
          </a:xfrm>
          <a:prstGeom prst="rect">
            <a:avLst/>
          </a:prstGeom>
        </p:spPr>
      </p:pic>
      <p:pic>
        <p:nvPicPr>
          <p:cNvPr id="5" name="Рисунок 4"/>
          <p:cNvPicPr>
            <a:picLocks noChangeAspect="1"/>
          </p:cNvPicPr>
          <p:nvPr/>
        </p:nvPicPr>
        <p:blipFill>
          <a:blip r:embed="rId3"/>
          <a:stretch>
            <a:fillRect/>
          </a:stretch>
        </p:blipFill>
        <p:spPr>
          <a:xfrm>
            <a:off x="3790765" y="3421601"/>
            <a:ext cx="8055006" cy="3352197"/>
          </a:xfrm>
          <a:prstGeom prst="rect">
            <a:avLst/>
          </a:prstGeom>
        </p:spPr>
      </p:pic>
      <p:sp>
        <p:nvSpPr>
          <p:cNvPr id="6" name="Прямоугольник 5"/>
          <p:cNvSpPr/>
          <p:nvPr/>
        </p:nvSpPr>
        <p:spPr>
          <a:xfrm>
            <a:off x="506444" y="101639"/>
            <a:ext cx="2816348" cy="369332"/>
          </a:xfrm>
          <a:prstGeom prst="rect">
            <a:avLst/>
          </a:prstGeom>
        </p:spPr>
        <p:txBody>
          <a:bodyPr wrap="none">
            <a:spAutoFit/>
          </a:bodyPr>
          <a:lstStyle/>
          <a:p>
            <a:r>
              <a:rPr lang="de-DE" dirty="0"/>
              <a:t>https://languagetool.org/uk</a:t>
            </a:r>
            <a:endParaRPr lang="uk-UA" dirty="0"/>
          </a:p>
        </p:txBody>
      </p:sp>
    </p:spTree>
    <p:extLst>
      <p:ext uri="{BB962C8B-B14F-4D97-AF65-F5344CB8AC3E}">
        <p14:creationId xmlns:p14="http://schemas.microsoft.com/office/powerpoint/2010/main" val="332393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77889" y="588580"/>
            <a:ext cx="11214327" cy="6148552"/>
          </a:xfrm>
          <a:prstGeom prst="rect">
            <a:avLst/>
          </a:prstGeom>
        </p:spPr>
      </p:pic>
      <p:sp>
        <p:nvSpPr>
          <p:cNvPr id="5" name="Прямоугольник 4"/>
          <p:cNvSpPr/>
          <p:nvPr/>
        </p:nvSpPr>
        <p:spPr>
          <a:xfrm>
            <a:off x="377890" y="219247"/>
            <a:ext cx="2649571" cy="369332"/>
          </a:xfrm>
          <a:prstGeom prst="rect">
            <a:avLst/>
          </a:prstGeom>
        </p:spPr>
        <p:txBody>
          <a:bodyPr wrap="none">
            <a:spAutoFit/>
          </a:bodyPr>
          <a:lstStyle/>
          <a:p>
            <a:r>
              <a:rPr lang="de-DE" dirty="0"/>
              <a:t>https://1text.com/spelling</a:t>
            </a:r>
            <a:endParaRPr lang="uk-UA" dirty="0"/>
          </a:p>
        </p:txBody>
      </p:sp>
    </p:spTree>
    <p:extLst>
      <p:ext uri="{BB962C8B-B14F-4D97-AF65-F5344CB8AC3E}">
        <p14:creationId xmlns:p14="http://schemas.microsoft.com/office/powerpoint/2010/main" val="2981983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46757" y="0"/>
            <a:ext cx="11498486" cy="6858000"/>
          </a:xfrm>
          <a:prstGeom prst="rect">
            <a:avLst/>
          </a:prstGeom>
        </p:spPr>
      </p:pic>
    </p:spTree>
    <p:extLst>
      <p:ext uri="{BB962C8B-B14F-4D97-AF65-F5344CB8AC3E}">
        <p14:creationId xmlns:p14="http://schemas.microsoft.com/office/powerpoint/2010/main" val="679317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en-US" dirty="0" err="1" smtClean="0">
                <a:latin typeface="Times New Roman" panose="02020603050405020304" pitchFamily="18" charset="0"/>
                <a:cs typeface="Times New Roman" panose="02020603050405020304" pitchFamily="18" charset="0"/>
              </a:rPr>
              <a:t>Advego</a:t>
            </a:r>
            <a:r>
              <a:rPr lang="uk-UA" dirty="0" smtClean="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https://advego.com</a:t>
            </a:r>
            <a:r>
              <a:rPr lang="uk-UA" sz="2800" dirty="0" smtClean="0">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504497" y="1429408"/>
            <a:ext cx="11445765" cy="4747556"/>
          </a:xfrm>
        </p:spPr>
        <p:txBody>
          <a:bodyPr>
            <a:noAutofit/>
          </a:bodyPr>
          <a:lstStyle/>
          <a:p>
            <a:pPr marL="0" indent="457200" algn="just">
              <a:lnSpc>
                <a:spcPct val="120000"/>
              </a:lnSpc>
              <a:spcBef>
                <a:spcPts val="600"/>
              </a:spcBef>
              <a:buNone/>
            </a:pPr>
            <a:r>
              <a:rPr lang="uk-UA" sz="2200" dirty="0" smtClean="0">
                <a:latin typeface="Times New Roman" panose="02020603050405020304" pitchFamily="18" charset="0"/>
                <a:cs typeface="Times New Roman" panose="02020603050405020304" pitchFamily="18" charset="0"/>
              </a:rPr>
              <a:t>Даний сервіс перевірки тексту </a:t>
            </a:r>
            <a:r>
              <a:rPr lang="en-US" sz="2200" dirty="0" err="1" smtClean="0">
                <a:latin typeface="Times New Roman" panose="02020603050405020304" pitchFamily="18" charset="0"/>
                <a:cs typeface="Times New Roman" panose="02020603050405020304" pitchFamily="18" charset="0"/>
              </a:rPr>
              <a:t>Advego</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надає повну інформацію стосовно його водності і </a:t>
            </a:r>
            <a:r>
              <a:rPr lang="uk-UA" sz="2200" dirty="0" err="1" smtClean="0">
                <a:latin typeface="Times New Roman" panose="02020603050405020304" pitchFamily="18" charset="0"/>
                <a:cs typeface="Times New Roman" panose="02020603050405020304" pitchFamily="18" charset="0"/>
              </a:rPr>
              <a:t>заспамленності</a:t>
            </a:r>
            <a:r>
              <a:rPr lang="uk-UA" sz="2200" dirty="0" smtClean="0">
                <a:latin typeface="Times New Roman" panose="02020603050405020304" pitchFamily="18" charset="0"/>
                <a:cs typeface="Times New Roman" panose="02020603050405020304" pitchFamily="18" charset="0"/>
              </a:rPr>
              <a:t> ключовими словами. Відштовхуючись від неї, можна </a:t>
            </a:r>
            <a:r>
              <a:rPr lang="uk-UA" sz="2200" dirty="0" err="1" smtClean="0">
                <a:latin typeface="Times New Roman" panose="02020603050405020304" pitchFamily="18" charset="0"/>
                <a:cs typeface="Times New Roman" panose="02020603050405020304" pitchFamily="18" charset="0"/>
              </a:rPr>
              <a:t>грамотно</a:t>
            </a:r>
            <a:r>
              <a:rPr lang="uk-UA" sz="2200" dirty="0" smtClean="0">
                <a:latin typeface="Times New Roman" panose="02020603050405020304" pitchFamily="18" charset="0"/>
                <a:cs typeface="Times New Roman" panose="02020603050405020304" pitchFamily="18" charset="0"/>
              </a:rPr>
              <a:t> оптимізувати контент під потрібні запити і зробити його більш якісним як для користувачів, так і для пошукових систем.</a:t>
            </a:r>
          </a:p>
          <a:p>
            <a:pPr marL="0" indent="457200" algn="r">
              <a:lnSpc>
                <a:spcPct val="120000"/>
              </a:lnSpc>
              <a:spcBef>
                <a:spcPts val="600"/>
              </a:spcBef>
              <a:buNone/>
            </a:pPr>
            <a:r>
              <a:rPr lang="uk-UA" sz="2200" dirty="0" smtClean="0">
                <a:latin typeface="Times New Roman" panose="02020603050405020304" pitchFamily="18" charset="0"/>
                <a:cs typeface="Times New Roman" panose="02020603050405020304" pitchFamily="18" charset="0"/>
              </a:rPr>
              <a:t>Семантичний аналіз тексту (</a:t>
            </a:r>
            <a:r>
              <a:rPr lang="en-US" sz="2200" dirty="0" smtClean="0">
                <a:latin typeface="Times New Roman" panose="02020603050405020304" pitchFamily="18" charset="0"/>
                <a:cs typeface="Times New Roman" panose="02020603050405020304" pitchFamily="18" charset="0"/>
              </a:rPr>
              <a:t>SEO-</a:t>
            </a:r>
            <a:r>
              <a:rPr lang="uk-UA" sz="2200" dirty="0" smtClean="0">
                <a:latin typeface="Times New Roman" panose="02020603050405020304" pitchFamily="18" charset="0"/>
                <a:cs typeface="Times New Roman" panose="02020603050405020304" pitchFamily="18" charset="0"/>
              </a:rPr>
              <a:t>аналіз )– один з незамінних інструментів на </a:t>
            </a:r>
            <a:r>
              <a:rPr lang="en-US" sz="2200" dirty="0" err="1" smtClean="0">
                <a:latin typeface="Times New Roman" panose="02020603050405020304" pitchFamily="18" charset="0"/>
                <a:cs typeface="Times New Roman" panose="02020603050405020304" pitchFamily="18" charset="0"/>
              </a:rPr>
              <a:t>Advego</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Користуватися ним дуже просто: достатньо перейти за </a:t>
            </a:r>
            <a:r>
              <a:rPr lang="uk-UA" sz="2200" dirty="0" err="1" smtClean="0">
                <a:latin typeface="Times New Roman" panose="02020603050405020304" pitchFamily="18" charset="0"/>
                <a:cs typeface="Times New Roman" panose="02020603050405020304" pitchFamily="18" charset="0"/>
              </a:rPr>
              <a:t>адресою</a:t>
            </a:r>
            <a:r>
              <a:rPr lang="uk-UA"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https://advego.com/text/seo/, </a:t>
            </a:r>
            <a:r>
              <a:rPr lang="uk-UA" sz="2200" dirty="0" smtClean="0">
                <a:latin typeface="Times New Roman" panose="02020603050405020304" pitchFamily="18" charset="0"/>
                <a:cs typeface="Times New Roman" panose="02020603050405020304" pitchFamily="18" charset="0"/>
              </a:rPr>
              <a:t>вставити текст і натиснути кнопку «Перевірити». Після цього можна дивитися отримані дані.</a:t>
            </a:r>
            <a:r>
              <a:rPr lang="uk-UA" sz="2200" dirty="0" smtClean="0">
                <a:effectLst/>
                <a:latin typeface="Times New Roman" panose="02020603050405020304" pitchFamily="18" charset="0"/>
                <a:cs typeface="Times New Roman" panose="02020603050405020304" pitchFamily="18" charset="0"/>
              </a:rPr>
              <a:t/>
            </a:r>
            <a:br>
              <a:rPr lang="uk-UA" sz="2200" dirty="0" smtClean="0">
                <a:effectLst/>
                <a:latin typeface="Times New Roman" panose="02020603050405020304" pitchFamily="18" charset="0"/>
                <a:cs typeface="Times New Roman" panose="02020603050405020304" pitchFamily="18" charset="0"/>
              </a:rPr>
            </a:br>
            <a:r>
              <a:rPr lang="uk-UA" sz="2200" dirty="0" smtClean="0">
                <a:effectLst/>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Advego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Plagiatus</a:t>
            </a:r>
            <a:r>
              <a:rPr lang="en-US" sz="2200" dirty="0" smtClean="0">
                <a:latin typeface="Times New Roman" panose="02020603050405020304" pitchFamily="18" charset="0"/>
                <a:cs typeface="Times New Roman" panose="02020603050405020304" pitchFamily="18" charset="0"/>
              </a:rPr>
              <a:t> – </a:t>
            </a:r>
            <a:r>
              <a:rPr lang="uk-UA" sz="2200" dirty="0" err="1" smtClean="0">
                <a:latin typeface="Times New Roman" panose="02020603050405020304" pitchFamily="18" charset="0"/>
                <a:cs typeface="Times New Roman" panose="02020603050405020304" pitchFamily="18" charset="0"/>
              </a:rPr>
              <a:t>десктопна</a:t>
            </a:r>
            <a:r>
              <a:rPr lang="uk-UA" sz="2200" dirty="0" smtClean="0">
                <a:latin typeface="Times New Roman" panose="02020603050405020304" pitchFamily="18" charset="0"/>
                <a:cs typeface="Times New Roman" panose="02020603050405020304" pitchFamily="18" charset="0"/>
              </a:rPr>
              <a:t> програма, яку треба завантажувати та встановлювати на ПК. Вона абсолютно безкоштовна і призначена для перевірки на унікальність текстів. Спочатку створювалася тільки для авторів біржі, але сьогодні нею користуються всі бажаючі.</a:t>
            </a:r>
            <a:r>
              <a:rPr lang="uk-UA" sz="2400" dirty="0" smtClean="0">
                <a:effectLst/>
                <a:latin typeface="Times New Roman" panose="02020603050405020304" pitchFamily="18" charset="0"/>
                <a:cs typeface="Times New Roman" panose="02020603050405020304" pitchFamily="18" charset="0"/>
              </a:rPr>
              <a:t/>
            </a:r>
            <a:br>
              <a:rPr lang="uk-UA" sz="2400" dirty="0" smtClean="0">
                <a:effectLst/>
                <a:latin typeface="Times New Roman" panose="02020603050405020304" pitchFamily="18" charset="0"/>
                <a:cs typeface="Times New Roman" panose="02020603050405020304" pitchFamily="18" charset="0"/>
              </a:rPr>
            </a:br>
            <a:r>
              <a:rPr lang="uk-UA" sz="2000" i="1" dirty="0" smtClean="0">
                <a:effectLst/>
                <a:latin typeface="Times New Roman" panose="02020603050405020304" pitchFamily="18" charset="0"/>
                <a:cs typeface="Times New Roman" panose="02020603050405020304" pitchFamily="18" charset="0"/>
              </a:rPr>
              <a:t>Онлайн версія </a:t>
            </a:r>
            <a:r>
              <a:rPr lang="en-US" sz="2000" i="1" dirty="0" err="1">
                <a:latin typeface="Times New Roman" panose="02020603050405020304" pitchFamily="18" charset="0"/>
                <a:cs typeface="Times New Roman" panose="02020603050405020304" pitchFamily="18" charset="0"/>
              </a:rPr>
              <a:t>Advego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Plagiatus</a:t>
            </a:r>
            <a:r>
              <a:rPr lang="en-US" sz="2000" i="1" dirty="0">
                <a:latin typeface="Times New Roman" panose="02020603050405020304" pitchFamily="18" charset="0"/>
                <a:cs typeface="Times New Roman" panose="02020603050405020304" pitchFamily="18" charset="0"/>
              </a:rPr>
              <a:t> </a:t>
            </a:r>
            <a:r>
              <a:rPr lang="uk-UA" sz="2000" i="1" dirty="0" smtClean="0">
                <a:latin typeface="Times New Roman" panose="02020603050405020304" pitchFamily="18" charset="0"/>
                <a:cs typeface="Times New Roman" panose="02020603050405020304" pitchFamily="18" charset="0"/>
              </a:rPr>
              <a:t>платна.</a:t>
            </a:r>
            <a:endParaRPr lang="uk-UA"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652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69473"/>
            <a:ext cx="12192000" cy="6519054"/>
          </a:xfrm>
          <a:prstGeom prst="rect">
            <a:avLst/>
          </a:prstGeom>
        </p:spPr>
      </p:pic>
    </p:spTree>
    <p:extLst>
      <p:ext uri="{BB962C8B-B14F-4D97-AF65-F5344CB8AC3E}">
        <p14:creationId xmlns:p14="http://schemas.microsoft.com/office/powerpoint/2010/main" val="234958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457200" algn="just">
              <a:buNone/>
            </a:pPr>
            <a:r>
              <a:rPr lang="uk-UA" b="1" i="1" dirty="0">
                <a:latin typeface="Times New Roman" panose="02020603050405020304" pitchFamily="18" charset="0"/>
                <a:cs typeface="Times New Roman" panose="02020603050405020304" pitchFamily="18" charset="0"/>
              </a:rPr>
              <a:t>Інформаційні технології (ІТ) </a:t>
            </a:r>
            <a:r>
              <a:rPr lang="uk-UA" dirty="0">
                <a:latin typeface="Times New Roman" panose="02020603050405020304" pitchFamily="18" charset="0"/>
                <a:cs typeface="Times New Roman" panose="02020603050405020304" pitchFamily="18" charset="0"/>
              </a:rPr>
              <a:t>- це сукупність методів і програмно-технічних засобів, об'єднаних в технологічний ланцюжок, що забезпечує збір, обробку, зберігання, розподіл і відображення інформації з метою зниження трудомісткості процесів використання інформаційних ресурсів</a:t>
            </a:r>
            <a:r>
              <a:rPr lang="uk-UA" b="1" dirty="0"/>
              <a:t>.</a:t>
            </a:r>
          </a:p>
          <a:p>
            <a:pPr marL="0" indent="0">
              <a:buNone/>
            </a:pPr>
            <a:endParaRPr lang="uk-UA" dirty="0"/>
          </a:p>
        </p:txBody>
      </p:sp>
    </p:spTree>
    <p:extLst>
      <p:ext uri="{BB962C8B-B14F-4D97-AF65-F5344CB8AC3E}">
        <p14:creationId xmlns:p14="http://schemas.microsoft.com/office/powerpoint/2010/main" val="1530224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838200" y="365126"/>
            <a:ext cx="10515600" cy="939892"/>
          </a:xfrm>
        </p:spPr>
        <p:txBody>
          <a:bodyPr/>
          <a:lstStyle/>
          <a:p>
            <a:pPr algn="ctr"/>
            <a:r>
              <a:rPr lang="uk-UA" dirty="0" smtClean="0">
                <a:latin typeface="Times New Roman" panose="02020603050405020304" pitchFamily="18" charset="0"/>
                <a:cs typeface="Times New Roman" panose="02020603050405020304" pitchFamily="18" charset="0"/>
              </a:rPr>
              <a:t>Статистика тексту</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38200" y="1473693"/>
            <a:ext cx="5181600" cy="4703270"/>
          </a:xfrm>
        </p:spPr>
        <p:txBody>
          <a:bodyPr>
            <a:normAutofit fontScale="55000" lnSpcReduction="20000"/>
          </a:bodyPr>
          <a:lstStyle/>
          <a:p>
            <a:pPr marL="0" indent="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	</a:t>
            </a:r>
            <a:r>
              <a:rPr lang="uk-UA" sz="3600" dirty="0" smtClean="0">
                <a:latin typeface="Times New Roman" panose="02020603050405020304" pitchFamily="18" charset="0"/>
                <a:cs typeface="Times New Roman" panose="02020603050405020304" pitchFamily="18" charset="0"/>
              </a:rPr>
              <a:t>У пункті </a:t>
            </a:r>
            <a:r>
              <a:rPr lang="uk-UA" sz="3600" b="1" dirty="0" smtClean="0">
                <a:latin typeface="Times New Roman" panose="02020603050405020304" pitchFamily="18" charset="0"/>
                <a:cs typeface="Times New Roman" panose="02020603050405020304" pitchFamily="18" charset="0"/>
              </a:rPr>
              <a:t>«Вода» </a:t>
            </a:r>
            <a:r>
              <a:rPr lang="uk-UA" sz="3600" dirty="0" smtClean="0">
                <a:latin typeface="Times New Roman" panose="02020603050405020304" pitchFamily="18" charset="0"/>
                <a:cs typeface="Times New Roman" panose="02020603050405020304" pitchFamily="18" charset="0"/>
              </a:rPr>
              <a:t>відображається відсоток водності тексту. Він показує співвідношення незначних слів, що не несуть ніякого сенсу (слова-паразити, вступні слова) до загальної кількості слів у тексті. На думку творців сервісу, оптимальним значенням вважається 65-70% води.</a:t>
            </a:r>
            <a:r>
              <a:rPr lang="uk-UA" sz="3600" dirty="0" smtClean="0">
                <a:effectLst/>
                <a:latin typeface="Times New Roman" panose="02020603050405020304" pitchFamily="18" charset="0"/>
                <a:cs typeface="Times New Roman" panose="02020603050405020304" pitchFamily="18" charset="0"/>
              </a:rPr>
              <a:t/>
            </a:r>
            <a:br>
              <a:rPr lang="uk-UA" sz="3600" dirty="0" smtClean="0">
                <a:effectLst/>
                <a:latin typeface="Times New Roman" panose="02020603050405020304" pitchFamily="18" charset="0"/>
                <a:cs typeface="Times New Roman" panose="02020603050405020304" pitchFamily="18" charset="0"/>
              </a:rPr>
            </a:br>
            <a:r>
              <a:rPr lang="uk-UA" sz="3600" dirty="0" smtClean="0">
                <a:effectLst/>
                <a:latin typeface="Times New Roman" panose="02020603050405020304" pitchFamily="18" charset="0"/>
                <a:cs typeface="Times New Roman" panose="02020603050405020304" pitchFamily="18" charset="0"/>
              </a:rPr>
              <a:t>	</a:t>
            </a:r>
            <a:r>
              <a:rPr lang="uk-UA" sz="3600" b="1" dirty="0" smtClean="0">
                <a:latin typeface="Times New Roman" panose="02020603050405020304" pitchFamily="18" charset="0"/>
                <a:cs typeface="Times New Roman" panose="02020603050405020304" pitchFamily="18" charset="0"/>
              </a:rPr>
              <a:t>Класична і академічна </a:t>
            </a:r>
            <a:r>
              <a:rPr lang="uk-UA" sz="3600" b="1" dirty="0" err="1" smtClean="0">
                <a:latin typeface="Times New Roman" panose="02020603050405020304" pitchFamily="18" charset="0"/>
                <a:cs typeface="Times New Roman" panose="02020603050405020304" pitchFamily="18" charset="0"/>
              </a:rPr>
              <a:t>тошнота</a:t>
            </a:r>
            <a:r>
              <a:rPr lang="uk-UA" sz="3600" b="1" dirty="0" smtClean="0">
                <a:latin typeface="Times New Roman" panose="02020603050405020304" pitchFamily="18" charset="0"/>
                <a:cs typeface="Times New Roman" panose="02020603050405020304" pitchFamily="18" charset="0"/>
              </a:rPr>
              <a:t> </a:t>
            </a:r>
            <a:r>
              <a:rPr lang="uk-UA" sz="3600" dirty="0" smtClean="0">
                <a:latin typeface="Times New Roman" panose="02020603050405020304" pitchFamily="18" charset="0"/>
                <a:cs typeface="Times New Roman" panose="02020603050405020304" pitchFamily="18" charset="0"/>
              </a:rPr>
              <a:t>показують ступінь </a:t>
            </a:r>
            <a:r>
              <a:rPr lang="uk-UA" sz="3600" dirty="0" err="1" smtClean="0">
                <a:latin typeface="Times New Roman" panose="02020603050405020304" pitchFamily="18" charset="0"/>
                <a:cs typeface="Times New Roman" panose="02020603050405020304" pitchFamily="18" charset="0"/>
              </a:rPr>
              <a:t>заспамленності</a:t>
            </a:r>
            <a:r>
              <a:rPr lang="uk-UA" sz="3600" dirty="0" smtClean="0">
                <a:latin typeface="Times New Roman" panose="02020603050405020304" pitchFamily="18" charset="0"/>
                <a:cs typeface="Times New Roman" panose="02020603050405020304" pitchFamily="18" charset="0"/>
              </a:rPr>
              <a:t> ключовими словами. Перше значення має бути в районі цифри 3, а друге – близько 9%. Але це знову відповідно до рекомендацій </a:t>
            </a:r>
            <a:r>
              <a:rPr lang="uk-UA" sz="3600" dirty="0" err="1" smtClean="0">
                <a:latin typeface="Times New Roman" panose="02020603050405020304" pitchFamily="18" charset="0"/>
                <a:cs typeface="Times New Roman" panose="02020603050405020304" pitchFamily="18" charset="0"/>
              </a:rPr>
              <a:t>Адвего</a:t>
            </a:r>
            <a:r>
              <a:rPr lang="uk-UA" sz="3600" dirty="0" smtClean="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ru-RU" sz="3600" dirty="0" smtClean="0">
                <a:effectLst/>
                <a:latin typeface="Times New Roman" panose="02020603050405020304" pitchFamily="18" charset="0"/>
                <a:cs typeface="Times New Roman" panose="02020603050405020304" pitchFamily="18" charset="0"/>
              </a:rPr>
              <a:t/>
            </a:r>
            <a:br>
              <a:rPr lang="ru-RU" sz="3600" dirty="0" smtClean="0">
                <a:effectLst/>
                <a:latin typeface="Times New Roman" panose="02020603050405020304" pitchFamily="18" charset="0"/>
                <a:cs typeface="Times New Roman" panose="02020603050405020304" pitchFamily="18" charset="0"/>
              </a:rPr>
            </a:br>
            <a:endParaRPr lang="uk-UA" sz="3600" dirty="0">
              <a:latin typeface="Times New Roman" panose="02020603050405020304" pitchFamily="18" charset="0"/>
              <a:cs typeface="Times New Roman" panose="02020603050405020304" pitchFamily="18" charset="0"/>
            </a:endParaRPr>
          </a:p>
        </p:txBody>
      </p:sp>
      <p:pic>
        <p:nvPicPr>
          <p:cNvPr id="13" name="Объект 12"/>
          <p:cNvPicPr>
            <a:picLocks noGrp="1" noChangeAspect="1"/>
          </p:cNvPicPr>
          <p:nvPr>
            <p:ph sz="half" idx="2"/>
          </p:nvPr>
        </p:nvPicPr>
        <p:blipFill>
          <a:blip r:embed="rId2"/>
          <a:stretch>
            <a:fillRect/>
          </a:stretch>
        </p:blipFill>
        <p:spPr>
          <a:xfrm>
            <a:off x="6525087" y="1615735"/>
            <a:ext cx="4387661" cy="3417903"/>
          </a:xfrm>
          <a:prstGeom prst="rect">
            <a:avLst/>
          </a:prstGeom>
        </p:spPr>
      </p:pic>
    </p:spTree>
    <p:extLst>
      <p:ext uri="{BB962C8B-B14F-4D97-AF65-F5344CB8AC3E}">
        <p14:creationId xmlns:p14="http://schemas.microsoft.com/office/powerpoint/2010/main" val="676990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latin typeface="Times New Roman" panose="02020603050405020304" pitchFamily="18" charset="0"/>
                <a:cs typeface="Times New Roman" panose="02020603050405020304" pitchFamily="18" charset="0"/>
              </a:rPr>
              <a:t>Семантичне ядро</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38200" y="1825625"/>
            <a:ext cx="4790243" cy="4351338"/>
          </a:xfrm>
        </p:spPr>
        <p:txBody>
          <a:bodyPr>
            <a:normAutofit/>
          </a:bodyPr>
          <a:lstStyle/>
          <a:p>
            <a:pPr marL="0" indent="0" algn="just">
              <a:buNone/>
            </a:pPr>
            <a:r>
              <a:rPr lang="ru-RU" dirty="0" smtClean="0">
                <a:latin typeface="Times New Roman" panose="02020603050405020304" pitchFamily="18" charset="0"/>
                <a:cs typeface="Times New Roman" panose="02020603050405020304" pitchFamily="18" charset="0"/>
              </a:rPr>
              <a:t>	У другому </a:t>
            </a:r>
            <a:r>
              <a:rPr lang="ru-RU" dirty="0" err="1" smtClean="0">
                <a:latin typeface="Times New Roman" panose="02020603050405020304" pitchFamily="18" charset="0"/>
                <a:cs typeface="Times New Roman" panose="02020603050405020304" pitchFamily="18" charset="0"/>
              </a:rPr>
              <a:t>блоці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Семантичне</a:t>
            </a:r>
            <a:r>
              <a:rPr lang="ru-RU" dirty="0" smtClean="0">
                <a:latin typeface="Times New Roman" panose="02020603050405020304" pitchFamily="18" charset="0"/>
                <a:cs typeface="Times New Roman" panose="02020603050405020304" pitchFamily="18" charset="0"/>
              </a:rPr>
              <a:t> ядро»</a:t>
            </a:r>
          </a:p>
          <a:p>
            <a:pPr marL="0" indent="0" algn="just">
              <a:buNone/>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показуються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ключові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фрази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їх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кількість</a:t>
            </a:r>
            <a:r>
              <a:rPr lang="ru-RU" dirty="0" smtClean="0">
                <a:latin typeface="Times New Roman" panose="02020603050405020304" pitchFamily="18" charset="0"/>
                <a:cs typeface="Times New Roman" panose="02020603050405020304" pitchFamily="18" charset="0"/>
              </a:rPr>
              <a:t> та частота. </a:t>
            </a:r>
            <a:r>
              <a:rPr lang="ru-RU" dirty="0" err="1" smtClean="0">
                <a:latin typeface="Times New Roman" panose="02020603050405020304" pitchFamily="18" charset="0"/>
                <a:cs typeface="Times New Roman" panose="02020603050405020304" pitchFamily="18" charset="0"/>
              </a:rPr>
              <a:t>Останній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показник</a:t>
            </a:r>
            <a:r>
              <a:rPr lang="ru-RU" dirty="0" smtClean="0">
                <a:latin typeface="Times New Roman" panose="02020603050405020304" pitchFamily="18" charset="0"/>
                <a:cs typeface="Times New Roman" panose="02020603050405020304" pitchFamily="18" charset="0"/>
              </a:rPr>
              <a:t> кожного </a:t>
            </a:r>
            <a:r>
              <a:rPr lang="ru-RU" dirty="0" err="1" smtClean="0">
                <a:latin typeface="Times New Roman" panose="02020603050405020304" pitchFamily="18" charset="0"/>
                <a:cs typeface="Times New Roman" panose="02020603050405020304" pitchFamily="18" charset="0"/>
              </a:rPr>
              <a:t>ключового</a:t>
            </a:r>
            <a:r>
              <a:rPr lang="ru-RU" dirty="0" smtClean="0">
                <a:latin typeface="Times New Roman" panose="02020603050405020304" pitchFamily="18" charset="0"/>
                <a:cs typeface="Times New Roman" panose="02020603050405020304" pitchFamily="18" charset="0"/>
              </a:rPr>
              <a:t> слова </a:t>
            </a:r>
            <a:r>
              <a:rPr lang="ru-RU" dirty="0" err="1" smtClean="0">
                <a:latin typeface="Times New Roman" panose="02020603050405020304" pitchFamily="18" charset="0"/>
                <a:cs typeface="Times New Roman" panose="02020603050405020304" pitchFamily="18" charset="0"/>
              </a:rPr>
              <a:t>має</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становити</a:t>
            </a:r>
            <a:r>
              <a:rPr lang="ru-RU" dirty="0" smtClean="0">
                <a:latin typeface="Times New Roman" panose="02020603050405020304" pitchFamily="18" charset="0"/>
                <a:cs typeface="Times New Roman" panose="02020603050405020304" pitchFamily="18" charset="0"/>
              </a:rPr>
              <a:t> не </a:t>
            </a:r>
            <a:r>
              <a:rPr lang="ru-RU" dirty="0" err="1" smtClean="0">
                <a:latin typeface="Times New Roman" panose="02020603050405020304" pitchFamily="18" charset="0"/>
                <a:cs typeface="Times New Roman" panose="02020603050405020304" pitchFamily="18" charset="0"/>
              </a:rPr>
              <a:t>більше</a:t>
            </a:r>
            <a:r>
              <a:rPr lang="ru-RU" dirty="0" smtClean="0">
                <a:latin typeface="Times New Roman" panose="02020603050405020304" pitchFamily="18" charset="0"/>
                <a:cs typeface="Times New Roman" panose="02020603050405020304" pitchFamily="18" charset="0"/>
              </a:rPr>
              <a:t> 3,5-4%. </a:t>
            </a:r>
            <a:r>
              <a:rPr lang="ru-RU" dirty="0" smtClean="0">
                <a:effectLst/>
                <a:latin typeface="Times New Roman" panose="02020603050405020304" pitchFamily="18" charset="0"/>
                <a:cs typeface="Times New Roman" panose="02020603050405020304" pitchFamily="18" charset="0"/>
              </a:rPr>
              <a:t/>
            </a:r>
            <a:br>
              <a:rPr lang="ru-RU" dirty="0" smtClean="0">
                <a:effectLst/>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2"/>
          </p:nvPr>
        </p:nvPicPr>
        <p:blipFill>
          <a:blip r:embed="rId2"/>
          <a:stretch>
            <a:fillRect/>
          </a:stretch>
        </p:blipFill>
        <p:spPr>
          <a:xfrm>
            <a:off x="6203731" y="1617116"/>
            <a:ext cx="5599386" cy="4289697"/>
          </a:xfrm>
          <a:prstGeom prst="rect">
            <a:avLst/>
          </a:prstGeom>
        </p:spPr>
      </p:pic>
    </p:spTree>
    <p:extLst>
      <p:ext uri="{BB962C8B-B14F-4D97-AF65-F5344CB8AC3E}">
        <p14:creationId xmlns:p14="http://schemas.microsoft.com/office/powerpoint/2010/main" val="1050022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28669"/>
          </a:xfrm>
        </p:spPr>
        <p:txBody>
          <a:bodyPr/>
          <a:lstStyle/>
          <a:p>
            <a:pPr algn="ctr"/>
            <a:r>
              <a:rPr lang="uk-UA" dirty="0" smtClean="0">
                <a:latin typeface="Times New Roman" panose="02020603050405020304" pitchFamily="18" charset="0"/>
                <a:cs typeface="Times New Roman" panose="02020603050405020304" pitchFamily="18" charset="0"/>
              </a:rPr>
              <a:t>Слова</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fontScale="85000" lnSpcReduction="20000"/>
          </a:bodyPr>
          <a:lstStyle/>
          <a:p>
            <a:pPr marL="0" indent="0" algn="just">
              <a:lnSpc>
                <a:spcPct val="110000"/>
              </a:lnSpc>
              <a:spcBef>
                <a:spcPts val="0"/>
              </a:spcBef>
              <a:buNone/>
            </a:pPr>
            <a:r>
              <a:rPr lang="ru-RU" dirty="0" smtClean="0">
                <a:latin typeface="Times New Roman" panose="02020603050405020304" pitchFamily="18" charset="0"/>
                <a:cs typeface="Times New Roman" panose="02020603050405020304" pitchFamily="18" charset="0"/>
              </a:rPr>
              <a:t>	У </a:t>
            </a:r>
            <a:r>
              <a:rPr lang="ru-RU" dirty="0" err="1" smtClean="0">
                <a:latin typeface="Times New Roman" panose="02020603050405020304" pitchFamily="18" charset="0"/>
                <a:cs typeface="Times New Roman" panose="02020603050405020304" pitchFamily="18" charset="0"/>
              </a:rPr>
              <a:t>третьому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блоці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показується</a:t>
            </a:r>
            <a:r>
              <a:rPr lang="ru-RU" dirty="0" smtClean="0">
                <a:latin typeface="Times New Roman" panose="02020603050405020304" pitchFamily="18" charset="0"/>
                <a:cs typeface="Times New Roman" panose="02020603050405020304" pitchFamily="18" charset="0"/>
              </a:rPr>
              <a:t> те ж </a:t>
            </a:r>
            <a:r>
              <a:rPr lang="ru-RU" dirty="0" err="1" smtClean="0">
                <a:latin typeface="Times New Roman" panose="02020603050405020304" pitchFamily="18" charset="0"/>
                <a:cs typeface="Times New Roman" panose="02020603050405020304" pitchFamily="18" charset="0"/>
              </a:rPr>
              <a:t>саме</a:t>
            </a:r>
            <a:r>
              <a:rPr lang="ru-RU" dirty="0" smtClean="0">
                <a:latin typeface="Times New Roman" panose="02020603050405020304" pitchFamily="18" charset="0"/>
                <a:cs typeface="Times New Roman" panose="02020603050405020304" pitchFamily="18" charset="0"/>
              </a:rPr>
              <a:t>, але </a:t>
            </a:r>
            <a:r>
              <a:rPr lang="ru-RU" dirty="0" err="1" smtClean="0">
                <a:latin typeface="Times New Roman" panose="02020603050405020304" pitchFamily="18" charset="0"/>
                <a:cs typeface="Times New Roman" panose="02020603050405020304" pitchFamily="18" charset="0"/>
              </a:rPr>
              <a:t>вже</a:t>
            </a:r>
            <a:r>
              <a:rPr lang="ru-RU" dirty="0" smtClean="0">
                <a:latin typeface="Times New Roman" panose="02020603050405020304" pitchFamily="18" charset="0"/>
                <a:cs typeface="Times New Roman" panose="02020603050405020304" pitchFamily="18" charset="0"/>
              </a:rPr>
              <a:t> для кожного </a:t>
            </a:r>
            <a:r>
              <a:rPr lang="ru-RU" dirty="0" err="1" smtClean="0">
                <a:latin typeface="Times New Roman" panose="02020603050405020304" pitchFamily="18" charset="0"/>
                <a:cs typeface="Times New Roman" panose="02020603050405020304" pitchFamily="18" charset="0"/>
              </a:rPr>
              <a:t>окремого</a:t>
            </a:r>
            <a:r>
              <a:rPr lang="ru-RU" dirty="0" smtClean="0">
                <a:latin typeface="Times New Roman" panose="02020603050405020304" pitchFamily="18" charset="0"/>
                <a:cs typeface="Times New Roman" panose="02020603050405020304" pitchFamily="18" charset="0"/>
              </a:rPr>
              <a:t> слова. </a:t>
            </a:r>
            <a:r>
              <a:rPr lang="ru-RU" dirty="0" err="1" smtClean="0">
                <a:latin typeface="Times New Roman" panose="02020603050405020304" pitchFamily="18" charset="0"/>
                <a:cs typeface="Times New Roman" panose="02020603050405020304" pitchFamily="18" charset="0"/>
              </a:rPr>
              <a:t>Тоді</a:t>
            </a:r>
            <a:r>
              <a:rPr lang="ru-RU" dirty="0" smtClean="0">
                <a:latin typeface="Times New Roman" panose="02020603050405020304" pitchFamily="18" charset="0"/>
                <a:cs typeface="Times New Roman" panose="02020603050405020304" pitchFamily="18" charset="0"/>
              </a:rPr>
              <a:t> як у другому </a:t>
            </a:r>
            <a:r>
              <a:rPr lang="ru-RU" dirty="0" err="1" smtClean="0">
                <a:latin typeface="Times New Roman" panose="02020603050405020304" pitchFamily="18" charset="0"/>
                <a:cs typeface="Times New Roman" panose="02020603050405020304" pitchFamily="18" charset="0"/>
              </a:rPr>
              <a:t>блоці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можуть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зустрічатися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фрази</a:t>
            </a:r>
            <a:r>
              <a:rPr lang="ru-RU" dirty="0" smtClean="0">
                <a:latin typeface="Times New Roman" panose="02020603050405020304" pitchFamily="18" charset="0"/>
                <a:cs typeface="Times New Roman" panose="02020603050405020304" pitchFamily="18" charset="0"/>
              </a:rPr>
              <a:t> з 2-4 </a:t>
            </a:r>
            <a:r>
              <a:rPr lang="ru-RU" dirty="0" err="1" smtClean="0">
                <a:latin typeface="Times New Roman" panose="02020603050405020304" pitchFamily="18" charset="0"/>
                <a:cs typeface="Times New Roman" panose="02020603050405020304" pitchFamily="18" charset="0"/>
              </a:rPr>
              <a:t>слів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Частотність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неключових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слів</a:t>
            </a:r>
            <a:r>
              <a:rPr lang="ru-RU" dirty="0" smtClean="0">
                <a:latin typeface="Times New Roman" panose="02020603050405020304" pitchFamily="18" charset="0"/>
                <a:cs typeface="Times New Roman" panose="02020603050405020304" pitchFamily="18" charset="0"/>
              </a:rPr>
              <a:t> не повинна </a:t>
            </a:r>
            <a:r>
              <a:rPr lang="ru-RU" dirty="0" err="1" smtClean="0">
                <a:latin typeface="Times New Roman" panose="02020603050405020304" pitchFamily="18" charset="0"/>
                <a:cs typeface="Times New Roman" panose="02020603050405020304" pitchFamily="18" charset="0"/>
              </a:rPr>
              <a:t>перевищувати</a:t>
            </a:r>
            <a:r>
              <a:rPr lang="ru-RU" dirty="0" smtClean="0">
                <a:latin typeface="Times New Roman" panose="02020603050405020304" pitchFamily="18" charset="0"/>
                <a:cs typeface="Times New Roman" panose="02020603050405020304" pitchFamily="18" charset="0"/>
              </a:rPr>
              <a:t> 4%, </a:t>
            </a:r>
            <a:r>
              <a:rPr lang="ru-RU" dirty="0" err="1" smtClean="0">
                <a:latin typeface="Times New Roman" panose="02020603050405020304" pitchFamily="18" charset="0"/>
                <a:cs typeface="Times New Roman" panose="02020603050405020304" pitchFamily="18" charset="0"/>
              </a:rPr>
              <a:t>інакше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пошукові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системи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вважатимуть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їх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релевантним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сторінці</a:t>
            </a:r>
            <a:r>
              <a:rPr lang="ru-RU" dirty="0" smtClean="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будуть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виводити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її</a:t>
            </a:r>
            <a:r>
              <a:rPr lang="ru-RU" dirty="0" smtClean="0">
                <a:latin typeface="Times New Roman" panose="02020603050405020304" pitchFamily="18" charset="0"/>
                <a:cs typeface="Times New Roman" panose="02020603050405020304" pitchFamily="18" charset="0"/>
              </a:rPr>
              <a:t> не по тих </a:t>
            </a:r>
            <a:r>
              <a:rPr lang="ru-RU" dirty="0" err="1" smtClean="0">
                <a:latin typeface="Times New Roman" panose="02020603050405020304" pitchFamily="18" charset="0"/>
                <a:cs typeface="Times New Roman" panose="02020603050405020304" pitchFamily="18" charset="0"/>
              </a:rPr>
              <a:t>запитах</a:t>
            </a:r>
            <a:r>
              <a:rPr lang="ru-RU" dirty="0" smtClean="0">
                <a:latin typeface="Times New Roman" panose="02020603050405020304" pitchFamily="18" charset="0"/>
                <a:cs typeface="Times New Roman" panose="02020603050405020304" pitchFamily="18" charset="0"/>
              </a:rPr>
              <a:t>, як </a:t>
            </a:r>
            <a:r>
              <a:rPr lang="ru-RU" dirty="0" err="1" smtClean="0">
                <a:latin typeface="Times New Roman" panose="02020603050405020304" pitchFamily="18" charset="0"/>
                <a:cs typeface="Times New Roman" panose="02020603050405020304" pitchFamily="18" charset="0"/>
              </a:rPr>
              <a:t>ви</a:t>
            </a:r>
            <a:r>
              <a:rPr lang="ru-RU" dirty="0" smtClean="0">
                <a:latin typeface="Times New Roman" panose="02020603050405020304" pitchFamily="18" charset="0"/>
                <a:cs typeface="Times New Roman" panose="02020603050405020304" pitchFamily="18" charset="0"/>
              </a:rPr>
              <a:t> того </a:t>
            </a:r>
            <a:r>
              <a:rPr lang="ru-RU" dirty="0" err="1" smtClean="0">
                <a:latin typeface="Times New Roman" panose="02020603050405020304" pitchFamily="18" charset="0"/>
                <a:cs typeface="Times New Roman" panose="02020603050405020304" pitchFamily="18" charset="0"/>
              </a:rPr>
              <a:t>хотіли</a:t>
            </a:r>
            <a:r>
              <a:rPr lang="ru-RU" dirty="0" smtClean="0">
                <a:latin typeface="Times New Roman" panose="02020603050405020304" pitchFamily="18" charset="0"/>
                <a:cs typeface="Times New Roman" panose="02020603050405020304" pitchFamily="18" charset="0"/>
              </a:rPr>
              <a:t>.</a:t>
            </a:r>
          </a:p>
          <a:p>
            <a:pPr marL="0" indent="0" algn="just">
              <a:buNone/>
            </a:pPr>
            <a:r>
              <a:rPr lang="ru-RU" dirty="0" smtClean="0"/>
              <a:t> </a:t>
            </a:r>
            <a:r>
              <a:rPr lang="ru-RU" dirty="0" smtClean="0">
                <a:effectLst/>
              </a:rPr>
              <a:t/>
            </a:r>
            <a:br>
              <a:rPr lang="ru-RU" dirty="0" smtClean="0">
                <a:effectLst/>
              </a:rPr>
            </a:br>
            <a:endParaRPr lang="uk-UA" dirty="0"/>
          </a:p>
        </p:txBody>
      </p:sp>
      <p:pic>
        <p:nvPicPr>
          <p:cNvPr id="5" name="Объект 4"/>
          <p:cNvPicPr>
            <a:picLocks noGrp="1" noChangeAspect="1"/>
          </p:cNvPicPr>
          <p:nvPr>
            <p:ph sz="half" idx="2"/>
          </p:nvPr>
        </p:nvPicPr>
        <p:blipFill>
          <a:blip r:embed="rId2"/>
          <a:stretch>
            <a:fillRect/>
          </a:stretch>
        </p:blipFill>
        <p:spPr>
          <a:xfrm>
            <a:off x="6172200" y="1589103"/>
            <a:ext cx="5181600" cy="3907657"/>
          </a:xfrm>
          <a:prstGeom prst="rect">
            <a:avLst/>
          </a:prstGeom>
        </p:spPr>
      </p:pic>
    </p:spTree>
    <p:extLst>
      <p:ext uri="{BB962C8B-B14F-4D97-AF65-F5344CB8AC3E}">
        <p14:creationId xmlns:p14="http://schemas.microsoft.com/office/powerpoint/2010/main" val="245586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09073"/>
          </a:xfrm>
        </p:spPr>
        <p:txBody>
          <a:bodyPr/>
          <a:lstStyle/>
          <a:p>
            <a:pPr algn="ctr"/>
            <a:r>
              <a:rPr lang="uk-UA" dirty="0" smtClean="0">
                <a:latin typeface="Times New Roman" panose="02020603050405020304" pitchFamily="18" charset="0"/>
                <a:cs typeface="Times New Roman" panose="02020603050405020304" pitchFamily="18" charset="0"/>
              </a:rPr>
              <a:t>Стоп -слова</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38199" y="1825625"/>
            <a:ext cx="5418083" cy="4351338"/>
          </a:xfrm>
        </p:spPr>
        <p:txBody>
          <a:bodyPr>
            <a:normAutofit/>
          </a:bodyPr>
          <a:lstStyle/>
          <a:p>
            <a:pPr marL="0" indent="0">
              <a:buNone/>
            </a:pPr>
            <a:r>
              <a:rPr lang="uk-UA" dirty="0" smtClean="0">
                <a:latin typeface="Times New Roman" panose="02020603050405020304" pitchFamily="18" charset="0"/>
                <a:cs typeface="Times New Roman" panose="02020603050405020304" pitchFamily="18" charset="0"/>
              </a:rPr>
              <a:t>	Блок «Стоп-слова» містить перелік прийменників та інших вступних слів, що не враховуються пошуковими системами. Поруч відображається їх кількість і частотність.</a:t>
            </a:r>
            <a:r>
              <a:rPr lang="uk-UA" dirty="0" smtClean="0">
                <a:effectLst/>
                <a:latin typeface="Times New Roman" panose="02020603050405020304" pitchFamily="18" charset="0"/>
                <a:cs typeface="Times New Roman" panose="02020603050405020304" pitchFamily="18" charset="0"/>
              </a:rPr>
              <a:t/>
            </a:r>
            <a:br>
              <a:rPr lang="uk-UA" dirty="0" smtClean="0">
                <a:effectLst/>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a:stretch>
            <a:fillRect/>
          </a:stretch>
        </p:blipFill>
        <p:spPr>
          <a:xfrm>
            <a:off x="6256283" y="1651247"/>
            <a:ext cx="5181600" cy="3204448"/>
          </a:xfrm>
          <a:prstGeom prst="rect">
            <a:avLst/>
          </a:prstGeom>
        </p:spPr>
      </p:pic>
    </p:spTree>
    <p:extLst>
      <p:ext uri="{BB962C8B-B14F-4D97-AF65-F5344CB8AC3E}">
        <p14:creationId xmlns:p14="http://schemas.microsoft.com/office/powerpoint/2010/main" val="1301850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8200" y="365125"/>
            <a:ext cx="10515600" cy="1738883"/>
          </a:xfrm>
        </p:spPr>
        <p:txBody>
          <a:bodyPr>
            <a:normAutofit/>
          </a:bodyPr>
          <a:lstStyle/>
          <a:p>
            <a:pPr algn="ctr"/>
            <a:r>
              <a:rPr lang="de-DE" dirty="0"/>
              <a:t/>
            </a:r>
            <a:br>
              <a:rPr lang="de-DE" dirty="0"/>
            </a:br>
            <a:r>
              <a:rPr lang="de-DE" sz="3100" dirty="0" smtClean="0">
                <a:latin typeface="Times New Roman" panose="02020603050405020304" pitchFamily="18" charset="0"/>
                <a:cs typeface="Times New Roman" panose="02020603050405020304" pitchFamily="18" charset="0"/>
              </a:rPr>
              <a:t>https</a:t>
            </a:r>
            <a:r>
              <a:rPr lang="de-DE" sz="3100" dirty="0">
                <a:latin typeface="Times New Roman" panose="02020603050405020304" pitchFamily="18" charset="0"/>
                <a:cs typeface="Times New Roman" panose="02020603050405020304" pitchFamily="18" charset="0"/>
              </a:rPr>
              <a:t>://site-analyzer.pro/uk/services-seo/text-semantic</a:t>
            </a:r>
            <a:r>
              <a:rPr lang="de-DE" sz="3100" dirty="0" smtClean="0">
                <a:latin typeface="Times New Roman" panose="02020603050405020304" pitchFamily="18" charset="0"/>
                <a:cs typeface="Times New Roman" panose="02020603050405020304" pitchFamily="18" charset="0"/>
              </a:rPr>
              <a:t>/</a:t>
            </a:r>
            <a:r>
              <a:rPr lang="uk-UA" sz="3100" dirty="0" smtClean="0">
                <a:latin typeface="Times New Roman" panose="02020603050405020304" pitchFamily="18" charset="0"/>
                <a:cs typeface="Times New Roman" panose="02020603050405020304" pitchFamily="18" charset="0"/>
              </a:rPr>
              <a:t/>
            </a:r>
            <a:br>
              <a:rPr lang="uk-UA" sz="3100" dirty="0" smtClean="0">
                <a:latin typeface="Times New Roman" panose="02020603050405020304" pitchFamily="18" charset="0"/>
                <a:cs typeface="Times New Roman" panose="02020603050405020304" pitchFamily="18" charset="0"/>
              </a:rPr>
            </a:br>
            <a:r>
              <a:rPr lang="de-DE" sz="3100" dirty="0">
                <a:latin typeface="Times New Roman" panose="02020603050405020304" pitchFamily="18" charset="0"/>
                <a:cs typeface="Times New Roman" panose="02020603050405020304" pitchFamily="18" charset="0"/>
              </a:rPr>
              <a:t>https://site-analyzer.pro/uk/</a:t>
            </a:r>
            <a:endParaRPr lang="uk-UA" sz="31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838200" y="2290439"/>
            <a:ext cx="10515600" cy="3886524"/>
          </a:xfrm>
        </p:spPr>
        <p:txBody>
          <a:bodyPr>
            <a:normAutofit/>
          </a:bodyPr>
          <a:lstStyle/>
          <a:p>
            <a:pPr marL="0" indent="457200">
              <a:spcBef>
                <a:spcPts val="0"/>
              </a:spcBef>
              <a:buNone/>
            </a:pPr>
            <a:r>
              <a:rPr lang="uk-UA" sz="2000" b="1" dirty="0">
                <a:latin typeface="Times New Roman" panose="02020603050405020304" pitchFamily="18" charset="0"/>
                <a:cs typeface="Times New Roman" panose="02020603050405020304" pitchFamily="18" charset="0"/>
              </a:rPr>
              <a:t>Текст Семантичний Аналіз</a:t>
            </a:r>
          </a:p>
          <a:p>
            <a:pPr marL="0" indent="457200">
              <a:spcBef>
                <a:spcPts val="0"/>
              </a:spcBef>
              <a:buNone/>
            </a:pPr>
            <a:r>
              <a:rPr lang="uk-UA" sz="2000" dirty="0">
                <a:latin typeface="Times New Roman" panose="02020603050405020304" pitchFamily="18" charset="0"/>
                <a:cs typeface="Times New Roman" panose="02020603050405020304" pitchFamily="18" charset="0"/>
              </a:rPr>
              <a:t>Інструмент семантичного аналізу дозволяє знайти найбільш часті фрази і частоти слів у тексті. Цей інструмент аналізує основні СЕО-параметри тексту, такі як: довжина тексту, кількість слів, аналіз щільності ключових слів, "води" в тексті (зміст водянистої).</a:t>
            </a:r>
          </a:p>
          <a:p>
            <a:pPr marL="0" indent="457200">
              <a:spcBef>
                <a:spcPts val="0"/>
              </a:spcBef>
              <a:buNone/>
            </a:pPr>
            <a:r>
              <a:rPr lang="uk-UA" sz="2000" dirty="0">
                <a:latin typeface="Times New Roman" panose="02020603050405020304" pitchFamily="18" charset="0"/>
                <a:cs typeface="Times New Roman" panose="02020603050405020304" pitchFamily="18" charset="0"/>
              </a:rPr>
              <a:t>Текст для семантичного аналізу можуть бути скопійовані з сайту вихідний код і вставте в поле для аналізу, або ви можете вказати адресу сайту, і аналізатор автоматично завантажує вміст сторінки.</a:t>
            </a:r>
          </a:p>
          <a:p>
            <a:pPr marL="0" indent="457200">
              <a:spcBef>
                <a:spcPts val="0"/>
              </a:spcBef>
              <a:buNone/>
            </a:pPr>
            <a:r>
              <a:rPr lang="uk-UA" sz="2000" dirty="0">
                <a:latin typeface="Times New Roman" panose="02020603050405020304" pitchFamily="18" charset="0"/>
                <a:cs typeface="Times New Roman" panose="02020603050405020304" pitchFamily="18" charset="0"/>
              </a:rPr>
              <a:t>Для візуалізації розподілу слів у тексті, графік будується з допомогою якої природність тексту оцінюється відповідно до закону </a:t>
            </a:r>
            <a:r>
              <a:rPr lang="uk-UA" sz="2000" dirty="0" err="1">
                <a:latin typeface="Times New Roman" panose="02020603050405020304" pitchFamily="18" charset="0"/>
                <a:cs typeface="Times New Roman" panose="02020603050405020304" pitchFamily="18" charset="0"/>
              </a:rPr>
              <a:t>Ципфа</a:t>
            </a:r>
            <a:r>
              <a:rPr lang="uk-UA" sz="2000" dirty="0">
                <a:latin typeface="Times New Roman" panose="02020603050405020304" pitchFamily="18" charset="0"/>
                <a:cs typeface="Times New Roman" panose="02020603050405020304" pitchFamily="18" charset="0"/>
              </a:rPr>
              <a:t> на основі частотного аналізу входження слів в текст</a:t>
            </a:r>
            <a:r>
              <a:rPr lang="uk-UA" sz="2000" dirty="0" smtClean="0">
                <a:latin typeface="Times New Roman" panose="02020603050405020304" pitchFamily="18" charset="0"/>
                <a:cs typeface="Times New Roman" panose="02020603050405020304" pitchFamily="18" charset="0"/>
              </a:rPr>
              <a:t>.</a:t>
            </a:r>
          </a:p>
          <a:p>
            <a:pPr marL="0" indent="457200">
              <a:spcBef>
                <a:spcPts val="0"/>
              </a:spcBef>
              <a:buNone/>
            </a:pPr>
            <a:r>
              <a:rPr lang="de-DE" sz="2000" dirty="0" err="1">
                <a:latin typeface="Times New Roman" panose="02020603050405020304" pitchFamily="18" charset="0"/>
                <a:cs typeface="Times New Roman" panose="02020603050405020304" pitchFamily="18" charset="0"/>
              </a:rPr>
              <a:t>SiteAnalyzer</a:t>
            </a:r>
            <a:r>
              <a:rPr lang="de-DE"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це веб-</a:t>
            </a:r>
            <a:r>
              <a:rPr lang="uk-UA" sz="2000" dirty="0" err="1">
                <a:latin typeface="Times New Roman" panose="02020603050405020304" pitchFamily="18" charset="0"/>
                <a:cs typeface="Times New Roman" panose="02020603050405020304" pitchFamily="18" charset="0"/>
              </a:rPr>
              <a:t>краулер</a:t>
            </a:r>
            <a:r>
              <a:rPr lang="uk-UA" sz="2000" dirty="0">
                <a:latin typeface="Times New Roman" panose="02020603050405020304" pitchFamily="18" charset="0"/>
                <a:cs typeface="Times New Roman" panose="02020603050405020304" pitchFamily="18" charset="0"/>
              </a:rPr>
              <a:t>, що дозволяє сканувати сайти і перевіряти їх основні технічні і </a:t>
            </a:r>
            <a:r>
              <a:rPr lang="de-DE" sz="2000" dirty="0">
                <a:latin typeface="Times New Roman" panose="02020603050405020304" pitchFamily="18" charset="0"/>
                <a:cs typeface="Times New Roman" panose="02020603050405020304" pitchFamily="18" charset="0"/>
              </a:rPr>
              <a:t>SEO-</a:t>
            </a:r>
            <a:r>
              <a:rPr lang="uk-UA" sz="2000" dirty="0">
                <a:latin typeface="Times New Roman" panose="02020603050405020304" pitchFamily="18" charset="0"/>
                <a:cs typeface="Times New Roman" panose="02020603050405020304" pitchFamily="18" charset="0"/>
              </a:rPr>
              <a:t>параметри на предмет помилок і ефективно їх виправляти.</a:t>
            </a:r>
          </a:p>
        </p:txBody>
      </p:sp>
      <p:pic>
        <p:nvPicPr>
          <p:cNvPr id="7" name="Рисунок 6"/>
          <p:cNvPicPr>
            <a:picLocks noChangeAspect="1"/>
          </p:cNvPicPr>
          <p:nvPr/>
        </p:nvPicPr>
        <p:blipFill>
          <a:blip r:embed="rId2"/>
          <a:stretch>
            <a:fillRect/>
          </a:stretch>
        </p:blipFill>
        <p:spPr>
          <a:xfrm>
            <a:off x="4089831" y="294104"/>
            <a:ext cx="3390900" cy="790575"/>
          </a:xfrm>
          <a:prstGeom prst="rect">
            <a:avLst/>
          </a:prstGeom>
        </p:spPr>
      </p:pic>
    </p:spTree>
    <p:extLst>
      <p:ext uri="{BB962C8B-B14F-4D97-AF65-F5344CB8AC3E}">
        <p14:creationId xmlns:p14="http://schemas.microsoft.com/office/powerpoint/2010/main" val="188643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4294967295"/>
          </p:nvPr>
        </p:nvPicPr>
        <p:blipFill>
          <a:blip r:embed="rId2"/>
          <a:stretch>
            <a:fillRect/>
          </a:stretch>
        </p:blipFill>
        <p:spPr>
          <a:xfrm>
            <a:off x="257453" y="281574"/>
            <a:ext cx="7111013" cy="4351337"/>
          </a:xfrm>
          <a:prstGeom prst="rect">
            <a:avLst/>
          </a:prstGeom>
        </p:spPr>
      </p:pic>
      <p:pic>
        <p:nvPicPr>
          <p:cNvPr id="8" name="Рисунок 7"/>
          <p:cNvPicPr>
            <a:picLocks noChangeAspect="1"/>
          </p:cNvPicPr>
          <p:nvPr/>
        </p:nvPicPr>
        <p:blipFill>
          <a:blip r:embed="rId3"/>
          <a:stretch>
            <a:fillRect/>
          </a:stretch>
        </p:blipFill>
        <p:spPr>
          <a:xfrm>
            <a:off x="4891641" y="1553592"/>
            <a:ext cx="7105050" cy="5064711"/>
          </a:xfrm>
          <a:prstGeom prst="rect">
            <a:avLst/>
          </a:prstGeom>
        </p:spPr>
      </p:pic>
    </p:spTree>
    <p:extLst>
      <p:ext uri="{BB962C8B-B14F-4D97-AF65-F5344CB8AC3E}">
        <p14:creationId xmlns:p14="http://schemas.microsoft.com/office/powerpoint/2010/main" val="3603584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3845" t="3337" r="1011"/>
          <a:stretch/>
        </p:blipFill>
        <p:spPr>
          <a:xfrm>
            <a:off x="319596" y="115408"/>
            <a:ext cx="9144000" cy="3498727"/>
          </a:xfrm>
          <a:prstGeom prst="rect">
            <a:avLst/>
          </a:prstGeom>
        </p:spPr>
      </p:pic>
      <p:pic>
        <p:nvPicPr>
          <p:cNvPr id="4" name="Рисунок 3"/>
          <p:cNvPicPr>
            <a:picLocks noChangeAspect="1"/>
          </p:cNvPicPr>
          <p:nvPr/>
        </p:nvPicPr>
        <p:blipFill>
          <a:blip r:embed="rId3"/>
          <a:stretch>
            <a:fillRect/>
          </a:stretch>
        </p:blipFill>
        <p:spPr>
          <a:xfrm>
            <a:off x="5676300" y="1993253"/>
            <a:ext cx="6033348" cy="4516622"/>
          </a:xfrm>
          <a:prstGeom prst="rect">
            <a:avLst/>
          </a:prstGeom>
        </p:spPr>
      </p:pic>
    </p:spTree>
    <p:extLst>
      <p:ext uri="{BB962C8B-B14F-4D97-AF65-F5344CB8AC3E}">
        <p14:creationId xmlns:p14="http://schemas.microsoft.com/office/powerpoint/2010/main" val="1255344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55506" y="333206"/>
            <a:ext cx="9900762" cy="3475021"/>
          </a:xfrm>
          <a:prstGeom prst="rect">
            <a:avLst/>
          </a:prstGeom>
        </p:spPr>
      </p:pic>
      <p:pic>
        <p:nvPicPr>
          <p:cNvPr id="3" name="Рисунок 2"/>
          <p:cNvPicPr>
            <a:picLocks noChangeAspect="1"/>
          </p:cNvPicPr>
          <p:nvPr/>
        </p:nvPicPr>
        <p:blipFill>
          <a:blip r:embed="rId3"/>
          <a:stretch>
            <a:fillRect/>
          </a:stretch>
        </p:blipFill>
        <p:spPr>
          <a:xfrm>
            <a:off x="6747028" y="2595966"/>
            <a:ext cx="5291092" cy="4075602"/>
          </a:xfrm>
          <a:prstGeom prst="rect">
            <a:avLst/>
          </a:prstGeom>
        </p:spPr>
      </p:pic>
    </p:spTree>
    <p:extLst>
      <p:ext uri="{BB962C8B-B14F-4D97-AF65-F5344CB8AC3E}">
        <p14:creationId xmlns:p14="http://schemas.microsoft.com/office/powerpoint/2010/main" val="4130019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710147"/>
            <a:ext cx="6978869" cy="4638101"/>
          </a:xfrm>
          <a:prstGeom prst="rect">
            <a:avLst/>
          </a:prstGeom>
        </p:spPr>
      </p:pic>
      <p:pic>
        <p:nvPicPr>
          <p:cNvPr id="3" name="Рисунок 2"/>
          <p:cNvPicPr>
            <a:picLocks noChangeAspect="1"/>
          </p:cNvPicPr>
          <p:nvPr/>
        </p:nvPicPr>
        <p:blipFill>
          <a:blip r:embed="rId3"/>
          <a:stretch>
            <a:fillRect/>
          </a:stretch>
        </p:blipFill>
        <p:spPr>
          <a:xfrm>
            <a:off x="4435365" y="2874303"/>
            <a:ext cx="7605791" cy="3904870"/>
          </a:xfrm>
          <a:prstGeom prst="rect">
            <a:avLst/>
          </a:prstGeom>
        </p:spPr>
      </p:pic>
      <p:pic>
        <p:nvPicPr>
          <p:cNvPr id="5" name="Рисунок 4"/>
          <p:cNvPicPr>
            <a:picLocks noChangeAspect="1"/>
          </p:cNvPicPr>
          <p:nvPr/>
        </p:nvPicPr>
        <p:blipFill>
          <a:blip r:embed="rId4"/>
          <a:stretch>
            <a:fillRect/>
          </a:stretch>
        </p:blipFill>
        <p:spPr>
          <a:xfrm>
            <a:off x="100690" y="641746"/>
            <a:ext cx="11940466" cy="972646"/>
          </a:xfrm>
          <a:prstGeom prst="rect">
            <a:avLst/>
          </a:prstGeom>
        </p:spPr>
      </p:pic>
      <p:sp>
        <p:nvSpPr>
          <p:cNvPr id="6" name="Прямоугольник 5"/>
          <p:cNvSpPr/>
          <p:nvPr/>
        </p:nvSpPr>
        <p:spPr>
          <a:xfrm>
            <a:off x="188737" y="176659"/>
            <a:ext cx="3203185" cy="369332"/>
          </a:xfrm>
          <a:prstGeom prst="rect">
            <a:avLst/>
          </a:prstGeom>
        </p:spPr>
        <p:txBody>
          <a:bodyPr wrap="none">
            <a:spAutoFit/>
          </a:bodyPr>
          <a:lstStyle/>
          <a:p>
            <a:r>
              <a:rPr lang="de-DE" dirty="0"/>
              <a:t>https://istio.com/uk/text/analyz</a:t>
            </a:r>
            <a:endParaRPr lang="uk-UA" dirty="0"/>
          </a:p>
        </p:txBody>
      </p:sp>
    </p:spTree>
    <p:extLst>
      <p:ext uri="{BB962C8B-B14F-4D97-AF65-F5344CB8AC3E}">
        <p14:creationId xmlns:p14="http://schemas.microsoft.com/office/powerpoint/2010/main" val="489117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37351"/>
            <a:ext cx="10515600" cy="1225119"/>
          </a:xfrm>
        </p:spPr>
        <p:txBody>
          <a:bodyPr>
            <a:normAutofit fontScale="90000"/>
          </a:bodyPr>
          <a:lstStyle/>
          <a:p>
            <a:r>
              <a:rPr lang="uk-UA" sz="2000" dirty="0" smtClean="0">
                <a:latin typeface="Times New Roman" panose="02020603050405020304" pitchFamily="18" charset="0"/>
                <a:cs typeface="Times New Roman" panose="02020603050405020304" pitchFamily="18" charset="0"/>
              </a:rPr>
              <a:t>В програмі є </a:t>
            </a:r>
            <a:r>
              <a:rPr lang="uk-UA" sz="2000" dirty="0">
                <a:latin typeface="Times New Roman" panose="02020603050405020304" pitchFamily="18" charset="0"/>
                <a:cs typeface="Times New Roman" panose="02020603050405020304" pitchFamily="18" charset="0"/>
              </a:rPr>
              <a:t>функція візуального виділення найчастотніших слів. Вона називається «Карта». Це справді дає змогу чітко побачити ті слова, що зустрічаються дуже часто. А реальна їхня кількість виведена у таблицю.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Найвище знаходяться слова, яких в тексті найбільше. До речі, для ключових слів є окрема таблиця для зручного перегляду. Але в загальній їх теж можна знайти.</a:t>
            </a:r>
            <a:br>
              <a:rPr lang="uk-UA" sz="2000" dirty="0">
                <a:latin typeface="Times New Roman" panose="02020603050405020304" pitchFamily="18" charset="0"/>
                <a:cs typeface="Times New Roman" panose="02020603050405020304" pitchFamily="18" charset="0"/>
              </a:rPr>
            </a:br>
            <a:endParaRPr lang="uk-UA"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838199" y="1790112"/>
            <a:ext cx="10365419" cy="4459767"/>
          </a:xfrm>
          <a:prstGeom prst="rect">
            <a:avLst/>
          </a:prstGeom>
        </p:spPr>
      </p:pic>
    </p:spTree>
    <p:extLst>
      <p:ext uri="{BB962C8B-B14F-4D97-AF65-F5344CB8AC3E}">
        <p14:creationId xmlns:p14="http://schemas.microsoft.com/office/powerpoint/2010/main" val="302240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91316"/>
          </a:xfrm>
        </p:spPr>
        <p:txBody>
          <a:bodyPr>
            <a:normAutofit fontScale="90000"/>
          </a:bodyPr>
          <a:lstStyle/>
          <a:p>
            <a:pPr algn="ctr"/>
            <a:r>
              <a:rPr lang="uk-UA" sz="4000" dirty="0" smtClean="0">
                <a:latin typeface="Times New Roman" panose="02020603050405020304" pitchFamily="18" charset="0"/>
                <a:cs typeface="Times New Roman" panose="02020603050405020304" pitchFamily="18" charset="0"/>
              </a:rPr>
              <a:t>Семантичний аналіз тексту (</a:t>
            </a:r>
            <a:r>
              <a:rPr lang="en-US" sz="4000" dirty="0" smtClean="0">
                <a:latin typeface="Times New Roman" panose="02020603050405020304" pitchFamily="18" charset="0"/>
                <a:cs typeface="Times New Roman" panose="02020603050405020304" pitchFamily="18" charset="0"/>
              </a:rPr>
              <a:t>SEO)</a:t>
            </a:r>
            <a:endParaRPr lang="uk-UA"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03283"/>
            <a:ext cx="10515600" cy="4873680"/>
          </a:xfrm>
        </p:spPr>
        <p:txBody>
          <a:bodyPr>
            <a:normAutofit fontScale="92500" lnSpcReduction="10000"/>
          </a:bodyPr>
          <a:lstStyle/>
          <a:p>
            <a:pPr marL="0" indent="457200" algn="just">
              <a:lnSpc>
                <a:spcPct val="110000"/>
              </a:lnSpc>
              <a:spcBef>
                <a:spcPts val="0"/>
              </a:spcBef>
              <a:buNone/>
            </a:pPr>
            <a:r>
              <a:rPr lang="uk-UA" dirty="0" smtClean="0">
                <a:latin typeface="Times New Roman" panose="02020603050405020304" pitchFamily="18" charset="0"/>
                <a:cs typeface="Times New Roman" panose="02020603050405020304" pitchFamily="18" charset="0"/>
              </a:rPr>
              <a:t>Семантичний аналіз тексту є етапом у послідовності дій алгоритмів автоматичного розуміння текстів, що полягають у виділенні семантичних відношень, формуванні семантичного подання текстів. </a:t>
            </a:r>
            <a:endParaRPr lang="en-US" dirty="0" smtClean="0">
              <a:latin typeface="Times New Roman" panose="02020603050405020304" pitchFamily="18" charset="0"/>
              <a:cs typeface="Times New Roman" panose="02020603050405020304" pitchFamily="18" charset="0"/>
            </a:endParaRPr>
          </a:p>
          <a:p>
            <a:pPr marL="0" indent="457200" algn="just">
              <a:lnSpc>
                <a:spcPct val="110000"/>
              </a:lnSpc>
              <a:spcBef>
                <a:spcPts val="0"/>
              </a:spcBef>
              <a:buNone/>
            </a:pPr>
            <a:r>
              <a:rPr lang="uk-UA" dirty="0" smtClean="0">
                <a:latin typeface="Times New Roman" panose="02020603050405020304" pitchFamily="18" charset="0"/>
                <a:cs typeface="Times New Roman" panose="02020603050405020304" pitchFamily="18" charset="0"/>
              </a:rPr>
              <a:t>Один з можливих варіантів відображення семантичного подання – структура, що складається з текстових елементів. Глибина семантичного аналізу може бути різною, а в існуючих системах найчастіше будується тільки синтаксико-семантичне подання тексту або окремих фрагментів, до яких відносять анотації, реферати та переліки ключових слів. Перелік ключових слів тексту є найбільш семантично стиснутим результатом семантичного аналізу тексту, й пошук ефективних методів автоматизації його формування відкриє надає можливість вирішення багатьох похідних задач</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263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70296"/>
          </a:xfrm>
        </p:spPr>
        <p:txBody>
          <a:bodyPr>
            <a:normAutofit fontScale="90000"/>
          </a:bodyPr>
          <a:lstStyle/>
          <a:p>
            <a:r>
              <a:rPr kumimoji="0" lang="uk-UA" altLang="uk-UA" sz="3600" b="0" i="0" u="none" strike="noStrike" cap="none" normalizeH="0" baseline="0" dirty="0" smtClean="0">
                <a:ln>
                  <a:noFill/>
                </a:ln>
                <a:effectLst/>
                <a:latin typeface="Times New Roman" panose="02020603050405020304" pitchFamily="18" charset="0"/>
                <a:cs typeface="Times New Roman" panose="02020603050405020304" pitchFamily="18" charset="0"/>
              </a:rPr>
              <a:t>Автоматичний морфологічний аналіз тексту (АМА)</a:t>
            </a:r>
            <a:endParaRPr lang="uk-UA" sz="3600"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512380" y="1119707"/>
            <a:ext cx="1093677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6000" marR="0" lvl="0" indent="457200" algn="l"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smtClean="0">
                <a:ln>
                  <a:noFill/>
                </a:ln>
                <a:effectLst/>
                <a:latin typeface="Times New Roman" panose="02020603050405020304" pitchFamily="18" charset="0"/>
                <a:cs typeface="Times New Roman" panose="02020603050405020304" pitchFamily="18" charset="0"/>
              </a:rPr>
              <a:t>Автоматичний морфологічний аналіз тексту (АМА) є одним із етапів роботи систем</a:t>
            </a:r>
          </a:p>
          <a:p>
            <a:pPr marL="179388" marR="0" lvl="0" indent="-179388" algn="l"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smtClean="0">
                <a:ln>
                  <a:noFill/>
                </a:ln>
                <a:effectLst/>
                <a:latin typeface="Times New Roman" panose="02020603050405020304" pitchFamily="18" charset="0"/>
                <a:cs typeface="Times New Roman" panose="02020603050405020304" pitchFamily="18" charset="0"/>
              </a:rPr>
              <a:t> автоматичного аналізу тексту. У результаті роботи АМА кожному слововживанню приписуються </a:t>
            </a:r>
          </a:p>
          <a:p>
            <a:pPr marL="179388" marR="0" lvl="0" indent="-179388" algn="l"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smtClean="0">
                <a:ln>
                  <a:noFill/>
                </a:ln>
                <a:effectLst/>
                <a:latin typeface="Times New Roman" panose="02020603050405020304" pitchFamily="18" charset="0"/>
                <a:cs typeface="Times New Roman" panose="02020603050405020304" pitchFamily="18" charset="0"/>
              </a:rPr>
              <a:t>значення граматичних категорій (частина мови, рід, число, відмінок, час, вид, тощо).</a:t>
            </a:r>
          </a:p>
          <a:p>
            <a:pPr marL="179388" marR="0" lvl="0" indent="-179388" algn="l"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smtClean="0">
                <a:ln>
                  <a:noFill/>
                </a:ln>
                <a:effectLst/>
                <a:latin typeface="Times New Roman" panose="02020603050405020304" pitchFamily="18" charset="0"/>
                <a:cs typeface="Times New Roman" panose="02020603050405020304" pitchFamily="18" charset="0"/>
              </a:rPr>
              <a:t>Правильність і повнота результатів аналізу тексту в системах обробки інформації залежить  від </a:t>
            </a:r>
          </a:p>
          <a:p>
            <a:pPr marL="179388" marR="0" lvl="0" indent="-179388" algn="l" defTabSz="914400" rtl="0" eaLnBrk="0" fontAlgn="base" latinLnBrk="0" hangingPunct="0">
              <a:lnSpc>
                <a:spcPct val="100000"/>
              </a:lnSpc>
              <a:spcBef>
                <a:spcPct val="0"/>
              </a:spcBef>
              <a:spcAft>
                <a:spcPct val="0"/>
              </a:spcAft>
              <a:buClrTx/>
              <a:buSzTx/>
              <a:buFontTx/>
              <a:buNone/>
              <a:tabLst/>
            </a:pPr>
            <a:r>
              <a:rPr lang="uk-UA" altLang="uk-UA" sz="2000" dirty="0">
                <a:latin typeface="Times New Roman" panose="02020603050405020304" pitchFamily="18" charset="0"/>
                <a:cs typeface="Times New Roman" panose="02020603050405020304" pitchFamily="18" charset="0"/>
              </a:rPr>
              <a:t>к</a:t>
            </a:r>
            <a:r>
              <a:rPr kumimoji="0" lang="uk-UA" altLang="uk-UA" sz="2000" b="0" i="0" u="none" strike="noStrike" cap="none" normalizeH="0" baseline="0" dirty="0" smtClean="0">
                <a:ln>
                  <a:noFill/>
                </a:ln>
                <a:effectLst/>
                <a:latin typeface="Times New Roman" panose="02020603050405020304" pitchFamily="18" charset="0"/>
                <a:cs typeface="Times New Roman" panose="02020603050405020304" pitchFamily="18" charset="0"/>
              </a:rPr>
              <a:t>ількох  факторів:</a:t>
            </a:r>
          </a:p>
          <a:p>
            <a:pPr marL="34925" marR="0" lvl="0" indent="322263" algn="l" defTabSz="914400" rtl="0" eaLnBrk="0" fontAlgn="base" latinLnBrk="0" hangingPunct="0">
              <a:lnSpc>
                <a:spcPct val="100000"/>
              </a:lnSpc>
              <a:spcBef>
                <a:spcPct val="0"/>
              </a:spcBef>
              <a:spcAft>
                <a:spcPct val="0"/>
              </a:spcAft>
              <a:buClrTx/>
              <a:buSzTx/>
              <a:buFontTx/>
              <a:buAutoNum type="arabicPeriod"/>
              <a:tabLst/>
            </a:pPr>
            <a:r>
              <a:rPr kumimoji="0" lang="uk-UA" altLang="uk-UA" sz="2000" b="0" i="0" u="none" strike="noStrike" cap="none" normalizeH="0" baseline="0" dirty="0" smtClean="0">
                <a:ln>
                  <a:noFill/>
                </a:ln>
                <a:effectLst/>
                <a:latin typeface="Times New Roman" panose="02020603050405020304" pitchFamily="18" charset="0"/>
                <a:cs typeface="Times New Roman" panose="02020603050405020304" pitchFamily="18" charset="0"/>
              </a:rPr>
              <a:t>Від рівня знань про мову і мовлення, тобто правильності лінгвістичної моделі, покладеної </a:t>
            </a:r>
          </a:p>
          <a:p>
            <a:pPr marL="36000" marR="0" lvl="0" indent="457200" algn="l" defTabSz="914400" rtl="0" eaLnBrk="0" fontAlgn="base" latinLnBrk="0" hangingPunct="0">
              <a:lnSpc>
                <a:spcPct val="100000"/>
              </a:lnSpc>
              <a:spcBef>
                <a:spcPct val="0"/>
              </a:spcBef>
              <a:spcAft>
                <a:spcPct val="0"/>
              </a:spcAft>
              <a:buClrTx/>
              <a:buSzTx/>
              <a:buNone/>
              <a:tabLst/>
            </a:pPr>
            <a:r>
              <a:rPr lang="uk-UA" altLang="uk-UA" sz="2000" dirty="0">
                <a:latin typeface="Times New Roman" panose="02020603050405020304" pitchFamily="18" charset="0"/>
                <a:cs typeface="Times New Roman" panose="02020603050405020304" pitchFamily="18" charset="0"/>
              </a:rPr>
              <a:t> </a:t>
            </a:r>
            <a:r>
              <a:rPr lang="uk-UA" altLang="uk-UA" sz="2000" dirty="0" smtClean="0">
                <a:latin typeface="Times New Roman" panose="02020603050405020304" pitchFamily="18" charset="0"/>
                <a:cs typeface="Times New Roman" panose="02020603050405020304" pitchFamily="18" charset="0"/>
              </a:rPr>
              <a:t>       </a:t>
            </a:r>
            <a:r>
              <a:rPr kumimoji="0" lang="uk-UA" altLang="uk-UA" sz="2000" b="0" i="0" u="none" strike="noStrike" cap="none" normalizeH="0" baseline="0" dirty="0" smtClean="0">
                <a:ln>
                  <a:noFill/>
                </a:ln>
                <a:effectLst/>
                <a:latin typeface="Times New Roman" panose="02020603050405020304" pitchFamily="18" charset="0"/>
                <a:cs typeface="Times New Roman" panose="02020603050405020304" pitchFamily="18" charset="0"/>
              </a:rPr>
              <a:t>в основу АМА;</a:t>
            </a:r>
          </a:p>
          <a:p>
            <a:pPr marL="34925" marR="0" lvl="0" indent="49213" algn="l"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smtClean="0">
                <a:ln>
                  <a:noFill/>
                </a:ln>
                <a:effectLst/>
                <a:latin typeface="Times New Roman" panose="02020603050405020304" pitchFamily="18" charset="0"/>
                <a:cs typeface="Times New Roman" panose="02020603050405020304" pitchFamily="18" charset="0"/>
              </a:rPr>
              <a:t>2. Від рівня формалізації цих знань у створюваній "машинній" граматиці.</a:t>
            </a:r>
          </a:p>
          <a:p>
            <a:pPr marL="34925" marR="0" lvl="0" indent="49213" algn="l" defTabSz="914400" rtl="0" eaLnBrk="0" fontAlgn="base" latinLnBrk="0" hangingPunct="0">
              <a:lnSpc>
                <a:spcPct val="100000"/>
              </a:lnSpc>
              <a:spcBef>
                <a:spcPct val="0"/>
              </a:spcBef>
              <a:spcAft>
                <a:spcPct val="0"/>
              </a:spcAft>
              <a:buClrTx/>
              <a:buSzTx/>
              <a:buFontTx/>
              <a:buNone/>
              <a:tabLst/>
            </a:pPr>
            <a:endParaRPr kumimoji="0" lang="uk-UA" altLang="uk-UA" sz="20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625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9904" y="376137"/>
            <a:ext cx="11277600" cy="6133859"/>
          </a:xfrm>
          <a:prstGeom prst="rect">
            <a:avLst/>
          </a:prstGeom>
        </p:spPr>
        <p:txBody>
          <a:bodyPr wrap="square">
            <a:spAutoFit/>
          </a:bodyPr>
          <a:lstStyle/>
          <a:p>
            <a:pPr marL="47625" marR="47625" indent="190500" algn="just">
              <a:spcBef>
                <a:spcPts val="375"/>
              </a:spcBef>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«Машинна</a:t>
            </a:r>
            <a:r>
              <a:rPr lang="uk-UA" dirty="0" smtClean="0">
                <a:solidFill>
                  <a:srgbClr val="000000"/>
                </a:solidFill>
                <a:latin typeface="Times New Roman" panose="02020603050405020304" pitchFamily="18" charset="0"/>
                <a:ea typeface="Times New Roman" panose="02020603050405020304" pitchFamily="18" charset="0"/>
              </a:rPr>
              <a:t>»</a:t>
            </a:r>
            <a:r>
              <a:rPr lang="uk-UA" dirty="0" smtClean="0">
                <a:solidFill>
                  <a:srgbClr val="000000"/>
                </a:solidFill>
                <a:effectLst/>
                <a:latin typeface="Times New Roman" panose="02020603050405020304" pitchFamily="18" charset="0"/>
                <a:ea typeface="Times New Roman" panose="02020603050405020304" pitchFamily="18" charset="0"/>
              </a:rPr>
              <a:t> граматика створюється у різних системах АМА по-різному, а вибір принципів «машинної» граматики зумовлений кількома факторами:</a:t>
            </a:r>
            <a:endParaRPr lang="uk-UA" sz="1600" dirty="0" smtClean="0">
              <a:effectLst/>
              <a:latin typeface="Times New Roman" panose="02020603050405020304" pitchFamily="18" charset="0"/>
              <a:ea typeface="Times New Roman" panose="02020603050405020304" pitchFamily="18" charset="0"/>
            </a:endParaRPr>
          </a:p>
          <a:p>
            <a:pPr marL="47625" marR="47625" indent="190500" algn="just">
              <a:spcBef>
                <a:spcPts val="375"/>
              </a:spcBef>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1. </a:t>
            </a:r>
            <a:r>
              <a:rPr lang="uk-UA" b="1" dirty="0" smtClean="0">
                <a:solidFill>
                  <a:srgbClr val="000000"/>
                </a:solidFill>
                <a:effectLst/>
                <a:latin typeface="Times New Roman" panose="02020603050405020304" pitchFamily="18" charset="0"/>
                <a:ea typeface="Times New Roman" panose="02020603050405020304" pitchFamily="18" charset="0"/>
              </a:rPr>
              <a:t>Система мови</a:t>
            </a:r>
            <a:r>
              <a:rPr lang="uk-UA" dirty="0" smtClean="0">
                <a:solidFill>
                  <a:srgbClr val="000000"/>
                </a:solidFill>
                <a:effectLst/>
                <a:latin typeface="Times New Roman" panose="02020603050405020304" pitchFamily="18" charset="0"/>
                <a:ea typeface="Times New Roman" panose="02020603050405020304" pitchFamily="18" charset="0"/>
              </a:rPr>
              <a:t>. У мові існує обмежений набір засобів вираження граматичних значень, і залежно від морфологічного типу мови визначається і шлях АМА. Якщо у мові переважають синтетичні засоби </a:t>
            </a:r>
            <a:r>
              <a:rPr lang="uk-UA" dirty="0" err="1" smtClean="0">
                <a:solidFill>
                  <a:srgbClr val="000000"/>
                </a:solidFill>
                <a:effectLst/>
                <a:latin typeface="Times New Roman" panose="02020603050405020304" pitchFamily="18" charset="0"/>
                <a:ea typeface="Times New Roman" panose="02020603050405020304" pitchFamily="18" charset="0"/>
              </a:rPr>
              <a:t>внутрішньослівного</a:t>
            </a:r>
            <a:r>
              <a:rPr lang="uk-UA" dirty="0" smtClean="0">
                <a:solidFill>
                  <a:srgbClr val="000000"/>
                </a:solidFill>
                <a:effectLst/>
                <a:latin typeface="Times New Roman" panose="02020603050405020304" pitchFamily="18" charset="0"/>
                <a:ea typeface="Times New Roman" panose="02020603050405020304" pitchFamily="18" charset="0"/>
              </a:rPr>
              <a:t> вираження граматичних значень, тобто словозміна, то за початковий етап визначення значень граматичних морфологічних категорій обирається аналіз структури слова. Якщо ж структура слова проста і морфологічні значення виражаються аналітично, за допомогою сполучення різних слів, то аналіз слова обмежуються тільки пошуком за словником визначених завчасно його морфологічних характеристик.</a:t>
            </a:r>
            <a:endParaRPr lang="uk-UA" sz="1600" dirty="0" smtClean="0">
              <a:effectLst/>
              <a:latin typeface="Times New Roman" panose="02020603050405020304" pitchFamily="18" charset="0"/>
              <a:ea typeface="Times New Roman" panose="02020603050405020304" pitchFamily="18" charset="0"/>
            </a:endParaRPr>
          </a:p>
          <a:p>
            <a:pPr marL="47625" marR="47625" indent="190500" algn="just">
              <a:spcBef>
                <a:spcPts val="375"/>
              </a:spcBef>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2. </a:t>
            </a:r>
            <a:r>
              <a:rPr lang="uk-UA" b="1" dirty="0" smtClean="0">
                <a:solidFill>
                  <a:srgbClr val="000000"/>
                </a:solidFill>
                <a:effectLst/>
                <a:latin typeface="Times New Roman" panose="02020603050405020304" pitchFamily="18" charset="0"/>
                <a:ea typeface="Times New Roman" panose="02020603050405020304" pitchFamily="18" charset="0"/>
              </a:rPr>
              <a:t>Система письма і друку</a:t>
            </a:r>
            <a:r>
              <a:rPr lang="uk-UA" dirty="0" smtClean="0">
                <a:solidFill>
                  <a:srgbClr val="000000"/>
                </a:solidFill>
                <a:effectLst/>
                <a:latin typeface="Times New Roman" panose="02020603050405020304" pitchFamily="18" charset="0"/>
                <a:ea typeface="Times New Roman" panose="02020603050405020304" pitchFamily="18" charset="0"/>
              </a:rPr>
              <a:t>. АМА звичайно створюється для писемного різновиду мовлення - текстів. Різні мови користуються різними системами письма (буквеними, складовими та ін.). Крім того, важливими є також дані про те, як співвідносяться усне та писемне мовлення (наприклад, у письмовому тексті можуть пропускатися деякі голосні, вказівка на місце наголосу та висоту тону, які мають статус морфологічних значень).</a:t>
            </a:r>
            <a:endParaRPr lang="uk-UA" sz="1600" dirty="0" smtClean="0">
              <a:effectLst/>
              <a:latin typeface="Times New Roman" panose="02020603050405020304" pitchFamily="18" charset="0"/>
              <a:ea typeface="Times New Roman" panose="02020603050405020304" pitchFamily="18" charset="0"/>
            </a:endParaRPr>
          </a:p>
          <a:p>
            <a:pPr marL="47625" marR="47625" indent="190500" algn="just">
              <a:spcBef>
                <a:spcPts val="375"/>
              </a:spcBef>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3. </a:t>
            </a:r>
            <a:r>
              <a:rPr lang="uk-UA" b="1" dirty="0" smtClean="0">
                <a:solidFill>
                  <a:srgbClr val="000000"/>
                </a:solidFill>
                <a:effectLst/>
                <a:latin typeface="Times New Roman" panose="02020603050405020304" pitchFamily="18" charset="0"/>
                <a:ea typeface="Times New Roman" panose="02020603050405020304" pitchFamily="18" charset="0"/>
              </a:rPr>
              <a:t>Закономірності породження мовлення</a:t>
            </a:r>
            <a:r>
              <a:rPr lang="uk-UA" dirty="0" smtClean="0">
                <a:solidFill>
                  <a:srgbClr val="000000"/>
                </a:solidFill>
                <a:effectLst/>
                <a:latin typeface="Times New Roman" panose="02020603050405020304" pitchFamily="18" charset="0"/>
                <a:ea typeface="Times New Roman" panose="02020603050405020304" pitchFamily="18" charset="0"/>
              </a:rPr>
              <a:t>. Закономірності розуміються у широкому сенсі - як закономірності організації </a:t>
            </a:r>
            <a:r>
              <a:rPr lang="uk-UA" dirty="0" err="1" smtClean="0">
                <a:solidFill>
                  <a:srgbClr val="000000"/>
                </a:solidFill>
                <a:effectLst/>
                <a:latin typeface="Times New Roman" panose="02020603050405020304" pitchFamily="18" charset="0"/>
                <a:ea typeface="Times New Roman" panose="02020603050405020304" pitchFamily="18" charset="0"/>
              </a:rPr>
              <a:t>мовних</a:t>
            </a:r>
            <a:r>
              <a:rPr lang="uk-UA" dirty="0" smtClean="0">
                <a:solidFill>
                  <a:srgbClr val="000000"/>
                </a:solidFill>
                <a:effectLst/>
                <a:latin typeface="Times New Roman" panose="02020603050405020304" pitchFamily="18" charset="0"/>
                <a:ea typeface="Times New Roman" panose="02020603050405020304" pitchFamily="18" charset="0"/>
              </a:rPr>
              <a:t> одиниць, їх порядку у тексті.</a:t>
            </a:r>
            <a:endParaRPr lang="uk-UA" sz="1600" dirty="0" smtClean="0">
              <a:effectLst/>
              <a:latin typeface="Times New Roman" panose="02020603050405020304" pitchFamily="18" charset="0"/>
              <a:ea typeface="Times New Roman" panose="02020603050405020304" pitchFamily="18" charset="0"/>
            </a:endParaRPr>
          </a:p>
          <a:p>
            <a:pPr marL="47625" marR="47625" indent="190500" algn="just">
              <a:spcBef>
                <a:spcPts val="375"/>
              </a:spcBef>
              <a:spcAft>
                <a:spcPts val="0"/>
              </a:spcAft>
            </a:pPr>
            <a:r>
              <a:rPr lang="uk-UA" dirty="0" smtClean="0">
                <a:solidFill>
                  <a:srgbClr val="000000"/>
                </a:solidFill>
                <a:effectLst/>
                <a:latin typeface="Times New Roman" panose="02020603050405020304" pitchFamily="18" charset="0"/>
                <a:ea typeface="Times New Roman" panose="02020603050405020304" pitchFamily="18" charset="0"/>
              </a:rPr>
              <a:t>4. </a:t>
            </a:r>
            <a:r>
              <a:rPr lang="uk-UA" b="1" dirty="0" smtClean="0">
                <a:solidFill>
                  <a:srgbClr val="000000"/>
                </a:solidFill>
                <a:effectLst/>
                <a:latin typeface="Times New Roman" panose="02020603050405020304" pitchFamily="18" charset="0"/>
                <a:ea typeface="Times New Roman" panose="02020603050405020304" pitchFamily="18" charset="0"/>
              </a:rPr>
              <a:t>Тематика тесту. </a:t>
            </a:r>
            <a:r>
              <a:rPr lang="uk-UA" dirty="0" smtClean="0">
                <a:solidFill>
                  <a:srgbClr val="000000"/>
                </a:solidFill>
                <a:effectLst/>
                <a:latin typeface="Times New Roman" panose="02020603050405020304" pitchFamily="18" charset="0"/>
                <a:ea typeface="Times New Roman" panose="02020603050405020304" pitchFamily="18" charset="0"/>
              </a:rPr>
              <a:t>Кожному тексту, як результату мовленнєвої діяльності та засобу комунікації відповідає певна система понять, що відбиває його тематичну спрямованість. Дослідження лексичного складу, морфологічних характеристик, синтаксичних структур текстів різної тематичної спрямованості виявили розбіжності у використанні лінгвістичних одиниць, що необхідно враховувати при автоматизації автоматичного аналізу.</a:t>
            </a:r>
            <a:endParaRPr lang="uk-UA" sz="1600"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uk-UA" dirty="0" smtClean="0">
                <a:solidFill>
                  <a:srgbClr val="000000"/>
                </a:solidFill>
                <a:effectLst/>
                <a:latin typeface="Times New Roman" panose="02020603050405020304" pitchFamily="18" charset="0"/>
                <a:ea typeface="Calibri" panose="020F0502020204030204" pitchFamily="34" charset="0"/>
              </a:rPr>
              <a:t> </a:t>
            </a:r>
            <a:endParaRPr lang="uk-UA"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87265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03682"/>
            <a:ext cx="10515600" cy="5573281"/>
          </a:xfrm>
        </p:spPr>
        <p:txBody>
          <a:bodyPr/>
          <a:lstStyle/>
          <a:p>
            <a:pPr marL="0" indent="457200">
              <a:buNone/>
            </a:pPr>
            <a:r>
              <a:rPr lang="uk-UA" dirty="0" smtClean="0">
                <a:latin typeface="Times New Roman" panose="02020603050405020304" pitchFamily="18" charset="0"/>
                <a:cs typeface="Times New Roman" panose="02020603050405020304" pitchFamily="18" charset="0"/>
              </a:rPr>
              <a:t>Під час морфологічного аналізу на вході є звичайний текст. </a:t>
            </a:r>
            <a:r>
              <a:rPr lang="uk-UA" b="1" i="1" dirty="0" smtClean="0">
                <a:latin typeface="Times New Roman" panose="02020603050405020304" pitchFamily="18" charset="0"/>
                <a:cs typeface="Times New Roman" panose="02020603050405020304" pitchFamily="18" charset="0"/>
              </a:rPr>
              <a:t>Основними завданнями морфологічного аналізу є: </a:t>
            </a:r>
          </a:p>
          <a:p>
            <a:pPr indent="228600">
              <a:lnSpc>
                <a:spcPct val="100000"/>
              </a:lnSpc>
              <a:spcBef>
                <a:spcPts val="0"/>
              </a:spcBef>
              <a:buFontTx/>
              <a:buChar char="-"/>
            </a:pPr>
            <a:r>
              <a:rPr lang="uk-UA" dirty="0" smtClean="0">
                <a:latin typeface="Times New Roman" panose="02020603050405020304" pitchFamily="18" charset="0"/>
                <a:cs typeface="Times New Roman" panose="02020603050405020304" pitchFamily="18" charset="0"/>
              </a:rPr>
              <a:t>виділення з тексту словоформ; </a:t>
            </a:r>
          </a:p>
          <a:p>
            <a:pPr indent="228600">
              <a:lnSpc>
                <a:spcPct val="100000"/>
              </a:lnSpc>
              <a:spcBef>
                <a:spcPts val="0"/>
              </a:spcBef>
              <a:buFontTx/>
              <a:buChar char="-"/>
            </a:pPr>
            <a:r>
              <a:rPr lang="uk-UA" dirty="0" smtClean="0">
                <a:latin typeface="Times New Roman" panose="02020603050405020304" pitchFamily="18" charset="0"/>
                <a:cs typeface="Times New Roman" panose="02020603050405020304" pitchFamily="18" charset="0"/>
              </a:rPr>
              <a:t> розпізнавання слів або їх поєднань; </a:t>
            </a:r>
          </a:p>
          <a:p>
            <a:pPr indent="228600">
              <a:lnSpc>
                <a:spcPct val="100000"/>
              </a:lnSpc>
              <a:spcBef>
                <a:spcPts val="0"/>
              </a:spcBef>
              <a:buFontTx/>
              <a:buChar char="-"/>
            </a:pPr>
            <a:r>
              <a:rPr lang="uk-UA" dirty="0" smtClean="0">
                <a:latin typeface="Times New Roman" panose="02020603050405020304" pitchFamily="18" charset="0"/>
                <a:cs typeface="Times New Roman" panose="02020603050405020304" pitchFamily="18" charset="0"/>
              </a:rPr>
              <a:t> нормалізація словоформ (приведення слова до словникового вигляду); </a:t>
            </a:r>
          </a:p>
          <a:p>
            <a:pPr indent="228600">
              <a:lnSpc>
                <a:spcPct val="100000"/>
              </a:lnSpc>
              <a:spcBef>
                <a:spcPts val="0"/>
              </a:spcBef>
              <a:buFontTx/>
              <a:buChar char="-"/>
            </a:pPr>
            <a:r>
              <a:rPr lang="uk-UA" dirty="0" smtClean="0">
                <a:latin typeface="Times New Roman" panose="02020603050405020304" pitchFamily="18" charset="0"/>
                <a:cs typeface="Times New Roman" panose="02020603050405020304" pitchFamily="18" charset="0"/>
              </a:rPr>
              <a:t> розпізнавання граматичних ознак словоформ (частина мови, відмінок тощо). </a:t>
            </a:r>
          </a:p>
          <a:p>
            <a:pPr marL="0" indent="0">
              <a:buNone/>
            </a:pPr>
            <a:r>
              <a:rPr lang="uk-UA" b="1" i="1" dirty="0" smtClean="0">
                <a:latin typeface="Times New Roman" panose="02020603050405020304" pitchFamily="18" charset="0"/>
                <a:cs typeface="Times New Roman" panose="02020603050405020304" pitchFamily="18" charset="0"/>
              </a:rPr>
              <a:t>Існують два основні підходи для вирішення цього завдання:</a:t>
            </a:r>
          </a:p>
          <a:p>
            <a:pPr marL="0" indent="0">
              <a:buNone/>
            </a:pPr>
            <a:r>
              <a:rPr lang="uk-UA" dirty="0" smtClean="0">
                <a:latin typeface="Times New Roman" panose="02020603050405020304" pitchFamily="18" charset="0"/>
                <a:cs typeface="Times New Roman" panose="02020603050405020304" pitchFamily="18" charset="0"/>
              </a:rPr>
              <a:t> - морфологічний аналіз на базі словників; </a:t>
            </a:r>
          </a:p>
          <a:p>
            <a:pPr marL="0" indent="0">
              <a:buNone/>
            </a:pPr>
            <a:r>
              <a:rPr lang="uk-UA" dirty="0" smtClean="0">
                <a:latin typeface="Times New Roman" panose="02020603050405020304" pitchFamily="18" charset="0"/>
                <a:cs typeface="Times New Roman" panose="02020603050405020304" pitchFamily="18" charset="0"/>
              </a:rPr>
              <a:t>- морфологічний аналіз без словників.</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548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3302" y="669486"/>
            <a:ext cx="10943897" cy="5289879"/>
          </a:xfrm>
        </p:spPr>
        <p:txBody>
          <a:bodyPr>
            <a:normAutofit/>
          </a:bodyPr>
          <a:lstStyle/>
          <a:p>
            <a:pPr marL="0" indent="457200">
              <a:spcBef>
                <a:spcPts val="0"/>
              </a:spcBef>
              <a:buNone/>
            </a:pPr>
            <a:r>
              <a:rPr lang="uk-UA" dirty="0" smtClean="0">
                <a:latin typeface="Times New Roman" panose="02020603050405020304" pitchFamily="18" charset="0"/>
                <a:cs typeface="Times New Roman" panose="02020603050405020304" pitchFamily="18" charset="0"/>
              </a:rPr>
              <a:t>Якщо використовувати аналіз із застосуванням словників, тоді: </a:t>
            </a:r>
          </a:p>
          <a:p>
            <a:pPr>
              <a:spcBef>
                <a:spcPts val="0"/>
              </a:spcBef>
              <a:buFontTx/>
              <a:buChar char="-"/>
            </a:pPr>
            <a:r>
              <a:rPr lang="uk-UA" dirty="0" smtClean="0">
                <a:latin typeface="Times New Roman" panose="02020603050405020304" pitchFamily="18" charset="0"/>
                <a:cs typeface="Times New Roman" panose="02020603050405020304" pitchFamily="18" charset="0"/>
              </a:rPr>
              <a:t>словники дадуть максимальну інформацію по формі відомого слова; </a:t>
            </a:r>
          </a:p>
          <a:p>
            <a:pPr>
              <a:spcBef>
                <a:spcPts val="0"/>
              </a:spcBef>
              <a:buFontTx/>
              <a:buChar char="-"/>
            </a:pPr>
            <a:r>
              <a:rPr lang="uk-UA" dirty="0" smtClean="0">
                <a:latin typeface="Times New Roman" panose="02020603050405020304" pitchFamily="18" charset="0"/>
                <a:cs typeface="Times New Roman" panose="02020603050405020304" pitchFamily="18" charset="0"/>
              </a:rPr>
              <a:t> на реальних текстах будуть </a:t>
            </a:r>
            <a:r>
              <a:rPr lang="uk-UA" dirty="0" err="1" smtClean="0">
                <a:latin typeface="Times New Roman" panose="02020603050405020304" pitchFamily="18" charset="0"/>
                <a:cs typeface="Times New Roman" panose="02020603050405020304" pitchFamily="18" charset="0"/>
              </a:rPr>
              <a:t>збої</a:t>
            </a:r>
            <a:r>
              <a:rPr lang="uk-UA" dirty="0" smtClean="0">
                <a:latin typeface="Times New Roman" panose="02020603050405020304" pitchFamily="18" charset="0"/>
                <a:cs typeface="Times New Roman" panose="02020603050405020304" pitchFamily="18" charset="0"/>
              </a:rPr>
              <a:t> через наявність помилок; </a:t>
            </a:r>
          </a:p>
          <a:p>
            <a:pPr>
              <a:spcBef>
                <a:spcPts val="0"/>
              </a:spcBef>
              <a:buFontTx/>
              <a:buChar char="-"/>
            </a:pPr>
            <a:r>
              <a:rPr lang="uk-UA" dirty="0" smtClean="0">
                <a:latin typeface="Times New Roman" panose="02020603050405020304" pitchFamily="18" charset="0"/>
                <a:cs typeface="Times New Roman" panose="02020603050405020304" pitchFamily="18" charset="0"/>
              </a:rPr>
              <a:t> виникне проблема повноти словників (всі можливі імена, прізвища, нові слова тощо). </a:t>
            </a:r>
          </a:p>
          <a:p>
            <a:pPr marL="0" indent="0">
              <a:spcBef>
                <a:spcPts val="0"/>
              </a:spcBef>
              <a:buNone/>
            </a:pPr>
            <a:r>
              <a:rPr lang="uk-UA" dirty="0" smtClean="0">
                <a:latin typeface="Times New Roman" panose="02020603050405020304" pitchFamily="18" charset="0"/>
                <a:cs typeface="Times New Roman" panose="02020603050405020304" pitchFamily="18" charset="0"/>
              </a:rPr>
              <a:t>	Методи без словників для нормалізації слів використовуються алгоритми, призначені для перетворення слів в різні граматичні форми. Їх можна поділити на: </a:t>
            </a:r>
          </a:p>
          <a:p>
            <a:pPr>
              <a:spcBef>
                <a:spcPts val="0"/>
              </a:spcBef>
              <a:buFontTx/>
              <a:buChar char="-"/>
            </a:pPr>
            <a:r>
              <a:rPr lang="uk-UA" dirty="0" err="1" smtClean="0">
                <a:latin typeface="Times New Roman" panose="02020603050405020304" pitchFamily="18" charset="0"/>
                <a:cs typeface="Times New Roman" panose="02020603050405020304" pitchFamily="18" charset="0"/>
              </a:rPr>
              <a:t>ймовірносно</a:t>
            </a:r>
            <a:r>
              <a:rPr lang="uk-UA" dirty="0" smtClean="0">
                <a:latin typeface="Times New Roman" panose="02020603050405020304" pitchFamily="18" charset="0"/>
                <a:cs typeface="Times New Roman" panose="02020603050405020304" pitchFamily="18" charset="0"/>
              </a:rPr>
              <a:t>-статичні методи (вимагають великої вибірки); </a:t>
            </a:r>
          </a:p>
          <a:p>
            <a:pPr>
              <a:spcBef>
                <a:spcPts val="0"/>
              </a:spcBef>
              <a:buFontTx/>
              <a:buChar char="-"/>
            </a:pPr>
            <a:r>
              <a:rPr lang="uk-UA" dirty="0" smtClean="0">
                <a:latin typeface="Times New Roman" panose="02020603050405020304" pitchFamily="18" charset="0"/>
                <a:cs typeface="Times New Roman" panose="02020603050405020304" pitchFamily="18" charset="0"/>
              </a:rPr>
              <a:t>лексикону основ і суфіксів (великий обсяг лексиконів і методи їх отримання)</a:t>
            </a:r>
          </a:p>
          <a:p>
            <a:pPr marL="0" indent="0">
              <a:spcBef>
                <a:spcPts val="0"/>
              </a:spcBef>
              <a:buNone/>
            </a:pP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Незважаючи</a:t>
            </a:r>
            <a:r>
              <a:rPr lang="ru-RU" sz="2400" i="1" dirty="0" smtClean="0">
                <a:latin typeface="Times New Roman" panose="02020603050405020304" pitchFamily="18" charset="0"/>
                <a:cs typeface="Times New Roman" panose="02020603050405020304" pitchFamily="18" charset="0"/>
              </a:rPr>
              <a:t> на </a:t>
            </a:r>
            <a:r>
              <a:rPr lang="ru-RU" sz="2400" i="1" dirty="0" err="1" smtClean="0">
                <a:latin typeface="Times New Roman" panose="02020603050405020304" pitchFamily="18" charset="0"/>
                <a:cs typeface="Times New Roman" panose="02020603050405020304" pitchFamily="18" charset="0"/>
              </a:rPr>
              <a:t>значну</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кількість</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програмних</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засобів</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їх</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функціональність</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більшість</a:t>
            </a:r>
            <a:r>
              <a:rPr lang="ru-RU" sz="2400" i="1" dirty="0" smtClean="0">
                <a:latin typeface="Times New Roman" panose="02020603050405020304" pitchFamily="18" charset="0"/>
                <a:cs typeface="Times New Roman" panose="02020603050405020304" pitchFamily="18" charset="0"/>
              </a:rPr>
              <a:t> систем не </a:t>
            </a:r>
            <a:r>
              <a:rPr lang="ru-RU" sz="2400" i="1" dirty="0" err="1" smtClean="0">
                <a:latin typeface="Times New Roman" panose="02020603050405020304" pitchFamily="18" charset="0"/>
                <a:cs typeface="Times New Roman" panose="02020603050405020304" pitchFamily="18" charset="0"/>
              </a:rPr>
              <a:t>адоптовані</a:t>
            </a:r>
            <a:r>
              <a:rPr lang="ru-RU" sz="2400" i="1" dirty="0" smtClean="0">
                <a:latin typeface="Times New Roman" panose="02020603050405020304" pitchFamily="18" charset="0"/>
                <a:cs typeface="Times New Roman" panose="02020603050405020304" pitchFamily="18" charset="0"/>
              </a:rPr>
              <a:t> для </a:t>
            </a:r>
            <a:r>
              <a:rPr lang="ru-RU" sz="2400" i="1" dirty="0" err="1" smtClean="0">
                <a:latin typeface="Times New Roman" panose="02020603050405020304" pitchFamily="18" charset="0"/>
                <a:cs typeface="Times New Roman" panose="02020603050405020304" pitchFamily="18" charset="0"/>
              </a:rPr>
              <a:t>української</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мови</a:t>
            </a:r>
            <a:r>
              <a:rPr lang="ru-RU" sz="2400" i="1" dirty="0" smtClean="0">
                <a:latin typeface="Times New Roman" panose="02020603050405020304" pitchFamily="18" charset="0"/>
                <a:cs typeface="Times New Roman" panose="02020603050405020304" pitchFamily="18" charset="0"/>
              </a:rPr>
              <a:t>.</a:t>
            </a:r>
            <a:endParaRPr lang="uk-UA"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370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31520"/>
          </a:xfrm>
        </p:spPr>
        <p:txBody>
          <a:bodyPr>
            <a:normAutofit fontScale="90000"/>
          </a:bodyPr>
          <a:lstStyle/>
          <a:p>
            <a:pPr algn="ctr"/>
            <a:r>
              <a:rPr lang="ru-RU" sz="3600" dirty="0" err="1" smtClean="0">
                <a:latin typeface="Times New Roman" panose="02020603050405020304" pitchFamily="18" charset="0"/>
                <a:cs typeface="Times New Roman" panose="02020603050405020304" pitchFamily="18" charset="0"/>
              </a:rPr>
              <a:t>Програми</a:t>
            </a: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для </a:t>
            </a:r>
            <a:r>
              <a:rPr lang="ru-RU" sz="3600" dirty="0" err="1">
                <a:latin typeface="Times New Roman" panose="02020603050405020304" pitchFamily="18" charset="0"/>
                <a:cs typeface="Times New Roman" panose="02020603050405020304" pitchFamily="18" charset="0"/>
              </a:rPr>
              <a:t>перевірки</a:t>
            </a:r>
            <a:r>
              <a:rPr lang="ru-RU" sz="3600" dirty="0">
                <a:latin typeface="Times New Roman" panose="02020603050405020304" pitchFamily="18" charset="0"/>
                <a:cs typeface="Times New Roman" panose="02020603050405020304" pitchFamily="18" charset="0"/>
              </a:rPr>
              <a:t> тексту на </a:t>
            </a:r>
            <a:r>
              <a:rPr lang="ru-RU" sz="3600" dirty="0" err="1">
                <a:latin typeface="Times New Roman" panose="02020603050405020304" pitchFamily="18" charset="0"/>
                <a:cs typeface="Times New Roman" panose="02020603050405020304" pitchFamily="18" charset="0"/>
              </a:rPr>
              <a:t>плагіат</a:t>
            </a:r>
            <a:endParaRPr lang="uk-UA"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98485"/>
            <a:ext cx="10515600" cy="4978478"/>
          </a:xfrm>
        </p:spPr>
        <p:txBody>
          <a:bodyPr>
            <a:normAutofit fontScale="70000" lnSpcReduction="20000"/>
          </a:bodyPr>
          <a:lstStyle/>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Одним із найактуальніших питань для вчених є перевірка академічних текстів на плагіат. Онлайн-сервіси та програми, які дозволяють провести таку перевірку, будуть корисними для вчених, студентів та інших осіб, кому доводиться працювати з академічними текстами. Адже, навіть якщо автор пише свій твір самостійно, може виникнути ситуація, коли його частина співпадатиме зі статтею тезами конференції чи іншою вже опублікованою роботою. У такому разі цю частину тексту краще переписати</a:t>
            </a:r>
            <a:r>
              <a:rPr lang="uk-UA" dirty="0" smtClean="0">
                <a:latin typeface="Times New Roman" panose="02020603050405020304" pitchFamily="18" charset="0"/>
                <a:cs typeface="Times New Roman" panose="02020603050405020304" pitchFamily="18" charset="0"/>
              </a:rPr>
              <a:t>. </a:t>
            </a:r>
          </a:p>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Перевірити </a:t>
            </a:r>
            <a:r>
              <a:rPr lang="uk-UA" dirty="0">
                <a:latin typeface="Times New Roman" panose="02020603050405020304" pitchFamily="18" charset="0"/>
                <a:cs typeface="Times New Roman" panose="02020603050405020304" pitchFamily="18" charset="0"/>
              </a:rPr>
              <a:t>оригінальність тексту можна за допомогою веб-браузера, онлайн-сервісів або спеціальних </a:t>
            </a:r>
            <a:r>
              <a:rPr lang="uk-UA" dirty="0" err="1">
                <a:latin typeface="Times New Roman" panose="02020603050405020304" pitchFamily="18" charset="0"/>
                <a:cs typeface="Times New Roman" panose="02020603050405020304" pitchFamily="18" charset="0"/>
              </a:rPr>
              <a:t>антиплагіатних</a:t>
            </a:r>
            <a:r>
              <a:rPr lang="uk-UA" dirty="0">
                <a:latin typeface="Times New Roman" panose="02020603050405020304" pitchFamily="18" charset="0"/>
                <a:cs typeface="Times New Roman" panose="02020603050405020304" pitchFamily="18" charset="0"/>
              </a:rPr>
              <a:t> програм</a:t>
            </a:r>
            <a:r>
              <a:rPr lang="uk-UA" dirty="0" smtClean="0">
                <a:latin typeface="Times New Roman" panose="02020603050405020304" pitchFamily="18" charset="0"/>
                <a:cs typeface="Times New Roman" panose="02020603050405020304" pitchFamily="18" charset="0"/>
              </a:rPr>
              <a:t>. </a:t>
            </a:r>
          </a:p>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Перевірка </a:t>
            </a:r>
            <a:r>
              <a:rPr lang="uk-UA" dirty="0">
                <a:latin typeface="Times New Roman" panose="02020603050405020304" pitchFamily="18" charset="0"/>
                <a:cs typeface="Times New Roman" panose="02020603050405020304" pitchFamily="18" charset="0"/>
              </a:rPr>
              <a:t>за допомогою веб-браузера є ефективною та зручною, коли потрібно визначити оригінальність невеликої частини тексту (наприклад, абзацу чи речення), з'ясувати, звідки ця частина тексту була запозичена</a:t>
            </a:r>
            <a:r>
              <a:rPr lang="uk-UA"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Однак</a:t>
            </a:r>
            <a:r>
              <a:rPr lang="uk-UA" dirty="0">
                <a:latin typeface="Times New Roman" panose="02020603050405020304" pitchFamily="18" charset="0"/>
                <a:cs typeface="Times New Roman" panose="02020603050405020304" pitchFamily="18" charset="0"/>
              </a:rPr>
              <a:t>, у разі необхідності перевірити оригінальність великої за обсягом роботи, краще використовувати спеціальні онлайн-платформи або програми. Вони можуть бути як платними, так і безкоштовними та дозволяють перевіряти документи у різних форматах: </a:t>
            </a:r>
            <a:r>
              <a:rPr lang="en-US" dirty="0">
                <a:latin typeface="Times New Roman" panose="02020603050405020304" pitchFamily="18" charset="0"/>
                <a:cs typeface="Times New Roman" panose="02020603050405020304" pitchFamily="18" charset="0"/>
              </a:rPr>
              <a:t>DOC, ODT, TXT </a:t>
            </a:r>
            <a:r>
              <a:rPr lang="uk-UA" dirty="0">
                <a:latin typeface="Times New Roman" panose="02020603050405020304" pitchFamily="18" charset="0"/>
                <a:cs typeface="Times New Roman" panose="02020603050405020304" pitchFamily="18" charset="0"/>
              </a:rPr>
              <a:t>або </a:t>
            </a:r>
            <a:r>
              <a:rPr lang="en-US" dirty="0">
                <a:latin typeface="Times New Roman" panose="02020603050405020304" pitchFamily="18" charset="0"/>
                <a:cs typeface="Times New Roman" panose="02020603050405020304" pitchFamily="18" charset="0"/>
              </a:rPr>
              <a:t>PDF.</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583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59" y="115613"/>
            <a:ext cx="11091041" cy="1575075"/>
          </a:xfrm>
        </p:spPr>
        <p:txBody>
          <a:bodyPr>
            <a:noAutofit/>
          </a:bodyPr>
          <a:lstStyle/>
          <a:p>
            <a:pPr indent="457200" fontAlgn="t"/>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Edu-Birde</a:t>
            </a:r>
            <a:r>
              <a:rPr lang="ru-RU" sz="2400" dirty="0">
                <a:latin typeface="Times New Roman" panose="02020603050405020304" pitchFamily="18" charset="0"/>
                <a:cs typeface="Times New Roman" panose="02020603050405020304" pitchFamily="18" charset="0"/>
              </a:rPr>
              <a:t> </a:t>
            </a:r>
            <a:r>
              <a:rPr lang="ru-RU" sz="2400" u="sng" dirty="0">
                <a:latin typeface="Times New Roman" panose="02020603050405020304" pitchFamily="18" charset="0"/>
                <a:cs typeface="Times New Roman" panose="02020603050405020304" pitchFamily="18" charset="0"/>
                <a:hlinkClick r:id="rId2"/>
              </a:rPr>
              <a:t>https://edubirdie.com/perevirka-na-plagiat</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безкоштовна</a:t>
            </a:r>
            <a:r>
              <a:rPr lang="ru-RU" sz="2400" dirty="0">
                <a:latin typeface="Times New Roman" panose="02020603050405020304" pitchFamily="18" charset="0"/>
                <a:cs typeface="Times New Roman" panose="02020603050405020304" pitchFamily="18" charset="0"/>
              </a:rPr>
              <a:t> онлайн-платформа для </a:t>
            </a:r>
            <a:r>
              <a:rPr lang="ru-RU" sz="2400" dirty="0" err="1">
                <a:latin typeface="Times New Roman" panose="02020603050405020304" pitchFamily="18" charset="0"/>
                <a:cs typeface="Times New Roman" panose="02020603050405020304" pitchFamily="18" charset="0"/>
              </a:rPr>
              <a:t>перевірки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текстів</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плагіат</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перевірки</a:t>
            </a:r>
            <a:r>
              <a:rPr lang="ru-RU" sz="2400" dirty="0">
                <a:latin typeface="Times New Roman" panose="02020603050405020304" pitchFamily="18" charset="0"/>
                <a:cs typeface="Times New Roman" panose="02020603050405020304" pitchFamily="18" charset="0"/>
              </a:rPr>
              <a:t> тексту </a:t>
            </a:r>
            <a:r>
              <a:rPr lang="ru-RU" sz="2400" dirty="0" err="1">
                <a:latin typeface="Times New Roman" panose="02020603050405020304" pitchFamily="18" charset="0"/>
                <a:cs typeface="Times New Roman" panose="02020603050405020304" pitchFamily="18" charset="0"/>
              </a:rPr>
              <a:t>потрібно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скопіювати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вставити</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відповідне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вікно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натиснути</a:t>
            </a:r>
            <a:r>
              <a:rPr lang="ru-RU" sz="2400" dirty="0">
                <a:latin typeface="Times New Roman" panose="02020603050405020304" pitchFamily="18" charset="0"/>
                <a:cs typeface="Times New Roman" panose="02020603050405020304" pitchFamily="18" charset="0"/>
              </a:rPr>
              <a:t> кнопку "</a:t>
            </a:r>
            <a:r>
              <a:rPr lang="ru-RU" sz="2400" dirty="0" err="1">
                <a:latin typeface="Times New Roman" panose="02020603050405020304" pitchFamily="18" charset="0"/>
                <a:cs typeface="Times New Roman" panose="02020603050405020304" pitchFamily="18" charset="0"/>
              </a:rPr>
              <a:t>перевірити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зачекати</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звіт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завантажити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повністю</a:t>
            </a:r>
            <a:r>
              <a:rPr lang="ru-RU" sz="2400" dirty="0">
                <a:latin typeface="Times New Roman" panose="02020603050405020304" pitchFamily="18" charset="0"/>
                <a:cs typeface="Times New Roman" panose="02020603050405020304" pitchFamily="18" charset="0"/>
              </a:rPr>
              <a:t> весь документ.</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endParaRPr lang="uk-UA" sz="2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a:stretch>
            <a:fillRect/>
          </a:stretch>
        </p:blipFill>
        <p:spPr>
          <a:xfrm>
            <a:off x="714703" y="1825625"/>
            <a:ext cx="10289628" cy="4732830"/>
          </a:xfrm>
          <a:prstGeom prst="rect">
            <a:avLst/>
          </a:prstGeom>
        </p:spPr>
      </p:pic>
    </p:spTree>
    <p:extLst>
      <p:ext uri="{BB962C8B-B14F-4D97-AF65-F5344CB8AC3E}">
        <p14:creationId xmlns:p14="http://schemas.microsoft.com/office/powerpoint/2010/main" val="1125800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294359"/>
            <a:ext cx="12192000" cy="6668677"/>
          </a:xfrm>
          <a:prstGeom prst="rect">
            <a:avLst/>
          </a:prstGeom>
        </p:spPr>
      </p:pic>
      <p:sp>
        <p:nvSpPr>
          <p:cNvPr id="5" name="Прямоугольник 4"/>
          <p:cNvSpPr/>
          <p:nvPr/>
        </p:nvSpPr>
        <p:spPr>
          <a:xfrm>
            <a:off x="163343" y="0"/>
            <a:ext cx="4970528" cy="369332"/>
          </a:xfrm>
          <a:prstGeom prst="rect">
            <a:avLst/>
          </a:prstGeom>
        </p:spPr>
        <p:txBody>
          <a:bodyPr wrap="none">
            <a:spAutoFit/>
          </a:bodyPr>
          <a:lstStyle/>
          <a:p>
            <a:r>
              <a:rPr lang="de-DE" dirty="0"/>
              <a:t>https://1text.com/plagiarismchecker/unauthorized</a:t>
            </a:r>
            <a:endParaRPr lang="uk-UA" dirty="0"/>
          </a:p>
        </p:txBody>
      </p:sp>
    </p:spTree>
    <p:extLst>
      <p:ext uri="{BB962C8B-B14F-4D97-AF65-F5344CB8AC3E}">
        <p14:creationId xmlns:p14="http://schemas.microsoft.com/office/powerpoint/2010/main" val="2710806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35421" y="231228"/>
            <a:ext cx="10436771" cy="6484882"/>
          </a:xfrm>
          <a:prstGeom prst="rect">
            <a:avLst/>
          </a:prstGeom>
        </p:spPr>
      </p:pic>
    </p:spTree>
    <p:extLst>
      <p:ext uri="{BB962C8B-B14F-4D97-AF65-F5344CB8AC3E}">
        <p14:creationId xmlns:p14="http://schemas.microsoft.com/office/powerpoint/2010/main" val="4032183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57048"/>
            <a:ext cx="10515600" cy="5619915"/>
          </a:xfrm>
        </p:spPr>
        <p:txBody>
          <a:bodyPr>
            <a:noAutofit/>
          </a:bodyPr>
          <a:lstStyle/>
          <a:p>
            <a:pPr marL="0" indent="457200" algn="just">
              <a:buNone/>
            </a:pPr>
            <a:r>
              <a:rPr lang="en-US" sz="3200" b="1" dirty="0" err="1">
                <a:latin typeface="Times New Roman" panose="02020603050405020304" pitchFamily="18" charset="0"/>
                <a:cs typeface="Times New Roman" panose="02020603050405020304" pitchFamily="18" charset="0"/>
              </a:rPr>
              <a:t>Unplag</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Unichek</a:t>
            </a:r>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hlinkClick r:id="rId2"/>
              </a:rPr>
              <a:t>https://unicheck.com/uk-ua</a:t>
            </a:r>
            <a:r>
              <a:rPr lang="en-US" sz="3200" dirty="0">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компанії ТОВ „</a:t>
            </a:r>
            <a:r>
              <a:rPr lang="uk-UA" sz="3200" dirty="0" err="1">
                <a:latin typeface="Times New Roman" panose="02020603050405020304" pitchFamily="18" charset="0"/>
                <a:cs typeface="Times New Roman" panose="02020603050405020304" pitchFamily="18" charset="0"/>
              </a:rPr>
              <a:t>Антиплагіат</a:t>
            </a:r>
            <a:r>
              <a:rPr lang="uk-UA" sz="3200" dirty="0">
                <a:latin typeface="Times New Roman" panose="02020603050405020304" pitchFamily="18" charset="0"/>
                <a:cs typeface="Times New Roman" panose="02020603050405020304" pitchFamily="18" charset="0"/>
              </a:rPr>
              <a:t>”) ― онлайн-інструмент для швидкої перевірки академічних робіт та будь-яких інших текстів на плагіат, створений молодою українською командою. Сервіс виконує швидку перевірку по інтернет, а також по базах наукових робіт університетів чи </a:t>
            </a:r>
            <a:r>
              <a:rPr lang="uk-UA" sz="3200" dirty="0" err="1">
                <a:latin typeface="Times New Roman" panose="02020603050405020304" pitchFamily="18" charset="0"/>
                <a:cs typeface="Times New Roman" panose="02020603050405020304" pitchFamily="18" charset="0"/>
              </a:rPr>
              <a:t>репозитаріїв</a:t>
            </a:r>
            <a:r>
              <a:rPr lang="uk-UA" sz="3200" dirty="0">
                <a:latin typeface="Times New Roman" panose="02020603050405020304" pitchFamily="18" charset="0"/>
                <a:cs typeface="Times New Roman" panose="02020603050405020304" pitchFamily="18" charset="0"/>
              </a:rPr>
              <a:t>. Працює з форматами </a:t>
            </a:r>
            <a:r>
              <a:rPr lang="en-US" sz="3200" dirty="0">
                <a:latin typeface="Times New Roman" panose="02020603050405020304" pitchFamily="18" charset="0"/>
                <a:cs typeface="Times New Roman" panose="02020603050405020304" pitchFamily="18" charset="0"/>
              </a:rPr>
              <a:t>DOC, DOCX, PDF, ODT, RTF, HTML, </a:t>
            </a:r>
            <a:r>
              <a:rPr lang="uk-UA" sz="3200" dirty="0">
                <a:latin typeface="Times New Roman" panose="02020603050405020304" pitchFamily="18" charset="0"/>
                <a:cs typeface="Times New Roman" panose="02020603050405020304" pitchFamily="18" charset="0"/>
              </a:rPr>
              <a:t>з необмеженою кількістю користувачів одночасно. </a:t>
            </a:r>
            <a:r>
              <a:rPr lang="uk-UA" sz="3200" dirty="0" err="1">
                <a:latin typeface="Times New Roman" panose="02020603050405020304" pitchFamily="18" charset="0"/>
                <a:cs typeface="Times New Roman" panose="02020603050405020304" pitchFamily="18" charset="0"/>
              </a:rPr>
              <a:t>Здіснюючи</a:t>
            </a:r>
            <a:r>
              <a:rPr lang="uk-UA" sz="3200" dirty="0">
                <a:latin typeface="Times New Roman" panose="02020603050405020304" pitchFamily="18" charset="0"/>
                <a:cs typeface="Times New Roman" panose="02020603050405020304" pitchFamily="18" charset="0"/>
              </a:rPr>
              <a:t> пошук на плагіат протягом декількох секунд, </a:t>
            </a:r>
            <a:r>
              <a:rPr lang="en-US" sz="3200" dirty="0" err="1">
                <a:latin typeface="Times New Roman" panose="02020603050405020304" pitchFamily="18" charset="0"/>
                <a:cs typeface="Times New Roman" panose="02020603050405020304" pitchFamily="18" charset="0"/>
              </a:rPr>
              <a:t>Unplag</a:t>
            </a:r>
            <a:r>
              <a:rPr lang="en-US" sz="3200" dirty="0">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забезпечує найбільш </a:t>
            </a:r>
            <a:r>
              <a:rPr lang="uk-UA" sz="3200" dirty="0" smtClean="0">
                <a:latin typeface="Times New Roman" panose="02020603050405020304" pitchFamily="18" charset="0"/>
                <a:cs typeface="Times New Roman" panose="02020603050405020304" pitchFamily="18" charset="0"/>
              </a:rPr>
              <a:t>точні </a:t>
            </a:r>
            <a:r>
              <a:rPr lang="uk-UA" sz="3200" dirty="0">
                <a:latin typeface="Times New Roman" panose="02020603050405020304" pitchFamily="18" charset="0"/>
                <a:cs typeface="Times New Roman" panose="02020603050405020304" pitchFamily="18" charset="0"/>
              </a:rPr>
              <a:t>результати в режимі реального часу</a:t>
            </a:r>
            <a:r>
              <a:rPr lang="uk-UA" sz="3200" dirty="0" smtClean="0">
                <a:latin typeface="Times New Roman" panose="02020603050405020304" pitchFamily="18" charset="0"/>
                <a:cs typeface="Times New Roman" panose="02020603050405020304" pitchFamily="18" charset="0"/>
              </a:rPr>
              <a:t>.</a:t>
            </a:r>
          </a:p>
          <a:p>
            <a:pPr marL="0" indent="457200" algn="just">
              <a:buNone/>
            </a:pPr>
            <a:r>
              <a:rPr lang="en-US" sz="3200" dirty="0" smtClean="0">
                <a:latin typeface="Times New Roman" panose="02020603050405020304" pitchFamily="18" charset="0"/>
                <a:cs typeface="Times New Roman" panose="02020603050405020304" pitchFamily="18" charset="0"/>
                <a:hlinkClick r:id="rId3"/>
              </a:rPr>
              <a:t>http://lib.zsmu.edu.ua/p_82.html</a:t>
            </a:r>
            <a:r>
              <a:rPr lang="uk-UA" sz="3200" dirty="0" smtClean="0">
                <a:latin typeface="Times New Roman" panose="02020603050405020304" pitchFamily="18" charset="0"/>
                <a:cs typeface="Times New Roman" panose="02020603050405020304" pitchFamily="18" charset="0"/>
              </a:rPr>
              <a:t> - ресурси академічної доброчесності</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261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b="1" dirty="0" smtClean="0">
                <a:latin typeface="Times New Roman" panose="02020603050405020304" pitchFamily="18" charset="0"/>
                <a:cs typeface="Times New Roman" panose="02020603050405020304" pitchFamily="18" charset="0"/>
              </a:rPr>
              <a:t>Порівняння текстів</a:t>
            </a:r>
            <a:endParaRPr lang="uk-UA" sz="36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838199" y="1831535"/>
            <a:ext cx="10605117" cy="4693551"/>
          </a:xfrm>
          <a:prstGeom prst="rect">
            <a:avLst/>
          </a:prstGeom>
        </p:spPr>
      </p:pic>
    </p:spTree>
    <p:extLst>
      <p:ext uri="{BB962C8B-B14F-4D97-AF65-F5344CB8AC3E}">
        <p14:creationId xmlns:p14="http://schemas.microsoft.com/office/powerpoint/2010/main" val="78901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latin typeface="Times New Roman" panose="02020603050405020304" pitchFamily="18" charset="0"/>
                <a:cs typeface="Times New Roman" panose="02020603050405020304" pitchFamily="18" charset="0"/>
              </a:rPr>
              <a:t>Схема </a:t>
            </a:r>
            <a:r>
              <a:rPr lang="ru-RU" sz="2800" dirty="0" err="1" smtClean="0">
                <a:latin typeface="Times New Roman" panose="02020603050405020304" pitchFamily="18" charset="0"/>
                <a:cs typeface="Times New Roman" panose="02020603050405020304" pitchFamily="18" charset="0"/>
              </a:rPr>
              <a:t>інформаційної</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технології</a:t>
            </a:r>
            <a:r>
              <a:rPr lang="ru-RU" sz="2800" dirty="0" smtClean="0">
                <a:latin typeface="Times New Roman" panose="02020603050405020304" pitchFamily="18" charset="0"/>
                <a:cs typeface="Times New Roman" panose="02020603050405020304" pitchFamily="18" charset="0"/>
              </a:rPr>
              <a:t> рекурсивного </a:t>
            </a:r>
            <a:r>
              <a:rPr lang="ru-RU" sz="2800" dirty="0" err="1" smtClean="0">
                <a:latin typeface="Times New Roman" panose="02020603050405020304" pitchFamily="18" charset="0"/>
                <a:cs typeface="Times New Roman" panose="02020603050405020304" pitchFamily="18" charset="0"/>
              </a:rPr>
              <a:t>семантичного</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аналізу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текстів</a:t>
            </a:r>
            <a:r>
              <a:rPr lang="ru-RU" sz="2800" dirty="0" smtClean="0">
                <a:latin typeface="Times New Roman" panose="02020603050405020304" pitchFamily="18" charset="0"/>
                <a:cs typeface="Times New Roman" panose="02020603050405020304" pitchFamily="18" charset="0"/>
              </a:rPr>
              <a:t> шляхом </a:t>
            </a:r>
            <a:r>
              <a:rPr lang="ru-RU" sz="2800" dirty="0" err="1" smtClean="0">
                <a:latin typeface="Times New Roman" panose="02020603050405020304" pitchFamily="18" charset="0"/>
                <a:cs typeface="Times New Roman" panose="02020603050405020304" pitchFamily="18" charset="0"/>
              </a:rPr>
              <a:t>дисперсійного</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оцінювання</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слів</a:t>
            </a:r>
            <a:endParaRPr lang="uk-UA"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838200" y="1807779"/>
            <a:ext cx="10754710" cy="4309242"/>
          </a:xfrm>
          <a:prstGeom prst="rect">
            <a:avLst/>
          </a:prstGeom>
        </p:spPr>
      </p:pic>
    </p:spTree>
    <p:extLst>
      <p:ext uri="{BB962C8B-B14F-4D97-AF65-F5344CB8AC3E}">
        <p14:creationId xmlns:p14="http://schemas.microsoft.com/office/powerpoint/2010/main" val="1683744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450434"/>
          </a:xfrm>
          <a:prstGeom prst="rect">
            <a:avLst/>
          </a:prstGeom>
        </p:spPr>
      </p:pic>
    </p:spTree>
    <p:extLst>
      <p:ext uri="{BB962C8B-B14F-4D97-AF65-F5344CB8AC3E}">
        <p14:creationId xmlns:p14="http://schemas.microsoft.com/office/powerpoint/2010/main" val="137704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77193" y="0"/>
            <a:ext cx="10637613" cy="6858000"/>
          </a:xfrm>
          <a:prstGeom prst="rect">
            <a:avLst/>
          </a:prstGeom>
        </p:spPr>
      </p:pic>
    </p:spTree>
    <p:extLst>
      <p:ext uri="{BB962C8B-B14F-4D97-AF65-F5344CB8AC3E}">
        <p14:creationId xmlns:p14="http://schemas.microsoft.com/office/powerpoint/2010/main" val="1244575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71562" y="57150"/>
            <a:ext cx="10479307" cy="6743700"/>
          </a:xfrm>
          <a:prstGeom prst="rect">
            <a:avLst/>
          </a:prstGeom>
        </p:spPr>
      </p:pic>
    </p:spTree>
    <p:extLst>
      <p:ext uri="{BB962C8B-B14F-4D97-AF65-F5344CB8AC3E}">
        <p14:creationId xmlns:p14="http://schemas.microsoft.com/office/powerpoint/2010/main" val="968059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23950" y="504825"/>
            <a:ext cx="9944100" cy="5848350"/>
          </a:xfrm>
          <a:prstGeom prst="rect">
            <a:avLst/>
          </a:prstGeom>
        </p:spPr>
      </p:pic>
    </p:spTree>
    <p:extLst>
      <p:ext uri="{BB962C8B-B14F-4D97-AF65-F5344CB8AC3E}">
        <p14:creationId xmlns:p14="http://schemas.microsoft.com/office/powerpoint/2010/main" val="1899583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613867" y="0"/>
            <a:ext cx="8964265" cy="6858000"/>
          </a:xfrm>
          <a:prstGeom prst="rect">
            <a:avLst/>
          </a:prstGeom>
        </p:spPr>
      </p:pic>
    </p:spTree>
    <p:extLst>
      <p:ext uri="{BB962C8B-B14F-4D97-AF65-F5344CB8AC3E}">
        <p14:creationId xmlns:p14="http://schemas.microsoft.com/office/powerpoint/2010/main" val="883744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5"/>
            <a:ext cx="10515600" cy="612337"/>
          </a:xfrm>
        </p:spPr>
        <p:txBody>
          <a:bodyPr>
            <a:normAutofit fontScale="90000"/>
          </a:bodyPr>
          <a:lstStyle/>
          <a:p>
            <a:pPr algn="ctr"/>
            <a:r>
              <a:rPr lang="uk-UA" dirty="0" smtClean="0">
                <a:latin typeface="Times New Roman" panose="02020603050405020304" pitchFamily="18" charset="0"/>
                <a:cs typeface="Times New Roman" panose="02020603050405020304" pitchFamily="18" charset="0"/>
              </a:rPr>
              <a:t>Використані джерела</a:t>
            </a:r>
            <a:endParaRPr lang="uk-UA"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838200" y="1240221"/>
            <a:ext cx="10515600" cy="4936742"/>
          </a:xfrm>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hlinkClick r:id="rId2"/>
              </a:rPr>
              <a:t>https://skaz.com.ua/informatika/3090/index.html?page=2</a:t>
            </a:r>
            <a:r>
              <a:rPr lang="uk-UA"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Використання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комп’ютерних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інформаційних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технологій</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прикладній</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лінгвістиці</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hlinkClick r:id="rId3"/>
              </a:rPr>
              <a:t>https://library.sumdu.edu.ua/uk/doslidnyku/prohramne-zabezpechennia/analiz-danykh-ta-vizualizatsiia/instrumenty-dlia-analizu-danykh.html</a:t>
            </a:r>
            <a:r>
              <a:rPr lang="uk-UA" dirty="0" smtClean="0">
                <a:latin typeface="Times New Roman" panose="02020603050405020304" pitchFamily="18" charset="0"/>
                <a:cs typeface="Times New Roman" panose="02020603050405020304" pitchFamily="18" charset="0"/>
              </a:rPr>
              <a:t> інструменти для аналізу даних</a:t>
            </a:r>
            <a:endParaRPr lang="ru-RU" dirty="0">
              <a:latin typeface="Times New Roman" panose="02020603050405020304" pitchFamily="18" charset="0"/>
              <a:cs typeface="Times New Roman" panose="02020603050405020304" pitchFamily="18" charset="0"/>
            </a:endParaRPr>
          </a:p>
          <a:p>
            <a:r>
              <a:rPr lang="en-US" dirty="0" smtClean="0">
                <a:hlinkClick r:id="rId3"/>
              </a:rPr>
              <a:t>https://library.sumdu.edu.ua/uk/doslidnyku/prohramne-zabezpechennia/analiz-danykh-ta-vizualizatsiia/instrumenty-dlia-analizu-danykh.html</a:t>
            </a:r>
            <a:r>
              <a:rPr lang="uk-UA" dirty="0" smtClean="0"/>
              <a:t> огляд програм для статистичного аналізу даних</a:t>
            </a:r>
          </a:p>
          <a:p>
            <a:r>
              <a:rPr lang="en-US" dirty="0" smtClean="0">
                <a:hlinkClick r:id="rId4"/>
              </a:rPr>
              <a:t>https://www.gurt.org.ua/articles/39271/</a:t>
            </a:r>
            <a:r>
              <a:rPr lang="uk-UA" dirty="0" smtClean="0"/>
              <a:t> </a:t>
            </a:r>
            <a:r>
              <a:rPr lang="ru-RU" dirty="0" err="1">
                <a:latin typeface="Times New Roman" panose="02020603050405020304" pitchFamily="18" charset="0"/>
                <a:cs typeface="Times New Roman" panose="02020603050405020304" pitchFamily="18" charset="0"/>
              </a:rPr>
              <a:t>Корисні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ресурси</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роботи</a:t>
            </a:r>
            <a:r>
              <a:rPr lang="ru-RU" dirty="0">
                <a:latin typeface="Times New Roman" panose="02020603050405020304" pitchFamily="18" charset="0"/>
                <a:cs typeface="Times New Roman" panose="02020603050405020304" pitchFamily="18" charset="0"/>
              </a:rPr>
              <a:t> з </a:t>
            </a:r>
            <a:r>
              <a:rPr lang="ru-RU" dirty="0" smtClean="0">
                <a:latin typeface="Times New Roman" panose="02020603050405020304" pitchFamily="18" charset="0"/>
                <a:cs typeface="Times New Roman" panose="02020603050405020304" pitchFamily="18" charset="0"/>
              </a:rPr>
              <a:t>текстами (</a:t>
            </a:r>
            <a:r>
              <a:rPr lang="ru-RU" dirty="0" err="1" smtClean="0">
                <a:latin typeface="Times New Roman" panose="02020603050405020304" pitchFamily="18" charset="0"/>
                <a:cs typeface="Times New Roman" panose="02020603050405020304" pitchFamily="18" charset="0"/>
              </a:rPr>
              <a:t>україномовними</a:t>
            </a:r>
            <a:r>
              <a:rPr lang="ru-RU"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hlinkClick r:id="rId5"/>
              </a:rPr>
              <a:t>https://fabrika-slov.com/uk/poleznye-sajty-i-programmy-dlya-kopirajterov/</a:t>
            </a:r>
            <a:r>
              <a:rPr lang="uk-UA" dirty="0" smtClean="0">
                <a:latin typeface="Times New Roman" panose="02020603050405020304" pitchFamily="18" charset="0"/>
                <a:cs typeface="Times New Roman" panose="02020603050405020304" pitchFamily="18" charset="0"/>
              </a:rPr>
              <a:t> словники, </a:t>
            </a:r>
            <a:r>
              <a:rPr lang="uk-UA" dirty="0" err="1" smtClean="0">
                <a:latin typeface="Times New Roman" panose="02020603050405020304" pitchFamily="18" charset="0"/>
                <a:cs typeface="Times New Roman" panose="02020603050405020304" pitchFamily="18" charset="0"/>
              </a:rPr>
              <a:t>абривіатури</a:t>
            </a:r>
            <a:r>
              <a:rPr lang="uk-UA" dirty="0" smtClean="0">
                <a:latin typeface="Times New Roman" panose="02020603050405020304" pitchFamily="18" charset="0"/>
                <a:cs typeface="Times New Roman" panose="02020603050405020304" pitchFamily="18" charset="0"/>
              </a:rPr>
              <a:t>.</a:t>
            </a:r>
          </a:p>
          <a:p>
            <a:r>
              <a:rPr lang="de-DE" dirty="0">
                <a:latin typeface="Times New Roman" panose="02020603050405020304" pitchFamily="18" charset="0"/>
                <a:cs typeface="Times New Roman" panose="02020603050405020304" pitchFamily="18" charset="0"/>
                <a:hlinkClick r:id="rId6"/>
              </a:rPr>
              <a:t>https://textum.com.ua/blog/chek-list-dlya-proverki-teksta-na-profprigodnost-unikalnost-seo-illyustratsii-chast-i</a:t>
            </a:r>
            <a:r>
              <a:rPr lang="de-DE" dirty="0" smtClean="0">
                <a:latin typeface="Times New Roman" panose="02020603050405020304" pitchFamily="18" charset="0"/>
                <a:cs typeface="Times New Roman" panose="02020603050405020304" pitchFamily="18" charset="0"/>
                <a:hlinkClick r:id="rId6"/>
              </a:rPr>
              <a:t>/</a:t>
            </a:r>
            <a:endParaRPr lang="uk-UA" dirty="0" smtClean="0">
              <a:latin typeface="Times New Roman" panose="02020603050405020304" pitchFamily="18" charset="0"/>
              <a:cs typeface="Times New Roman" panose="02020603050405020304" pitchFamily="18" charset="0"/>
            </a:endParaRPr>
          </a:p>
          <a:p>
            <a:pPr fontAlgn="base"/>
            <a:r>
              <a:rPr lang="ru-RU" dirty="0" err="1"/>
              <a:t>Існує</a:t>
            </a:r>
            <a:r>
              <a:rPr lang="ru-RU" dirty="0"/>
              <a:t> </a:t>
            </a:r>
            <a:r>
              <a:rPr lang="ru-RU" dirty="0" err="1"/>
              <a:t>безліч</a:t>
            </a:r>
            <a:r>
              <a:rPr lang="ru-RU" dirty="0"/>
              <a:t> </a:t>
            </a:r>
            <a:r>
              <a:rPr lang="ru-RU" dirty="0" err="1"/>
              <a:t>бібліоменеджерів</a:t>
            </a:r>
            <a:r>
              <a:rPr lang="ru-RU" dirty="0"/>
              <a:t> – як </a:t>
            </a:r>
            <a:r>
              <a:rPr lang="ru-RU" dirty="0" err="1"/>
              <a:t>платних</a:t>
            </a:r>
            <a:r>
              <a:rPr lang="ru-RU" dirty="0"/>
              <a:t>, так і </a:t>
            </a:r>
            <a:r>
              <a:rPr lang="ru-RU" dirty="0" err="1"/>
              <a:t>безкоштовних</a:t>
            </a:r>
            <a:r>
              <a:rPr lang="ru-RU" dirty="0"/>
              <a:t>, </a:t>
            </a:r>
            <a:r>
              <a:rPr lang="ru-RU" dirty="0" err="1"/>
              <a:t>Серед</a:t>
            </a:r>
            <a:r>
              <a:rPr lang="ru-RU" dirty="0"/>
              <a:t> них: </a:t>
            </a:r>
            <a:r>
              <a:rPr lang="ru-RU" u="sng" dirty="0">
                <a:hlinkClick r:id="rId7"/>
              </a:rPr>
              <a:t>bibbase.org</a:t>
            </a:r>
            <a:r>
              <a:rPr lang="ru-RU" dirty="0"/>
              <a:t>, </a:t>
            </a:r>
            <a:r>
              <a:rPr lang="ru-RU" u="sng" dirty="0">
                <a:hlinkClick r:id="rId8"/>
              </a:rPr>
              <a:t>www.mendeley.com</a:t>
            </a:r>
            <a:r>
              <a:rPr lang="ru-RU" dirty="0"/>
              <a:t>, </a:t>
            </a:r>
            <a:r>
              <a:rPr lang="ru-RU" u="sng" dirty="0">
                <a:hlinkClick r:id="rId9"/>
              </a:rPr>
              <a:t>www.citeulike.org</a:t>
            </a:r>
            <a:r>
              <a:rPr lang="ru-RU" dirty="0"/>
              <a:t>, </a:t>
            </a:r>
            <a:r>
              <a:rPr lang="ru-RU" u="sng" dirty="0">
                <a:hlinkClick r:id="rId10"/>
              </a:rPr>
              <a:t>www.qiqqa.com</a:t>
            </a:r>
            <a:r>
              <a:rPr lang="ru-RU" dirty="0"/>
              <a:t>.</a:t>
            </a:r>
          </a:p>
          <a:p>
            <a:endParaRPr lang="ru-RU"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82727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14703"/>
            <a:ext cx="10515600" cy="5462260"/>
          </a:xfrm>
        </p:spPr>
        <p:txBody>
          <a:bodyPr>
            <a:normAutofit/>
          </a:bodyPr>
          <a:lstStyle/>
          <a:p>
            <a:pPr marL="0" indent="457200" algn="just">
              <a:lnSpc>
                <a:spcPct val="100000"/>
              </a:lnSpc>
              <a:spcBef>
                <a:spcPts val="600"/>
              </a:spcBef>
              <a:buNone/>
            </a:pPr>
            <a:r>
              <a:rPr lang="ru-RU" dirty="0" smtClean="0">
                <a:latin typeface="Times New Roman" panose="02020603050405020304" pitchFamily="18" charset="0"/>
                <a:cs typeface="Times New Roman" panose="02020603050405020304" pitchFamily="18" charset="0"/>
              </a:rPr>
              <a:t>В </a:t>
            </a:r>
            <a:r>
              <a:rPr lang="ru-RU" dirty="0" err="1" smtClean="0">
                <a:latin typeface="Times New Roman" panose="02020603050405020304" pitchFamily="18" charset="0"/>
                <a:cs typeface="Times New Roman" panose="02020603050405020304" pitchFamily="18" charset="0"/>
              </a:rPr>
              <a:t>якості</a:t>
            </a:r>
            <a:r>
              <a:rPr lang="ru-RU" dirty="0" smtClean="0">
                <a:latin typeface="Times New Roman" panose="02020603050405020304" pitchFamily="18" charset="0"/>
                <a:cs typeface="Times New Roman" panose="02020603050405020304" pitchFamily="18" charset="0"/>
              </a:rPr>
              <a:t> методу </a:t>
            </a:r>
            <a:r>
              <a:rPr lang="ru-RU" dirty="0" err="1" smtClean="0">
                <a:latin typeface="Times New Roman" panose="02020603050405020304" pitchFamily="18" charset="0"/>
                <a:cs typeface="Times New Roman" panose="02020603050405020304" pitchFamily="18" charset="0"/>
              </a:rPr>
              <a:t>семантичного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аналізу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текстів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використовується</a:t>
            </a: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метод рекурсивного </a:t>
            </a:r>
            <a:r>
              <a:rPr lang="ru-RU" b="1" dirty="0" err="1" smtClean="0">
                <a:latin typeface="Times New Roman" panose="02020603050405020304" pitchFamily="18" charset="0"/>
                <a:cs typeface="Times New Roman" panose="02020603050405020304" pitchFamily="18" charset="0"/>
              </a:rPr>
              <a:t>дисперсійного</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оцінювання</a:t>
            </a:r>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для </a:t>
            </a:r>
            <a:r>
              <a:rPr lang="ru-RU" dirty="0" err="1" smtClean="0">
                <a:latin typeface="Times New Roman" panose="02020603050405020304" pitchFamily="18" charset="0"/>
                <a:cs typeface="Times New Roman" panose="02020603050405020304" pitchFamily="18" charset="0"/>
              </a:rPr>
              <a:t>пошуку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ключових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термінів</a:t>
            </a:r>
            <a:r>
              <a:rPr lang="ru-RU" dirty="0" smtClean="0">
                <a:latin typeface="Times New Roman" panose="02020603050405020304" pitchFamily="18" charset="0"/>
                <a:cs typeface="Times New Roman" panose="02020603050405020304" pitchFamily="18" charset="0"/>
              </a:rPr>
              <a:t> у текстовому </a:t>
            </a:r>
            <a:r>
              <a:rPr lang="ru-RU" dirty="0" err="1" smtClean="0">
                <a:latin typeface="Times New Roman" panose="02020603050405020304" pitchFamily="18" charset="0"/>
                <a:cs typeface="Times New Roman" panose="02020603050405020304" pitchFamily="18" charset="0"/>
              </a:rPr>
              <a:t>контенті</a:t>
            </a:r>
            <a:r>
              <a:rPr lang="ru-RU" dirty="0" smtClean="0">
                <a:latin typeface="Times New Roman" panose="02020603050405020304" pitchFamily="18" charset="0"/>
                <a:cs typeface="Times New Roman" panose="02020603050405020304" pitchFamily="18" charset="0"/>
              </a:rPr>
              <a:t> цифрового файлу .</a:t>
            </a:r>
            <a:r>
              <a:rPr lang="ru-RU" dirty="0" err="1" smtClean="0">
                <a:latin typeface="Times New Roman" panose="02020603050405020304" pitchFamily="18" charset="0"/>
                <a:cs typeface="Times New Roman" panose="02020603050405020304" pitchFamily="18" charset="0"/>
              </a:rPr>
              <a:t>docx</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457200" algn="just">
              <a:lnSpc>
                <a:spcPct val="100000"/>
              </a:lnSpc>
              <a:spcBef>
                <a:spcPts val="600"/>
              </a:spcBef>
              <a:buNone/>
            </a:pPr>
            <a:r>
              <a:rPr lang="uk-UA" dirty="0" smtClean="0">
                <a:latin typeface="Times New Roman" panose="02020603050405020304" pitchFamily="18" charset="0"/>
                <a:cs typeface="Times New Roman" panose="02020603050405020304" pitchFamily="18" charset="0"/>
              </a:rPr>
              <a:t>Вхідними даними інформаційної технології рекурсивного аналізу текстів, є цифровий документ (файл з розширенням .</a:t>
            </a:r>
            <a:r>
              <a:rPr lang="en-US" dirty="0" err="1" smtClean="0">
                <a:latin typeface="Times New Roman" panose="02020603050405020304" pitchFamily="18" charset="0"/>
                <a:cs typeface="Times New Roman" panose="02020603050405020304" pitchFamily="18" charset="0"/>
              </a:rPr>
              <a:t>docx</a:t>
            </a:r>
            <a:r>
              <a:rPr lang="en-US"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контент якого містить текст для аналізу; та набір необов’язкових параметрів роботи системи: максимальна кількість слів у терміні </a:t>
            </a:r>
            <a:r>
              <a:rPr lang="en-US" dirty="0" smtClean="0">
                <a:latin typeface="Times New Roman" panose="02020603050405020304" pitchFamily="18" charset="0"/>
                <a:cs typeface="Times New Roman" panose="02020603050405020304" pitchFamily="18" charset="0"/>
              </a:rPr>
              <a:t>n </a:t>
            </a:r>
            <a:r>
              <a:rPr lang="uk-UA" dirty="0" smtClean="0">
                <a:latin typeface="Times New Roman" panose="02020603050405020304" pitchFamily="18" charset="0"/>
                <a:cs typeface="Times New Roman" panose="02020603050405020304" pitchFamily="18" charset="0"/>
              </a:rPr>
              <a:t>та параметр щільності ключових термінів у тексті </a:t>
            </a:r>
            <a:r>
              <a:rPr lang="en-US" dirty="0" smtClean="0">
                <a:latin typeface="Times New Roman" panose="02020603050405020304" pitchFamily="18" charset="0"/>
                <a:cs typeface="Times New Roman" panose="02020603050405020304" pitchFamily="18" charset="0"/>
              </a:rPr>
              <a:t>P. </a:t>
            </a:r>
            <a:r>
              <a:rPr lang="uk-UA" dirty="0" smtClean="0">
                <a:latin typeface="Times New Roman" panose="02020603050405020304" pitchFamily="18" charset="0"/>
                <a:cs typeface="Times New Roman" panose="02020603050405020304" pitchFamily="18" charset="0"/>
              </a:rPr>
              <a:t>По замовчуванню використовуються параметри </a:t>
            </a:r>
            <a:r>
              <a:rPr lang="en-US" dirty="0" smtClean="0">
                <a:latin typeface="Times New Roman" panose="02020603050405020304" pitchFamily="18" charset="0"/>
                <a:cs typeface="Times New Roman" panose="02020603050405020304" pitchFamily="18" charset="0"/>
              </a:rPr>
              <a:t>n=5 </a:t>
            </a:r>
            <a:r>
              <a:rPr lang="uk-UA" dirty="0" smtClean="0">
                <a:latin typeface="Times New Roman" panose="02020603050405020304" pitchFamily="18" charset="0"/>
                <a:cs typeface="Times New Roman" panose="02020603050405020304" pitchFamily="18" charset="0"/>
              </a:rPr>
              <a:t>та </a:t>
            </a:r>
            <a:r>
              <a:rPr lang="en-US" dirty="0" smtClean="0">
                <a:latin typeface="Times New Roman" panose="02020603050405020304" pitchFamily="18" charset="0"/>
                <a:cs typeface="Times New Roman" panose="02020603050405020304" pitchFamily="18" charset="0"/>
              </a:rPr>
              <a:t>P=15. </a:t>
            </a:r>
            <a:r>
              <a:rPr lang="uk-UA" dirty="0" smtClean="0">
                <a:latin typeface="Times New Roman" panose="02020603050405020304" pitchFamily="18" charset="0"/>
                <a:cs typeface="Times New Roman" panose="02020603050405020304" pitchFamily="18" charset="0"/>
              </a:rPr>
              <a:t>Вихідними даними інформаційної технології є множина ключових термінів тексту.</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41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latin typeface="Times New Roman" panose="02020603050405020304" pitchFamily="18" charset="0"/>
                <a:cs typeface="Times New Roman" panose="02020603050405020304" pitchFamily="18" charset="0"/>
              </a:rPr>
              <a:t>Суть методу дисперсійного аналізу</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534510"/>
            <a:ext cx="10515600" cy="4824249"/>
          </a:xfrm>
        </p:spPr>
        <p:txBody>
          <a:bodyPr>
            <a:normAutofit fontScale="77500" lnSpcReduction="20000"/>
          </a:bodyPr>
          <a:lstStyle/>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Дисперсійний аналіз, що використовується для пошуку ключових термінів, є статистичним методом оцінки зв'язку між факторними й результативними ознаками в різних групах, відібраний випадковим чином, заснований на визначенні розходжень значень ознак. В основі дисперсійного аналізу лежить аналіз відхилень всіх одиниць досліджуваної сукупності від середнього арифметичного. Як міра відхилень береться дисперсія – середній квадрат відхилень. </a:t>
            </a:r>
          </a:p>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Відхилення, викликані впливом факторної ознаки порівнюються з величиною відхилень, викликаних випадковими обставинами. Якщо відхилення, викликані факторною ознакою, більш істотні, ніж випадкові відхилення, то вважається, що фактор впливає на результуючу ознаку.</a:t>
            </a:r>
          </a:p>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Таким чином, </a:t>
            </a:r>
            <a:r>
              <a:rPr lang="ru-RU" dirty="0" err="1" smtClean="0">
                <a:latin typeface="Times New Roman" panose="02020603050405020304" pitchFamily="18" charset="0"/>
                <a:cs typeface="Times New Roman" panose="02020603050405020304" pitchFamily="18" charset="0"/>
              </a:rPr>
              <a:t>дисперсійна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оцінка</a:t>
            </a:r>
            <a:r>
              <a:rPr lang="ru-RU" dirty="0" smtClean="0">
                <a:latin typeface="Times New Roman" panose="02020603050405020304" pitchFamily="18" charset="0"/>
                <a:cs typeface="Times New Roman" panose="02020603050405020304" pitchFamily="18" charset="0"/>
              </a:rPr>
              <a:t> є </a:t>
            </a:r>
            <a:r>
              <a:rPr lang="ru-RU" dirty="0" err="1" smtClean="0">
                <a:latin typeface="Times New Roman" panose="02020603050405020304" pitchFamily="18" charset="0"/>
                <a:cs typeface="Times New Roman" panose="02020603050405020304" pitchFamily="18" charset="0"/>
              </a:rPr>
              <a:t>оцінкою</a:t>
            </a:r>
            <a:r>
              <a:rPr lang="ru-RU"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дискримінантної</a:t>
            </a:r>
            <a:r>
              <a:rPr lang="uk-UA" dirty="0" smtClean="0">
                <a:latin typeface="Times New Roman" panose="02020603050405020304" pitchFamily="18" charset="0"/>
                <a:cs typeface="Times New Roman" panose="02020603050405020304" pitchFamily="18" charset="0"/>
              </a:rPr>
              <a:t> сили слів й дозволяє відділити із загальної множини широковживаних у тексті слів слова, що розташовані рівномірно.</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01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208690"/>
            <a:ext cx="10515600" cy="4968273"/>
          </a:xfrm>
        </p:spPr>
        <p:txBody>
          <a:bodyPr/>
          <a:lstStyle/>
          <a:p>
            <a:pPr marL="0" indent="457200" algn="just">
              <a:lnSpc>
                <a:spcPct val="100000"/>
              </a:lnSpc>
              <a:spcBef>
                <a:spcPts val="600"/>
              </a:spcBef>
              <a:buNone/>
            </a:pPr>
            <a:r>
              <a:rPr lang="ru-RU" dirty="0" smtClean="0">
                <a:latin typeface="Times New Roman" panose="02020603050405020304" pitchFamily="18" charset="0"/>
                <a:cs typeface="Times New Roman" panose="02020603050405020304" pitchFamily="18" charset="0"/>
              </a:rPr>
              <a:t>На </a:t>
            </a:r>
            <a:r>
              <a:rPr lang="ru-RU" dirty="0" err="1" smtClean="0">
                <a:latin typeface="Times New Roman" panose="02020603050405020304" pitchFamily="18" charset="0"/>
                <a:cs typeface="Times New Roman" panose="02020603050405020304" pitchFamily="18" charset="0"/>
              </a:rPr>
              <a:t>основі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запропонованого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підходу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було</a:t>
            </a:r>
            <a:r>
              <a:rPr lang="ru-RU" dirty="0" smtClean="0">
                <a:latin typeface="Times New Roman" panose="02020603050405020304" pitchFamily="18" charset="0"/>
                <a:cs typeface="Times New Roman" panose="02020603050405020304" pitchFamily="18" charset="0"/>
              </a:rPr>
              <a:t> створено </a:t>
            </a:r>
            <a:r>
              <a:rPr lang="ru-RU" dirty="0" err="1" smtClean="0">
                <a:latin typeface="Times New Roman" panose="02020603050405020304" pitchFamily="18" charset="0"/>
                <a:cs typeface="Times New Roman" panose="02020603050405020304" pitchFamily="18" charset="0"/>
              </a:rPr>
              <a:t>тестову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автоматизовану</a:t>
            </a:r>
            <a:r>
              <a:rPr lang="ru-RU" dirty="0" smtClean="0">
                <a:latin typeface="Times New Roman" panose="02020603050405020304" pitchFamily="18" charset="0"/>
                <a:cs typeface="Times New Roman" panose="02020603050405020304" pitchFamily="18" charset="0"/>
              </a:rPr>
              <a:t> систему рекурсивного </a:t>
            </a:r>
            <a:r>
              <a:rPr lang="ru-RU" dirty="0" err="1" smtClean="0">
                <a:latin typeface="Times New Roman" panose="02020603050405020304" pitchFamily="18" charset="0"/>
                <a:cs typeface="Times New Roman" panose="02020603050405020304" pitchFamily="18" charset="0"/>
              </a:rPr>
              <a:t>семантичного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аналізу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текстів</a:t>
            </a:r>
            <a:r>
              <a:rPr lang="ru-RU" dirty="0" smtClean="0">
                <a:latin typeface="Times New Roman" panose="02020603050405020304" pitchFamily="18" charset="0"/>
                <a:cs typeface="Times New Roman" panose="02020603050405020304" pitchFamily="18" charset="0"/>
              </a:rPr>
              <a:t> шляхом </a:t>
            </a:r>
            <a:r>
              <a:rPr lang="ru-RU" dirty="0" err="1" smtClean="0">
                <a:latin typeface="Times New Roman" panose="02020603050405020304" pitchFamily="18" charset="0"/>
                <a:cs typeface="Times New Roman" panose="02020603050405020304" pitchFamily="18" charset="0"/>
              </a:rPr>
              <a:t>дисперсійного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оцінювання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слів</a:t>
            </a:r>
            <a:r>
              <a:rPr lang="ru-RU" dirty="0" smtClean="0">
                <a:latin typeface="Times New Roman" panose="02020603050405020304" pitchFamily="18" charset="0"/>
                <a:cs typeface="Times New Roman" panose="02020603050405020304" pitchFamily="18" charset="0"/>
              </a:rPr>
              <a:t>, яка </a:t>
            </a:r>
            <a:r>
              <a:rPr lang="ru-RU" dirty="0" err="1" smtClean="0">
                <a:latin typeface="Times New Roman" panose="02020603050405020304" pitchFamily="18" charset="0"/>
                <a:cs typeface="Times New Roman" panose="02020603050405020304" pitchFamily="18" charset="0"/>
              </a:rPr>
              <a:t>продемонструвала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достатньо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високу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ефективність</a:t>
            </a:r>
            <a:r>
              <a:rPr lang="ru-RU" dirty="0" smtClean="0">
                <a:latin typeface="Times New Roman" panose="02020603050405020304" pitchFamily="18" charset="0"/>
                <a:cs typeface="Times New Roman" panose="02020603050405020304" pitchFamily="18" charset="0"/>
              </a:rPr>
              <a:t>, особливо для великих </a:t>
            </a:r>
            <a:r>
              <a:rPr lang="ru-RU" dirty="0" err="1" smtClean="0">
                <a:latin typeface="Times New Roman" panose="02020603050405020304" pitchFamily="18" charset="0"/>
                <a:cs typeface="Times New Roman" panose="02020603050405020304" pitchFamily="18" charset="0"/>
              </a:rPr>
              <a:t>текстів</a:t>
            </a:r>
            <a:r>
              <a:rPr lang="ru-RU" dirty="0" smtClean="0">
                <a:latin typeface="Times New Roman" panose="02020603050405020304" pitchFamily="18" charset="0"/>
                <a:cs typeface="Times New Roman" panose="02020603050405020304" pitchFamily="18" charset="0"/>
              </a:rPr>
              <a:t>. </a:t>
            </a:r>
          </a:p>
          <a:p>
            <a:pPr marL="0" indent="457200" algn="just">
              <a:lnSpc>
                <a:spcPct val="100000"/>
              </a:lnSpc>
              <a:spcBef>
                <a:spcPts val="600"/>
              </a:spcBef>
              <a:buNone/>
            </a:pPr>
            <a:r>
              <a:rPr lang="ru-RU" dirty="0" err="1" smtClean="0">
                <a:latin typeface="Times New Roman" panose="02020603050405020304" pitchFamily="18" charset="0"/>
                <a:cs typeface="Times New Roman" panose="02020603050405020304" pitchFamily="18" charset="0"/>
              </a:rPr>
              <a:t>Розроблена</a:t>
            </a:r>
            <a:r>
              <a:rPr lang="ru-RU" dirty="0" smtClean="0">
                <a:latin typeface="Times New Roman" panose="02020603050405020304" pitchFamily="18" charset="0"/>
                <a:cs typeface="Times New Roman" panose="02020603050405020304" pitchFamily="18" charset="0"/>
              </a:rPr>
              <a:t> система </a:t>
            </a:r>
            <a:r>
              <a:rPr lang="ru-RU" dirty="0" err="1" smtClean="0">
                <a:latin typeface="Times New Roman" panose="02020603050405020304" pitchFamily="18" charset="0"/>
                <a:cs typeface="Times New Roman" panose="02020603050405020304" pitchFamily="18" charset="0"/>
              </a:rPr>
              <a:t>дозволяє</a:t>
            </a:r>
            <a:r>
              <a:rPr lang="ru-RU" dirty="0" smtClean="0">
                <a:latin typeface="Times New Roman" panose="02020603050405020304" pitchFamily="18" charset="0"/>
                <a:cs typeface="Times New Roman" panose="02020603050405020304" pitchFamily="18" charset="0"/>
              </a:rPr>
              <a:t> за </a:t>
            </a:r>
            <a:r>
              <a:rPr lang="ru-RU" dirty="0" err="1" smtClean="0">
                <a:latin typeface="Times New Roman" panose="02020603050405020304" pitchFamily="18" charset="0"/>
                <a:cs typeface="Times New Roman" panose="02020603050405020304" pitchFamily="18" charset="0"/>
              </a:rPr>
              <a:t>вхідними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даними</a:t>
            </a:r>
            <a:r>
              <a:rPr lang="ru-RU" dirty="0" smtClean="0">
                <a:latin typeface="Times New Roman" panose="02020603050405020304" pitchFamily="18" charset="0"/>
                <a:cs typeface="Times New Roman" panose="02020603050405020304" pitchFamily="18" charset="0"/>
              </a:rPr>
              <a:t> у </a:t>
            </a:r>
            <a:r>
              <a:rPr lang="ru-RU" dirty="0" err="1" smtClean="0">
                <a:latin typeface="Times New Roman" panose="02020603050405020304" pitchFamily="18" charset="0"/>
                <a:cs typeface="Times New Roman" panose="02020603050405020304" pitchFamily="18" charset="0"/>
              </a:rPr>
              <a:t>вигляді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завантаженого</a:t>
            </a:r>
            <a:r>
              <a:rPr lang="ru-RU" dirty="0" smtClean="0">
                <a:latin typeface="Times New Roman" panose="02020603050405020304" pitchFamily="18" charset="0"/>
                <a:cs typeface="Times New Roman" panose="02020603050405020304" pitchFamily="18" charset="0"/>
              </a:rPr>
              <a:t> файлу цифрового документу з </a:t>
            </a:r>
            <a:r>
              <a:rPr lang="ru-RU" dirty="0" err="1" smtClean="0">
                <a:latin typeface="Times New Roman" panose="02020603050405020304" pitchFamily="18" charset="0"/>
                <a:cs typeface="Times New Roman" panose="02020603050405020304" pitchFamily="18" charset="0"/>
              </a:rPr>
              <a:t>розширенням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docx</a:t>
            </a:r>
            <a:r>
              <a:rPr lang="ru-RU" dirty="0" smtClean="0">
                <a:latin typeface="Times New Roman" panose="02020603050405020304" pitchFamily="18" charset="0"/>
                <a:cs typeface="Times New Roman" panose="02020603050405020304" pitchFamily="18" charset="0"/>
              </a:rPr>
              <a:t>, контент </a:t>
            </a:r>
            <a:r>
              <a:rPr lang="ru-RU" dirty="0" err="1" smtClean="0">
                <a:latin typeface="Times New Roman" panose="02020603050405020304" pitchFamily="18" charset="0"/>
                <a:cs typeface="Times New Roman" panose="02020603050405020304" pitchFamily="18" charset="0"/>
              </a:rPr>
              <a:t>якого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містить</a:t>
            </a:r>
            <a:r>
              <a:rPr lang="ru-RU" dirty="0" smtClean="0">
                <a:latin typeface="Times New Roman" panose="02020603050405020304" pitchFamily="18" charset="0"/>
                <a:cs typeface="Times New Roman" panose="02020603050405020304" pitchFamily="18" charset="0"/>
              </a:rPr>
              <a:t> текст для </a:t>
            </a:r>
            <a:r>
              <a:rPr lang="ru-RU" dirty="0" err="1" smtClean="0">
                <a:latin typeface="Times New Roman" panose="02020603050405020304" pitchFamily="18" charset="0"/>
                <a:cs typeface="Times New Roman" panose="02020603050405020304" pitchFamily="18" charset="0"/>
              </a:rPr>
              <a:t>аналізу</a:t>
            </a:r>
            <a:r>
              <a:rPr lang="ru-RU" dirty="0" smtClean="0">
                <a:latin typeface="Times New Roman" panose="02020603050405020304" pitchFamily="18" charset="0"/>
                <a:cs typeface="Times New Roman" panose="02020603050405020304" pitchFamily="18" charset="0"/>
              </a:rPr>
              <a:t> та набору </a:t>
            </a:r>
            <a:r>
              <a:rPr lang="ru-RU" dirty="0" err="1" smtClean="0">
                <a:latin typeface="Times New Roman" panose="02020603050405020304" pitchFamily="18" charset="0"/>
                <a:cs typeface="Times New Roman" panose="02020603050405020304" pitchFamily="18" charset="0"/>
              </a:rPr>
              <a:t>параметрів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роботи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системи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одержати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множину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ключових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термінів</a:t>
            </a:r>
            <a:r>
              <a:rPr lang="ru-RU" dirty="0" smtClean="0">
                <a:latin typeface="Times New Roman" panose="02020603050405020304" pitchFamily="18" charset="0"/>
                <a:cs typeface="Times New Roman" panose="02020603050405020304" pitchFamily="18" charset="0"/>
              </a:rPr>
              <a:t> тексту</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039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46929"/>
          </a:xfrm>
        </p:spPr>
        <p:txBody>
          <a:bodyPr>
            <a:normAutofit fontScale="90000"/>
          </a:bodyPr>
          <a:lstStyle/>
          <a:p>
            <a:pPr algn="ctr"/>
            <a:r>
              <a:rPr lang="uk-UA" b="1" dirty="0" smtClean="0"/>
              <a:t/>
            </a:r>
            <a:br>
              <a:rPr lang="uk-UA" b="1" dirty="0" smtClean="0"/>
            </a:br>
            <a:r>
              <a:rPr lang="uk-UA" sz="4000" b="1" dirty="0" smtClean="0">
                <a:latin typeface="Times New Roman" panose="02020603050405020304" pitchFamily="18" charset="0"/>
                <a:cs typeface="Times New Roman" panose="02020603050405020304" pitchFamily="18" charset="0"/>
              </a:rPr>
              <a:t>Обсяг текстів</a:t>
            </a:r>
            <a:r>
              <a:rPr lang="uk-UA" sz="4000" b="1" dirty="0">
                <a:latin typeface="Times New Roman" panose="02020603050405020304" pitchFamily="18" charset="0"/>
                <a:cs typeface="Times New Roman" panose="02020603050405020304" pitchFamily="18" charset="0"/>
              </a:rPr>
              <a:t/>
            </a:r>
            <a:br>
              <a:rPr lang="uk-UA" sz="4000" b="1" dirty="0">
                <a:latin typeface="Times New Roman" panose="02020603050405020304" pitchFamily="18" charset="0"/>
                <a:cs typeface="Times New Roman" panose="02020603050405020304" pitchFamily="18" charset="0"/>
              </a:rPr>
            </a:br>
            <a:endParaRPr lang="uk-UA"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6127" y="1198485"/>
            <a:ext cx="10927673" cy="4978478"/>
          </a:xfrm>
        </p:spPr>
        <p:txBody>
          <a:bodyPr>
            <a:normAutofit/>
          </a:bodyPr>
          <a:lstStyle/>
          <a:p>
            <a:pPr marL="0" indent="457200" algn="just">
              <a:lnSpc>
                <a:spcPct val="100000"/>
              </a:lnSpc>
              <a:spcBef>
                <a:spcPts val="0"/>
              </a:spcBef>
              <a:buNone/>
            </a:pPr>
            <a:r>
              <a:rPr lang="ru-RU" sz="1800" dirty="0">
                <a:latin typeface="Times New Roman" panose="02020603050405020304" pitchFamily="18" charset="0"/>
                <a:cs typeface="Times New Roman" panose="02020603050405020304" pitchFamily="18" charset="0"/>
              </a:rPr>
              <a:t>Перше, </a:t>
            </a:r>
            <a:r>
              <a:rPr lang="ru-RU" sz="1800" dirty="0" err="1">
                <a:latin typeface="Times New Roman" panose="02020603050405020304" pitchFamily="18" charset="0"/>
                <a:cs typeface="Times New Roman" panose="02020603050405020304" pitchFamily="18" charset="0"/>
              </a:rPr>
              <a:t>що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слід</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з’ясувати</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обсяг</a:t>
            </a:r>
            <a:r>
              <a:rPr lang="ru-RU" sz="1800" dirty="0">
                <a:latin typeface="Times New Roman" panose="02020603050405020304" pitchFamily="18" charset="0"/>
                <a:cs typeface="Times New Roman" panose="02020603050405020304" pitchFamily="18" charset="0"/>
              </a:rPr>
              <a:t> тексту. </a:t>
            </a:r>
            <a:r>
              <a:rPr lang="ru-RU" sz="1800" dirty="0" err="1">
                <a:latin typeface="Times New Roman" panose="02020603050405020304" pitchFamily="18" charset="0"/>
                <a:cs typeface="Times New Roman" panose="02020603050405020304" pitchFamily="18" charset="0"/>
              </a:rPr>
              <a:t>Звичайно</a:t>
            </a:r>
            <a:r>
              <a:rPr lang="ru-RU" sz="1800" dirty="0">
                <a:latin typeface="Times New Roman" panose="02020603050405020304" pitchFamily="18" charset="0"/>
                <a:cs typeface="Times New Roman" panose="02020603050405020304" pitchFamily="18" charset="0"/>
              </a:rPr>
              <a:t> ж, у першу </a:t>
            </a:r>
            <a:r>
              <a:rPr lang="ru-RU" sz="1800" dirty="0" err="1">
                <a:latin typeface="Times New Roman" panose="02020603050405020304" pitchFamily="18" charset="0"/>
                <a:cs typeface="Times New Roman" panose="02020603050405020304" pitchFamily="18" charset="0"/>
              </a:rPr>
              <a:t>чергу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обумовлено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вимогами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замовника</a:t>
            </a:r>
            <a:r>
              <a:rPr lang="ru-RU" sz="1800" dirty="0">
                <a:latin typeface="Times New Roman" panose="02020603050405020304" pitchFamily="18" charset="0"/>
                <a:cs typeface="Times New Roman" panose="02020603050405020304" pitchFamily="18" charset="0"/>
              </a:rPr>
              <a:t>. У ТЗ </a:t>
            </a:r>
            <a:r>
              <a:rPr lang="ru-RU" sz="1800" dirty="0" err="1">
                <a:latin typeface="Times New Roman" panose="02020603050405020304" pitchFamily="18" charset="0"/>
                <a:cs typeface="Times New Roman" panose="02020603050405020304" pitchFamily="18" charset="0"/>
              </a:rPr>
              <a:t>обов’язково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вказано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який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обсяг</a:t>
            </a:r>
            <a:r>
              <a:rPr lang="ru-RU" sz="1800" dirty="0">
                <a:latin typeface="Times New Roman" panose="02020603050405020304" pitchFamily="18" charset="0"/>
                <a:cs typeface="Times New Roman" panose="02020603050405020304" pitchFamily="18" charset="0"/>
              </a:rPr>
              <a:t> тексту в символах з </a:t>
            </a:r>
            <a:r>
              <a:rPr lang="ru-RU" sz="1800" dirty="0" err="1">
                <a:latin typeface="Times New Roman" panose="02020603050405020304" pitchFamily="18" charset="0"/>
                <a:cs typeface="Times New Roman" panose="02020603050405020304" pitchFamily="18" charset="0"/>
              </a:rPr>
              <a:t>проміжками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або</a:t>
            </a:r>
            <a:r>
              <a:rPr lang="ru-RU" sz="1800" dirty="0">
                <a:latin typeface="Times New Roman" panose="02020603050405020304" pitchFamily="18" charset="0"/>
                <a:cs typeface="Times New Roman" panose="02020603050405020304" pitchFamily="18" charset="0"/>
              </a:rPr>
              <a:t> без них повинен бути в </a:t>
            </a:r>
            <a:r>
              <a:rPr lang="ru-RU" sz="1800" dirty="0" err="1">
                <a:latin typeface="Times New Roman" panose="02020603050405020304" pitchFamily="18" charset="0"/>
                <a:cs typeface="Times New Roman" panose="02020603050405020304" pitchFamily="18" charset="0"/>
              </a:rPr>
              <a:t>підсумку</a:t>
            </a:r>
            <a:r>
              <a:rPr lang="ru-RU" sz="1800" dirty="0" smtClean="0">
                <a:latin typeface="Times New Roman" panose="02020603050405020304" pitchFamily="18" charset="0"/>
                <a:cs typeface="Times New Roman" panose="02020603050405020304" pitchFamily="18" charset="0"/>
              </a:rPr>
              <a:t>.</a:t>
            </a:r>
          </a:p>
          <a:p>
            <a:pPr marL="0" indent="457200" algn="just">
              <a:lnSpc>
                <a:spcPct val="100000"/>
              </a:lnSpc>
              <a:spcBef>
                <a:spcPts val="0"/>
              </a:spcBef>
              <a:buNone/>
            </a:pPr>
            <a:endParaRPr lang="ru-RU" sz="1800" dirty="0" smtClean="0">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r>
              <a:rPr lang="uk-UA" sz="1800" dirty="0">
                <a:latin typeface="Times New Roman" panose="02020603050405020304" pitchFamily="18" charset="0"/>
                <a:cs typeface="Times New Roman" panose="02020603050405020304" pitchFamily="18" charset="0"/>
              </a:rPr>
              <a:t>Друга причина: </a:t>
            </a:r>
            <a:r>
              <a:rPr lang="ru-RU" sz="1800" dirty="0" err="1" smtClean="0">
                <a:latin typeface="Times New Roman" panose="02020603050405020304" pitchFamily="18" charset="0"/>
                <a:cs typeface="Times New Roman" panose="02020603050405020304" pitchFamily="18" charset="0"/>
              </a:rPr>
              <a:t>сьогодні</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a:t>
            </a:r>
            <a:r>
              <a:rPr lang="ru-RU" sz="1800" dirty="0" err="1">
                <a:latin typeface="Times New Roman" panose="02020603050405020304" pitchFamily="18" charset="0"/>
                <a:cs typeface="Times New Roman" panose="02020603050405020304" pitchFamily="18" charset="0"/>
              </a:rPr>
              <a:t>тренді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експертні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матеріали</a:t>
            </a:r>
            <a:r>
              <a:rPr lang="ru-RU" sz="1800" dirty="0">
                <a:latin typeface="Times New Roman" panose="02020603050405020304" pitchFamily="18" charset="0"/>
                <a:cs typeface="Times New Roman" panose="02020603050405020304" pitchFamily="18" charset="0"/>
              </a:rPr>
              <a:t> на 5 000–8 000 і </a:t>
            </a:r>
            <a:r>
              <a:rPr lang="ru-RU" sz="1800" dirty="0" err="1">
                <a:latin typeface="Times New Roman" panose="02020603050405020304" pitchFamily="18" charset="0"/>
                <a:cs typeface="Times New Roman" panose="02020603050405020304" pitchFamily="18" charset="0"/>
              </a:rPr>
              <a:t>більше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збп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Такі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тексти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ранжуються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найкраще</a:t>
            </a:r>
            <a:r>
              <a:rPr lang="ru-RU" sz="1800" dirty="0">
                <a:latin typeface="Times New Roman" panose="02020603050405020304" pitchFamily="18" charset="0"/>
                <a:cs typeface="Times New Roman" panose="02020603050405020304" pitchFamily="18" charset="0"/>
              </a:rPr>
              <a:t>. Одна з умов — </a:t>
            </a:r>
            <a:r>
              <a:rPr lang="ru-RU" sz="1800" dirty="0" err="1">
                <a:latin typeface="Times New Roman" panose="02020603050405020304" pitchFamily="18" charset="0"/>
                <a:cs typeface="Times New Roman" panose="02020603050405020304" pitchFamily="18" charset="0"/>
              </a:rPr>
              <a:t>мінімальний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вміст</a:t>
            </a:r>
            <a:r>
              <a:rPr lang="ru-RU" sz="1800" dirty="0">
                <a:latin typeface="Times New Roman" panose="02020603050405020304" pitchFamily="18" charset="0"/>
                <a:cs typeface="Times New Roman" panose="02020603050405020304" pitchFamily="18" charset="0"/>
              </a:rPr>
              <a:t> води. </a:t>
            </a:r>
            <a:r>
              <a:rPr lang="ru-RU" sz="1800" dirty="0" err="1">
                <a:latin typeface="Times New Roman" panose="02020603050405020304" pitchFamily="18" charset="0"/>
                <a:cs typeface="Times New Roman" panose="02020603050405020304" pitchFamily="18" charset="0"/>
              </a:rPr>
              <a:t>Якщо</a:t>
            </a:r>
            <a:r>
              <a:rPr lang="ru-RU" sz="1800" dirty="0">
                <a:latin typeface="Times New Roman" panose="02020603050405020304" pitchFamily="18" charset="0"/>
                <a:cs typeface="Times New Roman" panose="02020603050405020304" pitchFamily="18" charset="0"/>
              </a:rPr>
              <a:t> 10 000 </a:t>
            </a:r>
            <a:r>
              <a:rPr lang="ru-RU" sz="1800" dirty="0" err="1">
                <a:latin typeface="Times New Roman" panose="02020603050405020304" pitchFamily="18" charset="0"/>
                <a:cs typeface="Times New Roman" panose="02020603050405020304" pitchFamily="18" charset="0"/>
              </a:rPr>
              <a:t>символів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переливати</a:t>
            </a:r>
            <a:r>
              <a:rPr lang="ru-RU" sz="1800" dirty="0">
                <a:latin typeface="Times New Roman" panose="02020603050405020304" pitchFamily="18" charset="0"/>
                <a:cs typeface="Times New Roman" panose="02020603050405020304" pitchFamily="18" charset="0"/>
              </a:rPr>
              <a:t> з </a:t>
            </a:r>
            <a:r>
              <a:rPr lang="ru-RU" sz="1800" dirty="0" err="1">
                <a:latin typeface="Times New Roman" panose="02020603050405020304" pitchFamily="18" charset="0"/>
                <a:cs typeface="Times New Roman" panose="02020603050405020304" pitchFamily="18" charset="0"/>
              </a:rPr>
              <a:t>пусте</a:t>
            </a:r>
            <a:r>
              <a:rPr lang="ru-RU" sz="1800" dirty="0">
                <a:latin typeface="Times New Roman" panose="02020603050405020304" pitchFamily="18" charset="0"/>
                <a:cs typeface="Times New Roman" panose="02020603050405020304" pitchFamily="18" charset="0"/>
              </a:rPr>
              <a:t> в </a:t>
            </a:r>
            <a:r>
              <a:rPr lang="ru-RU" sz="1800" dirty="0" err="1">
                <a:latin typeface="Times New Roman" panose="02020603050405020304" pitchFamily="18" charset="0"/>
                <a:cs typeface="Times New Roman" panose="02020603050405020304" pitchFamily="18" charset="0"/>
              </a:rPr>
              <a:t>порожнє</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зловживати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ключовими</a:t>
            </a:r>
            <a:r>
              <a:rPr lang="ru-RU" sz="1800" dirty="0">
                <a:latin typeface="Times New Roman" panose="02020603050405020304" pitchFamily="18" charset="0"/>
                <a:cs typeface="Times New Roman" panose="02020603050405020304" pitchFamily="18" charset="0"/>
              </a:rPr>
              <a:t> словами </a:t>
            </a:r>
            <a:r>
              <a:rPr lang="ru-RU" sz="1800" dirty="0" err="1">
                <a:latin typeface="Times New Roman" panose="02020603050405020304" pitchFamily="18" charset="0"/>
                <a:cs typeface="Times New Roman" panose="02020603050405020304" pitchFamily="18" charset="0"/>
              </a:rPr>
              <a:t>або</a:t>
            </a:r>
            <a:r>
              <a:rPr lang="ru-RU" sz="1800" dirty="0">
                <a:latin typeface="Times New Roman" panose="02020603050405020304" pitchFamily="18" charset="0"/>
                <a:cs typeface="Times New Roman" panose="02020603050405020304" pitchFamily="18" charset="0"/>
              </a:rPr>
              <a:t> просто </a:t>
            </a:r>
            <a:r>
              <a:rPr lang="ru-RU" sz="1800" dirty="0" err="1">
                <a:latin typeface="Times New Roman" panose="02020603050405020304" pitchFamily="18" charset="0"/>
                <a:cs typeface="Times New Roman" panose="02020603050405020304" pitchFamily="18" charset="0"/>
              </a:rPr>
              <a:t>поцупити</a:t>
            </a:r>
            <a:r>
              <a:rPr lang="ru-RU" sz="1800" dirty="0">
                <a:latin typeface="Times New Roman" panose="02020603050405020304" pitchFamily="18" charset="0"/>
                <a:cs typeface="Times New Roman" panose="02020603050405020304" pitchFamily="18" charset="0"/>
              </a:rPr>
              <a:t> чужий </a:t>
            </a:r>
            <a:r>
              <a:rPr lang="ru-RU" sz="1800" dirty="0" err="1">
                <a:latin typeface="Times New Roman" panose="02020603050405020304" pitchFamily="18" charset="0"/>
                <a:cs typeface="Times New Roman" panose="02020603050405020304" pitchFamily="18" charset="0"/>
              </a:rPr>
              <a:t>матеріал</a:t>
            </a:r>
            <a:r>
              <a:rPr lang="ru-RU" sz="1800" dirty="0">
                <a:latin typeface="Times New Roman" panose="02020603050405020304" pitchFamily="18" charset="0"/>
                <a:cs typeface="Times New Roman" panose="02020603050405020304" pitchFamily="18" charset="0"/>
              </a:rPr>
              <a:t>, то </a:t>
            </a:r>
            <a:r>
              <a:rPr lang="ru-RU" sz="1800" dirty="0" err="1">
                <a:latin typeface="Times New Roman" panose="02020603050405020304" pitchFamily="18" charset="0"/>
                <a:cs typeface="Times New Roman" panose="02020603050405020304" pitchFamily="18" charset="0"/>
              </a:rPr>
              <a:t>така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стаття</a:t>
            </a:r>
            <a:r>
              <a:rPr lang="ru-RU" sz="1800" dirty="0">
                <a:latin typeface="Times New Roman" panose="02020603050405020304" pitchFamily="18" charset="0"/>
                <a:cs typeface="Times New Roman" panose="02020603050405020304" pitchFamily="18" charset="0"/>
              </a:rPr>
              <a:t> не </a:t>
            </a:r>
            <a:r>
              <a:rPr lang="ru-RU" sz="1800" dirty="0" err="1">
                <a:latin typeface="Times New Roman" panose="02020603050405020304" pitchFamily="18" charset="0"/>
                <a:cs typeface="Times New Roman" panose="02020603050405020304" pitchFamily="18" charset="0"/>
              </a:rPr>
              <a:t>тільки</a:t>
            </a:r>
            <a:r>
              <a:rPr lang="ru-RU" sz="1800" dirty="0">
                <a:latin typeface="Times New Roman" panose="02020603050405020304" pitchFamily="18" charset="0"/>
                <a:cs typeface="Times New Roman" panose="02020603050405020304" pitchFamily="18" charset="0"/>
              </a:rPr>
              <a:t> не </a:t>
            </a:r>
            <a:r>
              <a:rPr lang="ru-RU" sz="1800" dirty="0" err="1">
                <a:latin typeface="Times New Roman" panose="02020603050405020304" pitchFamily="18" charset="0"/>
                <a:cs typeface="Times New Roman" panose="02020603050405020304" pitchFamily="18" charset="0"/>
              </a:rPr>
              <a:t>принесе</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результату </a:t>
            </a:r>
            <a:r>
              <a:rPr lang="ru-RU" sz="1800" dirty="0">
                <a:latin typeface="Times New Roman" panose="02020603050405020304" pitchFamily="18" charset="0"/>
                <a:cs typeface="Times New Roman" panose="02020603050405020304" pitchFamily="18" charset="0"/>
              </a:rPr>
              <a:t>, а </a:t>
            </a:r>
            <a:r>
              <a:rPr lang="ru-RU" sz="1800" dirty="0" err="1">
                <a:latin typeface="Times New Roman" panose="02020603050405020304" pitchFamily="18" charset="0"/>
                <a:cs typeface="Times New Roman" panose="02020603050405020304" pitchFamily="18" charset="0"/>
              </a:rPr>
              <a:t>може</a:t>
            </a:r>
            <a:r>
              <a:rPr lang="ru-RU" sz="1800" dirty="0">
                <a:latin typeface="Times New Roman" panose="02020603050405020304" pitchFamily="18" charset="0"/>
                <a:cs typeface="Times New Roman" panose="02020603050405020304" pitchFamily="18" charset="0"/>
              </a:rPr>
              <a:t> й стати причиною </a:t>
            </a:r>
            <a:r>
              <a:rPr lang="ru-RU" sz="1800" dirty="0" err="1">
                <a:latin typeface="Times New Roman" panose="02020603050405020304" pitchFamily="18" charset="0"/>
                <a:cs typeface="Times New Roman" panose="02020603050405020304" pitchFamily="18" charset="0"/>
              </a:rPr>
              <a:t>попадання</a:t>
            </a:r>
            <a:r>
              <a:rPr lang="ru-RU" sz="1800" dirty="0">
                <a:latin typeface="Times New Roman" panose="02020603050405020304" pitchFamily="18" charset="0"/>
                <a:cs typeface="Times New Roman" panose="02020603050405020304" pitchFamily="18" charset="0"/>
              </a:rPr>
              <a:t> сайту </a:t>
            </a:r>
            <a:r>
              <a:rPr lang="ru-RU" sz="1800" dirty="0" err="1">
                <a:latin typeface="Times New Roman" panose="02020603050405020304" pitchFamily="18" charset="0"/>
                <a:cs typeface="Times New Roman" panose="02020603050405020304" pitchFamily="18" charset="0"/>
              </a:rPr>
              <a:t>під</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фільтр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пошукових</a:t>
            </a:r>
            <a:r>
              <a:rPr lang="ru-RU" sz="1800" dirty="0">
                <a:latin typeface="Times New Roman" panose="02020603050405020304" pitchFamily="18" charset="0"/>
                <a:cs typeface="Times New Roman" panose="02020603050405020304" pitchFamily="18" charset="0"/>
              </a:rPr>
              <a:t> систем</a:t>
            </a:r>
            <a:r>
              <a:rPr lang="ru-RU" sz="1800" dirty="0" smtClean="0">
                <a:latin typeface="Times New Roman" panose="02020603050405020304" pitchFamily="18" charset="0"/>
                <a:cs typeface="Times New Roman" panose="02020603050405020304" pitchFamily="18" charset="0"/>
              </a:rPr>
              <a:t>.</a:t>
            </a:r>
          </a:p>
          <a:p>
            <a:pPr marL="0" indent="457200" algn="just">
              <a:lnSpc>
                <a:spcPct val="100000"/>
              </a:lnSpc>
              <a:spcBef>
                <a:spcPts val="0"/>
              </a:spcBef>
              <a:buNone/>
            </a:pPr>
            <a:endParaRPr lang="uk-UA" sz="1800" dirty="0">
              <a:latin typeface="Times New Roman" panose="02020603050405020304" pitchFamily="18" charset="0"/>
              <a:cs typeface="Times New Roman" panose="02020603050405020304" pitchFamily="18" charset="0"/>
            </a:endParaRPr>
          </a:p>
          <a:p>
            <a:pPr indent="457200" algn="just">
              <a:lnSpc>
                <a:spcPct val="100000"/>
              </a:lnSpc>
              <a:spcBef>
                <a:spcPts val="0"/>
              </a:spcBef>
            </a:pPr>
            <a:r>
              <a:rPr lang="uk-UA" sz="1800" b="1" dirty="0" smtClean="0">
                <a:latin typeface="Times New Roman" panose="02020603050405020304" pitchFamily="18" charset="0"/>
                <a:cs typeface="Times New Roman" panose="02020603050405020304" pitchFamily="18" charset="0"/>
              </a:rPr>
              <a:t>Елементарний </a:t>
            </a:r>
            <a:r>
              <a:rPr lang="uk-UA" sz="1800" b="1" dirty="0">
                <a:latin typeface="Times New Roman" panose="02020603050405020304" pitchFamily="18" charset="0"/>
                <a:cs typeface="Times New Roman" panose="02020603050405020304" pitchFamily="18" charset="0"/>
              </a:rPr>
              <a:t>спосіб</a:t>
            </a:r>
            <a:r>
              <a:rPr lang="uk-UA" sz="1800" dirty="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Скористатися можливостями </a:t>
            </a:r>
            <a:r>
              <a:rPr lang="de-DE" sz="1800" dirty="0">
                <a:latin typeface="Times New Roman" panose="02020603050405020304" pitchFamily="18" charset="0"/>
                <a:cs typeface="Times New Roman" panose="02020603050405020304" pitchFamily="18" charset="0"/>
              </a:rPr>
              <a:t>Word</a:t>
            </a:r>
            <a:r>
              <a:rPr lang="de-DE" sz="1800" dirty="0" smtClean="0">
                <a:latin typeface="Times New Roman" panose="02020603050405020304" pitchFamily="18" charset="0"/>
                <a:cs typeface="Times New Roman" panose="02020603050405020304" pitchFamily="18" charset="0"/>
              </a:rPr>
              <a:t>.</a:t>
            </a:r>
            <a:r>
              <a:rPr lang="uk-UA" sz="1800" dirty="0" smtClean="0">
                <a:latin typeface="Times New Roman" panose="02020603050405020304" pitchFamily="18" charset="0"/>
                <a:cs typeface="Times New Roman" panose="02020603050405020304" pitchFamily="18" charset="0"/>
              </a:rPr>
              <a:t>  Якщо </a:t>
            </a:r>
            <a:r>
              <a:rPr lang="uk-UA" sz="1800" dirty="0">
                <a:latin typeface="Times New Roman" panose="02020603050405020304" pitchFamily="18" charset="0"/>
                <a:cs typeface="Times New Roman" panose="02020603050405020304" pitchFamily="18" charset="0"/>
              </a:rPr>
              <a:t>ви працюєте в </a:t>
            </a:r>
            <a:r>
              <a:rPr lang="de-DE" sz="1800" dirty="0">
                <a:latin typeface="Times New Roman" panose="02020603050405020304" pitchFamily="18" charset="0"/>
                <a:cs typeface="Times New Roman" panose="02020603050405020304" pitchFamily="18" charset="0"/>
              </a:rPr>
              <a:t>Google </a:t>
            </a:r>
            <a:r>
              <a:rPr lang="de-DE" sz="1800" dirty="0" err="1">
                <a:latin typeface="Times New Roman" panose="02020603050405020304" pitchFamily="18" charset="0"/>
                <a:cs typeface="Times New Roman" panose="02020603050405020304" pitchFamily="18" charset="0"/>
              </a:rPr>
              <a:t>Docs</a:t>
            </a:r>
            <a:r>
              <a:rPr lang="de-DE" sz="1800"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там також доступна ця функція. Перейдіть до тексту, потім у меню документа виберіть розділ «Інструменти», натисніть «Статистика». Перед вами з’явиться вікно з кількістю сторінок у документі, слів, знаків з урахуванням пробілів та без. Внизу вікна можна поставити галочку і статистику буде видно у нижньому лівому кутку протягом усього часу роботи з файлом</a:t>
            </a:r>
            <a:r>
              <a:rPr lang="uk-UA" sz="1800" dirty="0" smtClean="0">
                <a:latin typeface="Times New Roman" panose="02020603050405020304" pitchFamily="18" charset="0"/>
                <a:cs typeface="Times New Roman" panose="02020603050405020304" pitchFamily="18" charset="0"/>
              </a:rPr>
              <a:t>.</a:t>
            </a:r>
          </a:p>
          <a:p>
            <a:pPr indent="457200" algn="just">
              <a:lnSpc>
                <a:spcPct val="100000"/>
              </a:lnSpc>
              <a:spcBef>
                <a:spcPts val="0"/>
              </a:spcBef>
            </a:pPr>
            <a:r>
              <a:rPr lang="uk-UA" sz="1800" b="1" dirty="0" smtClean="0">
                <a:latin typeface="Times New Roman" panose="02020603050405020304" pitchFamily="18" charset="0"/>
                <a:cs typeface="Times New Roman" panose="02020603050405020304" pitchFamily="18" charset="0"/>
              </a:rPr>
              <a:t>Онлайн-перевірка</a:t>
            </a:r>
            <a:r>
              <a:rPr lang="uk-UA" sz="1800" b="1" dirty="0">
                <a:latin typeface="Times New Roman" panose="02020603050405020304" pitchFamily="18" charset="0"/>
                <a:cs typeface="Times New Roman" panose="02020603050405020304" pitchFamily="18" charset="0"/>
              </a:rPr>
              <a:t>.</a:t>
            </a:r>
            <a:r>
              <a:rPr lang="uk-UA" sz="1800" dirty="0">
                <a:latin typeface="Times New Roman" panose="02020603050405020304" pitchFamily="18" charset="0"/>
                <a:cs typeface="Times New Roman" panose="02020603050405020304" pitchFamily="18" charset="0"/>
              </a:rPr>
              <a:t> У будь-якому сервісі для перевірки унікальності тексту передбачена можливість з’ясувати обсяг статті (наприклад, </a:t>
            </a:r>
            <a:r>
              <a:rPr lang="de-DE" sz="1800" dirty="0" err="1">
                <a:latin typeface="Times New Roman" panose="02020603050405020304" pitchFamily="18" charset="0"/>
                <a:cs typeface="Times New Roman" panose="02020603050405020304" pitchFamily="18" charset="0"/>
              </a:rPr>
              <a:t>Istio</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Miratext</a:t>
            </a:r>
            <a:r>
              <a:rPr lang="de-DE" sz="1800" dirty="0">
                <a:latin typeface="Times New Roman" panose="02020603050405020304" pitchFamily="18" charset="0"/>
                <a:cs typeface="Times New Roman" panose="02020603050405020304" pitchFamily="18" charset="0"/>
              </a:rPr>
              <a:t>, </a:t>
            </a:r>
            <a:r>
              <a:rPr lang="uk-UA" sz="1800" dirty="0" err="1" smtClean="0">
                <a:latin typeface="Times New Roman" panose="02020603050405020304" pitchFamily="18" charset="0"/>
                <a:cs typeface="Times New Roman" panose="02020603050405020304" pitchFamily="18" charset="0"/>
              </a:rPr>
              <a:t>Адвего</a:t>
            </a:r>
            <a:r>
              <a:rPr lang="de-DE" sz="1800" dirty="0" smtClean="0">
                <a:latin typeface="Times New Roman" panose="02020603050405020304" pitchFamily="18" charset="0"/>
                <a:cs typeface="Times New Roman" panose="02020603050405020304" pitchFamily="18" charset="0"/>
              </a:rPr>
              <a:t>). </a:t>
            </a: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40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1419"/>
          </a:xfrm>
        </p:spPr>
        <p:txBody>
          <a:bodyPr>
            <a:normAutofit fontScale="90000"/>
          </a:bodyPr>
          <a:lstStyle/>
          <a:p>
            <a:pPr algn="ctr"/>
            <a:r>
              <a:rPr lang="uk-UA" sz="3600" b="1" dirty="0" smtClean="0">
                <a:latin typeface="Times New Roman" panose="02020603050405020304" pitchFamily="18" charset="0"/>
                <a:cs typeface="Times New Roman" panose="02020603050405020304" pitchFamily="18" charset="0"/>
              </a:rPr>
              <a:t/>
            </a:r>
            <a:br>
              <a:rPr lang="uk-UA" sz="3600" b="1" dirty="0" smtClean="0">
                <a:latin typeface="Times New Roman" panose="02020603050405020304" pitchFamily="18" charset="0"/>
                <a:cs typeface="Times New Roman" panose="02020603050405020304" pitchFamily="18" charset="0"/>
              </a:rPr>
            </a:br>
            <a:r>
              <a:rPr lang="uk-UA" sz="3600" b="1" dirty="0" smtClean="0">
                <a:latin typeface="Times New Roman" panose="02020603050405020304" pitchFamily="18" charset="0"/>
                <a:cs typeface="Times New Roman" panose="02020603050405020304" pitchFamily="18" charset="0"/>
              </a:rPr>
              <a:t>Унікальність </a:t>
            </a:r>
            <a:r>
              <a:rPr lang="uk-UA" sz="3600" b="1" dirty="0">
                <a:latin typeface="Times New Roman" panose="02020603050405020304" pitchFamily="18" charset="0"/>
                <a:cs typeface="Times New Roman" panose="02020603050405020304" pitchFamily="18" charset="0"/>
              </a:rPr>
              <a:t>статті</a:t>
            </a:r>
            <a:r>
              <a:rPr lang="uk-UA" b="1" dirty="0"/>
              <a:t/>
            </a:r>
            <a:br>
              <a:rPr lang="uk-UA" b="1" dirty="0"/>
            </a:br>
            <a:endParaRPr lang="uk-UA" dirty="0"/>
          </a:p>
        </p:txBody>
      </p:sp>
      <p:sp>
        <p:nvSpPr>
          <p:cNvPr id="3" name="Объект 2"/>
          <p:cNvSpPr>
            <a:spLocks noGrp="1"/>
          </p:cNvSpPr>
          <p:nvPr>
            <p:ph idx="1"/>
          </p:nvPr>
        </p:nvSpPr>
        <p:spPr>
          <a:xfrm>
            <a:off x="838200" y="976544"/>
            <a:ext cx="10515600" cy="5200419"/>
          </a:xfrm>
        </p:spPr>
        <p:txBody>
          <a:bodyPr>
            <a:normAutofit fontScale="70000" lnSpcReduction="20000"/>
          </a:bodyPr>
          <a:lstStyle/>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У</a:t>
            </a:r>
            <a:r>
              <a:rPr lang="uk-UA" dirty="0" smtClean="0">
                <a:latin typeface="Times New Roman" panose="02020603050405020304" pitchFamily="18" charset="0"/>
                <a:cs typeface="Times New Roman" panose="02020603050405020304" pitchFamily="18" charset="0"/>
              </a:rPr>
              <a:t>нікальним </a:t>
            </a:r>
            <a:r>
              <a:rPr lang="uk-UA" dirty="0">
                <a:latin typeface="Times New Roman" panose="02020603050405020304" pitchFamily="18" charset="0"/>
                <a:cs typeface="Times New Roman" panose="02020603050405020304" pitchFamily="18" charset="0"/>
              </a:rPr>
              <a:t>матеріал буде вважатися, якщо він написаний особисто вами, з використанням тематичних слів та виразів. Це не означає, що не можна користуватися джерелами в Інтернеті. Природно, </a:t>
            </a:r>
            <a:r>
              <a:rPr lang="uk-UA" dirty="0" err="1">
                <a:latin typeface="Times New Roman" panose="02020603050405020304" pitchFamily="18" charset="0"/>
                <a:cs typeface="Times New Roman" panose="02020603050405020304" pitchFamily="18" charset="0"/>
              </a:rPr>
              <a:t>копірайтери</a:t>
            </a:r>
            <a:r>
              <a:rPr lang="uk-UA" dirty="0">
                <a:latin typeface="Times New Roman" panose="02020603050405020304" pitchFamily="18" charset="0"/>
                <a:cs typeface="Times New Roman" panose="02020603050405020304" pitchFamily="18" charset="0"/>
              </a:rPr>
              <a:t> в більшості випадків черпають інформацію звідти</a:t>
            </a:r>
            <a:r>
              <a:rPr lang="uk-UA"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dirty="0">
                <a:latin typeface="Times New Roman" panose="02020603050405020304" pitchFamily="18" charset="0"/>
                <a:cs typeface="Times New Roman" panose="02020603050405020304" pitchFamily="18" charset="0"/>
              </a:rPr>
              <a:t>Головне табу тут – просто </a:t>
            </a:r>
            <a:r>
              <a:rPr lang="ru-RU" dirty="0" err="1">
                <a:latin typeface="Times New Roman" panose="02020603050405020304" pitchFamily="18" charset="0"/>
                <a:cs typeface="Times New Roman" panose="02020603050405020304" pitchFamily="18" charset="0"/>
              </a:rPr>
              <a:t>скопіювати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статтю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іншого</a:t>
            </a:r>
            <a:r>
              <a:rPr lang="ru-RU" dirty="0">
                <a:latin typeface="Times New Roman" panose="02020603050405020304" pitchFamily="18" charset="0"/>
                <a:cs typeface="Times New Roman" panose="02020603050405020304" pitchFamily="18" charset="0"/>
              </a:rPr>
              <a:t> автора і </a:t>
            </a:r>
            <a:r>
              <a:rPr lang="ru-RU" dirty="0" err="1">
                <a:latin typeface="Times New Roman" panose="02020603050405020304" pitchFamily="18" charset="0"/>
                <a:cs typeface="Times New Roman" panose="02020603050405020304" pitchFamily="18" charset="0"/>
              </a:rPr>
              <a:t>видати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її</a:t>
            </a:r>
            <a:r>
              <a:rPr lang="ru-RU" dirty="0">
                <a:latin typeface="Times New Roman" panose="02020603050405020304" pitchFamily="18" charset="0"/>
                <a:cs typeface="Times New Roman" panose="02020603050405020304" pitchFamily="18" charset="0"/>
              </a:rPr>
              <a:t> за свою. </a:t>
            </a:r>
            <a:r>
              <a:rPr lang="ru-RU" dirty="0" err="1">
                <a:latin typeface="Times New Roman" panose="02020603050405020304" pitchFamily="18" charset="0"/>
                <a:cs typeface="Times New Roman" panose="02020603050405020304" pitchFamily="18" charset="0"/>
              </a:rPr>
              <a:t>Спеціальні</a:t>
            </a:r>
            <a:r>
              <a:rPr lang="ru-RU" dirty="0">
                <a:latin typeface="Times New Roman" panose="02020603050405020304" pitchFamily="18" charset="0"/>
                <a:cs typeface="Times New Roman" panose="02020603050405020304" pitchFamily="18" charset="0"/>
              </a:rPr>
              <a:t> онлайн-</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перевірки</a:t>
            </a:r>
            <a:r>
              <a:rPr lang="ru-RU" dirty="0">
                <a:latin typeface="Times New Roman" panose="02020603050405020304" pitchFamily="18" charset="0"/>
                <a:cs typeface="Times New Roman" panose="02020603050405020304" pitchFamily="18" charset="0"/>
              </a:rPr>
              <a:t> тексту на </a:t>
            </a:r>
            <a:r>
              <a:rPr lang="ru-RU" dirty="0" err="1">
                <a:latin typeface="Times New Roman" panose="02020603050405020304" pitchFamily="18" charset="0"/>
                <a:cs typeface="Times New Roman" panose="02020603050405020304" pitchFamily="18" charset="0"/>
              </a:rPr>
              <a:t>унікальність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одразу</a:t>
            </a:r>
            <a:r>
              <a:rPr lang="ru-RU" dirty="0">
                <a:latin typeface="Times New Roman" panose="02020603050405020304" pitchFamily="18" charset="0"/>
                <a:cs typeface="Times New Roman" panose="02020603050405020304" pitchFamily="18" charset="0"/>
              </a:rPr>
              <a:t> ж </a:t>
            </a:r>
            <a:r>
              <a:rPr lang="ru-RU" dirty="0" err="1">
                <a:latin typeface="Times New Roman" panose="02020603050405020304" pitchFamily="18" charset="0"/>
                <a:cs typeface="Times New Roman" panose="02020603050405020304" pitchFamily="18" charset="0"/>
              </a:rPr>
              <a:t>розпізнають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підробку</a:t>
            </a:r>
            <a:r>
              <a:rPr lang="ru-RU" dirty="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dirty="0">
                <a:latin typeface="Times New Roman" panose="02020603050405020304" pitchFamily="18" charset="0"/>
                <a:cs typeface="Times New Roman" panose="02020603050405020304" pitchFamily="18" charset="0"/>
              </a:rPr>
              <a:t>Перед </a:t>
            </a:r>
            <a:r>
              <a:rPr lang="ru-RU" dirty="0" err="1">
                <a:latin typeface="Times New Roman" panose="02020603050405020304" pitchFamily="18" charset="0"/>
                <a:cs typeface="Times New Roman" panose="02020603050405020304" pitchFamily="18" charset="0"/>
              </a:rPr>
              <a:t>перевіркою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унікальності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зробіть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перевірку</a:t>
            </a:r>
            <a:r>
              <a:rPr lang="ru-RU" dirty="0">
                <a:latin typeface="Times New Roman" panose="02020603050405020304" pitchFamily="18" charset="0"/>
                <a:cs typeface="Times New Roman" panose="02020603050405020304" pitchFamily="18" charset="0"/>
              </a:rPr>
              <a:t> тексту на воду. </a:t>
            </a:r>
            <a:r>
              <a:rPr lang="ru-RU" dirty="0" err="1">
                <a:latin typeface="Times New Roman" panose="02020603050405020304" pitchFamily="18" charset="0"/>
                <a:cs typeface="Times New Roman" panose="02020603050405020304" pitchFamily="18" charset="0"/>
              </a:rPr>
              <a:t>Антиплагіат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дуже</a:t>
            </a:r>
            <a:r>
              <a:rPr lang="ru-RU" dirty="0">
                <a:latin typeface="Times New Roman" panose="02020603050405020304" pitchFamily="18" charset="0"/>
                <a:cs typeface="Times New Roman" panose="02020603050405020304" pitchFamily="18" charset="0"/>
              </a:rPr>
              <a:t> не любить </a:t>
            </a:r>
            <a:r>
              <a:rPr lang="ru-RU" dirty="0" err="1">
                <a:latin typeface="Times New Roman" panose="02020603050405020304" pitchFamily="18" charset="0"/>
                <a:cs typeface="Times New Roman" panose="02020603050405020304" pitchFamily="18" charset="0"/>
              </a:rPr>
              <a:t>клішовані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фрази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розпізнавати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як </a:t>
            </a:r>
            <a:r>
              <a:rPr lang="ru-RU" dirty="0" err="1">
                <a:latin typeface="Times New Roman" panose="02020603050405020304" pitchFamily="18" charset="0"/>
                <a:cs typeface="Times New Roman" panose="02020603050405020304" pitchFamily="18" charset="0"/>
              </a:rPr>
              <a:t>неоригінальні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фрагменти</a:t>
            </a:r>
            <a:r>
              <a:rPr lang="ru-RU" dirty="0">
                <a:latin typeface="Times New Roman" panose="02020603050405020304" pitchFamily="18" charset="0"/>
                <a:cs typeface="Times New Roman" panose="02020603050405020304" pitchFamily="18" charset="0"/>
              </a:rPr>
              <a:t>.</a:t>
            </a:r>
          </a:p>
          <a:p>
            <a:pPr marL="0" indent="457200">
              <a:lnSpc>
                <a:spcPct val="120000"/>
              </a:lnSpc>
              <a:spcBef>
                <a:spcPts val="0"/>
              </a:spcBef>
              <a:buNone/>
            </a:pPr>
            <a:endParaRPr lang="ru-RU" b="1" i="1" dirty="0" smtClean="0">
              <a:latin typeface="Times New Roman" panose="02020603050405020304" pitchFamily="18" charset="0"/>
              <a:cs typeface="Times New Roman" panose="02020603050405020304" pitchFamily="18" charset="0"/>
            </a:endParaRPr>
          </a:p>
          <a:p>
            <a:pPr marL="0" indent="457200">
              <a:lnSpc>
                <a:spcPct val="120000"/>
              </a:lnSpc>
              <a:spcBef>
                <a:spcPts val="0"/>
              </a:spcBef>
              <a:buNone/>
            </a:pP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Чому</a:t>
            </a:r>
            <a:r>
              <a:rPr lang="ru-RU" b="1" i="1" dirty="0" smtClean="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важливо</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перевіряти</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даний</a:t>
            </a:r>
            <a:r>
              <a:rPr lang="ru-RU" b="1" i="1" dirty="0">
                <a:latin typeface="Times New Roman" panose="02020603050405020304" pitchFamily="18" charset="0"/>
                <a:cs typeface="Times New Roman" panose="02020603050405020304" pitchFamily="18" charset="0"/>
              </a:rPr>
              <a:t> параметр у </a:t>
            </a:r>
            <a:r>
              <a:rPr lang="ru-RU" b="1" i="1" dirty="0" err="1">
                <a:latin typeface="Times New Roman" panose="02020603050405020304" pitchFamily="18" charset="0"/>
                <a:cs typeface="Times New Roman" panose="02020603050405020304" pitchFamily="18" charset="0"/>
              </a:rPr>
              <a:t>статті</a:t>
            </a:r>
            <a:r>
              <a:rPr lang="ru-RU" b="1" i="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lnSpc>
                <a:spcPct val="120000"/>
              </a:lnSpc>
              <a:spcBef>
                <a:spcPts val="0"/>
              </a:spcBef>
            </a:pPr>
            <a:r>
              <a:rPr lang="ru-RU" dirty="0" err="1">
                <a:latin typeface="Times New Roman" panose="02020603050405020304" pitchFamily="18" charset="0"/>
                <a:cs typeface="Times New Roman" panose="02020603050405020304" pitchFamily="18" charset="0"/>
              </a:rPr>
              <a:t>пошуковики</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розділяють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дублюючі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сторінки</a:t>
            </a:r>
            <a:r>
              <a:rPr lang="ru-RU" dirty="0">
                <a:latin typeface="Times New Roman" panose="02020603050405020304" pitchFamily="18" charset="0"/>
                <a:cs typeface="Times New Roman" panose="02020603050405020304" pitchFamily="18" charset="0"/>
              </a:rPr>
              <a:t>, а просто «</a:t>
            </a:r>
            <a:r>
              <a:rPr lang="ru-RU" dirty="0" err="1">
                <a:latin typeface="Times New Roman" panose="02020603050405020304" pitchFamily="18" charset="0"/>
                <a:cs typeface="Times New Roman" panose="02020603050405020304" pitchFamily="18" charset="0"/>
              </a:rPr>
              <a:t>склеюють</a:t>
            </a:r>
            <a:r>
              <a:rPr lang="ru-RU" dirty="0">
                <a:latin typeface="Times New Roman" panose="02020603050405020304" pitchFamily="18" charset="0"/>
                <a:cs typeface="Times New Roman" panose="02020603050405020304" pitchFamily="18" charset="0"/>
              </a:rPr>
              <a:t>» в одну і не </a:t>
            </a:r>
            <a:r>
              <a:rPr lang="ru-RU" dirty="0" err="1">
                <a:latin typeface="Times New Roman" panose="02020603050405020304" pitchFamily="18" charset="0"/>
                <a:cs typeface="Times New Roman" panose="02020603050405020304" pitchFamily="18" charset="0"/>
              </a:rPr>
              <a:t>звернуть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увагу</a:t>
            </a:r>
            <a:r>
              <a:rPr lang="ru-RU" dirty="0">
                <a:latin typeface="Times New Roman" panose="02020603050405020304" pitchFamily="18" charset="0"/>
                <a:cs typeface="Times New Roman" panose="02020603050405020304" pitchFamily="18" charset="0"/>
              </a:rPr>
              <a:t> на ваш сайт;</a:t>
            </a:r>
          </a:p>
          <a:p>
            <a:pPr algn="just">
              <a:lnSpc>
                <a:spcPct val="120000"/>
              </a:lnSpc>
              <a:spcBef>
                <a:spcPts val="0"/>
              </a:spcBef>
            </a:pP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неунікальний</a:t>
            </a:r>
            <a:r>
              <a:rPr lang="ru-RU" dirty="0">
                <a:latin typeface="Times New Roman" panose="02020603050405020304" pitchFamily="18" charset="0"/>
                <a:cs typeface="Times New Roman" panose="02020603050405020304" pitchFamily="18" charset="0"/>
              </a:rPr>
              <a:t> контент </a:t>
            </a:r>
            <a:r>
              <a:rPr lang="ru-RU" dirty="0" err="1">
                <a:latin typeface="Times New Roman" panose="02020603050405020304" pitchFamily="18" charset="0"/>
                <a:cs typeface="Times New Roman" panose="02020603050405020304" pitchFamily="18" charset="0"/>
              </a:rPr>
              <a:t>ніколи</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потрапить</a:t>
            </a:r>
            <a:r>
              <a:rPr lang="ru-RU" dirty="0">
                <a:latin typeface="Times New Roman" panose="02020603050405020304" pitchFamily="18" charset="0"/>
                <a:cs typeface="Times New Roman" panose="02020603050405020304" pitchFamily="18" charset="0"/>
              </a:rPr>
              <a:t> у топ-</a:t>
            </a:r>
            <a:r>
              <a:rPr lang="ru-RU" dirty="0" err="1">
                <a:latin typeface="Times New Roman" panose="02020603050405020304" pitchFamily="18" charset="0"/>
                <a:cs typeface="Times New Roman" panose="02020603050405020304" pitchFamily="18" charset="0"/>
              </a:rPr>
              <a:t>видачі</a:t>
            </a:r>
            <a:r>
              <a:rPr lang="ru-RU" dirty="0">
                <a:latin typeface="Times New Roman" panose="02020603050405020304" pitchFamily="18" charset="0"/>
                <a:cs typeface="Times New Roman" panose="02020603050405020304" pitchFamily="18" charset="0"/>
              </a:rPr>
              <a:t> й не </a:t>
            </a:r>
            <a:r>
              <a:rPr lang="ru-RU" dirty="0" err="1">
                <a:latin typeface="Times New Roman" panose="02020603050405020304" pitchFamily="18" charset="0"/>
                <a:cs typeface="Times New Roman" panose="02020603050405020304" pitchFamily="18" charset="0"/>
              </a:rPr>
              <a:t>допоможе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оптимізації</a:t>
            </a:r>
            <a:r>
              <a:rPr lang="ru-RU" dirty="0">
                <a:latin typeface="Times New Roman" panose="02020603050405020304" pitchFamily="18" charset="0"/>
                <a:cs typeface="Times New Roman" panose="02020603050405020304" pitchFamily="18" charset="0"/>
              </a:rPr>
              <a:t> сайту, </a:t>
            </a:r>
            <a:r>
              <a:rPr lang="ru-RU" dirty="0" err="1">
                <a:latin typeface="Times New Roman" panose="02020603050405020304" pitchFamily="18" charset="0"/>
                <a:cs typeface="Times New Roman" panose="02020603050405020304" pitchFamily="18" charset="0"/>
              </a:rPr>
              <a:t>ранжування</a:t>
            </a:r>
            <a:r>
              <a:rPr lang="ru-RU" dirty="0">
                <a:latin typeface="Times New Roman" panose="02020603050405020304" pitchFamily="18" charset="0"/>
                <a:cs typeface="Times New Roman" panose="02020603050405020304" pitchFamily="18" charset="0"/>
              </a:rPr>
              <a:t> такого тексту </a:t>
            </a:r>
            <a:r>
              <a:rPr lang="ru-RU" dirty="0" err="1">
                <a:latin typeface="Times New Roman" panose="02020603050405020304" pitchFamily="18" charset="0"/>
                <a:cs typeface="Times New Roman" panose="02020603050405020304" pitchFamily="18" charset="0"/>
              </a:rPr>
              <a:t>дуже</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низьке</a:t>
            </a:r>
            <a:r>
              <a:rPr lang="ru-RU" dirty="0" smtClean="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Вимоги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до </a:t>
            </a:r>
            <a:r>
              <a:rPr lang="ru-RU" dirty="0" err="1">
                <a:latin typeface="Times New Roman" panose="02020603050405020304" pitchFamily="18" charset="0"/>
                <a:cs typeface="Times New Roman" panose="02020603050405020304" pitchFamily="18" charset="0"/>
              </a:rPr>
              <a:t>унікальності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досить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високі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у </a:t>
            </a:r>
            <a:r>
              <a:rPr lang="ru-RU" dirty="0" err="1" smtClean="0">
                <a:latin typeface="Times New Roman" panose="02020603050405020304" pitchFamily="18" charset="0"/>
                <a:cs typeface="Times New Roman" panose="02020603050405020304" pitchFamily="18" charset="0"/>
              </a:rPr>
              <a:t>що</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cs typeface="Times New Roman" panose="02020603050405020304" pitchFamily="18" charset="0"/>
              </a:rPr>
              <a:t>статтях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Текстум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Вінниця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показник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становити</a:t>
            </a:r>
            <a:r>
              <a:rPr lang="ru-RU" dirty="0">
                <a:latin typeface="Times New Roman" panose="02020603050405020304" pitchFamily="18" charset="0"/>
                <a:cs typeface="Times New Roman" panose="02020603050405020304" pitchFamily="18" charset="0"/>
              </a:rPr>
              <a:t> 95–100%. Але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не писали, </a:t>
            </a:r>
            <a:r>
              <a:rPr lang="ru-RU" dirty="0" err="1">
                <a:latin typeface="Times New Roman" panose="02020603050405020304" pitchFamily="18" charset="0"/>
                <a:cs typeface="Times New Roman" panose="02020603050405020304" pitchFamily="18" charset="0"/>
              </a:rPr>
              <a:t>завжди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потрібно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прагнути</a:t>
            </a:r>
            <a:r>
              <a:rPr lang="ru-RU" dirty="0">
                <a:latin typeface="Times New Roman" panose="02020603050405020304" pitchFamily="18" charset="0"/>
                <a:cs typeface="Times New Roman" panose="02020603050405020304" pitchFamily="18" charset="0"/>
              </a:rPr>
              <a:t> 100% </a:t>
            </a:r>
            <a:r>
              <a:rPr lang="ru-RU" dirty="0" err="1">
                <a:latin typeface="Times New Roman" panose="02020603050405020304" pitchFamily="18" charset="0"/>
                <a:cs typeface="Times New Roman" panose="02020603050405020304" pitchFamily="18" charset="0"/>
              </a:rPr>
              <a:t>унікальності</a:t>
            </a:r>
            <a:r>
              <a:rPr lang="ru-RU" dirty="0">
                <a:latin typeface="Times New Roman" panose="02020603050405020304" pitchFamily="18" charset="0"/>
                <a:cs typeface="Times New Roman" panose="02020603050405020304" pitchFamily="18" charset="0"/>
              </a:rPr>
              <a:t>.</a:t>
            </a:r>
          </a:p>
          <a:p>
            <a:pPr marL="0" indent="457200">
              <a:lnSpc>
                <a:spcPct val="120000"/>
              </a:lnSpc>
              <a:spcBef>
                <a:spcPts val="0"/>
              </a:spcBef>
              <a:buNone/>
            </a:pPr>
            <a:endParaRPr lang="uk-UA" dirty="0"/>
          </a:p>
        </p:txBody>
      </p:sp>
    </p:spTree>
    <p:extLst>
      <p:ext uri="{BB962C8B-B14F-4D97-AF65-F5344CB8AC3E}">
        <p14:creationId xmlns:p14="http://schemas.microsoft.com/office/powerpoint/2010/main" val="37094442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1995</Words>
  <Application>Microsoft Office PowerPoint</Application>
  <PresentationFormat>Широкоэкранный</PresentationFormat>
  <Paragraphs>146</Paragraphs>
  <Slides>45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45</vt:i4>
      </vt:variant>
    </vt:vector>
  </HeadingPairs>
  <TitlesOfParts>
    <vt:vector size="51" baseType="lpstr">
      <vt:lpstr>Arial</vt:lpstr>
      <vt:lpstr>Calibri</vt:lpstr>
      <vt:lpstr>Calibri Light</vt:lpstr>
      <vt:lpstr>Times New Roman</vt:lpstr>
      <vt:lpstr>Wingdings</vt:lpstr>
      <vt:lpstr>Тема Office</vt:lpstr>
      <vt:lpstr>Аналіз інформаційних технологій в лінгвістичних дослідженнях</vt:lpstr>
      <vt:lpstr>Презентация PowerPoint</vt:lpstr>
      <vt:lpstr>Семантичний аналіз тексту (SEO)</vt:lpstr>
      <vt:lpstr>Схема інформаційної технології рекурсивного семантичного аналізу текстів шляхом дисперсійного оцінювання слів</vt:lpstr>
      <vt:lpstr>Презентация PowerPoint</vt:lpstr>
      <vt:lpstr>Суть методу дисперсійного аналізу</vt:lpstr>
      <vt:lpstr>Презентация PowerPoint</vt:lpstr>
      <vt:lpstr> Обсяг текстів </vt:lpstr>
      <vt:lpstr> Унікальність статті </vt:lpstr>
      <vt:lpstr>SEO-аналіз тексту</vt:lpstr>
      <vt:lpstr> Оптимальні значення нудоти тексту </vt:lpstr>
      <vt:lpstr> Переспам і частотність слів у контексті  </vt:lpstr>
      <vt:lpstr>Перевірка тексту на воду та стоп-слова</vt:lpstr>
      <vt:lpstr> Висновки </vt:lpstr>
      <vt:lpstr>Презентация PowerPoint</vt:lpstr>
      <vt:lpstr>Презентация PowerPoint</vt:lpstr>
      <vt:lpstr>Презентация PowerPoint</vt:lpstr>
      <vt:lpstr>Advego (https://advego.com)</vt:lpstr>
      <vt:lpstr>Презентация PowerPoint</vt:lpstr>
      <vt:lpstr>Статистика тексту</vt:lpstr>
      <vt:lpstr>Семантичне ядро</vt:lpstr>
      <vt:lpstr>Слова</vt:lpstr>
      <vt:lpstr>Стоп -слова</vt:lpstr>
      <vt:lpstr> https://site-analyzer.pro/uk/services-seo/text-semantic/ https://site-analyzer.pro/uk/</vt:lpstr>
      <vt:lpstr>Презентация PowerPoint</vt:lpstr>
      <vt:lpstr>Презентация PowerPoint</vt:lpstr>
      <vt:lpstr>Презентация PowerPoint</vt:lpstr>
      <vt:lpstr>Презентация PowerPoint</vt:lpstr>
      <vt:lpstr>В програмі є функція візуального виділення найчастотніших слів. Вона називається «Карта». Це справді дає змогу чітко побачити ті слова, що зустрічаються дуже часто. А реальна їхня кількість виведена у таблицю.  Найвище знаходяться слова, яких в тексті найбільше. До речі, для ключових слів є окрема таблиця для зручного перегляду. Але в загальній їх теж можна знайти. </vt:lpstr>
      <vt:lpstr>Автоматичний морфологічний аналіз тексту (АМА)</vt:lpstr>
      <vt:lpstr>Презентация PowerPoint</vt:lpstr>
      <vt:lpstr>Презентация PowerPoint</vt:lpstr>
      <vt:lpstr>Презентация PowerPoint</vt:lpstr>
      <vt:lpstr>Програми для перевірки тексту на плагіат</vt:lpstr>
      <vt:lpstr>   Edu-Birde https://edubirdie.com/perevirka-na-plagiat - безкоштовна онлайн-платформа для перевірки текстів на плагіат. Для перевірки тексту потрібно його скопіювати та вставити у відповідне вікно, натиснути кнопку "перевірити" та зачекати на звіт. Можна також завантажити повністю весь документ.  </vt:lpstr>
      <vt:lpstr>Презентация PowerPoint</vt:lpstr>
      <vt:lpstr>Презентация PowerPoint</vt:lpstr>
      <vt:lpstr>Презентация PowerPoint</vt:lpstr>
      <vt:lpstr>Порівняння текстів</vt:lpstr>
      <vt:lpstr>Презентация PowerPoint</vt:lpstr>
      <vt:lpstr>Презентация PowerPoint</vt:lpstr>
      <vt:lpstr>Презентация PowerPoint</vt:lpstr>
      <vt:lpstr>Презентация PowerPoint</vt:lpstr>
      <vt:lpstr>Презентация PowerPoint</vt:lpstr>
      <vt:lpstr>Використані джерела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Інформаційні технології в лінгвістичних дослідженнях</dc:title>
  <dc:creator>Admin</dc:creator>
  <cp:lastModifiedBy>Admin</cp:lastModifiedBy>
  <cp:revision>57</cp:revision>
  <dcterms:created xsi:type="dcterms:W3CDTF">2022-02-12T18:31:50Z</dcterms:created>
  <dcterms:modified xsi:type="dcterms:W3CDTF">2023-02-13T15:06:33Z</dcterms:modified>
</cp:coreProperties>
</file>