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3" r:id="rId3"/>
    <p:sldId id="334" r:id="rId4"/>
    <p:sldId id="335" r:id="rId5"/>
  </p:sldIdLst>
  <p:sldSz cx="9144000" cy="6858000" type="screen4x3"/>
  <p:notesSz cx="6858000" cy="9947275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6E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7245F7-1CCC-46BA-A181-1E0E236949C5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wrap="square" lIns="91678" tIns="45839" rIns="91678" bIns="45839" numCol="1" anchor="b" anchorCtr="0" compatLnSpc="1"/>
          <a:p>
            <a:pPr lvl="0" algn="r"/>
            <a:fld id="{9A0DB2DC-4C9A-4742-B13C-FB6460FD3503}" type="slidenum">
              <a:rPr lang="uk-UA" altLang="x-none" sz="1200" dirty="0"/>
            </a:fld>
            <a:endParaRPr lang="uk-UA" altLang="x-non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38F7646-850D-49B4-9941-3E3AB2F8B23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8" tIns="45839" rIns="91678" bIns="45839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7950"/>
          </a:xfrm>
          <a:prstGeom prst="rect">
            <a:avLst/>
          </a:prstGeom>
        </p:spPr>
        <p:txBody>
          <a:bodyPr vert="horz" lIns="91678" tIns="45839" rIns="91678" bIns="45839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wrap="square" lIns="91678" tIns="45839" rIns="91678" bIns="45839" numCol="1" anchor="b" anchorCtr="0" compatLnSpc="1"/>
          <a:p>
            <a:pPr lvl="0" algn="r"/>
            <a:fld id="{9A0DB2DC-4C9A-4742-B13C-FB6460FD3503}" type="slidenum">
              <a:rPr lang="ru-RU" altLang="x-none" sz="1200" dirty="0"/>
            </a:fld>
            <a:endParaRPr lang="ru-RU" altLang="x-non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uk-UA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uk-UA" altLang="uk-UA" dirty="0"/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uk-UA" alt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384A76-11CD-4A44-BA28-8CA747A131F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en-US" altLang="ru-RU" dirty="0">
                <a:latin typeface="Arial" panose="020B0604020202020204" pitchFamily="34" charset="0"/>
              </a:rPr>
            </a:fld>
            <a:endParaRPr lang="en-US" altLang="ru-RU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8434" name="Таблица 18433"/>
          <p:cNvGraphicFramePr/>
          <p:nvPr/>
        </p:nvGraphicFramePr>
        <p:xfrm>
          <a:off x="539750" y="1557338"/>
          <a:ext cx="8208963" cy="4697412"/>
        </p:xfrm>
        <a:graphic>
          <a:graphicData uri="http://schemas.openxmlformats.org/drawingml/2006/table">
            <a:tbl>
              <a:tblPr/>
              <a:tblGrid>
                <a:gridCol w="533400"/>
                <a:gridCol w="2919413"/>
                <a:gridCol w="3451225"/>
                <a:gridCol w="1304925"/>
              </a:tblGrid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показника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розрахунку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 тенденція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3688"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Доходні показники діяльності підприємства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Виручка (дохід) від реалізації продукції (з ПДВ)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= ОР х Цодин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Чистий дохід (Валова продукція)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ЧД = В- ПДВ - АЗ - ІнВзД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936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Собівартість продукції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 = МВ + ВОП + Відрах + А + ІнВ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↑↓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Валовий прибуток (прибуток від реалізації)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 = ЧД - Св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Прибуток від операційної діяльності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 = ВП – Воп + Доп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879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Прибуток від звичайної діяльності до оподаткування (Загальний прибуток)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 = ВП ± ІншіДВ </a:t>
                      </a:r>
                      <a:endParaRPr lang="uk-UA" altLang="uk-UA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endParaRPr lang="uk-UA" altLang="uk-UA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 = ВП +ФД - ФВ + ІД - ІВ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936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Чистий прибуток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ЧП = ЗП - Пп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18486" name="Rectangle 1"/>
          <p:cNvSpPr/>
          <p:nvPr/>
        </p:nvSpPr>
        <p:spPr>
          <a:xfrm>
            <a:off x="684213" y="404813"/>
            <a:ext cx="7991475" cy="9540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ПОКАЗНИКИ ДІЯЛЬНОСТІ ПІДПРИЄМСТВА</a:t>
            </a:r>
            <a:endParaRPr lang="uk-UA" alt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9458" name="Таблица 19457"/>
          <p:cNvGraphicFramePr/>
          <p:nvPr/>
        </p:nvGraphicFramePr>
        <p:xfrm>
          <a:off x="628650" y="1484313"/>
          <a:ext cx="7886700" cy="4826000"/>
        </p:xfrm>
        <a:graphic>
          <a:graphicData uri="http://schemas.openxmlformats.org/drawingml/2006/table">
            <a:tbl>
              <a:tblPr/>
              <a:tblGrid>
                <a:gridCol w="511175"/>
                <a:gridCol w="2805113"/>
                <a:gridCol w="3314700"/>
                <a:gridCol w="1255712"/>
              </a:tblGrid>
              <a:tr h="7874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показника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розрахунку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 тенденція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Фондовіддача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Фв = ЧД / СВОЗ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95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Фондомісткість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ru-RU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Фм = СВОЗ / ЧД = 1 / Фв</a:t>
                      </a:r>
                      <a:endParaRPr lang="ru-RU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Фондоозброєність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Фозбр =СВОЗ / СЧП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048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оборотності оборотних засобів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altLang="uk-UA" sz="16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ОбЗ </a:t>
                      </a: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ЧД / СВОбЗ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048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ru-RU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Тривалість одного обороту оборотних засобів</a:t>
                      </a:r>
                      <a:endParaRPr lang="ru-RU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altLang="uk-UA" sz="16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ОбЗ </a:t>
                      </a: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Д / К</a:t>
                      </a:r>
                      <a:r>
                        <a:rPr lang="uk-UA" altLang="uk-UA" sz="16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ОбЗ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покриття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 = СВОбЗ / ПЗ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Матеріаловіддача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Мв = ЧД / МВ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Матеріаломісткість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 = МВ / ЧД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Продуктивність праці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 = ЧД / СЧП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Трудомісткість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 СЧП / ЧД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19525" name="Rectangle 1"/>
          <p:cNvSpPr/>
          <p:nvPr/>
        </p:nvSpPr>
        <p:spPr>
          <a:xfrm>
            <a:off x="684213" y="404813"/>
            <a:ext cx="7991475" cy="9540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ПОКАЗНИКИ ДІЯЛЬНОСТІ ПІДПРИЄМСТВА</a:t>
            </a:r>
            <a:endParaRPr lang="uk-UA" alt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482" name="Таблица 20481"/>
          <p:cNvGraphicFramePr/>
          <p:nvPr/>
        </p:nvGraphicFramePr>
        <p:xfrm>
          <a:off x="628650" y="1773238"/>
          <a:ext cx="7886700" cy="3168650"/>
        </p:xfrm>
        <a:graphic>
          <a:graphicData uri="http://schemas.openxmlformats.org/drawingml/2006/table">
            <a:tbl>
              <a:tblPr/>
              <a:tblGrid>
                <a:gridCol w="511175"/>
                <a:gridCol w="2805113"/>
                <a:gridCol w="3314700"/>
                <a:gridCol w="1255712"/>
              </a:tblGrid>
              <a:tr h="10969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показника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розрахунку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 тенденція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685800" eaLnBrk="1" fontAlgn="t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продукції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Рпрод = ВП / Св *100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143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685800" eaLnBrk="1" fontAlgn="t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продажу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ru-RU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 продажу = ВП / ЧД * 100</a:t>
                      </a:r>
                      <a:endParaRPr lang="ru-RU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8429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685800" eaLnBrk="1" fontAlgn="t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виробництва (капіталу)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ru-RU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 капіталі = П до опод (ЗП) / (СВОЗ + СВОбЗ) * 100</a:t>
                      </a:r>
                      <a:endParaRPr lang="ru-RU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20514" name="Rectangle 1"/>
          <p:cNvSpPr/>
          <p:nvPr/>
        </p:nvSpPr>
        <p:spPr>
          <a:xfrm>
            <a:off x="684213" y="404813"/>
            <a:ext cx="7991475" cy="9540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ПОКАЗНИКИ ДІЯЛЬНОСТІ ПІДПРИЄМСТВА</a:t>
            </a:r>
            <a:endParaRPr lang="uk-UA" alt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1476</Words>
  <Application>WPS Presentation</Application>
  <PresentationFormat>Экран (4:3)</PresentationFormat>
  <Paragraphs>200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Calibri</vt:lpstr>
      <vt:lpstr>Times New Roman</vt:lpstr>
      <vt:lpstr>Microsoft YaHei</vt:lpstr>
      <vt:lpstr>Arial Unicode MS</vt:lpstr>
      <vt:lpstr>Тема Office</vt:lpstr>
      <vt:lpstr>PowerPoint 演示文稿</vt:lpstr>
      <vt:lpstr>PowerPoint 演示文稿</vt:lpstr>
      <vt:lpstr>PowerPoint 演示文稿</vt:lpstr>
    </vt:vector>
  </TitlesOfParts>
  <Company>4Free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Elli 4Free</dc:creator>
  <cp:lastModifiedBy>Богдан</cp:lastModifiedBy>
  <cp:revision>81</cp:revision>
  <cp:lastPrinted>2020-08-31T10:22:34Z</cp:lastPrinted>
  <dcterms:created xsi:type="dcterms:W3CDTF">2012-09-05T10:52:41Z</dcterms:created>
  <dcterms:modified xsi:type="dcterms:W3CDTF">2022-09-06T04:53:11Z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4BA2D053DEDE49779AB9FE06392BCB08</vt:lpwstr>
  </property>
  <property fmtid="{D5CDD505-2E9C-101B-9397-08002B2CF9AE}" pid="3" name="KSOProductBuildVer">
    <vt:lpwstr>1049-11.2.0.11191</vt:lpwstr>
  </property>
</Properties>
</file>