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2.svg" ContentType="image/svg+xml"/>
  <Override PartName="/ppt/media/image14.svg" ContentType="image/svg+xml"/>
  <Override PartName="/ppt/media/image1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4"/>
  </p:notesMasterIdLst>
  <p:handoutMasterIdLst>
    <p:handoutMasterId r:id="rId28"/>
  </p:handoutMasterIdLst>
  <p:sldIdLst>
    <p:sldId id="259" r:id="rId3"/>
    <p:sldId id="261" r:id="rId5"/>
    <p:sldId id="284" r:id="rId6"/>
    <p:sldId id="285" r:id="rId7"/>
    <p:sldId id="286" r:id="rId8"/>
    <p:sldId id="287" r:id="rId9"/>
    <p:sldId id="288" r:id="rId10"/>
    <p:sldId id="263" r:id="rId11"/>
    <p:sldId id="289" r:id="rId12"/>
    <p:sldId id="290" r:id="rId13"/>
    <p:sldId id="291" r:id="rId14"/>
    <p:sldId id="264" r:id="rId15"/>
    <p:sldId id="278" r:id="rId16"/>
    <p:sldId id="271" r:id="rId17"/>
    <p:sldId id="294" r:id="rId18"/>
    <p:sldId id="265" r:id="rId19"/>
    <p:sldId id="295" r:id="rId20"/>
    <p:sldId id="296" r:id="rId21"/>
    <p:sldId id="298" r:id="rId22"/>
    <p:sldId id="297" r:id="rId23"/>
    <p:sldId id="260" r:id="rId24"/>
    <p:sldId id="283" r:id="rId25"/>
    <p:sldId id="299" r:id="rId26"/>
    <p:sldId id="300" r:id="rId27"/>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07" autoAdjust="0"/>
  </p:normalViewPr>
  <p:slideViewPr>
    <p:cSldViewPr snapToGrid="0">
      <p:cViewPr>
        <p:scale>
          <a:sx n="87" d="100"/>
          <a:sy n="87" d="100"/>
        </p:scale>
        <p:origin x="-312" y="372"/>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04C6180-C4D7-44EB-91C2-F2986497964A}" type="datetime1">
              <a:rPr lang="ru-RU" smtClean="0"/>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ru-RU" smtClean="0"/>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CD50D-2287-4053-9796-500DFA5D700B}" type="datetime1">
              <a:rPr lang="ru-RU" smtClean="0"/>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endParaRPr lang="ru-RU" noProof="0" dirty="0"/>
          </a:p>
          <a:p>
            <a:pPr lvl="1" rtl="0"/>
            <a:r>
              <a:rPr lang="ru-RU" noProof="0" dirty="0"/>
              <a:t>Второй уровень</a:t>
            </a:r>
            <a:endParaRPr lang="ru-RU" noProof="0" dirty="0"/>
          </a:p>
          <a:p>
            <a:pPr lvl="2" rtl="0"/>
            <a:r>
              <a:rPr lang="ru-RU" noProof="0" dirty="0"/>
              <a:t>Третий уровень</a:t>
            </a:r>
            <a:endParaRPr lang="ru-RU" noProof="0" dirty="0"/>
          </a:p>
          <a:p>
            <a:pPr lvl="3" rtl="0"/>
            <a:r>
              <a:rPr lang="ru-RU" noProof="0" dirty="0"/>
              <a:t>Четвертый уровень</a:t>
            </a:r>
            <a:endParaRPr lang="ru-RU" noProof="0" dirty="0"/>
          </a:p>
          <a:p>
            <a:pPr lvl="4" rtl="0"/>
            <a:r>
              <a:rPr lang="ru-RU" noProof="0" dirty="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ru-RU" noProof="0" smtClean="0"/>
            </a:fld>
            <a:endParaRPr lang="ru-RU" noProof="0"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B8649DAF-093F-4482-AA38-346E9A2DEE94}" type="slidenum">
              <a:rPr lang="ru-RU" smtClean="0"/>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B8649DAF-093F-4482-AA38-346E9A2DEE94}" type="slidenum">
              <a:rPr lang="ru-RU" smtClean="0"/>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B8649DAF-093F-4482-AA38-346E9A2DEE94}" type="slidenum">
              <a:rPr lang="ru-RU" smtClean="0"/>
            </a:fld>
            <a:endParaRPr lang="ru-R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B8649DAF-093F-4482-AA38-346E9A2DEE94}" type="slidenum">
              <a:rPr lang="ru-RU" smtClean="0"/>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B8649DAF-093F-4482-AA38-346E9A2DEE94}" type="slidenum">
              <a:rPr lang="ru-RU" smtClean="0"/>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B8649DAF-093F-4482-AA38-346E9A2DEE94}" type="slidenum">
              <a:rPr lang="ru-RU" smtClean="0"/>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B8649DAF-093F-4482-AA38-346E9A2DEE94}" type="slidenum">
              <a:rPr lang="ru-RU" smtClean="0"/>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B8649DAF-093F-4482-AA38-346E9A2DEE94}" type="slidenum">
              <a:rPr lang="ru-RU" smtClean="0"/>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B8649DAF-093F-4482-AA38-346E9A2DEE94}" type="slidenum">
              <a:rPr lang="ru-RU" smtClean="0"/>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B8649DAF-093F-4482-AA38-346E9A2DEE94}" type="slidenum">
              <a:rPr lang="ru-RU" smtClean="0"/>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B8649DAF-093F-4482-AA38-346E9A2DEE94}" type="slidenum">
              <a:rPr lang="ru-RU" smtClean="0"/>
            </a:fld>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B8649DAF-093F-4482-AA38-346E9A2DEE94}" type="slidenum">
              <a:rPr lang="ru-RU" smtClean="0"/>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Титульный слайд">
    <p:bg>
      <p:bgPr>
        <a:solidFill>
          <a:schemeClr val="bg1"/>
        </a:solidFill>
        <a:effectLst/>
      </p:bgPr>
    </p:bg>
    <p:spTree>
      <p:nvGrpSpPr>
        <p:cNvPr id="1" name=""/>
        <p:cNvGrpSpPr/>
        <p:nvPr/>
      </p:nvGrpSpPr>
      <p:grpSpPr>
        <a:xfrm>
          <a:off x="0" y="0"/>
          <a:ext cx="0" cy="0"/>
          <a:chOff x="0" y="0"/>
          <a:chExt cx="0" cy="0"/>
        </a:xfrm>
      </p:grpSpPr>
      <p:sp>
        <p:nvSpPr>
          <p:cNvPr id="32" name="Рисунок 31"/>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изображение</a:t>
            </a:r>
            <a:endParaRPr lang="ru-RU" noProof="0" dirty="0"/>
          </a:p>
        </p:txBody>
      </p:sp>
      <p:sp>
        <p:nvSpPr>
          <p:cNvPr id="2" name="Заголовок 1"/>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ru-RU" noProof="0" smtClean="0"/>
              <a:t>Образец заголовка</a:t>
            </a:r>
            <a:endParaRPr lang="ru-RU" noProof="0" dirty="0"/>
          </a:p>
        </p:txBody>
      </p:sp>
      <p:sp>
        <p:nvSpPr>
          <p:cNvPr id="3" name="Подзаголовок 2"/>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cxnSp>
        <p:nvCxnSpPr>
          <p:cNvPr id="5" name="Прямая соединительная линия 4" descr="Разделитель титульного слайда&#10;"/>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Рисунок 5"/>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ru-RU" noProof="0" dirty="0"/>
              <a:t>Логотип</a:t>
            </a:r>
            <a:endParaRPr lang="ru-RU"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маркера-изображения справа">
    <p:spTree>
      <p:nvGrpSpPr>
        <p:cNvPr id="1" name=""/>
        <p:cNvGrpSpPr/>
        <p:nvPr/>
      </p:nvGrpSpPr>
      <p:grpSpPr>
        <a:xfrm>
          <a:off x="0" y="0"/>
          <a:ext cx="0" cy="0"/>
          <a:chOff x="0" y="0"/>
          <a:chExt cx="0" cy="0"/>
        </a:xfrm>
      </p:grpSpPr>
      <p:sp>
        <p:nvSpPr>
          <p:cNvPr id="35" name="Овал 34"/>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3" name="Овал 32"/>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4" name="Овал 33"/>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2" name="Прямоугольник 41"/>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0" name="Рисунок 19"/>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ru-RU" noProof="0" dirty="0"/>
              <a:t>Вставьте или перетащите изображение</a:t>
            </a:r>
            <a:endParaRPr lang="ru-RU" noProof="0" dirty="0"/>
          </a:p>
        </p:txBody>
      </p:sp>
      <p:sp>
        <p:nvSpPr>
          <p:cNvPr id="2" name="Заголовок 1"/>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7" name="Нижний колонтитул 6"/>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5" name="Текст 4"/>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ru-RU" noProof="0" dirty="0"/>
              <a:t>Описание маркера</a:t>
            </a:r>
            <a:endParaRPr lang="ru-RU" noProof="0" dirty="0"/>
          </a:p>
        </p:txBody>
      </p:sp>
      <p:sp>
        <p:nvSpPr>
          <p:cNvPr id="13" name="Текст 12"/>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ru-RU" noProof="0" dirty="0"/>
              <a:t>Описание маркера</a:t>
            </a:r>
            <a:endParaRPr lang="ru-RU" noProof="0" dirty="0"/>
          </a:p>
        </p:txBody>
      </p:sp>
      <p:sp>
        <p:nvSpPr>
          <p:cNvPr id="6" name="Текст 5"/>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ru-RU" noProof="0" dirty="0"/>
              <a:t>Маркер 1</a:t>
            </a:r>
            <a:endParaRPr lang="ru-RU" noProof="0" dirty="0"/>
          </a:p>
        </p:txBody>
      </p:sp>
      <p:sp>
        <p:nvSpPr>
          <p:cNvPr id="10" name="Текст 9"/>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ru-RU" noProof="0" dirty="0"/>
              <a:t>Маркер 2</a:t>
            </a:r>
            <a:endParaRPr lang="ru-RU" noProof="0" dirty="0"/>
          </a:p>
        </p:txBody>
      </p:sp>
      <p:sp>
        <p:nvSpPr>
          <p:cNvPr id="12" name="Текст 11"/>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ru-RU" noProof="0" dirty="0"/>
              <a:t>Маркер 3</a:t>
            </a:r>
            <a:endParaRPr lang="ru-RU" noProof="0" dirty="0"/>
          </a:p>
        </p:txBody>
      </p:sp>
      <p:sp>
        <p:nvSpPr>
          <p:cNvPr id="21" name="Текст 20"/>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ru-RU" noProof="0" dirty="0"/>
              <a:t>Описание маркера</a:t>
            </a:r>
            <a:endParaRPr lang="ru-RU" noProof="0" dirty="0"/>
          </a:p>
        </p:txBody>
      </p:sp>
      <p:sp>
        <p:nvSpPr>
          <p:cNvPr id="51" name="Восьмиугольник 50"/>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2" name="Овал 51"/>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accent1"/>
              </a:solidFill>
            </a:endParaRPr>
          </a:p>
        </p:txBody>
      </p:sp>
      <p:sp>
        <p:nvSpPr>
          <p:cNvPr id="53" name="Овал 52"/>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4" name="Овал 53"/>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accent1"/>
              </a:solidFill>
            </a:endParaRPr>
          </a:p>
        </p:txBody>
      </p:sp>
      <p:sp>
        <p:nvSpPr>
          <p:cNvPr id="55" name="Номер слайда 54"/>
          <p:cNvSpPr>
            <a:spLocks noGrp="1"/>
          </p:cNvSpPr>
          <p:nvPr>
            <p:ph type="sldNum" sz="quarter" idx="26"/>
          </p:nvPr>
        </p:nvSpPr>
        <p:spPr/>
        <p:txBody>
          <a:bodyPr rtlCol="0"/>
          <a:lstStyle/>
          <a:p>
            <a:pPr rtl="0"/>
            <a:fld id="{19B51A1E-902D-48AF-9020-955120F399B6}" type="slidenum">
              <a:rPr lang="ru-RU" noProof="0" smtClean="0"/>
            </a:fld>
            <a:endParaRPr lang="ru-RU" noProof="0" dirty="0"/>
          </a:p>
        </p:txBody>
      </p:sp>
      <p:grpSp>
        <p:nvGrpSpPr>
          <p:cNvPr id="22" name="Группа 21"/>
          <p:cNvGrpSpPr/>
          <p:nvPr userDrawn="1"/>
        </p:nvGrpSpPr>
        <p:grpSpPr>
          <a:xfrm>
            <a:off x="1892000" y="2269752"/>
            <a:ext cx="3081180" cy="3011457"/>
            <a:chOff x="1892000" y="2269752"/>
            <a:chExt cx="3081180" cy="3011457"/>
          </a:xfrm>
        </p:grpSpPr>
        <p:sp>
          <p:nvSpPr>
            <p:cNvPr id="26" name="Полилиния: Фигура 13"/>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7" name="Полилиния: Фигура 26"/>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8" name="Полилиния: Фигура 17"/>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9" name="Полилиния: Фигура 19"/>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1" fmla="*/ 0 w 1980696"/>
                <a:gd name="connsiteY0-2" fmla="*/ 1680311 h 1680311"/>
                <a:gd name="connsiteX1-3" fmla="*/ 1337031 w 1980696"/>
                <a:gd name="connsiteY1-4" fmla="*/ 0 h 1680311"/>
                <a:gd name="connsiteX2-5" fmla="*/ 1980696 w 1980696"/>
                <a:gd name="connsiteY2-6" fmla="*/ 1143817 h 1680311"/>
                <a:gd name="connsiteX3-7" fmla="*/ 1459417 w 1980696"/>
                <a:gd name="connsiteY3-8" fmla="*/ 1680311 h 1680311"/>
                <a:gd name="connsiteX4" fmla="*/ 0 w 1980696"/>
                <a:gd name="connsiteY4" fmla="*/ 1680311 h 1680311"/>
                <a:gd name="connsiteX0-9" fmla="*/ 0 w 1459417"/>
                <a:gd name="connsiteY0-10" fmla="*/ 1680311 h 1680311"/>
                <a:gd name="connsiteX1-11" fmla="*/ 1337031 w 1459417"/>
                <a:gd name="connsiteY1-12" fmla="*/ 0 h 1680311"/>
                <a:gd name="connsiteX2-13" fmla="*/ 1360698 w 1459417"/>
                <a:gd name="connsiteY2-14" fmla="*/ 208215 h 1680311"/>
                <a:gd name="connsiteX3-15" fmla="*/ 1459417 w 1459417"/>
                <a:gd name="connsiteY3-16" fmla="*/ 1680311 h 1680311"/>
                <a:gd name="connsiteX4-17" fmla="*/ 0 w 1459417"/>
                <a:gd name="connsiteY4-18" fmla="*/ 1680311 h 1680311"/>
                <a:gd name="connsiteX0-19" fmla="*/ 0 w 1360698"/>
                <a:gd name="connsiteY0-20" fmla="*/ 1680311 h 1688402"/>
                <a:gd name="connsiteX1-21" fmla="*/ 1337031 w 1360698"/>
                <a:gd name="connsiteY1-22" fmla="*/ 0 h 1688402"/>
                <a:gd name="connsiteX2-23" fmla="*/ 1360698 w 1360698"/>
                <a:gd name="connsiteY2-24" fmla="*/ 208215 h 1688402"/>
                <a:gd name="connsiteX3-25" fmla="*/ 278710 w 1360698"/>
                <a:gd name="connsiteY3-26" fmla="*/ 1688402 h 1688402"/>
                <a:gd name="connsiteX4-27" fmla="*/ 0 w 1360698"/>
                <a:gd name="connsiteY4-28" fmla="*/ 1680311 h 1688402"/>
                <a:gd name="connsiteX0-29" fmla="*/ 0 w 1360698"/>
                <a:gd name="connsiteY0-30" fmla="*/ 1680311 h 1698354"/>
                <a:gd name="connsiteX1-31" fmla="*/ 1337031 w 1360698"/>
                <a:gd name="connsiteY1-32" fmla="*/ 0 h 1698354"/>
                <a:gd name="connsiteX2-33" fmla="*/ 1360698 w 1360698"/>
                <a:gd name="connsiteY2-34" fmla="*/ 208215 h 1698354"/>
                <a:gd name="connsiteX3-35" fmla="*/ 415804 w 1360698"/>
                <a:gd name="connsiteY3-36" fmla="*/ 1698354 h 1698354"/>
                <a:gd name="connsiteX4-37" fmla="*/ 0 w 1360698"/>
                <a:gd name="connsiteY4-38" fmla="*/ 1680311 h 1698354"/>
                <a:gd name="connsiteX0-39" fmla="*/ 0 w 1360698"/>
                <a:gd name="connsiteY0-40" fmla="*/ 1556337 h 1574380"/>
                <a:gd name="connsiteX1-41" fmla="*/ 1226116 w 1360698"/>
                <a:gd name="connsiteY1-42" fmla="*/ 0 h 1574380"/>
                <a:gd name="connsiteX2-43" fmla="*/ 1360698 w 1360698"/>
                <a:gd name="connsiteY2-44" fmla="*/ 84241 h 1574380"/>
                <a:gd name="connsiteX3-45" fmla="*/ 415804 w 1360698"/>
                <a:gd name="connsiteY3-46" fmla="*/ 1574380 h 1574380"/>
                <a:gd name="connsiteX4-47" fmla="*/ 0 w 1360698"/>
                <a:gd name="connsiteY4-48" fmla="*/ 1556337 h 1574380"/>
                <a:gd name="connsiteX0-49" fmla="*/ 0 w 1303560"/>
                <a:gd name="connsiteY0-50" fmla="*/ 1556337 h 1574380"/>
                <a:gd name="connsiteX1-51" fmla="*/ 1226116 w 1303560"/>
                <a:gd name="connsiteY1-52" fmla="*/ 0 h 1574380"/>
                <a:gd name="connsiteX2-53" fmla="*/ 1303560 w 1303560"/>
                <a:gd name="connsiteY2-54" fmla="*/ 105569 h 1574380"/>
                <a:gd name="connsiteX3-55" fmla="*/ 415804 w 1303560"/>
                <a:gd name="connsiteY3-56" fmla="*/ 1574380 h 1574380"/>
                <a:gd name="connsiteX4-57" fmla="*/ 0 w 1303560"/>
                <a:gd name="connsiteY4-58" fmla="*/ 1556337 h 1574380"/>
                <a:gd name="connsiteX0-59" fmla="*/ 0 w 1246227"/>
                <a:gd name="connsiteY0-60" fmla="*/ 1580187 h 1580187"/>
                <a:gd name="connsiteX1-61" fmla="*/ 1168783 w 1246227"/>
                <a:gd name="connsiteY1-62" fmla="*/ 0 h 1580187"/>
                <a:gd name="connsiteX2-63" fmla="*/ 1246227 w 1246227"/>
                <a:gd name="connsiteY2-64" fmla="*/ 105569 h 1580187"/>
                <a:gd name="connsiteX3-65" fmla="*/ 358471 w 1246227"/>
                <a:gd name="connsiteY3-66" fmla="*/ 1574380 h 1580187"/>
                <a:gd name="connsiteX4-67" fmla="*/ 0 w 1246227"/>
                <a:gd name="connsiteY4-68" fmla="*/ 1580187 h 158018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0" name="Полилиния: Фигура 23"/>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1" name="Полилиния: Фигура 30"/>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2" name="Полилиния: Фигура 28"/>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38" name="Рисунок 3"/>
          <p:cNvSpPr>
            <a:spLocks noGrp="1"/>
          </p:cNvSpPr>
          <p:nvPr>
            <p:ph type="pic" sz="quarter" idx="30"/>
          </p:nvPr>
        </p:nvSpPr>
        <p:spPr>
          <a:xfrm>
            <a:off x="7405874" y="4835817"/>
            <a:ext cx="691688" cy="691688"/>
          </a:xfrm>
        </p:spPr>
        <p:txBody>
          <a:bodyPr rtlCol="0"/>
          <a:lstStyle>
            <a:lvl1pPr marL="0" indent="0">
              <a:buNone/>
              <a:defRPr sz="1200"/>
            </a:lvl1pPr>
          </a:lstStyle>
          <a:p>
            <a:pPr rtl="0"/>
            <a:r>
              <a:rPr lang="ru-RU" noProof="0" smtClean="0"/>
              <a:t>Вставка рисунка</a:t>
            </a:r>
            <a:endParaRPr lang="ru-RU" noProof="0" dirty="0"/>
          </a:p>
        </p:txBody>
      </p:sp>
      <p:sp>
        <p:nvSpPr>
          <p:cNvPr id="39" name="Рисунок 3"/>
          <p:cNvSpPr>
            <a:spLocks noGrp="1"/>
          </p:cNvSpPr>
          <p:nvPr>
            <p:ph type="pic" sz="quarter" idx="31"/>
          </p:nvPr>
        </p:nvSpPr>
        <p:spPr>
          <a:xfrm>
            <a:off x="7405874" y="3271181"/>
            <a:ext cx="691688" cy="691688"/>
          </a:xfrm>
        </p:spPr>
        <p:txBody>
          <a:bodyPr rtlCol="0"/>
          <a:lstStyle>
            <a:lvl1pPr marL="0" indent="0">
              <a:buNone/>
              <a:defRPr sz="1200"/>
            </a:lvl1pPr>
          </a:lstStyle>
          <a:p>
            <a:pPr rtl="0"/>
            <a:r>
              <a:rPr lang="ru-RU" noProof="0" smtClean="0"/>
              <a:t>Вставка рисунка</a:t>
            </a:r>
            <a:endParaRPr lang="ru-RU" noProof="0" dirty="0"/>
          </a:p>
        </p:txBody>
      </p:sp>
      <p:sp>
        <p:nvSpPr>
          <p:cNvPr id="40" name="Рисунок 3"/>
          <p:cNvSpPr>
            <a:spLocks noGrp="1"/>
          </p:cNvSpPr>
          <p:nvPr>
            <p:ph type="pic" sz="quarter" idx="32"/>
          </p:nvPr>
        </p:nvSpPr>
        <p:spPr>
          <a:xfrm>
            <a:off x="7405874" y="1706545"/>
            <a:ext cx="691688" cy="691688"/>
          </a:xfrm>
        </p:spPr>
        <p:txBody>
          <a:bodyPr rtlCol="0"/>
          <a:lstStyle>
            <a:lvl1pPr marL="0" indent="0">
              <a:buNone/>
              <a:defRPr sz="1200"/>
            </a:lvl1pPr>
          </a:lstStyle>
          <a:p>
            <a:pPr rtl="0"/>
            <a:r>
              <a:rPr lang="ru-RU" noProof="0" smtClean="0"/>
              <a:t>Вставка рисунка</a:t>
            </a:r>
            <a:endParaRPr lang="ru-RU"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Цифровой продукт">
    <p:spTree>
      <p:nvGrpSpPr>
        <p:cNvPr id="1" name=""/>
        <p:cNvGrpSpPr/>
        <p:nvPr/>
      </p:nvGrpSpPr>
      <p:grpSpPr>
        <a:xfrm>
          <a:off x="0" y="0"/>
          <a:ext cx="0" cy="0"/>
          <a:chOff x="0" y="0"/>
          <a:chExt cx="0" cy="0"/>
        </a:xfrm>
      </p:grpSpPr>
      <p:sp>
        <p:nvSpPr>
          <p:cNvPr id="24" name="Полилиния: Фигура 23"/>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Полилиния: Фигура 24"/>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Полилиния: Фигура 25"/>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7" name="Полилиния: Фигура 26"/>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8" name="Полилиния: Фигура 27"/>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9" name="Полилиния: Фигура 28"/>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0" name="Полилиния: Фигура 29"/>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1" name="Полилиния: Фигура 30"/>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2" name="Полилиния: Фигура 31"/>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3" name="Полилиния: Фигура 32"/>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 name="connsiteX0-9" fmla="*/ 487806 w 487806"/>
              <a:gd name="connsiteY0-10" fmla="*/ 171848 h 510610"/>
              <a:gd name="connsiteX1-11" fmla="*/ 308036 w 487806"/>
              <a:gd name="connsiteY1-12" fmla="*/ 510610 h 510610"/>
              <a:gd name="connsiteX2-13" fmla="*/ 0 w 487806"/>
              <a:gd name="connsiteY2-14" fmla="*/ 0 h 510610"/>
              <a:gd name="connsiteX3-15" fmla="*/ 487806 w 487806"/>
              <a:gd name="connsiteY3-16" fmla="*/ 171848 h 510610"/>
            </a:gdLst>
            <a:ahLst/>
            <a:cxnLst>
              <a:cxn ang="0">
                <a:pos x="connsiteX0-1" y="connsiteY0-2"/>
              </a:cxn>
              <a:cxn ang="0">
                <a:pos x="connsiteX1-3" y="connsiteY1-4"/>
              </a:cxn>
              <a:cxn ang="0">
                <a:pos x="connsiteX2-5" y="connsiteY2-6"/>
              </a:cxn>
              <a:cxn ang="0">
                <a:pos x="connsiteX3-7" y="connsiteY3-8"/>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4" name="Полилиния: Фигура 33"/>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5" name="Полилиния: Фигура 34"/>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6" name="Полилиния: Фигура 35"/>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7" name="Полилиния: Фигура 36"/>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43" name="Группа 42"/>
          <p:cNvGrpSpPr/>
          <p:nvPr userDrawn="1"/>
        </p:nvGrpSpPr>
        <p:grpSpPr>
          <a:xfrm>
            <a:off x="3383603" y="1013721"/>
            <a:ext cx="7749965" cy="5100743"/>
            <a:chOff x="510812" y="938373"/>
            <a:chExt cx="8073393" cy="5313612"/>
          </a:xfrm>
        </p:grpSpPr>
        <p:sp>
          <p:nvSpPr>
            <p:cNvPr id="44" name="Скругленный прямоугольник 15"/>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dirty="0"/>
            </a:p>
          </p:txBody>
        </p:sp>
        <p:sp>
          <p:nvSpPr>
            <p:cNvPr id="45" name="Скругленный прямоугольник 15"/>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6" name="Прямоугольник: Скругленные углы 45"/>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7" name="Скругленный прямоугольник 15"/>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8" name="Скругленный прямоугольник 15"/>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dirty="0"/>
            </a:p>
          </p:txBody>
        </p:sp>
        <p:sp>
          <p:nvSpPr>
            <p:cNvPr id="49" name="Овал 48"/>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dirty="0"/>
            </a:p>
          </p:txBody>
        </p:sp>
        <p:sp>
          <p:nvSpPr>
            <p:cNvPr id="50" name="Овал 49"/>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dirty="0"/>
            </a:p>
          </p:txBody>
        </p:sp>
        <p:sp>
          <p:nvSpPr>
            <p:cNvPr id="51" name="Овал 50"/>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dirty="0"/>
            </a:p>
          </p:txBody>
        </p:sp>
      </p:grpSp>
      <p:sp>
        <p:nvSpPr>
          <p:cNvPr id="3" name="Объект 2"/>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ru-RU" noProof="0" dirty="0"/>
              <a:t>Сюда можно добавить выделенный текст</a:t>
            </a:r>
            <a:endParaRPr lang="ru-RU" noProof="0" dirty="0"/>
          </a:p>
        </p:txBody>
      </p:sp>
      <p:sp>
        <p:nvSpPr>
          <p:cNvPr id="2" name="Заголовок 1"/>
          <p:cNvSpPr>
            <a:spLocks noGrp="1"/>
          </p:cNvSpPr>
          <p:nvPr>
            <p:ph type="title"/>
          </p:nvPr>
        </p:nvSpPr>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7" name="Нижний колонтитул 6"/>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8" name="Номер слайда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5" name="Рисунок 4"/>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ru-RU" noProof="0" dirty="0"/>
              <a:t>Вставьте или перетащите изображение</a:t>
            </a:r>
            <a:endParaRPr lang="ru-RU" noProof="0" dirty="0"/>
          </a:p>
        </p:txBody>
      </p:sp>
      <p:sp>
        <p:nvSpPr>
          <p:cNvPr id="9" name="Текст 8"/>
          <p:cNvSpPr>
            <a:spLocks noGrp="1"/>
          </p:cNvSpPr>
          <p:nvPr>
            <p:ph type="body" sz="quarter" idx="13"/>
          </p:nvPr>
        </p:nvSpPr>
        <p:spPr>
          <a:xfrm>
            <a:off x="431800" y="3509766"/>
            <a:ext cx="2951163" cy="2322709"/>
          </a:xfrm>
        </p:spPr>
        <p:txBody>
          <a:bodyPr rtlCol="0"/>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столбца, маркеры-изображения">
    <p:spTree>
      <p:nvGrpSpPr>
        <p:cNvPr id="1" name=""/>
        <p:cNvGrpSpPr/>
        <p:nvPr/>
      </p:nvGrpSpPr>
      <p:grpSpPr>
        <a:xfrm>
          <a:off x="0" y="0"/>
          <a:ext cx="0" cy="0"/>
          <a:chOff x="0" y="0"/>
          <a:chExt cx="0" cy="0"/>
        </a:xfrm>
      </p:grpSpPr>
      <p:sp>
        <p:nvSpPr>
          <p:cNvPr id="18" name="Овал 17"/>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Овал 16"/>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9" name="Овал 18"/>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200" noProof="0" dirty="0"/>
          </a:p>
        </p:txBody>
      </p:sp>
      <p:sp>
        <p:nvSpPr>
          <p:cNvPr id="2" name="Заголовок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7" name="Нижний колонтитул 6"/>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8" name="Номер слайда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5" name="Текст 4"/>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ru-RU" noProof="0" dirty="0"/>
              <a:t>Описание маркера</a:t>
            </a:r>
            <a:endParaRPr lang="ru-RU" noProof="0" dirty="0"/>
          </a:p>
        </p:txBody>
      </p:sp>
      <p:sp>
        <p:nvSpPr>
          <p:cNvPr id="13" name="Текст 12"/>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ru-RU" noProof="0" dirty="0"/>
              <a:t>Описание маркера</a:t>
            </a:r>
            <a:endParaRPr lang="ru-RU" noProof="0" dirty="0"/>
          </a:p>
        </p:txBody>
      </p:sp>
      <p:sp>
        <p:nvSpPr>
          <p:cNvPr id="15" name="Текст 14"/>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ru-RU" noProof="0" dirty="0"/>
              <a:t>Описание маркера</a:t>
            </a:r>
            <a:endParaRPr lang="ru-RU" noProof="0" dirty="0"/>
          </a:p>
        </p:txBody>
      </p:sp>
      <p:sp>
        <p:nvSpPr>
          <p:cNvPr id="10" name="Текст 9"/>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ru-RU" noProof="0" dirty="0"/>
              <a:t>Маркер 2</a:t>
            </a:r>
            <a:endParaRPr lang="ru-RU" noProof="0" dirty="0"/>
          </a:p>
        </p:txBody>
      </p:sp>
      <p:sp>
        <p:nvSpPr>
          <p:cNvPr id="12" name="Текст 11"/>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ru-RU" noProof="0" dirty="0"/>
              <a:t>Маркер 3</a:t>
            </a:r>
            <a:endParaRPr lang="ru-RU" noProof="0" dirty="0"/>
          </a:p>
        </p:txBody>
      </p:sp>
      <p:sp>
        <p:nvSpPr>
          <p:cNvPr id="16" name="Текст 15"/>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ru-RU" noProof="0" dirty="0"/>
              <a:t>Маркер 4</a:t>
            </a:r>
            <a:endParaRPr lang="ru-RU" noProof="0" dirty="0"/>
          </a:p>
        </p:txBody>
      </p:sp>
      <p:sp>
        <p:nvSpPr>
          <p:cNvPr id="9" name="Текст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endParaRPr lang="ru-RU" noProof="0" dirty="0"/>
          </a:p>
        </p:txBody>
      </p:sp>
      <p:sp>
        <p:nvSpPr>
          <p:cNvPr id="20" name="Рисунок 3"/>
          <p:cNvSpPr>
            <a:spLocks noGrp="1"/>
          </p:cNvSpPr>
          <p:nvPr>
            <p:ph type="pic" sz="quarter" idx="27"/>
          </p:nvPr>
        </p:nvSpPr>
        <p:spPr>
          <a:xfrm>
            <a:off x="2724708" y="2358091"/>
            <a:ext cx="854075" cy="854075"/>
          </a:xfrm>
        </p:spPr>
        <p:txBody>
          <a:bodyPr rtlCol="0"/>
          <a:lstStyle>
            <a:lvl1pPr marL="0" indent="0">
              <a:buNone/>
              <a:defRPr sz="1200"/>
            </a:lvl1pPr>
          </a:lstStyle>
          <a:p>
            <a:pPr rtl="0"/>
            <a:r>
              <a:rPr lang="ru-RU" noProof="0" smtClean="0"/>
              <a:t>Вставка рисунка</a:t>
            </a:r>
            <a:endParaRPr lang="ru-RU" noProof="0" dirty="0"/>
          </a:p>
        </p:txBody>
      </p:sp>
      <p:sp>
        <p:nvSpPr>
          <p:cNvPr id="21" name="Рисунок 3"/>
          <p:cNvSpPr>
            <a:spLocks noGrp="1"/>
          </p:cNvSpPr>
          <p:nvPr>
            <p:ph type="pic" sz="quarter" idx="28"/>
          </p:nvPr>
        </p:nvSpPr>
        <p:spPr>
          <a:xfrm>
            <a:off x="5672402" y="2358091"/>
            <a:ext cx="854075" cy="854075"/>
          </a:xfrm>
        </p:spPr>
        <p:txBody>
          <a:bodyPr rtlCol="0"/>
          <a:lstStyle>
            <a:lvl1pPr marL="0" indent="0">
              <a:buNone/>
              <a:defRPr sz="1200"/>
            </a:lvl1pPr>
          </a:lstStyle>
          <a:p>
            <a:pPr rtl="0"/>
            <a:r>
              <a:rPr lang="ru-RU" noProof="0" smtClean="0"/>
              <a:t>Вставка рисунка</a:t>
            </a:r>
            <a:endParaRPr lang="ru-RU" noProof="0" dirty="0"/>
          </a:p>
        </p:txBody>
      </p:sp>
      <p:sp>
        <p:nvSpPr>
          <p:cNvPr id="22" name="Рисунок 3"/>
          <p:cNvSpPr>
            <a:spLocks noGrp="1"/>
          </p:cNvSpPr>
          <p:nvPr>
            <p:ph type="pic" sz="quarter" idx="29"/>
          </p:nvPr>
        </p:nvSpPr>
        <p:spPr>
          <a:xfrm>
            <a:off x="8621493" y="2358090"/>
            <a:ext cx="854075" cy="854075"/>
          </a:xfrm>
        </p:spPr>
        <p:txBody>
          <a:bodyPr rtlCol="0"/>
          <a:lstStyle>
            <a:lvl1pPr marL="0" indent="0">
              <a:buNone/>
              <a:defRPr sz="1200"/>
            </a:lvl1pPr>
          </a:lstStyle>
          <a:p>
            <a:pPr rtl="0"/>
            <a:r>
              <a:rPr lang="ru-RU" noProof="0" smtClean="0"/>
              <a:t>Вставка рисунка</a:t>
            </a:r>
            <a:endParaRPr lang="ru-RU"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Большие числа, вариант 2">
    <p:spTree>
      <p:nvGrpSpPr>
        <p:cNvPr id="1" name=""/>
        <p:cNvGrpSpPr/>
        <p:nvPr/>
      </p:nvGrpSpPr>
      <p:grpSpPr>
        <a:xfrm>
          <a:off x="0" y="0"/>
          <a:ext cx="0" cy="0"/>
          <a:chOff x="0" y="0"/>
          <a:chExt cx="0" cy="0"/>
        </a:xfrm>
      </p:grpSpPr>
      <p:sp>
        <p:nvSpPr>
          <p:cNvPr id="26" name="Текст 3"/>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Заголовок раздела</a:t>
            </a:r>
            <a:endParaRPr lang="ru-RU" noProof="0" dirty="0"/>
          </a:p>
        </p:txBody>
      </p:sp>
      <p:sp>
        <p:nvSpPr>
          <p:cNvPr id="27" name="Текст 9"/>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ru-RU" noProof="0" dirty="0"/>
              <a:t>Заголовок раздела</a:t>
            </a:r>
            <a:endParaRPr lang="ru-RU" noProof="0" dirty="0"/>
          </a:p>
        </p:txBody>
      </p:sp>
      <p:sp>
        <p:nvSpPr>
          <p:cNvPr id="28" name="Текст 9"/>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ru-RU" noProof="0" dirty="0"/>
              <a:t>Заголовок раздела</a:t>
            </a:r>
            <a:endParaRPr lang="ru-RU" noProof="0" dirty="0"/>
          </a:p>
        </p:txBody>
      </p:sp>
      <p:sp>
        <p:nvSpPr>
          <p:cNvPr id="48" name="Полилиния: Фигура 47"/>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7" name="Полилиния: Фигура 46"/>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Полилиния: Фигура 15"/>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Полилиния: Фигура 16"/>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0" name="Полилиния: Фигура 19"/>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1" fmla="*/ 0 w 3571215"/>
              <a:gd name="connsiteY0-2" fmla="*/ 2176150 h 2890087"/>
              <a:gd name="connsiteX1-3" fmla="*/ 2472666 w 3571215"/>
              <a:gd name="connsiteY1-4" fmla="*/ 36067 h 2890087"/>
              <a:gd name="connsiteX2-5" fmla="*/ 3571215 w 3571215"/>
              <a:gd name="connsiteY2-6" fmla="*/ 0 h 2890087"/>
              <a:gd name="connsiteX3-7" fmla="*/ 1392370 w 3571215"/>
              <a:gd name="connsiteY3-8" fmla="*/ 2792094 h 2890087"/>
              <a:gd name="connsiteX4-9" fmla="*/ 393183 w 3571215"/>
              <a:gd name="connsiteY4-10" fmla="*/ 2890087 h 2890087"/>
              <a:gd name="connsiteX5-11" fmla="*/ 0 w 3571215"/>
              <a:gd name="connsiteY5-12" fmla="*/ 2176150 h 2890087"/>
              <a:gd name="connsiteX0-13" fmla="*/ 0 w 3571215"/>
              <a:gd name="connsiteY0-14" fmla="*/ 2176150 h 2890087"/>
              <a:gd name="connsiteX1-15" fmla="*/ 2472666 w 3571215"/>
              <a:gd name="connsiteY1-16" fmla="*/ 36067 h 2890087"/>
              <a:gd name="connsiteX2-17" fmla="*/ 3571215 w 3571215"/>
              <a:gd name="connsiteY2-18" fmla="*/ 0 h 2890087"/>
              <a:gd name="connsiteX3-19" fmla="*/ 2626822 w 3571215"/>
              <a:gd name="connsiteY3-20" fmla="*/ 1399810 h 2890087"/>
              <a:gd name="connsiteX4-21" fmla="*/ 393183 w 3571215"/>
              <a:gd name="connsiteY4-22" fmla="*/ 2890087 h 2890087"/>
              <a:gd name="connsiteX5-23" fmla="*/ 0 w 3571215"/>
              <a:gd name="connsiteY5-24" fmla="*/ 2176150 h 2890087"/>
              <a:gd name="connsiteX0-25" fmla="*/ 0 w 3571215"/>
              <a:gd name="connsiteY0-26" fmla="*/ 2176150 h 2176150"/>
              <a:gd name="connsiteX1-27" fmla="*/ 2472666 w 3571215"/>
              <a:gd name="connsiteY1-28" fmla="*/ 36067 h 2176150"/>
              <a:gd name="connsiteX2-29" fmla="*/ 3571215 w 3571215"/>
              <a:gd name="connsiteY2-30" fmla="*/ 0 h 2176150"/>
              <a:gd name="connsiteX3-31" fmla="*/ 2626822 w 3571215"/>
              <a:gd name="connsiteY3-32" fmla="*/ 1399810 h 2176150"/>
              <a:gd name="connsiteX4-33" fmla="*/ 2309686 w 3571215"/>
              <a:gd name="connsiteY4-34" fmla="*/ 820126 h 2176150"/>
              <a:gd name="connsiteX5-35" fmla="*/ 0 w 3571215"/>
              <a:gd name="connsiteY5-36" fmla="*/ 2176150 h 2176150"/>
              <a:gd name="connsiteX0-37" fmla="*/ 0 w 1957093"/>
              <a:gd name="connsiteY0-38" fmla="*/ 318772 h 1399810"/>
              <a:gd name="connsiteX1-39" fmla="*/ 858544 w 1957093"/>
              <a:gd name="connsiteY1-40" fmla="*/ 36067 h 1399810"/>
              <a:gd name="connsiteX2-41" fmla="*/ 1957093 w 1957093"/>
              <a:gd name="connsiteY2-42" fmla="*/ 0 h 1399810"/>
              <a:gd name="connsiteX3-43" fmla="*/ 1012700 w 1957093"/>
              <a:gd name="connsiteY3-44" fmla="*/ 1399810 h 1399810"/>
              <a:gd name="connsiteX4-45" fmla="*/ 695564 w 1957093"/>
              <a:gd name="connsiteY4-46" fmla="*/ 820126 h 1399810"/>
              <a:gd name="connsiteX5-47" fmla="*/ 0 w 1957093"/>
              <a:gd name="connsiteY5-48" fmla="*/ 318772 h 1399810"/>
              <a:gd name="connsiteX0-49" fmla="*/ 0 w 1957093"/>
              <a:gd name="connsiteY0-50" fmla="*/ 318772 h 1399810"/>
              <a:gd name="connsiteX1-51" fmla="*/ 858544 w 1957093"/>
              <a:gd name="connsiteY1-52" fmla="*/ 36067 h 1399810"/>
              <a:gd name="connsiteX2-53" fmla="*/ 1957093 w 1957093"/>
              <a:gd name="connsiteY2-54" fmla="*/ 0 h 1399810"/>
              <a:gd name="connsiteX3-55" fmla="*/ 1012700 w 1957093"/>
              <a:gd name="connsiteY3-56" fmla="*/ 1399810 h 1399810"/>
              <a:gd name="connsiteX4-57" fmla="*/ 172487 w 1957093"/>
              <a:gd name="connsiteY4-58" fmla="*/ 1221089 h 1399810"/>
              <a:gd name="connsiteX5-59" fmla="*/ 0 w 1957093"/>
              <a:gd name="connsiteY5-60" fmla="*/ 318772 h 13998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2" name="Полилиния: Фигура 21"/>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1" fmla="*/ 0 w 3571215"/>
              <a:gd name="connsiteY0-2" fmla="*/ 2176150 h 2890087"/>
              <a:gd name="connsiteX1-3" fmla="*/ 2472666 w 3571215"/>
              <a:gd name="connsiteY1-4" fmla="*/ 36067 h 2890087"/>
              <a:gd name="connsiteX2-5" fmla="*/ 3571215 w 3571215"/>
              <a:gd name="connsiteY2-6" fmla="*/ 0 h 2890087"/>
              <a:gd name="connsiteX3-7" fmla="*/ 1392370 w 3571215"/>
              <a:gd name="connsiteY3-8" fmla="*/ 2792094 h 2890087"/>
              <a:gd name="connsiteX4-9" fmla="*/ 393183 w 3571215"/>
              <a:gd name="connsiteY4-10" fmla="*/ 2890087 h 2890087"/>
              <a:gd name="connsiteX5-11" fmla="*/ 0 w 3571215"/>
              <a:gd name="connsiteY5-12" fmla="*/ 2176150 h 2890087"/>
              <a:gd name="connsiteX0-13" fmla="*/ 0 w 3571215"/>
              <a:gd name="connsiteY0-14" fmla="*/ 2176150 h 2890087"/>
              <a:gd name="connsiteX1-15" fmla="*/ 2472666 w 3571215"/>
              <a:gd name="connsiteY1-16" fmla="*/ 36067 h 2890087"/>
              <a:gd name="connsiteX2-17" fmla="*/ 3571215 w 3571215"/>
              <a:gd name="connsiteY2-18" fmla="*/ 0 h 2890087"/>
              <a:gd name="connsiteX3-19" fmla="*/ 2626822 w 3571215"/>
              <a:gd name="connsiteY3-20" fmla="*/ 1399810 h 2890087"/>
              <a:gd name="connsiteX4-21" fmla="*/ 393183 w 3571215"/>
              <a:gd name="connsiteY4-22" fmla="*/ 2890087 h 2890087"/>
              <a:gd name="connsiteX5-23" fmla="*/ 0 w 3571215"/>
              <a:gd name="connsiteY5-24" fmla="*/ 2176150 h 2890087"/>
              <a:gd name="connsiteX0-25" fmla="*/ 0 w 3571215"/>
              <a:gd name="connsiteY0-26" fmla="*/ 2176150 h 2176150"/>
              <a:gd name="connsiteX1-27" fmla="*/ 2472666 w 3571215"/>
              <a:gd name="connsiteY1-28" fmla="*/ 36067 h 2176150"/>
              <a:gd name="connsiteX2-29" fmla="*/ 3571215 w 3571215"/>
              <a:gd name="connsiteY2-30" fmla="*/ 0 h 2176150"/>
              <a:gd name="connsiteX3-31" fmla="*/ 2626822 w 3571215"/>
              <a:gd name="connsiteY3-32" fmla="*/ 1399810 h 2176150"/>
              <a:gd name="connsiteX4-33" fmla="*/ 2309686 w 3571215"/>
              <a:gd name="connsiteY4-34" fmla="*/ 820126 h 2176150"/>
              <a:gd name="connsiteX5-35" fmla="*/ 0 w 3571215"/>
              <a:gd name="connsiteY5-36" fmla="*/ 2176150 h 2176150"/>
              <a:gd name="connsiteX0-37" fmla="*/ 0 w 1957093"/>
              <a:gd name="connsiteY0-38" fmla="*/ 318772 h 1399810"/>
              <a:gd name="connsiteX1-39" fmla="*/ 858544 w 1957093"/>
              <a:gd name="connsiteY1-40" fmla="*/ 36067 h 1399810"/>
              <a:gd name="connsiteX2-41" fmla="*/ 1957093 w 1957093"/>
              <a:gd name="connsiteY2-42" fmla="*/ 0 h 1399810"/>
              <a:gd name="connsiteX3-43" fmla="*/ 1012700 w 1957093"/>
              <a:gd name="connsiteY3-44" fmla="*/ 1399810 h 1399810"/>
              <a:gd name="connsiteX4-45" fmla="*/ 695564 w 1957093"/>
              <a:gd name="connsiteY4-46" fmla="*/ 820126 h 1399810"/>
              <a:gd name="connsiteX5-47" fmla="*/ 0 w 1957093"/>
              <a:gd name="connsiteY5-48" fmla="*/ 318772 h 1399810"/>
              <a:gd name="connsiteX0-49" fmla="*/ 0 w 1957093"/>
              <a:gd name="connsiteY0-50" fmla="*/ 318772 h 1399810"/>
              <a:gd name="connsiteX1-51" fmla="*/ 858544 w 1957093"/>
              <a:gd name="connsiteY1-52" fmla="*/ 36067 h 1399810"/>
              <a:gd name="connsiteX2-53" fmla="*/ 1957093 w 1957093"/>
              <a:gd name="connsiteY2-54" fmla="*/ 0 h 1399810"/>
              <a:gd name="connsiteX3-55" fmla="*/ 1012700 w 1957093"/>
              <a:gd name="connsiteY3-56" fmla="*/ 1399810 h 1399810"/>
              <a:gd name="connsiteX4-57" fmla="*/ 172487 w 1957093"/>
              <a:gd name="connsiteY4-58" fmla="*/ 1221089 h 1399810"/>
              <a:gd name="connsiteX5-59" fmla="*/ 0 w 1957093"/>
              <a:gd name="connsiteY5-60" fmla="*/ 318772 h 1399810"/>
              <a:gd name="connsiteX0-61" fmla="*/ 0 w 1449157"/>
              <a:gd name="connsiteY0-62" fmla="*/ 282705 h 1363743"/>
              <a:gd name="connsiteX1-63" fmla="*/ 858544 w 1449157"/>
              <a:gd name="connsiteY1-64" fmla="*/ 0 h 1363743"/>
              <a:gd name="connsiteX2-65" fmla="*/ 1449157 w 1449157"/>
              <a:gd name="connsiteY2-66" fmla="*/ 715834 h 1363743"/>
              <a:gd name="connsiteX3-67" fmla="*/ 1012700 w 1449157"/>
              <a:gd name="connsiteY3-68" fmla="*/ 1363743 h 1363743"/>
              <a:gd name="connsiteX4-69" fmla="*/ 172487 w 1449157"/>
              <a:gd name="connsiteY4-70" fmla="*/ 1185022 h 1363743"/>
              <a:gd name="connsiteX5-71" fmla="*/ 0 w 1449157"/>
              <a:gd name="connsiteY5-72" fmla="*/ 282705 h 1363743"/>
              <a:gd name="connsiteX0-73" fmla="*/ 0 w 1449157"/>
              <a:gd name="connsiteY0-74" fmla="*/ 0 h 1081038"/>
              <a:gd name="connsiteX1-75" fmla="*/ 1449157 w 1449157"/>
              <a:gd name="connsiteY1-76" fmla="*/ 433129 h 1081038"/>
              <a:gd name="connsiteX2-77" fmla="*/ 1012700 w 1449157"/>
              <a:gd name="connsiteY2-78" fmla="*/ 1081038 h 1081038"/>
              <a:gd name="connsiteX3-79" fmla="*/ 172487 w 1449157"/>
              <a:gd name="connsiteY3-80" fmla="*/ 902317 h 1081038"/>
              <a:gd name="connsiteX4-81" fmla="*/ 0 w 1449157"/>
              <a:gd name="connsiteY4-82" fmla="*/ 0 h 108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3" name="Полилиния: Фигура 22"/>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dirty="0"/>
          </a:p>
        </p:txBody>
      </p:sp>
      <p:sp>
        <p:nvSpPr>
          <p:cNvPr id="24" name="Полилиния: Фигура 23"/>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Полилиния: Фигура 24"/>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8" name="Нижний колонтитул 7"/>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9" name="Номер слайда 8"/>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29" name="Полилиния: Фигура 28"/>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1" name="Текст 18"/>
          <p:cNvSpPr>
            <a:spLocks noGrp="1"/>
          </p:cNvSpPr>
          <p:nvPr>
            <p:ph type="body" sz="quarter" idx="13" hasCustomPrompt="1"/>
          </p:nvPr>
        </p:nvSpPr>
        <p:spPr>
          <a:xfrm>
            <a:off x="1389057"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ru-RU" noProof="0" dirty="0"/>
              <a:t>1</a:t>
            </a:r>
            <a:endParaRPr lang="ru-RU" noProof="0" dirty="0"/>
          </a:p>
        </p:txBody>
      </p:sp>
      <p:sp>
        <p:nvSpPr>
          <p:cNvPr id="32" name="Текст 20"/>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ru-RU" noProof="0" dirty="0"/>
              <a:t>2</a:t>
            </a:r>
            <a:endParaRPr lang="ru-RU" noProof="0" dirty="0"/>
          </a:p>
        </p:txBody>
      </p:sp>
      <p:sp>
        <p:nvSpPr>
          <p:cNvPr id="33" name="Текст 32"/>
          <p:cNvSpPr>
            <a:spLocks noGrp="1"/>
          </p:cNvSpPr>
          <p:nvPr>
            <p:ph type="body" sz="quarter" idx="30" hasCustomPrompt="1"/>
          </p:nvPr>
        </p:nvSpPr>
        <p:spPr>
          <a:xfrm>
            <a:off x="8754076"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ru-RU" noProof="0" dirty="0"/>
              <a:t>3</a:t>
            </a:r>
            <a:endParaRPr lang="ru-RU" noProof="0" dirty="0"/>
          </a:p>
        </p:txBody>
      </p:sp>
      <p:sp>
        <p:nvSpPr>
          <p:cNvPr id="35" name="Текст 34"/>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Описание раздела</a:t>
            </a:r>
            <a:endParaRPr lang="ru-RU" noProof="0" dirty="0"/>
          </a:p>
        </p:txBody>
      </p:sp>
      <p:sp>
        <p:nvSpPr>
          <p:cNvPr id="37" name="Текст 36"/>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ru-RU" noProof="0" dirty="0"/>
              <a:t>Описание раздела</a:t>
            </a:r>
            <a:endParaRPr lang="ru-RU" noProof="0" dirty="0"/>
          </a:p>
        </p:txBody>
      </p:sp>
      <p:sp>
        <p:nvSpPr>
          <p:cNvPr id="39" name="Текст 38"/>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ru-RU" noProof="0" dirty="0"/>
              <a:t>Описание раздела</a:t>
            </a:r>
            <a:endParaRPr lang="ru-RU"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endParaRPr lang="ru-RU" noProof="0" smtClean="0"/>
          </a:p>
        </p:txBody>
      </p:sp>
      <p:sp>
        <p:nvSpPr>
          <p:cNvPr id="4" name="Объект 3"/>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10" name="Нижний колонтитул 9"/>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11" name="Номер слайда 10"/>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8" name="Текст 7"/>
          <p:cNvSpPr>
            <a:spLocks noGrp="1"/>
          </p:cNvSpPr>
          <p:nvPr>
            <p:ph type="body" sz="quarter" idx="12"/>
          </p:nvPr>
        </p:nvSpPr>
        <p:spPr>
          <a:xfrm>
            <a:off x="6299887" y="1584325"/>
            <a:ext cx="5472113" cy="4606925"/>
          </a:xfrm>
        </p:spPr>
        <p:txBody>
          <a:bodyPr rtlCol="0"/>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12" name="Текст 11"/>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ru-RU" noProof="0" smtClean="0"/>
              <a:t>Образец текста</a:t>
            </a:r>
            <a:endParaRPr lang="ru-RU"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ространство для рынка">
    <p:spTree>
      <p:nvGrpSpPr>
        <p:cNvPr id="1" name=""/>
        <p:cNvGrpSpPr/>
        <p:nvPr/>
      </p:nvGrpSpPr>
      <p:grpSpPr>
        <a:xfrm>
          <a:off x="0" y="0"/>
          <a:ext cx="0" cy="0"/>
          <a:chOff x="0" y="0"/>
          <a:chExt cx="0" cy="0"/>
        </a:xfrm>
      </p:grpSpPr>
      <p:sp>
        <p:nvSpPr>
          <p:cNvPr id="13" name="Полилиния: Фигура 12"/>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6" name="Нижний колонтитул 5"/>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7" name="Номер слайда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cxnSp>
        <p:nvCxnSpPr>
          <p:cNvPr id="14" name="Прямая соединительная линия 13"/>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Текст 5"/>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ru-RU" noProof="0" dirty="0"/>
              <a:t>Надпись квадранта</a:t>
            </a:r>
            <a:endParaRPr lang="ru-RU" noProof="0" dirty="0"/>
          </a:p>
        </p:txBody>
      </p:sp>
      <p:sp>
        <p:nvSpPr>
          <p:cNvPr id="20" name="Текст 5"/>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ru-RU" noProof="0" dirty="0"/>
              <a:t>Надпись квадранта</a:t>
            </a:r>
            <a:endParaRPr lang="ru-RU" noProof="0" dirty="0"/>
          </a:p>
        </p:txBody>
      </p:sp>
      <p:sp>
        <p:nvSpPr>
          <p:cNvPr id="21" name="Текст 5"/>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ru-RU" noProof="0" dirty="0"/>
              <a:t>Надпись квадранта</a:t>
            </a:r>
            <a:endParaRPr lang="ru-RU" noProof="0" dirty="0"/>
          </a:p>
        </p:txBody>
      </p:sp>
      <p:sp>
        <p:nvSpPr>
          <p:cNvPr id="22" name="Текст 5"/>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ru-RU" noProof="0" dirty="0"/>
              <a:t>Надпись квадранта</a:t>
            </a:r>
            <a:endParaRPr lang="ru-RU"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столбца, с рамкам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3" name="Объект 2"/>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7" name="Нижний колонтитул 6"/>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8" name="Номер слайда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5" name="Текст 4"/>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11" name="Текст 10"/>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9" name="Текст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endParaRPr lang="ru-RU" noProof="0" dirty="0"/>
          </a:p>
        </p:txBody>
      </p:sp>
      <p:sp>
        <p:nvSpPr>
          <p:cNvPr id="6" name="Текст 5"/>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ru-RU" noProof="0" dirty="0"/>
              <a:t>Название раздела 1</a:t>
            </a:r>
            <a:endParaRPr lang="ru-RU" noProof="0" dirty="0"/>
          </a:p>
        </p:txBody>
      </p:sp>
      <p:sp>
        <p:nvSpPr>
          <p:cNvPr id="12" name="Текст 11"/>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ru-RU" noProof="0" dirty="0"/>
              <a:t>Название раздела 2</a:t>
            </a:r>
            <a:endParaRPr lang="ru-RU" noProof="0" dirty="0"/>
          </a:p>
        </p:txBody>
      </p:sp>
      <p:sp>
        <p:nvSpPr>
          <p:cNvPr id="14" name="Текст 13"/>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ru-RU" noProof="0" dirty="0"/>
              <a:t>Название раздела 3</a:t>
            </a:r>
            <a:endParaRPr lang="ru-RU"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6" name="Нижний колонтитул 5"/>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7" name="Номер слайда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13" name="Текст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endParaRPr lang="ru-RU" noProof="0" dirty="0"/>
          </a:p>
        </p:txBody>
      </p:sp>
      <p:cxnSp>
        <p:nvCxnSpPr>
          <p:cNvPr id="15" name="Прямая со стрелкой 14"/>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Текст 10"/>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ru-RU" noProof="0" dirty="0"/>
              <a:t>Год</a:t>
            </a:r>
            <a:endParaRPr lang="ru-RU" noProof="0" dirty="0"/>
          </a:p>
        </p:txBody>
      </p:sp>
      <p:sp>
        <p:nvSpPr>
          <p:cNvPr id="17" name="Текст 10"/>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21" name="Текст 10"/>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22" name="Текст 10"/>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25" name="Текст 10"/>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26" name="Текст 10"/>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ru-RU" noProof="0" dirty="0"/>
              <a:t>Год</a:t>
            </a:r>
            <a:endParaRPr lang="ru-RU" noProof="0" dirty="0"/>
          </a:p>
        </p:txBody>
      </p:sp>
      <p:sp>
        <p:nvSpPr>
          <p:cNvPr id="28" name="Текст 10"/>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30" name="Текст 10"/>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31" name="Текст 10"/>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32" name="Текст 10"/>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33" name="Текст 10"/>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34" name="Текст 10"/>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35" name="Текст 10"/>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36" name="Текст 10"/>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37" name="Текст 10"/>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38" name="Текст 10"/>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39" name="Текст 10"/>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40" name="Текст 10"/>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41" name="Текст 10"/>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42" name="Текст 10"/>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43" name="Текст 10"/>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44" name="Текст 10"/>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45" name="Текст 10"/>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46" name="Текст 10"/>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47" name="Текст 10"/>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48" name="Текст 10"/>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ru-RU" noProof="0" dirty="0"/>
              <a:t>ММ</a:t>
            </a:r>
            <a:endParaRPr lang="ru-RU" noProof="0" dirty="0"/>
          </a:p>
        </p:txBody>
      </p:sp>
      <p:sp>
        <p:nvSpPr>
          <p:cNvPr id="49" name="Текст 3"/>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ru-RU" noProof="0" dirty="0"/>
              <a:t>Название элемента</a:t>
            </a:r>
            <a:endParaRPr lang="ru-RU" noProof="0" dirty="0"/>
          </a:p>
        </p:txBody>
      </p:sp>
      <p:sp>
        <p:nvSpPr>
          <p:cNvPr id="50" name="Текст 36"/>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ru-RU" noProof="0" dirty="0"/>
              <a:t>месяц, год</a:t>
            </a:r>
            <a:endParaRPr lang="ru-RU"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Участники группы 6">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7" name="Нижний колонтитул 6"/>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8" name="Номер слайда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5" name="Текст 4"/>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ru-RU" noProof="0" dirty="0"/>
              <a:t>Название</a:t>
            </a:r>
            <a:endParaRPr lang="ru-RU" noProof="0" dirty="0"/>
          </a:p>
        </p:txBody>
      </p:sp>
      <p:sp>
        <p:nvSpPr>
          <p:cNvPr id="13" name="Текст 12"/>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ru-RU" noProof="0" dirty="0"/>
              <a:t>Название</a:t>
            </a:r>
            <a:endParaRPr lang="ru-RU" noProof="0" dirty="0"/>
          </a:p>
        </p:txBody>
      </p:sp>
      <p:sp>
        <p:nvSpPr>
          <p:cNvPr id="15" name="Текст 14"/>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ru-RU" noProof="0" dirty="0"/>
              <a:t>Название</a:t>
            </a:r>
            <a:endParaRPr lang="ru-RU" noProof="0" dirty="0"/>
          </a:p>
        </p:txBody>
      </p:sp>
      <p:sp>
        <p:nvSpPr>
          <p:cNvPr id="17" name="Текст 16"/>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ru-RU" noProof="0" dirty="0"/>
              <a:t>Название</a:t>
            </a:r>
            <a:endParaRPr lang="ru-RU" noProof="0" dirty="0"/>
          </a:p>
        </p:txBody>
      </p:sp>
      <p:sp>
        <p:nvSpPr>
          <p:cNvPr id="6" name="Текст 5"/>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ru-RU" noProof="0" dirty="0"/>
              <a:t>Полное имя</a:t>
            </a:r>
            <a:endParaRPr lang="ru-RU" noProof="0" dirty="0"/>
          </a:p>
        </p:txBody>
      </p:sp>
      <p:sp>
        <p:nvSpPr>
          <p:cNvPr id="10" name="Текст 9"/>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ru-RU" noProof="0" dirty="0"/>
              <a:t>Полное имя</a:t>
            </a:r>
            <a:endParaRPr lang="ru-RU" noProof="0" dirty="0"/>
          </a:p>
        </p:txBody>
      </p:sp>
      <p:sp>
        <p:nvSpPr>
          <p:cNvPr id="12" name="Текст 11"/>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ru-RU" noProof="0" dirty="0"/>
              <a:t>Полное имя</a:t>
            </a:r>
            <a:endParaRPr lang="ru-RU" noProof="0" dirty="0"/>
          </a:p>
        </p:txBody>
      </p:sp>
      <p:sp>
        <p:nvSpPr>
          <p:cNvPr id="16" name="Текст 15"/>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ru-RU" noProof="0" dirty="0"/>
              <a:t>Полное имя</a:t>
            </a:r>
            <a:endParaRPr lang="ru-RU" noProof="0" dirty="0"/>
          </a:p>
        </p:txBody>
      </p:sp>
      <p:sp>
        <p:nvSpPr>
          <p:cNvPr id="19" name="Текст 18"/>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ru-RU" noProof="0" dirty="0"/>
              <a:t>Полное имя</a:t>
            </a:r>
            <a:endParaRPr lang="ru-RU" noProof="0" dirty="0"/>
          </a:p>
        </p:txBody>
      </p:sp>
      <p:sp>
        <p:nvSpPr>
          <p:cNvPr id="21" name="Текст 20"/>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ru-RU" noProof="0" dirty="0"/>
              <a:t>Название</a:t>
            </a:r>
            <a:endParaRPr lang="ru-RU" noProof="0" dirty="0"/>
          </a:p>
        </p:txBody>
      </p:sp>
      <p:sp>
        <p:nvSpPr>
          <p:cNvPr id="23" name="Рисунок 22"/>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200"/>
            </a:lvl1pPr>
          </a:lstStyle>
          <a:p>
            <a:pPr rtl="0"/>
            <a:r>
              <a:rPr lang="ru-RU" noProof="0" smtClean="0"/>
              <a:t>Вставка рисунка</a:t>
            </a:r>
            <a:endParaRPr lang="ru-RU" noProof="0" dirty="0"/>
          </a:p>
        </p:txBody>
      </p:sp>
      <p:sp>
        <p:nvSpPr>
          <p:cNvPr id="24" name="Рисунок 22"/>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200"/>
            </a:lvl1pPr>
          </a:lstStyle>
          <a:p>
            <a:pPr rtl="0"/>
            <a:r>
              <a:rPr lang="ru-RU" noProof="0" smtClean="0"/>
              <a:t>Вставка рисунка</a:t>
            </a:r>
            <a:endParaRPr lang="ru-RU" noProof="0" dirty="0"/>
          </a:p>
        </p:txBody>
      </p:sp>
      <p:sp>
        <p:nvSpPr>
          <p:cNvPr id="25" name="Рисунок 22"/>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200"/>
            </a:lvl1pPr>
          </a:lstStyle>
          <a:p>
            <a:pPr rtl="0"/>
            <a:r>
              <a:rPr lang="ru-RU" noProof="0" smtClean="0"/>
              <a:t>Вставка рисунка</a:t>
            </a:r>
            <a:endParaRPr lang="ru-RU" noProof="0" dirty="0"/>
          </a:p>
        </p:txBody>
      </p:sp>
      <p:sp>
        <p:nvSpPr>
          <p:cNvPr id="26" name="Рисунок 22"/>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200"/>
            </a:lvl1pPr>
          </a:lstStyle>
          <a:p>
            <a:pPr rtl="0"/>
            <a:r>
              <a:rPr lang="ru-RU" noProof="0" smtClean="0"/>
              <a:t>Вставка рисунка</a:t>
            </a:r>
            <a:endParaRPr lang="ru-RU" noProof="0" dirty="0"/>
          </a:p>
        </p:txBody>
      </p:sp>
      <p:sp>
        <p:nvSpPr>
          <p:cNvPr id="27" name="Рисунок 22"/>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200"/>
            </a:lvl1pPr>
          </a:lstStyle>
          <a:p>
            <a:pPr rtl="0"/>
            <a:r>
              <a:rPr lang="ru-RU" noProof="0" smtClean="0"/>
              <a:t>Вставка рисунка</a:t>
            </a:r>
            <a:endParaRPr lang="ru-RU" noProof="0" dirty="0"/>
          </a:p>
        </p:txBody>
      </p:sp>
      <p:sp>
        <p:nvSpPr>
          <p:cNvPr id="20" name="Рисунок 22"/>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200"/>
            </a:lvl1pPr>
          </a:lstStyle>
          <a:p>
            <a:pPr rtl="0"/>
            <a:r>
              <a:rPr lang="ru-RU" noProof="0" smtClean="0"/>
              <a:t>Вставка рисунка</a:t>
            </a:r>
            <a:endParaRPr lang="ru-RU" noProof="0" dirty="0"/>
          </a:p>
        </p:txBody>
      </p:sp>
      <p:sp>
        <p:nvSpPr>
          <p:cNvPr id="4" name="Текст 3"/>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ru-RU" noProof="0" dirty="0"/>
              <a:t>Полное имя</a:t>
            </a:r>
            <a:endParaRPr lang="ru-RU" noProof="0" dirty="0"/>
          </a:p>
        </p:txBody>
      </p:sp>
      <p:sp>
        <p:nvSpPr>
          <p:cNvPr id="11" name="Текст 10"/>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ru-RU" noProof="0" dirty="0"/>
              <a:t>Название</a:t>
            </a:r>
            <a:endParaRPr lang="ru-RU"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Только заголовок и подзаголовок">
    <p:spTree>
      <p:nvGrpSpPr>
        <p:cNvPr id="1" name=""/>
        <p:cNvGrpSpPr/>
        <p:nvPr/>
      </p:nvGrpSpPr>
      <p:grpSpPr>
        <a:xfrm>
          <a:off x="0" y="0"/>
          <a:ext cx="0" cy="0"/>
          <a:chOff x="0" y="0"/>
          <a:chExt cx="0" cy="0"/>
        </a:xfrm>
      </p:grpSpPr>
      <p:sp>
        <p:nvSpPr>
          <p:cNvPr id="29" name="Полилиния: Фигура 28"/>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7" name="Полилиния: Фигура 26"/>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6" name="Нижний колонтитул 5"/>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7" name="Номер слайда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14" name="Полилиния: Фигура 13"/>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9" name="Полилиния: Фигура 18"/>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8" name="Полилиния: Фигура 17"/>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0" name="Полилиния: Фигура 19"/>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1" fmla="*/ 0 w 1980696"/>
              <a:gd name="connsiteY0-2" fmla="*/ 1680311 h 1680311"/>
              <a:gd name="connsiteX1-3" fmla="*/ 1337031 w 1980696"/>
              <a:gd name="connsiteY1-4" fmla="*/ 0 h 1680311"/>
              <a:gd name="connsiteX2-5" fmla="*/ 1980696 w 1980696"/>
              <a:gd name="connsiteY2-6" fmla="*/ 1143817 h 1680311"/>
              <a:gd name="connsiteX3-7" fmla="*/ 1459417 w 1980696"/>
              <a:gd name="connsiteY3-8" fmla="*/ 1680311 h 1680311"/>
              <a:gd name="connsiteX4" fmla="*/ 0 w 1980696"/>
              <a:gd name="connsiteY4" fmla="*/ 1680311 h 1680311"/>
              <a:gd name="connsiteX0-9" fmla="*/ 0 w 1459417"/>
              <a:gd name="connsiteY0-10" fmla="*/ 1680311 h 1680311"/>
              <a:gd name="connsiteX1-11" fmla="*/ 1337031 w 1459417"/>
              <a:gd name="connsiteY1-12" fmla="*/ 0 h 1680311"/>
              <a:gd name="connsiteX2-13" fmla="*/ 1360698 w 1459417"/>
              <a:gd name="connsiteY2-14" fmla="*/ 208215 h 1680311"/>
              <a:gd name="connsiteX3-15" fmla="*/ 1459417 w 1459417"/>
              <a:gd name="connsiteY3-16" fmla="*/ 1680311 h 1680311"/>
              <a:gd name="connsiteX4-17" fmla="*/ 0 w 1459417"/>
              <a:gd name="connsiteY4-18" fmla="*/ 1680311 h 1680311"/>
              <a:gd name="connsiteX0-19" fmla="*/ 0 w 1360698"/>
              <a:gd name="connsiteY0-20" fmla="*/ 1680311 h 1688402"/>
              <a:gd name="connsiteX1-21" fmla="*/ 1337031 w 1360698"/>
              <a:gd name="connsiteY1-22" fmla="*/ 0 h 1688402"/>
              <a:gd name="connsiteX2-23" fmla="*/ 1360698 w 1360698"/>
              <a:gd name="connsiteY2-24" fmla="*/ 208215 h 1688402"/>
              <a:gd name="connsiteX3-25" fmla="*/ 278710 w 1360698"/>
              <a:gd name="connsiteY3-26" fmla="*/ 1688402 h 1688402"/>
              <a:gd name="connsiteX4-27" fmla="*/ 0 w 1360698"/>
              <a:gd name="connsiteY4-28" fmla="*/ 1680311 h 1688402"/>
              <a:gd name="connsiteX0-29" fmla="*/ 0 w 1360698"/>
              <a:gd name="connsiteY0-30" fmla="*/ 1680311 h 1698354"/>
              <a:gd name="connsiteX1-31" fmla="*/ 1337031 w 1360698"/>
              <a:gd name="connsiteY1-32" fmla="*/ 0 h 1698354"/>
              <a:gd name="connsiteX2-33" fmla="*/ 1360698 w 1360698"/>
              <a:gd name="connsiteY2-34" fmla="*/ 208215 h 1698354"/>
              <a:gd name="connsiteX3-35" fmla="*/ 415804 w 1360698"/>
              <a:gd name="connsiteY3-36" fmla="*/ 1698354 h 1698354"/>
              <a:gd name="connsiteX4-37" fmla="*/ 0 w 1360698"/>
              <a:gd name="connsiteY4-38" fmla="*/ 1680311 h 1698354"/>
              <a:gd name="connsiteX0-39" fmla="*/ 0 w 1360698"/>
              <a:gd name="connsiteY0-40" fmla="*/ 1556337 h 1574380"/>
              <a:gd name="connsiteX1-41" fmla="*/ 1226116 w 1360698"/>
              <a:gd name="connsiteY1-42" fmla="*/ 0 h 1574380"/>
              <a:gd name="connsiteX2-43" fmla="*/ 1360698 w 1360698"/>
              <a:gd name="connsiteY2-44" fmla="*/ 84241 h 1574380"/>
              <a:gd name="connsiteX3-45" fmla="*/ 415804 w 1360698"/>
              <a:gd name="connsiteY3-46" fmla="*/ 1574380 h 1574380"/>
              <a:gd name="connsiteX4-47" fmla="*/ 0 w 1360698"/>
              <a:gd name="connsiteY4-48" fmla="*/ 1556337 h 1574380"/>
              <a:gd name="connsiteX0-49" fmla="*/ 0 w 1303560"/>
              <a:gd name="connsiteY0-50" fmla="*/ 1556337 h 1574380"/>
              <a:gd name="connsiteX1-51" fmla="*/ 1226116 w 1303560"/>
              <a:gd name="connsiteY1-52" fmla="*/ 0 h 1574380"/>
              <a:gd name="connsiteX2-53" fmla="*/ 1303560 w 1303560"/>
              <a:gd name="connsiteY2-54" fmla="*/ 105569 h 1574380"/>
              <a:gd name="connsiteX3-55" fmla="*/ 415804 w 1303560"/>
              <a:gd name="connsiteY3-56" fmla="*/ 1574380 h 1574380"/>
              <a:gd name="connsiteX4-57" fmla="*/ 0 w 1303560"/>
              <a:gd name="connsiteY4-58" fmla="*/ 1556337 h 1574380"/>
              <a:gd name="connsiteX0-59" fmla="*/ 0 w 1246227"/>
              <a:gd name="connsiteY0-60" fmla="*/ 1580187 h 1580187"/>
              <a:gd name="connsiteX1-61" fmla="*/ 1168783 w 1246227"/>
              <a:gd name="connsiteY1-62" fmla="*/ 0 h 1580187"/>
              <a:gd name="connsiteX2-63" fmla="*/ 1246227 w 1246227"/>
              <a:gd name="connsiteY2-64" fmla="*/ 105569 h 1580187"/>
              <a:gd name="connsiteX3-65" fmla="*/ 358471 w 1246227"/>
              <a:gd name="connsiteY3-66" fmla="*/ 1574380 h 1580187"/>
              <a:gd name="connsiteX4-67" fmla="*/ 0 w 1246227"/>
              <a:gd name="connsiteY4-68" fmla="*/ 1580187 h 158018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4" name="Полилиния: Фигура 23"/>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3" name="Полилиния: Фигура 22"/>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Текст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endParaRPr lang="ru-RU"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bg>
      <p:bgPr>
        <a:solidFill>
          <a:schemeClr val="bg1"/>
        </a:solid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9" name="Прямоугольник 8"/>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Прямоугольник 9"/>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2" name="Рисунок 31"/>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изображение</a:t>
            </a:r>
            <a:endParaRPr lang="ru-RU" noProof="0" dirty="0"/>
          </a:p>
        </p:txBody>
      </p:sp>
      <p:sp>
        <p:nvSpPr>
          <p:cNvPr id="2" name="Заголовок 1"/>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ru-RU" noProof="0" dirty="0"/>
              <a:t>Щелкните, чтобы изменить </a:t>
            </a:r>
            <a:br>
              <a:rPr lang="ru-RU" noProof="0" dirty="0"/>
            </a:br>
            <a:r>
              <a:rPr lang="ru-RU" noProof="0" dirty="0"/>
              <a:t>Стиль образца заголовка</a:t>
            </a:r>
            <a:endParaRPr lang="ru-RU" noProof="0" dirty="0"/>
          </a:p>
        </p:txBody>
      </p:sp>
      <p:sp>
        <p:nvSpPr>
          <p:cNvPr id="3" name="Подзаголовок 2"/>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5" name="Номер слайда 4"/>
          <p:cNvSpPr>
            <a:spLocks noGrp="1"/>
          </p:cNvSpPr>
          <p:nvPr>
            <p:ph type="sldNum" sz="quarter" idx="14"/>
          </p:nvPr>
        </p:nvSpPr>
        <p:spPr/>
        <p:txBody>
          <a:bodyPr rtlCol="0"/>
          <a:lstStyle/>
          <a:p>
            <a:pPr rtl="0"/>
            <a:fld id="{19B51A1E-902D-48AF-9020-955120F399B6}" type="slidenum">
              <a:rPr lang="ru-RU" noProof="0" smtClean="0"/>
            </a:fld>
            <a:endParaRPr lang="ru-RU" noProof="0" dirty="0"/>
          </a:p>
        </p:txBody>
      </p:sp>
      <p:sp>
        <p:nvSpPr>
          <p:cNvPr id="6" name="Надпись 5"/>
          <p:cNvSpPr txBox="1"/>
          <p:nvPr userDrawn="1"/>
        </p:nvSpPr>
        <p:spPr>
          <a:xfrm>
            <a:off x="5861957" y="6613071"/>
            <a:ext cx="0" cy="0"/>
          </a:xfrm>
          <a:prstGeom prst="rect">
            <a:avLst/>
          </a:prstGeom>
          <a:noFill/>
        </p:spPr>
        <p:txBody>
          <a:bodyPr wrap="none" lIns="0" tIns="0" rIns="0" bIns="0" rtlCol="0">
            <a:noAutofit/>
          </a:bodyPr>
          <a:lstStyle/>
          <a:p>
            <a:pPr algn="l" rtl="0"/>
            <a:endParaRPr lang="ru-RU" sz="1200" noProof="0" dirty="0">
              <a:solidFill>
                <a:schemeClr val="tx1">
                  <a:lumMod val="75000"/>
                  <a:lumOff val="25000"/>
                </a:schemeClr>
              </a:solidFill>
              <a:latin typeface="+mn-l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15" name="Полилиния: Фигура 14"/>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1" fmla="*/ 0 w 3571215"/>
              <a:gd name="connsiteY0-2" fmla="*/ 2176150 h 2890087"/>
              <a:gd name="connsiteX1-3" fmla="*/ 2472666 w 3571215"/>
              <a:gd name="connsiteY1-4" fmla="*/ 36067 h 2890087"/>
              <a:gd name="connsiteX2-5" fmla="*/ 3571215 w 3571215"/>
              <a:gd name="connsiteY2-6" fmla="*/ 0 h 2890087"/>
              <a:gd name="connsiteX3-7" fmla="*/ 1392370 w 3571215"/>
              <a:gd name="connsiteY3-8" fmla="*/ 2792094 h 2890087"/>
              <a:gd name="connsiteX4-9" fmla="*/ 393183 w 3571215"/>
              <a:gd name="connsiteY4-10" fmla="*/ 2890087 h 2890087"/>
              <a:gd name="connsiteX5-11" fmla="*/ 0 w 3571215"/>
              <a:gd name="connsiteY5-12" fmla="*/ 2176150 h 2890087"/>
              <a:gd name="connsiteX0-13" fmla="*/ 0 w 3571215"/>
              <a:gd name="connsiteY0-14" fmla="*/ 2176150 h 2890087"/>
              <a:gd name="connsiteX1-15" fmla="*/ 2472666 w 3571215"/>
              <a:gd name="connsiteY1-16" fmla="*/ 36067 h 2890087"/>
              <a:gd name="connsiteX2-17" fmla="*/ 3571215 w 3571215"/>
              <a:gd name="connsiteY2-18" fmla="*/ 0 h 2890087"/>
              <a:gd name="connsiteX3-19" fmla="*/ 2626822 w 3571215"/>
              <a:gd name="connsiteY3-20" fmla="*/ 1399810 h 2890087"/>
              <a:gd name="connsiteX4-21" fmla="*/ 393183 w 3571215"/>
              <a:gd name="connsiteY4-22" fmla="*/ 2890087 h 2890087"/>
              <a:gd name="connsiteX5-23" fmla="*/ 0 w 3571215"/>
              <a:gd name="connsiteY5-24" fmla="*/ 2176150 h 2890087"/>
              <a:gd name="connsiteX0-25" fmla="*/ 0 w 3571215"/>
              <a:gd name="connsiteY0-26" fmla="*/ 2176150 h 2176150"/>
              <a:gd name="connsiteX1-27" fmla="*/ 2472666 w 3571215"/>
              <a:gd name="connsiteY1-28" fmla="*/ 36067 h 2176150"/>
              <a:gd name="connsiteX2-29" fmla="*/ 3571215 w 3571215"/>
              <a:gd name="connsiteY2-30" fmla="*/ 0 h 2176150"/>
              <a:gd name="connsiteX3-31" fmla="*/ 2626822 w 3571215"/>
              <a:gd name="connsiteY3-32" fmla="*/ 1399810 h 2176150"/>
              <a:gd name="connsiteX4-33" fmla="*/ 2309686 w 3571215"/>
              <a:gd name="connsiteY4-34" fmla="*/ 820126 h 2176150"/>
              <a:gd name="connsiteX5-35" fmla="*/ 0 w 3571215"/>
              <a:gd name="connsiteY5-36" fmla="*/ 2176150 h 2176150"/>
              <a:gd name="connsiteX0-37" fmla="*/ 0 w 1957093"/>
              <a:gd name="connsiteY0-38" fmla="*/ 318772 h 1399810"/>
              <a:gd name="connsiteX1-39" fmla="*/ 858544 w 1957093"/>
              <a:gd name="connsiteY1-40" fmla="*/ 36067 h 1399810"/>
              <a:gd name="connsiteX2-41" fmla="*/ 1957093 w 1957093"/>
              <a:gd name="connsiteY2-42" fmla="*/ 0 h 1399810"/>
              <a:gd name="connsiteX3-43" fmla="*/ 1012700 w 1957093"/>
              <a:gd name="connsiteY3-44" fmla="*/ 1399810 h 1399810"/>
              <a:gd name="connsiteX4-45" fmla="*/ 695564 w 1957093"/>
              <a:gd name="connsiteY4-46" fmla="*/ 820126 h 1399810"/>
              <a:gd name="connsiteX5-47" fmla="*/ 0 w 1957093"/>
              <a:gd name="connsiteY5-48" fmla="*/ 318772 h 1399810"/>
              <a:gd name="connsiteX0-49" fmla="*/ 0 w 1957093"/>
              <a:gd name="connsiteY0-50" fmla="*/ 318772 h 1399810"/>
              <a:gd name="connsiteX1-51" fmla="*/ 858544 w 1957093"/>
              <a:gd name="connsiteY1-52" fmla="*/ 36067 h 1399810"/>
              <a:gd name="connsiteX2-53" fmla="*/ 1957093 w 1957093"/>
              <a:gd name="connsiteY2-54" fmla="*/ 0 h 1399810"/>
              <a:gd name="connsiteX3-55" fmla="*/ 1012700 w 1957093"/>
              <a:gd name="connsiteY3-56" fmla="*/ 1399810 h 1399810"/>
              <a:gd name="connsiteX4-57" fmla="*/ 172487 w 1957093"/>
              <a:gd name="connsiteY4-58" fmla="*/ 1221089 h 1399810"/>
              <a:gd name="connsiteX5-59" fmla="*/ 0 w 1957093"/>
              <a:gd name="connsiteY5-60" fmla="*/ 318772 h 13998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Полилиния: Фигура 13"/>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6" name="Нижний колонтитул 5"/>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7" name="Номер слайда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24" name="Полилиния: Фигура 23"/>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2" name="Полилиния: Фигура 21"/>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1" fmla="*/ 0 w 3571215"/>
              <a:gd name="connsiteY0-2" fmla="*/ 2176150 h 2890087"/>
              <a:gd name="connsiteX1-3" fmla="*/ 2472666 w 3571215"/>
              <a:gd name="connsiteY1-4" fmla="*/ 36067 h 2890087"/>
              <a:gd name="connsiteX2-5" fmla="*/ 3571215 w 3571215"/>
              <a:gd name="connsiteY2-6" fmla="*/ 0 h 2890087"/>
              <a:gd name="connsiteX3-7" fmla="*/ 1392370 w 3571215"/>
              <a:gd name="connsiteY3-8" fmla="*/ 2792094 h 2890087"/>
              <a:gd name="connsiteX4-9" fmla="*/ 393183 w 3571215"/>
              <a:gd name="connsiteY4-10" fmla="*/ 2890087 h 2890087"/>
              <a:gd name="connsiteX5-11" fmla="*/ 0 w 3571215"/>
              <a:gd name="connsiteY5-12" fmla="*/ 2176150 h 2890087"/>
              <a:gd name="connsiteX0-13" fmla="*/ 0 w 3571215"/>
              <a:gd name="connsiteY0-14" fmla="*/ 2176150 h 2890087"/>
              <a:gd name="connsiteX1-15" fmla="*/ 2472666 w 3571215"/>
              <a:gd name="connsiteY1-16" fmla="*/ 36067 h 2890087"/>
              <a:gd name="connsiteX2-17" fmla="*/ 3571215 w 3571215"/>
              <a:gd name="connsiteY2-18" fmla="*/ 0 h 2890087"/>
              <a:gd name="connsiteX3-19" fmla="*/ 2626822 w 3571215"/>
              <a:gd name="connsiteY3-20" fmla="*/ 1399810 h 2890087"/>
              <a:gd name="connsiteX4-21" fmla="*/ 393183 w 3571215"/>
              <a:gd name="connsiteY4-22" fmla="*/ 2890087 h 2890087"/>
              <a:gd name="connsiteX5-23" fmla="*/ 0 w 3571215"/>
              <a:gd name="connsiteY5-24" fmla="*/ 2176150 h 2890087"/>
              <a:gd name="connsiteX0-25" fmla="*/ 0 w 3571215"/>
              <a:gd name="connsiteY0-26" fmla="*/ 2176150 h 2176150"/>
              <a:gd name="connsiteX1-27" fmla="*/ 2472666 w 3571215"/>
              <a:gd name="connsiteY1-28" fmla="*/ 36067 h 2176150"/>
              <a:gd name="connsiteX2-29" fmla="*/ 3571215 w 3571215"/>
              <a:gd name="connsiteY2-30" fmla="*/ 0 h 2176150"/>
              <a:gd name="connsiteX3-31" fmla="*/ 2626822 w 3571215"/>
              <a:gd name="connsiteY3-32" fmla="*/ 1399810 h 2176150"/>
              <a:gd name="connsiteX4-33" fmla="*/ 2309686 w 3571215"/>
              <a:gd name="connsiteY4-34" fmla="*/ 820126 h 2176150"/>
              <a:gd name="connsiteX5-35" fmla="*/ 0 w 3571215"/>
              <a:gd name="connsiteY5-36" fmla="*/ 2176150 h 2176150"/>
              <a:gd name="connsiteX0-37" fmla="*/ 0 w 1957093"/>
              <a:gd name="connsiteY0-38" fmla="*/ 318772 h 1399810"/>
              <a:gd name="connsiteX1-39" fmla="*/ 858544 w 1957093"/>
              <a:gd name="connsiteY1-40" fmla="*/ 36067 h 1399810"/>
              <a:gd name="connsiteX2-41" fmla="*/ 1957093 w 1957093"/>
              <a:gd name="connsiteY2-42" fmla="*/ 0 h 1399810"/>
              <a:gd name="connsiteX3-43" fmla="*/ 1012700 w 1957093"/>
              <a:gd name="connsiteY3-44" fmla="*/ 1399810 h 1399810"/>
              <a:gd name="connsiteX4-45" fmla="*/ 695564 w 1957093"/>
              <a:gd name="connsiteY4-46" fmla="*/ 820126 h 1399810"/>
              <a:gd name="connsiteX5-47" fmla="*/ 0 w 1957093"/>
              <a:gd name="connsiteY5-48" fmla="*/ 318772 h 1399810"/>
              <a:gd name="connsiteX0-49" fmla="*/ 0 w 1957093"/>
              <a:gd name="connsiteY0-50" fmla="*/ 318772 h 1399810"/>
              <a:gd name="connsiteX1-51" fmla="*/ 858544 w 1957093"/>
              <a:gd name="connsiteY1-52" fmla="*/ 36067 h 1399810"/>
              <a:gd name="connsiteX2-53" fmla="*/ 1957093 w 1957093"/>
              <a:gd name="connsiteY2-54" fmla="*/ 0 h 1399810"/>
              <a:gd name="connsiteX3-55" fmla="*/ 1012700 w 1957093"/>
              <a:gd name="connsiteY3-56" fmla="*/ 1399810 h 1399810"/>
              <a:gd name="connsiteX4-57" fmla="*/ 172487 w 1957093"/>
              <a:gd name="connsiteY4-58" fmla="*/ 1221089 h 1399810"/>
              <a:gd name="connsiteX5-59" fmla="*/ 0 w 1957093"/>
              <a:gd name="connsiteY5-60" fmla="*/ 318772 h 1399810"/>
              <a:gd name="connsiteX0-61" fmla="*/ 0 w 1449157"/>
              <a:gd name="connsiteY0-62" fmla="*/ 282705 h 1363743"/>
              <a:gd name="connsiteX1-63" fmla="*/ 858544 w 1449157"/>
              <a:gd name="connsiteY1-64" fmla="*/ 0 h 1363743"/>
              <a:gd name="connsiteX2-65" fmla="*/ 1449157 w 1449157"/>
              <a:gd name="connsiteY2-66" fmla="*/ 715834 h 1363743"/>
              <a:gd name="connsiteX3-67" fmla="*/ 1012700 w 1449157"/>
              <a:gd name="connsiteY3-68" fmla="*/ 1363743 h 1363743"/>
              <a:gd name="connsiteX4-69" fmla="*/ 172487 w 1449157"/>
              <a:gd name="connsiteY4-70" fmla="*/ 1185022 h 1363743"/>
              <a:gd name="connsiteX5-71" fmla="*/ 0 w 1449157"/>
              <a:gd name="connsiteY5-72" fmla="*/ 282705 h 1363743"/>
              <a:gd name="connsiteX0-73" fmla="*/ 0 w 1449157"/>
              <a:gd name="connsiteY0-74" fmla="*/ 0 h 1081038"/>
              <a:gd name="connsiteX1-75" fmla="*/ 1449157 w 1449157"/>
              <a:gd name="connsiteY1-76" fmla="*/ 433129 h 1081038"/>
              <a:gd name="connsiteX2-77" fmla="*/ 1012700 w 1449157"/>
              <a:gd name="connsiteY2-78" fmla="*/ 1081038 h 1081038"/>
              <a:gd name="connsiteX3-79" fmla="*/ 172487 w 1449157"/>
              <a:gd name="connsiteY3-80" fmla="*/ 902317 h 1081038"/>
              <a:gd name="connsiteX4-81" fmla="*/ 0 w 1449157"/>
              <a:gd name="connsiteY4-82" fmla="*/ 0 h 1081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Полилиния: Фигура 24"/>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Полилиния: Фигура 25"/>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0" name="Полилиния: Фигура 29"/>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Только заголовок, без график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6" name="Нижний колонтитул 5"/>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7" name="Номер слайда 6"/>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Спасибо!">
    <p:bg>
      <p:bgPr>
        <a:solidFill>
          <a:schemeClr val="bg1"/>
        </a:solidFill>
        <a:effectLst/>
      </p:bgPr>
    </p:bg>
    <p:spTree>
      <p:nvGrpSpPr>
        <p:cNvPr id="1" name=""/>
        <p:cNvGrpSpPr/>
        <p:nvPr/>
      </p:nvGrpSpPr>
      <p:grpSpPr>
        <a:xfrm>
          <a:off x="0" y="0"/>
          <a:ext cx="0" cy="0"/>
          <a:chOff x="0" y="0"/>
          <a:chExt cx="0" cy="0"/>
        </a:xfrm>
      </p:grpSpPr>
      <p:sp>
        <p:nvSpPr>
          <p:cNvPr id="32" name="Рисунок 31"/>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изображение</a:t>
            </a:r>
            <a:endParaRPr lang="ru-RU" noProof="0" dirty="0"/>
          </a:p>
        </p:txBody>
      </p:sp>
      <p:sp>
        <p:nvSpPr>
          <p:cNvPr id="2" name="Заголовок 1"/>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lnSpc>
                <a:spcPct val="70000"/>
              </a:lnSpc>
              <a:defRPr sz="5500" spc="-150">
                <a:solidFill>
                  <a:schemeClr val="bg1"/>
                </a:solidFill>
              </a:defRPr>
            </a:lvl1pPr>
          </a:lstStyle>
          <a:p>
            <a:pPr rtl="0"/>
            <a:r>
              <a:rPr lang="ru-RU" noProof="0" dirty="0"/>
              <a:t>Спасибо за внимание!</a:t>
            </a:r>
            <a:endParaRPr lang="ru-RU" noProof="0" dirty="0"/>
          </a:p>
        </p:txBody>
      </p:sp>
      <p:sp>
        <p:nvSpPr>
          <p:cNvPr id="3" name="Подзаголовок 2"/>
          <p:cNvSpPr>
            <a:spLocks noGrp="1"/>
          </p:cNvSpPr>
          <p:nvPr>
            <p:ph type="subTitle" idx="1"/>
          </p:nvPr>
        </p:nvSpPr>
        <p:spPr>
          <a:xfrm>
            <a:off x="2494607" y="3684672"/>
            <a:ext cx="5282503" cy="1604172"/>
          </a:xfrm>
          <a:solidFill>
            <a:schemeClr val="tx1">
              <a:alpha val="90000"/>
            </a:schemeClr>
          </a:solidFill>
        </p:spPr>
        <p:txBody>
          <a:bodyPr lIns="216000" tIns="144000" rIns="576000" rtlCol="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cxnSp>
        <p:nvCxnSpPr>
          <p:cNvPr id="5" name="Прямая соединительная линия 4"/>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Текст 5"/>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ru-RU" noProof="0" dirty="0"/>
              <a:t>Контактный номер</a:t>
            </a:r>
            <a:endParaRPr lang="ru-RU" noProof="0" dirty="0"/>
          </a:p>
        </p:txBody>
      </p:sp>
      <p:sp>
        <p:nvSpPr>
          <p:cNvPr id="9" name="Текст 5"/>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ru-RU" noProof="0" dirty="0"/>
              <a:t>Электронная почта или контакт в социальной сети</a:t>
            </a:r>
            <a:endParaRPr lang="ru-RU" noProof="0" dirty="0"/>
          </a:p>
        </p:txBody>
      </p:sp>
      <p:sp>
        <p:nvSpPr>
          <p:cNvPr id="8" name="Рисунок 5"/>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ru-RU" noProof="0" dirty="0"/>
              <a:t>Логотип</a:t>
            </a:r>
            <a:endParaRPr lang="ru-RU" noProof="0" dirty="0"/>
          </a:p>
        </p:txBody>
      </p:sp>
      <p:sp>
        <p:nvSpPr>
          <p:cNvPr id="10" name="Текст 5"/>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ru-RU" noProof="0" dirty="0"/>
              <a:t>Адрес веб-сайта</a:t>
            </a:r>
            <a:endParaRPr lang="ru-RU"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Крупное изображение и текст">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200" spc="-150">
                <a:solidFill>
                  <a:schemeClr val="bg1"/>
                </a:solidFill>
              </a:defRPr>
            </a:lvl1pPr>
          </a:lstStyle>
          <a:p>
            <a:pPr rtl="0"/>
            <a:r>
              <a:rPr lang="ru-RU" noProof="0" dirty="0"/>
              <a:t>Щелкните, чтобы изменить </a:t>
            </a:r>
            <a:br>
              <a:rPr lang="ru-RU" noProof="0" dirty="0"/>
            </a:br>
            <a:r>
              <a:rPr lang="ru-RU" noProof="0" dirty="0"/>
              <a:t>Стиль образца заголовка</a:t>
            </a:r>
            <a:endParaRPr lang="ru-RU" noProof="0" dirty="0"/>
          </a:p>
        </p:txBody>
      </p:sp>
      <p:sp>
        <p:nvSpPr>
          <p:cNvPr id="3" name="Подзаголовок 2"/>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5" name="Номер слайда 4"/>
          <p:cNvSpPr>
            <a:spLocks noGrp="1"/>
          </p:cNvSpPr>
          <p:nvPr>
            <p:ph type="sldNum" sz="quarter" idx="14"/>
          </p:nvPr>
        </p:nvSpPr>
        <p:spPr/>
        <p:txBody>
          <a:bodyPr rtlCol="0"/>
          <a:lstStyle/>
          <a:p>
            <a:pPr rtl="0"/>
            <a:fld id="{19B51A1E-902D-48AF-9020-955120F399B6}" type="slidenum">
              <a:rPr lang="ru-RU" noProof="0" smtClean="0"/>
            </a:fld>
            <a:endParaRPr lang="ru-RU" noProof="0" dirty="0"/>
          </a:p>
        </p:txBody>
      </p:sp>
      <p:sp>
        <p:nvSpPr>
          <p:cNvPr id="6" name="Надпись 5"/>
          <p:cNvSpPr txBox="1"/>
          <p:nvPr userDrawn="1"/>
        </p:nvSpPr>
        <p:spPr>
          <a:xfrm>
            <a:off x="5861957" y="6613071"/>
            <a:ext cx="0" cy="0"/>
          </a:xfrm>
          <a:prstGeom prst="rect">
            <a:avLst/>
          </a:prstGeom>
          <a:noFill/>
        </p:spPr>
        <p:txBody>
          <a:bodyPr wrap="none" lIns="0" tIns="0" rIns="0" bIns="0" rtlCol="0">
            <a:noAutofit/>
          </a:bodyPr>
          <a:lstStyle/>
          <a:p>
            <a:pPr algn="l" rtl="0"/>
            <a:endParaRPr lang="ru-RU" sz="1200" noProof="0" dirty="0">
              <a:solidFill>
                <a:schemeClr val="tx1">
                  <a:lumMod val="75000"/>
                  <a:lumOff val="25000"/>
                </a:schemeClr>
              </a:solidFill>
              <a:latin typeface="+mn-lt"/>
            </a:endParaRPr>
          </a:p>
        </p:txBody>
      </p:sp>
      <p:sp>
        <p:nvSpPr>
          <p:cNvPr id="32" name="Рисунок 31"/>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изображение</a:t>
            </a:r>
            <a:endParaRPr lang="ru-RU" noProof="0" dirty="0"/>
          </a:p>
        </p:txBody>
      </p:sp>
      <p:sp>
        <p:nvSpPr>
          <p:cNvPr id="16" name="Объект 2"/>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2" name="Заголовок 1"/>
          <p:cNvSpPr>
            <a:spLocks noGrp="1"/>
          </p:cNvSpPr>
          <p:nvPr>
            <p:ph type="title"/>
          </p:nvPr>
        </p:nvSpPr>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7" name="Нижний колонтитул 6"/>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8" name="Номер слайда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24" name="Полилиния: Фигура 23"/>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Полилиния: Фигура 24"/>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Полилиния: Фигура 25"/>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7" name="Полилиния: Фигура 26"/>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8" name="Полилиния: Фигура 27"/>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9" name="Полилиния: Фигура 28"/>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0" name="Полилиния: Фигура 29"/>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1" name="Полилиния: Фигура 30"/>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2" name="Полилиния: Фигура 31"/>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3" name="Полилиния: Фигура 32"/>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 name="connsiteX0-9" fmla="*/ 487806 w 487806"/>
              <a:gd name="connsiteY0-10" fmla="*/ 171848 h 510610"/>
              <a:gd name="connsiteX1-11" fmla="*/ 308036 w 487806"/>
              <a:gd name="connsiteY1-12" fmla="*/ 510610 h 510610"/>
              <a:gd name="connsiteX2-13" fmla="*/ 0 w 487806"/>
              <a:gd name="connsiteY2-14" fmla="*/ 0 h 510610"/>
              <a:gd name="connsiteX3-15" fmla="*/ 487806 w 487806"/>
              <a:gd name="connsiteY3-16" fmla="*/ 171848 h 510610"/>
            </a:gdLst>
            <a:ahLst/>
            <a:cxnLst>
              <a:cxn ang="0">
                <a:pos x="connsiteX0-1" y="connsiteY0-2"/>
              </a:cxn>
              <a:cxn ang="0">
                <a:pos x="connsiteX1-3" y="connsiteY1-4"/>
              </a:cxn>
              <a:cxn ang="0">
                <a:pos x="connsiteX2-5" y="connsiteY2-6"/>
              </a:cxn>
              <a:cxn ang="0">
                <a:pos x="connsiteX3-7" y="connsiteY3-8"/>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4" name="Полилиния: Фигура 33"/>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5" name="Полилиния: Фигура 34"/>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6" name="Полилиния: Фигура 35"/>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7" name="Полилиния: Фигура 36"/>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3" name="Объект 2"/>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8" name="Нижний колонтитул 7"/>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9" name="Номер слайда 8"/>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6" name="Текст 5"/>
          <p:cNvSpPr>
            <a:spLocks noGrp="1"/>
          </p:cNvSpPr>
          <p:nvPr>
            <p:ph type="body" sz="quarter" idx="12"/>
          </p:nvPr>
        </p:nvSpPr>
        <p:spPr>
          <a:xfrm>
            <a:off x="6299887" y="1152525"/>
            <a:ext cx="5472113" cy="5038725"/>
          </a:xfrm>
        </p:spPr>
        <p:txBody>
          <a:bodyPr rtlCol="0"/>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3" name="Объект 2"/>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7" name="Нижний колонтитул 6"/>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8" name="Номер слайда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5" name="Текст 4"/>
          <p:cNvSpPr>
            <a:spLocks noGrp="1"/>
          </p:cNvSpPr>
          <p:nvPr>
            <p:ph type="body" sz="quarter" idx="12"/>
          </p:nvPr>
        </p:nvSpPr>
        <p:spPr>
          <a:xfrm>
            <a:off x="4301550" y="1152000"/>
            <a:ext cx="3600450" cy="5038725"/>
          </a:xfrm>
        </p:spPr>
        <p:txBody>
          <a:bodyPr rtlCol="0"/>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11" name="Текст 10"/>
          <p:cNvSpPr>
            <a:spLocks noGrp="1"/>
          </p:cNvSpPr>
          <p:nvPr>
            <p:ph type="body" sz="quarter" idx="13"/>
          </p:nvPr>
        </p:nvSpPr>
        <p:spPr>
          <a:xfrm>
            <a:off x="8171550" y="1152000"/>
            <a:ext cx="3600450" cy="5038725"/>
          </a:xfrm>
        </p:spPr>
        <p:txBody>
          <a:bodyPr rtlCol="0"/>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3" name="Объект 2"/>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7" name="Нижний колонтитул 6"/>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8" name="Номер слайда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5" name="Текст 4"/>
          <p:cNvSpPr>
            <a:spLocks noGrp="1"/>
          </p:cNvSpPr>
          <p:nvPr>
            <p:ph type="body" sz="quarter" idx="12"/>
          </p:nvPr>
        </p:nvSpPr>
        <p:spPr>
          <a:xfrm>
            <a:off x="2726412" y="1152525"/>
            <a:ext cx="2160588" cy="5038725"/>
          </a:xfrm>
        </p:spPr>
        <p:txBody>
          <a:bodyPr rtlCol="0"/>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13" name="Текст 12"/>
          <p:cNvSpPr>
            <a:spLocks noGrp="1"/>
          </p:cNvSpPr>
          <p:nvPr>
            <p:ph type="body" sz="quarter" idx="13"/>
          </p:nvPr>
        </p:nvSpPr>
        <p:spPr>
          <a:xfrm>
            <a:off x="5021412" y="1152525"/>
            <a:ext cx="2160588" cy="5038725"/>
          </a:xfrm>
        </p:spPr>
        <p:txBody>
          <a:bodyPr rtlCol="0"/>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15" name="Текст 14"/>
          <p:cNvSpPr>
            <a:spLocks noGrp="1"/>
          </p:cNvSpPr>
          <p:nvPr>
            <p:ph type="body" sz="quarter" idx="14"/>
          </p:nvPr>
        </p:nvSpPr>
        <p:spPr>
          <a:xfrm>
            <a:off x="7316412" y="1148060"/>
            <a:ext cx="2160588" cy="5038725"/>
          </a:xfrm>
        </p:spPr>
        <p:txBody>
          <a:bodyPr rtlCol="0"/>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
        <p:nvSpPr>
          <p:cNvPr id="17" name="Текст 16"/>
          <p:cNvSpPr>
            <a:spLocks noGrp="1"/>
          </p:cNvSpPr>
          <p:nvPr>
            <p:ph type="body" sz="quarter" idx="15"/>
          </p:nvPr>
        </p:nvSpPr>
        <p:spPr>
          <a:xfrm>
            <a:off x="9611412" y="1152525"/>
            <a:ext cx="2160588" cy="5038725"/>
          </a:xfrm>
        </p:spPr>
        <p:txBody>
          <a:bodyPr rtlCol="0"/>
          <a:lstStyle/>
          <a:p>
            <a:pPr lvl="0" rtl="0"/>
            <a:r>
              <a:rPr lang="ru-RU" noProof="0" smtClean="0"/>
              <a:t>Образец текста</a:t>
            </a:r>
            <a:endParaRPr lang="ru-RU" noProof="0" smtClean="0"/>
          </a:p>
          <a:p>
            <a:pPr lvl="1" rtl="0"/>
            <a:r>
              <a:rPr lang="ru-RU" noProof="0" smtClean="0"/>
              <a:t>Второй уровень</a:t>
            </a:r>
            <a:endParaRPr lang="ru-RU" noProof="0" smtClean="0"/>
          </a:p>
          <a:p>
            <a:pPr lvl="2" rtl="0"/>
            <a:r>
              <a:rPr lang="ru-RU" noProof="0" smtClean="0"/>
              <a:t>Третий уровень</a:t>
            </a:r>
            <a:endParaRPr lang="ru-RU" noProof="0" smtClean="0"/>
          </a:p>
          <a:p>
            <a:pPr lvl="3" rtl="0"/>
            <a:r>
              <a:rPr lang="ru-RU" noProof="0" smtClean="0"/>
              <a:t>Четвертый уровень</a:t>
            </a:r>
            <a:endParaRPr lang="ru-RU" noProof="0" smtClean="0"/>
          </a:p>
          <a:p>
            <a:pPr lvl="4" rtl="0"/>
            <a:r>
              <a:rPr lang="ru-RU" noProof="0" smtClean="0"/>
              <a:t>Пятый уровень</a:t>
            </a:r>
            <a:endParaRPr lang="ru-RU"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Маркеры-изображения">
    <p:spTree>
      <p:nvGrpSpPr>
        <p:cNvPr id="1" name=""/>
        <p:cNvGrpSpPr/>
        <p:nvPr/>
      </p:nvGrpSpPr>
      <p:grpSpPr>
        <a:xfrm>
          <a:off x="0" y="0"/>
          <a:ext cx="0" cy="0"/>
          <a:chOff x="0" y="0"/>
          <a:chExt cx="0" cy="0"/>
        </a:xfrm>
      </p:grpSpPr>
      <p:sp>
        <p:nvSpPr>
          <p:cNvPr id="28" name="Овал 27"/>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9" name="Овал 28"/>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0" name="Овал 29"/>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1" name="Овал 30"/>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9" name="Овал 8"/>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7" name="Нижний колонтитул 6"/>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8" name="Номер слайда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ru-RU" noProof="0" smtClean="0"/>
            </a:fld>
            <a:endParaRPr lang="ru-RU" noProof="0" dirty="0"/>
          </a:p>
        </p:txBody>
      </p:sp>
      <p:sp>
        <p:nvSpPr>
          <p:cNvPr id="5" name="Текст 4"/>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ru-RU" noProof="0" dirty="0"/>
              <a:t>Описание маркера</a:t>
            </a:r>
            <a:endParaRPr lang="ru-RU" noProof="0" dirty="0"/>
          </a:p>
        </p:txBody>
      </p:sp>
      <p:sp>
        <p:nvSpPr>
          <p:cNvPr id="13" name="Текст 12"/>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ru-RU" noProof="0" dirty="0"/>
              <a:t>Описание маркера</a:t>
            </a:r>
            <a:endParaRPr lang="ru-RU" noProof="0" dirty="0"/>
          </a:p>
        </p:txBody>
      </p:sp>
      <p:sp>
        <p:nvSpPr>
          <p:cNvPr id="15" name="Текст 14"/>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ru-RU" noProof="0" dirty="0"/>
              <a:t>Описание маркера</a:t>
            </a:r>
            <a:endParaRPr lang="ru-RU" noProof="0" dirty="0"/>
          </a:p>
        </p:txBody>
      </p:sp>
      <p:sp>
        <p:nvSpPr>
          <p:cNvPr id="17" name="Текст 16"/>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ru-RU" noProof="0" dirty="0"/>
              <a:t>Описание маркера</a:t>
            </a:r>
            <a:endParaRPr lang="ru-RU" noProof="0" dirty="0"/>
          </a:p>
        </p:txBody>
      </p:sp>
      <p:sp>
        <p:nvSpPr>
          <p:cNvPr id="6" name="Текст 5"/>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ru-RU" noProof="0" dirty="0"/>
              <a:t>Маркер 1</a:t>
            </a:r>
            <a:endParaRPr lang="ru-RU" noProof="0" dirty="0"/>
          </a:p>
        </p:txBody>
      </p:sp>
      <p:sp>
        <p:nvSpPr>
          <p:cNvPr id="10" name="Текст 9"/>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ru-RU" noProof="0" dirty="0"/>
              <a:t>Маркер 2</a:t>
            </a:r>
            <a:endParaRPr lang="ru-RU" noProof="0" dirty="0"/>
          </a:p>
        </p:txBody>
      </p:sp>
      <p:sp>
        <p:nvSpPr>
          <p:cNvPr id="12" name="Текст 11"/>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ru-RU" noProof="0" dirty="0"/>
              <a:t>Маркер 3</a:t>
            </a:r>
            <a:endParaRPr lang="ru-RU" noProof="0" dirty="0"/>
          </a:p>
        </p:txBody>
      </p:sp>
      <p:sp>
        <p:nvSpPr>
          <p:cNvPr id="16" name="Текст 15"/>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ru-RU" noProof="0" dirty="0"/>
              <a:t>Маркер 4</a:t>
            </a:r>
            <a:endParaRPr lang="ru-RU" noProof="0" dirty="0"/>
          </a:p>
        </p:txBody>
      </p:sp>
      <p:sp>
        <p:nvSpPr>
          <p:cNvPr id="19" name="Текст 18"/>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ru-RU" noProof="0" dirty="0"/>
              <a:t>Маркер 5</a:t>
            </a:r>
            <a:endParaRPr lang="ru-RU" noProof="0" dirty="0"/>
          </a:p>
        </p:txBody>
      </p:sp>
      <p:sp>
        <p:nvSpPr>
          <p:cNvPr id="21" name="Текст 20"/>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ru-RU" noProof="0" dirty="0"/>
              <a:t>Описание маркера</a:t>
            </a:r>
            <a:endParaRPr lang="ru-RU" noProof="0" dirty="0"/>
          </a:p>
        </p:txBody>
      </p:sp>
      <p:sp>
        <p:nvSpPr>
          <p:cNvPr id="4" name="Рисунок 3"/>
          <p:cNvSpPr>
            <a:spLocks noGrp="1"/>
          </p:cNvSpPr>
          <p:nvPr>
            <p:ph type="pic" sz="quarter" idx="27"/>
          </p:nvPr>
        </p:nvSpPr>
        <p:spPr>
          <a:xfrm>
            <a:off x="1086454" y="2358091"/>
            <a:ext cx="854075" cy="854075"/>
          </a:xfrm>
        </p:spPr>
        <p:txBody>
          <a:bodyPr rtlCol="0"/>
          <a:lstStyle>
            <a:lvl1pPr marL="0" indent="0">
              <a:buNone/>
              <a:defRPr sz="1200"/>
            </a:lvl1pPr>
          </a:lstStyle>
          <a:p>
            <a:pPr rtl="0"/>
            <a:r>
              <a:rPr lang="ru-RU" noProof="0" smtClean="0"/>
              <a:t>Вставка рисунка</a:t>
            </a:r>
            <a:endParaRPr lang="ru-RU" noProof="0" dirty="0"/>
          </a:p>
        </p:txBody>
      </p:sp>
      <p:sp>
        <p:nvSpPr>
          <p:cNvPr id="32" name="Рисунок 3"/>
          <p:cNvSpPr>
            <a:spLocks noGrp="1"/>
          </p:cNvSpPr>
          <p:nvPr>
            <p:ph type="pic" sz="quarter" idx="28"/>
          </p:nvPr>
        </p:nvSpPr>
        <p:spPr>
          <a:xfrm>
            <a:off x="3380176" y="2358091"/>
            <a:ext cx="854075" cy="854075"/>
          </a:xfrm>
        </p:spPr>
        <p:txBody>
          <a:bodyPr rtlCol="0"/>
          <a:lstStyle>
            <a:lvl1pPr marL="0" indent="0">
              <a:buNone/>
              <a:defRPr sz="1200"/>
            </a:lvl1pPr>
          </a:lstStyle>
          <a:p>
            <a:pPr rtl="0"/>
            <a:r>
              <a:rPr lang="ru-RU" noProof="0" smtClean="0"/>
              <a:t>Вставка рисунка</a:t>
            </a:r>
            <a:endParaRPr lang="ru-RU" noProof="0" dirty="0"/>
          </a:p>
        </p:txBody>
      </p:sp>
      <p:sp>
        <p:nvSpPr>
          <p:cNvPr id="33" name="Рисунок 3"/>
          <p:cNvSpPr>
            <a:spLocks noGrp="1"/>
          </p:cNvSpPr>
          <p:nvPr>
            <p:ph type="pic" sz="quarter" idx="29"/>
          </p:nvPr>
        </p:nvSpPr>
        <p:spPr>
          <a:xfrm>
            <a:off x="5673898" y="2358091"/>
            <a:ext cx="854075" cy="854075"/>
          </a:xfrm>
        </p:spPr>
        <p:txBody>
          <a:bodyPr rtlCol="0"/>
          <a:lstStyle>
            <a:lvl1pPr marL="0" indent="0">
              <a:buNone/>
              <a:defRPr sz="1200"/>
            </a:lvl1pPr>
          </a:lstStyle>
          <a:p>
            <a:pPr rtl="0"/>
            <a:r>
              <a:rPr lang="ru-RU" noProof="0" smtClean="0"/>
              <a:t>Вставка рисунка</a:t>
            </a:r>
            <a:endParaRPr lang="ru-RU" noProof="0" dirty="0"/>
          </a:p>
        </p:txBody>
      </p:sp>
      <p:sp>
        <p:nvSpPr>
          <p:cNvPr id="34" name="Рисунок 3"/>
          <p:cNvSpPr>
            <a:spLocks noGrp="1"/>
          </p:cNvSpPr>
          <p:nvPr>
            <p:ph type="pic" sz="quarter" idx="30"/>
          </p:nvPr>
        </p:nvSpPr>
        <p:spPr>
          <a:xfrm>
            <a:off x="7967620" y="2358091"/>
            <a:ext cx="854075" cy="854075"/>
          </a:xfrm>
        </p:spPr>
        <p:txBody>
          <a:bodyPr rtlCol="0"/>
          <a:lstStyle>
            <a:lvl1pPr marL="0" indent="0">
              <a:buNone/>
              <a:defRPr sz="1200"/>
            </a:lvl1pPr>
          </a:lstStyle>
          <a:p>
            <a:pPr rtl="0"/>
            <a:r>
              <a:rPr lang="ru-RU" noProof="0" smtClean="0"/>
              <a:t>Вставка рисунка</a:t>
            </a:r>
            <a:endParaRPr lang="ru-RU" noProof="0" dirty="0"/>
          </a:p>
        </p:txBody>
      </p:sp>
      <p:sp>
        <p:nvSpPr>
          <p:cNvPr id="35" name="Рисунок 3"/>
          <p:cNvSpPr>
            <a:spLocks noGrp="1"/>
          </p:cNvSpPr>
          <p:nvPr>
            <p:ph type="pic" sz="quarter" idx="31"/>
          </p:nvPr>
        </p:nvSpPr>
        <p:spPr>
          <a:xfrm>
            <a:off x="10261341" y="2358091"/>
            <a:ext cx="854075" cy="854075"/>
          </a:xfrm>
        </p:spPr>
        <p:txBody>
          <a:bodyPr rtlCol="0"/>
          <a:lstStyle>
            <a:lvl1pPr marL="0" indent="0">
              <a:buNone/>
              <a:defRPr sz="1200"/>
            </a:lvl1pPr>
          </a:lstStyle>
          <a:p>
            <a:pPr rtl="0"/>
            <a:r>
              <a:rPr lang="ru-RU" noProof="0" smtClean="0"/>
              <a:t>Вставка рисунка</a:t>
            </a:r>
            <a:endParaRPr lang="ru-RU"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маркера-изображения слева">
    <p:spTree>
      <p:nvGrpSpPr>
        <p:cNvPr id="1" name=""/>
        <p:cNvGrpSpPr/>
        <p:nvPr/>
      </p:nvGrpSpPr>
      <p:grpSpPr>
        <a:xfrm>
          <a:off x="0" y="0"/>
          <a:ext cx="0" cy="0"/>
          <a:chOff x="0" y="0"/>
          <a:chExt cx="0" cy="0"/>
        </a:xfrm>
      </p:grpSpPr>
      <p:sp>
        <p:nvSpPr>
          <p:cNvPr id="20" name="Овал 19"/>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2" name="Овал 21"/>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Овал 25"/>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7" name="Рисунок 3"/>
          <p:cNvSpPr>
            <a:spLocks noGrp="1"/>
          </p:cNvSpPr>
          <p:nvPr>
            <p:ph type="pic" sz="quarter" idx="27"/>
          </p:nvPr>
        </p:nvSpPr>
        <p:spPr>
          <a:xfrm>
            <a:off x="1086454" y="2358091"/>
            <a:ext cx="854075" cy="854075"/>
          </a:xfrm>
        </p:spPr>
        <p:txBody>
          <a:bodyPr rtlCol="0"/>
          <a:lstStyle>
            <a:lvl1pPr marL="0" indent="0">
              <a:buNone/>
              <a:defRPr sz="1200"/>
            </a:lvl1pPr>
          </a:lstStyle>
          <a:p>
            <a:pPr rtl="0"/>
            <a:r>
              <a:rPr lang="ru-RU" noProof="0" smtClean="0"/>
              <a:t>Вставка рисунка</a:t>
            </a:r>
            <a:endParaRPr lang="ru-RU" noProof="0" dirty="0"/>
          </a:p>
        </p:txBody>
      </p:sp>
      <p:sp>
        <p:nvSpPr>
          <p:cNvPr id="28" name="Рисунок 3"/>
          <p:cNvSpPr>
            <a:spLocks noGrp="1"/>
          </p:cNvSpPr>
          <p:nvPr>
            <p:ph type="pic" sz="quarter" idx="28"/>
          </p:nvPr>
        </p:nvSpPr>
        <p:spPr>
          <a:xfrm>
            <a:off x="3380176" y="2358091"/>
            <a:ext cx="854075" cy="854075"/>
          </a:xfrm>
        </p:spPr>
        <p:txBody>
          <a:bodyPr rtlCol="0"/>
          <a:lstStyle>
            <a:lvl1pPr marL="0" indent="0">
              <a:buNone/>
              <a:defRPr sz="1200"/>
            </a:lvl1pPr>
          </a:lstStyle>
          <a:p>
            <a:pPr rtl="0"/>
            <a:r>
              <a:rPr lang="ru-RU" noProof="0" smtClean="0"/>
              <a:t>Вставка рисунка</a:t>
            </a:r>
            <a:endParaRPr lang="ru-RU" noProof="0" dirty="0"/>
          </a:p>
        </p:txBody>
      </p:sp>
      <p:sp>
        <p:nvSpPr>
          <p:cNvPr id="29" name="Рисунок 3"/>
          <p:cNvSpPr>
            <a:spLocks noGrp="1"/>
          </p:cNvSpPr>
          <p:nvPr>
            <p:ph type="pic" sz="quarter" idx="29"/>
          </p:nvPr>
        </p:nvSpPr>
        <p:spPr>
          <a:xfrm>
            <a:off x="5673898" y="2358091"/>
            <a:ext cx="854075" cy="854075"/>
          </a:xfrm>
        </p:spPr>
        <p:txBody>
          <a:bodyPr rtlCol="0"/>
          <a:lstStyle>
            <a:lvl1pPr marL="0" indent="0">
              <a:buNone/>
              <a:defRPr sz="1200"/>
            </a:lvl1pPr>
          </a:lstStyle>
          <a:p>
            <a:pPr rtl="0"/>
            <a:r>
              <a:rPr lang="ru-RU" noProof="0" smtClean="0"/>
              <a:t>Вставка рисунка</a:t>
            </a:r>
            <a:endParaRPr lang="ru-RU" noProof="0" dirty="0"/>
          </a:p>
        </p:txBody>
      </p:sp>
      <p:sp>
        <p:nvSpPr>
          <p:cNvPr id="42" name="Прямоугольник 41"/>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1" name="Рисунок 40"/>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ru-RU" noProof="0" dirty="0"/>
              <a:t>Вставьте или перетащите изображение</a:t>
            </a:r>
            <a:endParaRPr lang="ru-RU" noProof="0" dirty="0"/>
          </a:p>
        </p:txBody>
      </p:sp>
      <p:sp>
        <p:nvSpPr>
          <p:cNvPr id="2" name="Заголовок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ru-RU" noProof="0" smtClean="0"/>
              <a:t>Образец заголовка</a:t>
            </a:r>
            <a:endParaRPr lang="ru-RU" noProof="0" dirty="0"/>
          </a:p>
        </p:txBody>
      </p:sp>
      <p:sp>
        <p:nvSpPr>
          <p:cNvPr id="7" name="Нижний колонтитул 6"/>
          <p:cNvSpPr>
            <a:spLocks noGrp="1"/>
          </p:cNvSpPr>
          <p:nvPr>
            <p:ph type="ftr" sz="quarter" idx="10"/>
          </p:nvPr>
        </p:nvSpPr>
        <p:spPr/>
        <p:txBody>
          <a:bodyPr rtlCol="0"/>
          <a:lstStyle>
            <a:lvl1pPr>
              <a:defRPr>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5" name="Текст 4"/>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ru-RU" noProof="0" dirty="0"/>
              <a:t>Описание маркера</a:t>
            </a:r>
            <a:endParaRPr lang="ru-RU" noProof="0" dirty="0"/>
          </a:p>
        </p:txBody>
      </p:sp>
      <p:sp>
        <p:nvSpPr>
          <p:cNvPr id="13" name="Текст 12"/>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ru-RU" noProof="0" dirty="0"/>
              <a:t>Описание маркера</a:t>
            </a:r>
            <a:endParaRPr lang="ru-RU" noProof="0" dirty="0"/>
          </a:p>
        </p:txBody>
      </p:sp>
      <p:sp>
        <p:nvSpPr>
          <p:cNvPr id="6" name="Текст 5"/>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ru-RU" noProof="0" dirty="0"/>
              <a:t>Маркер 1</a:t>
            </a:r>
            <a:endParaRPr lang="ru-RU" noProof="0" dirty="0"/>
          </a:p>
        </p:txBody>
      </p:sp>
      <p:sp>
        <p:nvSpPr>
          <p:cNvPr id="10" name="Текст 9"/>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ru-RU" noProof="0" dirty="0"/>
              <a:t>Маркер 2</a:t>
            </a:r>
            <a:endParaRPr lang="ru-RU" noProof="0" dirty="0"/>
          </a:p>
        </p:txBody>
      </p:sp>
      <p:sp>
        <p:nvSpPr>
          <p:cNvPr id="12" name="Текст 11"/>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ru-RU" noProof="0" dirty="0"/>
              <a:t>Маркер 3</a:t>
            </a:r>
            <a:endParaRPr lang="ru-RU" noProof="0" dirty="0"/>
          </a:p>
        </p:txBody>
      </p:sp>
      <p:sp>
        <p:nvSpPr>
          <p:cNvPr id="21" name="Текст 20"/>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ru-RU" noProof="0" dirty="0"/>
              <a:t>Описание маркера</a:t>
            </a:r>
            <a:endParaRPr lang="ru-RU" noProof="0" dirty="0"/>
          </a:p>
        </p:txBody>
      </p:sp>
      <p:sp>
        <p:nvSpPr>
          <p:cNvPr id="51" name="Восьмиугольник 50"/>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2" name="Овал 51"/>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accent1"/>
              </a:solidFill>
            </a:endParaRPr>
          </a:p>
        </p:txBody>
      </p:sp>
      <p:sp>
        <p:nvSpPr>
          <p:cNvPr id="53" name="Овал 52"/>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4" name="Овал 53"/>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accent1"/>
              </a:solidFill>
            </a:endParaRPr>
          </a:p>
        </p:txBody>
      </p:sp>
      <p:sp>
        <p:nvSpPr>
          <p:cNvPr id="55" name="Номер слайда 54"/>
          <p:cNvSpPr>
            <a:spLocks noGrp="1"/>
          </p:cNvSpPr>
          <p:nvPr>
            <p:ph type="sldNum" sz="quarter" idx="26"/>
          </p:nvPr>
        </p:nvSpPr>
        <p:spPr/>
        <p:txBody>
          <a:bodyPr rtlCol="0"/>
          <a:lstStyle/>
          <a:p>
            <a:pPr rtl="0"/>
            <a:fld id="{19B51A1E-902D-48AF-9020-955120F399B6}" type="slidenum">
              <a:rPr lang="ru-RU" noProof="0" smtClean="0"/>
            </a:fld>
            <a:endParaRPr lang="ru-RU"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Восьмиугольник 6"/>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ru-RU" noProof="0" dirty="0"/>
              <a:t>Образец заголовка</a:t>
            </a:r>
            <a:endParaRPr lang="ru-RU" noProof="0" dirty="0"/>
          </a:p>
        </p:txBody>
      </p:sp>
      <p:sp>
        <p:nvSpPr>
          <p:cNvPr id="3" name="Текст 2"/>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ru-RU" noProof="0" dirty="0"/>
              <a:t>Образец текста</a:t>
            </a:r>
            <a:endParaRPr lang="ru-RU" noProof="0" dirty="0"/>
          </a:p>
          <a:p>
            <a:pPr lvl="1" rtl="0"/>
            <a:r>
              <a:rPr lang="ru-RU" noProof="0" dirty="0"/>
              <a:t>Второй уровень</a:t>
            </a:r>
            <a:endParaRPr lang="ru-RU" noProof="0" dirty="0"/>
          </a:p>
          <a:p>
            <a:pPr lvl="2" rtl="0"/>
            <a:r>
              <a:rPr lang="ru-RU" noProof="0" dirty="0"/>
              <a:t>Третий уровень</a:t>
            </a:r>
            <a:endParaRPr lang="ru-RU" noProof="0" dirty="0"/>
          </a:p>
          <a:p>
            <a:pPr lvl="3" rtl="0"/>
            <a:r>
              <a:rPr lang="ru-RU" noProof="0" dirty="0"/>
              <a:t>Четвертый уровень</a:t>
            </a:r>
            <a:endParaRPr lang="ru-RU" noProof="0" dirty="0"/>
          </a:p>
          <a:p>
            <a:pPr lvl="4" rtl="0"/>
            <a:r>
              <a:rPr lang="ru-RU" noProof="0" dirty="0"/>
              <a:t>Пятый уровень</a:t>
            </a:r>
            <a:endParaRPr lang="ru-RU" noProof="0" dirty="0"/>
          </a:p>
        </p:txBody>
      </p:sp>
      <p:sp>
        <p:nvSpPr>
          <p:cNvPr id="5" name="Нижний колонтитул 4"/>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ru-RU" noProof="0" dirty="0"/>
              <a:t>Добавить нижний колонтитул</a:t>
            </a:r>
            <a:endParaRPr lang="ru-RU" noProof="0" dirty="0"/>
          </a:p>
        </p:txBody>
      </p:sp>
      <p:sp>
        <p:nvSpPr>
          <p:cNvPr id="6" name="Номер слайда 5"/>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ru-RU" noProof="0" smtClean="0"/>
            </a:fld>
            <a:endParaRPr lang="ru-RU" noProof="0" dirty="0"/>
          </a:p>
        </p:txBody>
      </p:sp>
      <p:sp>
        <p:nvSpPr>
          <p:cNvPr id="9" name="Овал 8"/>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accent1"/>
              </a:solidFill>
            </a:endParaRPr>
          </a:p>
        </p:txBody>
      </p:sp>
      <p:sp>
        <p:nvSpPr>
          <p:cNvPr id="10" name="Овал 9"/>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Надпись 10"/>
          <p:cNvSpPr txBox="1"/>
          <p:nvPr userDrawn="1"/>
        </p:nvSpPr>
        <p:spPr>
          <a:xfrm>
            <a:off x="8734570" y="6278857"/>
            <a:ext cx="2510557" cy="184666"/>
          </a:xfrm>
          <a:prstGeom prst="rect">
            <a:avLst/>
          </a:prstGeom>
          <a:noFill/>
        </p:spPr>
        <p:txBody>
          <a:bodyPr wrap="square" lIns="0" tIns="0" rIns="0" bIns="0" rtlCol="0">
            <a:noAutofit/>
          </a:bodyPr>
          <a:lstStyle/>
          <a:p>
            <a:pPr algn="r" rtl="0"/>
            <a:r>
              <a:rPr lang="ru-RU" sz="1200" noProof="0" dirty="0">
                <a:solidFill>
                  <a:schemeClr val="tx2"/>
                </a:solidFill>
                <a:latin typeface="+mj-lt"/>
              </a:rPr>
              <a:t>Ваш логотип или название</a:t>
            </a:r>
            <a:endParaRPr lang="ru-RU" sz="1200" noProof="0" dirty="0">
              <a:solidFill>
                <a:schemeClr val="tx2"/>
              </a:solidFill>
              <a:latin typeface="+mj-lt"/>
            </a:endParaRPr>
          </a:p>
        </p:txBody>
      </p:sp>
      <p:sp>
        <p:nvSpPr>
          <p:cNvPr id="14" name="Овал 13"/>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accent1"/>
              </a:solidFill>
            </a:endParaRPr>
          </a:p>
        </p:txBody>
      </p:sp>
      <p:sp>
        <p:nvSpPr>
          <p:cNvPr id="18" name="Прямоугольник 17"/>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9" name="Прямоугольник 18"/>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0" name="Прямоугольник 19"/>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1" name="Прямоугольник 20"/>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22.xml"/><Relationship Id="rId7" Type="http://schemas.openxmlformats.org/officeDocument/2006/relationships/image" Target="../media/image16.svg"/><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Рисунок 43" descr="Цветок крупным планом&#10;&#10;Описание создано с очень высокой степенью достоверности"/>
          <p:cNvPicPr>
            <a:picLocks noGrp="1" noChangeAspect="1"/>
          </p:cNvPicPr>
          <p:nvPr>
            <p:ph type="pic" sz="quarter" idx="12"/>
          </p:nvPr>
        </p:nvPicPr>
        <p:blipFill>
          <a:blip r:embed="rId1" cstate="screen"/>
          <a:srcRect l="12" r="12"/>
          <a:stretch>
            <a:fillRect/>
          </a:stretch>
        </p:blipFill>
        <p:spPr/>
      </p:pic>
      <p:sp>
        <p:nvSpPr>
          <p:cNvPr id="6" name="Заголовок 5"/>
          <p:cNvSpPr>
            <a:spLocks noGrp="1"/>
          </p:cNvSpPr>
          <p:nvPr>
            <p:ph type="ctrTitle"/>
          </p:nvPr>
        </p:nvSpPr>
        <p:spPr>
          <a:xfrm>
            <a:off x="2675458" y="1984280"/>
            <a:ext cx="6841085" cy="1700391"/>
          </a:xfrm>
          <a:solidFill>
            <a:schemeClr val="accent1">
              <a:lumMod val="75000"/>
              <a:alpha val="80000"/>
            </a:schemeClr>
          </a:solidFill>
        </p:spPr>
        <p:txBody>
          <a:bodyPr rtlCol="0"/>
          <a:lstStyle/>
          <a:p>
            <a:r>
              <a:rPr lang="ru-RU" sz="2800" b="1" dirty="0">
                <a:effectLst>
                  <a:outerShdw blurRad="38100" dist="38100" dir="2700000" algn="tl">
                    <a:srgbClr val="000000">
                      <a:alpha val="43137"/>
                    </a:srgbClr>
                  </a:outerShdw>
                </a:effectLst>
              </a:rPr>
              <a:t>СЕРТИФІКАЦІЯ ТА ОЦІНКА ВІДПОВІДНОСТІ </a:t>
            </a:r>
            <a:br>
              <a:rPr lang="ru-RU" sz="2800" b="1" dirty="0" smtClean="0">
                <a:effectLst>
                  <a:outerShdw blurRad="38100" dist="38100" dir="2700000" algn="tl">
                    <a:srgbClr val="000000">
                      <a:alpha val="43137"/>
                    </a:srgbClr>
                  </a:outerShdw>
                </a:effectLst>
              </a:rPr>
            </a:br>
            <a:endParaRPr lang="ru-RU" sz="2800" b="1" dirty="0">
              <a:effectLst>
                <a:outerShdw blurRad="38100" dist="38100" dir="2700000" algn="tl">
                  <a:srgbClr val="000000">
                    <a:alpha val="43137"/>
                  </a:srgbClr>
                </a:outerShdw>
              </a:effectLst>
            </a:endParaRPr>
          </a:p>
        </p:txBody>
      </p:sp>
      <p:cxnSp>
        <p:nvCxnSpPr>
          <p:cNvPr id="15" name="Прямая соединительная линия 14" descr="Разделитель"/>
          <p:cNvCxnSpPr/>
          <p:nvPr/>
        </p:nvCxnSpPr>
        <p:spPr>
          <a:xfrm>
            <a:off x="7777113" y="2407072"/>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Подзаголовок 6"/>
          <p:cNvSpPr>
            <a:spLocks noGrp="1"/>
          </p:cNvSpPr>
          <p:nvPr>
            <p:ph type="subTitle" idx="1"/>
          </p:nvPr>
        </p:nvSpPr>
        <p:spPr>
          <a:xfrm>
            <a:off x="711201" y="3684671"/>
            <a:ext cx="7442199" cy="1915775"/>
          </a:xfrm>
          <a:solidFill>
            <a:schemeClr val="tx2">
              <a:alpha val="90000"/>
            </a:schemeClr>
          </a:solidFill>
        </p:spPr>
        <p:txBody>
          <a:bodyPr rtlCol="0"/>
          <a:lstStyle/>
          <a:p>
            <a:pPr>
              <a:lnSpc>
                <a:spcPct val="100000"/>
              </a:lnSpc>
            </a:pPr>
            <a:r>
              <a:rPr lang="uk-UA" sz="2400" b="1" dirty="0" smtClean="0">
                <a:effectLst>
                  <a:outerShdw blurRad="38100" dist="38100" dir="2700000" algn="tl">
                    <a:srgbClr val="000000">
                      <a:alpha val="43137"/>
                    </a:srgbClr>
                  </a:outerShdw>
                </a:effectLst>
                <a:latin typeface="+mj-lt"/>
              </a:rPr>
              <a:t>План лекції:</a:t>
            </a:r>
            <a:endParaRPr lang="uk-UA" sz="2400" b="1" dirty="0" smtClean="0">
              <a:effectLst>
                <a:outerShdw blurRad="38100" dist="38100" dir="2700000" algn="tl">
                  <a:srgbClr val="000000">
                    <a:alpha val="43137"/>
                  </a:srgbClr>
                </a:outerShdw>
              </a:effectLst>
              <a:latin typeface="+mj-lt"/>
            </a:endParaRPr>
          </a:p>
          <a:p>
            <a:pPr>
              <a:lnSpc>
                <a:spcPct val="100000"/>
              </a:lnSpc>
            </a:pPr>
            <a:r>
              <a:rPr lang="uk-UA" sz="1800" dirty="0" smtClean="0">
                <a:latin typeface="+mj-lt"/>
              </a:rPr>
              <a:t>1. Загальні відомості про сертифікацію та оцінку відповідності.</a:t>
            </a:r>
            <a:endParaRPr lang="uk-UA" sz="1800" dirty="0" smtClean="0">
              <a:latin typeface="+mj-lt"/>
            </a:endParaRPr>
          </a:p>
          <a:p>
            <a:pPr>
              <a:lnSpc>
                <a:spcPct val="100000"/>
              </a:lnSpc>
            </a:pPr>
            <a:r>
              <a:rPr lang="uk-UA" sz="1800" dirty="0" smtClean="0">
                <a:latin typeface="+mj-lt"/>
              </a:rPr>
              <a:t>2. Процедура оцінки відповідності з використанням модулів.</a:t>
            </a:r>
            <a:endParaRPr lang="uk-UA" sz="1800" dirty="0" smtClean="0">
              <a:latin typeface="+mj-lt"/>
            </a:endParaRPr>
          </a:p>
          <a:p>
            <a:pPr>
              <a:lnSpc>
                <a:spcPct val="100000"/>
              </a:lnSpc>
            </a:pPr>
            <a:r>
              <a:rPr lang="uk-UA" sz="1800" dirty="0" smtClean="0">
                <a:latin typeface="+mj-lt"/>
              </a:rPr>
              <a:t>3. </a:t>
            </a:r>
            <a:r>
              <a:rPr lang="uk-UA" sz="1800" dirty="0" err="1" smtClean="0">
                <a:latin typeface="+mj-lt"/>
              </a:rPr>
              <a:t>Функційний</a:t>
            </a:r>
            <a:r>
              <a:rPr lang="uk-UA" sz="1800" dirty="0" smtClean="0">
                <a:latin typeface="+mj-lt"/>
              </a:rPr>
              <a:t> підхід до оцінювання відповідності</a:t>
            </a:r>
            <a:r>
              <a:rPr lang="ru-RU" sz="1600" dirty="0" smtClean="0">
                <a:latin typeface="+mj-lt"/>
              </a:rPr>
              <a:t>.</a:t>
            </a:r>
            <a:endParaRPr lang="ru-RU" sz="1600" dirty="0">
              <a:latin typeface="+mj-lt"/>
            </a:endParaRPr>
          </a:p>
        </p:txBody>
      </p:sp>
      <p:grpSp>
        <p:nvGrpSpPr>
          <p:cNvPr id="34" name="Группа 33" title="геометрическая фигура"/>
          <p:cNvGrpSpPr/>
          <p:nvPr/>
        </p:nvGrpSpPr>
        <p:grpSpPr>
          <a:xfrm rot="14400000">
            <a:off x="2764401" y="2055973"/>
            <a:ext cx="1166491" cy="1379850"/>
            <a:chOff x="2451164" y="891257"/>
            <a:chExt cx="2066510" cy="2444489"/>
          </a:xfrm>
        </p:grpSpPr>
        <p:sp>
          <p:nvSpPr>
            <p:cNvPr id="47" name="Полилиния: Фигура 46"/>
            <p:cNvSpPr/>
            <p:nvPr/>
          </p:nvSpPr>
          <p:spPr>
            <a:xfrm rot="4308689">
              <a:off x="2494071" y="8483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2" name="Полилиния: Фигура 11"/>
            <p:cNvSpPr/>
            <p:nvPr/>
          </p:nvSpPr>
          <p:spPr>
            <a:xfrm rot="17100000">
              <a:off x="2845997" y="2637537"/>
              <a:ext cx="749854" cy="646563"/>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
        <p:nvSpPr>
          <p:cNvPr id="2" name="Прямоугольник 1"/>
          <p:cNvSpPr/>
          <p:nvPr/>
        </p:nvSpPr>
        <p:spPr>
          <a:xfrm>
            <a:off x="2336800" y="6249035"/>
            <a:ext cx="9855200" cy="521970"/>
          </a:xfrm>
          <a:prstGeom prst="rect">
            <a:avLst/>
          </a:prstGeom>
        </p:spPr>
        <p:txBody>
          <a:bodyPr wrap="square">
            <a:spAutoFit/>
          </a:bodyPr>
          <a:lstStyle/>
          <a:p>
            <a:r>
              <a:rPr lang="uk-UA" altLang="uk-UA" sz="2800" b="1" dirty="0">
                <a:latin typeface="Palatino Linotype" panose="02040502050505030304" pitchFamily="18" charset="0"/>
                <a:cs typeface="Times New Roman" panose="02020603050405020304" pitchFamily="18" charset="0"/>
              </a:rPr>
              <a:t>Лекція з навчальної дисципліни «Товарознавство»</a:t>
            </a:r>
            <a:endParaRPr lang="ru-RU"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82800" y="656700"/>
            <a:ext cx="11340000" cy="6023500"/>
          </a:xfrm>
        </p:spPr>
        <p:txBody>
          <a:bodyPr/>
          <a:lstStyle/>
          <a:p>
            <a:pPr algn="just"/>
            <a:r>
              <a:rPr lang="uk-UA" dirty="0"/>
              <a:t>Модулі оцінки відповідності застосовуються як процедури оцінки відповідності в разі посилання на них у відповідних технічних регламентах. </a:t>
            </a:r>
            <a:endParaRPr lang="ru-RU" dirty="0"/>
          </a:p>
          <a:p>
            <a:pPr algn="just"/>
            <a:r>
              <a:rPr lang="uk-UA" dirty="0"/>
              <a:t>Модулі встановлюють обов’язки виробника (та його уповноваженого представника) та ступінь залучення внутрішніх ресурсів виробника або органу з оцінки відповідності.</a:t>
            </a:r>
            <a:endParaRPr lang="ru-RU" dirty="0"/>
          </a:p>
          <a:p>
            <a:pPr algn="just"/>
            <a:r>
              <a:rPr lang="uk-UA" dirty="0"/>
              <a:t>Процедури оцінки відповідності технічним регламентам охоплюють як стадію проектування, так і стадію виробництва. Вони складаються з одного або двох модулів. Деякі модулі охоплюють обидві стадії. В деяких випадках для кожної стадії використовуються окремі модулі (рис. 7.1).</a:t>
            </a:r>
            <a:endParaRPr lang="ru-RU" dirty="0"/>
          </a:p>
          <a:p>
            <a:pPr marL="0" indent="0" algn="just">
              <a:buNone/>
            </a:pPr>
            <a:r>
              <a:rPr lang="uk-UA" dirty="0"/>
              <a:t>У більшості випадків, процедура оцінки відповідності з використанням модулів складається з двох етапів:</a:t>
            </a:r>
            <a:endParaRPr lang="ru-RU" dirty="0"/>
          </a:p>
          <a:p>
            <a:pPr marL="0" indent="0" algn="just">
              <a:buNone/>
            </a:pPr>
            <a:r>
              <a:rPr lang="uk-UA" dirty="0"/>
              <a:t>• спочатку відбувається проведення експертизи відповідності зразка або проекту відповідної продукції;</a:t>
            </a:r>
            <a:endParaRPr lang="ru-RU" dirty="0"/>
          </a:p>
          <a:p>
            <a:pPr marL="0" indent="0" algn="just">
              <a:buNone/>
            </a:pPr>
            <a:r>
              <a:rPr lang="uk-UA" dirty="0"/>
              <a:t>• потім здійснюється визначення відповідності виготовленої продукції затвердженому зразку.</a:t>
            </a:r>
            <a:endParaRPr lang="ru-RU" dirty="0"/>
          </a:p>
          <a:p>
            <a:pPr algn="just"/>
            <a:r>
              <a:rPr lang="uk-UA" dirty="0"/>
              <a:t>У цих випадках процедури оцінки відповідності складаються з двох модулів; першим модулем завжди є модуль B (Експертиза типу). Експертиза типу є тією частиною процедури оцінки відповідності, в якій призначений орган досліджує технічний проект продукції та перевіряє і засвідчує, що технічний проект такої продукції відповідає вимогам технічного регламенту, що застосовуються до неї.</a:t>
            </a:r>
            <a:endParaRPr lang="ru-RU" dirty="0"/>
          </a:p>
          <a:p>
            <a:pPr algn="just"/>
            <a:r>
              <a:rPr lang="uk-UA" dirty="0"/>
              <a:t>Цей метод не лише зменшує тягар і витрати, але й також є більш ефективним у порівнянні з традиційною експертизою відповідності продукції напряму правовим вимогам. Щойно тип затверджений (а це робиться лише одноразово для конкретного зразка), все, що треба перевіряти, є лише відповідність продукції, що буде введена в обіг, затвердженому типові.</a:t>
            </a:r>
            <a:endParaRPr lang="ru-RU" dirty="0"/>
          </a:p>
          <a:p>
            <a:endParaRPr lang="ru-RU" dirty="0"/>
          </a:p>
        </p:txBody>
      </p:sp>
      <p:sp>
        <p:nvSpPr>
          <p:cNvPr id="4" name="Номер слайда 3"/>
          <p:cNvSpPr>
            <a:spLocks noGrp="1"/>
          </p:cNvSpPr>
          <p:nvPr>
            <p:ph type="sldNum" sz="quarter" idx="11"/>
          </p:nvPr>
        </p:nvSpPr>
        <p:spPr/>
        <p:txBody>
          <a:bodyPr/>
          <a:lstStyle/>
          <a:p>
            <a:pPr rtl="0"/>
            <a:fld id="{19B51A1E-902D-48AF-9020-955120F399B6}" type="slidenum">
              <a:rPr lang="ru-RU" noProof="0" smtClean="0"/>
            </a:fld>
            <a:endParaRPr lang="ru-RU"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84000" y="5664200"/>
            <a:ext cx="6012000" cy="1066800"/>
          </a:xfrm>
          <a:solidFill>
            <a:schemeClr val="accent1">
              <a:lumMod val="75000"/>
            </a:schemeClr>
          </a:solidFill>
        </p:spPr>
        <p:txBody>
          <a:bodyPr/>
          <a:lstStyle/>
          <a:p>
            <a:r>
              <a:rPr lang="uk-UA" sz="2400" i="1" dirty="0"/>
              <a:t>Рис. 7.1. Принципи застосування модулів оцінки </a:t>
            </a:r>
            <a:r>
              <a:rPr lang="uk-UA" sz="2400" i="1" dirty="0" smtClean="0"/>
              <a:t>відповідності</a:t>
            </a:r>
            <a:endParaRPr lang="ru-RU" sz="2400" dirty="0"/>
          </a:p>
        </p:txBody>
      </p:sp>
      <p:sp>
        <p:nvSpPr>
          <p:cNvPr id="10" name="Номер слайда 9"/>
          <p:cNvSpPr>
            <a:spLocks noGrp="1"/>
          </p:cNvSpPr>
          <p:nvPr>
            <p:ph type="sldNum" sz="quarter" idx="14"/>
          </p:nvPr>
        </p:nvSpPr>
        <p:spPr/>
        <p:txBody>
          <a:bodyPr/>
          <a:lstStyle/>
          <a:p>
            <a:pPr rtl="0"/>
            <a:fld id="{19B51A1E-902D-48AF-9020-955120F399B6}" type="slidenum">
              <a:rPr lang="ru-RU" noProof="0" smtClean="0"/>
            </a:fld>
            <a:endParaRPr lang="ru-RU" noProof="0" dirty="0"/>
          </a:p>
        </p:txBody>
      </p:sp>
      <p:sp>
        <p:nvSpPr>
          <p:cNvPr id="17" name="Объект 16"/>
          <p:cNvSpPr>
            <a:spLocks noGrp="1"/>
          </p:cNvSpPr>
          <p:nvPr>
            <p:ph idx="15"/>
          </p:nvPr>
        </p:nvSpPr>
        <p:spPr>
          <a:xfrm>
            <a:off x="6117731" y="317500"/>
            <a:ext cx="6003198" cy="5702300"/>
          </a:xfrm>
          <a:ln w="69850" cmpd="dbl">
            <a:solidFill>
              <a:schemeClr val="accent1">
                <a:alpha val="90000"/>
              </a:schemeClr>
            </a:solidFill>
          </a:ln>
        </p:spPr>
        <p:txBody>
          <a:bodyPr/>
          <a:lstStyle/>
          <a:p>
            <a:pPr algn="just">
              <a:lnSpc>
                <a:spcPct val="100000"/>
              </a:lnSpc>
              <a:spcBef>
                <a:spcPts val="0"/>
              </a:spcBef>
            </a:pPr>
            <a:r>
              <a:rPr lang="uk-UA" sz="1200" dirty="0"/>
              <a:t>Деякі модулі та їх варіанти засновуються на методах забезпечення якості та є похідними від стандартів EN ISO 9000 і EN ISO 9001. Модулі, засновані на методах забезпечення якості (модулі D, E, H та їх варіанти), описують елементи, які виробник повинен впровадити у своїй організації для демонстрації того, що продукція відповідає суттєвим вимогам застосовного законодавства.</a:t>
            </a:r>
            <a:endParaRPr lang="ru-RU" sz="1200" dirty="0"/>
          </a:p>
          <a:p>
            <a:pPr algn="just">
              <a:lnSpc>
                <a:spcPct val="100000"/>
              </a:lnSpc>
              <a:spcBef>
                <a:spcPts val="0"/>
              </a:spcBef>
            </a:pPr>
            <a:r>
              <a:rPr lang="uk-UA" sz="1200" dirty="0"/>
              <a:t>Таким чином, модулі оцінки відповідності дають законодавцеві можливість встановити відповідні процедури, щоб виробники могли продемонструвати відповідність продукту вимогам технічних регламентів щодо типу продукції та відповідних ризиків.</a:t>
            </a:r>
            <a:endParaRPr lang="ru-RU" sz="1200" dirty="0"/>
          </a:p>
          <a:p>
            <a:pPr algn="just">
              <a:lnSpc>
                <a:spcPct val="100000"/>
              </a:lnSpc>
              <a:spcBef>
                <a:spcPts val="0"/>
              </a:spcBef>
            </a:pPr>
            <a:r>
              <a:rPr lang="uk-UA" sz="1400" b="1" dirty="0"/>
              <a:t>Модулі обираються згідно з такими </a:t>
            </a:r>
            <a:r>
              <a:rPr lang="uk-UA" sz="1400" b="1" i="1" dirty="0"/>
              <a:t>критеріями:</a:t>
            </a:r>
            <a:endParaRPr lang="ru-RU" sz="1400" b="1" dirty="0"/>
          </a:p>
          <a:p>
            <a:pPr lvl="0" algn="just">
              <a:lnSpc>
                <a:spcPct val="100000"/>
              </a:lnSpc>
              <a:spcBef>
                <a:spcPts val="0"/>
              </a:spcBef>
            </a:pPr>
            <a:r>
              <a:rPr lang="uk-UA" sz="1200" dirty="0"/>
              <a:t>придатність відповідного модуля для виду продукції;</a:t>
            </a:r>
            <a:endParaRPr lang="ru-RU" sz="1200" dirty="0"/>
          </a:p>
          <a:p>
            <a:pPr lvl="0" algn="just">
              <a:lnSpc>
                <a:spcPct val="100000"/>
              </a:lnSpc>
              <a:spcBef>
                <a:spcPts val="0"/>
              </a:spcBef>
            </a:pPr>
            <a:r>
              <a:rPr lang="uk-UA" sz="1200" dirty="0"/>
              <a:t>характер ризиків, властивих продукції, та міра, якою оцінка відповідності відповідає виду та ступеню ризику;</a:t>
            </a:r>
            <a:endParaRPr lang="ru-RU" sz="1200" dirty="0"/>
          </a:p>
          <a:p>
            <a:pPr lvl="0" algn="just">
              <a:lnSpc>
                <a:spcPct val="100000"/>
              </a:lnSpc>
              <a:spcBef>
                <a:spcPts val="0"/>
              </a:spcBef>
            </a:pPr>
            <a:r>
              <a:rPr lang="uk-UA" sz="1200" dirty="0"/>
              <a:t>необхідність забезпечення надання виробнику можливості вибору між модулями, які передбачають забезпечення якості, та модулями, які передбачають сертифікацію продукції (у разі коли залучення третьої сторони є обов’язковим);</a:t>
            </a:r>
            <a:endParaRPr lang="uk-UA" sz="1200" dirty="0"/>
          </a:p>
          <a:p>
            <a:pPr lvl="0" algn="just">
              <a:lnSpc>
                <a:spcPct val="100000"/>
              </a:lnSpc>
              <a:spcBef>
                <a:spcPts val="0"/>
              </a:spcBef>
            </a:pPr>
            <a:r>
              <a:rPr lang="uk-UA" sz="1200" dirty="0"/>
              <a:t>необхідність уникнення використання модулів, занадто обтяжливих стосовно ризиків, відображених у відповідному технічному регламенті.</a:t>
            </a:r>
            <a:endParaRPr lang="ru-RU" sz="1200" dirty="0"/>
          </a:p>
          <a:p>
            <a:pPr marL="0" indent="0" algn="just">
              <a:lnSpc>
                <a:spcPct val="100000"/>
              </a:lnSpc>
              <a:spcBef>
                <a:spcPts val="0"/>
              </a:spcBef>
              <a:buNone/>
            </a:pPr>
            <a:r>
              <a:rPr lang="uk-UA" sz="1200" dirty="0"/>
              <a:t>Для виконання завдань з оцінки відповідності вимогам технічних регламентів повинні або можуть бути залучені такі </a:t>
            </a:r>
            <a:r>
              <a:rPr lang="uk-UA" sz="1200" i="1" dirty="0"/>
              <a:t>органи з оцінки відповідності</a:t>
            </a:r>
            <a:r>
              <a:rPr lang="uk-UA" sz="1200" dirty="0"/>
              <a:t>:</a:t>
            </a:r>
            <a:endParaRPr lang="ru-RU" sz="1200" dirty="0"/>
          </a:p>
          <a:p>
            <a:pPr algn="just">
              <a:lnSpc>
                <a:spcPct val="100000"/>
              </a:lnSpc>
              <a:spcBef>
                <a:spcPts val="0"/>
              </a:spcBef>
            </a:pPr>
            <a:r>
              <a:rPr lang="uk-UA" sz="1200" dirty="0"/>
              <a:t>- призначені органи;</a:t>
            </a:r>
            <a:endParaRPr lang="ru-RU" sz="1200" dirty="0"/>
          </a:p>
          <a:p>
            <a:pPr algn="just">
              <a:lnSpc>
                <a:spcPct val="100000"/>
              </a:lnSpc>
              <a:spcBef>
                <a:spcPts val="0"/>
              </a:spcBef>
            </a:pPr>
            <a:r>
              <a:rPr lang="uk-UA" sz="1200" dirty="0"/>
              <a:t>- визнані незалежні організації – для виконання визначених завдань з оцінки відповідності технології виконання нерознімних з’єднань, персоналу, який виконує нерознімні з’єднання, та/або персоналу, який проводить неруйнівний контроль, згідно з технічним регламентом щодо обладнання, що працює під тиском;</a:t>
            </a:r>
            <a:endParaRPr lang="ru-RU" sz="1200" dirty="0"/>
          </a:p>
          <a:p>
            <a:pPr algn="just">
              <a:lnSpc>
                <a:spcPct val="100000"/>
              </a:lnSpc>
              <a:spcBef>
                <a:spcPts val="0"/>
              </a:spcBef>
            </a:pPr>
            <a:r>
              <a:rPr lang="uk-UA" sz="1200" dirty="0"/>
              <a:t>- акредитовані випробувальні лабораторії виробників – для виконання визначених завдань з випробувань (контролю) продукції, які визначені у деяких процедурах оцінки відповідності, якщо такими процедурами для виробника передбачений вибір щодо звернення до власної акредитованої випробувальної лабораторії або до призначеного органу.</a:t>
            </a:r>
            <a:endParaRPr lang="ru-RU" sz="1200" dirty="0"/>
          </a:p>
          <a:p>
            <a:pPr algn="just">
              <a:lnSpc>
                <a:spcPct val="100000"/>
              </a:lnSpc>
              <a:spcBef>
                <a:spcPts val="0"/>
              </a:spcBef>
            </a:pPr>
            <a:r>
              <a:rPr lang="uk-UA" sz="1200" dirty="0"/>
              <a:t>Технічний регламент вимагає обов’язкового підтвердження відповідності в формі оформлення декларації відповідності</a:t>
            </a:r>
            <a:r>
              <a:rPr lang="uk-UA" sz="1200" dirty="0" smtClean="0"/>
              <a:t>.</a:t>
            </a:r>
            <a:endParaRPr lang="ru-RU" sz="1200" dirty="0"/>
          </a:p>
        </p:txBody>
      </p:sp>
      <p:grpSp>
        <p:nvGrpSpPr>
          <p:cNvPr id="78" name="Полотно 4"/>
          <p:cNvGrpSpPr/>
          <p:nvPr/>
        </p:nvGrpSpPr>
        <p:grpSpPr>
          <a:xfrm>
            <a:off x="938847" y="86715"/>
            <a:ext cx="4166553" cy="5298086"/>
            <a:chOff x="0" y="0"/>
            <a:chExt cx="3684905" cy="5518785"/>
          </a:xfrm>
        </p:grpSpPr>
        <p:sp>
          <p:nvSpPr>
            <p:cNvPr id="79" name="Прямоугольник 78"/>
            <p:cNvSpPr/>
            <p:nvPr/>
          </p:nvSpPr>
          <p:spPr>
            <a:xfrm>
              <a:off x="0" y="0"/>
              <a:ext cx="3684905" cy="5518785"/>
            </a:xfrm>
            <a:prstGeom prst="rect">
              <a:avLst/>
            </a:prstGeom>
            <a:noFill/>
          </p:spPr>
        </p:sp>
        <p:sp>
          <p:nvSpPr>
            <p:cNvPr id="80" name="Text Box 24"/>
            <p:cNvSpPr txBox="1">
              <a:spLocks noChangeArrowheads="1"/>
            </p:cNvSpPr>
            <p:nvPr/>
          </p:nvSpPr>
          <p:spPr bwMode="auto">
            <a:xfrm>
              <a:off x="1400199" y="5099746"/>
              <a:ext cx="1642115"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a:t>
              </a: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H1</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81" name="Text Box 23"/>
            <p:cNvSpPr txBox="1">
              <a:spLocks noChangeArrowheads="1"/>
            </p:cNvSpPr>
            <p:nvPr/>
          </p:nvSpPr>
          <p:spPr bwMode="auto">
            <a:xfrm>
              <a:off x="1400199" y="4775747"/>
              <a:ext cx="1642115"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a:t>
              </a: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H</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82" name="Text Box 22"/>
            <p:cNvSpPr txBox="1">
              <a:spLocks noChangeArrowheads="1"/>
            </p:cNvSpPr>
            <p:nvPr/>
          </p:nvSpPr>
          <p:spPr bwMode="auto">
            <a:xfrm>
              <a:off x="1400199" y="4461468"/>
              <a:ext cx="1642115"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a:t>
              </a: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G</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83" name="Text Box 21"/>
            <p:cNvSpPr txBox="1">
              <a:spLocks noChangeArrowheads="1"/>
            </p:cNvSpPr>
            <p:nvPr/>
          </p:nvSpPr>
          <p:spPr bwMode="auto">
            <a:xfrm>
              <a:off x="1400199" y="4137469"/>
              <a:ext cx="1642115"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a:t>
              </a: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F1</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84" name="Text Box 20"/>
            <p:cNvSpPr txBox="1">
              <a:spLocks noChangeArrowheads="1"/>
            </p:cNvSpPr>
            <p:nvPr/>
          </p:nvSpPr>
          <p:spPr bwMode="auto">
            <a:xfrm>
              <a:off x="1400199" y="3823190"/>
              <a:ext cx="1642115"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a:t>
              </a: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E1</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85" name="Text Box 19"/>
            <p:cNvSpPr txBox="1">
              <a:spLocks noChangeArrowheads="1"/>
            </p:cNvSpPr>
            <p:nvPr/>
          </p:nvSpPr>
          <p:spPr bwMode="auto">
            <a:xfrm>
              <a:off x="1400199" y="3499190"/>
              <a:ext cx="1642115"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a:t>
              </a: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D1</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86" name="Text Box 5"/>
            <p:cNvSpPr txBox="1">
              <a:spLocks noChangeArrowheads="1"/>
            </p:cNvSpPr>
            <p:nvPr/>
          </p:nvSpPr>
          <p:spPr bwMode="auto">
            <a:xfrm>
              <a:off x="1009785" y="108540"/>
              <a:ext cx="1047584" cy="4098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0"/>
                </a:spcAft>
              </a:pPr>
              <a:r>
                <a:rPr lang="uk-UA" sz="1000" b="1">
                  <a:effectLst/>
                  <a:latin typeface="Times New Roman" panose="02020603050405020304" pitchFamily="18" charset="0"/>
                  <a:ea typeface="Times New Roman" panose="02020603050405020304" pitchFamily="18" charset="0"/>
                  <a:cs typeface="Times New Roman" panose="02020603050405020304" pitchFamily="18" charset="0"/>
                </a:rPr>
                <a:t>Стадія проектування</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87" name="Text Box 6"/>
            <p:cNvSpPr txBox="1">
              <a:spLocks noChangeArrowheads="1"/>
            </p:cNvSpPr>
            <p:nvPr/>
          </p:nvSpPr>
          <p:spPr bwMode="auto">
            <a:xfrm>
              <a:off x="2409984" y="108540"/>
              <a:ext cx="1028685" cy="4098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0"/>
                </a:spcAft>
              </a:pPr>
              <a:r>
                <a:rPr lang="uk-UA" sz="1000" b="1">
                  <a:effectLst/>
                  <a:latin typeface="Times New Roman" panose="02020603050405020304" pitchFamily="18" charset="0"/>
                  <a:ea typeface="Times New Roman" panose="02020603050405020304" pitchFamily="18" charset="0"/>
                  <a:cs typeface="Times New Roman" panose="02020603050405020304" pitchFamily="18" charset="0"/>
                </a:rPr>
                <a:t>Стадія виробництва</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88" name="Text Box 7"/>
            <p:cNvSpPr txBox="1">
              <a:spLocks noChangeArrowheads="1"/>
            </p:cNvSpPr>
            <p:nvPr/>
          </p:nvSpPr>
          <p:spPr bwMode="auto">
            <a:xfrm>
              <a:off x="1400199" y="623158"/>
              <a:ext cx="1642115" cy="26621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А</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89" name="Text Box 8"/>
            <p:cNvSpPr txBox="1">
              <a:spLocks noChangeArrowheads="1"/>
            </p:cNvSpPr>
            <p:nvPr/>
          </p:nvSpPr>
          <p:spPr bwMode="auto">
            <a:xfrm>
              <a:off x="1400199" y="946617"/>
              <a:ext cx="1642115"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А1</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90" name="Text Box 9"/>
            <p:cNvSpPr txBox="1">
              <a:spLocks noChangeArrowheads="1"/>
            </p:cNvSpPr>
            <p:nvPr/>
          </p:nvSpPr>
          <p:spPr bwMode="auto">
            <a:xfrm>
              <a:off x="1400199" y="1260897"/>
              <a:ext cx="1642115"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А2</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cxnSp>
          <p:nvCxnSpPr>
            <p:cNvPr id="91" name="AutoShape 10"/>
            <p:cNvCxnSpPr>
              <a:cxnSpLocks noChangeShapeType="1"/>
            </p:cNvCxnSpPr>
            <p:nvPr/>
          </p:nvCxnSpPr>
          <p:spPr bwMode="auto">
            <a:xfrm>
              <a:off x="2138908" y="108540"/>
              <a:ext cx="540" cy="5410245"/>
            </a:xfrm>
            <a:prstGeom prst="straightConnector1">
              <a:avLst/>
            </a:prstGeom>
            <a:noFill/>
            <a:ln w="15875">
              <a:solidFill>
                <a:srgbClr val="000000"/>
              </a:solidFill>
              <a:round/>
            </a:ln>
            <a:extLst>
              <a:ext uri="{909E8E84-426E-40DD-AFC4-6F175D3DCCD1}">
                <a14:hiddenFill xmlns:a14="http://schemas.microsoft.com/office/drawing/2010/main">
                  <a:noFill/>
                </a14:hiddenFill>
              </a:ext>
            </a:extLst>
          </p:spPr>
        </p:cxnSp>
        <p:cxnSp>
          <p:nvCxnSpPr>
            <p:cNvPr id="92" name="AutoShape 11"/>
            <p:cNvCxnSpPr>
              <a:cxnSpLocks noChangeShapeType="1"/>
            </p:cNvCxnSpPr>
            <p:nvPr/>
          </p:nvCxnSpPr>
          <p:spPr bwMode="auto">
            <a:xfrm>
              <a:off x="895307" y="108540"/>
              <a:ext cx="540" cy="5410245"/>
            </a:xfrm>
            <a:prstGeom prst="straightConnector1">
              <a:avLst/>
            </a:prstGeom>
            <a:noFill/>
            <a:ln w="15875">
              <a:solidFill>
                <a:srgbClr val="000000"/>
              </a:solidFill>
              <a:round/>
            </a:ln>
            <a:extLst>
              <a:ext uri="{909E8E84-426E-40DD-AFC4-6F175D3DCCD1}">
                <a14:hiddenFill xmlns:a14="http://schemas.microsoft.com/office/drawing/2010/main">
                  <a:noFill/>
                </a14:hiddenFill>
              </a:ext>
            </a:extLst>
          </p:spPr>
        </p:cxnSp>
        <p:sp>
          <p:nvSpPr>
            <p:cNvPr id="93" name="Text Box 12"/>
            <p:cNvSpPr txBox="1">
              <a:spLocks noChangeArrowheads="1"/>
            </p:cNvSpPr>
            <p:nvPr/>
          </p:nvSpPr>
          <p:spPr bwMode="auto">
            <a:xfrm>
              <a:off x="0" y="2746973"/>
              <a:ext cx="822948"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900">
                  <a:effectLst/>
                  <a:latin typeface="Times New Roman" panose="02020603050405020304" pitchFamily="18" charset="0"/>
                  <a:ea typeface="Times New Roman" panose="02020603050405020304" pitchFamily="18" charset="0"/>
                  <a:cs typeface="Times New Roman" panose="02020603050405020304" pitchFamily="18" charset="0"/>
                </a:rPr>
                <a:t>ВИРОБНИК</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94" name="Text Box 13"/>
            <p:cNvSpPr txBox="1">
              <a:spLocks noChangeArrowheads="1"/>
            </p:cNvSpPr>
            <p:nvPr/>
          </p:nvSpPr>
          <p:spPr bwMode="auto">
            <a:xfrm>
              <a:off x="2286866" y="1575176"/>
              <a:ext cx="755449"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С</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95" name="Text Box 14"/>
            <p:cNvSpPr txBox="1">
              <a:spLocks noChangeArrowheads="1"/>
            </p:cNvSpPr>
            <p:nvPr/>
          </p:nvSpPr>
          <p:spPr bwMode="auto">
            <a:xfrm>
              <a:off x="2286866" y="1899175"/>
              <a:ext cx="755449"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С1</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96" name="Text Box 15"/>
            <p:cNvSpPr txBox="1">
              <a:spLocks noChangeArrowheads="1"/>
            </p:cNvSpPr>
            <p:nvPr/>
          </p:nvSpPr>
          <p:spPr bwMode="auto">
            <a:xfrm>
              <a:off x="2286866" y="2213454"/>
              <a:ext cx="755449"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С2</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97" name="Text Box 16"/>
            <p:cNvSpPr txBox="1">
              <a:spLocks noChangeArrowheads="1"/>
            </p:cNvSpPr>
            <p:nvPr/>
          </p:nvSpPr>
          <p:spPr bwMode="auto">
            <a:xfrm>
              <a:off x="2286866" y="2527733"/>
              <a:ext cx="755449"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a:t>
              </a: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D</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98" name="Text Box 17"/>
            <p:cNvSpPr txBox="1">
              <a:spLocks noChangeArrowheads="1"/>
            </p:cNvSpPr>
            <p:nvPr/>
          </p:nvSpPr>
          <p:spPr bwMode="auto">
            <a:xfrm>
              <a:off x="2286866" y="2851732"/>
              <a:ext cx="755449"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a:t>
              </a: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E</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99" name="Text Box 18"/>
            <p:cNvSpPr txBox="1">
              <a:spLocks noChangeArrowheads="1"/>
            </p:cNvSpPr>
            <p:nvPr/>
          </p:nvSpPr>
          <p:spPr bwMode="auto">
            <a:xfrm>
              <a:off x="2286866" y="3166011"/>
              <a:ext cx="755449"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a:t>
              </a: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F</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sp>
          <p:nvSpPr>
            <p:cNvPr id="100" name="Text Box 25"/>
            <p:cNvSpPr txBox="1">
              <a:spLocks noChangeArrowheads="1"/>
            </p:cNvSpPr>
            <p:nvPr/>
          </p:nvSpPr>
          <p:spPr bwMode="auto">
            <a:xfrm>
              <a:off x="1301921" y="2375454"/>
              <a:ext cx="703609" cy="266759"/>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nSpc>
                  <a:spcPct val="115000"/>
                </a:lnSpc>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Модуль </a:t>
              </a: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cxnSp>
          <p:nvCxnSpPr>
            <p:cNvPr id="101" name="AutoShape 26"/>
            <p:cNvCxnSpPr>
              <a:cxnSpLocks noChangeShapeType="1"/>
              <a:endCxn id="80" idx="1"/>
            </p:cNvCxnSpPr>
            <p:nvPr/>
          </p:nvCxnSpPr>
          <p:spPr bwMode="auto">
            <a:xfrm>
              <a:off x="1200942" y="5232046"/>
              <a:ext cx="199257" cy="108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02" name="AutoShape 27"/>
            <p:cNvCxnSpPr>
              <a:cxnSpLocks noChangeShapeType="1"/>
            </p:cNvCxnSpPr>
            <p:nvPr/>
          </p:nvCxnSpPr>
          <p:spPr bwMode="auto">
            <a:xfrm>
              <a:off x="1200942" y="4881047"/>
              <a:ext cx="19061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03" name="AutoShape 28"/>
            <p:cNvCxnSpPr>
              <a:cxnSpLocks noChangeShapeType="1"/>
            </p:cNvCxnSpPr>
            <p:nvPr/>
          </p:nvCxnSpPr>
          <p:spPr bwMode="auto">
            <a:xfrm>
              <a:off x="1209582" y="4594848"/>
              <a:ext cx="19061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04" name="AutoShape 29"/>
            <p:cNvCxnSpPr>
              <a:cxnSpLocks noChangeShapeType="1"/>
            </p:cNvCxnSpPr>
            <p:nvPr/>
          </p:nvCxnSpPr>
          <p:spPr bwMode="auto">
            <a:xfrm>
              <a:off x="1200942" y="4253028"/>
              <a:ext cx="19061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05" name="AutoShape 30"/>
            <p:cNvCxnSpPr>
              <a:cxnSpLocks noChangeShapeType="1"/>
            </p:cNvCxnSpPr>
            <p:nvPr/>
          </p:nvCxnSpPr>
          <p:spPr bwMode="auto">
            <a:xfrm>
              <a:off x="1200942" y="3957109"/>
              <a:ext cx="19061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06" name="AutoShape 31"/>
            <p:cNvCxnSpPr>
              <a:cxnSpLocks noChangeShapeType="1"/>
            </p:cNvCxnSpPr>
            <p:nvPr/>
          </p:nvCxnSpPr>
          <p:spPr bwMode="auto">
            <a:xfrm>
              <a:off x="1209582" y="3633650"/>
              <a:ext cx="19061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07" name="AutoShape 32"/>
            <p:cNvCxnSpPr>
              <a:cxnSpLocks noChangeShapeType="1"/>
            </p:cNvCxnSpPr>
            <p:nvPr/>
          </p:nvCxnSpPr>
          <p:spPr bwMode="auto">
            <a:xfrm>
              <a:off x="1200942" y="1385636"/>
              <a:ext cx="19061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08" name="AutoShape 33"/>
            <p:cNvCxnSpPr>
              <a:cxnSpLocks noChangeShapeType="1"/>
            </p:cNvCxnSpPr>
            <p:nvPr/>
          </p:nvCxnSpPr>
          <p:spPr bwMode="auto">
            <a:xfrm>
              <a:off x="1209582" y="1070817"/>
              <a:ext cx="19061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09" name="AutoShape 34"/>
            <p:cNvCxnSpPr>
              <a:cxnSpLocks noChangeShapeType="1"/>
            </p:cNvCxnSpPr>
            <p:nvPr/>
          </p:nvCxnSpPr>
          <p:spPr bwMode="auto">
            <a:xfrm>
              <a:off x="1200942" y="737098"/>
              <a:ext cx="19061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10" name="AutoShape 35"/>
            <p:cNvCxnSpPr>
              <a:cxnSpLocks noChangeShapeType="1"/>
            </p:cNvCxnSpPr>
            <p:nvPr/>
          </p:nvCxnSpPr>
          <p:spPr bwMode="auto">
            <a:xfrm>
              <a:off x="1200942" y="737098"/>
              <a:ext cx="0" cy="4496028"/>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111" name="AutoShape 36"/>
            <p:cNvCxnSpPr>
              <a:cxnSpLocks noChangeShapeType="1"/>
            </p:cNvCxnSpPr>
            <p:nvPr/>
          </p:nvCxnSpPr>
          <p:spPr bwMode="auto">
            <a:xfrm>
              <a:off x="814308" y="2851732"/>
              <a:ext cx="386634"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12" name="AutoShape 38"/>
            <p:cNvCxnSpPr>
              <a:cxnSpLocks noChangeShapeType="1"/>
            </p:cNvCxnSpPr>
            <p:nvPr/>
          </p:nvCxnSpPr>
          <p:spPr bwMode="auto">
            <a:xfrm>
              <a:off x="1200942" y="2527733"/>
              <a:ext cx="133378"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sp>
          <p:nvSpPr>
            <p:cNvPr id="113" name="Text Box 39"/>
            <p:cNvSpPr txBox="1">
              <a:spLocks noChangeArrowheads="1"/>
            </p:cNvSpPr>
            <p:nvPr/>
          </p:nvSpPr>
          <p:spPr bwMode="auto">
            <a:xfrm>
              <a:off x="3253991" y="623158"/>
              <a:ext cx="323455" cy="4895627"/>
            </a:xfrm>
            <a:prstGeom prst="rect">
              <a:avLst/>
            </a:prstGeom>
            <a:solidFill>
              <a:srgbClr val="FFFFFF"/>
            </a:solidFill>
            <a:ln w="9525">
              <a:solidFill>
                <a:srgbClr val="000000"/>
              </a:solidFill>
              <a:miter lim="800000"/>
            </a:ln>
          </p:spPr>
          <p:txBody>
            <a:bodyPr rot="0" vert="vert270" wrap="square" lIns="91440" tIns="45720" rIns="91440" bIns="45720" anchor="t" anchorCtr="0" upright="1">
              <a:noAutofit/>
            </a:bodyPr>
            <a:lstStyle/>
            <a:p>
              <a:pPr algn="ctr">
                <a:lnSpc>
                  <a:spcPct val="115000"/>
                </a:lnSpc>
                <a:spcAft>
                  <a:spcPts val="0"/>
                </a:spcAft>
              </a:pPr>
              <a:r>
                <a:rPr lang="uk-UA" sz="1000" b="1" spc="50">
                  <a:effectLst/>
                  <a:latin typeface="Times New Roman" panose="02020603050405020304" pitchFamily="18" charset="0"/>
                  <a:ea typeface="Times New Roman" panose="02020603050405020304" pitchFamily="18" charset="0"/>
                  <a:cs typeface="Times New Roman" panose="02020603050405020304" pitchFamily="18" charset="0"/>
                </a:rPr>
                <a:t>ВІДПОВІДНІСТЬ</a:t>
              </a:r>
              <a:endParaRPr lang="ru-RU" sz="1100">
                <a:effectLst/>
                <a:latin typeface="Calibri" panose="020F0502020204030204" charset="0"/>
                <a:ea typeface="Times New Roman" panose="02020603050405020304" pitchFamily="18" charset="0"/>
                <a:cs typeface="Times New Roman" panose="02020603050405020304" pitchFamily="18" charset="0"/>
              </a:endParaRPr>
            </a:p>
          </p:txBody>
        </p:sp>
        <p:cxnSp>
          <p:nvCxnSpPr>
            <p:cNvPr id="114" name="AutoShape 40"/>
            <p:cNvCxnSpPr>
              <a:cxnSpLocks noChangeShapeType="1"/>
              <a:stCxn id="80" idx="3"/>
            </p:cNvCxnSpPr>
            <p:nvPr/>
          </p:nvCxnSpPr>
          <p:spPr bwMode="auto">
            <a:xfrm flipV="1">
              <a:off x="3042315" y="5232046"/>
              <a:ext cx="211677" cy="108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15" name="AutoShape 41"/>
            <p:cNvCxnSpPr>
              <a:cxnSpLocks noChangeShapeType="1"/>
            </p:cNvCxnSpPr>
            <p:nvPr/>
          </p:nvCxnSpPr>
          <p:spPr bwMode="auto">
            <a:xfrm flipV="1">
              <a:off x="3042315" y="4881587"/>
              <a:ext cx="211677" cy="108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16" name="AutoShape 42"/>
            <p:cNvCxnSpPr>
              <a:cxnSpLocks noChangeShapeType="1"/>
            </p:cNvCxnSpPr>
            <p:nvPr/>
          </p:nvCxnSpPr>
          <p:spPr bwMode="auto">
            <a:xfrm flipV="1">
              <a:off x="3042315" y="4595388"/>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17" name="AutoShape 43"/>
            <p:cNvCxnSpPr>
              <a:cxnSpLocks noChangeShapeType="1"/>
            </p:cNvCxnSpPr>
            <p:nvPr/>
          </p:nvCxnSpPr>
          <p:spPr bwMode="auto">
            <a:xfrm flipV="1">
              <a:off x="3042315" y="4252488"/>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18" name="AutoShape 44"/>
            <p:cNvCxnSpPr>
              <a:cxnSpLocks noChangeShapeType="1"/>
            </p:cNvCxnSpPr>
            <p:nvPr/>
          </p:nvCxnSpPr>
          <p:spPr bwMode="auto">
            <a:xfrm flipV="1">
              <a:off x="3042315" y="3956569"/>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19" name="AutoShape 45"/>
            <p:cNvCxnSpPr>
              <a:cxnSpLocks noChangeShapeType="1"/>
            </p:cNvCxnSpPr>
            <p:nvPr/>
          </p:nvCxnSpPr>
          <p:spPr bwMode="auto">
            <a:xfrm flipV="1">
              <a:off x="3042315" y="3634190"/>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20" name="AutoShape 46"/>
            <p:cNvCxnSpPr>
              <a:cxnSpLocks noChangeShapeType="1"/>
            </p:cNvCxnSpPr>
            <p:nvPr/>
          </p:nvCxnSpPr>
          <p:spPr bwMode="auto">
            <a:xfrm flipV="1">
              <a:off x="3042315" y="3279951"/>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21" name="AutoShape 47"/>
            <p:cNvCxnSpPr>
              <a:cxnSpLocks noChangeShapeType="1"/>
            </p:cNvCxnSpPr>
            <p:nvPr/>
          </p:nvCxnSpPr>
          <p:spPr bwMode="auto">
            <a:xfrm flipV="1">
              <a:off x="3042315" y="2965132"/>
              <a:ext cx="211677" cy="108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22" name="AutoShape 48"/>
            <p:cNvCxnSpPr>
              <a:cxnSpLocks noChangeShapeType="1"/>
            </p:cNvCxnSpPr>
            <p:nvPr/>
          </p:nvCxnSpPr>
          <p:spPr bwMode="auto">
            <a:xfrm flipV="1">
              <a:off x="3042315" y="2642213"/>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23" name="AutoShape 49"/>
            <p:cNvCxnSpPr>
              <a:cxnSpLocks noChangeShapeType="1"/>
            </p:cNvCxnSpPr>
            <p:nvPr/>
          </p:nvCxnSpPr>
          <p:spPr bwMode="auto">
            <a:xfrm flipV="1">
              <a:off x="3042315" y="2374914"/>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24" name="AutoShape 50"/>
            <p:cNvCxnSpPr>
              <a:cxnSpLocks noChangeShapeType="1"/>
            </p:cNvCxnSpPr>
            <p:nvPr/>
          </p:nvCxnSpPr>
          <p:spPr bwMode="auto">
            <a:xfrm flipV="1">
              <a:off x="3042315" y="2022295"/>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25" name="AutoShape 51"/>
            <p:cNvCxnSpPr>
              <a:cxnSpLocks noChangeShapeType="1"/>
            </p:cNvCxnSpPr>
            <p:nvPr/>
          </p:nvCxnSpPr>
          <p:spPr bwMode="auto">
            <a:xfrm flipV="1">
              <a:off x="3042315" y="1726915"/>
              <a:ext cx="211677" cy="108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26" name="AutoShape 52"/>
            <p:cNvCxnSpPr>
              <a:cxnSpLocks noChangeShapeType="1"/>
            </p:cNvCxnSpPr>
            <p:nvPr/>
          </p:nvCxnSpPr>
          <p:spPr bwMode="auto">
            <a:xfrm flipV="1">
              <a:off x="3042315" y="1386176"/>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27" name="AutoShape 53"/>
            <p:cNvCxnSpPr>
              <a:cxnSpLocks noChangeShapeType="1"/>
            </p:cNvCxnSpPr>
            <p:nvPr/>
          </p:nvCxnSpPr>
          <p:spPr bwMode="auto">
            <a:xfrm flipV="1">
              <a:off x="3042315" y="1071357"/>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28" name="AutoShape 54"/>
            <p:cNvCxnSpPr>
              <a:cxnSpLocks noChangeShapeType="1"/>
            </p:cNvCxnSpPr>
            <p:nvPr/>
          </p:nvCxnSpPr>
          <p:spPr bwMode="auto">
            <a:xfrm flipV="1">
              <a:off x="3042315" y="737638"/>
              <a:ext cx="211677" cy="108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29" name="AutoShape 55"/>
            <p:cNvCxnSpPr>
              <a:cxnSpLocks noChangeShapeType="1"/>
            </p:cNvCxnSpPr>
            <p:nvPr/>
          </p:nvCxnSpPr>
          <p:spPr bwMode="auto">
            <a:xfrm flipV="1">
              <a:off x="2075189" y="1726375"/>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30" name="AutoShape 56"/>
            <p:cNvCxnSpPr>
              <a:cxnSpLocks noChangeShapeType="1"/>
            </p:cNvCxnSpPr>
            <p:nvPr/>
          </p:nvCxnSpPr>
          <p:spPr bwMode="auto">
            <a:xfrm>
              <a:off x="2075189" y="1727995"/>
              <a:ext cx="540" cy="1552496"/>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131" name="AutoShape 57"/>
            <p:cNvCxnSpPr>
              <a:cxnSpLocks noChangeShapeType="1"/>
            </p:cNvCxnSpPr>
            <p:nvPr/>
          </p:nvCxnSpPr>
          <p:spPr bwMode="auto">
            <a:xfrm flipV="1">
              <a:off x="2075729" y="2022835"/>
              <a:ext cx="211677" cy="108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32" name="AutoShape 58"/>
            <p:cNvCxnSpPr>
              <a:cxnSpLocks noChangeShapeType="1"/>
            </p:cNvCxnSpPr>
            <p:nvPr/>
          </p:nvCxnSpPr>
          <p:spPr bwMode="auto">
            <a:xfrm flipV="1">
              <a:off x="2075729" y="2374374"/>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33" name="AutoShape 59"/>
            <p:cNvCxnSpPr>
              <a:cxnSpLocks noChangeShapeType="1"/>
            </p:cNvCxnSpPr>
            <p:nvPr/>
          </p:nvCxnSpPr>
          <p:spPr bwMode="auto">
            <a:xfrm flipV="1">
              <a:off x="2075729" y="2642753"/>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34" name="AutoShape 60"/>
            <p:cNvCxnSpPr>
              <a:cxnSpLocks noChangeShapeType="1"/>
            </p:cNvCxnSpPr>
            <p:nvPr/>
          </p:nvCxnSpPr>
          <p:spPr bwMode="auto">
            <a:xfrm flipV="1">
              <a:off x="2075189" y="2966212"/>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cxnSp>
          <p:nvCxnSpPr>
            <p:cNvPr id="135" name="AutoShape 61"/>
            <p:cNvCxnSpPr>
              <a:cxnSpLocks noChangeShapeType="1"/>
            </p:cNvCxnSpPr>
            <p:nvPr/>
          </p:nvCxnSpPr>
          <p:spPr bwMode="auto">
            <a:xfrm flipV="1">
              <a:off x="2075729" y="3280491"/>
              <a:ext cx="211677" cy="540"/>
            </a:xfrm>
            <a:prstGeom prst="straightConnector1">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Рисунок 104" descr="Рисунок"/>
          <p:cNvPicPr>
            <a:picLocks noGrp="1" noChangeAspect="1"/>
          </p:cNvPicPr>
          <p:nvPr>
            <p:ph type="pic" sz="quarter" idx="27"/>
          </p:nvPr>
        </p:nvPicPr>
        <p:blipFill>
          <a:blip r:embed="rId1" cstate="screen"/>
          <a:srcRect l="13" r="13"/>
          <a:stretch>
            <a:fillRect/>
          </a:stretch>
        </p:blipFill>
        <p:spPr/>
      </p:pic>
      <p:sp>
        <p:nvSpPr>
          <p:cNvPr id="2" name="Заголовок 1"/>
          <p:cNvSpPr>
            <a:spLocks noGrp="1"/>
          </p:cNvSpPr>
          <p:nvPr>
            <p:ph type="title"/>
          </p:nvPr>
        </p:nvSpPr>
        <p:spPr>
          <a:xfrm>
            <a:off x="6590665" y="431800"/>
            <a:ext cx="5181600" cy="6155055"/>
          </a:xfrm>
        </p:spPr>
        <p:txBody>
          <a:bodyPr rtlCol="0"/>
          <a:lstStyle/>
          <a:p>
            <a:pPr algn="l"/>
            <a:r>
              <a:rPr lang="uk-UA" sz="1500" b="1" i="1" dirty="0"/>
              <a:t>	Підтвердження відповідності</a:t>
            </a:r>
            <a:r>
              <a:rPr lang="uk-UA" sz="1500" dirty="0"/>
              <a:t> – видача документа про відповідність, яка ґрунтується на прийнятому після критичного огляду рішенні про те, що виконання заданих вимог було доведене.</a:t>
            </a:r>
            <a:br>
              <a:rPr lang="ru-RU" sz="1500" dirty="0"/>
            </a:br>
            <a:r>
              <a:rPr lang="uk-UA" altLang="ru-RU" sz="1500" dirty="0"/>
              <a:t>	</a:t>
            </a:r>
            <a:r>
              <a:rPr lang="uk-UA" sz="1500" b="1" i="1" dirty="0"/>
              <a:t>Документ про відповідність</a:t>
            </a:r>
            <a:r>
              <a:rPr lang="uk-UA" sz="1500" dirty="0"/>
              <a:t> – декларація (в тому числі декларація про відповідність), звіт, висновок, свідоцтво, сертифікат (у тому числі сертифікат відповідності) або будь-який інший документ, що підтверджує виконання заданих вимог, які стосуються об’єкта оцінки відповідності.</a:t>
            </a:r>
            <a:br>
              <a:rPr lang="ru-RU" sz="1500" dirty="0"/>
            </a:br>
            <a:r>
              <a:rPr lang="uk-UA" altLang="ru-RU" sz="1500" dirty="0"/>
              <a:t>	</a:t>
            </a:r>
            <a:r>
              <a:rPr lang="uk-UA" sz="1500" b="1" i="1" dirty="0"/>
              <a:t>Сертифікат відповідності</a:t>
            </a:r>
            <a:r>
              <a:rPr lang="uk-UA" sz="1500" dirty="0"/>
              <a:t> – документ, що виданий для підтвердження того, що продукція, система якості, система управління якістю, система управління довкіллям, персонал відповідає встановленим вимогам конкретного стандарту чи іншого нормативного документу, визначеного чинним законодавством.</a:t>
            </a:r>
            <a:br>
              <a:rPr lang="ru-RU" sz="1500" dirty="0"/>
            </a:br>
            <a:r>
              <a:rPr lang="uk-UA" sz="1500" dirty="0"/>
              <a:t>Форма сертифікатів відповідності встановлюється в кожній з Систем сертифікації продукції, відповідно до нормативних документів, які регламентують діяльність цієї Системи сертифікації. Сертифікат відповідності може видаватися на партію продукції (зазначену в інвойсі, складської довідці) або на продукцію, що випускається серійно. </a:t>
            </a:r>
            <a:br>
              <a:rPr lang="ru-RU" sz="1500" dirty="0"/>
            </a:br>
            <a:r>
              <a:rPr lang="uk-UA" sz="1500" dirty="0"/>
              <a:t>Для отримання сертифікату відповідності на продукцію заявник (виробник, імпортер) повинен зібрати необхідні документи, зразки продукції (при необхідності) і звернутися у відповідний уповноважений орган з сертифікації. </a:t>
            </a:r>
            <a:br>
              <a:rPr lang="ru-RU" sz="1500" dirty="0"/>
            </a:br>
            <a:endParaRPr lang="ru-RU" sz="1500" dirty="0"/>
          </a:p>
        </p:txBody>
      </p:sp>
      <p:sp>
        <p:nvSpPr>
          <p:cNvPr id="3" name="Номер слайда 2"/>
          <p:cNvSpPr>
            <a:spLocks noGrp="1"/>
          </p:cNvSpPr>
          <p:nvPr>
            <p:ph type="sldNum" sz="quarter" idx="26"/>
          </p:nvPr>
        </p:nvSpPr>
        <p:spPr/>
        <p:txBody>
          <a:bodyPr rtlCol="0"/>
          <a:lstStyle/>
          <a:p>
            <a:pPr rtl="0"/>
            <a:fld id="{19B51A1E-902D-48AF-9020-955120F399B6}" type="slidenum">
              <a:rPr lang="ru-RU" smtClean="0"/>
            </a:fld>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Изображение итогового слайда, левый верхний угол"/>
          <p:cNvPicPr>
            <a:picLocks noGrp="1" noChangeAspect="1"/>
          </p:cNvPicPr>
          <p:nvPr>
            <p:ph type="pic" sz="quarter" idx="12"/>
          </p:nvPr>
        </p:nvPicPr>
        <p:blipFill rotWithShape="1">
          <a:blip r:embed="rId1">
            <a:extLst>
              <a:ext uri="{28A0092B-C50C-407E-A947-70E740481C1C}">
                <a14:useLocalDpi xmlns:a14="http://schemas.microsoft.com/office/drawing/2010/main" val="0"/>
              </a:ext>
            </a:extLst>
          </a:blip>
          <a:srcRect/>
          <a:stretch>
            <a:fillRect/>
          </a:stretch>
        </p:blipFill>
        <p:spPr>
          <a:xfrm>
            <a:off x="84000" y="86714"/>
            <a:ext cx="6009285" cy="3890571"/>
          </a:xfrm>
        </p:spPr>
      </p:pic>
      <p:sp>
        <p:nvSpPr>
          <p:cNvPr id="3" name="Подзаголовок 2"/>
          <p:cNvSpPr>
            <a:spLocks noGrp="1"/>
          </p:cNvSpPr>
          <p:nvPr>
            <p:ph type="subTitle" idx="1"/>
          </p:nvPr>
        </p:nvSpPr>
        <p:spPr>
          <a:xfrm>
            <a:off x="0" y="3688080"/>
            <a:ext cx="6012180" cy="3169920"/>
          </a:xfrm>
          <a:solidFill>
            <a:schemeClr val="accent1">
              <a:lumMod val="75000"/>
            </a:schemeClr>
          </a:solidFill>
        </p:spPr>
        <p:txBody>
          <a:bodyPr rtlCol="0"/>
          <a:lstStyle/>
          <a:p>
            <a:pPr algn="l">
              <a:spcBef>
                <a:spcPts val="0"/>
              </a:spcBef>
            </a:pPr>
            <a:r>
              <a:rPr lang="uk-UA" sz="1800" b="1" i="1" dirty="0"/>
              <a:t>Необхідні документи для отримання сертифікату відповідності:</a:t>
            </a:r>
            <a:endParaRPr lang="ru-RU" sz="1800" dirty="0"/>
          </a:p>
          <a:p>
            <a:pPr algn="l">
              <a:spcBef>
                <a:spcPts val="0"/>
              </a:spcBef>
            </a:pPr>
            <a:r>
              <a:rPr lang="uk-UA" sz="1400" dirty="0"/>
              <a:t>1. Заявка з печаткою фірми-заявника та підписом керівника, довіреність.</a:t>
            </a:r>
            <a:endParaRPr lang="ru-RU" sz="1400" dirty="0"/>
          </a:p>
          <a:p>
            <a:pPr algn="l">
              <a:spcBef>
                <a:spcPts val="0"/>
              </a:spcBef>
            </a:pPr>
            <a:r>
              <a:rPr lang="uk-UA" sz="1400" dirty="0"/>
              <a:t>2. Контракт зі специфікацією.</a:t>
            </a:r>
            <a:endParaRPr lang="ru-RU" sz="1400" dirty="0"/>
          </a:p>
          <a:p>
            <a:pPr algn="l">
              <a:spcBef>
                <a:spcPts val="0"/>
              </a:spcBef>
            </a:pPr>
            <a:r>
              <a:rPr lang="uk-UA" sz="1400" dirty="0"/>
              <a:t>3. Товаросупровідні документи (інвойс, накладна, рахунок-фактура та ін.).</a:t>
            </a:r>
            <a:endParaRPr lang="ru-RU" sz="1400" dirty="0"/>
          </a:p>
          <a:p>
            <a:pPr algn="l">
              <a:spcBef>
                <a:spcPts val="0"/>
              </a:spcBef>
            </a:pPr>
            <a:r>
              <a:rPr lang="uk-UA" sz="1400" dirty="0"/>
              <a:t>4. Опис продукції (технічні характеристики, область застосування, зовнішній вигляд).</a:t>
            </a:r>
            <a:endParaRPr lang="ru-RU" sz="1400" dirty="0"/>
          </a:p>
          <a:p>
            <a:pPr algn="l">
              <a:spcBef>
                <a:spcPts val="0"/>
              </a:spcBef>
            </a:pPr>
            <a:r>
              <a:rPr lang="uk-UA" sz="1400" dirty="0"/>
              <a:t>5. Документ, що підтверджує якість продукції (сертифікат якості, сертифікат походження, протокол випробувань).</a:t>
            </a:r>
            <a:endParaRPr lang="ru-RU" sz="1400" dirty="0"/>
          </a:p>
          <a:p>
            <a:pPr algn="l">
              <a:spcBef>
                <a:spcPts val="0"/>
              </a:spcBef>
            </a:pPr>
            <a:r>
              <a:rPr lang="uk-UA" sz="1400" dirty="0"/>
              <a:t>6. Свідоцтво про реєстрацію заявника, ІПН.</a:t>
            </a:r>
            <a:endParaRPr lang="ru-RU" sz="1400" dirty="0"/>
          </a:p>
          <a:p>
            <a:pPr algn="l">
              <a:spcBef>
                <a:spcPts val="0"/>
              </a:spcBef>
            </a:pPr>
            <a:r>
              <a:rPr lang="uk-UA" sz="1400" dirty="0"/>
              <a:t>7. При необхідності – зразок для випробувань.</a:t>
            </a:r>
            <a:endParaRPr lang="ru-RU" sz="1400" dirty="0"/>
          </a:p>
          <a:p>
            <a:pPr algn="l">
              <a:spcBef>
                <a:spcPts val="0"/>
              </a:spcBef>
            </a:pPr>
            <a:r>
              <a:rPr lang="uk-UA" sz="1400" dirty="0"/>
              <a:t>8. При наявності – Інструкція по експлуатації / монтажу або паспорт на продукцію</a:t>
            </a:r>
            <a:r>
              <a:rPr lang="uk-UA" sz="1400" dirty="0" smtClean="0"/>
              <a:t>.</a:t>
            </a:r>
            <a:endParaRPr lang="ru-RU" sz="1400" dirty="0"/>
          </a:p>
        </p:txBody>
      </p:sp>
      <p:sp>
        <p:nvSpPr>
          <p:cNvPr id="6" name="Объект 5"/>
          <p:cNvSpPr>
            <a:spLocks noGrp="1"/>
          </p:cNvSpPr>
          <p:nvPr>
            <p:ph idx="15"/>
          </p:nvPr>
        </p:nvSpPr>
        <p:spPr>
          <a:xfrm>
            <a:off x="6223000" y="0"/>
            <a:ext cx="5969000" cy="6155190"/>
          </a:xfrm>
        </p:spPr>
        <p:txBody>
          <a:bodyPr rtlCol="0"/>
          <a:lstStyle/>
          <a:p>
            <a:r>
              <a:rPr lang="uk-UA" sz="1600" b="1" i="1" dirty="0"/>
              <a:t>Декларація відповідності</a:t>
            </a:r>
            <a:r>
              <a:rPr lang="uk-UA" sz="1600" dirty="0"/>
              <a:t> </a:t>
            </a:r>
            <a:r>
              <a:rPr lang="uk-UA" sz="1300" dirty="0"/>
              <a:t>являє собою документ встановленої форми, який містить посвідчення відповідності продукції, що виготовляється або імпортованої продукції вимогам технічних регламентів і пов’язаних з ними стандартів.</a:t>
            </a:r>
            <a:endParaRPr lang="ru-RU" sz="1300" dirty="0"/>
          </a:p>
          <a:p>
            <a:r>
              <a:rPr lang="uk-UA" sz="1300" dirty="0"/>
              <a:t>Декларація відповідності складається безпосередньо виробником без проведення робіт з оцінки відповідності органом з оцінки відповідності тільки для модуля А. Застосування інших модулів передбачає залучення до проведення оцінки уповноваженого </a:t>
            </a:r>
            <a:r>
              <a:rPr lang="uk-UA" sz="1300" dirty="0" smtClean="0"/>
              <a:t>органу </a:t>
            </a:r>
            <a:r>
              <a:rPr lang="uk-UA" sz="1300" dirty="0"/>
              <a:t>з оцінки відповідності, після видачі яким відповідних сертифікатів, виробником також складається декларація відповідності.</a:t>
            </a:r>
            <a:endParaRPr lang="ru-RU" sz="1300" dirty="0"/>
          </a:p>
          <a:p>
            <a:r>
              <a:rPr lang="uk-UA" sz="1300" dirty="0"/>
              <a:t>У разі якщо на певний вид продукції поширюється дія кількох технічних регламентів, що вимагають складання декларації про відповідність, повинна бути складена єдина декларація про відповідність стосовно всіх таких технічних регламентів, якщо це передбачено відповідними технічними регламентами. В такій декларації про відповідність повинні бути зазначені відповідні технічні регламенти, включаючи відомості про їх офіційне опублікування.</a:t>
            </a:r>
            <a:endParaRPr lang="ru-RU" sz="1300" dirty="0"/>
          </a:p>
          <a:p>
            <a:r>
              <a:rPr lang="uk-UA" sz="1300" dirty="0"/>
              <a:t>Принциповою відмінністю від сертифікації є те, що при декларуванні відповідності виробник (імпортер) або уповноважена ним особа (а не орган з сертифікації) під свою повну відповідальність документально засвідчує, що продукція відповідає встановленим законодавством вимогам.</a:t>
            </a:r>
            <a:endParaRPr lang="ru-RU" sz="1300" dirty="0"/>
          </a:p>
          <a:p>
            <a:r>
              <a:rPr lang="uk-UA" sz="1300" dirty="0"/>
              <a:t>Декларація про відповідність на партію товару зазвичай містить посилання тільки на протокол випробувань зразка продукції. Декларація відповідності типу продукції може посилатися на більшу кількість підтверджуючих документів (протокол випробувань, акт експертизи, сертифікати перевірки типу, сертифікати відповідності продукції та системи управління, звіти про результати досліджень типу та ін.).</a:t>
            </a:r>
            <a:endParaRPr lang="ru-RU" sz="1300" dirty="0"/>
          </a:p>
          <a:p>
            <a:r>
              <a:rPr lang="uk-UA" sz="1300" dirty="0"/>
              <a:t>У випадках, визначених у технічних регламентах, які передбачають застосування процедур оцінки відповідності, на продукцію та/або на інші об’єкти, що визначені такими технічними регламентами (табличку з технічними даними, пакування, супровідні документи тощо), повинен наноситися знак відповідності технічним регламентам. </a:t>
            </a:r>
            <a:endParaRPr lang="ru-RU" sz="1300" dirty="0"/>
          </a:p>
        </p:txBody>
      </p:sp>
      <p:sp>
        <p:nvSpPr>
          <p:cNvPr id="4" name="Номер слайда 3"/>
          <p:cNvSpPr>
            <a:spLocks noGrp="1"/>
          </p:cNvSpPr>
          <p:nvPr>
            <p:ph type="sldNum" sz="quarter" idx="14"/>
          </p:nvPr>
        </p:nvSpPr>
        <p:spPr/>
        <p:txBody>
          <a:bodyPr rtlCol="0"/>
          <a:lstStyle/>
          <a:p>
            <a:pPr rtl="0"/>
            <a:fld id="{19B51A1E-902D-48AF-9020-955120F399B6}" type="slidenum">
              <a:rPr lang="ru-RU" smtClean="0"/>
            </a:fld>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27"/>
          </p:nvPr>
        </p:nvSpPr>
        <p:spPr>
          <a:xfrm>
            <a:off x="0" y="0"/>
            <a:ext cx="5283199" cy="1651136"/>
          </a:xfrm>
          <a:solidFill>
            <a:schemeClr val="accent1">
              <a:lumMod val="60000"/>
              <a:lumOff val="40000"/>
            </a:schemeClr>
          </a:solidFill>
        </p:spPr>
        <p:txBody>
          <a:bodyPr rtlCol="0"/>
          <a:lstStyle/>
          <a:p>
            <a:r>
              <a:rPr lang="uk-UA" b="1" i="1" dirty="0" smtClean="0"/>
              <a:t>Знак відповідності технічним регламентам</a:t>
            </a:r>
            <a:r>
              <a:rPr lang="uk-UA" dirty="0"/>
              <a:t> – маркування, за допомогою якого виробник вказує, що продукція відповідає застосовним вимогам, визначеним у технічних регламентах, якими передбачене нанесення цього </a:t>
            </a:r>
            <a:r>
              <a:rPr lang="uk-UA" dirty="0" smtClean="0"/>
              <a:t>маркування.</a:t>
            </a:r>
            <a:endParaRPr lang="ru-RU" dirty="0">
              <a:latin typeface="+mn-lt"/>
            </a:endParaRPr>
          </a:p>
        </p:txBody>
      </p:sp>
      <p:sp>
        <p:nvSpPr>
          <p:cNvPr id="3" name="Объект 2"/>
          <p:cNvSpPr>
            <a:spLocks noGrp="1"/>
          </p:cNvSpPr>
          <p:nvPr>
            <p:ph idx="1"/>
          </p:nvPr>
        </p:nvSpPr>
        <p:spPr>
          <a:xfrm>
            <a:off x="-1" y="1778000"/>
            <a:ext cx="4851201" cy="5080000"/>
          </a:xfrm>
        </p:spPr>
        <p:txBody>
          <a:bodyPr rtlCol="0"/>
          <a:lstStyle/>
          <a:p>
            <a:pPr marL="0" indent="0">
              <a:buNone/>
            </a:pPr>
            <a:endParaRPr lang="ru-RU" sz="1400" dirty="0" smtClean="0"/>
          </a:p>
          <a:p>
            <a:r>
              <a:rPr lang="uk-UA" sz="1400" dirty="0" smtClean="0"/>
              <a:t>Форма </a:t>
            </a:r>
            <a:r>
              <a:rPr lang="uk-UA" sz="1400" dirty="0"/>
              <a:t>та опис </a:t>
            </a:r>
            <a:r>
              <a:rPr lang="uk-UA" sz="1400" dirty="0" smtClean="0"/>
              <a:t>знаку </a:t>
            </a:r>
            <a:r>
              <a:rPr lang="uk-UA" sz="1400" dirty="0"/>
              <a:t>відповідності технічним регламентам встановлюються Кабінетом Міністрів України. </a:t>
            </a:r>
            <a:endParaRPr lang="ru-RU" sz="1400" dirty="0"/>
          </a:p>
          <a:p>
            <a:r>
              <a:rPr lang="uk-UA" sz="1400" dirty="0"/>
              <a:t>Знак відповідності технічним регламентам повинен наноситися лише виробником або його уповноваженим представником та лише на продукцію, для якої його нанесення передбачене конкретними технічними регламентами.</a:t>
            </a:r>
            <a:endParaRPr lang="ru-RU" sz="1400" dirty="0"/>
          </a:p>
          <a:p>
            <a:r>
              <a:rPr lang="uk-UA" sz="1400" dirty="0"/>
              <a:t>Виробник шляхом нанесення </a:t>
            </a:r>
            <a:r>
              <a:rPr lang="uk-UA" sz="1400" dirty="0" smtClean="0"/>
              <a:t>знаку </a:t>
            </a:r>
            <a:r>
              <a:rPr lang="uk-UA" sz="1400" dirty="0"/>
              <a:t>відповідності технічним регламентам вказує на те, що він бере на себе відповідальність за відповідність продукції всім вимогам, які застосовуються до зазначеної продукції та визначені у відповідних технічних регламентах, якими передбачене нанесення </a:t>
            </a:r>
            <a:r>
              <a:rPr lang="uk-UA" sz="1400" dirty="0" smtClean="0"/>
              <a:t>знаку </a:t>
            </a:r>
            <a:r>
              <a:rPr lang="uk-UA" sz="1400" dirty="0"/>
              <a:t>відповідності технічним регламентам. </a:t>
            </a:r>
            <a:endParaRPr lang="ru-RU" sz="1400" dirty="0"/>
          </a:p>
          <a:p>
            <a:pPr rtl="0"/>
            <a:endParaRPr lang="ru-RU" dirty="0"/>
          </a:p>
        </p:txBody>
      </p:sp>
      <p:sp>
        <p:nvSpPr>
          <p:cNvPr id="9" name="Текст 8"/>
          <p:cNvSpPr>
            <a:spLocks noGrp="1"/>
          </p:cNvSpPr>
          <p:nvPr>
            <p:ph type="body" sz="quarter" idx="28"/>
          </p:nvPr>
        </p:nvSpPr>
        <p:spPr>
          <a:xfrm>
            <a:off x="5791199" y="0"/>
            <a:ext cx="5705169" cy="1680510"/>
          </a:xfrm>
          <a:solidFill>
            <a:schemeClr val="accent1">
              <a:lumMod val="60000"/>
              <a:lumOff val="40000"/>
            </a:schemeClr>
          </a:solidFill>
        </p:spPr>
        <p:txBody>
          <a:bodyPr rtlCol="0"/>
          <a:lstStyle/>
          <a:p>
            <a:r>
              <a:rPr lang="uk-UA" b="1" i="1" dirty="0" smtClean="0"/>
              <a:t>Правила та умови нанесення знаку відповідності технічним </a:t>
            </a:r>
            <a:r>
              <a:rPr lang="ru-RU" b="1" i="1" dirty="0" smtClean="0"/>
              <a:t>регламентам </a:t>
            </a:r>
            <a:r>
              <a:rPr lang="uk-UA" b="1" i="1" dirty="0"/>
              <a:t>(далі – знак відповідності):</a:t>
            </a:r>
            <a:endParaRPr lang="ru-RU" dirty="0"/>
          </a:p>
          <a:p>
            <a:pPr rtl="0"/>
            <a:endParaRPr lang="ru-RU" dirty="0">
              <a:latin typeface="+mn-lt"/>
            </a:endParaRPr>
          </a:p>
        </p:txBody>
      </p:sp>
      <p:sp>
        <p:nvSpPr>
          <p:cNvPr id="4" name="Номер слайда 3"/>
          <p:cNvSpPr>
            <a:spLocks noGrp="1"/>
          </p:cNvSpPr>
          <p:nvPr>
            <p:ph type="sldNum" sz="quarter" idx="11"/>
          </p:nvPr>
        </p:nvSpPr>
        <p:spPr/>
        <p:txBody>
          <a:bodyPr rtlCol="0"/>
          <a:lstStyle/>
          <a:p>
            <a:pPr rtl="0"/>
            <a:fld id="{19B51A1E-902D-48AF-9020-955120F399B6}" type="slidenum">
              <a:rPr lang="ru-RU" smtClean="0"/>
            </a:fld>
            <a:endParaRPr lang="ru-RU" dirty="0"/>
          </a:p>
        </p:txBody>
      </p:sp>
      <p:sp>
        <p:nvSpPr>
          <p:cNvPr id="15" name="TextBox 14"/>
          <p:cNvSpPr txBox="1"/>
          <p:nvPr/>
        </p:nvSpPr>
        <p:spPr>
          <a:xfrm>
            <a:off x="5283200" y="1943100"/>
            <a:ext cx="6213169" cy="4381500"/>
          </a:xfrm>
          <a:prstGeom prst="rect">
            <a:avLst/>
          </a:prstGeom>
          <a:noFill/>
        </p:spPr>
        <p:txBody>
          <a:bodyPr wrap="square" lIns="0" tIns="0" rIns="0" bIns="0" rtlCol="0">
            <a:noAutofit/>
          </a:bodyPr>
          <a:lstStyle/>
          <a:p>
            <a:pPr algn="just">
              <a:lnSpc>
                <a:spcPct val="90000"/>
              </a:lnSpc>
              <a:spcBef>
                <a:spcPts val="1000"/>
              </a:spcBef>
            </a:pPr>
            <a:r>
              <a:rPr lang="uk-UA" sz="1400" dirty="0"/>
              <a:t>1. Знак відповідності наноситься на продукцію або на її табличку з технічними даними таким чином, щоб він був видимим, розбірливим і незмивним. У разі коли це є неможливим або невиправданим через характер продукції, знак відповідності наноситься на пакування та на супровідні документи, якщо такі документи передбачені відповідним технічним регламентом.</a:t>
            </a:r>
            <a:endParaRPr lang="ru-RU" sz="1400" dirty="0"/>
          </a:p>
          <a:p>
            <a:pPr algn="just">
              <a:lnSpc>
                <a:spcPct val="90000"/>
              </a:lnSpc>
              <a:spcBef>
                <a:spcPts val="1000"/>
              </a:spcBef>
            </a:pPr>
            <a:r>
              <a:rPr lang="uk-UA" sz="1400" dirty="0"/>
              <a:t>2. Знак відповідності наноситься перед уведенням продукції в обіг. Знак відповідності може супроводжуватися піктограмою або будь-яким іншим знаком, що вказує на особливий ризик або використання.</a:t>
            </a:r>
            <a:endParaRPr lang="ru-RU" sz="1400" dirty="0"/>
          </a:p>
          <a:p>
            <a:pPr algn="just">
              <a:lnSpc>
                <a:spcPct val="90000"/>
              </a:lnSpc>
              <a:spcBef>
                <a:spcPts val="1000"/>
              </a:spcBef>
            </a:pPr>
            <a:r>
              <a:rPr lang="uk-UA" sz="1400" dirty="0"/>
              <a:t>3. Знак відповідності супроводжується ідентифікаційним номером призначеного органу з оцінки відповідності, якщо такий орган був залучений на етапі контролю виробництва, у форматі </a:t>
            </a:r>
            <a:r>
              <a:rPr lang="en-US" sz="1400" dirty="0"/>
              <a:t>UA</a:t>
            </a:r>
            <a:r>
              <a:rPr lang="ru-RU" sz="1400" dirty="0"/>
              <a:t>.</a:t>
            </a:r>
            <a:r>
              <a:rPr lang="en-US" sz="1400" dirty="0"/>
              <a:t>TR</a:t>
            </a:r>
            <a:r>
              <a:rPr lang="ru-RU" sz="1400" dirty="0"/>
              <a:t>.</a:t>
            </a:r>
            <a:r>
              <a:rPr lang="en-US" sz="1400" dirty="0"/>
              <a:t>YYY </a:t>
            </a:r>
            <a:r>
              <a:rPr lang="uk-UA" sz="1400" dirty="0"/>
              <a:t>або </a:t>
            </a:r>
            <a:r>
              <a:rPr lang="en-US" sz="1400" dirty="0"/>
              <a:t>YYY</a:t>
            </a:r>
            <a:r>
              <a:rPr lang="ru-RU" sz="1400" dirty="0"/>
              <a:t>, </a:t>
            </a:r>
            <a:r>
              <a:rPr lang="uk-UA" sz="1400" dirty="0"/>
              <a:t>де:</a:t>
            </a:r>
            <a:endParaRPr lang="ru-RU" sz="1400" dirty="0"/>
          </a:p>
          <a:p>
            <a:pPr lvl="0" algn="just">
              <a:lnSpc>
                <a:spcPct val="90000"/>
              </a:lnSpc>
              <a:spcBef>
                <a:spcPts val="1000"/>
              </a:spcBef>
            </a:pPr>
            <a:r>
              <a:rPr lang="en-US" sz="1400" dirty="0"/>
              <a:t>UA </a:t>
            </a:r>
            <a:r>
              <a:rPr lang="ru-RU" sz="1400" dirty="0"/>
              <a:t>– </a:t>
            </a:r>
            <a:r>
              <a:rPr lang="uk-UA" sz="1400" dirty="0"/>
              <a:t>умовне позначення України латинськими літерами;</a:t>
            </a:r>
            <a:endParaRPr lang="ru-RU" sz="1400" dirty="0"/>
          </a:p>
          <a:p>
            <a:pPr lvl="0" algn="just">
              <a:lnSpc>
                <a:spcPct val="90000"/>
              </a:lnSpc>
              <a:spcBef>
                <a:spcPts val="1000"/>
              </a:spcBef>
            </a:pPr>
            <a:r>
              <a:rPr lang="en-US" sz="1400" dirty="0"/>
              <a:t>TR </a:t>
            </a:r>
            <a:r>
              <a:rPr lang="ru-RU" sz="1400" dirty="0"/>
              <a:t>– </a:t>
            </a:r>
            <a:r>
              <a:rPr lang="uk-UA" sz="1400" dirty="0"/>
              <a:t>умовне позначення, яке означає, що орган з оцінки відповідності призначено на виконання робіт з оцінки відповідності вимогам технічних регламентів;</a:t>
            </a:r>
            <a:endParaRPr lang="ru-RU" sz="1400" dirty="0"/>
          </a:p>
          <a:p>
            <a:pPr lvl="0" algn="just">
              <a:lnSpc>
                <a:spcPct val="90000"/>
              </a:lnSpc>
              <a:spcBef>
                <a:spcPts val="1000"/>
              </a:spcBef>
            </a:pPr>
            <a:r>
              <a:rPr lang="en-US" sz="1400" dirty="0"/>
              <a:t>YYY </a:t>
            </a:r>
            <a:r>
              <a:rPr lang="ru-RU" sz="1400" dirty="0"/>
              <a:t>– </a:t>
            </a:r>
            <a:r>
              <a:rPr lang="uk-UA" sz="1400" dirty="0"/>
              <a:t>ідентифікаційний номер призначеного органу з оцінки відповідності.</a:t>
            </a:r>
            <a:endParaRPr lang="ru-RU" sz="1400" dirty="0"/>
          </a:p>
          <a:p>
            <a:pPr algn="just">
              <a:lnSpc>
                <a:spcPct val="90000"/>
              </a:lnSpc>
              <a:spcBef>
                <a:spcPts val="1000"/>
              </a:spcBef>
            </a:pPr>
            <a:r>
              <a:rPr lang="uk-UA" sz="1400" dirty="0"/>
              <a:t>Ідентифікаційний номер призначеного органу з оцінки відповідності наноситься таким органом або за його вказівкою виробником чи уповноваженим представником.</a:t>
            </a:r>
            <a:endParaRPr lang="ru-RU" sz="1400" dirty="0"/>
          </a:p>
          <a:p>
            <a:pPr algn="l"/>
            <a:endParaRPr lang="ru-RU" sz="1200" dirty="0" smtClean="0">
              <a:solidFill>
                <a:schemeClr val="tx1">
                  <a:lumMod val="75000"/>
                  <a:lumOff val="25000"/>
                </a:schemeClr>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noChangeAspect="1"/>
          </p:cNvPicPr>
          <p:nvPr>
            <p:ph type="pic" sz="quarter" idx="25"/>
          </p:nvPr>
        </p:nvPicPr>
        <p:blipFill rotWithShape="1">
          <a:blip r:embed="rId1"/>
          <a:srcRect l="-2213" r="24298"/>
          <a:stretch>
            <a:fillRect/>
          </a:stretch>
        </p:blipFill>
        <p:spPr>
          <a:xfrm>
            <a:off x="7442200" y="0"/>
            <a:ext cx="4749800" cy="5422900"/>
          </a:xfrm>
          <a:prstGeom prst="rect">
            <a:avLst/>
          </a:prstGeom>
        </p:spPr>
      </p:pic>
      <p:sp>
        <p:nvSpPr>
          <p:cNvPr id="2" name="Заголовок 1"/>
          <p:cNvSpPr>
            <a:spLocks noGrp="1"/>
          </p:cNvSpPr>
          <p:nvPr>
            <p:ph type="title"/>
          </p:nvPr>
        </p:nvSpPr>
        <p:spPr>
          <a:xfrm>
            <a:off x="181993" y="317500"/>
            <a:ext cx="7162800" cy="1066800"/>
          </a:xfrm>
          <a:solidFill>
            <a:schemeClr val="accent1">
              <a:lumMod val="60000"/>
              <a:lumOff val="40000"/>
            </a:schemeClr>
          </a:solidFill>
        </p:spPr>
        <p:txBody>
          <a:bodyPr rtlCol="0"/>
          <a:lstStyle/>
          <a:p>
            <a:br>
              <a:rPr lang="uk-UA" b="1" dirty="0" smtClean="0"/>
            </a:br>
            <a:br>
              <a:rPr lang="uk-UA" b="1" dirty="0"/>
            </a:br>
            <a:r>
              <a:rPr lang="uk-UA" b="1" dirty="0" smtClean="0"/>
              <a:t>3</a:t>
            </a:r>
            <a:r>
              <a:rPr lang="uk-UA" b="1" dirty="0"/>
              <a:t>. </a:t>
            </a:r>
            <a:r>
              <a:rPr lang="uk-UA" b="1" dirty="0" err="1"/>
              <a:t>Функційний</a:t>
            </a:r>
            <a:r>
              <a:rPr lang="uk-UA" b="1" dirty="0"/>
              <a:t> підхід до </a:t>
            </a:r>
            <a:br>
              <a:rPr lang="uk-UA" b="1" dirty="0" smtClean="0"/>
            </a:br>
            <a:r>
              <a:rPr lang="uk-UA" b="1" dirty="0" smtClean="0"/>
              <a:t>оцінювання </a:t>
            </a:r>
            <a:r>
              <a:rPr lang="uk-UA" b="1" dirty="0"/>
              <a:t>відповідності</a:t>
            </a:r>
            <a:br>
              <a:rPr lang="ru-RU" dirty="0"/>
            </a:br>
            <a:br>
              <a:rPr lang="ru-RU" dirty="0"/>
            </a:br>
            <a:endParaRPr lang="ru-RU" dirty="0"/>
          </a:p>
        </p:txBody>
      </p:sp>
      <p:sp>
        <p:nvSpPr>
          <p:cNvPr id="3" name="Номер слайда 2"/>
          <p:cNvSpPr>
            <a:spLocks noGrp="1"/>
          </p:cNvSpPr>
          <p:nvPr>
            <p:ph type="sldNum" sz="quarter" idx="26"/>
          </p:nvPr>
        </p:nvSpPr>
        <p:spPr/>
        <p:txBody>
          <a:bodyPr rtlCol="0"/>
          <a:lstStyle/>
          <a:p>
            <a:pPr rtl="0"/>
            <a:fld id="{19B51A1E-902D-48AF-9020-955120F399B6}" type="slidenum">
              <a:rPr lang="ru-RU" smtClean="0"/>
            </a:fld>
            <a:endParaRPr lang="ru-RU" dirty="0"/>
          </a:p>
        </p:txBody>
      </p:sp>
      <p:sp>
        <p:nvSpPr>
          <p:cNvPr id="19" name="TextBox 18"/>
          <p:cNvSpPr txBox="1"/>
          <p:nvPr/>
        </p:nvSpPr>
        <p:spPr>
          <a:xfrm>
            <a:off x="181993" y="2047286"/>
            <a:ext cx="7162800" cy="4641304"/>
          </a:xfrm>
          <a:prstGeom prst="rect">
            <a:avLst/>
          </a:prstGeom>
          <a:noFill/>
        </p:spPr>
        <p:txBody>
          <a:bodyPr wrap="square" lIns="0" tIns="0" rIns="0" bIns="0" rtlCol="0">
            <a:noAutofit/>
          </a:bodyPr>
          <a:lstStyle/>
          <a:p>
            <a:pPr algn="just"/>
            <a:r>
              <a:rPr lang="uk-UA" b="1" dirty="0" smtClean="0">
                <a:effectLst>
                  <a:outerShdw blurRad="38100" dist="38100" dir="2700000" algn="tl">
                    <a:srgbClr val="000000">
                      <a:alpha val="43137"/>
                    </a:srgbClr>
                  </a:outerShdw>
                </a:effectLst>
              </a:rPr>
              <a:t>	</a:t>
            </a:r>
            <a:r>
              <a:rPr lang="uk-UA" sz="2000" b="1" dirty="0" smtClean="0">
                <a:effectLst>
                  <a:outerShdw blurRad="38100" dist="38100" dir="2700000" algn="tl">
                    <a:srgbClr val="000000">
                      <a:alpha val="43137"/>
                    </a:srgbClr>
                  </a:outerShdw>
                </a:effectLst>
              </a:rPr>
              <a:t>Оцінювання </a:t>
            </a:r>
            <a:r>
              <a:rPr lang="uk-UA" sz="2000" b="1" dirty="0">
                <a:effectLst>
                  <a:outerShdw blurRad="38100" dist="38100" dir="2700000" algn="tl">
                    <a:srgbClr val="000000">
                      <a:alpha val="43137"/>
                    </a:srgbClr>
                  </a:outerShdw>
                </a:effectLst>
              </a:rPr>
              <a:t>відповідності </a:t>
            </a:r>
            <a:r>
              <a:rPr lang="uk-UA" sz="2000" dirty="0"/>
              <a:t>– це послідовність трьох функцій, які задовольняють вимогу чи потребу в підтвердженні, що встановлені вимоги виконано: вибирання; визначення; критичний огляд і підтвердження відповідності.</a:t>
            </a:r>
            <a:endParaRPr lang="ru-RU" sz="2000" dirty="0"/>
          </a:p>
          <a:p>
            <a:pPr algn="just"/>
            <a:r>
              <a:rPr lang="uk-UA" sz="2000" dirty="0"/>
              <a:t>Такі докази можуть надати додаткову впевненість до заяв про те, що встановлені вимоги виконують, підвищуючи тим самим довіру споживачів до цих заяв.</a:t>
            </a:r>
            <a:endParaRPr lang="ru-RU" sz="2000" dirty="0"/>
          </a:p>
          <a:p>
            <a:pPr algn="just"/>
            <a:r>
              <a:rPr lang="uk-UA" sz="2000" dirty="0"/>
              <a:t>Кожна категорія споживачів щодо оцінювання відповідності має свої конкретні потреби. Унаслідок цього маємо різноманіття різних дій щодо оцінювання відповідності. Проте в основі всіх дій щодо оцінювання відповідності закладено один загальний принцип, як показано на рисунку 7.2.</a:t>
            </a:r>
            <a:endParaRPr lang="ru-RU" sz="2000" dirty="0"/>
          </a:p>
          <a:p>
            <a:endParaRPr lang="ru-RU" sz="1400" dirty="0"/>
          </a:p>
        </p:txBody>
      </p:sp>
      <p:sp>
        <p:nvSpPr>
          <p:cNvPr id="6" name="Заголовок 13"/>
          <p:cNvSpPr txBox="1"/>
          <p:nvPr/>
        </p:nvSpPr>
        <p:spPr>
          <a:xfrm>
            <a:off x="7442200" y="5257800"/>
            <a:ext cx="4749799" cy="1430790"/>
          </a:xfrm>
          <a:prstGeom prst="rect">
            <a:avLst/>
          </a:prstGeom>
          <a:solidFill>
            <a:schemeClr val="accent1">
              <a:lumMod val="50000"/>
            </a:schemeClr>
          </a:solidFill>
          <a:ln>
            <a:solidFill>
              <a:schemeClr val="accent1">
                <a:lumMod val="75000"/>
              </a:schemeClr>
            </a:solidFill>
          </a:ln>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r>
              <a:rPr lang="uk-UA" sz="2400" i="1" dirty="0">
                <a:solidFill>
                  <a:schemeClr val="bg1"/>
                </a:solidFill>
              </a:rPr>
              <a:t>Рис. 7.2. </a:t>
            </a:r>
            <a:r>
              <a:rPr lang="uk-UA" sz="2400" i="1" dirty="0" err="1">
                <a:solidFill>
                  <a:schemeClr val="bg1"/>
                </a:solidFill>
              </a:rPr>
              <a:t>Функційний</a:t>
            </a:r>
            <a:r>
              <a:rPr lang="uk-UA" sz="2400" i="1" dirty="0">
                <a:solidFill>
                  <a:schemeClr val="bg1"/>
                </a:solidFill>
              </a:rPr>
              <a:t> підхід до оцінювання відповідності</a:t>
            </a:r>
            <a:endParaRPr lang="ru-RU" sz="2400" dirty="0">
              <a:solidFill>
                <a:schemeClr val="bg1"/>
              </a:solidFill>
            </a:endParaRPr>
          </a:p>
          <a:p>
            <a:endParaRPr lang="ru-RU"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444700" y="1104900"/>
            <a:ext cx="2951603" cy="4686300"/>
          </a:xfrm>
        </p:spPr>
        <p:txBody>
          <a:bodyPr rtlCol="0"/>
          <a:lstStyle/>
          <a:p>
            <a:pPr algn="just"/>
            <a:r>
              <a:rPr lang="uk-UA" sz="2000" b="1" dirty="0"/>
              <a:t>Контур А</a:t>
            </a:r>
            <a:r>
              <a:rPr lang="uk-UA" sz="2000" dirty="0"/>
              <a:t> позначає функцію оцінювання відповідності. Конкретні дії в кожній функції можуть мінятися від одного виду оцінювання до іншого, базуючись на потребах користувача, характері встановлених вимог і об’єкті оцінювання відповідності.</a:t>
            </a:r>
            <a:endParaRPr lang="ru-RU" sz="2000" dirty="0"/>
          </a:p>
          <a:p>
            <a:pPr algn="just"/>
            <a:r>
              <a:rPr lang="uk-UA" sz="2000" b="1" dirty="0"/>
              <a:t>Контур В</a:t>
            </a:r>
            <a:r>
              <a:rPr lang="uk-UA" sz="2000" dirty="0"/>
              <a:t> позначає вихід з функції та вхід у наступну функцію. </a:t>
            </a:r>
            <a:endParaRPr lang="ru-RU" sz="2000" dirty="0"/>
          </a:p>
        </p:txBody>
      </p:sp>
      <p:pic>
        <p:nvPicPr>
          <p:cNvPr id="24" name="Рисунок 23" descr="Цветок крупным планом&#10;&#10;Описание создано с очень высокой степенью достоверности"/>
          <p:cNvPicPr>
            <a:picLocks noGrp="1" noChangeAspect="1"/>
          </p:cNvPicPr>
          <p:nvPr>
            <p:ph type="pic" sz="quarter" idx="12"/>
          </p:nvPr>
        </p:nvPicPr>
        <p:blipFill rotWithShape="1">
          <a:blip r:embed="rId1" cstate="screen"/>
          <a:srcRect/>
          <a:stretch>
            <a:fillRect/>
          </a:stretch>
        </p:blipFill>
        <p:spPr>
          <a:xfrm>
            <a:off x="4080096" y="1319953"/>
            <a:ext cx="6333545" cy="4379625"/>
          </a:xfrm>
        </p:spPr>
      </p:pic>
      <p:sp>
        <p:nvSpPr>
          <p:cNvPr id="4" name="Номер слайда 3"/>
          <p:cNvSpPr>
            <a:spLocks noGrp="1"/>
          </p:cNvSpPr>
          <p:nvPr>
            <p:ph type="sldNum" sz="quarter" idx="11"/>
          </p:nvPr>
        </p:nvSpPr>
        <p:spPr/>
        <p:txBody>
          <a:bodyPr rtlCol="0"/>
          <a:lstStyle/>
          <a:p>
            <a:pPr rtl="0"/>
            <a:fld id="{19B51A1E-902D-48AF-9020-955120F399B6}" type="slidenum">
              <a:rPr lang="ru-RU" smtClean="0"/>
            </a:fld>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39" y="177800"/>
            <a:ext cx="7298307" cy="965200"/>
          </a:xfrm>
          <a:solidFill>
            <a:schemeClr val="accent1">
              <a:lumMod val="60000"/>
              <a:lumOff val="40000"/>
            </a:schemeClr>
          </a:solidFill>
        </p:spPr>
        <p:txBody>
          <a:bodyPr rtlCol="0"/>
          <a:lstStyle/>
          <a:p>
            <a:pPr>
              <a:lnSpc>
                <a:spcPct val="100000"/>
              </a:lnSpc>
            </a:pPr>
            <a:br>
              <a:rPr lang="uk-UA" sz="1800" b="1" i="1" dirty="0" smtClean="0"/>
            </a:br>
            <a:br>
              <a:rPr lang="uk-UA" sz="1800" b="1" i="1" dirty="0"/>
            </a:br>
            <a:r>
              <a:rPr lang="uk-UA" sz="1800" b="1" i="1" dirty="0" smtClean="0"/>
              <a:t>Вибирання</a:t>
            </a:r>
            <a:r>
              <a:rPr lang="uk-UA" sz="1800" dirty="0" smtClean="0"/>
              <a:t> </a:t>
            </a:r>
            <a:r>
              <a:rPr lang="uk-UA" sz="1800" dirty="0"/>
              <a:t>охоплює планування та підготовлення дій для збирання чи подавання всієї інформації, і вхід, потрібний для переходу до наступної функції </a:t>
            </a:r>
            <a:r>
              <a:rPr lang="uk-UA" sz="1800" dirty="0" smtClean="0"/>
              <a:t>визначення.</a:t>
            </a:r>
            <a:br>
              <a:rPr lang="ru-RU" sz="3600" dirty="0"/>
            </a:br>
            <a:endParaRPr lang="ru-RU" sz="3600" dirty="0"/>
          </a:p>
        </p:txBody>
      </p:sp>
      <p:pic>
        <p:nvPicPr>
          <p:cNvPr id="179" name="Рисунок 178" descr="Рисунок"/>
          <p:cNvPicPr>
            <a:picLocks noGrp="1" noChangeAspect="1"/>
          </p:cNvPicPr>
          <p:nvPr>
            <p:ph type="pic" sz="quarter" idx="25"/>
          </p:nvPr>
        </p:nvPicPr>
        <p:blipFill rotWithShape="1">
          <a:blip r:embed="rId1" cstate="screen"/>
          <a:srcRect t="50" b="50"/>
          <a:stretch>
            <a:fillRect/>
          </a:stretch>
        </p:blipFill>
        <p:spPr/>
      </p:pic>
      <p:sp>
        <p:nvSpPr>
          <p:cNvPr id="3" name="Номер слайда 2"/>
          <p:cNvSpPr>
            <a:spLocks noGrp="1"/>
          </p:cNvSpPr>
          <p:nvPr>
            <p:ph type="sldNum" sz="quarter" idx="26"/>
          </p:nvPr>
        </p:nvSpPr>
        <p:spPr/>
        <p:txBody>
          <a:bodyPr rtlCol="0"/>
          <a:lstStyle/>
          <a:p>
            <a:pPr rtl="0"/>
            <a:fld id="{19B51A1E-902D-48AF-9020-955120F399B6}" type="slidenum">
              <a:rPr lang="ru-RU" smtClean="0"/>
            </a:fld>
            <a:endParaRPr lang="ru-RU" dirty="0"/>
          </a:p>
        </p:txBody>
      </p:sp>
      <p:sp>
        <p:nvSpPr>
          <p:cNvPr id="19" name="TextBox 18"/>
          <p:cNvSpPr txBox="1"/>
          <p:nvPr/>
        </p:nvSpPr>
        <p:spPr>
          <a:xfrm>
            <a:off x="181993" y="1494390"/>
            <a:ext cx="7162800" cy="4876800"/>
          </a:xfrm>
          <a:prstGeom prst="rect">
            <a:avLst/>
          </a:prstGeom>
          <a:noFill/>
        </p:spPr>
        <p:txBody>
          <a:bodyPr wrap="square" lIns="0" tIns="0" rIns="0" bIns="0" rtlCol="0">
            <a:noAutofit/>
          </a:bodyPr>
          <a:lstStyle/>
          <a:p>
            <a:pPr algn="just"/>
            <a:r>
              <a:rPr lang="uk-UA" sz="1600" dirty="0"/>
              <a:t>Для вибирання об’єкта щодо оцінювання відповідності треба брати до уваги окремі міркування. Часто об’єктом може бути велика кількість ідентичних виробів, поточне виробництво, безперервний процес чи система, або він може бути розташований у різних місцях. У таких випадках треба звернути увагу на відбирання проб чи зразків, що їх використовують у діях для функції визначення. Наприклад, план щодо відбирання проб річкової води, пов'язаний з доведенням того факту, що вимоги щодо забруднення було виконано, слід вважати прикладом масштабних і значних дій щодо відбирання проб. Проте іноді об’єктом може бути вся сукупність, наприклад, коли один окремо взятий виріб є об’єктом щодо оцінювання відповідності.</a:t>
            </a:r>
            <a:endParaRPr lang="ru-RU" sz="1600" dirty="0"/>
          </a:p>
          <a:p>
            <a:pPr algn="just"/>
            <a:r>
              <a:rPr lang="uk-UA" sz="1600" dirty="0"/>
              <a:t>Може бути також необхідним враховувати встановлені вимоги. Проте треба виявляти обережність у разі застосування стандартів або інших вимог до конкретного об’єкта щодо оцінювання відповідності. Наприклад, треба ставитися обережно у разі застосування стандарту щодо труб із пластмаси, розробленого для металевих труб. У деяких випадках може діяти лише загальний комплекс вимог, що їх потрібно розширити стосовно оцінювання відповідності для того, щоб вони були зрозумілими і прийнятними для користувача. Наприклад, урядовий орган, який приймає регламенти, може зажадати неприпустимості ризиків щодо безпеки (загальна вимога) для продукції і очікувати від органу сертифікації встановлення спеціальних вимог до окремих сертифікованих продуктів</a:t>
            </a:r>
            <a:r>
              <a:rPr lang="uk-UA" dirty="0"/>
              <a:t>.</a:t>
            </a:r>
            <a:endParaRPr lang="ru-RU" dirty="0"/>
          </a:p>
          <a:p>
            <a:endParaRPr lang="ru-RU"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бъект 14"/>
          <p:cNvSpPr>
            <a:spLocks noGrp="1"/>
          </p:cNvSpPr>
          <p:nvPr>
            <p:ph idx="1"/>
          </p:nvPr>
        </p:nvSpPr>
        <p:spPr/>
        <p:txBody>
          <a:bodyPr/>
          <a:lstStyle/>
          <a:p>
            <a:pPr algn="just"/>
            <a:r>
              <a:rPr lang="uk-UA" dirty="0"/>
              <a:t>Вибирання також може охоплювати відбирання найбільш придатних процедур (наприклад, методів випробування чи інспектування), що їх застосовують для функції визначення. Нерідко для функції визначення потрібно розробляти нові або застосовувати змінені методи. Аналіз методів може стосуватися визначення правильного місця розташування та відповідних умов або персоналу для їх виконання.</a:t>
            </a:r>
            <a:endParaRPr lang="ru-RU" dirty="0"/>
          </a:p>
          <a:p>
            <a:pPr algn="just"/>
            <a:r>
              <a:rPr lang="uk-UA" dirty="0"/>
              <a:t>Нарешті, для належного виконання дій щодо функції визначення може бути потрібною додаткова інформація, щоб довести ефективне виконання встановлених вимог. Наприклад, сферу акредитації лабораторії треба визначити до встановлення відповідних дій щодо визначення. Або може знадобитися опис послуги для проведення відповідних дій щодо визначення. Крім того, дією щодо визначення може бути тільки аналізування інформації, і цю інформацію потрібно ідентифікувати й зібрати. Наприклад, можуть знадобитися копії інструкції щодо використання виробу чи попереджувальне маркування.</a:t>
            </a:r>
            <a:endParaRPr lang="ru-RU" dirty="0"/>
          </a:p>
          <a:p>
            <a:pPr algn="just"/>
            <a:r>
              <a:rPr lang="uk-UA" dirty="0" smtClean="0"/>
              <a:t>Дії </a:t>
            </a:r>
            <a:r>
              <a:rPr lang="uk-UA" dirty="0"/>
              <a:t>щодо </a:t>
            </a:r>
            <a:r>
              <a:rPr lang="uk-UA" b="1" i="1" dirty="0"/>
              <a:t>визначання</a:t>
            </a:r>
            <a:r>
              <a:rPr lang="uk-UA" dirty="0"/>
              <a:t> встановлюють, щоб подати всю інформацію про виконання встановлених вимог об’єктом оцінювання відповідності чи його зразком.</a:t>
            </a:r>
            <a:endParaRPr lang="ru-RU" dirty="0"/>
          </a:p>
          <a:p>
            <a:endParaRPr lang="ru-RU" dirty="0"/>
          </a:p>
        </p:txBody>
      </p:sp>
      <p:sp>
        <p:nvSpPr>
          <p:cNvPr id="13" name="Номер слайда 12"/>
          <p:cNvSpPr>
            <a:spLocks noGrp="1"/>
          </p:cNvSpPr>
          <p:nvPr>
            <p:ph type="sldNum" sz="quarter" idx="11"/>
          </p:nvPr>
        </p:nvSpPr>
        <p:spPr/>
        <p:txBody>
          <a:bodyPr/>
          <a:lstStyle/>
          <a:p>
            <a:pPr rtl="0"/>
            <a:fld id="{19B51A1E-902D-48AF-9020-955120F399B6}" type="slidenum">
              <a:rPr lang="ru-RU" noProof="0" smtClean="0"/>
            </a:fld>
            <a:endParaRPr lang="ru-RU" noProof="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0" y="1896110"/>
            <a:ext cx="6012180" cy="4961890"/>
          </a:xfrm>
          <a:solidFill>
            <a:schemeClr val="accent1">
              <a:lumMod val="75000"/>
            </a:schemeClr>
          </a:solidFill>
        </p:spPr>
        <p:txBody>
          <a:bodyPr/>
          <a:lstStyle/>
          <a:p>
            <a:pPr marL="0" indent="0" algn="just"/>
            <a:r>
              <a:rPr lang="uk-UA" sz="1600" b="1" dirty="0">
                <a:latin typeface="Arial Black" panose="020B0A04020102020204" charset="0"/>
                <a:cs typeface="Arial Black" panose="020B0A04020102020204" charset="0"/>
              </a:rPr>
              <a:t>Дії щодо визначання включають:</a:t>
            </a:r>
            <a:br>
              <a:rPr lang="ru-RU" sz="1600" b="1" dirty="0">
                <a:latin typeface="Arial Black" panose="020B0A04020102020204" charset="0"/>
                <a:cs typeface="Arial Black" panose="020B0A04020102020204" charset="0"/>
              </a:rPr>
            </a:br>
            <a:r>
              <a:rPr lang="uk-UA" sz="1600" b="1" i="1" dirty="0">
                <a:highlight>
                  <a:srgbClr val="808000"/>
                </a:highlight>
                <a:latin typeface="Arial Black" panose="020B0A04020102020204" charset="0"/>
                <a:cs typeface="Arial Black" panose="020B0A04020102020204" charset="0"/>
              </a:rPr>
              <a:t>випробування</a:t>
            </a:r>
            <a:r>
              <a:rPr lang="uk-UA" sz="1600" dirty="0">
                <a:highlight>
                  <a:srgbClr val="808000"/>
                </a:highlight>
                <a:latin typeface="Arial Black" panose="020B0A04020102020204" charset="0"/>
                <a:cs typeface="Arial Black" panose="020B0A04020102020204" charset="0"/>
              </a:rPr>
              <a:t> </a:t>
            </a:r>
            <a:r>
              <a:rPr lang="uk-UA" sz="1600" dirty="0">
                <a:latin typeface="Arial Black" panose="020B0A04020102020204" charset="0"/>
                <a:cs typeface="Arial Black" panose="020B0A04020102020204" charset="0"/>
              </a:rPr>
              <a:t>– визначення однієї чи кількох характеристик об’єкта (матеріалів, продукції чи процесів) для оцінювання відповідності згідно з певною процедурою;</a:t>
            </a:r>
            <a:br>
              <a:rPr lang="ru-RU" sz="1600" dirty="0">
                <a:latin typeface="Arial Black" panose="020B0A04020102020204" charset="0"/>
                <a:cs typeface="Arial Black" panose="020B0A04020102020204" charset="0"/>
              </a:rPr>
            </a:br>
            <a:r>
              <a:rPr lang="uk-UA" sz="1600" b="1" i="1" dirty="0">
                <a:highlight>
                  <a:srgbClr val="808000"/>
                </a:highlight>
                <a:latin typeface="Arial Black" panose="020B0A04020102020204" charset="0"/>
                <a:cs typeface="Arial Black" panose="020B0A04020102020204" charset="0"/>
              </a:rPr>
              <a:t>інспектування</a:t>
            </a:r>
            <a:r>
              <a:rPr lang="uk-UA" sz="1600" i="1" dirty="0">
                <a:highlight>
                  <a:srgbClr val="808000"/>
                </a:highlight>
                <a:latin typeface="Arial Black" panose="020B0A04020102020204" charset="0"/>
                <a:cs typeface="Arial Black" panose="020B0A04020102020204" charset="0"/>
              </a:rPr>
              <a:t> </a:t>
            </a:r>
            <a:r>
              <a:rPr lang="uk-UA" sz="1600" dirty="0">
                <a:latin typeface="Arial Black" panose="020B0A04020102020204" charset="0"/>
                <a:cs typeface="Arial Black" panose="020B0A04020102020204" charset="0"/>
              </a:rPr>
              <a:t>– перевіряння проектної документації на продукцію, процесу установлення чи монтування й визначення їхньої відповідності встановленим вимогам або на основі професійного оцінювання, – загальним вимогам. Інспектування процесу може охоплювати перевіряння персоналу, устаткування, технології та методології;</a:t>
            </a:r>
            <a:br>
              <a:rPr lang="ru-RU" sz="1600" dirty="0">
                <a:latin typeface="Arial Black" panose="020B0A04020102020204" charset="0"/>
                <a:cs typeface="Arial Black" panose="020B0A04020102020204" charset="0"/>
              </a:rPr>
            </a:br>
            <a:r>
              <a:rPr lang="uk-UA" sz="1600" b="1" i="1" dirty="0">
                <a:highlight>
                  <a:srgbClr val="808000"/>
                </a:highlight>
                <a:latin typeface="Arial Black" panose="020B0A04020102020204" charset="0"/>
                <a:cs typeface="Arial Black" panose="020B0A04020102020204" charset="0"/>
              </a:rPr>
              <a:t>аудит</a:t>
            </a:r>
            <a:r>
              <a:rPr lang="uk-UA" sz="1600" b="1" dirty="0">
                <a:latin typeface="Arial Black" panose="020B0A04020102020204" charset="0"/>
                <a:cs typeface="Arial Black" panose="020B0A04020102020204" charset="0"/>
              </a:rPr>
              <a:t> </a:t>
            </a:r>
            <a:r>
              <a:rPr lang="uk-UA" sz="1600" dirty="0">
                <a:latin typeface="Arial Black" panose="020B0A04020102020204" charset="0"/>
                <a:cs typeface="Arial Black" panose="020B0A04020102020204" charset="0"/>
              </a:rPr>
              <a:t>– систематичний, незалежний і задокументований процес отримування даних, констатування фактів чи іншої відповідної інформації та їх об’єктивного оцінювання, щоб встановити ступінь виконання встановлених вимог;</a:t>
            </a:r>
            <a:br>
              <a:rPr lang="ru-RU" sz="1600" dirty="0">
                <a:latin typeface="Arial Black" panose="020B0A04020102020204" charset="0"/>
                <a:cs typeface="Arial Black" panose="020B0A04020102020204" charset="0"/>
              </a:rPr>
            </a:br>
            <a:r>
              <a:rPr lang="uk-UA" sz="1600" b="1" i="1" dirty="0">
                <a:highlight>
                  <a:srgbClr val="808000"/>
                </a:highlight>
                <a:latin typeface="Arial Black" panose="020B0A04020102020204" charset="0"/>
                <a:cs typeface="Arial Black" panose="020B0A04020102020204" charset="0"/>
              </a:rPr>
              <a:t>рівноправне оцінювання</a:t>
            </a:r>
            <a:r>
              <a:rPr lang="uk-UA" sz="1600" b="1" dirty="0">
                <a:highlight>
                  <a:srgbClr val="808000"/>
                </a:highlight>
                <a:latin typeface="Arial Black" panose="020B0A04020102020204" charset="0"/>
                <a:cs typeface="Arial Black" panose="020B0A04020102020204" charset="0"/>
              </a:rPr>
              <a:t> </a:t>
            </a:r>
            <a:r>
              <a:rPr lang="uk-UA" sz="1600" dirty="0">
                <a:latin typeface="Arial Black" panose="020B0A04020102020204" charset="0"/>
                <a:cs typeface="Arial Black" panose="020B0A04020102020204" charset="0"/>
              </a:rPr>
              <a:t>– оцінювання органу на відповідність установленим вимогам, яке провадять представники інших органів, що належать, або є кандидатами на належність до суб’єктів угоди</a:t>
            </a:r>
            <a:r>
              <a:rPr lang="uk-UA" sz="1600" dirty="0" smtClean="0">
                <a:latin typeface="Arial Black" panose="020B0A04020102020204" charset="0"/>
                <a:cs typeface="Arial Black" panose="020B0A04020102020204" charset="0"/>
              </a:rPr>
              <a:t>.</a:t>
            </a:r>
            <a:endParaRPr lang="ru-RU" sz="1600" dirty="0">
              <a:latin typeface="Arial Black" panose="020B0A04020102020204" charset="0"/>
              <a:cs typeface="Arial Black" panose="020B0A04020102020204" charset="0"/>
            </a:endParaRPr>
          </a:p>
        </p:txBody>
      </p:sp>
      <p:sp>
        <p:nvSpPr>
          <p:cNvPr id="4" name="Номер слайда 3"/>
          <p:cNvSpPr>
            <a:spLocks noGrp="1"/>
          </p:cNvSpPr>
          <p:nvPr>
            <p:ph type="sldNum" sz="quarter" idx="14"/>
          </p:nvPr>
        </p:nvSpPr>
        <p:spPr/>
        <p:txBody>
          <a:bodyPr/>
          <a:lstStyle/>
          <a:p>
            <a:pPr rtl="0"/>
            <a:fld id="{19B51A1E-902D-48AF-9020-955120F399B6}" type="slidenum">
              <a:rPr lang="ru-RU" noProof="0" smtClean="0"/>
            </a:fld>
            <a:endParaRPr lang="ru-RU" noProof="0" dirty="0"/>
          </a:p>
        </p:txBody>
      </p:sp>
      <p:sp>
        <p:nvSpPr>
          <p:cNvPr id="11" name="Объект 10"/>
          <p:cNvSpPr>
            <a:spLocks noGrp="1"/>
          </p:cNvSpPr>
          <p:nvPr>
            <p:ph idx="15"/>
          </p:nvPr>
        </p:nvSpPr>
        <p:spPr>
          <a:xfrm>
            <a:off x="6198944" y="907554"/>
            <a:ext cx="5993055" cy="4403482"/>
          </a:xfrm>
        </p:spPr>
        <p:txBody>
          <a:bodyPr/>
          <a:lstStyle/>
          <a:p>
            <a:r>
              <a:rPr lang="uk-UA" dirty="0"/>
              <a:t>Різні дії для функції визначання не мають спеціальної назви чи позначення. Прикладом є вивчення або аналіз проектної документації чи іншої описової інформації, що стосується встановлених вимог. Окремі види оцінювання відповідності (наприклад, проведення випробування, сертифікація, акредитація) можуть мати терміни, встановлені для дій щодо функції визначання, які є єдиними для даного виду. </a:t>
            </a:r>
            <a:endParaRPr lang="ru-RU" dirty="0"/>
          </a:p>
          <a:p>
            <a:r>
              <a:rPr lang="uk-UA" dirty="0"/>
              <a:t>На рис. 7.2 усі вихідні дані щодо функції визначання показано як «інформацію про виконання встановлених вимог». </a:t>
            </a:r>
            <a:endParaRPr lang="uk-UA" dirty="0" smtClean="0"/>
          </a:p>
          <a:p>
            <a:r>
              <a:rPr lang="uk-UA" dirty="0" smtClean="0"/>
              <a:t>Вихідні </a:t>
            </a:r>
            <a:r>
              <a:rPr lang="uk-UA" dirty="0"/>
              <a:t>дані – це поєднання всієї інформації, отриманої внаслідок діяльності щодо визначення разом із вхідними даними у функції визначання. Вихід звичайно формують так, щоб полегшити дії щодо функції перевіряння та </a:t>
            </a:r>
            <a:r>
              <a:rPr lang="uk-UA" dirty="0" smtClean="0"/>
              <a:t>підтвердження.</a:t>
            </a:r>
            <a:endParaRPr lang="ru-RU" sz="1250" dirty="0"/>
          </a:p>
        </p:txBody>
      </p:sp>
      <p:pic>
        <p:nvPicPr>
          <p:cNvPr id="12" name="Рисунок 11"/>
          <p:cNvPicPr>
            <a:picLocks noChangeAspect="1"/>
          </p:cNvPicPr>
          <p:nvPr/>
        </p:nvPicPr>
        <p:blipFill>
          <a:blip r:embed="rId1"/>
          <a:stretch>
            <a:fillRect/>
          </a:stretch>
        </p:blipFill>
        <p:spPr>
          <a:xfrm rot="3031559">
            <a:off x="271853" y="384817"/>
            <a:ext cx="1211811" cy="1276225"/>
          </a:xfrm>
          <a:prstGeom prst="rect">
            <a:avLst/>
          </a:prstGeom>
        </p:spPr>
      </p:pic>
      <p:pic>
        <p:nvPicPr>
          <p:cNvPr id="13" name="Рисунок 12"/>
          <p:cNvPicPr>
            <a:picLocks noChangeAspect="1"/>
          </p:cNvPicPr>
          <p:nvPr/>
        </p:nvPicPr>
        <p:blipFill>
          <a:blip r:embed="rId1"/>
          <a:stretch>
            <a:fillRect/>
          </a:stretch>
        </p:blipFill>
        <p:spPr>
          <a:xfrm rot="6075568">
            <a:off x="4288238" y="162754"/>
            <a:ext cx="1666827" cy="17554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2309" y="4711699"/>
            <a:ext cx="6012000" cy="863601"/>
          </a:xfrm>
          <a:solidFill>
            <a:schemeClr val="accent1">
              <a:lumMod val="75000"/>
            </a:schemeClr>
          </a:solidFill>
        </p:spPr>
        <p:txBody>
          <a:bodyPr rtlCol="0"/>
          <a:lstStyle/>
          <a:p>
            <a:pPr algn="l"/>
            <a:r>
              <a:rPr lang="uk-UA" sz="2000" b="1" dirty="0" smtClean="0"/>
              <a:t>1</a:t>
            </a:r>
            <a:r>
              <a:rPr lang="uk-UA" sz="2000" b="1" dirty="0"/>
              <a:t>. Загальні відомості про сертифікацію та оцінку відповідності </a:t>
            </a:r>
            <a:endParaRPr lang="ru-RU" sz="2000" dirty="0"/>
          </a:p>
        </p:txBody>
      </p:sp>
      <p:sp>
        <p:nvSpPr>
          <p:cNvPr id="6" name="Объект 5"/>
          <p:cNvSpPr>
            <a:spLocks noGrp="1"/>
          </p:cNvSpPr>
          <p:nvPr>
            <p:ph idx="15"/>
          </p:nvPr>
        </p:nvSpPr>
        <p:spPr>
          <a:xfrm>
            <a:off x="6600039" y="1492024"/>
            <a:ext cx="5358743" cy="4680000"/>
          </a:xfrm>
        </p:spPr>
        <p:txBody>
          <a:bodyPr rtlCol="0"/>
          <a:lstStyle/>
          <a:p>
            <a:pPr marL="0" indent="0" algn="just">
              <a:lnSpc>
                <a:spcPct val="80000"/>
              </a:lnSpc>
              <a:buNone/>
            </a:pPr>
            <a:r>
              <a:rPr lang="ru-RU" dirty="0" smtClean="0"/>
              <a:t>	</a:t>
            </a:r>
            <a:r>
              <a:rPr lang="uk-UA" dirty="0" smtClean="0"/>
              <a:t>Складовою частиною діяльності, що стосується технічного регулювання, стали системи сертифікації </a:t>
            </a:r>
            <a:r>
              <a:rPr lang="ru-RU" dirty="0" smtClean="0"/>
              <a:t>(</a:t>
            </a:r>
            <a:r>
              <a:rPr lang="ru-RU" dirty="0" err="1"/>
              <a:t>від</a:t>
            </a:r>
            <a:r>
              <a:rPr lang="ru-RU" dirty="0"/>
              <a:t> лат. </a:t>
            </a:r>
            <a:r>
              <a:rPr lang="en-US" dirty="0" err="1"/>
              <a:t>sertifico</a:t>
            </a:r>
            <a:r>
              <a:rPr lang="en-US" dirty="0"/>
              <a:t> – </a:t>
            </a:r>
            <a:r>
              <a:rPr lang="uk-UA" dirty="0" smtClean="0"/>
              <a:t>підтверджую, засвідчую; </a:t>
            </a:r>
            <a:r>
              <a:rPr lang="en-US" dirty="0" err="1" smtClean="0"/>
              <a:t>certas</a:t>
            </a:r>
            <a:r>
              <a:rPr lang="en-US" dirty="0" smtClean="0"/>
              <a:t> </a:t>
            </a:r>
            <a:r>
              <a:rPr lang="en-US" dirty="0"/>
              <a:t>– </a:t>
            </a:r>
            <a:r>
              <a:rPr lang="uk-UA" dirty="0" smtClean="0"/>
              <a:t>безсумнівний</a:t>
            </a:r>
            <a:r>
              <a:rPr lang="ru-RU" dirty="0" smtClean="0"/>
              <a:t> </a:t>
            </a:r>
            <a:r>
              <a:rPr lang="ru-RU" dirty="0"/>
              <a:t>і </a:t>
            </a:r>
            <a:r>
              <a:rPr lang="en-US" dirty="0" err="1"/>
              <a:t>fació</a:t>
            </a:r>
            <a:r>
              <a:rPr lang="en-US" dirty="0"/>
              <a:t> – </a:t>
            </a:r>
            <a:r>
              <a:rPr lang="uk-UA" dirty="0" smtClean="0"/>
              <a:t>робити</a:t>
            </a:r>
            <a:r>
              <a:rPr lang="ru-RU" dirty="0" smtClean="0"/>
              <a:t>, </a:t>
            </a:r>
            <a:r>
              <a:rPr lang="uk-UA" dirty="0" smtClean="0"/>
              <a:t>діяти</a:t>
            </a:r>
            <a:r>
              <a:rPr lang="ru-RU" dirty="0" smtClean="0"/>
              <a:t>, </a:t>
            </a:r>
            <a:r>
              <a:rPr lang="uk-UA" dirty="0" smtClean="0"/>
              <a:t>тобто «зроблено правильно»; </a:t>
            </a:r>
            <a:r>
              <a:rPr lang="ru-RU" dirty="0" err="1" smtClean="0"/>
              <a:t>від</a:t>
            </a:r>
            <a:r>
              <a:rPr lang="ru-RU" dirty="0" smtClean="0"/>
              <a:t> </a:t>
            </a:r>
            <a:r>
              <a:rPr lang="ru-RU" dirty="0"/>
              <a:t>франц. </a:t>
            </a:r>
            <a:r>
              <a:rPr lang="en-US" dirty="0"/>
              <a:t>certificate; </a:t>
            </a:r>
            <a:r>
              <a:rPr lang="ru-RU" dirty="0"/>
              <a:t>англ. </a:t>
            </a:r>
            <a:r>
              <a:rPr lang="en-US" dirty="0"/>
              <a:t>certification) </a:t>
            </a:r>
            <a:r>
              <a:rPr lang="uk-UA" dirty="0" smtClean="0"/>
              <a:t>продукції та акредитації випробувальних центрів та лабораторій</a:t>
            </a:r>
            <a:r>
              <a:rPr lang="ru-RU" dirty="0" smtClean="0"/>
              <a:t>. </a:t>
            </a:r>
            <a:endParaRPr lang="ru-RU" dirty="0"/>
          </a:p>
          <a:p>
            <a:pPr marL="0" indent="0" algn="just">
              <a:lnSpc>
                <a:spcPct val="80000"/>
              </a:lnSpc>
              <a:buNone/>
            </a:pPr>
            <a:r>
              <a:rPr lang="uk-UA" dirty="0" smtClean="0"/>
              <a:t>	</a:t>
            </a:r>
            <a:r>
              <a:rPr lang="uk-UA" b="1" dirty="0" smtClean="0">
                <a:solidFill>
                  <a:schemeClr val="tx2">
                    <a:lumMod val="50000"/>
                  </a:schemeClr>
                </a:solidFill>
              </a:rPr>
              <a:t>Сертифікація </a:t>
            </a:r>
            <a:r>
              <a:rPr lang="uk-UA" dirty="0" smtClean="0"/>
              <a:t>– визнаний у світі спосіб незалежної оцінки відповідності продукції, процесів і послуг встановленим вимогам</a:t>
            </a:r>
            <a:r>
              <a:rPr lang="ru-RU" dirty="0" smtClean="0"/>
              <a:t>.</a:t>
            </a:r>
            <a:endParaRPr lang="ru-RU" dirty="0"/>
          </a:p>
          <a:p>
            <a:pPr marL="0" indent="0" algn="just">
              <a:lnSpc>
                <a:spcPct val="80000"/>
              </a:lnSpc>
              <a:buNone/>
            </a:pPr>
            <a:r>
              <a:rPr lang="ru-RU" dirty="0" smtClean="0"/>
              <a:t>	Для </a:t>
            </a:r>
            <a:r>
              <a:rPr lang="ru-RU" dirty="0"/>
              <a:t>того, </a:t>
            </a:r>
            <a:r>
              <a:rPr lang="uk-UA" dirty="0" smtClean="0"/>
              <a:t>щоб переконатися, що послуга «надана правильно», необхідно знати, яким вимогам вона повинна відповідати і яким чином можна засвідчити цю відповідність. Загальноприйнятим способом такого засвідчення є </a:t>
            </a:r>
            <a:r>
              <a:rPr lang="uk-UA" b="1" dirty="0" smtClean="0">
                <a:solidFill>
                  <a:schemeClr val="tx2">
                    <a:lumMod val="50000"/>
                  </a:schemeClr>
                </a:solidFill>
              </a:rPr>
              <a:t>сертифікація відповідності</a:t>
            </a:r>
            <a:r>
              <a:rPr lang="ru-RU" b="1" dirty="0" smtClean="0">
                <a:solidFill>
                  <a:schemeClr val="tx2">
                    <a:lumMod val="50000"/>
                  </a:schemeClr>
                </a:solidFill>
              </a:rPr>
              <a:t>.</a:t>
            </a:r>
            <a:endParaRPr lang="ru-RU" b="1" dirty="0">
              <a:solidFill>
                <a:schemeClr val="tx2">
                  <a:lumMod val="50000"/>
                </a:schemeClr>
              </a:solidFill>
            </a:endParaRPr>
          </a:p>
          <a:p>
            <a:pPr marL="0" indent="0" rtl="0">
              <a:lnSpc>
                <a:spcPct val="80000"/>
              </a:lnSpc>
              <a:buNone/>
            </a:pPr>
            <a:endParaRPr lang="ru-RU" dirty="0"/>
          </a:p>
        </p:txBody>
      </p:sp>
      <p:grpSp>
        <p:nvGrpSpPr>
          <p:cNvPr id="46" name="Группа 45" title="группа треугольников"/>
          <p:cNvGrpSpPr/>
          <p:nvPr/>
        </p:nvGrpSpPr>
        <p:grpSpPr>
          <a:xfrm>
            <a:off x="10078160" y="297732"/>
            <a:ext cx="1850209" cy="1915995"/>
            <a:chOff x="9862160" y="831132"/>
            <a:chExt cx="1850209" cy="1915995"/>
          </a:xfrm>
        </p:grpSpPr>
        <p:sp>
          <p:nvSpPr>
            <p:cNvPr id="16" name="Полилиния: Фигура 15" title="треугольники"/>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7" name="Полилиния: Фигура 16" title="треугольники"/>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8" name="Полилиния: Фигура 17" title="треугольники"/>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9" name="Полилиния: Фигура 18" title="треугольники"/>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0" name="Полилиния: Фигура 19" title="треугольники"/>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1" name="Полилиния: Фигура 20" title="треугольники"/>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2" name="Полилиния: Фигура 21" title="треугольники"/>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3" name="Полилиния: Фигура 22" title="треугольники"/>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4" name="Полилиния: Фигура 23" title="треугольники"/>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5" name="Полилиния: Фигура 24" title="треугольники"/>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 name="connsiteX0-9" fmla="*/ 487806 w 487806"/>
                <a:gd name="connsiteY0-10" fmla="*/ 171848 h 510610"/>
                <a:gd name="connsiteX1-11" fmla="*/ 308036 w 487806"/>
                <a:gd name="connsiteY1-12" fmla="*/ 510610 h 510610"/>
                <a:gd name="connsiteX2-13" fmla="*/ 0 w 487806"/>
                <a:gd name="connsiteY2-14" fmla="*/ 0 h 510610"/>
                <a:gd name="connsiteX3-15" fmla="*/ 487806 w 487806"/>
                <a:gd name="connsiteY3-16" fmla="*/ 171848 h 510610"/>
              </a:gdLst>
              <a:ahLst/>
              <a:cxnLst>
                <a:cxn ang="0">
                  <a:pos x="connsiteX0-1" y="connsiteY0-2"/>
                </a:cxn>
                <a:cxn ang="0">
                  <a:pos x="connsiteX1-3" y="connsiteY1-4"/>
                </a:cxn>
                <a:cxn ang="0">
                  <a:pos x="connsiteX2-5" y="connsiteY2-6"/>
                </a:cxn>
                <a:cxn ang="0">
                  <a:pos x="connsiteX3-7" y="connsiteY3-8"/>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6" name="Полилиния: Фигура 25" title="треугольники"/>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7" name="Полилиния: Фигура 26" title="треугольники"/>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8" name="Полилиния: Фигура 27" title="треугольники"/>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1" fmla="*/ 692798 w 692798"/>
                <a:gd name="connsiteY0-2" fmla="*/ 224339 h 510610"/>
                <a:gd name="connsiteX1-3" fmla="*/ 308036 w 692798"/>
                <a:gd name="connsiteY1-4" fmla="*/ 510610 h 510610"/>
                <a:gd name="connsiteX2-5" fmla="*/ 0 w 692798"/>
                <a:gd name="connsiteY2-6" fmla="*/ 0 h 510610"/>
                <a:gd name="connsiteX3-7" fmla="*/ 692798 w 692798"/>
                <a:gd name="connsiteY3-8" fmla="*/ 224339 h 510610"/>
              </a:gdLst>
              <a:ahLst/>
              <a:cxnLst>
                <a:cxn ang="0">
                  <a:pos x="connsiteX0-1" y="connsiteY0-2"/>
                </a:cxn>
                <a:cxn ang="0">
                  <a:pos x="connsiteX1-3" y="connsiteY1-4"/>
                </a:cxn>
                <a:cxn ang="0">
                  <a:pos x="connsiteX2-5" y="connsiteY2-6"/>
                </a:cxn>
                <a:cxn ang="0">
                  <a:pos x="connsiteX3-7" y="connsiteY3-8"/>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9" name="Полилиния: Фигура 28" title="треугольники"/>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
        <p:nvSpPr>
          <p:cNvPr id="4" name="Номер слайда 3"/>
          <p:cNvSpPr>
            <a:spLocks noGrp="1"/>
          </p:cNvSpPr>
          <p:nvPr>
            <p:ph type="sldNum" sz="quarter" idx="14"/>
          </p:nvPr>
        </p:nvSpPr>
        <p:spPr/>
        <p:txBody>
          <a:bodyPr rtlCol="0"/>
          <a:lstStyle/>
          <a:p>
            <a:pPr rtl="0"/>
            <a:fld id="{19B51A1E-902D-48AF-9020-955120F399B6}" type="slidenum">
              <a:rPr lang="ru-RU" smtClean="0"/>
            </a:fld>
            <a:endParaRPr lang="ru-RU" dirty="0"/>
          </a:p>
        </p:txBody>
      </p:sp>
      <p:pic>
        <p:nvPicPr>
          <p:cNvPr id="12" name="Рисунок 11"/>
          <p:cNvPicPr>
            <a:picLocks noGrp="1" noChangeAspect="1"/>
          </p:cNvPicPr>
          <p:nvPr>
            <p:ph type="pic" sz="quarter" idx="12"/>
          </p:nvPr>
        </p:nvPicPr>
        <p:blipFill>
          <a:blip r:embed="rId1"/>
          <a:srcRect t="2154" b="2154"/>
          <a:stretch>
            <a:fillRect/>
          </a:stretch>
        </p:blipFill>
        <p:spPr>
          <a:xfrm>
            <a:off x="455450" y="889479"/>
            <a:ext cx="6009285" cy="343118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Рисунок 104" descr="Рисунок"/>
          <p:cNvPicPr>
            <a:picLocks noGrp="1" noChangeAspect="1"/>
          </p:cNvPicPr>
          <p:nvPr>
            <p:ph type="pic" sz="quarter" idx="27"/>
          </p:nvPr>
        </p:nvPicPr>
        <p:blipFill>
          <a:blip r:embed="rId1" cstate="screen"/>
          <a:srcRect l="13" r="13"/>
          <a:stretch>
            <a:fillRect/>
          </a:stretch>
        </p:blipFill>
        <p:spPr/>
      </p:pic>
      <p:sp>
        <p:nvSpPr>
          <p:cNvPr id="2" name="Заголовок 1"/>
          <p:cNvSpPr>
            <a:spLocks noGrp="1"/>
          </p:cNvSpPr>
          <p:nvPr>
            <p:ph type="title"/>
          </p:nvPr>
        </p:nvSpPr>
        <p:spPr>
          <a:xfrm>
            <a:off x="6607870" y="-1"/>
            <a:ext cx="5104499" cy="6771287"/>
          </a:xfrm>
        </p:spPr>
        <p:txBody>
          <a:bodyPr rtlCol="0"/>
          <a:lstStyle/>
          <a:p>
            <a:r>
              <a:rPr lang="uk-UA" sz="1500" b="1" i="1" dirty="0"/>
              <a:t>Критичний огляд</a:t>
            </a:r>
            <a:r>
              <a:rPr lang="uk-UA" sz="1500" dirty="0"/>
              <a:t> – підтвердження придатності, адекватності й ефективності вибирання та визначення, а також їхньої результативності з урахуванням виконання встановлених вимог об’єктом оцінювання відповідності.</a:t>
            </a:r>
            <a:br>
              <a:rPr lang="ru-RU" sz="1500" dirty="0"/>
            </a:br>
            <a:r>
              <a:rPr lang="uk-UA" sz="1500" dirty="0"/>
              <a:t>Критичний огляд є завершальною стадією порівняння перед прийняттям важливого рішення про те, чи в повному обсязі доведено виконання встановлених вимог об’єктом оцінювання відповідності. Якщо так, то результатом підтвердження відповідності є </a:t>
            </a:r>
            <a:r>
              <a:rPr lang="uk-UA" sz="1500" i="1" dirty="0"/>
              <a:t>«заява про відповідність»</a:t>
            </a:r>
            <a:r>
              <a:rPr lang="uk-UA" sz="1500" dirty="0"/>
              <a:t>, яку швидко доводять до всіх потенційних користувачів. </a:t>
            </a:r>
            <a:br>
              <a:rPr lang="uk-UA" sz="1500" dirty="0" smtClean="0"/>
            </a:br>
            <a:r>
              <a:rPr lang="uk-UA" sz="1500" dirty="0" smtClean="0"/>
              <a:t>«</a:t>
            </a:r>
            <a:r>
              <a:rPr lang="uk-UA" sz="1500" dirty="0"/>
              <a:t>Заява про відповідність» – це загальновживаний вираз, який охоплює всі засоби повідомлення про те, що виконання встановлених вимог було доведено.</a:t>
            </a:r>
            <a:br>
              <a:rPr lang="ru-RU" sz="1500" dirty="0"/>
            </a:br>
            <a:r>
              <a:rPr lang="uk-UA" sz="1500" dirty="0"/>
              <a:t>Дії щодо підтвердження відповідності розрізняють за допомогою наступних термінів:</a:t>
            </a:r>
            <a:br>
              <a:rPr lang="ru-RU" sz="1500" dirty="0"/>
            </a:br>
            <a:r>
              <a:rPr lang="uk-UA" sz="1500" b="1" i="1" dirty="0"/>
              <a:t>декларація</a:t>
            </a:r>
            <a:r>
              <a:rPr lang="uk-UA" sz="1500" dirty="0"/>
              <a:t> – підтвердження відповідності першою стороною;</a:t>
            </a:r>
            <a:br>
              <a:rPr lang="ru-RU" sz="1500" dirty="0"/>
            </a:br>
            <a:r>
              <a:rPr lang="uk-UA" sz="1500" b="1" i="1" dirty="0"/>
              <a:t>сертифікація</a:t>
            </a:r>
            <a:r>
              <a:rPr lang="uk-UA" sz="1500" dirty="0"/>
              <a:t> – підтвердження відповідності третьою стороною, яке стосується продукції, процесів, систем чи персоналу;</a:t>
            </a:r>
            <a:br>
              <a:rPr lang="ru-RU" sz="1500" dirty="0"/>
            </a:br>
            <a:r>
              <a:rPr lang="uk-UA" sz="1500" b="1" i="1" dirty="0"/>
              <a:t>акредитація</a:t>
            </a:r>
            <a:r>
              <a:rPr lang="uk-UA" sz="1500" dirty="0"/>
              <a:t> – підтвердження відповідності третьою стороною, що стосується органу оцінювання відповідності, яке слугує офіційним доказом його компетентності для виконання конкретних завдань щодо оцінювання відповідності.</a:t>
            </a:r>
            <a:br>
              <a:rPr lang="ru-RU" sz="1500" dirty="0"/>
            </a:br>
            <a:r>
              <a:rPr lang="uk-UA" sz="1500" dirty="0"/>
              <a:t>Якщо виконання встановлених вимог не було доведено, то у звіті подають висновок про невідповідність</a:t>
            </a:r>
            <a:r>
              <a:rPr lang="uk-UA" sz="1500" dirty="0" smtClean="0"/>
              <a:t>.</a:t>
            </a:r>
            <a:br>
              <a:rPr lang="ru-RU" sz="1500" dirty="0" smtClean="0"/>
            </a:br>
            <a:endParaRPr lang="ru-RU" sz="1500" dirty="0"/>
          </a:p>
        </p:txBody>
      </p:sp>
      <p:sp>
        <p:nvSpPr>
          <p:cNvPr id="3" name="Номер слайда 2"/>
          <p:cNvSpPr>
            <a:spLocks noGrp="1"/>
          </p:cNvSpPr>
          <p:nvPr>
            <p:ph type="sldNum" sz="quarter" idx="26"/>
          </p:nvPr>
        </p:nvSpPr>
        <p:spPr/>
        <p:txBody>
          <a:bodyPr rtlCol="0"/>
          <a:lstStyle/>
          <a:p>
            <a:pPr rtl="0"/>
            <a:fld id="{19B51A1E-902D-48AF-9020-955120F399B6}" type="slidenum">
              <a:rPr lang="ru-RU" smtClean="0"/>
            </a:fld>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Рисунок 25" descr="Рисунок"/>
          <p:cNvPicPr>
            <a:picLocks noGrp="1" noChangeAspect="1"/>
          </p:cNvPicPr>
          <p:nvPr>
            <p:ph type="pic" sz="quarter" idx="12"/>
          </p:nvPr>
        </p:nvPicPr>
        <p:blipFill rotWithShape="1">
          <a:blip r:embed="rId1" cstate="screen"/>
          <a:srcRect/>
          <a:stretch>
            <a:fillRect/>
          </a:stretch>
        </p:blipFill>
        <p:spPr>
          <a:xfrm>
            <a:off x="86714" y="86714"/>
            <a:ext cx="6009285" cy="6684572"/>
          </a:xfrm>
        </p:spPr>
      </p:pic>
      <p:sp>
        <p:nvSpPr>
          <p:cNvPr id="6" name="Заголовок 5"/>
          <p:cNvSpPr>
            <a:spLocks noGrp="1"/>
          </p:cNvSpPr>
          <p:nvPr>
            <p:ph type="ctrTitle"/>
          </p:nvPr>
        </p:nvSpPr>
        <p:spPr>
          <a:xfrm>
            <a:off x="6182713" y="86714"/>
            <a:ext cx="6009287" cy="1257981"/>
          </a:xfrm>
          <a:solidFill>
            <a:schemeClr val="accent2">
              <a:lumMod val="40000"/>
              <a:lumOff val="60000"/>
              <a:alpha val="80000"/>
            </a:schemeClr>
          </a:solidFill>
        </p:spPr>
        <p:txBody>
          <a:bodyPr rtlCol="0"/>
          <a:lstStyle/>
          <a:p>
            <a:pPr algn="just"/>
            <a:br>
              <a:rPr lang="uk-UA" sz="2800" b="1" i="1" dirty="0" smtClean="0"/>
            </a:br>
            <a:br>
              <a:rPr lang="uk-UA" sz="2800" b="1" i="1" dirty="0"/>
            </a:br>
            <a:br>
              <a:rPr lang="uk-UA" sz="2800" b="1" i="1" dirty="0" smtClean="0"/>
            </a:br>
            <a:br>
              <a:rPr lang="uk-UA" sz="2800" b="1" i="1" dirty="0"/>
            </a:br>
            <a:r>
              <a:rPr lang="uk-UA" sz="2000" b="1" i="1" dirty="0" smtClean="0">
                <a:solidFill>
                  <a:schemeClr val="accent3"/>
                </a:solidFill>
              </a:rPr>
              <a:t>Нагляд </a:t>
            </a:r>
            <a:r>
              <a:rPr lang="uk-UA" sz="2000" dirty="0">
                <a:solidFill>
                  <a:schemeClr val="accent3"/>
                </a:solidFill>
              </a:rPr>
              <a:t>– систематичне спостерігання за діями щодо оцінювання відповідності як основи для підтримання правомірності заяви про відповідність.</a:t>
            </a:r>
            <a:br>
              <a:rPr lang="ru-RU" sz="2000" dirty="0">
                <a:solidFill>
                  <a:schemeClr val="accent3"/>
                </a:solidFill>
              </a:rPr>
            </a:br>
            <a:endParaRPr lang="ru-RU" sz="2000" dirty="0">
              <a:solidFill>
                <a:schemeClr val="accent3"/>
              </a:solidFill>
            </a:endParaRPr>
          </a:p>
        </p:txBody>
      </p:sp>
      <p:sp>
        <p:nvSpPr>
          <p:cNvPr id="7" name="Подзаголовок 6"/>
          <p:cNvSpPr>
            <a:spLocks noGrp="1"/>
          </p:cNvSpPr>
          <p:nvPr>
            <p:ph type="subTitle" idx="1"/>
          </p:nvPr>
        </p:nvSpPr>
        <p:spPr>
          <a:xfrm>
            <a:off x="6182713" y="1344695"/>
            <a:ext cx="6009287" cy="4916405"/>
          </a:xfrm>
        </p:spPr>
        <p:txBody>
          <a:bodyPr rtlCol="0"/>
          <a:lstStyle/>
          <a:p>
            <a:pPr algn="just"/>
            <a:r>
              <a:rPr lang="uk-UA" sz="1400" dirty="0" smtClean="0"/>
              <a:t>Оцінювання </a:t>
            </a:r>
            <a:r>
              <a:rPr lang="uk-UA" sz="1400" dirty="0"/>
              <a:t>відповідності може бути завершене, коли проведено підтвердження відповідності. Проте, у деяких випадках може знадобитися систематичне повторення функцій, </a:t>
            </a:r>
            <a:r>
              <a:rPr lang="uk-UA" sz="1400" dirty="0" smtClean="0"/>
              <a:t>для </a:t>
            </a:r>
            <a:r>
              <a:rPr lang="uk-UA" sz="1400" dirty="0"/>
              <a:t>підтримання правомірності заяви, зробленої внаслідок підтвердження відповідності. Наприклад, об’єкт оцінювання відповідності може з часом змінюватися, що негативно впливатиме на продовження виконання встановлених вимог. Або користувачі можуть вимагати подальших доказів того, що встановлені вимоги виконано, наприклад, у процесі безперервного виробництва продукції.</a:t>
            </a:r>
            <a:endParaRPr lang="ru-RU" sz="1400" dirty="0"/>
          </a:p>
          <a:p>
            <a:pPr algn="just"/>
            <a:r>
              <a:rPr lang="uk-UA" sz="1400" dirty="0"/>
              <a:t>Дії щодо нагляду планують, щоб задовольнити потреби підтримати правомірність чинної заяви, зробленої внаслідок підтвердження відповідності. Щоб задовольнити цю потреби, не вимагається цілковитого повторення попереднього оцінювання під час кожного повторного нагляду. Таким чином, дії для кожної функції, під час нагляду може бути скорочено, або вони відрізнятимуться від дій, виконуваних під час попереднього оцінювання.</a:t>
            </a:r>
            <a:endParaRPr lang="ru-RU" sz="1400" dirty="0"/>
          </a:p>
          <a:p>
            <a:pPr algn="just"/>
            <a:r>
              <a:rPr lang="uk-UA" sz="1400" dirty="0"/>
              <a:t>Якщо під час нагляду вирішено, що заява про відповідність більше не правомірна, потрібні відповідні заходи щодо інформування користувачів, наприклад, про те, що сферу поширення підтвердження обмежено або чинність заяви </a:t>
            </a:r>
            <a:r>
              <a:rPr lang="uk-UA" sz="1400" dirty="0" err="1" smtClean="0"/>
              <a:t>зупинено</a:t>
            </a:r>
            <a:r>
              <a:rPr lang="uk-UA" sz="1400" dirty="0" smtClean="0"/>
              <a:t> </a:t>
            </a:r>
            <a:r>
              <a:rPr lang="uk-UA" sz="1400" dirty="0"/>
              <a:t>чи скасовано</a:t>
            </a:r>
            <a:r>
              <a:rPr lang="uk-UA" sz="1400" dirty="0" smtClean="0"/>
              <a:t>.</a:t>
            </a:r>
            <a:endParaRPr lang="ru-RU" sz="1400" dirty="0"/>
          </a:p>
        </p:txBody>
      </p:sp>
      <p:grpSp>
        <p:nvGrpSpPr>
          <p:cNvPr id="60" name="Группа 59" title="геометрическая фигура"/>
          <p:cNvGrpSpPr/>
          <p:nvPr/>
        </p:nvGrpSpPr>
        <p:grpSpPr>
          <a:xfrm>
            <a:off x="6477000" y="287325"/>
            <a:ext cx="2286000" cy="738696"/>
            <a:chOff x="8203224" y="-109"/>
            <a:chExt cx="3081180" cy="3011457"/>
          </a:xfrm>
        </p:grpSpPr>
        <p:sp>
          <p:nvSpPr>
            <p:cNvPr id="50" name="Полилиния: Фигура 13"/>
            <p:cNvSpPr/>
            <p:nvPr/>
          </p:nvSpPr>
          <p:spPr>
            <a:xfrm rot="4308689">
              <a:off x="8775952" y="40868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51" name="Полилиния: Фигура 50"/>
            <p:cNvSpPr/>
            <p:nvPr/>
          </p:nvSpPr>
          <p:spPr>
            <a:xfrm rot="13830869">
              <a:off x="9042191" y="2734930"/>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52" name="Полилиния: Фигура 17"/>
            <p:cNvSpPr/>
            <p:nvPr/>
          </p:nvSpPr>
          <p:spPr>
            <a:xfrm rot="12431080">
              <a:off x="9113375" y="2470891"/>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53" name="Полилиния: Фигура 19"/>
            <p:cNvSpPr/>
            <p:nvPr/>
          </p:nvSpPr>
          <p:spPr>
            <a:xfrm rot="4308689">
              <a:off x="8370204" y="-16708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1" fmla="*/ 0 w 1980696"/>
                <a:gd name="connsiteY0-2" fmla="*/ 1680311 h 1680311"/>
                <a:gd name="connsiteX1-3" fmla="*/ 1337031 w 1980696"/>
                <a:gd name="connsiteY1-4" fmla="*/ 0 h 1680311"/>
                <a:gd name="connsiteX2-5" fmla="*/ 1980696 w 1980696"/>
                <a:gd name="connsiteY2-6" fmla="*/ 1143817 h 1680311"/>
                <a:gd name="connsiteX3-7" fmla="*/ 1459417 w 1980696"/>
                <a:gd name="connsiteY3-8" fmla="*/ 1680311 h 1680311"/>
                <a:gd name="connsiteX4" fmla="*/ 0 w 1980696"/>
                <a:gd name="connsiteY4" fmla="*/ 1680311 h 1680311"/>
                <a:gd name="connsiteX0-9" fmla="*/ 0 w 1459417"/>
                <a:gd name="connsiteY0-10" fmla="*/ 1680311 h 1680311"/>
                <a:gd name="connsiteX1-11" fmla="*/ 1337031 w 1459417"/>
                <a:gd name="connsiteY1-12" fmla="*/ 0 h 1680311"/>
                <a:gd name="connsiteX2-13" fmla="*/ 1360698 w 1459417"/>
                <a:gd name="connsiteY2-14" fmla="*/ 208215 h 1680311"/>
                <a:gd name="connsiteX3-15" fmla="*/ 1459417 w 1459417"/>
                <a:gd name="connsiteY3-16" fmla="*/ 1680311 h 1680311"/>
                <a:gd name="connsiteX4-17" fmla="*/ 0 w 1459417"/>
                <a:gd name="connsiteY4-18" fmla="*/ 1680311 h 1680311"/>
                <a:gd name="connsiteX0-19" fmla="*/ 0 w 1360698"/>
                <a:gd name="connsiteY0-20" fmla="*/ 1680311 h 1688402"/>
                <a:gd name="connsiteX1-21" fmla="*/ 1337031 w 1360698"/>
                <a:gd name="connsiteY1-22" fmla="*/ 0 h 1688402"/>
                <a:gd name="connsiteX2-23" fmla="*/ 1360698 w 1360698"/>
                <a:gd name="connsiteY2-24" fmla="*/ 208215 h 1688402"/>
                <a:gd name="connsiteX3-25" fmla="*/ 278710 w 1360698"/>
                <a:gd name="connsiteY3-26" fmla="*/ 1688402 h 1688402"/>
                <a:gd name="connsiteX4-27" fmla="*/ 0 w 1360698"/>
                <a:gd name="connsiteY4-28" fmla="*/ 1680311 h 1688402"/>
                <a:gd name="connsiteX0-29" fmla="*/ 0 w 1360698"/>
                <a:gd name="connsiteY0-30" fmla="*/ 1680311 h 1698354"/>
                <a:gd name="connsiteX1-31" fmla="*/ 1337031 w 1360698"/>
                <a:gd name="connsiteY1-32" fmla="*/ 0 h 1698354"/>
                <a:gd name="connsiteX2-33" fmla="*/ 1360698 w 1360698"/>
                <a:gd name="connsiteY2-34" fmla="*/ 208215 h 1698354"/>
                <a:gd name="connsiteX3-35" fmla="*/ 415804 w 1360698"/>
                <a:gd name="connsiteY3-36" fmla="*/ 1698354 h 1698354"/>
                <a:gd name="connsiteX4-37" fmla="*/ 0 w 1360698"/>
                <a:gd name="connsiteY4-38" fmla="*/ 1680311 h 1698354"/>
                <a:gd name="connsiteX0-39" fmla="*/ 0 w 1360698"/>
                <a:gd name="connsiteY0-40" fmla="*/ 1556337 h 1574380"/>
                <a:gd name="connsiteX1-41" fmla="*/ 1226116 w 1360698"/>
                <a:gd name="connsiteY1-42" fmla="*/ 0 h 1574380"/>
                <a:gd name="connsiteX2-43" fmla="*/ 1360698 w 1360698"/>
                <a:gd name="connsiteY2-44" fmla="*/ 84241 h 1574380"/>
                <a:gd name="connsiteX3-45" fmla="*/ 415804 w 1360698"/>
                <a:gd name="connsiteY3-46" fmla="*/ 1574380 h 1574380"/>
                <a:gd name="connsiteX4-47" fmla="*/ 0 w 1360698"/>
                <a:gd name="connsiteY4-48" fmla="*/ 1556337 h 1574380"/>
                <a:gd name="connsiteX0-49" fmla="*/ 0 w 1303560"/>
                <a:gd name="connsiteY0-50" fmla="*/ 1556337 h 1574380"/>
                <a:gd name="connsiteX1-51" fmla="*/ 1226116 w 1303560"/>
                <a:gd name="connsiteY1-52" fmla="*/ 0 h 1574380"/>
                <a:gd name="connsiteX2-53" fmla="*/ 1303560 w 1303560"/>
                <a:gd name="connsiteY2-54" fmla="*/ 105569 h 1574380"/>
                <a:gd name="connsiteX3-55" fmla="*/ 415804 w 1303560"/>
                <a:gd name="connsiteY3-56" fmla="*/ 1574380 h 1574380"/>
                <a:gd name="connsiteX4-57" fmla="*/ 0 w 1303560"/>
                <a:gd name="connsiteY4-58" fmla="*/ 1556337 h 1574380"/>
                <a:gd name="connsiteX0-59" fmla="*/ 0 w 1246227"/>
                <a:gd name="connsiteY0-60" fmla="*/ 1580187 h 1580187"/>
                <a:gd name="connsiteX1-61" fmla="*/ 1168783 w 1246227"/>
                <a:gd name="connsiteY1-62" fmla="*/ 0 h 1580187"/>
                <a:gd name="connsiteX2-63" fmla="*/ 1246227 w 1246227"/>
                <a:gd name="connsiteY2-64" fmla="*/ 105569 h 1580187"/>
                <a:gd name="connsiteX3-65" fmla="*/ 358471 w 1246227"/>
                <a:gd name="connsiteY3-66" fmla="*/ 1574380 h 1580187"/>
                <a:gd name="connsiteX4-67" fmla="*/ 0 w 1246227"/>
                <a:gd name="connsiteY4-68" fmla="*/ 1580187 h 158018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54" name="Полилиния: Фигура 23"/>
            <p:cNvSpPr/>
            <p:nvPr/>
          </p:nvSpPr>
          <p:spPr>
            <a:xfrm rot="17193105">
              <a:off x="10959548" y="1603457"/>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55" name="Полилиния: Фигура 54"/>
            <p:cNvSpPr/>
            <p:nvPr/>
          </p:nvSpPr>
          <p:spPr>
            <a:xfrm rot="17193105">
              <a:off x="10463812" y="1384386"/>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
        <p:nvSpPr>
          <p:cNvPr id="5" name="Номер слайда 4"/>
          <p:cNvSpPr>
            <a:spLocks noGrp="1"/>
          </p:cNvSpPr>
          <p:nvPr>
            <p:ph type="sldNum" sz="quarter" idx="14"/>
          </p:nvPr>
        </p:nvSpPr>
        <p:spPr/>
        <p:txBody>
          <a:bodyPr rtlCol="0"/>
          <a:lstStyle/>
          <a:p>
            <a:pPr rtl="0"/>
            <a:fld id="{19B51A1E-902D-48AF-9020-955120F399B6}" type="slidenum">
              <a:rPr lang="ru-RU" smtClean="0"/>
            </a:fld>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Листья"/>
          <p:cNvPicPr>
            <a:picLocks noGrp="1" noChangeAspect="1"/>
          </p:cNvPicPr>
          <p:nvPr>
            <p:ph type="pic" sz="quarter" idx="12"/>
          </p:nvPr>
        </p:nvPicPr>
        <p:blipFill>
          <a:blip r:embed="rId1"/>
          <a:srcRect l="11" r="11"/>
          <a:stretch>
            <a:fillRect/>
          </a:stretch>
        </p:blipFill>
        <p:spPr>
          <a:xfrm>
            <a:off x="85650" y="170031"/>
            <a:ext cx="12018572" cy="6497469"/>
          </a:xfrm>
        </p:spPr>
      </p:pic>
      <p:sp>
        <p:nvSpPr>
          <p:cNvPr id="3" name="Заголовок 2"/>
          <p:cNvSpPr>
            <a:spLocks noGrp="1"/>
          </p:cNvSpPr>
          <p:nvPr>
            <p:ph type="ctrTitle"/>
          </p:nvPr>
        </p:nvSpPr>
        <p:spPr>
          <a:xfrm>
            <a:off x="2493543" y="2234884"/>
            <a:ext cx="7202786" cy="1449788"/>
          </a:xfrm>
          <a:solidFill>
            <a:schemeClr val="accent1">
              <a:lumMod val="75000"/>
              <a:alpha val="80000"/>
            </a:schemeClr>
          </a:solidFill>
        </p:spPr>
        <p:txBody>
          <a:bodyPr rtlCol="0"/>
          <a:lstStyle/>
          <a:p>
            <a:pPr rtl="0">
              <a:lnSpc>
                <a:spcPct val="70000"/>
              </a:lnSpc>
            </a:pPr>
            <a:r>
              <a:rPr lang="ru-RU" sz="5500" dirty="0" smtClean="0"/>
              <a:t>ДЯКУЮ ЗА УВАГУ!</a:t>
            </a:r>
            <a:endParaRPr lang="ru-RU" sz="5500" dirty="0"/>
          </a:p>
        </p:txBody>
      </p:sp>
      <p:cxnSp>
        <p:nvCxnSpPr>
          <p:cNvPr id="5" name="Прямая соединительная линия 4" descr="Разделитель"/>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Графический объект 12" descr="Пользователь" title="Значок — имя докладчика"/>
          <p:cNvPicPr>
            <a:picLocks noChangeAspect="1"/>
          </p:cNvPicPr>
          <p:nvPr/>
        </p:nvPicPr>
        <p:blipFill>
          <a:blip r:embed="rId2" cstate="screen">
            <a:extLst>
              <a:ext uri="{96DAC541-7B7A-43D3-8B79-37D633B846F1}">
                <asvg:svgBlip xmlns:asvg="http://schemas.microsoft.com/office/drawing/2016/SVG/main" r:embed="rId3"/>
              </a:ext>
            </a:extLst>
          </a:blip>
          <a:stretch>
            <a:fillRect/>
          </a:stretch>
        </p:blipFill>
        <p:spPr>
          <a:xfrm>
            <a:off x="7284624" y="3886690"/>
            <a:ext cx="164463" cy="164463"/>
          </a:xfrm>
          <a:prstGeom prst="rect">
            <a:avLst/>
          </a:prstGeom>
        </p:spPr>
      </p:pic>
      <p:pic>
        <p:nvPicPr>
          <p:cNvPr id="15" name="Графический объект 14" descr="Смартфон" title="Значок — номер телефона докладчика"/>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7284624" y="4196776"/>
            <a:ext cx="164463" cy="164463"/>
          </a:xfrm>
          <a:prstGeom prst="rect">
            <a:avLst/>
          </a:prstGeom>
        </p:spPr>
      </p:pic>
      <p:pic>
        <p:nvPicPr>
          <p:cNvPr id="14" name="Графический объект 13" descr="Конверт" title="Значок — адрес электронной почты докладчика"/>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7284624" y="4530964"/>
            <a:ext cx="164463" cy="164463"/>
          </a:xfrm>
          <a:prstGeom prst="rect">
            <a:avLst/>
          </a:prstGeom>
        </p:spPr>
      </p:pic>
      <p:grpSp>
        <p:nvGrpSpPr>
          <p:cNvPr id="27" name="Группа 26" title="геометрическая фигура"/>
          <p:cNvGrpSpPr/>
          <p:nvPr/>
        </p:nvGrpSpPr>
        <p:grpSpPr>
          <a:xfrm rot="14400000">
            <a:off x="8082980" y="2058502"/>
            <a:ext cx="1166491" cy="1379850"/>
            <a:chOff x="2451164" y="891257"/>
            <a:chExt cx="2066510" cy="2444489"/>
          </a:xfrm>
        </p:grpSpPr>
        <p:sp>
          <p:nvSpPr>
            <p:cNvPr id="28" name="Полилиния: Фигура 46"/>
            <p:cNvSpPr/>
            <p:nvPr/>
          </p:nvSpPr>
          <p:spPr>
            <a:xfrm rot="4308689">
              <a:off x="2494071" y="8483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31" name="Полилиния: Фигура 11"/>
            <p:cNvSpPr/>
            <p:nvPr/>
          </p:nvSpPr>
          <p:spPr>
            <a:xfrm rot="17100000">
              <a:off x="2845997" y="2637537"/>
              <a:ext cx="749854" cy="646563"/>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uk-UA" sz="2400" dirty="0" smtClean="0">
                <a:ln w="22225">
                  <a:solidFill>
                    <a:schemeClr val="accent2"/>
                  </a:solidFill>
                  <a:prstDash val="solid"/>
                </a:ln>
                <a:solidFill>
                  <a:schemeClr val="accent2">
                    <a:lumMod val="40000"/>
                    <a:lumOff val="60000"/>
                  </a:schemeClr>
                </a:solidFill>
                <a:effectLst/>
              </a:rPr>
              <a:t>1.</a:t>
            </a:r>
            <a:r>
              <a:rPr lang="uk-UA" altLang="x-none" sz="2400" b="1" dirty="0">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Особливості проведення сертифікації продукції в Україні.</a:t>
            </a:r>
            <a:endParaRPr lang="uk-UA" sz="2400" dirty="0" smtClean="0">
              <a:ln w="22225">
                <a:solidFill>
                  <a:schemeClr val="accent2"/>
                </a:solidFill>
                <a:prstDash val="solid"/>
              </a:ln>
              <a:solidFill>
                <a:schemeClr val="accent2">
                  <a:lumMod val="40000"/>
                  <a:lumOff val="60000"/>
                </a:schemeClr>
              </a:solidFill>
              <a:effectLst/>
            </a:endParaRPr>
          </a:p>
          <a:p>
            <a:r>
              <a:rPr lang="uk-UA" sz="2400" dirty="0" smtClean="0">
                <a:ln w="22225">
                  <a:solidFill>
                    <a:schemeClr val="accent2"/>
                  </a:solidFill>
                  <a:prstDash val="solid"/>
                </a:ln>
                <a:solidFill>
                  <a:schemeClr val="accent2">
                    <a:lumMod val="40000"/>
                    <a:lumOff val="60000"/>
                  </a:schemeClr>
                </a:solidFill>
                <a:effectLst/>
              </a:rPr>
              <a:t>2.Сертифікація продовольчих і непродовольчих товарів.</a:t>
            </a:r>
            <a:endParaRPr lang="uk-UA" sz="2400" dirty="0" smtClean="0">
              <a:ln w="22225">
                <a:solidFill>
                  <a:schemeClr val="accent2"/>
                </a:solidFill>
                <a:prstDash val="solid"/>
              </a:ln>
              <a:solidFill>
                <a:schemeClr val="accent2">
                  <a:lumMod val="40000"/>
                  <a:lumOff val="60000"/>
                </a:schemeClr>
              </a:solidFill>
              <a:effectLst/>
            </a:endParaRPr>
          </a:p>
          <a:p>
            <a:r>
              <a:rPr lang="uk-UA" sz="2400" dirty="0" smtClean="0">
                <a:ln w="22225">
                  <a:solidFill>
                    <a:schemeClr val="accent2"/>
                  </a:solidFill>
                  <a:prstDash val="solid"/>
                </a:ln>
                <a:solidFill>
                  <a:schemeClr val="accent2">
                    <a:lumMod val="40000"/>
                    <a:lumOff val="60000"/>
                  </a:schemeClr>
                </a:solidFill>
                <a:effectLst/>
              </a:rPr>
              <a:t>3. Сертифікація радіоелектронної апаратури, побутового, електричного та аналогового обладнання.</a:t>
            </a:r>
            <a:endParaRPr lang="uk-UA" sz="2400" dirty="0" smtClean="0">
              <a:ln w="22225">
                <a:solidFill>
                  <a:schemeClr val="accent2"/>
                </a:solidFill>
                <a:prstDash val="solid"/>
              </a:ln>
              <a:solidFill>
                <a:schemeClr val="accent2">
                  <a:lumMod val="40000"/>
                  <a:lumOff val="60000"/>
                </a:schemeClr>
              </a:solidFill>
              <a:effectLst/>
            </a:endParaRPr>
          </a:p>
          <a:p>
            <a:r>
              <a:rPr lang="uk-UA" sz="2400" dirty="0" smtClean="0">
                <a:ln w="22225">
                  <a:solidFill>
                    <a:schemeClr val="accent2"/>
                  </a:solidFill>
                  <a:prstDash val="solid"/>
                </a:ln>
                <a:solidFill>
                  <a:schemeClr val="accent2">
                    <a:lumMod val="40000"/>
                    <a:lumOff val="60000"/>
                  </a:schemeClr>
                </a:solidFill>
                <a:effectLst/>
              </a:rPr>
              <a:t>4. Сертифікація косметичних виробів.</a:t>
            </a:r>
            <a:endParaRPr lang="uk-UA" sz="2400" dirty="0" smtClean="0">
              <a:ln w="22225">
                <a:solidFill>
                  <a:schemeClr val="accent2"/>
                </a:solidFill>
                <a:prstDash val="solid"/>
              </a:ln>
              <a:solidFill>
                <a:schemeClr val="accent2">
                  <a:lumMod val="40000"/>
                  <a:lumOff val="60000"/>
                </a:schemeClr>
              </a:solidFill>
              <a:effectLst/>
            </a:endParaRPr>
          </a:p>
          <a:p>
            <a:r>
              <a:rPr lang="uk-UA" sz="2400" dirty="0" smtClean="0">
                <a:ln w="22225">
                  <a:solidFill>
                    <a:schemeClr val="accent2"/>
                  </a:solidFill>
                  <a:prstDash val="solid"/>
                </a:ln>
                <a:solidFill>
                  <a:schemeClr val="accent2">
                    <a:lumMod val="40000"/>
                    <a:lumOff val="60000"/>
                  </a:schemeClr>
                </a:solidFill>
                <a:effectLst/>
              </a:rPr>
              <a:t>5. Сертифікація будівельних матеріалів, виробів та конструкцій.</a:t>
            </a:r>
            <a:endParaRPr lang="uk-UA" sz="2400" dirty="0" smtClean="0">
              <a:ln w="22225">
                <a:solidFill>
                  <a:schemeClr val="accent2"/>
                </a:solidFill>
                <a:prstDash val="solid"/>
              </a:ln>
              <a:solidFill>
                <a:schemeClr val="accent2">
                  <a:lumMod val="40000"/>
                  <a:lumOff val="60000"/>
                </a:schemeClr>
              </a:solidFill>
              <a:effectLst/>
            </a:endParaRPr>
          </a:p>
          <a:p>
            <a:r>
              <a:rPr lang="uk-UA" sz="2400" dirty="0" smtClean="0">
                <a:ln w="22225">
                  <a:solidFill>
                    <a:schemeClr val="accent2"/>
                  </a:solidFill>
                  <a:prstDash val="solid"/>
                </a:ln>
                <a:solidFill>
                  <a:schemeClr val="accent2">
                    <a:lumMod val="40000"/>
                    <a:lumOff val="60000"/>
                  </a:schemeClr>
                </a:solidFill>
                <a:effectLst/>
              </a:rPr>
              <a:t>6. Сертифікація послуг.</a:t>
            </a:r>
            <a:endParaRPr lang="uk-UA" sz="2400" dirty="0" smtClean="0">
              <a:ln w="22225">
                <a:solidFill>
                  <a:schemeClr val="accent2"/>
                </a:solidFill>
                <a:prstDash val="solid"/>
              </a:ln>
              <a:solidFill>
                <a:schemeClr val="accent2">
                  <a:lumMod val="40000"/>
                  <a:lumOff val="60000"/>
                </a:schemeClr>
              </a:solidFill>
              <a:effectLst/>
            </a:endParaRPr>
          </a:p>
          <a:p>
            <a:r>
              <a:rPr lang="uk-UA" sz="2400" dirty="0" smtClean="0">
                <a:ln w="22225">
                  <a:solidFill>
                    <a:schemeClr val="accent2"/>
                  </a:solidFill>
                  <a:prstDash val="solid"/>
                </a:ln>
                <a:solidFill>
                  <a:schemeClr val="accent2">
                    <a:lumMod val="40000"/>
                    <a:lumOff val="60000"/>
                  </a:schemeClr>
                </a:solidFill>
                <a:effectLst/>
              </a:rPr>
              <a:t>7. Сертифікація іграшок.</a:t>
            </a:r>
            <a:endParaRPr lang="uk-UA" sz="2400" dirty="0" smtClean="0">
              <a:ln w="22225">
                <a:solidFill>
                  <a:schemeClr val="accent2"/>
                </a:solidFill>
                <a:prstDash val="solid"/>
              </a:ln>
              <a:solidFill>
                <a:schemeClr val="accent2">
                  <a:lumMod val="40000"/>
                  <a:lumOff val="60000"/>
                </a:schemeClr>
              </a:solidFill>
              <a:effectLst/>
            </a:endParaRPr>
          </a:p>
        </p:txBody>
      </p:sp>
      <p:sp>
        <p:nvSpPr>
          <p:cNvPr id="3" name="Заголовок 2"/>
          <p:cNvSpPr>
            <a:spLocks noGrp="1"/>
          </p:cNvSpPr>
          <p:nvPr>
            <p:ph type="title"/>
          </p:nvPr>
        </p:nvSpPr>
        <p:spPr>
          <a:solidFill>
            <a:schemeClr val="tx2">
              <a:lumMod val="40000"/>
              <a:lumOff val="60000"/>
            </a:schemeClr>
          </a:solidFill>
        </p:spPr>
        <p:txBody>
          <a:bodyPr/>
          <a:lstStyle/>
          <a:p>
            <a:pPr algn="ctr"/>
            <a:r>
              <a:rPr lang="uk-UA" dirty="0"/>
              <a:t>Теми доповідей</a:t>
            </a:r>
            <a:r>
              <a:rPr lang="ru-RU" dirty="0"/>
              <a:t>:</a:t>
            </a:r>
            <a:endParaRPr lang="uk-UA" dirty="0"/>
          </a:p>
        </p:txBody>
      </p:sp>
      <p:sp>
        <p:nvSpPr>
          <p:cNvPr id="4" name="Номер слайда 3"/>
          <p:cNvSpPr>
            <a:spLocks noGrp="1"/>
          </p:cNvSpPr>
          <p:nvPr>
            <p:ph type="sldNum" sz="quarter" idx="11"/>
          </p:nvPr>
        </p:nvSpPr>
        <p:spPr/>
        <p:txBody>
          <a:bodyPr/>
          <a:lstStyle/>
          <a:p>
            <a:pPr rtl="0"/>
            <a:fld id="{19B51A1E-902D-48AF-9020-955120F399B6}" type="slidenum">
              <a:rPr lang="ru-RU" noProof="0" smtClean="0"/>
            </a:fld>
            <a:endParaRPr lang="ru-RU" noProof="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1800" y="1151890"/>
            <a:ext cx="11339830" cy="5706110"/>
          </a:xfrm>
        </p:spPr>
        <p:txBody>
          <a:bodyPr/>
          <a:lstStyle/>
          <a:p>
            <a:r>
              <a:rPr lang="uk-UA" sz="2400" dirty="0" smtClean="0"/>
              <a:t>1. Розкрийте сутність поняття «сертифікація». В чому полягає мета добровільної сертифікації? </a:t>
            </a:r>
            <a:endParaRPr lang="uk-UA" sz="2400" dirty="0" smtClean="0"/>
          </a:p>
          <a:p>
            <a:r>
              <a:rPr lang="uk-UA" sz="2400" dirty="0" smtClean="0"/>
              <a:t>2. Які виділяють види сертифікації залежно від галузі її здійснення? </a:t>
            </a:r>
            <a:endParaRPr lang="uk-UA" sz="2400" dirty="0" smtClean="0"/>
          </a:p>
          <a:p>
            <a:r>
              <a:rPr lang="uk-UA" sz="2400" dirty="0" smtClean="0"/>
              <a:t>3. Яка основна мета реформування системи сертифікації на сучасному етапі розвитку економіки, в чому це проявляється? </a:t>
            </a:r>
            <a:endParaRPr lang="uk-UA" sz="2400" dirty="0" smtClean="0"/>
          </a:p>
          <a:p>
            <a:r>
              <a:rPr lang="uk-UA" sz="2400" dirty="0" smtClean="0"/>
              <a:t>4. Розкрийте сутність основних термінів, які стосуються системи оцінки відповідності. </a:t>
            </a:r>
            <a:endParaRPr lang="uk-UA" sz="2400" dirty="0" smtClean="0"/>
          </a:p>
          <a:p>
            <a:r>
              <a:rPr lang="uk-UA" sz="2400" dirty="0" smtClean="0"/>
              <a:t>5. Які основні нормативно-правові акти визначають правові та організаційні засади здійснення сертифікації та оцінки відповідності? </a:t>
            </a:r>
            <a:endParaRPr lang="uk-UA" sz="2400" dirty="0" smtClean="0"/>
          </a:p>
          <a:p>
            <a:r>
              <a:rPr lang="uk-UA" sz="2400" dirty="0" smtClean="0"/>
              <a:t>6. Що таке технічний регламент? </a:t>
            </a:r>
            <a:endParaRPr lang="uk-UA" sz="2400" dirty="0" smtClean="0"/>
          </a:p>
          <a:p>
            <a:r>
              <a:rPr lang="uk-UA" sz="2400" dirty="0" smtClean="0"/>
              <a:t>7. Який загальний порядок дій з оцінки відповідності? </a:t>
            </a:r>
            <a:endParaRPr lang="uk-UA" sz="2400" dirty="0" smtClean="0"/>
          </a:p>
          <a:p>
            <a:r>
              <a:rPr lang="uk-UA" sz="2400" dirty="0" smtClean="0"/>
              <a:t>8. Надайте характеристику поняття «модуль оцінки відповідності». </a:t>
            </a:r>
            <a:endParaRPr lang="uk-UA" sz="2400" dirty="0" smtClean="0"/>
          </a:p>
          <a:p>
            <a:r>
              <a:rPr lang="uk-UA" sz="2400" dirty="0" smtClean="0"/>
              <a:t>9. Надайте характеристику понять «сертифікат відповідності» та «декларація відповідності», яка між ними відмінність? </a:t>
            </a:r>
            <a:endParaRPr lang="uk-UA" sz="2400" dirty="0" smtClean="0"/>
          </a:p>
          <a:p>
            <a:r>
              <a:rPr lang="uk-UA" sz="2400" dirty="0" smtClean="0"/>
              <a:t>10. В чому полягає сутність </a:t>
            </a:r>
            <a:r>
              <a:rPr lang="uk-UA" sz="2400" dirty="0" err="1" smtClean="0"/>
              <a:t>функційного</a:t>
            </a:r>
            <a:r>
              <a:rPr lang="uk-UA" sz="2400" dirty="0" smtClean="0"/>
              <a:t> </a:t>
            </a:r>
            <a:r>
              <a:rPr lang="uk-UA" sz="2400" dirty="0" err="1" smtClean="0"/>
              <a:t>підхіду</a:t>
            </a:r>
            <a:r>
              <a:rPr lang="uk-UA" sz="2400" dirty="0" smtClean="0"/>
              <a:t> до оцінювання відповідності?</a:t>
            </a:r>
            <a:endParaRPr lang="uk-UA" sz="2400" dirty="0"/>
          </a:p>
        </p:txBody>
      </p:sp>
      <p:sp>
        <p:nvSpPr>
          <p:cNvPr id="3" name="Заголовок 2"/>
          <p:cNvSpPr>
            <a:spLocks noGrp="1"/>
          </p:cNvSpPr>
          <p:nvPr>
            <p:ph type="title"/>
          </p:nvPr>
        </p:nvSpPr>
        <p:spPr>
          <a:solidFill>
            <a:schemeClr val="tx2">
              <a:lumMod val="40000"/>
              <a:lumOff val="60000"/>
            </a:schemeClr>
          </a:solidFill>
        </p:spPr>
        <p:txBody>
          <a:bodyPr/>
          <a:lstStyle/>
          <a:p>
            <a:pPr algn="ctr"/>
            <a:r>
              <a:rPr lang="uk-UA" dirty="0"/>
              <a:t>Питання для обговорення:</a:t>
            </a:r>
            <a:endParaRPr lang="uk-UA" dirty="0"/>
          </a:p>
        </p:txBody>
      </p:sp>
      <p:sp>
        <p:nvSpPr>
          <p:cNvPr id="4" name="Номер слайда 3"/>
          <p:cNvSpPr>
            <a:spLocks noGrp="1"/>
          </p:cNvSpPr>
          <p:nvPr>
            <p:ph type="sldNum" sz="quarter" idx="11"/>
          </p:nvPr>
        </p:nvSpPr>
        <p:spPr/>
        <p:txBody>
          <a:bodyPr/>
          <a:lstStyle/>
          <a:p>
            <a:pPr rtl="0"/>
            <a:fld id="{19B51A1E-902D-48AF-9020-955120F399B6}" type="slidenum">
              <a:rPr lang="ru-RU" noProof="0" smtClean="0"/>
            </a:fld>
            <a:endParaRPr lang="ru-RU"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432000" y="1625600"/>
            <a:ext cx="11340000" cy="4982880"/>
          </a:xfrm>
        </p:spPr>
        <p:txBody>
          <a:bodyPr/>
          <a:lstStyle/>
          <a:p>
            <a:pPr algn="just"/>
            <a:r>
              <a:rPr lang="uk-UA" sz="2000" dirty="0"/>
              <a:t>Застосування сертифікації створює передумови для успішного </a:t>
            </a:r>
            <a:r>
              <a:rPr lang="uk-UA" sz="2000" dirty="0" err="1"/>
              <a:t>розв</a:t>
            </a:r>
            <a:r>
              <a:rPr lang="ru-RU" sz="2000" dirty="0"/>
              <a:t>’</a:t>
            </a:r>
            <a:r>
              <a:rPr lang="uk-UA" sz="2000" dirty="0" err="1"/>
              <a:t>язання</a:t>
            </a:r>
            <a:r>
              <a:rPr lang="uk-UA" sz="2000" dirty="0"/>
              <a:t> низки важливих соціальних й економічних проблем і завдань. Це – підтвердження безпеки товару або послуги для </a:t>
            </a:r>
            <a:r>
              <a:rPr lang="uk-UA" sz="2000" dirty="0" err="1"/>
              <a:t>здоров</a:t>
            </a:r>
            <a:r>
              <a:rPr lang="ru-RU" sz="2000" dirty="0"/>
              <a:t>’</a:t>
            </a:r>
            <a:r>
              <a:rPr lang="uk-UA" sz="2000" dirty="0"/>
              <a:t>я та життя людини, її майна і навколишнього природного середовища.</a:t>
            </a:r>
            <a:endParaRPr lang="ru-RU" sz="2000" dirty="0"/>
          </a:p>
          <a:p>
            <a:pPr algn="just"/>
            <a:r>
              <a:rPr lang="uk-UA" sz="2000" dirty="0"/>
              <a:t>Відповідно до Закону України «Про технічні регламенти та оцінку відповідності», який вступив в дію з 10 лютого 2016 року, в Україні здійснюється поетапний процес реформування системи технічного регулювання з переходом від обов’язкової сертифікації в системі в державній системі сертифікації (</a:t>
            </a:r>
            <a:r>
              <a:rPr lang="uk-UA" sz="2000" dirty="0" err="1"/>
              <a:t>УкрСЕПРО</a:t>
            </a:r>
            <a:r>
              <a:rPr lang="uk-UA" sz="2000" dirty="0"/>
              <a:t>) до європейської системи оцінки відповідності. Так, згідно із зазначеним законом з 1 січня 2018 року скасовано дію Декрету Кабінету Міністрів України «Про стандартизацію і сертифікацію» від 10.05.1993 № 46-93 та припинено діяльність державної системи сертифікації.</a:t>
            </a:r>
            <a:endParaRPr lang="ru-RU" sz="2000" dirty="0"/>
          </a:p>
          <a:p>
            <a:pPr algn="just"/>
            <a:r>
              <a:rPr lang="uk-UA" sz="2000" dirty="0"/>
              <a:t>Ураховуючи наявні потреби виробників та продавців у проведенні компетентної оцінки відповідності продукції третьою незалежною стороною, а також потреби суспільства в отриманні достовірної інформації про якість та безпечність товарів і послуг, в Україні створено Систему добровільної сертифікації, яка увібрала у себе найкращий досвід, набутий державною системою сертифікації та базується на її основних принципах і підходах до оцінки відповідності продукції, робіт, послуг.</a:t>
            </a:r>
            <a:endParaRPr lang="ru-RU" sz="2000" dirty="0"/>
          </a:p>
          <a:p>
            <a:endParaRPr lang="ru-RU" dirty="0"/>
          </a:p>
        </p:txBody>
      </p:sp>
      <p:sp>
        <p:nvSpPr>
          <p:cNvPr id="7" name="Заголовок 6"/>
          <p:cNvSpPr>
            <a:spLocks noGrp="1"/>
          </p:cNvSpPr>
          <p:nvPr>
            <p:ph type="title"/>
          </p:nvPr>
        </p:nvSpPr>
        <p:spPr>
          <a:xfrm>
            <a:off x="432001" y="114300"/>
            <a:ext cx="11340000" cy="1490010"/>
          </a:xfrm>
        </p:spPr>
        <p:txBody>
          <a:bodyPr/>
          <a:lstStyle/>
          <a:p>
            <a:pPr algn="just"/>
            <a:r>
              <a:rPr lang="uk-UA" sz="2400" b="1" i="1" dirty="0" smtClean="0">
                <a:solidFill>
                  <a:schemeClr val="tx2"/>
                </a:solidFill>
                <a:highlight>
                  <a:srgbClr val="808000"/>
                </a:highlight>
              </a:rPr>
              <a:t>Сертифікація </a:t>
            </a:r>
            <a:r>
              <a:rPr lang="uk-UA" sz="2400" dirty="0">
                <a:solidFill>
                  <a:schemeClr val="tx2"/>
                </a:solidFill>
                <a:highlight>
                  <a:srgbClr val="808000"/>
                </a:highlight>
              </a:rPr>
              <a:t>– підтвердження відповідності третьою стороною, яке стосується продукції, процесів, послуг, систем або персоналу (ЗУ «Про технічні регламенти та оцінку відповідності» зі змінами та доповненнями) </a:t>
            </a:r>
            <a:r>
              <a:rPr lang="uk-UA" sz="2400" dirty="0"/>
              <a:t>.</a:t>
            </a:r>
            <a:br>
              <a:rPr lang="ru-RU" dirty="0"/>
            </a:br>
            <a:endParaRPr lang="ru-RU" dirty="0"/>
          </a:p>
        </p:txBody>
      </p:sp>
      <p:sp>
        <p:nvSpPr>
          <p:cNvPr id="4" name="Номер слайда 3"/>
          <p:cNvSpPr>
            <a:spLocks noGrp="1"/>
          </p:cNvSpPr>
          <p:nvPr>
            <p:ph type="sldNum" sz="quarter" idx="11"/>
          </p:nvPr>
        </p:nvSpPr>
        <p:spPr/>
        <p:txBody>
          <a:bodyPr/>
          <a:lstStyle/>
          <a:p>
            <a:pPr rtl="0"/>
            <a:fld id="{19B51A1E-902D-48AF-9020-955120F399B6}" type="slidenum">
              <a:rPr lang="ru-RU" noProof="0" smtClean="0"/>
            </a:fld>
            <a:endParaRPr lang="ru-RU"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0" y="1902460"/>
            <a:ext cx="5655945" cy="4527550"/>
          </a:xfrm>
          <a:solidFill>
            <a:schemeClr val="accent1">
              <a:lumMod val="75000"/>
            </a:schemeClr>
          </a:solidFill>
        </p:spPr>
        <p:txBody>
          <a:bodyPr/>
          <a:lstStyle/>
          <a:p>
            <a:pPr algn="just"/>
            <a:r>
              <a:rPr lang="uk-UA" sz="2400" b="1" i="1" dirty="0"/>
              <a:t>Мета добровільної сертифікації  : </a:t>
            </a:r>
            <a:br>
              <a:rPr lang="ru-RU" sz="2400" dirty="0"/>
            </a:br>
            <a:r>
              <a:rPr lang="uk-UA" sz="2400" dirty="0"/>
              <a:t>•	запобігання реалізації продукції, небезпечної для життя, здоров’я та майна громадян і навколишнього природного середовища; </a:t>
            </a:r>
            <a:br>
              <a:rPr lang="ru-RU" sz="2400" dirty="0"/>
            </a:br>
            <a:r>
              <a:rPr lang="uk-UA" sz="2400" dirty="0"/>
              <a:t>•	сприяння споживачеві в компетентному виборі продукції; </a:t>
            </a:r>
            <a:br>
              <a:rPr lang="ru-RU" sz="2400" dirty="0"/>
            </a:br>
            <a:r>
              <a:rPr lang="uk-UA" sz="2400" dirty="0"/>
              <a:t>•	створення умов для участі суб’єктів підприємницької діяльності в міжнародному економічному, науково-технічному співробітництві та міжнародній торгівлі</a:t>
            </a:r>
            <a:r>
              <a:rPr lang="uk-UA" sz="2400" dirty="0" smtClean="0"/>
              <a:t>.</a:t>
            </a:r>
            <a:endParaRPr lang="ru-RU" sz="2400" dirty="0"/>
          </a:p>
        </p:txBody>
      </p:sp>
      <p:sp>
        <p:nvSpPr>
          <p:cNvPr id="4" name="Номер слайда 3"/>
          <p:cNvSpPr>
            <a:spLocks noGrp="1"/>
          </p:cNvSpPr>
          <p:nvPr>
            <p:ph type="sldNum" sz="quarter" idx="14"/>
          </p:nvPr>
        </p:nvSpPr>
        <p:spPr/>
        <p:txBody>
          <a:bodyPr/>
          <a:lstStyle/>
          <a:p>
            <a:pPr rtl="0"/>
            <a:fld id="{19B51A1E-902D-48AF-9020-955120F399B6}" type="slidenum">
              <a:rPr lang="ru-RU" noProof="0" smtClean="0"/>
            </a:fld>
            <a:endParaRPr lang="ru-RU" noProof="0" dirty="0"/>
          </a:p>
        </p:txBody>
      </p:sp>
      <p:sp>
        <p:nvSpPr>
          <p:cNvPr id="11" name="Объект 10"/>
          <p:cNvSpPr>
            <a:spLocks noGrp="1"/>
          </p:cNvSpPr>
          <p:nvPr>
            <p:ph idx="15"/>
          </p:nvPr>
        </p:nvSpPr>
        <p:spPr>
          <a:xfrm>
            <a:off x="5655945" y="0"/>
            <a:ext cx="6443345" cy="6430010"/>
          </a:xfrm>
        </p:spPr>
        <p:txBody>
          <a:bodyPr/>
          <a:lstStyle/>
          <a:p>
            <a:pPr algn="just"/>
            <a:r>
              <a:rPr lang="uk-UA" sz="1400" b="1" i="1" dirty="0"/>
              <a:t>Залежно від області сертифікації</a:t>
            </a:r>
            <a:r>
              <a:rPr lang="uk-UA" sz="1400" dirty="0"/>
              <a:t> розрізняють сертифікацію систем управління якістю; екологічну сертифікацію; сертифікацію соціальної лояльності.</a:t>
            </a:r>
            <a:endParaRPr lang="ru-RU" sz="1400" dirty="0"/>
          </a:p>
          <a:p>
            <a:pPr algn="just"/>
            <a:r>
              <a:rPr lang="uk-UA" sz="1400" b="1" i="1" dirty="0"/>
              <a:t>Сертифікація системи управління якістю </a:t>
            </a:r>
            <a:r>
              <a:rPr lang="uk-UA" sz="1300" i="1" dirty="0"/>
              <a:t>(аудит) щодо виробництва певної продукції</a:t>
            </a:r>
            <a:r>
              <a:rPr lang="uk-UA" sz="1300" dirty="0"/>
              <a:t> – це дії, проведені за визначеною схемою уповноваженою третьою стороною (незалежної від підприємства і споживачів) з метою підтвердження відповідності системи вимогам нормативного документа (стандарту ДСТУ ISO 9001:2000, ДСТУ ISO 9002:2000). При цьому забезпечується упевненість у тому, що виробник здатний постійно випускати продукцію, яка відповідає вимогам даних нормативних документів, продукція незадовільної якості своєчасно виявляється, а виробник вживає заходів щодо запобігання вироблення такої продукції на постійній основі. </a:t>
            </a:r>
            <a:endParaRPr lang="ru-RU" sz="1300" dirty="0"/>
          </a:p>
          <a:p>
            <a:pPr algn="just"/>
            <a:r>
              <a:rPr lang="uk-UA" sz="1300" dirty="0"/>
              <a:t>У сьогоднішній практиці використовують дві моделі систем якості: ISO 9001 або ISO 9002. Вони відрізняються ступенем охоплення всіх етапів життєвого циклу продукції. </a:t>
            </a:r>
            <a:endParaRPr lang="ru-RU" sz="1300" dirty="0"/>
          </a:p>
          <a:p>
            <a:pPr algn="just"/>
            <a:r>
              <a:rPr lang="uk-UA" sz="1300" dirty="0"/>
              <a:t>Модель системи ISO 9001 застосовують підприємства, виробничий цикл яких містить: проектування, розробку, виробництво, монтаж і обслуговування. </a:t>
            </a:r>
            <a:endParaRPr lang="ru-RU" sz="1300" dirty="0"/>
          </a:p>
          <a:p>
            <a:pPr algn="just"/>
            <a:r>
              <a:rPr lang="uk-UA" sz="1300" dirty="0"/>
              <a:t>Модель системи ISO 9002 використовують, коли виробничий цикл включає: виробництво, монтаж і обслуговування, тобто відсутні проектування і розробка. </a:t>
            </a:r>
            <a:endParaRPr lang="ru-RU" sz="1300" dirty="0"/>
          </a:p>
          <a:p>
            <a:pPr algn="just"/>
            <a:r>
              <a:rPr lang="uk-UA" sz="1300" dirty="0"/>
              <a:t>В умовах швидкого оновлення продукції все частіше віддають перевагу сертифікату на систему якості, а не сертифікатам відповідності окремих моделей, марок або типів виробів. Торговельні партнери розглядають сертифікат на систему якості підприємства-виготовлювача як гарантію стабільності високої якості продукції.</a:t>
            </a:r>
            <a:endParaRPr lang="ru-RU" sz="1300" dirty="0"/>
          </a:p>
          <a:p>
            <a:pPr algn="just"/>
            <a:r>
              <a:rPr lang="uk-UA" sz="1400" b="1" i="1" dirty="0"/>
              <a:t>Екологічна сертифікація </a:t>
            </a:r>
            <a:r>
              <a:rPr lang="uk-UA" sz="1300" dirty="0"/>
              <a:t>проводиться на основі стандартів ІSO серії 14000. Мета екологічної сертифікації полягає в стимулюванні впровадження технологічних процесів виробництва продукції, які мінімально забруднюють природне середовище і гарантують споживачеві безпеку для його життя, здоров'я, майна і навколишнього середовища. </a:t>
            </a:r>
            <a:endParaRPr lang="ru-RU" sz="1300" dirty="0"/>
          </a:p>
          <a:p>
            <a:pPr algn="just"/>
            <a:r>
              <a:rPr lang="uk-UA" sz="1400" b="1" i="1" dirty="0"/>
              <a:t>Сертифікація соціальної лояльності </a:t>
            </a:r>
            <a:r>
              <a:rPr lang="uk-UA" sz="1300" dirty="0"/>
              <a:t>здійснюється на основі міжнародного стандарту SA 8000, що містить основні критерії для оцінки соціальної лояльності організації: дитяча праця, примусова праця, гігієна і безпека праці, свобода асоціації і право укладання колективних договорів, дискримінація, дисциплінарні стягнення, робочий час, винагорода, система керування</a:t>
            </a:r>
            <a:endParaRPr lang="ru-RU" sz="1300" dirty="0"/>
          </a:p>
        </p:txBody>
      </p:sp>
      <p:pic>
        <p:nvPicPr>
          <p:cNvPr id="12" name="Рисунок 11"/>
          <p:cNvPicPr>
            <a:picLocks noChangeAspect="1"/>
          </p:cNvPicPr>
          <p:nvPr/>
        </p:nvPicPr>
        <p:blipFill>
          <a:blip r:embed="rId1"/>
          <a:stretch>
            <a:fillRect/>
          </a:stretch>
        </p:blipFill>
        <p:spPr>
          <a:xfrm rot="3031559">
            <a:off x="271599" y="235399"/>
            <a:ext cx="1211811" cy="1276225"/>
          </a:xfrm>
          <a:prstGeom prst="rect">
            <a:avLst/>
          </a:prstGeom>
        </p:spPr>
      </p:pic>
      <p:pic>
        <p:nvPicPr>
          <p:cNvPr id="13" name="Рисунок 12"/>
          <p:cNvPicPr>
            <a:picLocks noChangeAspect="1"/>
          </p:cNvPicPr>
          <p:nvPr/>
        </p:nvPicPr>
        <p:blipFill>
          <a:blip r:embed="rId1"/>
          <a:stretch>
            <a:fillRect/>
          </a:stretch>
        </p:blipFill>
        <p:spPr>
          <a:xfrm rot="6075568">
            <a:off x="3721604" y="36105"/>
            <a:ext cx="1666827" cy="17554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Объект 25"/>
          <p:cNvSpPr>
            <a:spLocks noGrp="1"/>
          </p:cNvSpPr>
          <p:nvPr>
            <p:ph idx="1"/>
          </p:nvPr>
        </p:nvSpPr>
        <p:spPr>
          <a:xfrm>
            <a:off x="431800" y="901700"/>
            <a:ext cx="11339830" cy="5499735"/>
          </a:xfrm>
        </p:spPr>
        <p:txBody>
          <a:bodyPr/>
          <a:lstStyle/>
          <a:p>
            <a:pPr algn="just"/>
            <a:r>
              <a:rPr lang="uk-UA" sz="1600" i="1" dirty="0" smtClean="0"/>
              <a:t>Системи </a:t>
            </a:r>
            <a:r>
              <a:rPr lang="uk-UA" sz="1600" i="1" dirty="0"/>
              <a:t>сертифікації </a:t>
            </a:r>
            <a:r>
              <a:rPr lang="uk-UA" sz="1600" dirty="0"/>
              <a:t>діють на</a:t>
            </a:r>
            <a:r>
              <a:rPr lang="uk-UA" sz="1600" i="1" dirty="0">
                <a:solidFill>
                  <a:schemeClr val="tx1"/>
                </a:solidFill>
              </a:rPr>
              <a:t> національному, регіональному та міжнародному</a:t>
            </a:r>
            <a:r>
              <a:rPr lang="uk-UA" sz="1600" dirty="0">
                <a:solidFill>
                  <a:schemeClr val="tx1"/>
                </a:solidFill>
              </a:rPr>
              <a:t> рівнях</a:t>
            </a:r>
            <a:r>
              <a:rPr lang="uk-UA" sz="1600" dirty="0"/>
              <a:t>, тому відповідно розрізняють </a:t>
            </a:r>
            <a:r>
              <a:rPr lang="uk-UA" sz="1600" i="1" dirty="0"/>
              <a:t>національну, регіональні </a:t>
            </a:r>
            <a:r>
              <a:rPr lang="uk-UA" sz="1600" dirty="0"/>
              <a:t>та </a:t>
            </a:r>
            <a:r>
              <a:rPr lang="uk-UA" sz="1600" i="1" dirty="0"/>
              <a:t>міжнародні </a:t>
            </a:r>
            <a:r>
              <a:rPr lang="uk-UA" sz="1600" dirty="0"/>
              <a:t>системи сертифікації. </a:t>
            </a:r>
            <a:endParaRPr lang="ru-RU" sz="1600" dirty="0"/>
          </a:p>
          <a:p>
            <a:pPr algn="just"/>
            <a:r>
              <a:rPr lang="uk-UA" sz="1600" dirty="0"/>
              <a:t>Координацією заходів по створенню </a:t>
            </a:r>
            <a:r>
              <a:rPr lang="uk-UA" sz="1600" i="1" dirty="0"/>
              <a:t>міжнародних систем </a:t>
            </a:r>
            <a:r>
              <a:rPr lang="uk-UA" sz="1600" dirty="0"/>
              <a:t>займається спеціальний комітет з сертифікації – СЕРТИКО, що діє у складі ISO. </a:t>
            </a:r>
            <a:endParaRPr lang="uk-UA" sz="1600" dirty="0"/>
          </a:p>
          <a:p>
            <a:pPr marL="0" indent="0" algn="just">
              <a:buNone/>
            </a:pPr>
            <a:r>
              <a:rPr lang="uk-UA" sz="1600" dirty="0"/>
              <a:t>Цим комітетом розроблені: </a:t>
            </a:r>
            <a:endParaRPr lang="ru-RU" sz="1600" dirty="0"/>
          </a:p>
          <a:p>
            <a:pPr lvl="0" algn="just"/>
            <a:r>
              <a:rPr lang="uk-UA" sz="1600" dirty="0"/>
              <a:t>правила і порядок здійснення сертифікації продукції; </a:t>
            </a:r>
            <a:endParaRPr lang="ru-RU" sz="1600" dirty="0"/>
          </a:p>
          <a:p>
            <a:pPr lvl="0" algn="just"/>
            <a:r>
              <a:rPr lang="uk-UA" sz="1600" dirty="0"/>
              <a:t>критерії акредитації випробувальних центрів (лабораторій); </a:t>
            </a:r>
            <a:endParaRPr lang="ru-RU" sz="1600" dirty="0"/>
          </a:p>
          <a:p>
            <a:pPr lvl="0" algn="just"/>
            <a:r>
              <a:rPr lang="uk-UA" sz="1600" dirty="0"/>
              <a:t>умови вступу до міжнародної системи сертифікації (наявність нормативно-технічної документації, що містить вимоги до сертифікованої продукції; високий рівень метрологічного забезпечення виробництва; функціонування спеціальної системи нагляду за діяльністю випробувальних центрів і якістю продукції). </a:t>
            </a:r>
            <a:endParaRPr lang="ru-RU" sz="1600" dirty="0"/>
          </a:p>
          <a:p>
            <a:pPr algn="just"/>
            <a:r>
              <a:rPr lang="uk-UA" sz="1600" dirty="0"/>
              <a:t>У ряді країн уже функціонують акредитовані у СЕРТИКО ІSО і визнані світовим співтовариством випробувальні центри, що видають сертифікати на певні види продукції. </a:t>
            </a:r>
            <a:endParaRPr lang="ru-RU" sz="1600" dirty="0"/>
          </a:p>
          <a:p>
            <a:pPr algn="just"/>
            <a:r>
              <a:rPr lang="uk-UA" sz="1600" dirty="0"/>
              <a:t>Стосовно </a:t>
            </a:r>
            <a:r>
              <a:rPr lang="uk-UA" sz="1600" i="1" dirty="0"/>
              <a:t>регіональних систем сертифікації, </a:t>
            </a:r>
            <a:r>
              <a:rPr lang="uk-UA" sz="1600" dirty="0"/>
              <a:t>то загальною європейською організацією для усіх сертифікаційних органів є ЕОТС (Європейська організація з випробувань та сертифікації), яка була створена спільно Комісією ЄС, Секретаріатом європейської зони вільної торгівлі (ЕРІА) та Європейським комітетом зі стандартизації СЕN/CENELEC. </a:t>
            </a:r>
            <a:endParaRPr lang="ru-RU" sz="1600" dirty="0"/>
          </a:p>
          <a:p>
            <a:pPr algn="just"/>
            <a:r>
              <a:rPr lang="uk-UA" sz="1600" dirty="0"/>
              <a:t>Більш поширеною є </a:t>
            </a:r>
            <a:r>
              <a:rPr lang="uk-UA" sz="1600" i="1" dirty="0"/>
              <a:t>національна система </a:t>
            </a:r>
            <a:r>
              <a:rPr lang="uk-UA" sz="1600" dirty="0"/>
              <a:t>сертифікації, за якою підприємства тієї чи іншої галузі промисловості випускають продукцію відповідно до вимог визначених національними і (або) міжнародними стандартами. </a:t>
            </a:r>
            <a:endParaRPr lang="ru-RU" sz="1600" dirty="0"/>
          </a:p>
          <a:p>
            <a:pPr algn="just"/>
            <a:r>
              <a:rPr lang="uk-UA" sz="1600" dirty="0"/>
              <a:t>Метою реформування системи сертифікації є гармонізація законодавчої та нормативної бази України з європейською і перехід на систему оцінки відповідності продукції за вимогами українських Технічних регламентів (аналогів європейських Директив).</a:t>
            </a:r>
            <a:endParaRPr lang="ru-RU" sz="1600" dirty="0"/>
          </a:p>
          <a:p>
            <a:endParaRPr lang="ru-RU" dirty="0"/>
          </a:p>
        </p:txBody>
      </p:sp>
      <p:sp>
        <p:nvSpPr>
          <p:cNvPr id="25" name="Заголовок 24"/>
          <p:cNvSpPr>
            <a:spLocks noGrp="1"/>
          </p:cNvSpPr>
          <p:nvPr>
            <p:ph type="title"/>
          </p:nvPr>
        </p:nvSpPr>
        <p:spPr>
          <a:xfrm>
            <a:off x="432000" y="0"/>
            <a:ext cx="11340000" cy="901700"/>
          </a:xfrm>
          <a:solidFill>
            <a:schemeClr val="accent1">
              <a:lumMod val="60000"/>
              <a:lumOff val="40000"/>
            </a:schemeClr>
          </a:solidFill>
        </p:spPr>
        <p:txBody>
          <a:bodyPr/>
          <a:lstStyle/>
          <a:p>
            <a:r>
              <a:rPr lang="uk-UA" sz="2000" b="1" i="1" dirty="0" smtClean="0"/>
              <a:t>	Залежно від об’єктів сертифікації</a:t>
            </a:r>
            <a:r>
              <a:rPr lang="uk-UA" sz="2000" dirty="0" smtClean="0"/>
              <a:t> виділяють сертифікацію продукції; сертифікацію робіт та послуг; сертифікацію систем забезпечення якості підприємства.</a:t>
            </a:r>
            <a:br>
              <a:rPr lang="ru-RU" dirty="0" smtClean="0"/>
            </a:br>
            <a:endParaRPr lang="ru-RU" dirty="0"/>
          </a:p>
        </p:txBody>
      </p:sp>
      <p:sp>
        <p:nvSpPr>
          <p:cNvPr id="4" name="Номер слайда 3"/>
          <p:cNvSpPr>
            <a:spLocks noGrp="1"/>
          </p:cNvSpPr>
          <p:nvPr>
            <p:ph type="sldNum" sz="quarter" idx="11"/>
          </p:nvPr>
        </p:nvSpPr>
        <p:spPr/>
        <p:txBody>
          <a:bodyPr/>
          <a:lstStyle/>
          <a:p>
            <a:pPr rtl="0"/>
            <a:fld id="{19B51A1E-902D-48AF-9020-955120F399B6}" type="slidenum">
              <a:rPr lang="ru-RU" noProof="0" smtClean="0"/>
            </a:fld>
            <a:endParaRPr lang="ru-RU"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05000" y="618600"/>
            <a:ext cx="3600000" cy="5039250"/>
          </a:xfrm>
        </p:spPr>
        <p:txBody>
          <a:bodyPr/>
          <a:lstStyle/>
          <a:p>
            <a:r>
              <a:rPr lang="uk-UA" sz="3200" b="1" i="1" dirty="0">
                <a:solidFill>
                  <a:schemeClr val="tx2">
                    <a:lumMod val="60000"/>
                    <a:lumOff val="40000"/>
                  </a:schemeClr>
                </a:solidFill>
              </a:rPr>
              <a:t>Система оцінки відповідності</a:t>
            </a:r>
            <a:r>
              <a:rPr lang="uk-UA" sz="3200" dirty="0">
                <a:solidFill>
                  <a:schemeClr val="tx2">
                    <a:lumMod val="60000"/>
                    <a:lumOff val="40000"/>
                  </a:schemeClr>
                </a:solidFill>
              </a:rPr>
              <a:t> – </a:t>
            </a:r>
            <a:r>
              <a:rPr lang="uk-UA" sz="3200" dirty="0"/>
              <a:t>правила, процедури та управління для проведення оцінки відповідності.</a:t>
            </a:r>
            <a:endParaRPr lang="ru-RU" sz="3200" dirty="0"/>
          </a:p>
          <a:p>
            <a:endParaRPr lang="ru-RU" dirty="0"/>
          </a:p>
        </p:txBody>
      </p:sp>
      <p:sp>
        <p:nvSpPr>
          <p:cNvPr id="4" name="Номер слайда 3"/>
          <p:cNvSpPr>
            <a:spLocks noGrp="1"/>
          </p:cNvSpPr>
          <p:nvPr>
            <p:ph type="sldNum" sz="quarter" idx="11"/>
          </p:nvPr>
        </p:nvSpPr>
        <p:spPr/>
        <p:txBody>
          <a:bodyPr/>
          <a:lstStyle/>
          <a:p>
            <a:pPr rtl="0"/>
            <a:fld id="{19B51A1E-902D-48AF-9020-955120F399B6}" type="slidenum">
              <a:rPr lang="ru-RU" noProof="0" smtClean="0"/>
            </a:fld>
            <a:endParaRPr lang="ru-RU" noProof="0" dirty="0"/>
          </a:p>
        </p:txBody>
      </p:sp>
      <p:sp>
        <p:nvSpPr>
          <p:cNvPr id="7" name="Текст 6"/>
          <p:cNvSpPr>
            <a:spLocks noGrp="1"/>
          </p:cNvSpPr>
          <p:nvPr>
            <p:ph type="body" sz="quarter" idx="12"/>
          </p:nvPr>
        </p:nvSpPr>
        <p:spPr>
          <a:xfrm>
            <a:off x="4238050" y="666225"/>
            <a:ext cx="3600450" cy="5038725"/>
          </a:xfrm>
        </p:spPr>
        <p:txBody>
          <a:bodyPr/>
          <a:lstStyle/>
          <a:p>
            <a:r>
              <a:rPr lang="uk-UA" sz="3200" b="1" i="1" dirty="0">
                <a:solidFill>
                  <a:schemeClr val="tx2">
                    <a:lumMod val="60000"/>
                    <a:lumOff val="40000"/>
                  </a:schemeClr>
                </a:solidFill>
              </a:rPr>
              <a:t>Оцінка відповідності</a:t>
            </a:r>
            <a:r>
              <a:rPr lang="uk-UA" sz="3200" dirty="0">
                <a:solidFill>
                  <a:schemeClr val="tx2">
                    <a:lumMod val="60000"/>
                    <a:lumOff val="40000"/>
                  </a:schemeClr>
                </a:solidFill>
              </a:rPr>
              <a:t> – </a:t>
            </a:r>
            <a:r>
              <a:rPr lang="uk-UA" sz="3200" dirty="0"/>
              <a:t>процес доведення того, що задані вимоги, які стосуються продукції, процесу, послуги, системи, особи чи органу, були виконані.</a:t>
            </a:r>
            <a:endParaRPr lang="ru-RU" sz="3200" dirty="0"/>
          </a:p>
          <a:p>
            <a:endParaRPr lang="ru-RU" dirty="0"/>
          </a:p>
        </p:txBody>
      </p:sp>
      <p:sp>
        <p:nvSpPr>
          <p:cNvPr id="8" name="Текст 7"/>
          <p:cNvSpPr>
            <a:spLocks noGrp="1"/>
          </p:cNvSpPr>
          <p:nvPr>
            <p:ph type="body" sz="quarter" idx="13"/>
          </p:nvPr>
        </p:nvSpPr>
        <p:spPr>
          <a:xfrm>
            <a:off x="8171549" y="666224"/>
            <a:ext cx="3540819" cy="5353576"/>
          </a:xfrm>
        </p:spPr>
        <p:txBody>
          <a:bodyPr/>
          <a:lstStyle/>
          <a:p>
            <a:r>
              <a:rPr lang="uk-UA" sz="3200" b="1" i="1" dirty="0">
                <a:solidFill>
                  <a:schemeClr val="tx2">
                    <a:lumMod val="60000"/>
                    <a:lumOff val="40000"/>
                  </a:schemeClr>
                </a:solidFill>
              </a:rPr>
              <a:t>Об’єкт оцінки відповідності</a:t>
            </a:r>
            <a:r>
              <a:rPr lang="uk-UA" sz="3200" dirty="0">
                <a:solidFill>
                  <a:schemeClr val="tx2">
                    <a:lumMod val="60000"/>
                    <a:lumOff val="40000"/>
                  </a:schemeClr>
                </a:solidFill>
              </a:rPr>
              <a:t> – </a:t>
            </a:r>
            <a:r>
              <a:rPr lang="uk-UA" sz="3200" dirty="0"/>
              <a:t>конкретний матеріал, продукція, установка, процес, послуга, система, особа чи орган, до яких застосовується оцінка відповідності.</a:t>
            </a:r>
            <a:endParaRPr lang="ru-RU" sz="3200" dirty="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sz="half" idx="1"/>
          </p:nvPr>
        </p:nvSpPr>
        <p:spPr>
          <a:xfrm>
            <a:off x="127000" y="484840"/>
            <a:ext cx="5803900" cy="6102350"/>
          </a:xfrm>
        </p:spPr>
        <p:txBody>
          <a:bodyPr/>
          <a:lstStyle/>
          <a:p>
            <a:pPr marL="0" indent="0" algn="just">
              <a:buNone/>
            </a:pPr>
            <a:r>
              <a:rPr lang="uk-UA" sz="1400" b="1" i="1" dirty="0" smtClean="0"/>
              <a:t>	</a:t>
            </a:r>
            <a:r>
              <a:rPr lang="uk-UA" b="1" i="1" dirty="0" smtClean="0">
                <a:solidFill>
                  <a:schemeClr val="bg2">
                    <a:lumMod val="10000"/>
                  </a:schemeClr>
                </a:solidFill>
              </a:rPr>
              <a:t>Орган </a:t>
            </a:r>
            <a:r>
              <a:rPr lang="uk-UA" b="1" i="1" dirty="0">
                <a:solidFill>
                  <a:schemeClr val="bg2">
                    <a:lumMod val="10000"/>
                  </a:schemeClr>
                </a:solidFill>
              </a:rPr>
              <a:t>з оцінки відповідності</a:t>
            </a:r>
            <a:r>
              <a:rPr lang="uk-UA" dirty="0">
                <a:solidFill>
                  <a:schemeClr val="bg2">
                    <a:lumMod val="10000"/>
                  </a:schemeClr>
                </a:solidFill>
              </a:rPr>
              <a:t> – </a:t>
            </a:r>
            <a:r>
              <a:rPr lang="uk-UA" sz="1400" dirty="0"/>
              <a:t>орган (підприємство, установа, організація чи їх структурний підрозділ), що здійснює діяльність з оцінки відповідності, включаючи калібрування, випробування, сертифікацію та інспектування. </a:t>
            </a:r>
            <a:endParaRPr lang="ru-RU" sz="1400" dirty="0"/>
          </a:p>
          <a:p>
            <a:pPr algn="just"/>
            <a:r>
              <a:rPr lang="uk-UA" sz="1400" dirty="0"/>
              <a:t>Відповідно до ЗУ «Про технічні регламенти та оцінку відповідності» (із змінами та доповненнями станом на 06.06.2019 р.) оцінка відповідності здійснюється щодо всіх видів </a:t>
            </a:r>
            <a:r>
              <a:rPr lang="uk-UA" sz="1400" b="1" dirty="0">
                <a:solidFill>
                  <a:schemeClr val="bg2">
                    <a:lumMod val="10000"/>
                  </a:schemeClr>
                </a:solidFill>
              </a:rPr>
              <a:t>продукції,</a:t>
            </a:r>
            <a:r>
              <a:rPr lang="uk-UA" sz="1400" dirty="0"/>
              <a:t> за винятком:</a:t>
            </a:r>
            <a:endParaRPr lang="ru-RU" sz="1400" dirty="0"/>
          </a:p>
          <a:p>
            <a:pPr algn="just"/>
            <a:r>
              <a:rPr lang="uk-UA" sz="1400" dirty="0" smtClean="0"/>
              <a:t>об’єктів </a:t>
            </a:r>
            <a:r>
              <a:rPr lang="uk-UA" sz="1400" dirty="0"/>
              <a:t>будівництва;</a:t>
            </a:r>
            <a:endParaRPr lang="ru-RU" sz="1400" dirty="0"/>
          </a:p>
          <a:p>
            <a:pPr algn="just"/>
            <a:r>
              <a:rPr lang="uk-UA" sz="1400" dirty="0" smtClean="0"/>
              <a:t>виробів </a:t>
            </a:r>
            <a:r>
              <a:rPr lang="uk-UA" sz="1400" dirty="0"/>
              <a:t>мистецтва та унікальних виробів народного художнього промислу;</a:t>
            </a:r>
            <a:endParaRPr lang="ru-RU" sz="1400" dirty="0"/>
          </a:p>
          <a:p>
            <a:pPr algn="just"/>
            <a:r>
              <a:rPr lang="uk-UA" sz="1400" dirty="0" smtClean="0"/>
              <a:t>предметів </a:t>
            </a:r>
            <a:r>
              <a:rPr lang="uk-UA" sz="1400" dirty="0"/>
              <a:t>антикваріату.</a:t>
            </a:r>
            <a:endParaRPr lang="ru-RU" sz="1400" dirty="0"/>
          </a:p>
          <a:p>
            <a:pPr algn="just"/>
            <a:r>
              <a:rPr lang="uk-UA" sz="1400" dirty="0"/>
              <a:t>Окрім цього дія закону не поширюється на санітарні та </a:t>
            </a:r>
            <a:r>
              <a:rPr lang="uk-UA" sz="1400" dirty="0" err="1"/>
              <a:t>фітосанітарні</a:t>
            </a:r>
            <a:r>
              <a:rPr lang="uk-UA" sz="1400" dirty="0"/>
              <a:t> заходи.</a:t>
            </a:r>
            <a:endParaRPr lang="ru-RU" sz="1400" dirty="0"/>
          </a:p>
          <a:p>
            <a:pPr algn="just"/>
            <a:r>
              <a:rPr lang="uk-UA" sz="1400" dirty="0"/>
              <a:t>Процедура оцінки відповідності уніфікує в собі різні галузі технічного регулювання: сертифікацію продукції, сертифікацію послуг, метрологічне підтвердження.</a:t>
            </a:r>
            <a:endParaRPr lang="ru-RU" sz="1400" dirty="0"/>
          </a:p>
          <a:p>
            <a:pPr algn="just"/>
            <a:r>
              <a:rPr lang="uk-UA" sz="1400" dirty="0"/>
              <a:t>Добровільна оцінка відповідності здійснюється на добровільних засадах, в будь-яких формах, включаючи випробування, декларування відповідності, сертифікацію та інспектування, та на відповідність будь-яким заявленим вимогам. Орган з оцінки відповідності залучається до здійснення добровільної оцінки відповідності на умовах, визначених договором між заявником і таким органом.</a:t>
            </a:r>
            <a:endParaRPr lang="ru-RU" sz="1400" dirty="0"/>
          </a:p>
          <a:p>
            <a:pPr algn="just"/>
            <a:r>
              <a:rPr lang="ru-RU" sz="1400" dirty="0"/>
              <a:t>На </a:t>
            </a:r>
            <a:r>
              <a:rPr lang="uk-UA" sz="1400" dirty="0" smtClean="0"/>
              <a:t>даний момент в Україні діють близько 50 технічних регламентів</a:t>
            </a:r>
            <a:r>
              <a:rPr lang="ru-RU" sz="1400" dirty="0" smtClean="0"/>
              <a:t>.</a:t>
            </a:r>
            <a:r>
              <a:rPr lang="uk-UA" sz="1400" dirty="0" smtClean="0"/>
              <a:t> </a:t>
            </a:r>
            <a:r>
              <a:rPr lang="uk-UA" sz="1400" dirty="0"/>
              <a:t>Один вид продукції може потрапляти під дію декількох ТР.</a:t>
            </a:r>
            <a:endParaRPr lang="ru-RU" sz="1400" dirty="0"/>
          </a:p>
          <a:p>
            <a:pPr algn="just"/>
            <a:endParaRPr lang="ru-RU" dirty="0"/>
          </a:p>
        </p:txBody>
      </p:sp>
      <p:sp>
        <p:nvSpPr>
          <p:cNvPr id="4" name="Номер слайда 3"/>
          <p:cNvSpPr>
            <a:spLocks noGrp="1"/>
          </p:cNvSpPr>
          <p:nvPr>
            <p:ph type="sldNum" sz="quarter" idx="11"/>
          </p:nvPr>
        </p:nvSpPr>
        <p:spPr/>
        <p:txBody>
          <a:bodyPr/>
          <a:lstStyle/>
          <a:p>
            <a:pPr rtl="0"/>
            <a:fld id="{19B51A1E-902D-48AF-9020-955120F399B6}" type="slidenum">
              <a:rPr lang="ru-RU" noProof="0" smtClean="0"/>
            </a:fld>
            <a:endParaRPr lang="ru-RU" noProof="0" dirty="0"/>
          </a:p>
        </p:txBody>
      </p:sp>
      <p:sp>
        <p:nvSpPr>
          <p:cNvPr id="9" name="Текст 8"/>
          <p:cNvSpPr>
            <a:spLocks noGrp="1"/>
          </p:cNvSpPr>
          <p:nvPr>
            <p:ph type="body" sz="quarter" idx="12"/>
          </p:nvPr>
        </p:nvSpPr>
        <p:spPr>
          <a:xfrm>
            <a:off x="6240256" y="484840"/>
            <a:ext cx="5596144" cy="6102350"/>
          </a:xfrm>
        </p:spPr>
        <p:txBody>
          <a:bodyPr/>
          <a:lstStyle/>
          <a:p>
            <a:pPr algn="just"/>
            <a:r>
              <a:rPr lang="uk-UA" sz="1600" b="1" i="1" dirty="0"/>
              <a:t>Технічний регламент</a:t>
            </a:r>
            <a:r>
              <a:rPr lang="uk-UA" sz="1600" dirty="0"/>
              <a:t> – нормативно-правовий акт, в якому визначено характеристики продукції або пов’язані з ними процеси та методи виробництва, включаючи відповідні адміністративні положення, додержання яких є обов’язковим. Він може також включати або виключно стосуватися вимог до термінології, позначень, пакування, маркування чи етикетування в тій мірі, в якій вони застосовуються до продукції, процесу або методу виробництва.</a:t>
            </a:r>
            <a:endParaRPr lang="ru-RU" sz="1600" dirty="0"/>
          </a:p>
          <a:p>
            <a:pPr algn="just"/>
            <a:r>
              <a:rPr lang="uk-UA" sz="1600" dirty="0"/>
              <a:t>Цілями прийняття технічних регламентів є захист життя та здоров’я людей, тварин і рослин, охорона довкілля та природних ресурсів, забезпечення енергоефективності, захист майна, забезпечення національної безпеки та запобігання підприємницькій практиці, що вводить споживача (користувача) в оману.</a:t>
            </a:r>
            <a:endParaRPr lang="ru-RU" sz="1600" dirty="0"/>
          </a:p>
          <a:p>
            <a:pPr algn="just"/>
            <a:r>
              <a:rPr lang="uk-UA" sz="1600" dirty="0"/>
              <a:t>Технічний регламент обов’язковий до застосування. Він встановлює вимоги до об’єктів технічного регулювання: продукції, процесів та послуг.</a:t>
            </a:r>
            <a:endParaRPr lang="ru-RU" sz="1600" dirty="0"/>
          </a:p>
          <a:p>
            <a:pPr algn="just"/>
            <a:r>
              <a:rPr lang="uk-UA" sz="1600" dirty="0"/>
              <a:t>Таким чином, існуюча система добровільної сертифікації в Україні покликана замінити обов’язкову процедуру, надаючи свободу вибору виробникам і продавцям знайти оптимальний спосіб підтвердження якості продукції, в тому числі, і за допомогою отримання сертифіката відповідності на продукцію.</a:t>
            </a:r>
            <a:endParaRPr lang="ru-RU" sz="1600" dirty="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750" y="0"/>
            <a:ext cx="7530900" cy="1295800"/>
          </a:xfrm>
          <a:solidFill>
            <a:schemeClr val="accent1">
              <a:lumMod val="60000"/>
              <a:lumOff val="40000"/>
            </a:schemeClr>
          </a:solidFill>
        </p:spPr>
        <p:txBody>
          <a:bodyPr rtlCol="0"/>
          <a:lstStyle/>
          <a:p>
            <a:pPr algn="ctr"/>
            <a:r>
              <a:rPr lang="uk-UA" b="1" dirty="0" smtClean="0"/>
              <a:t>2</a:t>
            </a:r>
            <a:r>
              <a:rPr lang="uk-UA" b="1" dirty="0"/>
              <a:t>. Процедура оцінки відповідності з використанням модулів</a:t>
            </a:r>
            <a:br>
              <a:rPr lang="ru-RU" dirty="0"/>
            </a:br>
            <a:endParaRPr lang="ru-RU" dirty="0"/>
          </a:p>
        </p:txBody>
      </p:sp>
      <p:pic>
        <p:nvPicPr>
          <p:cNvPr id="179" name="Рисунок 178" descr="Рисунок"/>
          <p:cNvPicPr>
            <a:picLocks noGrp="1" noChangeAspect="1"/>
          </p:cNvPicPr>
          <p:nvPr>
            <p:ph type="pic" sz="quarter" idx="25"/>
          </p:nvPr>
        </p:nvPicPr>
        <p:blipFill rotWithShape="1">
          <a:blip r:embed="rId1" cstate="screen"/>
          <a:srcRect t="50" b="50"/>
          <a:stretch>
            <a:fillRect/>
          </a:stretch>
        </p:blipFill>
        <p:spPr/>
      </p:pic>
      <p:sp>
        <p:nvSpPr>
          <p:cNvPr id="3" name="Номер слайда 2"/>
          <p:cNvSpPr>
            <a:spLocks noGrp="1"/>
          </p:cNvSpPr>
          <p:nvPr>
            <p:ph type="sldNum" sz="quarter" idx="26"/>
          </p:nvPr>
        </p:nvSpPr>
        <p:spPr/>
        <p:txBody>
          <a:bodyPr rtlCol="0"/>
          <a:lstStyle/>
          <a:p>
            <a:pPr rtl="0"/>
            <a:fld id="{19B51A1E-902D-48AF-9020-955120F399B6}" type="slidenum">
              <a:rPr lang="ru-RU" smtClean="0"/>
            </a:fld>
            <a:endParaRPr lang="ru-RU" dirty="0"/>
          </a:p>
        </p:txBody>
      </p:sp>
      <p:sp>
        <p:nvSpPr>
          <p:cNvPr id="19" name="TextBox 18"/>
          <p:cNvSpPr txBox="1"/>
          <p:nvPr/>
        </p:nvSpPr>
        <p:spPr>
          <a:xfrm>
            <a:off x="203200" y="1382514"/>
            <a:ext cx="7429449" cy="5373886"/>
          </a:xfrm>
          <a:prstGeom prst="rect">
            <a:avLst/>
          </a:prstGeom>
          <a:noFill/>
        </p:spPr>
        <p:txBody>
          <a:bodyPr wrap="square" lIns="0" tIns="0" rIns="0" bIns="0" rtlCol="0">
            <a:noAutofit/>
          </a:bodyPr>
          <a:lstStyle/>
          <a:p>
            <a:pPr algn="just"/>
            <a:r>
              <a:rPr lang="ru-RU" sz="1400" b="1" i="1" dirty="0" smtClean="0"/>
              <a:t>	</a:t>
            </a:r>
            <a:r>
              <a:rPr lang="ru-RU" sz="1500" b="1" i="1" dirty="0" smtClean="0"/>
              <a:t>Процедура </a:t>
            </a:r>
            <a:r>
              <a:rPr lang="uk-UA" sz="1500" b="1" i="1" dirty="0" smtClean="0"/>
              <a:t>оцінки відповідності</a:t>
            </a:r>
            <a:r>
              <a:rPr lang="uk-UA" sz="1500" dirty="0" smtClean="0"/>
              <a:t> </a:t>
            </a:r>
            <a:r>
              <a:rPr lang="ru-RU" sz="1500" dirty="0" smtClean="0"/>
              <a:t>– </a:t>
            </a:r>
            <a:r>
              <a:rPr lang="ru-RU" sz="1500" dirty="0"/>
              <a:t>будь-яка процедура, </a:t>
            </a:r>
            <a:r>
              <a:rPr lang="ru-RU" sz="1500" dirty="0" smtClean="0"/>
              <a:t>яка </a:t>
            </a:r>
            <a:r>
              <a:rPr lang="uk-UA" sz="1500" dirty="0" smtClean="0"/>
              <a:t>безпосередньо</a:t>
            </a:r>
            <a:r>
              <a:rPr lang="ru-RU" sz="1500" dirty="0" smtClean="0"/>
              <a:t> </a:t>
            </a:r>
            <a:r>
              <a:rPr lang="uk-UA" sz="1500" dirty="0" smtClean="0"/>
              <a:t>чи</a:t>
            </a:r>
            <a:r>
              <a:rPr lang="ru-RU" sz="1500" dirty="0" smtClean="0"/>
              <a:t> </a:t>
            </a:r>
            <a:r>
              <a:rPr lang="uk-UA" sz="1500" dirty="0" smtClean="0"/>
              <a:t>опосередковано використовується </a:t>
            </a:r>
            <a:r>
              <a:rPr lang="ru-RU" sz="1500" dirty="0" smtClean="0"/>
              <a:t>для </a:t>
            </a:r>
            <a:r>
              <a:rPr lang="uk-UA" sz="1500" dirty="0" smtClean="0"/>
              <a:t>визначення того, що задані ви</a:t>
            </a:r>
            <a:r>
              <a:rPr lang="ru-RU" sz="1500" dirty="0" smtClean="0"/>
              <a:t>моги </a:t>
            </a:r>
            <a:r>
              <a:rPr lang="uk-UA" sz="1500" dirty="0" smtClean="0"/>
              <a:t>виконуються.</a:t>
            </a:r>
            <a:endParaRPr lang="ru-RU" sz="1500" dirty="0"/>
          </a:p>
          <a:p>
            <a:pPr algn="just"/>
            <a:r>
              <a:rPr lang="ru-RU" sz="1500" dirty="0"/>
              <a:t>	</a:t>
            </a:r>
            <a:r>
              <a:rPr lang="uk-UA" sz="1500" b="1" i="1" dirty="0" smtClean="0"/>
              <a:t>Задані </a:t>
            </a:r>
            <a:r>
              <a:rPr lang="uk-UA" sz="1500" b="1" i="1" dirty="0"/>
              <a:t>вимоги</a:t>
            </a:r>
            <a:r>
              <a:rPr lang="uk-UA" sz="1500" dirty="0"/>
              <a:t> – заявлені потреби чи очікування, які зафіксовані в технічних регламентах, стандартах, технічних специфікаціях або в інший спосіб.</a:t>
            </a:r>
            <a:endParaRPr lang="ru-RU" sz="1500" dirty="0"/>
          </a:p>
          <a:p>
            <a:pPr algn="just"/>
            <a:r>
              <a:rPr lang="uk-UA" sz="1500" dirty="0"/>
              <a:t>Процедури оцінки відповідності є рівноцінними з юридичної точки зору, але не є технічно однаковими в плані методів. Їх застосування спрямовано на забезпечення високого рівня впевненості в тому, що стосується відповідності продукції відповідним суттєвим вимогам.</a:t>
            </a:r>
            <a:endParaRPr lang="ru-RU" sz="1500" dirty="0"/>
          </a:p>
          <a:p>
            <a:pPr algn="just"/>
            <a:r>
              <a:rPr lang="ru-RU" sz="1500" b="1" i="1" dirty="0" smtClean="0"/>
              <a:t>	</a:t>
            </a:r>
            <a:r>
              <a:rPr lang="uk-UA" sz="1500" b="1" i="1" dirty="0" smtClean="0"/>
              <a:t>Загальний порядок дій з оцінки в</a:t>
            </a:r>
            <a:r>
              <a:rPr lang="ru-RU" sz="1500" b="1" i="1" dirty="0" smtClean="0"/>
              <a:t>і</a:t>
            </a:r>
            <a:r>
              <a:rPr lang="uk-UA" sz="1500" b="1" i="1" dirty="0" err="1" smtClean="0"/>
              <a:t>дповідності</a:t>
            </a:r>
            <a:r>
              <a:rPr lang="uk-UA" sz="1500" b="1" i="1" dirty="0" smtClean="0"/>
              <a:t> </a:t>
            </a:r>
            <a:r>
              <a:rPr lang="uk-UA" sz="1500" b="1" i="1" dirty="0"/>
              <a:t>включає наступні види робіт</a:t>
            </a:r>
            <a:r>
              <a:rPr lang="ru-RU" sz="1500" b="1" i="1" dirty="0"/>
              <a:t>:</a:t>
            </a:r>
            <a:endParaRPr lang="ru-RU" sz="1500" dirty="0"/>
          </a:p>
          <a:p>
            <a:pPr algn="just"/>
            <a:r>
              <a:rPr lang="uk-UA" sz="1500" dirty="0"/>
              <a:t>- визначення технічного регламенту, під дію якого (яких) потрапляє продукція;</a:t>
            </a:r>
            <a:endParaRPr lang="ru-RU" sz="1500" dirty="0"/>
          </a:p>
          <a:p>
            <a:pPr algn="just"/>
            <a:r>
              <a:rPr lang="uk-UA" sz="1500" dirty="0"/>
              <a:t>- визначення процедури оцінки відповідності продукції (обсяг необхідних процедур встановлюється модулями оцінки відповідності);</a:t>
            </a:r>
            <a:endParaRPr lang="ru-RU" sz="1500" dirty="0"/>
          </a:p>
          <a:p>
            <a:pPr algn="just"/>
            <a:r>
              <a:rPr lang="uk-UA" sz="1500" dirty="0"/>
              <a:t>- визначення інших нормативних вимог, під які потрапляє продукція;</a:t>
            </a:r>
            <a:endParaRPr lang="ru-RU" sz="1500" dirty="0"/>
          </a:p>
          <a:p>
            <a:pPr algn="just"/>
            <a:r>
              <a:rPr lang="uk-UA" sz="1500" dirty="0"/>
              <a:t>- визначення необхідності проведення незалежної оцінки відповідності продукції уповноваженим органом з оцінки відповідності;</a:t>
            </a:r>
            <a:endParaRPr lang="ru-RU" sz="1500" dirty="0"/>
          </a:p>
          <a:p>
            <a:pPr algn="just"/>
            <a:r>
              <a:rPr lang="uk-UA" sz="1500" dirty="0"/>
              <a:t>- проведення випробувань з метою отримання впевненості, що продукція відповідає вимогам обраних технічних регламентів та стандартів;</a:t>
            </a:r>
            <a:endParaRPr lang="ru-RU" sz="1500" dirty="0"/>
          </a:p>
          <a:p>
            <a:pPr algn="just"/>
            <a:r>
              <a:rPr lang="uk-UA" sz="1500" dirty="0"/>
              <a:t>- проведення оцінки відповідності в органах з оцінки відповідності;</a:t>
            </a:r>
            <a:endParaRPr lang="ru-RU" sz="1500" dirty="0"/>
          </a:p>
          <a:p>
            <a:pPr algn="just"/>
            <a:r>
              <a:rPr lang="uk-UA" sz="1500" dirty="0"/>
              <a:t>- складання декларації відповідності;</a:t>
            </a:r>
            <a:endParaRPr lang="ru-RU" sz="1500" dirty="0"/>
          </a:p>
          <a:p>
            <a:pPr algn="just"/>
            <a:r>
              <a:rPr lang="uk-UA" sz="1500" dirty="0"/>
              <a:t>- нанесення маркування на продукцію, упаковку та супровідну документацію.</a:t>
            </a:r>
            <a:endParaRPr lang="ru-RU" sz="1500" dirty="0"/>
          </a:p>
          <a:p>
            <a:pPr algn="just"/>
            <a:r>
              <a:rPr lang="uk-UA" sz="1500" dirty="0"/>
              <a:t>Таким чином, оцінка відповідності проводиться у відповідності до вимог конкретного технічного регламенту та підрозділяється на “модулі”, які охоплюють обмежену кількість різних процедур, що застосовуються до самого широкого переліку продукції</a:t>
            </a:r>
            <a:r>
              <a:rPr lang="uk-UA" sz="1400" dirty="0"/>
              <a:t>. </a:t>
            </a:r>
            <a:endParaRPr lang="ru-RU"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372369" y="127000"/>
            <a:ext cx="11340000" cy="6731000"/>
          </a:xfrm>
        </p:spPr>
        <p:txBody>
          <a:bodyPr/>
          <a:lstStyle/>
          <a:p>
            <a:pPr algn="just"/>
            <a:r>
              <a:rPr lang="uk-UA" b="1" i="1" dirty="0">
                <a:solidFill>
                  <a:schemeClr val="accent1">
                    <a:lumMod val="75000"/>
                  </a:schemeClr>
                </a:solidFill>
              </a:rPr>
              <a:t>Модуль оцінки відповідності</a:t>
            </a:r>
            <a:r>
              <a:rPr lang="uk-UA" dirty="0">
                <a:solidFill>
                  <a:schemeClr val="accent1">
                    <a:lumMod val="75000"/>
                  </a:schemeClr>
                </a:solidFill>
              </a:rPr>
              <a:t> – уніфікована процедура оцінки відповідності чи її частина, визначена згідно з відповідним актом законодавства Європейського Союзу.</a:t>
            </a:r>
            <a:endParaRPr lang="ru-RU" dirty="0">
              <a:solidFill>
                <a:schemeClr val="accent1">
                  <a:lumMod val="75000"/>
                </a:schemeClr>
              </a:solidFill>
            </a:endParaRPr>
          </a:p>
          <a:p>
            <a:pPr algn="just"/>
            <a:r>
              <a:rPr lang="uk-UA" sz="1350" dirty="0"/>
              <a:t>Модулі оцінки відповідності та способи, як з модулів складаються процедури оцінки відповідності вимогам технічних регламентів викладено в Постанові КМУ № 95 «Про затвердження модулів оцінки відповідності, які використовуються для розроблення процедур оцінки відповідності, та правил використання модулів оцінки відповідності» від 13 січня 2016.</a:t>
            </a:r>
            <a:endParaRPr lang="ru-RU" sz="1350" dirty="0"/>
          </a:p>
          <a:p>
            <a:pPr marL="0" indent="0">
              <a:buNone/>
            </a:pPr>
            <a:r>
              <a:rPr lang="uk-UA" sz="1600" b="1" dirty="0">
                <a:solidFill>
                  <a:schemeClr val="tx2">
                    <a:lumMod val="75000"/>
                  </a:schemeClr>
                </a:solidFill>
              </a:rPr>
              <a:t>Відповідно за зазначеної Постанови існує вісім модулів:</a:t>
            </a:r>
            <a:endParaRPr lang="ru-RU" sz="1600" b="1" dirty="0">
              <a:solidFill>
                <a:schemeClr val="tx2">
                  <a:lumMod val="75000"/>
                </a:schemeClr>
              </a:solidFill>
            </a:endParaRPr>
          </a:p>
          <a:p>
            <a:r>
              <a:rPr lang="uk-UA" sz="1350" i="1" dirty="0">
                <a:solidFill>
                  <a:schemeClr val="accent3"/>
                </a:solidFill>
              </a:rPr>
              <a:t>Модуль </a:t>
            </a:r>
            <a:r>
              <a:rPr lang="ru-RU" sz="1350" i="1" dirty="0">
                <a:solidFill>
                  <a:schemeClr val="accent3"/>
                </a:solidFill>
              </a:rPr>
              <a:t>A</a:t>
            </a:r>
            <a:r>
              <a:rPr lang="uk-UA" sz="1350" dirty="0">
                <a:solidFill>
                  <a:schemeClr val="accent3"/>
                </a:solidFill>
              </a:rPr>
              <a:t> (</a:t>
            </a:r>
            <a:r>
              <a:rPr lang="uk-UA" sz="1350" dirty="0"/>
              <a:t>внутрішній контроль виробництва).</a:t>
            </a:r>
            <a:endParaRPr lang="ru-RU" sz="1350" dirty="0"/>
          </a:p>
          <a:p>
            <a:r>
              <a:rPr lang="ru-RU" sz="1350" i="1" dirty="0">
                <a:solidFill>
                  <a:schemeClr val="accent3"/>
                </a:solidFill>
              </a:rPr>
              <a:t>Модуль A1</a:t>
            </a:r>
            <a:r>
              <a:rPr lang="uk-UA" sz="1350" dirty="0"/>
              <a:t> (внутрішній контроль виробництва з проведенням випробувань продукції під наглядом).</a:t>
            </a:r>
            <a:endParaRPr lang="ru-RU" sz="1350" dirty="0"/>
          </a:p>
          <a:p>
            <a:r>
              <a:rPr lang="ru-RU" sz="1350" i="1" dirty="0">
                <a:solidFill>
                  <a:schemeClr val="accent3"/>
                </a:solidFill>
              </a:rPr>
              <a:t>Модуль A2</a:t>
            </a:r>
            <a:r>
              <a:rPr lang="uk-UA" sz="1350" dirty="0"/>
              <a:t> (внутрішній контроль виробництва з проведенням перевірок продукції під наглядом через певні інтервали часу).</a:t>
            </a:r>
            <a:endParaRPr lang="ru-RU" sz="1350" dirty="0"/>
          </a:p>
          <a:p>
            <a:r>
              <a:rPr lang="uk-UA" sz="1350" i="1" dirty="0">
                <a:solidFill>
                  <a:schemeClr val="accent3"/>
                </a:solidFill>
              </a:rPr>
              <a:t>Модуль </a:t>
            </a:r>
            <a:r>
              <a:rPr lang="ru-RU" sz="1350" i="1" dirty="0">
                <a:solidFill>
                  <a:schemeClr val="accent3"/>
                </a:solidFill>
              </a:rPr>
              <a:t>B</a:t>
            </a:r>
            <a:r>
              <a:rPr lang="uk-UA" sz="1350" dirty="0"/>
              <a:t> (експертиза типу). </a:t>
            </a:r>
            <a:endParaRPr lang="ru-RU" sz="1350" dirty="0"/>
          </a:p>
          <a:p>
            <a:r>
              <a:rPr lang="uk-UA" sz="1350" i="1" dirty="0">
                <a:solidFill>
                  <a:schemeClr val="accent3"/>
                </a:solidFill>
              </a:rPr>
              <a:t>Модуль C</a:t>
            </a:r>
            <a:r>
              <a:rPr lang="uk-UA" sz="1350" dirty="0">
                <a:solidFill>
                  <a:schemeClr val="accent3"/>
                </a:solidFill>
              </a:rPr>
              <a:t> </a:t>
            </a:r>
            <a:r>
              <a:rPr lang="uk-UA" sz="1350" dirty="0"/>
              <a:t>(відповідність типові на основі внутрішнього контролю виробництва).</a:t>
            </a:r>
            <a:endParaRPr lang="ru-RU" sz="1350" dirty="0"/>
          </a:p>
          <a:p>
            <a:r>
              <a:rPr lang="uk-UA" sz="1350" i="1" dirty="0">
                <a:solidFill>
                  <a:schemeClr val="accent3"/>
                </a:solidFill>
              </a:rPr>
              <a:t>Модуль C1</a:t>
            </a:r>
            <a:r>
              <a:rPr lang="uk-UA" sz="1350" dirty="0"/>
              <a:t> (відповідність типові на основі внутрішнього контролю виробництва з проведенням випробувань продукції під наглядом).</a:t>
            </a:r>
            <a:endParaRPr lang="ru-RU" sz="1350" dirty="0"/>
          </a:p>
          <a:p>
            <a:r>
              <a:rPr lang="uk-UA" sz="1350" i="1" dirty="0">
                <a:solidFill>
                  <a:schemeClr val="accent3"/>
                </a:solidFill>
              </a:rPr>
              <a:t>Модуль C2</a:t>
            </a:r>
            <a:r>
              <a:rPr lang="uk-UA" sz="1350" dirty="0"/>
              <a:t> (відповідність типові на основі внутрішнього контролю виробництва з проведенням перевірок продукції під наглядом через певні інтервали часу).</a:t>
            </a:r>
            <a:endParaRPr lang="ru-RU" sz="1350" dirty="0"/>
          </a:p>
          <a:p>
            <a:r>
              <a:rPr lang="uk-UA" sz="1350" i="1" dirty="0">
                <a:solidFill>
                  <a:schemeClr val="accent3"/>
                </a:solidFill>
              </a:rPr>
              <a:t>Модуль D</a:t>
            </a:r>
            <a:r>
              <a:rPr lang="uk-UA" sz="1350" dirty="0"/>
              <a:t> (відповідність типові на основі забезпечення якості виробничого процесу).</a:t>
            </a:r>
            <a:endParaRPr lang="ru-RU" sz="1350" dirty="0"/>
          </a:p>
          <a:p>
            <a:r>
              <a:rPr lang="uk-UA" sz="1350" i="1" dirty="0">
                <a:solidFill>
                  <a:schemeClr val="accent3"/>
                </a:solidFill>
              </a:rPr>
              <a:t>Модуль D1</a:t>
            </a:r>
            <a:r>
              <a:rPr lang="uk-UA" sz="1350" dirty="0"/>
              <a:t> (забезпечення якості виробничого процесу).</a:t>
            </a:r>
            <a:endParaRPr lang="ru-RU" sz="1350" dirty="0"/>
          </a:p>
          <a:p>
            <a:r>
              <a:rPr lang="uk-UA" sz="1350" i="1" dirty="0">
                <a:solidFill>
                  <a:schemeClr val="accent3"/>
                </a:solidFill>
              </a:rPr>
              <a:t>Модуль E</a:t>
            </a:r>
            <a:r>
              <a:rPr lang="uk-UA" sz="1350" dirty="0"/>
              <a:t> (відповідність типові на основі забезпечення якості продукції).</a:t>
            </a:r>
            <a:endParaRPr lang="ru-RU" sz="1350" dirty="0"/>
          </a:p>
          <a:p>
            <a:r>
              <a:rPr lang="uk-UA" sz="1350" i="1" dirty="0">
                <a:solidFill>
                  <a:schemeClr val="accent3"/>
                </a:solidFill>
              </a:rPr>
              <a:t>Модуль E1</a:t>
            </a:r>
            <a:r>
              <a:rPr lang="uk-UA" sz="1350" dirty="0"/>
              <a:t> (забезпечення якості контролю та проведення випробувань готової продукції).</a:t>
            </a:r>
            <a:endParaRPr lang="ru-RU" sz="1350" dirty="0"/>
          </a:p>
          <a:p>
            <a:r>
              <a:rPr lang="uk-UA" sz="1350" i="1" dirty="0">
                <a:solidFill>
                  <a:schemeClr val="accent3"/>
                </a:solidFill>
              </a:rPr>
              <a:t>Модуль F</a:t>
            </a:r>
            <a:r>
              <a:rPr lang="uk-UA" sz="1350" dirty="0"/>
              <a:t> (відповідність типові на основі перевірки продукції).</a:t>
            </a:r>
            <a:endParaRPr lang="ru-RU" sz="1350" dirty="0"/>
          </a:p>
          <a:p>
            <a:r>
              <a:rPr lang="uk-UA" sz="1350" i="1" dirty="0">
                <a:solidFill>
                  <a:schemeClr val="accent3"/>
                </a:solidFill>
              </a:rPr>
              <a:t>Модуль F1</a:t>
            </a:r>
            <a:r>
              <a:rPr lang="uk-UA" sz="1350" dirty="0"/>
              <a:t> (відповідність на основі перевірки продукції).</a:t>
            </a:r>
            <a:endParaRPr lang="ru-RU" sz="1350" dirty="0"/>
          </a:p>
          <a:p>
            <a:r>
              <a:rPr lang="uk-UA" sz="1350" i="1" dirty="0">
                <a:solidFill>
                  <a:schemeClr val="accent3"/>
                </a:solidFill>
              </a:rPr>
              <a:t>Модуль G</a:t>
            </a:r>
            <a:r>
              <a:rPr lang="uk-UA" sz="1350" dirty="0"/>
              <a:t> (відповідність на основі перевірки одиниці продукції).</a:t>
            </a:r>
            <a:endParaRPr lang="ru-RU" sz="1350" dirty="0"/>
          </a:p>
          <a:p>
            <a:r>
              <a:rPr lang="uk-UA" sz="1350" i="1" dirty="0">
                <a:solidFill>
                  <a:schemeClr val="accent3"/>
                </a:solidFill>
              </a:rPr>
              <a:t>Модуль H</a:t>
            </a:r>
            <a:r>
              <a:rPr lang="uk-UA" sz="1350" dirty="0">
                <a:solidFill>
                  <a:schemeClr val="accent3"/>
                </a:solidFill>
              </a:rPr>
              <a:t> </a:t>
            </a:r>
            <a:r>
              <a:rPr lang="uk-UA" sz="1350" dirty="0"/>
              <a:t>(відповідність на основі цілковитого забезпечення якості).</a:t>
            </a:r>
            <a:endParaRPr lang="ru-RU" sz="1350" dirty="0"/>
          </a:p>
          <a:p>
            <a:r>
              <a:rPr lang="uk-UA" sz="1350" i="1" dirty="0">
                <a:solidFill>
                  <a:schemeClr val="accent3"/>
                </a:solidFill>
              </a:rPr>
              <a:t>Модуль H1</a:t>
            </a:r>
            <a:r>
              <a:rPr lang="uk-UA" sz="1350" dirty="0"/>
              <a:t> (відповідність на основі цілковитого забезпечення якості з експертизою проекту).</a:t>
            </a:r>
            <a:endParaRPr lang="ru-RU" sz="1350" dirty="0"/>
          </a:p>
          <a:p>
            <a:endParaRPr lang="ru-RU" dirty="0"/>
          </a:p>
        </p:txBody>
      </p:sp>
      <p:sp>
        <p:nvSpPr>
          <p:cNvPr id="4" name="Номер слайда 3"/>
          <p:cNvSpPr>
            <a:spLocks noGrp="1"/>
          </p:cNvSpPr>
          <p:nvPr>
            <p:ph type="sldNum" sz="quarter" idx="11"/>
          </p:nvPr>
        </p:nvSpPr>
        <p:spPr/>
        <p:txBody>
          <a:bodyPr/>
          <a:lstStyle/>
          <a:p>
            <a:pPr rtl="0"/>
            <a:fld id="{19B51A1E-902D-48AF-9020-955120F399B6}" type="slidenum">
              <a:rPr lang="ru-RU" noProof="0" smtClean="0"/>
            </a:fld>
            <a:endParaRPr lang="ru-RU" noProof="0" dirty="0"/>
          </a:p>
        </p:txBody>
      </p:sp>
    </p:spTree>
  </p:cSld>
  <p:clrMapOvr>
    <a:masterClrMapping/>
  </p:clrMapOvr>
</p:sld>
</file>

<file path=ppt/theme/theme1.xml><?xml version="1.0" encoding="utf-8"?>
<a:theme xmlns:a="http://schemas.openxmlformats.org/drawingml/2006/main" name="Тема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Template>
  <TotalTime>0</TotalTime>
  <Words>32433</Words>
  <Application>WPS Presentation</Application>
  <PresentationFormat>Широкоэкранный</PresentationFormat>
  <Paragraphs>321</Paragraphs>
  <Slides>24</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vt:lpstr>
      <vt:lpstr>SimSun</vt:lpstr>
      <vt:lpstr>Wingdings</vt:lpstr>
      <vt:lpstr>Times New Roman</vt:lpstr>
      <vt:lpstr>Palatino Linotype</vt:lpstr>
      <vt:lpstr>Rockwell</vt:lpstr>
      <vt:lpstr>Calibri Light</vt:lpstr>
      <vt:lpstr>Microsoft YaHei</vt:lpstr>
      <vt:lpstr>Arial Unicode MS</vt:lpstr>
      <vt:lpstr>Calibri</vt:lpstr>
      <vt:lpstr>Arial Black</vt:lpstr>
      <vt:lpstr>Тема Office</vt:lpstr>
      <vt:lpstr>СЕРТИФІКАЦІЯ ТА ОЦІНКА ВІДПОВІДНОСТІ  </vt:lpstr>
      <vt:lpstr>1. Загальні відомості про сертифікацію та оцінку відповідності </vt:lpstr>
      <vt:lpstr>	Сертифікація – підтвердження відповідності третьою стороною, яке стосується продукції, процесів, послуг, систем або персоналу (ЗУ «Про технічні регламенти та оцінку відповідності» зі змінами та доповненнями). </vt:lpstr>
      <vt:lpstr>Метою добровільної сертифікації є:  •	запобігання реалізації продукції, небезпечної для життя, здоров’я та майна громадян і навколишнього природного середовища;  •	сприяння споживачеві в компетентному виборі продукції;  •	створення умов для участі суб’єктів підприємницької діяльності в міжнародному економічному, науково-технічному співробітництві та міжнародній торгівлі.</vt:lpstr>
      <vt:lpstr>	Залежно від об’єктів сертифікації виділяють сертифікацію продукції; сертифікацію робіт та послуг; сертифікацію систем забезпечення якості підприємства. </vt:lpstr>
      <vt:lpstr>PowerPoint 演示文稿</vt:lpstr>
      <vt:lpstr>PowerPoint 演示文稿</vt:lpstr>
      <vt:lpstr>2. Процедура оцінки відповідності з використанням модулів </vt:lpstr>
      <vt:lpstr>PowerPoint 演示文稿</vt:lpstr>
      <vt:lpstr>PowerPoint 演示文稿</vt:lpstr>
      <vt:lpstr>Рис. 7.1. Принципи застосування модулів оцінки відповідності</vt:lpstr>
      <vt:lpstr>Підтвердження відповідності – видача документа про відповідність, яка ґрунтується на прийнятому після критичного огляду рішенні про те, що виконання заданих вимог було доведене. Документ про відповідність – декларація (в тому числі декларація про відповідність), звіт, висновок, свідоцтво, сертифікат (у тому числі сертифікат відповідності) або будь-який інший документ, що підтверджує виконання заданих вимог, які стосуються об’єкта оцінки відповідності. Сертифікат відповідності – документ, що виданий для підтвердження того, що продукція, система якості, система управління якістю, система управління довкіллям, персонал відповідає встановленим вимогам конкретного стандарту чи іншого нормативного документу, визначеного чинним законодавством. Форма сертифікатів відповідності встановлюється в кожній з Систем сертифікації продукції, відповідно до нормативних документів, які регламентують діяльність цієї Системи сертифікації. Сертифікат відповідності може видаватися на партію продукції (зазначену в інвойсі, складської довідці) або на продукцію, що випускається серійно.  Для отримання сертифікату відповідності на продукцію заявник (виробник, імпортер) повинен зібрати необхідні документи, зразки продукції (при необхідності) і звернутися у відповідний уповноважений орган з сертифікації.  </vt:lpstr>
      <vt:lpstr>PowerPoint 演示文稿</vt:lpstr>
      <vt:lpstr>PowerPoint 演示文稿</vt:lpstr>
      <vt:lpstr>  3. Функційний підхід до  оцінювання відповідності  </vt:lpstr>
      <vt:lpstr>PowerPoint 演示文稿</vt:lpstr>
      <vt:lpstr>  Вибирання охоплює планування та підготовлення дій для збирання чи подавання всієї інформації, і вхід, потрібний для переходу до наступної функції визначення. </vt:lpstr>
      <vt:lpstr>PowerPoint 演示文稿</vt:lpstr>
      <vt:lpstr>Дії щодо визначання включають: випробування – визначення однієї чи кількох характеристик об’єкта (матеріалів, продукції чи процесів) для оцінювання відповідності згідно з певною процедурою; інспектування – перевіряння проектної документації на продукцію, процесу установлення чи монтування й визначення їхньої відповідності встановленим вимогам або на основі професійного оцінювання, – загальним вимогам. Інспектування процесу може охоплювати перевіряння персоналу, устаткування, технології та методології; аудит – систематичний, незалежний і задокументований процес отримування даних, констатування фактів чи іншої відповідної інформації та їх об’єктивного оцінювання, щоб встановити ступінь виконання встановлених вимог; рівноправне оцінювання – оцінювання органу на відповідність установленим вимогам, яке провадять представники інших органів, що належать, або є кандидатами на належність до суб’єктів угоди.</vt:lpstr>
      <vt:lpstr>Критичний огляд – підтвердження придатності, адекватності й ефективності вибирання та визначення, а також їхньої результативності з урахуванням виконання встановлених вимог об’єктом оцінювання відповідності. Критичний огляд є завершальною стадією порівняння перед прийняттям важливого рішення про те, чи в повному обсязі доведено виконання встановлених вимог об’єктом оцінювання відповідності. Якщо так, то результатом підтвердження відповідності є «заява про відповідність», яку швидко доводять до всіх потенційних користувачів.  «Заява про відповідність» – це загальновживаний вираз, який охоплює всі засоби повідомлення про те, що виконання встановлених вимог було доведено. Дії щодо підтвердження відповідності розрізняють за допомогою наступних термінів: декларація – підтвердження відповідності першою стороною; сертифікація – підтвердження відповідності третьою стороною, яке стосується продукції, процесів, систем чи персоналу; акредитація – підтвердження відповідності третьою стороною, що стосується органу оцінювання відповідності, яке слугує офіційним доказом його компетентності для виконання конкретних завдань щодо оцінювання відповідності. Якщо виконання встановлених вимог не було доведено, то у звіті подають висновок про невідповідність. </vt:lpstr>
      <vt:lpstr>    Нагляд – систематичне спостерігання за діями щодо оцінювання відповідності як основи для підтримання правомірності заяви про відповідність. </vt:lpstr>
      <vt:lpstr>ДЯКУЮ ЗА УВАГУ!</vt:lpstr>
      <vt:lpstr>Теми доповідей:</vt:lpstr>
      <vt:lpstr>Питання для обговорення: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User</cp:lastModifiedBy>
  <cp:revision>9</cp:revision>
  <dcterms:created xsi:type="dcterms:W3CDTF">2022-10-31T13:29:00Z</dcterms:created>
  <dcterms:modified xsi:type="dcterms:W3CDTF">2023-11-21T20:50:23Z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A79D8016DADA4335BD7E475562E4F235_12</vt:lpwstr>
  </property>
  <property fmtid="{D5CDD505-2E9C-101B-9397-08002B2CF9AE}" pid="3" name="KSOProductBuildVer">
    <vt:lpwstr>1049-12.2.0.13306</vt:lpwstr>
  </property>
</Properties>
</file>