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66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C74C-661D-499E-A9B1-86CE3929EE6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A6B4D177-8D21-4F1D-B295-7C1D952F019C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231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C74C-661D-499E-A9B1-86CE3929EE6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4D177-8D21-4F1D-B295-7C1D952F0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538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C74C-661D-499E-A9B1-86CE3929EE6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4D177-8D21-4F1D-B295-7C1D952F0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241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C74C-661D-499E-A9B1-86CE3929EE6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4D177-8D21-4F1D-B295-7C1D952F019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511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C74C-661D-499E-A9B1-86CE3929EE6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4D177-8D21-4F1D-B295-7C1D952F0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761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C74C-661D-499E-A9B1-86CE3929EE6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4D177-8D21-4F1D-B295-7C1D952F019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995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C74C-661D-499E-A9B1-86CE3929EE6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4D177-8D21-4F1D-B295-7C1D952F0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571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C74C-661D-499E-A9B1-86CE3929EE6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4D177-8D21-4F1D-B295-7C1D952F019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34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C74C-661D-499E-A9B1-86CE3929EE6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4D177-8D21-4F1D-B295-7C1D952F0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140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C74C-661D-499E-A9B1-86CE3929EE6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4D177-8D21-4F1D-B295-7C1D952F0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222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4C74C-661D-499E-A9B1-86CE3929EE6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4D177-8D21-4F1D-B295-7C1D952F01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26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8F4C74C-661D-499E-A9B1-86CE3929EE6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4D177-8D21-4F1D-B295-7C1D952F019C}" type="slidenum">
              <a:rPr lang="ru-RU" smtClean="0"/>
              <a:t>‹#›</a:t>
            </a:fld>
            <a:endParaRPr lang="ru-RU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58924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LnWec7dg75g" TargetMode="External"/><Relationship Id="rId1" Type="http://schemas.openxmlformats.org/officeDocument/2006/relationships/video" Target="https://www.youtube.com/embed/jRAr-mDJRv0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bes.ua/war-in-ukraine/yak-ukraina-perevinayshla-diplomatiyu-rozpovidae-ministr-zakordonnikh-sprav-dmitro-kuleba-21082023-15523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Gk5hdLkmTTM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E4ia3hw4LOE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dep4_TZAr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42302" y="3409746"/>
            <a:ext cx="6416688" cy="2268559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7. PR -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іміджування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05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5649" y="3166711"/>
            <a:ext cx="57944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виділити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брендінгових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державами: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авторитету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пропагандистські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маніпулювання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свідомістю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 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іноземних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вчених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туристські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452" y="308009"/>
            <a:ext cx="738664" cy="6771373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2.Поняття державного бренду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154" y="67378"/>
            <a:ext cx="10250905" cy="30993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859" y="3272591"/>
            <a:ext cx="4287752" cy="322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3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8404" y="154003"/>
            <a:ext cx="102220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структуру бренду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входять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бренд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певного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товару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згадці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думку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спадають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Mercedes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BMW ;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Італію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Ferrari 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Кореї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LG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Samsung;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США 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McDonald's );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певні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обставини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згадці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 США 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Apollo 9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перша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Місяці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певні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Танзанія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гора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Кіліманджаро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Намібія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пустелі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Сейшели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пляжі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творіння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Єгипет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піраміди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брендингу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них, 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етнічні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стереотипи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Так,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експлуатує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брендінгу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Англія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про консерватизм, США - про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практичність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452" y="308009"/>
            <a:ext cx="738664" cy="6771373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2.Поняття державного бренду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jRAr-mDJRv0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09912" y="3570323"/>
            <a:ext cx="5380522" cy="3167361"/>
          </a:xfrm>
          <a:prstGeom prst="rect">
            <a:avLst/>
          </a:prstGeom>
        </p:spPr>
      </p:pic>
      <p:pic>
        <p:nvPicPr>
          <p:cNvPr id="6" name="LnWec7dg75g"/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1135781" y="3570323"/>
            <a:ext cx="4654843" cy="316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96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4921" y="0"/>
            <a:ext cx="589707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0277" y="86628"/>
            <a:ext cx="5168767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«2022 року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безперечно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зміцнила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 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– такими словами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починається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Звіт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2022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Brand Ukraine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Міністерства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закордонних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справ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такого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звіту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наводять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чимало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стала другою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країною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рівнем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поінформованості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79%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бачили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чули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читали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Цікавість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інтенсивність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запитів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–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зросла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 порядок, 71% людей 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підтримували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54%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всьому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почали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краще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ставитися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Очевидно,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тригер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безпричинне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вторгнення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героїчний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опір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метасюжетом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2022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за такого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впізнаваності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бренду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грошова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драматично впала на 22%?</a:t>
            </a:r>
          </a:p>
          <a:p>
            <a:pPr algn="just"/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Вимірювання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вартості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специфічна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справа, де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інакше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дисконтуються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(ВВП). Тому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спрогнозувати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п’єдесталу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наступному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Рейтингу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брендів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складно: США; Китай;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Британія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Японія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позмагаються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третє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ВВП за 2022‐й впав на 29,1%, і той факт,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бренду впала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суттєво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говорить про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всередині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«брендового калькулятора». Для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ВВП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офіційними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даними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впав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минулоріч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2,1%, а бренд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втратив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13%.</a:t>
            </a:r>
          </a:p>
          <a:p>
            <a:pPr algn="just"/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компанії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рахують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брендів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розкривають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деталей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методології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розрахунків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Forbes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попросив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компанію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Saturday Team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сконструювати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інтегральну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методологію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оцінки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брендів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361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6604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046" y="0"/>
            <a:ext cx="5925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63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279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163" y="0"/>
            <a:ext cx="6202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82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6905" y="154004"/>
            <a:ext cx="56692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бренда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 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позиціонування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товару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 умах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споживача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Отже,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позиціонування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Бренд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породження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служить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ідентифікації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диференціації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 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державного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брендіга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вибудовування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управління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репутацією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бренду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відображати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там народу;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відправляти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якесь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чомусь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переконувати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814" y="154004"/>
            <a:ext cx="5043637" cy="65355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820" y="4429124"/>
            <a:ext cx="5587365" cy="226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70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97565" y="471638"/>
            <a:ext cx="43217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Виділяють два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державного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брендінгу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 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бренду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подоланню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патріотизму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 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закріплювати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успіхи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вибудовувати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асоціативний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ряд практично будь-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брендингу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тісно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взаємопов'язані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сильного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440" y="-100966"/>
            <a:ext cx="7012004" cy="695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1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8778" y="0"/>
            <a:ext cx="1025090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брендів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бренди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бренди-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діячі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вчені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полководці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бренди-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одяг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промислів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бренди-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триколор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кремлівська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зірка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двоголовий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орел).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враховується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ряд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туристами;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привабливість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точки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зору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архітектури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привабливість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валютні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брендингу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природу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архітектуру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колорит,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кухню,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свята,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артистів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музикантів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письменників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вчених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діячів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78" y="1440931"/>
            <a:ext cx="3676851" cy="21589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629" y="1440931"/>
            <a:ext cx="3527657" cy="21589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285" y="1440930"/>
            <a:ext cx="3046397" cy="215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66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0909" y="259882"/>
            <a:ext cx="98562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Ключовими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є: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відрізняють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стереотипи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усталені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аксіоматичні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"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душевний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образ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атрибути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бренду: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загальноприйняті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логотип і слоган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будується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маркетингових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держав.</a:t>
            </a:r>
          </a:p>
        </p:txBody>
      </p:sp>
      <p:pic>
        <p:nvPicPr>
          <p:cNvPr id="4" name="Gk5hdLkmTTM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60909" y="3306870"/>
            <a:ext cx="10010273" cy="355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07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0909" y="259882"/>
            <a:ext cx="448537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2015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проводилось у шести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ЄС12 .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асоціюється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невеликих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відсотках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чотирьох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нижче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конотації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переплітаються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залишаються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криза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Чорнобильська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катастрофа,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нестабільність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насильство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прислуга,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мігранти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корупція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вбивства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анархія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Волинська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голод,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комунізм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страх, геноцид,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криза,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падіння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літака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Малайзійських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авіаліній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анексія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вважати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той факт,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попри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агресивну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пропаганду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фашизмом практично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920" y="365759"/>
            <a:ext cx="5969307" cy="546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86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6295" y="2242686"/>
            <a:ext cx="71419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Поняття «імідж держави» та «імідж країни».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Поняття державного бренду.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Програми державного інформаційного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брендингу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країн світу.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Формування іміджу країну у світовій громадській думці.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19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7054" y="544322"/>
            <a:ext cx="7958331" cy="1077229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 державного інформаційного </a:t>
            </a:r>
            <a:r>
              <a:rPr lang="uk-UA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брендингу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країн світу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58779" y="1621551"/>
            <a:ext cx="615054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Брендинг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шляхом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продуктом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керованого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осмислення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продуктом штучно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Штучність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брендингу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просуванням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замовника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кваліфікованої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розробників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чітко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сформульоване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бренда,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цілісні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потужні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стільки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рівновагомі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пропонує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Анхольт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скільки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пріоритетні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322" y="1489684"/>
            <a:ext cx="4905676" cy="497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2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162" y="317634"/>
            <a:ext cx="982739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Бренд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першої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Прикладом тому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Ірак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Саддам Хусейн,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принципово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ставлення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Іраку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до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екстремального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тоталітаризму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«золотого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мільярда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стали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сприймати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Ірак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форпост нового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агресивного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порядку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арабському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приходу до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лідера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екстремістської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Баас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Маловідома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держава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пустелі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яка у 1960 - х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сприймалася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та,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успадкувала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Персії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перетворилась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середині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1990 - х 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гігантську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войовничу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машину з великими запасами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нафти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лідером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прагнув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зруйнувати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однополярну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модель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панамериканізму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Саддам Хусейн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свою персону.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часом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Ірак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Саддам Хусейн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теорористична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загроза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одного порядку.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щоденною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головною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подією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ЗМІ, 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створював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Загальновідомі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чотириденні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терористичних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діалогу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США і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провідними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країнами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Західної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Європи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Саддама Хусейна та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Іраку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кінця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ХХ 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ХХІ ст.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576" y="3389996"/>
            <a:ext cx="3669432" cy="32225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008" y="3389995"/>
            <a:ext cx="3314700" cy="32225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708" y="3389994"/>
            <a:ext cx="2989848" cy="322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2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9903" y="3407344"/>
            <a:ext cx="1034715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найстаріших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королівських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Монархія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тут є не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стільки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формою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правління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скільки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способом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ментальності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Королева є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символом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Жодна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поза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присутністю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королеви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Величність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супроводить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британців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усе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лікуються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королівських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госпіталях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судяться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королівських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судах,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користуються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королівською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поштою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дивляться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постановки в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королівських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театрах,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пересуваються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залізницею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Величності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Весь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захватом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стежить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подіями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Віндзорському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державному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сімействі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англієць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відчуває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гордість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повагу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королівського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дому,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брендовою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взірцем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традиційності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стабільності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спадкоємності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бренда 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означеному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зауважити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неможливість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позиціонування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лідера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За умов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нагоди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повинна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розглядатись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надійність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президента. А для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мешканців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до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«Перша персона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додаватися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довіри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таких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поліція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СБУ,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податкова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інспекція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відомства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903" y="93395"/>
            <a:ext cx="3955983" cy="32369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886" y="93395"/>
            <a:ext cx="6275672" cy="323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6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1777" y="0"/>
            <a:ext cx="642967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Бренд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взірець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надійності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рольового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статусу в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міжнародному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партнерстві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держава).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Швейцарія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позиціонує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себе як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найстабільніша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важливому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перехресті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торгівельних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шляхів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є центром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бізнесу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Бренд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Швейцарії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надійність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банківської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стабільність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найконкурентніша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(за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показниками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Global Competitiveness Report (2008-2009).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Всесвітнім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щорічником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конкурентоспроможності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2008 р.,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Швейцарія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лідером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добробуту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10%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вищий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Європи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надійності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зв'язків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стабільності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Швейцарія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привабливою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офісів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Женеві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відділення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ООН, 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розмістився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офіс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Всесвітнього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поштового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союзу) 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неурядових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Швейцарії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200). 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Швейцарії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офіси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Лозанні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1915 р.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олімпійський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комітет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футбольна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FIFA,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хокейна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Цюриху,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футбольна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UEFA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Ніоні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Однією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усталених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швейцарської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надійності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банки.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Швейцарське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банківське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співтовариство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одним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визначальних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банківських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концернів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(13%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офшорного приватного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рації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презентувати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надійність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стабільність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будь-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той факт,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33-й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453" y="131393"/>
            <a:ext cx="4533499" cy="30991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453" y="3230587"/>
            <a:ext cx="4533499" cy="333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5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62298" y="105878"/>
            <a:ext cx="497626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інтелектуального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Так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позиціонує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себе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Бразилія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експортер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елітних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сортів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кави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Починаючи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прибутки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експорту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кавових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зерен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становлять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75% ВВП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Бразилії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35%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ринку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кави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належить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бразильським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виробникам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Влучний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 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підстава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того,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найприбутковий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корпорації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Nestle, Kraft Foods,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Tchibo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віддали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бразильським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сортам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кави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вироблення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2008 р.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Бразилія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посідає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14 - те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стало результатом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брендингу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Італія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яскравим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прикладом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брендів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виробників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За результатами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опитування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«Рейтинг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брендів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Anholt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Nation Brands Index - NBI),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проводиться в межах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GMI Poll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GMI (Global Market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Insite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Inc.),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Італія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посідає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4-те, 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- 8-ме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рейтингу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вартості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брендів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Італія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позиціонують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себе як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розкішних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парфумів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люксових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торгівельних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марок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найдавнішими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традиціями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665" y="0"/>
            <a:ext cx="5126506" cy="22908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665" y="2290813"/>
            <a:ext cx="5126506" cy="456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2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3562" y="548640"/>
            <a:ext cx="44276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Nielsen, 60%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споживачів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вважають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дизайнерські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бренди є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показниками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статусу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очевидним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Італію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сприймають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виробників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високоякісних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дизайнерських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речей 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Європі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Вони не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осередками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такого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символічного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капіталу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здорожчує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настільки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перевищує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ВВП (за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Global Market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Insite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теоретично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можливим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додатково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брендом,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позиціонування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себе з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Конкурентоспроможними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галузями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господарство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ВПК (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виробництво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літаків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 «Руслан»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танків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Для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величезні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держава не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надати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455" y="0"/>
            <a:ext cx="5832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4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8779" y="2077837"/>
            <a:ext cx="612166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Бренд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перспективність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ВПК.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Позиціонувати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себе флагманами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розробок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прагнуть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США 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Японія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позиціонують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себе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так.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зауважити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брендингу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США є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малоефективною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початку ХХІ ст.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Доказом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тому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асоціативний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ряд, через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США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сприймається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масовій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Голлівуд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Лас_Вегас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ковбої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біг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мак. США як бренд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успіху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високотехнологічних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еталон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зацікавлених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колах, де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Штати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асоціюються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Силіконовою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Долиною, Пентагоном і НАСА.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Корпорація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RAND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опублікувала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масштабне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«Глобальна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технологічна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2020» (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Global Technology Revolution 2020),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висновками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потенціалом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практиці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володіють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США (5.03 бала)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набагато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випереджають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суперників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На другому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Японія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(3,08 бала),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третьому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(2,12).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Країною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вливань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сферу науки є США - 37%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загальносвітових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витрат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446" y="2146434"/>
            <a:ext cx="5011554" cy="47115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779" y="45461"/>
            <a:ext cx="3682966" cy="20254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441" y="45461"/>
            <a:ext cx="3625415" cy="20227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2551" y="45461"/>
            <a:ext cx="3333149" cy="202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7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8392" y="0"/>
            <a:ext cx="612166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Інтернет_видання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Brandchannel.com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чергове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високотехнологічні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бренди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Google, Apple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YouTube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найвпливовішими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торговими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брендами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Вони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усьому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створила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США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своїми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агресивними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технологіями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 2007 р. на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орбітальної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ударної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комісія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Конгресу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США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виділила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рекордну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суму 100 млн дол. Система буде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спроможна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досягати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будь 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точці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Початок 2009 р.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характеризується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амбіціозною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концепцією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Пентагону 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Бойові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США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Японія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презентує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себе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країною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нанотехнологій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бореться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рейтингах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найвпливовіших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Весь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якість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японських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систем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зв'язку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Швидкими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темпами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розвивається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невиробничий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сектор, особливо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науки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займає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Японії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Витрати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становлять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3% ВНП,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розвинутих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розбудови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показники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новітніх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розробок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вагомими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За рейтингом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продуктивності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40 -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233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такими є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організацією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клуб»: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науково_дослідницькі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фінансуються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замалий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знаходять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втілення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реальній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економіці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не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приносять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прибутків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86" y="107783"/>
            <a:ext cx="4097706" cy="40599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86" y="4538829"/>
            <a:ext cx="4097706" cy="220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1777" y="0"/>
            <a:ext cx="607354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Бренд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туризму.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Австрія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Туреччина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Єгипет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Таїланд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позиціонують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себе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брендами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культурною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спадщиною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екзотичною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природою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високим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сервісом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пострадянському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привабливості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вказаних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посідають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далеко не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рейтингові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Всесвітньої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UNWTO),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Всесвітньої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авіації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ICAO)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ЮНЕСКО,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Таїланд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зайняв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43 -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привабливістю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Єгипет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- 58-ме.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найулюбленішою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відпочинку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Туреччина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рекордсменом 2006 р. став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Таїланд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свідчить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усвідомлення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європейської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пострадянської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масової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Втім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Єгипет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Таїланд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Туреччина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бренди,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позиціонують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себе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комфортного туризму,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поєднує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комфорт,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сервіс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спадщину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екзотичність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розбудувати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погляду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привабливості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намагається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Але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нерозвиненість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інфраструктури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сервісу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серйозною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перешкодою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мети.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318" y="105126"/>
            <a:ext cx="5136682" cy="645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8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4657" y="231006"/>
            <a:ext cx="9962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країну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світовій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громадській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думці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45731" y="1722921"/>
            <a:ext cx="49762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сильно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підсилюють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При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беруть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опосередковано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дипломатичних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представництв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зовнішньополітичних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межами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кордоном,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правозахисні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рухи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туризм, 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657" y="1825942"/>
            <a:ext cx="4841507" cy="430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9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5355" y="805817"/>
            <a:ext cx="7950984" cy="1081705"/>
          </a:xfrm>
        </p:spPr>
        <p:txBody>
          <a:bodyPr/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 «імідж держави» та «імідж країни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5406" y="2052116"/>
            <a:ext cx="5351928" cy="399782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Бурхливі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другої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ХХ — початку ХХІ ст.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людства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швидкі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темпи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всебічної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глобалізації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спричинили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розмиття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кордонів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посилення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міждержавної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конкуренції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інформаційно-комунікативних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боку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держав. За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умов феномен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Нікколо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Макіавеллі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маска»,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набуває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нового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сенсу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стратегічним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ресурсом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справді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важко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відшукати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державу,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цікавилася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цілеспрямована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привабливого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зовнішньополітичних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спільнотою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кроків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арені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дедалі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перетворюються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Миттєве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новин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означає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збирати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розповсюджувати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швидше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тримати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керівництво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курсі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своєчасні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стосовно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реагування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77364" y="2148155"/>
            <a:ext cx="4459065" cy="41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791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7280" y="539015"/>
            <a:ext cx="462975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масової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позитивного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масової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великий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думок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представляється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масової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формується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включаючи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суттєво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вплинути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кордоном, 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позитивного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масової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привертанню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туризму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престижу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арені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серйозно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пошкодити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репутацію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наслідки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851" y="1239202"/>
            <a:ext cx="5296701" cy="408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3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032" y="2658865"/>
            <a:ext cx="3479651" cy="190324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Верховна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Рада?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E4ia3hw4LOE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34683" y="1282451"/>
            <a:ext cx="6540248" cy="429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9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6905" y="77002"/>
            <a:ext cx="101161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слідкували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іміджем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ЗМІ,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підтримували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реагували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вчасно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компанії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дипломатія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ЗМІ.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простору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показують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арені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зараз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державами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міждержавними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(шляхом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але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недержавними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суб'єктами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такими як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курортні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релігійні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увага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приділяється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можливостям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зміну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певних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політиці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прагнуть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зайняти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арені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зберегти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впливове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становище.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змінюється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обережна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включаючи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як на локальному, так і на глобальному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дискурсу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одним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найпоширеніших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гібридних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воєн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тиску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геополітичних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суперників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сусідні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партнерів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030" y="4047319"/>
            <a:ext cx="5217895" cy="2699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050" y="4047319"/>
            <a:ext cx="4650007" cy="269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5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89043" y="77002"/>
            <a:ext cx="5034013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тиску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включаючи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недержавних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дискурсу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глобальному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метою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підриву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нового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світопорядку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розмаїття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ідентичностей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кордонів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призводять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Завдяки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зменшенню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проникності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кордонів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простору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зміщується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недержавних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акторів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чітких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меж, 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умови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кризи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контролюються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комунікаторами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першими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отримують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інтерпретують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обмежуються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системою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державною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209" y="192505"/>
            <a:ext cx="5012206" cy="19058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24" y="2013284"/>
            <a:ext cx="4294572" cy="23180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209" y="4067827"/>
            <a:ext cx="5012206" cy="247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1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9903" y="0"/>
            <a:ext cx="6044665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Збільшується роль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міст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"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 в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відносинах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система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обмежується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межами.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Упродовж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півстоліття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мережі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континентах,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спостерігаються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певні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впливають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на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і на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посилюються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набирають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обертів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них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виділити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Ескалація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акторів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міждержавних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підкреслює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необхідність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подолання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словами,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нагальні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бідністю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нерівністю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безпеці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спільними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зусиллями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співпрацею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● 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постінформаційному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зростаючим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міжкультурним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обміном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знайти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баланс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ідентичності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покоління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нового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світогляду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враховував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динамічні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 одного боку,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поважати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культуру, а з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бути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 і бути готовим до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взаєморозуміння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Демократизація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лібералізація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розширює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кожного.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означає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свободу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вибору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мобільність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кожної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право на свободу слова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вираження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поглядів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сферах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568" y="131395"/>
            <a:ext cx="4206240" cy="21497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3229" y="2157369"/>
            <a:ext cx="3798771" cy="24255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568" y="4356597"/>
            <a:ext cx="4206240" cy="238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6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9346" y="3333122"/>
            <a:ext cx="57232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Найвпливовіші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використовуючи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поєднують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включаючи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передачу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особливо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епоху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глобалізації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втрачають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централізованої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масової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нав'язування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певної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універсальних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цивілізаційних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догм.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87" y="187693"/>
            <a:ext cx="6469179" cy="2699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821" y="187693"/>
            <a:ext cx="4650007" cy="667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7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06905" y="154004"/>
            <a:ext cx="5669280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працях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американський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геополітик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Гантінгтон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відзначає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настання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нової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епохи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відносинах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де система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стає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багатополюсною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поліцивілізаційною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Хоча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національні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залишаються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ключовими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акторами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світовій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арені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глобальна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стає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справою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цивілізацій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С.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Гантінгтон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зазначає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зсув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балансі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цивілізаціями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проявляється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зменшенні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глобального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Західної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цивілізації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 метою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ключові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гравці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маніпулюють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фактами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приховують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насилля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Гантінгтон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стверджує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холодної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найсуттєвіші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розбіжності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людьми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виявляються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культурними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не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логічними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політичними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економічними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новому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світовому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порядку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самі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межі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цивілізаціями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стають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кордонами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конфліктів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світовій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політиці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факторами,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розмивають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межі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є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інформаційні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глобальний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інформаційний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простір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якими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володіють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провідні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актори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Для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особливо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небезпечною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постійне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знаходження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межі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геополітичного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протистояння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західним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східним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світом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Гантінгтон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описує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своїй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книзі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Зіткнення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цивілізацій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простягається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політичну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культурну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територію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814" y="154004"/>
            <a:ext cx="5043637" cy="653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4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07267" y="28876"/>
            <a:ext cx="605429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Згідно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теорією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комунікаційними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структурами, "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інвесторів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розмивають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межами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кордонів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зазначити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всередині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обов'язково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збігається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кордонами,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меншим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США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Китай). В основу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покладено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ідею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те,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геополітичні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впізнаваності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Геополітичні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визначаються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державами.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Геополітика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статус і роль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політиці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політиці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сприятливого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боку,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країнах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95" y="307909"/>
            <a:ext cx="4988944" cy="2512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95" y="3028097"/>
            <a:ext cx="4988944" cy="350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8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8029" y="519764"/>
            <a:ext cx="1023165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політиці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залежить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доступу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масової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мережі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прискорюють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порівнянні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минулим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Геополітичні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чинники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великий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Нажаль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держава не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контролює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робить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ареною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ставить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загрозу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цілісність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глобалізаційні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знищують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спричиняють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розриву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державами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порядку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зокрема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зброї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собою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урядові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акторами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медіа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недержавні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Конструкція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склалася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здається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відображенням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симуляції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багатополярного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тенденції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збільшується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геополітичне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кризу.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змінювати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у позитивному, так і в негативному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особливо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нестабільна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Радикальні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оточенні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прискорений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ритм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потік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ставлять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 органами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реформування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тривалий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супроводжується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певними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проблемами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48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3006" y="117693"/>
            <a:ext cx="649705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координуючу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позитивного образу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покладено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МЗС.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паблік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рилейшнз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полегшує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координаційних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міру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чимраз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Комп’ютерні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мережі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безперервного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МЗС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закладами,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закордонних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справ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Отже,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альтернатива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доповнення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Посилення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знайшло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брендинг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характеристики,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обсяг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ВВП,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політологами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тобто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рівень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довіри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заохочує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суб’єктів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думку про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ЗМІ,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найрізноманітніших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обстановки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вулиці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Часто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асоціюється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людей,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діячів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спорту.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3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34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39529" y="3185962"/>
            <a:ext cx="102605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стверджують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провідні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уявний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певної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формується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закордонної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комунікативної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суб’єктів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всередині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і за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межами.</a:t>
            </a:r>
          </a:p>
          <a:p>
            <a:pPr algn="just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підкреслити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психічний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відображення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дійсності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цілеспрямоване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змодельоване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спеціалістами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відображення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дійсності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віртуальний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чотири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базові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котрі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розглядати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По-перше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певний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попередньо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опрацьовують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мінімізації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максимізації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якостей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По-друге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сама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модель,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накладена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По-третє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неминучі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викривлення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вносяться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каналами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передусім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ЗМІ)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тиражування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по-четверте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певного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суб’єкта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котрий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конструює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своїй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свідомості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підсумковий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цілісний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нав’язується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з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урахуванням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власних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конструюється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цілеспрямовано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всередині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Цілком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очевидно,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потребує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позитивного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сприятиме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соціально-економічному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політичному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розширенню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зв’язків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світом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29" y="0"/>
            <a:ext cx="10260530" cy="318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0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91594" y="4851649"/>
            <a:ext cx="5459463" cy="1900473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Найважливішою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характерною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рисою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підкреслюють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є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функціональність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Інакше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кажучи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є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са-моціллю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Покращуючи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насамперед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намагаємося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досягнути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Отже, 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наповнення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По-перше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зміцнення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солідарності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запобігання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соціально-класовим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конфліктам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владному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класу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обраний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шлях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залишитися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Сприятливий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внутрішньополітичний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настрій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виокремити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інтеграція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всебічної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глобалізації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ізоляція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арені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негативне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спільнотою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призвести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гуманітарної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соціальноекономічної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катастрофи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(КНДР,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Ірак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Хусейна 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гарантування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воєнного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ззовні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спільнотою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владної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еліти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ресурсу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опозицією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бізнесу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приваблення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іноземних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туристичної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сфери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стосунках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062" y="6458"/>
            <a:ext cx="4629734" cy="37955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062" y="3801978"/>
            <a:ext cx="4629734" cy="295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400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1028" y="0"/>
            <a:ext cx="5486399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питанням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погляду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практики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співіснування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Звичайно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ідеальним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співіснування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таких як «свобода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«мир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«свобода слова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совісті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суверенітет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ґрунтуються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США.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Однак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досягнути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ідеального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мусульманського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Сходу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частіше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віддають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сильного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запоруки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Подекуди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всебічної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глобалізації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змусять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зосередити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першочергову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привабливого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привабливість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зумовлений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багатьох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ідеології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цілісний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образ,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ідентифікують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усієї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427" y="164832"/>
            <a:ext cx="4726005" cy="20297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7427" y="2194560"/>
            <a:ext cx="4726005" cy="23389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427" y="4533499"/>
            <a:ext cx="4726005" cy="221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54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7656" y="86627"/>
            <a:ext cx="102220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Отже, 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явище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багатокомпонентне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складне за структурою.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політології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соціології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іміджелогії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змогу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виокремити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складові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суб’єктивні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лідера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еліти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опозиційних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збройних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сил,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дипломатів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об’єктивні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режиму,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демократії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соціально-економічного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законодавчих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судово-виконавчих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релігійних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стосунків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зовнішньополітичних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акцій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культурно-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комунікативні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модель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канали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трансляції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тиражування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реципієнти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dep4_TZAr0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83907" y="2976011"/>
            <a:ext cx="10000649" cy="388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61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7656" y="86627"/>
            <a:ext cx="102220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Бренд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специфічний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знаковий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символ,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відображають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кращі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характеристики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сприятливого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Як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брендинг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націлений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позитивного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досягається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маркетинговими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не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дипломатичними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прийомами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Сутність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сукупності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вічних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цінностей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відображають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своєрідність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неповторні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оригінальні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широко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визнання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характеристики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Бренд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формується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вираженого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позитивного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іміджу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лежать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унікальні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дискусійно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Служило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категорією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90-і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стало активно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застосовуватися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до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державам,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давши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цілому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напрямку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маркетингу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брендингу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ідея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державного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брендінгу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полягає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тому,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подібно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брендам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комерційним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бренди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політиці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базуються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довірі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задоволеності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клієнтів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157" y="4056945"/>
            <a:ext cx="4369870" cy="27548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452" y="308009"/>
            <a:ext cx="738664" cy="6771373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2.Поняття державного бренду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027" y="4056946"/>
            <a:ext cx="3551722" cy="14390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4749" y="4056945"/>
            <a:ext cx="3067251" cy="27548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027" y="5496026"/>
            <a:ext cx="3551722" cy="131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902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дісон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582</TotalTime>
  <Words>4577</Words>
  <Application>Microsoft Office PowerPoint</Application>
  <PresentationFormat>Широкоэкранный</PresentationFormat>
  <Paragraphs>120</Paragraphs>
  <Slides>38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MS Shell Dlg 2</vt:lpstr>
      <vt:lpstr>Times New Roman</vt:lpstr>
      <vt:lpstr>Wingdings</vt:lpstr>
      <vt:lpstr>Wingdings 3</vt:lpstr>
      <vt:lpstr>Медісон</vt:lpstr>
      <vt:lpstr>Тема 7. PR - технології іміджування держави</vt:lpstr>
      <vt:lpstr>Презентация PowerPoint</vt:lpstr>
      <vt:lpstr>Поняття «імідж держави» та «імідж країни»</vt:lpstr>
      <vt:lpstr>Презентация PowerPoint</vt:lpstr>
      <vt:lpstr>Презентация PowerPoint</vt:lpstr>
      <vt:lpstr>Найважливішою характерною рисою іміджу держави, як підкреслюють більшість дослідників, є його функціональність. Інакше кажучи, створення певного іміджу держави не є са-моціллю. Покращуючи імідж країни, ми насамперед намагаємося досягнути за його допомогою певних цілей. Отже, у контексті внутрішнього наповнення імідж держави виконує такі функції. По-перше, це зміцнення і збереження солідарності в суспільстві й запобігання соціально-класовим конфліктам. Позитивний імідж держави допомагає владному класу зберігати обраний шлях розвитку суспільства і держави і залишитися при владі. Сприятливий внутрішньополітичний імідж формує позитивний настрій населення в період проведення активних соціальних змін. Серед зовнішніх функцій міжнародного іміджу слід виокремити такі: — активна інтеграція до світового політичного та економічного суспільства, адже в умовах всебічної глобалізації політична ізоляція держави на міжнародній арені через її негативне сприйняття світовою спільнотою може призвести до гуманітарної та соціальноекономічної катастрофи (КНДР, Ірак за часів Хусейна та ін.); — гарантування безпеки країни від політичного і воєнного тиску ззовні; — забезпечення підтримки світовою спільнотою владної еліти як ресурсу боротьби з опозицією; — підтримка національного бізнесу і приваблення іноземних інвестицій; — сприяння розвитку туристичної сфери; — підтримка та захист громадян у їх зовнішніх стосунках.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Програми державного інформаційного брендингу країн світу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Імідж України в світі: що може зробити Верховна Рада?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7. PR - технології іміджування держави</dc:title>
  <dc:creator>Учетная запись Майкрософт</dc:creator>
  <cp:lastModifiedBy>Учетная запись Майкрософт</cp:lastModifiedBy>
  <cp:revision>20</cp:revision>
  <dcterms:created xsi:type="dcterms:W3CDTF">2024-03-19T11:22:06Z</dcterms:created>
  <dcterms:modified xsi:type="dcterms:W3CDTF">2024-03-21T13:06:26Z</dcterms:modified>
</cp:coreProperties>
</file>