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7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EF0A0-3AAE-47AC-AEE9-28F8BA1C59CB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902481-9203-48EF-8F04-454E496850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1225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4FDA5-C8D8-4ED8-AE13-BE7D8F44B27F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D8218-1C3E-4D7A-94C3-3414F7CD6E87}" type="slidenum">
              <a:rPr lang="uk-UA" smtClean="0"/>
              <a:t>‹#›</a:t>
            </a:fld>
            <a:endParaRPr lang="uk-U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531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4FDA5-C8D8-4ED8-AE13-BE7D8F44B27F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D8218-1C3E-4D7A-94C3-3414F7CD6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6584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4FDA5-C8D8-4ED8-AE13-BE7D8F44B27F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D8218-1C3E-4D7A-94C3-3414F7CD6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005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4FDA5-C8D8-4ED8-AE13-BE7D8F44B27F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D8218-1C3E-4D7A-94C3-3414F7CD6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0211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4FDA5-C8D8-4ED8-AE13-BE7D8F44B27F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D8218-1C3E-4D7A-94C3-3414F7CD6E87}" type="slidenum">
              <a:rPr lang="uk-UA" smtClean="0"/>
              <a:t>‹#›</a:t>
            </a:fld>
            <a:endParaRPr lang="uk-U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139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4FDA5-C8D8-4ED8-AE13-BE7D8F44B27F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D8218-1C3E-4D7A-94C3-3414F7CD6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7455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4FDA5-C8D8-4ED8-AE13-BE7D8F44B27F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D8218-1C3E-4D7A-94C3-3414F7CD6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3324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4FDA5-C8D8-4ED8-AE13-BE7D8F44B27F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D8218-1C3E-4D7A-94C3-3414F7CD6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77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4FDA5-C8D8-4ED8-AE13-BE7D8F44B27F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D8218-1C3E-4D7A-94C3-3414F7CD6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3243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7F4FDA5-C8D8-4ED8-AE13-BE7D8F44B27F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6D8218-1C3E-4D7A-94C3-3414F7CD6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6608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4FDA5-C8D8-4ED8-AE13-BE7D8F44B27F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D8218-1C3E-4D7A-94C3-3414F7CD6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1257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7F4FDA5-C8D8-4ED8-AE13-BE7D8F44B27F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B6D8218-1C3E-4D7A-94C3-3414F7CD6E87}" type="slidenum">
              <a:rPr lang="uk-UA" smtClean="0"/>
              <a:t>‹#›</a:t>
            </a:fld>
            <a:endParaRPr lang="uk-UA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556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6800" y="1962110"/>
            <a:ext cx="10058400" cy="2378884"/>
          </a:xfrm>
        </p:spPr>
        <p:txBody>
          <a:bodyPr>
            <a:normAutofit fontScale="90000"/>
          </a:bodyPr>
          <a:lstStyle/>
          <a:p>
            <a:pPr algn="ctr" fontAlgn="auto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3.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Громадськість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думка 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77053" y="4445996"/>
            <a:ext cx="10058400" cy="11430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Роль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громадськості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PR-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комунікаціях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громадської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думки та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громадської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думки (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соціологічні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опитування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фокус-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контент-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моніторингу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суспільних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настроїв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245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2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384" y="135327"/>
            <a:ext cx="600616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ГРОМАДСЬКІСТЬ</a:t>
            </a:r>
          </a:p>
          <a:p>
            <a:pPr algn="ctr"/>
            <a:endParaRPr lang="uk-UA" b="1" dirty="0" smtClean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Групування людей як 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відгук на певну ситуацію, проблему</a:t>
            </a:r>
          </a:p>
          <a:p>
            <a:pPr algn="just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Це 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аморфна</a:t>
            </a: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група, її склад може змінюватися</a:t>
            </a:r>
          </a:p>
          <a:p>
            <a:pPr algn="just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Індивіди знайомі або незнайомі, можуть регулярно зустрічатися або жити у різних країнах</a:t>
            </a:r>
          </a:p>
          <a:p>
            <a:pPr algn="just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Індивіди 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обов'язково включені в обговорення проблеми, шукають її вирішення</a:t>
            </a: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, тобто </a:t>
            </a:r>
            <a:r>
              <a:rPr lang="uk-UA" b="1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громадськість в цьому сенсі виникає разом з проблемою</a:t>
            </a: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, не має якоїсь організаційної форми, індивіди не мають якихось фіксованих ролей</a:t>
            </a:r>
          </a:p>
          <a:p>
            <a:pPr algn="just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Громадськість не відрізняється наявністю однієї думки, вона перебуває 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у стані дискусії</a:t>
            </a: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, що буває 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доходить до конфліктів</a:t>
            </a: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, але ж це не заважає дійти до раціонального 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колективного вирішення</a:t>
            </a:r>
          </a:p>
          <a:p>
            <a:pPr algn="just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Взаємодія індивідів всередині громадськості загострює їх 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самосвідомість, здатність до критичного мислення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551596" y="135327"/>
            <a:ext cx="550885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ГРУПА</a:t>
            </a:r>
          </a:p>
          <a:p>
            <a:pPr algn="ctr"/>
            <a:endParaRPr lang="uk-UA" b="1" dirty="0" smtClean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algn="just"/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У 30-ті </a:t>
            </a:r>
            <a:r>
              <a:rPr lang="uk-UA" b="1" dirty="0" err="1" smtClean="0">
                <a:solidFill>
                  <a:srgbClr val="002060"/>
                </a:solidFill>
                <a:latin typeface="Book Antiqua" panose="02040602050305030304" pitchFamily="18" charset="0"/>
              </a:rPr>
              <a:t>р.р</a:t>
            </a: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. ХХ ст. фокус уваги зміщується від вивчення мас до груп</a:t>
            </a:r>
          </a:p>
          <a:p>
            <a:pPr algn="just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Група – певна кількість людей, які взаємодіють між собою</a:t>
            </a:r>
          </a:p>
          <a:p>
            <a:pPr algn="just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Завжди розвивається</a:t>
            </a:r>
          </a:p>
          <a:p>
            <a:pPr algn="just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Має певний набір 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соціальних норм, що регулюють взаємодії</a:t>
            </a:r>
          </a:p>
          <a:p>
            <a:pPr algn="just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Має свою певну 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рольову структуру</a:t>
            </a:r>
          </a:p>
          <a:p>
            <a:pPr algn="just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Для груп характерні групові інтереси, групові потреби, групові норми, групові цінності, групова думка, групові цілі</a:t>
            </a:r>
            <a:endParaRPr lang="uk-UA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1595" y="3828646"/>
            <a:ext cx="5508859" cy="239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69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2130" y="169560"/>
            <a:ext cx="1217595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Оскільки ПР – це комунікації, що базуються на рівноправному діалозі, спрямованому на партнерські взаємовідносини з цільовою аудиторією, то 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саме стан «громадськості» найбільш сприятливий для ПР, а для налаштування </a:t>
            </a:r>
            <a:r>
              <a:rPr lang="uk-UA" b="1" dirty="0" err="1" smtClean="0">
                <a:solidFill>
                  <a:srgbClr val="FF0000"/>
                </a:solidFill>
                <a:latin typeface="Book Antiqua" panose="02040602050305030304" pitchFamily="18" charset="0"/>
              </a:rPr>
              <a:t>таргетованих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 взаємовідносин – взаємодія з соціальними групами</a:t>
            </a:r>
          </a:p>
          <a:p>
            <a:r>
              <a:rPr lang="uk-UA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Для досягнення необхідного результату 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обов'язково</a:t>
            </a:r>
            <a:r>
              <a:rPr lang="uk-UA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 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потрібно враховувати, в якому стані знаходиться об'єкт нашого впливу!!!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ЖАК СЕГЕЛА «ЯКІ У ВАС </a:t>
            </a:r>
            <a:r>
              <a:rPr lang="en-US" b="1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PUBLIC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,</a:t>
            </a:r>
            <a:r>
              <a:rPr lang="en-US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ТАКІ У ВАС І </a:t>
            </a:r>
            <a:r>
              <a:rPr lang="en-US" b="1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RELATIONS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»</a:t>
            </a:r>
          </a:p>
          <a:p>
            <a:endParaRPr lang="uk-UA" b="1" dirty="0" smtClean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endParaRPr lang="uk-UA" b="1" dirty="0" smtClean="0">
              <a:solidFill>
                <a:srgbClr val="7030A0"/>
              </a:solidFill>
              <a:latin typeface="Book Antiqua" panose="02040602050305030304" pitchFamily="18" charset="0"/>
            </a:endParaRPr>
          </a:p>
          <a:p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30" y="2021155"/>
            <a:ext cx="4081112" cy="372512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20665" y="1923689"/>
            <a:ext cx="743391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Видатний французький рекламіст, який встиг спробувати себе у ролі </a:t>
            </a:r>
            <a:r>
              <a:rPr lang="uk-UA" b="0" i="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фармацевта</a:t>
            </a:r>
            <a:r>
              <a:rPr lang="uk-UA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репортера тижневика "Паризьке змагання" та водія першої навколосвітньої подорожі французьким автомобілем. У 30 років став головним редактором видання "Франс-</a:t>
            </a:r>
            <a:r>
              <a:rPr lang="uk-UA" b="0" i="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суар</a:t>
            </a:r>
            <a:r>
              <a:rPr lang="uk-UA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", а вже у 35 Жак заснував агентство "</a:t>
            </a:r>
            <a:r>
              <a:rPr lang="uk-UA" b="0" i="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Ру</a:t>
            </a:r>
            <a:r>
              <a:rPr lang="uk-UA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0" i="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Сегела</a:t>
            </a:r>
            <a:r>
              <a:rPr lang="uk-UA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", яке створювало рекламні кампанії для </a:t>
            </a:r>
            <a:r>
              <a:rPr lang="uk-UA" b="0" i="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Міттерана</a:t>
            </a:r>
            <a:r>
              <a:rPr lang="uk-UA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Ширака та </a:t>
            </a:r>
            <a:r>
              <a:rPr lang="uk-UA" b="0" i="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Жискара</a:t>
            </a:r>
            <a:r>
              <a:rPr lang="uk-UA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0" i="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д'Естена</a:t>
            </a:r>
            <a:r>
              <a:rPr lang="uk-UA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а також відоме своєю знаковою роботою "Продукти </a:t>
            </a:r>
            <a:r>
              <a:rPr lang="uk-UA" b="0" i="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Лібра</a:t>
            </a:r>
            <a:r>
              <a:rPr lang="uk-UA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". </a:t>
            </a:r>
          </a:p>
          <a:p>
            <a:pPr algn="just"/>
            <a:r>
              <a:rPr lang="uk-UA" b="0" i="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Сегела</a:t>
            </a:r>
            <a:r>
              <a:rPr lang="uk-UA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став автором 26 книг, а його 26-та книга починається із фраз "Не кажи моїй мамі, що я працюю в рекламі, вона вважає, що я піаніст в борделі", "Син паба" та "Завтра він буде великою зіркою", які були використані під час створення таких кампаній, як </a:t>
            </a:r>
            <a:r>
              <a:rPr lang="en-US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Club Med.</a:t>
            </a:r>
          </a:p>
          <a:p>
            <a:pPr algn="just"/>
            <a:r>
              <a:rPr lang="uk-UA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 </a:t>
            </a:r>
            <a:r>
              <a:rPr lang="uk-UA" b="0" i="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Сегела</a:t>
            </a:r>
            <a:r>
              <a:rPr lang="uk-UA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стали міжнародними із заснуванням агентства </a:t>
            </a:r>
            <a:r>
              <a:rPr lang="en-US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RSCG, </a:t>
            </a:r>
            <a:r>
              <a:rPr lang="uk-UA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яке після об'єднання з </a:t>
            </a:r>
            <a:r>
              <a:rPr lang="en-US" b="0" i="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Eurocom</a:t>
            </a:r>
            <a:r>
              <a:rPr lang="en-US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стало відомим як </a:t>
            </a:r>
            <a:r>
              <a:rPr lang="en-US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Havas. </a:t>
            </a:r>
            <a:r>
              <a:rPr lang="uk-UA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 </a:t>
            </a:r>
            <a:r>
              <a:rPr lang="en-US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Havas </a:t>
            </a:r>
            <a:r>
              <a:rPr lang="uk-UA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є четвертим за розміром рекламно-комунікаційним холдингом у світі, а Жак </a:t>
            </a:r>
            <a:r>
              <a:rPr lang="uk-UA" b="0" i="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Сегела</a:t>
            </a:r>
            <a:r>
              <a:rPr lang="uk-UA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його співвласником та віце-президентом.</a:t>
            </a:r>
            <a:endParaRPr lang="uk-UA" b="0" i="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633" y="5763173"/>
            <a:ext cx="3850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Хрещений батько сучасної реклами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870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1427" y="319298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24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ГРОМАДСЬКА ДУМКА </a:t>
            </a:r>
            <a:r>
              <a:rPr lang="uk-UA" sz="24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— специфічний вияв </a:t>
            </a:r>
            <a:r>
              <a:rPr lang="uk-UA" sz="2400" b="1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масової свідомості</a:t>
            </a:r>
            <a:r>
              <a:rPr lang="uk-UA" sz="24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, що виражається у вербальних і невербальних </a:t>
            </a:r>
            <a:r>
              <a:rPr lang="uk-UA" sz="2400" b="1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оцінках, судженнях</a:t>
            </a:r>
            <a:r>
              <a:rPr lang="uk-UA" sz="24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та характеризує </a:t>
            </a:r>
            <a:r>
              <a:rPr lang="uk-UA" sz="2400" b="1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ставлення людей </a:t>
            </a:r>
            <a:r>
              <a:rPr lang="uk-UA" sz="24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до суспільно значущих подій і фактів, актуальних проблем суспільного життя</a:t>
            </a:r>
          </a:p>
          <a:p>
            <a:pPr algn="ctr"/>
            <a:endParaRPr lang="uk-UA" sz="2400" b="1" dirty="0" smtClean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n" sz="24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“VOX POPULI – DEUS VOX”</a:t>
            </a:r>
            <a:r>
              <a:rPr lang="uk-UA" sz="24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en" sz="24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(“ </a:t>
            </a:r>
            <a:r>
              <a:rPr lang="ru-RU" sz="24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ГЛАС НАРОДУ – ГЛАС БОЖИЙ”, </a:t>
            </a:r>
            <a:r>
              <a:rPr lang="en-US" sz="24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XVIII</a:t>
            </a:r>
            <a:r>
              <a:rPr lang="uk-UA" sz="24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 ст.</a:t>
            </a:r>
            <a:r>
              <a:rPr lang="ru-RU" sz="24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)</a:t>
            </a:r>
          </a:p>
          <a:p>
            <a:pPr algn="ctr"/>
            <a:endParaRPr lang="ru-RU" sz="2400" b="1" dirty="0" smtClean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!!! ГРОМАДСЬКА ДУМКА – ДИНАМІЧНИЙ ПРОЦЕС, А НЕ ЗАСТИГЛЕ УТВОРЕННЯ</a:t>
            </a:r>
            <a:endParaRPr lang="uk-UA" sz="24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373" y="436398"/>
            <a:ext cx="5159663" cy="539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36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2925" y="476526"/>
            <a:ext cx="112070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1428DA"/>
                </a:solidFill>
                <a:latin typeface="Book Antiqua" panose="02040602050305030304" pitchFamily="18" charset="0"/>
              </a:rPr>
              <a:t>Громадська думка набуває саме цього статусу після того, як виражається  в певному тексті (тобто стає відомою суспільству, оформлюється у вигляді народних рухів, демонстрацій, народної творчості і </a:t>
            </a:r>
            <a:r>
              <a:rPr lang="uk-UA" sz="2400" b="1" dirty="0" err="1" smtClean="0">
                <a:solidFill>
                  <a:srgbClr val="1428DA"/>
                </a:solidFill>
                <a:latin typeface="Book Antiqua" panose="02040602050305030304" pitchFamily="18" charset="0"/>
              </a:rPr>
              <a:t>т.п</a:t>
            </a:r>
            <a:r>
              <a:rPr lang="uk-UA" sz="2400" b="1" dirty="0" smtClean="0">
                <a:solidFill>
                  <a:srgbClr val="1428DA"/>
                </a:solidFill>
                <a:latin typeface="Book Antiqua" panose="02040602050305030304" pitchFamily="18" charset="0"/>
              </a:rPr>
              <a:t>.)</a:t>
            </a:r>
            <a:endParaRPr lang="uk-UA" sz="2400" b="1" dirty="0">
              <a:solidFill>
                <a:srgbClr val="1428DA"/>
              </a:solidFill>
              <a:latin typeface="Book Antiqua" panose="020406020503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3739"/>
            <a:ext cx="6779340" cy="3891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592" y="1676855"/>
            <a:ext cx="5030858" cy="422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70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9132" y="489414"/>
            <a:ext cx="11492565" cy="522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uk-UA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ФУНКЦІЇ ГРОМАДСЬКОЇ ДУМКИ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uk-UA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Відображення певної позиції 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щодо того або іншого суспільного явища, дій владних структур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uk-UA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Консультативна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громадська думка радить владі, як вирішити ту чи іншу соціальну проблему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uk-UA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Інформаційна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надання інформації про суб'єктивний світ людини, її ставлення до подій і явищ дійсності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uk-UA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Нормативна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або регулятивна - формує соціальні, політичні, культурні моральні правила і норми в суспільств, цінності та їх установки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uk-UA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Оціночна 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виявляється у формуванні ціннісного судження з якогось питання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uk-UA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Прогностична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уможливлює прогнозування суспільних змін, виявлення та усунення деструктивних факторів у суспільному житті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uk-UA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Виховна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забезпечує вплив на поведінку людини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uk-UA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Критична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вказує на наявні в суспільстві недоліки шляхом проведення мітингів, демонстрацій, страйків, виступів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uk-UA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Соціальний контроль</a:t>
            </a:r>
            <a:endParaRPr lang="uk-UA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19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1581" y="289281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формується </a:t>
            </a:r>
            <a:r>
              <a:rPr lang="uk-UA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внаслідок висловлювань групи людей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об'єднаних спільними інтересами</a:t>
            </a:r>
          </a:p>
          <a:p>
            <a:pPr algn="just"/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формується не з будь-яких питань, а лише із </a:t>
            </a:r>
            <a:r>
              <a:rPr lang="uk-UA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суспільно значущих</a:t>
            </a:r>
          </a:p>
          <a:p>
            <a:pPr algn="just"/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характерні такі риси, як </a:t>
            </a:r>
            <a:r>
              <a:rPr lang="uk-UA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вагомість, авторитетність, стабільність</a:t>
            </a:r>
          </a:p>
          <a:p>
            <a:pPr algn="just"/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 важливим </a:t>
            </a:r>
            <a:r>
              <a:rPr lang="uk-UA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інструментом контролю суспільства 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владою</a:t>
            </a:r>
          </a:p>
          <a:p>
            <a:pPr algn="just"/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 способом </a:t>
            </a:r>
            <a:r>
              <a:rPr lang="uk-UA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участі громадян у формуванні державної політики 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(через ЗМІ, ГО, тощо)</a:t>
            </a:r>
          </a:p>
          <a:p>
            <a:pPr algn="just"/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  формою </a:t>
            </a:r>
            <a:r>
              <a:rPr lang="uk-UA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“зворотного зв'язку” влади із суспільством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що є необхідним для дієвого та ефективного державного управління</a:t>
            </a:r>
            <a:endParaRPr lang="uk-UA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939" y="289280"/>
            <a:ext cx="5414061" cy="516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68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2013" y="263158"/>
            <a:ext cx="113289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1428DA"/>
                </a:solidFill>
                <a:latin typeface="Book Antiqua" panose="02040602050305030304" pitchFamily="18" charset="0"/>
              </a:rPr>
              <a:t>Громадська думка – </a:t>
            </a:r>
            <a:r>
              <a:rPr lang="uk-UA" sz="24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«кінцевий» об'єкт управління</a:t>
            </a:r>
            <a:r>
              <a:rPr lang="uk-UA" sz="2400" b="1" dirty="0" smtClean="0">
                <a:solidFill>
                  <a:srgbClr val="1428DA"/>
                </a:solidFill>
                <a:latin typeface="Book Antiqua" panose="02040602050305030304" pitchFamily="18" charset="0"/>
              </a:rPr>
              <a:t> </a:t>
            </a:r>
          </a:p>
          <a:p>
            <a:pPr algn="ctr"/>
            <a:r>
              <a:rPr lang="uk-UA" sz="2400" b="1" dirty="0" smtClean="0">
                <a:solidFill>
                  <a:srgbClr val="1428DA"/>
                </a:solidFill>
                <a:latin typeface="Book Antiqua" panose="02040602050305030304" pitchFamily="18" charset="0"/>
              </a:rPr>
              <a:t>(адже </a:t>
            </a:r>
            <a:r>
              <a:rPr lang="en-US" sz="2400" b="1" dirty="0" smtClean="0">
                <a:solidFill>
                  <a:srgbClr val="1428DA"/>
                </a:solidFill>
                <a:latin typeface="Book Antiqua" panose="02040602050305030304" pitchFamily="18" charset="0"/>
              </a:rPr>
              <a:t>PR</a:t>
            </a:r>
            <a:r>
              <a:rPr lang="uk-UA" sz="2400" b="1" dirty="0" smtClean="0">
                <a:solidFill>
                  <a:srgbClr val="1428DA"/>
                </a:solidFill>
                <a:latin typeface="Book Antiqua" panose="02040602050305030304" pitchFamily="18" charset="0"/>
              </a:rPr>
              <a:t> - діяльність з формування громадської думки (або з управління громадською думкою)</a:t>
            </a:r>
          </a:p>
          <a:p>
            <a:pPr algn="ctr"/>
            <a:r>
              <a:rPr lang="uk-UA" sz="24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Цільові авдиторії, на які спрямований Р</a:t>
            </a:r>
            <a:r>
              <a:rPr lang="en-US" sz="24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R</a:t>
            </a:r>
            <a:r>
              <a:rPr lang="uk-UA" sz="24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-вплив, є носіями громадської думки</a:t>
            </a:r>
          </a:p>
          <a:p>
            <a:pPr algn="ctr"/>
            <a:r>
              <a:rPr lang="uk-UA" sz="24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!!! ЗМІНИТИ ГРОМАДСЬКУ ДУМКУ З БУДЬ-ЯКОЇ ПРОБЛЕМИ ВАЖЧЕ, НІЖ ЇЇ СФОРМУВАТИ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62651"/>
            <a:ext cx="12192000" cy="316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01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458675" y="552356"/>
            <a:ext cx="13109349" cy="5753289"/>
            <a:chOff x="0" y="0"/>
            <a:chExt cx="5179002" cy="22729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79002" cy="2272904"/>
            </a:xfrm>
            <a:custGeom>
              <a:avLst/>
              <a:gdLst/>
              <a:ahLst/>
              <a:cxnLst/>
              <a:rect l="l" t="t" r="r" b="b"/>
              <a:pathLst>
                <a:path w="5179002" h="2272904">
                  <a:moveTo>
                    <a:pt x="0" y="0"/>
                  </a:moveTo>
                  <a:lnTo>
                    <a:pt x="5179002" y="0"/>
                  </a:lnTo>
                  <a:lnTo>
                    <a:pt x="5179002" y="2272904"/>
                  </a:lnTo>
                  <a:lnTo>
                    <a:pt x="0" y="2272904"/>
                  </a:lnTo>
                  <a:close/>
                </a:path>
              </a:pathLst>
            </a:custGeom>
            <a:solidFill>
              <a:srgbClr val="2C5984"/>
            </a:solidFill>
            <a:ln w="571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5179002" cy="230148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8"/>
                </a:lnSpc>
              </a:pPr>
              <a:endParaRPr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67322" y="649635"/>
            <a:ext cx="13234651" cy="5486400"/>
            <a:chOff x="0" y="0"/>
            <a:chExt cx="5228504" cy="21674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228504" cy="2167467"/>
            </a:xfrm>
            <a:custGeom>
              <a:avLst/>
              <a:gdLst/>
              <a:ahLst/>
              <a:cxnLst/>
              <a:rect l="l" t="t" r="r" b="b"/>
              <a:pathLst>
                <a:path w="5228504" h="2167467">
                  <a:moveTo>
                    <a:pt x="0" y="0"/>
                  </a:moveTo>
                  <a:lnTo>
                    <a:pt x="5228504" y="0"/>
                  </a:lnTo>
                  <a:lnTo>
                    <a:pt x="5228504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5228504" cy="21960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8"/>
                </a:lnSpc>
              </a:pPr>
              <a:endParaRPr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99971" y="1281500"/>
            <a:ext cx="2655091" cy="4295000"/>
          </a:xfrm>
          <a:custGeom>
            <a:avLst/>
            <a:gdLst/>
            <a:ahLst/>
            <a:cxnLst/>
            <a:rect l="l" t="t" r="r" b="b"/>
            <a:pathLst>
              <a:path w="3982636" h="6442500">
                <a:moveTo>
                  <a:pt x="0" y="0"/>
                </a:moveTo>
                <a:lnTo>
                  <a:pt x="3982636" y="0"/>
                </a:lnTo>
                <a:lnTo>
                  <a:pt x="3982636" y="6442500"/>
                </a:lnTo>
                <a:lnTo>
                  <a:pt x="0" y="644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656504" y="1613406"/>
            <a:ext cx="7970814" cy="3141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66"/>
              </a:lnSpc>
            </a:pP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громадської думки — взаємодія 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індивідуальних</a:t>
            </a: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групових, колективних суджень, утворення на їх основі громадської думки, тобто думки, що внутрішньо єдина і впливає на практичну діяльність людей і соціальних інститутів . 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082090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6062" y="305406"/>
            <a:ext cx="107835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1428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СПОСОБИ УПРАВЛІННЯ ГРОМАДСЬКОЮ ДУМКОЮ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2177" y="919288"/>
            <a:ext cx="5354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1428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Стихійні (не запланована реакція на подію, що викликає широкий резонанс)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945204" y="91928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 smtClean="0">
                <a:solidFill>
                  <a:srgbClr val="1428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Раціональні (формується за допомогою певних технологій, які свідомо підбираються та впроваджуються)</a:t>
            </a:r>
            <a:endParaRPr lang="uk-UA" b="1" dirty="0">
              <a:solidFill>
                <a:srgbClr val="1428D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421" y="2102519"/>
            <a:ext cx="5935579" cy="31016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2618"/>
            <a:ext cx="6256421" cy="308450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3044" y="5390635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R-</a:t>
            </a: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спеціалісту обов'язково варто знати, як вивчається громадська думка і за можливістю володіти навичками проведення опитувань та інших засобів аналізу стану масової свідомості</a:t>
            </a:r>
            <a:endParaRPr lang="uk-UA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194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8172" y="221381"/>
            <a:ext cx="6096000" cy="590232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</a:pPr>
            <a:r>
              <a:rPr lang="uk-UA" b="1" cap="all" dirty="0">
                <a:solidFill>
                  <a:srgbClr val="FF0000"/>
                </a:solidFill>
                <a:latin typeface="Book Antiqua" panose="02040602050305030304" pitchFamily="18" charset="0"/>
              </a:rPr>
              <a:t>Дослідження – основа управління громадською думкою</a:t>
            </a:r>
          </a:p>
          <a:p>
            <a:pPr lvl="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</a:pPr>
            <a:r>
              <a:rPr lang="uk-UA" b="1" cap="all" dirty="0">
                <a:solidFill>
                  <a:srgbClr val="1428DA"/>
                </a:solidFill>
                <a:latin typeface="Book Antiqua" panose="02040602050305030304" pitchFamily="18" charset="0"/>
              </a:rPr>
              <a:t>Раціональний спосіб формування громадської думки має починатися з її вивчення:</a:t>
            </a: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uk-UA" b="1" cap="all" dirty="0">
                <a:solidFill>
                  <a:srgbClr val="FF0000"/>
                </a:solidFill>
                <a:latin typeface="Book Antiqua" panose="02040602050305030304" pitchFamily="18" charset="0"/>
              </a:rPr>
              <a:t>Соціологічні дослідження </a:t>
            </a:r>
            <a:r>
              <a:rPr lang="uk-UA" b="1" cap="all" dirty="0">
                <a:solidFill>
                  <a:srgbClr val="1428DA"/>
                </a:solidFill>
                <a:latin typeface="Book Antiqua" panose="02040602050305030304" pitchFamily="18" charset="0"/>
              </a:rPr>
              <a:t>(з'ясування думок та визначення цільових аудиторій)</a:t>
            </a: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uk-UA" b="1" cap="all" dirty="0">
                <a:solidFill>
                  <a:srgbClr val="FF0000"/>
                </a:solidFill>
                <a:latin typeface="Book Antiqua" panose="02040602050305030304" pitchFamily="18" charset="0"/>
              </a:rPr>
              <a:t>Комунікаційний аудит </a:t>
            </a:r>
            <a:r>
              <a:rPr lang="uk-UA" b="1" cap="all" dirty="0">
                <a:solidFill>
                  <a:srgbClr val="1428DA"/>
                </a:solidFill>
                <a:latin typeface="Book Antiqua" panose="02040602050305030304" pitchFamily="18" charset="0"/>
              </a:rPr>
              <a:t>(застосовується у випадках неузгодження між базисним Р</a:t>
            </a:r>
            <a:r>
              <a:rPr lang="en-US" b="1" cap="all" dirty="0">
                <a:solidFill>
                  <a:srgbClr val="1428DA"/>
                </a:solidFill>
                <a:latin typeface="Book Antiqua" panose="02040602050305030304" pitchFamily="18" charset="0"/>
              </a:rPr>
              <a:t>R</a:t>
            </a:r>
            <a:r>
              <a:rPr lang="uk-UA" b="1" cap="all" dirty="0">
                <a:solidFill>
                  <a:srgbClr val="1428DA"/>
                </a:solidFill>
                <a:latin typeface="Book Antiqua" panose="02040602050305030304" pitchFamily="18" charset="0"/>
              </a:rPr>
              <a:t>-суб'єктом і ЦА, тобто наявний збій у комунікаціях і втрата довіри)</a:t>
            </a: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uk-UA" b="1" cap="all" dirty="0">
                <a:solidFill>
                  <a:srgbClr val="FF0000"/>
                </a:solidFill>
                <a:latin typeface="Book Antiqua" panose="02040602050305030304" pitchFamily="18" charset="0"/>
              </a:rPr>
              <a:t>Неформальні дослідження </a:t>
            </a:r>
            <a:r>
              <a:rPr lang="uk-UA" b="1" cap="all" dirty="0">
                <a:solidFill>
                  <a:srgbClr val="1428DA"/>
                </a:solidFill>
                <a:latin typeface="Book Antiqua" panose="02040602050305030304" pitchFamily="18" charset="0"/>
              </a:rPr>
              <a:t>(накопичення фактів, спостереження за взаємодією Р</a:t>
            </a:r>
            <a:r>
              <a:rPr lang="en-US" b="1" cap="all" dirty="0">
                <a:solidFill>
                  <a:srgbClr val="1428DA"/>
                </a:solidFill>
                <a:latin typeface="Book Antiqua" panose="02040602050305030304" pitchFamily="18" charset="0"/>
              </a:rPr>
              <a:t>R</a:t>
            </a:r>
            <a:r>
              <a:rPr lang="uk-UA" b="1" cap="all" dirty="0">
                <a:solidFill>
                  <a:srgbClr val="1428DA"/>
                </a:solidFill>
                <a:latin typeface="Book Antiqua" panose="02040602050305030304" pitchFamily="18" charset="0"/>
              </a:rPr>
              <a:t>-суб'єкта та його ЦА)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499" y="0"/>
            <a:ext cx="5968501" cy="630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16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1428DA"/>
                </a:solidFill>
                <a:latin typeface="Book Antiqua" panose="02040602050305030304" pitchFamily="18" charset="0"/>
              </a:rPr>
              <a:t>Поняття «громадськість» в </a:t>
            </a:r>
            <a:r>
              <a:rPr lang="en-US" b="1" dirty="0" smtClean="0">
                <a:solidFill>
                  <a:srgbClr val="1428DA"/>
                </a:solidFill>
                <a:latin typeface="Book Antiqua" panose="02040602050305030304" pitchFamily="18" charset="0"/>
              </a:rPr>
              <a:t>PR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9809" y="2103120"/>
            <a:ext cx="1058137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Основна 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мета </a:t>
            </a:r>
            <a:r>
              <a:rPr lang="en-US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PR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uk-UA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– 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формування ефективної системи комунікацій соціального суб'єкта </a:t>
            </a:r>
            <a:r>
              <a:rPr lang="uk-UA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(суб'єкта </a:t>
            </a:r>
            <a:r>
              <a:rPr lang="en-US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PR</a:t>
            </a:r>
            <a:r>
              <a:rPr lang="uk-UA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) з його 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громадськістю</a:t>
            </a:r>
            <a:r>
              <a:rPr lang="uk-UA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 (конкретними цільовими групами громадськості); це управління громадськістю або способи впливу на неї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Жак </a:t>
            </a:r>
            <a:r>
              <a:rPr lang="uk-UA" b="1" dirty="0" err="1" smtClean="0">
                <a:solidFill>
                  <a:srgbClr val="FF0000"/>
                </a:solidFill>
                <a:latin typeface="Book Antiqua" panose="02040602050305030304" pitchFamily="18" charset="0"/>
              </a:rPr>
              <a:t>Сегела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 «Які у вас </a:t>
            </a:r>
            <a:r>
              <a:rPr lang="en-US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public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,</a:t>
            </a:r>
            <a:r>
              <a:rPr lang="en-US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такі у вас і </a:t>
            </a:r>
            <a:r>
              <a:rPr lang="en-US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relations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»</a:t>
            </a:r>
          </a:p>
          <a:p>
            <a:pPr algn="ctr"/>
            <a:endParaRPr lang="uk-UA" b="1" dirty="0" smtClean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US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PR</a:t>
            </a:r>
            <a:r>
              <a:rPr lang="uk-UA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 спрямовані на 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оптимізацію комунікаційного середовища суб'єкт </a:t>
            </a:r>
            <a:r>
              <a:rPr lang="en-US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PR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uk-UA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– формування у нього символічного, нематеріального капіталу – </a:t>
            </a:r>
            <a:r>
              <a:rPr lang="uk-UA" b="1" dirty="0" err="1" smtClean="0">
                <a:solidFill>
                  <a:srgbClr val="FF0000"/>
                </a:solidFill>
                <a:latin typeface="Book Antiqua" panose="02040602050305030304" pitchFamily="18" charset="0"/>
              </a:rPr>
              <a:t>пабліцитного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 капіталу </a:t>
            </a:r>
            <a:r>
              <a:rPr lang="uk-UA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(іміджевий капітал, капітал відомості)</a:t>
            </a:r>
          </a:p>
          <a:p>
            <a:pPr algn="ctr"/>
            <a:endParaRPr lang="uk-UA" b="1" dirty="0" smtClean="0">
              <a:solidFill>
                <a:srgbClr val="7030A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Суб'єкт </a:t>
            </a:r>
            <a:r>
              <a:rPr lang="en-US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PR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uk-UA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– замовник, ініціатор </a:t>
            </a:r>
            <a:r>
              <a:rPr lang="en-US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PR</a:t>
            </a:r>
            <a:r>
              <a:rPr lang="uk-UA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 (базисний суб'єкт </a:t>
            </a:r>
            <a:r>
              <a:rPr lang="en-US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PR</a:t>
            </a:r>
            <a:r>
              <a:rPr lang="uk-UA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), а також виконавець </a:t>
            </a:r>
            <a:r>
              <a:rPr lang="en-US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PR</a:t>
            </a:r>
            <a:r>
              <a:rPr lang="uk-UA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-діяльності (технологічний суб'єкт </a:t>
            </a:r>
            <a:r>
              <a:rPr lang="en-US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PR</a:t>
            </a:r>
            <a:r>
              <a:rPr lang="uk-UA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)</a:t>
            </a:r>
          </a:p>
          <a:p>
            <a:pPr algn="ctr"/>
            <a:endParaRPr lang="uk-UA" b="1" dirty="0" smtClean="0">
              <a:solidFill>
                <a:srgbClr val="7030A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Громадськість</a:t>
            </a:r>
            <a:r>
              <a:rPr lang="uk-UA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 (в соціології) – сукупність індивідів або соціальних спільнот, які функціонують публічній сфері, мають певні усвідомлені загальні інтереси та цінності, і залучені у відносини комунікації</a:t>
            </a:r>
            <a:endParaRPr lang="uk-UA" b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088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5431" y="422520"/>
            <a:ext cx="110433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Переконання – найважливіший спосіб управління громадською думкою – вплив на свідомість людей силою аргументів, доказів або за допомогою емоційних ефектів</a:t>
            </a:r>
            <a:endParaRPr lang="uk-UA" sz="24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22" y="1742172"/>
            <a:ext cx="5566130" cy="45128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381" y="1622849"/>
            <a:ext cx="6151397" cy="46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25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 для обговорення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30442" y="2451317"/>
            <a:ext cx="102252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 ВПЛИВАЮТЬ ПЛІТКИ НА ФОРМУВАННЯ ГРОМАДСЬКОЇ ДУМКИ?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 МОЖНА НАТОВП ПЕРЕТВОРИТИ В ГРОМАДСЬКІСТЬ?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 МОЖНА ГРОМАДСЬКІСТЬ ПЕРЕТВОРИТИ У НАТОВП?</a:t>
            </a:r>
          </a:p>
        </p:txBody>
      </p:sp>
    </p:spTree>
    <p:extLst>
      <p:ext uri="{BB962C8B-B14F-4D97-AF65-F5344CB8AC3E}">
        <p14:creationId xmlns:p14="http://schemas.microsoft.com/office/powerpoint/2010/main" val="4234567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5713" y="224199"/>
            <a:ext cx="112467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В </a:t>
            </a:r>
            <a:r>
              <a:rPr lang="uk-UA" b="1" dirty="0" err="1" smtClean="0">
                <a:solidFill>
                  <a:srgbClr val="FF0000"/>
                </a:solidFill>
                <a:latin typeface="Book Antiqua" panose="02040602050305030304" pitchFamily="18" charset="0"/>
              </a:rPr>
              <a:t>піарології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uk-UA" b="1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громадськість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 – елемент широкої громадськості, інтереси і цінності якого пов'язані з ринковою, соціально-політичною або іншою публічною діяльністю суб'єкта </a:t>
            </a:r>
            <a:r>
              <a:rPr lang="en-US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PR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цільова громадськість /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PR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-громадськість /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своя громадськість</a:t>
            </a:r>
            <a:endParaRPr lang="uk-UA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2348"/>
            <a:ext cx="12192000" cy="43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72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Розпочинається безкоштовний он-лайн курс «Громадськість та влада: дієві  механізми впливу» | Громадський Простір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029903" y="806367"/>
            <a:ext cx="10058400" cy="145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Типи колективної поведінки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8010" y="2019745"/>
            <a:ext cx="75365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НАТОВП</a:t>
            </a: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- елементарне колективне угруповання</a:t>
            </a:r>
          </a:p>
          <a:p>
            <a:pPr algn="just"/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Теорія Густава </a:t>
            </a:r>
            <a:r>
              <a:rPr lang="uk-UA" b="1" dirty="0" err="1" smtClean="0">
                <a:solidFill>
                  <a:srgbClr val="002060"/>
                </a:solidFill>
                <a:latin typeface="Book Antiqua" panose="02040602050305030304" pitchFamily="18" charset="0"/>
              </a:rPr>
              <a:t>Лебона</a:t>
            </a: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(1841-1931) про натовп</a:t>
            </a:r>
          </a:p>
          <a:p>
            <a:pPr algn="just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Незнайомі, не пов'язані </a:t>
            </a: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між собою ніякими відносинами</a:t>
            </a:r>
          </a:p>
          <a:p>
            <a:pPr algn="just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Об'єднані та організовані між собою 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ситуацією або місцем події, </a:t>
            </a: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індивіди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 підкорюються пристрастям</a:t>
            </a:r>
          </a:p>
          <a:p>
            <a:pPr algn="just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Скупчення, штовханина</a:t>
            </a:r>
          </a:p>
          <a:p>
            <a:pPr algn="just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Може бути 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випадковою</a:t>
            </a: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та 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хаотичною</a:t>
            </a: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(на певний час об'єднані інтересом до якоїсь події на кшталт пожежі, аварії,  концерту, вболівальники на стадіоні)</a:t>
            </a:r>
          </a:p>
          <a:p>
            <a:pPr algn="just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Натовп спонтанний, живе миттєвим теперішнім</a:t>
            </a:r>
          </a:p>
          <a:p>
            <a:pPr algn="just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!!! Не є суспільством або культурною групою, тут взагалі нівелюються особистісні відмінності («єдиний розум і єдині почуття»)</a:t>
            </a:r>
          </a:p>
          <a:p>
            <a:pPr algn="just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Тип комунікації – традиційний: «з вуст в уста»</a:t>
            </a:r>
          </a:p>
          <a:p>
            <a:pPr algn="just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Лідер – харизматична людина</a:t>
            </a:r>
            <a:endParaRPr lang="uk-UA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775" y="1816316"/>
            <a:ext cx="3972678" cy="424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33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1051" y="116983"/>
            <a:ext cx="1109151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Індивід у натовпі не пов'язаний жодними обмеженнями, </a:t>
            </a:r>
            <a:r>
              <a:rPr lang="uk-UA" sz="2000" b="1" i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втрачає критичне сприйняття </a:t>
            </a: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і самоконтроль, віддається </a:t>
            </a:r>
            <a:r>
              <a:rPr lang="uk-UA" sz="2000" b="1" i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емоційному пориву </a:t>
            </a: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і піддається навіюванню в цей момент</a:t>
            </a:r>
          </a:p>
          <a:p>
            <a:pPr algn="just">
              <a:buFont typeface="Wingdings" pitchFamily="2" charset="2"/>
              <a:buChar char="Ø"/>
            </a:pP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Стан натовпу є оптимальним для </a:t>
            </a:r>
            <a:r>
              <a:rPr lang="uk-UA" sz="2000" b="1" i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застосування маніпулятивних технологій впливу</a:t>
            </a: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, для пропаганди</a:t>
            </a:r>
          </a:p>
          <a:p>
            <a:pPr algn="just">
              <a:buFont typeface="Wingdings" pitchFamily="2" charset="2"/>
              <a:buChar char="Ø"/>
            </a:pPr>
            <a:r>
              <a:rPr lang="uk-UA" sz="2000" b="1" dirty="0" err="1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Вкидування</a:t>
            </a: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 будь-якої інформації у натовп спричиняє потужний ефект!!!</a:t>
            </a:r>
          </a:p>
          <a:p>
            <a:pPr algn="just"/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Відео 2</a:t>
            </a:r>
            <a:endParaRPr lang="uk-UA" sz="2000" b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51" y="2363753"/>
            <a:ext cx="6827521" cy="3575034"/>
          </a:xfrm>
          <a:prstGeom prst="rect">
            <a:avLst/>
          </a:prstGeom>
        </p:spPr>
      </p:pic>
      <p:pic>
        <p:nvPicPr>
          <p:cNvPr id="2050" name="Picture 2" descr="Натовп розтоптав трьох підлітків в святковий день: «дряпали, кусали і  хапали». Polite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272" y="2363752"/>
            <a:ext cx="4599305" cy="348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416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1427" y="139595"/>
            <a:ext cx="114091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Ефект приєднання до більшості (ефект наслідування, «ефект фургона з оркестром») </a:t>
            </a: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— форма групового мислення, що виявляється в тому, що популярність певних переконань збільшується у міру того, як їх приймає дедалі більше людей</a:t>
            </a:r>
          </a:p>
          <a:p>
            <a:pPr indent="457200"/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Ефект приєднання описує людей, які роблять певні речі тому, що 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так роблять інші люди</a:t>
            </a: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, незалежно від власних переконань, які вони можуть ігнорувати або міняти.</a:t>
            </a:r>
          </a:p>
          <a:p>
            <a:pPr indent="457200"/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В </a:t>
            </a:r>
            <a:r>
              <a:rPr lang="uk-UA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економіці</a:t>
            </a: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це означає збільшення споживчого попиту, пов'язаного з тим, що споживач, слідуючи загальноприйнятим нормам, купує той самий товар, який купують інші. Щойно продукт стає популярним, дедалі більше людей прагнуть потрапити в тренд і теж купити його. </a:t>
            </a:r>
          </a:p>
          <a:p>
            <a:pPr indent="457200" algn="just"/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У </a:t>
            </a:r>
            <a:r>
              <a:rPr lang="uk-UA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політиці</a:t>
            </a: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ефект приєднання до більшості виникає в участі у певних масових політичних акціях або у голосуванні: деякі люди голосують за тих кандидатів чи партії, у яких більше шансів виграти (або якщо про такі шанси у них стверджують засоби масової інформації). Таким чином вони сподіваються в підсумку виявитися на «стороні переможця».  (відео 3)</a:t>
            </a:r>
            <a:endParaRPr lang="uk-UA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5915"/>
            <a:ext cx="6112042" cy="27678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42" y="3555915"/>
            <a:ext cx="6079958" cy="276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61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1428" y="429965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ПУБЛІКА</a:t>
            </a:r>
            <a:endParaRPr lang="uk-UA" b="1" dirty="0" smtClean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Публіка</a:t>
            </a: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– соціальна група, об'єднана загальним джерелом інформації Габріель </a:t>
            </a:r>
            <a:r>
              <a:rPr lang="uk-UA" b="1" dirty="0" err="1" smtClean="0">
                <a:solidFill>
                  <a:srgbClr val="002060"/>
                </a:solidFill>
                <a:latin typeface="Book Antiqua" panose="02040602050305030304" pitchFamily="18" charset="0"/>
              </a:rPr>
              <a:t>Тард</a:t>
            </a: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(1843-1904)</a:t>
            </a:r>
          </a:p>
          <a:p>
            <a:pPr algn="just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«Публіка – це розсіяний натовп, де вплив розумів один на одного відбувається на відстані. Натовп </a:t>
            </a:r>
            <a:r>
              <a:rPr lang="uk-UA" b="1" dirty="0" err="1" smtClean="0">
                <a:solidFill>
                  <a:srgbClr val="FF0000"/>
                </a:solidFill>
                <a:latin typeface="Book Antiqua" panose="02040602050305030304" pitchFamily="18" charset="0"/>
              </a:rPr>
              <a:t>Лебона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 – це соціальна група минулого, майбутнє належить публіці (</a:t>
            </a:r>
            <a:r>
              <a:rPr lang="uk-UA" b="1" dirty="0" err="1" smtClean="0">
                <a:solidFill>
                  <a:srgbClr val="FF0000"/>
                </a:solidFill>
                <a:latin typeface="Book Antiqua" panose="02040602050305030304" pitchFamily="18" charset="0"/>
              </a:rPr>
              <a:t>Г.Тард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). </a:t>
            </a:r>
          </a:p>
          <a:p>
            <a:pPr algn="just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Вірив у інтелектуальний прогрес, вважав, що майбутнє (ХХ) сторіччя буде не сторіччям натовпу, а 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сторіччям космополітичної публіки – людей, опосередковано об'єднаних засобами масової інформації</a:t>
            </a:r>
          </a:p>
          <a:p>
            <a:pPr algn="just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Публіка значно ширша, численніша, аніж натовп</a:t>
            </a:r>
          </a:p>
          <a:p>
            <a:pPr algn="just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Поява публіки передбачає 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більш значний розумовий та суспільний розвиток</a:t>
            </a: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, ніж формування натовпу</a:t>
            </a:r>
          </a:p>
          <a:p>
            <a:pPr algn="just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Тип комунікації </a:t>
            </a: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– більш сучасний, через ЗМІ (преса)</a:t>
            </a:r>
          </a:p>
          <a:p>
            <a:pPr algn="just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Тип лідера</a:t>
            </a: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, що впливає на людей (не менш гіпнотичним способом, як у натовпі) – 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публіцист</a:t>
            </a: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 </a:t>
            </a:r>
            <a:endParaRPr lang="uk-UA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428" y="259129"/>
            <a:ext cx="5553776" cy="602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97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6883" y="332447"/>
            <a:ext cx="11540691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МАСА</a:t>
            </a:r>
          </a:p>
          <a:p>
            <a:pPr algn="just"/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Люди не знайомі, не пов'язані відносинами</a:t>
            </a:r>
          </a:p>
          <a:p>
            <a:pPr algn="just"/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Однак на відміну від натовпу 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беруть участь в певній масовій поведінці значного масштабу </a:t>
            </a: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(загальнонаціонального, регіонального ), спрямовані на досягнення 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єдиної мети </a:t>
            </a: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або охоплені 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загальним бажанням досягти чогось </a:t>
            </a: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(«золота лихоманка», масова міграція населення)</a:t>
            </a:r>
          </a:p>
          <a:p>
            <a:pPr algn="just"/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Маса завжди прагне до збільшення</a:t>
            </a:r>
          </a:p>
          <a:p>
            <a:pPr algn="just"/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Маса об'єднує людей 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різноманітного соціального стану, рівня культури</a:t>
            </a:r>
          </a:p>
          <a:p>
            <a:pPr algn="just"/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Індивіди зазвичай 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відділені і не впливають один на одного</a:t>
            </a: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, як у натовпі</a:t>
            </a:r>
          </a:p>
          <a:p>
            <a:pPr algn="just"/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Маса має 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«рихлу організацію»</a:t>
            </a: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, не може діяти так об'єднано як натовп</a:t>
            </a:r>
          </a:p>
          <a:p>
            <a:pPr algn="just"/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Вище роль організатора, ніж у натовпі</a:t>
            </a:r>
          </a:p>
          <a:p>
            <a:pPr algn="just"/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Індивід приєднаний до маси своїм інтересом до того загального (об'єкту або проблеми), що хвилює кожного, але 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він ні з ким не об'єднується</a:t>
            </a: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самостійно вирішує цю проблему</a:t>
            </a:r>
          </a:p>
          <a:p>
            <a:pPr algn="just"/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Таким чином </a:t>
            </a:r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індивідуальні лінії поведінки поступово вибудовуються в єдину, - масову</a:t>
            </a:r>
            <a:r>
              <a:rPr lang="uk-UA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, що може у підсумку зіграти дуже важливу роль (через це виникає непрогнозований попит на якісь товари або кандидат програє/перемагає на виборах)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72097"/>
            <a:ext cx="2771775" cy="16478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5" y="4672096"/>
            <a:ext cx="5066215" cy="16478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990" y="4672095"/>
            <a:ext cx="4376467" cy="164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38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22332" y="342294"/>
            <a:ext cx="87301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З. ФРОЙД: </a:t>
            </a:r>
          </a:p>
          <a:p>
            <a:pPr algn="just"/>
            <a:r>
              <a:rPr lang="uk-UA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1. «</a:t>
            </a:r>
            <a:r>
              <a:rPr lang="uk-UA" b="1" i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Маса</a:t>
            </a:r>
            <a:r>
              <a:rPr lang="uk-UA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 імпульсивна, мінлива та збудлива. Нею майже завжди керує несвідоме</a:t>
            </a:r>
          </a:p>
          <a:p>
            <a:pPr algn="just"/>
            <a:r>
              <a:rPr lang="uk-UA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2. </a:t>
            </a:r>
            <a:r>
              <a:rPr lang="uk-UA" b="1" i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Маса</a:t>
            </a:r>
            <a:r>
              <a:rPr lang="uk-UA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 легковірна та надзвичайно легко піддається впливу; вона некритична, неправдоподібного для неї не існує. Вона мислить </a:t>
            </a:r>
            <a:r>
              <a:rPr lang="uk-UA" b="1" u="sng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о</a:t>
            </a:r>
            <a:r>
              <a:rPr lang="uk-UA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бразами і не знає ані сумнівів, ані невпевненості</a:t>
            </a:r>
          </a:p>
          <a:p>
            <a:pPr algn="just"/>
            <a:r>
              <a:rPr lang="uk-UA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3. </a:t>
            </a:r>
            <a:r>
              <a:rPr lang="uk-UA" b="1" i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Маса</a:t>
            </a:r>
            <a:r>
              <a:rPr lang="uk-UA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 схильна до будь-яких крайнощів, і той, хто бажає на неї впливати, не має потреби логічної перевірки своєї аргументації»</a:t>
            </a:r>
            <a:endParaRPr lang="uk-UA" b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02" y="229631"/>
            <a:ext cx="2581325" cy="25336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945" y="2875096"/>
            <a:ext cx="5050055" cy="34622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75096"/>
            <a:ext cx="5188017" cy="34523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8017" y="2875096"/>
            <a:ext cx="2502568" cy="345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62160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55</TotalTime>
  <Words>1445</Words>
  <Application>Microsoft Office PowerPoint</Application>
  <PresentationFormat>Широкоэкранный</PresentationFormat>
  <Paragraphs>121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Book Antiqua</vt:lpstr>
      <vt:lpstr>Calibri</vt:lpstr>
      <vt:lpstr>Calibri Light</vt:lpstr>
      <vt:lpstr>Montserrat</vt:lpstr>
      <vt:lpstr>Times New Roman</vt:lpstr>
      <vt:lpstr>Wingdings</vt:lpstr>
      <vt:lpstr>Ретро</vt:lpstr>
      <vt:lpstr>Тема 3. Громадськість і громадська думка в PR</vt:lpstr>
      <vt:lpstr>Поняття «громадськість» в PR</vt:lpstr>
      <vt:lpstr>Презентация PowerPoint</vt:lpstr>
      <vt:lpstr>Типи колективної поведінки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Питання для обговорення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3. Громадськість і громадська думка в PR</dc:title>
  <dc:creator>Учетная запись Майкрософт</dc:creator>
  <cp:lastModifiedBy>Учетная запись Майкрософт</cp:lastModifiedBy>
  <cp:revision>12</cp:revision>
  <dcterms:created xsi:type="dcterms:W3CDTF">2026-01-27T10:50:51Z</dcterms:created>
  <dcterms:modified xsi:type="dcterms:W3CDTF">2026-02-06T15:12:01Z</dcterms:modified>
</cp:coreProperties>
</file>