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7" r:id="rId4"/>
    <p:sldId id="276" r:id="rId5"/>
    <p:sldId id="301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A5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DE9A-5C2D-46DE-9A0D-948CEE03E2F1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57EF-0D31-4411-BD55-AE98BEBB06A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FEC9-B58A-405F-A0E8-6D6264DD76C5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08A6-0F74-4EEB-967C-3B20F61466F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95F9-8D56-4213-8714-E6CC24052FEC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92B7-5128-409B-9338-B8E0193138D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EA8B-A2B0-472D-AF7F-7C4D4F588D94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B41B-1369-43C2-A3F2-770D2B3388C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94E7-F6EF-4AE2-A8E1-898D11A2736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59DC-361D-4E4E-AEE7-4D188F26E8C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E0DB-5992-49DA-A00B-99C8747BA435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571D-7E68-4637-B635-CF707974160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2522-0B9F-48DF-BC7D-369408940FD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5084-5EDA-42A9-89F7-016EFD12204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9825-FA4D-4277-9BAD-164720F9BA07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78CC-B662-45BF-A0C4-E3D1782A928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E3DB-A37A-42BB-B15F-8C2440F910AF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9009-B14D-41DC-8A9C-4352DC7A139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064E-42BA-4109-BD32-E8F46638B584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71EF-AE12-4C08-99B9-E1DE4329577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6787-0AC3-40BD-8096-7967AF574180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A192-C2FB-4AD3-A72B-BBBF95ECF7B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3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A9A71-4425-4326-B4CA-4FCA125DEE96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793E73-C459-40D5-8539-7336FC0F23C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d1.awsstatic.com/product-marketing/Tulip/C9-Collab-Image@3x.e03a65d9488633c154358430540ab363dd1e8f45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5"/>
          <p:cNvSpPr>
            <a:spLocks noChangeArrowheads="1"/>
          </p:cNvSpPr>
          <p:nvPr/>
        </p:nvSpPr>
        <p:spPr bwMode="auto">
          <a:xfrm>
            <a:off x="4232366" y="6203950"/>
            <a:ext cx="2857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Житомир – 2023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11250" y="2502580"/>
            <a:ext cx="8985250" cy="156966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altLang="en-US" sz="2400" b="1" dirty="0" smtClean="0"/>
              <a:t>Лекція 3-4.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altLang="en-US" sz="2400" b="1" dirty="0"/>
              <a:t>Види взаємодії </a:t>
            </a:r>
            <a:r>
              <a:rPr lang="uk-UA" altLang="en-US" sz="2400" b="1" dirty="0" smtClean="0"/>
              <a:t>комп’ютер-студент-викладач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altLang="en-US" sz="2400" b="1" dirty="0" smtClean="0"/>
              <a:t>Технології навчання</a:t>
            </a:r>
            <a:endParaRPr lang="en-US" altLang="en-US" sz="2400" b="1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862638" y="4524375"/>
            <a:ext cx="4233862" cy="141922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altLang="en-US" sz="2000" dirty="0">
                <a:latin typeface="Times New Roman" pitchFamily="18" charset="0"/>
                <a:cs typeface="Times New Roman" pitchFamily="18" charset="0"/>
              </a:rPr>
              <a:t>Науковий консультант: </a:t>
            </a:r>
          </a:p>
          <a:p>
            <a:pPr>
              <a:defRPr/>
            </a:pPr>
            <a:r>
              <a:rPr lang="uk-UA" altLang="en-US" sz="2000" dirty="0">
                <a:latin typeface="Times New Roman" pitchFamily="18" charset="0"/>
                <a:cs typeface="Times New Roman" pitchFamily="18" charset="0"/>
              </a:rPr>
              <a:t>доктор педагогічних наук, професор</a:t>
            </a:r>
          </a:p>
          <a:p>
            <a:pPr>
              <a:defRPr/>
            </a:pPr>
            <a:r>
              <a:rPr lang="uk-UA" altLang="en-US" sz="2000" dirty="0" err="1" smtClean="0">
                <a:latin typeface="Times New Roman" pitchFamily="18" charset="0"/>
                <a:cs typeface="Times New Roman" pitchFamily="18" charset="0"/>
              </a:rPr>
              <a:t>Вакалюк</a:t>
            </a:r>
            <a:r>
              <a:rPr lang="uk-UA" altLang="en-US" sz="2000" dirty="0" smtClean="0">
                <a:latin typeface="Times New Roman" pitchFamily="18" charset="0"/>
                <a:cs typeface="Times New Roman" pitchFamily="18" charset="0"/>
              </a:rPr>
              <a:t> Тетяна Анатоліївна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uk-UA" altLang="en-US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" y="0"/>
            <a:ext cx="5586984" cy="168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2497138" y="777875"/>
            <a:ext cx="6097587" cy="5842000"/>
            <a:chOff x="2241" y="1314"/>
            <a:chExt cx="8460" cy="7920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4221" y="1314"/>
              <a:ext cx="3962" cy="540"/>
              <a:chOff x="5103" y="1175"/>
              <a:chExt cx="1270" cy="279"/>
            </a:xfrm>
          </p:grpSpPr>
          <p:sp>
            <p:nvSpPr>
              <p:cNvPr id="33889" name="AutoShape 4"/>
              <p:cNvSpPr>
                <a:spLocks noChangeArrowheads="1"/>
              </p:cNvSpPr>
              <p:nvPr/>
            </p:nvSpPr>
            <p:spPr bwMode="auto">
              <a:xfrm>
                <a:off x="5103" y="1175"/>
                <a:ext cx="1270" cy="27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0" name="Text Box 5"/>
              <p:cNvSpPr txBox="1">
                <a:spLocks noChangeArrowheads="1"/>
              </p:cNvSpPr>
              <p:nvPr/>
            </p:nvSpPr>
            <p:spPr bwMode="auto">
              <a:xfrm>
                <a:off x="5103" y="1175"/>
                <a:ext cx="127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 b="1">
                    <a:latin typeface="Times New Roman" pitchFamily="18" charset="0"/>
                  </a:rPr>
                  <a:t>Суб’єкти навчального процесу</a:t>
                </a:r>
                <a:endParaRPr lang="ru-RU"/>
              </a:p>
            </p:txBody>
          </p:sp>
        </p:grpSp>
        <p:grpSp>
          <p:nvGrpSpPr>
            <p:cNvPr id="33796" name="Group 6"/>
            <p:cNvGrpSpPr>
              <a:grpSpLocks/>
            </p:cNvGrpSpPr>
            <p:nvPr/>
          </p:nvGrpSpPr>
          <p:grpSpPr bwMode="auto">
            <a:xfrm>
              <a:off x="2781" y="2034"/>
              <a:ext cx="1619" cy="540"/>
              <a:chOff x="2985" y="1872"/>
              <a:chExt cx="847" cy="418"/>
            </a:xfrm>
          </p:grpSpPr>
          <p:sp>
            <p:nvSpPr>
              <p:cNvPr id="33887" name="AutoShape 7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8" name="Text Box 8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Студент</a:t>
                </a:r>
                <a:endParaRPr lang="ru-RU"/>
              </a:p>
            </p:txBody>
          </p:sp>
        </p:grpSp>
        <p:grpSp>
          <p:nvGrpSpPr>
            <p:cNvPr id="33797" name="Group 9"/>
            <p:cNvGrpSpPr>
              <a:grpSpLocks/>
            </p:cNvGrpSpPr>
            <p:nvPr/>
          </p:nvGrpSpPr>
          <p:grpSpPr bwMode="auto">
            <a:xfrm>
              <a:off x="5406" y="2034"/>
              <a:ext cx="1619" cy="539"/>
              <a:chOff x="2985" y="1872"/>
              <a:chExt cx="847" cy="418"/>
            </a:xfrm>
          </p:grpSpPr>
          <p:sp>
            <p:nvSpPr>
              <p:cNvPr id="33885" name="AutoShape 1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6" name="Text Box 1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Викладач</a:t>
                </a:r>
                <a:endParaRPr lang="ru-RU"/>
              </a:p>
            </p:txBody>
          </p:sp>
        </p:grpSp>
        <p:grpSp>
          <p:nvGrpSpPr>
            <p:cNvPr id="33798" name="Group 12"/>
            <p:cNvGrpSpPr>
              <a:grpSpLocks/>
            </p:cNvGrpSpPr>
            <p:nvPr/>
          </p:nvGrpSpPr>
          <p:grpSpPr bwMode="auto">
            <a:xfrm>
              <a:off x="7851" y="2034"/>
              <a:ext cx="2520" cy="540"/>
              <a:chOff x="2985" y="1872"/>
              <a:chExt cx="847" cy="418"/>
            </a:xfrm>
          </p:grpSpPr>
          <p:sp>
            <p:nvSpPr>
              <p:cNvPr id="33883" name="AutoShape 13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4" name="Text Box 14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Науковий керівник</a:t>
                </a:r>
                <a:endParaRPr lang="ru-RU"/>
              </a:p>
            </p:txBody>
          </p:sp>
        </p:grpSp>
        <p:cxnSp>
          <p:nvCxnSpPr>
            <p:cNvPr id="33799" name="AutoShape 15"/>
            <p:cNvCxnSpPr>
              <a:cxnSpLocks noChangeShapeType="1"/>
            </p:cNvCxnSpPr>
            <p:nvPr/>
          </p:nvCxnSpPr>
          <p:spPr bwMode="auto">
            <a:xfrm flipH="1">
              <a:off x="3501" y="1854"/>
              <a:ext cx="261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3800" name="Group 16"/>
            <p:cNvGrpSpPr>
              <a:grpSpLocks/>
            </p:cNvGrpSpPr>
            <p:nvPr/>
          </p:nvGrpSpPr>
          <p:grpSpPr bwMode="auto">
            <a:xfrm>
              <a:off x="2781" y="2934"/>
              <a:ext cx="3060" cy="2880"/>
              <a:chOff x="5121" y="2934"/>
              <a:chExt cx="3060" cy="2880"/>
            </a:xfrm>
          </p:grpSpPr>
          <p:grpSp>
            <p:nvGrpSpPr>
              <p:cNvPr id="33864" name="Group 17"/>
              <p:cNvGrpSpPr>
                <a:grpSpLocks/>
              </p:cNvGrpSpPr>
              <p:nvPr/>
            </p:nvGrpSpPr>
            <p:grpSpPr bwMode="auto">
              <a:xfrm>
                <a:off x="5121" y="2934"/>
                <a:ext cx="2880" cy="541"/>
                <a:chOff x="2985" y="1872"/>
                <a:chExt cx="847" cy="418"/>
              </a:xfrm>
            </p:grpSpPr>
            <p:sp>
              <p:nvSpPr>
                <p:cNvPr id="33881" name="AutoShape 18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8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latin typeface="Times New Roman" pitchFamily="18" charset="0"/>
                    </a:rPr>
                    <a:t>Ланки взаємодії</a:t>
                  </a:r>
                  <a:endParaRPr lang="ru-RU"/>
                </a:p>
              </p:txBody>
            </p:sp>
          </p:grpSp>
          <p:grpSp>
            <p:nvGrpSpPr>
              <p:cNvPr id="33865" name="Group 20"/>
              <p:cNvGrpSpPr>
                <a:grpSpLocks/>
              </p:cNvGrpSpPr>
              <p:nvPr/>
            </p:nvGrpSpPr>
            <p:grpSpPr bwMode="auto">
              <a:xfrm>
                <a:off x="5121" y="3655"/>
                <a:ext cx="3060" cy="540"/>
                <a:chOff x="2985" y="1872"/>
                <a:chExt cx="847" cy="418"/>
              </a:xfrm>
            </p:grpSpPr>
            <p:sp>
              <p:nvSpPr>
                <p:cNvPr id="33879" name="AutoShape 21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8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Студент-студент</a:t>
                  </a:r>
                  <a:endParaRPr lang="ru-RU"/>
                </a:p>
              </p:txBody>
            </p:sp>
          </p:grpSp>
          <p:grpSp>
            <p:nvGrpSpPr>
              <p:cNvPr id="33866" name="Group 23"/>
              <p:cNvGrpSpPr>
                <a:grpSpLocks/>
              </p:cNvGrpSpPr>
              <p:nvPr/>
            </p:nvGrpSpPr>
            <p:grpSpPr bwMode="auto">
              <a:xfrm>
                <a:off x="5121" y="4195"/>
                <a:ext cx="3060" cy="540"/>
                <a:chOff x="2985" y="1872"/>
                <a:chExt cx="847" cy="418"/>
              </a:xfrm>
            </p:grpSpPr>
            <p:sp>
              <p:nvSpPr>
                <p:cNvPr id="33877" name="AutoShape 24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7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Студент-викладач</a:t>
                  </a:r>
                  <a:endParaRPr lang="ru-RU"/>
                </a:p>
              </p:txBody>
            </p:sp>
          </p:grpSp>
          <p:grpSp>
            <p:nvGrpSpPr>
              <p:cNvPr id="33867" name="Group 26"/>
              <p:cNvGrpSpPr>
                <a:grpSpLocks/>
              </p:cNvGrpSpPr>
              <p:nvPr/>
            </p:nvGrpSpPr>
            <p:grpSpPr bwMode="auto">
              <a:xfrm>
                <a:off x="5121" y="4735"/>
                <a:ext cx="3060" cy="540"/>
                <a:chOff x="2985" y="1872"/>
                <a:chExt cx="847" cy="418"/>
              </a:xfrm>
            </p:grpSpPr>
            <p:sp>
              <p:nvSpPr>
                <p:cNvPr id="33875" name="AutoShape 27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Викладач-студент-студенти</a:t>
                  </a:r>
                  <a:endParaRPr lang="ru-RU"/>
                </a:p>
              </p:txBody>
            </p:sp>
          </p:grpSp>
          <p:grpSp>
            <p:nvGrpSpPr>
              <p:cNvPr id="33868" name="Group 29"/>
              <p:cNvGrpSpPr>
                <a:grpSpLocks/>
              </p:cNvGrpSpPr>
              <p:nvPr/>
            </p:nvGrpSpPr>
            <p:grpSpPr bwMode="auto">
              <a:xfrm>
                <a:off x="5121" y="5275"/>
                <a:ext cx="3060" cy="539"/>
                <a:chOff x="2985" y="1872"/>
                <a:chExt cx="847" cy="418"/>
              </a:xfrm>
            </p:grpSpPr>
            <p:sp>
              <p:nvSpPr>
                <p:cNvPr id="33873" name="AutoShape 30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7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Студент-науковий керівник</a:t>
                  </a:r>
                  <a:endParaRPr lang="ru-RU"/>
                </a:p>
              </p:txBody>
            </p:sp>
          </p:grpSp>
          <p:cxnSp>
            <p:nvCxnSpPr>
              <p:cNvPr id="33869" name="AutoShape 32"/>
              <p:cNvCxnSpPr>
                <a:cxnSpLocks noChangeShapeType="1"/>
                <a:stCxn id="33882" idx="1"/>
                <a:endCxn id="33880" idx="1"/>
              </p:cNvCxnSpPr>
              <p:nvPr/>
            </p:nvCxnSpPr>
            <p:spPr bwMode="auto">
              <a:xfrm rot="10800000" flipH="1" flipV="1">
                <a:off x="5121" y="3205"/>
                <a:ext cx="1" cy="72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70" name="AutoShape 33"/>
              <p:cNvCxnSpPr>
                <a:cxnSpLocks noChangeShapeType="1"/>
                <a:stCxn id="33882" idx="1"/>
                <a:endCxn id="33878" idx="1"/>
              </p:cNvCxnSpPr>
              <p:nvPr/>
            </p:nvCxnSpPr>
            <p:spPr bwMode="auto">
              <a:xfrm rot="10800000" flipH="1" flipV="1">
                <a:off x="5121" y="3205"/>
                <a:ext cx="1" cy="126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71" name="AutoShape 34"/>
              <p:cNvCxnSpPr>
                <a:cxnSpLocks noChangeShapeType="1"/>
                <a:stCxn id="33882" idx="1"/>
                <a:endCxn id="33876" idx="1"/>
              </p:cNvCxnSpPr>
              <p:nvPr/>
            </p:nvCxnSpPr>
            <p:spPr bwMode="auto">
              <a:xfrm rot="10800000" flipH="1" flipV="1">
                <a:off x="5121" y="3205"/>
                <a:ext cx="1" cy="180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72" name="AutoShape 35"/>
              <p:cNvCxnSpPr>
                <a:cxnSpLocks noChangeShapeType="1"/>
                <a:stCxn id="33882" idx="1"/>
                <a:endCxn id="33874" idx="1"/>
              </p:cNvCxnSpPr>
              <p:nvPr/>
            </p:nvCxnSpPr>
            <p:spPr bwMode="auto">
              <a:xfrm rot="10800000" flipH="1" flipV="1">
                <a:off x="5121" y="3205"/>
                <a:ext cx="1" cy="234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3801" name="Group 36"/>
            <p:cNvGrpSpPr>
              <a:grpSpLocks/>
            </p:cNvGrpSpPr>
            <p:nvPr/>
          </p:nvGrpSpPr>
          <p:grpSpPr bwMode="auto">
            <a:xfrm>
              <a:off x="5481" y="6174"/>
              <a:ext cx="2340" cy="541"/>
              <a:chOff x="2985" y="1872"/>
              <a:chExt cx="847" cy="418"/>
            </a:xfrm>
          </p:grpSpPr>
          <p:sp>
            <p:nvSpPr>
              <p:cNvPr id="33862" name="AutoShape 37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3" name="Text Box 38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 b="1">
                    <a:latin typeface="Times New Roman" pitchFamily="18" charset="0"/>
                  </a:rPr>
                  <a:t>Форми взаємодії</a:t>
                </a:r>
                <a:endParaRPr lang="ru-RU"/>
              </a:p>
            </p:txBody>
          </p:sp>
        </p:grpSp>
        <p:grpSp>
          <p:nvGrpSpPr>
            <p:cNvPr id="33802" name="Group 39"/>
            <p:cNvGrpSpPr>
              <a:grpSpLocks/>
            </p:cNvGrpSpPr>
            <p:nvPr/>
          </p:nvGrpSpPr>
          <p:grpSpPr bwMode="auto">
            <a:xfrm>
              <a:off x="6741" y="6894"/>
              <a:ext cx="3960" cy="540"/>
              <a:chOff x="2985" y="1872"/>
              <a:chExt cx="847" cy="418"/>
            </a:xfrm>
          </p:grpSpPr>
          <p:sp>
            <p:nvSpPr>
              <p:cNvPr id="33860" name="AutoShape 4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1" name="Text Box 4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Отримання навчальних матеріалів</a:t>
                </a:r>
                <a:endParaRPr lang="ru-RU"/>
              </a:p>
            </p:txBody>
          </p:sp>
        </p:grpSp>
        <p:grpSp>
          <p:nvGrpSpPr>
            <p:cNvPr id="33803" name="Group 42"/>
            <p:cNvGrpSpPr>
              <a:grpSpLocks/>
            </p:cNvGrpSpPr>
            <p:nvPr/>
          </p:nvGrpSpPr>
          <p:grpSpPr bwMode="auto">
            <a:xfrm>
              <a:off x="6741" y="8334"/>
              <a:ext cx="3960" cy="541"/>
              <a:chOff x="2985" y="1872"/>
              <a:chExt cx="847" cy="418"/>
            </a:xfrm>
          </p:grpSpPr>
          <p:sp>
            <p:nvSpPr>
              <p:cNvPr id="33858" name="AutoShape 43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9" name="Text Box 44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Спілкування у групах</a:t>
                </a:r>
                <a:endParaRPr lang="ru-RU"/>
              </a:p>
            </p:txBody>
          </p:sp>
        </p:grpSp>
        <p:grpSp>
          <p:nvGrpSpPr>
            <p:cNvPr id="33804" name="Group 45"/>
            <p:cNvGrpSpPr>
              <a:grpSpLocks/>
            </p:cNvGrpSpPr>
            <p:nvPr/>
          </p:nvGrpSpPr>
          <p:grpSpPr bwMode="auto">
            <a:xfrm>
              <a:off x="6741" y="7614"/>
              <a:ext cx="3960" cy="540"/>
              <a:chOff x="2985" y="1872"/>
              <a:chExt cx="847" cy="418"/>
            </a:xfrm>
          </p:grpSpPr>
          <p:sp>
            <p:nvSpPr>
              <p:cNvPr id="33856" name="AutoShape 46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7" name="Text Box 47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Оцінювання знань</a:t>
                </a:r>
                <a:endParaRPr lang="ru-RU"/>
              </a:p>
            </p:txBody>
          </p:sp>
        </p:grpSp>
        <p:grpSp>
          <p:nvGrpSpPr>
            <p:cNvPr id="33805" name="Group 48"/>
            <p:cNvGrpSpPr>
              <a:grpSpLocks/>
            </p:cNvGrpSpPr>
            <p:nvPr/>
          </p:nvGrpSpPr>
          <p:grpSpPr bwMode="auto">
            <a:xfrm>
              <a:off x="4761" y="7614"/>
              <a:ext cx="1800" cy="540"/>
              <a:chOff x="2985" y="1872"/>
              <a:chExt cx="847" cy="418"/>
            </a:xfrm>
          </p:grpSpPr>
          <p:sp>
            <p:nvSpPr>
              <p:cNvPr id="33854" name="AutoShape 49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5" name="Text Box 50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Вебінар</a:t>
                </a:r>
                <a:endParaRPr lang="ru-RU"/>
              </a:p>
            </p:txBody>
          </p:sp>
        </p:grpSp>
        <p:grpSp>
          <p:nvGrpSpPr>
            <p:cNvPr id="33806" name="Group 51"/>
            <p:cNvGrpSpPr>
              <a:grpSpLocks/>
            </p:cNvGrpSpPr>
            <p:nvPr/>
          </p:nvGrpSpPr>
          <p:grpSpPr bwMode="auto">
            <a:xfrm>
              <a:off x="4761" y="6894"/>
              <a:ext cx="1800" cy="540"/>
              <a:chOff x="2985" y="1872"/>
              <a:chExt cx="847" cy="418"/>
            </a:xfrm>
          </p:grpSpPr>
          <p:sp>
            <p:nvSpPr>
              <p:cNvPr id="33852" name="AutoShape 52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3" name="Text Box 53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Співпраця</a:t>
                </a:r>
                <a:endParaRPr lang="ru-RU"/>
              </a:p>
            </p:txBody>
          </p:sp>
        </p:grpSp>
        <p:grpSp>
          <p:nvGrpSpPr>
            <p:cNvPr id="33807" name="Group 54"/>
            <p:cNvGrpSpPr>
              <a:grpSpLocks/>
            </p:cNvGrpSpPr>
            <p:nvPr/>
          </p:nvGrpSpPr>
          <p:grpSpPr bwMode="auto">
            <a:xfrm>
              <a:off x="4761" y="8334"/>
              <a:ext cx="1800" cy="540"/>
              <a:chOff x="2985" y="1872"/>
              <a:chExt cx="847" cy="418"/>
            </a:xfrm>
          </p:grpSpPr>
          <p:sp>
            <p:nvSpPr>
              <p:cNvPr id="33850" name="AutoShape 55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1" name="Text Box 56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Листування</a:t>
                </a:r>
                <a:endParaRPr lang="ru-RU"/>
              </a:p>
            </p:txBody>
          </p:sp>
        </p:grpSp>
        <p:grpSp>
          <p:nvGrpSpPr>
            <p:cNvPr id="33808" name="Group 57"/>
            <p:cNvGrpSpPr>
              <a:grpSpLocks/>
            </p:cNvGrpSpPr>
            <p:nvPr/>
          </p:nvGrpSpPr>
          <p:grpSpPr bwMode="auto">
            <a:xfrm>
              <a:off x="2601" y="7614"/>
              <a:ext cx="1800" cy="540"/>
              <a:chOff x="2985" y="1872"/>
              <a:chExt cx="847" cy="418"/>
            </a:xfrm>
          </p:grpSpPr>
          <p:sp>
            <p:nvSpPr>
              <p:cNvPr id="33848" name="AutoShape 58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9" name="Text Box 59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Консультації</a:t>
                </a:r>
                <a:endParaRPr lang="ru-RU"/>
              </a:p>
            </p:txBody>
          </p:sp>
        </p:grpSp>
        <p:grpSp>
          <p:nvGrpSpPr>
            <p:cNvPr id="33809" name="Group 60"/>
            <p:cNvGrpSpPr>
              <a:grpSpLocks/>
            </p:cNvGrpSpPr>
            <p:nvPr/>
          </p:nvGrpSpPr>
          <p:grpSpPr bwMode="auto">
            <a:xfrm>
              <a:off x="2601" y="8334"/>
              <a:ext cx="1800" cy="540"/>
              <a:chOff x="2985" y="1872"/>
              <a:chExt cx="847" cy="418"/>
            </a:xfrm>
          </p:grpSpPr>
          <p:sp>
            <p:nvSpPr>
              <p:cNvPr id="33846" name="AutoShape 61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7" name="Text Box 62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Обговорення</a:t>
                </a:r>
                <a:endParaRPr lang="ru-RU"/>
              </a:p>
            </p:txBody>
          </p:sp>
        </p:grpSp>
        <p:grpSp>
          <p:nvGrpSpPr>
            <p:cNvPr id="33810" name="Group 63"/>
            <p:cNvGrpSpPr>
              <a:grpSpLocks/>
            </p:cNvGrpSpPr>
            <p:nvPr/>
          </p:nvGrpSpPr>
          <p:grpSpPr bwMode="auto">
            <a:xfrm>
              <a:off x="2601" y="6894"/>
              <a:ext cx="1800" cy="541"/>
              <a:chOff x="2985" y="1872"/>
              <a:chExt cx="847" cy="418"/>
            </a:xfrm>
          </p:grpSpPr>
          <p:sp>
            <p:nvSpPr>
              <p:cNvPr id="33844" name="AutoShape 64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5" name="Text Box 65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>
                    <a:latin typeface="Times New Roman" pitchFamily="18" charset="0"/>
                  </a:rPr>
                  <a:t>Інформування</a:t>
                </a:r>
                <a:endParaRPr lang="ru-RU"/>
              </a:p>
            </p:txBody>
          </p:sp>
        </p:grpSp>
        <p:grpSp>
          <p:nvGrpSpPr>
            <p:cNvPr id="33811" name="Group 66"/>
            <p:cNvGrpSpPr>
              <a:grpSpLocks/>
            </p:cNvGrpSpPr>
            <p:nvPr/>
          </p:nvGrpSpPr>
          <p:grpSpPr bwMode="auto">
            <a:xfrm>
              <a:off x="7461" y="2934"/>
              <a:ext cx="2880" cy="2880"/>
              <a:chOff x="7281" y="2934"/>
              <a:chExt cx="2880" cy="2880"/>
            </a:xfrm>
          </p:grpSpPr>
          <p:grpSp>
            <p:nvGrpSpPr>
              <p:cNvPr id="33825" name="Group 67"/>
              <p:cNvGrpSpPr>
                <a:grpSpLocks/>
              </p:cNvGrpSpPr>
              <p:nvPr/>
            </p:nvGrpSpPr>
            <p:grpSpPr bwMode="auto">
              <a:xfrm>
                <a:off x="7281" y="2934"/>
                <a:ext cx="1980" cy="540"/>
                <a:chOff x="2985" y="1872"/>
                <a:chExt cx="847" cy="418"/>
              </a:xfrm>
            </p:grpSpPr>
            <p:sp>
              <p:nvSpPr>
                <p:cNvPr id="33842" name="AutoShape 68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latin typeface="Times New Roman" pitchFamily="18" charset="0"/>
                    </a:rPr>
                    <a:t>Види взаємодії</a:t>
                  </a:r>
                  <a:endParaRPr lang="ru-RU"/>
                </a:p>
              </p:txBody>
            </p:sp>
          </p:grpSp>
          <p:grpSp>
            <p:nvGrpSpPr>
              <p:cNvPr id="33826" name="Group 70"/>
              <p:cNvGrpSpPr>
                <a:grpSpLocks/>
              </p:cNvGrpSpPr>
              <p:nvPr/>
            </p:nvGrpSpPr>
            <p:grpSpPr bwMode="auto">
              <a:xfrm>
                <a:off x="7281" y="5274"/>
                <a:ext cx="2880" cy="540"/>
                <a:chOff x="2985" y="1872"/>
                <a:chExt cx="847" cy="418"/>
              </a:xfrm>
            </p:grpSpPr>
            <p:sp>
              <p:nvSpPr>
                <p:cNvPr id="33840" name="AutoShape 71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Взаємодія у колективі </a:t>
                  </a:r>
                  <a:endParaRPr lang="ru-RU"/>
                </a:p>
              </p:txBody>
            </p:sp>
          </p:grpSp>
          <p:grpSp>
            <p:nvGrpSpPr>
              <p:cNvPr id="33827" name="Group 73"/>
              <p:cNvGrpSpPr>
                <a:grpSpLocks/>
              </p:cNvGrpSpPr>
              <p:nvPr/>
            </p:nvGrpSpPr>
            <p:grpSpPr bwMode="auto">
              <a:xfrm>
                <a:off x="7281" y="4194"/>
                <a:ext cx="2880" cy="540"/>
                <a:chOff x="2985" y="1872"/>
                <a:chExt cx="847" cy="418"/>
              </a:xfrm>
            </p:grpSpPr>
            <p:sp>
              <p:nvSpPr>
                <p:cNvPr id="33838" name="AutoShape 74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Взаємодія у підгрупах</a:t>
                  </a:r>
                  <a:endParaRPr lang="ru-RU"/>
                </a:p>
              </p:txBody>
            </p:sp>
          </p:grpSp>
          <p:grpSp>
            <p:nvGrpSpPr>
              <p:cNvPr id="33828" name="Group 76"/>
              <p:cNvGrpSpPr>
                <a:grpSpLocks/>
              </p:cNvGrpSpPr>
              <p:nvPr/>
            </p:nvGrpSpPr>
            <p:grpSpPr bwMode="auto">
              <a:xfrm>
                <a:off x="7281" y="4734"/>
                <a:ext cx="2880" cy="540"/>
                <a:chOff x="2985" y="1872"/>
                <a:chExt cx="847" cy="418"/>
              </a:xfrm>
            </p:grpSpPr>
            <p:sp>
              <p:nvSpPr>
                <p:cNvPr id="33836" name="AutoShape 77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Взаємодія у групах</a:t>
                  </a:r>
                  <a:endParaRPr lang="ru-RU"/>
                </a:p>
              </p:txBody>
            </p:sp>
          </p:grpSp>
          <p:grpSp>
            <p:nvGrpSpPr>
              <p:cNvPr id="33829" name="Group 79"/>
              <p:cNvGrpSpPr>
                <a:grpSpLocks/>
              </p:cNvGrpSpPr>
              <p:nvPr/>
            </p:nvGrpSpPr>
            <p:grpSpPr bwMode="auto">
              <a:xfrm>
                <a:off x="7281" y="3654"/>
                <a:ext cx="2880" cy="540"/>
                <a:chOff x="2985" y="1872"/>
                <a:chExt cx="847" cy="418"/>
              </a:xfrm>
            </p:grpSpPr>
            <p:sp>
              <p:nvSpPr>
                <p:cNvPr id="33834" name="AutoShape 80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>
                      <a:latin typeface="Times New Roman" pitchFamily="18" charset="0"/>
                    </a:rPr>
                    <a:t>Індивідуальна діяльність</a:t>
                  </a:r>
                  <a:endParaRPr lang="ru-RU"/>
                </a:p>
              </p:txBody>
            </p:sp>
          </p:grpSp>
          <p:cxnSp>
            <p:nvCxnSpPr>
              <p:cNvPr id="33830" name="AutoShape 82"/>
              <p:cNvCxnSpPr>
                <a:cxnSpLocks noChangeShapeType="1"/>
                <a:stCxn id="33843" idx="1"/>
                <a:endCxn id="33835" idx="1"/>
              </p:cNvCxnSpPr>
              <p:nvPr/>
            </p:nvCxnSpPr>
            <p:spPr bwMode="auto">
              <a:xfrm rot="10800000" flipH="1" flipV="1">
                <a:off x="7281" y="3204"/>
                <a:ext cx="1" cy="72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31" name="AutoShape 83"/>
              <p:cNvCxnSpPr>
                <a:cxnSpLocks noChangeShapeType="1"/>
                <a:stCxn id="33843" idx="1"/>
                <a:endCxn id="33839" idx="1"/>
              </p:cNvCxnSpPr>
              <p:nvPr/>
            </p:nvCxnSpPr>
            <p:spPr bwMode="auto">
              <a:xfrm rot="10800000" flipH="1" flipV="1">
                <a:off x="7281" y="3204"/>
                <a:ext cx="1" cy="126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32" name="AutoShape 84"/>
              <p:cNvCxnSpPr>
                <a:cxnSpLocks noChangeShapeType="1"/>
                <a:stCxn id="33843" idx="1"/>
                <a:endCxn id="33837" idx="1"/>
              </p:cNvCxnSpPr>
              <p:nvPr/>
            </p:nvCxnSpPr>
            <p:spPr bwMode="auto">
              <a:xfrm rot="10800000" flipH="1" flipV="1">
                <a:off x="7281" y="3204"/>
                <a:ext cx="1" cy="180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33" name="AutoShape 85"/>
              <p:cNvCxnSpPr>
                <a:cxnSpLocks noChangeShapeType="1"/>
                <a:stCxn id="33843" idx="1"/>
                <a:endCxn id="33841" idx="1"/>
              </p:cNvCxnSpPr>
              <p:nvPr/>
            </p:nvCxnSpPr>
            <p:spPr bwMode="auto">
              <a:xfrm rot="10800000" flipH="1" flipV="1">
                <a:off x="7281" y="3204"/>
                <a:ext cx="1" cy="2340"/>
              </a:xfrm>
              <a:prstGeom prst="bentConnector3">
                <a:avLst>
                  <a:gd name="adj1" fmla="val -3600001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33812" name="AutoShape 86"/>
            <p:cNvSpPr>
              <a:spLocks noChangeArrowheads="1"/>
            </p:cNvSpPr>
            <p:nvPr/>
          </p:nvSpPr>
          <p:spPr bwMode="auto">
            <a:xfrm>
              <a:off x="5661" y="3114"/>
              <a:ext cx="1440" cy="180"/>
            </a:xfrm>
            <a:prstGeom prst="leftRightArrow">
              <a:avLst>
                <a:gd name="adj1" fmla="val 50000"/>
                <a:gd name="adj2" fmla="val 16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AutoShape 87"/>
            <p:cNvSpPr>
              <a:spLocks noChangeArrowheads="1"/>
            </p:cNvSpPr>
            <p:nvPr/>
          </p:nvSpPr>
          <p:spPr bwMode="auto">
            <a:xfrm>
              <a:off x="6201" y="3294"/>
              <a:ext cx="360" cy="2520"/>
            </a:xfrm>
            <a:prstGeom prst="upDownArrow">
              <a:avLst>
                <a:gd name="adj1" fmla="val 50000"/>
                <a:gd name="adj2" fmla="val 14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cxnSp>
          <p:nvCxnSpPr>
            <p:cNvPr id="33814" name="AutoShape 88"/>
            <p:cNvCxnSpPr>
              <a:cxnSpLocks noChangeShapeType="1"/>
              <a:stCxn id="33890" idx="2"/>
              <a:endCxn id="33886" idx="0"/>
            </p:cNvCxnSpPr>
            <p:nvPr/>
          </p:nvCxnSpPr>
          <p:spPr bwMode="auto">
            <a:xfrm>
              <a:off x="6202" y="1854"/>
              <a:ext cx="14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5" name="AutoShape 89"/>
            <p:cNvCxnSpPr>
              <a:cxnSpLocks noChangeShapeType="1"/>
              <a:stCxn id="33890" idx="2"/>
              <a:endCxn id="33884" idx="0"/>
            </p:cNvCxnSpPr>
            <p:nvPr/>
          </p:nvCxnSpPr>
          <p:spPr bwMode="auto">
            <a:xfrm>
              <a:off x="6202" y="1854"/>
              <a:ext cx="2909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16" name="AutoShape 90"/>
            <p:cNvSpPr>
              <a:spLocks noChangeArrowheads="1"/>
            </p:cNvSpPr>
            <p:nvPr/>
          </p:nvSpPr>
          <p:spPr bwMode="auto">
            <a:xfrm>
              <a:off x="2241" y="5994"/>
              <a:ext cx="8460" cy="3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3817" name="AutoShape 91"/>
            <p:cNvCxnSpPr>
              <a:cxnSpLocks noChangeShapeType="1"/>
              <a:stCxn id="33890" idx="1"/>
              <a:endCxn id="33816" idx="1"/>
            </p:cNvCxnSpPr>
            <p:nvPr/>
          </p:nvCxnSpPr>
          <p:spPr bwMode="auto">
            <a:xfrm rot="10800000" flipV="1">
              <a:off x="2241" y="1584"/>
              <a:ext cx="1980" cy="6030"/>
            </a:xfrm>
            <a:prstGeom prst="bentConnector3">
              <a:avLst>
                <a:gd name="adj1" fmla="val 11818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18" name="AutoShape 92"/>
            <p:cNvCxnSpPr>
              <a:cxnSpLocks noChangeShapeType="1"/>
              <a:stCxn id="33816" idx="3"/>
              <a:endCxn id="33890" idx="3"/>
            </p:cNvCxnSpPr>
            <p:nvPr/>
          </p:nvCxnSpPr>
          <p:spPr bwMode="auto">
            <a:xfrm flipH="1" flipV="1">
              <a:off x="8183" y="1584"/>
              <a:ext cx="2518" cy="6030"/>
            </a:xfrm>
            <a:prstGeom prst="bentConnector3">
              <a:avLst>
                <a:gd name="adj1" fmla="val -1429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19" name="AutoShape 93"/>
            <p:cNvCxnSpPr>
              <a:cxnSpLocks noChangeShapeType="1"/>
              <a:stCxn id="33888" idx="2"/>
              <a:endCxn id="33882" idx="0"/>
            </p:cNvCxnSpPr>
            <p:nvPr/>
          </p:nvCxnSpPr>
          <p:spPr bwMode="auto">
            <a:xfrm>
              <a:off x="3591" y="2574"/>
              <a:ext cx="63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20" name="AutoShape 94"/>
            <p:cNvCxnSpPr>
              <a:cxnSpLocks noChangeShapeType="1"/>
              <a:stCxn id="33886" idx="2"/>
              <a:endCxn id="33882" idx="0"/>
            </p:cNvCxnSpPr>
            <p:nvPr/>
          </p:nvCxnSpPr>
          <p:spPr bwMode="auto">
            <a:xfrm flipH="1">
              <a:off x="4221" y="2573"/>
              <a:ext cx="1995" cy="3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21" name="AutoShape 95"/>
            <p:cNvCxnSpPr>
              <a:cxnSpLocks noChangeShapeType="1"/>
              <a:stCxn id="33884" idx="2"/>
              <a:endCxn id="33882" idx="0"/>
            </p:cNvCxnSpPr>
            <p:nvPr/>
          </p:nvCxnSpPr>
          <p:spPr bwMode="auto">
            <a:xfrm flipH="1">
              <a:off x="4221" y="2574"/>
              <a:ext cx="489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22" name="AutoShape 96"/>
            <p:cNvCxnSpPr>
              <a:cxnSpLocks noChangeShapeType="1"/>
              <a:stCxn id="33888" idx="2"/>
              <a:endCxn id="33843" idx="0"/>
            </p:cNvCxnSpPr>
            <p:nvPr/>
          </p:nvCxnSpPr>
          <p:spPr bwMode="auto">
            <a:xfrm>
              <a:off x="3591" y="2574"/>
              <a:ext cx="486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23" name="AutoShape 97"/>
            <p:cNvCxnSpPr>
              <a:cxnSpLocks noChangeShapeType="1"/>
              <a:stCxn id="33886" idx="2"/>
              <a:endCxn id="33843" idx="0"/>
            </p:cNvCxnSpPr>
            <p:nvPr/>
          </p:nvCxnSpPr>
          <p:spPr bwMode="auto">
            <a:xfrm>
              <a:off x="6216" y="2573"/>
              <a:ext cx="2235" cy="3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24" name="AutoShape 98"/>
            <p:cNvCxnSpPr>
              <a:cxnSpLocks noChangeShapeType="1"/>
              <a:stCxn id="33884" idx="2"/>
              <a:endCxn id="33843" idx="0"/>
            </p:cNvCxnSpPr>
            <p:nvPr/>
          </p:nvCxnSpPr>
          <p:spPr bwMode="auto">
            <a:xfrm flipH="1">
              <a:off x="8451" y="2574"/>
              <a:ext cx="66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3794" name="TextBox 1045"/>
          <p:cNvSpPr txBox="1">
            <a:spLocks noChangeArrowheads="1"/>
          </p:cNvSpPr>
          <p:nvPr/>
        </p:nvSpPr>
        <p:spPr bwMode="auto">
          <a:xfrm>
            <a:off x="0" y="0"/>
            <a:ext cx="11682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/>
              <a:t>Види</a:t>
            </a:r>
            <a:r>
              <a:rPr lang="ru-RU" sz="2400" b="1" dirty="0"/>
              <a:t> </a:t>
            </a:r>
            <a:r>
              <a:rPr lang="ru-RU" sz="2400" b="1" dirty="0" err="1"/>
              <a:t>взаємодії</a:t>
            </a:r>
            <a:r>
              <a:rPr lang="ru-RU" sz="2400" b="1" dirty="0"/>
              <a:t> </a:t>
            </a:r>
            <a:r>
              <a:rPr lang="ru-RU" sz="2400" b="1" dirty="0" err="1"/>
              <a:t>комп’ютер</a:t>
            </a:r>
            <a:r>
              <a:rPr lang="ru-RU" sz="2400" b="1" dirty="0"/>
              <a:t>-студент-</a:t>
            </a:r>
            <a:r>
              <a:rPr lang="ru-RU" sz="2400" b="1" dirty="0" err="1"/>
              <a:t>викладач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77"/>
          <p:cNvGrpSpPr>
            <a:grpSpLocks noChangeAspect="1"/>
          </p:cNvGrpSpPr>
          <p:nvPr/>
        </p:nvGrpSpPr>
        <p:grpSpPr bwMode="auto">
          <a:xfrm>
            <a:off x="84138" y="-4763"/>
            <a:ext cx="11737975" cy="7680326"/>
            <a:chOff x="1701" y="1081"/>
            <a:chExt cx="9334" cy="13684"/>
          </a:xfrm>
        </p:grpSpPr>
        <p:sp>
          <p:nvSpPr>
            <p:cNvPr id="38914" name="AutoShape 78"/>
            <p:cNvSpPr>
              <a:spLocks noChangeAspect="1" noChangeArrowheads="1"/>
            </p:cNvSpPr>
            <p:nvPr/>
          </p:nvSpPr>
          <p:spPr bwMode="auto">
            <a:xfrm>
              <a:off x="1701" y="1134"/>
              <a:ext cx="9180" cy="13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5" name="AutoShape 79"/>
            <p:cNvSpPr>
              <a:spLocks noChangeArrowheads="1"/>
            </p:cNvSpPr>
            <p:nvPr/>
          </p:nvSpPr>
          <p:spPr bwMode="auto">
            <a:xfrm>
              <a:off x="5841" y="2754"/>
              <a:ext cx="540" cy="23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16" name="Group 81"/>
            <p:cNvGrpSpPr>
              <a:grpSpLocks/>
            </p:cNvGrpSpPr>
            <p:nvPr/>
          </p:nvGrpSpPr>
          <p:grpSpPr bwMode="auto">
            <a:xfrm>
              <a:off x="2406" y="7944"/>
              <a:ext cx="7935" cy="3108"/>
              <a:chOff x="2406" y="7944"/>
              <a:chExt cx="7935" cy="3108"/>
            </a:xfrm>
          </p:grpSpPr>
          <p:grpSp>
            <p:nvGrpSpPr>
              <p:cNvPr id="39034" name="Group 82"/>
              <p:cNvGrpSpPr>
                <a:grpSpLocks/>
              </p:cNvGrpSpPr>
              <p:nvPr/>
            </p:nvGrpSpPr>
            <p:grpSpPr bwMode="auto">
              <a:xfrm>
                <a:off x="5301" y="7944"/>
                <a:ext cx="2340" cy="550"/>
                <a:chOff x="2985" y="1872"/>
                <a:chExt cx="847" cy="418"/>
              </a:xfrm>
            </p:grpSpPr>
            <p:sp>
              <p:nvSpPr>
                <p:cNvPr id="39067" name="AutoShape 83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latin typeface="Times New Roman" pitchFamily="18" charset="0"/>
                    </a:rPr>
                    <a:t>Методи навчання</a:t>
                  </a:r>
                  <a:endParaRPr lang="ru-RU"/>
                </a:p>
              </p:txBody>
            </p:sp>
          </p:grpSp>
          <p:grpSp>
            <p:nvGrpSpPr>
              <p:cNvPr id="39035" name="Group 85"/>
              <p:cNvGrpSpPr>
                <a:grpSpLocks/>
              </p:cNvGrpSpPr>
              <p:nvPr/>
            </p:nvGrpSpPr>
            <p:grpSpPr bwMode="auto">
              <a:xfrm>
                <a:off x="4401" y="9471"/>
                <a:ext cx="3960" cy="1031"/>
                <a:chOff x="2985" y="1831"/>
                <a:chExt cx="847" cy="459"/>
              </a:xfrm>
            </p:grpSpPr>
            <p:sp>
              <p:nvSpPr>
                <p:cNvPr id="39065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85" y="1831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>
                      <a:latin typeface="Times New Roman" pitchFamily="18" charset="0"/>
                    </a:rPr>
                    <a:t>Пояснювально-ілюстративний (відео-лекції, лекції-презентації, розміщені у хмарі)</a:t>
                  </a:r>
                  <a:endParaRPr lang="ru-RU"/>
                </a:p>
              </p:txBody>
            </p:sp>
          </p:grpSp>
          <p:grpSp>
            <p:nvGrpSpPr>
              <p:cNvPr id="39036" name="Group 88"/>
              <p:cNvGrpSpPr>
                <a:grpSpLocks/>
              </p:cNvGrpSpPr>
              <p:nvPr/>
            </p:nvGrpSpPr>
            <p:grpSpPr bwMode="auto">
              <a:xfrm>
                <a:off x="4401" y="8664"/>
                <a:ext cx="3960" cy="730"/>
                <a:chOff x="2985" y="1872"/>
                <a:chExt cx="847" cy="418"/>
              </a:xfrm>
            </p:grpSpPr>
            <p:sp>
              <p:nvSpPr>
                <p:cNvPr id="39063" name="AutoShape 89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64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>
                      <a:latin typeface="Times New Roman" pitchFamily="18" charset="0"/>
                    </a:rPr>
                    <a:t>Метод Махмутова (проблемного навчання)</a:t>
                  </a:r>
                  <a:endParaRPr lang="ru-RU"/>
                </a:p>
              </p:txBody>
            </p:sp>
          </p:grpSp>
          <p:grpSp>
            <p:nvGrpSpPr>
              <p:cNvPr id="39037" name="Group 91"/>
              <p:cNvGrpSpPr>
                <a:grpSpLocks/>
              </p:cNvGrpSpPr>
              <p:nvPr/>
            </p:nvGrpSpPr>
            <p:grpSpPr bwMode="auto">
              <a:xfrm>
                <a:off x="8541" y="9393"/>
                <a:ext cx="1800" cy="548"/>
                <a:chOff x="2985" y="1872"/>
                <a:chExt cx="847" cy="418"/>
              </a:xfrm>
            </p:grpSpPr>
            <p:sp>
              <p:nvSpPr>
                <p:cNvPr id="39061" name="AutoShape 92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62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latin typeface="Times New Roman" pitchFamily="18" charset="0"/>
                    </a:rPr>
                    <a:t>Евристичний</a:t>
                  </a:r>
                  <a:endParaRPr lang="ru-RU"/>
                </a:p>
              </p:txBody>
            </p:sp>
          </p:grpSp>
          <p:grpSp>
            <p:nvGrpSpPr>
              <p:cNvPr id="39038" name="Group 94"/>
              <p:cNvGrpSpPr>
                <a:grpSpLocks/>
              </p:cNvGrpSpPr>
              <p:nvPr/>
            </p:nvGrpSpPr>
            <p:grpSpPr bwMode="auto">
              <a:xfrm>
                <a:off x="8541" y="8304"/>
                <a:ext cx="1800" cy="984"/>
                <a:chOff x="2985" y="1872"/>
                <a:chExt cx="847" cy="418"/>
              </a:xfrm>
            </p:grpSpPr>
            <p:sp>
              <p:nvSpPr>
                <p:cNvPr id="39059" name="AutoShape 95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6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latin typeface="Times New Roman" pitchFamily="18" charset="0"/>
                    </a:rPr>
                    <a:t>Дослідницький (відео-конференція, вебінар)</a:t>
                  </a:r>
                  <a:endParaRPr lang="ru-RU"/>
                </a:p>
              </p:txBody>
            </p:sp>
          </p:grpSp>
          <p:grpSp>
            <p:nvGrpSpPr>
              <p:cNvPr id="39039" name="Group 97"/>
              <p:cNvGrpSpPr>
                <a:grpSpLocks/>
              </p:cNvGrpSpPr>
              <p:nvPr/>
            </p:nvGrpSpPr>
            <p:grpSpPr bwMode="auto">
              <a:xfrm>
                <a:off x="8541" y="10113"/>
                <a:ext cx="1800" cy="939"/>
                <a:chOff x="2985" y="1872"/>
                <a:chExt cx="847" cy="418"/>
              </a:xfrm>
            </p:grpSpPr>
            <p:sp>
              <p:nvSpPr>
                <p:cNvPr id="39057" name="AutoShape 98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58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200">
                      <a:latin typeface="Times New Roman" pitchFamily="18" charset="0"/>
                    </a:rPr>
                    <a:t>Метод проектів з викорис</a:t>
                  </a:r>
                  <a:r>
                    <a:rPr lang="en-US" sz="1200">
                      <a:latin typeface="Times New Roman" pitchFamily="18" charset="0"/>
                    </a:rPr>
                    <a:t>-</a:t>
                  </a:r>
                  <a:r>
                    <a:rPr lang="ru-RU" sz="1200">
                      <a:latin typeface="Times New Roman" pitchFamily="18" charset="0"/>
                    </a:rPr>
                    <a:t>танням хмарних сервісів</a:t>
                  </a:r>
                  <a:endParaRPr lang="ru-RU"/>
                </a:p>
              </p:txBody>
            </p:sp>
          </p:grpSp>
          <p:grpSp>
            <p:nvGrpSpPr>
              <p:cNvPr id="39040" name="Group 100"/>
              <p:cNvGrpSpPr>
                <a:grpSpLocks/>
              </p:cNvGrpSpPr>
              <p:nvPr/>
            </p:nvGrpSpPr>
            <p:grpSpPr bwMode="auto">
              <a:xfrm>
                <a:off x="2406" y="9227"/>
                <a:ext cx="1800" cy="886"/>
                <a:chOff x="2985" y="1872"/>
                <a:chExt cx="847" cy="292"/>
              </a:xfrm>
            </p:grpSpPr>
            <p:sp>
              <p:nvSpPr>
                <p:cNvPr id="39055" name="AutoShape 101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2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5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latin typeface="Times New Roman" pitchFamily="18" charset="0"/>
                    </a:rPr>
                    <a:t>Наочні (відео-лекції, лекції-презентації, розміщені у хмарі)</a:t>
                  </a:r>
                  <a:endParaRPr lang="ru-RU"/>
                </a:p>
              </p:txBody>
            </p:sp>
          </p:grpSp>
          <p:grpSp>
            <p:nvGrpSpPr>
              <p:cNvPr id="39041" name="Group 103"/>
              <p:cNvGrpSpPr>
                <a:grpSpLocks/>
              </p:cNvGrpSpPr>
              <p:nvPr/>
            </p:nvGrpSpPr>
            <p:grpSpPr bwMode="auto">
              <a:xfrm>
                <a:off x="2421" y="10127"/>
                <a:ext cx="1800" cy="593"/>
                <a:chOff x="2985" y="1566"/>
                <a:chExt cx="847" cy="452"/>
              </a:xfrm>
            </p:grpSpPr>
            <p:sp>
              <p:nvSpPr>
                <p:cNvPr id="39053" name="AutoShape 104"/>
                <p:cNvSpPr>
                  <a:spLocks noChangeArrowheads="1"/>
                </p:cNvSpPr>
                <p:nvPr/>
              </p:nvSpPr>
              <p:spPr bwMode="auto">
                <a:xfrm>
                  <a:off x="2985" y="1566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54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985" y="1600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>
                      <a:latin typeface="Times New Roman" pitchFamily="18" charset="0"/>
                    </a:rPr>
                    <a:t>Практичні</a:t>
                  </a:r>
                  <a:endParaRPr lang="ru-RU"/>
                </a:p>
              </p:txBody>
            </p:sp>
          </p:grpSp>
          <p:grpSp>
            <p:nvGrpSpPr>
              <p:cNvPr id="39042" name="Group 106"/>
              <p:cNvGrpSpPr>
                <a:grpSpLocks/>
              </p:cNvGrpSpPr>
              <p:nvPr/>
            </p:nvGrpSpPr>
            <p:grpSpPr bwMode="auto">
              <a:xfrm>
                <a:off x="2421" y="8354"/>
                <a:ext cx="1800" cy="910"/>
                <a:chOff x="2985" y="1872"/>
                <a:chExt cx="847" cy="418"/>
              </a:xfrm>
            </p:grpSpPr>
            <p:sp>
              <p:nvSpPr>
                <p:cNvPr id="39051" name="AutoShape 107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5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100">
                      <a:latin typeface="Times New Roman" pitchFamily="18" charset="0"/>
                    </a:rPr>
                    <a:t>Словесні (он-лайн консультації, онлайн чати)</a:t>
                  </a:r>
                  <a:endParaRPr lang="ru-RU"/>
                </a:p>
              </p:txBody>
            </p:sp>
          </p:grpSp>
          <p:cxnSp>
            <p:nvCxnSpPr>
              <p:cNvPr id="39043" name="AutoShape 109"/>
              <p:cNvCxnSpPr>
                <a:cxnSpLocks noChangeShapeType="1"/>
                <a:stCxn id="39068" idx="1"/>
                <a:endCxn id="39056" idx="1"/>
              </p:cNvCxnSpPr>
              <p:nvPr/>
            </p:nvCxnSpPr>
            <p:spPr bwMode="auto">
              <a:xfrm rot="10800000" flipV="1">
                <a:off x="2406" y="8219"/>
                <a:ext cx="2895" cy="1451"/>
              </a:xfrm>
              <a:prstGeom prst="bentConnector3">
                <a:avLst>
                  <a:gd name="adj1" fmla="val 10627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44" name="AutoShape 110"/>
              <p:cNvCxnSpPr>
                <a:cxnSpLocks noChangeShapeType="1"/>
                <a:stCxn id="39068" idx="1"/>
                <a:endCxn id="39054" idx="1"/>
              </p:cNvCxnSpPr>
              <p:nvPr/>
            </p:nvCxnSpPr>
            <p:spPr bwMode="auto">
              <a:xfrm rot="10800000" flipV="1">
                <a:off x="2421" y="8219"/>
                <a:ext cx="2880" cy="2214"/>
              </a:xfrm>
              <a:prstGeom prst="bentConnector3">
                <a:avLst>
                  <a:gd name="adj1" fmla="val 10631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45" name="AutoShape 111"/>
              <p:cNvCxnSpPr>
                <a:cxnSpLocks noChangeShapeType="1"/>
                <a:stCxn id="39068" idx="1"/>
                <a:endCxn id="39052" idx="1"/>
              </p:cNvCxnSpPr>
              <p:nvPr/>
            </p:nvCxnSpPr>
            <p:spPr bwMode="auto">
              <a:xfrm rot="10800000" flipV="1">
                <a:off x="2421" y="8219"/>
                <a:ext cx="2880" cy="590"/>
              </a:xfrm>
              <a:prstGeom prst="bentConnector3">
                <a:avLst>
                  <a:gd name="adj1" fmla="val 1125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46" name="AutoShape 112"/>
              <p:cNvCxnSpPr>
                <a:cxnSpLocks noChangeShapeType="1"/>
                <a:stCxn id="39068" idx="3"/>
                <a:endCxn id="39060" idx="3"/>
              </p:cNvCxnSpPr>
              <p:nvPr/>
            </p:nvCxnSpPr>
            <p:spPr bwMode="auto">
              <a:xfrm>
                <a:off x="7641" y="8219"/>
                <a:ext cx="2700" cy="577"/>
              </a:xfrm>
              <a:prstGeom prst="bentConnector3">
                <a:avLst>
                  <a:gd name="adj1" fmla="val 11333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47" name="AutoShape 113"/>
              <p:cNvCxnSpPr>
                <a:cxnSpLocks noChangeShapeType="1"/>
                <a:stCxn id="39068" idx="3"/>
                <a:endCxn id="39062" idx="3"/>
              </p:cNvCxnSpPr>
              <p:nvPr/>
            </p:nvCxnSpPr>
            <p:spPr bwMode="auto">
              <a:xfrm>
                <a:off x="7641" y="8219"/>
                <a:ext cx="2700" cy="1448"/>
              </a:xfrm>
              <a:prstGeom prst="bentConnector3">
                <a:avLst>
                  <a:gd name="adj1" fmla="val 11333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48" name="AutoShape 114"/>
              <p:cNvCxnSpPr>
                <a:cxnSpLocks noChangeShapeType="1"/>
                <a:stCxn id="39068" idx="3"/>
                <a:endCxn id="39058" idx="3"/>
              </p:cNvCxnSpPr>
              <p:nvPr/>
            </p:nvCxnSpPr>
            <p:spPr bwMode="auto">
              <a:xfrm>
                <a:off x="7641" y="8219"/>
                <a:ext cx="2700" cy="2364"/>
              </a:xfrm>
              <a:prstGeom prst="bentConnector3">
                <a:avLst>
                  <a:gd name="adj1" fmla="val 11333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49" name="AutoShape 115"/>
              <p:cNvCxnSpPr>
                <a:cxnSpLocks noChangeShapeType="1"/>
                <a:stCxn id="39068" idx="2"/>
                <a:endCxn id="39064" idx="1"/>
              </p:cNvCxnSpPr>
              <p:nvPr/>
            </p:nvCxnSpPr>
            <p:spPr bwMode="auto">
              <a:xfrm rot="5400000">
                <a:off x="5211" y="7685"/>
                <a:ext cx="451" cy="2070"/>
              </a:xfrm>
              <a:prstGeom prst="bentConnector4">
                <a:avLst>
                  <a:gd name="adj1" fmla="val 18847"/>
                  <a:gd name="adj2" fmla="val 10878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050" name="AutoShape 116"/>
              <p:cNvCxnSpPr>
                <a:cxnSpLocks noChangeShapeType="1"/>
                <a:stCxn id="39068" idx="2"/>
                <a:endCxn id="39066" idx="1"/>
              </p:cNvCxnSpPr>
              <p:nvPr/>
            </p:nvCxnSpPr>
            <p:spPr bwMode="auto">
              <a:xfrm rot="5400000">
                <a:off x="4713" y="8182"/>
                <a:ext cx="1446" cy="2070"/>
              </a:xfrm>
              <a:prstGeom prst="bentConnector4">
                <a:avLst>
                  <a:gd name="adj1" fmla="val 7171"/>
                  <a:gd name="adj2" fmla="val 10878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8917" name="Group 117"/>
            <p:cNvGrpSpPr>
              <a:grpSpLocks/>
            </p:cNvGrpSpPr>
            <p:nvPr/>
          </p:nvGrpSpPr>
          <p:grpSpPr bwMode="auto">
            <a:xfrm>
              <a:off x="4401" y="11019"/>
              <a:ext cx="3960" cy="360"/>
              <a:chOff x="2985" y="1872"/>
              <a:chExt cx="847" cy="418"/>
            </a:xfrm>
          </p:grpSpPr>
          <p:sp>
            <p:nvSpPr>
              <p:cNvPr id="39032" name="AutoShape 118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3" name="Text Box 119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b="1" i="1">
                    <a:latin typeface="Times New Roman" pitchFamily="18" charset="0"/>
                  </a:rPr>
                  <a:t>Засоби навчальної діяльності</a:t>
                </a:r>
                <a:endParaRPr lang="ru-RU"/>
              </a:p>
            </p:txBody>
          </p:sp>
        </p:grpSp>
        <p:grpSp>
          <p:nvGrpSpPr>
            <p:cNvPr id="38918" name="Group 120"/>
            <p:cNvGrpSpPr>
              <a:grpSpLocks/>
            </p:cNvGrpSpPr>
            <p:nvPr/>
          </p:nvGrpSpPr>
          <p:grpSpPr bwMode="auto">
            <a:xfrm>
              <a:off x="1881" y="11560"/>
              <a:ext cx="1620" cy="1478"/>
              <a:chOff x="2985" y="1872"/>
              <a:chExt cx="847" cy="299"/>
            </a:xfrm>
          </p:grpSpPr>
          <p:sp>
            <p:nvSpPr>
              <p:cNvPr id="39030" name="AutoShape 121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1" name="Text Box 122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u="sng">
                    <a:latin typeface="Times New Roman" pitchFamily="18" charset="0"/>
                  </a:rPr>
                  <a:t>Засоби управління навчанням:</a:t>
                </a:r>
              </a:p>
              <a:p>
                <a:r>
                  <a:rPr lang="ru-RU" sz="1200" i="1">
                    <a:latin typeface="Times New Roman" pitchFamily="18" charset="0"/>
                  </a:rPr>
                  <a:t>електронний журнал, ка-лендар, розміщені у</a:t>
                </a:r>
                <a:r>
                  <a:rPr lang="ru-RU" sz="1200">
                    <a:latin typeface="Times New Roman" pitchFamily="18" charset="0"/>
                  </a:rPr>
                  <a:t> </a:t>
                </a:r>
                <a:r>
                  <a:rPr lang="ru-RU" sz="1200" i="1">
                    <a:latin typeface="Times New Roman" pitchFamily="18" charset="0"/>
                  </a:rPr>
                  <a:t>хмарі</a:t>
                </a:r>
                <a:endParaRPr lang="ru-RU"/>
              </a:p>
            </p:txBody>
          </p:sp>
        </p:grpSp>
        <p:grpSp>
          <p:nvGrpSpPr>
            <p:cNvPr id="38919" name="Group 123"/>
            <p:cNvGrpSpPr>
              <a:grpSpLocks/>
            </p:cNvGrpSpPr>
            <p:nvPr/>
          </p:nvGrpSpPr>
          <p:grpSpPr bwMode="auto">
            <a:xfrm>
              <a:off x="3681" y="11560"/>
              <a:ext cx="1620" cy="1478"/>
              <a:chOff x="2985" y="1872"/>
              <a:chExt cx="847" cy="286"/>
            </a:xfrm>
          </p:grpSpPr>
          <p:sp>
            <p:nvSpPr>
              <p:cNvPr id="39028" name="AutoShape 124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2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9" name="Text Box 125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900" b="1" u="sng">
                    <a:latin typeface="Times New Roman" pitchFamily="18" charset="0"/>
                  </a:rPr>
                  <a:t>Засоби подання навчальних матеріалів</a:t>
                </a:r>
                <a:r>
                  <a:rPr lang="ru-RU" sz="900" b="1">
                    <a:latin typeface="Times New Roman" pitchFamily="18" charset="0"/>
                  </a:rPr>
                  <a:t>:</a:t>
                </a:r>
              </a:p>
              <a:p>
                <a:r>
                  <a:rPr lang="ru-RU" sz="900">
                    <a:latin typeface="Times New Roman" pitchFamily="18" charset="0"/>
                  </a:rPr>
                  <a:t>Електронна біблі-отека, презент-тації, відеофайли, електронні підру-чники, розміщені у хмарі, хмарні сховища даних.</a:t>
                </a:r>
                <a:endParaRPr lang="ru-RU"/>
              </a:p>
            </p:txBody>
          </p:sp>
        </p:grpSp>
        <p:grpSp>
          <p:nvGrpSpPr>
            <p:cNvPr id="38920" name="Group 126"/>
            <p:cNvGrpSpPr>
              <a:grpSpLocks/>
            </p:cNvGrpSpPr>
            <p:nvPr/>
          </p:nvGrpSpPr>
          <p:grpSpPr bwMode="auto">
            <a:xfrm>
              <a:off x="5481" y="11561"/>
              <a:ext cx="1620" cy="1481"/>
              <a:chOff x="2985" y="1872"/>
              <a:chExt cx="847" cy="299"/>
            </a:xfrm>
          </p:grpSpPr>
          <p:sp>
            <p:nvSpPr>
              <p:cNvPr id="39026" name="AutoShape 127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7" name="Text Box 128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b="1" u="sng">
                    <a:latin typeface="Times New Roman" pitchFamily="18" charset="0"/>
                  </a:rPr>
                  <a:t>Засоби спільної діяльності</a:t>
                </a:r>
              </a:p>
              <a:p>
                <a:r>
                  <a:rPr lang="ru-RU" sz="1000" i="1">
                    <a:latin typeface="Times New Roman" pitchFamily="18" charset="0"/>
                  </a:rPr>
                  <a:t>ПЗ розташоване у хмарі, створення спільних</a:t>
                </a:r>
                <a:r>
                  <a:rPr lang="ru-RU" sz="1200" i="1">
                    <a:latin typeface="Times New Roman" pitchFamily="18" charset="0"/>
                  </a:rPr>
                  <a:t> </a:t>
                </a:r>
                <a:r>
                  <a:rPr lang="ru-RU" sz="1000" i="1">
                    <a:latin typeface="Times New Roman" pitchFamily="18" charset="0"/>
                  </a:rPr>
                  <a:t>проектів</a:t>
                </a:r>
                <a:endParaRPr lang="ru-RU"/>
              </a:p>
            </p:txBody>
          </p:sp>
        </p:grpSp>
        <p:grpSp>
          <p:nvGrpSpPr>
            <p:cNvPr id="38921" name="Group 129"/>
            <p:cNvGrpSpPr>
              <a:grpSpLocks/>
            </p:cNvGrpSpPr>
            <p:nvPr/>
          </p:nvGrpSpPr>
          <p:grpSpPr bwMode="auto">
            <a:xfrm>
              <a:off x="7281" y="11559"/>
              <a:ext cx="1620" cy="1477"/>
              <a:chOff x="2985" y="1872"/>
              <a:chExt cx="847" cy="294"/>
            </a:xfrm>
          </p:grpSpPr>
          <p:sp>
            <p:nvSpPr>
              <p:cNvPr id="39024" name="AutoShape 13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29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5" name="Text Box 13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u="sng">
                    <a:latin typeface="Times New Roman" pitchFamily="18" charset="0"/>
                  </a:rPr>
                  <a:t>Засоби контролю знань: </a:t>
                </a:r>
              </a:p>
              <a:p>
                <a:r>
                  <a:rPr lang="ru-RU" sz="1200" i="1">
                    <a:latin typeface="Times New Roman" pitchFamily="18" charset="0"/>
                  </a:rPr>
                  <a:t>тести, групові он-лайн проекти</a:t>
                </a:r>
                <a:endParaRPr lang="ru-RU"/>
              </a:p>
            </p:txBody>
          </p:sp>
        </p:grpSp>
        <p:grpSp>
          <p:nvGrpSpPr>
            <p:cNvPr id="38922" name="Group 132"/>
            <p:cNvGrpSpPr>
              <a:grpSpLocks/>
            </p:cNvGrpSpPr>
            <p:nvPr/>
          </p:nvGrpSpPr>
          <p:grpSpPr bwMode="auto">
            <a:xfrm>
              <a:off x="9081" y="11556"/>
              <a:ext cx="1620" cy="1481"/>
              <a:chOff x="2985" y="1872"/>
              <a:chExt cx="847" cy="297"/>
            </a:xfrm>
          </p:grpSpPr>
          <p:sp>
            <p:nvSpPr>
              <p:cNvPr id="39022" name="AutoShape 133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29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3" name="Text Box 134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u="sng">
                    <a:latin typeface="Times New Roman" pitchFamily="18" charset="0"/>
                  </a:rPr>
                  <a:t>Засоби комунікації:</a:t>
                </a:r>
              </a:p>
              <a:p>
                <a:r>
                  <a:rPr lang="ru-RU" sz="1200" i="1">
                    <a:latin typeface="Times New Roman" pitchFamily="18" charset="0"/>
                  </a:rPr>
                  <a:t>обговорення, чат, он-лайн консультації, вебінар</a:t>
                </a:r>
                <a:endParaRPr lang="ru-RU"/>
              </a:p>
            </p:txBody>
          </p:sp>
        </p:grpSp>
        <p:cxnSp>
          <p:nvCxnSpPr>
            <p:cNvPr id="38923" name="AutoShape 135"/>
            <p:cNvCxnSpPr>
              <a:cxnSpLocks noChangeShapeType="1"/>
              <a:stCxn id="39033" idx="2"/>
              <a:endCxn id="39031" idx="0"/>
            </p:cNvCxnSpPr>
            <p:nvPr/>
          </p:nvCxnSpPr>
          <p:spPr bwMode="auto">
            <a:xfrm flipH="1">
              <a:off x="2691" y="11379"/>
              <a:ext cx="369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24" name="AutoShape 136"/>
            <p:cNvCxnSpPr>
              <a:cxnSpLocks noChangeShapeType="1"/>
              <a:stCxn id="39033" idx="2"/>
              <a:endCxn id="39029" idx="0"/>
            </p:cNvCxnSpPr>
            <p:nvPr/>
          </p:nvCxnSpPr>
          <p:spPr bwMode="auto">
            <a:xfrm flipH="1">
              <a:off x="4491" y="11379"/>
              <a:ext cx="189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25" name="AutoShape 137"/>
            <p:cNvCxnSpPr>
              <a:cxnSpLocks noChangeShapeType="1"/>
              <a:stCxn id="39033" idx="2"/>
              <a:endCxn id="39027" idx="0"/>
            </p:cNvCxnSpPr>
            <p:nvPr/>
          </p:nvCxnSpPr>
          <p:spPr bwMode="auto">
            <a:xfrm flipH="1">
              <a:off x="6291" y="11379"/>
              <a:ext cx="9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26" name="AutoShape 138"/>
            <p:cNvCxnSpPr>
              <a:cxnSpLocks noChangeShapeType="1"/>
              <a:stCxn id="39033" idx="2"/>
              <a:endCxn id="39025" idx="0"/>
            </p:cNvCxnSpPr>
            <p:nvPr/>
          </p:nvCxnSpPr>
          <p:spPr bwMode="auto">
            <a:xfrm>
              <a:off x="6381" y="11379"/>
              <a:ext cx="171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27" name="AutoShape 139"/>
            <p:cNvCxnSpPr>
              <a:cxnSpLocks noChangeShapeType="1"/>
              <a:stCxn id="39033" idx="2"/>
              <a:endCxn id="39023" idx="0"/>
            </p:cNvCxnSpPr>
            <p:nvPr/>
          </p:nvCxnSpPr>
          <p:spPr bwMode="auto">
            <a:xfrm>
              <a:off x="6381" y="11379"/>
              <a:ext cx="351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8928" name="Group 140"/>
            <p:cNvGrpSpPr>
              <a:grpSpLocks/>
            </p:cNvGrpSpPr>
            <p:nvPr/>
          </p:nvGrpSpPr>
          <p:grpSpPr bwMode="auto">
            <a:xfrm>
              <a:off x="3456" y="2994"/>
              <a:ext cx="5580" cy="548"/>
              <a:chOff x="3456" y="3294"/>
              <a:chExt cx="5580" cy="548"/>
            </a:xfrm>
          </p:grpSpPr>
          <p:sp>
            <p:nvSpPr>
              <p:cNvPr id="39020" name="AutoShape 141"/>
              <p:cNvSpPr>
                <a:spLocks noChangeArrowheads="1"/>
              </p:cNvSpPr>
              <p:nvPr/>
            </p:nvSpPr>
            <p:spPr bwMode="auto">
              <a:xfrm>
                <a:off x="3456" y="3294"/>
                <a:ext cx="5580" cy="54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1" name="Text Box 142"/>
              <p:cNvSpPr txBox="1">
                <a:spLocks noChangeArrowheads="1"/>
              </p:cNvSpPr>
              <p:nvPr/>
            </p:nvSpPr>
            <p:spPr bwMode="auto">
              <a:xfrm>
                <a:off x="3456" y="3294"/>
                <a:ext cx="5580" cy="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b="1">
                    <a:latin typeface="Times New Roman" pitchFamily="18" charset="0"/>
                  </a:rPr>
                  <a:t>Форми організації навчальної діяльності</a:t>
                </a:r>
                <a:endParaRPr lang="ru-RU"/>
              </a:p>
            </p:txBody>
          </p:sp>
        </p:grpSp>
        <p:grpSp>
          <p:nvGrpSpPr>
            <p:cNvPr id="38929" name="Group 143"/>
            <p:cNvGrpSpPr>
              <a:grpSpLocks/>
            </p:cNvGrpSpPr>
            <p:nvPr/>
          </p:nvGrpSpPr>
          <p:grpSpPr bwMode="auto">
            <a:xfrm>
              <a:off x="9261" y="3893"/>
              <a:ext cx="1620" cy="731"/>
              <a:chOff x="2985" y="1872"/>
              <a:chExt cx="847" cy="418"/>
            </a:xfrm>
          </p:grpSpPr>
          <p:sp>
            <p:nvSpPr>
              <p:cNvPr id="39018" name="AutoShape 144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9" name="Text Box 145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НДРС </a:t>
                </a:r>
                <a:endParaRPr lang="ru-RU"/>
              </a:p>
            </p:txBody>
          </p:sp>
        </p:grpSp>
        <p:grpSp>
          <p:nvGrpSpPr>
            <p:cNvPr id="38930" name="Group 146"/>
            <p:cNvGrpSpPr>
              <a:grpSpLocks/>
            </p:cNvGrpSpPr>
            <p:nvPr/>
          </p:nvGrpSpPr>
          <p:grpSpPr bwMode="auto">
            <a:xfrm>
              <a:off x="3861" y="3878"/>
              <a:ext cx="1620" cy="731"/>
              <a:chOff x="2985" y="1872"/>
              <a:chExt cx="847" cy="418"/>
            </a:xfrm>
          </p:grpSpPr>
          <p:sp>
            <p:nvSpPr>
              <p:cNvPr id="39016" name="AutoShape 147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7" name="Text Box 148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Практична підготовка</a:t>
                </a:r>
                <a:endParaRPr lang="ru-RU"/>
              </a:p>
            </p:txBody>
          </p:sp>
        </p:grpSp>
        <p:grpSp>
          <p:nvGrpSpPr>
            <p:cNvPr id="38931" name="Group 149"/>
            <p:cNvGrpSpPr>
              <a:grpSpLocks/>
            </p:cNvGrpSpPr>
            <p:nvPr/>
          </p:nvGrpSpPr>
          <p:grpSpPr bwMode="auto">
            <a:xfrm>
              <a:off x="7461" y="3878"/>
              <a:ext cx="1620" cy="731"/>
              <a:chOff x="2985" y="1872"/>
              <a:chExt cx="847" cy="418"/>
            </a:xfrm>
          </p:grpSpPr>
          <p:sp>
            <p:nvSpPr>
              <p:cNvPr id="39014" name="AutoShape 15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5" name="Text Box 15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Контрольні заходи</a:t>
                </a:r>
              </a:p>
              <a:p>
                <a:endParaRPr lang="ru-RU"/>
              </a:p>
            </p:txBody>
          </p:sp>
        </p:grpSp>
        <p:grpSp>
          <p:nvGrpSpPr>
            <p:cNvPr id="38932" name="Group 152"/>
            <p:cNvGrpSpPr>
              <a:grpSpLocks/>
            </p:cNvGrpSpPr>
            <p:nvPr/>
          </p:nvGrpSpPr>
          <p:grpSpPr bwMode="auto">
            <a:xfrm>
              <a:off x="1881" y="3878"/>
              <a:ext cx="1800" cy="731"/>
              <a:chOff x="2985" y="1872"/>
              <a:chExt cx="847" cy="418"/>
            </a:xfrm>
          </p:grpSpPr>
          <p:sp>
            <p:nvSpPr>
              <p:cNvPr id="39012" name="AutoShape 153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3" name="Text Box 154"/>
              <p:cNvSpPr txBox="1">
                <a:spLocks noChangeArrowheads="1"/>
              </p:cNvSpPr>
              <p:nvPr/>
            </p:nvSpPr>
            <p:spPr bwMode="auto">
              <a:xfrm>
                <a:off x="3106" y="1872"/>
                <a:ext cx="726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Навчальні заняття</a:t>
                </a:r>
                <a:endParaRPr lang="ru-RU"/>
              </a:p>
            </p:txBody>
          </p:sp>
        </p:grpSp>
        <p:cxnSp>
          <p:nvCxnSpPr>
            <p:cNvPr id="38933" name="AutoShape 155"/>
            <p:cNvCxnSpPr>
              <a:cxnSpLocks noChangeShapeType="1"/>
              <a:stCxn id="39021" idx="2"/>
              <a:endCxn id="39013" idx="0"/>
            </p:cNvCxnSpPr>
            <p:nvPr/>
          </p:nvCxnSpPr>
          <p:spPr bwMode="auto">
            <a:xfrm rot="5400000">
              <a:off x="4410" y="2042"/>
              <a:ext cx="336" cy="3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4" name="AutoShape 156"/>
            <p:cNvCxnSpPr>
              <a:cxnSpLocks noChangeShapeType="1"/>
              <a:stCxn id="39021" idx="2"/>
              <a:endCxn id="39017" idx="0"/>
            </p:cNvCxnSpPr>
            <p:nvPr/>
          </p:nvCxnSpPr>
          <p:spPr bwMode="auto">
            <a:xfrm rot="5400000">
              <a:off x="5291" y="2922"/>
              <a:ext cx="336" cy="15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5" name="AutoShape 157"/>
            <p:cNvCxnSpPr>
              <a:cxnSpLocks noChangeShapeType="1"/>
              <a:stCxn id="39021" idx="2"/>
              <a:endCxn id="39015" idx="0"/>
            </p:cNvCxnSpPr>
            <p:nvPr/>
          </p:nvCxnSpPr>
          <p:spPr bwMode="auto">
            <a:xfrm rot="16200000" flipH="1">
              <a:off x="7091" y="2697"/>
              <a:ext cx="336" cy="20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6" name="AutoShape 158"/>
            <p:cNvCxnSpPr>
              <a:cxnSpLocks noChangeShapeType="1"/>
              <a:stCxn id="39021" idx="2"/>
              <a:endCxn id="39019" idx="0"/>
            </p:cNvCxnSpPr>
            <p:nvPr/>
          </p:nvCxnSpPr>
          <p:spPr bwMode="auto">
            <a:xfrm rot="16200000" flipH="1">
              <a:off x="7983" y="1805"/>
              <a:ext cx="351" cy="3825"/>
            </a:xfrm>
            <a:prstGeom prst="bentConnector3">
              <a:avLst>
                <a:gd name="adj1" fmla="val 4985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38937" name="Group 159"/>
            <p:cNvGrpSpPr>
              <a:grpSpLocks/>
            </p:cNvGrpSpPr>
            <p:nvPr/>
          </p:nvGrpSpPr>
          <p:grpSpPr bwMode="auto">
            <a:xfrm>
              <a:off x="5661" y="3879"/>
              <a:ext cx="1620" cy="731"/>
              <a:chOff x="2985" y="1872"/>
              <a:chExt cx="847" cy="418"/>
            </a:xfrm>
          </p:grpSpPr>
          <p:sp>
            <p:nvSpPr>
              <p:cNvPr id="39010" name="AutoShape 16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1" name="Text Box 16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Самостійна робота</a:t>
                </a:r>
                <a:endParaRPr lang="ru-RU"/>
              </a:p>
            </p:txBody>
          </p:sp>
        </p:grpSp>
        <p:cxnSp>
          <p:nvCxnSpPr>
            <p:cNvPr id="38938" name="AutoShape 162"/>
            <p:cNvCxnSpPr>
              <a:cxnSpLocks noChangeShapeType="1"/>
              <a:stCxn id="39021" idx="2"/>
              <a:endCxn id="39011" idx="0"/>
            </p:cNvCxnSpPr>
            <p:nvPr/>
          </p:nvCxnSpPr>
          <p:spPr bwMode="auto">
            <a:xfrm rot="16200000" flipH="1">
              <a:off x="6190" y="3598"/>
              <a:ext cx="337" cy="225"/>
            </a:xfrm>
            <a:prstGeom prst="bentConnector3">
              <a:avLst>
                <a:gd name="adj1" fmla="val 4985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38939" name="Group 163"/>
            <p:cNvGrpSpPr>
              <a:grpSpLocks/>
            </p:cNvGrpSpPr>
            <p:nvPr/>
          </p:nvGrpSpPr>
          <p:grpSpPr bwMode="auto">
            <a:xfrm>
              <a:off x="2031" y="4839"/>
              <a:ext cx="1649" cy="2355"/>
              <a:chOff x="3056" y="1872"/>
              <a:chExt cx="776" cy="418"/>
            </a:xfrm>
          </p:grpSpPr>
          <p:sp>
            <p:nvSpPr>
              <p:cNvPr id="39008" name="AutoShape 164"/>
              <p:cNvSpPr>
                <a:spLocks noChangeArrowheads="1"/>
              </p:cNvSpPr>
              <p:nvPr/>
            </p:nvSpPr>
            <p:spPr bwMode="auto">
              <a:xfrm>
                <a:off x="3056" y="1872"/>
                <a:ext cx="776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9" name="Text Box 165"/>
              <p:cNvSpPr txBox="1">
                <a:spLocks noChangeArrowheads="1"/>
              </p:cNvSpPr>
              <p:nvPr/>
            </p:nvSpPr>
            <p:spPr bwMode="auto">
              <a:xfrm>
                <a:off x="3158" y="1872"/>
                <a:ext cx="674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Лекція:</a:t>
                </a:r>
              </a:p>
              <a:p>
                <a:r>
                  <a:rPr lang="ru-RU" sz="1200" i="1">
                    <a:latin typeface="Times New Roman" pitchFamily="18" charset="0"/>
                  </a:rPr>
                  <a:t>лекція-бесіда; лекція-дискусія; відео-лекція; лекція-консультація; лекція-презентація</a:t>
                </a:r>
                <a:endParaRPr lang="ru-RU"/>
              </a:p>
            </p:txBody>
          </p:sp>
        </p:grpSp>
        <p:grpSp>
          <p:nvGrpSpPr>
            <p:cNvPr id="38940" name="Group 166"/>
            <p:cNvGrpSpPr>
              <a:grpSpLocks/>
            </p:cNvGrpSpPr>
            <p:nvPr/>
          </p:nvGrpSpPr>
          <p:grpSpPr bwMode="auto">
            <a:xfrm>
              <a:off x="3861" y="7029"/>
              <a:ext cx="1620" cy="540"/>
              <a:chOff x="2985" y="1872"/>
              <a:chExt cx="847" cy="418"/>
            </a:xfrm>
          </p:grpSpPr>
          <p:sp>
            <p:nvSpPr>
              <p:cNvPr id="39006" name="AutoShape 167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7" name="Text Box 168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i="1">
                    <a:latin typeface="Times New Roman" pitchFamily="18" charset="0"/>
                  </a:rPr>
                  <a:t>Вебінар</a:t>
                </a:r>
                <a:endParaRPr lang="ru-RU"/>
              </a:p>
            </p:txBody>
          </p:sp>
        </p:grpSp>
        <p:grpSp>
          <p:nvGrpSpPr>
            <p:cNvPr id="38941" name="Group 169"/>
            <p:cNvGrpSpPr>
              <a:grpSpLocks/>
            </p:cNvGrpSpPr>
            <p:nvPr/>
          </p:nvGrpSpPr>
          <p:grpSpPr bwMode="auto">
            <a:xfrm>
              <a:off x="7461" y="4839"/>
              <a:ext cx="1620" cy="645"/>
              <a:chOff x="2985" y="1872"/>
              <a:chExt cx="847" cy="418"/>
            </a:xfrm>
          </p:grpSpPr>
          <p:sp>
            <p:nvSpPr>
              <p:cNvPr id="39004" name="AutoShape 17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5" name="Text Box 17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i="1">
                    <a:latin typeface="Times New Roman" pitchFamily="18" charset="0"/>
                  </a:rPr>
                  <a:t>Он-лайн тестування</a:t>
                </a:r>
                <a:endParaRPr lang="ru-RU"/>
              </a:p>
            </p:txBody>
          </p:sp>
        </p:grpSp>
        <p:grpSp>
          <p:nvGrpSpPr>
            <p:cNvPr id="38942" name="Group 172"/>
            <p:cNvGrpSpPr>
              <a:grpSpLocks/>
            </p:cNvGrpSpPr>
            <p:nvPr/>
          </p:nvGrpSpPr>
          <p:grpSpPr bwMode="auto">
            <a:xfrm>
              <a:off x="3861" y="4839"/>
              <a:ext cx="1620" cy="720"/>
              <a:chOff x="2985" y="1872"/>
              <a:chExt cx="847" cy="418"/>
            </a:xfrm>
          </p:grpSpPr>
          <p:sp>
            <p:nvSpPr>
              <p:cNvPr id="39002" name="AutoShape 173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3" name="Text Box 174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Лабораторна робота підготовка</a:t>
                </a:r>
                <a:endParaRPr lang="ru-RU"/>
              </a:p>
            </p:txBody>
          </p:sp>
        </p:grpSp>
        <p:grpSp>
          <p:nvGrpSpPr>
            <p:cNvPr id="38943" name="Group 175"/>
            <p:cNvGrpSpPr>
              <a:grpSpLocks/>
            </p:cNvGrpSpPr>
            <p:nvPr/>
          </p:nvGrpSpPr>
          <p:grpSpPr bwMode="auto">
            <a:xfrm>
              <a:off x="3861" y="5563"/>
              <a:ext cx="1620" cy="731"/>
              <a:chOff x="2985" y="1872"/>
              <a:chExt cx="847" cy="418"/>
            </a:xfrm>
          </p:grpSpPr>
          <p:sp>
            <p:nvSpPr>
              <p:cNvPr id="39000" name="AutoShape 176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1" name="Text Box 177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Практична  робота</a:t>
                </a:r>
                <a:endParaRPr lang="ru-RU"/>
              </a:p>
            </p:txBody>
          </p:sp>
        </p:grpSp>
        <p:grpSp>
          <p:nvGrpSpPr>
            <p:cNvPr id="38944" name="Group 178"/>
            <p:cNvGrpSpPr>
              <a:grpSpLocks/>
            </p:cNvGrpSpPr>
            <p:nvPr/>
          </p:nvGrpSpPr>
          <p:grpSpPr bwMode="auto">
            <a:xfrm>
              <a:off x="7461" y="5499"/>
              <a:ext cx="1620" cy="1080"/>
              <a:chOff x="2985" y="1872"/>
              <a:chExt cx="847" cy="418"/>
            </a:xfrm>
          </p:grpSpPr>
          <p:sp>
            <p:nvSpPr>
              <p:cNvPr id="38998" name="AutoShape 179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9" name="Text Box 180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Модульні контрольні роботи</a:t>
                </a:r>
                <a:endParaRPr lang="ru-RU"/>
              </a:p>
            </p:txBody>
          </p:sp>
        </p:grpSp>
        <p:grpSp>
          <p:nvGrpSpPr>
            <p:cNvPr id="38945" name="Group 181"/>
            <p:cNvGrpSpPr>
              <a:grpSpLocks/>
            </p:cNvGrpSpPr>
            <p:nvPr/>
          </p:nvGrpSpPr>
          <p:grpSpPr bwMode="auto">
            <a:xfrm>
              <a:off x="7461" y="6579"/>
              <a:ext cx="1620" cy="540"/>
              <a:chOff x="2985" y="1872"/>
              <a:chExt cx="847" cy="418"/>
            </a:xfrm>
          </p:grpSpPr>
          <p:sp>
            <p:nvSpPr>
              <p:cNvPr id="38996" name="AutoShape 182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7" name="Text Box 183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Залік</a:t>
                </a:r>
                <a:endParaRPr lang="ru-RU"/>
              </a:p>
            </p:txBody>
          </p:sp>
        </p:grpSp>
        <p:grpSp>
          <p:nvGrpSpPr>
            <p:cNvPr id="38946" name="Group 184"/>
            <p:cNvGrpSpPr>
              <a:grpSpLocks/>
            </p:cNvGrpSpPr>
            <p:nvPr/>
          </p:nvGrpSpPr>
          <p:grpSpPr bwMode="auto">
            <a:xfrm>
              <a:off x="7461" y="7119"/>
              <a:ext cx="1620" cy="540"/>
              <a:chOff x="2985" y="1872"/>
              <a:chExt cx="847" cy="418"/>
            </a:xfrm>
          </p:grpSpPr>
          <p:sp>
            <p:nvSpPr>
              <p:cNvPr id="38994" name="AutoShape 185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5" name="Text Box 186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Іспит</a:t>
                </a:r>
                <a:endParaRPr lang="ru-RU"/>
              </a:p>
            </p:txBody>
          </p:sp>
        </p:grpSp>
        <p:grpSp>
          <p:nvGrpSpPr>
            <p:cNvPr id="38947" name="Group 187"/>
            <p:cNvGrpSpPr>
              <a:grpSpLocks/>
            </p:cNvGrpSpPr>
            <p:nvPr/>
          </p:nvGrpSpPr>
          <p:grpSpPr bwMode="auto">
            <a:xfrm>
              <a:off x="9261" y="4914"/>
              <a:ext cx="1620" cy="705"/>
              <a:chOff x="2985" y="1872"/>
              <a:chExt cx="847" cy="418"/>
            </a:xfrm>
          </p:grpSpPr>
          <p:sp>
            <p:nvSpPr>
              <p:cNvPr id="38992" name="AutoShape 188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3" name="Text Box 189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>
                    <a:latin typeface="Times New Roman" pitchFamily="18" charset="0"/>
                  </a:rPr>
                  <a:t>Он-лайн консультація</a:t>
                </a:r>
              </a:p>
              <a:p>
                <a:endParaRPr lang="ru-RU"/>
              </a:p>
            </p:txBody>
          </p:sp>
        </p:grpSp>
        <p:grpSp>
          <p:nvGrpSpPr>
            <p:cNvPr id="38948" name="Group 190"/>
            <p:cNvGrpSpPr>
              <a:grpSpLocks/>
            </p:cNvGrpSpPr>
            <p:nvPr/>
          </p:nvGrpSpPr>
          <p:grpSpPr bwMode="auto">
            <a:xfrm>
              <a:off x="9261" y="5964"/>
              <a:ext cx="1620" cy="720"/>
              <a:chOff x="2985" y="1872"/>
              <a:chExt cx="847" cy="418"/>
            </a:xfrm>
          </p:grpSpPr>
          <p:sp>
            <p:nvSpPr>
              <p:cNvPr id="38990" name="AutoShape 191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1" name="Text Box 192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Написання статті </a:t>
                </a:r>
                <a:endParaRPr lang="ru-RU"/>
              </a:p>
            </p:txBody>
          </p:sp>
        </p:grpSp>
        <p:grpSp>
          <p:nvGrpSpPr>
            <p:cNvPr id="38949" name="Group 193"/>
            <p:cNvGrpSpPr>
              <a:grpSpLocks/>
            </p:cNvGrpSpPr>
            <p:nvPr/>
          </p:nvGrpSpPr>
          <p:grpSpPr bwMode="auto">
            <a:xfrm>
              <a:off x="9261" y="6684"/>
              <a:ext cx="1620" cy="1260"/>
              <a:chOff x="2985" y="1872"/>
              <a:chExt cx="847" cy="418"/>
            </a:xfrm>
          </p:grpSpPr>
          <p:sp>
            <p:nvSpPr>
              <p:cNvPr id="38988" name="AutoShape 194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9" name="Text Box 195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Написання курсової (дипломної) роботи </a:t>
                </a:r>
                <a:endParaRPr lang="ru-RU"/>
              </a:p>
            </p:txBody>
          </p:sp>
        </p:grpSp>
        <p:cxnSp>
          <p:nvCxnSpPr>
            <p:cNvPr id="38950" name="AutoShape 196"/>
            <p:cNvCxnSpPr>
              <a:cxnSpLocks noChangeShapeType="1"/>
              <a:stCxn id="39013" idx="2"/>
              <a:endCxn id="39009" idx="0"/>
            </p:cNvCxnSpPr>
            <p:nvPr/>
          </p:nvCxnSpPr>
          <p:spPr bwMode="auto">
            <a:xfrm>
              <a:off x="2910" y="4609"/>
              <a:ext cx="54" cy="2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51" name="AutoShape 197"/>
            <p:cNvCxnSpPr>
              <a:cxnSpLocks noChangeShapeType="1"/>
            </p:cNvCxnSpPr>
            <p:nvPr/>
          </p:nvCxnSpPr>
          <p:spPr bwMode="auto">
            <a:xfrm>
              <a:off x="6560" y="4644"/>
              <a:ext cx="1" cy="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52" name="AutoShape 198"/>
            <p:cNvCxnSpPr>
              <a:cxnSpLocks noChangeShapeType="1"/>
            </p:cNvCxnSpPr>
            <p:nvPr/>
          </p:nvCxnSpPr>
          <p:spPr bwMode="auto">
            <a:xfrm>
              <a:off x="4760" y="4639"/>
              <a:ext cx="1" cy="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53" name="AutoShape 199"/>
            <p:cNvCxnSpPr>
              <a:cxnSpLocks noChangeShapeType="1"/>
            </p:cNvCxnSpPr>
            <p:nvPr/>
          </p:nvCxnSpPr>
          <p:spPr bwMode="auto">
            <a:xfrm>
              <a:off x="8360" y="4644"/>
              <a:ext cx="1" cy="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54" name="AutoShape 200"/>
            <p:cNvCxnSpPr>
              <a:cxnSpLocks noChangeShapeType="1"/>
            </p:cNvCxnSpPr>
            <p:nvPr/>
          </p:nvCxnSpPr>
          <p:spPr bwMode="auto">
            <a:xfrm>
              <a:off x="10160" y="4644"/>
              <a:ext cx="1" cy="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8955" name="Group 201"/>
            <p:cNvGrpSpPr>
              <a:grpSpLocks/>
            </p:cNvGrpSpPr>
            <p:nvPr/>
          </p:nvGrpSpPr>
          <p:grpSpPr bwMode="auto">
            <a:xfrm>
              <a:off x="3861" y="6294"/>
              <a:ext cx="1620" cy="731"/>
              <a:chOff x="2985" y="1872"/>
              <a:chExt cx="847" cy="418"/>
            </a:xfrm>
          </p:grpSpPr>
          <p:sp>
            <p:nvSpPr>
              <p:cNvPr id="38986" name="AutoShape 202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7" name="Text Box 203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Семінарське заняття</a:t>
                </a:r>
                <a:endParaRPr lang="ru-RU"/>
              </a:p>
            </p:txBody>
          </p:sp>
        </p:grpSp>
        <p:grpSp>
          <p:nvGrpSpPr>
            <p:cNvPr id="38956" name="Group 204"/>
            <p:cNvGrpSpPr>
              <a:grpSpLocks/>
            </p:cNvGrpSpPr>
            <p:nvPr/>
          </p:nvGrpSpPr>
          <p:grpSpPr bwMode="auto">
            <a:xfrm>
              <a:off x="2263" y="1231"/>
              <a:ext cx="7860" cy="1485"/>
              <a:chOff x="2263" y="1231"/>
              <a:chExt cx="7860" cy="1485"/>
            </a:xfrm>
          </p:grpSpPr>
          <p:grpSp>
            <p:nvGrpSpPr>
              <p:cNvPr id="38970" name="Group 205"/>
              <p:cNvGrpSpPr>
                <a:grpSpLocks/>
              </p:cNvGrpSpPr>
              <p:nvPr/>
            </p:nvGrpSpPr>
            <p:grpSpPr bwMode="auto">
              <a:xfrm>
                <a:off x="4221" y="1314"/>
                <a:ext cx="3962" cy="549"/>
                <a:chOff x="5103" y="1175"/>
                <a:chExt cx="1270" cy="279"/>
              </a:xfrm>
            </p:grpSpPr>
            <p:sp>
              <p:nvSpPr>
                <p:cNvPr id="38984" name="AutoShape 206"/>
                <p:cNvSpPr>
                  <a:spLocks noChangeArrowheads="1"/>
                </p:cNvSpPr>
                <p:nvPr/>
              </p:nvSpPr>
              <p:spPr bwMode="auto">
                <a:xfrm>
                  <a:off x="5103" y="1175"/>
                  <a:ext cx="1270" cy="279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5103" y="1175"/>
                  <a:ext cx="1270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latin typeface="Times New Roman" pitchFamily="18" charset="0"/>
                    </a:rPr>
                    <a:t>Суб’єкти навчального процесу</a:t>
                  </a:r>
                  <a:endParaRPr lang="ru-RU"/>
                </a:p>
              </p:txBody>
            </p:sp>
          </p:grpSp>
          <p:grpSp>
            <p:nvGrpSpPr>
              <p:cNvPr id="38971" name="Group 208"/>
              <p:cNvGrpSpPr>
                <a:grpSpLocks/>
              </p:cNvGrpSpPr>
              <p:nvPr/>
            </p:nvGrpSpPr>
            <p:grpSpPr bwMode="auto">
              <a:xfrm>
                <a:off x="2781" y="2045"/>
                <a:ext cx="1619" cy="549"/>
                <a:chOff x="2985" y="1872"/>
                <a:chExt cx="847" cy="418"/>
              </a:xfrm>
            </p:grpSpPr>
            <p:sp>
              <p:nvSpPr>
                <p:cNvPr id="38982" name="AutoShape 209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3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>
                      <a:latin typeface="Times New Roman" pitchFamily="18" charset="0"/>
                    </a:rPr>
                    <a:t>Студент</a:t>
                  </a:r>
                  <a:endParaRPr lang="ru-RU"/>
                </a:p>
              </p:txBody>
            </p:sp>
          </p:grpSp>
          <p:grpSp>
            <p:nvGrpSpPr>
              <p:cNvPr id="38972" name="Group 211"/>
              <p:cNvGrpSpPr>
                <a:grpSpLocks/>
              </p:cNvGrpSpPr>
              <p:nvPr/>
            </p:nvGrpSpPr>
            <p:grpSpPr bwMode="auto">
              <a:xfrm>
                <a:off x="4942" y="2045"/>
                <a:ext cx="1619" cy="548"/>
                <a:chOff x="2985" y="1872"/>
                <a:chExt cx="847" cy="418"/>
              </a:xfrm>
            </p:grpSpPr>
            <p:sp>
              <p:nvSpPr>
                <p:cNvPr id="38980" name="AutoShape 212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>
                      <a:latin typeface="Times New Roman" pitchFamily="18" charset="0"/>
                    </a:rPr>
                    <a:t>Викладач</a:t>
                  </a:r>
                  <a:endParaRPr lang="ru-RU"/>
                </a:p>
              </p:txBody>
            </p:sp>
          </p:grpSp>
          <p:grpSp>
            <p:nvGrpSpPr>
              <p:cNvPr id="38973" name="Group 214"/>
              <p:cNvGrpSpPr>
                <a:grpSpLocks/>
              </p:cNvGrpSpPr>
              <p:nvPr/>
            </p:nvGrpSpPr>
            <p:grpSpPr bwMode="auto">
              <a:xfrm>
                <a:off x="6921" y="2045"/>
                <a:ext cx="2520" cy="549"/>
                <a:chOff x="2985" y="1872"/>
                <a:chExt cx="847" cy="418"/>
              </a:xfrm>
            </p:grpSpPr>
            <p:sp>
              <p:nvSpPr>
                <p:cNvPr id="38978" name="AutoShape 215"/>
                <p:cNvSpPr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2985" y="1872"/>
                  <a:ext cx="84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>
                      <a:latin typeface="Times New Roman" pitchFamily="18" charset="0"/>
                    </a:rPr>
                    <a:t>Адміністратор</a:t>
                  </a:r>
                  <a:endParaRPr lang="ru-RU"/>
                </a:p>
              </p:txBody>
            </p:sp>
          </p:grpSp>
          <p:cxnSp>
            <p:nvCxnSpPr>
              <p:cNvPr id="38974" name="AutoShape 217"/>
              <p:cNvCxnSpPr>
                <a:cxnSpLocks noChangeShapeType="1"/>
              </p:cNvCxnSpPr>
              <p:nvPr/>
            </p:nvCxnSpPr>
            <p:spPr bwMode="auto">
              <a:xfrm flipH="1">
                <a:off x="3501" y="1863"/>
                <a:ext cx="2611" cy="1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975" name="AutoShape 218"/>
              <p:cNvCxnSpPr>
                <a:cxnSpLocks noChangeShapeType="1"/>
              </p:cNvCxnSpPr>
              <p:nvPr/>
            </p:nvCxnSpPr>
            <p:spPr bwMode="auto">
              <a:xfrm flipH="1">
                <a:off x="5662" y="1863"/>
                <a:ext cx="450" cy="1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976" name="AutoShape 219"/>
              <p:cNvCxnSpPr>
                <a:cxnSpLocks noChangeShapeType="1"/>
              </p:cNvCxnSpPr>
              <p:nvPr/>
            </p:nvCxnSpPr>
            <p:spPr bwMode="auto">
              <a:xfrm>
                <a:off x="6112" y="1863"/>
                <a:ext cx="1979" cy="1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8977" name="AutoShape 220"/>
              <p:cNvSpPr>
                <a:spLocks noChangeArrowheads="1"/>
              </p:cNvSpPr>
              <p:nvPr/>
            </p:nvSpPr>
            <p:spPr bwMode="auto">
              <a:xfrm>
                <a:off x="2263" y="1231"/>
                <a:ext cx="7860" cy="1485"/>
              </a:xfrm>
              <a:prstGeom prst="flowChartTerminator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57" name="Group 221"/>
            <p:cNvGrpSpPr>
              <a:grpSpLocks/>
            </p:cNvGrpSpPr>
            <p:nvPr/>
          </p:nvGrpSpPr>
          <p:grpSpPr bwMode="auto">
            <a:xfrm>
              <a:off x="5661" y="4839"/>
              <a:ext cx="1620" cy="1080"/>
              <a:chOff x="2985" y="1872"/>
              <a:chExt cx="847" cy="418"/>
            </a:xfrm>
          </p:grpSpPr>
          <p:sp>
            <p:nvSpPr>
              <p:cNvPr id="38968" name="AutoShape 222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9" name="Text Box 223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Виконання індивідуальних завдань </a:t>
                </a:r>
                <a:endParaRPr lang="ru-RU"/>
              </a:p>
            </p:txBody>
          </p:sp>
        </p:grpSp>
        <p:sp>
          <p:nvSpPr>
            <p:cNvPr id="38958" name="AutoShape 224"/>
            <p:cNvSpPr>
              <a:spLocks noChangeArrowheads="1"/>
            </p:cNvSpPr>
            <p:nvPr/>
          </p:nvSpPr>
          <p:spPr bwMode="auto">
            <a:xfrm>
              <a:off x="5652" y="5923"/>
              <a:ext cx="1620" cy="7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9" name="Text Box 225"/>
            <p:cNvSpPr txBox="1">
              <a:spLocks noChangeArrowheads="1"/>
            </p:cNvSpPr>
            <p:nvPr/>
          </p:nvSpPr>
          <p:spPr bwMode="auto">
            <a:xfrm>
              <a:off x="5682" y="5938"/>
              <a:ext cx="1485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i="1">
                  <a:latin typeface="Times New Roman" pitchFamily="18" charset="0"/>
                </a:rPr>
                <a:t>Он-лайн консультація</a:t>
              </a:r>
              <a:endParaRPr lang="ru-RU"/>
            </a:p>
          </p:txBody>
        </p:sp>
        <p:grpSp>
          <p:nvGrpSpPr>
            <p:cNvPr id="38960" name="Group 226"/>
            <p:cNvGrpSpPr>
              <a:grpSpLocks/>
            </p:cNvGrpSpPr>
            <p:nvPr/>
          </p:nvGrpSpPr>
          <p:grpSpPr bwMode="auto">
            <a:xfrm>
              <a:off x="5661" y="6639"/>
              <a:ext cx="1620" cy="975"/>
              <a:chOff x="2985" y="1872"/>
              <a:chExt cx="847" cy="418"/>
            </a:xfrm>
          </p:grpSpPr>
          <p:sp>
            <p:nvSpPr>
              <p:cNvPr id="38966" name="AutoShape 227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7" name="Text Box 228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i="1">
                    <a:latin typeface="Times New Roman" pitchFamily="18" charset="0"/>
                  </a:rPr>
                  <a:t>Групові онлайн проекти</a:t>
                </a:r>
                <a:endParaRPr lang="ru-RU"/>
              </a:p>
            </p:txBody>
          </p:sp>
        </p:grpSp>
        <p:grpSp>
          <p:nvGrpSpPr>
            <p:cNvPr id="38961" name="Group 229"/>
            <p:cNvGrpSpPr>
              <a:grpSpLocks/>
            </p:cNvGrpSpPr>
            <p:nvPr/>
          </p:nvGrpSpPr>
          <p:grpSpPr bwMode="auto">
            <a:xfrm>
              <a:off x="9261" y="5604"/>
              <a:ext cx="1620" cy="360"/>
              <a:chOff x="2985" y="1872"/>
              <a:chExt cx="847" cy="418"/>
            </a:xfrm>
          </p:grpSpPr>
          <p:sp>
            <p:nvSpPr>
              <p:cNvPr id="38964" name="AutoShape 230"/>
              <p:cNvSpPr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5" name="Text Box 231"/>
              <p:cNvSpPr txBox="1">
                <a:spLocks noChangeArrowheads="1"/>
              </p:cNvSpPr>
              <p:nvPr/>
            </p:nvSpPr>
            <p:spPr bwMode="auto">
              <a:xfrm>
                <a:off x="2985" y="1872"/>
                <a:ext cx="847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i="1">
                    <a:latin typeface="Times New Roman" pitchFamily="18" charset="0"/>
                  </a:rPr>
                  <a:t>Обговорення </a:t>
                </a:r>
                <a:endParaRPr lang="ru-RU"/>
              </a:p>
            </p:txBody>
          </p:sp>
        </p:grpSp>
        <p:sp>
          <p:nvSpPr>
            <p:cNvPr id="38962" name="AutoShape 232"/>
            <p:cNvSpPr>
              <a:spLocks noChangeArrowheads="1"/>
            </p:cNvSpPr>
            <p:nvPr/>
          </p:nvSpPr>
          <p:spPr bwMode="auto">
            <a:xfrm>
              <a:off x="1701" y="1516"/>
              <a:ext cx="437" cy="8805"/>
            </a:xfrm>
            <a:prstGeom prst="curvedRightArrow">
              <a:avLst>
                <a:gd name="adj1" fmla="val 321913"/>
                <a:gd name="adj2" fmla="val 359226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3" name="AutoShape 233"/>
            <p:cNvSpPr>
              <a:spLocks noChangeArrowheads="1"/>
            </p:cNvSpPr>
            <p:nvPr/>
          </p:nvSpPr>
          <p:spPr bwMode="auto">
            <a:xfrm>
              <a:off x="10727" y="1081"/>
              <a:ext cx="308" cy="12975"/>
            </a:xfrm>
            <a:prstGeom prst="curvedLeftArrow">
              <a:avLst>
                <a:gd name="adj1" fmla="val 842532"/>
                <a:gd name="adj2" fmla="val 168506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705225" y="-133350"/>
            <a:ext cx="7872413" cy="1385888"/>
          </a:xfrm>
        </p:spPr>
        <p:txBody>
          <a:bodyPr/>
          <a:lstStyle/>
          <a:p>
            <a:pPr algn="ctr" eaLnBrk="1" hangingPunct="1"/>
            <a:r>
              <a:rPr lang="uk-UA" sz="3600" b="1" dirty="0" smtClean="0"/>
              <a:t>Методична </a:t>
            </a:r>
            <a:r>
              <a:rPr lang="uk-UA" sz="3600" b="1" dirty="0" smtClean="0"/>
              <a:t>система</a:t>
            </a:r>
            <a:endParaRPr lang="en-US" sz="3600" b="1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425450" y="2990850"/>
            <a:ext cx="2976563" cy="102552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Методи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393700" y="5249863"/>
            <a:ext cx="2976563" cy="102552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Засоби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722688" y="2062163"/>
            <a:ext cx="7472362" cy="25177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charset="0"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Arial" charset="0"/>
                <a:cs typeface="Arial" charset="0"/>
              </a:rPr>
              <a:t>метод проектів,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Arial" charset="0"/>
                <a:cs typeface="Arial" charset="0"/>
              </a:rPr>
              <a:t>наочні методи</a:t>
            </a: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 (відео-лекція, лекція-презентація, розміщені у хмарі),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д</a:t>
            </a:r>
            <a:r>
              <a:rPr lang="ru-RU" i="1">
                <a:solidFill>
                  <a:schemeClr val="bg1"/>
                </a:solidFill>
                <a:latin typeface="Arial" charset="0"/>
                <a:cs typeface="Arial" charset="0"/>
              </a:rPr>
              <a:t>ослідницький метод</a:t>
            </a: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 (відео-конференція, вебінар),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Arial" charset="0"/>
                <a:cs typeface="Arial" charset="0"/>
              </a:rPr>
              <a:t>пояснювально-ілюстративні</a:t>
            </a: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 (відео-лекції, лекції-презентації, інші додаткові ілюстративні матеріали розміщені у хмарі),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Arial" charset="0"/>
                <a:cs typeface="Arial" charset="0"/>
              </a:rPr>
              <a:t>словесні</a:t>
            </a: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 (он-лайн консультації, он-лайн чати),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Arial" charset="0"/>
                <a:cs typeface="Arial" charset="0"/>
              </a:rPr>
              <a:t>метод Махмутова. 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98875" y="4705350"/>
            <a:ext cx="7459663" cy="18875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charset="0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хмаро орієнтована система підтримки навчання,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хмаро орієнтовані засоби навчання (інтелектуальні карти, компілятори, засоби роботи над спільними проектами),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web</a:t>
            </a: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-орієнтовані автоматизовані системи для перевірки завдань з програмування,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масові відкриті онлайн курси,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навчально-методичні матеріали 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0" y="246063"/>
            <a:ext cx="3948113" cy="2152650"/>
            <a:chOff x="2787" y="2034"/>
            <a:chExt cx="7560" cy="4320"/>
          </a:xfrm>
        </p:grpSpPr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5127" y="2034"/>
              <a:ext cx="2520" cy="1080"/>
              <a:chOff x="4963" y="1303"/>
              <a:chExt cx="1977" cy="836"/>
            </a:xfrm>
          </p:grpSpPr>
          <p:sp>
            <p:nvSpPr>
              <p:cNvPr id="43017" name="Oval 9"/>
              <p:cNvSpPr>
                <a:spLocks noChangeArrowheads="1"/>
              </p:cNvSpPr>
              <p:nvPr/>
            </p:nvSpPr>
            <p:spPr bwMode="auto">
              <a:xfrm>
                <a:off x="4963" y="1303"/>
                <a:ext cx="1977" cy="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8" name="Text Box 10"/>
              <p:cNvSpPr txBox="1">
                <a:spLocks noChangeArrowheads="1"/>
              </p:cNvSpPr>
              <p:nvPr/>
            </p:nvSpPr>
            <p:spPr bwMode="auto">
              <a:xfrm>
                <a:off x="5246" y="1442"/>
                <a:ext cx="1411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Цілі</a:t>
                </a:r>
                <a:endParaRPr lang="ru-RU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2787" y="3475"/>
              <a:ext cx="2699" cy="1079"/>
              <a:chOff x="4963" y="1303"/>
              <a:chExt cx="1977" cy="836"/>
            </a:xfrm>
          </p:grpSpPr>
          <p:sp>
            <p:nvSpPr>
              <p:cNvPr id="43020" name="Oval 12"/>
              <p:cNvSpPr>
                <a:spLocks noChangeArrowheads="1"/>
              </p:cNvSpPr>
              <p:nvPr/>
            </p:nvSpPr>
            <p:spPr bwMode="auto">
              <a:xfrm>
                <a:off x="4963" y="1303"/>
                <a:ext cx="1977" cy="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1" name="Text Box 13"/>
              <p:cNvSpPr txBox="1">
                <a:spLocks noChangeArrowheads="1"/>
              </p:cNvSpPr>
              <p:nvPr/>
            </p:nvSpPr>
            <p:spPr bwMode="auto">
              <a:xfrm>
                <a:off x="5246" y="1442"/>
                <a:ext cx="1411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Зміст</a:t>
                </a:r>
                <a:endParaRPr lang="ru-RU"/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7647" y="3294"/>
              <a:ext cx="2700" cy="1260"/>
              <a:chOff x="4963" y="1303"/>
              <a:chExt cx="1977" cy="836"/>
            </a:xfrm>
          </p:grpSpPr>
          <p:sp>
            <p:nvSpPr>
              <p:cNvPr id="43023" name="Oval 15"/>
              <p:cNvSpPr>
                <a:spLocks noChangeArrowheads="1"/>
              </p:cNvSpPr>
              <p:nvPr/>
            </p:nvSpPr>
            <p:spPr bwMode="auto">
              <a:xfrm>
                <a:off x="4963" y="1303"/>
                <a:ext cx="1977" cy="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4" name="Text Box 16"/>
              <p:cNvSpPr txBox="1">
                <a:spLocks noChangeArrowheads="1"/>
              </p:cNvSpPr>
              <p:nvPr/>
            </p:nvSpPr>
            <p:spPr bwMode="auto">
              <a:xfrm>
                <a:off x="5246" y="1442"/>
                <a:ext cx="1411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Форми</a:t>
                </a:r>
                <a:endParaRPr lang="ru-RU"/>
              </a:p>
            </p:txBody>
          </p:sp>
        </p:grpSp>
        <p:grpSp>
          <p:nvGrpSpPr>
            <p:cNvPr id="43025" name="Group 17"/>
            <p:cNvGrpSpPr>
              <a:grpSpLocks/>
            </p:cNvGrpSpPr>
            <p:nvPr/>
          </p:nvGrpSpPr>
          <p:grpSpPr bwMode="auto">
            <a:xfrm>
              <a:off x="3867" y="5094"/>
              <a:ext cx="2520" cy="1260"/>
              <a:chOff x="4963" y="1303"/>
              <a:chExt cx="1977" cy="836"/>
            </a:xfrm>
          </p:grpSpPr>
          <p:sp>
            <p:nvSpPr>
              <p:cNvPr id="43026" name="Oval 18"/>
              <p:cNvSpPr>
                <a:spLocks noChangeArrowheads="1"/>
              </p:cNvSpPr>
              <p:nvPr/>
            </p:nvSpPr>
            <p:spPr bwMode="auto">
              <a:xfrm>
                <a:off x="4963" y="1303"/>
                <a:ext cx="1977" cy="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7" name="Text Box 19"/>
              <p:cNvSpPr txBox="1">
                <a:spLocks noChangeArrowheads="1"/>
              </p:cNvSpPr>
              <p:nvPr/>
            </p:nvSpPr>
            <p:spPr bwMode="auto">
              <a:xfrm>
                <a:off x="5246" y="1442"/>
                <a:ext cx="1411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Методи</a:t>
                </a:r>
                <a:endParaRPr lang="ru-RU"/>
              </a:p>
            </p:txBody>
          </p:sp>
        </p:grpSp>
        <p:grpSp>
          <p:nvGrpSpPr>
            <p:cNvPr id="43028" name="Group 20"/>
            <p:cNvGrpSpPr>
              <a:grpSpLocks/>
            </p:cNvGrpSpPr>
            <p:nvPr/>
          </p:nvGrpSpPr>
          <p:grpSpPr bwMode="auto">
            <a:xfrm>
              <a:off x="6927" y="5094"/>
              <a:ext cx="2520" cy="1260"/>
              <a:chOff x="4963" y="1303"/>
              <a:chExt cx="1977" cy="836"/>
            </a:xfrm>
          </p:grpSpPr>
          <p:sp>
            <p:nvSpPr>
              <p:cNvPr id="43029" name="Oval 21"/>
              <p:cNvSpPr>
                <a:spLocks noChangeArrowheads="1"/>
              </p:cNvSpPr>
              <p:nvPr/>
            </p:nvSpPr>
            <p:spPr bwMode="auto">
              <a:xfrm>
                <a:off x="4963" y="1303"/>
                <a:ext cx="1977" cy="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0" name="Text Box 22"/>
              <p:cNvSpPr txBox="1">
                <a:spLocks noChangeArrowheads="1"/>
              </p:cNvSpPr>
              <p:nvPr/>
            </p:nvSpPr>
            <p:spPr bwMode="auto">
              <a:xfrm>
                <a:off x="5246" y="1442"/>
                <a:ext cx="1411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latin typeface="Times New Roman" pitchFamily="18" charset="0"/>
                  </a:rPr>
                  <a:t>Засоби</a:t>
                </a:r>
                <a:endParaRPr lang="ru-RU"/>
              </a:p>
            </p:txBody>
          </p:sp>
        </p:grpSp>
        <p:sp>
          <p:nvSpPr>
            <p:cNvPr id="43031" name="Line 23"/>
            <p:cNvSpPr>
              <a:spLocks noChangeShapeType="1"/>
            </p:cNvSpPr>
            <p:nvPr/>
          </p:nvSpPr>
          <p:spPr bwMode="auto">
            <a:xfrm flipH="1">
              <a:off x="3867" y="2754"/>
              <a:ext cx="12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>
              <a:off x="7647" y="2574"/>
              <a:ext cx="12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>
              <a:off x="4047" y="4554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 flipH="1">
              <a:off x="8007" y="4554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6387" y="581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 flipH="1">
              <a:off x="5127" y="3114"/>
              <a:ext cx="126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auto">
            <a:xfrm>
              <a:off x="6387" y="3114"/>
              <a:ext cx="126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5127" y="3654"/>
              <a:ext cx="27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5127" y="3654"/>
              <a:ext cx="2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 flipH="1">
              <a:off x="5127" y="3654"/>
              <a:ext cx="270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384175" y="246063"/>
            <a:ext cx="11353800" cy="1325562"/>
          </a:xfrm>
        </p:spPr>
        <p:txBody>
          <a:bodyPr/>
          <a:lstStyle/>
          <a:p>
            <a:pPr algn="ctr"/>
            <a:r>
              <a:rPr lang="ru-RU" b="1" i="1" smtClean="0"/>
              <a:t>Використання ХОНС </a:t>
            </a:r>
            <a:r>
              <a:rPr lang="ru-RU" b="1" smtClean="0"/>
              <a:t>у різних </a:t>
            </a:r>
            <a:r>
              <a:rPr lang="ru-RU" b="1" i="1" smtClean="0"/>
              <a:t>формах організації навчальної діяльності</a:t>
            </a:r>
            <a:r>
              <a:rPr lang="ru-RU" smtClean="0"/>
              <a:t> </a:t>
            </a:r>
          </a:p>
        </p:txBody>
      </p:sp>
      <p:sp>
        <p:nvSpPr>
          <p:cNvPr id="44034" name="AutoShape 4"/>
          <p:cNvSpPr>
            <a:spLocks noChangeArrowheads="1"/>
          </p:cNvSpPr>
          <p:nvPr/>
        </p:nvSpPr>
        <p:spPr bwMode="auto">
          <a:xfrm>
            <a:off x="822325" y="1803400"/>
            <a:ext cx="2332038" cy="608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uk-UA" b="1" i="1">
                <a:solidFill>
                  <a:schemeClr val="bg1"/>
                </a:solidFill>
              </a:rPr>
              <a:t>Лекція</a:t>
            </a:r>
            <a:r>
              <a:rPr lang="uk-UA" b="1">
                <a:solidFill>
                  <a:schemeClr val="bg1"/>
                </a:solidFill>
              </a:rPr>
              <a:t> 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4035" name="AutoShape 5"/>
          <p:cNvSpPr>
            <a:spLocks noChangeArrowheads="1"/>
          </p:cNvSpPr>
          <p:nvPr/>
        </p:nvSpPr>
        <p:spPr bwMode="auto">
          <a:xfrm>
            <a:off x="795338" y="2703513"/>
            <a:ext cx="3633787" cy="24907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/>
            <a:r>
              <a:rPr lang="uk-UA"/>
              <a:t>у </a:t>
            </a:r>
            <a:r>
              <a:rPr lang="uk-UA" b="1"/>
              <a:t>ХОСПН</a:t>
            </a:r>
            <a:r>
              <a:rPr lang="uk-UA"/>
              <a:t>: основні теоретичні матеріали, додаткові теоретичні матеріали, лекції-презентації, відео-лекції, матеріали для самоконтролю, перелік питань для самоперевірки, тематики бесід та дискусій;  </a:t>
            </a:r>
          </a:p>
          <a:p>
            <a:pPr algn="ctr"/>
            <a:endParaRPr lang="ru-RU"/>
          </a:p>
        </p:txBody>
      </p:sp>
      <p:sp>
        <p:nvSpPr>
          <p:cNvPr id="44036" name="AutoShape 6"/>
          <p:cNvSpPr>
            <a:spLocks noChangeArrowheads="1"/>
          </p:cNvSpPr>
          <p:nvPr/>
        </p:nvSpPr>
        <p:spPr bwMode="auto">
          <a:xfrm>
            <a:off x="785813" y="5459413"/>
            <a:ext cx="3565525" cy="1047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у </a:t>
            </a:r>
            <a:r>
              <a:rPr lang="uk-UA" b="1">
                <a:solidFill>
                  <a:schemeClr val="bg1"/>
                </a:solidFill>
              </a:rPr>
              <a:t>МВОК</a:t>
            </a:r>
            <a:r>
              <a:rPr lang="uk-UA">
                <a:solidFill>
                  <a:schemeClr val="bg1"/>
                </a:solidFill>
              </a:rPr>
              <a:t>: відео-лекції, матеріали для самоконтролю</a:t>
            </a:r>
            <a:r>
              <a:rPr lang="uk-UA"/>
              <a:t>.</a:t>
            </a:r>
            <a:endParaRPr lang="ru-RU"/>
          </a:p>
        </p:txBody>
      </p:sp>
      <p:cxnSp>
        <p:nvCxnSpPr>
          <p:cNvPr id="44037" name="AutoShape 7"/>
          <p:cNvCxnSpPr>
            <a:cxnSpLocks noChangeShapeType="1"/>
            <a:stCxn id="44034" idx="1"/>
            <a:endCxn id="44035" idx="1"/>
          </p:cNvCxnSpPr>
          <p:nvPr/>
        </p:nvCxnSpPr>
        <p:spPr bwMode="auto">
          <a:xfrm rot="10800000" flipV="1">
            <a:off x="795338" y="2108200"/>
            <a:ext cx="26987" cy="1841500"/>
          </a:xfrm>
          <a:prstGeom prst="bentConnector3">
            <a:avLst>
              <a:gd name="adj1" fmla="val 9470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44038" name="AutoShape 8"/>
          <p:cNvCxnSpPr>
            <a:cxnSpLocks noChangeShapeType="1"/>
            <a:stCxn id="44034" idx="1"/>
            <a:endCxn id="44036" idx="1"/>
          </p:cNvCxnSpPr>
          <p:nvPr/>
        </p:nvCxnSpPr>
        <p:spPr bwMode="auto">
          <a:xfrm rot="10800000" flipV="1">
            <a:off x="785813" y="2108200"/>
            <a:ext cx="36512" cy="3875088"/>
          </a:xfrm>
          <a:prstGeom prst="bentConnector3">
            <a:avLst>
              <a:gd name="adj1" fmla="val 72608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cxnSp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1709738"/>
            <a:ext cx="32258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1695450"/>
            <a:ext cx="39243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8300" y="4259263"/>
            <a:ext cx="38290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4"/>
          <p:cNvSpPr>
            <a:spLocks noChangeArrowheads="1"/>
          </p:cNvSpPr>
          <p:nvPr/>
        </p:nvSpPr>
        <p:spPr bwMode="auto">
          <a:xfrm>
            <a:off x="1511300" y="198438"/>
            <a:ext cx="2809875" cy="569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Лабораторні роботи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073150"/>
            <a:ext cx="54181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2689225"/>
            <a:ext cx="393223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215900"/>
            <a:ext cx="53292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4200525"/>
            <a:ext cx="60769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8075" y="4143375"/>
            <a:ext cx="5657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4"/>
          <p:cNvSpPr>
            <a:spLocks noChangeArrowheads="1"/>
          </p:cNvSpPr>
          <p:nvPr/>
        </p:nvSpPr>
        <p:spPr bwMode="auto">
          <a:xfrm>
            <a:off x="2782888" y="184150"/>
            <a:ext cx="2809875" cy="5699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Лабораторні роботи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6082" name="AutoShape 5"/>
          <p:cNvSpPr>
            <a:spLocks noChangeArrowheads="1"/>
          </p:cNvSpPr>
          <p:nvPr/>
        </p:nvSpPr>
        <p:spPr bwMode="auto">
          <a:xfrm>
            <a:off x="622300" y="1073150"/>
            <a:ext cx="3762375" cy="11255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/>
            <a:r>
              <a:rPr lang="uk-UA"/>
              <a:t>побудова схем розв'язку задачі або схему реалізації проекту розробки ПЗ за допомогою ХО інтелектуальних карт; </a:t>
            </a:r>
            <a:endParaRPr lang="ru-RU"/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2346325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8"/>
          <p:cNvSpPr>
            <a:spLocks noChangeArrowheads="1"/>
          </p:cNvSpPr>
          <p:nvPr/>
        </p:nvSpPr>
        <p:spPr bwMode="auto">
          <a:xfrm>
            <a:off x="6162675" y="889000"/>
            <a:ext cx="3590925" cy="1601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використання он-лайн компіляторів для написання коду програми (у межах вивчення різних мов програмування, технологій програмування тощо);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2571750"/>
            <a:ext cx="611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4"/>
          <p:cNvSpPr>
            <a:spLocks noChangeArrowheads="1"/>
          </p:cNvSpPr>
          <p:nvPr/>
        </p:nvSpPr>
        <p:spPr bwMode="auto">
          <a:xfrm>
            <a:off x="382588" y="198438"/>
            <a:ext cx="2809875" cy="569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Лабораторні роботи</a:t>
            </a:r>
            <a:endParaRPr lang="ru-RU"/>
          </a:p>
        </p:txBody>
      </p:sp>
      <p:sp>
        <p:nvSpPr>
          <p:cNvPr id="47106" name="AutoShape 5"/>
          <p:cNvSpPr>
            <a:spLocks noChangeArrowheads="1"/>
          </p:cNvSpPr>
          <p:nvPr/>
        </p:nvSpPr>
        <p:spPr bwMode="auto">
          <a:xfrm>
            <a:off x="449263" y="1152525"/>
            <a:ext cx="5924550" cy="22113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/>
            <a:r>
              <a:rPr lang="uk-UA"/>
              <a:t>використання автоматизованих систем перевірки завдань з програмування для вивчення різних мов програмування; </a:t>
            </a:r>
          </a:p>
          <a:p>
            <a:pPr algn="ctr"/>
            <a:r>
              <a:rPr lang="uk-UA"/>
              <a:t>використання автоматизованих систем перевірки завдань з програмування для набуття уміння працювати над усіма етапами розробки ПЗ (це відбувається у проведенні комплексних змагань у системі TopCoder);</a:t>
            </a:r>
            <a:endParaRPr lang="ru-RU"/>
          </a:p>
        </p:txBody>
      </p:sp>
      <p:pic>
        <p:nvPicPr>
          <p:cNvPr id="47107" name="Picture 6" descr="https://d1.awsstatic.com/product-marketing/Tulip/C9-Collab-Image@3x.e03a65d9488633c154358430540ab363dd1e8f45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861050" y="768350"/>
            <a:ext cx="58197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3476625"/>
            <a:ext cx="6115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3225" y="3981450"/>
            <a:ext cx="5438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4"/>
          <p:cNvSpPr>
            <a:spLocks noChangeArrowheads="1"/>
          </p:cNvSpPr>
          <p:nvPr/>
        </p:nvSpPr>
        <p:spPr bwMode="auto">
          <a:xfrm>
            <a:off x="3508375" y="198438"/>
            <a:ext cx="2809875" cy="569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Самостійна робота</a:t>
            </a:r>
            <a:endParaRPr lang="ru-RU"/>
          </a:p>
        </p:txBody>
      </p:sp>
      <p:sp>
        <p:nvSpPr>
          <p:cNvPr id="47111" name="AutoShape 4"/>
          <p:cNvSpPr>
            <a:spLocks noChangeArrowheads="1"/>
          </p:cNvSpPr>
          <p:nvPr/>
        </p:nvSpPr>
        <p:spPr bwMode="auto">
          <a:xfrm>
            <a:off x="6753225" y="180975"/>
            <a:ext cx="4067175" cy="5699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Робота над спільним проектом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481</Words>
  <Application>Microsoft Office PowerPoint</Application>
  <PresentationFormat>Широкий екран</PresentationFormat>
  <Paragraphs>111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Методична система</vt:lpstr>
      <vt:lpstr>Використання ХОНС у різних формах організації навчальної діяльності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 Kontsedaylo</dc:creator>
  <cp:lastModifiedBy>admin</cp:lastModifiedBy>
  <cp:revision>95</cp:revision>
  <dcterms:created xsi:type="dcterms:W3CDTF">2018-03-24T13:57:24Z</dcterms:created>
  <dcterms:modified xsi:type="dcterms:W3CDTF">2023-10-12T20:20:56Z</dcterms:modified>
</cp:coreProperties>
</file>