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5" r:id="rId3"/>
    <p:sldId id="297" r:id="rId4"/>
    <p:sldId id="276" r:id="rId5"/>
    <p:sldId id="301" r:id="rId6"/>
    <p:sldId id="302" r:id="rId7"/>
    <p:sldId id="303" r:id="rId8"/>
    <p:sldId id="304" r:id="rId9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CA56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475" autoAdjust="0"/>
    <p:restoredTop sz="94660"/>
  </p:normalViewPr>
  <p:slideViewPr>
    <p:cSldViewPr snapToGrid="0">
      <p:cViewPr varScale="1">
        <p:scale>
          <a:sx n="88" d="100"/>
          <a:sy n="88" d="100"/>
        </p:scale>
        <p:origin x="336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CDE9A-5C2D-46DE-9A0D-948CEE03E2F1}" type="datetimeFigureOut">
              <a:rPr lang="en-US"/>
              <a:pPr>
                <a:defRPr/>
              </a:pPr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B57EF-0D31-4411-BD55-AE98BEBB06A0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5FEC9-B58A-405F-A0E8-6D6264DD76C5}" type="datetimeFigureOut">
              <a:rPr lang="en-US"/>
              <a:pPr>
                <a:defRPr/>
              </a:pPr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708A6-0F74-4EEB-967C-3B20F61466F9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E95F9-8D56-4213-8714-E6CC24052FEC}" type="datetimeFigureOut">
              <a:rPr lang="en-US"/>
              <a:pPr>
                <a:defRPr/>
              </a:pPr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3692B7-5128-409B-9338-B8E0193138DE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9EA8B-A2B0-472D-AF7F-7C4D4F588D94}" type="datetimeFigureOut">
              <a:rPr lang="en-US"/>
              <a:pPr>
                <a:defRPr/>
              </a:pPr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ECB41B-1369-43C2-A3F2-770D2B3388CC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D94E7-F6EF-4AE2-A8E1-898D11A2736B}" type="datetimeFigureOut">
              <a:rPr lang="en-US"/>
              <a:pPr>
                <a:defRPr/>
              </a:pPr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059DC-361D-4E4E-AEE7-4D188F26E8C4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EBE0DB-5992-49DA-A00B-99C8747BA435}" type="datetimeFigureOut">
              <a:rPr lang="en-US"/>
              <a:pPr>
                <a:defRPr/>
              </a:pPr>
              <a:t>10/12/2023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A571D-7E68-4637-B635-CF7079741607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92522-0B9F-48DF-BC7D-369408940FDB}" type="datetimeFigureOut">
              <a:rPr lang="en-US"/>
              <a:pPr>
                <a:defRPr/>
              </a:pPr>
              <a:t>10/12/2023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35084-5EDA-42A9-89F7-016EFD122047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49825-FA4D-4277-9BAD-164720F9BA07}" type="datetimeFigureOut">
              <a:rPr lang="en-US"/>
              <a:pPr>
                <a:defRPr/>
              </a:pPr>
              <a:t>10/12/2023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878CC-B662-45BF-A0C4-E3D1782A928E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1E3DB-A37A-42BB-B15F-8C2440F910AF}" type="datetimeFigureOut">
              <a:rPr lang="en-US"/>
              <a:pPr>
                <a:defRPr/>
              </a:pPr>
              <a:t>10/12/2023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99009-B14D-41DC-8A9C-4352DC7A1390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F064E-42BA-4109-BD32-E8F46638B584}" type="datetimeFigureOut">
              <a:rPr lang="en-US"/>
              <a:pPr>
                <a:defRPr/>
              </a:pPr>
              <a:t>10/12/2023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471EF-AE12-4C08-99B9-E1DE43295776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56787-0AC3-40BD-8096-7967AF574180}" type="datetimeFigureOut">
              <a:rPr lang="en-US"/>
              <a:pPr>
                <a:defRPr/>
              </a:pPr>
              <a:t>10/12/2023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39A192-C2FB-4AD3-A72B-BBBF95ECF7B3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t="-30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67A9A71-4425-4326-B4CA-4FCA125DEE96}" type="datetimeFigureOut">
              <a:rPr lang="en-US"/>
              <a:pPr>
                <a:defRPr/>
              </a:pPr>
              <a:t>10/12/2023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0793E73-C459-40D5-8539-7336FC0F23C6}" type="slidenum">
              <a:rPr lang="en-US"/>
              <a:pPr>
                <a:defRPr/>
              </a:pPr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https://d1.awsstatic.com/product-marketing/Tulip/C9-Collab-Image@3x.e03a65d9488633c154358430540ab363dd1e8f45.png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рямоугольник 5"/>
          <p:cNvSpPr>
            <a:spLocks noChangeArrowheads="1"/>
          </p:cNvSpPr>
          <p:nvPr/>
        </p:nvSpPr>
        <p:spPr bwMode="auto">
          <a:xfrm>
            <a:off x="4232366" y="6203950"/>
            <a:ext cx="28574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altLang="ru-RU" sz="2000" b="1" dirty="0" smtClean="0">
                <a:latin typeface="Times New Roman" pitchFamily="18" charset="0"/>
                <a:cs typeface="Times New Roman" pitchFamily="18" charset="0"/>
              </a:rPr>
              <a:t>Житомир – 2023</a:t>
            </a:r>
            <a:endParaRPr lang="ru-RU" alt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1111250" y="2502580"/>
            <a:ext cx="8985250" cy="1569660"/>
          </a:xfrm>
          <a:prstGeom prst="rect">
            <a:avLst/>
          </a:prstGeom>
          <a:noFill/>
          <a:ln>
            <a:noFill/>
          </a:ln>
          <a:effectLst>
            <a:prstShdw prst="shdw11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uk-UA" altLang="en-US" sz="2400" b="1" dirty="0" smtClean="0"/>
              <a:t>Лекція 3-4.</a:t>
            </a:r>
          </a:p>
          <a:p>
            <a:pPr algn="ctr">
              <a:spcBef>
                <a:spcPct val="50000"/>
              </a:spcBef>
              <a:defRPr/>
            </a:pPr>
            <a:r>
              <a:rPr lang="uk-UA" altLang="en-US" sz="2400" b="1" dirty="0"/>
              <a:t>Види взаємодії </a:t>
            </a:r>
            <a:r>
              <a:rPr lang="uk-UA" altLang="en-US" sz="2400" b="1" dirty="0" smtClean="0"/>
              <a:t>комп’ютер-студент-викладач</a:t>
            </a:r>
          </a:p>
          <a:p>
            <a:pPr algn="ctr">
              <a:spcBef>
                <a:spcPct val="50000"/>
              </a:spcBef>
              <a:defRPr/>
            </a:pPr>
            <a:r>
              <a:rPr lang="uk-UA" altLang="en-US" sz="2400" b="1" dirty="0" smtClean="0"/>
              <a:t>Технології навчання</a:t>
            </a:r>
            <a:endParaRPr lang="en-US" altLang="en-US" sz="2400" b="1" dirty="0"/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5862638" y="4524375"/>
            <a:ext cx="4233862" cy="1419225"/>
          </a:xfrm>
          <a:prstGeom prst="rect">
            <a:avLst/>
          </a:prstGeom>
          <a:noFill/>
          <a:ln>
            <a:noFill/>
          </a:ln>
          <a:effectLst>
            <a:prstShdw prst="shdw11">
              <a:schemeClr val="accent1">
                <a:gamma/>
                <a:shade val="60000"/>
                <a:invGamma/>
                <a:alpha val="50000"/>
              </a:schemeClr>
            </a:prstShdw>
          </a:effectLst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uk-UA" altLang="en-US" sz="2000" dirty="0">
                <a:latin typeface="Times New Roman" pitchFamily="18" charset="0"/>
                <a:cs typeface="Times New Roman" pitchFamily="18" charset="0"/>
              </a:rPr>
              <a:t>Науковий консультант: </a:t>
            </a:r>
          </a:p>
          <a:p>
            <a:pPr>
              <a:defRPr/>
            </a:pPr>
            <a:r>
              <a:rPr lang="uk-UA" altLang="en-US" sz="2000" dirty="0">
                <a:latin typeface="Times New Roman" pitchFamily="18" charset="0"/>
                <a:cs typeface="Times New Roman" pitchFamily="18" charset="0"/>
              </a:rPr>
              <a:t>доктор педагогічних наук, професор</a:t>
            </a:r>
          </a:p>
          <a:p>
            <a:pPr>
              <a:defRPr/>
            </a:pPr>
            <a:r>
              <a:rPr lang="uk-UA" altLang="en-US" sz="2000" dirty="0" err="1" smtClean="0">
                <a:latin typeface="Times New Roman" pitchFamily="18" charset="0"/>
                <a:cs typeface="Times New Roman" pitchFamily="18" charset="0"/>
              </a:rPr>
              <a:t>Вакалюк</a:t>
            </a:r>
            <a:r>
              <a:rPr lang="uk-UA" altLang="en-US" sz="2000" dirty="0" smtClean="0">
                <a:latin typeface="Times New Roman" pitchFamily="18" charset="0"/>
                <a:cs typeface="Times New Roman" pitchFamily="18" charset="0"/>
              </a:rPr>
              <a:t> Тетяна Анатоліївна</a:t>
            </a:r>
            <a:endParaRPr lang="en-US" alt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  <a:defRPr/>
            </a:pPr>
            <a:endParaRPr lang="uk-UA" altLang="en-US" dirty="0">
              <a:latin typeface="Calibri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593" y="0"/>
            <a:ext cx="5586984" cy="1688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3" name="Group 2"/>
          <p:cNvGrpSpPr>
            <a:grpSpLocks/>
          </p:cNvGrpSpPr>
          <p:nvPr/>
        </p:nvGrpSpPr>
        <p:grpSpPr bwMode="auto">
          <a:xfrm>
            <a:off x="2497138" y="777875"/>
            <a:ext cx="6097587" cy="5842000"/>
            <a:chOff x="2241" y="1314"/>
            <a:chExt cx="8460" cy="7920"/>
          </a:xfrm>
        </p:grpSpPr>
        <p:grpSp>
          <p:nvGrpSpPr>
            <p:cNvPr id="33795" name="Group 3"/>
            <p:cNvGrpSpPr>
              <a:grpSpLocks/>
            </p:cNvGrpSpPr>
            <p:nvPr/>
          </p:nvGrpSpPr>
          <p:grpSpPr bwMode="auto">
            <a:xfrm>
              <a:off x="4221" y="1314"/>
              <a:ext cx="3962" cy="540"/>
              <a:chOff x="5103" y="1175"/>
              <a:chExt cx="1270" cy="279"/>
            </a:xfrm>
          </p:grpSpPr>
          <p:sp>
            <p:nvSpPr>
              <p:cNvPr id="33889" name="AutoShape 4"/>
              <p:cNvSpPr>
                <a:spLocks noChangeArrowheads="1"/>
              </p:cNvSpPr>
              <p:nvPr/>
            </p:nvSpPr>
            <p:spPr bwMode="auto">
              <a:xfrm>
                <a:off x="5103" y="1175"/>
                <a:ext cx="1270" cy="279"/>
              </a:xfrm>
              <a:prstGeom prst="flowChartAlternateProcess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90" name="Text Box 5"/>
              <p:cNvSpPr txBox="1">
                <a:spLocks noChangeArrowheads="1"/>
              </p:cNvSpPr>
              <p:nvPr/>
            </p:nvSpPr>
            <p:spPr bwMode="auto">
              <a:xfrm>
                <a:off x="5103" y="1175"/>
                <a:ext cx="1270" cy="2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uk-UA" sz="1200" b="1">
                    <a:latin typeface="Times New Roman" pitchFamily="18" charset="0"/>
                  </a:rPr>
                  <a:t>Суб’єкти навчального процесу</a:t>
                </a:r>
                <a:endParaRPr lang="ru-RU"/>
              </a:p>
            </p:txBody>
          </p:sp>
        </p:grpSp>
        <p:grpSp>
          <p:nvGrpSpPr>
            <p:cNvPr id="33796" name="Group 6"/>
            <p:cNvGrpSpPr>
              <a:grpSpLocks/>
            </p:cNvGrpSpPr>
            <p:nvPr/>
          </p:nvGrpSpPr>
          <p:grpSpPr bwMode="auto">
            <a:xfrm>
              <a:off x="2781" y="2034"/>
              <a:ext cx="1619" cy="540"/>
              <a:chOff x="2985" y="1872"/>
              <a:chExt cx="847" cy="418"/>
            </a:xfrm>
          </p:grpSpPr>
          <p:sp>
            <p:nvSpPr>
              <p:cNvPr id="33887" name="AutoShape 7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88" name="Text Box 8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uk-UA" sz="1200">
                    <a:latin typeface="Times New Roman" pitchFamily="18" charset="0"/>
                  </a:rPr>
                  <a:t>Студент</a:t>
                </a:r>
                <a:endParaRPr lang="ru-RU"/>
              </a:p>
            </p:txBody>
          </p:sp>
        </p:grpSp>
        <p:grpSp>
          <p:nvGrpSpPr>
            <p:cNvPr id="33797" name="Group 9"/>
            <p:cNvGrpSpPr>
              <a:grpSpLocks/>
            </p:cNvGrpSpPr>
            <p:nvPr/>
          </p:nvGrpSpPr>
          <p:grpSpPr bwMode="auto">
            <a:xfrm>
              <a:off x="5406" y="2034"/>
              <a:ext cx="1619" cy="539"/>
              <a:chOff x="2985" y="1872"/>
              <a:chExt cx="847" cy="418"/>
            </a:xfrm>
          </p:grpSpPr>
          <p:sp>
            <p:nvSpPr>
              <p:cNvPr id="33885" name="AutoShape 10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86" name="Text Box 11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uk-UA" sz="1200">
                    <a:latin typeface="Times New Roman" pitchFamily="18" charset="0"/>
                  </a:rPr>
                  <a:t>Викладач</a:t>
                </a:r>
                <a:endParaRPr lang="ru-RU"/>
              </a:p>
            </p:txBody>
          </p:sp>
        </p:grpSp>
        <p:grpSp>
          <p:nvGrpSpPr>
            <p:cNvPr id="33798" name="Group 12"/>
            <p:cNvGrpSpPr>
              <a:grpSpLocks/>
            </p:cNvGrpSpPr>
            <p:nvPr/>
          </p:nvGrpSpPr>
          <p:grpSpPr bwMode="auto">
            <a:xfrm>
              <a:off x="7851" y="2034"/>
              <a:ext cx="2520" cy="540"/>
              <a:chOff x="2985" y="1872"/>
              <a:chExt cx="847" cy="418"/>
            </a:xfrm>
          </p:grpSpPr>
          <p:sp>
            <p:nvSpPr>
              <p:cNvPr id="33883" name="AutoShape 13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84" name="Text Box 14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uk-UA" sz="1200">
                    <a:latin typeface="Times New Roman" pitchFamily="18" charset="0"/>
                  </a:rPr>
                  <a:t>Науковий керівник</a:t>
                </a:r>
                <a:endParaRPr lang="ru-RU"/>
              </a:p>
            </p:txBody>
          </p:sp>
        </p:grpSp>
        <p:cxnSp>
          <p:nvCxnSpPr>
            <p:cNvPr id="33799" name="AutoShape 15"/>
            <p:cNvCxnSpPr>
              <a:cxnSpLocks noChangeShapeType="1"/>
            </p:cNvCxnSpPr>
            <p:nvPr/>
          </p:nvCxnSpPr>
          <p:spPr bwMode="auto">
            <a:xfrm flipH="1">
              <a:off x="3501" y="1854"/>
              <a:ext cx="2611" cy="1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grpSp>
          <p:nvGrpSpPr>
            <p:cNvPr id="33800" name="Group 16"/>
            <p:cNvGrpSpPr>
              <a:grpSpLocks/>
            </p:cNvGrpSpPr>
            <p:nvPr/>
          </p:nvGrpSpPr>
          <p:grpSpPr bwMode="auto">
            <a:xfrm>
              <a:off x="2781" y="2934"/>
              <a:ext cx="3060" cy="2880"/>
              <a:chOff x="5121" y="2934"/>
              <a:chExt cx="3060" cy="2880"/>
            </a:xfrm>
          </p:grpSpPr>
          <p:grpSp>
            <p:nvGrpSpPr>
              <p:cNvPr id="33864" name="Group 17"/>
              <p:cNvGrpSpPr>
                <a:grpSpLocks/>
              </p:cNvGrpSpPr>
              <p:nvPr/>
            </p:nvGrpSpPr>
            <p:grpSpPr bwMode="auto">
              <a:xfrm>
                <a:off x="5121" y="2934"/>
                <a:ext cx="2880" cy="541"/>
                <a:chOff x="2985" y="1872"/>
                <a:chExt cx="847" cy="418"/>
              </a:xfrm>
            </p:grpSpPr>
            <p:sp>
              <p:nvSpPr>
                <p:cNvPr id="33881" name="AutoShape 18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82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uk-UA" sz="1200" b="1">
                      <a:latin typeface="Times New Roman" pitchFamily="18" charset="0"/>
                    </a:rPr>
                    <a:t>Ланки взаємодії</a:t>
                  </a:r>
                  <a:endParaRPr lang="ru-RU"/>
                </a:p>
              </p:txBody>
            </p:sp>
          </p:grpSp>
          <p:grpSp>
            <p:nvGrpSpPr>
              <p:cNvPr id="33865" name="Group 20"/>
              <p:cNvGrpSpPr>
                <a:grpSpLocks/>
              </p:cNvGrpSpPr>
              <p:nvPr/>
            </p:nvGrpSpPr>
            <p:grpSpPr bwMode="auto">
              <a:xfrm>
                <a:off x="5121" y="3655"/>
                <a:ext cx="3060" cy="540"/>
                <a:chOff x="2985" y="1872"/>
                <a:chExt cx="847" cy="418"/>
              </a:xfrm>
            </p:grpSpPr>
            <p:sp>
              <p:nvSpPr>
                <p:cNvPr id="33879" name="AutoShape 21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80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uk-UA" sz="1200">
                      <a:latin typeface="Times New Roman" pitchFamily="18" charset="0"/>
                    </a:rPr>
                    <a:t>Студент-студент</a:t>
                  </a:r>
                  <a:endParaRPr lang="ru-RU"/>
                </a:p>
              </p:txBody>
            </p:sp>
          </p:grpSp>
          <p:grpSp>
            <p:nvGrpSpPr>
              <p:cNvPr id="33866" name="Group 23"/>
              <p:cNvGrpSpPr>
                <a:grpSpLocks/>
              </p:cNvGrpSpPr>
              <p:nvPr/>
            </p:nvGrpSpPr>
            <p:grpSpPr bwMode="auto">
              <a:xfrm>
                <a:off x="5121" y="4195"/>
                <a:ext cx="3060" cy="540"/>
                <a:chOff x="2985" y="1872"/>
                <a:chExt cx="847" cy="418"/>
              </a:xfrm>
            </p:grpSpPr>
            <p:sp>
              <p:nvSpPr>
                <p:cNvPr id="33877" name="AutoShape 24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78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uk-UA" sz="1200">
                      <a:latin typeface="Times New Roman" pitchFamily="18" charset="0"/>
                    </a:rPr>
                    <a:t>Студент-викладач</a:t>
                  </a:r>
                  <a:endParaRPr lang="ru-RU"/>
                </a:p>
              </p:txBody>
            </p:sp>
          </p:grpSp>
          <p:grpSp>
            <p:nvGrpSpPr>
              <p:cNvPr id="33867" name="Group 26"/>
              <p:cNvGrpSpPr>
                <a:grpSpLocks/>
              </p:cNvGrpSpPr>
              <p:nvPr/>
            </p:nvGrpSpPr>
            <p:grpSpPr bwMode="auto">
              <a:xfrm>
                <a:off x="5121" y="4735"/>
                <a:ext cx="3060" cy="540"/>
                <a:chOff x="2985" y="1872"/>
                <a:chExt cx="847" cy="418"/>
              </a:xfrm>
            </p:grpSpPr>
            <p:sp>
              <p:nvSpPr>
                <p:cNvPr id="33875" name="AutoShape 27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76" name="Text Box 28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uk-UA" sz="1200">
                      <a:latin typeface="Times New Roman" pitchFamily="18" charset="0"/>
                    </a:rPr>
                    <a:t>Викладач-студент-студенти</a:t>
                  </a:r>
                  <a:endParaRPr lang="ru-RU"/>
                </a:p>
              </p:txBody>
            </p:sp>
          </p:grpSp>
          <p:grpSp>
            <p:nvGrpSpPr>
              <p:cNvPr id="33868" name="Group 29"/>
              <p:cNvGrpSpPr>
                <a:grpSpLocks/>
              </p:cNvGrpSpPr>
              <p:nvPr/>
            </p:nvGrpSpPr>
            <p:grpSpPr bwMode="auto">
              <a:xfrm>
                <a:off x="5121" y="5275"/>
                <a:ext cx="3060" cy="539"/>
                <a:chOff x="2985" y="1872"/>
                <a:chExt cx="847" cy="418"/>
              </a:xfrm>
            </p:grpSpPr>
            <p:sp>
              <p:nvSpPr>
                <p:cNvPr id="33873" name="AutoShape 30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74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uk-UA" sz="1200">
                      <a:latin typeface="Times New Roman" pitchFamily="18" charset="0"/>
                    </a:rPr>
                    <a:t>Студент-науковий керівник</a:t>
                  </a:r>
                  <a:endParaRPr lang="ru-RU"/>
                </a:p>
              </p:txBody>
            </p:sp>
          </p:grpSp>
          <p:cxnSp>
            <p:nvCxnSpPr>
              <p:cNvPr id="33869" name="AutoShape 32"/>
              <p:cNvCxnSpPr>
                <a:cxnSpLocks noChangeShapeType="1"/>
                <a:stCxn id="33882" idx="1"/>
                <a:endCxn id="33880" idx="1"/>
              </p:cNvCxnSpPr>
              <p:nvPr/>
            </p:nvCxnSpPr>
            <p:spPr bwMode="auto">
              <a:xfrm rot="10800000" flipH="1" flipV="1">
                <a:off x="5121" y="3205"/>
                <a:ext cx="1" cy="720"/>
              </a:xfrm>
              <a:prstGeom prst="bentConnector3">
                <a:avLst>
                  <a:gd name="adj1" fmla="val -36000014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33870" name="AutoShape 33"/>
              <p:cNvCxnSpPr>
                <a:cxnSpLocks noChangeShapeType="1"/>
                <a:stCxn id="33882" idx="1"/>
                <a:endCxn id="33878" idx="1"/>
              </p:cNvCxnSpPr>
              <p:nvPr/>
            </p:nvCxnSpPr>
            <p:spPr bwMode="auto">
              <a:xfrm rot="10800000" flipH="1" flipV="1">
                <a:off x="5121" y="3205"/>
                <a:ext cx="1" cy="1260"/>
              </a:xfrm>
              <a:prstGeom prst="bentConnector3">
                <a:avLst>
                  <a:gd name="adj1" fmla="val -36000014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33871" name="AutoShape 34"/>
              <p:cNvCxnSpPr>
                <a:cxnSpLocks noChangeShapeType="1"/>
                <a:stCxn id="33882" idx="1"/>
                <a:endCxn id="33876" idx="1"/>
              </p:cNvCxnSpPr>
              <p:nvPr/>
            </p:nvCxnSpPr>
            <p:spPr bwMode="auto">
              <a:xfrm rot="10800000" flipH="1" flipV="1">
                <a:off x="5121" y="3205"/>
                <a:ext cx="1" cy="1800"/>
              </a:xfrm>
              <a:prstGeom prst="bentConnector3">
                <a:avLst>
                  <a:gd name="adj1" fmla="val -36000014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33872" name="AutoShape 35"/>
              <p:cNvCxnSpPr>
                <a:cxnSpLocks noChangeShapeType="1"/>
                <a:stCxn id="33882" idx="1"/>
                <a:endCxn id="33874" idx="1"/>
              </p:cNvCxnSpPr>
              <p:nvPr/>
            </p:nvCxnSpPr>
            <p:spPr bwMode="auto">
              <a:xfrm rot="10800000" flipH="1" flipV="1">
                <a:off x="5121" y="3205"/>
                <a:ext cx="1" cy="2340"/>
              </a:xfrm>
              <a:prstGeom prst="bentConnector3">
                <a:avLst>
                  <a:gd name="adj1" fmla="val -36000014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</p:cxnSp>
        </p:grpSp>
        <p:grpSp>
          <p:nvGrpSpPr>
            <p:cNvPr id="33801" name="Group 36"/>
            <p:cNvGrpSpPr>
              <a:grpSpLocks/>
            </p:cNvGrpSpPr>
            <p:nvPr/>
          </p:nvGrpSpPr>
          <p:grpSpPr bwMode="auto">
            <a:xfrm>
              <a:off x="5481" y="6174"/>
              <a:ext cx="2340" cy="541"/>
              <a:chOff x="2985" y="1872"/>
              <a:chExt cx="847" cy="418"/>
            </a:xfrm>
          </p:grpSpPr>
          <p:sp>
            <p:nvSpPr>
              <p:cNvPr id="33862" name="AutoShape 37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63" name="Text Box 38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uk-UA" sz="1200" b="1">
                    <a:latin typeface="Times New Roman" pitchFamily="18" charset="0"/>
                  </a:rPr>
                  <a:t>Форми взаємодії</a:t>
                </a:r>
                <a:endParaRPr lang="ru-RU"/>
              </a:p>
            </p:txBody>
          </p:sp>
        </p:grpSp>
        <p:grpSp>
          <p:nvGrpSpPr>
            <p:cNvPr id="33802" name="Group 39"/>
            <p:cNvGrpSpPr>
              <a:grpSpLocks/>
            </p:cNvGrpSpPr>
            <p:nvPr/>
          </p:nvGrpSpPr>
          <p:grpSpPr bwMode="auto">
            <a:xfrm>
              <a:off x="6741" y="6894"/>
              <a:ext cx="3960" cy="540"/>
              <a:chOff x="2985" y="1872"/>
              <a:chExt cx="847" cy="418"/>
            </a:xfrm>
          </p:grpSpPr>
          <p:sp>
            <p:nvSpPr>
              <p:cNvPr id="33860" name="AutoShape 40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61" name="Text Box 41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uk-UA" sz="1200">
                    <a:latin typeface="Times New Roman" pitchFamily="18" charset="0"/>
                  </a:rPr>
                  <a:t>Отримання навчальних матеріалів</a:t>
                </a:r>
                <a:endParaRPr lang="ru-RU"/>
              </a:p>
            </p:txBody>
          </p:sp>
        </p:grpSp>
        <p:grpSp>
          <p:nvGrpSpPr>
            <p:cNvPr id="33803" name="Group 42"/>
            <p:cNvGrpSpPr>
              <a:grpSpLocks/>
            </p:cNvGrpSpPr>
            <p:nvPr/>
          </p:nvGrpSpPr>
          <p:grpSpPr bwMode="auto">
            <a:xfrm>
              <a:off x="6741" y="8334"/>
              <a:ext cx="3960" cy="541"/>
              <a:chOff x="2985" y="1872"/>
              <a:chExt cx="847" cy="418"/>
            </a:xfrm>
          </p:grpSpPr>
          <p:sp>
            <p:nvSpPr>
              <p:cNvPr id="33858" name="AutoShape 43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59" name="Text Box 44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uk-UA" sz="1200">
                    <a:latin typeface="Times New Roman" pitchFamily="18" charset="0"/>
                  </a:rPr>
                  <a:t>Спілкування у групах</a:t>
                </a:r>
                <a:endParaRPr lang="ru-RU"/>
              </a:p>
            </p:txBody>
          </p:sp>
        </p:grpSp>
        <p:grpSp>
          <p:nvGrpSpPr>
            <p:cNvPr id="33804" name="Group 45"/>
            <p:cNvGrpSpPr>
              <a:grpSpLocks/>
            </p:cNvGrpSpPr>
            <p:nvPr/>
          </p:nvGrpSpPr>
          <p:grpSpPr bwMode="auto">
            <a:xfrm>
              <a:off x="6741" y="7614"/>
              <a:ext cx="3960" cy="540"/>
              <a:chOff x="2985" y="1872"/>
              <a:chExt cx="847" cy="418"/>
            </a:xfrm>
          </p:grpSpPr>
          <p:sp>
            <p:nvSpPr>
              <p:cNvPr id="33856" name="AutoShape 46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57" name="Text Box 47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uk-UA" sz="1200">
                    <a:latin typeface="Times New Roman" pitchFamily="18" charset="0"/>
                  </a:rPr>
                  <a:t>Оцінювання знань</a:t>
                </a:r>
                <a:endParaRPr lang="ru-RU"/>
              </a:p>
            </p:txBody>
          </p:sp>
        </p:grpSp>
        <p:grpSp>
          <p:nvGrpSpPr>
            <p:cNvPr id="33805" name="Group 48"/>
            <p:cNvGrpSpPr>
              <a:grpSpLocks/>
            </p:cNvGrpSpPr>
            <p:nvPr/>
          </p:nvGrpSpPr>
          <p:grpSpPr bwMode="auto">
            <a:xfrm>
              <a:off x="4761" y="7614"/>
              <a:ext cx="1800" cy="540"/>
              <a:chOff x="2985" y="1872"/>
              <a:chExt cx="847" cy="418"/>
            </a:xfrm>
          </p:grpSpPr>
          <p:sp>
            <p:nvSpPr>
              <p:cNvPr id="33854" name="AutoShape 49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55" name="Text Box 50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uk-UA" sz="1200">
                    <a:latin typeface="Times New Roman" pitchFamily="18" charset="0"/>
                  </a:rPr>
                  <a:t>Вебінар</a:t>
                </a:r>
                <a:endParaRPr lang="ru-RU"/>
              </a:p>
            </p:txBody>
          </p:sp>
        </p:grpSp>
        <p:grpSp>
          <p:nvGrpSpPr>
            <p:cNvPr id="33806" name="Group 51"/>
            <p:cNvGrpSpPr>
              <a:grpSpLocks/>
            </p:cNvGrpSpPr>
            <p:nvPr/>
          </p:nvGrpSpPr>
          <p:grpSpPr bwMode="auto">
            <a:xfrm>
              <a:off x="4761" y="6894"/>
              <a:ext cx="1800" cy="540"/>
              <a:chOff x="2985" y="1872"/>
              <a:chExt cx="847" cy="418"/>
            </a:xfrm>
          </p:grpSpPr>
          <p:sp>
            <p:nvSpPr>
              <p:cNvPr id="33852" name="AutoShape 52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53" name="Text Box 53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uk-UA" sz="1200">
                    <a:latin typeface="Times New Roman" pitchFamily="18" charset="0"/>
                  </a:rPr>
                  <a:t>Співпраця</a:t>
                </a:r>
                <a:endParaRPr lang="ru-RU"/>
              </a:p>
            </p:txBody>
          </p:sp>
        </p:grpSp>
        <p:grpSp>
          <p:nvGrpSpPr>
            <p:cNvPr id="33807" name="Group 54"/>
            <p:cNvGrpSpPr>
              <a:grpSpLocks/>
            </p:cNvGrpSpPr>
            <p:nvPr/>
          </p:nvGrpSpPr>
          <p:grpSpPr bwMode="auto">
            <a:xfrm>
              <a:off x="4761" y="8334"/>
              <a:ext cx="1800" cy="540"/>
              <a:chOff x="2985" y="1872"/>
              <a:chExt cx="847" cy="418"/>
            </a:xfrm>
          </p:grpSpPr>
          <p:sp>
            <p:nvSpPr>
              <p:cNvPr id="33850" name="AutoShape 55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51" name="Text Box 56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uk-UA" sz="1200">
                    <a:latin typeface="Times New Roman" pitchFamily="18" charset="0"/>
                  </a:rPr>
                  <a:t>Листування</a:t>
                </a:r>
                <a:endParaRPr lang="ru-RU"/>
              </a:p>
            </p:txBody>
          </p:sp>
        </p:grpSp>
        <p:grpSp>
          <p:nvGrpSpPr>
            <p:cNvPr id="33808" name="Group 57"/>
            <p:cNvGrpSpPr>
              <a:grpSpLocks/>
            </p:cNvGrpSpPr>
            <p:nvPr/>
          </p:nvGrpSpPr>
          <p:grpSpPr bwMode="auto">
            <a:xfrm>
              <a:off x="2601" y="7614"/>
              <a:ext cx="1800" cy="540"/>
              <a:chOff x="2985" y="1872"/>
              <a:chExt cx="847" cy="418"/>
            </a:xfrm>
          </p:grpSpPr>
          <p:sp>
            <p:nvSpPr>
              <p:cNvPr id="33848" name="AutoShape 58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49" name="Text Box 59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uk-UA" sz="1200">
                    <a:latin typeface="Times New Roman" pitchFamily="18" charset="0"/>
                  </a:rPr>
                  <a:t>Консультації</a:t>
                </a:r>
                <a:endParaRPr lang="ru-RU"/>
              </a:p>
            </p:txBody>
          </p:sp>
        </p:grpSp>
        <p:grpSp>
          <p:nvGrpSpPr>
            <p:cNvPr id="33809" name="Group 60"/>
            <p:cNvGrpSpPr>
              <a:grpSpLocks/>
            </p:cNvGrpSpPr>
            <p:nvPr/>
          </p:nvGrpSpPr>
          <p:grpSpPr bwMode="auto">
            <a:xfrm>
              <a:off x="2601" y="8334"/>
              <a:ext cx="1800" cy="540"/>
              <a:chOff x="2985" y="1872"/>
              <a:chExt cx="847" cy="418"/>
            </a:xfrm>
          </p:grpSpPr>
          <p:sp>
            <p:nvSpPr>
              <p:cNvPr id="33846" name="AutoShape 61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47" name="Text Box 62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uk-UA" sz="1200">
                    <a:latin typeface="Times New Roman" pitchFamily="18" charset="0"/>
                  </a:rPr>
                  <a:t>Обговорення</a:t>
                </a:r>
                <a:endParaRPr lang="ru-RU"/>
              </a:p>
            </p:txBody>
          </p:sp>
        </p:grpSp>
        <p:grpSp>
          <p:nvGrpSpPr>
            <p:cNvPr id="33810" name="Group 63"/>
            <p:cNvGrpSpPr>
              <a:grpSpLocks/>
            </p:cNvGrpSpPr>
            <p:nvPr/>
          </p:nvGrpSpPr>
          <p:grpSpPr bwMode="auto">
            <a:xfrm>
              <a:off x="2601" y="6894"/>
              <a:ext cx="1800" cy="541"/>
              <a:chOff x="2985" y="1872"/>
              <a:chExt cx="847" cy="418"/>
            </a:xfrm>
          </p:grpSpPr>
          <p:sp>
            <p:nvSpPr>
              <p:cNvPr id="33844" name="AutoShape 64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45" name="Text Box 65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uk-UA" sz="1200">
                    <a:latin typeface="Times New Roman" pitchFamily="18" charset="0"/>
                  </a:rPr>
                  <a:t>Інформування</a:t>
                </a:r>
                <a:endParaRPr lang="ru-RU"/>
              </a:p>
            </p:txBody>
          </p:sp>
        </p:grpSp>
        <p:grpSp>
          <p:nvGrpSpPr>
            <p:cNvPr id="33811" name="Group 66"/>
            <p:cNvGrpSpPr>
              <a:grpSpLocks/>
            </p:cNvGrpSpPr>
            <p:nvPr/>
          </p:nvGrpSpPr>
          <p:grpSpPr bwMode="auto">
            <a:xfrm>
              <a:off x="7461" y="2934"/>
              <a:ext cx="2880" cy="2880"/>
              <a:chOff x="7281" y="2934"/>
              <a:chExt cx="2880" cy="2880"/>
            </a:xfrm>
          </p:grpSpPr>
          <p:grpSp>
            <p:nvGrpSpPr>
              <p:cNvPr id="33825" name="Group 67"/>
              <p:cNvGrpSpPr>
                <a:grpSpLocks/>
              </p:cNvGrpSpPr>
              <p:nvPr/>
            </p:nvGrpSpPr>
            <p:grpSpPr bwMode="auto">
              <a:xfrm>
                <a:off x="7281" y="2934"/>
                <a:ext cx="1980" cy="540"/>
                <a:chOff x="2985" y="1872"/>
                <a:chExt cx="847" cy="418"/>
              </a:xfrm>
            </p:grpSpPr>
            <p:sp>
              <p:nvSpPr>
                <p:cNvPr id="33842" name="AutoShape 68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43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uk-UA" sz="1200" b="1">
                      <a:latin typeface="Times New Roman" pitchFamily="18" charset="0"/>
                    </a:rPr>
                    <a:t>Види взаємодії</a:t>
                  </a:r>
                  <a:endParaRPr lang="ru-RU"/>
                </a:p>
              </p:txBody>
            </p:sp>
          </p:grpSp>
          <p:grpSp>
            <p:nvGrpSpPr>
              <p:cNvPr id="33826" name="Group 70"/>
              <p:cNvGrpSpPr>
                <a:grpSpLocks/>
              </p:cNvGrpSpPr>
              <p:nvPr/>
            </p:nvGrpSpPr>
            <p:grpSpPr bwMode="auto">
              <a:xfrm>
                <a:off x="7281" y="5274"/>
                <a:ext cx="2880" cy="540"/>
                <a:chOff x="2985" y="1872"/>
                <a:chExt cx="847" cy="418"/>
              </a:xfrm>
            </p:grpSpPr>
            <p:sp>
              <p:nvSpPr>
                <p:cNvPr id="33840" name="AutoShape 71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41" name="Text Box 72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uk-UA" sz="1200">
                      <a:latin typeface="Times New Roman" pitchFamily="18" charset="0"/>
                    </a:rPr>
                    <a:t>Взаємодія у колективі </a:t>
                  </a:r>
                  <a:endParaRPr lang="ru-RU"/>
                </a:p>
              </p:txBody>
            </p:sp>
          </p:grpSp>
          <p:grpSp>
            <p:nvGrpSpPr>
              <p:cNvPr id="33827" name="Group 73"/>
              <p:cNvGrpSpPr>
                <a:grpSpLocks/>
              </p:cNvGrpSpPr>
              <p:nvPr/>
            </p:nvGrpSpPr>
            <p:grpSpPr bwMode="auto">
              <a:xfrm>
                <a:off x="7281" y="4194"/>
                <a:ext cx="2880" cy="540"/>
                <a:chOff x="2985" y="1872"/>
                <a:chExt cx="847" cy="418"/>
              </a:xfrm>
            </p:grpSpPr>
            <p:sp>
              <p:nvSpPr>
                <p:cNvPr id="33838" name="AutoShape 74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39" name="Text Box 75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uk-UA" sz="1200">
                      <a:latin typeface="Times New Roman" pitchFamily="18" charset="0"/>
                    </a:rPr>
                    <a:t>Взаємодія у підгрупах</a:t>
                  </a:r>
                  <a:endParaRPr lang="ru-RU"/>
                </a:p>
              </p:txBody>
            </p:sp>
          </p:grpSp>
          <p:grpSp>
            <p:nvGrpSpPr>
              <p:cNvPr id="33828" name="Group 76"/>
              <p:cNvGrpSpPr>
                <a:grpSpLocks/>
              </p:cNvGrpSpPr>
              <p:nvPr/>
            </p:nvGrpSpPr>
            <p:grpSpPr bwMode="auto">
              <a:xfrm>
                <a:off x="7281" y="4734"/>
                <a:ext cx="2880" cy="540"/>
                <a:chOff x="2985" y="1872"/>
                <a:chExt cx="847" cy="418"/>
              </a:xfrm>
            </p:grpSpPr>
            <p:sp>
              <p:nvSpPr>
                <p:cNvPr id="33836" name="AutoShape 77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37" name="Text Box 78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uk-UA" sz="1200">
                      <a:latin typeface="Times New Roman" pitchFamily="18" charset="0"/>
                    </a:rPr>
                    <a:t>Взаємодія у групах</a:t>
                  </a:r>
                  <a:endParaRPr lang="ru-RU"/>
                </a:p>
              </p:txBody>
            </p:sp>
          </p:grpSp>
          <p:grpSp>
            <p:nvGrpSpPr>
              <p:cNvPr id="33829" name="Group 79"/>
              <p:cNvGrpSpPr>
                <a:grpSpLocks/>
              </p:cNvGrpSpPr>
              <p:nvPr/>
            </p:nvGrpSpPr>
            <p:grpSpPr bwMode="auto">
              <a:xfrm>
                <a:off x="7281" y="3654"/>
                <a:ext cx="2880" cy="540"/>
                <a:chOff x="2985" y="1872"/>
                <a:chExt cx="847" cy="418"/>
              </a:xfrm>
            </p:grpSpPr>
            <p:sp>
              <p:nvSpPr>
                <p:cNvPr id="33834" name="AutoShape 80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3835" name="Text Box 81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uk-UA" sz="1200">
                      <a:latin typeface="Times New Roman" pitchFamily="18" charset="0"/>
                    </a:rPr>
                    <a:t>Індивідуальна діяльність</a:t>
                  </a:r>
                  <a:endParaRPr lang="ru-RU"/>
                </a:p>
              </p:txBody>
            </p:sp>
          </p:grpSp>
          <p:cxnSp>
            <p:nvCxnSpPr>
              <p:cNvPr id="33830" name="AutoShape 82"/>
              <p:cNvCxnSpPr>
                <a:cxnSpLocks noChangeShapeType="1"/>
                <a:stCxn id="33843" idx="1"/>
                <a:endCxn id="33835" idx="1"/>
              </p:cNvCxnSpPr>
              <p:nvPr/>
            </p:nvCxnSpPr>
            <p:spPr bwMode="auto">
              <a:xfrm rot="10800000" flipH="1" flipV="1">
                <a:off x="7281" y="3204"/>
                <a:ext cx="1" cy="720"/>
              </a:xfrm>
              <a:prstGeom prst="bentConnector3">
                <a:avLst>
                  <a:gd name="adj1" fmla="val -36000014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33831" name="AutoShape 83"/>
              <p:cNvCxnSpPr>
                <a:cxnSpLocks noChangeShapeType="1"/>
                <a:stCxn id="33843" idx="1"/>
                <a:endCxn id="33839" idx="1"/>
              </p:cNvCxnSpPr>
              <p:nvPr/>
            </p:nvCxnSpPr>
            <p:spPr bwMode="auto">
              <a:xfrm rot="10800000" flipH="1" flipV="1">
                <a:off x="7281" y="3204"/>
                <a:ext cx="1" cy="1260"/>
              </a:xfrm>
              <a:prstGeom prst="bentConnector3">
                <a:avLst>
                  <a:gd name="adj1" fmla="val -36000014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33832" name="AutoShape 84"/>
              <p:cNvCxnSpPr>
                <a:cxnSpLocks noChangeShapeType="1"/>
                <a:stCxn id="33843" idx="1"/>
                <a:endCxn id="33837" idx="1"/>
              </p:cNvCxnSpPr>
              <p:nvPr/>
            </p:nvCxnSpPr>
            <p:spPr bwMode="auto">
              <a:xfrm rot="10800000" flipH="1" flipV="1">
                <a:off x="7281" y="3204"/>
                <a:ext cx="1" cy="1800"/>
              </a:xfrm>
              <a:prstGeom prst="bentConnector3">
                <a:avLst>
                  <a:gd name="adj1" fmla="val -36000014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33833" name="AutoShape 85"/>
              <p:cNvCxnSpPr>
                <a:cxnSpLocks noChangeShapeType="1"/>
                <a:stCxn id="33843" idx="1"/>
                <a:endCxn id="33841" idx="1"/>
              </p:cNvCxnSpPr>
              <p:nvPr/>
            </p:nvCxnSpPr>
            <p:spPr bwMode="auto">
              <a:xfrm rot="10800000" flipH="1" flipV="1">
                <a:off x="7281" y="3204"/>
                <a:ext cx="1" cy="2340"/>
              </a:xfrm>
              <a:prstGeom prst="bentConnector3">
                <a:avLst>
                  <a:gd name="adj1" fmla="val -36000014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</p:cxnSp>
        </p:grpSp>
        <p:sp>
          <p:nvSpPr>
            <p:cNvPr id="33812" name="AutoShape 86"/>
            <p:cNvSpPr>
              <a:spLocks noChangeArrowheads="1"/>
            </p:cNvSpPr>
            <p:nvPr/>
          </p:nvSpPr>
          <p:spPr bwMode="auto">
            <a:xfrm>
              <a:off x="5661" y="3114"/>
              <a:ext cx="1440" cy="180"/>
            </a:xfrm>
            <a:prstGeom prst="leftRightArrow">
              <a:avLst>
                <a:gd name="adj1" fmla="val 50000"/>
                <a:gd name="adj2" fmla="val 16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3813" name="AutoShape 87"/>
            <p:cNvSpPr>
              <a:spLocks noChangeArrowheads="1"/>
            </p:cNvSpPr>
            <p:nvPr/>
          </p:nvSpPr>
          <p:spPr bwMode="auto">
            <a:xfrm>
              <a:off x="6201" y="3294"/>
              <a:ext cx="360" cy="2520"/>
            </a:xfrm>
            <a:prstGeom prst="upDownArrow">
              <a:avLst>
                <a:gd name="adj1" fmla="val 50000"/>
                <a:gd name="adj2" fmla="val 14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eaVert"/>
            <a:lstStyle/>
            <a:p>
              <a:endParaRPr lang="ru-RU"/>
            </a:p>
          </p:txBody>
        </p:sp>
        <p:cxnSp>
          <p:nvCxnSpPr>
            <p:cNvPr id="33814" name="AutoShape 88"/>
            <p:cNvCxnSpPr>
              <a:cxnSpLocks noChangeShapeType="1"/>
              <a:stCxn id="33890" idx="2"/>
              <a:endCxn id="33886" idx="0"/>
            </p:cNvCxnSpPr>
            <p:nvPr/>
          </p:nvCxnSpPr>
          <p:spPr bwMode="auto">
            <a:xfrm>
              <a:off x="6202" y="1854"/>
              <a:ext cx="14" cy="1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3815" name="AutoShape 89"/>
            <p:cNvCxnSpPr>
              <a:cxnSpLocks noChangeShapeType="1"/>
              <a:stCxn id="33890" idx="2"/>
              <a:endCxn id="33884" idx="0"/>
            </p:cNvCxnSpPr>
            <p:nvPr/>
          </p:nvCxnSpPr>
          <p:spPr bwMode="auto">
            <a:xfrm>
              <a:off x="6202" y="1854"/>
              <a:ext cx="2909" cy="1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sp>
          <p:nvSpPr>
            <p:cNvPr id="33816" name="AutoShape 90"/>
            <p:cNvSpPr>
              <a:spLocks noChangeArrowheads="1"/>
            </p:cNvSpPr>
            <p:nvPr/>
          </p:nvSpPr>
          <p:spPr bwMode="auto">
            <a:xfrm>
              <a:off x="2241" y="5994"/>
              <a:ext cx="8460" cy="3240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cxnSp>
          <p:nvCxnSpPr>
            <p:cNvPr id="33817" name="AutoShape 91"/>
            <p:cNvCxnSpPr>
              <a:cxnSpLocks noChangeShapeType="1"/>
              <a:stCxn id="33890" idx="1"/>
              <a:endCxn id="33816" idx="1"/>
            </p:cNvCxnSpPr>
            <p:nvPr/>
          </p:nvCxnSpPr>
          <p:spPr bwMode="auto">
            <a:xfrm rot="10800000" flipV="1">
              <a:off x="2241" y="1584"/>
              <a:ext cx="1980" cy="6030"/>
            </a:xfrm>
            <a:prstGeom prst="bentConnector3">
              <a:avLst>
                <a:gd name="adj1" fmla="val 118181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3818" name="AutoShape 92"/>
            <p:cNvCxnSpPr>
              <a:cxnSpLocks noChangeShapeType="1"/>
              <a:stCxn id="33816" idx="3"/>
              <a:endCxn id="33890" idx="3"/>
            </p:cNvCxnSpPr>
            <p:nvPr/>
          </p:nvCxnSpPr>
          <p:spPr bwMode="auto">
            <a:xfrm flipH="1" flipV="1">
              <a:off x="8183" y="1584"/>
              <a:ext cx="2518" cy="6030"/>
            </a:xfrm>
            <a:prstGeom prst="bentConnector3">
              <a:avLst>
                <a:gd name="adj1" fmla="val -14296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3819" name="AutoShape 93"/>
            <p:cNvCxnSpPr>
              <a:cxnSpLocks noChangeShapeType="1"/>
              <a:stCxn id="33888" idx="2"/>
              <a:endCxn id="33882" idx="0"/>
            </p:cNvCxnSpPr>
            <p:nvPr/>
          </p:nvCxnSpPr>
          <p:spPr bwMode="auto">
            <a:xfrm>
              <a:off x="3591" y="2574"/>
              <a:ext cx="630" cy="36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3820" name="AutoShape 94"/>
            <p:cNvCxnSpPr>
              <a:cxnSpLocks noChangeShapeType="1"/>
              <a:stCxn id="33886" idx="2"/>
              <a:endCxn id="33882" idx="0"/>
            </p:cNvCxnSpPr>
            <p:nvPr/>
          </p:nvCxnSpPr>
          <p:spPr bwMode="auto">
            <a:xfrm flipH="1">
              <a:off x="4221" y="2573"/>
              <a:ext cx="1995" cy="36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3821" name="AutoShape 95"/>
            <p:cNvCxnSpPr>
              <a:cxnSpLocks noChangeShapeType="1"/>
              <a:stCxn id="33884" idx="2"/>
              <a:endCxn id="33882" idx="0"/>
            </p:cNvCxnSpPr>
            <p:nvPr/>
          </p:nvCxnSpPr>
          <p:spPr bwMode="auto">
            <a:xfrm flipH="1">
              <a:off x="4221" y="2574"/>
              <a:ext cx="4890" cy="36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3822" name="AutoShape 96"/>
            <p:cNvCxnSpPr>
              <a:cxnSpLocks noChangeShapeType="1"/>
              <a:stCxn id="33888" idx="2"/>
              <a:endCxn id="33843" idx="0"/>
            </p:cNvCxnSpPr>
            <p:nvPr/>
          </p:nvCxnSpPr>
          <p:spPr bwMode="auto">
            <a:xfrm>
              <a:off x="3591" y="2574"/>
              <a:ext cx="4860" cy="36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3823" name="AutoShape 97"/>
            <p:cNvCxnSpPr>
              <a:cxnSpLocks noChangeShapeType="1"/>
              <a:stCxn id="33886" idx="2"/>
              <a:endCxn id="33843" idx="0"/>
            </p:cNvCxnSpPr>
            <p:nvPr/>
          </p:nvCxnSpPr>
          <p:spPr bwMode="auto">
            <a:xfrm>
              <a:off x="6216" y="2573"/>
              <a:ext cx="2235" cy="36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3824" name="AutoShape 98"/>
            <p:cNvCxnSpPr>
              <a:cxnSpLocks noChangeShapeType="1"/>
              <a:stCxn id="33884" idx="2"/>
              <a:endCxn id="33843" idx="0"/>
            </p:cNvCxnSpPr>
            <p:nvPr/>
          </p:nvCxnSpPr>
          <p:spPr bwMode="auto">
            <a:xfrm flipH="1">
              <a:off x="8451" y="2574"/>
              <a:ext cx="660" cy="36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</p:grpSp>
      <p:sp>
        <p:nvSpPr>
          <p:cNvPr id="33794" name="TextBox 1045"/>
          <p:cNvSpPr txBox="1">
            <a:spLocks noChangeArrowheads="1"/>
          </p:cNvSpPr>
          <p:nvPr/>
        </p:nvSpPr>
        <p:spPr bwMode="auto">
          <a:xfrm>
            <a:off x="0" y="0"/>
            <a:ext cx="116824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dirty="0" err="1"/>
              <a:t>Види</a:t>
            </a:r>
            <a:r>
              <a:rPr lang="ru-RU" sz="2400" b="1" dirty="0"/>
              <a:t> </a:t>
            </a:r>
            <a:r>
              <a:rPr lang="ru-RU" sz="2400" b="1" dirty="0" err="1"/>
              <a:t>взаємодії</a:t>
            </a:r>
            <a:r>
              <a:rPr lang="ru-RU" sz="2400" b="1" dirty="0"/>
              <a:t> </a:t>
            </a:r>
            <a:r>
              <a:rPr lang="ru-RU" sz="2400" b="1" dirty="0" err="1"/>
              <a:t>комп’ютер</a:t>
            </a:r>
            <a:r>
              <a:rPr lang="ru-RU" sz="2400" b="1" dirty="0"/>
              <a:t>-студент-</a:t>
            </a:r>
            <a:r>
              <a:rPr lang="ru-RU" sz="2400" b="1" dirty="0" err="1"/>
              <a:t>викладач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3" name="Group 77"/>
          <p:cNvGrpSpPr>
            <a:grpSpLocks noChangeAspect="1"/>
          </p:cNvGrpSpPr>
          <p:nvPr/>
        </p:nvGrpSpPr>
        <p:grpSpPr bwMode="auto">
          <a:xfrm>
            <a:off x="84138" y="-4763"/>
            <a:ext cx="11737975" cy="7680326"/>
            <a:chOff x="1701" y="1081"/>
            <a:chExt cx="9334" cy="13684"/>
          </a:xfrm>
        </p:grpSpPr>
        <p:sp>
          <p:nvSpPr>
            <p:cNvPr id="38914" name="AutoShape 78"/>
            <p:cNvSpPr>
              <a:spLocks noChangeAspect="1" noChangeArrowheads="1"/>
            </p:cNvSpPr>
            <p:nvPr/>
          </p:nvSpPr>
          <p:spPr bwMode="auto">
            <a:xfrm>
              <a:off x="1701" y="1134"/>
              <a:ext cx="9180" cy="136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15" name="AutoShape 79"/>
            <p:cNvSpPr>
              <a:spLocks noChangeArrowheads="1"/>
            </p:cNvSpPr>
            <p:nvPr/>
          </p:nvSpPr>
          <p:spPr bwMode="auto">
            <a:xfrm>
              <a:off x="5841" y="2754"/>
              <a:ext cx="540" cy="234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38916" name="Group 81"/>
            <p:cNvGrpSpPr>
              <a:grpSpLocks/>
            </p:cNvGrpSpPr>
            <p:nvPr/>
          </p:nvGrpSpPr>
          <p:grpSpPr bwMode="auto">
            <a:xfrm>
              <a:off x="2406" y="7944"/>
              <a:ext cx="7935" cy="3108"/>
              <a:chOff x="2406" y="7944"/>
              <a:chExt cx="7935" cy="3108"/>
            </a:xfrm>
          </p:grpSpPr>
          <p:grpSp>
            <p:nvGrpSpPr>
              <p:cNvPr id="39034" name="Group 82"/>
              <p:cNvGrpSpPr>
                <a:grpSpLocks/>
              </p:cNvGrpSpPr>
              <p:nvPr/>
            </p:nvGrpSpPr>
            <p:grpSpPr bwMode="auto">
              <a:xfrm>
                <a:off x="5301" y="7944"/>
                <a:ext cx="2340" cy="550"/>
                <a:chOff x="2985" y="1872"/>
                <a:chExt cx="847" cy="418"/>
              </a:xfrm>
            </p:grpSpPr>
            <p:sp>
              <p:nvSpPr>
                <p:cNvPr id="39067" name="AutoShape 83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068" name="Text Box 84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200" b="1">
                      <a:latin typeface="Times New Roman" pitchFamily="18" charset="0"/>
                    </a:rPr>
                    <a:t>Методи навчання</a:t>
                  </a:r>
                  <a:endParaRPr lang="ru-RU"/>
                </a:p>
              </p:txBody>
            </p:sp>
          </p:grpSp>
          <p:grpSp>
            <p:nvGrpSpPr>
              <p:cNvPr id="39035" name="Group 85"/>
              <p:cNvGrpSpPr>
                <a:grpSpLocks/>
              </p:cNvGrpSpPr>
              <p:nvPr/>
            </p:nvGrpSpPr>
            <p:grpSpPr bwMode="auto">
              <a:xfrm>
                <a:off x="4401" y="9471"/>
                <a:ext cx="3960" cy="1031"/>
                <a:chOff x="2985" y="1831"/>
                <a:chExt cx="847" cy="459"/>
              </a:xfrm>
            </p:grpSpPr>
            <p:sp>
              <p:nvSpPr>
                <p:cNvPr id="39065" name="AutoShape 86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066" name="Text Box 87"/>
                <p:cNvSpPr txBox="1">
                  <a:spLocks noChangeArrowheads="1"/>
                </p:cNvSpPr>
                <p:nvPr/>
              </p:nvSpPr>
              <p:spPr bwMode="auto">
                <a:xfrm>
                  <a:off x="2985" y="1831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200">
                      <a:latin typeface="Times New Roman" pitchFamily="18" charset="0"/>
                    </a:rPr>
                    <a:t>Пояснювально-ілюстративний (відео-лекції, лекції-презентації, розміщені у хмарі)</a:t>
                  </a:r>
                  <a:endParaRPr lang="ru-RU"/>
                </a:p>
              </p:txBody>
            </p:sp>
          </p:grpSp>
          <p:grpSp>
            <p:nvGrpSpPr>
              <p:cNvPr id="39036" name="Group 88"/>
              <p:cNvGrpSpPr>
                <a:grpSpLocks/>
              </p:cNvGrpSpPr>
              <p:nvPr/>
            </p:nvGrpSpPr>
            <p:grpSpPr bwMode="auto">
              <a:xfrm>
                <a:off x="4401" y="8664"/>
                <a:ext cx="3960" cy="730"/>
                <a:chOff x="2985" y="1872"/>
                <a:chExt cx="847" cy="418"/>
              </a:xfrm>
            </p:grpSpPr>
            <p:sp>
              <p:nvSpPr>
                <p:cNvPr id="39063" name="AutoShape 89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064" name="Text Box 90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32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200">
                      <a:latin typeface="Times New Roman" pitchFamily="18" charset="0"/>
                    </a:rPr>
                    <a:t>Метод Махмутова (проблемного навчання)</a:t>
                  </a:r>
                  <a:endParaRPr lang="ru-RU"/>
                </a:p>
              </p:txBody>
            </p:sp>
          </p:grpSp>
          <p:grpSp>
            <p:nvGrpSpPr>
              <p:cNvPr id="39037" name="Group 91"/>
              <p:cNvGrpSpPr>
                <a:grpSpLocks/>
              </p:cNvGrpSpPr>
              <p:nvPr/>
            </p:nvGrpSpPr>
            <p:grpSpPr bwMode="auto">
              <a:xfrm>
                <a:off x="8541" y="9393"/>
                <a:ext cx="1800" cy="548"/>
                <a:chOff x="2985" y="1872"/>
                <a:chExt cx="847" cy="418"/>
              </a:xfrm>
            </p:grpSpPr>
            <p:sp>
              <p:nvSpPr>
                <p:cNvPr id="39061" name="AutoShape 92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062" name="Text Box 93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1200">
                      <a:latin typeface="Times New Roman" pitchFamily="18" charset="0"/>
                    </a:rPr>
                    <a:t>Евристичний</a:t>
                  </a:r>
                  <a:endParaRPr lang="ru-RU"/>
                </a:p>
              </p:txBody>
            </p:sp>
          </p:grpSp>
          <p:grpSp>
            <p:nvGrpSpPr>
              <p:cNvPr id="39038" name="Group 94"/>
              <p:cNvGrpSpPr>
                <a:grpSpLocks/>
              </p:cNvGrpSpPr>
              <p:nvPr/>
            </p:nvGrpSpPr>
            <p:grpSpPr bwMode="auto">
              <a:xfrm>
                <a:off x="8541" y="8304"/>
                <a:ext cx="1800" cy="984"/>
                <a:chOff x="2985" y="1872"/>
                <a:chExt cx="847" cy="418"/>
              </a:xfrm>
            </p:grpSpPr>
            <p:sp>
              <p:nvSpPr>
                <p:cNvPr id="39059" name="AutoShape 95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060" name="Text Box 96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1200">
                      <a:latin typeface="Times New Roman" pitchFamily="18" charset="0"/>
                    </a:rPr>
                    <a:t>Дослідницький (відео-конференція, вебінар)</a:t>
                  </a:r>
                  <a:endParaRPr lang="ru-RU"/>
                </a:p>
              </p:txBody>
            </p:sp>
          </p:grpSp>
          <p:grpSp>
            <p:nvGrpSpPr>
              <p:cNvPr id="39039" name="Group 97"/>
              <p:cNvGrpSpPr>
                <a:grpSpLocks/>
              </p:cNvGrpSpPr>
              <p:nvPr/>
            </p:nvGrpSpPr>
            <p:grpSpPr bwMode="auto">
              <a:xfrm>
                <a:off x="8541" y="10113"/>
                <a:ext cx="1800" cy="939"/>
                <a:chOff x="2985" y="1872"/>
                <a:chExt cx="847" cy="418"/>
              </a:xfrm>
            </p:grpSpPr>
            <p:sp>
              <p:nvSpPr>
                <p:cNvPr id="39057" name="AutoShape 98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058" name="Text Box 99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just"/>
                  <a:r>
                    <a:rPr lang="ru-RU" sz="1200">
                      <a:latin typeface="Times New Roman" pitchFamily="18" charset="0"/>
                    </a:rPr>
                    <a:t>Метод проектів з викорис</a:t>
                  </a:r>
                  <a:r>
                    <a:rPr lang="en-US" sz="1200">
                      <a:latin typeface="Times New Roman" pitchFamily="18" charset="0"/>
                    </a:rPr>
                    <a:t>-</a:t>
                  </a:r>
                  <a:r>
                    <a:rPr lang="ru-RU" sz="1200">
                      <a:latin typeface="Times New Roman" pitchFamily="18" charset="0"/>
                    </a:rPr>
                    <a:t>танням хмарних сервісів</a:t>
                  </a:r>
                  <a:endParaRPr lang="ru-RU"/>
                </a:p>
              </p:txBody>
            </p:sp>
          </p:grpSp>
          <p:grpSp>
            <p:nvGrpSpPr>
              <p:cNvPr id="39040" name="Group 100"/>
              <p:cNvGrpSpPr>
                <a:grpSpLocks/>
              </p:cNvGrpSpPr>
              <p:nvPr/>
            </p:nvGrpSpPr>
            <p:grpSpPr bwMode="auto">
              <a:xfrm>
                <a:off x="2406" y="9227"/>
                <a:ext cx="1800" cy="886"/>
                <a:chOff x="2985" y="1872"/>
                <a:chExt cx="847" cy="292"/>
              </a:xfrm>
            </p:grpSpPr>
            <p:sp>
              <p:nvSpPr>
                <p:cNvPr id="39055" name="AutoShape 101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292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056" name="Text Box 102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2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1200">
                      <a:latin typeface="Times New Roman" pitchFamily="18" charset="0"/>
                    </a:rPr>
                    <a:t>Наочні (відео-лекції, лекції-презентації, розміщені у хмарі)</a:t>
                  </a:r>
                  <a:endParaRPr lang="ru-RU"/>
                </a:p>
              </p:txBody>
            </p:sp>
          </p:grpSp>
          <p:grpSp>
            <p:nvGrpSpPr>
              <p:cNvPr id="39041" name="Group 103"/>
              <p:cNvGrpSpPr>
                <a:grpSpLocks/>
              </p:cNvGrpSpPr>
              <p:nvPr/>
            </p:nvGrpSpPr>
            <p:grpSpPr bwMode="auto">
              <a:xfrm>
                <a:off x="2421" y="10127"/>
                <a:ext cx="1800" cy="593"/>
                <a:chOff x="2985" y="1566"/>
                <a:chExt cx="847" cy="452"/>
              </a:xfrm>
            </p:grpSpPr>
            <p:sp>
              <p:nvSpPr>
                <p:cNvPr id="39053" name="AutoShape 104"/>
                <p:cNvSpPr>
                  <a:spLocks noChangeArrowheads="1"/>
                </p:cNvSpPr>
                <p:nvPr/>
              </p:nvSpPr>
              <p:spPr bwMode="auto">
                <a:xfrm>
                  <a:off x="2985" y="1566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054" name="Text Box 105"/>
                <p:cNvSpPr txBox="1">
                  <a:spLocks noChangeArrowheads="1"/>
                </p:cNvSpPr>
                <p:nvPr/>
              </p:nvSpPr>
              <p:spPr bwMode="auto">
                <a:xfrm>
                  <a:off x="2985" y="1600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200">
                      <a:latin typeface="Times New Roman" pitchFamily="18" charset="0"/>
                    </a:rPr>
                    <a:t>Практичні</a:t>
                  </a:r>
                  <a:endParaRPr lang="ru-RU"/>
                </a:p>
              </p:txBody>
            </p:sp>
          </p:grpSp>
          <p:grpSp>
            <p:nvGrpSpPr>
              <p:cNvPr id="39042" name="Group 106"/>
              <p:cNvGrpSpPr>
                <a:grpSpLocks/>
              </p:cNvGrpSpPr>
              <p:nvPr/>
            </p:nvGrpSpPr>
            <p:grpSpPr bwMode="auto">
              <a:xfrm>
                <a:off x="2421" y="8354"/>
                <a:ext cx="1800" cy="910"/>
                <a:chOff x="2985" y="1872"/>
                <a:chExt cx="847" cy="418"/>
              </a:xfrm>
            </p:grpSpPr>
            <p:sp>
              <p:nvSpPr>
                <p:cNvPr id="39051" name="AutoShape 107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9052" name="Text Box 108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ru-RU" sz="1100">
                      <a:latin typeface="Times New Roman" pitchFamily="18" charset="0"/>
                    </a:rPr>
                    <a:t>Словесні (он-лайн консультації, онлайн чати)</a:t>
                  </a:r>
                  <a:endParaRPr lang="ru-RU"/>
                </a:p>
              </p:txBody>
            </p:sp>
          </p:grpSp>
          <p:cxnSp>
            <p:nvCxnSpPr>
              <p:cNvPr id="39043" name="AutoShape 109"/>
              <p:cNvCxnSpPr>
                <a:cxnSpLocks noChangeShapeType="1"/>
                <a:stCxn id="39068" idx="1"/>
                <a:endCxn id="39056" idx="1"/>
              </p:cNvCxnSpPr>
              <p:nvPr/>
            </p:nvCxnSpPr>
            <p:spPr bwMode="auto">
              <a:xfrm rot="10800000" flipV="1">
                <a:off x="2406" y="8219"/>
                <a:ext cx="2895" cy="1451"/>
              </a:xfrm>
              <a:prstGeom prst="bentConnector3">
                <a:avLst>
                  <a:gd name="adj1" fmla="val 106278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39044" name="AutoShape 110"/>
              <p:cNvCxnSpPr>
                <a:cxnSpLocks noChangeShapeType="1"/>
                <a:stCxn id="39068" idx="1"/>
                <a:endCxn id="39054" idx="1"/>
              </p:cNvCxnSpPr>
              <p:nvPr/>
            </p:nvCxnSpPr>
            <p:spPr bwMode="auto">
              <a:xfrm rot="10800000" flipV="1">
                <a:off x="2421" y="8219"/>
                <a:ext cx="2880" cy="2214"/>
              </a:xfrm>
              <a:prstGeom prst="bentConnector3">
                <a:avLst>
                  <a:gd name="adj1" fmla="val 106310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39045" name="AutoShape 111"/>
              <p:cNvCxnSpPr>
                <a:cxnSpLocks noChangeShapeType="1"/>
                <a:stCxn id="39068" idx="1"/>
                <a:endCxn id="39052" idx="1"/>
              </p:cNvCxnSpPr>
              <p:nvPr/>
            </p:nvCxnSpPr>
            <p:spPr bwMode="auto">
              <a:xfrm rot="10800000" flipV="1">
                <a:off x="2421" y="8219"/>
                <a:ext cx="2880" cy="590"/>
              </a:xfrm>
              <a:prstGeom prst="bentConnector3">
                <a:avLst>
                  <a:gd name="adj1" fmla="val 112500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39046" name="AutoShape 112"/>
              <p:cNvCxnSpPr>
                <a:cxnSpLocks noChangeShapeType="1"/>
                <a:stCxn id="39068" idx="3"/>
                <a:endCxn id="39060" idx="3"/>
              </p:cNvCxnSpPr>
              <p:nvPr/>
            </p:nvCxnSpPr>
            <p:spPr bwMode="auto">
              <a:xfrm>
                <a:off x="7641" y="8219"/>
                <a:ext cx="2700" cy="577"/>
              </a:xfrm>
              <a:prstGeom prst="bentConnector3">
                <a:avLst>
                  <a:gd name="adj1" fmla="val 113333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39047" name="AutoShape 113"/>
              <p:cNvCxnSpPr>
                <a:cxnSpLocks noChangeShapeType="1"/>
                <a:stCxn id="39068" idx="3"/>
                <a:endCxn id="39062" idx="3"/>
              </p:cNvCxnSpPr>
              <p:nvPr/>
            </p:nvCxnSpPr>
            <p:spPr bwMode="auto">
              <a:xfrm>
                <a:off x="7641" y="8219"/>
                <a:ext cx="2700" cy="1448"/>
              </a:xfrm>
              <a:prstGeom prst="bentConnector3">
                <a:avLst>
                  <a:gd name="adj1" fmla="val 113333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39048" name="AutoShape 114"/>
              <p:cNvCxnSpPr>
                <a:cxnSpLocks noChangeShapeType="1"/>
                <a:stCxn id="39068" idx="3"/>
                <a:endCxn id="39058" idx="3"/>
              </p:cNvCxnSpPr>
              <p:nvPr/>
            </p:nvCxnSpPr>
            <p:spPr bwMode="auto">
              <a:xfrm>
                <a:off x="7641" y="8219"/>
                <a:ext cx="2700" cy="2364"/>
              </a:xfrm>
              <a:prstGeom prst="bentConnector3">
                <a:avLst>
                  <a:gd name="adj1" fmla="val 113333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39049" name="AutoShape 115"/>
              <p:cNvCxnSpPr>
                <a:cxnSpLocks noChangeShapeType="1"/>
                <a:stCxn id="39068" idx="2"/>
                <a:endCxn id="39064" idx="1"/>
              </p:cNvCxnSpPr>
              <p:nvPr/>
            </p:nvCxnSpPr>
            <p:spPr bwMode="auto">
              <a:xfrm rot="5400000">
                <a:off x="5211" y="7685"/>
                <a:ext cx="451" cy="2070"/>
              </a:xfrm>
              <a:prstGeom prst="bentConnector4">
                <a:avLst>
                  <a:gd name="adj1" fmla="val 18847"/>
                  <a:gd name="adj2" fmla="val 108782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</p:cxnSp>
          <p:cxnSp>
            <p:nvCxnSpPr>
              <p:cNvPr id="39050" name="AutoShape 116"/>
              <p:cNvCxnSpPr>
                <a:cxnSpLocks noChangeShapeType="1"/>
                <a:stCxn id="39068" idx="2"/>
                <a:endCxn id="39066" idx="1"/>
              </p:cNvCxnSpPr>
              <p:nvPr/>
            </p:nvCxnSpPr>
            <p:spPr bwMode="auto">
              <a:xfrm rot="5400000">
                <a:off x="4713" y="8182"/>
                <a:ext cx="1446" cy="2070"/>
              </a:xfrm>
              <a:prstGeom prst="bentConnector4">
                <a:avLst>
                  <a:gd name="adj1" fmla="val 7171"/>
                  <a:gd name="adj2" fmla="val 108782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</p:cxnSp>
        </p:grpSp>
        <p:grpSp>
          <p:nvGrpSpPr>
            <p:cNvPr id="38917" name="Group 117"/>
            <p:cNvGrpSpPr>
              <a:grpSpLocks/>
            </p:cNvGrpSpPr>
            <p:nvPr/>
          </p:nvGrpSpPr>
          <p:grpSpPr bwMode="auto">
            <a:xfrm>
              <a:off x="4401" y="11019"/>
              <a:ext cx="3960" cy="360"/>
              <a:chOff x="2985" y="1872"/>
              <a:chExt cx="847" cy="418"/>
            </a:xfrm>
          </p:grpSpPr>
          <p:sp>
            <p:nvSpPr>
              <p:cNvPr id="39032" name="AutoShape 118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33" name="Text Box 119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 b="1" i="1">
                    <a:latin typeface="Times New Roman" pitchFamily="18" charset="0"/>
                  </a:rPr>
                  <a:t>Засоби навчальної діяльності</a:t>
                </a:r>
                <a:endParaRPr lang="ru-RU"/>
              </a:p>
            </p:txBody>
          </p:sp>
        </p:grpSp>
        <p:grpSp>
          <p:nvGrpSpPr>
            <p:cNvPr id="38918" name="Group 120"/>
            <p:cNvGrpSpPr>
              <a:grpSpLocks/>
            </p:cNvGrpSpPr>
            <p:nvPr/>
          </p:nvGrpSpPr>
          <p:grpSpPr bwMode="auto">
            <a:xfrm>
              <a:off x="1881" y="11560"/>
              <a:ext cx="1620" cy="1478"/>
              <a:chOff x="2985" y="1872"/>
              <a:chExt cx="847" cy="299"/>
            </a:xfrm>
          </p:grpSpPr>
          <p:sp>
            <p:nvSpPr>
              <p:cNvPr id="39030" name="AutoShape 121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299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31" name="Text Box 122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29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sz="1200" b="1" u="sng">
                    <a:latin typeface="Times New Roman" pitchFamily="18" charset="0"/>
                  </a:rPr>
                  <a:t>Засоби управління навчанням:</a:t>
                </a:r>
              </a:p>
              <a:p>
                <a:r>
                  <a:rPr lang="ru-RU" sz="1200" i="1">
                    <a:latin typeface="Times New Roman" pitchFamily="18" charset="0"/>
                  </a:rPr>
                  <a:t>електронний журнал, ка-лендар, розміщені у</a:t>
                </a:r>
                <a:r>
                  <a:rPr lang="ru-RU" sz="1200">
                    <a:latin typeface="Times New Roman" pitchFamily="18" charset="0"/>
                  </a:rPr>
                  <a:t> </a:t>
                </a:r>
                <a:r>
                  <a:rPr lang="ru-RU" sz="1200" i="1">
                    <a:latin typeface="Times New Roman" pitchFamily="18" charset="0"/>
                  </a:rPr>
                  <a:t>хмарі</a:t>
                </a:r>
                <a:endParaRPr lang="ru-RU"/>
              </a:p>
            </p:txBody>
          </p:sp>
        </p:grpSp>
        <p:grpSp>
          <p:nvGrpSpPr>
            <p:cNvPr id="38919" name="Group 123"/>
            <p:cNvGrpSpPr>
              <a:grpSpLocks/>
            </p:cNvGrpSpPr>
            <p:nvPr/>
          </p:nvGrpSpPr>
          <p:grpSpPr bwMode="auto">
            <a:xfrm>
              <a:off x="3681" y="11560"/>
              <a:ext cx="1620" cy="1478"/>
              <a:chOff x="2985" y="1872"/>
              <a:chExt cx="847" cy="286"/>
            </a:xfrm>
          </p:grpSpPr>
          <p:sp>
            <p:nvSpPr>
              <p:cNvPr id="39028" name="AutoShape 124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286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29" name="Text Box 125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2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sz="900" b="1" u="sng">
                    <a:latin typeface="Times New Roman" pitchFamily="18" charset="0"/>
                  </a:rPr>
                  <a:t>Засоби подання навчальних матеріалів</a:t>
                </a:r>
                <a:r>
                  <a:rPr lang="ru-RU" sz="900" b="1">
                    <a:latin typeface="Times New Roman" pitchFamily="18" charset="0"/>
                  </a:rPr>
                  <a:t>:</a:t>
                </a:r>
              </a:p>
              <a:p>
                <a:r>
                  <a:rPr lang="ru-RU" sz="900">
                    <a:latin typeface="Times New Roman" pitchFamily="18" charset="0"/>
                  </a:rPr>
                  <a:t>Електронна біблі-отека, презент-тації, відеофайли, електронні підру-чники, розміщені у хмарі, хмарні сховища даних.</a:t>
                </a:r>
                <a:endParaRPr lang="ru-RU"/>
              </a:p>
            </p:txBody>
          </p:sp>
        </p:grpSp>
        <p:grpSp>
          <p:nvGrpSpPr>
            <p:cNvPr id="38920" name="Group 126"/>
            <p:cNvGrpSpPr>
              <a:grpSpLocks/>
            </p:cNvGrpSpPr>
            <p:nvPr/>
          </p:nvGrpSpPr>
          <p:grpSpPr bwMode="auto">
            <a:xfrm>
              <a:off x="5481" y="11561"/>
              <a:ext cx="1620" cy="1481"/>
              <a:chOff x="2985" y="1872"/>
              <a:chExt cx="847" cy="299"/>
            </a:xfrm>
          </p:grpSpPr>
          <p:sp>
            <p:nvSpPr>
              <p:cNvPr id="39026" name="AutoShape 127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299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27" name="Text Box 128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2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 b="1" u="sng">
                    <a:latin typeface="Times New Roman" pitchFamily="18" charset="0"/>
                  </a:rPr>
                  <a:t>Засоби спільної діяльності</a:t>
                </a:r>
              </a:p>
              <a:p>
                <a:r>
                  <a:rPr lang="ru-RU" sz="1000" i="1">
                    <a:latin typeface="Times New Roman" pitchFamily="18" charset="0"/>
                  </a:rPr>
                  <a:t>ПЗ розташоване у хмарі, створення спільних</a:t>
                </a:r>
                <a:r>
                  <a:rPr lang="ru-RU" sz="1200" i="1">
                    <a:latin typeface="Times New Roman" pitchFamily="18" charset="0"/>
                  </a:rPr>
                  <a:t> </a:t>
                </a:r>
                <a:r>
                  <a:rPr lang="ru-RU" sz="1000" i="1">
                    <a:latin typeface="Times New Roman" pitchFamily="18" charset="0"/>
                  </a:rPr>
                  <a:t>проектів</a:t>
                </a:r>
                <a:endParaRPr lang="ru-RU"/>
              </a:p>
            </p:txBody>
          </p:sp>
        </p:grpSp>
        <p:grpSp>
          <p:nvGrpSpPr>
            <p:cNvPr id="38921" name="Group 129"/>
            <p:cNvGrpSpPr>
              <a:grpSpLocks/>
            </p:cNvGrpSpPr>
            <p:nvPr/>
          </p:nvGrpSpPr>
          <p:grpSpPr bwMode="auto">
            <a:xfrm>
              <a:off x="7281" y="11559"/>
              <a:ext cx="1620" cy="1477"/>
              <a:chOff x="2985" y="1872"/>
              <a:chExt cx="847" cy="294"/>
            </a:xfrm>
          </p:grpSpPr>
          <p:sp>
            <p:nvSpPr>
              <p:cNvPr id="39024" name="AutoShape 130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294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25" name="Text Box 131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20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sz="1200" u="sng">
                    <a:latin typeface="Times New Roman" pitchFamily="18" charset="0"/>
                  </a:rPr>
                  <a:t>Засоби контролю знань: </a:t>
                </a:r>
              </a:p>
              <a:p>
                <a:r>
                  <a:rPr lang="ru-RU" sz="1200" i="1">
                    <a:latin typeface="Times New Roman" pitchFamily="18" charset="0"/>
                  </a:rPr>
                  <a:t>тести, групові он-лайн проекти</a:t>
                </a:r>
                <a:endParaRPr lang="ru-RU"/>
              </a:p>
            </p:txBody>
          </p:sp>
        </p:grpSp>
        <p:grpSp>
          <p:nvGrpSpPr>
            <p:cNvPr id="38922" name="Group 132"/>
            <p:cNvGrpSpPr>
              <a:grpSpLocks/>
            </p:cNvGrpSpPr>
            <p:nvPr/>
          </p:nvGrpSpPr>
          <p:grpSpPr bwMode="auto">
            <a:xfrm>
              <a:off x="9081" y="11556"/>
              <a:ext cx="1620" cy="1481"/>
              <a:chOff x="2985" y="1872"/>
              <a:chExt cx="847" cy="297"/>
            </a:xfrm>
          </p:grpSpPr>
          <p:sp>
            <p:nvSpPr>
              <p:cNvPr id="39022" name="AutoShape 133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297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23" name="Text Box 134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2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sz="1200" u="sng">
                    <a:latin typeface="Times New Roman" pitchFamily="18" charset="0"/>
                  </a:rPr>
                  <a:t>Засоби комунікації:</a:t>
                </a:r>
              </a:p>
              <a:p>
                <a:r>
                  <a:rPr lang="ru-RU" sz="1200" i="1">
                    <a:latin typeface="Times New Roman" pitchFamily="18" charset="0"/>
                  </a:rPr>
                  <a:t>обговорення, чат, он-лайн консультації, вебінар</a:t>
                </a:r>
                <a:endParaRPr lang="ru-RU"/>
              </a:p>
            </p:txBody>
          </p:sp>
        </p:grpSp>
        <p:cxnSp>
          <p:nvCxnSpPr>
            <p:cNvPr id="38923" name="AutoShape 135"/>
            <p:cNvCxnSpPr>
              <a:cxnSpLocks noChangeShapeType="1"/>
              <a:stCxn id="39033" idx="2"/>
              <a:endCxn id="39031" idx="0"/>
            </p:cNvCxnSpPr>
            <p:nvPr/>
          </p:nvCxnSpPr>
          <p:spPr bwMode="auto">
            <a:xfrm flipH="1">
              <a:off x="2691" y="11379"/>
              <a:ext cx="3690" cy="1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8924" name="AutoShape 136"/>
            <p:cNvCxnSpPr>
              <a:cxnSpLocks noChangeShapeType="1"/>
              <a:stCxn id="39033" idx="2"/>
              <a:endCxn id="39029" idx="0"/>
            </p:cNvCxnSpPr>
            <p:nvPr/>
          </p:nvCxnSpPr>
          <p:spPr bwMode="auto">
            <a:xfrm flipH="1">
              <a:off x="4491" y="11379"/>
              <a:ext cx="1890" cy="1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8925" name="AutoShape 137"/>
            <p:cNvCxnSpPr>
              <a:cxnSpLocks noChangeShapeType="1"/>
              <a:stCxn id="39033" idx="2"/>
              <a:endCxn id="39027" idx="0"/>
            </p:cNvCxnSpPr>
            <p:nvPr/>
          </p:nvCxnSpPr>
          <p:spPr bwMode="auto">
            <a:xfrm flipH="1">
              <a:off x="6291" y="11379"/>
              <a:ext cx="90" cy="1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8926" name="AutoShape 138"/>
            <p:cNvCxnSpPr>
              <a:cxnSpLocks noChangeShapeType="1"/>
              <a:stCxn id="39033" idx="2"/>
              <a:endCxn id="39025" idx="0"/>
            </p:cNvCxnSpPr>
            <p:nvPr/>
          </p:nvCxnSpPr>
          <p:spPr bwMode="auto">
            <a:xfrm>
              <a:off x="6381" y="11379"/>
              <a:ext cx="1710" cy="1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8927" name="AutoShape 139"/>
            <p:cNvCxnSpPr>
              <a:cxnSpLocks noChangeShapeType="1"/>
              <a:stCxn id="39033" idx="2"/>
              <a:endCxn id="39023" idx="0"/>
            </p:cNvCxnSpPr>
            <p:nvPr/>
          </p:nvCxnSpPr>
          <p:spPr bwMode="auto">
            <a:xfrm>
              <a:off x="6381" y="11379"/>
              <a:ext cx="3510" cy="1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grpSp>
          <p:nvGrpSpPr>
            <p:cNvPr id="38928" name="Group 140"/>
            <p:cNvGrpSpPr>
              <a:grpSpLocks/>
            </p:cNvGrpSpPr>
            <p:nvPr/>
          </p:nvGrpSpPr>
          <p:grpSpPr bwMode="auto">
            <a:xfrm>
              <a:off x="3456" y="2994"/>
              <a:ext cx="5580" cy="548"/>
              <a:chOff x="3456" y="3294"/>
              <a:chExt cx="5580" cy="548"/>
            </a:xfrm>
          </p:grpSpPr>
          <p:sp>
            <p:nvSpPr>
              <p:cNvPr id="39020" name="AutoShape 141"/>
              <p:cNvSpPr>
                <a:spLocks noChangeArrowheads="1"/>
              </p:cNvSpPr>
              <p:nvPr/>
            </p:nvSpPr>
            <p:spPr bwMode="auto">
              <a:xfrm>
                <a:off x="3456" y="3294"/>
                <a:ext cx="5580" cy="54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21" name="Text Box 142"/>
              <p:cNvSpPr txBox="1">
                <a:spLocks noChangeArrowheads="1"/>
              </p:cNvSpPr>
              <p:nvPr/>
            </p:nvSpPr>
            <p:spPr bwMode="auto">
              <a:xfrm>
                <a:off x="3456" y="3294"/>
                <a:ext cx="5580" cy="5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 b="1">
                    <a:latin typeface="Times New Roman" pitchFamily="18" charset="0"/>
                  </a:rPr>
                  <a:t>Форми організації навчальної діяльності</a:t>
                </a:r>
                <a:endParaRPr lang="ru-RU"/>
              </a:p>
            </p:txBody>
          </p:sp>
        </p:grpSp>
        <p:grpSp>
          <p:nvGrpSpPr>
            <p:cNvPr id="38929" name="Group 143"/>
            <p:cNvGrpSpPr>
              <a:grpSpLocks/>
            </p:cNvGrpSpPr>
            <p:nvPr/>
          </p:nvGrpSpPr>
          <p:grpSpPr bwMode="auto">
            <a:xfrm>
              <a:off x="9261" y="3893"/>
              <a:ext cx="1620" cy="731"/>
              <a:chOff x="2985" y="1872"/>
              <a:chExt cx="847" cy="418"/>
            </a:xfrm>
          </p:grpSpPr>
          <p:sp>
            <p:nvSpPr>
              <p:cNvPr id="39018" name="AutoShape 144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19" name="Text Box 145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>
                    <a:latin typeface="Times New Roman" pitchFamily="18" charset="0"/>
                  </a:rPr>
                  <a:t>НДРС </a:t>
                </a:r>
                <a:endParaRPr lang="ru-RU"/>
              </a:p>
            </p:txBody>
          </p:sp>
        </p:grpSp>
        <p:grpSp>
          <p:nvGrpSpPr>
            <p:cNvPr id="38930" name="Group 146"/>
            <p:cNvGrpSpPr>
              <a:grpSpLocks/>
            </p:cNvGrpSpPr>
            <p:nvPr/>
          </p:nvGrpSpPr>
          <p:grpSpPr bwMode="auto">
            <a:xfrm>
              <a:off x="3861" y="3878"/>
              <a:ext cx="1620" cy="731"/>
              <a:chOff x="2985" y="1872"/>
              <a:chExt cx="847" cy="418"/>
            </a:xfrm>
          </p:grpSpPr>
          <p:sp>
            <p:nvSpPr>
              <p:cNvPr id="39016" name="AutoShape 147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17" name="Text Box 148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>
                    <a:latin typeface="Times New Roman" pitchFamily="18" charset="0"/>
                  </a:rPr>
                  <a:t>Практична підготовка</a:t>
                </a:r>
                <a:endParaRPr lang="ru-RU"/>
              </a:p>
            </p:txBody>
          </p:sp>
        </p:grpSp>
        <p:grpSp>
          <p:nvGrpSpPr>
            <p:cNvPr id="38931" name="Group 149"/>
            <p:cNvGrpSpPr>
              <a:grpSpLocks/>
            </p:cNvGrpSpPr>
            <p:nvPr/>
          </p:nvGrpSpPr>
          <p:grpSpPr bwMode="auto">
            <a:xfrm>
              <a:off x="7461" y="3878"/>
              <a:ext cx="1620" cy="731"/>
              <a:chOff x="2985" y="1872"/>
              <a:chExt cx="847" cy="418"/>
            </a:xfrm>
          </p:grpSpPr>
          <p:sp>
            <p:nvSpPr>
              <p:cNvPr id="39014" name="AutoShape 150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15" name="Text Box 151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>
                    <a:latin typeface="Times New Roman" pitchFamily="18" charset="0"/>
                  </a:rPr>
                  <a:t>Контрольні заходи</a:t>
                </a:r>
              </a:p>
              <a:p>
                <a:endParaRPr lang="ru-RU"/>
              </a:p>
            </p:txBody>
          </p:sp>
        </p:grpSp>
        <p:grpSp>
          <p:nvGrpSpPr>
            <p:cNvPr id="38932" name="Group 152"/>
            <p:cNvGrpSpPr>
              <a:grpSpLocks/>
            </p:cNvGrpSpPr>
            <p:nvPr/>
          </p:nvGrpSpPr>
          <p:grpSpPr bwMode="auto">
            <a:xfrm>
              <a:off x="1881" y="3878"/>
              <a:ext cx="1800" cy="731"/>
              <a:chOff x="2985" y="1872"/>
              <a:chExt cx="847" cy="418"/>
            </a:xfrm>
          </p:grpSpPr>
          <p:sp>
            <p:nvSpPr>
              <p:cNvPr id="39012" name="AutoShape 153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13" name="Text Box 154"/>
              <p:cNvSpPr txBox="1">
                <a:spLocks noChangeArrowheads="1"/>
              </p:cNvSpPr>
              <p:nvPr/>
            </p:nvSpPr>
            <p:spPr bwMode="auto">
              <a:xfrm>
                <a:off x="3106" y="1872"/>
                <a:ext cx="726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>
                    <a:latin typeface="Times New Roman" pitchFamily="18" charset="0"/>
                  </a:rPr>
                  <a:t>Навчальні заняття</a:t>
                </a:r>
                <a:endParaRPr lang="ru-RU"/>
              </a:p>
            </p:txBody>
          </p:sp>
        </p:grpSp>
        <p:cxnSp>
          <p:nvCxnSpPr>
            <p:cNvPr id="38933" name="AutoShape 155"/>
            <p:cNvCxnSpPr>
              <a:cxnSpLocks noChangeShapeType="1"/>
              <a:stCxn id="39021" idx="2"/>
              <a:endCxn id="39013" idx="0"/>
            </p:cNvCxnSpPr>
            <p:nvPr/>
          </p:nvCxnSpPr>
          <p:spPr bwMode="auto">
            <a:xfrm rot="5400000">
              <a:off x="4410" y="2042"/>
              <a:ext cx="336" cy="3336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8934" name="AutoShape 156"/>
            <p:cNvCxnSpPr>
              <a:cxnSpLocks noChangeShapeType="1"/>
              <a:stCxn id="39021" idx="2"/>
              <a:endCxn id="39017" idx="0"/>
            </p:cNvCxnSpPr>
            <p:nvPr/>
          </p:nvCxnSpPr>
          <p:spPr bwMode="auto">
            <a:xfrm rot="5400000">
              <a:off x="5291" y="2922"/>
              <a:ext cx="336" cy="1575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8935" name="AutoShape 157"/>
            <p:cNvCxnSpPr>
              <a:cxnSpLocks noChangeShapeType="1"/>
              <a:stCxn id="39021" idx="2"/>
              <a:endCxn id="39015" idx="0"/>
            </p:cNvCxnSpPr>
            <p:nvPr/>
          </p:nvCxnSpPr>
          <p:spPr bwMode="auto">
            <a:xfrm rot="16200000" flipH="1">
              <a:off x="7091" y="2697"/>
              <a:ext cx="336" cy="2025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cxnSp>
          <p:nvCxnSpPr>
            <p:cNvPr id="38936" name="AutoShape 158"/>
            <p:cNvCxnSpPr>
              <a:cxnSpLocks noChangeShapeType="1"/>
              <a:stCxn id="39021" idx="2"/>
              <a:endCxn id="39019" idx="0"/>
            </p:cNvCxnSpPr>
            <p:nvPr/>
          </p:nvCxnSpPr>
          <p:spPr bwMode="auto">
            <a:xfrm rot="16200000" flipH="1">
              <a:off x="7983" y="1805"/>
              <a:ext cx="351" cy="3825"/>
            </a:xfrm>
            <a:prstGeom prst="bentConnector3">
              <a:avLst>
                <a:gd name="adj1" fmla="val 49856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grpSp>
          <p:nvGrpSpPr>
            <p:cNvPr id="38937" name="Group 159"/>
            <p:cNvGrpSpPr>
              <a:grpSpLocks/>
            </p:cNvGrpSpPr>
            <p:nvPr/>
          </p:nvGrpSpPr>
          <p:grpSpPr bwMode="auto">
            <a:xfrm>
              <a:off x="5661" y="3879"/>
              <a:ext cx="1620" cy="731"/>
              <a:chOff x="2985" y="1872"/>
              <a:chExt cx="847" cy="418"/>
            </a:xfrm>
          </p:grpSpPr>
          <p:sp>
            <p:nvSpPr>
              <p:cNvPr id="39010" name="AutoShape 160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11" name="Text Box 161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>
                    <a:latin typeface="Times New Roman" pitchFamily="18" charset="0"/>
                  </a:rPr>
                  <a:t>Самостійна робота</a:t>
                </a:r>
                <a:endParaRPr lang="ru-RU"/>
              </a:p>
            </p:txBody>
          </p:sp>
        </p:grpSp>
        <p:cxnSp>
          <p:nvCxnSpPr>
            <p:cNvPr id="38938" name="AutoShape 162"/>
            <p:cNvCxnSpPr>
              <a:cxnSpLocks noChangeShapeType="1"/>
              <a:stCxn id="39021" idx="2"/>
              <a:endCxn id="39011" idx="0"/>
            </p:cNvCxnSpPr>
            <p:nvPr/>
          </p:nvCxnSpPr>
          <p:spPr bwMode="auto">
            <a:xfrm rot="16200000" flipH="1">
              <a:off x="6190" y="3598"/>
              <a:ext cx="337" cy="225"/>
            </a:xfrm>
            <a:prstGeom prst="bentConnector3">
              <a:avLst>
                <a:gd name="adj1" fmla="val 49852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</p:cxnSp>
        <p:grpSp>
          <p:nvGrpSpPr>
            <p:cNvPr id="38939" name="Group 163"/>
            <p:cNvGrpSpPr>
              <a:grpSpLocks/>
            </p:cNvGrpSpPr>
            <p:nvPr/>
          </p:nvGrpSpPr>
          <p:grpSpPr bwMode="auto">
            <a:xfrm>
              <a:off x="2031" y="4839"/>
              <a:ext cx="1649" cy="2355"/>
              <a:chOff x="3056" y="1872"/>
              <a:chExt cx="776" cy="418"/>
            </a:xfrm>
          </p:grpSpPr>
          <p:sp>
            <p:nvSpPr>
              <p:cNvPr id="39008" name="AutoShape 164"/>
              <p:cNvSpPr>
                <a:spLocks noChangeArrowheads="1"/>
              </p:cNvSpPr>
              <p:nvPr/>
            </p:nvSpPr>
            <p:spPr bwMode="auto">
              <a:xfrm>
                <a:off x="3056" y="1872"/>
                <a:ext cx="776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09" name="Text Box 165"/>
              <p:cNvSpPr txBox="1">
                <a:spLocks noChangeArrowheads="1"/>
              </p:cNvSpPr>
              <p:nvPr/>
            </p:nvSpPr>
            <p:spPr bwMode="auto">
              <a:xfrm>
                <a:off x="3158" y="1872"/>
                <a:ext cx="674" cy="3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>
                    <a:latin typeface="Times New Roman" pitchFamily="18" charset="0"/>
                  </a:rPr>
                  <a:t>Лекція:</a:t>
                </a:r>
              </a:p>
              <a:p>
                <a:r>
                  <a:rPr lang="ru-RU" sz="1200" i="1">
                    <a:latin typeface="Times New Roman" pitchFamily="18" charset="0"/>
                  </a:rPr>
                  <a:t>лекція-бесіда; лекція-дискусія; відео-лекція; лекція-консультація; лекція-презентація</a:t>
                </a:r>
                <a:endParaRPr lang="ru-RU"/>
              </a:p>
            </p:txBody>
          </p:sp>
        </p:grpSp>
        <p:grpSp>
          <p:nvGrpSpPr>
            <p:cNvPr id="38940" name="Group 166"/>
            <p:cNvGrpSpPr>
              <a:grpSpLocks/>
            </p:cNvGrpSpPr>
            <p:nvPr/>
          </p:nvGrpSpPr>
          <p:grpSpPr bwMode="auto">
            <a:xfrm>
              <a:off x="3861" y="7029"/>
              <a:ext cx="1620" cy="540"/>
              <a:chOff x="2985" y="1872"/>
              <a:chExt cx="847" cy="418"/>
            </a:xfrm>
          </p:grpSpPr>
          <p:sp>
            <p:nvSpPr>
              <p:cNvPr id="39006" name="AutoShape 167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07" name="Text Box 168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 i="1">
                    <a:latin typeface="Times New Roman" pitchFamily="18" charset="0"/>
                  </a:rPr>
                  <a:t>Вебінар</a:t>
                </a:r>
                <a:endParaRPr lang="ru-RU"/>
              </a:p>
            </p:txBody>
          </p:sp>
        </p:grpSp>
        <p:grpSp>
          <p:nvGrpSpPr>
            <p:cNvPr id="38941" name="Group 169"/>
            <p:cNvGrpSpPr>
              <a:grpSpLocks/>
            </p:cNvGrpSpPr>
            <p:nvPr/>
          </p:nvGrpSpPr>
          <p:grpSpPr bwMode="auto">
            <a:xfrm>
              <a:off x="7461" y="4839"/>
              <a:ext cx="1620" cy="645"/>
              <a:chOff x="2985" y="1872"/>
              <a:chExt cx="847" cy="418"/>
            </a:xfrm>
          </p:grpSpPr>
          <p:sp>
            <p:nvSpPr>
              <p:cNvPr id="39004" name="AutoShape 170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05" name="Text Box 171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 i="1">
                    <a:latin typeface="Times New Roman" pitchFamily="18" charset="0"/>
                  </a:rPr>
                  <a:t>Он-лайн тестування</a:t>
                </a:r>
                <a:endParaRPr lang="ru-RU"/>
              </a:p>
            </p:txBody>
          </p:sp>
        </p:grpSp>
        <p:grpSp>
          <p:nvGrpSpPr>
            <p:cNvPr id="38942" name="Group 172"/>
            <p:cNvGrpSpPr>
              <a:grpSpLocks/>
            </p:cNvGrpSpPr>
            <p:nvPr/>
          </p:nvGrpSpPr>
          <p:grpSpPr bwMode="auto">
            <a:xfrm>
              <a:off x="3861" y="4839"/>
              <a:ext cx="1620" cy="720"/>
              <a:chOff x="2985" y="1872"/>
              <a:chExt cx="847" cy="418"/>
            </a:xfrm>
          </p:grpSpPr>
          <p:sp>
            <p:nvSpPr>
              <p:cNvPr id="39002" name="AutoShape 173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03" name="Text Box 174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>
                    <a:latin typeface="Times New Roman" pitchFamily="18" charset="0"/>
                  </a:rPr>
                  <a:t>Лабораторна робота підготовка</a:t>
                </a:r>
                <a:endParaRPr lang="ru-RU"/>
              </a:p>
            </p:txBody>
          </p:sp>
        </p:grpSp>
        <p:grpSp>
          <p:nvGrpSpPr>
            <p:cNvPr id="38943" name="Group 175"/>
            <p:cNvGrpSpPr>
              <a:grpSpLocks/>
            </p:cNvGrpSpPr>
            <p:nvPr/>
          </p:nvGrpSpPr>
          <p:grpSpPr bwMode="auto">
            <a:xfrm>
              <a:off x="3861" y="5563"/>
              <a:ext cx="1620" cy="731"/>
              <a:chOff x="2985" y="1872"/>
              <a:chExt cx="847" cy="418"/>
            </a:xfrm>
          </p:grpSpPr>
          <p:sp>
            <p:nvSpPr>
              <p:cNvPr id="39000" name="AutoShape 176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001" name="Text Box 177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>
                    <a:latin typeface="Times New Roman" pitchFamily="18" charset="0"/>
                  </a:rPr>
                  <a:t>Практична  робота</a:t>
                </a:r>
                <a:endParaRPr lang="ru-RU"/>
              </a:p>
            </p:txBody>
          </p:sp>
        </p:grpSp>
        <p:grpSp>
          <p:nvGrpSpPr>
            <p:cNvPr id="38944" name="Group 178"/>
            <p:cNvGrpSpPr>
              <a:grpSpLocks/>
            </p:cNvGrpSpPr>
            <p:nvPr/>
          </p:nvGrpSpPr>
          <p:grpSpPr bwMode="auto">
            <a:xfrm>
              <a:off x="7461" y="5499"/>
              <a:ext cx="1620" cy="1080"/>
              <a:chOff x="2985" y="1872"/>
              <a:chExt cx="847" cy="418"/>
            </a:xfrm>
          </p:grpSpPr>
          <p:sp>
            <p:nvSpPr>
              <p:cNvPr id="38998" name="AutoShape 179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99" name="Text Box 180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>
                    <a:latin typeface="Times New Roman" pitchFamily="18" charset="0"/>
                  </a:rPr>
                  <a:t>Модульні контрольні роботи</a:t>
                </a:r>
                <a:endParaRPr lang="ru-RU"/>
              </a:p>
            </p:txBody>
          </p:sp>
        </p:grpSp>
        <p:grpSp>
          <p:nvGrpSpPr>
            <p:cNvPr id="38945" name="Group 181"/>
            <p:cNvGrpSpPr>
              <a:grpSpLocks/>
            </p:cNvGrpSpPr>
            <p:nvPr/>
          </p:nvGrpSpPr>
          <p:grpSpPr bwMode="auto">
            <a:xfrm>
              <a:off x="7461" y="6579"/>
              <a:ext cx="1620" cy="540"/>
              <a:chOff x="2985" y="1872"/>
              <a:chExt cx="847" cy="418"/>
            </a:xfrm>
          </p:grpSpPr>
          <p:sp>
            <p:nvSpPr>
              <p:cNvPr id="38996" name="AutoShape 182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97" name="Text Box 183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>
                    <a:latin typeface="Times New Roman" pitchFamily="18" charset="0"/>
                  </a:rPr>
                  <a:t>Залік</a:t>
                </a:r>
                <a:endParaRPr lang="ru-RU"/>
              </a:p>
            </p:txBody>
          </p:sp>
        </p:grpSp>
        <p:grpSp>
          <p:nvGrpSpPr>
            <p:cNvPr id="38946" name="Group 184"/>
            <p:cNvGrpSpPr>
              <a:grpSpLocks/>
            </p:cNvGrpSpPr>
            <p:nvPr/>
          </p:nvGrpSpPr>
          <p:grpSpPr bwMode="auto">
            <a:xfrm>
              <a:off x="7461" y="7119"/>
              <a:ext cx="1620" cy="540"/>
              <a:chOff x="2985" y="1872"/>
              <a:chExt cx="847" cy="418"/>
            </a:xfrm>
          </p:grpSpPr>
          <p:sp>
            <p:nvSpPr>
              <p:cNvPr id="38994" name="AutoShape 185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95" name="Text Box 186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>
                    <a:latin typeface="Times New Roman" pitchFamily="18" charset="0"/>
                  </a:rPr>
                  <a:t>Іспит</a:t>
                </a:r>
                <a:endParaRPr lang="ru-RU"/>
              </a:p>
            </p:txBody>
          </p:sp>
        </p:grpSp>
        <p:grpSp>
          <p:nvGrpSpPr>
            <p:cNvPr id="38947" name="Group 187"/>
            <p:cNvGrpSpPr>
              <a:grpSpLocks/>
            </p:cNvGrpSpPr>
            <p:nvPr/>
          </p:nvGrpSpPr>
          <p:grpSpPr bwMode="auto">
            <a:xfrm>
              <a:off x="9261" y="4914"/>
              <a:ext cx="1620" cy="705"/>
              <a:chOff x="2985" y="1872"/>
              <a:chExt cx="847" cy="418"/>
            </a:xfrm>
          </p:grpSpPr>
          <p:sp>
            <p:nvSpPr>
              <p:cNvPr id="38992" name="AutoShape 188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93" name="Text Box 189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sz="1200" i="1">
                    <a:latin typeface="Times New Roman" pitchFamily="18" charset="0"/>
                  </a:rPr>
                  <a:t>Он-лайн консультація</a:t>
                </a:r>
              </a:p>
              <a:p>
                <a:endParaRPr lang="ru-RU"/>
              </a:p>
            </p:txBody>
          </p:sp>
        </p:grpSp>
        <p:grpSp>
          <p:nvGrpSpPr>
            <p:cNvPr id="38948" name="Group 190"/>
            <p:cNvGrpSpPr>
              <a:grpSpLocks/>
            </p:cNvGrpSpPr>
            <p:nvPr/>
          </p:nvGrpSpPr>
          <p:grpSpPr bwMode="auto">
            <a:xfrm>
              <a:off x="9261" y="5964"/>
              <a:ext cx="1620" cy="720"/>
              <a:chOff x="2985" y="1872"/>
              <a:chExt cx="847" cy="418"/>
            </a:xfrm>
          </p:grpSpPr>
          <p:sp>
            <p:nvSpPr>
              <p:cNvPr id="38990" name="AutoShape 191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91" name="Text Box 192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sz="1200">
                    <a:latin typeface="Times New Roman" pitchFamily="18" charset="0"/>
                  </a:rPr>
                  <a:t>Написання статті </a:t>
                </a:r>
                <a:endParaRPr lang="ru-RU"/>
              </a:p>
            </p:txBody>
          </p:sp>
        </p:grpSp>
        <p:grpSp>
          <p:nvGrpSpPr>
            <p:cNvPr id="38949" name="Group 193"/>
            <p:cNvGrpSpPr>
              <a:grpSpLocks/>
            </p:cNvGrpSpPr>
            <p:nvPr/>
          </p:nvGrpSpPr>
          <p:grpSpPr bwMode="auto">
            <a:xfrm>
              <a:off x="9261" y="6684"/>
              <a:ext cx="1620" cy="1260"/>
              <a:chOff x="2985" y="1872"/>
              <a:chExt cx="847" cy="418"/>
            </a:xfrm>
          </p:grpSpPr>
          <p:sp>
            <p:nvSpPr>
              <p:cNvPr id="38988" name="AutoShape 194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89" name="Text Box 195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sz="1200">
                    <a:latin typeface="Times New Roman" pitchFamily="18" charset="0"/>
                  </a:rPr>
                  <a:t>Написання курсової (дипломної) роботи </a:t>
                </a:r>
                <a:endParaRPr lang="ru-RU"/>
              </a:p>
            </p:txBody>
          </p:sp>
        </p:grpSp>
        <p:cxnSp>
          <p:nvCxnSpPr>
            <p:cNvPr id="38950" name="AutoShape 196"/>
            <p:cNvCxnSpPr>
              <a:cxnSpLocks noChangeShapeType="1"/>
              <a:stCxn id="39013" idx="2"/>
              <a:endCxn id="39009" idx="0"/>
            </p:cNvCxnSpPr>
            <p:nvPr/>
          </p:nvCxnSpPr>
          <p:spPr bwMode="auto">
            <a:xfrm>
              <a:off x="2910" y="4609"/>
              <a:ext cx="54" cy="23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8951" name="AutoShape 197"/>
            <p:cNvCxnSpPr>
              <a:cxnSpLocks noChangeShapeType="1"/>
            </p:cNvCxnSpPr>
            <p:nvPr/>
          </p:nvCxnSpPr>
          <p:spPr bwMode="auto">
            <a:xfrm>
              <a:off x="6560" y="4644"/>
              <a:ext cx="1" cy="15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8952" name="AutoShape 198"/>
            <p:cNvCxnSpPr>
              <a:cxnSpLocks noChangeShapeType="1"/>
            </p:cNvCxnSpPr>
            <p:nvPr/>
          </p:nvCxnSpPr>
          <p:spPr bwMode="auto">
            <a:xfrm>
              <a:off x="4760" y="4639"/>
              <a:ext cx="1" cy="15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8953" name="AutoShape 199"/>
            <p:cNvCxnSpPr>
              <a:cxnSpLocks noChangeShapeType="1"/>
            </p:cNvCxnSpPr>
            <p:nvPr/>
          </p:nvCxnSpPr>
          <p:spPr bwMode="auto">
            <a:xfrm>
              <a:off x="8360" y="4644"/>
              <a:ext cx="1" cy="15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cxnSp>
          <p:nvCxnSpPr>
            <p:cNvPr id="38954" name="AutoShape 200"/>
            <p:cNvCxnSpPr>
              <a:cxnSpLocks noChangeShapeType="1"/>
            </p:cNvCxnSpPr>
            <p:nvPr/>
          </p:nvCxnSpPr>
          <p:spPr bwMode="auto">
            <a:xfrm>
              <a:off x="10160" y="4644"/>
              <a:ext cx="1" cy="15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</p:cxnSp>
        <p:grpSp>
          <p:nvGrpSpPr>
            <p:cNvPr id="38955" name="Group 201"/>
            <p:cNvGrpSpPr>
              <a:grpSpLocks/>
            </p:cNvGrpSpPr>
            <p:nvPr/>
          </p:nvGrpSpPr>
          <p:grpSpPr bwMode="auto">
            <a:xfrm>
              <a:off x="3861" y="6294"/>
              <a:ext cx="1620" cy="731"/>
              <a:chOff x="2985" y="1872"/>
              <a:chExt cx="847" cy="418"/>
            </a:xfrm>
          </p:grpSpPr>
          <p:sp>
            <p:nvSpPr>
              <p:cNvPr id="38986" name="AutoShape 202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87" name="Text Box 203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>
                    <a:latin typeface="Times New Roman" pitchFamily="18" charset="0"/>
                  </a:rPr>
                  <a:t>Семінарське заняття</a:t>
                </a:r>
                <a:endParaRPr lang="ru-RU"/>
              </a:p>
            </p:txBody>
          </p:sp>
        </p:grpSp>
        <p:grpSp>
          <p:nvGrpSpPr>
            <p:cNvPr id="38956" name="Group 204"/>
            <p:cNvGrpSpPr>
              <a:grpSpLocks/>
            </p:cNvGrpSpPr>
            <p:nvPr/>
          </p:nvGrpSpPr>
          <p:grpSpPr bwMode="auto">
            <a:xfrm>
              <a:off x="2263" y="1231"/>
              <a:ext cx="7860" cy="1485"/>
              <a:chOff x="2263" y="1231"/>
              <a:chExt cx="7860" cy="1485"/>
            </a:xfrm>
          </p:grpSpPr>
          <p:grpSp>
            <p:nvGrpSpPr>
              <p:cNvPr id="38970" name="Group 205"/>
              <p:cNvGrpSpPr>
                <a:grpSpLocks/>
              </p:cNvGrpSpPr>
              <p:nvPr/>
            </p:nvGrpSpPr>
            <p:grpSpPr bwMode="auto">
              <a:xfrm>
                <a:off x="4221" y="1314"/>
                <a:ext cx="3962" cy="549"/>
                <a:chOff x="5103" y="1175"/>
                <a:chExt cx="1270" cy="279"/>
              </a:xfrm>
            </p:grpSpPr>
            <p:sp>
              <p:nvSpPr>
                <p:cNvPr id="38984" name="AutoShape 206"/>
                <p:cNvSpPr>
                  <a:spLocks noChangeArrowheads="1"/>
                </p:cNvSpPr>
                <p:nvPr/>
              </p:nvSpPr>
              <p:spPr bwMode="auto">
                <a:xfrm>
                  <a:off x="5103" y="1175"/>
                  <a:ext cx="1270" cy="279"/>
                </a:xfrm>
                <a:prstGeom prst="flowChartAlternateProcess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985" name="Text Box 207"/>
                <p:cNvSpPr txBox="1">
                  <a:spLocks noChangeArrowheads="1"/>
                </p:cNvSpPr>
                <p:nvPr/>
              </p:nvSpPr>
              <p:spPr bwMode="auto">
                <a:xfrm>
                  <a:off x="5103" y="1175"/>
                  <a:ext cx="1270" cy="27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200" b="1">
                      <a:latin typeface="Times New Roman" pitchFamily="18" charset="0"/>
                    </a:rPr>
                    <a:t>Суб’єкти навчального процесу</a:t>
                  </a:r>
                  <a:endParaRPr lang="ru-RU"/>
                </a:p>
              </p:txBody>
            </p:sp>
          </p:grpSp>
          <p:grpSp>
            <p:nvGrpSpPr>
              <p:cNvPr id="38971" name="Group 208"/>
              <p:cNvGrpSpPr>
                <a:grpSpLocks/>
              </p:cNvGrpSpPr>
              <p:nvPr/>
            </p:nvGrpSpPr>
            <p:grpSpPr bwMode="auto">
              <a:xfrm>
                <a:off x="2781" y="2045"/>
                <a:ext cx="1619" cy="549"/>
                <a:chOff x="2985" y="1872"/>
                <a:chExt cx="847" cy="418"/>
              </a:xfrm>
            </p:grpSpPr>
            <p:sp>
              <p:nvSpPr>
                <p:cNvPr id="38982" name="AutoShape 209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983" name="Text Box 210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200">
                      <a:latin typeface="Times New Roman" pitchFamily="18" charset="0"/>
                    </a:rPr>
                    <a:t>Студент</a:t>
                  </a:r>
                  <a:endParaRPr lang="ru-RU"/>
                </a:p>
              </p:txBody>
            </p:sp>
          </p:grpSp>
          <p:grpSp>
            <p:nvGrpSpPr>
              <p:cNvPr id="38972" name="Group 211"/>
              <p:cNvGrpSpPr>
                <a:grpSpLocks/>
              </p:cNvGrpSpPr>
              <p:nvPr/>
            </p:nvGrpSpPr>
            <p:grpSpPr bwMode="auto">
              <a:xfrm>
                <a:off x="4942" y="2045"/>
                <a:ext cx="1619" cy="548"/>
                <a:chOff x="2985" y="1872"/>
                <a:chExt cx="847" cy="418"/>
              </a:xfrm>
            </p:grpSpPr>
            <p:sp>
              <p:nvSpPr>
                <p:cNvPr id="38980" name="AutoShape 212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981" name="Text Box 213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200">
                      <a:latin typeface="Times New Roman" pitchFamily="18" charset="0"/>
                    </a:rPr>
                    <a:t>Викладач</a:t>
                  </a:r>
                  <a:endParaRPr lang="ru-RU"/>
                </a:p>
              </p:txBody>
            </p:sp>
          </p:grpSp>
          <p:grpSp>
            <p:nvGrpSpPr>
              <p:cNvPr id="38973" name="Group 214"/>
              <p:cNvGrpSpPr>
                <a:grpSpLocks/>
              </p:cNvGrpSpPr>
              <p:nvPr/>
            </p:nvGrpSpPr>
            <p:grpSpPr bwMode="auto">
              <a:xfrm>
                <a:off x="6921" y="2045"/>
                <a:ext cx="2520" cy="549"/>
                <a:chOff x="2985" y="1872"/>
                <a:chExt cx="847" cy="418"/>
              </a:xfrm>
            </p:grpSpPr>
            <p:sp>
              <p:nvSpPr>
                <p:cNvPr id="38978" name="AutoShape 215"/>
                <p:cNvSpPr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38979" name="Text Box 216"/>
                <p:cNvSpPr txBox="1">
                  <a:spLocks noChangeArrowheads="1"/>
                </p:cNvSpPr>
                <p:nvPr/>
              </p:nvSpPr>
              <p:spPr bwMode="auto">
                <a:xfrm>
                  <a:off x="2985" y="1872"/>
                  <a:ext cx="847" cy="4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sz="1200">
                      <a:latin typeface="Times New Roman" pitchFamily="18" charset="0"/>
                    </a:rPr>
                    <a:t>Адміністратор</a:t>
                  </a:r>
                  <a:endParaRPr lang="ru-RU"/>
                </a:p>
              </p:txBody>
            </p:sp>
          </p:grpSp>
          <p:cxnSp>
            <p:nvCxnSpPr>
              <p:cNvPr id="38974" name="AutoShape 217"/>
              <p:cNvCxnSpPr>
                <a:cxnSpLocks noChangeShapeType="1"/>
              </p:cNvCxnSpPr>
              <p:nvPr/>
            </p:nvCxnSpPr>
            <p:spPr bwMode="auto">
              <a:xfrm flipH="1">
                <a:off x="3501" y="1863"/>
                <a:ext cx="2611" cy="182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38975" name="AutoShape 218"/>
              <p:cNvCxnSpPr>
                <a:cxnSpLocks noChangeShapeType="1"/>
              </p:cNvCxnSpPr>
              <p:nvPr/>
            </p:nvCxnSpPr>
            <p:spPr bwMode="auto">
              <a:xfrm flipH="1">
                <a:off x="5662" y="1863"/>
                <a:ext cx="450" cy="182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cxnSp>
            <p:nvCxnSpPr>
              <p:cNvPr id="38976" name="AutoShape 219"/>
              <p:cNvCxnSpPr>
                <a:cxnSpLocks noChangeShapeType="1"/>
              </p:cNvCxnSpPr>
              <p:nvPr/>
            </p:nvCxnSpPr>
            <p:spPr bwMode="auto">
              <a:xfrm>
                <a:off x="6112" y="1863"/>
                <a:ext cx="1979" cy="182"/>
              </a:xfrm>
              <a:prstGeom prst="straightConnector1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38977" name="AutoShape 220"/>
              <p:cNvSpPr>
                <a:spLocks noChangeArrowheads="1"/>
              </p:cNvSpPr>
              <p:nvPr/>
            </p:nvSpPr>
            <p:spPr bwMode="auto">
              <a:xfrm>
                <a:off x="2263" y="1231"/>
                <a:ext cx="7860" cy="1485"/>
              </a:xfrm>
              <a:prstGeom prst="flowChartTerminator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38957" name="Group 221"/>
            <p:cNvGrpSpPr>
              <a:grpSpLocks/>
            </p:cNvGrpSpPr>
            <p:nvPr/>
          </p:nvGrpSpPr>
          <p:grpSpPr bwMode="auto">
            <a:xfrm>
              <a:off x="5661" y="4839"/>
              <a:ext cx="1620" cy="1080"/>
              <a:chOff x="2985" y="1872"/>
              <a:chExt cx="847" cy="418"/>
            </a:xfrm>
          </p:grpSpPr>
          <p:sp>
            <p:nvSpPr>
              <p:cNvPr id="38968" name="AutoShape 222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69" name="Text Box 223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 sz="1200">
                    <a:latin typeface="Times New Roman" pitchFamily="18" charset="0"/>
                  </a:rPr>
                  <a:t>Виконання індивідуальних завдань </a:t>
                </a:r>
                <a:endParaRPr lang="ru-RU"/>
              </a:p>
            </p:txBody>
          </p:sp>
        </p:grpSp>
        <p:sp>
          <p:nvSpPr>
            <p:cNvPr id="38958" name="AutoShape 224"/>
            <p:cNvSpPr>
              <a:spLocks noChangeArrowheads="1"/>
            </p:cNvSpPr>
            <p:nvPr/>
          </p:nvSpPr>
          <p:spPr bwMode="auto">
            <a:xfrm>
              <a:off x="5652" y="5923"/>
              <a:ext cx="1620" cy="721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59" name="Text Box 225"/>
            <p:cNvSpPr txBox="1">
              <a:spLocks noChangeArrowheads="1"/>
            </p:cNvSpPr>
            <p:nvPr/>
          </p:nvSpPr>
          <p:spPr bwMode="auto">
            <a:xfrm>
              <a:off x="5682" y="5938"/>
              <a:ext cx="1485" cy="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ru-RU" sz="1200" i="1">
                  <a:latin typeface="Times New Roman" pitchFamily="18" charset="0"/>
                </a:rPr>
                <a:t>Он-лайн консультація</a:t>
              </a:r>
              <a:endParaRPr lang="ru-RU"/>
            </a:p>
          </p:txBody>
        </p:sp>
        <p:grpSp>
          <p:nvGrpSpPr>
            <p:cNvPr id="38960" name="Group 226"/>
            <p:cNvGrpSpPr>
              <a:grpSpLocks/>
            </p:cNvGrpSpPr>
            <p:nvPr/>
          </p:nvGrpSpPr>
          <p:grpSpPr bwMode="auto">
            <a:xfrm>
              <a:off x="5661" y="6639"/>
              <a:ext cx="1620" cy="975"/>
              <a:chOff x="2985" y="1872"/>
              <a:chExt cx="847" cy="418"/>
            </a:xfrm>
          </p:grpSpPr>
          <p:sp>
            <p:nvSpPr>
              <p:cNvPr id="38966" name="AutoShape 227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67" name="Text Box 228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 i="1">
                    <a:latin typeface="Times New Roman" pitchFamily="18" charset="0"/>
                  </a:rPr>
                  <a:t>Групові онлайн проекти</a:t>
                </a:r>
                <a:endParaRPr lang="ru-RU"/>
              </a:p>
            </p:txBody>
          </p:sp>
        </p:grpSp>
        <p:grpSp>
          <p:nvGrpSpPr>
            <p:cNvPr id="38961" name="Group 229"/>
            <p:cNvGrpSpPr>
              <a:grpSpLocks/>
            </p:cNvGrpSpPr>
            <p:nvPr/>
          </p:nvGrpSpPr>
          <p:grpSpPr bwMode="auto">
            <a:xfrm>
              <a:off x="9261" y="5604"/>
              <a:ext cx="1620" cy="360"/>
              <a:chOff x="2985" y="1872"/>
              <a:chExt cx="847" cy="418"/>
            </a:xfrm>
          </p:grpSpPr>
          <p:sp>
            <p:nvSpPr>
              <p:cNvPr id="38964" name="AutoShape 230"/>
              <p:cNvSpPr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8965" name="Text Box 231"/>
              <p:cNvSpPr txBox="1">
                <a:spLocks noChangeArrowheads="1"/>
              </p:cNvSpPr>
              <p:nvPr/>
            </p:nvSpPr>
            <p:spPr bwMode="auto">
              <a:xfrm>
                <a:off x="2985" y="1872"/>
                <a:ext cx="847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 i="1">
                    <a:latin typeface="Times New Roman" pitchFamily="18" charset="0"/>
                  </a:rPr>
                  <a:t>Обговорення </a:t>
                </a:r>
                <a:endParaRPr lang="ru-RU"/>
              </a:p>
            </p:txBody>
          </p:sp>
        </p:grpSp>
        <p:sp>
          <p:nvSpPr>
            <p:cNvPr id="38962" name="AutoShape 232"/>
            <p:cNvSpPr>
              <a:spLocks noChangeArrowheads="1"/>
            </p:cNvSpPr>
            <p:nvPr/>
          </p:nvSpPr>
          <p:spPr bwMode="auto">
            <a:xfrm>
              <a:off x="1701" y="1516"/>
              <a:ext cx="437" cy="8805"/>
            </a:xfrm>
            <a:prstGeom prst="curvedRightArrow">
              <a:avLst>
                <a:gd name="adj1" fmla="val 321913"/>
                <a:gd name="adj2" fmla="val 359226"/>
                <a:gd name="adj3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963" name="AutoShape 233"/>
            <p:cNvSpPr>
              <a:spLocks noChangeArrowheads="1"/>
            </p:cNvSpPr>
            <p:nvPr/>
          </p:nvSpPr>
          <p:spPr bwMode="auto">
            <a:xfrm>
              <a:off x="10727" y="1081"/>
              <a:ext cx="308" cy="12975"/>
            </a:xfrm>
            <a:prstGeom prst="curvedLeftArrow">
              <a:avLst>
                <a:gd name="adj1" fmla="val 842532"/>
                <a:gd name="adj2" fmla="val 1685065"/>
                <a:gd name="adj3" fmla="val 33333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>
          <a:xfrm>
            <a:off x="3705225" y="-133350"/>
            <a:ext cx="7872413" cy="1385888"/>
          </a:xfrm>
        </p:spPr>
        <p:txBody>
          <a:bodyPr/>
          <a:lstStyle/>
          <a:p>
            <a:pPr algn="ctr" eaLnBrk="1" hangingPunct="1"/>
            <a:r>
              <a:rPr lang="uk-UA" sz="3600" b="1" dirty="0" smtClean="0"/>
              <a:t>Методична </a:t>
            </a:r>
            <a:r>
              <a:rPr lang="uk-UA" sz="3600" b="1" dirty="0" smtClean="0"/>
              <a:t>система</a:t>
            </a:r>
            <a:endParaRPr lang="en-US" sz="3600" b="1" dirty="0" smtClean="0"/>
          </a:p>
        </p:txBody>
      </p:sp>
      <p:sp>
        <p:nvSpPr>
          <p:cNvPr id="5" name="Right Arrow 4"/>
          <p:cNvSpPr/>
          <p:nvPr/>
        </p:nvSpPr>
        <p:spPr>
          <a:xfrm>
            <a:off x="425450" y="2990850"/>
            <a:ext cx="2976563" cy="1025525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/>
              <a:t>Методи</a:t>
            </a:r>
            <a:endParaRPr lang="en-US" sz="2800" dirty="0"/>
          </a:p>
        </p:txBody>
      </p:sp>
      <p:sp>
        <p:nvSpPr>
          <p:cNvPr id="6" name="Right Arrow 5"/>
          <p:cNvSpPr/>
          <p:nvPr/>
        </p:nvSpPr>
        <p:spPr>
          <a:xfrm>
            <a:off x="393700" y="5249863"/>
            <a:ext cx="2976563" cy="1025525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800" dirty="0"/>
              <a:t>Засоби</a:t>
            </a:r>
            <a:endParaRPr lang="en-US" sz="2800" dirty="0"/>
          </a:p>
        </p:txBody>
      </p:sp>
      <p:sp>
        <p:nvSpPr>
          <p:cNvPr id="8" name="Rounded Rectangle 7"/>
          <p:cNvSpPr/>
          <p:nvPr/>
        </p:nvSpPr>
        <p:spPr>
          <a:xfrm>
            <a:off x="3722688" y="2062163"/>
            <a:ext cx="7472362" cy="2517775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 typeface="Arial" charset="0"/>
              <a:buChar char="•"/>
              <a:defRPr/>
            </a:pPr>
            <a:r>
              <a:rPr lang="ru-RU" i="1">
                <a:solidFill>
                  <a:schemeClr val="bg1"/>
                </a:solidFill>
                <a:latin typeface="Arial" charset="0"/>
                <a:cs typeface="Arial" charset="0"/>
              </a:rPr>
              <a:t>метод проектів, 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ru-RU" i="1">
                <a:solidFill>
                  <a:schemeClr val="bg1"/>
                </a:solidFill>
                <a:latin typeface="Arial" charset="0"/>
                <a:cs typeface="Arial" charset="0"/>
              </a:rPr>
              <a:t>наочні методи</a:t>
            </a:r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 (відео-лекція, лекція-презентація, розміщені у хмарі), 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д</a:t>
            </a:r>
            <a:r>
              <a:rPr lang="ru-RU" i="1">
                <a:solidFill>
                  <a:schemeClr val="bg1"/>
                </a:solidFill>
                <a:latin typeface="Arial" charset="0"/>
                <a:cs typeface="Arial" charset="0"/>
              </a:rPr>
              <a:t>ослідницький метод</a:t>
            </a:r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 (відео-конференція, вебінар), 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ru-RU" i="1">
                <a:solidFill>
                  <a:schemeClr val="bg1"/>
                </a:solidFill>
                <a:latin typeface="Arial" charset="0"/>
                <a:cs typeface="Arial" charset="0"/>
              </a:rPr>
              <a:t>пояснювально-ілюстративні</a:t>
            </a:r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 (відео-лекції, лекції-презентації, інші додаткові ілюстративні матеріали розміщені у хмарі), 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ru-RU" i="1">
                <a:solidFill>
                  <a:schemeClr val="bg1"/>
                </a:solidFill>
                <a:latin typeface="Arial" charset="0"/>
                <a:cs typeface="Arial" charset="0"/>
              </a:rPr>
              <a:t>словесні</a:t>
            </a:r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 (он-лайн консультації, он-лайн чати), 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ru-RU" i="1">
                <a:solidFill>
                  <a:schemeClr val="bg1"/>
                </a:solidFill>
                <a:latin typeface="Arial" charset="0"/>
                <a:cs typeface="Arial" charset="0"/>
              </a:rPr>
              <a:t>метод Махмутова. </a:t>
            </a:r>
            <a:endParaRPr lang="en-US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698875" y="4705350"/>
            <a:ext cx="7459663" cy="1887538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>
              <a:buFont typeface="Arial" charset="0"/>
              <a:buChar char="•"/>
              <a:defRPr/>
            </a:pPr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хмаро орієнтована система підтримки навчання, 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хмаро орієнтовані засоби навчання (інтелектуальні карти, компілятори, засоби роботи над спільними проектами), 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en-GB">
                <a:solidFill>
                  <a:schemeClr val="bg1"/>
                </a:solidFill>
                <a:latin typeface="Arial" charset="0"/>
                <a:cs typeface="Arial" charset="0"/>
              </a:rPr>
              <a:t>web</a:t>
            </a:r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-орієнтовані автоматизовані системи для перевірки завдань з програмування, 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масові відкриті онлайн курси, </a:t>
            </a:r>
          </a:p>
          <a:p>
            <a:pPr marL="285750" indent="-285750">
              <a:buFont typeface="Arial" charset="0"/>
              <a:buChar char="•"/>
              <a:defRPr/>
            </a:pPr>
            <a:r>
              <a:rPr lang="ru-RU">
                <a:solidFill>
                  <a:schemeClr val="bg1"/>
                </a:solidFill>
                <a:latin typeface="Arial" charset="0"/>
                <a:cs typeface="Arial" charset="0"/>
              </a:rPr>
              <a:t>навчально-методичні матеріали </a:t>
            </a:r>
            <a:endParaRPr lang="en-US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grpSp>
        <p:nvGrpSpPr>
          <p:cNvPr id="43015" name="Group 7"/>
          <p:cNvGrpSpPr>
            <a:grpSpLocks/>
          </p:cNvGrpSpPr>
          <p:nvPr/>
        </p:nvGrpSpPr>
        <p:grpSpPr bwMode="auto">
          <a:xfrm>
            <a:off x="0" y="246063"/>
            <a:ext cx="3948113" cy="2152650"/>
            <a:chOff x="2787" y="2034"/>
            <a:chExt cx="7560" cy="4320"/>
          </a:xfrm>
        </p:grpSpPr>
        <p:grpSp>
          <p:nvGrpSpPr>
            <p:cNvPr id="43016" name="Group 8"/>
            <p:cNvGrpSpPr>
              <a:grpSpLocks/>
            </p:cNvGrpSpPr>
            <p:nvPr/>
          </p:nvGrpSpPr>
          <p:grpSpPr bwMode="auto">
            <a:xfrm>
              <a:off x="5127" y="2034"/>
              <a:ext cx="2520" cy="1080"/>
              <a:chOff x="4963" y="1303"/>
              <a:chExt cx="1977" cy="836"/>
            </a:xfrm>
          </p:grpSpPr>
          <p:sp>
            <p:nvSpPr>
              <p:cNvPr id="43017" name="Oval 9"/>
              <p:cNvSpPr>
                <a:spLocks noChangeArrowheads="1"/>
              </p:cNvSpPr>
              <p:nvPr/>
            </p:nvSpPr>
            <p:spPr bwMode="auto">
              <a:xfrm>
                <a:off x="4963" y="1303"/>
                <a:ext cx="1977" cy="83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18" name="Text Box 10"/>
              <p:cNvSpPr txBox="1">
                <a:spLocks noChangeArrowheads="1"/>
              </p:cNvSpPr>
              <p:nvPr/>
            </p:nvSpPr>
            <p:spPr bwMode="auto">
              <a:xfrm>
                <a:off x="5246" y="1442"/>
                <a:ext cx="1411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en-US" sz="1200">
                    <a:latin typeface="Times New Roman" pitchFamily="18" charset="0"/>
                  </a:rPr>
                  <a:t>Цілі</a:t>
                </a:r>
                <a:endParaRPr lang="ru-RU"/>
              </a:p>
            </p:txBody>
          </p:sp>
        </p:grpSp>
        <p:grpSp>
          <p:nvGrpSpPr>
            <p:cNvPr id="43019" name="Group 11"/>
            <p:cNvGrpSpPr>
              <a:grpSpLocks/>
            </p:cNvGrpSpPr>
            <p:nvPr/>
          </p:nvGrpSpPr>
          <p:grpSpPr bwMode="auto">
            <a:xfrm>
              <a:off x="2787" y="3475"/>
              <a:ext cx="2699" cy="1079"/>
              <a:chOff x="4963" y="1303"/>
              <a:chExt cx="1977" cy="836"/>
            </a:xfrm>
          </p:grpSpPr>
          <p:sp>
            <p:nvSpPr>
              <p:cNvPr id="43020" name="Oval 12"/>
              <p:cNvSpPr>
                <a:spLocks noChangeArrowheads="1"/>
              </p:cNvSpPr>
              <p:nvPr/>
            </p:nvSpPr>
            <p:spPr bwMode="auto">
              <a:xfrm>
                <a:off x="4963" y="1303"/>
                <a:ext cx="1977" cy="83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21" name="Text Box 13"/>
              <p:cNvSpPr txBox="1">
                <a:spLocks noChangeArrowheads="1"/>
              </p:cNvSpPr>
              <p:nvPr/>
            </p:nvSpPr>
            <p:spPr bwMode="auto">
              <a:xfrm>
                <a:off x="5246" y="1442"/>
                <a:ext cx="1411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>
                    <a:latin typeface="Times New Roman" pitchFamily="18" charset="0"/>
                  </a:rPr>
                  <a:t>Зміст</a:t>
                </a:r>
                <a:endParaRPr lang="ru-RU"/>
              </a:p>
            </p:txBody>
          </p:sp>
        </p:grpSp>
        <p:grpSp>
          <p:nvGrpSpPr>
            <p:cNvPr id="43022" name="Group 14"/>
            <p:cNvGrpSpPr>
              <a:grpSpLocks/>
            </p:cNvGrpSpPr>
            <p:nvPr/>
          </p:nvGrpSpPr>
          <p:grpSpPr bwMode="auto">
            <a:xfrm>
              <a:off x="7647" y="3294"/>
              <a:ext cx="2700" cy="1260"/>
              <a:chOff x="4963" y="1303"/>
              <a:chExt cx="1977" cy="836"/>
            </a:xfrm>
          </p:grpSpPr>
          <p:sp>
            <p:nvSpPr>
              <p:cNvPr id="43023" name="Oval 15"/>
              <p:cNvSpPr>
                <a:spLocks noChangeArrowheads="1"/>
              </p:cNvSpPr>
              <p:nvPr/>
            </p:nvSpPr>
            <p:spPr bwMode="auto">
              <a:xfrm>
                <a:off x="4963" y="1303"/>
                <a:ext cx="1977" cy="83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24" name="Text Box 16"/>
              <p:cNvSpPr txBox="1">
                <a:spLocks noChangeArrowheads="1"/>
              </p:cNvSpPr>
              <p:nvPr/>
            </p:nvSpPr>
            <p:spPr bwMode="auto">
              <a:xfrm>
                <a:off x="5246" y="1442"/>
                <a:ext cx="1411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>
                    <a:latin typeface="Times New Roman" pitchFamily="18" charset="0"/>
                  </a:rPr>
                  <a:t>Форми</a:t>
                </a:r>
                <a:endParaRPr lang="ru-RU"/>
              </a:p>
            </p:txBody>
          </p:sp>
        </p:grpSp>
        <p:grpSp>
          <p:nvGrpSpPr>
            <p:cNvPr id="43025" name="Group 17"/>
            <p:cNvGrpSpPr>
              <a:grpSpLocks/>
            </p:cNvGrpSpPr>
            <p:nvPr/>
          </p:nvGrpSpPr>
          <p:grpSpPr bwMode="auto">
            <a:xfrm>
              <a:off x="3867" y="5094"/>
              <a:ext cx="2520" cy="1260"/>
              <a:chOff x="4963" y="1303"/>
              <a:chExt cx="1977" cy="836"/>
            </a:xfrm>
          </p:grpSpPr>
          <p:sp>
            <p:nvSpPr>
              <p:cNvPr id="43026" name="Oval 18"/>
              <p:cNvSpPr>
                <a:spLocks noChangeArrowheads="1"/>
              </p:cNvSpPr>
              <p:nvPr/>
            </p:nvSpPr>
            <p:spPr bwMode="auto">
              <a:xfrm>
                <a:off x="4963" y="1303"/>
                <a:ext cx="1977" cy="83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27" name="Text Box 19"/>
              <p:cNvSpPr txBox="1">
                <a:spLocks noChangeArrowheads="1"/>
              </p:cNvSpPr>
              <p:nvPr/>
            </p:nvSpPr>
            <p:spPr bwMode="auto">
              <a:xfrm>
                <a:off x="5246" y="1442"/>
                <a:ext cx="1411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>
                    <a:latin typeface="Times New Roman" pitchFamily="18" charset="0"/>
                  </a:rPr>
                  <a:t>Методи</a:t>
                </a:r>
                <a:endParaRPr lang="ru-RU"/>
              </a:p>
            </p:txBody>
          </p:sp>
        </p:grpSp>
        <p:grpSp>
          <p:nvGrpSpPr>
            <p:cNvPr id="43028" name="Group 20"/>
            <p:cNvGrpSpPr>
              <a:grpSpLocks/>
            </p:cNvGrpSpPr>
            <p:nvPr/>
          </p:nvGrpSpPr>
          <p:grpSpPr bwMode="auto">
            <a:xfrm>
              <a:off x="6927" y="5094"/>
              <a:ext cx="2520" cy="1260"/>
              <a:chOff x="4963" y="1303"/>
              <a:chExt cx="1977" cy="836"/>
            </a:xfrm>
          </p:grpSpPr>
          <p:sp>
            <p:nvSpPr>
              <p:cNvPr id="43029" name="Oval 21"/>
              <p:cNvSpPr>
                <a:spLocks noChangeArrowheads="1"/>
              </p:cNvSpPr>
              <p:nvPr/>
            </p:nvSpPr>
            <p:spPr bwMode="auto">
              <a:xfrm>
                <a:off x="4963" y="1303"/>
                <a:ext cx="1977" cy="83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030" name="Text Box 22"/>
              <p:cNvSpPr txBox="1">
                <a:spLocks noChangeArrowheads="1"/>
              </p:cNvSpPr>
              <p:nvPr/>
            </p:nvSpPr>
            <p:spPr bwMode="auto">
              <a:xfrm>
                <a:off x="5246" y="1442"/>
                <a:ext cx="1411" cy="41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200">
                    <a:latin typeface="Times New Roman" pitchFamily="18" charset="0"/>
                  </a:rPr>
                  <a:t>Засоби</a:t>
                </a:r>
                <a:endParaRPr lang="ru-RU"/>
              </a:p>
            </p:txBody>
          </p:sp>
        </p:grpSp>
        <p:sp>
          <p:nvSpPr>
            <p:cNvPr id="43031" name="Line 23"/>
            <p:cNvSpPr>
              <a:spLocks noChangeShapeType="1"/>
            </p:cNvSpPr>
            <p:nvPr/>
          </p:nvSpPr>
          <p:spPr bwMode="auto">
            <a:xfrm flipH="1">
              <a:off x="3867" y="2754"/>
              <a:ext cx="126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2" name="Line 24"/>
            <p:cNvSpPr>
              <a:spLocks noChangeShapeType="1"/>
            </p:cNvSpPr>
            <p:nvPr/>
          </p:nvSpPr>
          <p:spPr bwMode="auto">
            <a:xfrm>
              <a:off x="7647" y="2574"/>
              <a:ext cx="1260" cy="72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3" name="Line 25"/>
            <p:cNvSpPr>
              <a:spLocks noChangeShapeType="1"/>
            </p:cNvSpPr>
            <p:nvPr/>
          </p:nvSpPr>
          <p:spPr bwMode="auto">
            <a:xfrm>
              <a:off x="4047" y="4554"/>
              <a:ext cx="90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4" name="Line 26"/>
            <p:cNvSpPr>
              <a:spLocks noChangeShapeType="1"/>
            </p:cNvSpPr>
            <p:nvPr/>
          </p:nvSpPr>
          <p:spPr bwMode="auto">
            <a:xfrm flipH="1">
              <a:off x="8007" y="4554"/>
              <a:ext cx="900" cy="5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5" name="Line 27"/>
            <p:cNvSpPr>
              <a:spLocks noChangeShapeType="1"/>
            </p:cNvSpPr>
            <p:nvPr/>
          </p:nvSpPr>
          <p:spPr bwMode="auto">
            <a:xfrm>
              <a:off x="6387" y="5814"/>
              <a:ext cx="5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6" name="Line 28"/>
            <p:cNvSpPr>
              <a:spLocks noChangeShapeType="1"/>
            </p:cNvSpPr>
            <p:nvPr/>
          </p:nvSpPr>
          <p:spPr bwMode="auto">
            <a:xfrm flipH="1">
              <a:off x="5127" y="3114"/>
              <a:ext cx="1260" cy="19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7" name="Line 29"/>
            <p:cNvSpPr>
              <a:spLocks noChangeShapeType="1"/>
            </p:cNvSpPr>
            <p:nvPr/>
          </p:nvSpPr>
          <p:spPr bwMode="auto">
            <a:xfrm>
              <a:off x="6387" y="3114"/>
              <a:ext cx="1260" cy="19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8" name="Line 30"/>
            <p:cNvSpPr>
              <a:spLocks noChangeShapeType="1"/>
            </p:cNvSpPr>
            <p:nvPr/>
          </p:nvSpPr>
          <p:spPr bwMode="auto">
            <a:xfrm>
              <a:off x="5127" y="3654"/>
              <a:ext cx="2700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39" name="Line 31"/>
            <p:cNvSpPr>
              <a:spLocks noChangeShapeType="1"/>
            </p:cNvSpPr>
            <p:nvPr/>
          </p:nvSpPr>
          <p:spPr bwMode="auto">
            <a:xfrm>
              <a:off x="5127" y="3654"/>
              <a:ext cx="252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040" name="Line 32"/>
            <p:cNvSpPr>
              <a:spLocks noChangeShapeType="1"/>
            </p:cNvSpPr>
            <p:nvPr/>
          </p:nvSpPr>
          <p:spPr bwMode="auto">
            <a:xfrm flipH="1">
              <a:off x="5127" y="3654"/>
              <a:ext cx="2700" cy="14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/>
          </p:cNvSpPr>
          <p:nvPr>
            <p:ph type="title"/>
          </p:nvPr>
        </p:nvSpPr>
        <p:spPr>
          <a:xfrm>
            <a:off x="384175" y="246063"/>
            <a:ext cx="11353800" cy="1325562"/>
          </a:xfrm>
        </p:spPr>
        <p:txBody>
          <a:bodyPr/>
          <a:lstStyle/>
          <a:p>
            <a:pPr algn="ctr"/>
            <a:r>
              <a:rPr lang="ru-RU" b="1" i="1" smtClean="0"/>
              <a:t>Використання ХОНС </a:t>
            </a:r>
            <a:r>
              <a:rPr lang="ru-RU" b="1" smtClean="0"/>
              <a:t>у різних </a:t>
            </a:r>
            <a:r>
              <a:rPr lang="ru-RU" b="1" i="1" smtClean="0"/>
              <a:t>формах організації навчальної діяльності</a:t>
            </a:r>
            <a:r>
              <a:rPr lang="ru-RU" smtClean="0"/>
              <a:t> </a:t>
            </a:r>
          </a:p>
        </p:txBody>
      </p:sp>
      <p:sp>
        <p:nvSpPr>
          <p:cNvPr id="44034" name="AutoShape 4"/>
          <p:cNvSpPr>
            <a:spLocks noChangeArrowheads="1"/>
          </p:cNvSpPr>
          <p:nvPr/>
        </p:nvSpPr>
        <p:spPr bwMode="auto">
          <a:xfrm>
            <a:off x="822325" y="1803400"/>
            <a:ext cx="2332038" cy="6080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1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uk-UA" b="1" i="1">
                <a:solidFill>
                  <a:schemeClr val="bg1"/>
                </a:solidFill>
              </a:rPr>
              <a:t>Лекція</a:t>
            </a:r>
            <a:r>
              <a:rPr lang="uk-UA" b="1">
                <a:solidFill>
                  <a:schemeClr val="bg1"/>
                </a:solidFill>
              </a:rPr>
              <a:t> </a:t>
            </a:r>
            <a:endParaRPr lang="ru-RU" b="1">
              <a:solidFill>
                <a:schemeClr val="bg1"/>
              </a:solidFill>
            </a:endParaRPr>
          </a:p>
        </p:txBody>
      </p:sp>
      <p:sp>
        <p:nvSpPr>
          <p:cNvPr id="44035" name="AutoShape 5"/>
          <p:cNvSpPr>
            <a:spLocks noChangeArrowheads="1"/>
          </p:cNvSpPr>
          <p:nvPr/>
        </p:nvSpPr>
        <p:spPr bwMode="auto">
          <a:xfrm>
            <a:off x="795338" y="2703513"/>
            <a:ext cx="3633787" cy="2490787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chemeClr val="accent2"/>
            </a:solidFill>
            <a:round/>
            <a:headEnd/>
            <a:tailEnd/>
          </a:ln>
          <a:effectLst>
            <a:prstShdw prst="shdw11">
              <a:schemeClr val="bg2">
                <a:alpha val="50000"/>
              </a:schemeClr>
            </a:prstShdw>
          </a:effectLst>
        </p:spPr>
        <p:txBody>
          <a:bodyPr anchor="ctr"/>
          <a:lstStyle/>
          <a:p>
            <a:pPr algn="ctr"/>
            <a:r>
              <a:rPr lang="uk-UA"/>
              <a:t>у </a:t>
            </a:r>
            <a:r>
              <a:rPr lang="uk-UA" b="1"/>
              <a:t>ХОСПН</a:t>
            </a:r>
            <a:r>
              <a:rPr lang="uk-UA"/>
              <a:t>: основні теоретичні матеріали, додаткові теоретичні матеріали, лекції-презентації, відео-лекції, матеріали для самоконтролю, перелік питань для самоперевірки, тематики бесід та дискусій;  </a:t>
            </a:r>
          </a:p>
          <a:p>
            <a:pPr algn="ctr"/>
            <a:endParaRPr lang="ru-RU"/>
          </a:p>
        </p:txBody>
      </p:sp>
      <p:sp>
        <p:nvSpPr>
          <p:cNvPr id="44036" name="AutoShape 6"/>
          <p:cNvSpPr>
            <a:spLocks noChangeArrowheads="1"/>
          </p:cNvSpPr>
          <p:nvPr/>
        </p:nvSpPr>
        <p:spPr bwMode="auto">
          <a:xfrm>
            <a:off x="785813" y="5459413"/>
            <a:ext cx="3565525" cy="104775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1">
              <a:schemeClr val="bg2">
                <a:alpha val="50000"/>
              </a:schemeClr>
            </a:prstShdw>
          </a:effectLst>
        </p:spPr>
        <p:txBody>
          <a:bodyPr anchor="ctr"/>
          <a:lstStyle/>
          <a:p>
            <a:pPr algn="ctr"/>
            <a:r>
              <a:rPr lang="uk-UA">
                <a:solidFill>
                  <a:schemeClr val="bg1"/>
                </a:solidFill>
              </a:rPr>
              <a:t>у </a:t>
            </a:r>
            <a:r>
              <a:rPr lang="uk-UA" b="1">
                <a:solidFill>
                  <a:schemeClr val="bg1"/>
                </a:solidFill>
              </a:rPr>
              <a:t>МВОК</a:t>
            </a:r>
            <a:r>
              <a:rPr lang="uk-UA">
                <a:solidFill>
                  <a:schemeClr val="bg1"/>
                </a:solidFill>
              </a:rPr>
              <a:t>: відео-лекції, матеріали для самоконтролю</a:t>
            </a:r>
            <a:r>
              <a:rPr lang="uk-UA"/>
              <a:t>.</a:t>
            </a:r>
            <a:endParaRPr lang="ru-RU"/>
          </a:p>
        </p:txBody>
      </p:sp>
      <p:cxnSp>
        <p:nvCxnSpPr>
          <p:cNvPr id="44037" name="AutoShape 7"/>
          <p:cNvCxnSpPr>
            <a:cxnSpLocks noChangeShapeType="1"/>
            <a:stCxn id="44034" idx="1"/>
            <a:endCxn id="44035" idx="1"/>
          </p:cNvCxnSpPr>
          <p:nvPr/>
        </p:nvCxnSpPr>
        <p:spPr bwMode="auto">
          <a:xfrm rot="10800000" flipV="1">
            <a:off x="795338" y="2108200"/>
            <a:ext cx="26987" cy="1841500"/>
          </a:xfrm>
          <a:prstGeom prst="bentConnector3">
            <a:avLst>
              <a:gd name="adj1" fmla="val 94706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</p:cxnSp>
      <p:cxnSp>
        <p:nvCxnSpPr>
          <p:cNvPr id="44038" name="AutoShape 8"/>
          <p:cNvCxnSpPr>
            <a:cxnSpLocks noChangeShapeType="1"/>
            <a:stCxn id="44034" idx="1"/>
            <a:endCxn id="44036" idx="1"/>
          </p:cNvCxnSpPr>
          <p:nvPr/>
        </p:nvCxnSpPr>
        <p:spPr bwMode="auto">
          <a:xfrm rot="10800000" flipV="1">
            <a:off x="785813" y="2108200"/>
            <a:ext cx="36512" cy="3875088"/>
          </a:xfrm>
          <a:prstGeom prst="bentConnector3">
            <a:avLst>
              <a:gd name="adj1" fmla="val 72608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>
            <a:outerShdw algn="ctr" rotWithShape="0">
              <a:schemeClr val="bg2">
                <a:alpha val="50000"/>
              </a:schemeClr>
            </a:outerShdw>
          </a:effectLst>
        </p:spPr>
      </p:cxnSp>
      <p:pic>
        <p:nvPicPr>
          <p:cNvPr id="44039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72525" y="1709738"/>
            <a:ext cx="3225800" cy="25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0" name="Picture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1713" y="1695450"/>
            <a:ext cx="3924300" cy="265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41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8300" y="4259263"/>
            <a:ext cx="3829050" cy="2382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AutoShape 4"/>
          <p:cNvSpPr>
            <a:spLocks noChangeArrowheads="1"/>
          </p:cNvSpPr>
          <p:nvPr/>
        </p:nvSpPr>
        <p:spPr bwMode="auto">
          <a:xfrm>
            <a:off x="1511300" y="198438"/>
            <a:ext cx="2809875" cy="5699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1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uk-UA" b="1">
                <a:solidFill>
                  <a:schemeClr val="bg1"/>
                </a:solidFill>
              </a:rPr>
              <a:t>Лабораторні роботи</a:t>
            </a:r>
            <a:endParaRPr lang="ru-RU" b="1">
              <a:solidFill>
                <a:schemeClr val="bg1"/>
              </a:solidFill>
            </a:endParaRPr>
          </a:p>
        </p:txBody>
      </p:sp>
      <p:pic>
        <p:nvPicPr>
          <p:cNvPr id="45058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9738" y="1073150"/>
            <a:ext cx="5418137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59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09950" y="2689225"/>
            <a:ext cx="3932238" cy="20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0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32538" y="215900"/>
            <a:ext cx="5329237" cy="391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8750" y="4200525"/>
            <a:ext cx="6076950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188075" y="4143375"/>
            <a:ext cx="565785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AutoShape 4"/>
          <p:cNvSpPr>
            <a:spLocks noChangeArrowheads="1"/>
          </p:cNvSpPr>
          <p:nvPr/>
        </p:nvSpPr>
        <p:spPr bwMode="auto">
          <a:xfrm>
            <a:off x="2782888" y="184150"/>
            <a:ext cx="2809875" cy="5699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1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uk-UA" b="1">
                <a:solidFill>
                  <a:schemeClr val="bg1"/>
                </a:solidFill>
              </a:rPr>
              <a:t>Лабораторні роботи</a:t>
            </a:r>
            <a:endParaRPr lang="ru-RU" b="1">
              <a:solidFill>
                <a:schemeClr val="bg1"/>
              </a:solidFill>
            </a:endParaRPr>
          </a:p>
        </p:txBody>
      </p:sp>
      <p:sp>
        <p:nvSpPr>
          <p:cNvPr id="46082" name="AutoShape 5"/>
          <p:cNvSpPr>
            <a:spLocks noChangeArrowheads="1"/>
          </p:cNvSpPr>
          <p:nvPr/>
        </p:nvSpPr>
        <p:spPr bwMode="auto">
          <a:xfrm>
            <a:off x="622300" y="1073150"/>
            <a:ext cx="3762375" cy="1125538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>
            <a:solidFill>
              <a:srgbClr val="FFCC00"/>
            </a:solidFill>
            <a:round/>
            <a:headEnd/>
            <a:tailEnd/>
          </a:ln>
          <a:effectLst>
            <a:prstShdw prst="shdw11">
              <a:schemeClr val="bg2">
                <a:alpha val="50000"/>
              </a:schemeClr>
            </a:prstShdw>
          </a:effectLst>
        </p:spPr>
        <p:txBody>
          <a:bodyPr anchor="ctr"/>
          <a:lstStyle/>
          <a:p>
            <a:pPr algn="ctr"/>
            <a:r>
              <a:rPr lang="uk-UA"/>
              <a:t>побудова схем розв'язку задачі або схему реалізації проекту розробки ПЗ за допомогою ХО інтелектуальних карт; </a:t>
            </a:r>
            <a:endParaRPr lang="ru-RU"/>
          </a:p>
        </p:txBody>
      </p:sp>
      <p:pic>
        <p:nvPicPr>
          <p:cNvPr id="46083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2750" y="2346325"/>
            <a:ext cx="47625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AutoShape 8"/>
          <p:cNvSpPr>
            <a:spLocks noChangeArrowheads="1"/>
          </p:cNvSpPr>
          <p:nvPr/>
        </p:nvSpPr>
        <p:spPr bwMode="auto">
          <a:xfrm>
            <a:off x="6162675" y="889000"/>
            <a:ext cx="3590925" cy="16017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1">
              <a:schemeClr val="bg2">
                <a:alpha val="50000"/>
              </a:schemeClr>
            </a:prstShdw>
          </a:effectLst>
        </p:spPr>
        <p:txBody>
          <a:bodyPr anchor="ctr"/>
          <a:lstStyle/>
          <a:p>
            <a:pPr algn="ctr"/>
            <a:r>
              <a:rPr lang="uk-UA">
                <a:solidFill>
                  <a:schemeClr val="bg1"/>
                </a:solidFill>
              </a:rPr>
              <a:t>використання он-лайн компіляторів для написання коду програми (у межах вивчення різних мов програмування, технологій програмування тощо);</a:t>
            </a:r>
            <a:endParaRPr lang="ru-RU">
              <a:solidFill>
                <a:schemeClr val="bg1"/>
              </a:solidFill>
            </a:endParaRPr>
          </a:p>
        </p:txBody>
      </p:sp>
      <p:pic>
        <p:nvPicPr>
          <p:cNvPr id="46085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14950" y="2571750"/>
            <a:ext cx="611505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AutoShape 4"/>
          <p:cNvSpPr>
            <a:spLocks noChangeArrowheads="1"/>
          </p:cNvSpPr>
          <p:nvPr/>
        </p:nvSpPr>
        <p:spPr bwMode="auto">
          <a:xfrm>
            <a:off x="382588" y="198438"/>
            <a:ext cx="2809875" cy="5699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1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uk-UA" b="1">
                <a:solidFill>
                  <a:schemeClr val="bg1"/>
                </a:solidFill>
              </a:rPr>
              <a:t>Лабораторні роботи</a:t>
            </a:r>
            <a:endParaRPr lang="ru-RU"/>
          </a:p>
        </p:txBody>
      </p:sp>
      <p:sp>
        <p:nvSpPr>
          <p:cNvPr id="47106" name="AutoShape 5"/>
          <p:cNvSpPr>
            <a:spLocks noChangeArrowheads="1"/>
          </p:cNvSpPr>
          <p:nvPr/>
        </p:nvSpPr>
        <p:spPr bwMode="auto">
          <a:xfrm>
            <a:off x="449263" y="1152525"/>
            <a:ext cx="5924550" cy="221138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1">
              <a:schemeClr val="bg2">
                <a:alpha val="50000"/>
              </a:schemeClr>
            </a:prstShdw>
          </a:effectLst>
        </p:spPr>
        <p:txBody>
          <a:bodyPr anchor="ctr"/>
          <a:lstStyle/>
          <a:p>
            <a:pPr algn="ctr"/>
            <a:r>
              <a:rPr lang="uk-UA"/>
              <a:t>використання автоматизованих систем перевірки завдань з програмування для вивчення різних мов програмування; </a:t>
            </a:r>
          </a:p>
          <a:p>
            <a:pPr algn="ctr"/>
            <a:r>
              <a:rPr lang="uk-UA"/>
              <a:t>використання автоматизованих систем перевірки завдань з програмування для набуття уміння працювати над усіма етапами розробки ПЗ (це відбувається у проведенні комплексних змагань у системі TopCoder);</a:t>
            </a:r>
            <a:endParaRPr lang="ru-RU"/>
          </a:p>
        </p:txBody>
      </p:sp>
      <p:pic>
        <p:nvPicPr>
          <p:cNvPr id="47107" name="Picture 6" descr="https://d1.awsstatic.com/product-marketing/Tulip/C9-Collab-Image@3x.e03a65d9488633c154358430540ab363dd1e8f45.png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5861050" y="768350"/>
            <a:ext cx="5819775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850" y="3476625"/>
            <a:ext cx="6115050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53225" y="3981450"/>
            <a:ext cx="5438775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10" name="AutoShape 4"/>
          <p:cNvSpPr>
            <a:spLocks noChangeArrowheads="1"/>
          </p:cNvSpPr>
          <p:nvPr/>
        </p:nvSpPr>
        <p:spPr bwMode="auto">
          <a:xfrm>
            <a:off x="3508375" y="198438"/>
            <a:ext cx="2809875" cy="569912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1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uk-UA" b="1">
                <a:solidFill>
                  <a:schemeClr val="bg1"/>
                </a:solidFill>
              </a:rPr>
              <a:t>Самостійна робота</a:t>
            </a:r>
            <a:endParaRPr lang="ru-RU"/>
          </a:p>
        </p:txBody>
      </p:sp>
      <p:sp>
        <p:nvSpPr>
          <p:cNvPr id="47111" name="AutoShape 4"/>
          <p:cNvSpPr>
            <a:spLocks noChangeArrowheads="1"/>
          </p:cNvSpPr>
          <p:nvPr/>
        </p:nvSpPr>
        <p:spPr bwMode="auto">
          <a:xfrm>
            <a:off x="6753225" y="180975"/>
            <a:ext cx="4067175" cy="56991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>
            <a:prstShdw prst="shdw11">
              <a:schemeClr val="bg2">
                <a:alpha val="50000"/>
              </a:schemeClr>
            </a:prstShdw>
          </a:effectLst>
        </p:spPr>
        <p:txBody>
          <a:bodyPr wrap="none" anchor="ctr"/>
          <a:lstStyle/>
          <a:p>
            <a:pPr algn="ctr"/>
            <a:r>
              <a:rPr lang="uk-UA" b="1">
                <a:solidFill>
                  <a:schemeClr val="bg1"/>
                </a:solidFill>
              </a:rPr>
              <a:t>Робота над спільним проектом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1504</TotalTime>
  <Words>481</Words>
  <Application>Microsoft Office PowerPoint</Application>
  <PresentationFormat>Широкий екран</PresentationFormat>
  <Paragraphs>111</Paragraphs>
  <Slides>8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Презентація PowerPoint</vt:lpstr>
      <vt:lpstr>Презентація PowerPoint</vt:lpstr>
      <vt:lpstr>Презентація PowerPoint</vt:lpstr>
      <vt:lpstr>Методична система</vt:lpstr>
      <vt:lpstr>Використання ХОНС у різних формах організації навчальної діяльності 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Valery Kontsedaylo</dc:creator>
  <cp:lastModifiedBy>admin</cp:lastModifiedBy>
  <cp:revision>95</cp:revision>
  <dcterms:created xsi:type="dcterms:W3CDTF">2018-03-24T13:57:24Z</dcterms:created>
  <dcterms:modified xsi:type="dcterms:W3CDTF">2023-10-12T20:20:56Z</dcterms:modified>
</cp:coreProperties>
</file>