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0" r:id="rId1"/>
  </p:sldMasterIdLst>
  <p:notesMasterIdLst>
    <p:notesMasterId r:id="rId41"/>
  </p:notesMasterIdLst>
  <p:sldIdLst>
    <p:sldId id="338" r:id="rId2"/>
    <p:sldId id="337" r:id="rId3"/>
    <p:sldId id="356" r:id="rId4"/>
    <p:sldId id="357" r:id="rId5"/>
    <p:sldId id="369" r:id="rId6"/>
    <p:sldId id="370" r:id="rId7"/>
    <p:sldId id="358" r:id="rId8"/>
    <p:sldId id="359" r:id="rId9"/>
    <p:sldId id="360" r:id="rId10"/>
    <p:sldId id="391" r:id="rId11"/>
    <p:sldId id="361" r:id="rId12"/>
    <p:sldId id="362" r:id="rId13"/>
    <p:sldId id="363" r:id="rId14"/>
    <p:sldId id="392" r:id="rId15"/>
    <p:sldId id="364" r:id="rId16"/>
    <p:sldId id="365" r:id="rId17"/>
    <p:sldId id="371" r:id="rId18"/>
    <p:sldId id="372" r:id="rId19"/>
    <p:sldId id="373" r:id="rId20"/>
    <p:sldId id="366" r:id="rId21"/>
    <p:sldId id="367" r:id="rId22"/>
    <p:sldId id="368" r:id="rId23"/>
    <p:sldId id="374" r:id="rId24"/>
    <p:sldId id="375" r:id="rId25"/>
    <p:sldId id="376" r:id="rId26"/>
    <p:sldId id="377" r:id="rId27"/>
    <p:sldId id="380" r:id="rId28"/>
    <p:sldId id="381" r:id="rId29"/>
    <p:sldId id="382" r:id="rId30"/>
    <p:sldId id="383" r:id="rId31"/>
    <p:sldId id="384" r:id="rId32"/>
    <p:sldId id="378" r:id="rId33"/>
    <p:sldId id="385" r:id="rId34"/>
    <p:sldId id="379" r:id="rId35"/>
    <p:sldId id="386" r:id="rId36"/>
    <p:sldId id="387" r:id="rId37"/>
    <p:sldId id="388" r:id="rId38"/>
    <p:sldId id="389" r:id="rId39"/>
    <p:sldId id="390"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5" autoAdjust="0"/>
    <p:restoredTop sz="82258" autoAdjust="0"/>
  </p:normalViewPr>
  <p:slideViewPr>
    <p:cSldViewPr snapToGrid="0">
      <p:cViewPr varScale="1">
        <p:scale>
          <a:sx n="70" d="100"/>
          <a:sy n="70" d="100"/>
        </p:scale>
        <p:origin x="140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CC65-26C4-42D9-8090-B7B6E9A41842}" type="datetimeFigureOut">
              <a:rPr lang="ru-RU" smtClean="0"/>
              <a:pPr/>
              <a:t>30.03.2023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3D8A8-DBD7-48FC-BC25-A57C1F909D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1A6B28-9C3D-4EC7-BD34-FEFC4F34F072}" type="datetime1">
              <a:rPr lang="ru-RU" smtClean="0"/>
              <a:pPr/>
              <a:t>30.03.2023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E2939B-C7B1-43E8-9966-32771C74A3D9}" type="datetime1">
              <a:rPr lang="ru-RU" smtClean="0"/>
              <a:pPr/>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74E906D-D819-4CD5-843F-F06AFCF5E194}" type="datetime1">
              <a:rPr lang="ru-RU" smtClean="0"/>
              <a:pPr/>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A82DE7-7E8A-492F-86D2-153E51E13982}" type="datetime1">
              <a:rPr lang="ru-RU" smtClean="0"/>
              <a:pPr/>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E20924D-E981-403A-A7DA-6B7652AB8CB3}" type="datetime1">
              <a:rPr lang="ru-RU" smtClean="0"/>
              <a:pPr/>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0852FB7-026E-4C66-BC9D-CC5DD2E0DB25}" type="datetime1">
              <a:rPr lang="ru-RU" smtClean="0"/>
              <a:pPr/>
              <a:t>30.03.2023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1F20DC-FEFA-4F05-8BB0-9D67DEECB369}" type="datetime1">
              <a:rPr lang="ru-RU" smtClean="0"/>
              <a:pPr/>
              <a:t>30.03.2023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8D0456A-DDFF-4627-9C61-2CA51E33C2D0}" type="datetime1">
              <a:rPr lang="ru-RU" smtClean="0"/>
              <a:pPr/>
              <a:t>30.03.2023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A028FF-9E76-4E5C-B345-B8C88348688B}" type="datetime1">
              <a:rPr lang="ru-RU" smtClean="0"/>
              <a:pPr/>
              <a:t>30.03.2023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34F7C9-3E58-4F5C-8372-5450577A01B9}" type="datetime1">
              <a:rPr lang="ru-RU" smtClean="0"/>
              <a:pPr/>
              <a:t>30.03.2023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30B95E-A908-4B3D-BD82-68B14E899FE8}" type="datetime1">
              <a:rPr lang="ru-RU" smtClean="0"/>
              <a:pPr/>
              <a:t>30.03.2023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27EDA0C-6A2F-49A3-8FBA-55007CDC6F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accent1">
                <a:lumMod val="60000"/>
                <a:lumOff val="40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E80E7F-C0C9-4E43-8B1B-CCAA555C769E}" type="datetime1">
              <a:rPr lang="ru-RU" smtClean="0"/>
              <a:pPr/>
              <a:t>30.03.2023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7EDA0C-6A2F-49A3-8FBA-55007CDC6F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normAutofit/>
          </a:bodyPr>
          <a:lstStyle/>
          <a:p>
            <a:pPr marL="0" indent="0" algn="ctr" eaLnBrk="1" hangingPunct="1">
              <a:lnSpc>
                <a:spcPct val="90000"/>
              </a:lnSpc>
              <a:buFont typeface="Wingdings 2" panose="05020102010507070707" pitchFamily="18" charset="2"/>
              <a:buNone/>
              <a:defRPr/>
            </a:pPr>
            <a:endParaRPr lang="uk-UA" sz="2200" b="1" dirty="0" smtClean="0">
              <a:solidFill>
                <a:srgbClr val="996600"/>
              </a:solidFill>
              <a:effectLst>
                <a:outerShdw blurRad="38100" dist="38100" dir="2700000" algn="tl">
                  <a:srgbClr val="FFFFFF"/>
                </a:outerShdw>
              </a:effectLst>
              <a:latin typeface="Arial" charset="0"/>
            </a:endParaRPr>
          </a:p>
          <a:p>
            <a:pPr algn="ctr">
              <a:defRPr/>
            </a:pPr>
            <a:r>
              <a:rPr lang="uk-UA"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ru-RU" sz="3200" b="1" dirty="0">
                <a:solidFill>
                  <a:srgbClr val="FF0000"/>
                </a:solidFill>
                <a:latin typeface="Times New Roman" panose="02020603050405020304" pitchFamily="18" charset="0"/>
                <a:cs typeface="Times New Roman" panose="02020603050405020304" pitchFamily="18" charset="0"/>
              </a:rPr>
              <a:t>САПР, </a:t>
            </a:r>
            <a:r>
              <a:rPr lang="ru-RU" sz="3200" b="1" dirty="0" err="1">
                <a:solidFill>
                  <a:srgbClr val="FF0000"/>
                </a:solidFill>
                <a:latin typeface="Times New Roman" panose="02020603050405020304" pitchFamily="18" charset="0"/>
                <a:cs typeface="Times New Roman" panose="02020603050405020304" pitchFamily="18" charset="0"/>
              </a:rPr>
              <a:t>їх</a:t>
            </a:r>
            <a:r>
              <a:rPr lang="ru-RU" sz="3200" b="1" dirty="0">
                <a:solidFill>
                  <a:srgbClr val="FF0000"/>
                </a:solidFill>
                <a:latin typeface="Times New Roman" panose="02020603050405020304" pitchFamily="18" charset="0"/>
                <a:cs typeface="Times New Roman" panose="02020603050405020304" pitchFamily="18" charset="0"/>
              </a:rPr>
              <a:t> </a:t>
            </a:r>
            <a:r>
              <a:rPr lang="ru-RU" sz="3200" b="1" dirty="0" err="1">
                <a:solidFill>
                  <a:srgbClr val="FF0000"/>
                </a:solidFill>
                <a:latin typeface="Times New Roman" panose="02020603050405020304" pitchFamily="18" charset="0"/>
                <a:cs typeface="Times New Roman" panose="02020603050405020304" pitchFamily="18" charset="0"/>
              </a:rPr>
              <a:t>класифікація</a:t>
            </a:r>
            <a:r>
              <a:rPr lang="ru-RU" sz="3200" b="1" dirty="0">
                <a:solidFill>
                  <a:srgbClr val="FF0000"/>
                </a:solidFill>
                <a:latin typeface="Times New Roman" panose="02020603050405020304" pitchFamily="18" charset="0"/>
                <a:cs typeface="Times New Roman" panose="02020603050405020304" pitchFamily="18" charset="0"/>
              </a:rPr>
              <a:t> та </a:t>
            </a:r>
            <a:r>
              <a:rPr lang="ru-RU" sz="3200" b="1" dirty="0" smtClean="0">
                <a:solidFill>
                  <a:srgbClr val="FF0000"/>
                </a:solidFill>
                <a:latin typeface="Times New Roman" panose="02020603050405020304" pitchFamily="18" charset="0"/>
                <a:cs typeface="Times New Roman" panose="02020603050405020304" pitchFamily="18" charset="0"/>
              </a:rPr>
              <a:t>структура</a:t>
            </a:r>
            <a:r>
              <a:rPr lang="uk-UA" sz="3200" b="1" dirty="0" smtClean="0">
                <a:solidFill>
                  <a:srgbClr val="FF0000"/>
                </a:solidFill>
                <a:latin typeface="Times New Roman" panose="02020603050405020304" pitchFamily="18" charset="0"/>
                <a:cs typeface="Times New Roman" panose="02020603050405020304" pitchFamily="18" charset="0"/>
              </a:rPr>
              <a:t>.</a:t>
            </a:r>
            <a:endParaRPr lang="uk-UA" sz="3200" b="1" dirty="0" smtClean="0">
              <a:solidFill>
                <a:srgbClr val="FF0000"/>
              </a:solidFill>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r>
              <a:rPr lang="uk-UA"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Доцент кафедри кандидат технічних наук</a:t>
            </a:r>
            <a:r>
              <a:rPr lang="ru-RU"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доцент Дубина О.Ф.</a:t>
            </a:r>
          </a:p>
          <a:p>
            <a:pPr marL="0" indent="0" algn="ctr" eaLnBrk="1" hangingPunct="1">
              <a:lnSpc>
                <a:spcPct val="90000"/>
              </a:lnSpc>
              <a:buFont typeface="Wingdings 2" panose="05020102010507070707" pitchFamily="18" charset="2"/>
              <a:buNone/>
              <a:defRPr/>
            </a:pPr>
            <a:endParaRPr lang="ru-RU" sz="18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smtClean="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2023 </a:t>
            </a: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року</a:t>
            </a:r>
          </a:p>
        </p:txBody>
      </p:sp>
      <p:sp>
        <p:nvSpPr>
          <p:cNvPr id="5" name="Text Box 5"/>
          <p:cNvSpPr>
            <a:spLocks noGrp="1" noChangeArrowheads="1"/>
          </p:cNvSpPr>
          <p:nvPr>
            <p:ph type="ctrTitle" idx="4294967295"/>
          </p:nvPr>
        </p:nvSpPr>
        <p:spPr>
          <a:xfrm>
            <a:off x="1042988" y="188913"/>
            <a:ext cx="7343775" cy="863600"/>
          </a:xfrm>
          <a:noFill/>
        </p:spPr>
        <p:txBody>
          <a:bodyPr>
            <a:normAutofit fontScale="90000"/>
          </a:bodyPr>
          <a:lstStyle/>
          <a:p>
            <a:pPr algn="ctr" defTabSz="762000"/>
            <a:r>
              <a:rPr lang="uk-UA" altLang="uk-UA" sz="2400" b="1" dirty="0" smtClean="0">
                <a:solidFill>
                  <a:srgbClr val="002060"/>
                </a:solidFill>
                <a:latin typeface="Times New Roman" panose="02020603050405020304" pitchFamily="18" charset="0"/>
              </a:rPr>
              <a:t>Державний університет «Житомирська політехніка»</a:t>
            </a:r>
            <a:br>
              <a:rPr lang="uk-UA" altLang="uk-UA" sz="2400" b="1" dirty="0" smtClean="0">
                <a:solidFill>
                  <a:srgbClr val="002060"/>
                </a:solidFill>
                <a:latin typeface="Times New Roman" panose="02020603050405020304" pitchFamily="18" charset="0"/>
              </a:rPr>
            </a:br>
            <a:r>
              <a:rPr lang="uk-UA" altLang="uk-UA" sz="2200" b="1" dirty="0" smtClean="0">
                <a:solidFill>
                  <a:srgbClr val="002060"/>
                </a:solidFill>
                <a:latin typeface="Times New Roman" panose="02020603050405020304" pitchFamily="18" charset="0"/>
              </a:rPr>
              <a:t>Кафедра комп’ютерних технологій у медицині та телекомунікаціях</a:t>
            </a:r>
          </a:p>
        </p:txBody>
      </p:sp>
      <p:sp>
        <p:nvSpPr>
          <p:cNvPr id="6"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852554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10</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301752" y="2538907"/>
            <a:ext cx="8759952" cy="646331"/>
          </a:xfrm>
          <a:prstGeom prst="rect">
            <a:avLst/>
          </a:prstGeom>
        </p:spPr>
        <p:txBody>
          <a:bodyPr wrap="square">
            <a:spAutoFit/>
          </a:bodyPr>
          <a:lstStyle/>
          <a:p>
            <a:pPr algn="ctr"/>
            <a:r>
              <a:rPr lang="ru-RU" sz="3600" dirty="0" err="1" smtClean="0">
                <a:latin typeface="Times New Roman" panose="02020603050405020304" pitchFamily="18" charset="0"/>
                <a:cs typeface="Times New Roman" panose="02020603050405020304" pitchFamily="18" charset="0"/>
              </a:rPr>
              <a:t>Питання</a:t>
            </a:r>
            <a:r>
              <a:rPr lang="ru-RU" sz="3600" dirty="0" smtClean="0">
                <a:latin typeface="Times New Roman" panose="02020603050405020304" pitchFamily="18" charset="0"/>
                <a:cs typeface="Times New Roman" panose="02020603050405020304" pitchFamily="18" charset="0"/>
              </a:rPr>
              <a:t> </a:t>
            </a:r>
            <a:r>
              <a:rPr lang="ru-RU" sz="3600" dirty="0" smtClean="0">
                <a:latin typeface="Times New Roman" panose="02020603050405020304" pitchFamily="18" charset="0"/>
                <a:cs typeface="Times New Roman" panose="02020603050405020304" pitchFamily="18" charset="0"/>
              </a:rPr>
              <a:t>2. </a:t>
            </a:r>
            <a:r>
              <a:rPr lang="uk-UA" sz="3600" b="1" dirty="0">
                <a:latin typeface="Times New Roman" panose="02020603050405020304" pitchFamily="18" charset="0"/>
                <a:cs typeface="Times New Roman" panose="02020603050405020304" pitchFamily="18" charset="0"/>
              </a:rPr>
              <a:t>В</a:t>
            </a:r>
            <a:r>
              <a:rPr lang="uk-UA" sz="3600" b="1" dirty="0" smtClean="0">
                <a:latin typeface="Times New Roman" panose="02020603050405020304" pitchFamily="18" charset="0"/>
                <a:cs typeface="Times New Roman" panose="02020603050405020304" pitchFamily="18" charset="0"/>
              </a:rPr>
              <a:t>иди </a:t>
            </a:r>
            <a:r>
              <a:rPr lang="uk-UA" sz="3600" b="1" dirty="0">
                <a:latin typeface="Times New Roman" panose="02020603050405020304" pitchFamily="18" charset="0"/>
                <a:cs typeface="Times New Roman" panose="02020603050405020304" pitchFamily="18" charset="0"/>
              </a:rPr>
              <a:t>забезпечення САПР</a:t>
            </a:r>
            <a:r>
              <a:rPr lang="uk-UA" sz="3600" b="1" dirty="0" smtClean="0">
                <a:latin typeface="Times New Roman" panose="02020603050405020304" pitchFamily="18" charset="0"/>
                <a:cs typeface="Times New Roman" panose="02020603050405020304" pitchFamily="18" charset="0"/>
              </a:rPr>
              <a:t>.</a:t>
            </a:r>
            <a:r>
              <a:rPr lang="ru-RU" sz="3600" b="1" dirty="0" smtClean="0">
                <a:latin typeface="Times New Roman" panose="02020603050405020304" pitchFamily="18" charset="0"/>
                <a:cs typeface="Times New Roman" panose="02020603050405020304" pitchFamily="18" charset="0"/>
              </a:rPr>
              <a:t> </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19553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11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22830" y="0"/>
            <a:ext cx="9116704" cy="6524863"/>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Виділяють наступні види забезпечення САПР: </a:t>
            </a:r>
          </a:p>
          <a:p>
            <a:pPr algn="just"/>
            <a:endParaRPr lang="uk-UA" sz="2200" dirty="0" smtClean="0">
              <a:solidFill>
                <a:srgbClr val="FF0000"/>
              </a:solidFill>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технічне забезпечення </a:t>
            </a:r>
            <a:r>
              <a:rPr lang="uk-UA" sz="2200" dirty="0" smtClean="0">
                <a:latin typeface="Times New Roman" panose="02020603050405020304" pitchFamily="18" charset="0"/>
                <a:cs typeface="Times New Roman" panose="02020603050405020304" pitchFamily="18" charset="0"/>
              </a:rPr>
              <a:t>(ТЗ) - сукупність пов'язаних і взаємодіючих технічних засобів (ЕОМ, периферійні пристрої, мережеве обладнання, лінії зв'язку, вимірювальні засоби); </a:t>
            </a:r>
          </a:p>
          <a:p>
            <a:pPr algn="just"/>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математичне забезпечення </a:t>
            </a:r>
            <a:r>
              <a:rPr lang="uk-UA" sz="2200" dirty="0" smtClean="0">
                <a:latin typeface="Times New Roman" panose="02020603050405020304" pitchFamily="18" charset="0"/>
                <a:cs typeface="Times New Roman" panose="02020603050405020304" pitchFamily="18" charset="0"/>
              </a:rPr>
              <a:t>(МЗ), що об'єднує математичні методи, моделі та алгоритми, використовувані для вирішення завдань автоматизованого проектування. За призначенням і способам реалізації ділять на дві частини: </a:t>
            </a:r>
          </a:p>
          <a:p>
            <a:pPr algn="just"/>
            <a:r>
              <a:rPr lang="uk-UA" sz="2200" dirty="0" smtClean="0">
                <a:latin typeface="Times New Roman" panose="02020603050405020304" pitchFamily="18" charset="0"/>
                <a:cs typeface="Times New Roman" panose="02020603050405020304" pitchFamily="18" charset="0"/>
              </a:rPr>
              <a:t>o математичні методи і побудовані на них математичні моделі; </a:t>
            </a:r>
          </a:p>
          <a:p>
            <a:pPr algn="just"/>
            <a:r>
              <a:rPr lang="uk-UA" sz="2200" dirty="0" smtClean="0">
                <a:latin typeface="Times New Roman" panose="02020603050405020304" pitchFamily="18" charset="0"/>
                <a:cs typeface="Times New Roman" panose="02020603050405020304" pitchFamily="18" charset="0"/>
              </a:rPr>
              <a:t>o формалізований опис технології автоматизованого проектування; </a:t>
            </a:r>
          </a:p>
          <a:p>
            <a:pPr algn="just"/>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програмне забезпечення </a:t>
            </a:r>
            <a:r>
              <a:rPr lang="uk-UA" sz="2200" dirty="0" smtClean="0">
                <a:latin typeface="Times New Roman" panose="02020603050405020304" pitchFamily="18" charset="0"/>
                <a:cs typeface="Times New Roman" panose="02020603050405020304" pitchFamily="18" charset="0"/>
              </a:rPr>
              <a:t>(ПЗ). Підрозділяється на загальносистемне і прикладне: </a:t>
            </a:r>
          </a:p>
          <a:p>
            <a:pPr algn="just"/>
            <a:r>
              <a:rPr lang="uk-UA" sz="2200" dirty="0" smtClean="0">
                <a:latin typeface="Times New Roman" panose="02020603050405020304" pitchFamily="18" charset="0"/>
                <a:cs typeface="Times New Roman" panose="02020603050405020304" pitchFamily="18" charset="0"/>
              </a:rPr>
              <a:t>o прикладне ПЗ реалізує математичне забезпечення для безпосереднього виконання проектних процедур. Включає пакети прикладних програм, призначені для обслуговування певних етапів проектування або рішення груп однотипних завдань усередині різних етапів (модуль проектування трубопроводів, пакет </a:t>
            </a:r>
            <a:r>
              <a:rPr lang="uk-UA" sz="2200" dirty="0" err="1" smtClean="0">
                <a:latin typeface="Times New Roman" panose="02020603050405020304" pitchFamily="18" charset="0"/>
                <a:cs typeface="Times New Roman" panose="02020603050405020304" pitchFamily="18" charset="0"/>
              </a:rPr>
              <a:t>схемотехнічного</a:t>
            </a:r>
            <a:r>
              <a:rPr lang="uk-UA" sz="2200" dirty="0" smtClean="0">
                <a:latin typeface="Times New Roman" panose="02020603050405020304" pitchFamily="18" charset="0"/>
                <a:cs typeface="Times New Roman" panose="02020603050405020304" pitchFamily="18" charset="0"/>
              </a:rPr>
              <a:t> моделювання, геометричне ядро САПР); </a:t>
            </a:r>
            <a:endParaRPr lang="uk-UA" sz="2200" dirty="0"/>
          </a:p>
        </p:txBody>
      </p:sp>
    </p:spTree>
    <p:extLst>
      <p:ext uri="{BB962C8B-B14F-4D97-AF65-F5344CB8AC3E}">
        <p14:creationId xmlns:p14="http://schemas.microsoft.com/office/powerpoint/2010/main" val="36079695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77421"/>
            <a:ext cx="9144000" cy="5847755"/>
          </a:xfrm>
          <a:prstGeom prst="rect">
            <a:avLst/>
          </a:prstGeom>
        </p:spPr>
        <p:txBody>
          <a:bodyPr wrap="square">
            <a:spAutoFit/>
          </a:bodyPr>
          <a:lstStyle/>
          <a:p>
            <a:pPr algn="just"/>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загальносистемне</a:t>
            </a:r>
            <a:r>
              <a:rPr lang="uk-UA" sz="2200" dirty="0" smtClean="0">
                <a:solidFill>
                  <a:srgbClr val="000000"/>
                </a:solidFill>
                <a:latin typeface="Times New Roman" panose="02020603050405020304" pitchFamily="18" charset="0"/>
                <a:cs typeface="Times New Roman" panose="02020603050405020304" pitchFamily="18" charset="0"/>
              </a:rPr>
              <a:t> ПЗ призначено для управління компонентами технічного забезпечення та забезпечення функціонування прикладних програм. Прикладом компонента загальносистемного ПЗ є операційна система;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інформаційне забезпечення </a:t>
            </a:r>
            <a:r>
              <a:rPr lang="uk-UA" sz="2200" dirty="0" smtClean="0">
                <a:solidFill>
                  <a:srgbClr val="000000"/>
                </a:solidFill>
                <a:latin typeface="Times New Roman" panose="02020603050405020304" pitchFamily="18" charset="0"/>
                <a:cs typeface="Times New Roman" panose="02020603050405020304" pitchFamily="18" charset="0"/>
              </a:rPr>
              <a:t>(ІЗ) - сукупність відомостей, необхідних для виконання проектування. Складається з опису стандартних проектних процедур, типових проектних рішень, комплектуючих виробів і їх моделей, правил і норм проектування. Основна частина ІЗ САПР - бази даних.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лінгвістичне забезпечення </a:t>
            </a:r>
            <a:r>
              <a:rPr lang="uk-UA" sz="2200" dirty="0" smtClean="0">
                <a:solidFill>
                  <a:srgbClr val="000000"/>
                </a:solidFill>
                <a:latin typeface="Times New Roman" panose="02020603050405020304" pitchFamily="18" charset="0"/>
                <a:cs typeface="Times New Roman" panose="02020603050405020304" pitchFamily="18" charset="0"/>
              </a:rPr>
              <a:t>(ЛО) - сукупність мов, що використовуються в САПР для подання інформації про проектованих об'єктах, процесі і засобах проектування, а також для здійснення діалогу "проектувальник - ЕОМ" і обміну даними між технічними засобами САПР. Включає терміни, визначення, правила формалізації природної мови, методи стиснення та розгортання; </a:t>
            </a:r>
          </a:p>
          <a:p>
            <a:pPr algn="just"/>
            <a:r>
              <a:rPr lang="uk-UA" sz="2200" dirty="0" smtClean="0">
                <a:solidFill>
                  <a:srgbClr val="000000"/>
                </a:solidFill>
                <a:latin typeface="Times New Roman" panose="02020603050405020304" pitchFamily="18" charset="0"/>
                <a:cs typeface="Times New Roman" panose="02020603050405020304" pitchFamily="18" charset="0"/>
              </a:rPr>
              <a:t>	в лінгвістичному забезпеченні виділяють клас різного типу мов проектування і моделювання (VHDL, </a:t>
            </a:r>
            <a:r>
              <a:rPr lang="en-US" sz="2200" dirty="0" smtClean="0">
                <a:solidFill>
                  <a:srgbClr val="000000"/>
                </a:solidFill>
                <a:latin typeface="Times New Roman" panose="02020603050405020304" pitchFamily="18" charset="0"/>
                <a:cs typeface="Times New Roman" panose="02020603050405020304" pitchFamily="18" charset="0"/>
              </a:rPr>
              <a:t>VERILOG</a:t>
            </a:r>
            <a:r>
              <a:rPr lang="en-US" sz="2200" dirty="0">
                <a:solidFill>
                  <a:srgbClr val="000000"/>
                </a:solidFill>
                <a:latin typeface="Times New Roman" panose="02020603050405020304" pitchFamily="18" charset="0"/>
                <a:cs typeface="Times New Roman" panose="02020603050405020304" pitchFamily="18" charset="0"/>
              </a:rPr>
              <a:t>, UML, GPSS); </a:t>
            </a:r>
          </a:p>
        </p:txBody>
      </p:sp>
    </p:spTree>
    <p:extLst>
      <p:ext uri="{BB962C8B-B14F-4D97-AF65-F5344CB8AC3E}">
        <p14:creationId xmlns:p14="http://schemas.microsoft.com/office/powerpoint/2010/main" val="33653658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13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27294" y="166568"/>
            <a:ext cx="9144000" cy="6524863"/>
          </a:xfrm>
          <a:prstGeom prst="rect">
            <a:avLst/>
          </a:prstGeom>
        </p:spPr>
        <p:txBody>
          <a:bodyPr wrap="square">
            <a:spAutoFit/>
          </a:bodyPr>
          <a:lstStyle/>
          <a:p>
            <a:pPr algn="just"/>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методичне забезпечення </a:t>
            </a: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err="1" smtClean="0">
                <a:solidFill>
                  <a:srgbClr val="000000"/>
                </a:solidFill>
                <a:latin typeface="Times New Roman" panose="02020603050405020304" pitchFamily="18" charset="0"/>
                <a:cs typeface="Times New Roman" panose="02020603050405020304" pitchFamily="18" charset="0"/>
              </a:rPr>
              <a:t>МетЗ</a:t>
            </a:r>
            <a:r>
              <a:rPr lang="uk-UA" sz="2200" dirty="0" smtClean="0">
                <a:solidFill>
                  <a:srgbClr val="000000"/>
                </a:solidFill>
                <a:latin typeface="Times New Roman" panose="02020603050405020304" pitchFamily="18" charset="0"/>
                <a:cs typeface="Times New Roman" panose="02020603050405020304" pitchFamily="18" charset="0"/>
              </a:rPr>
              <a:t>) - опис технології функціонування САПР, методів вибору і застосування користувачами технологічних прийомів для одержання конкретних результатів. Включає теорію процесів, що відбуваються в проектованих об'єктах, методи аналізу, синтезу систем та їх складових частин, різні методики проектування. Іноді до </a:t>
            </a:r>
            <a:r>
              <a:rPr lang="uk-UA" sz="2200" dirty="0" err="1" smtClean="0">
                <a:solidFill>
                  <a:srgbClr val="000000"/>
                </a:solidFill>
                <a:latin typeface="Times New Roman" panose="02020603050405020304" pitchFamily="18" charset="0"/>
                <a:cs typeface="Times New Roman" panose="02020603050405020304" pitchFamily="18" charset="0"/>
              </a:rPr>
              <a:t>МетЗ</a:t>
            </a:r>
            <a:r>
              <a:rPr lang="uk-UA" sz="2200" dirty="0" smtClean="0">
                <a:solidFill>
                  <a:srgbClr val="000000"/>
                </a:solidFill>
                <a:latin typeface="Times New Roman" panose="02020603050405020304" pitchFamily="18" charset="0"/>
                <a:cs typeface="Times New Roman" panose="02020603050405020304" pitchFamily="18" charset="0"/>
              </a:rPr>
              <a:t> відносять також МЗ і ЛЗ;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організаційне забезпечення </a:t>
            </a:r>
            <a:r>
              <a:rPr lang="uk-UA" sz="2200" dirty="0" smtClean="0">
                <a:solidFill>
                  <a:srgbClr val="000000"/>
                </a:solidFill>
                <a:latin typeface="Times New Roman" panose="02020603050405020304" pitchFamily="18" charset="0"/>
                <a:cs typeface="Times New Roman" panose="02020603050405020304" pitchFamily="18" charset="0"/>
              </a:rPr>
              <a:t>(ОЗ) - сукупність документів, що визначають склад проектної організації, зв'язок між підрозділами, організаційну структуру об'єкту і системи автоматизації, діяльність в умовах функціонування системи, форму представлення результатів проектування. 	В ОЗ входять штатні розклади, посадові інструкції, правила експлуатації, накази , положення і т. п. </a:t>
            </a:r>
          </a:p>
          <a:p>
            <a:pPr algn="just"/>
            <a:r>
              <a:rPr lang="uk-UA" sz="2200" dirty="0" smtClean="0">
                <a:solidFill>
                  <a:srgbClr val="000000"/>
                </a:solidFill>
                <a:latin typeface="Times New Roman" panose="02020603050405020304" pitchFamily="18" charset="0"/>
                <a:cs typeface="Times New Roman" panose="02020603050405020304" pitchFamily="18" charset="0"/>
              </a:rPr>
              <a:t>	В САПР, як системі що проектується, виділяють також </a:t>
            </a:r>
            <a:r>
              <a:rPr lang="uk-UA" sz="2200" b="1" dirty="0" smtClean="0">
                <a:solidFill>
                  <a:srgbClr val="000000"/>
                </a:solidFill>
                <a:latin typeface="Times New Roman" panose="02020603050405020304" pitchFamily="18" charset="0"/>
                <a:cs typeface="Times New Roman" panose="02020603050405020304" pitchFamily="18" charset="0"/>
              </a:rPr>
              <a:t>ергономічне і правове </a:t>
            </a:r>
            <a:r>
              <a:rPr lang="uk-UA" sz="2200" dirty="0" smtClean="0">
                <a:solidFill>
                  <a:srgbClr val="000000"/>
                </a:solidFill>
                <a:latin typeface="Times New Roman" panose="02020603050405020304" pitchFamily="18" charset="0"/>
                <a:cs typeface="Times New Roman" panose="02020603050405020304" pitchFamily="18" charset="0"/>
              </a:rPr>
              <a:t>забезпечення. </a:t>
            </a:r>
          </a:p>
          <a:p>
            <a:pPr algn="just"/>
            <a:r>
              <a:rPr lang="uk-UA" sz="2200" i="1" dirty="0" smtClean="0">
                <a:solidFill>
                  <a:srgbClr val="000000"/>
                </a:solidFill>
                <a:latin typeface="Times New Roman" panose="02020603050405020304" pitchFamily="18" charset="0"/>
                <a:cs typeface="Times New Roman" panose="02020603050405020304" pitchFamily="18" charset="0"/>
              </a:rPr>
              <a:t>	Ергономічне забезпечення </a:t>
            </a:r>
            <a:r>
              <a:rPr lang="uk-UA" sz="2200" dirty="0" smtClean="0">
                <a:solidFill>
                  <a:srgbClr val="000000"/>
                </a:solidFill>
                <a:latin typeface="Times New Roman" panose="02020603050405020304" pitchFamily="18" charset="0"/>
                <a:cs typeface="Times New Roman" panose="02020603050405020304" pitchFamily="18" charset="0"/>
              </a:rPr>
              <a:t>об'єднує взаємопов'язані вимоги, спрямовані на узгодження психологічних, психофізіологічних, антропометричних </a:t>
            </a:r>
            <a:r>
              <a:rPr lang="uk-UA" sz="2200" dirty="0" smtClean="0">
                <a:latin typeface="Times New Roman" panose="02020603050405020304" pitchFamily="18" charset="0"/>
                <a:cs typeface="Times New Roman" panose="02020603050405020304" pitchFamily="18" charset="0"/>
              </a:rPr>
              <a:t>характеристик і можливостей людини з технічними характеристиками засобів автоматизації та параметрами </a:t>
            </a:r>
            <a:r>
              <a:rPr lang="ru-RU" sz="2200" dirty="0" err="1" smtClean="0">
                <a:latin typeface="Times New Roman" panose="02020603050405020304" pitchFamily="18" charset="0"/>
                <a:cs typeface="Times New Roman" panose="02020603050405020304" pitchFamily="18" charset="0"/>
              </a:rPr>
              <a:t>робочого</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середовища</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робочому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місці</a:t>
            </a:r>
            <a:r>
              <a:rPr lang="ru-RU" sz="2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598459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14</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301752" y="2538907"/>
            <a:ext cx="8759952" cy="646331"/>
          </a:xfrm>
          <a:prstGeom prst="rect">
            <a:avLst/>
          </a:prstGeom>
        </p:spPr>
        <p:txBody>
          <a:bodyPr wrap="square">
            <a:spAutoFit/>
          </a:bodyPr>
          <a:lstStyle/>
          <a:p>
            <a:pPr algn="ctr"/>
            <a:r>
              <a:rPr lang="ru-RU" sz="3600" dirty="0" err="1" smtClean="0">
                <a:latin typeface="Times New Roman" panose="02020603050405020304" pitchFamily="18" charset="0"/>
                <a:cs typeface="Times New Roman" panose="02020603050405020304" pitchFamily="18" charset="0"/>
              </a:rPr>
              <a:t>Питання</a:t>
            </a:r>
            <a:r>
              <a:rPr lang="ru-RU" sz="3600" dirty="0" smtClean="0">
                <a:latin typeface="Times New Roman" panose="02020603050405020304" pitchFamily="18" charset="0"/>
                <a:cs typeface="Times New Roman" panose="02020603050405020304" pitchFamily="18" charset="0"/>
              </a:rPr>
              <a:t> </a:t>
            </a:r>
            <a:r>
              <a:rPr lang="ru-RU" sz="3600" dirty="0">
                <a:latin typeface="Times New Roman" panose="02020603050405020304" pitchFamily="18" charset="0"/>
                <a:cs typeface="Times New Roman" panose="02020603050405020304" pitchFamily="18" charset="0"/>
              </a:rPr>
              <a:t>3</a:t>
            </a:r>
            <a:r>
              <a:rPr lang="ru-RU" sz="3600" dirty="0" smtClean="0">
                <a:latin typeface="Times New Roman" panose="02020603050405020304" pitchFamily="18" charset="0"/>
                <a:cs typeface="Times New Roman" panose="02020603050405020304" pitchFamily="18" charset="0"/>
              </a:rPr>
              <a:t>. </a:t>
            </a:r>
            <a:r>
              <a:rPr lang="uk-UA" sz="3600" b="1" dirty="0" smtClean="0">
                <a:latin typeface="Times New Roman" panose="02020603050405020304" pitchFamily="18" charset="0"/>
                <a:cs typeface="Times New Roman" panose="02020603050405020304" pitchFamily="18" charset="0"/>
              </a:rPr>
              <a:t>Класифікація </a:t>
            </a:r>
            <a:r>
              <a:rPr lang="uk-UA" sz="3600" b="1" dirty="0" smtClean="0">
                <a:latin typeface="Times New Roman" panose="02020603050405020304" pitchFamily="18" charset="0"/>
                <a:cs typeface="Times New Roman" panose="02020603050405020304" pitchFamily="18" charset="0"/>
              </a:rPr>
              <a:t>САПР.</a:t>
            </a:r>
            <a:r>
              <a:rPr lang="ru-RU" sz="3600" b="1" dirty="0" smtClean="0">
                <a:latin typeface="Times New Roman" panose="02020603050405020304" pitchFamily="18" charset="0"/>
                <a:cs typeface="Times New Roman" panose="02020603050405020304" pitchFamily="18" charset="0"/>
              </a:rPr>
              <a:t> </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85297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15</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09561"/>
            <a:ext cx="9144000" cy="1446550"/>
          </a:xfrm>
          <a:prstGeom prst="rect">
            <a:avLst/>
          </a:prstGeom>
        </p:spPr>
        <p:txBody>
          <a:bodyPr wrap="square">
            <a:spAutoFit/>
          </a:bodyPr>
          <a:lstStyle/>
          <a:p>
            <a:pPr algn="just"/>
            <a:r>
              <a:rPr lang="uk-UA" sz="2200" i="1" dirty="0" smtClean="0">
                <a:latin typeface="Times New Roman" panose="02020603050405020304" pitchFamily="18" charset="0"/>
                <a:cs typeface="Times New Roman" panose="02020603050405020304" pitchFamily="18" charset="0"/>
              </a:rPr>
              <a:t>- Правове </a:t>
            </a:r>
            <a:r>
              <a:rPr lang="uk-UA" sz="2200" i="1" dirty="0">
                <a:latin typeface="Times New Roman" panose="02020603050405020304" pitchFamily="18" charset="0"/>
                <a:cs typeface="Times New Roman" panose="02020603050405020304" pitchFamily="18" charset="0"/>
              </a:rPr>
              <a:t>забезпечення </a:t>
            </a:r>
            <a:r>
              <a:rPr lang="uk-UA" sz="2200" dirty="0">
                <a:latin typeface="Times New Roman" panose="02020603050405020304" pitchFamily="18" charset="0"/>
                <a:cs typeface="Times New Roman" panose="02020603050405020304" pitchFamily="18" charset="0"/>
              </a:rPr>
              <a:t>складається з правових норм, що регламентують правовідносини при функціонуванні САПР, і юридичний статус результатів її функціонування. </a:t>
            </a:r>
          </a:p>
          <a:p>
            <a:pPr algn="ctr"/>
            <a:r>
              <a:rPr lang="uk-UA" sz="2200" dirty="0" smtClean="0">
                <a:solidFill>
                  <a:srgbClr val="FF0000"/>
                </a:solidFill>
                <a:latin typeface="Times New Roman" panose="02020603050405020304" pitchFamily="18" charset="0"/>
                <a:cs typeface="Times New Roman" panose="02020603050405020304" pitchFamily="18" charset="0"/>
              </a:rPr>
              <a:t>Ознаки класифікації САПР </a:t>
            </a:r>
            <a:endParaRPr lang="uk-UA" sz="2200" dirty="0">
              <a:solidFill>
                <a:srgbClr val="FF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161675" y="6437915"/>
            <a:ext cx="3245697" cy="430887"/>
          </a:xfrm>
          <a:prstGeom prst="rect">
            <a:avLst/>
          </a:prstGeom>
        </p:spPr>
        <p:txBody>
          <a:bodyPr wrap="none">
            <a:spAutoFit/>
          </a:bodyPr>
          <a:lstStyle/>
          <a:p>
            <a:r>
              <a:rPr lang="uk-UA" sz="2200" dirty="0" smtClean="0">
                <a:solidFill>
                  <a:srgbClr val="000000"/>
                </a:solidFill>
                <a:latin typeface="Times New Roman" panose="02020603050405020304" pitchFamily="18" charset="0"/>
              </a:rPr>
              <a:t>Рис. </a:t>
            </a:r>
            <a:r>
              <a:rPr lang="uk-UA" sz="2200" dirty="0">
                <a:solidFill>
                  <a:srgbClr val="000000"/>
                </a:solidFill>
                <a:latin typeface="Times New Roman" panose="02020603050405020304" pitchFamily="18" charset="0"/>
              </a:rPr>
              <a:t>Класифікація САПР </a:t>
            </a:r>
            <a:endParaRPr lang="uk-UA" sz="2200" dirty="0"/>
          </a:p>
        </p:txBody>
      </p:sp>
      <p:grpSp>
        <p:nvGrpSpPr>
          <p:cNvPr id="5" name="Группа 4"/>
          <p:cNvGrpSpPr/>
          <p:nvPr/>
        </p:nvGrpSpPr>
        <p:grpSpPr>
          <a:xfrm>
            <a:off x="382138" y="1605248"/>
            <a:ext cx="8366078" cy="4877440"/>
            <a:chOff x="0" y="0"/>
            <a:chExt cx="7591425" cy="3838575"/>
          </a:xfrm>
        </p:grpSpPr>
        <p:sp>
          <p:nvSpPr>
            <p:cNvPr id="6" name="Надпись 1"/>
            <p:cNvSpPr txBox="1"/>
            <p:nvPr/>
          </p:nvSpPr>
          <p:spPr>
            <a:xfrm>
              <a:off x="0" y="152400"/>
              <a:ext cx="952500" cy="6477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Тип об’єкту проектування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Надпись 2"/>
            <p:cNvSpPr txBox="1"/>
            <p:nvPr/>
          </p:nvSpPr>
          <p:spPr>
            <a:xfrm>
              <a:off x="1171575" y="114300"/>
              <a:ext cx="952500" cy="6953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Складність  об’єкту проектування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8" name="Надпись 3"/>
            <p:cNvSpPr txBox="1"/>
            <p:nvPr/>
          </p:nvSpPr>
          <p:spPr>
            <a:xfrm>
              <a:off x="2219325" y="104775"/>
              <a:ext cx="952500" cy="6762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Рівень автоматизації проектування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Надпись 4"/>
            <p:cNvSpPr txBox="1"/>
            <p:nvPr/>
          </p:nvSpPr>
          <p:spPr>
            <a:xfrm>
              <a:off x="3257550" y="76200"/>
              <a:ext cx="1009650" cy="6858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Комплексність автоматизації проектування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0" name="Надпись 5"/>
            <p:cNvSpPr txBox="1"/>
            <p:nvPr/>
          </p:nvSpPr>
          <p:spPr>
            <a:xfrm>
              <a:off x="4391025" y="57150"/>
              <a:ext cx="962025" cy="7143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Характер випускаємих документів</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Надпись 6"/>
            <p:cNvSpPr txBox="1"/>
            <p:nvPr/>
          </p:nvSpPr>
          <p:spPr>
            <a:xfrm>
              <a:off x="5524500" y="28575"/>
              <a:ext cx="952500" cy="7143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Якість випускаємих документів</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2" name="Надпись 7"/>
            <p:cNvSpPr txBox="1"/>
            <p:nvPr/>
          </p:nvSpPr>
          <p:spPr>
            <a:xfrm>
              <a:off x="6629400" y="0"/>
              <a:ext cx="952500" cy="7429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Кількість рівнів технічного забезпечення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Надпись 8"/>
            <p:cNvSpPr txBox="1"/>
            <p:nvPr/>
          </p:nvSpPr>
          <p:spPr>
            <a:xfrm>
              <a:off x="9525" y="933450"/>
              <a:ext cx="1657350" cy="2381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Вироби машинобудування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Надпись 9"/>
            <p:cNvSpPr txBox="1"/>
            <p:nvPr/>
          </p:nvSpPr>
          <p:spPr>
            <a:xfrm>
              <a:off x="47625" y="2505075"/>
              <a:ext cx="1628775" cy="3905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Технологічні об’єкти в будівництві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Надпись 10"/>
            <p:cNvSpPr txBox="1"/>
            <p:nvPr/>
          </p:nvSpPr>
          <p:spPr>
            <a:xfrm>
              <a:off x="66675" y="3276600"/>
              <a:ext cx="1647825" cy="2190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Організаційні системи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Надпись 11"/>
            <p:cNvSpPr txBox="1"/>
            <p:nvPr/>
          </p:nvSpPr>
          <p:spPr>
            <a:xfrm>
              <a:off x="66675" y="3581400"/>
              <a:ext cx="1685924" cy="2476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Інше</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Надпись 12"/>
            <p:cNvSpPr txBox="1"/>
            <p:nvPr/>
          </p:nvSpPr>
          <p:spPr>
            <a:xfrm>
              <a:off x="57150" y="2971800"/>
              <a:ext cx="1638300" cy="2095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Програмні вироби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Надпись 13"/>
            <p:cNvSpPr txBox="1"/>
            <p:nvPr/>
          </p:nvSpPr>
          <p:spPr>
            <a:xfrm>
              <a:off x="9525" y="1228725"/>
              <a:ext cx="1676400" cy="2762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Вироби приладобудування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Надпись 14"/>
            <p:cNvSpPr txBox="1"/>
            <p:nvPr/>
          </p:nvSpPr>
          <p:spPr>
            <a:xfrm>
              <a:off x="19050" y="1571625"/>
              <a:ext cx="1657350" cy="5429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Технологічні процеси в машино- і приладобудуванні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Надпись 15"/>
            <p:cNvSpPr txBox="1"/>
            <p:nvPr/>
          </p:nvSpPr>
          <p:spPr>
            <a:xfrm>
              <a:off x="38100" y="2181225"/>
              <a:ext cx="1628775" cy="2571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Об’єкти будівництва</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Надпись 16"/>
            <p:cNvSpPr txBox="1"/>
            <p:nvPr/>
          </p:nvSpPr>
          <p:spPr>
            <a:xfrm>
              <a:off x="1876425" y="942975"/>
              <a:ext cx="1657350" cy="2381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Прості об’єкти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Надпись 17"/>
            <p:cNvSpPr txBox="1"/>
            <p:nvPr/>
          </p:nvSpPr>
          <p:spPr>
            <a:xfrm>
              <a:off x="1914525" y="2514600"/>
              <a:ext cx="1628775" cy="3905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Об’єкти дуже вичокоїскладності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Надпись 18"/>
            <p:cNvSpPr txBox="1"/>
            <p:nvPr/>
          </p:nvSpPr>
          <p:spPr>
            <a:xfrm>
              <a:off x="1885950" y="1238250"/>
              <a:ext cx="1657350" cy="50482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Об’єкти середньої складності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Надпись 19"/>
            <p:cNvSpPr txBox="1"/>
            <p:nvPr/>
          </p:nvSpPr>
          <p:spPr>
            <a:xfrm>
              <a:off x="1885950" y="1838325"/>
              <a:ext cx="1657350" cy="2857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Складні об’єкти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Надпись 20"/>
            <p:cNvSpPr txBox="1"/>
            <p:nvPr/>
          </p:nvSpPr>
          <p:spPr>
            <a:xfrm>
              <a:off x="1905000" y="2190750"/>
              <a:ext cx="1628775" cy="2571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Дуже складні об’єкти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Надпись 24"/>
            <p:cNvSpPr txBox="1"/>
            <p:nvPr/>
          </p:nvSpPr>
          <p:spPr>
            <a:xfrm>
              <a:off x="1933575" y="3286125"/>
              <a:ext cx="1647825" cy="2190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Середньоавтоматизовані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Надпись 25"/>
            <p:cNvSpPr txBox="1"/>
            <p:nvPr/>
          </p:nvSpPr>
          <p:spPr>
            <a:xfrm>
              <a:off x="1952625" y="3590925"/>
              <a:ext cx="1629410" cy="2476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Високоавтоматизовані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Надпись 26"/>
            <p:cNvSpPr txBox="1"/>
            <p:nvPr/>
          </p:nvSpPr>
          <p:spPr>
            <a:xfrm>
              <a:off x="1924050" y="2981325"/>
              <a:ext cx="1638300" cy="2571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Низькоавтоматизовані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9" name="Надпись 27"/>
            <p:cNvSpPr txBox="1"/>
            <p:nvPr/>
          </p:nvSpPr>
          <p:spPr>
            <a:xfrm>
              <a:off x="3676650" y="1247775"/>
              <a:ext cx="923925" cy="2286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Багатоетапні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Надпись 28"/>
            <p:cNvSpPr txBox="1"/>
            <p:nvPr/>
          </p:nvSpPr>
          <p:spPr>
            <a:xfrm>
              <a:off x="3705225" y="1562100"/>
              <a:ext cx="904875" cy="2476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Комплексні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Надпись 29"/>
            <p:cNvSpPr txBox="1"/>
            <p:nvPr/>
          </p:nvSpPr>
          <p:spPr>
            <a:xfrm>
              <a:off x="3676650" y="952500"/>
              <a:ext cx="914400" cy="2571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Одноетапні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2" name="Надпись 30"/>
            <p:cNvSpPr txBox="1"/>
            <p:nvPr/>
          </p:nvSpPr>
          <p:spPr>
            <a:xfrm>
              <a:off x="3724275" y="2428875"/>
              <a:ext cx="1628775" cy="2857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На магнітних носіях</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3" name="Надпись 31"/>
            <p:cNvSpPr txBox="1"/>
            <p:nvPr/>
          </p:nvSpPr>
          <p:spPr>
            <a:xfrm>
              <a:off x="3743325" y="3200400"/>
              <a:ext cx="1647825" cy="2190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Комбіновані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4" name="Надпись 32"/>
            <p:cNvSpPr txBox="1"/>
            <p:nvPr/>
          </p:nvSpPr>
          <p:spPr>
            <a:xfrm>
              <a:off x="3733800" y="2819400"/>
              <a:ext cx="1638300" cy="2857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На фотоносії</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Надпись 33"/>
            <p:cNvSpPr txBox="1"/>
            <p:nvPr/>
          </p:nvSpPr>
          <p:spPr>
            <a:xfrm>
              <a:off x="3714750" y="2105025"/>
              <a:ext cx="1628775" cy="2571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На паперовій ленті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Надпись 34"/>
            <p:cNvSpPr txBox="1"/>
            <p:nvPr/>
          </p:nvSpPr>
          <p:spPr>
            <a:xfrm>
              <a:off x="4895850" y="1266825"/>
              <a:ext cx="1628775" cy="2857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Середньої продуктивності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7" name="Надпись 35"/>
            <p:cNvSpPr txBox="1"/>
            <p:nvPr/>
          </p:nvSpPr>
          <p:spPr>
            <a:xfrm>
              <a:off x="4905375" y="1657350"/>
              <a:ext cx="1638300" cy="2857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Високої продуктивності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8" name="Надпись 36"/>
            <p:cNvSpPr txBox="1"/>
            <p:nvPr/>
          </p:nvSpPr>
          <p:spPr>
            <a:xfrm>
              <a:off x="4886325" y="942975"/>
              <a:ext cx="1628775" cy="2571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Малої продуктивності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9" name="Надпись 37"/>
            <p:cNvSpPr txBox="1"/>
            <p:nvPr/>
          </p:nvSpPr>
          <p:spPr>
            <a:xfrm>
              <a:off x="6648450" y="1257300"/>
              <a:ext cx="923925" cy="2286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Двохрівнева</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0" name="Надпись 38"/>
            <p:cNvSpPr txBox="1"/>
            <p:nvPr/>
          </p:nvSpPr>
          <p:spPr>
            <a:xfrm>
              <a:off x="6657975" y="1571625"/>
              <a:ext cx="933450" cy="2476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Трьохрівнева</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1" name="Надпись 39"/>
            <p:cNvSpPr txBox="1"/>
            <p:nvPr/>
          </p:nvSpPr>
          <p:spPr>
            <a:xfrm>
              <a:off x="6648450" y="962025"/>
              <a:ext cx="914400" cy="25717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uk-UA" sz="1000">
                  <a:effectLst/>
                  <a:latin typeface="Times New Roman" panose="02020603050405020304" pitchFamily="18" charset="0"/>
                  <a:ea typeface="Calibri" panose="020F0502020204030204" pitchFamily="34" charset="0"/>
                  <a:cs typeface="Times New Roman" panose="02020603050405020304" pitchFamily="18" charset="0"/>
                </a:rPr>
                <a:t>Однорівнева</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42" name="Прямая со стрелкой 41"/>
            <p:cNvCxnSpPr/>
            <p:nvPr/>
          </p:nvCxnSpPr>
          <p:spPr>
            <a:xfrm>
              <a:off x="447675" y="809625"/>
              <a:ext cx="0" cy="1333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3" name="Прямая со стрелкой 42"/>
            <p:cNvCxnSpPr/>
            <p:nvPr/>
          </p:nvCxnSpPr>
          <p:spPr>
            <a:xfrm>
              <a:off x="2000250" y="819150"/>
              <a:ext cx="0" cy="1333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Прямая со стрелкой 43"/>
            <p:cNvCxnSpPr/>
            <p:nvPr/>
          </p:nvCxnSpPr>
          <p:spPr>
            <a:xfrm>
              <a:off x="4048125" y="781050"/>
              <a:ext cx="0" cy="1333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5" name="Прямая со стрелкой 44"/>
            <p:cNvCxnSpPr/>
            <p:nvPr/>
          </p:nvCxnSpPr>
          <p:spPr>
            <a:xfrm>
              <a:off x="4733925" y="781050"/>
              <a:ext cx="45719" cy="13239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Прямая со стрелкой 45"/>
            <p:cNvCxnSpPr/>
            <p:nvPr/>
          </p:nvCxnSpPr>
          <p:spPr>
            <a:xfrm>
              <a:off x="5905500" y="762000"/>
              <a:ext cx="0" cy="1809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Прямая со стрелкой 46"/>
            <p:cNvCxnSpPr/>
            <p:nvPr/>
          </p:nvCxnSpPr>
          <p:spPr>
            <a:xfrm>
              <a:off x="7105650" y="752475"/>
              <a:ext cx="0" cy="1809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949279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16</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27552"/>
            <a:ext cx="9144000" cy="6186309"/>
          </a:xfrm>
          <a:prstGeom prst="rect">
            <a:avLst/>
          </a:prstGeom>
        </p:spPr>
        <p:txBody>
          <a:bodyPr wrap="square">
            <a:spAutoFit/>
          </a:bodyPr>
          <a:lstStyle/>
          <a:p>
            <a:pPr algn="just"/>
            <a:r>
              <a:rPr lang="ru-RU" sz="2200" dirty="0">
                <a:solidFill>
                  <a:srgbClr val="000000"/>
                </a:solidFill>
                <a:latin typeface="Times New Roman" panose="02020603050405020304" pitchFamily="18" charset="0"/>
                <a:cs typeface="Times New Roman" panose="02020603050405020304" pitchFamily="18" charset="0"/>
              </a:rPr>
              <a:t>• тип / </a:t>
            </a:r>
            <a:r>
              <a:rPr lang="ru-RU" sz="2200" dirty="0" err="1">
                <a:solidFill>
                  <a:srgbClr val="000000"/>
                </a:solidFill>
                <a:latin typeface="Times New Roman" panose="02020603050405020304" pitchFamily="18" charset="0"/>
                <a:cs typeface="Times New Roman" panose="02020603050405020304" pitchFamily="18" charset="0"/>
              </a:rPr>
              <a:t>різновид</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складність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об'єкта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проектування</a:t>
            </a:r>
            <a:r>
              <a:rPr lang="ru-RU" sz="2200" dirty="0">
                <a:solidFill>
                  <a:srgbClr val="000000"/>
                </a:solidFill>
                <a:latin typeface="Times New Roman" panose="02020603050405020304" pitchFamily="18" charset="0"/>
                <a:cs typeface="Times New Roman" panose="02020603050405020304" pitchFamily="18" charset="0"/>
              </a:rPr>
              <a:t> </a:t>
            </a:r>
          </a:p>
          <a:p>
            <a:pPr algn="just"/>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рівень</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комплексність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автоматизації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проектування</a:t>
            </a:r>
            <a:r>
              <a:rPr lang="ru-RU" sz="2200" dirty="0">
                <a:solidFill>
                  <a:srgbClr val="000000"/>
                </a:solidFill>
                <a:latin typeface="Times New Roman" panose="02020603050405020304" pitchFamily="18" charset="0"/>
                <a:cs typeface="Times New Roman" panose="02020603050405020304" pitchFamily="18" charset="0"/>
              </a:rPr>
              <a:t> </a:t>
            </a:r>
          </a:p>
          <a:p>
            <a:pPr algn="just"/>
            <a:r>
              <a:rPr lang="ru-RU" sz="2200" dirty="0">
                <a:solidFill>
                  <a:srgbClr val="000000"/>
                </a:solidFill>
                <a:latin typeface="Times New Roman" panose="02020603050405020304" pitchFamily="18" charset="0"/>
                <a:cs typeface="Times New Roman" panose="02020603050405020304" pitchFamily="18" charset="0"/>
              </a:rPr>
              <a:t>• характер і </a:t>
            </a:r>
            <a:r>
              <a:rPr lang="ru-RU" sz="2200" dirty="0" err="1">
                <a:solidFill>
                  <a:srgbClr val="000000"/>
                </a:solidFill>
                <a:latin typeface="Times New Roman" panose="02020603050405020304" pitchFamily="18" charset="0"/>
                <a:cs typeface="Times New Roman" panose="02020603050405020304" pitchFamily="18" charset="0"/>
              </a:rPr>
              <a:t>кількість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випущених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документів</a:t>
            </a:r>
            <a:r>
              <a:rPr lang="ru-RU" sz="2200" dirty="0">
                <a:solidFill>
                  <a:srgbClr val="000000"/>
                </a:solidFill>
                <a:latin typeface="Times New Roman" panose="02020603050405020304" pitchFamily="18" charset="0"/>
                <a:cs typeface="Times New Roman" panose="02020603050405020304" pitchFamily="18" charset="0"/>
              </a:rPr>
              <a:t> </a:t>
            </a:r>
          </a:p>
          <a:p>
            <a:pPr algn="just"/>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кількість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рівнів</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структурі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технічного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забезпечення</a:t>
            </a:r>
            <a:r>
              <a:rPr lang="ru-RU" sz="2200" dirty="0">
                <a:solidFill>
                  <a:srgbClr val="000000"/>
                </a:solidFill>
                <a:latin typeface="Times New Roman" panose="02020603050405020304" pitchFamily="18" charset="0"/>
                <a:cs typeface="Times New Roman" panose="02020603050405020304" pitchFamily="18" charset="0"/>
              </a:rPr>
              <a:t> </a:t>
            </a:r>
          </a:p>
          <a:p>
            <a:pPr algn="ctr"/>
            <a:r>
              <a:rPr lang="uk-UA" sz="2200" b="1" i="1" dirty="0">
                <a:solidFill>
                  <a:srgbClr val="FF0000"/>
                </a:solidFill>
                <a:latin typeface="Times New Roman" panose="02020603050405020304" pitchFamily="18" charset="0"/>
                <a:cs typeface="Times New Roman" panose="02020603050405020304" pitchFamily="18" charset="0"/>
              </a:rPr>
              <a:t>Альтернативна класифікація САПР </a:t>
            </a:r>
            <a:endParaRPr lang="uk-UA" sz="2200" dirty="0">
              <a:solidFill>
                <a:srgbClr val="FF0000"/>
              </a:solidFill>
              <a:latin typeface="Times New Roman" panose="02020603050405020304" pitchFamily="18" charset="0"/>
              <a:cs typeface="Times New Roman" panose="02020603050405020304" pitchFamily="18" charset="0"/>
            </a:endParaRPr>
          </a:p>
          <a:p>
            <a:pPr algn="just"/>
            <a:r>
              <a:rPr lang="uk-UA" sz="2200" dirty="0" smtClean="0">
                <a:solidFill>
                  <a:srgbClr val="000000"/>
                </a:solidFill>
                <a:latin typeface="Times New Roman" panose="02020603050405020304" pitchFamily="18" charset="0"/>
                <a:cs typeface="Times New Roman" panose="02020603050405020304" pitchFamily="18" charset="0"/>
              </a:rPr>
              <a:t>	В </a:t>
            </a:r>
            <a:r>
              <a:rPr lang="uk-UA" sz="2200" dirty="0">
                <a:solidFill>
                  <a:srgbClr val="000000"/>
                </a:solidFill>
                <a:latin typeface="Times New Roman" panose="02020603050405020304" pitchFamily="18" charset="0"/>
                <a:cs typeface="Times New Roman" panose="02020603050405020304" pitchFamily="18" charset="0"/>
              </a:rPr>
              <a:t>області класифікації САПР використовується ряд усталених англомовних термінів, що застосовуються для класифікації програмних додатків і засобів автоматизації САПР за галузевою та цільовим призначенням. </a:t>
            </a:r>
          </a:p>
          <a:p>
            <a:pPr algn="just"/>
            <a:r>
              <a:rPr lang="uk-UA" sz="2200" i="1" dirty="0" smtClean="0">
                <a:solidFill>
                  <a:srgbClr val="000000"/>
                </a:solidFill>
                <a:latin typeface="Times New Roman" panose="02020603050405020304" pitchFamily="18" charset="0"/>
                <a:cs typeface="Times New Roman" panose="02020603050405020304" pitchFamily="18" charset="0"/>
              </a:rPr>
              <a:t>	За </a:t>
            </a:r>
            <a:r>
              <a:rPr lang="uk-UA" sz="2200" i="1" dirty="0">
                <a:solidFill>
                  <a:srgbClr val="000000"/>
                </a:solidFill>
                <a:latin typeface="Times New Roman" panose="02020603050405020304" pitchFamily="18" charset="0"/>
                <a:cs typeface="Times New Roman" panose="02020603050405020304" pitchFamily="18" charset="0"/>
              </a:rPr>
              <a:t>галузевим призначенням </a:t>
            </a:r>
            <a:endParaRPr lang="uk-UA" sz="2200" dirty="0">
              <a:solidFill>
                <a:srgbClr val="000000"/>
              </a:solidFill>
              <a:latin typeface="Times New Roman" panose="02020603050405020304" pitchFamily="18" charset="0"/>
              <a:cs typeface="Times New Roman" panose="02020603050405020304" pitchFamily="18" charset="0"/>
            </a:endParaRPr>
          </a:p>
          <a:p>
            <a:pPr algn="just"/>
            <a:r>
              <a:rPr lang="en-US" sz="2200" dirty="0">
                <a:solidFill>
                  <a:srgbClr val="000000"/>
                </a:solidFill>
                <a:latin typeface="Times New Roman" panose="02020603050405020304" pitchFamily="18" charset="0"/>
                <a:cs typeface="Times New Roman" panose="02020603050405020304" pitchFamily="18" charset="0"/>
              </a:rPr>
              <a:t>• MCAD (</a:t>
            </a:r>
            <a:r>
              <a:rPr lang="uk-UA" sz="2200" dirty="0" err="1">
                <a:solidFill>
                  <a:srgbClr val="000000"/>
                </a:solidFill>
                <a:latin typeface="Times New Roman" panose="02020603050405020304" pitchFamily="18" charset="0"/>
                <a:cs typeface="Times New Roman" panose="02020603050405020304" pitchFamily="18" charset="0"/>
              </a:rPr>
              <a:t>англ</a:t>
            </a:r>
            <a:r>
              <a:rPr lang="uk-UA" sz="2200" dirty="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mechanical computer-aided design) — </a:t>
            </a:r>
            <a:r>
              <a:rPr lang="uk-UA" sz="2200" dirty="0">
                <a:solidFill>
                  <a:srgbClr val="000000"/>
                </a:solidFill>
                <a:latin typeface="Times New Roman" panose="02020603050405020304" pitchFamily="18" charset="0"/>
                <a:cs typeface="Times New Roman" panose="02020603050405020304" pitchFamily="18" charset="0"/>
              </a:rPr>
              <a:t>автоматизоване проектування механічних пристроїв. Це машинобудівні САПР, застосовуються в автомобілебудуванні, суднобудуванні, авіакосмічній промисловості, </a:t>
            </a:r>
            <a:r>
              <a:rPr lang="uk-UA" sz="2200" dirty="0" smtClean="0">
                <a:latin typeface="Times New Roman" panose="02020603050405020304" pitchFamily="18" charset="0"/>
                <a:cs typeface="Times New Roman" panose="02020603050405020304" pitchFamily="18" charset="0"/>
              </a:rPr>
              <a:t>виробництві </a:t>
            </a:r>
            <a:r>
              <a:rPr lang="uk-UA" sz="2200" dirty="0">
                <a:latin typeface="Times New Roman" panose="02020603050405020304" pitchFamily="18" charset="0"/>
                <a:cs typeface="Times New Roman" panose="02020603050405020304" pitchFamily="18" charset="0"/>
              </a:rPr>
              <a:t>товарів народного споживання, включають в себе розробку деталей і зборок (механізмів) з використанням параметричного проектування на основі конструктивних елементів, технологій поверхневого та об'ємного моделювання (</a:t>
            </a:r>
            <a:r>
              <a:rPr lang="en-US" sz="2200" dirty="0">
                <a:latin typeface="Times New Roman" panose="02020603050405020304" pitchFamily="18" charset="0"/>
                <a:cs typeface="Times New Roman" panose="02020603050405020304" pitchFamily="18" charset="0"/>
              </a:rPr>
              <a:t>SolidWorks, Autodesk Inventor, </a:t>
            </a:r>
            <a:r>
              <a:rPr lang="uk-UA" sz="2200" dirty="0">
                <a:latin typeface="Times New Roman" panose="02020603050405020304" pitchFamily="18" charset="0"/>
                <a:cs typeface="Times New Roman" panose="02020603050405020304" pitchFamily="18" charset="0"/>
              </a:rPr>
              <a:t>КОМПАС, </a:t>
            </a:r>
            <a:r>
              <a:rPr lang="en-US" sz="2200" dirty="0">
                <a:latin typeface="Times New Roman" panose="02020603050405020304" pitchFamily="18" charset="0"/>
                <a:cs typeface="Times New Roman" panose="02020603050405020304" pitchFamily="18" charset="0"/>
              </a:rPr>
              <a:t>CATIA);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74797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17</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3652"/>
            <a:ext cx="9144000" cy="6524863"/>
          </a:xfrm>
          <a:prstGeom prst="rect">
            <a:avLst/>
          </a:prstGeom>
        </p:spPr>
        <p:txBody>
          <a:bodyPr wrap="square">
            <a:spAutoFit/>
          </a:bodyPr>
          <a:lstStyle/>
          <a:p>
            <a:pPr algn="just"/>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EDA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electronic design automation) </a:t>
            </a:r>
            <a:r>
              <a:rPr lang="uk-UA" sz="2200" dirty="0">
                <a:latin typeface="Times New Roman" panose="02020603050405020304" pitchFamily="18" charset="0"/>
                <a:cs typeface="Times New Roman" panose="02020603050405020304" pitchFamily="18" charset="0"/>
              </a:rPr>
              <a:t>або </a:t>
            </a:r>
            <a:r>
              <a:rPr lang="en-US" sz="2200" dirty="0">
                <a:latin typeface="Times New Roman" panose="02020603050405020304" pitchFamily="18" charset="0"/>
                <a:cs typeface="Times New Roman" panose="02020603050405020304" pitchFamily="18" charset="0"/>
              </a:rPr>
              <a:t>ECAD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electronic computer-aided design) — </a:t>
            </a:r>
            <a:r>
              <a:rPr lang="uk-UA" sz="2200" dirty="0">
                <a:latin typeface="Times New Roman" panose="02020603050405020304" pitchFamily="18" charset="0"/>
                <a:cs typeface="Times New Roman" panose="02020603050405020304" pitchFamily="18" charset="0"/>
              </a:rPr>
              <a:t>САПР електронних пристроїв, радіоелектронних засобів, інтегральних схем, друкованих плат і </a:t>
            </a:r>
            <a:r>
              <a:rPr lang="uk-UA" sz="2200" dirty="0" err="1">
                <a:latin typeface="Times New Roman" panose="02020603050405020304" pitchFamily="18" charset="0"/>
                <a:cs typeface="Times New Roman" panose="02020603050405020304" pitchFamily="18" charset="0"/>
              </a:rPr>
              <a:t>т.д</a:t>
            </a:r>
            <a:r>
              <a:rPr lang="uk-UA" sz="2200" dirty="0">
                <a:latin typeface="Times New Roman" panose="02020603050405020304" pitchFamily="18" charset="0"/>
                <a:cs typeface="Times New Roman" panose="02020603050405020304" pitchFamily="18" charset="0"/>
              </a:rPr>
              <a:t>. , (</a:t>
            </a:r>
            <a:r>
              <a:rPr lang="en-US" sz="2200" dirty="0" err="1">
                <a:latin typeface="Times New Roman" panose="02020603050405020304" pitchFamily="18" charset="0"/>
                <a:cs typeface="Times New Roman" panose="02020603050405020304" pitchFamily="18" charset="0"/>
              </a:rPr>
              <a:t>Altium</a:t>
            </a:r>
            <a:r>
              <a:rPr lang="en-US" sz="2200" dirty="0">
                <a:latin typeface="Times New Roman" panose="02020603050405020304" pitchFamily="18" charset="0"/>
                <a:cs typeface="Times New Roman" panose="02020603050405020304" pitchFamily="18" charset="0"/>
              </a:rPr>
              <a:t> Designer, </a:t>
            </a:r>
            <a:r>
              <a:rPr lang="en-US" sz="2200" dirty="0" err="1">
                <a:latin typeface="Times New Roman" panose="02020603050405020304" pitchFamily="18" charset="0"/>
                <a:cs typeface="Times New Roman" panose="02020603050405020304" pitchFamily="18" charset="0"/>
              </a:rPr>
              <a:t>OrCAD</a:t>
            </a:r>
            <a:r>
              <a:rPr lang="en-US"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AEC CAD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architecture, engineering and construction computer-aided design) </a:t>
            </a:r>
            <a:r>
              <a:rPr lang="uk-UA" sz="2200" dirty="0">
                <a:latin typeface="Times New Roman" panose="02020603050405020304" pitchFamily="18" charset="0"/>
                <a:cs typeface="Times New Roman" panose="02020603050405020304" pitchFamily="18" charset="0"/>
              </a:rPr>
              <a:t>або </a:t>
            </a:r>
            <a:r>
              <a:rPr lang="en-US" sz="2200" dirty="0">
                <a:latin typeface="Times New Roman" panose="02020603050405020304" pitchFamily="18" charset="0"/>
                <a:cs typeface="Times New Roman" panose="02020603050405020304" pitchFamily="18" charset="0"/>
              </a:rPr>
              <a:t>CAAD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architectural design) — </a:t>
            </a:r>
            <a:r>
              <a:rPr lang="uk-UA" sz="2200" dirty="0">
                <a:latin typeface="Times New Roman" panose="02020603050405020304" pitchFamily="18" charset="0"/>
                <a:cs typeface="Times New Roman" panose="02020603050405020304" pitchFamily="18" charset="0"/>
              </a:rPr>
              <a:t>САПР в галузі архітектури та будівництва. Використовуються для проектування будівель, промислових об'єктів, доріг, мостів та ін. (</a:t>
            </a:r>
            <a:r>
              <a:rPr lang="en-US" sz="2200" dirty="0">
                <a:latin typeface="Times New Roman" panose="02020603050405020304" pitchFamily="18" charset="0"/>
                <a:cs typeface="Times New Roman" panose="02020603050405020304" pitchFamily="18" charset="0"/>
              </a:rPr>
              <a:t>Autodesk Architectural Desktop, AutoCAD Revit Architecture Suite, Piranesi, </a:t>
            </a:r>
            <a:r>
              <a:rPr lang="en-US" sz="2200" dirty="0" err="1">
                <a:latin typeface="Times New Roman" panose="02020603050405020304" pitchFamily="18" charset="0"/>
                <a:cs typeface="Times New Roman" panose="02020603050405020304" pitchFamily="18" charset="0"/>
              </a:rPr>
              <a:t>ArchiCAD</a:t>
            </a:r>
            <a:r>
              <a:rPr lang="en-US" sz="2200" dirty="0">
                <a:latin typeface="Times New Roman" panose="02020603050405020304" pitchFamily="18" charset="0"/>
                <a:cs typeface="Times New Roman" panose="02020603050405020304" pitchFamily="18" charset="0"/>
              </a:rPr>
              <a:t>). </a:t>
            </a:r>
          </a:p>
          <a:p>
            <a:pPr algn="ctr"/>
            <a:r>
              <a:rPr lang="uk-UA" sz="2200" i="1" dirty="0">
                <a:solidFill>
                  <a:srgbClr val="FF0000"/>
                </a:solidFill>
                <a:latin typeface="Times New Roman" panose="02020603050405020304" pitchFamily="18" charset="0"/>
                <a:cs typeface="Times New Roman" panose="02020603050405020304" pitchFamily="18" charset="0"/>
              </a:rPr>
              <a:t>За цільовим призначенням </a:t>
            </a:r>
            <a:endParaRPr lang="uk-UA" sz="2200" dirty="0">
              <a:solidFill>
                <a:srgbClr val="FF0000"/>
              </a:solidFill>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За </a:t>
            </a:r>
            <a:r>
              <a:rPr lang="uk-UA" sz="2200" dirty="0">
                <a:latin typeface="Times New Roman" panose="02020603050405020304" pitchFamily="18" charset="0"/>
                <a:cs typeface="Times New Roman" panose="02020603050405020304" pitchFamily="18" charset="0"/>
              </a:rPr>
              <a:t>цільовим призначенням розрізняють САПР або підсистеми САПР, які забезпечують різні аспекти проектування. </a:t>
            </a:r>
          </a:p>
          <a:p>
            <a:pPr algn="just"/>
            <a:r>
              <a:rPr lang="en-US" sz="2200" dirty="0">
                <a:latin typeface="Times New Roman" panose="02020603050405020304" pitchFamily="18" charset="0"/>
                <a:cs typeface="Times New Roman" panose="02020603050405020304" pitchFamily="18" charset="0"/>
              </a:rPr>
              <a:t>• CAD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design/drafting) — </a:t>
            </a:r>
            <a:r>
              <a:rPr lang="uk-UA" sz="2200" dirty="0">
                <a:latin typeface="Times New Roman" panose="02020603050405020304" pitchFamily="18" charset="0"/>
                <a:cs typeface="Times New Roman" panose="02020603050405020304" pitchFamily="18" charset="0"/>
              </a:rPr>
              <a:t>засоби автоматизованого проектування, у контексті зазначеної класифікації термін позначає засоби САПР, призначені для автоматизації двовимірного та / або тривимірного геометричного проектування, створення конструкторської та / або технологічної документації, і САПР загального призначення. </a:t>
            </a:r>
          </a:p>
          <a:p>
            <a:pPr algn="just"/>
            <a:r>
              <a:rPr lang="en-US" sz="2200" dirty="0">
                <a:latin typeface="Times New Roman" panose="02020603050405020304" pitchFamily="18" charset="0"/>
                <a:cs typeface="Times New Roman" panose="02020603050405020304" pitchFamily="18" charset="0"/>
              </a:rPr>
              <a:t>o CADD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design and drafting) — </a:t>
            </a:r>
            <a:r>
              <a:rPr lang="uk-UA" sz="2200" dirty="0">
                <a:latin typeface="Times New Roman" panose="02020603050405020304" pitchFamily="18" charset="0"/>
                <a:cs typeface="Times New Roman" panose="02020603050405020304" pitchFamily="18" charset="0"/>
              </a:rPr>
              <a:t>проектування і створення креслень. </a:t>
            </a:r>
          </a:p>
        </p:txBody>
      </p:sp>
    </p:spTree>
    <p:extLst>
      <p:ext uri="{BB962C8B-B14F-4D97-AF65-F5344CB8AC3E}">
        <p14:creationId xmlns:p14="http://schemas.microsoft.com/office/powerpoint/2010/main" val="28751258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18</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22836"/>
            <a:ext cx="9144000" cy="618630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CAGD </a:t>
            </a:r>
            <a:r>
              <a:rPr lang="en-US" sz="2200" dirty="0">
                <a:latin typeface="Times New Roman" panose="02020603050405020304" pitchFamily="18" charset="0"/>
                <a:cs typeface="Times New Roman" panose="02020603050405020304" pitchFamily="18" charset="0"/>
              </a:rPr>
              <a:t>(</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geometric design) — </a:t>
            </a:r>
            <a:r>
              <a:rPr lang="uk-UA" sz="2200" dirty="0">
                <a:latin typeface="Times New Roman" panose="02020603050405020304" pitchFamily="18" charset="0"/>
                <a:cs typeface="Times New Roman" panose="02020603050405020304" pitchFamily="18" charset="0"/>
              </a:rPr>
              <a:t>геометричне моделювання. </a:t>
            </a:r>
          </a:p>
          <a:p>
            <a:pPr algn="just"/>
            <a:r>
              <a:rPr lang="en-US" sz="2200" dirty="0">
                <a:latin typeface="Times New Roman" panose="02020603050405020304" pitchFamily="18" charset="0"/>
                <a:cs typeface="Times New Roman" panose="02020603050405020304" pitchFamily="18" charset="0"/>
              </a:rPr>
              <a:t>• CAE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engineering) — </a:t>
            </a:r>
            <a:r>
              <a:rPr lang="uk-UA" sz="2200" dirty="0">
                <a:latin typeface="Times New Roman" panose="02020603050405020304" pitchFamily="18" charset="0"/>
                <a:cs typeface="Times New Roman" panose="02020603050405020304" pitchFamily="18" charset="0"/>
              </a:rPr>
              <a:t>засоби автоматизації інженерних розрахунків, аналізу та симуляції фізичних процесів, здійснюють динамічне моделювання, перевірку та оптимізацію виробів. </a:t>
            </a:r>
          </a:p>
          <a:p>
            <a:pPr algn="just"/>
            <a:r>
              <a:rPr lang="uk-UA" sz="2200" dirty="0" smtClean="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CAA </a:t>
            </a:r>
            <a:r>
              <a:rPr lang="en-US" sz="2200" dirty="0">
                <a:latin typeface="Times New Roman" panose="02020603050405020304" pitchFamily="18" charset="0"/>
                <a:cs typeface="Times New Roman" panose="02020603050405020304" pitchFamily="18" charset="0"/>
              </a:rPr>
              <a:t>(</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analysis) — </a:t>
            </a:r>
            <a:r>
              <a:rPr lang="uk-UA" sz="2200" dirty="0">
                <a:latin typeface="Times New Roman" panose="02020603050405020304" pitchFamily="18" charset="0"/>
                <a:cs typeface="Times New Roman" panose="02020603050405020304" pitchFamily="18" charset="0"/>
              </a:rPr>
              <a:t>підклас засобів </a:t>
            </a:r>
            <a:r>
              <a:rPr lang="en-US" sz="2200" dirty="0">
                <a:latin typeface="Times New Roman" panose="02020603050405020304" pitchFamily="18" charset="0"/>
                <a:cs typeface="Times New Roman" panose="02020603050405020304" pitchFamily="18" charset="0"/>
              </a:rPr>
              <a:t>CAE, </a:t>
            </a:r>
            <a:r>
              <a:rPr lang="uk-UA" sz="2200" dirty="0">
                <a:latin typeface="Times New Roman" panose="02020603050405020304" pitchFamily="18" charset="0"/>
                <a:cs typeface="Times New Roman" panose="02020603050405020304" pitchFamily="18" charset="0"/>
              </a:rPr>
              <a:t>використовуваних для комп'ютерного аналізу. </a:t>
            </a:r>
          </a:p>
          <a:p>
            <a:pPr algn="just"/>
            <a:r>
              <a:rPr lang="en-US" sz="2200" dirty="0">
                <a:latin typeface="Times New Roman" panose="02020603050405020304" pitchFamily="18" charset="0"/>
                <a:cs typeface="Times New Roman" panose="02020603050405020304" pitchFamily="18" charset="0"/>
              </a:rPr>
              <a:t>• CAM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manufacturing) — </a:t>
            </a:r>
            <a:r>
              <a:rPr lang="uk-UA" sz="2200" dirty="0">
                <a:latin typeface="Times New Roman" panose="02020603050405020304" pitchFamily="18" charset="0"/>
                <a:cs typeface="Times New Roman" panose="02020603050405020304" pitchFamily="18" charset="0"/>
              </a:rPr>
              <a:t>засоби технологічної підготовки виробництва виробів, забезпечують автоматизацію програмування і управління обладнання з ЧПУ або ГАПС (Гнучких автоматизованих виробничих систем).. </a:t>
            </a:r>
          </a:p>
          <a:p>
            <a:pPr algn="just"/>
            <a:r>
              <a:rPr lang="en-US" sz="2200" dirty="0">
                <a:latin typeface="Times New Roman" panose="02020603050405020304" pitchFamily="18" charset="0"/>
                <a:cs typeface="Times New Roman" panose="02020603050405020304" pitchFamily="18" charset="0"/>
              </a:rPr>
              <a:t>• CAPP (</a:t>
            </a:r>
            <a:r>
              <a:rPr lang="uk-UA" sz="2200" dirty="0" err="1">
                <a:latin typeface="Times New Roman" panose="02020603050405020304" pitchFamily="18" charset="0"/>
                <a:cs typeface="Times New Roman" panose="02020603050405020304" pitchFamily="18" charset="0"/>
              </a:rPr>
              <a:t>англ</a:t>
            </a:r>
            <a:r>
              <a:rPr lang="uk-UA"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computer-aided process planning) — </a:t>
            </a:r>
            <a:r>
              <a:rPr lang="uk-UA" sz="2200" dirty="0">
                <a:latin typeface="Times New Roman" panose="02020603050405020304" pitchFamily="18" charset="0"/>
                <a:cs typeface="Times New Roman" panose="02020603050405020304" pitchFamily="18" charset="0"/>
              </a:rPr>
              <a:t>засоби автоматизації планування технологічних процесів, які застосовуються на стику систем </a:t>
            </a:r>
            <a:r>
              <a:rPr lang="en-US" sz="2200" dirty="0">
                <a:latin typeface="Times New Roman" panose="02020603050405020304" pitchFamily="18" charset="0"/>
                <a:cs typeface="Times New Roman" panose="02020603050405020304" pitchFamily="18" charset="0"/>
              </a:rPr>
              <a:t>CAD </a:t>
            </a:r>
            <a:r>
              <a:rPr lang="uk-UA" sz="2200" dirty="0">
                <a:latin typeface="Times New Roman" panose="02020603050405020304" pitchFamily="18" charset="0"/>
                <a:cs typeface="Times New Roman" panose="02020603050405020304" pitchFamily="18" charset="0"/>
              </a:rPr>
              <a:t>і </a:t>
            </a:r>
            <a:r>
              <a:rPr lang="en-US" sz="2200" dirty="0">
                <a:latin typeface="Times New Roman" panose="02020603050405020304" pitchFamily="18" charset="0"/>
                <a:cs typeface="Times New Roman" panose="02020603050405020304" pitchFamily="18" charset="0"/>
              </a:rPr>
              <a:t>CAM. </a:t>
            </a:r>
          </a:p>
          <a:p>
            <a:pPr algn="just"/>
            <a:r>
              <a:rPr lang="uk-UA" sz="2200" dirty="0" smtClean="0">
                <a:latin typeface="Times New Roman" panose="02020603050405020304" pitchFamily="18" charset="0"/>
                <a:cs typeface="Times New Roman" panose="02020603050405020304" pitchFamily="18" charset="0"/>
              </a:rPr>
              <a:t>	Багато </a:t>
            </a:r>
            <a:r>
              <a:rPr lang="uk-UA" sz="2200" dirty="0">
                <a:latin typeface="Times New Roman" panose="02020603050405020304" pitchFamily="18" charset="0"/>
                <a:cs typeface="Times New Roman" panose="02020603050405020304" pitchFamily="18" charset="0"/>
              </a:rPr>
              <a:t>систем автоматизованого проектування поєднують в собі рішення завдань, що відносяться до різних аспектів проектування </a:t>
            </a:r>
            <a:r>
              <a:rPr lang="en-US" sz="2200" dirty="0">
                <a:latin typeface="Times New Roman" panose="02020603050405020304" pitchFamily="18" charset="0"/>
                <a:cs typeface="Times New Roman" panose="02020603050405020304" pitchFamily="18" charset="0"/>
              </a:rPr>
              <a:t>CAD / CAM, CAD / CAE, CAD / CAE / CAM. </a:t>
            </a:r>
            <a:r>
              <a:rPr lang="uk-UA" sz="2200" dirty="0">
                <a:latin typeface="Times New Roman" panose="02020603050405020304" pitchFamily="18" charset="0"/>
                <a:cs typeface="Times New Roman" panose="02020603050405020304" pitchFamily="18" charset="0"/>
              </a:rPr>
              <a:t>Такі системи називають комплексними, або </a:t>
            </a:r>
            <a:r>
              <a:rPr lang="uk-UA" sz="2200" dirty="0" smtClean="0">
                <a:latin typeface="Times New Roman" panose="02020603050405020304" pitchFamily="18" charset="0"/>
                <a:cs typeface="Times New Roman" panose="02020603050405020304" pitchFamily="18" charset="0"/>
              </a:rPr>
              <a:t>інтегрованими.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77468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19</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863417"/>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	За </a:t>
            </a:r>
            <a:r>
              <a:rPr lang="ru-RU" sz="2200" dirty="0" err="1">
                <a:latin typeface="Times New Roman" panose="02020603050405020304" pitchFamily="18" charset="0"/>
                <a:cs typeface="Times New Roman" panose="02020603050405020304" pitchFamily="18" charset="0"/>
              </a:rPr>
              <a:t>допомогою</a:t>
            </a:r>
            <a:r>
              <a:rPr lang="ru-RU" sz="2200" dirty="0">
                <a:latin typeface="Times New Roman" panose="02020603050405020304" pitchFamily="18" charset="0"/>
                <a:cs typeface="Times New Roman" panose="02020603050405020304" pitchFamily="18" charset="0"/>
              </a:rPr>
              <a:t> CAD-</a:t>
            </a:r>
            <a:r>
              <a:rPr lang="ru-RU" sz="2200" dirty="0" err="1">
                <a:latin typeface="Times New Roman" panose="02020603050405020304" pitchFamily="18" charset="0"/>
                <a:cs typeface="Times New Roman" panose="02020603050405020304" pitchFamily="18" charset="0"/>
              </a:rPr>
              <a:t>засобів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створюється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геометрична</a:t>
            </a:r>
            <a:r>
              <a:rPr lang="ru-RU" sz="2200" dirty="0">
                <a:latin typeface="Times New Roman" panose="02020603050405020304" pitchFamily="18" charset="0"/>
                <a:cs typeface="Times New Roman" panose="02020603050405020304" pitchFamily="18" charset="0"/>
              </a:rPr>
              <a:t> модель </a:t>
            </a:r>
            <a:r>
              <a:rPr lang="ru-RU" sz="2200" dirty="0" err="1">
                <a:latin typeface="Times New Roman" panose="02020603050405020304" pitchFamily="18" charset="0"/>
                <a:cs typeface="Times New Roman" panose="02020603050405020304" pitchFamily="18" charset="0"/>
              </a:rPr>
              <a:t>виробу</a:t>
            </a:r>
            <a:r>
              <a:rPr lang="ru-RU" sz="2200" dirty="0">
                <a:latin typeface="Times New Roman" panose="02020603050405020304" pitchFamily="18" charset="0"/>
                <a:cs typeface="Times New Roman" panose="02020603050405020304" pitchFamily="18" charset="0"/>
              </a:rPr>
              <a:t>, яка </a:t>
            </a:r>
            <a:r>
              <a:rPr lang="ru-RU" sz="2200" dirty="0" err="1">
                <a:latin typeface="Times New Roman" panose="02020603050405020304" pitchFamily="18" charset="0"/>
                <a:cs typeface="Times New Roman" panose="02020603050405020304" pitchFamily="18" charset="0"/>
              </a:rPr>
              <a:t>використовується</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якості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вхідних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даних</a:t>
            </a:r>
            <a:r>
              <a:rPr lang="ru-RU" sz="2200" dirty="0">
                <a:latin typeface="Times New Roman" panose="02020603050405020304" pitchFamily="18" charset="0"/>
                <a:cs typeface="Times New Roman" panose="02020603050405020304" pitchFamily="18" charset="0"/>
              </a:rPr>
              <a:t> в системах CAM і на </a:t>
            </a:r>
            <a:r>
              <a:rPr lang="ru-RU" sz="2200" dirty="0" err="1">
                <a:latin typeface="Times New Roman" panose="02020603050405020304" pitchFamily="18" charset="0"/>
                <a:cs typeface="Times New Roman" panose="02020603050405020304" pitchFamily="18" charset="0"/>
              </a:rPr>
              <a:t>основі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якої</a:t>
            </a:r>
            <a:r>
              <a:rPr lang="ru-RU" sz="2200" dirty="0">
                <a:latin typeface="Times New Roman" panose="02020603050405020304" pitchFamily="18" charset="0"/>
                <a:cs typeface="Times New Roman" panose="02020603050405020304" pitchFamily="18" charset="0"/>
              </a:rPr>
              <a:t> в системах CAE </a:t>
            </a:r>
            <a:r>
              <a:rPr lang="ru-RU" sz="2200" dirty="0" err="1">
                <a:latin typeface="Times New Roman" panose="02020603050405020304" pitchFamily="18" charset="0"/>
                <a:cs typeface="Times New Roman" panose="02020603050405020304" pitchFamily="18" charset="0"/>
              </a:rPr>
              <a:t>формується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необхідна</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інженерного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аналізу</a:t>
            </a:r>
            <a:r>
              <a:rPr lang="ru-RU" sz="2200" dirty="0">
                <a:latin typeface="Times New Roman" panose="02020603050405020304" pitchFamily="18" charset="0"/>
                <a:cs typeface="Times New Roman" panose="02020603050405020304" pitchFamily="18" charset="0"/>
              </a:rPr>
              <a:t> модель </a:t>
            </a:r>
            <a:r>
              <a:rPr lang="ru-RU" sz="2200" dirty="0" err="1">
                <a:latin typeface="Times New Roman" panose="02020603050405020304" pitchFamily="18" charset="0"/>
                <a:cs typeface="Times New Roman" panose="02020603050405020304" pitchFamily="18" charset="0"/>
              </a:rPr>
              <a:t>досліджуваного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процесу</a:t>
            </a:r>
            <a:r>
              <a:rPr lang="ru-RU" sz="2200" dirty="0">
                <a:latin typeface="Times New Roman" panose="02020603050405020304" pitchFamily="18" charset="0"/>
                <a:cs typeface="Times New Roman" panose="02020603050405020304" pitchFamily="18" charset="0"/>
              </a:rPr>
              <a:t>. </a:t>
            </a:r>
          </a:p>
          <a:p>
            <a:pPr algn="just"/>
            <a:r>
              <a:rPr lang="uk-UA" sz="2200" dirty="0" smtClean="0">
                <a:latin typeface="Times New Roman" panose="02020603050405020304" pitchFamily="18" charset="0"/>
                <a:cs typeface="Times New Roman" panose="02020603050405020304" pitchFamily="18" charset="0"/>
              </a:rPr>
              <a:t>	На </a:t>
            </a:r>
            <a:r>
              <a:rPr lang="uk-UA" sz="2200" dirty="0">
                <a:latin typeface="Times New Roman" panose="02020603050405020304" pitchFamily="18" charset="0"/>
                <a:cs typeface="Times New Roman" panose="02020603050405020304" pitchFamily="18" charset="0"/>
              </a:rPr>
              <a:t>сьогоднішній день розроблено безліч САПР, які здатні вирішити практично будь-яке завдання проектування в своїй галузі застосування. Нижче наведено список САПР, які сьогодні мають широке застосування при вирішенні завдань автоматизації проектування</a:t>
            </a:r>
            <a:r>
              <a:rPr lang="uk-UA" sz="2200" dirty="0" smtClean="0">
                <a:latin typeface="Times New Roman" panose="02020603050405020304" pitchFamily="18" charset="0"/>
                <a:cs typeface="Times New Roman" panose="02020603050405020304" pitchFamily="18" charset="0"/>
              </a:rPr>
              <a:t>.</a:t>
            </a:r>
          </a:p>
          <a:p>
            <a:pPr algn="just"/>
            <a:r>
              <a:rPr lang="ru-RU" sz="2200" i="1" dirty="0" smtClean="0">
                <a:latin typeface="Times New Roman" panose="02020603050405020304" pitchFamily="18" charset="0"/>
                <a:cs typeface="Times New Roman" panose="02020603050405020304" pitchFamily="18" charset="0"/>
              </a:rPr>
              <a:t>	</a:t>
            </a:r>
            <a:r>
              <a:rPr lang="ru-RU" sz="2200" i="1" dirty="0" smtClean="0">
                <a:solidFill>
                  <a:srgbClr val="FF0000"/>
                </a:solidFill>
                <a:latin typeface="Times New Roman" panose="02020603050405020304" pitchFamily="18" charset="0"/>
                <a:cs typeface="Times New Roman" panose="02020603050405020304" pitchFamily="18" charset="0"/>
              </a:rPr>
              <a:t>САПР </a:t>
            </a:r>
            <a:r>
              <a:rPr lang="ru-RU" sz="2200" i="1" dirty="0" err="1">
                <a:solidFill>
                  <a:srgbClr val="FF0000"/>
                </a:solidFill>
                <a:latin typeface="Times New Roman" panose="02020603050405020304" pitchFamily="18" charset="0"/>
                <a:cs typeface="Times New Roman" panose="02020603050405020304" pitchFamily="18" charset="0"/>
              </a:rPr>
              <a:t>розроблені</a:t>
            </a:r>
            <a:r>
              <a:rPr lang="ru-RU" sz="2200" i="1" dirty="0">
                <a:solidFill>
                  <a:srgbClr val="FF0000"/>
                </a:solidFill>
                <a:latin typeface="Times New Roman" panose="02020603050405020304" pitchFamily="18" charset="0"/>
                <a:cs typeface="Times New Roman" panose="02020603050405020304" pitchFamily="18" charset="0"/>
              </a:rPr>
              <a:t> в </a:t>
            </a:r>
            <a:r>
              <a:rPr lang="ru-RU" sz="2200" i="1" dirty="0" err="1">
                <a:solidFill>
                  <a:srgbClr val="FF0000"/>
                </a:solidFill>
                <a:latin typeface="Times New Roman" panose="02020603050405020304" pitchFamily="18" charset="0"/>
                <a:cs typeface="Times New Roman" panose="02020603050405020304" pitchFamily="18" charset="0"/>
              </a:rPr>
              <a:t>країнах</a:t>
            </a:r>
            <a:r>
              <a:rPr lang="ru-RU" sz="2200" i="1" dirty="0">
                <a:solidFill>
                  <a:srgbClr val="FF0000"/>
                </a:solidFill>
                <a:latin typeface="Times New Roman" panose="02020603050405020304" pitchFamily="18" charset="0"/>
                <a:cs typeface="Times New Roman" panose="02020603050405020304" pitchFamily="18" charset="0"/>
              </a:rPr>
              <a:t> </a:t>
            </a:r>
            <a:r>
              <a:rPr lang="ru-RU" sz="2200" b="1" i="1" dirty="0" smtClean="0">
                <a:solidFill>
                  <a:srgbClr val="FF0000"/>
                </a:solidFill>
                <a:latin typeface="Times New Roman" panose="02020603050405020304" pitchFamily="18" charset="0"/>
                <a:cs typeface="Times New Roman" panose="02020603050405020304" pitchFamily="18" charset="0"/>
              </a:rPr>
              <a:t>СУСІДНИХ</a:t>
            </a:r>
            <a:r>
              <a:rPr lang="ru-RU" sz="2200" i="1" dirty="0" smtClean="0">
                <a:solidFill>
                  <a:srgbClr val="FF0000"/>
                </a:solidFill>
                <a:latin typeface="Times New Roman" panose="02020603050405020304" pitchFamily="18" charset="0"/>
                <a:cs typeface="Times New Roman" panose="02020603050405020304" pitchFamily="18" charset="0"/>
              </a:rPr>
              <a:t> </a:t>
            </a:r>
            <a:endParaRPr lang="ru-RU" sz="2200" dirty="0">
              <a:solidFill>
                <a:srgbClr val="FF0000"/>
              </a:solidFill>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 PSM - </a:t>
            </a:r>
            <a:r>
              <a:rPr lang="uk-UA" sz="2200" dirty="0">
                <a:latin typeface="Times New Roman" panose="02020603050405020304" pitchFamily="18" charset="0"/>
                <a:cs typeface="Times New Roman" panose="02020603050405020304" pitchFamily="18" charset="0"/>
              </a:rPr>
              <a:t>САПР із зовнішніх мереж від авторизованого розробника </a:t>
            </a:r>
            <a:r>
              <a:rPr lang="en-US" sz="2200" dirty="0">
                <a:latin typeface="Times New Roman" panose="02020603050405020304" pitchFamily="18" charset="0"/>
                <a:cs typeface="Times New Roman" panose="02020603050405020304" pitchFamily="18" charset="0"/>
              </a:rPr>
              <a:t>Autodesk </a:t>
            </a:r>
            <a:r>
              <a:rPr lang="uk-UA" sz="2200" dirty="0">
                <a:latin typeface="Times New Roman" panose="02020603050405020304" pitchFamily="18" charset="0"/>
                <a:cs typeface="Times New Roman" panose="02020603050405020304" pitchFamily="18" charset="0"/>
              </a:rPr>
              <a:t>компанії </a:t>
            </a:r>
            <a:r>
              <a:rPr lang="en-US" sz="2200" dirty="0">
                <a:latin typeface="Times New Roman" panose="02020603050405020304" pitchFamily="18" charset="0"/>
                <a:cs typeface="Times New Roman" panose="02020603050405020304" pitchFamily="18" charset="0"/>
              </a:rPr>
              <a:t>IDEAS FOR BUSINESS; </a:t>
            </a:r>
          </a:p>
          <a:p>
            <a:pPr algn="just"/>
            <a:r>
              <a:rPr lang="ru-RU" sz="2200" dirty="0">
                <a:latin typeface="Times New Roman" panose="02020603050405020304" pitchFamily="18" charset="0"/>
                <a:cs typeface="Times New Roman" panose="02020603050405020304" pitchFamily="18" charset="0"/>
              </a:rPr>
              <a:t>• ADEM — САПР для </a:t>
            </a:r>
            <a:r>
              <a:rPr lang="ru-RU" sz="2200" dirty="0" err="1">
                <a:latin typeface="Times New Roman" panose="02020603050405020304" pitchFamily="18" charset="0"/>
                <a:cs typeface="Times New Roman" panose="02020603050405020304" pitchFamily="18" charset="0"/>
              </a:rPr>
              <a:t>конструкторсько-технологічної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підготовки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машинобудівних</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металообробних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підприємств</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програмування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обладнання</a:t>
            </a:r>
            <a:r>
              <a:rPr lang="ru-RU" sz="2200" dirty="0">
                <a:latin typeface="Times New Roman" panose="02020603050405020304" pitchFamily="18" charset="0"/>
                <a:cs typeface="Times New Roman" panose="02020603050405020304" pitchFamily="18" charset="0"/>
              </a:rPr>
              <a:t> з ЧПУ;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AutomatiCS</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багатокористувацька САПР, призначена для автоматизації проектування, реконструкції та експлуатації систем контролю і управління (</a:t>
            </a:r>
            <a:r>
              <a:rPr lang="uk-UA" sz="2200" dirty="0" err="1">
                <a:latin typeface="Times New Roman" panose="02020603050405020304" pitchFamily="18" charset="0"/>
                <a:cs typeface="Times New Roman" panose="02020603050405020304" pitchFamily="18" charset="0"/>
              </a:rPr>
              <a:t>КВПіА</a:t>
            </a:r>
            <a:r>
              <a:rPr lang="uk-UA" sz="2200" dirty="0">
                <a:latin typeface="Times New Roman" panose="02020603050405020304" pitchFamily="18" charset="0"/>
                <a:cs typeface="Times New Roman" panose="02020603050405020304" pitchFamily="18" charset="0"/>
              </a:rPr>
              <a:t>, АСУТП), обліку енергії, ланцюгів вторинної комутації. Виробництво компанії </a:t>
            </a:r>
            <a:r>
              <a:rPr lang="en-US" sz="2200" dirty="0" err="1">
                <a:latin typeface="Times New Roman" panose="02020603050405020304" pitchFamily="18" charset="0"/>
                <a:cs typeface="Times New Roman" panose="02020603050405020304" pitchFamily="18" charset="0"/>
              </a:rPr>
              <a:t>CSoft</a:t>
            </a:r>
            <a:r>
              <a:rPr lang="en-US" sz="2200" dirty="0">
                <a:latin typeface="Times New Roman" panose="02020603050405020304" pitchFamily="18" charset="0"/>
                <a:cs typeface="Times New Roman" panose="02020603050405020304" pitchFamily="18" charset="0"/>
              </a:rPr>
              <a:t> Development</a:t>
            </a:r>
            <a:r>
              <a:rPr lang="en-US"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bCAD</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САПР з проектування меблів, торговельного обладнання і дизайну інтер'єрів. Існує також версія для </a:t>
            </a:r>
            <a:r>
              <a:rPr lang="uk-UA" sz="2200" dirty="0" smtClean="0">
                <a:latin typeface="Times New Roman" panose="02020603050405020304" pitchFamily="18" charset="0"/>
                <a:cs typeface="Times New Roman" panose="02020603050405020304" pitchFamily="18" charset="0"/>
              </a:rPr>
              <a:t>інженерного проектування.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7262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431800" y="-209016"/>
            <a:ext cx="8712200" cy="7100888"/>
          </a:xfrm>
        </p:spPr>
        <p:txBody>
          <a:bodyPr>
            <a:normAutofit lnSpcReduction="10000"/>
          </a:bodyPr>
          <a:lstStyle/>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dirty="0" smtClean="0">
                <a:solidFill>
                  <a:srgbClr val="FF0000"/>
                </a:solidFill>
                <a:latin typeface="Times New Roman" panose="02020603050405020304" pitchFamily="18" charset="0"/>
                <a:cs typeface="Times New Roman" panose="02020603050405020304" pitchFamily="18" charset="0"/>
              </a:rPr>
              <a:t>ЛІТЕРАТУРА:</a:t>
            </a:r>
          </a:p>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just" defTabSz="179388">
              <a:buClrTx/>
              <a:buSzPct val="100000"/>
              <a:buAutoNum type="arabicPeriod"/>
            </a:pPr>
            <a:r>
              <a:rPr lang="ru-RU" sz="2400" dirty="0" err="1" smtClean="0"/>
              <a:t>Гервас</a:t>
            </a:r>
            <a:r>
              <a:rPr lang="ru-RU" sz="2400" dirty="0" smtClean="0"/>
              <a:t> </a:t>
            </a:r>
            <a:r>
              <a:rPr lang="ru-RU" sz="2400" dirty="0"/>
              <a:t>О.Г. </a:t>
            </a:r>
            <a:r>
              <a:rPr lang="ru-RU" sz="2400" dirty="0" smtClean="0"/>
              <a:t>САПР </a:t>
            </a:r>
            <a:r>
              <a:rPr lang="ru-RU" sz="2400" dirty="0" err="1"/>
              <a:t>об’єктів</a:t>
            </a:r>
            <a:r>
              <a:rPr lang="ru-RU" sz="2400" dirty="0"/>
              <a:t> </a:t>
            </a:r>
            <a:r>
              <a:rPr lang="ru-RU" sz="2400" dirty="0" err="1"/>
              <a:t>середовища</a:t>
            </a:r>
            <a:r>
              <a:rPr lang="ru-RU" sz="2400" dirty="0"/>
              <a:t>. </a:t>
            </a:r>
            <a:r>
              <a:rPr lang="ru-RU" sz="2400" dirty="0" err="1"/>
              <a:t>Навчально-методичний</a:t>
            </a:r>
            <a:r>
              <a:rPr lang="ru-RU" sz="2400" dirty="0"/>
              <a:t> </a:t>
            </a:r>
            <a:r>
              <a:rPr lang="ru-RU" sz="2400" dirty="0" err="1"/>
              <a:t>посібник</a:t>
            </a:r>
            <a:r>
              <a:rPr lang="ru-RU" sz="2400" dirty="0"/>
              <a:t> / </a:t>
            </a:r>
            <a:r>
              <a:rPr lang="ru-RU" sz="2400" dirty="0" err="1"/>
              <a:t>Гервас</a:t>
            </a:r>
            <a:r>
              <a:rPr lang="ru-RU" sz="2400" dirty="0"/>
              <a:t> Ольга </a:t>
            </a:r>
            <a:r>
              <a:rPr lang="ru-RU" sz="2400" dirty="0" err="1"/>
              <a:t>Геннадіївна</a:t>
            </a:r>
            <a:r>
              <a:rPr lang="ru-RU" sz="2400" dirty="0"/>
              <a:t>. – Умань: </a:t>
            </a:r>
            <a:r>
              <a:rPr lang="ru-RU" sz="2400" dirty="0" err="1"/>
              <a:t>Візаві</a:t>
            </a:r>
            <a:r>
              <a:rPr lang="ru-RU" sz="2400" dirty="0"/>
              <a:t>, 2018. - 160 с</a:t>
            </a:r>
            <a:r>
              <a:rPr lang="ru-RU" sz="2400" dirty="0" smtClean="0"/>
              <a:t>.</a:t>
            </a:r>
          </a:p>
          <a:p>
            <a:pPr marL="539750" marR="0" indent="-539750" algn="just" defTabSz="179388">
              <a:buClrTx/>
              <a:buSzPct val="100000"/>
              <a:buAutoNum type="arabicPeriod"/>
            </a:pPr>
            <a:r>
              <a:rPr lang="uk-UA" sz="2400" dirty="0"/>
              <a:t>Системи автоматизованого </a:t>
            </a:r>
            <a:r>
              <a:rPr lang="uk-UA" sz="2400" dirty="0" err="1"/>
              <a:t>проєктування</a:t>
            </a:r>
            <a:r>
              <a:rPr lang="uk-UA" sz="2400" dirty="0"/>
              <a:t>: конспект лекцій [Електронний ресурс]: </a:t>
            </a:r>
            <a:r>
              <a:rPr lang="uk-UA" sz="2400" dirty="0" err="1"/>
              <a:t>навч</a:t>
            </a:r>
            <a:r>
              <a:rPr lang="uk-UA" sz="2400" dirty="0"/>
              <a:t>. </a:t>
            </a:r>
            <a:r>
              <a:rPr lang="uk-UA" sz="2400" dirty="0" err="1"/>
              <a:t>посіб</a:t>
            </a:r>
            <a:r>
              <a:rPr lang="uk-UA" sz="2400" dirty="0"/>
              <a:t>. для </a:t>
            </a:r>
            <a:r>
              <a:rPr lang="uk-UA" sz="2400" dirty="0" err="1"/>
              <a:t>студ</a:t>
            </a:r>
            <a:r>
              <a:rPr lang="uk-UA" sz="2400" dirty="0"/>
              <a:t>. спеціальності 151 «Автоматизація та комп’ютерно-інтегровані технології», спеціалізації «</a:t>
            </a:r>
            <a:r>
              <a:rPr lang="uk-UA" sz="2400" dirty="0" smtClean="0"/>
              <a:t>Комп’ютерно-інтегровані </a:t>
            </a:r>
            <a:r>
              <a:rPr lang="uk-UA" sz="2400" dirty="0"/>
              <a:t>системи та технології в приладобудуванні» / КПІ ім. Ігоря Сікорського; автори: К.С. </a:t>
            </a:r>
            <a:r>
              <a:rPr lang="uk-UA" sz="2400" dirty="0" err="1"/>
              <a:t>Барандич</a:t>
            </a:r>
            <a:r>
              <a:rPr lang="uk-UA" sz="2400" dirty="0"/>
              <a:t>, О.О. Подолян, М.М. </a:t>
            </a:r>
            <a:r>
              <a:rPr lang="uk-UA" sz="2400" dirty="0" err="1"/>
              <a:t>Гладський</a:t>
            </a:r>
            <a:r>
              <a:rPr lang="uk-UA" sz="2400" dirty="0"/>
              <a:t>. </a:t>
            </a:r>
            <a:r>
              <a:rPr lang="uk-UA" sz="2400" dirty="0" smtClean="0"/>
              <a:t>– Київ</a:t>
            </a:r>
            <a:r>
              <a:rPr lang="uk-UA" sz="2400" dirty="0"/>
              <a:t>: КПІ ім. Ігоря Сікорського, 2021. – 97 с. </a:t>
            </a:r>
            <a:endParaRPr lang="uk-UA" sz="2400" dirty="0" smtClean="0"/>
          </a:p>
          <a:p>
            <a:pPr marL="539750" marR="0" indent="-539750" algn="just" defTabSz="179388">
              <a:buClrTx/>
              <a:buSzPct val="100000"/>
              <a:buAutoNum type="arabicPeriod"/>
            </a:pPr>
            <a:r>
              <a:rPr lang="uk-UA" sz="2400" dirty="0"/>
              <a:t>Основи САПР в автомобілебудуванні : </a:t>
            </a:r>
            <a:r>
              <a:rPr lang="uk-UA" sz="2400" dirty="0" err="1"/>
              <a:t>навч</a:t>
            </a:r>
            <a:r>
              <a:rPr lang="uk-UA" sz="2400" dirty="0"/>
              <a:t>. </a:t>
            </a:r>
            <a:r>
              <a:rPr lang="uk-UA" sz="2400" dirty="0" err="1"/>
              <a:t>посіб</a:t>
            </a:r>
            <a:r>
              <a:rPr lang="uk-UA" sz="2400" dirty="0"/>
              <a:t>. / О. М. </a:t>
            </a:r>
            <a:r>
              <a:rPr lang="uk-UA" sz="2400" dirty="0" err="1"/>
              <a:t>Артюх</a:t>
            </a:r>
            <a:r>
              <a:rPr lang="uk-UA" sz="2400" dirty="0"/>
              <a:t>, О. В. </a:t>
            </a:r>
            <a:r>
              <a:rPr lang="uk-UA" sz="2400" dirty="0" err="1"/>
              <a:t>Дударенко</a:t>
            </a:r>
            <a:r>
              <a:rPr lang="uk-UA" sz="2400" dirty="0"/>
              <a:t>, В. В. Кузьмін та ін. Запоріжжя : НУ «Запорізька політехніка», 2021. – 168 </a:t>
            </a:r>
            <a:endParaRPr lang="ru-RU" altLang="uk-UA" sz="2200" b="1" dirty="0" smtClean="0">
              <a:solidFill>
                <a:schemeClr val="bg1"/>
              </a:solidFill>
              <a:latin typeface="Times New Roman" panose="02020603050405020304" pitchFamily="18" charset="0"/>
              <a:cs typeface="Times New Roman" panose="02020603050405020304" pitchFamily="18" charset="0"/>
            </a:endParaRPr>
          </a:p>
        </p:txBody>
      </p:sp>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369601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20</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75275"/>
            <a:ext cx="9144000" cy="5509200"/>
          </a:xfrm>
          <a:prstGeom prst="rect">
            <a:avLst/>
          </a:prstGeom>
        </p:spPr>
        <p:txBody>
          <a:bodyPr wrap="square">
            <a:spAutoFit/>
          </a:bodyPr>
          <a:lstStyle/>
          <a:p>
            <a:pPr algn="just"/>
            <a:r>
              <a:rPr lang="ru-RU" dirty="0">
                <a:solidFill>
                  <a:srgbClr val="000000"/>
                </a:solidFill>
              </a:rPr>
              <a:t>• </a:t>
            </a:r>
            <a:r>
              <a:rPr lang="uk-UA" sz="2200" dirty="0" err="1" smtClean="0">
                <a:solidFill>
                  <a:srgbClr val="000000"/>
                </a:solidFill>
                <a:latin typeface="Times New Roman" panose="02020603050405020304" pitchFamily="18" charset="0"/>
                <a:cs typeface="Times New Roman" panose="02020603050405020304" pitchFamily="18" charset="0"/>
              </a:rPr>
              <a:t>DipTrace</a:t>
            </a:r>
            <a:r>
              <a:rPr lang="uk-UA" sz="2200" dirty="0" smtClean="0">
                <a:solidFill>
                  <a:srgbClr val="000000"/>
                </a:solidFill>
                <a:latin typeface="Times New Roman" panose="02020603050405020304" pitchFamily="18" charset="0"/>
                <a:cs typeface="Times New Roman" panose="02020603050405020304" pitchFamily="18" charset="0"/>
              </a:rPr>
              <a:t> — САПР для проектування друкованих плат. У пакет включено чотири програми: </a:t>
            </a:r>
            <a:r>
              <a:rPr lang="uk-UA" sz="2200" dirty="0" err="1" smtClean="0">
                <a:solidFill>
                  <a:srgbClr val="000000"/>
                </a:solidFill>
                <a:latin typeface="Times New Roman" panose="02020603050405020304" pitchFamily="18" charset="0"/>
                <a:cs typeface="Times New Roman" panose="02020603050405020304" pitchFamily="18" charset="0"/>
              </a:rPr>
              <a:t>Schematic</a:t>
            </a:r>
            <a:r>
              <a:rPr lang="uk-UA" sz="2200" dirty="0" smtClean="0">
                <a:solidFill>
                  <a:srgbClr val="000000"/>
                </a:solidFill>
                <a:latin typeface="Times New Roman" panose="02020603050405020304" pitchFamily="18" charset="0"/>
                <a:cs typeface="Times New Roman" panose="02020603050405020304" pitchFamily="18" charset="0"/>
              </a:rPr>
              <a:t> - розробка принципових схем; PCB </a:t>
            </a:r>
            <a:r>
              <a:rPr lang="uk-UA" sz="2200" dirty="0" err="1" smtClean="0">
                <a:solidFill>
                  <a:srgbClr val="000000"/>
                </a:solidFill>
                <a:latin typeface="Times New Roman" panose="02020603050405020304" pitchFamily="18" charset="0"/>
                <a:cs typeface="Times New Roman" panose="02020603050405020304" pitchFamily="18" charset="0"/>
              </a:rPr>
              <a:t>Layout</a:t>
            </a:r>
            <a:r>
              <a:rPr lang="uk-UA" sz="2200" dirty="0" smtClean="0">
                <a:solidFill>
                  <a:srgbClr val="000000"/>
                </a:solidFill>
                <a:latin typeface="Times New Roman" panose="02020603050405020304" pitchFamily="18" charset="0"/>
                <a:cs typeface="Times New Roman" panose="02020603050405020304" pitchFamily="18" charset="0"/>
              </a:rPr>
              <a:t> - </a:t>
            </a:r>
          </a:p>
          <a:p>
            <a:pPr algn="just"/>
            <a:r>
              <a:rPr lang="uk-UA" sz="2200" dirty="0" smtClean="0">
                <a:solidFill>
                  <a:srgbClr val="000000"/>
                </a:solidFill>
                <a:latin typeface="Times New Roman" panose="02020603050405020304" pitchFamily="18" charset="0"/>
                <a:cs typeface="Times New Roman" panose="02020603050405020304" pitchFamily="18" charset="0"/>
              </a:rPr>
              <a:t>розводка плат, ручна і автоматичне трасування; </a:t>
            </a:r>
            <a:r>
              <a:rPr lang="uk-UA" sz="2200" dirty="0" err="1" smtClean="0">
                <a:solidFill>
                  <a:srgbClr val="000000"/>
                </a:solidFill>
                <a:latin typeface="Times New Roman" panose="02020603050405020304" pitchFamily="18" charset="0"/>
                <a:cs typeface="Times New Roman" panose="02020603050405020304" pitchFamily="18" charset="0"/>
              </a:rPr>
              <a:t>ComEdit</a:t>
            </a:r>
            <a:r>
              <a:rPr lang="uk-UA" sz="2200" dirty="0" smtClean="0">
                <a:solidFill>
                  <a:srgbClr val="000000"/>
                </a:solidFill>
                <a:latin typeface="Times New Roman" panose="02020603050405020304" pitchFamily="18" charset="0"/>
                <a:cs typeface="Times New Roman" panose="02020603050405020304" pitchFamily="18" charset="0"/>
              </a:rPr>
              <a:t> - редактор корпусів; </a:t>
            </a:r>
            <a:r>
              <a:rPr lang="uk-UA" sz="2200" dirty="0" err="1" smtClean="0">
                <a:solidFill>
                  <a:srgbClr val="000000"/>
                </a:solidFill>
                <a:latin typeface="Times New Roman" panose="02020603050405020304" pitchFamily="18" charset="0"/>
                <a:cs typeface="Times New Roman" panose="02020603050405020304" pitchFamily="18" charset="0"/>
              </a:rPr>
              <a:t>SchemEdit</a:t>
            </a:r>
            <a:r>
              <a:rPr lang="uk-UA" sz="2200" dirty="0" smtClean="0">
                <a:solidFill>
                  <a:srgbClr val="000000"/>
                </a:solidFill>
                <a:latin typeface="Times New Roman" panose="02020603050405020304" pitchFamily="18" charset="0"/>
                <a:cs typeface="Times New Roman" panose="02020603050405020304" pitchFamily="18" charset="0"/>
              </a:rPr>
              <a:t> - редактор компонентів;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ElectriCS</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Pro</a:t>
            </a:r>
            <a:r>
              <a:rPr lang="uk-UA" sz="2200" dirty="0" smtClean="0">
                <a:solidFill>
                  <a:srgbClr val="000000"/>
                </a:solidFill>
                <a:latin typeface="Times New Roman" panose="02020603050405020304" pitchFamily="18" charset="0"/>
                <a:cs typeface="Times New Roman" panose="02020603050405020304" pitchFamily="18" charset="0"/>
              </a:rPr>
              <a:t> — САПР, призначена для проектування електрообладнання, що застосовується в різних галузях промисловості. Виробництво компанії </a:t>
            </a:r>
            <a:r>
              <a:rPr lang="uk-UA" sz="2200" dirty="0" err="1" smtClean="0">
                <a:solidFill>
                  <a:srgbClr val="000000"/>
                </a:solidFill>
                <a:latin typeface="Times New Roman" panose="02020603050405020304" pitchFamily="18" charset="0"/>
                <a:cs typeface="Times New Roman" panose="02020603050405020304" pitchFamily="18" charset="0"/>
              </a:rPr>
              <a:t>CSoft</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Development</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EnergyCS</a:t>
            </a:r>
            <a:r>
              <a:rPr lang="uk-UA" sz="2200" dirty="0" smtClean="0">
                <a:solidFill>
                  <a:srgbClr val="000000"/>
                </a:solidFill>
                <a:latin typeface="Times New Roman" panose="02020603050405020304" pitchFamily="18" charset="0"/>
                <a:cs typeface="Times New Roman" panose="02020603050405020304" pitchFamily="18" charset="0"/>
              </a:rPr>
              <a:t> — комплекс програм, призначених для виконання електротехнічних розрахунків при проектуванні та експлуатації електроенергетичних систем будь-якої складності. Виробництво компанії </a:t>
            </a:r>
            <a:r>
              <a:rPr lang="uk-UA" sz="2200" dirty="0" err="1" smtClean="0">
                <a:solidFill>
                  <a:srgbClr val="000000"/>
                </a:solidFill>
                <a:latin typeface="Times New Roman" panose="02020603050405020304" pitchFamily="18" charset="0"/>
                <a:cs typeface="Times New Roman" panose="02020603050405020304" pitchFamily="18" charset="0"/>
              </a:rPr>
              <a:t>CSoft</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Development</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EnergyCS</a:t>
            </a:r>
            <a:r>
              <a:rPr lang="uk-UA" sz="2200" dirty="0" smtClean="0">
                <a:solidFill>
                  <a:srgbClr val="000000"/>
                </a:solidFill>
                <a:latin typeface="Times New Roman" panose="02020603050405020304" pitchFamily="18" charset="0"/>
                <a:cs typeface="Times New Roman" panose="02020603050405020304" pitchFamily="18" charset="0"/>
              </a:rPr>
              <a:t> Режим - розрахунок і аналіз встановлених режимів;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EnergyCS</a:t>
            </a:r>
            <a:r>
              <a:rPr lang="uk-UA" sz="2200" dirty="0" smtClean="0">
                <a:solidFill>
                  <a:srgbClr val="000000"/>
                </a:solidFill>
                <a:latin typeface="Times New Roman" panose="02020603050405020304" pitchFamily="18" charset="0"/>
                <a:cs typeface="Times New Roman" panose="02020603050405020304" pitchFamily="18" charset="0"/>
              </a:rPr>
              <a:t> ТКЗ - розрахунок струмів короткого замикання і струмів замикання на землю;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EnergyCS</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Потери</a:t>
            </a:r>
            <a:r>
              <a:rPr lang="uk-UA" sz="2200" dirty="0" smtClean="0">
                <a:solidFill>
                  <a:srgbClr val="000000"/>
                </a:solidFill>
                <a:latin typeface="Times New Roman" panose="02020603050405020304" pitchFamily="18" charset="0"/>
                <a:cs typeface="Times New Roman" panose="02020603050405020304" pitchFamily="18" charset="0"/>
              </a:rPr>
              <a:t> - розрахунок втрат електроенергії в складних енергосистемах;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80137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41240"/>
            <a:ext cx="9144000" cy="4154984"/>
          </a:xfrm>
          <a:prstGeom prst="rect">
            <a:avLst/>
          </a:prstGeom>
        </p:spPr>
        <p:txBody>
          <a:bodyPr wrap="square">
            <a:spAutoFit/>
          </a:bodyPr>
          <a:lstStyle/>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GeoniCS</a:t>
            </a:r>
            <a:r>
              <a:rPr lang="uk-UA" sz="2200" dirty="0" smtClean="0">
                <a:solidFill>
                  <a:srgbClr val="000000"/>
                </a:solidFill>
                <a:latin typeface="Times New Roman" panose="02020603050405020304" pitchFamily="18" charset="0"/>
                <a:cs typeface="Times New Roman" panose="02020603050405020304" pitchFamily="18" charset="0"/>
              </a:rPr>
              <a:t> — лінійка професійних програмних продуктів, призначених для фахівців у галузі геодезії, геології, землеустрою, проектування генпланів. Виробництво компанії </a:t>
            </a:r>
            <a:r>
              <a:rPr lang="uk-UA" sz="2200" dirty="0" err="1" smtClean="0">
                <a:solidFill>
                  <a:srgbClr val="000000"/>
                </a:solidFill>
                <a:latin typeface="Times New Roman" panose="02020603050405020304" pitchFamily="18" charset="0"/>
                <a:cs typeface="Times New Roman" panose="02020603050405020304" pitchFamily="18" charset="0"/>
              </a:rPr>
              <a:t>CSoft</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Development</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GeoniCS</a:t>
            </a:r>
            <a:r>
              <a:rPr lang="uk-UA" sz="2200" dirty="0" smtClean="0">
                <a:solidFill>
                  <a:srgbClr val="000000"/>
                </a:solidFill>
                <a:latin typeface="Times New Roman" panose="02020603050405020304" pitchFamily="18" charset="0"/>
                <a:cs typeface="Times New Roman" panose="02020603050405020304" pitchFamily="18" charset="0"/>
              </a:rPr>
              <a:t> Дослідження (RGS, </a:t>
            </a:r>
            <a:r>
              <a:rPr lang="uk-UA" sz="2200" dirty="0" err="1" smtClean="0">
                <a:solidFill>
                  <a:srgbClr val="000000"/>
                </a:solidFill>
                <a:latin typeface="Times New Roman" panose="02020603050405020304" pitchFamily="18" charset="0"/>
                <a:cs typeface="Times New Roman" panose="02020603050405020304" pitchFamily="18" charset="0"/>
              </a:rPr>
              <a:t>RgsPl</a:t>
            </a:r>
            <a:r>
              <a:rPr lang="uk-UA" sz="2200" dirty="0" smtClean="0">
                <a:solidFill>
                  <a:srgbClr val="000000"/>
                </a:solidFill>
                <a:latin typeface="Times New Roman" panose="02020603050405020304" pitchFamily="18" charset="0"/>
                <a:cs typeface="Times New Roman" panose="02020603050405020304" pitchFamily="18" charset="0"/>
              </a:rPr>
              <a:t>) призначений для обробки результатів польових вимірювань;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GeoniCS</a:t>
            </a:r>
            <a:r>
              <a:rPr lang="uk-UA" sz="2200" dirty="0" smtClean="0">
                <a:solidFill>
                  <a:srgbClr val="000000"/>
                </a:solidFill>
                <a:latin typeface="Times New Roman" panose="02020603050405020304" pitchFamily="18" charset="0"/>
                <a:cs typeface="Times New Roman" panose="02020603050405020304" pitchFamily="18" charset="0"/>
              </a:rPr>
              <a:t> Інженерна геологія призначений для обробки даних інженерно-геологічних дослідів; </a:t>
            </a:r>
          </a:p>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GeoniCS</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Топоплан</a:t>
            </a:r>
            <a:r>
              <a:rPr lang="uk-UA" sz="2200" dirty="0" smtClean="0">
                <a:solidFill>
                  <a:srgbClr val="000000"/>
                </a:solidFill>
                <a:latin typeface="Times New Roman" panose="02020603050405020304" pitchFamily="18" charset="0"/>
                <a:cs typeface="Times New Roman" panose="02020603050405020304" pitchFamily="18" charset="0"/>
              </a:rPr>
              <a:t>-Генплан-Мережі-Траси-Перетини-</a:t>
            </a:r>
            <a:r>
              <a:rPr lang="uk-UA" sz="2200" dirty="0" err="1" smtClean="0">
                <a:solidFill>
                  <a:srgbClr val="000000"/>
                </a:solidFill>
                <a:latin typeface="Times New Roman" panose="02020603050405020304" pitchFamily="18" charset="0"/>
                <a:cs typeface="Times New Roman" panose="02020603050405020304" pitchFamily="18" charset="0"/>
              </a:rPr>
              <a:t>Геомодель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GeoniCS</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Plprofile</a:t>
            </a:r>
            <a:r>
              <a:rPr lang="uk-UA" sz="2200" dirty="0" smtClean="0">
                <a:latin typeface="Times New Roman" panose="02020603050405020304" pitchFamily="18" charset="0"/>
                <a:cs typeface="Times New Roman" panose="02020603050405020304" pitchFamily="18" charset="0"/>
              </a:rPr>
              <a:t> призначений для проектування магістральних нафтогазопроводів;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IndorCAD</a:t>
            </a:r>
            <a:r>
              <a:rPr lang="uk-UA" sz="2200" dirty="0" smtClean="0">
                <a:latin typeface="Times New Roman" panose="02020603050405020304" pitchFamily="18" charset="0"/>
                <a:cs typeface="Times New Roman" panose="02020603050405020304" pitchFamily="18" charset="0"/>
              </a:rPr>
              <a:t> — система проектування автомобільних доріг компанії;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InfrasoftCAD</a:t>
            </a:r>
            <a:r>
              <a:rPr lang="uk-UA" sz="2200" dirty="0" smtClean="0">
                <a:latin typeface="Times New Roman" panose="02020603050405020304" pitchFamily="18" charset="0"/>
                <a:cs typeface="Times New Roman" panose="02020603050405020304" pitchFamily="18" charset="0"/>
              </a:rPr>
              <a:t> — САПР на основі </a:t>
            </a:r>
            <a:r>
              <a:rPr lang="uk-UA" sz="2200" dirty="0" err="1" smtClean="0">
                <a:latin typeface="Times New Roman" panose="02020603050405020304" pitchFamily="18" charset="0"/>
                <a:cs typeface="Times New Roman" panose="02020603050405020304" pitchFamily="18" charset="0"/>
              </a:rPr>
              <a:t>IntelliCAD</a:t>
            </a:r>
            <a:r>
              <a:rPr lang="uk-UA" sz="2200" dirty="0" smtClean="0">
                <a:latin typeface="Times New Roman" panose="02020603050405020304" pitchFamily="18" charset="0"/>
                <a:cs typeface="Times New Roman" panose="02020603050405020304" pitchFamily="18" charset="0"/>
              </a:rPr>
              <a:t> від компанії INFRASOFT;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096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58847"/>
            <a:ext cx="9144000" cy="5447645"/>
          </a:xfrm>
          <a:prstGeom prst="rect">
            <a:avLst/>
          </a:prstGeom>
        </p:spPr>
        <p:txBody>
          <a:bodyPr wrap="square">
            <a:spAutoFit/>
          </a:bodyPr>
          <a:lstStyle/>
          <a:p>
            <a:pPr algn="just"/>
            <a:endParaRPr lang="uk-UA" dirty="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K3 — система </a:t>
            </a:r>
            <a:r>
              <a:rPr lang="uk-UA" sz="2200" dirty="0" err="1">
                <a:latin typeface="Times New Roman" panose="02020603050405020304" pitchFamily="18" charset="0"/>
                <a:cs typeface="Times New Roman" panose="02020603050405020304" pitchFamily="18" charset="0"/>
              </a:rPr>
              <a:t>твердотільного</a:t>
            </a:r>
            <a:r>
              <a:rPr lang="uk-UA" sz="2200" dirty="0">
                <a:latin typeface="Times New Roman" panose="02020603050405020304" pitchFamily="18" charset="0"/>
                <a:cs typeface="Times New Roman" panose="02020603050405020304" pitchFamily="18" charset="0"/>
              </a:rPr>
              <a:t> просторового моделювання, розроблена нижегородськими вченими: </a:t>
            </a:r>
          </a:p>
          <a:p>
            <a:pPr algn="just"/>
            <a:r>
              <a:rPr lang="uk-UA" sz="2200" dirty="0" smtClean="0">
                <a:latin typeface="Times New Roman" panose="02020603050405020304" pitchFamily="18" charset="0"/>
                <a:cs typeface="Times New Roman" panose="02020603050405020304" pitchFamily="18" charset="0"/>
              </a:rPr>
              <a:t>- K3-Коттедж </a:t>
            </a:r>
            <a:r>
              <a:rPr lang="uk-UA" sz="2200" dirty="0">
                <a:latin typeface="Times New Roman" panose="02020603050405020304" pitchFamily="18" charset="0"/>
                <a:cs typeface="Times New Roman" panose="02020603050405020304" pitchFamily="18" charset="0"/>
              </a:rPr>
              <a:t>— це комплекс комп'ютерних програм для проектування дерев'яних будинків з циліндричних колод і профільованого бруса; </a:t>
            </a:r>
          </a:p>
          <a:p>
            <a:pPr algn="just"/>
            <a:r>
              <a:rPr lang="uk-UA" sz="2200" dirty="0" smtClean="0">
                <a:latin typeface="Times New Roman" panose="02020603050405020304" pitchFamily="18" charset="0"/>
                <a:cs typeface="Times New Roman" panose="02020603050405020304" pitchFamily="18" charset="0"/>
              </a:rPr>
              <a:t>- K3-Мебель </a:t>
            </a:r>
            <a:r>
              <a:rPr lang="uk-UA" sz="2200" dirty="0">
                <a:latin typeface="Times New Roman" panose="02020603050405020304" pitchFamily="18" charset="0"/>
                <a:cs typeface="Times New Roman" panose="02020603050405020304" pitchFamily="18" charset="0"/>
              </a:rPr>
              <a:t>— це комплекс комп'ютерних програм для виробництва і продажу корпусних меблів. К3-Меблі дозволяє автоматизувати процес прийому замовлень та підготовки виробничих завдань; </a:t>
            </a:r>
          </a:p>
          <a:p>
            <a:pPr algn="just"/>
            <a:r>
              <a:rPr lang="uk-UA" sz="2200" dirty="0" smtClean="0">
                <a:latin typeface="Times New Roman" panose="02020603050405020304" pitchFamily="18" charset="0"/>
                <a:cs typeface="Times New Roman" panose="02020603050405020304" pitchFamily="18" charset="0"/>
              </a:rPr>
              <a:t>- K3-Тент </a:t>
            </a:r>
            <a:r>
              <a:rPr lang="uk-UA" sz="2200" dirty="0">
                <a:latin typeface="Times New Roman" panose="02020603050405020304" pitchFamily="18" charset="0"/>
                <a:cs typeface="Times New Roman" panose="02020603050405020304" pitchFamily="18" charset="0"/>
              </a:rPr>
              <a:t>— комплекс комп'ютерних програм для проектування конструкцій тентів, надає конструктору гранично наочний і найбільш ефективний інструментарій для роботи з поверхнями будь-якої складності. </a:t>
            </a:r>
            <a:r>
              <a:rPr lang="uk-UA" sz="2200" dirty="0" smtClean="0">
                <a:latin typeface="Times New Roman" panose="02020603050405020304" pitchFamily="18" charset="0"/>
                <a:cs typeface="Times New Roman" panose="02020603050405020304" pitchFamily="18" charset="0"/>
              </a:rPr>
              <a:t>	При </a:t>
            </a:r>
            <a:r>
              <a:rPr lang="uk-UA" sz="2200" dirty="0">
                <a:latin typeface="Times New Roman" panose="02020603050405020304" pitchFamily="18" charset="0"/>
                <a:cs typeface="Times New Roman" panose="02020603050405020304" pitchFamily="18" charset="0"/>
              </a:rPr>
              <a:t>цьому «К3-Тент» забезпечує істотне скорочення термінів по знаходженню форми оболонки, візуалізації кінцевої конструкції, нанесення ліній крою та розгортки шматків на площину; </a:t>
            </a:r>
            <a:endParaRPr lang="uk-UA" sz="2200" dirty="0">
              <a:latin typeface="Times New Roman" panose="02020603050405020304" pitchFamily="18" charset="0"/>
              <a:cs typeface="Times New Roman" panose="02020603050405020304" pitchFamily="18" charset="0"/>
            </a:endParaRPr>
          </a:p>
          <a:p>
            <a:pPr algn="just"/>
            <a:r>
              <a:rPr lang="ru-RU" sz="2200" dirty="0" smtClean="0">
                <a:latin typeface="Times New Roman" panose="02020603050405020304" pitchFamily="18" charset="0"/>
                <a:cs typeface="Times New Roman" panose="02020603050405020304" pitchFamily="18" charset="0"/>
              </a:rPr>
              <a:t>- K3-Ship </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це</a:t>
            </a:r>
            <a:r>
              <a:rPr lang="ru-RU" sz="2200" dirty="0">
                <a:latin typeface="Times New Roman" panose="02020603050405020304" pitchFamily="18" charset="0"/>
                <a:cs typeface="Times New Roman" panose="02020603050405020304" pitchFamily="18" charset="0"/>
              </a:rPr>
              <a:t> комплекс </a:t>
            </a:r>
            <a:r>
              <a:rPr lang="ru-RU" sz="2200" dirty="0" err="1">
                <a:latin typeface="Times New Roman" panose="02020603050405020304" pitchFamily="18" charset="0"/>
                <a:cs typeface="Times New Roman" panose="02020603050405020304" pitchFamily="18" charset="0"/>
              </a:rPr>
              <a:t>комп'ютерних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програм</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виробництва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кораблів</a:t>
            </a:r>
            <a:r>
              <a:rPr lang="ru-RU" sz="2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09867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41239"/>
            <a:ext cx="9144000" cy="6524863"/>
          </a:xfrm>
          <a:prstGeom prst="rect">
            <a:avLst/>
          </a:prstGeom>
        </p:spPr>
        <p:txBody>
          <a:bodyPr wrap="square">
            <a:spAutoFit/>
          </a:bodyPr>
          <a:lstStyle/>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MechaniCS</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додаток до </a:t>
            </a:r>
            <a:r>
              <a:rPr lang="en-US" sz="2200" dirty="0">
                <a:latin typeface="Times New Roman" panose="02020603050405020304" pitchFamily="18" charset="0"/>
                <a:cs typeface="Times New Roman" panose="02020603050405020304" pitchFamily="18" charset="0"/>
              </a:rPr>
              <a:t>AutoCAD </a:t>
            </a:r>
            <a:r>
              <a:rPr lang="uk-UA" sz="2200" dirty="0">
                <a:latin typeface="Times New Roman" panose="02020603050405020304" pitchFamily="18" charset="0"/>
                <a:cs typeface="Times New Roman" panose="02020603050405020304" pitchFamily="18" charset="0"/>
              </a:rPr>
              <a:t>або </a:t>
            </a:r>
            <a:r>
              <a:rPr lang="en-US" sz="2200" dirty="0">
                <a:latin typeface="Times New Roman" panose="02020603050405020304" pitchFamily="18" charset="0"/>
                <a:cs typeface="Times New Roman" panose="02020603050405020304" pitchFamily="18" charset="0"/>
              </a:rPr>
              <a:t>Autodesk Inventor, </a:t>
            </a:r>
            <a:r>
              <a:rPr lang="uk-UA" sz="2200" dirty="0">
                <a:latin typeface="Times New Roman" panose="02020603050405020304" pitchFamily="18" charset="0"/>
                <a:cs typeface="Times New Roman" panose="02020603050405020304" pitchFamily="18" charset="0"/>
              </a:rPr>
              <a:t>призначене для оформлення креслень відповідно до ЕСКД та ін. Виробництво компанії </a:t>
            </a:r>
            <a:r>
              <a:rPr lang="en-US" sz="2200" dirty="0" err="1">
                <a:latin typeface="Times New Roman" panose="02020603050405020304" pitchFamily="18" charset="0"/>
                <a:cs typeface="Times New Roman" panose="02020603050405020304" pitchFamily="18" charset="0"/>
              </a:rPr>
              <a:t>CSoft</a:t>
            </a:r>
            <a:r>
              <a:rPr lang="en-US" sz="2200" dirty="0">
                <a:latin typeface="Times New Roman" panose="02020603050405020304" pitchFamily="18" charset="0"/>
                <a:cs typeface="Times New Roman" panose="02020603050405020304" pitchFamily="18" charset="0"/>
              </a:rPr>
              <a:t> Development;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Mineframe</a:t>
            </a:r>
            <a:r>
              <a:rPr lang="ru-RU" sz="2200" dirty="0">
                <a:latin typeface="Times New Roman" panose="02020603050405020304" pitchFamily="18" charset="0"/>
                <a:cs typeface="Times New Roman" panose="02020603050405020304" pitchFamily="18" charset="0"/>
              </a:rPr>
              <a:t> — САПР для </a:t>
            </a:r>
            <a:r>
              <a:rPr lang="ru-RU" sz="2200" dirty="0" err="1">
                <a:latin typeface="Times New Roman" panose="02020603050405020304" pitchFamily="18" charset="0"/>
                <a:cs typeface="Times New Roman" panose="02020603050405020304" pitchFamily="18" charset="0"/>
              </a:rPr>
              <a:t>автоматизованого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планування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супроводу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гірничих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робіт</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Model Studio CS — </a:t>
            </a:r>
            <a:r>
              <a:rPr lang="uk-UA" sz="2200" dirty="0">
                <a:latin typeface="Times New Roman" panose="02020603050405020304" pitchFamily="18" charset="0"/>
                <a:cs typeface="Times New Roman" panose="02020603050405020304" pitchFamily="18" charset="0"/>
              </a:rPr>
              <a:t>перша російська лінійка програмних продуктів для тривимірного проектування промислових об'єктів. Кожен програмний продукт лінійки дозволяє виконувати компоновану задачу, автоматично виконує розрахунки, генерує специфікації і креслення. Поширюється на платній основі. Виробництво компанії </a:t>
            </a:r>
            <a:r>
              <a:rPr lang="en-US" sz="2200" dirty="0" err="1">
                <a:latin typeface="Times New Roman" panose="02020603050405020304" pitchFamily="18" charset="0"/>
                <a:cs typeface="Times New Roman" panose="02020603050405020304" pitchFamily="18" charset="0"/>
              </a:rPr>
              <a:t>CSoft</a:t>
            </a:r>
            <a:r>
              <a:rPr lang="en-US" sz="2200" dirty="0">
                <a:latin typeface="Times New Roman" panose="02020603050405020304" pitchFamily="18" charset="0"/>
                <a:cs typeface="Times New Roman" panose="02020603050405020304" pitchFamily="18" charset="0"/>
              </a:rPr>
              <a:t> Development</a:t>
            </a:r>
            <a:r>
              <a:rPr lang="en-US"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Model </a:t>
            </a:r>
            <a:r>
              <a:rPr lang="en-US" sz="2200" dirty="0">
                <a:latin typeface="Times New Roman" panose="02020603050405020304" pitchFamily="18" charset="0"/>
                <a:cs typeface="Times New Roman" panose="02020603050405020304" pitchFamily="18" charset="0"/>
              </a:rPr>
              <a:t>Studio CS </a:t>
            </a:r>
            <a:r>
              <a:rPr lang="uk-UA" sz="2200" dirty="0">
                <a:latin typeface="Times New Roman" panose="02020603050405020304" pitchFamily="18" charset="0"/>
                <a:cs typeface="Times New Roman" panose="02020603050405020304" pitchFamily="18" charset="0"/>
              </a:rPr>
              <a:t>ОРУ — програмний продукт призначений для розробки компонувальних рішень в тривимірному просторі відкритих розподільних пристроїв, виконання розрахунків гнучкою </a:t>
            </a:r>
            <a:r>
              <a:rPr lang="uk-UA" sz="2200" dirty="0" err="1">
                <a:latin typeface="Times New Roman" panose="02020603050405020304" pitchFamily="18" charset="0"/>
                <a:cs typeface="Times New Roman" panose="02020603050405020304" pitchFamily="18" charset="0"/>
              </a:rPr>
              <a:t>ошиновки</a:t>
            </a:r>
            <a:r>
              <a:rPr lang="uk-UA" sz="2200" dirty="0">
                <a:latin typeface="Times New Roman" panose="02020603050405020304" pitchFamily="18" charset="0"/>
                <a:cs typeface="Times New Roman" panose="02020603050405020304" pitchFamily="18" charset="0"/>
              </a:rPr>
              <a:t>, випуску проектної та робочої документації (креслень, специфікацій і т. д.); </a:t>
            </a:r>
          </a:p>
          <a:p>
            <a:pPr algn="just"/>
            <a:r>
              <a:rPr lang="uk-UA" sz="2200" dirty="0" smtClean="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Model </a:t>
            </a:r>
            <a:r>
              <a:rPr lang="en-US" sz="2200" dirty="0">
                <a:latin typeface="Times New Roman" panose="02020603050405020304" pitchFamily="18" charset="0"/>
                <a:cs typeface="Times New Roman" panose="02020603050405020304" pitchFamily="18" charset="0"/>
              </a:rPr>
              <a:t>Studio CS </a:t>
            </a:r>
            <a:r>
              <a:rPr lang="uk-UA" sz="2200" dirty="0">
                <a:latin typeface="Times New Roman" panose="02020603050405020304" pitchFamily="18" charset="0"/>
                <a:cs typeface="Times New Roman" panose="02020603050405020304" pitchFamily="18" charset="0"/>
              </a:rPr>
              <a:t>ЛЭП — програмний продукт призначений для розрахунку і випуску комплекту документів при проектуванні повітряних ліній електропередачі всіх класів напруги на стадіях будівництва, реконструкції та ремонту. </a:t>
            </a:r>
            <a:r>
              <a:rPr lang="uk-UA" sz="2200" dirty="0">
                <a:latin typeface="Times New Roman" panose="02020603050405020304" pitchFamily="18" charset="0"/>
                <a:cs typeface="Times New Roman" panose="02020603050405020304" pitchFamily="18" charset="0"/>
              </a:rPr>
              <a:t>Реалізована унікальна система автоматичного оформлення документів; </a:t>
            </a:r>
          </a:p>
        </p:txBody>
      </p:sp>
    </p:spTree>
    <p:extLst>
      <p:ext uri="{BB962C8B-B14F-4D97-AF65-F5344CB8AC3E}">
        <p14:creationId xmlns:p14="http://schemas.microsoft.com/office/powerpoint/2010/main" val="24960569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24</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53454"/>
            <a:ext cx="9144000" cy="618630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Model</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Studio</a:t>
            </a:r>
            <a:r>
              <a:rPr lang="uk-UA" sz="2200" dirty="0" smtClean="0">
                <a:latin typeface="Times New Roman" panose="02020603050405020304" pitchFamily="18" charset="0"/>
                <a:cs typeface="Times New Roman" panose="02020603050405020304" pitchFamily="18" charset="0"/>
              </a:rPr>
              <a:t> CS Блискавкозахист — програмний продукт призначений для розробки проектів блискавкозахисту в тривимірному просторі, виконання розрахунків зон блискавкозахисту, випуску проектної та робочої документації (креслень, специфікацій і т. д.);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Model</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Studio</a:t>
            </a:r>
            <a:r>
              <a:rPr lang="uk-UA" sz="2200" dirty="0" smtClean="0">
                <a:latin typeface="Times New Roman" panose="02020603050405020304" pitchFamily="18" charset="0"/>
                <a:cs typeface="Times New Roman" panose="02020603050405020304" pitchFamily="18" charset="0"/>
              </a:rPr>
              <a:t> CS Трубопроводи — програмний продукт призначений для розробки компонувальних рішень в тривимірному просторі промислових об'єктів і технологічних установок, випуску проектної та робочої документації (креслень, специфікацій і т. д.);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Model</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Studio</a:t>
            </a:r>
            <a:r>
              <a:rPr lang="uk-UA" sz="2200" dirty="0" smtClean="0">
                <a:latin typeface="Times New Roman" panose="02020603050405020304" pitchFamily="18" charset="0"/>
                <a:cs typeface="Times New Roman" panose="02020603050405020304" pitchFamily="18" charset="0"/>
              </a:rPr>
              <a:t> CS Кабельне господарство - програмний продукт призначений для розробки компонувальних рішень в тривимірному просторі кабельних конструкцій, автоматичної розкладки кабелів і випуску проектної та робочої документації (креслень, специфікацій і т. д.);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nanoCAD</a:t>
            </a:r>
            <a:r>
              <a:rPr lang="uk-UA" sz="2200" dirty="0" smtClean="0">
                <a:latin typeface="Times New Roman" panose="02020603050405020304" pitchFamily="18" charset="0"/>
                <a:cs typeface="Times New Roman" panose="02020603050405020304" pitchFamily="18" charset="0"/>
              </a:rPr>
              <a:t> — перша вітчизняна САПР-платформа для вертикальних додатків: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nanoCAD</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free</a:t>
            </a:r>
            <a:r>
              <a:rPr lang="uk-UA" sz="2200" dirty="0" smtClean="0">
                <a:latin typeface="Times New Roman" panose="02020603050405020304" pitchFamily="18" charset="0"/>
                <a:cs typeface="Times New Roman" panose="02020603050405020304" pitchFamily="18" charset="0"/>
              </a:rPr>
              <a:t> - </a:t>
            </a:r>
            <a:r>
              <a:rPr lang="uk-UA" sz="2200" dirty="0" err="1" smtClean="0">
                <a:latin typeface="Times New Roman" panose="02020603050405020304" pitchFamily="18" charset="0"/>
                <a:cs typeface="Times New Roman" panose="02020603050405020304" pitchFamily="18" charset="0"/>
              </a:rPr>
              <a:t>безк:оштовна</a:t>
            </a:r>
            <a:r>
              <a:rPr lang="uk-UA" sz="2200" dirty="0" smtClean="0">
                <a:latin typeface="Times New Roman" panose="02020603050405020304" pitchFamily="18" charset="0"/>
                <a:cs typeface="Times New Roman" panose="02020603050405020304" pitchFamily="18" charset="0"/>
              </a:rPr>
              <a:t> версія САПР-платформи </a:t>
            </a:r>
            <a:r>
              <a:rPr lang="uk-UA" sz="2200" dirty="0" err="1" smtClean="0">
                <a:latin typeface="Times New Roman" panose="02020603050405020304" pitchFamily="18" charset="0"/>
                <a:cs typeface="Times New Roman" panose="02020603050405020304" pitchFamily="18" charset="0"/>
              </a:rPr>
              <a:t>nanoCAD</a:t>
            </a:r>
            <a:r>
              <a:rPr lang="uk-UA" sz="2200" dirty="0" smtClean="0">
                <a:latin typeface="Times New Roman" panose="02020603050405020304" pitchFamily="18" charset="0"/>
                <a:cs typeface="Times New Roman" panose="02020603050405020304" pitchFamily="18" charset="0"/>
              </a:rPr>
              <a:t>, що містить інструменти базового проектування і випуску креслень;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nanoCAD</a:t>
            </a:r>
            <a:r>
              <a:rPr lang="uk-UA" sz="2200" dirty="0" smtClean="0">
                <a:latin typeface="Times New Roman" panose="02020603050405020304" pitchFamily="18" charset="0"/>
                <a:cs typeface="Times New Roman" panose="02020603050405020304" pitchFamily="18" charset="0"/>
              </a:rPr>
              <a:t> ВК;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nanoCAD</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Геоника</a:t>
            </a:r>
            <a:r>
              <a:rPr lang="uk-UA" sz="2200" dirty="0" smtClean="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8087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25</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64030"/>
            <a:ext cx="9144000" cy="5847755"/>
          </a:xfrm>
          <a:prstGeom prst="rect">
            <a:avLst/>
          </a:prstGeom>
        </p:spPr>
        <p:txBody>
          <a:bodyPr wrap="square">
            <a:spAutoFit/>
          </a:bodyPr>
          <a:lstStyle/>
          <a:p>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en-US" sz="2200" dirty="0" err="1">
                <a:solidFill>
                  <a:srgbClr val="000000"/>
                </a:solidFill>
                <a:latin typeface="Times New Roman" panose="02020603050405020304" pitchFamily="18" charset="0"/>
                <a:cs typeface="Times New Roman" panose="02020603050405020304" pitchFamily="18" charset="0"/>
              </a:rPr>
              <a:t>nanoCAD</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Конструкції; </a:t>
            </a:r>
          </a:p>
          <a:p>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en-US" sz="2200" dirty="0" err="1">
                <a:solidFill>
                  <a:srgbClr val="000000"/>
                </a:solidFill>
                <a:latin typeface="Times New Roman" panose="02020603050405020304" pitchFamily="18" charset="0"/>
                <a:cs typeface="Times New Roman" panose="02020603050405020304" pitchFamily="18" charset="0"/>
              </a:rPr>
              <a:t>nanoCAD</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Механіка</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ОПС;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СКС;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СПДС;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Будмайданчик</a:t>
            </a:r>
            <a:r>
              <a:rPr lang="uk-UA" sz="2200" dirty="0">
                <a:latin typeface="Times New Roman" panose="02020603050405020304" pitchFamily="18" charset="0"/>
                <a:cs typeface="Times New Roman" panose="02020603050405020304" pitchFamily="18" charset="0"/>
              </a:rPr>
              <a:t>;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Схеми;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Фундаменти;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Електро</a:t>
            </a:r>
            <a:r>
              <a:rPr lang="uk-UA" sz="2200" dirty="0">
                <a:latin typeface="Times New Roman" panose="02020603050405020304" pitchFamily="18" charset="0"/>
                <a:cs typeface="Times New Roman" panose="02020603050405020304" pitchFamily="18" charset="0"/>
              </a:rPr>
              <a:t>;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nanoCAD</a:t>
            </a:r>
            <a:r>
              <a:rPr lang="en-US"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Електро</a:t>
            </a:r>
            <a:r>
              <a:rPr lang="uk-UA" sz="2200" dirty="0">
                <a:latin typeface="Times New Roman" panose="02020603050405020304" pitchFamily="18" charset="0"/>
                <a:cs typeface="Times New Roman" panose="02020603050405020304" pitchFamily="18" charset="0"/>
              </a:rPr>
              <a:t> ДКС; </a:t>
            </a:r>
          </a:p>
          <a:p>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NСTuner</a:t>
            </a:r>
            <a:r>
              <a:rPr lang="ru-RU" sz="2200" dirty="0">
                <a:latin typeface="Times New Roman" panose="02020603050405020304" pitchFamily="18" charset="0"/>
                <a:cs typeface="Times New Roman" panose="02020603050405020304" pitchFamily="18" charset="0"/>
              </a:rPr>
              <a:t> — система </a:t>
            </a:r>
            <a:r>
              <a:rPr lang="ru-RU" sz="2200" dirty="0" err="1">
                <a:latin typeface="Times New Roman" panose="02020603050405020304" pitchFamily="18" charset="0"/>
                <a:cs typeface="Times New Roman" panose="02020603050405020304" pitchFamily="18" charset="0"/>
              </a:rPr>
              <a:t>моделювання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твердих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тіл</a:t>
            </a:r>
            <a:r>
              <a:rPr lang="ru-RU" sz="2200" dirty="0">
                <a:latin typeface="Times New Roman" panose="02020603050405020304" pitchFamily="18" charset="0"/>
                <a:cs typeface="Times New Roman" panose="02020603050405020304" pitchFamily="18" charset="0"/>
              </a:rPr>
              <a:t> для контролю і </a:t>
            </a:r>
            <a:r>
              <a:rPr lang="ru-RU" sz="2200" dirty="0" err="1">
                <a:latin typeface="Times New Roman" panose="02020603050405020304" pitchFamily="18" charset="0"/>
                <a:cs typeface="Times New Roman" panose="02020603050405020304" pitchFamily="18" charset="0"/>
              </a:rPr>
              <a:t>остаточної</a:t>
            </a:r>
            <a:r>
              <a:rPr lang="ru-RU" sz="2200" dirty="0">
                <a:latin typeface="Times New Roman" panose="02020603050405020304" pitchFamily="18" charset="0"/>
                <a:cs typeface="Times New Roman" panose="02020603050405020304" pitchFamily="18" charset="0"/>
              </a:rPr>
              <a:t> настройки </a:t>
            </a:r>
            <a:r>
              <a:rPr lang="ru-RU" sz="2200" dirty="0" err="1">
                <a:latin typeface="Times New Roman" panose="02020603050405020304" pitchFamily="18" charset="0"/>
                <a:cs typeface="Times New Roman" panose="02020603050405020304" pitchFamily="18" charset="0"/>
              </a:rPr>
              <a:t>керуючих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програм</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верстатів</a:t>
            </a:r>
            <a:r>
              <a:rPr lang="ru-RU" sz="2200" dirty="0">
                <a:latin typeface="Times New Roman" panose="02020603050405020304" pitchFamily="18" charset="0"/>
                <a:cs typeface="Times New Roman" panose="02020603050405020304" pitchFamily="18" charset="0"/>
              </a:rPr>
              <a:t> з ЧПУ; </a:t>
            </a:r>
          </a:p>
          <a:p>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NormCAD</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програма</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розрахунків</a:t>
            </a:r>
            <a:r>
              <a:rPr lang="ru-RU" sz="2200" dirty="0">
                <a:latin typeface="Times New Roman" panose="02020603050405020304" pitchFamily="18" charset="0"/>
                <a:cs typeface="Times New Roman" panose="02020603050405020304" pitchFamily="18" charset="0"/>
              </a:rPr>
              <a:t> за </a:t>
            </a:r>
            <a:r>
              <a:rPr lang="ru-RU" sz="2200" dirty="0" err="1">
                <a:latin typeface="Times New Roman" panose="02020603050405020304" pitchFamily="18" charset="0"/>
                <a:cs typeface="Times New Roman" panose="02020603050405020304" pitchFamily="18" charset="0"/>
              </a:rPr>
              <a:t>будівельними</a:t>
            </a:r>
            <a:r>
              <a:rPr lang="ru-RU" sz="2200" dirty="0">
                <a:latin typeface="Times New Roman" panose="02020603050405020304" pitchFamily="18" charset="0"/>
                <a:cs typeface="Times New Roman" panose="02020603050405020304" pitchFamily="18" charset="0"/>
              </a:rPr>
              <a:t> нормами (</a:t>
            </a:r>
            <a:r>
              <a:rPr lang="ru-RU" sz="2200" dirty="0" err="1">
                <a:latin typeface="Times New Roman" panose="02020603050405020304" pitchFamily="18" charset="0"/>
                <a:cs typeface="Times New Roman" panose="02020603050405020304" pitchFamily="18" charset="0"/>
              </a:rPr>
              <a:t>БНіП</a:t>
            </a:r>
            <a:r>
              <a:rPr lang="ru-RU" sz="2200" dirty="0">
                <a:latin typeface="Times New Roman" panose="02020603050405020304" pitchFamily="18" charset="0"/>
                <a:cs typeface="Times New Roman" panose="02020603050405020304" pitchFamily="18" charset="0"/>
              </a:rPr>
              <a:t>) з </a:t>
            </a:r>
            <a:r>
              <a:rPr lang="ru-RU" sz="2200" dirty="0" err="1">
                <a:latin typeface="Times New Roman" panose="02020603050405020304" pitchFamily="18" charset="0"/>
                <a:cs typeface="Times New Roman" panose="02020603050405020304" pitchFamily="18" charset="0"/>
              </a:rPr>
              <a:t>виведенням</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звітів</a:t>
            </a:r>
            <a:r>
              <a:rPr lang="ru-RU" sz="2200" dirty="0">
                <a:latin typeface="Times New Roman" panose="02020603050405020304" pitchFamily="18" charset="0"/>
                <a:cs typeface="Times New Roman" panose="02020603050405020304" pitchFamily="18" charset="0"/>
              </a:rPr>
              <a:t> з формулами; </a:t>
            </a:r>
          </a:p>
          <a:p>
            <a:r>
              <a:rPr lang="en-US" sz="2200" dirty="0">
                <a:latin typeface="Times New Roman" panose="02020603050405020304" pitchFamily="18" charset="0"/>
                <a:cs typeface="Times New Roman" panose="02020603050405020304" pitchFamily="18" charset="0"/>
              </a:rPr>
              <a:t>• Project Studio CS — </a:t>
            </a:r>
            <a:r>
              <a:rPr lang="uk-UA" sz="2200" dirty="0">
                <a:latin typeface="Times New Roman" panose="02020603050405020304" pitchFamily="18" charset="0"/>
                <a:cs typeface="Times New Roman" panose="02020603050405020304" pitchFamily="18" charset="0"/>
              </a:rPr>
              <a:t>лінійка програм для архітектурно-будівельного робочого проектування в середовищі </a:t>
            </a:r>
            <a:r>
              <a:rPr lang="en-US" sz="2200" dirty="0" smtClean="0">
                <a:latin typeface="Times New Roman" panose="02020603050405020304" pitchFamily="18" charset="0"/>
                <a:cs typeface="Times New Roman" panose="02020603050405020304" pitchFamily="18" charset="0"/>
              </a:rPr>
              <a:t>AutoCAD.</a:t>
            </a:r>
            <a:endParaRPr lang="uk-UA" sz="2200" dirty="0" smtClean="0">
              <a:latin typeface="Times New Roman" panose="02020603050405020304" pitchFamily="18" charset="0"/>
              <a:cs typeface="Times New Roman" panose="02020603050405020304" pitchFamily="18" charset="0"/>
            </a:endParaRPr>
          </a:p>
          <a:p>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1382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26</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5417"/>
            <a:ext cx="9144000" cy="6863417"/>
          </a:xfrm>
          <a:prstGeom prst="rect">
            <a:avLst/>
          </a:prstGeom>
        </p:spPr>
        <p:txBody>
          <a:bodyPr wrap="square">
            <a:spAutoFit/>
          </a:bodyPr>
          <a:lstStyle/>
          <a:p>
            <a:r>
              <a:rPr lang="uk-UA" sz="2200" dirty="0">
                <a:latin typeface="Times New Roman" panose="02020603050405020304" pitchFamily="18" charset="0"/>
                <a:cs typeface="Times New Roman" panose="02020603050405020304" pitchFamily="18" charset="0"/>
              </a:rPr>
              <a:t>Виробництво компанії </a:t>
            </a:r>
            <a:r>
              <a:rPr lang="en-US" sz="2200" dirty="0" err="1">
                <a:solidFill>
                  <a:srgbClr val="FF0000"/>
                </a:solidFill>
                <a:latin typeface="Times New Roman" panose="02020603050405020304" pitchFamily="18" charset="0"/>
                <a:cs typeface="Times New Roman" panose="02020603050405020304" pitchFamily="18" charset="0"/>
              </a:rPr>
              <a:t>CSoft</a:t>
            </a:r>
            <a:r>
              <a:rPr lang="en-US" sz="2200" dirty="0">
                <a:solidFill>
                  <a:srgbClr val="FF0000"/>
                </a:solidFill>
                <a:latin typeface="Times New Roman" panose="02020603050405020304" pitchFamily="18" charset="0"/>
                <a:cs typeface="Times New Roman" panose="02020603050405020304" pitchFamily="18" charset="0"/>
              </a:rPr>
              <a:t> Development</a:t>
            </a:r>
            <a:r>
              <a:rPr lang="en-US" sz="2200" dirty="0">
                <a:latin typeface="Times New Roman" panose="02020603050405020304" pitchFamily="18" charset="0"/>
                <a:cs typeface="Times New Roman" panose="02020603050405020304" pitchFamily="18" charset="0"/>
              </a:rPr>
              <a:t>: </a:t>
            </a:r>
          </a:p>
          <a:p>
            <a:r>
              <a:rPr lang="uk-UA" sz="2200" dirty="0" smtClean="0">
                <a:latin typeface="Times New Roman" panose="02020603050405020304" pitchFamily="18" charset="0"/>
                <a:cs typeface="Times New Roman" panose="02020603050405020304" pitchFamily="18" charset="0"/>
              </a:rPr>
              <a:t>- </a:t>
            </a:r>
            <a:r>
              <a:rPr lang="pt-BR" sz="2200" dirty="0" smtClean="0">
                <a:latin typeface="Times New Roman" panose="02020603050405020304" pitchFamily="18" charset="0"/>
                <a:cs typeface="Times New Roman" panose="02020603050405020304" pitchFamily="18" charset="0"/>
              </a:rPr>
              <a:t>Project </a:t>
            </a:r>
            <a:r>
              <a:rPr lang="pt-BR" sz="2200" dirty="0">
                <a:latin typeface="Times New Roman" panose="02020603050405020304" pitchFamily="18" charset="0"/>
                <a:cs typeface="Times New Roman" panose="02020603050405020304" pitchFamily="18" charset="0"/>
              </a:rPr>
              <a:t>Studio CS СКС; </a:t>
            </a:r>
          </a:p>
          <a:p>
            <a:r>
              <a:rPr lang="uk-UA" sz="2200" dirty="0" smtClean="0">
                <a:latin typeface="Times New Roman" panose="02020603050405020304" pitchFamily="18" charset="0"/>
                <a:cs typeface="Times New Roman" panose="02020603050405020304" pitchFamily="18" charset="0"/>
              </a:rPr>
              <a:t>-</a:t>
            </a:r>
            <a:r>
              <a:rPr lang="pt-BR" sz="2200" dirty="0" smtClean="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Project Studio CS ОПС; </a:t>
            </a:r>
          </a:p>
          <a:p>
            <a:r>
              <a:rPr lang="uk-UA" sz="2200" dirty="0" smtClean="0">
                <a:latin typeface="Times New Roman" panose="02020603050405020304" pitchFamily="18" charset="0"/>
                <a:cs typeface="Times New Roman" panose="02020603050405020304" pitchFamily="18" charset="0"/>
              </a:rPr>
              <a:t>-</a:t>
            </a:r>
            <a:r>
              <a:rPr lang="pt-BR" sz="2200" dirty="0" smtClean="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Project Studio CS Електрика; </a:t>
            </a:r>
          </a:p>
          <a:p>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Project Studio CS </a:t>
            </a:r>
            <a:r>
              <a:rPr lang="uk-UA" sz="2200" dirty="0">
                <a:latin typeface="Times New Roman" panose="02020603050405020304" pitchFamily="18" charset="0"/>
                <a:cs typeface="Times New Roman" panose="02020603050405020304" pitchFamily="18" charset="0"/>
              </a:rPr>
              <a:t>Водопостачання; </a:t>
            </a:r>
          </a:p>
          <a:p>
            <a:r>
              <a:rPr lang="uk-UA" sz="2200" dirty="0" smtClean="0">
                <a:latin typeface="Times New Roman" panose="02020603050405020304" pitchFamily="18" charset="0"/>
                <a:cs typeface="Times New Roman" panose="02020603050405020304" pitchFamily="18" charset="0"/>
              </a:rPr>
              <a:t>-</a:t>
            </a:r>
            <a:r>
              <a:rPr lang="pt-BR" sz="2200" dirty="0" smtClean="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Project Studio CS Архітектура; </a:t>
            </a:r>
          </a:p>
          <a:p>
            <a:r>
              <a:rPr lang="uk-UA" sz="2200" dirty="0" smtClean="0">
                <a:latin typeface="Times New Roman" panose="02020603050405020304" pitchFamily="18" charset="0"/>
                <a:cs typeface="Times New Roman" panose="02020603050405020304" pitchFamily="18" charset="0"/>
              </a:rPr>
              <a:t>-</a:t>
            </a:r>
            <a:r>
              <a:rPr lang="pt-BR" sz="2200" dirty="0" smtClean="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Project Studio CS Конструкції; </a:t>
            </a:r>
          </a:p>
          <a:p>
            <a:r>
              <a:rPr lang="uk-UA" sz="2200" dirty="0" smtClean="0">
                <a:latin typeface="Times New Roman" panose="02020603050405020304" pitchFamily="18" charset="0"/>
                <a:cs typeface="Times New Roman" panose="02020603050405020304" pitchFamily="18" charset="0"/>
              </a:rPr>
              <a:t>-</a:t>
            </a:r>
            <a:r>
              <a:rPr lang="pt-BR" sz="2200" dirty="0" smtClean="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Project Studio CS Фундаменти; </a:t>
            </a:r>
          </a:p>
          <a:p>
            <a:pPr algn="just"/>
            <a:r>
              <a:rPr lang="uk-UA" sz="2200" dirty="0" smtClean="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Project </a:t>
            </a:r>
            <a:r>
              <a:rPr lang="en-US" sz="2200" dirty="0" err="1">
                <a:latin typeface="Times New Roman" panose="02020603050405020304" pitchFamily="18" charset="0"/>
                <a:cs typeface="Times New Roman" panose="02020603050405020304" pitchFamily="18" charset="0"/>
              </a:rPr>
              <a:t>Smeta</a:t>
            </a:r>
            <a:r>
              <a:rPr lang="en-US" sz="2200" dirty="0">
                <a:latin typeface="Times New Roman" panose="02020603050405020304" pitchFamily="18" charset="0"/>
                <a:cs typeface="Times New Roman" panose="02020603050405020304" pitchFamily="18" charset="0"/>
              </a:rPr>
              <a:t> CS — </a:t>
            </a:r>
            <a:r>
              <a:rPr lang="uk-UA" sz="2200" dirty="0">
                <a:latin typeface="Times New Roman" panose="02020603050405020304" pitchFamily="18" charset="0"/>
                <a:cs typeface="Times New Roman" panose="02020603050405020304" pitchFamily="18" charset="0"/>
              </a:rPr>
              <a:t>інструмент для складання кошторисів на проектну документацію та вишукувальні роботи в будівництві. Виробництво компанії </a:t>
            </a:r>
            <a:r>
              <a:rPr lang="en-US" sz="2200" dirty="0" err="1">
                <a:latin typeface="Times New Roman" panose="02020603050405020304" pitchFamily="18" charset="0"/>
                <a:cs typeface="Times New Roman" panose="02020603050405020304" pitchFamily="18" charset="0"/>
              </a:rPr>
              <a:t>CSoft</a:t>
            </a:r>
            <a:r>
              <a:rPr lang="en-US" sz="2200" dirty="0">
                <a:latin typeface="Times New Roman" panose="02020603050405020304" pitchFamily="18" charset="0"/>
                <a:cs typeface="Times New Roman" panose="02020603050405020304" pitchFamily="18" charset="0"/>
              </a:rPr>
              <a:t> Development; </a:t>
            </a:r>
            <a:endParaRPr lang="en-US"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 Raster Arts — </a:t>
            </a:r>
            <a:r>
              <a:rPr lang="uk-UA" sz="2200" dirty="0" err="1">
                <a:latin typeface="Times New Roman" panose="02020603050405020304" pitchFamily="18" charset="0"/>
                <a:cs typeface="Times New Roman" panose="02020603050405020304" pitchFamily="18" charset="0"/>
              </a:rPr>
              <a:t>растрово</a:t>
            </a:r>
            <a:r>
              <a:rPr lang="uk-UA" sz="2200" dirty="0">
                <a:latin typeface="Times New Roman" panose="02020603050405020304" pitchFamily="18" charset="0"/>
                <a:cs typeface="Times New Roman" panose="02020603050405020304" pitchFamily="18" charset="0"/>
              </a:rPr>
              <a:t>-векторна САПР і сучасна </a:t>
            </a:r>
            <a:r>
              <a:rPr lang="uk-UA" sz="2200" dirty="0" err="1">
                <a:latin typeface="Times New Roman" panose="02020603050405020304" pitchFamily="18" charset="0"/>
                <a:cs typeface="Times New Roman" panose="02020603050405020304" pitchFamily="18" charset="0"/>
              </a:rPr>
              <a:t>векторизація</a:t>
            </a:r>
            <a:r>
              <a:rPr lang="uk-UA" sz="2200" dirty="0">
                <a:latin typeface="Times New Roman" panose="02020603050405020304" pitchFamily="18" charset="0"/>
                <a:cs typeface="Times New Roman" panose="02020603050405020304" pitchFamily="18" charset="0"/>
              </a:rPr>
              <a:t> - для сканованих креслень, планів, схем, топографічних і картографічних матеріалів. Виробництво компанії </a:t>
            </a:r>
            <a:r>
              <a:rPr lang="en-US" sz="2200" dirty="0" err="1">
                <a:latin typeface="Times New Roman" panose="02020603050405020304" pitchFamily="18" charset="0"/>
                <a:cs typeface="Times New Roman" panose="02020603050405020304" pitchFamily="18" charset="0"/>
              </a:rPr>
              <a:t>CSoft</a:t>
            </a:r>
            <a:r>
              <a:rPr lang="en-US" sz="2200" dirty="0">
                <a:latin typeface="Times New Roman" panose="02020603050405020304" pitchFamily="18" charset="0"/>
                <a:cs typeface="Times New Roman" panose="02020603050405020304" pitchFamily="18" charset="0"/>
              </a:rPr>
              <a:t> Development</a:t>
            </a:r>
            <a:r>
              <a:rPr lang="en-US" sz="2200" dirty="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Rubius</a:t>
            </a:r>
            <a:r>
              <a:rPr lang="en-US" sz="2200" dirty="0">
                <a:latin typeface="Times New Roman" panose="02020603050405020304" pitchFamily="18" charset="0"/>
                <a:cs typeface="Times New Roman" panose="02020603050405020304" pitchFamily="18" charset="0"/>
              </a:rPr>
              <a:t> Electric Suite - </a:t>
            </a:r>
            <a:r>
              <a:rPr lang="uk-UA" sz="2200" dirty="0">
                <a:latin typeface="Times New Roman" panose="02020603050405020304" pitchFamily="18" charset="0"/>
                <a:cs typeface="Times New Roman" panose="02020603050405020304" pitchFamily="18" charset="0"/>
              </a:rPr>
              <a:t>лінійка програмних продуктів для автоматизації електротехнічних відділів: </a:t>
            </a:r>
          </a:p>
          <a:p>
            <a:pPr algn="just"/>
            <a:r>
              <a:rPr lang="uk-UA" sz="2200" dirty="0">
                <a:latin typeface="Times New Roman" panose="02020603050405020304" pitchFamily="18" charset="0"/>
                <a:cs typeface="Times New Roman" panose="02020603050405020304" pitchFamily="18" charset="0"/>
              </a:rPr>
              <a:t>-</a:t>
            </a:r>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Rubius</a:t>
            </a:r>
            <a:r>
              <a:rPr lang="en-US" sz="2200" dirty="0">
                <a:latin typeface="Times New Roman" panose="02020603050405020304" pitchFamily="18" charset="0"/>
                <a:cs typeface="Times New Roman" panose="02020603050405020304" pitchFamily="18" charset="0"/>
              </a:rPr>
              <a:t> Electric Suite: </a:t>
            </a:r>
            <a:r>
              <a:rPr lang="uk-UA" sz="2200" dirty="0">
                <a:latin typeface="Times New Roman" panose="02020603050405020304" pitchFamily="18" charset="0"/>
                <a:cs typeface="Times New Roman" panose="02020603050405020304" pitchFamily="18" charset="0"/>
              </a:rPr>
              <a:t>ЛЕП 0,4-10 кВ - програмний модуль для проектування повітряних ліній електропередачі напругою 0,4 - 10 кВ; </a:t>
            </a:r>
          </a:p>
          <a:p>
            <a:pPr algn="just"/>
            <a:r>
              <a:rPr lang="ru-RU" sz="2200" dirty="0">
                <a:latin typeface="Times New Roman" panose="02020603050405020304" pitchFamily="18" charset="0"/>
                <a:cs typeface="Times New Roman" panose="02020603050405020304" pitchFamily="18" charset="0"/>
              </a:rPr>
              <a:t>o </a:t>
            </a:r>
            <a:r>
              <a:rPr lang="ru-RU" sz="2200" dirty="0" err="1">
                <a:latin typeface="Times New Roman" panose="02020603050405020304" pitchFamily="18" charset="0"/>
                <a:cs typeface="Times New Roman" panose="02020603050405020304" pitchFamily="18" charset="0"/>
              </a:rPr>
              <a:t>Rubius</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Electric</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Suite</a:t>
            </a:r>
            <a:r>
              <a:rPr lang="ru-RU" sz="2200" dirty="0">
                <a:latin typeface="Times New Roman" panose="02020603050405020304" pitchFamily="18" charset="0"/>
                <a:cs typeface="Times New Roman" panose="02020603050405020304" pitchFamily="18" charset="0"/>
              </a:rPr>
              <a:t>: МЗ - </a:t>
            </a:r>
            <a:r>
              <a:rPr lang="ru-RU" sz="2200" dirty="0" err="1">
                <a:latin typeface="Times New Roman" panose="02020603050405020304" pitchFamily="18" charset="0"/>
                <a:cs typeface="Times New Roman" panose="02020603050405020304" pitchFamily="18" charset="0"/>
              </a:rPr>
              <a:t>програмний</a:t>
            </a:r>
            <a:r>
              <a:rPr lang="ru-RU" sz="2200" dirty="0">
                <a:latin typeface="Times New Roman" panose="02020603050405020304" pitchFamily="18" charset="0"/>
                <a:cs typeface="Times New Roman" panose="02020603050405020304" pitchFamily="18" charset="0"/>
              </a:rPr>
              <a:t> модуль для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систем </a:t>
            </a:r>
            <a:r>
              <a:rPr lang="ru-RU" sz="2200" dirty="0" err="1">
                <a:latin typeface="Times New Roman" panose="02020603050405020304" pitchFamily="18" charset="0"/>
                <a:cs typeface="Times New Roman" panose="02020603050405020304" pitchFamily="18" charset="0"/>
              </a:rPr>
              <a:t>блискавкозахисту</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1751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27</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21099"/>
            <a:ext cx="9144000" cy="6186309"/>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SimOne</a:t>
            </a:r>
            <a:r>
              <a:rPr lang="ru-RU" sz="2200" dirty="0">
                <a:latin typeface="Times New Roman" panose="02020603050405020304" pitchFamily="18" charset="0"/>
                <a:cs typeface="Times New Roman" panose="02020603050405020304" pitchFamily="18" charset="0"/>
              </a:rPr>
              <a:t> — </a:t>
            </a:r>
            <a:r>
              <a:rPr lang="uk-UA" sz="2200" dirty="0" smtClean="0">
                <a:latin typeface="Times New Roman" panose="02020603050405020304" pitchFamily="18" charset="0"/>
                <a:cs typeface="Times New Roman" panose="02020603050405020304" pitchFamily="18" charset="0"/>
              </a:rPr>
              <a:t>система моделювання електронних схем. Розробник - компанія </a:t>
            </a:r>
            <a:r>
              <a:rPr lang="uk-UA" sz="2200" dirty="0" err="1" smtClean="0">
                <a:latin typeface="Times New Roman" panose="02020603050405020304" pitchFamily="18" charset="0"/>
                <a:cs typeface="Times New Roman" panose="02020603050405020304" pitchFamily="18" charset="0"/>
              </a:rPr>
              <a:t>Еремекс</a:t>
            </a:r>
            <a:r>
              <a:rPr lang="uk-UA" sz="2200" dirty="0" smtClean="0">
                <a:latin typeface="Times New Roman" panose="02020603050405020304" pitchFamily="18" charset="0"/>
                <a:cs typeface="Times New Roman" panose="02020603050405020304" pitchFamily="18" charset="0"/>
              </a:rPr>
              <a:t>;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SprutCAM</a:t>
            </a:r>
            <a:r>
              <a:rPr lang="uk-UA" sz="2200" dirty="0" smtClean="0">
                <a:latin typeface="Times New Roman" panose="02020603050405020304" pitchFamily="18" charset="0"/>
                <a:cs typeface="Times New Roman" panose="02020603050405020304" pitchFamily="18" charset="0"/>
              </a:rPr>
              <a:t> — професійне рішення для розробки керуючих програм для устаткування з ЧПУ. На сьогоднішній день це єдина російська розробка і одна з небагатьох серед зарубіжних, підтримуюча у тому числі розробку КП для багатокоординатного токарно-фрезерного обладнання.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TechnologiCS</a:t>
            </a:r>
            <a:r>
              <a:rPr lang="uk-UA" sz="2200" dirty="0" smtClean="0">
                <a:latin typeface="Times New Roman" panose="02020603050405020304" pitchFamily="18" charset="0"/>
                <a:cs typeface="Times New Roman" panose="02020603050405020304" pitchFamily="18" charset="0"/>
              </a:rPr>
              <a:t> — спеціалізований програмний продукт, призначений для використання на виробничих підприємствах. Виробництво компанії </a:t>
            </a:r>
            <a:r>
              <a:rPr lang="uk-UA" sz="2200" dirty="0" err="1" smtClean="0">
                <a:latin typeface="Times New Roman" panose="02020603050405020304" pitchFamily="18" charset="0"/>
                <a:cs typeface="Times New Roman" panose="02020603050405020304" pitchFamily="18" charset="0"/>
              </a:rPr>
              <a:t>CSoft</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Development</a:t>
            </a:r>
            <a:r>
              <a:rPr lang="uk-UA" sz="2200" dirty="0" smtClean="0">
                <a:latin typeface="Times New Roman" panose="02020603050405020304" pitchFamily="18" charset="0"/>
                <a:cs typeface="Times New Roman" panose="02020603050405020304" pitchFamily="18" charset="0"/>
              </a:rPr>
              <a:t>; </a:t>
            </a:r>
          </a:p>
          <a:p>
            <a:pPr algn="just"/>
            <a:r>
              <a:rPr lang="uk-UA" sz="2200" dirty="0" smtClean="0">
                <a:latin typeface="Times New Roman" panose="02020603050405020304" pitchFamily="18" charset="0"/>
                <a:cs typeface="Times New Roman" panose="02020603050405020304" pitchFamily="18" charset="0"/>
              </a:rPr>
              <a:t>• T-FLEX CAD — САПР (3D и 2D) для машинобудування. Розробник - компанія Топ-Системи. Перша в світі САПР з геометричною параметризацією;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TopoR</a:t>
            </a:r>
            <a:r>
              <a:rPr lang="uk-UA" sz="2200" dirty="0" smtClean="0">
                <a:latin typeface="Times New Roman" panose="02020603050405020304" pitchFamily="18" charset="0"/>
                <a:cs typeface="Times New Roman" panose="02020603050405020304" pitchFamily="18" charset="0"/>
              </a:rPr>
              <a:t> — САПР для проектування друкованих плат. Розробник - компанія </a:t>
            </a:r>
            <a:r>
              <a:rPr lang="uk-UA" sz="2200" dirty="0" err="1" smtClean="0">
                <a:latin typeface="Times New Roman" panose="02020603050405020304" pitchFamily="18" charset="0"/>
                <a:cs typeface="Times New Roman" panose="02020603050405020304" pitchFamily="18" charset="0"/>
              </a:rPr>
              <a:t>Еремекс</a:t>
            </a:r>
            <a:r>
              <a:rPr lang="uk-UA" sz="2200" dirty="0" smtClean="0">
                <a:latin typeface="Times New Roman" panose="02020603050405020304" pitchFamily="18" charset="0"/>
                <a:cs typeface="Times New Roman" panose="02020603050405020304" pitchFamily="18" charset="0"/>
              </a:rPr>
              <a:t>;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Tronix</a:t>
            </a:r>
            <a:r>
              <a:rPr lang="uk-UA" sz="2200" dirty="0" smtClean="0">
                <a:latin typeface="Times New Roman" panose="02020603050405020304" pitchFamily="18" charset="0"/>
                <a:cs typeface="Times New Roman" panose="02020603050405020304" pitchFamily="18" charset="0"/>
              </a:rPr>
              <a:t> — САПР для суднобудування, створена в Петербурзі;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WinELSO</a:t>
            </a:r>
            <a:r>
              <a:rPr lang="uk-UA" sz="2200" dirty="0" smtClean="0">
                <a:latin typeface="Times New Roman" panose="02020603050405020304" pitchFamily="18" charset="0"/>
                <a:cs typeface="Times New Roman" panose="02020603050405020304" pitchFamily="18" charset="0"/>
              </a:rPr>
              <a:t> — САПР для проектування систем силового електрообладнання і електроосвітлення, розробка фірми «Російська промислова компанія»;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96742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28</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21099"/>
            <a:ext cx="9144000" cy="618630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БАЗИС (САПР) — комплексна автоматизація проектування технологічної підготовки виробництва і реалізації корпусних меблів;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ИДЕаЛ</a:t>
            </a:r>
            <a:r>
              <a:rPr lang="uk-UA" sz="2200" dirty="0" smtClean="0">
                <a:latin typeface="Times New Roman" panose="02020603050405020304" pitchFamily="18" charset="0"/>
                <a:cs typeface="Times New Roman" panose="02020603050405020304" pitchFamily="18" charset="0"/>
              </a:rPr>
              <a:t>-А — безкоштовна програмна оболонка для </a:t>
            </a:r>
            <a:r>
              <a:rPr lang="uk-UA" sz="2200" dirty="0" err="1" smtClean="0">
                <a:latin typeface="Times New Roman" panose="02020603050405020304" pitchFamily="18" charset="0"/>
                <a:cs typeface="Times New Roman" panose="02020603050405020304" pitchFamily="18" charset="0"/>
              </a:rPr>
              <a:t>AutoCAD</a:t>
            </a:r>
            <a:r>
              <a:rPr lang="uk-UA" sz="2200" dirty="0" smtClean="0">
                <a:latin typeface="Times New Roman" panose="02020603050405020304" pitchFamily="18" charset="0"/>
                <a:cs typeface="Times New Roman" panose="02020603050405020304" pitchFamily="18" charset="0"/>
              </a:rPr>
              <a:t>, призначена для швидкого тривимірного моделювання деталей і автоматизації отримання креслень. Розробник - компанія «Інженерне </a:t>
            </a:r>
            <a:r>
              <a:rPr lang="uk-UA" sz="2200" dirty="0" err="1" smtClean="0">
                <a:latin typeface="Times New Roman" panose="02020603050405020304" pitchFamily="18" charset="0"/>
                <a:cs typeface="Times New Roman" panose="02020603050405020304" pitchFamily="18" charset="0"/>
              </a:rPr>
              <a:t>Дело</a:t>
            </a:r>
            <a:r>
              <a:rPr lang="uk-UA" sz="2200" dirty="0" smtClean="0">
                <a:latin typeface="Times New Roman" panose="02020603050405020304" pitchFamily="18" charset="0"/>
                <a:cs typeface="Times New Roman" panose="02020603050405020304" pitchFamily="18" charset="0"/>
              </a:rPr>
              <a:t>»;</a:t>
            </a:r>
          </a:p>
          <a:p>
            <a:pPr algn="just"/>
            <a:r>
              <a:rPr lang="uk-UA" sz="2200" dirty="0" smtClean="0">
                <a:latin typeface="Times New Roman" panose="02020603050405020304" pitchFamily="18" charset="0"/>
                <a:cs typeface="Times New Roman" panose="02020603050405020304" pitchFamily="18" charset="0"/>
              </a:rPr>
              <a:t>• КОМПАС — поширена САПР компанії АСКОН у варіантах для двомірного і тривимірного проектування; </a:t>
            </a:r>
          </a:p>
          <a:p>
            <a:pPr algn="just"/>
            <a:r>
              <a:rPr lang="uk-UA" sz="2200" dirty="0" smtClean="0">
                <a:latin typeface="Times New Roman" panose="02020603050405020304" pitchFamily="18" charset="0"/>
                <a:cs typeface="Times New Roman" panose="02020603050405020304" pitchFamily="18" charset="0"/>
              </a:rPr>
              <a:t>• СПЛИТ — Система проектування лінійного транспорту, програмний комплекс, розроблений компанією «НЕОЛАНТ» і призначений для автоматизації процесу проектування при новому будівництві, реконструкції та капітальному ремонті лінійної частини надземних / підземних, магістральних / промислових нафто- і газопроводів, ліній </a:t>
            </a:r>
            <a:r>
              <a:rPr lang="uk-UA" sz="2200" dirty="0" err="1" smtClean="0">
                <a:latin typeface="Times New Roman" panose="02020603050405020304" pitchFamily="18" charset="0"/>
                <a:cs typeface="Times New Roman" panose="02020603050405020304" pitchFamily="18" charset="0"/>
              </a:rPr>
              <a:t>електропередач</a:t>
            </a:r>
            <a:r>
              <a:rPr lang="uk-UA" sz="2200" dirty="0" smtClean="0">
                <a:latin typeface="Times New Roman" panose="02020603050405020304" pitchFamily="18" charset="0"/>
                <a:cs typeface="Times New Roman" panose="02020603050405020304" pitchFamily="18" charset="0"/>
              </a:rPr>
              <a:t>; </a:t>
            </a:r>
          </a:p>
          <a:p>
            <a:pPr algn="just"/>
            <a:r>
              <a:rPr lang="uk-UA" sz="2200" dirty="0" smtClean="0">
                <a:latin typeface="Times New Roman" panose="02020603050405020304" pitchFamily="18" charset="0"/>
                <a:cs typeface="Times New Roman" panose="02020603050405020304" pitchFamily="18" charset="0"/>
              </a:rPr>
              <a:t>• САПР «</a:t>
            </a:r>
            <a:r>
              <a:rPr lang="uk-UA" sz="2200" dirty="0" err="1" smtClean="0">
                <a:latin typeface="Times New Roman" panose="02020603050405020304" pitchFamily="18" charset="0"/>
                <a:cs typeface="Times New Roman" panose="02020603050405020304" pitchFamily="18" charset="0"/>
              </a:rPr>
              <a:t>Сударушка</a:t>
            </a:r>
            <a:r>
              <a:rPr lang="uk-UA" sz="2200" dirty="0" smtClean="0">
                <a:latin typeface="Times New Roman" panose="02020603050405020304" pitchFamily="18" charset="0"/>
                <a:cs typeface="Times New Roman" panose="02020603050405020304" pitchFamily="18" charset="0"/>
              </a:rPr>
              <a:t>» — CAD/CAM/CAE система. Є розвитком системи </a:t>
            </a:r>
            <a:r>
              <a:rPr lang="uk-UA" sz="2200" dirty="0" err="1" smtClean="0">
                <a:latin typeface="Times New Roman" panose="02020603050405020304" pitchFamily="18" charset="0"/>
                <a:cs typeface="Times New Roman" panose="02020603050405020304" pitchFamily="18" charset="0"/>
              </a:rPr>
              <a:t>Гемос</a:t>
            </a:r>
            <a:r>
              <a:rPr lang="uk-UA" sz="2200" dirty="0" smtClean="0">
                <a:latin typeface="Times New Roman" panose="02020603050405020304" pitchFamily="18" charset="0"/>
                <a:cs typeface="Times New Roman" panose="02020603050405020304" pitchFamily="18" charset="0"/>
              </a:rPr>
              <a:t> (геометричне моделювання обводів літака), розробленої фахівцями російської авіапромисловості в ОКБ ім. А. С. Яковлєва в 1989-1994 р.; </a:t>
            </a:r>
          </a:p>
          <a:p>
            <a:pPr algn="just"/>
            <a:r>
              <a:rPr lang="uk-UA" sz="2200" dirty="0" smtClean="0">
                <a:latin typeface="Times New Roman" panose="02020603050405020304" pitchFamily="18" charset="0"/>
                <a:cs typeface="Times New Roman" panose="02020603050405020304" pitchFamily="18" charset="0"/>
              </a:rPr>
              <a:t>• САПР-ЧПУ — САПР для проектування керуючих програм для верстатів з ЧПУ компанії «Євразія </a:t>
            </a:r>
            <a:r>
              <a:rPr lang="uk-UA" sz="2200" dirty="0" err="1" smtClean="0">
                <a:latin typeface="Times New Roman" panose="02020603050405020304" pitchFamily="18" charset="0"/>
                <a:cs typeface="Times New Roman" panose="02020603050405020304" pitchFamily="18" charset="0"/>
              </a:rPr>
              <a:t>Лімітед</a:t>
            </a:r>
            <a:r>
              <a:rPr lang="uk-UA" sz="2200" dirty="0" smtClean="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43747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29</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21099"/>
            <a:ext cx="9144000" cy="618630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СПДС </a:t>
            </a:r>
            <a:r>
              <a:rPr lang="en-US" sz="2200" dirty="0" err="1">
                <a:latin typeface="Times New Roman" panose="02020603050405020304" pitchFamily="18" charset="0"/>
                <a:cs typeface="Times New Roman" panose="02020603050405020304" pitchFamily="18" charset="0"/>
              </a:rPr>
              <a:t>GraphiCS</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додаток до </a:t>
            </a:r>
            <a:r>
              <a:rPr lang="en-US" sz="2200" dirty="0">
                <a:latin typeface="Times New Roman" panose="02020603050405020304" pitchFamily="18" charset="0"/>
                <a:cs typeface="Times New Roman" panose="02020603050405020304" pitchFamily="18" charset="0"/>
              </a:rPr>
              <a:t>AutoCAD, Autodesk Architectural Desktop, AutoCAD Architecture, </a:t>
            </a:r>
            <a:r>
              <a:rPr lang="uk-UA" sz="2200" dirty="0">
                <a:latin typeface="Times New Roman" panose="02020603050405020304" pitchFamily="18" charset="0"/>
                <a:cs typeface="Times New Roman" panose="02020603050405020304" pitchFamily="18" charset="0"/>
              </a:rPr>
              <a:t>призначене для розробки проектно-технічної документації в строгій відповідності з вимогами СПДС. Виробництво компанії </a:t>
            </a:r>
            <a:r>
              <a:rPr lang="en-US" sz="2200" dirty="0" err="1">
                <a:latin typeface="Times New Roman" panose="02020603050405020304" pitchFamily="18" charset="0"/>
                <a:cs typeface="Times New Roman" panose="02020603050405020304" pitchFamily="18" charset="0"/>
              </a:rPr>
              <a:t>CSoft</a:t>
            </a:r>
            <a:r>
              <a:rPr lang="en-US" sz="2200" dirty="0">
                <a:latin typeface="Times New Roman" panose="02020603050405020304" pitchFamily="18" charset="0"/>
                <a:cs typeface="Times New Roman" panose="02020603050405020304" pitchFamily="18" charset="0"/>
              </a:rPr>
              <a:t> Development; </a:t>
            </a:r>
          </a:p>
          <a:p>
            <a:pPr algn="just"/>
            <a:r>
              <a:rPr lang="uk-UA" sz="2200" dirty="0">
                <a:latin typeface="Times New Roman" panose="02020603050405020304" pitchFamily="18" charset="0"/>
                <a:cs typeface="Times New Roman" panose="02020603050405020304" pitchFamily="18" charset="0"/>
              </a:rPr>
              <a:t>• САПР НТ "</a:t>
            </a:r>
            <a:r>
              <a:rPr lang="en-US" sz="2200" dirty="0">
                <a:latin typeface="Times New Roman" panose="02020603050405020304" pitchFamily="18" charset="0"/>
                <a:cs typeface="Times New Roman" panose="02020603050405020304" pitchFamily="18" charset="0"/>
              </a:rPr>
              <a:t>NORMA" — </a:t>
            </a:r>
            <a:r>
              <a:rPr lang="uk-UA" sz="2200" dirty="0">
                <a:latin typeface="Times New Roman" panose="02020603050405020304" pitchFamily="18" charset="0"/>
                <a:cs typeface="Times New Roman" panose="02020603050405020304" pitchFamily="18" charset="0"/>
              </a:rPr>
              <a:t>система автоматизованого проектування норм праці (ВАТ «КНІАТ»). Розрахунок режимів різання і норм часу для механообробного виробництва (включаючи верстати з ЧПУ і їх багатоверстатне обслуговування). Розрахунок норм часу зварювального, гальванічного виробництв. Розрахунок норм часу виготовлення спеціальних пристосувань, штампів холодної та гарячої штамповки, ріжучого і вимірювального інструменту; </a:t>
            </a:r>
          </a:p>
          <a:p>
            <a:pPr algn="just"/>
            <a:r>
              <a:rPr lang="uk-UA" sz="2200" dirty="0">
                <a:latin typeface="Times New Roman" panose="02020603050405020304" pitchFamily="18" charset="0"/>
                <a:cs typeface="Times New Roman" panose="02020603050405020304" pitchFamily="18" charset="0"/>
              </a:rPr>
              <a:t>• Середовище моделювання МАРС - вітчизняна система автоматизованого моделювання фізично неоднорідних технічних пристроїв і систем МАРС (Моделювання та автоматичний розрахунок систем), заснована на універсальному методі компонентних ланцюгів. </a:t>
            </a:r>
            <a:r>
              <a:rPr lang="uk-UA" sz="2200" dirty="0">
                <a:latin typeface="Times New Roman" panose="02020603050405020304" pitchFamily="18" charset="0"/>
                <a:cs typeface="Times New Roman" panose="02020603050405020304" pitchFamily="18" charset="0"/>
              </a:rPr>
              <a:t>Дозволяє моделювати процеси, що протікають в кінематичних, механічних, електричних, електронних, електромеханічних, електроенергетичних, фізико-хімічних системах і пристроях [6]; </a:t>
            </a:r>
            <a:r>
              <a:rPr lang="uk-UA" sz="2200" dirty="0" smtClean="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1784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301752" y="2538907"/>
            <a:ext cx="8759952" cy="646331"/>
          </a:xfrm>
          <a:prstGeom prst="rect">
            <a:avLst/>
          </a:prstGeom>
        </p:spPr>
        <p:txBody>
          <a:bodyPr wrap="square">
            <a:spAutoFit/>
          </a:bodyPr>
          <a:lstStyle/>
          <a:p>
            <a:pPr algn="ctr"/>
            <a:r>
              <a:rPr lang="ru-RU" sz="3600" dirty="0" err="1" smtClean="0">
                <a:latin typeface="Times New Roman" panose="02020603050405020304" pitchFamily="18" charset="0"/>
                <a:cs typeface="Times New Roman" panose="02020603050405020304" pitchFamily="18" charset="0"/>
              </a:rPr>
              <a:t>Питання</a:t>
            </a:r>
            <a:r>
              <a:rPr lang="ru-RU" sz="3600" dirty="0" smtClean="0">
                <a:latin typeface="Times New Roman" panose="02020603050405020304" pitchFamily="18" charset="0"/>
                <a:cs typeface="Times New Roman" panose="02020603050405020304" pitchFamily="18" charset="0"/>
              </a:rPr>
              <a:t> 1. </a:t>
            </a:r>
            <a:r>
              <a:rPr lang="uk-UA" sz="3600" b="1" dirty="0">
                <a:latin typeface="Times New Roman" panose="02020603050405020304" pitchFamily="18" charset="0"/>
                <a:cs typeface="Times New Roman" panose="02020603050405020304" pitchFamily="18" charset="0"/>
              </a:rPr>
              <a:t>Цілі створення і завдання.</a:t>
            </a:r>
            <a:r>
              <a:rPr lang="ru-RU" sz="3600" b="1" dirty="0">
                <a:latin typeface="Times New Roman" panose="02020603050405020304" pitchFamily="18" charset="0"/>
                <a:cs typeface="Times New Roman" panose="02020603050405020304" pitchFamily="18" charset="0"/>
              </a:rPr>
              <a:t> </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4319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30</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21099"/>
            <a:ext cx="9144000" cy="618630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СПРУТ — інтегроване </a:t>
            </a:r>
            <a:r>
              <a:rPr lang="uk-UA" sz="2200" dirty="0" err="1">
                <a:latin typeface="Times New Roman" panose="02020603050405020304" pitchFamily="18" charset="0"/>
                <a:cs typeface="Times New Roman" panose="02020603050405020304" pitchFamily="18" charset="0"/>
              </a:rPr>
              <a:t>метаінструментальне</a:t>
            </a:r>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мовне</a:t>
            </a:r>
            <a:r>
              <a:rPr lang="uk-UA" sz="2200" dirty="0">
                <a:latin typeface="Times New Roman" panose="02020603050405020304" pitchFamily="18" charset="0"/>
                <a:cs typeface="Times New Roman" panose="02020603050405020304" pitchFamily="18" charset="0"/>
              </a:rPr>
              <a:t> середовище «СПРУТ» (Система Проектування Універсальних Технологій). Середовище для створення наскрізних САПР за принципом </a:t>
            </a:r>
            <a:r>
              <a:rPr lang="en-US" sz="2200" dirty="0">
                <a:latin typeface="Times New Roman" panose="02020603050405020304" pitchFamily="18" charset="0"/>
                <a:cs typeface="Times New Roman" panose="02020603050405020304" pitchFamily="18" charset="0"/>
              </a:rPr>
              <a:t>RAD-</a:t>
            </a:r>
            <a:r>
              <a:rPr lang="uk-UA" sz="2200" dirty="0">
                <a:latin typeface="Times New Roman" panose="02020603050405020304" pitchFamily="18" charset="0"/>
                <a:cs typeface="Times New Roman" panose="02020603050405020304" pitchFamily="18" charset="0"/>
              </a:rPr>
              <a:t>технології (</a:t>
            </a:r>
            <a:r>
              <a:rPr lang="en-US" sz="2200" dirty="0">
                <a:latin typeface="Times New Roman" panose="02020603050405020304" pitchFamily="18" charset="0"/>
                <a:cs typeface="Times New Roman" panose="02020603050405020304" pitchFamily="18" charset="0"/>
              </a:rPr>
              <a:t>RAPID APPLICATION DEVELOPMENT TOOLS): </a:t>
            </a:r>
          </a:p>
          <a:p>
            <a:pPr algn="just"/>
            <a:r>
              <a:rPr lang="ru-RU" sz="2200" dirty="0">
                <a:latin typeface="Times New Roman" panose="02020603050405020304" pitchFamily="18" charset="0"/>
                <a:cs typeface="Times New Roman" panose="02020603050405020304" pitchFamily="18" charset="0"/>
              </a:rPr>
              <a:t>-</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СПРУТ-ОКП — MES система оперативно-календарного </a:t>
            </a:r>
            <a:r>
              <a:rPr lang="ru-RU" sz="2200" dirty="0" err="1">
                <a:latin typeface="Times New Roman" panose="02020603050405020304" pitchFamily="18" charset="0"/>
                <a:cs typeface="Times New Roman" panose="02020603050405020304" pitchFamily="18" charset="0"/>
              </a:rPr>
              <a:t>планування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диспетчеризації</a:t>
            </a:r>
            <a:r>
              <a:rPr lang="ru-RU" sz="2200" dirty="0">
                <a:latin typeface="Times New Roman" panose="02020603050405020304" pitchFamily="18" charset="0"/>
                <a:cs typeface="Times New Roman" panose="02020603050405020304" pitchFamily="18" charset="0"/>
              </a:rPr>
              <a:t> та контролю </a:t>
            </a:r>
            <a:r>
              <a:rPr lang="ru-RU" sz="2200" dirty="0" err="1">
                <a:latin typeface="Times New Roman" panose="02020603050405020304" pitchFamily="18" charset="0"/>
                <a:cs typeface="Times New Roman" panose="02020603050405020304" pitchFamily="18" charset="0"/>
              </a:rPr>
              <a:t>виробничого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процесу</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підприємстві</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СПРУТ-ТП — CAPP система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нормування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технологічних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процесів</a:t>
            </a:r>
            <a:r>
              <a:rPr lang="ru-RU" sz="2200" dirty="0">
                <a:latin typeface="Times New Roman" panose="02020603050405020304" pitchFamily="18" charset="0"/>
                <a:cs typeface="Times New Roman" panose="02020603050405020304" pitchFamily="18" charset="0"/>
              </a:rPr>
              <a:t> для будь-</a:t>
            </a:r>
            <a:r>
              <a:rPr lang="ru-RU" sz="2200" dirty="0" err="1">
                <a:latin typeface="Times New Roman" panose="02020603050405020304" pitchFamily="18" charset="0"/>
                <a:cs typeface="Times New Roman" panose="02020603050405020304" pitchFamily="18" charset="0"/>
              </a:rPr>
              <a:t>яких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типів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виробництв</a:t>
            </a:r>
            <a:r>
              <a:rPr lang="ru-RU" sz="2200" dirty="0">
                <a:latin typeface="Times New Roman" panose="02020603050405020304" pitchFamily="18" charset="0"/>
                <a:cs typeface="Times New Roman" panose="02020603050405020304" pitchFamily="18" charset="0"/>
              </a:rPr>
              <a:t>; </a:t>
            </a:r>
          </a:p>
          <a:p>
            <a:pPr algn="just"/>
            <a:r>
              <a:rPr lang="uk-UA" sz="2200" dirty="0">
                <a:latin typeface="Times New Roman" panose="02020603050405020304" pitchFamily="18" charset="0"/>
                <a:cs typeface="Times New Roman" panose="02020603050405020304" pitchFamily="18" charset="0"/>
              </a:rPr>
              <a:t>• Інформаційно-довідкові системи; </a:t>
            </a:r>
          </a:p>
          <a:p>
            <a:pPr algn="just"/>
            <a:r>
              <a:rPr lang="ru-RU" sz="2200" dirty="0">
                <a:latin typeface="Times New Roman" panose="02020603050405020304" pitchFamily="18" charset="0"/>
                <a:cs typeface="Times New Roman" panose="02020603050405020304" pitchFamily="18" charset="0"/>
              </a:rPr>
              <a:t>• ІСС "НАВИГАТОР" - </a:t>
            </a:r>
            <a:r>
              <a:rPr lang="ru-RU" sz="2200" dirty="0" err="1">
                <a:latin typeface="Times New Roman" panose="02020603050405020304" pitchFamily="18" charset="0"/>
                <a:cs typeface="Times New Roman" panose="02020603050405020304" pitchFamily="18" charset="0"/>
              </a:rPr>
              <a:t>інформаційно-довідкова</a:t>
            </a:r>
            <a:r>
              <a:rPr lang="ru-RU" sz="2200" dirty="0">
                <a:latin typeface="Times New Roman" panose="02020603050405020304" pitchFamily="18" charset="0"/>
                <a:cs typeface="Times New Roman" panose="02020603050405020304" pitchFamily="18" charset="0"/>
              </a:rPr>
              <a:t> система для </a:t>
            </a:r>
            <a:r>
              <a:rPr lang="ru-RU" sz="2200" dirty="0" err="1">
                <a:latin typeface="Times New Roman" panose="02020603050405020304" pitchFamily="18" charset="0"/>
                <a:cs typeface="Times New Roman" panose="02020603050405020304" pitchFamily="18" charset="0"/>
              </a:rPr>
              <a:t>Ленінградської</a:t>
            </a:r>
            <a:r>
              <a:rPr lang="ru-RU" sz="2200" dirty="0">
                <a:latin typeface="Times New Roman" panose="02020603050405020304" pitchFamily="18" charset="0"/>
                <a:cs typeface="Times New Roman" panose="02020603050405020304" pitchFamily="18" charset="0"/>
              </a:rPr>
              <a:t> АЕС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Проектна</a:t>
            </a:r>
            <a:r>
              <a:rPr lang="ru-RU" sz="2200" dirty="0">
                <a:latin typeface="Times New Roman" panose="02020603050405020304" pitchFamily="18" charset="0"/>
                <a:cs typeface="Times New Roman" panose="02020603050405020304" pitchFamily="18" charset="0"/>
              </a:rPr>
              <a:t> система "</a:t>
            </a:r>
            <a:r>
              <a:rPr lang="ru-RU" sz="2200" dirty="0" err="1">
                <a:latin typeface="Times New Roman" panose="02020603050405020304" pitchFamily="18" charset="0"/>
                <a:cs typeface="Times New Roman" panose="02020603050405020304" pitchFamily="18" charset="0"/>
              </a:rPr>
              <a:t>Профіль</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проектує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зовнішні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мережі</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будує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профілі</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AutoCAD</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NormaCS</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інформаційно-довідкова</a:t>
            </a:r>
            <a:r>
              <a:rPr lang="ru-RU" sz="2200" dirty="0">
                <a:latin typeface="Times New Roman" panose="02020603050405020304" pitchFamily="18" charset="0"/>
                <a:cs typeface="Times New Roman" panose="02020603050405020304" pitchFamily="18" charset="0"/>
              </a:rPr>
              <a:t> система, </a:t>
            </a:r>
            <a:r>
              <a:rPr lang="ru-RU" sz="2200" dirty="0" err="1">
                <a:latin typeface="Times New Roman" panose="02020603050405020304" pitchFamily="18" charset="0"/>
                <a:cs typeface="Times New Roman" panose="02020603050405020304" pitchFamily="18" charset="0"/>
              </a:rPr>
              <a:t>містить</a:t>
            </a:r>
            <a:r>
              <a:rPr lang="ru-RU" sz="2200" dirty="0">
                <a:latin typeface="Times New Roman" panose="02020603050405020304" pitchFamily="18" charset="0"/>
                <a:cs typeface="Times New Roman" panose="02020603050405020304" pitchFamily="18" charset="0"/>
              </a:rPr>
              <a:t> нормативно-</a:t>
            </a:r>
            <a:r>
              <a:rPr lang="ru-RU" sz="2200" dirty="0" err="1">
                <a:latin typeface="Times New Roman" panose="02020603050405020304" pitchFamily="18" charset="0"/>
                <a:cs typeface="Times New Roman" panose="02020603050405020304" pitchFamily="18" charset="0"/>
              </a:rPr>
              <a:t>технічну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документацію</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діє</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території</a:t>
            </a:r>
            <a:r>
              <a:rPr lang="ru-RU" sz="2200" dirty="0">
                <a:latin typeface="Times New Roman" panose="02020603050405020304" pitchFamily="18" charset="0"/>
                <a:cs typeface="Times New Roman" panose="02020603050405020304" pitchFamily="18" charset="0"/>
              </a:rPr>
              <a:t> РФ. </a:t>
            </a:r>
            <a:r>
              <a:rPr lang="ru-RU" sz="2200" dirty="0" err="1">
                <a:latin typeface="Times New Roman" panose="02020603050405020304" pitchFamily="18" charset="0"/>
                <a:cs typeface="Times New Roman" panose="02020603050405020304" pitchFamily="18" charset="0"/>
              </a:rPr>
              <a:t>Розробник</a:t>
            </a:r>
            <a:r>
              <a:rPr lang="ru-RU" sz="2200" dirty="0">
                <a:latin typeface="Times New Roman" panose="02020603050405020304" pitchFamily="18" charset="0"/>
                <a:cs typeface="Times New Roman" panose="02020603050405020304" pitchFamily="18" charset="0"/>
              </a:rPr>
              <a:t> - ЗАТ "</a:t>
            </a:r>
            <a:r>
              <a:rPr lang="ru-RU" sz="2200" dirty="0" err="1">
                <a:latin typeface="Times New Roman" panose="02020603050405020304" pitchFamily="18" charset="0"/>
                <a:cs typeface="Times New Roman" panose="02020603050405020304" pitchFamily="18" charset="0"/>
              </a:rPr>
              <a:t>Нанософт</a:t>
            </a:r>
            <a:r>
              <a:rPr lang="ru-RU" sz="2200" dirty="0">
                <a:latin typeface="Times New Roman" panose="02020603050405020304" pitchFamily="18" charset="0"/>
                <a:cs typeface="Times New Roman" panose="02020603050405020304" pitchFamily="18" charset="0"/>
              </a:rPr>
              <a:t>" ;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Техексперт</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інформаційно-довідкова</a:t>
            </a:r>
            <a:r>
              <a:rPr lang="ru-RU" sz="2200" dirty="0">
                <a:latin typeface="Times New Roman" panose="02020603050405020304" pitchFamily="18" charset="0"/>
                <a:cs typeface="Times New Roman" panose="02020603050405020304" pitchFamily="18" charset="0"/>
              </a:rPr>
              <a:t> система, </a:t>
            </a:r>
            <a:r>
              <a:rPr lang="ru-RU" sz="2200" dirty="0" err="1">
                <a:latin typeface="Times New Roman" panose="02020603050405020304" pitchFamily="18" charset="0"/>
                <a:cs typeface="Times New Roman" panose="02020603050405020304" pitchFamily="18" charset="0"/>
              </a:rPr>
              <a:t>містить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нормативну-технічну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документацію</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діє</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території</a:t>
            </a:r>
            <a:r>
              <a:rPr lang="ru-RU" sz="2200" dirty="0">
                <a:latin typeface="Times New Roman" panose="02020603050405020304" pitchFamily="18" charset="0"/>
                <a:cs typeface="Times New Roman" panose="02020603050405020304" pitchFamily="18" charset="0"/>
              </a:rPr>
              <a:t> РФ;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34169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31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21099"/>
            <a:ext cx="9144000" cy="3139321"/>
          </a:xfrm>
          <a:prstGeom prst="rect">
            <a:avLst/>
          </a:prstGeom>
        </p:spPr>
        <p:txBody>
          <a:bodyPr wrap="square">
            <a:spAutoFit/>
          </a:bodyPr>
          <a:lstStyle/>
          <a:p>
            <a:pPr algn="just"/>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TDMS — </a:t>
            </a:r>
            <a:r>
              <a:rPr lang="uk-UA" sz="2200" dirty="0">
                <a:latin typeface="Times New Roman" panose="02020603050405020304" pitchFamily="18" charset="0"/>
                <a:cs typeface="Times New Roman" panose="02020603050405020304" pitchFamily="18" charset="0"/>
              </a:rPr>
              <a:t>система, призначена для управління інформаційними потоками і електронною документацією проектних, конструкторських, виробничих організацій і будь-яких інших підприємств, в роботі яких використовуються технічні дані і створювані на їх основі документи: креслення, плани, схеми, специфікації, відомості і т. п. Виробництво компанії </a:t>
            </a:r>
            <a:r>
              <a:rPr lang="en-US" sz="2200" dirty="0" err="1">
                <a:latin typeface="Times New Roman" panose="02020603050405020304" pitchFamily="18" charset="0"/>
                <a:cs typeface="Times New Roman" panose="02020603050405020304" pitchFamily="18" charset="0"/>
              </a:rPr>
              <a:t>CSoft</a:t>
            </a:r>
            <a:r>
              <a:rPr lang="en-US" sz="2200" dirty="0">
                <a:latin typeface="Times New Roman" panose="02020603050405020304" pitchFamily="18" charset="0"/>
                <a:cs typeface="Times New Roman" panose="02020603050405020304" pitchFamily="18" charset="0"/>
              </a:rPr>
              <a:t> Development; </a:t>
            </a:r>
          </a:p>
          <a:p>
            <a:pPr algn="just"/>
            <a:r>
              <a:rPr lang="ru-RU" sz="2200" dirty="0">
                <a:latin typeface="Times New Roman" panose="02020603050405020304" pitchFamily="18" charset="0"/>
                <a:cs typeface="Times New Roman" panose="02020603050405020304" pitchFamily="18" charset="0"/>
              </a:rPr>
              <a:t>• ADEM i-</a:t>
            </a:r>
            <a:r>
              <a:rPr lang="ru-RU" sz="2200" dirty="0" err="1">
                <a:latin typeface="Times New Roman" panose="02020603050405020304" pitchFamily="18" charset="0"/>
                <a:cs typeface="Times New Roman" panose="02020603050405020304" pitchFamily="18" charset="0"/>
              </a:rPr>
              <a:t>Ris</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інформаційно-довідкова</a:t>
            </a:r>
            <a:r>
              <a:rPr lang="ru-RU" sz="2200" dirty="0">
                <a:latin typeface="Times New Roman" panose="02020603050405020304" pitchFamily="18" charset="0"/>
                <a:cs typeface="Times New Roman" panose="02020603050405020304" pitchFamily="18" charset="0"/>
              </a:rPr>
              <a:t> система, </a:t>
            </a:r>
            <a:r>
              <a:rPr lang="ru-RU" sz="2200" dirty="0" err="1">
                <a:latin typeface="Times New Roman" panose="02020603050405020304" pitchFamily="18" charset="0"/>
                <a:cs typeface="Times New Roman" panose="02020603050405020304" pitchFamily="18" charset="0"/>
              </a:rPr>
              <a:t>містить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нормативну-технічну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документацію</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конструкторсько-технологічної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підготовки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машинобудівних</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металообробних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виробництв</a:t>
            </a:r>
            <a:r>
              <a:rPr lang="ru-RU" sz="2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041741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32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2" y="333137"/>
            <a:ext cx="9144000" cy="6524863"/>
          </a:xfrm>
          <a:prstGeom prst="rect">
            <a:avLst/>
          </a:prstGeom>
        </p:spPr>
        <p:txBody>
          <a:bodyPr wrap="square">
            <a:spAutoFit/>
          </a:bodyPr>
          <a:lstStyle/>
          <a:p>
            <a:pPr algn="ctr"/>
            <a:r>
              <a:rPr lang="uk-UA" sz="2200" dirty="0">
                <a:solidFill>
                  <a:srgbClr val="FF0000"/>
                </a:solidFill>
                <a:latin typeface="Times New Roman" panose="02020603050405020304" pitchFamily="18" charset="0"/>
                <a:cs typeface="Times New Roman" panose="02020603050405020304" pitchFamily="18" charset="0"/>
              </a:rPr>
              <a:t>САПР іноземних розробників </a:t>
            </a:r>
          </a:p>
          <a:p>
            <a:pPr algn="ctr"/>
            <a:r>
              <a:rPr lang="ru-RU" sz="2200" dirty="0" err="1">
                <a:solidFill>
                  <a:srgbClr val="FF0000"/>
                </a:solidFill>
                <a:latin typeface="Times New Roman" panose="02020603050405020304" pitchFamily="18" charset="0"/>
                <a:cs typeface="Times New Roman" panose="02020603050405020304" pitchFamily="18" charset="0"/>
              </a:rPr>
              <a:t>Безкоштовні</a:t>
            </a:r>
            <a:r>
              <a:rPr lang="ru-RU" sz="2200" dirty="0">
                <a:solidFill>
                  <a:srgbClr val="FF0000"/>
                </a:solidFill>
                <a:latin typeface="Times New Roman" panose="02020603050405020304" pitchFamily="18" charset="0"/>
                <a:cs typeface="Times New Roman" panose="02020603050405020304" pitchFamily="18" charset="0"/>
              </a:rPr>
              <a:t> САПР </a:t>
            </a:r>
            <a:r>
              <a:rPr lang="ru-RU" sz="2200" dirty="0" err="1">
                <a:solidFill>
                  <a:srgbClr val="FF0000"/>
                </a:solidFill>
                <a:latin typeface="Times New Roman" panose="02020603050405020304" pitchFamily="18" charset="0"/>
                <a:cs typeface="Times New Roman" panose="02020603050405020304" pitchFamily="18" charset="0"/>
              </a:rPr>
              <a:t>іноземних</a:t>
            </a:r>
            <a:r>
              <a:rPr lang="ru-RU" sz="2200" dirty="0">
                <a:solidFill>
                  <a:srgbClr val="FF0000"/>
                </a:solidFill>
                <a:latin typeface="Times New Roman" panose="02020603050405020304" pitchFamily="18" charset="0"/>
                <a:cs typeface="Times New Roman" panose="02020603050405020304" pitchFamily="18" charset="0"/>
              </a:rPr>
              <a:t> </a:t>
            </a:r>
            <a:r>
              <a:rPr lang="ru-RU" sz="2200" dirty="0" err="1">
                <a:solidFill>
                  <a:srgbClr val="FF0000"/>
                </a:solidFill>
                <a:latin typeface="Times New Roman" panose="02020603050405020304" pitchFamily="18" charset="0"/>
                <a:cs typeface="Times New Roman" panose="02020603050405020304" pitchFamily="18" charset="0"/>
              </a:rPr>
              <a:t>розробників</a:t>
            </a:r>
            <a:r>
              <a:rPr lang="ru-RU" sz="2200" dirty="0">
                <a:solidFill>
                  <a:srgbClr val="FF0000"/>
                </a:solidFill>
                <a:latin typeface="Times New Roman" panose="02020603050405020304" pitchFamily="18" charset="0"/>
                <a:cs typeface="Times New Roman" panose="02020603050405020304" pitchFamily="18" charset="0"/>
              </a:rPr>
              <a:t> з </a:t>
            </a:r>
            <a:r>
              <a:rPr lang="ru-RU" sz="2200" dirty="0" err="1">
                <a:solidFill>
                  <a:srgbClr val="FF0000"/>
                </a:solidFill>
                <a:latin typeface="Times New Roman" panose="02020603050405020304" pitchFamily="18" charset="0"/>
                <a:cs typeface="Times New Roman" panose="02020603050405020304" pitchFamily="18" charset="0"/>
              </a:rPr>
              <a:t>відкритим</a:t>
            </a:r>
            <a:r>
              <a:rPr lang="ru-RU" sz="2200" dirty="0">
                <a:solidFill>
                  <a:srgbClr val="FF0000"/>
                </a:solidFill>
                <a:latin typeface="Times New Roman" panose="02020603050405020304" pitchFamily="18" charset="0"/>
                <a:cs typeface="Times New Roman" panose="02020603050405020304" pitchFamily="18" charset="0"/>
              </a:rPr>
              <a:t> </a:t>
            </a:r>
            <a:r>
              <a:rPr lang="ru-RU" sz="2200" dirty="0" err="1">
                <a:solidFill>
                  <a:srgbClr val="FF0000"/>
                </a:solidFill>
                <a:latin typeface="Times New Roman" panose="02020603050405020304" pitchFamily="18" charset="0"/>
                <a:cs typeface="Times New Roman" panose="02020603050405020304" pitchFamily="18" charset="0"/>
              </a:rPr>
              <a:t>вихідним</a:t>
            </a:r>
            <a:r>
              <a:rPr lang="ru-RU" sz="2200" dirty="0">
                <a:solidFill>
                  <a:srgbClr val="FF0000"/>
                </a:solidFill>
                <a:latin typeface="Times New Roman" panose="02020603050405020304" pitchFamily="18" charset="0"/>
                <a:cs typeface="Times New Roman" panose="02020603050405020304" pitchFamily="18" charset="0"/>
              </a:rPr>
              <a:t> кодом  </a:t>
            </a:r>
          </a:p>
          <a:p>
            <a:pPr algn="just"/>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BRL-CAD — відкрита 3D система проектування;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freeCAD</a:t>
            </a:r>
            <a:r>
              <a:rPr lang="uk-UA" sz="2200" dirty="0" smtClean="0">
                <a:latin typeface="Times New Roman" panose="02020603050405020304" pitchFamily="18" charset="0"/>
                <a:cs typeface="Times New Roman" panose="02020603050405020304" pitchFamily="18" charset="0"/>
              </a:rPr>
              <a:t> від </a:t>
            </a:r>
            <a:r>
              <a:rPr lang="uk-UA" sz="2200" dirty="0" err="1" smtClean="0">
                <a:latin typeface="Times New Roman" panose="02020603050405020304" pitchFamily="18" charset="0"/>
                <a:cs typeface="Times New Roman" panose="02020603050405020304" pitchFamily="18" charset="0"/>
              </a:rPr>
              <a:t>Aik-Siong</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Koh</a:t>
            </a:r>
            <a:r>
              <a:rPr lang="uk-UA" sz="2200" dirty="0" smtClean="0">
                <a:latin typeface="Times New Roman" panose="02020603050405020304" pitchFamily="18" charset="0"/>
                <a:cs typeface="Times New Roman" panose="02020603050405020304" pitchFamily="18" charset="0"/>
              </a:rPr>
              <a:t> (A-S. </a:t>
            </a:r>
            <a:r>
              <a:rPr lang="uk-UA" sz="2200" dirty="0" err="1" smtClean="0">
                <a:latin typeface="Times New Roman" panose="02020603050405020304" pitchFamily="18" charset="0"/>
                <a:cs typeface="Times New Roman" panose="02020603050405020304" pitchFamily="18" charset="0"/>
              </a:rPr>
              <a:t>Koh</a:t>
            </a:r>
            <a:r>
              <a:rPr lang="uk-UA" sz="2200" dirty="0" smtClean="0">
                <a:latin typeface="Times New Roman" panose="02020603050405020304" pitchFamily="18" charset="0"/>
                <a:cs typeface="Times New Roman" panose="02020603050405020304" pitchFamily="18" charset="0"/>
              </a:rPr>
              <a:t>);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FreeCAD</a:t>
            </a:r>
            <a:r>
              <a:rPr lang="uk-UA" sz="2200" dirty="0" smtClean="0">
                <a:latin typeface="Times New Roman" panose="02020603050405020304" pitchFamily="18" charset="0"/>
                <a:cs typeface="Times New Roman" panose="02020603050405020304" pitchFamily="18" charset="0"/>
              </a:rPr>
              <a:t> від </a:t>
            </a:r>
            <a:r>
              <a:rPr lang="uk-UA" sz="2200" dirty="0" err="1" smtClean="0">
                <a:latin typeface="Times New Roman" panose="02020603050405020304" pitchFamily="18" charset="0"/>
                <a:cs typeface="Times New Roman" panose="02020603050405020304" pitchFamily="18" charset="0"/>
              </a:rPr>
              <a:t>Юргена</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Райгеля</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Jürgen</a:t>
            </a:r>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Riegel</a:t>
            </a:r>
            <a:r>
              <a:rPr lang="uk-UA" sz="2200" dirty="0" smtClean="0">
                <a:latin typeface="Times New Roman" panose="02020603050405020304" pitchFamily="18" charset="0"/>
                <a:cs typeface="Times New Roman" panose="02020603050405020304" pitchFamily="18" charset="0"/>
              </a:rPr>
              <a:t>) — відкрита 3D система проектування;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QCad</a:t>
            </a:r>
            <a:r>
              <a:rPr lang="uk-UA" sz="2200" dirty="0" smtClean="0">
                <a:latin typeface="Times New Roman" panose="02020603050405020304" pitchFamily="18" charset="0"/>
                <a:cs typeface="Times New Roman" panose="02020603050405020304" pitchFamily="18" charset="0"/>
              </a:rPr>
              <a:t> — відкрита 2D система проектування; </a:t>
            </a:r>
          </a:p>
          <a:p>
            <a:pPr algn="just"/>
            <a:r>
              <a:rPr lang="uk-UA" sz="2200" dirty="0" smtClean="0">
                <a:latin typeface="Times New Roman" panose="02020603050405020304" pitchFamily="18" charset="0"/>
                <a:cs typeface="Times New Roman" panose="02020603050405020304" pitchFamily="18" charset="0"/>
              </a:rPr>
              <a:t>• SALOME — відкрита модульна система 3D проектування;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Electric</a:t>
            </a:r>
            <a:r>
              <a:rPr lang="uk-UA" sz="2200" dirty="0" smtClean="0">
                <a:latin typeface="Times New Roman" panose="02020603050405020304" pitchFamily="18" charset="0"/>
                <a:cs typeface="Times New Roman" panose="02020603050405020304" pitchFamily="18" charset="0"/>
              </a:rPr>
              <a:t> — проектування інтегральних схем і електропроводки;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gEDA</a:t>
            </a:r>
            <a:r>
              <a:rPr lang="uk-UA" sz="2200" dirty="0" smtClean="0">
                <a:latin typeface="Times New Roman" panose="02020603050405020304" pitchFamily="18" charset="0"/>
                <a:cs typeface="Times New Roman" panose="02020603050405020304" pitchFamily="18" charset="0"/>
              </a:rPr>
              <a:t> — вільна система автоматизованого проектування електроніки;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KiCad</a:t>
            </a:r>
            <a:r>
              <a:rPr lang="uk-UA" sz="2200" dirty="0" smtClean="0">
                <a:latin typeface="Times New Roman" panose="02020603050405020304" pitchFamily="18" charset="0"/>
                <a:cs typeface="Times New Roman" panose="02020603050405020304" pitchFamily="18" charset="0"/>
              </a:rPr>
              <a:t> — комплекс для проектування електронних схем та друкованих плат;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Wings</a:t>
            </a:r>
            <a:r>
              <a:rPr lang="uk-UA" sz="2200" dirty="0" smtClean="0">
                <a:latin typeface="Times New Roman" panose="02020603050405020304" pitchFamily="18" charset="0"/>
                <a:cs typeface="Times New Roman" panose="02020603050405020304" pitchFamily="18" charset="0"/>
              </a:rPr>
              <a:t> 3D — відкрита програма 3D-моделювання; </a:t>
            </a:r>
          </a:p>
          <a:p>
            <a:pPr algn="just"/>
            <a:r>
              <a:rPr lang="uk-UA" sz="2200" dirty="0" smtClean="0">
                <a:latin typeface="Times New Roman" panose="02020603050405020304" pitchFamily="18" charset="0"/>
                <a:cs typeface="Times New Roman" panose="02020603050405020304" pitchFamily="18" charset="0"/>
              </a:rPr>
              <a:t>• Безкоштовні </a:t>
            </a:r>
            <a:r>
              <a:rPr lang="uk-UA" sz="2200" dirty="0" err="1" smtClean="0">
                <a:latin typeface="Times New Roman" panose="02020603050405020304" pitchFamily="18" charset="0"/>
                <a:cs typeface="Times New Roman" panose="02020603050405020304" pitchFamily="18" charset="0"/>
              </a:rPr>
              <a:t>пропрієтарні</a:t>
            </a:r>
            <a:r>
              <a:rPr lang="uk-UA" sz="2200" dirty="0" smtClean="0">
                <a:latin typeface="Times New Roman" panose="02020603050405020304" pitchFamily="18" charset="0"/>
                <a:cs typeface="Times New Roman" panose="02020603050405020304" pitchFamily="18" charset="0"/>
              </a:rPr>
              <a:t> САПР </a:t>
            </a:r>
          </a:p>
          <a:p>
            <a:pPr algn="just"/>
            <a:r>
              <a:rPr lang="uk-UA" sz="2200" dirty="0" smtClean="0">
                <a:latin typeface="Times New Roman" panose="02020603050405020304" pitchFamily="18" charset="0"/>
                <a:cs typeface="Times New Roman" panose="02020603050405020304" pitchFamily="18" charset="0"/>
              </a:rPr>
              <a:t>• Medusa4 — система автоматичного проектування, безкоштовна </a:t>
            </a:r>
            <a:r>
              <a:rPr lang="uk-UA" sz="2200" dirty="0" err="1" smtClean="0">
                <a:latin typeface="Times New Roman" panose="02020603050405020304" pitchFamily="18" charset="0"/>
                <a:cs typeface="Times New Roman" panose="02020603050405020304" pitchFamily="18" charset="0"/>
              </a:rPr>
              <a:t>ліцензі</a:t>
            </a:r>
            <a:r>
              <a:rPr lang="uk-UA" sz="2200" dirty="0" smtClean="0">
                <a:latin typeface="Times New Roman" panose="02020603050405020304" pitchFamily="18" charset="0"/>
                <a:cs typeface="Times New Roman" panose="02020603050405020304" pitchFamily="18" charset="0"/>
              </a:rPr>
              <a:t> для приватного користування;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DraftSight</a:t>
            </a:r>
            <a:r>
              <a:rPr lang="uk-UA" sz="2200" dirty="0" smtClean="0">
                <a:latin typeface="Times New Roman" panose="02020603050405020304" pitchFamily="18" charset="0"/>
                <a:cs typeface="Times New Roman" panose="02020603050405020304" pitchFamily="18" charset="0"/>
              </a:rPr>
              <a:t> — безкоштовна САПР </a:t>
            </a:r>
            <a:r>
              <a:rPr lang="uk-UA" sz="2200" dirty="0">
                <a:latin typeface="Times New Roman" panose="02020603050405020304" pitchFamily="18" charset="0"/>
                <a:cs typeface="Times New Roman" panose="02020603050405020304" pitchFamily="18" charset="0"/>
              </a:rPr>
              <a:t>для </a:t>
            </a:r>
            <a:r>
              <a:rPr lang="en-US" sz="2200" dirty="0">
                <a:latin typeface="Times New Roman" panose="02020603050405020304" pitchFamily="18" charset="0"/>
                <a:cs typeface="Times New Roman" panose="02020603050405020304" pitchFamily="18" charset="0"/>
              </a:rPr>
              <a:t>Windows, Mac </a:t>
            </a:r>
            <a:r>
              <a:rPr lang="uk-UA" sz="2200" dirty="0">
                <a:latin typeface="Times New Roman" panose="02020603050405020304" pitchFamily="18" charset="0"/>
                <a:cs typeface="Times New Roman" panose="02020603050405020304" pitchFamily="18" charset="0"/>
              </a:rPr>
              <a:t>і </a:t>
            </a:r>
            <a:r>
              <a:rPr lang="en-US" sz="2200" dirty="0">
                <a:latin typeface="Times New Roman" panose="02020603050405020304" pitchFamily="18" charset="0"/>
                <a:cs typeface="Times New Roman" panose="02020603050405020304" pitchFamily="18" charset="0"/>
              </a:rPr>
              <a:t>Linux </a:t>
            </a:r>
            <a:r>
              <a:rPr lang="uk-UA" sz="2200" dirty="0">
                <a:latin typeface="Times New Roman" panose="02020603050405020304" pitchFamily="18" charset="0"/>
                <a:cs typeface="Times New Roman" panose="02020603050405020304" pitchFamily="18" charset="0"/>
              </a:rPr>
              <a:t>від </a:t>
            </a:r>
            <a:r>
              <a:rPr lang="en-US" sz="2200" dirty="0" err="1">
                <a:latin typeface="Times New Roman" panose="02020603050405020304" pitchFamily="18" charset="0"/>
                <a:cs typeface="Times New Roman" panose="02020603050405020304" pitchFamily="18" charset="0"/>
              </a:rPr>
              <a:t>Dassault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Systèmes</a:t>
            </a:r>
            <a:r>
              <a:rPr lang="en-US" sz="2200" dirty="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80477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33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0" y="0"/>
            <a:ext cx="9144000" cy="6863417"/>
          </a:xfrm>
          <a:prstGeom prst="rect">
            <a:avLst/>
          </a:prstGeom>
        </p:spPr>
        <p:txBody>
          <a:bodyPr wrap="square">
            <a:spAutoFit/>
          </a:bodyPr>
          <a:lstStyle/>
          <a:p>
            <a:pPr algn="ctr"/>
            <a:r>
              <a:rPr lang="uk-UA" sz="2200" dirty="0" smtClean="0">
                <a:solidFill>
                  <a:srgbClr val="FF0000"/>
                </a:solidFill>
                <a:latin typeface="Times New Roman" panose="02020603050405020304" pitchFamily="18" charset="0"/>
                <a:cs typeface="Times New Roman" panose="02020603050405020304" pitchFamily="18" charset="0"/>
              </a:rPr>
              <a:t>Платні </a:t>
            </a:r>
            <a:r>
              <a:rPr lang="uk-UA" sz="2200" dirty="0">
                <a:solidFill>
                  <a:srgbClr val="FF0000"/>
                </a:solidFill>
                <a:latin typeface="Times New Roman" panose="02020603050405020304" pitchFamily="18" charset="0"/>
                <a:cs typeface="Times New Roman" panose="02020603050405020304" pitchFamily="18" charset="0"/>
              </a:rPr>
              <a:t>САПР іноземних розробників </a:t>
            </a:r>
          </a:p>
          <a:p>
            <a:pPr algn="just"/>
            <a:r>
              <a:rPr lang="en-US" sz="2200" dirty="0">
                <a:latin typeface="Times New Roman" panose="02020603050405020304" pitchFamily="18" charset="0"/>
                <a:cs typeface="Times New Roman" panose="02020603050405020304" pitchFamily="18" charset="0"/>
              </a:rPr>
              <a:t>• 3design CAD — </a:t>
            </a:r>
            <a:r>
              <a:rPr lang="uk-UA" sz="2200" dirty="0">
                <a:latin typeface="Times New Roman" panose="02020603050405020304" pitchFamily="18" charset="0"/>
                <a:cs typeface="Times New Roman" panose="02020603050405020304" pitchFamily="18" charset="0"/>
              </a:rPr>
              <a:t>САПР для ювелірного і графічного дизайну; </a:t>
            </a:r>
          </a:p>
          <a:p>
            <a:pPr algn="just"/>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Інтермех</a:t>
            </a:r>
            <a:r>
              <a:rPr lang="uk-UA"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Cadmech</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універсальна САПР в області машинобудування і приладобудування, що розширює функціональні можливості </a:t>
            </a:r>
            <a:r>
              <a:rPr lang="en-US" sz="2200" dirty="0">
                <a:latin typeface="Times New Roman" panose="02020603050405020304" pitchFamily="18" charset="0"/>
                <a:cs typeface="Times New Roman" panose="02020603050405020304" pitchFamily="18" charset="0"/>
              </a:rPr>
              <a:t>AutoCAD, Inventor, NX, Solid Edge, Pro/ENGINEER, SolidWorks;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CADElectro</a:t>
            </a:r>
            <a:r>
              <a:rPr lang="ru-RU" sz="2200" dirty="0">
                <a:latin typeface="Times New Roman" panose="02020603050405020304" pitchFamily="18" charset="0"/>
                <a:cs typeface="Times New Roman" panose="02020603050405020304" pitchFamily="18" charset="0"/>
              </a:rPr>
              <a:t> — САПР для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електрообладнання</a:t>
            </a:r>
            <a:r>
              <a:rPr lang="ru-RU" sz="2200" dirty="0">
                <a:latin typeface="Times New Roman" panose="02020603050405020304" pitchFamily="18" charset="0"/>
                <a:cs typeface="Times New Roman" panose="02020603050405020304" pitchFamily="18" charset="0"/>
              </a:rPr>
              <a:t>; </a:t>
            </a:r>
          </a:p>
          <a:p>
            <a:pPr algn="just"/>
            <a:r>
              <a:rPr lang="uk-UA" sz="2200" dirty="0">
                <a:latin typeface="Times New Roman" panose="02020603050405020304" pitchFamily="18" charset="0"/>
                <a:cs typeface="Times New Roman" panose="02020603050405020304" pitchFamily="18" charset="0"/>
              </a:rPr>
              <a:t>• НПП «</a:t>
            </a:r>
            <a:r>
              <a:rPr lang="uk-UA" sz="2200" dirty="0" err="1">
                <a:latin typeface="Times New Roman" panose="02020603050405020304" pitchFamily="18" charset="0"/>
                <a:cs typeface="Times New Roman" panose="02020603050405020304" pitchFamily="18" charset="0"/>
              </a:rPr>
              <a:t>Технікон</a:t>
            </a:r>
            <a:r>
              <a:rPr lang="uk-UA"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CADElectro</a:t>
            </a:r>
            <a:r>
              <a:rPr lang="en-US" sz="2200" dirty="0">
                <a:latin typeface="Times New Roman" panose="02020603050405020304" pitchFamily="18" charset="0"/>
                <a:cs typeface="Times New Roman" panose="02020603050405020304" pitchFamily="18" charset="0"/>
              </a:rPr>
              <a:t> Energy — </a:t>
            </a:r>
            <a:r>
              <a:rPr lang="uk-UA" sz="2200" dirty="0">
                <a:latin typeface="Times New Roman" panose="02020603050405020304" pitchFamily="18" charset="0"/>
                <a:cs typeface="Times New Roman" panose="02020603050405020304" pitchFamily="18" charset="0"/>
              </a:rPr>
              <a:t>нова версія САПР на власній графічної платформі, з інтеграцією з </a:t>
            </a:r>
            <a:r>
              <a:rPr lang="en-US" sz="2200" dirty="0">
                <a:latin typeface="Times New Roman" panose="02020603050405020304" pitchFamily="18" charset="0"/>
                <a:cs typeface="Times New Roman" panose="02020603050405020304" pitchFamily="18" charset="0"/>
              </a:rPr>
              <a:t>ERP, </a:t>
            </a:r>
            <a:r>
              <a:rPr lang="uk-UA" sz="2200" dirty="0">
                <a:latin typeface="Times New Roman" panose="02020603050405020304" pitchFamily="18" charset="0"/>
                <a:cs typeface="Times New Roman" panose="02020603050405020304" pitchFamily="18" charset="0"/>
              </a:rPr>
              <a:t>великою базою УДО, автоматизацією типових задач проектування та оформлення конструкторської документації, а також контролем помилок</a:t>
            </a:r>
            <a:r>
              <a:rPr lang="uk-UA"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Інтех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Покрій</a:t>
            </a:r>
            <a:r>
              <a:rPr lang="ru-RU" sz="2200" dirty="0">
                <a:latin typeface="Times New Roman" panose="02020603050405020304" pitchFamily="18" charset="0"/>
                <a:cs typeface="Times New Roman" panose="02020603050405020304" pitchFamily="18" charset="0"/>
              </a:rPr>
              <a:t> САПР ТП — САПР для </a:t>
            </a:r>
            <a:r>
              <a:rPr lang="ru-RU" sz="2200" dirty="0" err="1">
                <a:latin typeface="Times New Roman" panose="02020603050405020304" pitchFamily="18" charset="0"/>
                <a:cs typeface="Times New Roman" panose="02020603050405020304" pitchFamily="18" charset="0"/>
              </a:rPr>
              <a:t>автоматизації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технології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розкрою</a:t>
            </a:r>
            <a:r>
              <a:rPr lang="ru-RU" sz="2200" dirty="0">
                <a:latin typeface="Times New Roman" panose="02020603050405020304" pitchFamily="18" charset="0"/>
                <a:cs typeface="Times New Roman" panose="02020603050405020304" pitchFamily="18" charset="0"/>
              </a:rPr>
              <a:t> листового </a:t>
            </a:r>
            <a:r>
              <a:rPr lang="ru-RU" sz="2200" dirty="0" err="1">
                <a:latin typeface="Times New Roman" panose="02020603050405020304" pitchFamily="18" charset="0"/>
                <a:cs typeface="Times New Roman" panose="02020603050405020304" pitchFamily="18" charset="0"/>
              </a:rPr>
              <a:t>металу</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Експерт</a:t>
            </a:r>
            <a:r>
              <a:rPr lang="ru-RU" sz="2200" dirty="0">
                <a:latin typeface="Times New Roman" panose="02020603050405020304" pitchFamily="18" charset="0"/>
                <a:cs typeface="Times New Roman" panose="02020603050405020304" pitchFamily="18" charset="0"/>
              </a:rPr>
              <a:t>-СКС - САПР для </a:t>
            </a:r>
            <a:r>
              <a:rPr lang="ru-RU" sz="2200" dirty="0" err="1">
                <a:latin typeface="Times New Roman" panose="02020603050405020304" pitchFamily="18" charset="0"/>
                <a:cs typeface="Times New Roman" panose="02020603050405020304" pitchFamily="18" charset="0"/>
              </a:rPr>
              <a:t>автоматизації</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всіх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етапах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структурованих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кабельних</a:t>
            </a:r>
            <a:r>
              <a:rPr lang="ru-RU" sz="2200" dirty="0">
                <a:latin typeface="Times New Roman" panose="02020603050405020304" pitchFamily="18" charset="0"/>
                <a:cs typeface="Times New Roman" panose="02020603050405020304" pitchFamily="18" charset="0"/>
              </a:rPr>
              <a:t> систем, ВОЛЗ, ЛВС, </a:t>
            </a:r>
            <a:r>
              <a:rPr lang="ru-RU" sz="2200" dirty="0" err="1">
                <a:latin typeface="Times New Roman" panose="02020603050405020304" pitchFamily="18" charset="0"/>
                <a:cs typeface="Times New Roman" panose="02020603050405020304" pitchFamily="18" charset="0"/>
              </a:rPr>
              <a:t>лінійних</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магістральних</a:t>
            </a:r>
            <a:r>
              <a:rPr lang="ru-RU" sz="2200" dirty="0">
                <a:latin typeface="Times New Roman" panose="02020603050405020304" pitchFamily="18" charset="0"/>
                <a:cs typeface="Times New Roman" panose="02020603050405020304" pitchFamily="18" charset="0"/>
              </a:rPr>
              <a:t> мереж;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Aldec</a:t>
            </a:r>
            <a:r>
              <a:rPr lang="en-US" sz="2200" dirty="0">
                <a:latin typeface="Times New Roman" panose="02020603050405020304" pitchFamily="18" charset="0"/>
                <a:cs typeface="Times New Roman" panose="02020603050405020304" pitchFamily="18" charset="0"/>
              </a:rPr>
              <a:t> Active-HDL </a:t>
            </a:r>
            <a:r>
              <a:rPr lang="uk-UA" sz="2200" dirty="0">
                <a:latin typeface="Times New Roman" panose="02020603050405020304" pitchFamily="18" charset="0"/>
                <a:cs typeface="Times New Roman" panose="02020603050405020304" pitchFamily="18" charset="0"/>
              </a:rPr>
              <a:t>і </a:t>
            </a:r>
            <a:r>
              <a:rPr lang="en-US" sz="2200" dirty="0">
                <a:latin typeface="Times New Roman" panose="02020603050405020304" pitchFamily="18" charset="0"/>
                <a:cs typeface="Times New Roman" panose="02020603050405020304" pitchFamily="18" charset="0"/>
              </a:rPr>
              <a:t>Riviera — </a:t>
            </a:r>
            <a:r>
              <a:rPr lang="uk-UA" sz="2200" dirty="0">
                <a:latin typeface="Times New Roman" panose="02020603050405020304" pitchFamily="18" charset="0"/>
                <a:cs typeface="Times New Roman" panose="02020603050405020304" pitchFamily="18" charset="0"/>
              </a:rPr>
              <a:t>продукти для введення, моделювання та верифікації проектів на мовах </a:t>
            </a:r>
            <a:r>
              <a:rPr lang="en-US" sz="2200" dirty="0">
                <a:latin typeface="Times New Roman" panose="02020603050405020304" pitchFamily="18" charset="0"/>
                <a:cs typeface="Times New Roman" panose="02020603050405020304" pitchFamily="18" charset="0"/>
              </a:rPr>
              <a:t>VHDL, Verilog, </a:t>
            </a:r>
            <a:r>
              <a:rPr lang="en-US" sz="2200" dirty="0" err="1">
                <a:latin typeface="Times New Roman" panose="02020603050405020304" pitchFamily="18" charset="0"/>
                <a:cs typeface="Times New Roman" panose="02020603050405020304" pitchFamily="18" charset="0"/>
              </a:rPr>
              <a:t>SystemVerilog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SystemC</a:t>
            </a:r>
            <a:r>
              <a:rPr lang="en-US"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Altium</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Designer</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комплексний</a:t>
            </a:r>
            <a:r>
              <a:rPr lang="ru-RU" sz="2200" dirty="0">
                <a:latin typeface="Times New Roman" panose="02020603050405020304" pitchFamily="18" charset="0"/>
                <a:cs typeface="Times New Roman" panose="02020603050405020304" pitchFamily="18" charset="0"/>
              </a:rPr>
              <a:t> пакет </a:t>
            </a:r>
            <a:r>
              <a:rPr lang="ru-RU" sz="2200" dirty="0" err="1">
                <a:latin typeface="Times New Roman" panose="02020603050405020304" pitchFamily="18" charset="0"/>
                <a:cs typeface="Times New Roman" panose="02020603050405020304" pitchFamily="18" charset="0"/>
              </a:rPr>
              <a:t>розробки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електронних</a:t>
            </a:r>
            <a:r>
              <a:rPr lang="ru-RU" sz="2200" dirty="0">
                <a:latin typeface="Times New Roman" panose="02020603050405020304" pitchFamily="18" charset="0"/>
                <a:cs typeface="Times New Roman" panose="02020603050405020304" pitchFamily="18" charset="0"/>
              </a:rPr>
              <a:t> систем; </a:t>
            </a:r>
          </a:p>
        </p:txBody>
      </p:sp>
    </p:spTree>
    <p:extLst>
      <p:ext uri="{BB962C8B-B14F-4D97-AF65-F5344CB8AC3E}">
        <p14:creationId xmlns:p14="http://schemas.microsoft.com/office/powerpoint/2010/main" val="15080642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34</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5417"/>
            <a:ext cx="9144000" cy="6863417"/>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P-CAD — САПР для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електронних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пристроїв</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Allplan</a:t>
            </a:r>
            <a:r>
              <a:rPr lang="ru-RU" sz="2200" dirty="0">
                <a:latin typeface="Times New Roman" panose="02020603050405020304" pitchFamily="18" charset="0"/>
                <a:cs typeface="Times New Roman" panose="02020603050405020304" pitchFamily="18" charset="0"/>
              </a:rPr>
              <a:t> — САПР комплексного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всіх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розділів</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одній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системі</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ANSOFT — </a:t>
            </a:r>
            <a:r>
              <a:rPr lang="uk-UA" sz="2200" dirty="0">
                <a:latin typeface="Times New Roman" panose="02020603050405020304" pitchFamily="18" charset="0"/>
                <a:cs typeface="Times New Roman" panose="02020603050405020304" pitchFamily="18" charset="0"/>
              </a:rPr>
              <a:t>САПР електроніки, електромеханіки, систем живлення, управління, зв'язку та радіолокації;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ArchiCAD</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САПР для архітектури компанії </a:t>
            </a:r>
            <a:r>
              <a:rPr lang="en-US" sz="2200" dirty="0" err="1">
                <a:latin typeface="Times New Roman" panose="02020603050405020304" pitchFamily="18" charset="0"/>
                <a:cs typeface="Times New Roman" panose="02020603050405020304" pitchFamily="18" charset="0"/>
              </a:rPr>
              <a:t>Graphisoft</a:t>
            </a:r>
            <a:r>
              <a:rPr lang="en-US" sz="2200" dirty="0">
                <a:latin typeface="Times New Roman" panose="02020603050405020304" pitchFamily="18" charset="0"/>
                <a:cs typeface="Times New Roman" panose="02020603050405020304" pitchFamily="18" charset="0"/>
              </a:rPr>
              <a:t>; Autodesk: </a:t>
            </a:r>
            <a:endParaRPr lang="uk-UA"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o AutoCAD — </a:t>
            </a:r>
            <a:r>
              <a:rPr lang="uk-UA" sz="2200" dirty="0">
                <a:latin typeface="Times New Roman" panose="02020603050405020304" pitchFamily="18" charset="0"/>
                <a:cs typeface="Times New Roman" panose="02020603050405020304" pitchFamily="18" charset="0"/>
              </a:rPr>
              <a:t>найпоширеніша САПР; </a:t>
            </a:r>
          </a:p>
          <a:p>
            <a:pPr algn="just"/>
            <a:r>
              <a:rPr lang="ru-RU" sz="2200" dirty="0">
                <a:latin typeface="Times New Roman" panose="02020603050405020304" pitchFamily="18" charset="0"/>
                <a:cs typeface="Times New Roman" panose="02020603050405020304" pitchFamily="18" charset="0"/>
              </a:rPr>
              <a:t>o </a:t>
            </a:r>
            <a:r>
              <a:rPr lang="ru-RU" sz="2200" dirty="0" err="1">
                <a:latin typeface="Times New Roman" panose="02020603050405020304" pitchFamily="18" charset="0"/>
                <a:cs typeface="Times New Roman" panose="02020603050405020304" pitchFamily="18" charset="0"/>
              </a:rPr>
              <a:t>Autodesk</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Inventor</a:t>
            </a:r>
            <a:r>
              <a:rPr lang="ru-RU" sz="2200" dirty="0">
                <a:latin typeface="Times New Roman" panose="02020603050405020304" pitchFamily="18" charset="0"/>
                <a:cs typeface="Times New Roman" panose="02020603050405020304" pitchFamily="18" charset="0"/>
              </a:rPr>
              <a:t> — система </a:t>
            </a:r>
            <a:r>
              <a:rPr lang="ru-RU" sz="2200" dirty="0" err="1">
                <a:latin typeface="Times New Roman" panose="02020603050405020304" pitchFamily="18" charset="0"/>
                <a:cs typeface="Times New Roman" panose="02020603050405020304" pitchFamily="18" charset="0"/>
              </a:rPr>
              <a:t>тривимірного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твердотільного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розробки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складних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машинобудівних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виробів</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o </a:t>
            </a:r>
            <a:r>
              <a:rPr lang="ru-RU" sz="2200" dirty="0" err="1">
                <a:latin typeface="Times New Roman" panose="02020603050405020304" pitchFamily="18" charset="0"/>
                <a:cs typeface="Times New Roman" panose="02020603050405020304" pitchFamily="18" charset="0"/>
              </a:rPr>
              <a:t>Autodesk</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Revit</a:t>
            </a:r>
            <a:r>
              <a:rPr lang="ru-RU" sz="2200" dirty="0">
                <a:latin typeface="Times New Roman" panose="02020603050405020304" pitchFamily="18" charset="0"/>
                <a:cs typeface="Times New Roman" panose="02020603050405020304" pitchFamily="18" charset="0"/>
              </a:rPr>
              <a:t> — система </a:t>
            </a:r>
            <a:r>
              <a:rPr lang="ru-RU" sz="2200" dirty="0" err="1">
                <a:latin typeface="Times New Roman" panose="02020603050405020304" pitchFamily="18" charset="0"/>
                <a:cs typeface="Times New Roman" panose="02020603050405020304" pitchFamily="18" charset="0"/>
              </a:rPr>
              <a:t>тривимірного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архітектурного</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будівельного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Aveva</a:t>
            </a:r>
            <a:r>
              <a:rPr lang="en-US"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o AVEVA Plant — </a:t>
            </a:r>
            <a:r>
              <a:rPr lang="uk-UA" sz="2200" dirty="0">
                <a:latin typeface="Times New Roman" panose="02020603050405020304" pitchFamily="18" charset="0"/>
                <a:cs typeface="Times New Roman" panose="02020603050405020304" pitchFamily="18" charset="0"/>
              </a:rPr>
              <a:t>інтегровані рішення для промислових об'єктів, що включає 3</a:t>
            </a:r>
            <a:r>
              <a:rPr lang="en-US" sz="2200" dirty="0">
                <a:latin typeface="Times New Roman" panose="02020603050405020304" pitchFamily="18" charset="0"/>
                <a:cs typeface="Times New Roman" panose="02020603050405020304" pitchFamily="18" charset="0"/>
              </a:rPr>
              <a:t>D </a:t>
            </a:r>
            <a:r>
              <a:rPr lang="uk-UA" sz="2200" dirty="0">
                <a:latin typeface="Times New Roman" panose="02020603050405020304" pitchFamily="18" charset="0"/>
                <a:cs typeface="Times New Roman" panose="02020603050405020304" pitchFamily="18" charset="0"/>
              </a:rPr>
              <a:t>САПР на основі </a:t>
            </a:r>
            <a:r>
              <a:rPr lang="en-US" sz="2200" dirty="0">
                <a:latin typeface="Times New Roman" panose="02020603050405020304" pitchFamily="18" charset="0"/>
                <a:cs typeface="Times New Roman" panose="02020603050405020304" pitchFamily="18" charset="0"/>
              </a:rPr>
              <a:t>PDMS; </a:t>
            </a:r>
          </a:p>
          <a:p>
            <a:pPr algn="just"/>
            <a:r>
              <a:rPr lang="en-US" sz="2200" dirty="0">
                <a:latin typeface="Times New Roman" panose="02020603050405020304" pitchFamily="18" charset="0"/>
                <a:cs typeface="Times New Roman" panose="02020603050405020304" pitchFamily="18" charset="0"/>
              </a:rPr>
              <a:t>o AVEVA Marine — </a:t>
            </a:r>
            <a:r>
              <a:rPr lang="uk-UA" sz="2200" dirty="0">
                <a:latin typeface="Times New Roman" panose="02020603050405020304" pitchFamily="18" charset="0"/>
                <a:cs typeface="Times New Roman" panose="02020603050405020304" pitchFamily="18" charset="0"/>
              </a:rPr>
              <a:t>інтегровані рішення для суднобудування, що включає 3</a:t>
            </a:r>
            <a:r>
              <a:rPr lang="en-US" sz="2200" dirty="0">
                <a:latin typeface="Times New Roman" panose="02020603050405020304" pitchFamily="18" charset="0"/>
                <a:cs typeface="Times New Roman" panose="02020603050405020304" pitchFamily="18" charset="0"/>
              </a:rPr>
              <a:t>D </a:t>
            </a:r>
            <a:r>
              <a:rPr lang="uk-UA" sz="2200" dirty="0">
                <a:latin typeface="Times New Roman" panose="02020603050405020304" pitchFamily="18" charset="0"/>
                <a:cs typeface="Times New Roman" panose="02020603050405020304" pitchFamily="18" charset="0"/>
              </a:rPr>
              <a:t>САПР; </a:t>
            </a:r>
          </a:p>
          <a:p>
            <a:pPr algn="just"/>
            <a:r>
              <a:rPr lang="en-US" sz="2200" dirty="0">
                <a:latin typeface="Times New Roman" panose="02020603050405020304" pitchFamily="18" charset="0"/>
                <a:cs typeface="Times New Roman" panose="02020603050405020304" pitchFamily="18" charset="0"/>
              </a:rPr>
              <a:t>• Bocad-3D — </a:t>
            </a:r>
            <a:r>
              <a:rPr lang="uk-UA" sz="2200" dirty="0">
                <a:latin typeface="Times New Roman" panose="02020603050405020304" pitchFamily="18" charset="0"/>
                <a:cs typeface="Times New Roman" panose="02020603050405020304" pitchFamily="18" charset="0"/>
              </a:rPr>
              <a:t>модульний програмний комплекс для розробки креслень, вузлів і схем металевих і дерев'яних конструкцій в тривимірному просторі. Основним завданням </a:t>
            </a:r>
            <a:r>
              <a:rPr lang="en-US" sz="2200" dirty="0">
                <a:latin typeface="Times New Roman" panose="02020603050405020304" pitchFamily="18" charset="0"/>
                <a:cs typeface="Times New Roman" panose="02020603050405020304" pitchFamily="18" charset="0"/>
              </a:rPr>
              <a:t>Bocad-3D </a:t>
            </a:r>
            <a:r>
              <a:rPr lang="uk-UA" sz="2200" dirty="0">
                <a:latin typeface="Times New Roman" panose="02020603050405020304" pitchFamily="18" charset="0"/>
                <a:cs typeface="Times New Roman" panose="02020603050405020304" pitchFamily="18" charset="0"/>
              </a:rPr>
              <a:t>є деталізація креслень і специфікацій на стадіях КМ і КМД</a:t>
            </a:r>
            <a:r>
              <a:rPr lang="uk-UA"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95980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35</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863417"/>
          </a:xfrm>
          <a:prstGeom prst="rect">
            <a:avLst/>
          </a:prstGeom>
        </p:spPr>
        <p:txBody>
          <a:bodyPr wrap="square">
            <a:spAutoFit/>
          </a:bodyPr>
          <a:lstStyle/>
          <a:p>
            <a:pPr algn="just"/>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BtoCAD</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базова САПР на основі </a:t>
            </a:r>
            <a:r>
              <a:rPr lang="en-US" sz="2200" dirty="0" err="1">
                <a:latin typeface="Times New Roman" panose="02020603050405020304" pitchFamily="18" charset="0"/>
                <a:cs typeface="Times New Roman" panose="02020603050405020304" pitchFamily="18" charset="0"/>
              </a:rPr>
              <a:t>IntelliCAD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 форматом </a:t>
            </a:r>
            <a:r>
              <a:rPr lang="en-US" sz="2200" dirty="0">
                <a:latin typeface="Times New Roman" panose="02020603050405020304" pitchFamily="18" charset="0"/>
                <a:cs typeface="Times New Roman" panose="02020603050405020304" pitchFamily="18" charset="0"/>
              </a:rPr>
              <a:t>DWG </a:t>
            </a:r>
            <a:r>
              <a:rPr lang="uk-UA" sz="2200" dirty="0">
                <a:latin typeface="Times New Roman" panose="02020603050405020304" pitchFamily="18" charset="0"/>
                <a:cs typeface="Times New Roman" panose="02020603050405020304" pitchFamily="18" charset="0"/>
              </a:rPr>
              <a:t>і інтерфейсом </a:t>
            </a:r>
            <a:r>
              <a:rPr lang="en-US" sz="2200" dirty="0">
                <a:latin typeface="Times New Roman" panose="02020603050405020304" pitchFamily="18" charset="0"/>
                <a:cs typeface="Times New Roman" panose="02020603050405020304" pitchFamily="18" charset="0"/>
              </a:rPr>
              <a:t>AutoCAD; </a:t>
            </a:r>
          </a:p>
          <a:p>
            <a:pPr algn="just"/>
            <a:r>
              <a:rPr lang="en-US" sz="2200" dirty="0">
                <a:latin typeface="Times New Roman" panose="02020603050405020304" pitchFamily="18" charset="0"/>
                <a:cs typeface="Times New Roman" panose="02020603050405020304" pitchFamily="18" charset="0"/>
              </a:rPr>
              <a:t>• Cadence;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Allegro</a:t>
            </a:r>
            <a:r>
              <a:rPr lang="ru-RU" sz="2200" dirty="0">
                <a:latin typeface="Times New Roman" panose="02020603050405020304" pitchFamily="18" charset="0"/>
                <a:cs typeface="Times New Roman" panose="02020603050405020304" pitchFamily="18" charset="0"/>
              </a:rPr>
              <a:t> (САПР) — </a:t>
            </a:r>
            <a:r>
              <a:rPr lang="ru-RU" sz="2200" dirty="0" err="1">
                <a:latin typeface="Times New Roman" panose="02020603050405020304" pitchFamily="18" charset="0"/>
                <a:cs typeface="Times New Roman" panose="02020603050405020304" pitchFamily="18" charset="0"/>
              </a:rPr>
              <a:t>важка</a:t>
            </a:r>
            <a:r>
              <a:rPr lang="ru-RU" sz="2200" dirty="0">
                <a:latin typeface="Times New Roman" panose="02020603050405020304" pitchFamily="18" charset="0"/>
                <a:cs typeface="Times New Roman" panose="02020603050405020304" pitchFamily="18" charset="0"/>
              </a:rPr>
              <a:t> САПР для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електронних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пристроїв</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OrCAD</a:t>
            </a:r>
            <a:r>
              <a:rPr lang="ru-RU" sz="2200" dirty="0">
                <a:latin typeface="Times New Roman" panose="02020603050405020304" pitchFamily="18" charset="0"/>
                <a:cs typeface="Times New Roman" panose="02020603050405020304" pitchFamily="18" charset="0"/>
              </a:rPr>
              <a:t> — САПР для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електронних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пристроїв</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Specctra</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трасувальник друкованих плат;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Dassault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Systèmes</a:t>
            </a:r>
            <a:r>
              <a:rPr lang="en-US"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CATIA — САПР для </a:t>
            </a:r>
            <a:r>
              <a:rPr lang="ru-RU" sz="2200" dirty="0" err="1">
                <a:latin typeface="Times New Roman" panose="02020603050405020304" pitchFamily="18" charset="0"/>
                <a:cs typeface="Times New Roman" panose="02020603050405020304" pitchFamily="18" charset="0"/>
              </a:rPr>
              <a:t>аерокосмічної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промисловості</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SolidWorks</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універсальна</a:t>
            </a:r>
            <a:r>
              <a:rPr lang="ru-RU" sz="2200" dirty="0">
                <a:latin typeface="Times New Roman" panose="02020603050405020304" pitchFamily="18" charset="0"/>
                <a:cs typeface="Times New Roman" panose="02020603050405020304" pitchFamily="18" charset="0"/>
              </a:rPr>
              <a:t> САПР для </a:t>
            </a:r>
            <a:r>
              <a:rPr lang="ru-RU" sz="2200" dirty="0" err="1">
                <a:latin typeface="Times New Roman" panose="02020603050405020304" pitchFamily="18" charset="0"/>
                <a:cs typeface="Times New Roman" panose="02020603050405020304" pitchFamily="18" charset="0"/>
              </a:rPr>
              <a:t>машинобудування</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Dietrichs</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німецька САПР / </a:t>
            </a:r>
            <a:r>
              <a:rPr lang="en-US" sz="2200" dirty="0">
                <a:latin typeface="Times New Roman" panose="02020603050405020304" pitchFamily="18" charset="0"/>
                <a:cs typeface="Times New Roman" panose="02020603050405020304" pitchFamily="18" charset="0"/>
              </a:rPr>
              <a:t>CAM </a:t>
            </a:r>
            <a:r>
              <a:rPr lang="uk-UA" sz="2200" dirty="0">
                <a:latin typeface="Times New Roman" panose="02020603050405020304" pitchFamily="18" charset="0"/>
                <a:cs typeface="Times New Roman" panose="02020603050405020304" pitchFamily="18" charset="0"/>
              </a:rPr>
              <a:t>для дерев'яних будівель; </a:t>
            </a:r>
          </a:p>
          <a:p>
            <a:pPr algn="just"/>
            <a:r>
              <a:rPr lang="ru-RU" sz="2200" dirty="0">
                <a:latin typeface="Times New Roman" panose="02020603050405020304" pitchFamily="18" charset="0"/>
                <a:cs typeface="Times New Roman" panose="02020603050405020304" pitchFamily="18" charset="0"/>
              </a:rPr>
              <a:t>• E3.series — САПР для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електричних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гідравлічних</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пневматичних</a:t>
            </a:r>
            <a:r>
              <a:rPr lang="ru-RU" sz="2200" dirty="0">
                <a:latin typeface="Times New Roman" panose="02020603050405020304" pitchFamily="18" charset="0"/>
                <a:cs typeface="Times New Roman" panose="02020603050405020304" pitchFamily="18" charset="0"/>
              </a:rPr>
              <a:t> схем, схем </a:t>
            </a:r>
            <a:r>
              <a:rPr lang="ru-RU" sz="2200" dirty="0" err="1">
                <a:latin typeface="Times New Roman" panose="02020603050405020304" pitchFamily="18" charset="0"/>
                <a:cs typeface="Times New Roman" panose="02020603050405020304" pitchFamily="18" charset="0"/>
              </a:rPr>
              <a:t>друкованих</a:t>
            </a:r>
            <a:r>
              <a:rPr lang="ru-RU" sz="2200" dirty="0">
                <a:latin typeface="Times New Roman" panose="02020603050405020304" pitchFamily="18" charset="0"/>
                <a:cs typeface="Times New Roman" panose="02020603050405020304" pitchFamily="18" charset="0"/>
              </a:rPr>
              <a:t> плат, </a:t>
            </a:r>
            <a:r>
              <a:rPr lang="ru-RU" sz="2200" dirty="0" err="1">
                <a:latin typeface="Times New Roman" panose="02020603050405020304" pitchFamily="18" charset="0"/>
                <a:cs typeface="Times New Roman" panose="02020603050405020304" pitchFamily="18" charset="0"/>
              </a:rPr>
              <a:t>креслень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джгутів</a:t>
            </a:r>
            <a:r>
              <a:rPr lang="ru-RU" sz="2200" dirty="0">
                <a:latin typeface="Times New Roman" panose="02020603050405020304" pitchFamily="18" charset="0"/>
                <a:cs typeface="Times New Roman" panose="02020603050405020304" pitchFamily="18" charset="0"/>
              </a:rPr>
              <a:t>, компоновки </a:t>
            </a:r>
            <a:r>
              <a:rPr lang="ru-RU" sz="2200" dirty="0" err="1">
                <a:latin typeface="Times New Roman" panose="02020603050405020304" pitchFamily="18" charset="0"/>
                <a:cs typeface="Times New Roman" panose="02020603050405020304" pitchFamily="18" charset="0"/>
              </a:rPr>
              <a:t>шаф</a:t>
            </a:r>
            <a:r>
              <a:rPr lang="ru-RU" sz="2200" dirty="0">
                <a:latin typeface="Times New Roman" panose="02020603050405020304" pitchFamily="18" charset="0"/>
                <a:cs typeface="Times New Roman" panose="02020603050405020304" pitchFamily="18" charset="0"/>
              </a:rPr>
              <a:t>. </a:t>
            </a:r>
          </a:p>
          <a:p>
            <a:pPr algn="just"/>
            <a:r>
              <a:rPr lang="uk-UA" sz="2200" dirty="0">
                <a:latin typeface="Times New Roman" panose="02020603050405020304" pitchFamily="18" charset="0"/>
                <a:cs typeface="Times New Roman" panose="02020603050405020304" pitchFamily="18" charset="0"/>
              </a:rPr>
              <a:t>САПР є рішенням в областях: Електротехніки, АСУТП, Енергетики, Транспортного машинобудування (літаки, вертольоти, кораблі, автомобілі), Військово-космічного комплексу (ракети, штучні супутники Землі);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Electric</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інтегральних</a:t>
            </a:r>
            <a:r>
              <a:rPr lang="ru-RU" sz="2200" dirty="0">
                <a:latin typeface="Times New Roman" panose="02020603050405020304" pitchFamily="18" charset="0"/>
                <a:cs typeface="Times New Roman" panose="02020603050405020304" pitchFamily="18" charset="0"/>
              </a:rPr>
              <a:t> схем і </a:t>
            </a:r>
            <a:r>
              <a:rPr lang="ru-RU" sz="2200" dirty="0" err="1">
                <a:latin typeface="Times New Roman" panose="02020603050405020304" pitchFamily="18" charset="0"/>
                <a:cs typeface="Times New Roman" panose="02020603050405020304" pitchFamily="18" charset="0"/>
              </a:rPr>
              <a:t>електропроводки</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EPLAN — САПР для </a:t>
            </a:r>
            <a:r>
              <a:rPr lang="ru-RU" sz="2200" dirty="0" err="1">
                <a:latin typeface="Times New Roman" panose="02020603050405020304" pitchFamily="18" charset="0"/>
                <a:cs typeface="Times New Roman" panose="02020603050405020304" pitchFamily="18" charset="0"/>
              </a:rPr>
              <a:t>Електротехніки</a:t>
            </a:r>
            <a:r>
              <a:rPr lang="ru-RU" sz="2200" dirty="0">
                <a:latin typeface="Times New Roman" panose="02020603050405020304" pitchFamily="18" charset="0"/>
                <a:cs typeface="Times New Roman" panose="02020603050405020304" pitchFamily="18" charset="0"/>
              </a:rPr>
              <a:t> та АСУТП</a:t>
            </a:r>
            <a:r>
              <a:rPr lang="ru-RU" sz="2200" dirty="0" smtClean="0">
                <a:latin typeface="Times New Roman" panose="02020603050405020304" pitchFamily="18" charset="0"/>
                <a:cs typeface="Times New Roman" panose="02020603050405020304" pitchFamily="18" charset="0"/>
              </a:rPr>
              <a:t>;</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95469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36</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863417"/>
          </a:xfrm>
          <a:prstGeom prst="rect">
            <a:avLst/>
          </a:prstGeom>
        </p:spPr>
        <p:txBody>
          <a:bodyPr wrap="square">
            <a:spAutoFit/>
          </a:bodyPr>
          <a:lstStyle/>
          <a:p>
            <a:pPr algn="just"/>
            <a:r>
              <a:rPr lang="en-US" sz="2200" dirty="0" smtClean="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Foran</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спеціалізована суднобудівна система автоматизованого проектування, розроблена фірмою </a:t>
            </a:r>
            <a:r>
              <a:rPr lang="en-US" sz="2200" dirty="0">
                <a:latin typeface="Times New Roman" panose="02020603050405020304" pitchFamily="18" charset="0"/>
                <a:cs typeface="Times New Roman" panose="02020603050405020304" pitchFamily="18" charset="0"/>
              </a:rPr>
              <a:t>SENER </a:t>
            </a:r>
            <a:r>
              <a:rPr lang="uk-UA" sz="2200" dirty="0">
                <a:latin typeface="Times New Roman" panose="02020603050405020304" pitchFamily="18" charset="0"/>
                <a:cs typeface="Times New Roman" panose="02020603050405020304" pitchFamily="18" charset="0"/>
              </a:rPr>
              <a:t>для проектування і будівництва комерційних і військово-морських суден;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GstarCAD</a:t>
            </a:r>
            <a:r>
              <a:rPr lang="ru-RU" sz="2200" dirty="0">
                <a:latin typeface="Times New Roman" panose="02020603050405020304" pitchFamily="18" charset="0"/>
                <a:cs typeface="Times New Roman" panose="02020603050405020304" pitchFamily="18" charset="0"/>
              </a:rPr>
              <a:t> — САПР на </a:t>
            </a:r>
            <a:r>
              <a:rPr lang="ru-RU" sz="2200" dirty="0" err="1">
                <a:latin typeface="Times New Roman" panose="02020603050405020304" pitchFamily="18" charset="0"/>
                <a:cs typeface="Times New Roman" panose="02020603050405020304" pitchFamily="18" charset="0"/>
              </a:rPr>
              <a:t>основі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IntelliCAD</a:t>
            </a:r>
            <a:r>
              <a:rPr lang="ru-RU" sz="2200" dirty="0">
                <a:latin typeface="Times New Roman" panose="02020603050405020304" pitchFamily="18" charset="0"/>
                <a:cs typeface="Times New Roman" panose="02020603050405020304" pitchFamily="18" charset="0"/>
              </a:rPr>
              <a:t>, максимально </a:t>
            </a:r>
            <a:r>
              <a:rPr lang="ru-RU" sz="2200" dirty="0" err="1">
                <a:latin typeface="Times New Roman" panose="02020603050405020304" pitchFamily="18" charset="0"/>
                <a:cs typeface="Times New Roman" panose="02020603050405020304" pitchFamily="18" charset="0"/>
              </a:rPr>
              <a:t>наближена</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колишнього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інтерфейсу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AutoCAD</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IntelliCAD</a:t>
            </a:r>
            <a:r>
              <a:rPr lang="en-US" sz="2200" dirty="0">
                <a:latin typeface="Times New Roman" panose="02020603050405020304" pitchFamily="18" charset="0"/>
                <a:cs typeface="Times New Roman" panose="02020603050405020304" pitchFamily="18" charset="0"/>
              </a:rPr>
              <a:t> — DWG-</a:t>
            </a:r>
            <a:r>
              <a:rPr lang="uk-UA" sz="2200" dirty="0">
                <a:latin typeface="Times New Roman" panose="02020603050405020304" pitchFamily="18" charset="0"/>
                <a:cs typeface="Times New Roman" panose="02020603050405020304" pitchFamily="18" charset="0"/>
              </a:rPr>
              <a:t>сумісна платформа для САПР. Розробляється міжнародним консорціумом </a:t>
            </a:r>
            <a:r>
              <a:rPr lang="en-US" sz="2200" dirty="0" err="1">
                <a:latin typeface="Times New Roman" panose="02020603050405020304" pitchFamily="18" charset="0"/>
                <a:cs typeface="Times New Roman" panose="02020603050405020304" pitchFamily="18" charset="0"/>
              </a:rPr>
              <a:t>IntelliCAD</a:t>
            </a:r>
            <a:r>
              <a:rPr lang="en-US" sz="2200" dirty="0">
                <a:latin typeface="Times New Roman" panose="02020603050405020304" pitchFamily="18" charset="0"/>
                <a:cs typeface="Times New Roman" panose="02020603050405020304" pitchFamily="18" charset="0"/>
              </a:rPr>
              <a:t> Technology Consortium. </a:t>
            </a:r>
            <a:r>
              <a:rPr lang="uk-UA" sz="2200" dirty="0">
                <a:latin typeface="Times New Roman" panose="02020603050405020304" pitchFamily="18" charset="0"/>
                <a:cs typeface="Times New Roman" panose="02020603050405020304" pitchFamily="18" charset="0"/>
              </a:rPr>
              <a:t>Служить платформою для багатьох САПР, таких як </a:t>
            </a:r>
            <a:r>
              <a:rPr lang="en-US" sz="2200" dirty="0" err="1">
                <a:latin typeface="Times New Roman" panose="02020603050405020304" pitchFamily="18" charset="0"/>
                <a:cs typeface="Times New Roman" panose="02020603050405020304" pitchFamily="18" charset="0"/>
              </a:rPr>
              <a:t>BricsCAD</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BtoCAD</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CADian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InfrasoftCAD</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GstarCAD</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ProgeCAD</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ZwCAD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та інших;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IronCAD</a:t>
            </a:r>
            <a:r>
              <a:rPr lang="en-US"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Ironcad</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Професійна система тривимірного </a:t>
            </a:r>
            <a:r>
              <a:rPr lang="uk-UA" sz="2200" dirty="0" err="1">
                <a:latin typeface="Times New Roman" panose="02020603050405020304" pitchFamily="18" charset="0"/>
                <a:cs typeface="Times New Roman" panose="02020603050405020304" pitchFamily="18" charset="0"/>
              </a:rPr>
              <a:t>твердотільного</a:t>
            </a:r>
            <a:r>
              <a:rPr lang="uk-UA" sz="2200" dirty="0">
                <a:latin typeface="Times New Roman" panose="02020603050405020304" pitchFamily="18" charset="0"/>
                <a:cs typeface="Times New Roman" panose="02020603050405020304" pitchFamily="18" charset="0"/>
              </a:rPr>
              <a:t> моделювання та конструювання, а також повнофункціональний 2</a:t>
            </a:r>
            <a:r>
              <a:rPr lang="en-US" sz="2200" dirty="0">
                <a:latin typeface="Times New Roman" panose="02020603050405020304" pitchFamily="18" charset="0"/>
                <a:cs typeface="Times New Roman" panose="02020603050405020304" pitchFamily="18" charset="0"/>
              </a:rPr>
              <a:t>D CAD. </a:t>
            </a:r>
            <a:r>
              <a:rPr lang="uk-UA" sz="2200" dirty="0">
                <a:latin typeface="Times New Roman" panose="02020603050405020304" pitchFamily="18" charset="0"/>
                <a:cs typeface="Times New Roman" panose="02020603050405020304" pitchFamily="18" charset="0"/>
              </a:rPr>
              <a:t>Виділяється серед конкурентів рядом унікальних інструментів. Має вбудований </a:t>
            </a:r>
            <a:r>
              <a:rPr lang="uk-UA" sz="2200" dirty="0" err="1">
                <a:latin typeface="Times New Roman" panose="02020603050405020304" pitchFamily="18" charset="0"/>
                <a:cs typeface="Times New Roman" panose="02020603050405020304" pitchFamily="18" charset="0"/>
              </a:rPr>
              <a:t>рендер</a:t>
            </a:r>
            <a:r>
              <a:rPr lang="uk-UA"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Inovate</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Система для тривимірного моделювання та візуалізації. На відміну від </a:t>
            </a:r>
            <a:r>
              <a:rPr lang="en-US" sz="2200" dirty="0" err="1">
                <a:latin typeface="Times New Roman" panose="02020603050405020304" pitchFamily="18" charset="0"/>
                <a:cs typeface="Times New Roman" panose="02020603050405020304" pitchFamily="18" charset="0"/>
              </a:rPr>
              <a:t>IronCAD</a:t>
            </a:r>
            <a:r>
              <a:rPr lang="en-US" sz="2200"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немає функцій створення креслень і роботи з листовим металом;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Ironcad</a:t>
            </a:r>
            <a:r>
              <a:rPr lang="en-US" sz="2200" dirty="0">
                <a:latin typeface="Times New Roman" panose="02020603050405020304" pitchFamily="18" charset="0"/>
                <a:cs typeface="Times New Roman" panose="02020603050405020304" pitchFamily="18" charset="0"/>
              </a:rPr>
              <a:t> Draft — </a:t>
            </a:r>
            <a:r>
              <a:rPr lang="uk-UA" sz="2200" dirty="0">
                <a:latin typeface="Times New Roman" panose="02020603050405020304" pitchFamily="18" charset="0"/>
                <a:cs typeface="Times New Roman" panose="02020603050405020304" pitchFamily="18" charset="0"/>
              </a:rPr>
              <a:t>Інструмент для двомірного проектування, зі звичним графічним інтерфейсом користувача і унікальними інтегрованими можливостями роботи з 3</a:t>
            </a:r>
            <a:r>
              <a:rPr lang="en-US" sz="2200" dirty="0">
                <a:latin typeface="Times New Roman" panose="02020603050405020304" pitchFamily="18" charset="0"/>
                <a:cs typeface="Times New Roman" panose="02020603050405020304" pitchFamily="18" charset="0"/>
              </a:rPr>
              <a:t>D </a:t>
            </a:r>
            <a:r>
              <a:rPr lang="uk-UA" sz="2200" dirty="0">
                <a:latin typeface="Times New Roman" panose="02020603050405020304" pitchFamily="18" charset="0"/>
                <a:cs typeface="Times New Roman" panose="02020603050405020304" pitchFamily="18" charset="0"/>
              </a:rPr>
              <a:t>даними</a:t>
            </a:r>
            <a:r>
              <a:rPr lang="uk-UA"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82977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37</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863417"/>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Magics</a:t>
            </a:r>
            <a:r>
              <a:rPr lang="ru-RU" sz="2200" dirty="0">
                <a:latin typeface="Times New Roman" panose="02020603050405020304" pitchFamily="18" charset="0"/>
                <a:cs typeface="Times New Roman" panose="02020603050405020304" pitchFamily="18" charset="0"/>
              </a:rPr>
              <a:t> — САПР для </a:t>
            </a:r>
            <a:r>
              <a:rPr lang="ru-RU" sz="2200" dirty="0" err="1">
                <a:latin typeface="Times New Roman" panose="02020603050405020304" pitchFamily="18" charset="0"/>
                <a:cs typeface="Times New Roman" panose="02020603050405020304" pitchFamily="18" charset="0"/>
              </a:rPr>
              <a:t>швидкого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прототипування</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MicroStation</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універсальна САПР компанії </a:t>
            </a:r>
            <a:r>
              <a:rPr lang="en-US" sz="2200" dirty="0">
                <a:latin typeface="Times New Roman" panose="02020603050405020304" pitchFamily="18" charset="0"/>
                <a:cs typeface="Times New Roman" panose="02020603050405020304" pitchFamily="18" charset="0"/>
              </a:rPr>
              <a:t>Bentley Systems (</a:t>
            </a:r>
            <a:r>
              <a:rPr lang="uk-UA" sz="2200" dirty="0" err="1">
                <a:latin typeface="Times New Roman" panose="02020603050405020304" pitchFamily="18" charset="0"/>
                <a:cs typeface="Times New Roman" panose="02020603050405020304" pitchFamily="18" charset="0"/>
              </a:rPr>
              <a:t>офф</a:t>
            </a:r>
            <a:r>
              <a:rPr lang="uk-UA" sz="2200" dirty="0">
                <a:latin typeface="Times New Roman" panose="02020603050405020304" pitchFamily="18" charset="0"/>
                <a:cs typeface="Times New Roman" panose="02020603050405020304" pitchFamily="18" charset="0"/>
              </a:rPr>
              <a:t>. сайт), спочатку створена за технологіями </a:t>
            </a:r>
            <a:r>
              <a:rPr lang="en-US" sz="2200" dirty="0">
                <a:latin typeface="Times New Roman" panose="02020603050405020304" pitchFamily="18" charset="0"/>
                <a:cs typeface="Times New Roman" panose="02020603050405020304" pitchFamily="18" charset="0"/>
              </a:rPr>
              <a:t>Intergraph Corporation. </a:t>
            </a:r>
            <a:r>
              <a:rPr lang="uk-UA" sz="2200" dirty="0">
                <a:latin typeface="Times New Roman" panose="02020603050405020304" pitchFamily="18" charset="0"/>
                <a:cs typeface="Times New Roman" panose="02020603050405020304" pitchFamily="18" charset="0"/>
              </a:rPr>
              <a:t>Основа численних програмних рішень для: ГІС, геодезії, картографії, земельного кадастру, інженерних мереж, проектування електроніки, архітектури, будівництва мостів, автодоріг, будівель і споруд, проектування промислових підприємств і заводів, машинобудування, дизайну інтер'єрів і ін. Основні формати: </a:t>
            </a:r>
            <a:r>
              <a:rPr lang="en-US" sz="2200" dirty="0">
                <a:latin typeface="Times New Roman" panose="02020603050405020304" pitchFamily="18" charset="0"/>
                <a:cs typeface="Times New Roman" panose="02020603050405020304" pitchFamily="18" charset="0"/>
              </a:rPr>
              <a:t>DGN </a:t>
            </a:r>
            <a:r>
              <a:rPr lang="uk-UA" sz="2200" dirty="0">
                <a:latin typeface="Times New Roman" panose="02020603050405020304" pitchFamily="18" charset="0"/>
                <a:cs typeface="Times New Roman" panose="02020603050405020304" pitchFamily="18" charset="0"/>
              </a:rPr>
              <a:t>і </a:t>
            </a:r>
            <a:r>
              <a:rPr lang="en-US" sz="2200" dirty="0">
                <a:latin typeface="Times New Roman" panose="02020603050405020304" pitchFamily="18" charset="0"/>
                <a:cs typeface="Times New Roman" panose="02020603050405020304" pitchFamily="18" charset="0"/>
              </a:rPr>
              <a:t>DWG. </a:t>
            </a:r>
            <a:r>
              <a:rPr lang="uk-UA" sz="2200" dirty="0">
                <a:latin typeface="Times New Roman" panose="02020603050405020304" pitchFamily="18" charset="0"/>
                <a:cs typeface="Times New Roman" panose="02020603050405020304" pitchFamily="18" charset="0"/>
              </a:rPr>
              <a:t>Є безкоштовні версії; </a:t>
            </a:r>
          </a:p>
          <a:p>
            <a:pPr algn="just"/>
            <a:r>
              <a:rPr lang="en-US" sz="2200" dirty="0">
                <a:latin typeface="Times New Roman" panose="02020603050405020304" pitchFamily="18" charset="0"/>
                <a:cs typeface="Times New Roman" panose="02020603050405020304" pitchFamily="18" charset="0"/>
              </a:rPr>
              <a:t>• Morgan MD </a:t>
            </a:r>
            <a:r>
              <a:rPr lang="uk-UA" sz="2200" dirty="0">
                <a:latin typeface="Times New Roman" panose="02020603050405020304" pitchFamily="18" charset="0"/>
                <a:cs typeface="Times New Roman" panose="02020603050405020304" pitchFamily="18" charset="0"/>
              </a:rPr>
              <a:t>С</a:t>
            </a:r>
            <a:r>
              <a:rPr lang="en-US" sz="2200" dirty="0">
                <a:latin typeface="Times New Roman" panose="02020603050405020304" pitchFamily="18" charset="0"/>
                <a:cs typeface="Times New Roman" panose="02020603050405020304" pitchFamily="18" charset="0"/>
              </a:rPr>
              <a:t>AD — </a:t>
            </a:r>
            <a:r>
              <a:rPr lang="uk-UA" sz="2200" dirty="0">
                <a:latin typeface="Times New Roman" panose="02020603050405020304" pitchFamily="18" charset="0"/>
                <a:cs typeface="Times New Roman" panose="02020603050405020304" pitchFamily="18" charset="0"/>
              </a:rPr>
              <a:t>інноваційна САПР для конструювання одягу, що включає повний спектр програмних продуктів та інструментів для </a:t>
            </a:r>
            <a:r>
              <a:rPr lang="uk-UA" sz="2200" dirty="0" err="1">
                <a:latin typeface="Times New Roman" panose="02020603050405020304" pitchFamily="18" charset="0"/>
                <a:cs typeface="Times New Roman" panose="02020603050405020304" pitchFamily="18" charset="0"/>
              </a:rPr>
              <a:t>відцифовки</a:t>
            </a:r>
            <a:r>
              <a:rPr lang="uk-UA" sz="2200" dirty="0">
                <a:latin typeface="Times New Roman" panose="02020603050405020304" pitchFamily="18" charset="0"/>
                <a:cs typeface="Times New Roman" panose="02020603050405020304" pitchFamily="18" charset="0"/>
              </a:rPr>
              <a:t> лекал, створення ескізів і проектування моделей, градації лекал, автоматичної розкладки та ін., 3</a:t>
            </a:r>
            <a:r>
              <a:rPr lang="en-US" sz="2200" dirty="0">
                <a:latin typeface="Times New Roman" panose="02020603050405020304" pitchFamily="18" charset="0"/>
                <a:cs typeface="Times New Roman" panose="02020603050405020304" pitchFamily="18" charset="0"/>
              </a:rPr>
              <a:t>D-</a:t>
            </a:r>
            <a:r>
              <a:rPr lang="uk-UA" sz="2200" dirty="0">
                <a:latin typeface="Times New Roman" panose="02020603050405020304" pitchFamily="18" charset="0"/>
                <a:cs typeface="Times New Roman" panose="02020603050405020304" pitchFamily="18" charset="0"/>
              </a:rPr>
              <a:t>моделювання; </a:t>
            </a:r>
          </a:p>
          <a:p>
            <a:pPr algn="just"/>
            <a:r>
              <a:rPr lang="en-US" sz="2200" dirty="0">
                <a:latin typeface="Times New Roman" panose="02020603050405020304" pitchFamily="18" charset="0"/>
                <a:cs typeface="Times New Roman" panose="02020603050405020304" pitchFamily="18" charset="0"/>
              </a:rPr>
              <a:t>• Parametric Technologies Corp. (PTC);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Pro</a:t>
            </a:r>
            <a:r>
              <a:rPr lang="ru-RU" sz="2200" dirty="0">
                <a:latin typeface="Times New Roman" panose="02020603050405020304" pitchFamily="18" charset="0"/>
                <a:cs typeface="Times New Roman" panose="02020603050405020304" pitchFamily="18" charset="0"/>
              </a:rPr>
              <a:t>/</a:t>
            </a:r>
            <a:r>
              <a:rPr lang="ru-RU" sz="2200" dirty="0" err="1">
                <a:latin typeface="Times New Roman" panose="02020603050405020304" pitchFamily="18" charset="0"/>
                <a:cs typeface="Times New Roman" panose="02020603050405020304" pitchFamily="18" charset="0"/>
              </a:rPr>
              <a:t>Engineer</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універсальна</a:t>
            </a:r>
            <a:r>
              <a:rPr lang="ru-RU" sz="2200" dirty="0">
                <a:latin typeface="Times New Roman" panose="02020603050405020304" pitchFamily="18" charset="0"/>
                <a:cs typeface="Times New Roman" panose="02020603050405020304" pitchFamily="18" charset="0"/>
              </a:rPr>
              <a:t> САПР для </a:t>
            </a:r>
            <a:r>
              <a:rPr lang="ru-RU" sz="2200" dirty="0" err="1">
                <a:latin typeface="Times New Roman" panose="02020603050405020304" pitchFamily="18" charset="0"/>
                <a:cs typeface="Times New Roman" panose="02020603050405020304" pitchFamily="18" charset="0"/>
              </a:rPr>
              <a:t>промислових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компаній</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MathCAD</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інтегрована</a:t>
            </a:r>
            <a:r>
              <a:rPr lang="ru-RU" sz="2200" dirty="0">
                <a:latin typeface="Times New Roman" panose="02020603050405020304" pitchFamily="18" charset="0"/>
                <a:cs typeface="Times New Roman" panose="02020603050405020304" pitchFamily="18" charset="0"/>
              </a:rPr>
              <a:t> система </a:t>
            </a:r>
            <a:r>
              <a:rPr lang="ru-RU" sz="2200" dirty="0" err="1">
                <a:latin typeface="Times New Roman" panose="02020603050405020304" pitchFamily="18" charset="0"/>
                <a:cs typeface="Times New Roman" panose="02020603050405020304" pitchFamily="18" charset="0"/>
              </a:rPr>
              <a:t>вирішення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математичних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інженерно-технічних</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наукових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завдань</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CADDS5 — </a:t>
            </a:r>
            <a:r>
              <a:rPr lang="ru-RU" sz="2200" dirty="0" err="1">
                <a:latin typeface="Times New Roman" panose="02020603050405020304" pitchFamily="18" charset="0"/>
                <a:cs typeface="Times New Roman" panose="02020603050405020304" pitchFamily="18" charset="0"/>
              </a:rPr>
              <a:t>потужний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машинобудівний</a:t>
            </a:r>
            <a:r>
              <a:rPr lang="ru-RU" sz="2200" dirty="0">
                <a:latin typeface="Times New Roman" panose="02020603050405020304" pitchFamily="18" charset="0"/>
                <a:cs typeface="Times New Roman" panose="02020603050405020304" pitchFamily="18" charset="0"/>
              </a:rPr>
              <a:t> пакет САПР;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PowerShape</a:t>
            </a:r>
            <a:r>
              <a:rPr lang="en-US" sz="2200" dirty="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САПР англійської компанії </a:t>
            </a:r>
            <a:r>
              <a:rPr lang="en-US" sz="2200" dirty="0" err="1">
                <a:latin typeface="Times New Roman" panose="02020603050405020304" pitchFamily="18" charset="0"/>
                <a:cs typeface="Times New Roman" panose="02020603050405020304" pitchFamily="18" charset="0"/>
              </a:rPr>
              <a:t>Delcam</a:t>
            </a:r>
            <a:r>
              <a:rPr lang="en-US"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Proteus</a:t>
            </a:r>
            <a:r>
              <a:rPr lang="ru-RU" sz="2200" dirty="0">
                <a:latin typeface="Times New Roman" panose="02020603050405020304" pitchFamily="18" charset="0"/>
                <a:cs typeface="Times New Roman" panose="02020603050405020304" pitchFamily="18" charset="0"/>
              </a:rPr>
              <a:t> — САПР </a:t>
            </a:r>
            <a:r>
              <a:rPr lang="ru-RU" sz="2200" dirty="0" err="1">
                <a:latin typeface="Times New Roman" panose="02020603050405020304" pitchFamily="18" charset="0"/>
                <a:cs typeface="Times New Roman" panose="02020603050405020304" pitchFamily="18" charset="0"/>
              </a:rPr>
              <a:t>проектування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електронних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пристроїв</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друкованих</a:t>
            </a:r>
            <a:r>
              <a:rPr lang="ru-RU" sz="2200" dirty="0">
                <a:latin typeface="Times New Roman" panose="02020603050405020304" pitchFamily="18" charset="0"/>
                <a:cs typeface="Times New Roman" panose="02020603050405020304" pitchFamily="18" charset="0"/>
              </a:rPr>
              <a:t> плат;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Rhinoceros</a:t>
            </a:r>
            <a:r>
              <a:rPr lang="ru-RU" sz="2200" dirty="0">
                <a:latin typeface="Times New Roman" panose="02020603050405020304" pitchFamily="18" charset="0"/>
                <a:cs typeface="Times New Roman" panose="02020603050405020304" pitchFamily="18" charset="0"/>
              </a:rPr>
              <a:t> 3D — </a:t>
            </a:r>
            <a:r>
              <a:rPr lang="ru-RU" sz="2200" dirty="0" err="1">
                <a:latin typeface="Times New Roman" panose="02020603050405020304" pitchFamily="18" charset="0"/>
                <a:cs typeface="Times New Roman" panose="02020603050405020304" pitchFamily="18" charset="0"/>
              </a:rPr>
              <a:t>універсальний</a:t>
            </a:r>
            <a:r>
              <a:rPr lang="ru-RU" sz="2200" dirty="0">
                <a:latin typeface="Times New Roman" panose="02020603050405020304" pitchFamily="18" charset="0"/>
                <a:cs typeface="Times New Roman" panose="02020603050405020304" pitchFamily="18" charset="0"/>
              </a:rPr>
              <a:t> САПР для </a:t>
            </a:r>
            <a:r>
              <a:rPr lang="ru-RU" sz="2200" dirty="0" err="1">
                <a:latin typeface="Times New Roman" panose="02020603050405020304" pitchFamily="18" charset="0"/>
                <a:cs typeface="Times New Roman" panose="02020603050405020304" pitchFamily="18" charset="0"/>
              </a:rPr>
              <a:t>промислового</a:t>
            </a:r>
            <a:r>
              <a:rPr lang="ru-RU" sz="2200" dirty="0">
                <a:latin typeface="Times New Roman" panose="02020603050405020304" pitchFamily="18" charset="0"/>
                <a:cs typeface="Times New Roman" panose="02020603050405020304" pitchFamily="18" charset="0"/>
              </a:rPr>
              <a:t> дизайну; </a:t>
            </a:r>
          </a:p>
        </p:txBody>
      </p:sp>
    </p:spTree>
    <p:extLst>
      <p:ext uri="{BB962C8B-B14F-4D97-AF65-F5344CB8AC3E}">
        <p14:creationId xmlns:p14="http://schemas.microsoft.com/office/powerpoint/2010/main" val="7893262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38</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863417"/>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NX — CAD система для </a:t>
            </a:r>
            <a:r>
              <a:rPr lang="ru-RU" sz="2200" dirty="0" err="1">
                <a:latin typeface="Times New Roman" panose="02020603050405020304" pitchFamily="18" charset="0"/>
                <a:cs typeface="Times New Roman" panose="02020603050405020304" pitchFamily="18" charset="0"/>
              </a:rPr>
              <a:t>різних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галузей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промисловості</a:t>
            </a:r>
            <a:r>
              <a:rPr lang="ru-RU" sz="2200" dirty="0">
                <a:latin typeface="Times New Roman" panose="02020603050405020304" pitchFamily="18" charset="0"/>
                <a:cs typeface="Times New Roman" panose="02020603050405020304" pitchFamily="18" charset="0"/>
              </a:rPr>
              <a:t>, одна з </a:t>
            </a:r>
            <a:r>
              <a:rPr lang="ru-RU" sz="2200" dirty="0" err="1">
                <a:latin typeface="Times New Roman" panose="02020603050405020304" pitchFamily="18" charset="0"/>
                <a:cs typeface="Times New Roman" panose="02020603050405020304" pitchFamily="18" charset="0"/>
              </a:rPr>
              <a:t>небагатьох</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повній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мірі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підтримує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пряме</a:t>
            </a:r>
            <a:r>
              <a:rPr lang="ru-RU" sz="2200" dirty="0">
                <a:latin typeface="Times New Roman" panose="02020603050405020304" pitchFamily="18" charset="0"/>
                <a:cs typeface="Times New Roman" panose="02020603050405020304" pitchFamily="18" charset="0"/>
              </a:rPr>
              <a:t>" не </a:t>
            </a:r>
            <a:r>
              <a:rPr lang="ru-RU" sz="2200" dirty="0" err="1">
                <a:latin typeface="Times New Roman" panose="02020603050405020304" pitchFamily="18" charset="0"/>
                <a:cs typeface="Times New Roman" panose="02020603050405020304" pitchFamily="18" charset="0"/>
              </a:rPr>
              <a:t>параметричне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моделювання</a:t>
            </a:r>
            <a:r>
              <a:rPr lang="ru-RU"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 Solid Edge — 2D/3D CAD-</a:t>
            </a:r>
            <a:r>
              <a:rPr lang="uk-UA" sz="2200" dirty="0">
                <a:latin typeface="Times New Roman" panose="02020603050405020304" pitchFamily="18" charset="0"/>
                <a:cs typeface="Times New Roman" panose="02020603050405020304" pitchFamily="18" charset="0"/>
              </a:rPr>
              <a:t>система, розроблена </a:t>
            </a:r>
            <a:r>
              <a:rPr lang="en-US" sz="2200" dirty="0">
                <a:latin typeface="Times New Roman" panose="02020603050405020304" pitchFamily="18" charset="0"/>
                <a:cs typeface="Times New Roman" panose="02020603050405020304" pitchFamily="18" charset="0"/>
              </a:rPr>
              <a:t>Intergraph Corporation </a:t>
            </a:r>
            <a:r>
              <a:rPr lang="uk-UA" sz="2200" dirty="0">
                <a:latin typeface="Times New Roman" panose="02020603050405020304" pitchFamily="18" charset="0"/>
                <a:cs typeface="Times New Roman" panose="02020603050405020304" pitchFamily="18" charset="0"/>
              </a:rPr>
              <a:t>в рамках проекту </a:t>
            </a:r>
            <a:r>
              <a:rPr lang="en-US" sz="2200" dirty="0">
                <a:latin typeface="Times New Roman" panose="02020603050405020304" pitchFamily="18" charset="0"/>
                <a:cs typeface="Times New Roman" panose="02020603050405020304" pitchFamily="18" charset="0"/>
              </a:rPr>
              <a:t>Jupiter, </a:t>
            </a:r>
            <a:r>
              <a:rPr lang="uk-UA" sz="2200" dirty="0" err="1">
                <a:latin typeface="Times New Roman" panose="02020603050405020304" pitchFamily="18" charset="0"/>
                <a:cs typeface="Times New Roman" panose="02020603050405020304" pitchFamily="18" charset="0"/>
              </a:rPr>
              <a:t>привнесли</a:t>
            </a:r>
            <a:r>
              <a:rPr lang="uk-UA" sz="2200" dirty="0">
                <a:latin typeface="Times New Roman" panose="02020603050405020304" pitchFamily="18" charset="0"/>
                <a:cs typeface="Times New Roman" panose="02020603050405020304" pitchFamily="18" charset="0"/>
              </a:rPr>
              <a:t> в ПО новий рівень інтерактивності (інтелектуальний курсор, пряма робота з різними форматами без імпорту / експорту та ін.). Є безкоштовні версії; </a:t>
            </a:r>
          </a:p>
          <a:p>
            <a:pPr algn="just"/>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SmartSketch</a:t>
            </a:r>
            <a:r>
              <a:rPr lang="en-US" sz="2200" dirty="0">
                <a:latin typeface="Times New Roman" panose="02020603050405020304" pitchFamily="18" charset="0"/>
                <a:cs typeface="Times New Roman" panose="02020603050405020304" pitchFamily="18" charset="0"/>
              </a:rPr>
              <a:t> — 2D CAD-</a:t>
            </a:r>
            <a:r>
              <a:rPr lang="uk-UA" sz="2200" dirty="0">
                <a:latin typeface="Times New Roman" panose="02020603050405020304" pitchFamily="18" charset="0"/>
                <a:cs typeface="Times New Roman" panose="02020603050405020304" pitchFamily="18" charset="0"/>
              </a:rPr>
              <a:t>система з інноваційним інтерфейсом, розроблена корпорацією </a:t>
            </a:r>
            <a:r>
              <a:rPr lang="en-US" sz="2200" dirty="0">
                <a:latin typeface="Times New Roman" panose="02020603050405020304" pitchFamily="18" charset="0"/>
                <a:cs typeface="Times New Roman" panose="02020603050405020304" pitchFamily="18" charset="0"/>
              </a:rPr>
              <a:t>Intergraph </a:t>
            </a:r>
            <a:r>
              <a:rPr lang="uk-UA" sz="2200" dirty="0">
                <a:latin typeface="Times New Roman" panose="02020603050405020304" pitchFamily="18" charset="0"/>
                <a:cs typeface="Times New Roman" panose="02020603050405020304" pitchFamily="18" charset="0"/>
              </a:rPr>
              <a:t>в рамках проекту </a:t>
            </a:r>
            <a:r>
              <a:rPr lang="en-US" sz="2200" dirty="0">
                <a:latin typeface="Times New Roman" panose="02020603050405020304" pitchFamily="18" charset="0"/>
                <a:cs typeface="Times New Roman" panose="02020603050405020304" pitchFamily="18" charset="0"/>
              </a:rPr>
              <a:t>Jupiter, </a:t>
            </a:r>
            <a:r>
              <a:rPr lang="uk-UA" sz="2200" dirty="0" err="1">
                <a:latin typeface="Times New Roman" panose="02020603050405020304" pitchFamily="18" charset="0"/>
                <a:cs typeface="Times New Roman" panose="02020603050405020304" pitchFamily="18" charset="0"/>
              </a:rPr>
              <a:t>привнесли</a:t>
            </a:r>
            <a:r>
              <a:rPr lang="uk-UA" sz="2200" dirty="0">
                <a:latin typeface="Times New Roman" panose="02020603050405020304" pitchFamily="18" charset="0"/>
                <a:cs typeface="Times New Roman" panose="02020603050405020304" pitchFamily="18" charset="0"/>
              </a:rPr>
              <a:t> в ПО новий рівень інтерактивності (інтелектуальний курсор, пряма робота з різними форматами без імпорту / експорту та ін.). Деякий час поставлялася </a:t>
            </a:r>
            <a:r>
              <a:rPr lang="en-US" sz="2200" dirty="0">
                <a:latin typeface="Times New Roman" panose="02020603050405020304" pitchFamily="18" charset="0"/>
                <a:cs typeface="Times New Roman" panose="02020603050405020304" pitchFamily="18" charset="0"/>
              </a:rPr>
              <a:t>Microsoft </a:t>
            </a:r>
            <a:r>
              <a:rPr lang="uk-UA" sz="2200" dirty="0">
                <a:latin typeface="Times New Roman" panose="02020603050405020304" pitchFamily="18" charset="0"/>
                <a:cs typeface="Times New Roman" panose="02020603050405020304" pitchFamily="18" charset="0"/>
              </a:rPr>
              <a:t>в пакеті додаткового ПЗ </a:t>
            </a:r>
            <a:r>
              <a:rPr lang="en-US" sz="2200" dirty="0">
                <a:latin typeface="Times New Roman" panose="02020603050405020304" pitchFamily="18" charset="0"/>
                <a:cs typeface="Times New Roman" panose="02020603050405020304" pitchFamily="18" charset="0"/>
              </a:rPr>
              <a:t>Plus </a:t>
            </a:r>
            <a:r>
              <a:rPr lang="uk-UA" sz="2200" dirty="0">
                <a:latin typeface="Times New Roman" panose="02020603050405020304" pitchFamily="18" charset="0"/>
                <a:cs typeface="Times New Roman" panose="02020603050405020304" pitchFamily="18" charset="0"/>
              </a:rPr>
              <a:t>для </a:t>
            </a:r>
            <a:r>
              <a:rPr lang="en-US" sz="2200" dirty="0">
                <a:latin typeface="Times New Roman" panose="02020603050405020304" pitchFamily="18" charset="0"/>
                <a:cs typeface="Times New Roman" panose="02020603050405020304" pitchFamily="18" charset="0"/>
              </a:rPr>
              <a:t>Windows. «</a:t>
            </a:r>
            <a:r>
              <a:rPr lang="uk-UA" sz="2200" dirty="0">
                <a:latin typeface="Times New Roman" panose="02020603050405020304" pitchFamily="18" charset="0"/>
                <a:cs typeface="Times New Roman" panose="02020603050405020304" pitchFamily="18" charset="0"/>
              </a:rPr>
              <a:t>Молодший брат» системи </a:t>
            </a:r>
            <a:r>
              <a:rPr lang="en-US" sz="2200" dirty="0">
                <a:latin typeface="Times New Roman" panose="02020603050405020304" pitchFamily="18" charset="0"/>
                <a:cs typeface="Times New Roman" panose="02020603050405020304" pitchFamily="18" charset="0"/>
              </a:rPr>
              <a:t>Solid Edge. </a:t>
            </a:r>
            <a:r>
              <a:rPr lang="uk-UA" sz="2200" dirty="0">
                <a:latin typeface="Times New Roman" panose="02020603050405020304" pitchFamily="18" charset="0"/>
                <a:cs typeface="Times New Roman" panose="02020603050405020304" pitchFamily="18" charset="0"/>
              </a:rPr>
              <a:t>Основне призначення - швидкі начерки креслень, створення діаграм, схем, офісні оформлювальні роботи. Містить велику кількість готових компонентів графіки для самих різних областей;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Tribon</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спеціалізована</a:t>
            </a:r>
            <a:r>
              <a:rPr lang="ru-RU" sz="2200" dirty="0">
                <a:latin typeface="Times New Roman" panose="02020603050405020304" pitchFamily="18" charset="0"/>
                <a:cs typeface="Times New Roman" panose="02020603050405020304" pitchFamily="18" charset="0"/>
              </a:rPr>
              <a:t> САПР </a:t>
            </a:r>
            <a:r>
              <a:rPr lang="ru-RU" sz="2200" dirty="0" err="1">
                <a:latin typeface="Times New Roman" panose="02020603050405020304" pitchFamily="18" charset="0"/>
                <a:cs typeface="Times New Roman" panose="02020603050405020304" pitchFamily="18" charset="0"/>
              </a:rPr>
              <a:t>застосовувана</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суднобудуванні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розроблена</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Швеції</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TurboCAD</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універсальна</a:t>
            </a:r>
            <a:r>
              <a:rPr lang="ru-RU" sz="2200" dirty="0">
                <a:latin typeface="Times New Roman" panose="02020603050405020304" pitchFamily="18" charset="0"/>
                <a:cs typeface="Times New Roman" panose="02020603050405020304" pitchFamily="18" charset="0"/>
              </a:rPr>
              <a:t> САПР для </a:t>
            </a:r>
            <a:r>
              <a:rPr lang="ru-RU" sz="2200" dirty="0" err="1">
                <a:latin typeface="Times New Roman" panose="02020603050405020304" pitchFamily="18" charset="0"/>
                <a:cs typeface="Times New Roman" panose="02020603050405020304" pitchFamily="18" charset="0"/>
              </a:rPr>
              <a:t>архітекторів</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конструкторів</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ZwCAD</a:t>
            </a:r>
            <a:r>
              <a:rPr lang="ru-RU" sz="2200" dirty="0">
                <a:latin typeface="Times New Roman" panose="02020603050405020304" pitchFamily="18" charset="0"/>
                <a:cs typeface="Times New Roman" panose="02020603050405020304" pitchFamily="18" charset="0"/>
              </a:rPr>
              <a:t> — одна з САПР на </a:t>
            </a:r>
            <a:r>
              <a:rPr lang="ru-RU" sz="2200" dirty="0" err="1">
                <a:latin typeface="Times New Roman" panose="02020603050405020304" pitchFamily="18" charset="0"/>
                <a:cs typeface="Times New Roman" panose="02020603050405020304" pitchFamily="18" charset="0"/>
              </a:rPr>
              <a:t>основі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IntelliCAD</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Mastercam</a:t>
            </a:r>
            <a:r>
              <a:rPr lang="ru-RU" sz="2200" dirty="0">
                <a:latin typeface="Times New Roman" panose="02020603050405020304" pitchFamily="18" charset="0"/>
                <a:cs typeface="Times New Roman" panose="02020603050405020304" pitchFamily="18" charset="0"/>
              </a:rPr>
              <a:t> - </a:t>
            </a:r>
            <a:r>
              <a:rPr lang="ru-RU" sz="2200" dirty="0" err="1">
                <a:latin typeface="Times New Roman" panose="02020603050405020304" pitchFamily="18" charset="0"/>
                <a:cs typeface="Times New Roman" panose="02020603050405020304" pitchFamily="18" charset="0"/>
              </a:rPr>
              <a:t>потужна</a:t>
            </a:r>
            <a:r>
              <a:rPr lang="ru-RU" sz="2200" dirty="0">
                <a:latin typeface="Times New Roman" panose="02020603050405020304" pitchFamily="18" charset="0"/>
                <a:cs typeface="Times New Roman" panose="02020603050405020304" pitchFamily="18" charset="0"/>
              </a:rPr>
              <a:t> система для </a:t>
            </a:r>
            <a:r>
              <a:rPr lang="ru-RU" sz="2200" dirty="0" err="1">
                <a:latin typeface="Times New Roman" panose="02020603050405020304" pitchFamily="18" charset="0"/>
                <a:cs typeface="Times New Roman" panose="02020603050405020304" pitchFamily="18" charset="0"/>
              </a:rPr>
              <a:t>токарних</a:t>
            </a:r>
            <a:r>
              <a:rPr lang="ru-RU" sz="2200" dirty="0">
                <a:latin typeface="Times New Roman" panose="02020603050405020304" pitchFamily="18" charset="0"/>
                <a:cs typeface="Times New Roman" panose="02020603050405020304" pitchFamily="18" charset="0"/>
              </a:rPr>
              <a:t> і </a:t>
            </a:r>
            <a:r>
              <a:rPr lang="ru-RU" sz="2200" dirty="0" err="1">
                <a:latin typeface="Times New Roman" panose="02020603050405020304" pitchFamily="18" charset="0"/>
                <a:cs typeface="Times New Roman" panose="02020603050405020304" pitchFamily="18" charset="0"/>
              </a:rPr>
              <a:t>фрезерних</a:t>
            </a:r>
            <a:r>
              <a:rPr lang="ru-RU" sz="2200" dirty="0">
                <a:latin typeface="Times New Roman" panose="02020603050405020304" pitchFamily="18" charset="0"/>
                <a:cs typeface="Times New Roman" panose="02020603050405020304" pitchFamily="18" charset="0"/>
              </a:rPr>
              <a:t> 3D </a:t>
            </a:r>
            <a:r>
              <a:rPr lang="ru-RU" sz="2200" dirty="0" err="1">
                <a:latin typeface="Times New Roman" panose="02020603050405020304" pitchFamily="18" charset="0"/>
                <a:cs typeface="Times New Roman" panose="02020603050405020304" pitchFamily="18" charset="0"/>
              </a:rPr>
              <a:t>робіт</a:t>
            </a:r>
            <a:r>
              <a:rPr lang="ru-RU" sz="2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046343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39</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77424"/>
            <a:ext cx="9144000" cy="2123658"/>
          </a:xfrm>
          <a:prstGeom prst="rect">
            <a:avLst/>
          </a:prstGeom>
        </p:spPr>
        <p:txBody>
          <a:bodyPr wrap="square">
            <a:spAutoFit/>
          </a:bodyPr>
          <a:lstStyle/>
          <a:p>
            <a:pPr algn="just"/>
            <a:r>
              <a:rPr lang="ru-RU" sz="2200"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Medusa4 — система автоматичного проектування, безкоштовна ліцензія для приватного користування, комерційна ліцензія, ліцензія за комерційне використання - «Платіж за одиничне комерційне використання»; </a:t>
            </a:r>
          </a:p>
          <a:p>
            <a:pPr algn="just"/>
            <a:r>
              <a:rPr lang="uk-UA" sz="2200" dirty="0" smtClean="0">
                <a:latin typeface="Times New Roman" panose="02020603050405020304" pitchFamily="18" charset="0"/>
                <a:cs typeface="Times New Roman" panose="02020603050405020304" pitchFamily="18" charset="0"/>
              </a:rPr>
              <a:t>• JULIVI — Система конструювання та моделювання одягу; </a:t>
            </a:r>
          </a:p>
          <a:p>
            <a:pPr algn="just"/>
            <a:r>
              <a:rPr lang="uk-UA" sz="2200" dirty="0" smtClean="0">
                <a:latin typeface="Times New Roman" panose="02020603050405020304" pitchFamily="18" charset="0"/>
                <a:cs typeface="Times New Roman" panose="02020603050405020304" pitchFamily="18" charset="0"/>
              </a:rPr>
              <a:t>• </a:t>
            </a:r>
            <a:r>
              <a:rPr lang="uk-UA" sz="2200" dirty="0" err="1" smtClean="0">
                <a:latin typeface="Times New Roman" panose="02020603050405020304" pitchFamily="18" charset="0"/>
                <a:cs typeface="Times New Roman" panose="02020603050405020304" pitchFamily="18" charset="0"/>
              </a:rPr>
              <a:t>Tebis</a:t>
            </a:r>
            <a:r>
              <a:rPr lang="uk-UA" sz="2200" dirty="0" smtClean="0">
                <a:latin typeface="Times New Roman" panose="02020603050405020304" pitchFamily="18" charset="0"/>
                <a:cs typeface="Times New Roman" panose="02020603050405020304" pitchFamily="18" charset="0"/>
              </a:rPr>
              <a:t> - універсальна комплексна САПР для моделювання, обробки і вимірювань.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5635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4</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0" y="350514"/>
            <a:ext cx="9144000" cy="6524863"/>
          </a:xfrm>
          <a:prstGeom prst="rect">
            <a:avLst/>
          </a:prstGeom>
        </p:spPr>
        <p:txBody>
          <a:bodyPr wrap="square">
            <a:spAutoFit/>
          </a:bodyPr>
          <a:lstStyle/>
          <a:p>
            <a:pPr algn="just"/>
            <a:r>
              <a:rPr lang="uk-UA" sz="2200" dirty="0" smtClean="0">
                <a:solidFill>
                  <a:srgbClr val="000000"/>
                </a:solidFill>
                <a:latin typeface="Times New Roman" panose="02020603050405020304" pitchFamily="18" charset="0"/>
                <a:cs typeface="Times New Roman" panose="02020603050405020304" pitchFamily="18" charset="0"/>
              </a:rPr>
              <a:t>	Система </a:t>
            </a:r>
            <a:r>
              <a:rPr lang="uk-UA" sz="2200" dirty="0">
                <a:solidFill>
                  <a:srgbClr val="000000"/>
                </a:solidFill>
                <a:latin typeface="Times New Roman" panose="02020603050405020304" pitchFamily="18" charset="0"/>
                <a:cs typeface="Times New Roman" panose="02020603050405020304" pitchFamily="18" charset="0"/>
              </a:rPr>
              <a:t>автоматизованого проектування - автоматизована система, що реалізує інформаційну технологію виконання функцій проектування, являє собою організаційно-технічну систему, призначену для автоматизації процесу проектування, що складається з персоналу і комплексу технічних, програмних та інших засобів автоматизації його діяльності. Також для позначення подібних систем широко використовується абревіатура САПР. </a:t>
            </a:r>
          </a:p>
          <a:p>
            <a:pPr algn="just"/>
            <a:r>
              <a:rPr lang="uk-UA" sz="2200" b="1" i="1" dirty="0" smtClean="0">
                <a:solidFill>
                  <a:srgbClr val="000000"/>
                </a:solidFill>
                <a:latin typeface="Times New Roman" panose="02020603050405020304" pitchFamily="18" charset="0"/>
                <a:cs typeface="Times New Roman" panose="02020603050405020304" pitchFamily="18" charset="0"/>
              </a:rPr>
              <a:t>	Цілі </a:t>
            </a:r>
            <a:r>
              <a:rPr lang="uk-UA" sz="2200" b="1" i="1" dirty="0">
                <a:solidFill>
                  <a:srgbClr val="000000"/>
                </a:solidFill>
                <a:latin typeface="Times New Roman" panose="02020603050405020304" pitchFamily="18" charset="0"/>
                <a:cs typeface="Times New Roman" panose="02020603050405020304" pitchFamily="18" charset="0"/>
              </a:rPr>
              <a:t>створення і завдання. </a:t>
            </a:r>
            <a:r>
              <a:rPr lang="uk-UA" sz="2200" dirty="0">
                <a:solidFill>
                  <a:srgbClr val="000000"/>
                </a:solidFill>
                <a:latin typeface="Times New Roman" panose="02020603050405020304" pitchFamily="18" charset="0"/>
                <a:cs typeface="Times New Roman" panose="02020603050405020304" pitchFamily="18" charset="0"/>
              </a:rPr>
              <a:t>В рамках життєвого циклу промислових виробів САПР вирішує завдання автоматизації робіт на стадіях проектування та підготовки виробництва. </a:t>
            </a:r>
          </a:p>
          <a:p>
            <a:pPr algn="just"/>
            <a:r>
              <a:rPr lang="ru-RU" sz="2200" dirty="0" err="1">
                <a:solidFill>
                  <a:srgbClr val="000000"/>
                </a:solidFill>
                <a:latin typeface="Times New Roman" panose="02020603050405020304" pitchFamily="18" charset="0"/>
                <a:cs typeface="Times New Roman" panose="02020603050405020304" pitchFamily="18" charset="0"/>
              </a:rPr>
              <a:t>Основна</a:t>
            </a:r>
            <a:r>
              <a:rPr lang="ru-RU" sz="2200" dirty="0">
                <a:solidFill>
                  <a:srgbClr val="000000"/>
                </a:solidFill>
                <a:latin typeface="Times New Roman" panose="02020603050405020304" pitchFamily="18" charset="0"/>
                <a:cs typeface="Times New Roman" panose="02020603050405020304" pitchFamily="18" charset="0"/>
              </a:rPr>
              <a:t> мета </a:t>
            </a:r>
            <a:r>
              <a:rPr lang="ru-RU" sz="2200" dirty="0" err="1">
                <a:solidFill>
                  <a:srgbClr val="000000"/>
                </a:solidFill>
                <a:latin typeface="Times New Roman" panose="02020603050405020304" pitchFamily="18" charset="0"/>
                <a:cs typeface="Times New Roman" panose="02020603050405020304" pitchFamily="18" charset="0"/>
              </a:rPr>
              <a:t>створення</a:t>
            </a:r>
            <a:r>
              <a:rPr lang="ru-RU" sz="2200" dirty="0">
                <a:solidFill>
                  <a:srgbClr val="000000"/>
                </a:solidFill>
                <a:latin typeface="Times New Roman" panose="02020603050405020304" pitchFamily="18" charset="0"/>
                <a:cs typeface="Times New Roman" panose="02020603050405020304" pitchFamily="18" charset="0"/>
              </a:rPr>
              <a:t> САПР - </a:t>
            </a:r>
            <a:r>
              <a:rPr lang="ru-RU" sz="2200" dirty="0" err="1">
                <a:solidFill>
                  <a:srgbClr val="000000"/>
                </a:solidFill>
                <a:latin typeface="Times New Roman" panose="02020603050405020304" pitchFamily="18" charset="0"/>
                <a:cs typeface="Times New Roman" panose="02020603050405020304" pitchFamily="18" charset="0"/>
              </a:rPr>
              <a:t>підвищення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ефективності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інженерів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включаючи</a:t>
            </a:r>
            <a:r>
              <a:rPr lang="ru-RU" sz="2200" dirty="0">
                <a:solidFill>
                  <a:srgbClr val="000000"/>
                </a:solidFill>
                <a:latin typeface="Times New Roman" panose="02020603050405020304" pitchFamily="18" charset="0"/>
                <a:cs typeface="Times New Roman" panose="02020603050405020304" pitchFamily="18" charset="0"/>
              </a:rPr>
              <a:t>: </a:t>
            </a:r>
          </a:p>
          <a:p>
            <a:pPr algn="just"/>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скорочення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трудомісткості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проектування</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планування</a:t>
            </a:r>
            <a:r>
              <a:rPr lang="ru-RU" sz="2200" dirty="0">
                <a:solidFill>
                  <a:srgbClr val="000000"/>
                </a:solidFill>
                <a:latin typeface="Times New Roman" panose="02020603050405020304" pitchFamily="18" charset="0"/>
                <a:cs typeface="Times New Roman" panose="02020603050405020304" pitchFamily="18" charset="0"/>
              </a:rPr>
              <a:t>; </a:t>
            </a:r>
          </a:p>
          <a:p>
            <a:pPr algn="just"/>
            <a:r>
              <a:rPr lang="uk-UA" sz="2200" dirty="0">
                <a:solidFill>
                  <a:srgbClr val="000000"/>
                </a:solidFill>
                <a:latin typeface="Times New Roman" panose="02020603050405020304" pitchFamily="18" charset="0"/>
                <a:cs typeface="Times New Roman" panose="02020603050405020304" pitchFamily="18" charset="0"/>
              </a:rPr>
              <a:t>- скорочення термінів проектування; </a:t>
            </a:r>
          </a:p>
          <a:p>
            <a:pPr algn="just"/>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скорочення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собівартості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проектування</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виготовлення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зменшення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витрат</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експлуатацію</a:t>
            </a:r>
            <a:r>
              <a:rPr lang="ru-RU" sz="2200" dirty="0">
                <a:solidFill>
                  <a:srgbClr val="000000"/>
                </a:solidFill>
                <a:latin typeface="Times New Roman" panose="02020603050405020304" pitchFamily="18" charset="0"/>
                <a:cs typeface="Times New Roman" panose="02020603050405020304" pitchFamily="18" charset="0"/>
              </a:rPr>
              <a:t>; </a:t>
            </a:r>
          </a:p>
          <a:p>
            <a:pPr algn="just"/>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підвищення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якості</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техніко-економічного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результатів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проектування</a:t>
            </a:r>
            <a:r>
              <a:rPr lang="ru-RU" sz="2200" dirty="0">
                <a:solidFill>
                  <a:srgbClr val="000000"/>
                </a:solidFill>
                <a:latin typeface="Times New Roman" panose="02020603050405020304" pitchFamily="18" charset="0"/>
                <a:cs typeface="Times New Roman" panose="02020603050405020304" pitchFamily="18" charset="0"/>
              </a:rPr>
              <a:t>; </a:t>
            </a:r>
          </a:p>
          <a:p>
            <a:pPr algn="just"/>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скорочення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витрат</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натурне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моделювання</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випробування</a:t>
            </a:r>
            <a:r>
              <a:rPr lang="ru-RU" sz="2200"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28557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5</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0" y="1374095"/>
            <a:ext cx="9144001" cy="5170646"/>
          </a:xfrm>
          <a:prstGeom prst="rect">
            <a:avLst/>
          </a:prstGeom>
        </p:spPr>
        <p:txBody>
          <a:bodyPr wrap="square">
            <a:spAutoFit/>
          </a:bodyPr>
          <a:lstStyle/>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Досягнення цих цілей забезпечується шляхом: </a:t>
            </a:r>
          </a:p>
          <a:p>
            <a:pPr algn="just"/>
            <a:endParaRPr lang="uk-UA" sz="2200" b="1" dirty="0" smtClean="0">
              <a:latin typeface="Times New Roman" panose="02020603050405020304" pitchFamily="18" charset="0"/>
              <a:cs typeface="Times New Roman" panose="02020603050405020304" pitchFamily="18" charset="0"/>
            </a:endParaRPr>
          </a:p>
          <a:p>
            <a:pPr algn="just"/>
            <a:r>
              <a:rPr lang="uk-UA" sz="2200" dirty="0" smtClean="0">
                <a:solidFill>
                  <a:srgbClr val="000000"/>
                </a:solidFill>
                <a:latin typeface="Times New Roman" panose="02020603050405020304" pitchFamily="18" charset="0"/>
                <a:cs typeface="Times New Roman" panose="02020603050405020304" pitchFamily="18" charset="0"/>
              </a:rPr>
              <a:t>- автоматизації оформлення документації; </a:t>
            </a:r>
          </a:p>
          <a:p>
            <a:pPr algn="just"/>
            <a:r>
              <a:rPr lang="uk-UA" sz="2200" dirty="0" smtClean="0">
                <a:solidFill>
                  <a:srgbClr val="000000"/>
                </a:solidFill>
                <a:latin typeface="Times New Roman" panose="02020603050405020304" pitchFamily="18" charset="0"/>
                <a:cs typeface="Times New Roman" panose="02020603050405020304" pitchFamily="18" charset="0"/>
              </a:rPr>
              <a:t>- інформаційної підтримки та автоматизації процесу прийняття рішень; </a:t>
            </a:r>
          </a:p>
          <a:p>
            <a:pPr algn="just"/>
            <a:r>
              <a:rPr lang="uk-UA" sz="2200" dirty="0" smtClean="0">
                <a:solidFill>
                  <a:srgbClr val="000000"/>
                </a:solidFill>
                <a:latin typeface="Times New Roman" panose="02020603050405020304" pitchFamily="18" charset="0"/>
                <a:cs typeface="Times New Roman" panose="02020603050405020304" pitchFamily="18" charset="0"/>
              </a:rPr>
              <a:t>- використання технологій паралельного проектування; </a:t>
            </a:r>
          </a:p>
          <a:p>
            <a:pPr algn="just"/>
            <a:r>
              <a:rPr lang="uk-UA" sz="2200" dirty="0" smtClean="0">
                <a:solidFill>
                  <a:srgbClr val="000000"/>
                </a:solidFill>
                <a:latin typeface="Times New Roman" panose="02020603050405020304" pitchFamily="18" charset="0"/>
                <a:cs typeface="Times New Roman" panose="02020603050405020304" pitchFamily="18" charset="0"/>
              </a:rPr>
              <a:t>- уніфікації проектних рішень і процесів проектування; </a:t>
            </a:r>
          </a:p>
          <a:p>
            <a:pPr algn="just"/>
            <a:r>
              <a:rPr lang="uk-UA" sz="2200" dirty="0" smtClean="0">
                <a:solidFill>
                  <a:srgbClr val="000000"/>
                </a:solidFill>
                <a:latin typeface="Times New Roman" panose="02020603050405020304" pitchFamily="18" charset="0"/>
                <a:cs typeface="Times New Roman" panose="02020603050405020304" pitchFamily="18" charset="0"/>
              </a:rPr>
              <a:t>- повторного використання проектних рішень, даних і напрацювань; </a:t>
            </a:r>
          </a:p>
          <a:p>
            <a:pPr algn="just"/>
            <a:r>
              <a:rPr lang="uk-UA" sz="2200" dirty="0" smtClean="0">
                <a:solidFill>
                  <a:srgbClr val="000000"/>
                </a:solidFill>
                <a:latin typeface="Times New Roman" panose="02020603050405020304" pitchFamily="18" charset="0"/>
                <a:cs typeface="Times New Roman" panose="02020603050405020304" pitchFamily="18" charset="0"/>
              </a:rPr>
              <a:t>- стратегічного проектування;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заміни натурних випробувань та макетування математичним моделюванням; </a:t>
            </a:r>
          </a:p>
          <a:p>
            <a:pPr algn="just"/>
            <a:r>
              <a:rPr lang="uk-UA" sz="2200" dirty="0" smtClean="0">
                <a:latin typeface="Times New Roman" panose="02020603050405020304" pitchFamily="18" charset="0"/>
                <a:cs typeface="Times New Roman" panose="02020603050405020304" pitchFamily="18" charset="0"/>
              </a:rPr>
              <a:t>- підвищення якості управління проектуванням; </a:t>
            </a: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застосування методів варіантного проектування та оптимізації. </a:t>
            </a:r>
          </a:p>
          <a:p>
            <a:pPr algn="just"/>
            <a:endParaRPr lang="uk-UA" sz="2200" b="1" i="1" dirty="0">
              <a:latin typeface="Times New Roman" panose="02020603050405020304" pitchFamily="18" charset="0"/>
              <a:cs typeface="Times New Roman" panose="02020603050405020304" pitchFamily="18" charset="0"/>
            </a:endParaRPr>
          </a:p>
          <a:p>
            <a:pPr algn="just"/>
            <a:endParaRPr lang="uk-UA" sz="2200" b="1" i="1" dirty="0" smtClean="0">
              <a:latin typeface="Times New Roman" panose="02020603050405020304" pitchFamily="18" charset="0"/>
              <a:cs typeface="Times New Roman" panose="02020603050405020304" pitchFamily="18" charset="0"/>
            </a:endParaRPr>
          </a:p>
          <a:p>
            <a:pPr algn="just"/>
            <a:endParaRPr lang="uk-UA" sz="2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0620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6</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0" y="350513"/>
            <a:ext cx="9144001" cy="5509200"/>
          </a:xfrm>
          <a:prstGeom prst="rect">
            <a:avLst/>
          </a:prstGeom>
        </p:spPr>
        <p:txBody>
          <a:bodyPr wrap="square">
            <a:spAutoFit/>
          </a:bodyPr>
          <a:lstStyle/>
          <a:p>
            <a:pPr algn="just"/>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i="1" dirty="0" smtClean="0">
                <a:latin typeface="Times New Roman" panose="02020603050405020304" pitchFamily="18" charset="0"/>
                <a:cs typeface="Times New Roman" panose="02020603050405020304" pitchFamily="18" charset="0"/>
              </a:rPr>
              <a:t>Склад і структура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Відповідно до ГОСТ, в структурі САПР виділяють наступні елементи (рис. 1.1): </a:t>
            </a:r>
          </a:p>
          <a:p>
            <a:pPr algn="just"/>
            <a:r>
              <a:rPr lang="uk-UA" sz="2200" dirty="0" smtClean="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КЗАП САПР </a:t>
            </a:r>
            <a:r>
              <a:rPr lang="uk-UA" sz="2200" dirty="0" smtClean="0">
                <a:latin typeface="Times New Roman" panose="02020603050405020304" pitchFamily="18" charset="0"/>
                <a:cs typeface="Times New Roman" panose="02020603050405020304" pitchFamily="18" charset="0"/>
              </a:rPr>
              <a:t>— комплекс засобів автоматизації проектування САПР </a:t>
            </a:r>
          </a:p>
          <a:p>
            <a:pPr algn="just"/>
            <a:r>
              <a:rPr lang="uk-UA" sz="2200" dirty="0" smtClean="0">
                <a:latin typeface="Times New Roman" panose="02020603050405020304" pitchFamily="18" charset="0"/>
                <a:cs typeface="Times New Roman" panose="02020603050405020304" pitchFamily="18" charset="0"/>
              </a:rPr>
              <a:t>o підсистеми САПР, як елемент структури САПР, виникають при експлуатації користувачами КЗАП підсистем САПР. </a:t>
            </a:r>
          </a:p>
          <a:p>
            <a:pPr algn="just"/>
            <a:r>
              <a:rPr lang="en-US" sz="2200" dirty="0" smtClean="0">
                <a:latin typeface="Times New Roman" panose="02020603050405020304" pitchFamily="18" charset="0"/>
                <a:cs typeface="Times New Roman" panose="02020603050405020304" pitchFamily="18" charset="0"/>
              </a:rPr>
              <a:t>o </a:t>
            </a:r>
            <a:r>
              <a:rPr lang="uk-UA" sz="2200" dirty="0">
                <a:latin typeface="Times New Roman" panose="02020603050405020304" pitchFamily="18" charset="0"/>
                <a:cs typeface="Times New Roman" panose="02020603050405020304" pitchFamily="18" charset="0"/>
              </a:rPr>
              <a:t>КЗАП - підсистеми САПР - сукупність ПМК, ПТК та окремих компонентів забезпечення САПР, що не увійшли в програмні комплекси, об'єднана загальною для підсистеми функцією. </a:t>
            </a:r>
          </a:p>
          <a:p>
            <a:pPr algn="just"/>
            <a:r>
              <a:rPr lang="en-US" sz="2200" dirty="0">
                <a:latin typeface="Times New Roman" panose="02020603050405020304" pitchFamily="18" charset="0"/>
                <a:cs typeface="Times New Roman" panose="02020603050405020304" pitchFamily="18" charset="0"/>
              </a:rPr>
              <a:t>o </a:t>
            </a:r>
            <a:r>
              <a:rPr lang="uk-UA" sz="2200" dirty="0">
                <a:latin typeface="Times New Roman" panose="02020603050405020304" pitchFamily="18" charset="0"/>
                <a:cs typeface="Times New Roman" panose="02020603050405020304" pitchFamily="18" charset="0"/>
              </a:rPr>
              <a:t>ПТК — програмно-технічні комплекси </a:t>
            </a:r>
          </a:p>
          <a:p>
            <a:pPr algn="just"/>
            <a:r>
              <a:rPr lang="uk-UA" sz="2200" dirty="0">
                <a:latin typeface="Times New Roman" panose="02020603050405020304" pitchFamily="18" charset="0"/>
                <a:cs typeface="Times New Roman" panose="02020603050405020304" pitchFamily="18" charset="0"/>
              </a:rPr>
              <a:t>▪ компоненти забезпечення ПТК САПР </a:t>
            </a:r>
          </a:p>
          <a:p>
            <a:pPr algn="just"/>
            <a:r>
              <a:rPr lang="uk-UA" sz="2200" dirty="0">
                <a:latin typeface="Times New Roman" panose="02020603050405020304" pitchFamily="18" charset="0"/>
                <a:cs typeface="Times New Roman" panose="02020603050405020304" pitchFamily="18" charset="0"/>
              </a:rPr>
              <a:t>▪ ПМК — програмно-методичні комплекси </a:t>
            </a:r>
          </a:p>
          <a:p>
            <a:pPr algn="just"/>
            <a:r>
              <a:rPr lang="uk-UA" sz="2200" dirty="0">
                <a:latin typeface="Times New Roman" panose="02020603050405020304" pitchFamily="18" charset="0"/>
                <a:cs typeface="Times New Roman" panose="02020603050405020304" pitchFamily="18" charset="0"/>
              </a:rPr>
              <a:t>- компоненти забезпечення ПМК САПР </a:t>
            </a:r>
          </a:p>
          <a:p>
            <a:pPr algn="just"/>
            <a:r>
              <a:rPr lang="ru-RU" sz="2200" dirty="0">
                <a:latin typeface="Times New Roman" panose="02020603050405020304" pitchFamily="18" charset="0"/>
                <a:cs typeface="Times New Roman" panose="02020603050405020304" pitchFamily="18" charset="0"/>
              </a:rPr>
              <a:t>o </a:t>
            </a:r>
            <a:r>
              <a:rPr lang="ru-RU" sz="2200" dirty="0" err="1">
                <a:latin typeface="Times New Roman" panose="02020603050405020304" pitchFamily="18" charset="0"/>
                <a:cs typeface="Times New Roman" panose="02020603050405020304" pitchFamily="18" charset="0"/>
              </a:rPr>
              <a:t>компоненти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забезпечення</a:t>
            </a:r>
            <a:r>
              <a:rPr lang="ru-RU" sz="2200" dirty="0">
                <a:latin typeface="Times New Roman" panose="02020603050405020304" pitchFamily="18" charset="0"/>
                <a:cs typeface="Times New Roman" panose="02020603050405020304" pitchFamily="18" charset="0"/>
              </a:rPr>
              <a:t> САПР,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не </a:t>
            </a:r>
            <a:r>
              <a:rPr lang="ru-RU" sz="2200" dirty="0" err="1">
                <a:latin typeface="Times New Roman" panose="02020603050405020304" pitchFamily="18" charset="0"/>
                <a:cs typeface="Times New Roman" panose="02020603050405020304" pitchFamily="18" charset="0"/>
              </a:rPr>
              <a:t>увійшли</a:t>
            </a:r>
            <a:r>
              <a:rPr lang="ru-RU" sz="2200" dirty="0">
                <a:latin typeface="Times New Roman" panose="02020603050405020304" pitchFamily="18" charset="0"/>
                <a:cs typeface="Times New Roman" panose="02020603050405020304" pitchFamily="18" charset="0"/>
              </a:rPr>
              <a:t> в ПМК и ПТК </a:t>
            </a:r>
          </a:p>
          <a:p>
            <a:pPr algn="just"/>
            <a:r>
              <a:rPr lang="uk-UA" sz="2200" dirty="0">
                <a:latin typeface="Times New Roman" panose="02020603050405020304" pitchFamily="18" charset="0"/>
                <a:cs typeface="Times New Roman" panose="02020603050405020304" pitchFamily="18" charset="0"/>
              </a:rPr>
              <a:t>Сукупність КЗАП різних підсистем формують КЗАП всієї САПР в цілому. </a:t>
            </a:r>
          </a:p>
          <a:p>
            <a:pPr algn="just"/>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9518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7</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09183" y="1825853"/>
            <a:ext cx="9144000" cy="10064294"/>
          </a:xfrm>
          <a:prstGeom prst="rect">
            <a:avLst/>
          </a:prstGeom>
        </p:spPr>
        <p:txBody>
          <a:bodyPr wrap="square">
            <a:spAutoFit/>
          </a:bodyPr>
          <a:lstStyle/>
          <a:p>
            <a:pPr algn="ctr"/>
            <a:r>
              <a:rPr lang="uk-UA" sz="2200" b="1" i="1" dirty="0" smtClean="0">
                <a:solidFill>
                  <a:srgbClr val="FF0000"/>
                </a:solidFill>
                <a:latin typeface="Times New Roman" panose="02020603050405020304" pitchFamily="18" charset="0"/>
                <a:cs typeface="Times New Roman" panose="02020603050405020304" pitchFamily="18" charset="0"/>
              </a:rPr>
              <a:t>Підсистеми </a:t>
            </a:r>
            <a:endParaRPr lang="uk-UA" sz="2200" dirty="0" smtClean="0">
              <a:solidFill>
                <a:srgbClr val="FF0000"/>
              </a:solidFill>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Складовими структурними частинами САПР є підсистеми, що володіють всіма властивостями систем і створювані як самостійні системи. Кожна підсистема — це виділена за деякими ознаками частина САПР, що забезпечує виконання деяких функціонально-закінчених послідовностей проектних завдань з отриманням відповідних проектних рішень і проектних документів. За призначенням підсистеми САПР поділяють на два види: </a:t>
            </a:r>
            <a:r>
              <a:rPr lang="uk-UA" sz="2200" dirty="0" err="1" smtClean="0">
                <a:latin typeface="Times New Roman" panose="02020603050405020304" pitchFamily="18" charset="0"/>
                <a:cs typeface="Times New Roman" panose="02020603050405020304" pitchFamily="18" charset="0"/>
              </a:rPr>
              <a:t>проектуючі</a:t>
            </a:r>
            <a:r>
              <a:rPr lang="uk-UA" sz="2200" dirty="0" smtClean="0">
                <a:latin typeface="Times New Roman" panose="02020603050405020304" pitchFamily="18" charset="0"/>
                <a:cs typeface="Times New Roman" panose="02020603050405020304" pitchFamily="18" charset="0"/>
              </a:rPr>
              <a:t> і обслуговуючі.</a:t>
            </a:r>
          </a:p>
          <a:p>
            <a:pPr algn="just"/>
            <a:endParaRPr lang="uk-UA" sz="2200" dirty="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endParaRPr lang="uk-UA" dirty="0"/>
          </a:p>
        </p:txBody>
      </p:sp>
    </p:spTree>
    <p:extLst>
      <p:ext uri="{BB962C8B-B14F-4D97-AF65-F5344CB8AC3E}">
        <p14:creationId xmlns:p14="http://schemas.microsoft.com/office/powerpoint/2010/main" val="464385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8</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0"/>
            <a:ext cx="9143999" cy="5786199"/>
          </a:xfrm>
          <a:prstGeom prst="rect">
            <a:avLst/>
          </a:prstGeom>
        </p:spPr>
        <p:txBody>
          <a:bodyPr wrap="square">
            <a:spAutoFit/>
          </a:bodyPr>
          <a:lstStyle/>
          <a:p>
            <a:pPr algn="just"/>
            <a:endParaRPr lang="uk-UA" dirty="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Обслуговуючі підсистеми — об'єктно-незалежні підсистеми, що реалізують функції, загальні для підсистем або САПР в цілому: забезпечують функціонування </a:t>
            </a:r>
            <a:r>
              <a:rPr lang="uk-UA" sz="2200" dirty="0" err="1">
                <a:latin typeface="Times New Roman" panose="02020603050405020304" pitchFamily="18" charset="0"/>
                <a:cs typeface="Times New Roman" panose="02020603050405020304" pitchFamily="18" charset="0"/>
              </a:rPr>
              <a:t>проектуючих</a:t>
            </a:r>
            <a:r>
              <a:rPr lang="uk-UA" sz="2200" dirty="0">
                <a:latin typeface="Times New Roman" panose="02020603050405020304" pitchFamily="18" charset="0"/>
                <a:cs typeface="Times New Roman" panose="02020603050405020304" pitchFamily="18" charset="0"/>
              </a:rPr>
              <a:t> підсистем, оформлення, передачу і виведення даних, супровід програмного забезпечення і т. д., їх сукупність називають системної середовищем (або оболонкою) САПР. </a:t>
            </a:r>
          </a:p>
          <a:p>
            <a:pPr algn="just"/>
            <a:r>
              <a:rPr lang="uk-UA" sz="2200" dirty="0">
                <a:latin typeface="Times New Roman" panose="02020603050405020304" pitchFamily="18" charset="0"/>
                <a:cs typeface="Times New Roman" panose="02020603050405020304" pitchFamily="18" charset="0"/>
              </a:rPr>
              <a:t>- </a:t>
            </a:r>
            <a:r>
              <a:rPr lang="uk-UA" sz="2200" dirty="0" err="1">
                <a:latin typeface="Times New Roman" panose="02020603050405020304" pitchFamily="18" charset="0"/>
                <a:cs typeface="Times New Roman" panose="02020603050405020304" pitchFamily="18" charset="0"/>
              </a:rPr>
              <a:t>Проектуючі</a:t>
            </a:r>
            <a:r>
              <a:rPr lang="uk-UA" sz="2200" dirty="0">
                <a:latin typeface="Times New Roman" panose="02020603050405020304" pitchFamily="18" charset="0"/>
                <a:cs typeface="Times New Roman" panose="02020603050405020304" pitchFamily="18" charset="0"/>
              </a:rPr>
              <a:t> підсистеми — об'єктно-орієнтовані підсистеми, що реалізують певний етап проектування або групу пов'язаних проектних завдань. Залежно від ставлення до об'єкта проектування, діляться на: </a:t>
            </a:r>
          </a:p>
          <a:p>
            <a:pPr algn="just"/>
            <a:r>
              <a:rPr lang="en-US" sz="2200" dirty="0">
                <a:latin typeface="Times New Roman" panose="02020603050405020304" pitchFamily="18" charset="0"/>
                <a:cs typeface="Times New Roman" panose="02020603050405020304" pitchFamily="18" charset="0"/>
              </a:rPr>
              <a:t>o </a:t>
            </a:r>
            <a:r>
              <a:rPr lang="uk-UA" sz="2200" dirty="0">
                <a:latin typeface="Times New Roman" panose="02020603050405020304" pitchFamily="18" charset="0"/>
                <a:cs typeface="Times New Roman" panose="02020603050405020304" pitchFamily="18" charset="0"/>
              </a:rPr>
              <a:t>об'єктні — виконують проектні процедури та операції, безпосередньо пов'язані з конкретним типом об'єктів проектування. </a:t>
            </a:r>
          </a:p>
          <a:p>
            <a:pPr algn="just"/>
            <a:r>
              <a:rPr lang="en-US" sz="2200" dirty="0">
                <a:latin typeface="Times New Roman" panose="02020603050405020304" pitchFamily="18" charset="0"/>
                <a:cs typeface="Times New Roman" panose="02020603050405020304" pitchFamily="18" charset="0"/>
              </a:rPr>
              <a:t>o </a:t>
            </a:r>
            <a:r>
              <a:rPr lang="uk-UA" sz="2200" dirty="0">
                <a:latin typeface="Times New Roman" panose="02020603050405020304" pitchFamily="18" charset="0"/>
                <a:cs typeface="Times New Roman" panose="02020603050405020304" pitchFamily="18" charset="0"/>
              </a:rPr>
              <a:t>інваріантні — виконують уніфіковані проектні процедури та операції, що мають сенс для багатьох типів об'єктів проектування. </a:t>
            </a:r>
          </a:p>
          <a:p>
            <a:pPr algn="just"/>
            <a:r>
              <a:rPr lang="ru-RU" sz="2200" dirty="0" smtClean="0">
                <a:latin typeface="Times New Roman" panose="02020603050405020304" pitchFamily="18" charset="0"/>
                <a:cs typeface="Times New Roman" panose="02020603050405020304" pitchFamily="18" charset="0"/>
              </a:rPr>
              <a:t>	Прикладами </a:t>
            </a:r>
            <a:r>
              <a:rPr lang="ru-RU" sz="2200" dirty="0" err="1">
                <a:latin typeface="Times New Roman" panose="02020603050405020304" pitchFamily="18" charset="0"/>
                <a:cs typeface="Times New Roman" panose="02020603050405020304" pitchFamily="18" charset="0"/>
              </a:rPr>
              <a:t>проектують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підсистем</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можуть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служити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підсистеми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геометричного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тривимірного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моделювання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механічних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об'єктів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схемотехнічного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аналізу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трасування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з'єднань</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друкованих</a:t>
            </a:r>
            <a:r>
              <a:rPr lang="ru-RU" sz="2200" dirty="0">
                <a:latin typeface="Times New Roman" panose="02020603050405020304" pitchFamily="18" charset="0"/>
                <a:cs typeface="Times New Roman" panose="02020603050405020304" pitchFamily="18" charset="0"/>
              </a:rPr>
              <a:t> платах [17]. 44 </a:t>
            </a:r>
          </a:p>
          <a:p>
            <a:pPr algn="just"/>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1718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9</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40313"/>
            <a:ext cx="9144000" cy="5170646"/>
          </a:xfrm>
          <a:prstGeom prst="rect">
            <a:avLst/>
          </a:prstGeom>
        </p:spPr>
        <p:txBody>
          <a:bodyPr wrap="square">
            <a:spAutoFit/>
          </a:bodyPr>
          <a:lstStyle/>
          <a:p>
            <a:pPr lvl="1" algn="just"/>
            <a:r>
              <a:rPr lang="uk-UA" sz="2200" b="1" dirty="0">
                <a:latin typeface="Times New Roman" panose="02020603050405020304" pitchFamily="18" charset="0"/>
                <a:cs typeface="Times New Roman" panose="02020603050405020304" pitchFamily="18" charset="0"/>
              </a:rPr>
              <a:t>Типовими обслуговуючими підсистемами є: </a:t>
            </a:r>
          </a:p>
          <a:p>
            <a:pPr algn="just"/>
            <a:r>
              <a:rPr lang="uk-UA" sz="2200" dirty="0">
                <a:latin typeface="Times New Roman" panose="02020603050405020304" pitchFamily="18" charset="0"/>
                <a:cs typeface="Times New Roman" panose="02020603050405020304" pitchFamily="18" charset="0"/>
              </a:rPr>
              <a:t>- підсистеми управління проектними даними </a:t>
            </a:r>
          </a:p>
          <a:p>
            <a:pPr algn="just"/>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навчальні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підсистеми</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освоєння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користувачами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технологій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реалізованих</a:t>
            </a:r>
            <a:r>
              <a:rPr lang="ru-RU" sz="2200" dirty="0">
                <a:latin typeface="Times New Roman" panose="02020603050405020304" pitchFamily="18" charset="0"/>
                <a:cs typeface="Times New Roman" panose="02020603050405020304" pitchFamily="18" charset="0"/>
              </a:rPr>
              <a:t> в САПР </a:t>
            </a:r>
          </a:p>
          <a:p>
            <a:pPr algn="just"/>
            <a:r>
              <a:rPr lang="uk-UA" sz="2200" dirty="0">
                <a:latin typeface="Times New Roman" panose="02020603050405020304" pitchFamily="18" charset="0"/>
                <a:cs typeface="Times New Roman" panose="02020603050405020304" pitchFamily="18" charset="0"/>
              </a:rPr>
              <a:t>- підсистеми графічного введення-виведення </a:t>
            </a:r>
          </a:p>
          <a:p>
            <a:pPr algn="just"/>
            <a:r>
              <a:rPr lang="ru-RU" sz="2200" dirty="0">
                <a:latin typeface="Times New Roman" panose="02020603050405020304" pitchFamily="18" charset="0"/>
                <a:cs typeface="Times New Roman" panose="02020603050405020304" pitchFamily="18" charset="0"/>
              </a:rPr>
              <a:t>- система </a:t>
            </a:r>
            <a:r>
              <a:rPr lang="ru-RU" sz="2200" dirty="0" err="1">
                <a:latin typeface="Times New Roman" panose="02020603050405020304" pitchFamily="18" charset="0"/>
                <a:cs typeface="Times New Roman" panose="02020603050405020304" pitchFamily="18" charset="0"/>
              </a:rPr>
              <a:t>управління</a:t>
            </a:r>
            <a:r>
              <a:rPr lang="ru-RU" sz="2200" dirty="0">
                <a:latin typeface="Times New Roman" panose="02020603050405020304" pitchFamily="18" charset="0"/>
                <a:cs typeface="Times New Roman" panose="02020603050405020304" pitchFamily="18" charset="0"/>
              </a:rPr>
              <a:t> базами </a:t>
            </a:r>
            <a:r>
              <a:rPr lang="ru-RU" sz="2200" dirty="0" err="1">
                <a:latin typeface="Times New Roman" panose="02020603050405020304" pitchFamily="18" charset="0"/>
                <a:cs typeface="Times New Roman" panose="02020603050405020304" pitchFamily="18" charset="0"/>
              </a:rPr>
              <a:t>даних</a:t>
            </a:r>
            <a:r>
              <a:rPr lang="ru-RU" sz="2200" dirty="0">
                <a:latin typeface="Times New Roman" panose="02020603050405020304" pitchFamily="18" charset="0"/>
                <a:cs typeface="Times New Roman" panose="02020603050405020304" pitchFamily="18" charset="0"/>
              </a:rPr>
              <a:t> (СУБД). </a:t>
            </a:r>
          </a:p>
          <a:p>
            <a:pPr algn="just"/>
            <a:r>
              <a:rPr lang="uk-UA" sz="2200" b="1" i="1" dirty="0" smtClean="0">
                <a:latin typeface="Times New Roman" panose="02020603050405020304" pitchFamily="18" charset="0"/>
                <a:cs typeface="Times New Roman" panose="02020603050405020304" pitchFamily="18" charset="0"/>
              </a:rPr>
              <a:t>	Компоненти </a:t>
            </a:r>
            <a:r>
              <a:rPr lang="uk-UA" sz="2200" b="1" i="1" dirty="0">
                <a:latin typeface="Times New Roman" panose="02020603050405020304" pitchFamily="18" charset="0"/>
                <a:cs typeface="Times New Roman" panose="02020603050405020304" pitchFamily="18" charset="0"/>
              </a:rPr>
              <a:t>і забезпечення. </a:t>
            </a:r>
            <a:endParaRPr lang="uk-UA" sz="2200" dirty="0">
              <a:latin typeface="Times New Roman" panose="02020603050405020304" pitchFamily="18" charset="0"/>
              <a:cs typeface="Times New Roman" panose="02020603050405020304" pitchFamily="18" charset="0"/>
            </a:endParaRPr>
          </a:p>
          <a:p>
            <a:pPr algn="just"/>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Кожна</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підсистема</a:t>
            </a:r>
            <a:r>
              <a:rPr lang="ru-RU" sz="2200" dirty="0">
                <a:latin typeface="Times New Roman" panose="02020603050405020304" pitchFamily="18" charset="0"/>
                <a:cs typeface="Times New Roman" panose="02020603050405020304" pitchFamily="18" charset="0"/>
              </a:rPr>
              <a:t>, у свою </a:t>
            </a:r>
            <a:r>
              <a:rPr lang="ru-RU" sz="2200" dirty="0" err="1">
                <a:latin typeface="Times New Roman" panose="02020603050405020304" pitchFamily="18" charset="0"/>
                <a:cs typeface="Times New Roman" panose="02020603050405020304" pitchFamily="18" charset="0"/>
              </a:rPr>
              <a:t>чергу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складається</a:t>
            </a:r>
            <a:r>
              <a:rPr lang="ru-RU" sz="2200" dirty="0">
                <a:latin typeface="Times New Roman" panose="02020603050405020304" pitchFamily="18" charset="0"/>
                <a:cs typeface="Times New Roman" panose="02020603050405020304" pitchFamily="18" charset="0"/>
              </a:rPr>
              <a:t> з </a:t>
            </a:r>
            <a:r>
              <a:rPr lang="ru-RU" sz="2200" dirty="0" err="1">
                <a:latin typeface="Times New Roman" panose="02020603050405020304" pitchFamily="18" charset="0"/>
                <a:cs typeface="Times New Roman" panose="02020603050405020304" pitchFamily="18" charset="0"/>
              </a:rPr>
              <a:t>компонентів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забезпечують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функціонування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підсистеми</a:t>
            </a:r>
            <a:r>
              <a:rPr lang="ru-RU" sz="2200" dirty="0">
                <a:latin typeface="Times New Roman" panose="02020603050405020304" pitchFamily="18" charset="0"/>
                <a:cs typeface="Times New Roman" panose="02020603050405020304" pitchFamily="18" charset="0"/>
              </a:rPr>
              <a:t>. </a:t>
            </a:r>
          </a:p>
          <a:p>
            <a:pPr algn="just"/>
            <a:r>
              <a:rPr lang="uk-UA" sz="2200" dirty="0" smtClean="0">
                <a:latin typeface="Times New Roman" panose="02020603050405020304" pitchFamily="18" charset="0"/>
                <a:cs typeface="Times New Roman" panose="02020603050405020304" pitchFamily="18" charset="0"/>
              </a:rPr>
              <a:t>	Компонент </a:t>
            </a:r>
            <a:r>
              <a:rPr lang="uk-UA" sz="2200" dirty="0">
                <a:latin typeface="Times New Roman" panose="02020603050405020304" pitchFamily="18" charset="0"/>
                <a:cs typeface="Times New Roman" panose="02020603050405020304" pitchFamily="18" charset="0"/>
              </a:rPr>
              <a:t>виконує певну функцію в підсистемі і являє собою найменший (неподільний) самостійно розробляється або покупної елемент САПР (програма, файл моделі транзистора, графічний дисплей, інструкція і т. д.). </a:t>
            </a:r>
          </a:p>
          <a:p>
            <a:pPr algn="just"/>
            <a:r>
              <a:rPr lang="uk-UA" sz="2200" dirty="0" smtClean="0">
                <a:latin typeface="Times New Roman" panose="02020603050405020304" pitchFamily="18" charset="0"/>
                <a:cs typeface="Times New Roman" panose="02020603050405020304" pitchFamily="18" charset="0"/>
              </a:rPr>
              <a:t>	Сукупність </a:t>
            </a:r>
            <a:r>
              <a:rPr lang="uk-UA" sz="2200" dirty="0">
                <a:latin typeface="Times New Roman" panose="02020603050405020304" pitchFamily="18" charset="0"/>
                <a:cs typeface="Times New Roman" panose="02020603050405020304" pitchFamily="18" charset="0"/>
              </a:rPr>
              <a:t>однотипних компонентів утворює </a:t>
            </a:r>
            <a:r>
              <a:rPr lang="uk-UA" sz="2200" b="1" dirty="0">
                <a:latin typeface="Times New Roman" panose="02020603050405020304" pitchFamily="18" charset="0"/>
                <a:cs typeface="Times New Roman" panose="02020603050405020304" pitchFamily="18" charset="0"/>
              </a:rPr>
              <a:t>засіб забезпечення САПР. </a:t>
            </a:r>
            <a:endParaRPr lang="uk-UA" sz="2200" b="1" dirty="0"/>
          </a:p>
        </p:txBody>
      </p:sp>
    </p:spTree>
    <p:extLst>
      <p:ext uri="{BB962C8B-B14F-4D97-AF65-F5344CB8AC3E}">
        <p14:creationId xmlns:p14="http://schemas.microsoft.com/office/powerpoint/2010/main" val="34885982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15215</TotalTime>
  <Words>3644</Words>
  <Application>Microsoft Office PowerPoint</Application>
  <PresentationFormat>Экран (4:3)</PresentationFormat>
  <Paragraphs>384</Paragraphs>
  <Slides>39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39</vt:i4>
      </vt:variant>
    </vt:vector>
  </HeadingPairs>
  <TitlesOfParts>
    <vt:vector size="45" baseType="lpstr">
      <vt:lpstr>Arial</vt:lpstr>
      <vt:lpstr>Calibri</vt:lpstr>
      <vt:lpstr>Constantia</vt:lpstr>
      <vt:lpstr>Times New Roman</vt:lpstr>
      <vt:lpstr>Wingdings 2</vt:lpstr>
      <vt:lpstr>Поток</vt:lpstr>
      <vt:lpstr>Державний університет «Житомирська політехніка» Кафедра комп’ютерних технологій у медицині та телекомунікаціях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Глава 3 Ориентация, привязки и измерения в ЗD-пространстве</dc:title>
  <dc:creator>Тимурка</dc:creator>
  <cp:lastModifiedBy>admin</cp:lastModifiedBy>
  <cp:revision>323</cp:revision>
  <dcterms:created xsi:type="dcterms:W3CDTF">2013-11-02T14:19:07Z</dcterms:created>
  <dcterms:modified xsi:type="dcterms:W3CDTF">2023-03-30T11:43:18Z</dcterms:modified>
</cp:coreProperties>
</file>