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7" r:id="rId13"/>
    <p:sldId id="271" r:id="rId14"/>
    <p:sldId id="266" r:id="rId15"/>
    <p:sldId id="269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49CE18F-64CE-4808-A10F-1E179533D658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188F722-A5F3-4780-A0F1-F705EBF14C07}" type="slidenum">
              <a:rPr lang="uk-UA" smtClean="0"/>
              <a:t>‹№›</a:t>
            </a:fld>
            <a:endParaRPr lang="uk-UA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4695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E18F-64CE-4808-A10F-1E179533D658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F722-A5F3-4780-A0F1-F705EBF14C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1394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E18F-64CE-4808-A10F-1E179533D658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F722-A5F3-4780-A0F1-F705EBF14C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9411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E18F-64CE-4808-A10F-1E179533D658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F722-A5F3-4780-A0F1-F705EBF14C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7624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49CE18F-64CE-4808-A10F-1E179533D658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188F722-A5F3-4780-A0F1-F705EBF14C07}" type="slidenum">
              <a:rPr lang="uk-UA" smtClean="0"/>
              <a:t>‹№›</a:t>
            </a:fld>
            <a:endParaRPr lang="uk-UA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00817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E18F-64CE-4808-A10F-1E179533D658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F722-A5F3-4780-A0F1-F705EBF14C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73588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E18F-64CE-4808-A10F-1E179533D658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F722-A5F3-4780-A0F1-F705EBF14C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7960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E18F-64CE-4808-A10F-1E179533D658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F722-A5F3-4780-A0F1-F705EBF14C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8512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E18F-64CE-4808-A10F-1E179533D658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F722-A5F3-4780-A0F1-F705EBF14C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6058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49CE18F-64CE-4808-A10F-1E179533D658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188F722-A5F3-4780-A0F1-F705EBF14C07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6566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49CE18F-64CE-4808-A10F-1E179533D658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188F722-A5F3-4780-A0F1-F705EBF14C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370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49CE18F-64CE-4808-A10F-1E179533D658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188F722-A5F3-4780-A0F1-F705EBF14C07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7844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752EA3-F735-A069-2550-FECEAACA99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Соціологія особистості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6F866B9-555C-66A5-B05E-08924D2A29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Лекція з</a:t>
            </a:r>
          </a:p>
        </p:txBody>
      </p:sp>
    </p:spTree>
    <p:extLst>
      <p:ext uri="{BB962C8B-B14F-4D97-AF65-F5344CB8AC3E}">
        <p14:creationId xmlns:p14="http://schemas.microsoft.com/office/powerpoint/2010/main" val="1500750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6165D59-2ADB-E027-C7FB-7A9EB8335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595901"/>
            <a:ext cx="10178322" cy="528369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sz="3200" b="1" dirty="0">
                <a:solidFill>
                  <a:schemeClr val="tx1"/>
                </a:solidFill>
              </a:rPr>
              <a:t>Приписаний (природжений) статус </a:t>
            </a:r>
            <a:r>
              <a:rPr lang="uk-UA" sz="3200" dirty="0">
                <a:solidFill>
                  <a:schemeClr val="tx1"/>
                </a:solidFill>
              </a:rPr>
              <a:t>– статусні ознаки, що задані людині фактом її походження, незалежно від її свідомості, бажання, волі, діяльності, наприклад: національність, стать, раса, титул  тощо.</a:t>
            </a:r>
          </a:p>
          <a:p>
            <a:pPr marL="0" indent="0" algn="just">
              <a:buNone/>
            </a:pPr>
            <a:endParaRPr lang="uk-UA" sz="32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uk-UA" sz="3200" b="1" dirty="0">
                <a:solidFill>
                  <a:schemeClr val="tx1"/>
                </a:solidFill>
              </a:rPr>
              <a:t>Досягнутий статус </a:t>
            </a:r>
            <a:r>
              <a:rPr lang="uk-UA" sz="3200" dirty="0">
                <a:solidFill>
                  <a:schemeClr val="tx1"/>
                </a:solidFill>
              </a:rPr>
              <a:t>– надається людині завдяки її власним зусиллям, наполегливості, прагненням тощо. Це статуси, що досягаються, як правило, завдяки знанням, вмінням, навичкам, активній трудовій діяльності, подоланню труднощів на шляху до мети, наприклад: професор, чемпіон світу, президент країни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endParaRPr lang="uk-UA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10070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71364-3017-E9E4-DB6F-6CC0F6CD4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Соціальна роль</a:t>
            </a:r>
            <a:r>
              <a:rPr lang="uk-UA" dirty="0"/>
              <a:t> —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F61665-26AB-38B9-F432-857A415E6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420" y="1469205"/>
            <a:ext cx="10178322" cy="465696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sz="2700" dirty="0">
                <a:solidFill>
                  <a:schemeClr val="tx1"/>
                </a:solidFill>
              </a:rPr>
              <a:t>це певні способи поведінки індивіда або групи, що відповідають прийнятим у суспільстві нормам та здійснюються відповідно до соціального статусу індивіда або групи. </a:t>
            </a:r>
            <a:endParaRPr lang="en-US" sz="27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uk-UA" sz="27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uk-UA" sz="2700" dirty="0">
                <a:solidFill>
                  <a:schemeClr val="tx1"/>
                </a:solidFill>
              </a:rPr>
              <a:t>Як член суспільства, різноманітних груп й організацій, обіймаючи в них певне місце чи позицію, виконуючи притаманні цим позиціям функції, індивід тим самим здійснює відповідні соціальні ролі: батька, підприємця, вченого тощо. </a:t>
            </a:r>
            <a:endParaRPr lang="en-US" sz="27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uk-UA" sz="27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uk-UA" sz="2700" dirty="0">
                <a:solidFill>
                  <a:schemeClr val="tx1"/>
                </a:solidFill>
              </a:rPr>
              <a:t>Сукупність ролей, які відповідають даному статусу, називається </a:t>
            </a:r>
            <a:r>
              <a:rPr lang="uk-UA" sz="2700" b="1" dirty="0">
                <a:solidFill>
                  <a:schemeClr val="tx1"/>
                </a:solidFill>
              </a:rPr>
              <a:t>рольовим набором</a:t>
            </a:r>
          </a:p>
        </p:txBody>
      </p:sp>
    </p:spTree>
    <p:extLst>
      <p:ext uri="{BB962C8B-B14F-4D97-AF65-F5344CB8AC3E}">
        <p14:creationId xmlns:p14="http://schemas.microsoft.com/office/powerpoint/2010/main" val="2853992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EEFD0-850E-F968-3E88-6093D9DC6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413208"/>
            <a:ext cx="10178322" cy="1492132"/>
          </a:xfrm>
        </p:spPr>
        <p:txBody>
          <a:bodyPr/>
          <a:lstStyle/>
          <a:p>
            <a:r>
              <a:rPr lang="uk-UA" dirty="0"/>
              <a:t>Соціальна мобільність -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BFE002E-8D7B-E079-9B91-2D63BED1F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38383"/>
            <a:ext cx="10178322" cy="444121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sz="3200" dirty="0">
                <a:solidFill>
                  <a:schemeClr val="tx1"/>
                </a:solidFill>
              </a:rPr>
              <a:t>це переміщення індивідів (індивідуальна мобільність) чи соціальних груп (групова мобільність) з однієї рангової позиції в соціальній стратифікації суспільства в іншу (вертикальна мобільність), або в рамках однієї рангової позиції – страти (горизонтальна мобільність). Наслідок - зміна соціального статусу.</a:t>
            </a:r>
          </a:p>
          <a:p>
            <a:pPr marL="0" indent="0" algn="just">
              <a:buNone/>
            </a:pPr>
            <a:endParaRPr lang="uk-UA" sz="32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uk-UA" sz="3200" dirty="0">
                <a:solidFill>
                  <a:schemeClr val="tx1"/>
                </a:solidFill>
              </a:rPr>
              <a:t>Виокремлюють: </a:t>
            </a:r>
            <a:r>
              <a:rPr lang="uk-UA" sz="3200" b="1" dirty="0">
                <a:solidFill>
                  <a:schemeClr val="tx1"/>
                </a:solidFill>
              </a:rPr>
              <a:t>горизонтальну та вертикальну </a:t>
            </a:r>
            <a:r>
              <a:rPr lang="uk-UA" sz="3200" dirty="0">
                <a:solidFill>
                  <a:schemeClr val="tx1"/>
                </a:solidFill>
              </a:rPr>
              <a:t>соціальну мобільність.</a:t>
            </a:r>
          </a:p>
        </p:txBody>
      </p:sp>
    </p:spTree>
    <p:extLst>
      <p:ext uri="{BB962C8B-B14F-4D97-AF65-F5344CB8AC3E}">
        <p14:creationId xmlns:p14="http://schemas.microsoft.com/office/powerpoint/2010/main" val="1792268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F4F53C45-845C-C13F-5BEA-2C73D53CB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141" y="688369"/>
            <a:ext cx="10779489" cy="51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6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24C9A2-4771-50FC-0B09-FA03FE1E9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Соціалізація </a:t>
            </a:r>
            <a:r>
              <a:rPr lang="uk-UA" dirty="0"/>
              <a:t>-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7EBAA7F-EFD9-346B-47EE-97FB2BE75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53447"/>
            <a:ext cx="10178322" cy="463641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2800" dirty="0">
                <a:solidFill>
                  <a:schemeClr val="tx1"/>
                </a:solidFill>
              </a:rPr>
              <a:t>це процес входження людини у суспільство. Він є безперервний. У зв'язку з цим інколи соціалізацію поділяють на </a:t>
            </a:r>
            <a:r>
              <a:rPr lang="uk-UA" sz="2800" b="1" dirty="0">
                <a:solidFill>
                  <a:schemeClr val="tx1"/>
                </a:solidFill>
              </a:rPr>
              <a:t>первинну (соціалізація дитини) та вторинну (соціалізація дорослих).</a:t>
            </a:r>
          </a:p>
          <a:p>
            <a:pPr marL="0" indent="0" algn="just">
              <a:buNone/>
            </a:pPr>
            <a:endParaRPr lang="uk-UA" sz="28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uk-UA" sz="2800" b="1" dirty="0">
                <a:solidFill>
                  <a:schemeClr val="tx1"/>
                </a:solidFill>
              </a:rPr>
              <a:t>Процес соціалізації є історично обумовленим, у результаті нього формуються конкретно-історичні риси особистості, необхідні їй для життєдіяльності в конкретному суспільстві. Зміст, стадії, конкретні механізми соціалізації визначаються структурою цього суспільства і варіюють у різні історичні періоди.</a:t>
            </a:r>
            <a:endParaRPr lang="uk-UA" sz="2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uk-UA" sz="2800" dirty="0">
              <a:solidFill>
                <a:schemeClr val="tx1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97746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3679E-C935-5134-C6E7-F6660C39F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Маргінали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0084AE0-A928-41ED-4A51-6A993BB34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04819"/>
            <a:ext cx="10178322" cy="4574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</a:rPr>
              <a:t>(від лат. </a:t>
            </a:r>
            <a:r>
              <a:rPr lang="en-US" dirty="0">
                <a:solidFill>
                  <a:schemeClr val="tx1"/>
                </a:solidFill>
              </a:rPr>
              <a:t>ad </a:t>
            </a:r>
            <a:r>
              <a:rPr lang="en-US" dirty="0" err="1">
                <a:solidFill>
                  <a:schemeClr val="tx1"/>
                </a:solidFill>
              </a:rPr>
              <a:t>marginem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uk-UA" dirty="0">
                <a:solidFill>
                  <a:schemeClr val="tx1"/>
                </a:solidFill>
              </a:rPr>
              <a:t>скраю, збоку) – це особливий тип індивідів, серед яких можна виокремити: </a:t>
            </a:r>
          </a:p>
          <a:p>
            <a:pPr marL="457200" indent="-457200">
              <a:buAutoNum type="arabicParenR"/>
            </a:pPr>
            <a:r>
              <a:rPr lang="uk-UA" dirty="0">
                <a:solidFill>
                  <a:schemeClr val="tx1"/>
                </a:solidFill>
              </a:rPr>
              <a:t>нетипові представники своєї спільноти, які формують переважно власне соціальне середовище, свою субкультуру, певною мірою дистанціюючись від своєї соціальної верстви; </a:t>
            </a:r>
          </a:p>
          <a:p>
            <a:pPr marL="457200" indent="-457200">
              <a:buAutoNum type="arabicParenR"/>
            </a:pPr>
            <a:r>
              <a:rPr lang="uk-UA" dirty="0">
                <a:solidFill>
                  <a:schemeClr val="tx1"/>
                </a:solidFill>
              </a:rPr>
              <a:t> люди, що з різних обставин (або добровільно) втратили зв’язки не лише з тією стратою, з якої вони походять, але і з суспільством в цілому. </a:t>
            </a:r>
          </a:p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</a:rPr>
              <a:t>Поширеним є трактування маргіналів як «аутсайдерів», що нездатні самостійно забезпечити собі існування на рівні навіть соціального мінімуму, які потребують певної підтримки, соціальної допомоги. Невдоволення своїм становищем у суспільстві може штовхати їх на асоціальну поведінку.</a:t>
            </a:r>
          </a:p>
        </p:txBody>
      </p:sp>
    </p:spTree>
    <p:extLst>
      <p:ext uri="{BB962C8B-B14F-4D97-AF65-F5344CB8AC3E}">
        <p14:creationId xmlns:p14="http://schemas.microsoft.com/office/powerpoint/2010/main" val="2354490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994D0-789D-2B86-AF5A-479F36066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1C61B8-45A1-26A2-4C9A-46C15E97C5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Дякую за увагу</a:t>
            </a:r>
          </a:p>
        </p:txBody>
      </p:sp>
    </p:spTree>
    <p:extLst>
      <p:ext uri="{BB962C8B-B14F-4D97-AF65-F5344CB8AC3E}">
        <p14:creationId xmlns:p14="http://schemas.microsoft.com/office/powerpoint/2010/main" val="3431085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B8343-EFED-D0BD-23E5-BD114AD9E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B97397-94DE-E0A1-A9FB-F30AABBC1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345" y="569306"/>
            <a:ext cx="9213004" cy="590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58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7BA94-30D2-259F-C18D-66777F7B8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Соціологія</a:t>
            </a:r>
            <a:r>
              <a:rPr lang="ru-RU" b="1" dirty="0"/>
              <a:t> </a:t>
            </a:r>
            <a:r>
              <a:rPr lang="ru-RU" b="1" dirty="0" err="1"/>
              <a:t>особистості</a:t>
            </a:r>
            <a:r>
              <a:rPr lang="uk-UA" b="1" dirty="0"/>
              <a:t>. С</a:t>
            </a:r>
            <a:r>
              <a:rPr lang="ru-RU" b="1" dirty="0" err="1"/>
              <a:t>оціальна</a:t>
            </a:r>
            <a:r>
              <a:rPr lang="ru-RU" b="1" dirty="0"/>
              <a:t> </a:t>
            </a:r>
            <a:r>
              <a:rPr lang="ru-RU" b="1" dirty="0" err="1"/>
              <a:t>мобільність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1AFD6B4-2E87-77BD-A753-30022E14E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005075"/>
          </a:xfrm>
        </p:spPr>
        <p:txBody>
          <a:bodyPr>
            <a:normAutofit/>
          </a:bodyPr>
          <a:lstStyle/>
          <a:p>
            <a:r>
              <a:rPr lang="uk-UA" sz="2400" dirty="0">
                <a:solidFill>
                  <a:schemeClr val="tx1"/>
                </a:solidFill>
              </a:rPr>
              <a:t>1. Місце особистості в суспільстві та соціологічні підходи до її вивчення. </a:t>
            </a:r>
          </a:p>
          <a:p>
            <a:r>
              <a:rPr lang="ru-RU" sz="2400" dirty="0">
                <a:solidFill>
                  <a:schemeClr val="tx1"/>
                </a:solidFill>
              </a:rPr>
              <a:t>2. </a:t>
            </a:r>
            <a:r>
              <a:rPr lang="ru-RU" sz="2400" dirty="0" err="1">
                <a:solidFill>
                  <a:schemeClr val="tx1"/>
                </a:solidFill>
              </a:rPr>
              <a:t>Соціалізація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особистості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endParaRPr lang="uk-UA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3. </a:t>
            </a:r>
            <a:r>
              <a:rPr lang="ru-RU" sz="2400" dirty="0" err="1">
                <a:solidFill>
                  <a:schemeClr val="tx1"/>
                </a:solidFill>
              </a:rPr>
              <a:t>Типологія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особистості</a:t>
            </a:r>
            <a:r>
              <a:rPr lang="uk-UA" sz="2400" dirty="0">
                <a:solidFill>
                  <a:schemeClr val="tx1"/>
                </a:solidFill>
              </a:rPr>
              <a:t> (темперамент, МВТІ -16 типів та ін.)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endParaRPr lang="uk-UA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4. </a:t>
            </a:r>
            <a:r>
              <a:rPr lang="ru-RU" sz="2400" dirty="0" err="1">
                <a:solidFill>
                  <a:schemeClr val="tx1"/>
                </a:solidFill>
              </a:rPr>
              <a:t>Соціальний</a:t>
            </a:r>
            <a:r>
              <a:rPr lang="ru-RU" sz="2400" dirty="0">
                <a:solidFill>
                  <a:schemeClr val="tx1"/>
                </a:solidFill>
              </a:rPr>
              <a:t> статус та </a:t>
            </a:r>
            <a:r>
              <a:rPr lang="ru-RU" sz="2400" dirty="0" err="1">
                <a:solidFill>
                  <a:schemeClr val="tx1"/>
                </a:solidFill>
              </a:rPr>
              <a:t>соціальна</a:t>
            </a:r>
            <a:r>
              <a:rPr lang="ru-RU" sz="2400" dirty="0">
                <a:solidFill>
                  <a:schemeClr val="tx1"/>
                </a:solidFill>
              </a:rPr>
              <a:t> роль </a:t>
            </a:r>
            <a:r>
              <a:rPr lang="ru-RU" sz="2400" dirty="0" err="1">
                <a:solidFill>
                  <a:schemeClr val="tx1"/>
                </a:solidFill>
              </a:rPr>
              <a:t>особистості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  <a:endParaRPr lang="uk-UA" sz="2400" dirty="0">
              <a:solidFill>
                <a:schemeClr val="tx1"/>
              </a:solidFill>
            </a:endParaRPr>
          </a:p>
          <a:p>
            <a:r>
              <a:rPr lang="uk-UA" sz="2400" dirty="0">
                <a:solidFill>
                  <a:schemeClr val="tx1"/>
                </a:solidFill>
              </a:rPr>
              <a:t>5. </a:t>
            </a:r>
            <a:r>
              <a:rPr lang="ru-RU" sz="2400" dirty="0" err="1">
                <a:solidFill>
                  <a:schemeClr val="tx1"/>
                </a:solidFill>
              </a:rPr>
              <a:t>Соціальна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мобільність</a:t>
            </a:r>
            <a:r>
              <a:rPr lang="ru-RU" sz="2400" dirty="0">
                <a:solidFill>
                  <a:schemeClr val="tx1"/>
                </a:solidFill>
              </a:rPr>
              <a:t>: суть, </a:t>
            </a:r>
            <a:r>
              <a:rPr lang="ru-RU" sz="2400" dirty="0" err="1">
                <a:solidFill>
                  <a:schemeClr val="tx1"/>
                </a:solidFill>
              </a:rPr>
              <a:t>види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  <a:endParaRPr lang="uk-UA" sz="2400" dirty="0">
              <a:solidFill>
                <a:schemeClr val="tx1"/>
              </a:solidFill>
            </a:endParaRPr>
          </a:p>
          <a:p>
            <a:r>
              <a:rPr lang="uk-UA" sz="2400" dirty="0">
                <a:solidFill>
                  <a:schemeClr val="tx1"/>
                </a:solidFill>
              </a:rPr>
              <a:t>6. </a:t>
            </a:r>
            <a:r>
              <a:rPr lang="ru-RU" sz="2400" dirty="0" err="1">
                <a:solidFill>
                  <a:schemeClr val="tx1"/>
                </a:solidFill>
              </a:rPr>
              <a:t>Міграція</a:t>
            </a:r>
            <a:r>
              <a:rPr lang="uk-UA" sz="2400" dirty="0">
                <a:solidFill>
                  <a:schemeClr val="tx1"/>
                </a:solidFill>
              </a:rPr>
              <a:t>: причини, наслідки. Загроза нацбезпеці чи ресурс для розвитку?</a:t>
            </a:r>
          </a:p>
          <a:p>
            <a:r>
              <a:rPr lang="uk-UA" sz="2400" dirty="0">
                <a:solidFill>
                  <a:schemeClr val="tx1"/>
                </a:solidFill>
              </a:rPr>
              <a:t>7. Роль особистості в історичному процесі. Лідерство.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2368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8338D-5A79-F3A6-C989-6FDEE1D88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Соціологія особистості</a:t>
            </a:r>
            <a:r>
              <a:rPr lang="uk-UA" dirty="0"/>
              <a:t>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A6DFCCD-41C1-03AE-4688-57B202F9F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sz="3200" dirty="0">
                <a:solidFill>
                  <a:schemeClr val="tx1"/>
                </a:solidFill>
              </a:rPr>
              <a:t>— це галузь соціології, яка вивчає особистість як об'єкт і суб'єкт соціальних відносин крізь призму суспільно-історичного прогресу, ціннісних суспільних систем, взаємозв'язків особи і соціальних спільнот.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3932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5CFBB-7B83-4B16-5775-B403DB116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/>
              <a:t>"людина", "</a:t>
            </a:r>
            <a:r>
              <a:rPr lang="uk-UA" b="1" dirty="0" err="1"/>
              <a:t>індивід",особистість</a:t>
            </a:r>
            <a:r>
              <a:rPr lang="uk-UA" b="1" dirty="0"/>
              <a:t> "індивідуальність"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0F8682-34D2-7EB1-B153-309B22475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</a:rPr>
              <a:t>У соціології особистість розглядається не як продукт природи, а передусім як сукупність суспільних відносин, продукт суспільства.</a:t>
            </a:r>
          </a:p>
          <a:p>
            <a:r>
              <a:rPr lang="uk-UA" dirty="0">
                <a:solidFill>
                  <a:schemeClr val="tx1"/>
                </a:solidFill>
              </a:rPr>
              <a:t>Термін </a:t>
            </a:r>
            <a:r>
              <a:rPr lang="uk-UA" b="1" dirty="0">
                <a:solidFill>
                  <a:schemeClr val="tx1"/>
                </a:solidFill>
              </a:rPr>
              <a:t>"людина"</a:t>
            </a:r>
            <a:r>
              <a:rPr lang="uk-UA" dirty="0">
                <a:solidFill>
                  <a:schemeClr val="tx1"/>
                </a:solidFill>
              </a:rPr>
              <a:t> вживається як родове поняття, що вказує на приналежність до людського роду. Це поняття вказує на якісну відмінність людей від тварин і служить для характеристики всезагальних, притаманних всім людям якостей і особливостей, що знаходить свій вияв у назві "</a:t>
            </a:r>
            <a:r>
              <a:rPr lang="uk-UA" dirty="0" err="1">
                <a:solidFill>
                  <a:schemeClr val="tx1"/>
                </a:solidFill>
              </a:rPr>
              <a:t>homo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err="1">
                <a:solidFill>
                  <a:schemeClr val="tx1"/>
                </a:solidFill>
              </a:rPr>
              <a:t>sapiens</a:t>
            </a:r>
            <a:r>
              <a:rPr lang="uk-UA" dirty="0">
                <a:solidFill>
                  <a:schemeClr val="tx1"/>
                </a:solidFill>
              </a:rPr>
              <a:t>". </a:t>
            </a:r>
          </a:p>
          <a:p>
            <a:r>
              <a:rPr lang="uk-UA" dirty="0">
                <a:solidFill>
                  <a:schemeClr val="tx1"/>
                </a:solidFill>
              </a:rPr>
              <a:t>Термін </a:t>
            </a:r>
            <a:r>
              <a:rPr lang="uk-UA" b="1" dirty="0">
                <a:solidFill>
                  <a:schemeClr val="tx1"/>
                </a:solidFill>
              </a:rPr>
              <a:t>"індивід</a:t>
            </a:r>
            <a:r>
              <a:rPr lang="uk-UA" dirty="0">
                <a:solidFill>
                  <a:schemeClr val="tx1"/>
                </a:solidFill>
              </a:rPr>
              <a:t>" вживається у значенні "конкретна людина", одиничний представник людського роду, коли необхідно підкреслити, що йдеться не про все людство загалом. "Індивідуальність" означає те особливе і специфічне, що відрізняє одну людину з-поміж інших, включно з її природними і соціальними, фізіологічними і психічними, успадкованими і набутими якостями.</a:t>
            </a:r>
          </a:p>
          <a:p>
            <a:r>
              <a:rPr lang="uk-UA" b="1" dirty="0">
                <a:solidFill>
                  <a:schemeClr val="tx1"/>
                </a:solidFill>
              </a:rPr>
              <a:t>Особистість</a:t>
            </a:r>
            <a:r>
              <a:rPr lang="uk-UA" dirty="0">
                <a:solidFill>
                  <a:schemeClr val="tx1"/>
                </a:solidFill>
              </a:rPr>
              <a:t> — це цілісна сукупність соціальних властивостей, рис людини, що формуються та видозмінюються протягом усього життя в результаті  взаємодії внутрішніх та зовнішніх чинників її розвитку та активної взаємодії з соціальним середовищем.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29339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8C7FC-7C14-F9E9-2E8C-9F90217F3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Основними рисами особистості є: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F8288D2-E2EA-8650-5247-3D8F28B2E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sz="3200" dirty="0">
                <a:solidFill>
                  <a:schemeClr val="tx1"/>
                </a:solidFill>
              </a:rPr>
              <a:t>певна міра незалежності, автономності від суспільства;</a:t>
            </a:r>
          </a:p>
          <a:p>
            <a:pPr lvl="0"/>
            <a:r>
              <a:rPr lang="uk-UA" sz="3200" dirty="0">
                <a:solidFill>
                  <a:schemeClr val="tx1"/>
                </a:solidFill>
              </a:rPr>
              <a:t>наявність самосвідомості, самооцінки, самоконтролю;</a:t>
            </a:r>
          </a:p>
          <a:p>
            <a:pPr lvl="0"/>
            <a:r>
              <a:rPr lang="uk-UA" sz="3200" dirty="0">
                <a:solidFill>
                  <a:schemeClr val="tx1"/>
                </a:solidFill>
              </a:rPr>
              <a:t>наявність внутрішньої духовної структури, тобто потреб, інтересів, цінностей, мотивів, соціальних норм, переконань.</a:t>
            </a:r>
          </a:p>
          <a:p>
            <a:pPr marL="0" indent="0">
              <a:buNone/>
            </a:pPr>
            <a:endParaRPr lang="uk-UA" sz="3200" dirty="0">
              <a:solidFill>
                <a:schemeClr val="tx1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97879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7B4E4F-A594-E607-DE0D-25CE2B3E2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2383604"/>
            <a:ext cx="10178322" cy="1797977"/>
          </a:xfrm>
        </p:spPr>
        <p:txBody>
          <a:bodyPr>
            <a:normAutofit/>
          </a:bodyPr>
          <a:lstStyle/>
          <a:p>
            <a:r>
              <a:rPr lang="uk-UA" sz="5400" dirty="0">
                <a:solidFill>
                  <a:schemeClr val="tx1"/>
                </a:solidFill>
              </a:rPr>
              <a:t>Які чинники визначають активність особистості?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24686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58C75-FC5B-38E0-17F2-7BA8F93DC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Потреби та інтереси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558B4A-3DD2-68CD-21EE-8E5793C68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783" y="2647812"/>
            <a:ext cx="6076648" cy="4042881"/>
          </a:xfrm>
          <a:prstGeom prst="rect">
            <a:avLst/>
          </a:prstGeom>
        </p:spPr>
      </p:pic>
      <p:pic>
        <p:nvPicPr>
          <p:cNvPr id="10" name="Місце для вмісту 9">
            <a:extLst>
              <a:ext uri="{FF2B5EF4-FFF2-40B4-BE49-F238E27FC236}">
                <a16:creationId xmlns:a16="http://schemas.microsoft.com/office/drawing/2014/main" id="{EDA2CA70-9495-FAA8-8E42-03E4DCE6A2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7225" y="1233957"/>
            <a:ext cx="6437934" cy="251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72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6CF05-D1B8-3346-2EAF-035D8C18B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Соціальний статус</a:t>
            </a:r>
            <a:r>
              <a:rPr lang="uk-UA" dirty="0"/>
              <a:t> -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C084683-8D0D-99A0-D88D-46AAB6779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20575"/>
            <a:ext cx="10178322" cy="4359017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uk-UA" sz="3200" dirty="0">
                <a:solidFill>
                  <a:schemeClr val="tx1"/>
                </a:solidFill>
              </a:rPr>
              <a:t> </a:t>
            </a:r>
            <a:r>
              <a:rPr lang="ru-RU" sz="4600" dirty="0" err="1">
                <a:solidFill>
                  <a:schemeClr val="tx1"/>
                </a:solidFill>
              </a:rPr>
              <a:t>позиція</a:t>
            </a:r>
            <a:r>
              <a:rPr lang="ru-RU" sz="4600" dirty="0">
                <a:solidFill>
                  <a:schemeClr val="tx1"/>
                </a:solidFill>
              </a:rPr>
              <a:t> </a:t>
            </a:r>
            <a:r>
              <a:rPr lang="ru-RU" sz="4600" dirty="0" err="1">
                <a:solidFill>
                  <a:schemeClr val="tx1"/>
                </a:solidFill>
              </a:rPr>
              <a:t>особистості</a:t>
            </a:r>
            <a:r>
              <a:rPr lang="ru-RU" sz="4600" dirty="0">
                <a:solidFill>
                  <a:schemeClr val="tx1"/>
                </a:solidFill>
              </a:rPr>
              <a:t>, групи в межах </a:t>
            </a:r>
            <a:r>
              <a:rPr lang="ru-RU" sz="4600" dirty="0" err="1">
                <a:solidFill>
                  <a:schemeClr val="tx1"/>
                </a:solidFill>
              </a:rPr>
              <a:t>соціальної</a:t>
            </a:r>
            <a:r>
              <a:rPr lang="ru-RU" sz="4600" dirty="0">
                <a:solidFill>
                  <a:schemeClr val="tx1"/>
                </a:solidFill>
              </a:rPr>
              <a:t> </a:t>
            </a:r>
            <a:r>
              <a:rPr lang="ru-RU" sz="4600" dirty="0" err="1">
                <a:solidFill>
                  <a:schemeClr val="tx1"/>
                </a:solidFill>
              </a:rPr>
              <a:t>системи</a:t>
            </a:r>
            <a:r>
              <a:rPr lang="ru-RU" sz="4600" dirty="0">
                <a:solidFill>
                  <a:schemeClr val="tx1"/>
                </a:solidFill>
              </a:rPr>
              <a:t>, </a:t>
            </a:r>
            <a:r>
              <a:rPr lang="ru-RU" sz="4600" dirty="0" err="1">
                <a:solidFill>
                  <a:schemeClr val="tx1"/>
                </a:solidFill>
              </a:rPr>
              <a:t>пов’язана</a:t>
            </a:r>
            <a:r>
              <a:rPr lang="ru-RU" sz="4600" dirty="0">
                <a:solidFill>
                  <a:schemeClr val="tx1"/>
                </a:solidFill>
              </a:rPr>
              <a:t> </a:t>
            </a:r>
            <a:r>
              <a:rPr lang="ru-RU" sz="4600" dirty="0" err="1">
                <a:solidFill>
                  <a:schemeClr val="tx1"/>
                </a:solidFill>
              </a:rPr>
              <a:t>із</a:t>
            </a:r>
            <a:r>
              <a:rPr lang="ru-RU" sz="4600" dirty="0">
                <a:solidFill>
                  <a:schemeClr val="tx1"/>
                </a:solidFill>
              </a:rPr>
              <a:t> </a:t>
            </a:r>
            <a:r>
              <a:rPr lang="ru-RU" sz="4600" dirty="0" err="1">
                <a:solidFill>
                  <a:schemeClr val="tx1"/>
                </a:solidFill>
              </a:rPr>
              <a:t>виконанням</a:t>
            </a:r>
            <a:r>
              <a:rPr lang="ru-RU" sz="4600" dirty="0">
                <a:solidFill>
                  <a:schemeClr val="tx1"/>
                </a:solidFill>
              </a:rPr>
              <a:t> </a:t>
            </a:r>
            <a:r>
              <a:rPr lang="ru-RU" sz="4600" dirty="0" err="1">
                <a:solidFill>
                  <a:schemeClr val="tx1"/>
                </a:solidFill>
              </a:rPr>
              <a:t>певних</a:t>
            </a:r>
            <a:r>
              <a:rPr lang="ru-RU" sz="4600" dirty="0">
                <a:solidFill>
                  <a:schemeClr val="tx1"/>
                </a:solidFill>
              </a:rPr>
              <a:t> </a:t>
            </a:r>
            <a:r>
              <a:rPr lang="ru-RU" sz="4600" dirty="0" err="1">
                <a:solidFill>
                  <a:schemeClr val="tx1"/>
                </a:solidFill>
              </a:rPr>
              <a:t>функцій</a:t>
            </a:r>
            <a:r>
              <a:rPr lang="ru-RU" sz="4600" dirty="0">
                <a:solidFill>
                  <a:schemeClr val="tx1"/>
                </a:solidFill>
              </a:rPr>
              <a:t>, </a:t>
            </a:r>
            <a:r>
              <a:rPr lang="ru-RU" sz="4600" dirty="0" err="1">
                <a:solidFill>
                  <a:schemeClr val="tx1"/>
                </a:solidFill>
              </a:rPr>
              <a:t>наявністю</a:t>
            </a:r>
            <a:r>
              <a:rPr lang="ru-RU" sz="4600" dirty="0">
                <a:solidFill>
                  <a:schemeClr val="tx1"/>
                </a:solidFill>
              </a:rPr>
              <a:t> </a:t>
            </a:r>
            <a:r>
              <a:rPr lang="ru-RU" sz="4600" dirty="0" err="1">
                <a:solidFill>
                  <a:schemeClr val="tx1"/>
                </a:solidFill>
              </a:rPr>
              <a:t>визначених</a:t>
            </a:r>
            <a:r>
              <a:rPr lang="ru-RU" sz="4600" dirty="0">
                <a:solidFill>
                  <a:schemeClr val="tx1"/>
                </a:solidFill>
              </a:rPr>
              <a:t> </a:t>
            </a:r>
            <a:r>
              <a:rPr lang="ru-RU" sz="4600" dirty="0" err="1">
                <a:solidFill>
                  <a:schemeClr val="tx1"/>
                </a:solidFill>
              </a:rPr>
              <a:t>суспільством</a:t>
            </a:r>
            <a:r>
              <a:rPr lang="ru-RU" sz="4600" dirty="0">
                <a:solidFill>
                  <a:schemeClr val="tx1"/>
                </a:solidFill>
              </a:rPr>
              <a:t> моделей </a:t>
            </a:r>
            <a:r>
              <a:rPr lang="ru-RU" sz="4600" dirty="0" err="1">
                <a:solidFill>
                  <a:schemeClr val="tx1"/>
                </a:solidFill>
              </a:rPr>
              <a:t>поведінки</a:t>
            </a:r>
            <a:r>
              <a:rPr lang="ru-RU" sz="4600" dirty="0">
                <a:solidFill>
                  <a:schemeClr val="tx1"/>
                </a:solidFill>
              </a:rPr>
              <a:t> – </a:t>
            </a:r>
            <a:r>
              <a:rPr lang="ru-RU" sz="4600" dirty="0" err="1">
                <a:solidFill>
                  <a:schemeClr val="tx1"/>
                </a:solidFill>
              </a:rPr>
              <a:t>соціальних</a:t>
            </a:r>
            <a:r>
              <a:rPr lang="ru-RU" sz="4600" dirty="0">
                <a:solidFill>
                  <a:schemeClr val="tx1"/>
                </a:solidFill>
              </a:rPr>
              <a:t> ролей.</a:t>
            </a:r>
            <a:endParaRPr lang="uk-UA" sz="4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3200" dirty="0">
                <a:solidFill>
                  <a:schemeClr val="tx1"/>
                </a:solidFill>
              </a:rPr>
              <a:t>Визначається за соціально значущими для даної суспільної системи </a:t>
            </a:r>
            <a:r>
              <a:rPr lang="uk-UA" sz="3200" b="1" dirty="0">
                <a:solidFill>
                  <a:schemeClr val="tx1"/>
                </a:solidFill>
              </a:rPr>
              <a:t>критеріями</a:t>
            </a:r>
            <a:r>
              <a:rPr lang="uk-UA" sz="3200" dirty="0">
                <a:solidFill>
                  <a:schemeClr val="tx1"/>
                </a:solidFill>
              </a:rPr>
              <a:t> (економічними, політичними, соціально-правовими тощо). </a:t>
            </a:r>
          </a:p>
          <a:p>
            <a:endParaRPr lang="uk-UA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3200" dirty="0">
                <a:solidFill>
                  <a:schemeClr val="tx1"/>
                </a:solidFill>
              </a:rPr>
              <a:t>Відповідно до того, чи набуває людина свій статус завдяки успадкованим ознакам (соціальне, походження, стать, раса), чи завдяки власним зусиллям (освіта, фах), розрізняють соціальний статус </a:t>
            </a:r>
            <a:r>
              <a:rPr lang="uk-UA" sz="3200" b="1" dirty="0">
                <a:solidFill>
                  <a:schemeClr val="tx1"/>
                </a:solidFill>
              </a:rPr>
              <a:t>вроджений (приписуваний) та набутий (досягнутий)</a:t>
            </a:r>
            <a:r>
              <a:rPr lang="uk-UA" sz="3200" dirty="0">
                <a:solidFill>
                  <a:schemeClr val="tx1"/>
                </a:solidFill>
              </a:rPr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2215567"/>
      </p:ext>
    </p:extLst>
  </p:cSld>
  <p:clrMapOvr>
    <a:masterClrMapping/>
  </p:clrMapOvr>
</p:sld>
</file>

<file path=ppt/theme/theme1.xml><?xml version="1.0" encoding="utf-8"?>
<a:theme xmlns:a="http://schemas.openxmlformats.org/drawingml/2006/main" name="Значок">
  <a:themeElements>
    <a:clrScheme name="Значок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Значок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Значок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TM10001106[[fn=Значок]]</Template>
  <TotalTime>63</TotalTime>
  <Words>841</Words>
  <Application>Microsoft Office PowerPoint</Application>
  <PresentationFormat>Широкий екран</PresentationFormat>
  <Paragraphs>52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1" baseType="lpstr">
      <vt:lpstr>Arial</vt:lpstr>
      <vt:lpstr>Corbel</vt:lpstr>
      <vt:lpstr>Gill Sans MT</vt:lpstr>
      <vt:lpstr>Impact</vt:lpstr>
      <vt:lpstr>Значок</vt:lpstr>
      <vt:lpstr>Соціологія особистості</vt:lpstr>
      <vt:lpstr>Презентація PowerPoint</vt:lpstr>
      <vt:lpstr>Соціологія особистості. Соціальна мобільність </vt:lpstr>
      <vt:lpstr>Соціологія особистості </vt:lpstr>
      <vt:lpstr>"людина", "індивід",особистість "індивідуальність"</vt:lpstr>
      <vt:lpstr>Основними рисами особистості є: </vt:lpstr>
      <vt:lpstr>Які чинники визначають активність особистості?</vt:lpstr>
      <vt:lpstr>Потреби та інтереси</vt:lpstr>
      <vt:lpstr>Соціальний статус - </vt:lpstr>
      <vt:lpstr>Презентація PowerPoint</vt:lpstr>
      <vt:lpstr>Соціальна роль — </vt:lpstr>
      <vt:lpstr>Соціальна мобільність - </vt:lpstr>
      <vt:lpstr>Презентація PowerPoint</vt:lpstr>
      <vt:lpstr>Соціалізація - </vt:lpstr>
      <vt:lpstr>Маргінали</vt:lpstr>
      <vt:lpstr>Дякую за увагу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Olga</dc:creator>
  <cp:lastModifiedBy>Olga</cp:lastModifiedBy>
  <cp:revision>3</cp:revision>
  <dcterms:created xsi:type="dcterms:W3CDTF">2025-09-15T20:58:36Z</dcterms:created>
  <dcterms:modified xsi:type="dcterms:W3CDTF">2025-09-16T14:11:29Z</dcterms:modified>
</cp:coreProperties>
</file>