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62" r:id="rId5"/>
    <p:sldId id="273" r:id="rId6"/>
    <p:sldId id="266" r:id="rId7"/>
    <p:sldId id="267" r:id="rId8"/>
    <p:sldId id="272" r:id="rId9"/>
    <p:sldId id="268" r:id="rId10"/>
    <p:sldId id="274" r:id="rId11"/>
    <p:sldId id="263" r:id="rId12"/>
    <p:sldId id="264" r:id="rId13"/>
    <p:sldId id="275" r:id="rId14"/>
    <p:sldId id="265" r:id="rId15"/>
    <p:sldId id="276" r:id="rId16"/>
    <p:sldId id="269" r:id="rId17"/>
    <p:sldId id="270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1287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>
                <a:latin typeface="Times New Roman" panose="02020603050405020304" pitchFamily="18" charset="0"/>
              </a:rPr>
              <a:t>Лекція 11. Українські землі наприкінці XVII – першій половині XVIII ст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buAutoNum type="arabicPeriod"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Гетьманування </a:t>
            </a:r>
            <a:r>
              <a:rPr lang="uk-UA" altLang="en-US" sz="2800" dirty="0">
                <a:latin typeface="Times New Roman" panose="02020603050405020304" pitchFamily="18" charset="0"/>
              </a:rPr>
              <a:t>І. Мазепи. Коломацькі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статті</a:t>
            </a:r>
            <a:r>
              <a:rPr lang="uk-UA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2. Конституція П. Орлика та її історичне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значення</a:t>
            </a:r>
            <a:r>
              <a:rPr lang="uk-UA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3.Гетьманування І. Скоропадського.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Решетилівські</a:t>
            </a:r>
            <a:r>
              <a:rPr lang="uk-UA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статті</a:t>
            </a:r>
            <a:r>
              <a:rPr lang="uk-UA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4. Перша Малоросійська колегія.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5.Гетьманування Д. Апостола. Правління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гетьманського уряду.</a:t>
            </a:r>
            <a:endParaRPr lang="ru-RU" altLang="en-US" sz="2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75" y="5301208"/>
            <a:ext cx="968549" cy="1406870"/>
          </a:xfrm>
          <a:prstGeom prst="rect">
            <a:avLst/>
          </a:prstGeom>
        </p:spPr>
      </p:pic>
      <p:pic>
        <p:nvPicPr>
          <p:cNvPr id="2050" name="Picture 2" descr="https://upload.wikimedia.org/wikipedia/commons/a/a6/Philipp_Orlik_Constitution_Original_1st_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345559" cy="46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илип Орлик обіцяв запорожцям в Конституції  відокремлення від Москов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8" y="404664"/>
            <a:ext cx="4109738" cy="60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>
                <a:latin typeface="Times New Roman" panose="02020603050405020304" pitchFamily="18" charset="0"/>
              </a:rPr>
              <a:t>3. Гетьманування І. Скоропадського. Решетилівські </a:t>
            </a:r>
            <a:endParaRPr lang="uk-UA" altLang="en-US" sz="2800" b="1" i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статті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.</a:t>
            </a: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Новим </a:t>
            </a:r>
            <a:r>
              <a:rPr lang="uk-UA" altLang="en-US" sz="2800" dirty="0">
                <a:latin typeface="Times New Roman" panose="02020603050405020304" pitchFamily="18" charset="0"/>
              </a:rPr>
              <a:t>гетьманом став І. Скоропадський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8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800" b="1" dirty="0">
                <a:latin typeface="Times New Roman" panose="02020603050405020304" pitchFamily="18" charset="0"/>
              </a:rPr>
              <a:t>1708-1722</a:t>
            </a:r>
            <a:r>
              <a:rPr lang="uk-UA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рр.).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Він підготував для підписання </a:t>
            </a:r>
            <a:r>
              <a:rPr lang="uk-UA" altLang="en-US" sz="2800" i="1" dirty="0" smtClean="0">
                <a:latin typeface="Times New Roman" panose="02020603050405020304" pitchFamily="18" charset="0"/>
              </a:rPr>
              <a:t>Решетилівські </a:t>
            </a:r>
          </a:p>
          <a:p>
            <a:pPr marL="609600" indent="-609600" algn="just"/>
            <a:r>
              <a:rPr lang="uk-UA" altLang="en-US" sz="2800" i="1" dirty="0" smtClean="0">
                <a:latin typeface="Times New Roman" panose="02020603050405020304" pitchFamily="18" charset="0"/>
              </a:rPr>
              <a:t>статті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, але Петро </a:t>
            </a:r>
            <a:r>
              <a:rPr lang="en-US" altLang="en-US" sz="2800" dirty="0">
                <a:latin typeface="Times New Roman" panose="02020603050405020304" pitchFamily="18" charset="0"/>
              </a:rPr>
              <a:t>I </a:t>
            </a:r>
            <a:r>
              <a:rPr lang="uk-UA" altLang="en-US" sz="2800" dirty="0">
                <a:latin typeface="Times New Roman" panose="02020603050405020304" pitchFamily="18" charset="0"/>
              </a:rPr>
              <a:t>замість нового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договору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надіслав </a:t>
            </a:r>
            <a:r>
              <a:rPr lang="uk-UA" altLang="en-US" sz="2800" dirty="0">
                <a:latin typeface="Times New Roman" panose="02020603050405020304" pitchFamily="18" charset="0"/>
              </a:rPr>
              <a:t>йому «</a:t>
            </a:r>
            <a:r>
              <a:rPr lang="uk-UA" altLang="en-US" sz="2800" b="1" dirty="0">
                <a:latin typeface="Times New Roman" panose="02020603050405020304" pitchFamily="18" charset="0"/>
              </a:rPr>
              <a:t>Рішительний указ</a:t>
            </a:r>
            <a:r>
              <a:rPr lang="uk-UA" altLang="en-US" sz="2800" dirty="0">
                <a:latin typeface="Times New Roman" panose="02020603050405020304" pitchFamily="18" charset="0"/>
              </a:rPr>
              <a:t>»,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який обмежував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автономію </a:t>
            </a:r>
            <a:r>
              <a:rPr lang="uk-UA" altLang="en-US" sz="2800" dirty="0">
                <a:latin typeface="Times New Roman" panose="02020603050405020304" pitchFamily="18" charset="0"/>
              </a:rPr>
              <a:t>України,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посилював контроль за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діяльністю </a:t>
            </a:r>
            <a:r>
              <a:rPr lang="uk-UA" altLang="en-US" sz="2800" dirty="0">
                <a:latin typeface="Times New Roman" panose="02020603050405020304" pitchFamily="18" charset="0"/>
              </a:rPr>
              <a:t>гетьмана.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При гетьмані перебували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царські резиденти, гетьман мав подавати цареві звіт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про доходи та розподіл податків. </a:t>
            </a:r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51" y="5787358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</a:rPr>
              <a:t>4. Перша Малоросійська колегія</a:t>
            </a:r>
            <a:r>
              <a:rPr lang="uk-UA" altLang="en-US" sz="2400" b="1" i="1" dirty="0" smtClean="0">
                <a:latin typeface="Times New Roman" panose="02020603050405020304" pitchFamily="18" charset="0"/>
              </a:rPr>
              <a:t>.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В 1722 р. створено Малоросійську колегію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400" dirty="0">
                <a:latin typeface="Times New Roman" panose="02020603050405020304" pitchFamily="18" charset="0"/>
              </a:rPr>
              <a:t>1722-1727 рр.).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(Малоросія – з Андрусівського перемир'я до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XIX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ст. так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називали Лівобережжя). Мета колегії – обмеження автономії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Гетьманщини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ctr"/>
            <a:r>
              <a:rPr lang="uk-UA" altLang="en-US" sz="2400" i="1" u="sng" dirty="0">
                <a:latin typeface="Times New Roman" panose="02020603050405020304" pitchFamily="18" charset="0"/>
              </a:rPr>
              <a:t>Функції колегії: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1. нагляд </a:t>
            </a:r>
            <a:r>
              <a:rPr lang="uk-UA" altLang="en-US" sz="2400" dirty="0">
                <a:latin typeface="Times New Roman" panose="02020603050405020304" pitchFamily="18" charset="0"/>
              </a:rPr>
              <a:t>за діяльністю гетьмана і старшини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2. роздача земельних володінь.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3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</a:t>
            </a:r>
            <a:r>
              <a:rPr lang="uk-UA" altLang="en-US" sz="2400" dirty="0">
                <a:latin typeface="Times New Roman" panose="02020603050405020304" pitchFamily="18" charset="0"/>
              </a:rPr>
              <a:t>стягнення податків до царської скарбниці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4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</a:t>
            </a:r>
            <a:r>
              <a:rPr lang="uk-UA" altLang="en-US" sz="2400" dirty="0">
                <a:latin typeface="Times New Roman" panose="02020603050405020304" pitchFamily="18" charset="0"/>
              </a:rPr>
              <a:t>розгляд апеляцій на судові рішення.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5. розміщення в Гетьманщині частин російської армії. 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 Наказний отаман </a:t>
            </a:r>
            <a:r>
              <a:rPr lang="uk-UA" altLang="en-US" sz="2400" b="1" dirty="0">
                <a:latin typeface="Times New Roman" panose="02020603050405020304" pitchFamily="18" charset="0"/>
              </a:rPr>
              <a:t>П. Полуботок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намагався повернути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колишні </a:t>
            </a:r>
            <a:r>
              <a:rPr lang="uk-UA" altLang="en-US" sz="2400" dirty="0">
                <a:latin typeface="Times New Roman" panose="02020603050405020304" pitchFamily="18" charset="0"/>
              </a:rPr>
              <a:t>права і привілеї,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але був заарештований разом з 15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старшинами і </a:t>
            </a:r>
            <a:r>
              <a:rPr lang="uk-UA" altLang="en-US" sz="2400" dirty="0">
                <a:latin typeface="Times New Roman" panose="02020603050405020304" pitchFamily="18" charset="0"/>
              </a:rPr>
              <a:t>помер в ув’язненні у </a:t>
            </a:r>
            <a:r>
              <a:rPr lang="uk-UA" altLang="en-US" sz="2400" b="1" dirty="0">
                <a:latin typeface="Times New Roman" panose="02020603050405020304" pitchFamily="18" charset="0"/>
              </a:rPr>
              <a:t>1724 р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 Малоросійська колегія залишилася єдиним керівним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органом Гетьманщини.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51" y="5787358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7" y="418355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</a:rPr>
              <a:t>5. Гетьманування Д. Апостола. Правління гетьманського </a:t>
            </a:r>
            <a:endParaRPr lang="uk-UA" altLang="en-US" sz="2400" b="1" i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b="1" i="1" dirty="0" smtClean="0">
                <a:latin typeface="Times New Roman" panose="02020603050405020304" pitchFamily="18" charset="0"/>
              </a:rPr>
              <a:t>уряду </a:t>
            </a:r>
            <a:r>
              <a:rPr lang="uk-UA" altLang="en-US" sz="2400" b="1" i="1" dirty="0">
                <a:latin typeface="Times New Roman" panose="02020603050405020304" pitchFamily="18" charset="0"/>
              </a:rPr>
              <a:t>.</a:t>
            </a:r>
            <a:endParaRPr lang="uk-UA" altLang="en-US" sz="2400" b="1" dirty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dirty="0">
                <a:latin typeface="Times New Roman" panose="02020603050405020304" pitchFamily="18" charset="0"/>
              </a:rPr>
              <a:t>Гетьманування Данила Апостола </a:t>
            </a:r>
            <a:r>
              <a:rPr lang="uk-UA" altLang="en-US" sz="2400" b="1" dirty="0">
                <a:latin typeface="Times New Roman" panose="02020603050405020304" pitchFamily="18" charset="0"/>
              </a:rPr>
              <a:t>1727-1734</a:t>
            </a:r>
            <a:r>
              <a:rPr lang="uk-UA" altLang="en-US" sz="2400" dirty="0">
                <a:latin typeface="Times New Roman" panose="02020603050405020304" pitchFamily="18" charset="0"/>
              </a:rPr>
              <a:t> рр.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Нового </a:t>
            </a:r>
            <a:r>
              <a:rPr lang="uk-UA" altLang="en-US" sz="2400" dirty="0">
                <a:latin typeface="Times New Roman" panose="02020603050405020304" pitchFamily="18" charset="0"/>
              </a:rPr>
              <a:t>гетьмана дозволили обирати, коли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виникла загроза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війни </a:t>
            </a:r>
            <a:r>
              <a:rPr lang="uk-UA" altLang="en-US" sz="2400" dirty="0">
                <a:latin typeface="Times New Roman" panose="02020603050405020304" pitchFamily="18" charset="0"/>
              </a:rPr>
              <a:t>з Османської імперією. Ним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став </a:t>
            </a:r>
            <a:r>
              <a:rPr lang="uk-UA" altLang="en-US" sz="2400" dirty="0">
                <a:latin typeface="Times New Roman" panose="02020603050405020304" pitchFamily="18" charset="0"/>
              </a:rPr>
              <a:t>Д. Апостол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У 1727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р. ліквідовано Малоросійську колегію. 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Гетьман </a:t>
            </a:r>
            <a:r>
              <a:rPr lang="uk-UA" altLang="en-US" sz="2400" dirty="0">
                <a:latin typeface="Times New Roman" panose="02020603050405020304" pitchFamily="18" charset="0"/>
              </a:rPr>
              <a:t>отримав від Петра </a:t>
            </a:r>
            <a:r>
              <a:rPr lang="en-US" altLang="en-US" sz="2400" dirty="0">
                <a:latin typeface="Times New Roman" panose="02020603050405020304" pitchFamily="18" charset="0"/>
              </a:rPr>
              <a:t>II </a:t>
            </a:r>
            <a:r>
              <a:rPr lang="uk-UA" altLang="en-US" sz="2400" dirty="0">
                <a:latin typeface="Times New Roman" panose="02020603050405020304" pitchFamily="18" charset="0"/>
              </a:rPr>
              <a:t>«</a:t>
            </a:r>
            <a:r>
              <a:rPr lang="uk-UA" altLang="en-US" sz="2400" b="1" dirty="0">
                <a:latin typeface="Times New Roman" panose="02020603050405020304" pitchFamily="18" charset="0"/>
              </a:rPr>
              <a:t>Рішительні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пункти</a:t>
            </a:r>
            <a:r>
              <a:rPr lang="uk-UA" altLang="en-US" sz="2400" dirty="0">
                <a:latin typeface="Times New Roman" panose="02020603050405020304" pitchFamily="18" charset="0"/>
              </a:rPr>
              <a:t>»: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Зміст</a:t>
            </a:r>
            <a:r>
              <a:rPr lang="uk-UA" altLang="en-US" sz="2400" dirty="0">
                <a:latin typeface="Times New Roman" panose="02020603050405020304" pitchFamily="18" charset="0"/>
              </a:rPr>
              <a:t>: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- Генеральний суд складався з 3 українців і трьох росіян.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- гетьману </a:t>
            </a:r>
            <a:r>
              <a:rPr lang="uk-UA" altLang="en-US" sz="2400" dirty="0">
                <a:latin typeface="Times New Roman" panose="02020603050405020304" pitchFamily="18" charset="0"/>
              </a:rPr>
              <a:t>заборонено звільняти і призначати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без дозволу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царя </a:t>
            </a:r>
            <a:r>
              <a:rPr lang="uk-UA" altLang="en-US" sz="2400" dirty="0">
                <a:latin typeface="Times New Roman" panose="02020603050405020304" pitchFamily="18" charset="0"/>
              </a:rPr>
              <a:t>старшину.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- скасування </a:t>
            </a:r>
            <a:r>
              <a:rPr lang="uk-UA" altLang="en-US" sz="2400" dirty="0">
                <a:latin typeface="Times New Roman" panose="02020603050405020304" pitchFamily="18" charset="0"/>
              </a:rPr>
              <a:t>податків, накладених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Малоросійською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колегією</a:t>
            </a:r>
            <a:r>
              <a:rPr lang="uk-UA" altLang="en-US" sz="24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355"/>
            <a:ext cx="4445404" cy="6021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66768" y="1484784"/>
            <a:ext cx="3581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Гетьман Данило Апостол </a:t>
            </a:r>
          </a:p>
          <a:p>
            <a:pPr marL="609600" indent="-609600" algn="ctr"/>
            <a:r>
              <a:rPr lang="uk-UA" altLang="en-US" sz="2400" b="1" dirty="0" smtClean="0">
                <a:latin typeface="Times New Roman" panose="02020603050405020304" pitchFamily="18" charset="0"/>
              </a:rPr>
              <a:t>1727-1734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Times New Roman" panose="02020603050405020304" pitchFamily="18" charset="0"/>
              </a:rPr>
              <a:t>рр.</a:t>
            </a:r>
          </a:p>
        </p:txBody>
      </p:sp>
    </p:spTree>
    <p:extLst>
      <p:ext uri="{BB962C8B-B14F-4D97-AF65-F5344CB8AC3E}">
        <p14:creationId xmlns:p14="http://schemas.microsoft.com/office/powerpoint/2010/main" val="27999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Tx/>
              <a:buChar char="-"/>
            </a:pPr>
            <a:r>
              <a:rPr lang="uk-UA" altLang="en-US" sz="2400" dirty="0" smtClean="0">
                <a:latin typeface="Times New Roman" panose="02020603050405020304" pitchFamily="18" charset="0"/>
              </a:rPr>
              <a:t>За </a:t>
            </a:r>
            <a:r>
              <a:rPr lang="uk-UA" altLang="en-US" sz="2400" dirty="0">
                <a:latin typeface="Times New Roman" panose="02020603050405020304" pitchFamily="18" charset="0"/>
              </a:rPr>
              <a:t>правління Д. Апостола створено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збірник законів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«</a:t>
            </a:r>
            <a:r>
              <a:rPr lang="uk-UA" altLang="en-US" sz="2400" i="1" dirty="0">
                <a:latin typeface="Times New Roman" panose="02020603050405020304" pitchFamily="18" charset="0"/>
              </a:rPr>
              <a:t>Права за якими </a:t>
            </a:r>
            <a:r>
              <a:rPr lang="uk-UA" altLang="en-US" sz="2400" i="1" dirty="0" smtClean="0">
                <a:latin typeface="Times New Roman" panose="02020603050405020304" pitchFamily="18" charset="0"/>
              </a:rPr>
              <a:t>судиться малоросійський </a:t>
            </a:r>
            <a:r>
              <a:rPr lang="uk-UA" altLang="en-US" sz="2400" i="1" dirty="0">
                <a:latin typeface="Times New Roman" panose="02020603050405020304" pitchFamily="18" charset="0"/>
              </a:rPr>
              <a:t>народ</a:t>
            </a:r>
            <a:r>
              <a:rPr lang="uk-UA" altLang="en-US" sz="2400" dirty="0">
                <a:latin typeface="Times New Roman" panose="02020603050405020304" pitchFamily="18" charset="0"/>
              </a:rPr>
              <a:t>».</a:t>
            </a:r>
          </a:p>
          <a:p>
            <a:pPr marL="609600" indent="-609600" algn="just">
              <a:buFontTx/>
              <a:buChar char="-"/>
            </a:pPr>
            <a:r>
              <a:rPr lang="uk-UA" altLang="en-US" sz="2400" dirty="0" smtClean="0">
                <a:latin typeface="Times New Roman" panose="02020603050405020304" pitchFamily="18" charset="0"/>
              </a:rPr>
              <a:t>Отримав </a:t>
            </a:r>
            <a:r>
              <a:rPr lang="uk-UA" altLang="en-US" sz="2400" dirty="0">
                <a:latin typeface="Times New Roman" panose="02020603050405020304" pitchFamily="18" charset="0"/>
              </a:rPr>
              <a:t>дозвіл на заснування </a:t>
            </a:r>
            <a:r>
              <a:rPr lang="uk-UA" altLang="en-US" sz="2400" b="1" dirty="0">
                <a:latin typeface="Times New Roman" panose="02020603050405020304" pitchFamily="18" charset="0"/>
              </a:rPr>
              <a:t>Нової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Січі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(повернення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запорожців з кримських володінь у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1734 р.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). 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 Після смерті Апостола гетьмана не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дозволили обирати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Керівництво </a:t>
            </a:r>
            <a:r>
              <a:rPr lang="uk-UA" altLang="en-US" sz="2400" dirty="0">
                <a:latin typeface="Times New Roman" panose="02020603050405020304" pitchFamily="18" charset="0"/>
              </a:rPr>
              <a:t>Україною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здійснювало Правління гетьманського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уряду. 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</a:rPr>
              <a:t>Правління гетьманського уряду</a:t>
            </a:r>
            <a:r>
              <a:rPr lang="uk-UA" altLang="en-US" sz="2400" dirty="0">
                <a:latin typeface="Times New Roman" panose="02020603050405020304" pitchFamily="18" charset="0"/>
              </a:rPr>
              <a:t> (1734-1750 рр.)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це орган для управління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Гетьманщиною, складався </a:t>
            </a:r>
            <a:r>
              <a:rPr lang="uk-UA" altLang="en-US" sz="2400" dirty="0">
                <a:latin typeface="Times New Roman" panose="02020603050405020304" pitchFamily="18" charset="0"/>
              </a:rPr>
              <a:t>з 3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росіян</a:t>
            </a:r>
            <a:r>
              <a:rPr lang="uk-UA" altLang="en-US" sz="2400" dirty="0">
                <a:latin typeface="Times New Roman" panose="02020603050405020304" pitchFamily="18" charset="0"/>
              </a:rPr>
              <a:t>, 3 українців, на чолі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князь О. Шаховський</a:t>
            </a:r>
            <a:r>
              <a:rPr lang="uk-UA" altLang="en-US" sz="2400" dirty="0">
                <a:latin typeface="Times New Roman" panose="02020603050405020304" pitchFamily="18" charset="0"/>
              </a:rPr>
              <a:t>. Правління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посилювало </a:t>
            </a:r>
            <a:r>
              <a:rPr lang="uk-UA" altLang="en-US" sz="2400" dirty="0">
                <a:latin typeface="Times New Roman" panose="02020603050405020304" pitchFamily="18" charset="0"/>
              </a:rPr>
              <a:t>контроль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та втручання російського </a:t>
            </a:r>
            <a:r>
              <a:rPr lang="uk-UA" altLang="en-US" sz="2400" dirty="0">
                <a:latin typeface="Times New Roman" panose="02020603050405020304" pitchFamily="18" charset="0"/>
              </a:rPr>
              <a:t>уряду у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внутрішні справи Гетьманщини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i="1" dirty="0" smtClean="0">
                <a:latin typeface="Times New Roman" panose="02020603050405020304" pitchFamily="18" charset="0"/>
              </a:rPr>
              <a:t>    </a:t>
            </a:r>
            <a:r>
              <a:rPr lang="uk-UA" altLang="en-US" sz="2400" i="1" u="sng" dirty="0" smtClean="0">
                <a:latin typeface="Times New Roman" panose="02020603050405020304" pitchFamily="18" charset="0"/>
              </a:rPr>
              <a:t>Мета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: використання військових та матеріальних ресурсів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Гетьманщини на потреби війни з Туреччиною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(1735-1739 рр.).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3"/>
            <a:ext cx="9144000" cy="67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85" y="357968"/>
            <a:ext cx="4167828" cy="61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sz="2400" b="1" i="1" dirty="0">
                <a:latin typeface="Times New Roman" panose="02020603050405020304" pitchFamily="18" charset="0"/>
              </a:rPr>
              <a:t>1. Гетьманування І. Мазепи. Коломацькі статті.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r>
              <a:rPr lang="uk-UA" altLang="en-US" sz="2400" dirty="0">
                <a:latin typeface="Times New Roman" panose="02020603050405020304" pitchFamily="18" charset="0"/>
              </a:rPr>
              <a:t>На козацькій раді гетьманом обрано генерального осавула </a:t>
            </a:r>
            <a:r>
              <a:rPr lang="uk-UA" altLang="en-US" sz="2400" b="1" dirty="0">
                <a:latin typeface="Times New Roman" panose="02020603050405020304" pitchFamily="18" charset="0"/>
              </a:rPr>
              <a:t>Івана Мазепу </a:t>
            </a:r>
            <a:r>
              <a:rPr lang="uk-UA" altLang="en-US" sz="2400" dirty="0">
                <a:latin typeface="Times New Roman" panose="02020603050405020304" pitchFamily="18" charset="0"/>
              </a:rPr>
              <a:t>(1687-1709 рр.). </a:t>
            </a:r>
          </a:p>
          <a:p>
            <a:pPr algn="ctr"/>
            <a:r>
              <a:rPr lang="uk-UA" altLang="en-US" sz="2400" b="1" u="sng" dirty="0">
                <a:latin typeface="Times New Roman" panose="02020603050405020304" pitchFamily="18" charset="0"/>
              </a:rPr>
              <a:t>Коломацькі </a:t>
            </a:r>
            <a:r>
              <a:rPr lang="uk-UA" altLang="en-US" sz="2400" b="1" u="sng" dirty="0" smtClean="0">
                <a:latin typeface="Times New Roman" panose="02020603050405020304" pitchFamily="18" charset="0"/>
              </a:rPr>
              <a:t>статті</a:t>
            </a:r>
            <a:endParaRPr lang="uk-UA" altLang="en-US" sz="2400" b="1" u="sng" dirty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- реєстр 30 тисяч;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- підтвердження козацько-старшинських привілеїв;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- у столиці Батурині розміщувався московський гарнізон;</a:t>
            </a: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- українським купцям заборонено торгувати у Московському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царстві та Кримському ханстві;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400" dirty="0">
                <a:latin typeface="Times New Roman" panose="02020603050405020304" pitchFamily="18" charset="0"/>
              </a:rPr>
              <a:t>- визначено необхідність злиття українського і російського народів.</a:t>
            </a:r>
            <a:endParaRPr lang="ru-RU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07354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686896" cy="4869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8708" y="5661248"/>
            <a:ext cx="2721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en-US" sz="2000" b="1" dirty="0" smtClean="0">
                <a:latin typeface="Times New Roman" panose="02020603050405020304" pitchFamily="18" charset="0"/>
              </a:rPr>
              <a:t>Гетьман Іван Мазепа </a:t>
            </a:r>
          </a:p>
          <a:p>
            <a:pPr algn="ctr"/>
            <a:r>
              <a:rPr lang="uk-UA" altLang="en-US" sz="20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000" dirty="0">
                <a:latin typeface="Times New Roman" panose="02020603050405020304" pitchFamily="18" charset="0"/>
              </a:rPr>
              <a:t>1687-1709 рр.). </a:t>
            </a: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5" y="5661248"/>
            <a:ext cx="3686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000" b="1" dirty="0" smtClean="0">
                <a:latin typeface="Times New Roman" panose="02020603050405020304" pitchFamily="18" charset="0"/>
              </a:rPr>
              <a:t>Цар Петро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I</a:t>
            </a:r>
            <a:endParaRPr lang="uk-UA" altLang="en-US" sz="2000" b="1" dirty="0">
              <a:latin typeface="Times New Roman" panose="02020603050405020304" pitchFamily="18" charset="0"/>
            </a:endParaRPr>
          </a:p>
          <a:p>
            <a:pPr algn="ctr"/>
            <a:r>
              <a:rPr lang="uk-UA" altLang="en-US" sz="2000" dirty="0">
                <a:latin typeface="Times New Roman" panose="02020603050405020304" pitchFamily="18" charset="0"/>
              </a:rPr>
              <a:t>(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168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2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-17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25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</a:rPr>
              <a:t>рр.).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1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політика</a:t>
            </a:r>
          </a:p>
          <a:p>
            <a:pPr marL="342900" indent="-342900" algn="just">
              <a:buAutoNum type="arabicPeriod"/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об'єднати Лівобережжя, Правобережжя,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 і Слобожанщину в єдину державу. 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рагнув створити станову державу. Розширення привілеїв старшини.</a:t>
            </a: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встановлення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панщини у розмірі 2 днів на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тиждень.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оказне вірнопідданство Москві.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розвиток культури: відбудовано Софійський та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Михайлівський золотоверхий собори, підтримка Києво-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Могилянської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академії, де навчалося 2 тисячі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студентів,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Чернігівського колегіуму. В архітектурі панувало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козацьке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мазепинське бароко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Бароко – «химерний,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чудернацький».  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1028" name="Picture 4" descr="https://upload.wikimedia.org/wikipedia/commons/thumb/4/4e/80-391-9007_Kyiv_St.Michael%27s_Golden-Domed_Monastery_RB_18_%28cropped%29.jpg/1280px-80-391-9007_Kyiv_St.Michael%27s_Golden-Domed_Monastery_RB_18_%28cropped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25" y="404664"/>
            <a:ext cx="6960948" cy="52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1525" y="5630814"/>
            <a:ext cx="696094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Михайлівський Золотоверхий собор 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Києві 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один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зразків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архітектури українського бароко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800" dirty="0">
                <a:latin typeface="Times New Roman" panose="02020603050405020304" pitchFamily="18" charset="0"/>
              </a:rPr>
              <a:t> </a:t>
            </a:r>
            <a:r>
              <a:rPr lang="uk-UA" altLang="en-US" sz="2800" b="1" dirty="0">
                <a:latin typeface="Times New Roman" panose="02020603050405020304" pitchFamily="18" charset="0"/>
              </a:rPr>
              <a:t>Зовнішня політика Мазепи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1. Підтримував зовнішню політику царя Петра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I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. </a:t>
            </a:r>
            <a:r>
              <a:rPr lang="uk-UA" altLang="en-US" sz="2800" dirty="0">
                <a:latin typeface="Times New Roman" panose="02020603050405020304" pitchFamily="18" charset="0"/>
              </a:rPr>
              <a:t>К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озацькі полки </a:t>
            </a:r>
            <a:r>
              <a:rPr lang="uk-UA" altLang="en-US" sz="2800" dirty="0">
                <a:latin typeface="Times New Roman" panose="02020603050405020304" pitchFamily="18" charset="0"/>
              </a:rPr>
              <a:t>брали участь у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Кримських походах </a:t>
            </a:r>
            <a:r>
              <a:rPr lang="uk-UA" altLang="en-US" sz="2800" dirty="0">
                <a:latin typeface="Times New Roman" panose="02020603050405020304" pitchFamily="18" charset="0"/>
              </a:rPr>
              <a:t>1687 і 1689 рр. і Північній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війні 1700-1721 </a:t>
            </a:r>
            <a:r>
              <a:rPr lang="uk-UA" altLang="en-US" sz="2800" dirty="0">
                <a:latin typeface="Times New Roman" panose="02020603050405020304" pitchFamily="18" charset="0"/>
              </a:rPr>
              <a:t>рр.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Їх використовували для будівництва доріг та фортець.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endParaRPr lang="uk-UA" altLang="en-US" sz="2800" dirty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2.У </a:t>
            </a:r>
            <a:r>
              <a:rPr lang="uk-UA" altLang="en-US" sz="2800" dirty="0">
                <a:latin typeface="Times New Roman" panose="02020603050405020304" pitchFamily="18" charset="0"/>
              </a:rPr>
              <a:t>1685 р. польський уряд створив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на Правобережжі </a:t>
            </a:r>
            <a:r>
              <a:rPr lang="uk-UA" altLang="en-US" sz="2800" dirty="0">
                <a:latin typeface="Times New Roman" panose="02020603050405020304" pitchFamily="18" charset="0"/>
              </a:rPr>
              <a:t>4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козацькі </a:t>
            </a:r>
            <a:r>
              <a:rPr lang="uk-UA" altLang="en-US" sz="2800" dirty="0">
                <a:latin typeface="Times New Roman" panose="02020603050405020304" pitchFamily="18" charset="0"/>
              </a:rPr>
              <a:t>полки. У 1702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р. їх </a:t>
            </a:r>
            <a:r>
              <a:rPr lang="uk-UA" altLang="en-US" sz="2800" dirty="0">
                <a:latin typeface="Times New Roman" panose="02020603050405020304" pitchFamily="18" charset="0"/>
              </a:rPr>
              <a:t>вирішили ліквідувати. Це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викликало повстання </a:t>
            </a:r>
            <a:r>
              <a:rPr lang="uk-UA" altLang="en-US" sz="2800" b="1" dirty="0">
                <a:latin typeface="Times New Roman" panose="02020603050405020304" pitchFamily="18" charset="0"/>
              </a:rPr>
              <a:t>Семена Палія 1702-1704 </a:t>
            </a:r>
            <a:r>
              <a:rPr lang="uk-UA" altLang="en-US" sz="2800" dirty="0">
                <a:latin typeface="Times New Roman" panose="02020603050405020304" pitchFamily="18" charset="0"/>
              </a:rPr>
              <a:t>р.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Польща попросила допомоги у Москви.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Війська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Мазепи придушили </a:t>
            </a:r>
            <a:r>
              <a:rPr lang="uk-UA" altLang="en-US" sz="2800" dirty="0">
                <a:latin typeface="Times New Roman" panose="02020603050405020304" pitchFamily="18" charset="0"/>
              </a:rPr>
              <a:t>повстання і на 5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років об’єднали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Правобережжя </a:t>
            </a:r>
            <a:r>
              <a:rPr lang="uk-UA" altLang="en-US" sz="2800" dirty="0">
                <a:latin typeface="Times New Roman" panose="02020603050405020304" pitchFamily="18" charset="0"/>
              </a:rPr>
              <a:t>і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Лівобережжя</a:t>
            </a:r>
            <a:r>
              <a:rPr lang="uk-UA" altLang="en-US" sz="2800" dirty="0">
                <a:latin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  3</a:t>
            </a:r>
            <a:r>
              <a:rPr lang="uk-UA" altLang="en-US" sz="2400" dirty="0">
                <a:latin typeface="Times New Roman" panose="02020603050405020304" pitchFamily="18" charset="0"/>
              </a:rPr>
              <a:t>. встановлення таємних зв’язків з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польським королем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С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Ліщинським </a:t>
            </a:r>
            <a:r>
              <a:rPr lang="uk-UA" altLang="en-US" sz="2400" dirty="0">
                <a:latin typeface="Times New Roman" panose="02020603050405020304" pitchFamily="18" charset="0"/>
              </a:rPr>
              <a:t>та шведським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королем Карлом </a:t>
            </a:r>
            <a:r>
              <a:rPr lang="en-US" altLang="en-US" sz="2400" dirty="0">
                <a:latin typeface="Times New Roman" panose="02020603050405020304" pitchFamily="18" charset="0"/>
              </a:rPr>
              <a:t>XII</a:t>
            </a:r>
            <a:r>
              <a:rPr lang="uk-UA" altLang="en-US" sz="2400" dirty="0">
                <a:latin typeface="Times New Roman" panose="02020603050405020304" pitchFamily="18" charset="0"/>
              </a:rPr>
              <a:t>. У 1708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р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укладено </a:t>
            </a:r>
            <a:r>
              <a:rPr lang="uk-UA" altLang="en-US" sz="2400" dirty="0">
                <a:latin typeface="Times New Roman" panose="02020603050405020304" pitchFamily="18" charset="0"/>
              </a:rPr>
              <a:t>воєнний союз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з Швецією, Мазепа у супроводі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1500 козаків перейшов на бік шведів. За це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російські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</a:rPr>
              <a:t>війська </a:t>
            </a:r>
            <a:r>
              <a:rPr lang="uk-UA" altLang="en-US" sz="2400" dirty="0">
                <a:latin typeface="Times New Roman" panose="02020603050405020304" pitchFamily="18" charset="0"/>
              </a:rPr>
              <a:t>2 листопада </a:t>
            </a:r>
            <a:r>
              <a:rPr lang="uk-UA" altLang="en-US" sz="2400" b="1" dirty="0">
                <a:latin typeface="Times New Roman" panose="02020603050405020304" pitchFamily="18" charset="0"/>
              </a:rPr>
              <a:t>1708 р.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зруйнували Батурин</a:t>
            </a:r>
            <a:r>
              <a:rPr lang="uk-UA" altLang="en-US" sz="2400" dirty="0">
                <a:latin typeface="Times New Roman" panose="02020603050405020304" pitchFamily="18" charset="0"/>
              </a:rPr>
              <a:t>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Столицю Гетьманщини перенесено </a:t>
            </a:r>
            <a:r>
              <a:rPr lang="uk-UA" altLang="en-US" sz="2400" dirty="0">
                <a:latin typeface="Times New Roman" panose="02020603050405020304" pitchFamily="18" charset="0"/>
              </a:rPr>
              <a:t>до Глухова. Новим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гетьманом обрано І. Скоропадського.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На </a:t>
            </a:r>
            <a:r>
              <a:rPr lang="uk-UA" altLang="en-US" sz="2400" dirty="0">
                <a:latin typeface="Times New Roman" panose="02020603050405020304" pitchFamily="18" charset="0"/>
              </a:rPr>
              <a:t>сторону Мазепи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перейшло 7000 запорізьких козаків </a:t>
            </a:r>
            <a:r>
              <a:rPr lang="uk-UA" altLang="en-US" sz="2400" dirty="0">
                <a:latin typeface="Times New Roman" panose="02020603050405020304" pitchFamily="18" charset="0"/>
              </a:rPr>
              <a:t>на чолі з Костем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Гордієнко, за що у травні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1709 </a:t>
            </a:r>
            <a:r>
              <a:rPr lang="uk-UA" altLang="en-US" sz="2400" b="1" dirty="0">
                <a:latin typeface="Times New Roman" panose="02020603050405020304" pitchFamily="18" charset="0"/>
              </a:rPr>
              <a:t>р. Чортомлицьку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Січ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було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</a:rPr>
              <a:t>зруйновано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царськими військами.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        Вирішальна битва росіян зі шведами відбулася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27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</a:rPr>
              <a:t>червня 1709 р.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під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 Полтавою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2400" dirty="0">
                <a:latin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Російські </a:t>
            </a:r>
            <a:r>
              <a:rPr lang="uk-UA" altLang="en-US" sz="2400" dirty="0">
                <a:latin typeface="Times New Roman" panose="02020603050405020304" pitchFamily="18" charset="0"/>
              </a:rPr>
              <a:t>війська розбили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шведську армію. І. </a:t>
            </a:r>
            <a:r>
              <a:rPr lang="uk-UA" altLang="en-US" sz="2400" dirty="0">
                <a:latin typeface="Times New Roman" panose="02020603050405020304" pitchFamily="18" charset="0"/>
              </a:rPr>
              <a:t>Мазепа разом з Карлом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XII</a:t>
            </a:r>
            <a:r>
              <a:rPr lang="ru-RU" altLang="en-US" sz="2400" dirty="0">
                <a:latin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відступив </a:t>
            </a:r>
            <a:r>
              <a:rPr lang="uk-UA" altLang="en-US" sz="2400" dirty="0">
                <a:latin typeface="Times New Roman" panose="02020603050405020304" pitchFamily="18" charset="0"/>
              </a:rPr>
              <a:t>в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Османську імперію</a:t>
            </a:r>
            <a:r>
              <a:rPr lang="uk-UA" altLang="en-US" sz="2400" dirty="0">
                <a:latin typeface="Times New Roman" panose="02020603050405020304" pitchFamily="18" charset="0"/>
              </a:rPr>
              <a:t>, де п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омер 22 серпня 1709 р.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42" y="332656"/>
            <a:ext cx="6733514" cy="5349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5242" y="5682059"/>
            <a:ext cx="673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400" b="1" dirty="0" smtClean="0">
                <a:latin typeface="Times New Roman" panose="02020603050405020304" pitchFamily="18" charset="0"/>
              </a:rPr>
              <a:t>Полтавська битва </a:t>
            </a:r>
          </a:p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27 червня </a:t>
            </a:r>
            <a:r>
              <a:rPr lang="uk-UA" altLang="en-US" sz="2400" dirty="0">
                <a:latin typeface="Times New Roman" panose="02020603050405020304" pitchFamily="18" charset="0"/>
              </a:rPr>
              <a:t>1709 р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3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75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7146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</a:rPr>
              <a:t>2. Конституція П. Орлика та її історичне значення.</a:t>
            </a:r>
            <a:endParaRPr lang="uk-UA" altLang="en-US" sz="2400" b="1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 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5 квітня </a:t>
            </a:r>
            <a:r>
              <a:rPr lang="uk-UA" altLang="en-US" sz="2400" b="1" dirty="0">
                <a:latin typeface="Times New Roman" panose="02020603050405020304" pitchFamily="18" charset="0"/>
              </a:rPr>
              <a:t>1710 р</a:t>
            </a:r>
            <a:r>
              <a:rPr lang="uk-UA" altLang="en-US" sz="2400" dirty="0">
                <a:latin typeface="Times New Roman" panose="02020603050405020304" pitchFamily="18" charset="0"/>
              </a:rPr>
              <a:t>. в м. Бендери гетьманом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обрано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Пилипа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</a:rPr>
              <a:t>Орлика</a:t>
            </a:r>
            <a:r>
              <a:rPr lang="uk-UA" altLang="en-US" sz="2400" dirty="0">
                <a:latin typeface="Times New Roman" panose="02020603050405020304" pitchFamily="18" charset="0"/>
              </a:rPr>
              <a:t>. Тоді ж прийнято «Пакти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і конституції </a:t>
            </a:r>
            <a:r>
              <a:rPr lang="uk-UA" altLang="en-US" sz="2400" dirty="0">
                <a:latin typeface="Times New Roman" panose="02020603050405020304" pitchFamily="18" charset="0"/>
              </a:rPr>
              <a:t>законів і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вольностей Війська Запорізького</a:t>
            </a:r>
            <a:r>
              <a:rPr lang="uk-UA" altLang="en-US" sz="2400" dirty="0">
                <a:latin typeface="Times New Roman" panose="02020603050405020304" pitchFamily="18" charset="0"/>
              </a:rPr>
              <a:t>» (Конституція Пилипа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Орлика</a:t>
            </a:r>
            <a:r>
              <a:rPr lang="uk-UA" altLang="en-US" sz="2400" dirty="0">
                <a:latin typeface="Times New Roman" panose="02020603050405020304" pitchFamily="18" charset="0"/>
              </a:rPr>
              <a:t>). 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Зміст</a:t>
            </a:r>
            <a:r>
              <a:rPr lang="uk-UA" altLang="en-US" sz="2400" dirty="0">
                <a:latin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1.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поділ </a:t>
            </a:r>
            <a:r>
              <a:rPr lang="uk-UA" altLang="en-US" sz="2400" dirty="0">
                <a:latin typeface="Times New Roman" panose="02020603050405020304" pitchFamily="18" charset="0"/>
              </a:rPr>
              <a:t>гілок влади на законодавчу, виконавчу і судову.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2. обмеження влади гетьмана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3. парламент </a:t>
            </a:r>
            <a:r>
              <a:rPr lang="uk-UA" altLang="en-US" sz="2400" dirty="0">
                <a:latin typeface="Times New Roman" panose="02020603050405020304" pitchFamily="18" charset="0"/>
              </a:rPr>
              <a:t>– Генеральна Рада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 Генеральний суд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незалежний від гетьмана. 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4. державна релігія – православ'я. </a:t>
            </a:r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</a:rPr>
              <a:t>     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Конституція стала договором між гетьманом, старшиною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та запорожцями. До </a:t>
            </a:r>
            <a:r>
              <a:rPr lang="uk-UA" altLang="en-US" sz="2400" dirty="0">
                <a:latin typeface="Times New Roman" panose="02020603050405020304" pitchFamily="18" charset="0"/>
              </a:rPr>
              <a:t>кінця життя Орлик безуспішно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намагався створити </a:t>
            </a:r>
            <a:r>
              <a:rPr lang="uk-UA" altLang="en-US" sz="2400" dirty="0">
                <a:latin typeface="Times New Roman" panose="02020603050405020304" pitchFamily="18" charset="0"/>
              </a:rPr>
              <a:t>антимосковську коаліцію.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1711 р. Орлик за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допомогою кримських татар безуспішно намагався взяти 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Правобережжя.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952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29</cp:revision>
  <dcterms:created xsi:type="dcterms:W3CDTF">2015-03-20T17:04:15Z</dcterms:created>
  <dcterms:modified xsi:type="dcterms:W3CDTF">2021-11-11T13:52:53Z</dcterms:modified>
</cp:coreProperties>
</file>