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40" r:id="rId1"/>
  </p:sldMasterIdLst>
  <p:notesMasterIdLst>
    <p:notesMasterId r:id="rId13"/>
  </p:notesMasterIdLst>
  <p:sldIdLst>
    <p:sldId id="256" r:id="rId2"/>
    <p:sldId id="257" r:id="rId3"/>
    <p:sldId id="258" r:id="rId4"/>
    <p:sldId id="259" r:id="rId5"/>
    <p:sldId id="266" r:id="rId6"/>
    <p:sldId id="265" r:id="rId7"/>
    <p:sldId id="267" r:id="rId8"/>
    <p:sldId id="260" r:id="rId9"/>
    <p:sldId id="264" r:id="rId10"/>
    <p:sldId id="263" r:id="rId11"/>
    <p:sldId id="262" r:id="rId1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0" d="100"/>
          <a:sy n="70" d="100"/>
        </p:scale>
        <p:origin x="71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3962892-ABAF-484E-A767-4B9659883D9F}" type="datetimeFigureOut">
              <a:rPr lang="ru-RU" smtClean="0"/>
              <a:t>26.04.2020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7198135-D742-4289-A28D-735251B8C82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4752803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3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1600" y="1803405"/>
            <a:ext cx="9448800" cy="1825096"/>
          </a:xfrm>
        </p:spPr>
        <p:txBody>
          <a:bodyPr anchor="b">
            <a:normAutofit/>
          </a:bodyPr>
          <a:lstStyle>
            <a:lvl1pPr algn="l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632201"/>
            <a:ext cx="9448800" cy="685800"/>
          </a:xfrm>
        </p:spPr>
        <p:txBody>
          <a:bodyPr>
            <a:normAutofit/>
          </a:bodyPr>
          <a:lstStyle>
            <a:lvl1pPr marL="0" indent="0" algn="l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09561" y="4314328"/>
            <a:ext cx="2910840" cy="374642"/>
          </a:xfrm>
        </p:spPr>
        <p:txBody>
          <a:bodyPr/>
          <a:lstStyle/>
          <a:p>
            <a:fld id="{0A7FF919-3D7D-4D7B-8642-848AF8986782}" type="datetimeFigureOut">
              <a:rPr lang="ru-RU" smtClean="0"/>
              <a:t>26.04.2020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371600" y="4323845"/>
            <a:ext cx="6400800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077200" y="1430866"/>
            <a:ext cx="2743200" cy="365125"/>
          </a:xfrm>
        </p:spPr>
        <p:txBody>
          <a:bodyPr/>
          <a:lstStyle/>
          <a:p>
            <a:fld id="{1F459CF9-758F-4B3A-A450-81A70884271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578983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77" y="4697360"/>
            <a:ext cx="10822034" cy="819355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81727" y="941439"/>
            <a:ext cx="10821840" cy="3478161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5516715"/>
            <a:ext cx="10820400" cy="701969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7FF919-3D7D-4D7B-8642-848AF8986782}" type="datetimeFigureOut">
              <a:rPr lang="ru-RU" smtClean="0"/>
              <a:t>26.04.2020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459CF9-758F-4B3A-A450-81A70884271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69194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C3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753532"/>
            <a:ext cx="10820400" cy="2802467"/>
          </a:xfrm>
        </p:spPr>
        <p:txBody>
          <a:bodyPr anchor="ctr"/>
          <a:lstStyle>
            <a:lvl1pPr algn="l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649133"/>
            <a:ext cx="10130516" cy="999067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0A7FF919-3D7D-4D7B-8642-848AF8986782}" type="datetimeFigureOut">
              <a:rPr lang="ru-RU" smtClean="0"/>
              <a:t>26.04.2020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9941"/>
            <a:ext cx="6991492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1F459CF9-758F-4B3A-A450-81A70884271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8417027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C3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467" y="753533"/>
            <a:ext cx="10151533" cy="2604495"/>
          </a:xfrm>
        </p:spPr>
        <p:txBody>
          <a:bodyPr anchor="ctr"/>
          <a:lstStyle>
            <a:lvl1pPr algn="l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303865" y="3365556"/>
            <a:ext cx="9592736" cy="44444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959862"/>
            <a:ext cx="10151533" cy="679871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0A7FF919-3D7D-4D7B-8642-848AF8986782}" type="datetimeFigureOut">
              <a:rPr lang="ru-RU" smtClean="0"/>
              <a:t>26.04.2020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9941"/>
            <a:ext cx="6991492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1F459CF9-758F-4B3A-A450-81A708842715}" type="slidenum">
              <a:rPr lang="ru-RU" smtClean="0"/>
              <a:t>‹#›</a:t>
            </a:fld>
            <a:endParaRPr lang="ru-RU"/>
          </a:p>
        </p:txBody>
      </p:sp>
      <p:sp>
        <p:nvSpPr>
          <p:cNvPr id="9" name="TextBox 8"/>
          <p:cNvSpPr txBox="1"/>
          <p:nvPr/>
        </p:nvSpPr>
        <p:spPr>
          <a:xfrm>
            <a:off x="476250" y="93345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984230" y="270129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29224653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3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495" y="1124701"/>
            <a:ext cx="10146186" cy="2511835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648315"/>
            <a:ext cx="10144654" cy="999885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78883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0A7FF919-3D7D-4D7B-8642-848AF8986782}" type="datetimeFigureOut">
              <a:rPr lang="ru-RU" smtClean="0"/>
              <a:t>26.04.2020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8883"/>
            <a:ext cx="6991492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1F459CF9-758F-4B3A-A450-81A70884271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9506833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2895600" y="761999"/>
            <a:ext cx="8610599" cy="130386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85800" y="2202080"/>
            <a:ext cx="3456432" cy="617320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5799" y="2904565"/>
            <a:ext cx="3456432" cy="331413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368800" y="2201333"/>
            <a:ext cx="3456432" cy="626534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366858" y="2904067"/>
            <a:ext cx="3456432" cy="331461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8051800" y="2192866"/>
            <a:ext cx="3456432" cy="626534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8051801" y="2904565"/>
            <a:ext cx="3456432" cy="331413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7FF919-3D7D-4D7B-8642-848AF8986782}" type="datetimeFigureOut">
              <a:rPr lang="ru-RU" smtClean="0"/>
              <a:t>26.04.2020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459CF9-758F-4B3A-A450-81A70884271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4297905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2895600" y="762000"/>
            <a:ext cx="8610599" cy="12954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88618" y="4191000"/>
            <a:ext cx="3451582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8618" y="2362200"/>
            <a:ext cx="3451582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88618" y="4873764"/>
            <a:ext cx="3451582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374263" y="4191000"/>
            <a:ext cx="3448935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374263" y="2362200"/>
            <a:ext cx="3448936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374264" y="4873763"/>
            <a:ext cx="3448935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8049731" y="4191000"/>
            <a:ext cx="3456469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049855" y="2362200"/>
            <a:ext cx="3447878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8049731" y="4873761"/>
            <a:ext cx="3452445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7FF919-3D7D-4D7B-8642-848AF8986782}" type="datetimeFigureOut">
              <a:rPr lang="ru-RU" smtClean="0"/>
              <a:t>26.04.2020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459CF9-758F-4B3A-A450-81A70884271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5063714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2194559"/>
            <a:ext cx="10820400" cy="40241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7FF919-3D7D-4D7B-8642-848AF8986782}" type="datetimeFigureOut">
              <a:rPr lang="ru-RU" smtClean="0"/>
              <a:t>26.04.2020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459CF9-758F-4B3A-A450-81A70884271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5788612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C3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48800" y="745066"/>
            <a:ext cx="2057400" cy="3903133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24466" y="745067"/>
            <a:ext cx="8204201" cy="3903133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814452" y="379941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0A7FF919-3D7D-4D7B-8642-848AF8986782}" type="datetimeFigureOut">
              <a:rPr lang="ru-RU" smtClean="0"/>
              <a:t>26.04.2020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5800" y="381000"/>
            <a:ext cx="6991492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1F459CF9-758F-4B3A-A450-81A70884271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715864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7FF919-3D7D-4D7B-8642-848AF8986782}" type="datetimeFigureOut">
              <a:rPr lang="ru-RU" smtClean="0"/>
              <a:t>26.04.2020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459CF9-758F-4B3A-A450-81A70884271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765979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3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753533"/>
            <a:ext cx="10820399" cy="2801935"/>
          </a:xfrm>
        </p:spPr>
        <p:txBody>
          <a:bodyPr anchor="b">
            <a:normAutofit/>
          </a:bodyPr>
          <a:lstStyle>
            <a:lvl1pPr algn="r">
              <a:defRPr sz="4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467" y="3641725"/>
            <a:ext cx="10490200" cy="955675"/>
          </a:xfrm>
        </p:spPr>
        <p:txBody>
          <a:bodyPr>
            <a:normAutofit/>
          </a:bodyPr>
          <a:lstStyle>
            <a:lvl1pPr marL="0" indent="0" algn="r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0A7FF919-3D7D-4D7B-8642-848AF8986782}" type="datetimeFigureOut">
              <a:rPr lang="ru-RU" smtClean="0"/>
              <a:t>26.04.2020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5800" y="381001"/>
            <a:ext cx="6991492" cy="364065"/>
          </a:xfr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1F459CF9-758F-4B3A-A450-81A70884271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687085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2194559"/>
            <a:ext cx="5334000" cy="402412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2194559"/>
            <a:ext cx="5334000" cy="402412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7FF919-3D7D-4D7B-8642-848AF8986782}" type="datetimeFigureOut">
              <a:rPr lang="ru-RU" smtClean="0"/>
              <a:t>26.04.2020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459CF9-758F-4B3A-A450-81A70884271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742302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95600" y="762000"/>
            <a:ext cx="8610600" cy="12954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9" y="2183802"/>
            <a:ext cx="5079991" cy="823912"/>
          </a:xfrm>
        </p:spPr>
        <p:txBody>
          <a:bodyPr anchor="b">
            <a:norm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0" y="3132666"/>
            <a:ext cx="5311775" cy="308601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00800" y="2183802"/>
            <a:ext cx="5105400" cy="823912"/>
          </a:xfrm>
        </p:spPr>
        <p:txBody>
          <a:bodyPr anchor="b">
            <a:norm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3132666"/>
            <a:ext cx="5334000" cy="308601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7FF919-3D7D-4D7B-8642-848AF8986782}" type="datetimeFigureOut">
              <a:rPr lang="ru-RU" smtClean="0"/>
              <a:t>26.04.2020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459CF9-758F-4B3A-A450-81A70884271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610213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7FF919-3D7D-4D7B-8642-848AF8986782}" type="datetimeFigureOut">
              <a:rPr lang="ru-RU" smtClean="0"/>
              <a:t>26.04.2020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459CF9-758F-4B3A-A450-81A70884271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973546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7FF919-3D7D-4D7B-8642-848AF8986782}" type="datetimeFigureOut">
              <a:rPr lang="ru-RU" smtClean="0"/>
              <a:t>26.04.2020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459CF9-758F-4B3A-A450-81A70884271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188644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524000"/>
            <a:ext cx="4114800" cy="1600200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95582" y="746759"/>
            <a:ext cx="6510618" cy="5471925"/>
          </a:xfrm>
        </p:spPr>
        <p:txBody>
          <a:bodyPr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124199"/>
            <a:ext cx="4114800" cy="309448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7FF919-3D7D-4D7B-8642-848AF8986782}" type="datetimeFigureOut">
              <a:rPr lang="ru-RU" smtClean="0"/>
              <a:t>26.04.2020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459CF9-758F-4B3A-A450-81A70884271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1070118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524000"/>
            <a:ext cx="6873240" cy="1600200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861238" y="751241"/>
            <a:ext cx="3644962" cy="5467443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124199"/>
            <a:ext cx="6873240" cy="309448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7FF919-3D7D-4D7B-8642-848AF8986782}" type="datetimeFigureOut">
              <a:rPr lang="ru-RU" smtClean="0"/>
              <a:t>26.04.2020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459CF9-758F-4B3A-A450-81A70884271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163248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3-HD-TOP.png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4414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895600" y="764373"/>
            <a:ext cx="8610600" cy="12930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2194560"/>
            <a:ext cx="10820400" cy="40241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595360" y="6356350"/>
            <a:ext cx="291084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A7FF919-3D7D-4D7B-8642-848AF8986782}" type="datetimeFigureOut">
              <a:rPr lang="ru-RU" smtClean="0"/>
              <a:t>26.04.2020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0" y="6355845"/>
            <a:ext cx="7772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63000" y="38100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F459CF9-758F-4B3A-A450-81A70884271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815056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41" r:id="rId1"/>
    <p:sldLayoutId id="2147483842" r:id="rId2"/>
    <p:sldLayoutId id="2147483843" r:id="rId3"/>
    <p:sldLayoutId id="2147483844" r:id="rId4"/>
    <p:sldLayoutId id="2147483845" r:id="rId5"/>
    <p:sldLayoutId id="2147483846" r:id="rId6"/>
    <p:sldLayoutId id="2147483847" r:id="rId7"/>
    <p:sldLayoutId id="2147483848" r:id="rId8"/>
    <p:sldLayoutId id="2147483849" r:id="rId9"/>
    <p:sldLayoutId id="2147483850" r:id="rId10"/>
    <p:sldLayoutId id="2147483851" r:id="rId11"/>
    <p:sldLayoutId id="2147483852" r:id="rId12"/>
    <p:sldLayoutId id="2147483853" r:id="rId13"/>
    <p:sldLayoutId id="2147483854" r:id="rId14"/>
    <p:sldLayoutId id="2147483855" r:id="rId15"/>
    <p:sldLayoutId id="2147483856" r:id="rId16"/>
    <p:sldLayoutId id="2147483857" r:id="rId17"/>
  </p:sldLayoutIdLst>
  <p:txStyles>
    <p:titleStyle>
      <a:lvl1pPr algn="r" defTabSz="914400" rtl="0" eaLnBrk="1" latinLnBrk="0" hangingPunct="1">
        <a:lnSpc>
          <a:spcPct val="90000"/>
        </a:lnSpc>
        <a:spcBef>
          <a:spcPct val="0"/>
        </a:spcBef>
        <a:buNone/>
        <a:defRPr sz="40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7" Type="http://schemas.openxmlformats.org/officeDocument/2006/relationships/image" Target="../media/image9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8.jpeg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uk-UA" dirty="0" smtClean="0"/>
              <a:t>осадові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Autofit/>
          </a:bodyPr>
          <a:lstStyle/>
          <a:p>
            <a:pPr algn="ctr"/>
            <a:r>
              <a:rPr lang="uk-UA" sz="5400" dirty="0" smtClean="0"/>
              <a:t>гірські породи</a:t>
            </a:r>
            <a:endParaRPr lang="ru-RU" sz="5400" dirty="0"/>
          </a:p>
        </p:txBody>
      </p:sp>
    </p:spTree>
    <p:extLst>
      <p:ext uri="{BB962C8B-B14F-4D97-AF65-F5344CB8AC3E}">
        <p14:creationId xmlns:p14="http://schemas.microsoft.com/office/powerpoint/2010/main" val="208461409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14215" y="409433"/>
            <a:ext cx="8610600" cy="733568"/>
          </a:xfrm>
        </p:spPr>
        <p:txBody>
          <a:bodyPr>
            <a:normAutofit fontScale="90000"/>
          </a:bodyPr>
          <a:lstStyle/>
          <a:p>
            <a:r>
              <a:rPr lang="uk-UA" dirty="0"/>
              <a:t>Каустобіоліти</a:t>
            </a:r>
            <a:r>
              <a:rPr lang="uk-UA" sz="6600" dirty="0"/>
              <a:t/>
            </a:r>
            <a:br>
              <a:rPr lang="uk-UA" sz="6600" dirty="0"/>
            </a:br>
            <a:r>
              <a:rPr lang="uk-UA" sz="2700" cap="none" dirty="0"/>
              <a:t>(горючі корисні копалини органічного походження)</a:t>
            </a:r>
            <a:endParaRPr lang="ru-RU" sz="27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22830" y="1433015"/>
            <a:ext cx="4817660" cy="478566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uk-UA" sz="2400" b="1" dirty="0" smtClean="0"/>
              <a:t>Утворення </a:t>
            </a:r>
            <a:r>
              <a:rPr lang="uk-UA" sz="2400" b="1" dirty="0"/>
              <a:t>вугілля</a:t>
            </a:r>
            <a:r>
              <a:rPr lang="uk-UA" sz="2400" dirty="0"/>
              <a:t> можна розділити на два етапи: </a:t>
            </a:r>
            <a:endParaRPr lang="uk-UA" sz="2400" dirty="0" smtClean="0"/>
          </a:p>
          <a:p>
            <a:r>
              <a:rPr lang="uk-UA" sz="2400" dirty="0" smtClean="0"/>
              <a:t>формування торфу, </a:t>
            </a:r>
          </a:p>
          <a:p>
            <a:r>
              <a:rPr lang="uk-UA" sz="2400" dirty="0" smtClean="0"/>
              <a:t>власне </a:t>
            </a:r>
            <a:r>
              <a:rPr lang="uk-UA" sz="2400" dirty="0"/>
              <a:t>процес перетворення торфу на вугілля. </a:t>
            </a:r>
            <a:endParaRPr lang="uk-UA" sz="2400" dirty="0" smtClean="0"/>
          </a:p>
          <a:p>
            <a:pPr marL="0" indent="0">
              <a:buNone/>
            </a:pPr>
            <a:r>
              <a:rPr lang="uk-UA" sz="2400" dirty="0" smtClean="0"/>
              <a:t>Для </a:t>
            </a:r>
            <a:r>
              <a:rPr lang="uk-UA" sz="2400" dirty="0"/>
              <a:t>процесу утворення вугілля необхідні: високий тиск, висока температура і великий проміжок часу</a:t>
            </a:r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5" name="Объект 4" descr="образование угля.jpg"/>
          <p:cNvPicPr>
            <a:picLocks noGrp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72500" y="1433015"/>
            <a:ext cx="6469039" cy="478566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20523928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2636293" y="505065"/>
            <a:ext cx="9296400" cy="695937"/>
          </a:xfrm>
        </p:spPr>
        <p:txBody>
          <a:bodyPr>
            <a:normAutofit fontScale="90000"/>
          </a:bodyPr>
          <a:lstStyle/>
          <a:p>
            <a:r>
              <a:rPr lang="uk-UA" sz="4800" dirty="0"/>
              <a:t>Каустобіоліти</a:t>
            </a:r>
            <a:br>
              <a:rPr lang="uk-UA" sz="4800" dirty="0"/>
            </a:br>
            <a:r>
              <a:rPr lang="uk-UA" sz="2700" cap="none" dirty="0"/>
              <a:t>(горючі корисні копалини органічного походження)</a:t>
            </a:r>
            <a:endParaRPr lang="ru-RU" sz="2700" dirty="0"/>
          </a:p>
        </p:txBody>
      </p:sp>
      <p:sp>
        <p:nvSpPr>
          <p:cNvPr id="6" name="Объект 5"/>
          <p:cNvSpPr>
            <a:spLocks noGrp="1"/>
          </p:cNvSpPr>
          <p:nvPr>
            <p:ph sz="half" idx="1"/>
          </p:nvPr>
        </p:nvSpPr>
        <p:spPr>
          <a:xfrm>
            <a:off x="0" y="1555845"/>
            <a:ext cx="5964073" cy="4599295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uk-UA" b="1" dirty="0" smtClean="0"/>
              <a:t>Утворення нафти</a:t>
            </a:r>
            <a:r>
              <a:rPr lang="uk-UA" dirty="0"/>
              <a:t> </a:t>
            </a:r>
            <a:r>
              <a:rPr lang="uk-UA" dirty="0" smtClean="0"/>
              <a:t>досить тривалий процес, який зайняв, за різними оцінками, від 50 до 350 млн  років. Живі організми після смерті опускалися на дно стародавніх морів і заток і покривалися мулом, піском і шарами наступних відкладів. Ці відклади поступово </a:t>
            </a:r>
            <a:r>
              <a:rPr lang="uk-UA" dirty="0" err="1" smtClean="0"/>
              <a:t>ущільнювалися</a:t>
            </a:r>
            <a:r>
              <a:rPr lang="uk-UA" dirty="0" smtClean="0"/>
              <a:t>, зневоднювалися та опускалися все нижче. При цьому тиск і температура в цих відкладах збільшувалися. Під впливом анаеробних бактерій (тобто бактерій, здатних жити без доступу кисню) з органічної речовини стали утворюватися вуглеводні, які збиралися у маленькі маслянисті крапельки.</a:t>
            </a:r>
            <a:endParaRPr lang="uk-UA" dirty="0"/>
          </a:p>
        </p:txBody>
      </p:sp>
      <p:pic>
        <p:nvPicPr>
          <p:cNvPr id="9" name="Объект 8" descr="образование нефти.jpg"/>
          <p:cNvPicPr>
            <a:picLocks noGrp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64073" y="1419367"/>
            <a:ext cx="5968620" cy="473577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7294674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09499" y="203531"/>
            <a:ext cx="8610600" cy="1293028"/>
          </a:xfrm>
        </p:spPr>
        <p:txBody>
          <a:bodyPr>
            <a:normAutofit/>
          </a:bodyPr>
          <a:lstStyle/>
          <a:p>
            <a:r>
              <a:rPr lang="uk-UA" sz="2800" dirty="0"/>
              <a:t>Осадові гірські </a:t>
            </a:r>
            <a:r>
              <a:rPr lang="uk-UA" sz="2800" dirty="0" smtClean="0"/>
              <a:t>породи</a:t>
            </a:r>
            <a:br>
              <a:rPr lang="uk-UA" sz="2800" dirty="0" smtClean="0"/>
            </a:br>
            <a:r>
              <a:rPr lang="uk-UA" sz="2400" cap="none" dirty="0"/>
              <a:t>утворюються шляхом осадження і накопичення мінералів на поверхні земної </a:t>
            </a:r>
            <a:r>
              <a:rPr lang="uk-UA" sz="2400" cap="none" dirty="0" smtClean="0"/>
              <a:t>кори</a:t>
            </a:r>
            <a:endParaRPr lang="ru-RU" sz="24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0" y="1496559"/>
            <a:ext cx="4831307" cy="5361441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uk-UA" dirty="0"/>
              <a:t>Осадові гірські породи поділяють на чотири генетичні групи </a:t>
            </a:r>
            <a:endParaRPr lang="uk-UA" dirty="0" smtClean="0"/>
          </a:p>
          <a:p>
            <a:pPr algn="just"/>
            <a:r>
              <a:rPr lang="uk-UA" i="1" dirty="0" smtClean="0"/>
              <a:t>уламкові</a:t>
            </a:r>
            <a:r>
              <a:rPr lang="uk-UA" i="1" dirty="0"/>
              <a:t> </a:t>
            </a:r>
            <a:r>
              <a:rPr lang="uk-UA" dirty="0" smtClean="0">
                <a:sym typeface="Symbol" panose="05050102010706020507" pitchFamily="18" charset="2"/>
              </a:rPr>
              <a:t></a:t>
            </a:r>
            <a:r>
              <a:rPr lang="uk-UA" dirty="0"/>
              <a:t> продукти фізичного вивітрювання (груба фаза розсіювання мінеральної маси);</a:t>
            </a:r>
            <a:endParaRPr lang="ru-RU" dirty="0"/>
          </a:p>
          <a:p>
            <a:pPr algn="just"/>
            <a:r>
              <a:rPr lang="uk-UA" i="1" dirty="0" smtClean="0"/>
              <a:t>глинисті</a:t>
            </a:r>
            <a:r>
              <a:rPr lang="uk-UA" i="1" dirty="0"/>
              <a:t> </a:t>
            </a:r>
            <a:r>
              <a:rPr lang="uk-UA" dirty="0">
                <a:sym typeface="Symbol" panose="05050102010706020507" pitchFamily="18" charset="2"/>
              </a:rPr>
              <a:t>  </a:t>
            </a:r>
            <a:r>
              <a:rPr lang="uk-UA" dirty="0"/>
              <a:t> продукти фізичного або хімічного вивітрювання, а також коагуляції колоїдних розчинів (найдрібніша фаза розсіювання речовини);</a:t>
            </a:r>
            <a:endParaRPr lang="ru-RU" dirty="0"/>
          </a:p>
          <a:p>
            <a:pPr algn="just"/>
            <a:r>
              <a:rPr lang="uk-UA" i="1" dirty="0" smtClean="0"/>
              <a:t>хемогенні</a:t>
            </a:r>
            <a:r>
              <a:rPr lang="uk-UA" i="1" dirty="0"/>
              <a:t> </a:t>
            </a:r>
            <a:r>
              <a:rPr lang="uk-UA" dirty="0">
                <a:sym typeface="Symbol" panose="05050102010706020507" pitchFamily="18" charset="2"/>
              </a:rPr>
              <a:t>  </a:t>
            </a:r>
            <a:r>
              <a:rPr lang="uk-UA" dirty="0"/>
              <a:t> випадають з води;</a:t>
            </a:r>
            <a:endParaRPr lang="ru-RU" dirty="0"/>
          </a:p>
          <a:p>
            <a:pPr algn="just"/>
            <a:r>
              <a:rPr lang="uk-UA" i="1" dirty="0" smtClean="0"/>
              <a:t>органогенні</a:t>
            </a:r>
            <a:r>
              <a:rPr lang="uk-UA" i="1" dirty="0"/>
              <a:t> </a:t>
            </a:r>
            <a:r>
              <a:rPr lang="uk-UA" dirty="0">
                <a:sym typeface="Symbol" panose="05050102010706020507" pitchFamily="18" charset="2"/>
              </a:rPr>
              <a:t>  </a:t>
            </a:r>
            <a:r>
              <a:rPr lang="uk-UA" dirty="0"/>
              <a:t> утворюються за участю рослинних і тваринних організмів.</a:t>
            </a:r>
            <a:endParaRPr lang="ru-RU" dirty="0"/>
          </a:p>
          <a:p>
            <a:endParaRPr lang="ru-RU" dirty="0"/>
          </a:p>
        </p:txBody>
      </p:sp>
      <p:pic>
        <p:nvPicPr>
          <p:cNvPr id="7" name="Объект 6" descr="Виды осадочных.png"/>
          <p:cNvPicPr>
            <a:picLocks noGrp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31307" y="1496558"/>
            <a:ext cx="7360693" cy="525908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14579337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3236794" y="133886"/>
            <a:ext cx="8610600" cy="1293028"/>
          </a:xfrm>
        </p:spPr>
        <p:txBody>
          <a:bodyPr>
            <a:normAutofit fontScale="90000"/>
          </a:bodyPr>
          <a:lstStyle/>
          <a:p>
            <a:r>
              <a:rPr lang="uk-UA" dirty="0"/>
              <a:t>Уламкові гірські породи </a:t>
            </a:r>
            <a:r>
              <a:rPr lang="uk-UA" dirty="0" smtClean="0"/>
              <a:t/>
            </a:r>
            <a:br>
              <a:rPr lang="uk-UA" dirty="0" smtClean="0"/>
            </a:br>
            <a:r>
              <a:rPr lang="uk-UA" sz="3100" cap="none" dirty="0" smtClean="0"/>
              <a:t>утворені </a:t>
            </a:r>
            <a:r>
              <a:rPr lang="uk-UA" sz="3100" cap="none" dirty="0"/>
              <a:t>при руйнуванні різних гірських порід</a:t>
            </a:r>
            <a:endParaRPr lang="ru-RU" sz="3100" cap="none" dirty="0"/>
          </a:p>
        </p:txBody>
      </p:sp>
      <p:sp>
        <p:nvSpPr>
          <p:cNvPr id="6" name="Объект 5"/>
          <p:cNvSpPr>
            <a:spLocks noGrp="1"/>
          </p:cNvSpPr>
          <p:nvPr>
            <p:ph sz="half" idx="1"/>
          </p:nvPr>
        </p:nvSpPr>
        <p:spPr>
          <a:xfrm>
            <a:off x="-33836" y="1305014"/>
            <a:ext cx="3718731" cy="5042848"/>
          </a:xfrm>
        </p:spPr>
        <p:txBody>
          <a:bodyPr/>
          <a:lstStyle/>
          <a:p>
            <a:pPr marL="0" indent="0" algn="just">
              <a:buNone/>
            </a:pPr>
            <a:r>
              <a:rPr lang="uk-UA" dirty="0" smtClean="0"/>
              <a:t>Складені </a:t>
            </a:r>
            <a:r>
              <a:rPr lang="uk-UA" dirty="0"/>
              <a:t>переважно уламками стійких до вивітрювання мінералів </a:t>
            </a:r>
            <a:r>
              <a:rPr lang="uk-UA" dirty="0" smtClean="0"/>
              <a:t>і порід</a:t>
            </a:r>
            <a:r>
              <a:rPr lang="uk-UA" dirty="0"/>
              <a:t> різного розміру:</a:t>
            </a:r>
            <a:endParaRPr lang="ru-RU" dirty="0"/>
          </a:p>
          <a:p>
            <a:pPr lvl="0"/>
            <a:r>
              <a:rPr lang="uk-UA" dirty="0"/>
              <a:t>великі </a:t>
            </a:r>
            <a:r>
              <a:rPr lang="uk-UA" dirty="0" smtClean="0"/>
              <a:t>метрові уламки утворюють брили і валуни</a:t>
            </a:r>
            <a:r>
              <a:rPr lang="uk-UA" dirty="0"/>
              <a:t>;</a:t>
            </a:r>
            <a:endParaRPr lang="ru-RU" dirty="0"/>
          </a:p>
          <a:p>
            <a:pPr lvl="0"/>
            <a:r>
              <a:rPr lang="uk-UA" dirty="0"/>
              <a:t>сантиметрові </a:t>
            </a:r>
            <a:r>
              <a:rPr lang="uk-UA" dirty="0" smtClean="0">
                <a:sym typeface="Symbol" panose="05050102010706020507" pitchFamily="18" charset="2"/>
              </a:rPr>
              <a:t></a:t>
            </a:r>
            <a:r>
              <a:rPr lang="uk-UA" dirty="0">
                <a:sym typeface="Symbol" panose="05050102010706020507" pitchFamily="18" charset="2"/>
              </a:rPr>
              <a:t> </a:t>
            </a:r>
            <a:r>
              <a:rPr lang="uk-UA" dirty="0" smtClean="0"/>
              <a:t>щебінь, гальку</a:t>
            </a:r>
            <a:r>
              <a:rPr lang="uk-UA" dirty="0"/>
              <a:t>, гравій;</a:t>
            </a:r>
            <a:endParaRPr lang="ru-RU" dirty="0"/>
          </a:p>
          <a:p>
            <a:pPr lvl="0"/>
            <a:r>
              <a:rPr lang="uk-UA" dirty="0" smtClean="0"/>
              <a:t>міліметрові частинки</a:t>
            </a:r>
            <a:r>
              <a:rPr lang="uk-UA" dirty="0"/>
              <a:t> </a:t>
            </a:r>
            <a:r>
              <a:rPr lang="uk-UA" dirty="0" smtClean="0">
                <a:sym typeface="Symbol" panose="05050102010706020507" pitchFamily="18" charset="2"/>
              </a:rPr>
              <a:t></a:t>
            </a:r>
            <a:r>
              <a:rPr lang="uk-UA" dirty="0"/>
              <a:t> пісок.</a:t>
            </a:r>
            <a:endParaRPr lang="ru-RU" dirty="0"/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7" name="Рисунок 6" descr="глыбы 1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45089" y="1273160"/>
            <a:ext cx="2857500" cy="2371725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Рисунок 7" descr="Валуны 2.jpg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84895" y="3673460"/>
            <a:ext cx="2857500" cy="2362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Рисунок 8" descr="Щебень 2.jpg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22492" y="1301735"/>
            <a:ext cx="2857500" cy="24003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Рисунок 9" descr="Галька 2.jpg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24767" y="3673460"/>
            <a:ext cx="2857500" cy="23907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Рисунок 11" descr="Гравий 2.jpg"/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60089" y="1301601"/>
            <a:ext cx="2857500" cy="24098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5" name="Объект 14" descr="Песок 2.jpg"/>
          <p:cNvPicPr>
            <a:picLocks noGrp="1"/>
          </p:cNvPicPr>
          <p:nvPr>
            <p:ph sz="half" idx="2"/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57814" y="3654276"/>
            <a:ext cx="2857500" cy="244792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19390160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41510" y="477770"/>
            <a:ext cx="8610600" cy="723233"/>
          </a:xfrm>
        </p:spPr>
        <p:txBody>
          <a:bodyPr>
            <a:normAutofit/>
          </a:bodyPr>
          <a:lstStyle/>
          <a:p>
            <a:r>
              <a:rPr lang="uk-UA" sz="3600" dirty="0"/>
              <a:t>Уламкові </a:t>
            </a:r>
            <a:r>
              <a:rPr lang="uk-UA" sz="3600" dirty="0" smtClean="0"/>
              <a:t>породи</a:t>
            </a:r>
            <a:endParaRPr lang="ru-RU" sz="36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-2" y="1528549"/>
            <a:ext cx="6619165" cy="5329451"/>
          </a:xfrm>
        </p:spPr>
        <p:txBody>
          <a:bodyPr/>
          <a:lstStyle/>
          <a:p>
            <a:pPr marL="0" indent="0">
              <a:buNone/>
            </a:pPr>
            <a:r>
              <a:rPr lang="uk-UA" dirty="0"/>
              <a:t>Уламки різного розміру можуть з'єднуватися, «склеюватися» між собою. Породи у цьому випадку стають монолітними і твердими. </a:t>
            </a:r>
            <a:endParaRPr lang="uk-UA" dirty="0" smtClean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619163" y="1528549"/>
            <a:ext cx="5572836" cy="5329451"/>
          </a:xfrm>
        </p:spPr>
        <p:txBody>
          <a:bodyPr/>
          <a:lstStyle/>
          <a:p>
            <a:pPr marL="0" indent="0">
              <a:buNone/>
            </a:pPr>
            <a:r>
              <a:rPr lang="uk-UA" dirty="0"/>
              <a:t>Так із піску утворюється </a:t>
            </a:r>
            <a:r>
              <a:rPr lang="uk-UA" dirty="0" smtClean="0"/>
              <a:t>пісковик, з </a:t>
            </a:r>
            <a:r>
              <a:rPr lang="uk-UA" dirty="0" smtClean="0"/>
              <a:t>грубоуламкових порід утворюються конгломерат, брекчія.</a:t>
            </a:r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5" name="Рисунок 4" descr="песчаник 2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8565" y="3047539"/>
            <a:ext cx="3452884" cy="3025108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17775" y="3047539"/>
            <a:ext cx="4314764" cy="3165210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44204" y="3047539"/>
            <a:ext cx="3814110" cy="27664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984740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59373" y="150224"/>
            <a:ext cx="8610600" cy="1293028"/>
          </a:xfrm>
        </p:spPr>
        <p:txBody>
          <a:bodyPr>
            <a:normAutofit/>
          </a:bodyPr>
          <a:lstStyle/>
          <a:p>
            <a:r>
              <a:rPr lang="uk-UA" sz="3600" b="1" dirty="0"/>
              <a:t>Глинисті породи</a:t>
            </a:r>
            <a:endParaRPr lang="ru-RU" sz="3600" dirty="0"/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0" y="1443252"/>
            <a:ext cx="12191999" cy="5414748"/>
          </a:xfrm>
        </p:spPr>
        <p:txBody>
          <a:bodyPr/>
          <a:lstStyle/>
          <a:p>
            <a:pPr marL="0" indent="0">
              <a:buNone/>
            </a:pPr>
            <a:r>
              <a:rPr lang="uk-UA" dirty="0" smtClean="0"/>
              <a:t>містять </a:t>
            </a:r>
            <a:r>
              <a:rPr lang="uk-UA" dirty="0"/>
              <a:t>дуже дрібні частинки, які у сухому стані утворюють пил. Однак якщо глинисті породи намочити водою, частки міцно зчіплюються одна з одною та перетворюються на вологу пластичну масу.</a:t>
            </a:r>
            <a:endParaRPr lang="ru-RU" dirty="0"/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6" name="Рисунок 5" descr="глина 1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514271"/>
            <a:ext cx="4517409" cy="2982132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06130" y="2054521"/>
            <a:ext cx="3565236" cy="2893326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68635" y="4862781"/>
            <a:ext cx="5042534" cy="1736282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67505" y="2443909"/>
            <a:ext cx="4238625" cy="2114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585180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182203" y="286602"/>
            <a:ext cx="8610600" cy="1008797"/>
          </a:xfrm>
        </p:spPr>
        <p:txBody>
          <a:bodyPr>
            <a:normAutofit/>
          </a:bodyPr>
          <a:lstStyle/>
          <a:p>
            <a:r>
              <a:rPr lang="uk-UA" sz="3600" b="1" dirty="0" smtClean="0"/>
              <a:t>Хемогенні породи</a:t>
            </a:r>
            <a:endParaRPr lang="ru-RU" sz="3600" dirty="0"/>
          </a:p>
        </p:txBody>
      </p:sp>
      <p:sp>
        <p:nvSpPr>
          <p:cNvPr id="5" name="Текст 4"/>
          <p:cNvSpPr>
            <a:spLocks noGrp="1"/>
          </p:cNvSpPr>
          <p:nvPr>
            <p:ph type="body" idx="1"/>
          </p:nvPr>
        </p:nvSpPr>
        <p:spPr>
          <a:xfrm>
            <a:off x="1" y="1414641"/>
            <a:ext cx="5997572" cy="823912"/>
          </a:xfrm>
        </p:spPr>
        <p:txBody>
          <a:bodyPr>
            <a:normAutofit fontScale="92500"/>
          </a:bodyPr>
          <a:lstStyle/>
          <a:p>
            <a:r>
              <a:rPr lang="uk-UA" dirty="0" smtClean="0"/>
              <a:t>Утворюються з хімічних речовин, що випали з води на дно водойм.</a:t>
            </a:r>
            <a:endParaRPr lang="ru-RU" dirty="0"/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3"/>
          </p:nvPr>
        </p:nvSpPr>
        <p:spPr>
          <a:xfrm>
            <a:off x="6172200" y="1414641"/>
            <a:ext cx="6019800" cy="823912"/>
          </a:xfrm>
        </p:spPr>
        <p:txBody>
          <a:bodyPr>
            <a:normAutofit fontScale="92500"/>
          </a:bodyPr>
          <a:lstStyle/>
          <a:p>
            <a:r>
              <a:rPr lang="uk-UA" sz="2600" dirty="0" smtClean="0"/>
              <a:t>Найбільш поширеними породами цієї групи є різноманітні </a:t>
            </a:r>
            <a:r>
              <a:rPr lang="uk-UA" sz="2600" b="1" dirty="0" smtClean="0"/>
              <a:t>солі </a:t>
            </a:r>
            <a:r>
              <a:rPr lang="uk-UA" sz="2600" dirty="0" smtClean="0"/>
              <a:t>та </a:t>
            </a:r>
            <a:r>
              <a:rPr lang="uk-UA" sz="2600" b="1" dirty="0" smtClean="0"/>
              <a:t>гіпс</a:t>
            </a:r>
            <a:r>
              <a:rPr lang="uk-UA" sz="2600" dirty="0" smtClean="0"/>
              <a:t>.</a:t>
            </a:r>
          </a:p>
        </p:txBody>
      </p:sp>
      <p:pic>
        <p:nvPicPr>
          <p:cNvPr id="9" name="Объект 8" descr="Образование соли_1.jpg"/>
          <p:cNvPicPr>
            <a:picLocks noGrp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357793"/>
            <a:ext cx="6172199" cy="304672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Объект 9" descr="Каменная соль 2.jpg"/>
          <p:cNvPicPr>
            <a:picLocks noGrp="1"/>
          </p:cNvPicPr>
          <p:nvPr>
            <p:ph sz="quarter" idx="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72200" y="2357794"/>
            <a:ext cx="2714506" cy="2241501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Рисунок 10" descr="Калийная соль 2.jpg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86706" y="2357793"/>
            <a:ext cx="2659299" cy="2241501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Рисунок 11" descr="гипс 2.jpg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29453" y="4599294"/>
            <a:ext cx="2398595" cy="222255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67989699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141259" y="368588"/>
            <a:ext cx="8610600" cy="859711"/>
          </a:xfrm>
        </p:spPr>
        <p:txBody>
          <a:bodyPr>
            <a:normAutofit/>
          </a:bodyPr>
          <a:lstStyle/>
          <a:p>
            <a:r>
              <a:rPr lang="uk-UA" sz="3600" b="1" dirty="0"/>
              <a:t>Хемогенні породи</a:t>
            </a:r>
            <a:endParaRPr lang="ru-RU" sz="3600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609907" y="2490259"/>
            <a:ext cx="3562034" cy="3296391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39833" y="2490259"/>
            <a:ext cx="4170074" cy="3244317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9759" y="2060811"/>
            <a:ext cx="4170074" cy="37258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620719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07391" y="644100"/>
            <a:ext cx="8610600" cy="1293028"/>
          </a:xfrm>
        </p:spPr>
        <p:txBody>
          <a:bodyPr>
            <a:normAutofit fontScale="90000"/>
          </a:bodyPr>
          <a:lstStyle/>
          <a:p>
            <a:r>
              <a:rPr lang="uk-UA" sz="3600" dirty="0" smtClean="0"/>
              <a:t>Органогенні (Біогенні) породи</a:t>
            </a:r>
            <a:r>
              <a:rPr lang="uk-UA" sz="3600" dirty="0"/>
              <a:t/>
            </a:r>
            <a:br>
              <a:rPr lang="uk-UA" sz="3600" dirty="0"/>
            </a:br>
            <a:r>
              <a:rPr lang="uk-UA" sz="3600" dirty="0" smtClean="0"/>
              <a:t> </a:t>
            </a:r>
            <a:r>
              <a:rPr lang="uk-UA" sz="3600" dirty="0"/>
              <a:t/>
            </a:r>
            <a:br>
              <a:rPr lang="uk-UA" sz="3600" dirty="0"/>
            </a:br>
            <a:endParaRPr lang="uk-UA" sz="36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0" y="1569493"/>
            <a:ext cx="6096000" cy="5288507"/>
          </a:xfrm>
        </p:spPr>
        <p:txBody>
          <a:bodyPr>
            <a:normAutofit/>
          </a:bodyPr>
          <a:lstStyle/>
          <a:p>
            <a:pPr algn="just"/>
            <a:r>
              <a:rPr lang="uk-UA" dirty="0" smtClean="0"/>
              <a:t>утворені із залишків рослин і тварин, що накопичилися на дні морів, озер, боліт</a:t>
            </a:r>
          </a:p>
          <a:p>
            <a:pPr marL="0" indent="0" algn="just">
              <a:buNone/>
            </a:pPr>
            <a:endParaRPr lang="uk-UA" dirty="0"/>
          </a:p>
          <a:p>
            <a:pPr marL="0" indent="0" algn="just">
              <a:buNone/>
            </a:pPr>
            <a:endParaRPr lang="uk-UA" dirty="0" smtClean="0"/>
          </a:p>
          <a:p>
            <a:pPr marL="0" indent="0" algn="just">
              <a:buNone/>
            </a:pPr>
            <a:endParaRPr lang="uk-UA" dirty="0"/>
          </a:p>
          <a:p>
            <a:pPr marL="0" indent="0" algn="just">
              <a:buNone/>
            </a:pPr>
            <a:endParaRPr lang="uk-UA" dirty="0" smtClean="0"/>
          </a:p>
          <a:p>
            <a:pPr marL="0" indent="0" algn="just">
              <a:buNone/>
            </a:pPr>
            <a:endParaRPr lang="uk-UA" dirty="0"/>
          </a:p>
          <a:p>
            <a:pPr marL="0" indent="0" algn="just">
              <a:buNone/>
            </a:pPr>
            <a:endParaRPr lang="uk-UA" dirty="0" smtClean="0"/>
          </a:p>
          <a:p>
            <a:pPr marL="0" indent="0" algn="just">
              <a:buNone/>
            </a:pPr>
            <a:endParaRPr lang="uk-UA" dirty="0"/>
          </a:p>
          <a:p>
            <a:pPr marL="0" indent="0" algn="ctr">
              <a:buNone/>
            </a:pPr>
            <a:r>
              <a:rPr lang="uk-UA" sz="1800" b="1" i="1" dirty="0" smtClean="0"/>
              <a:t>крейда </a:t>
            </a:r>
            <a:r>
              <a:rPr lang="uk-UA" sz="1800" b="1" i="1" dirty="0"/>
              <a:t>під </a:t>
            </a:r>
            <a:r>
              <a:rPr lang="uk-UA" sz="1800" b="1" i="1" dirty="0" smtClean="0"/>
              <a:t>мікроскопом</a:t>
            </a:r>
            <a:endParaRPr lang="ru-RU" sz="1800" b="1" i="1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569493"/>
            <a:ext cx="6019800" cy="5288507"/>
          </a:xfrm>
        </p:spPr>
        <p:txBody>
          <a:bodyPr>
            <a:normAutofit/>
          </a:bodyPr>
          <a:lstStyle/>
          <a:p>
            <a:pPr algn="just"/>
            <a:r>
              <a:rPr lang="uk-UA" dirty="0"/>
              <a:t>зі скелетів і панцирів тварин утворюються </a:t>
            </a:r>
            <a:r>
              <a:rPr lang="uk-UA" dirty="0" smtClean="0"/>
              <a:t>вапняк</a:t>
            </a:r>
            <a:r>
              <a:rPr lang="uk-UA" dirty="0"/>
              <a:t> і крейда</a:t>
            </a:r>
          </a:p>
          <a:p>
            <a:pPr marL="0" indent="0">
              <a:buNone/>
            </a:pPr>
            <a:endParaRPr lang="uk-UA" dirty="0" smtClean="0"/>
          </a:p>
          <a:p>
            <a:pPr marL="0" indent="0">
              <a:buNone/>
            </a:pPr>
            <a:endParaRPr lang="uk-UA" dirty="0"/>
          </a:p>
          <a:p>
            <a:pPr marL="0" indent="0">
              <a:buNone/>
            </a:pPr>
            <a:endParaRPr lang="uk-UA" dirty="0" smtClean="0"/>
          </a:p>
          <a:p>
            <a:pPr marL="0" indent="0">
              <a:buNone/>
            </a:pPr>
            <a:endParaRPr lang="uk-UA" dirty="0"/>
          </a:p>
          <a:p>
            <a:pPr marL="0" indent="0">
              <a:buNone/>
            </a:pPr>
            <a:endParaRPr lang="uk-UA" dirty="0" smtClean="0"/>
          </a:p>
          <a:p>
            <a:pPr marL="0" indent="0">
              <a:buNone/>
            </a:pPr>
            <a:endParaRPr lang="uk-UA" dirty="0"/>
          </a:p>
          <a:p>
            <a:pPr marL="0" indent="0">
              <a:buNone/>
            </a:pPr>
            <a:endParaRPr lang="uk-UA" dirty="0" smtClean="0"/>
          </a:p>
          <a:p>
            <a:pPr marL="0" indent="0" algn="ctr">
              <a:buNone/>
            </a:pPr>
            <a:r>
              <a:rPr lang="uk-UA" sz="1800" b="1" i="1" dirty="0" smtClean="0"/>
              <a:t>вапняк-черепашник </a:t>
            </a:r>
            <a:r>
              <a:rPr lang="uk-UA" sz="1800" b="1" i="1" dirty="0" smtClean="0"/>
              <a:t>під мікроскопом</a:t>
            </a:r>
            <a:endParaRPr lang="ru-RU" sz="1800" b="1" i="1" dirty="0"/>
          </a:p>
        </p:txBody>
      </p:sp>
      <p:pic>
        <p:nvPicPr>
          <p:cNvPr id="5" name="Рисунок 4" descr="мел под микроскопом 2.pn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3191" y="2745261"/>
            <a:ext cx="5715000" cy="2600325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Рисунок 5" descr="известня под микроскопом 2.png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2991" y="2440461"/>
            <a:ext cx="5715000" cy="290512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48418157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352800" y="395884"/>
            <a:ext cx="8610600" cy="914301"/>
          </a:xfrm>
        </p:spPr>
        <p:txBody>
          <a:bodyPr>
            <a:normAutofit fontScale="90000"/>
          </a:bodyPr>
          <a:lstStyle/>
          <a:p>
            <a:r>
              <a:rPr lang="uk-UA" dirty="0"/>
              <a:t>Каустобіоліти</a:t>
            </a:r>
            <a:r>
              <a:rPr lang="uk-UA" sz="8800" dirty="0"/>
              <a:t/>
            </a:r>
            <a:br>
              <a:rPr lang="uk-UA" sz="8800" dirty="0"/>
            </a:br>
            <a:r>
              <a:rPr lang="uk-UA" sz="2700" cap="none" dirty="0"/>
              <a:t>(горючі корисні копалини органічного походження)</a:t>
            </a:r>
            <a:endParaRPr lang="ru-RU" sz="27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0" y="1705971"/>
            <a:ext cx="5535304" cy="5152030"/>
          </a:xfrm>
        </p:spPr>
        <p:txBody>
          <a:bodyPr/>
          <a:lstStyle/>
          <a:p>
            <a:pPr marL="0" indent="0" algn="just">
              <a:buNone/>
            </a:pPr>
            <a:r>
              <a:rPr lang="uk-UA" sz="2400" b="1" dirty="0" smtClean="0"/>
              <a:t>Утворення торфу</a:t>
            </a:r>
            <a:r>
              <a:rPr lang="uk-UA" sz="2400" dirty="0" smtClean="0"/>
              <a:t> з відмирання болотної рослинності відбувається досить повільно. </a:t>
            </a:r>
          </a:p>
          <a:p>
            <a:pPr marL="0" indent="0" algn="just">
              <a:buNone/>
            </a:pPr>
            <a:endParaRPr lang="uk-UA" sz="2400" dirty="0" smtClean="0"/>
          </a:p>
          <a:p>
            <a:pPr marL="0" indent="0" algn="just">
              <a:buNone/>
            </a:pPr>
            <a:r>
              <a:rPr lang="uk-UA" sz="2400" dirty="0" smtClean="0"/>
              <a:t>Шар торфу в один метр утворюється приблизно протягом 30</a:t>
            </a:r>
            <a:r>
              <a:rPr lang="uk-UA" sz="2400" dirty="0"/>
              <a:t>-</a:t>
            </a:r>
            <a:r>
              <a:rPr lang="uk-UA" sz="2400" dirty="0" smtClean="0"/>
              <a:t>50 років.</a:t>
            </a:r>
            <a:endParaRPr lang="uk-UA" dirty="0"/>
          </a:p>
        </p:txBody>
      </p:sp>
      <p:pic>
        <p:nvPicPr>
          <p:cNvPr id="5" name="Объект 4" descr="Образование торфа 2.png"/>
          <p:cNvPicPr>
            <a:picLocks noGrp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35304" y="1310185"/>
            <a:ext cx="6428096" cy="554781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701610440"/>
      </p:ext>
    </p:extLst>
  </p:cSld>
  <p:clrMapOvr>
    <a:masterClrMapping/>
  </p:clrMapOvr>
</p:sld>
</file>

<file path=ppt/theme/theme1.xml><?xml version="1.0" encoding="utf-8"?>
<a:theme xmlns:a="http://schemas.openxmlformats.org/drawingml/2006/main" name="След самолета">
  <a:themeElements>
    <a:clrScheme name="След самолета">
      <a:dk1>
        <a:sysClr val="windowText" lastClr="000000"/>
      </a:dk1>
      <a:lt1>
        <a:sysClr val="window" lastClr="FFFFFF"/>
      </a:lt1>
      <a:dk2>
        <a:srgbClr val="454545"/>
      </a:dk2>
      <a:lt2>
        <a:srgbClr val="DADADA"/>
      </a:lt2>
      <a:accent1>
        <a:srgbClr val="C4220D"/>
      </a:accent1>
      <a:accent2>
        <a:srgbClr val="EB7712"/>
      </a:accent2>
      <a:accent3>
        <a:srgbClr val="ECBD31"/>
      </a:accent3>
      <a:accent4>
        <a:srgbClr val="92CE4A"/>
      </a:accent4>
      <a:accent5>
        <a:srgbClr val="50CFB4"/>
      </a:accent5>
      <a:accent6>
        <a:srgbClr val="0D8EC5"/>
      </a:accent6>
      <a:hlink>
        <a:srgbClr val="EA5A0C"/>
      </a:hlink>
      <a:folHlink>
        <a:srgbClr val="F09D3A"/>
      </a:folHlink>
    </a:clrScheme>
    <a:fontScheme name="След самолета">
      <a:majorFont>
        <a:latin typeface="Century Gothic" panose="020B0502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лед самолета">
      <a:fillStyleLst>
        <a:solidFill>
          <a:schemeClr val="phClr"/>
        </a:solidFill>
        <a:gradFill rotWithShape="1">
          <a:gsLst>
            <a:gs pos="0">
              <a:schemeClr val="phClr">
                <a:tint val="69000"/>
                <a:alpha val="100000"/>
                <a:satMod val="109000"/>
                <a:lumMod val="110000"/>
              </a:schemeClr>
            </a:gs>
            <a:gs pos="52000">
              <a:schemeClr val="phClr">
                <a:tint val="74000"/>
                <a:satMod val="100000"/>
                <a:lumMod val="104000"/>
              </a:schemeClr>
            </a:gs>
            <a:gs pos="100000">
              <a:schemeClr val="phClr">
                <a:tint val="78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00000"/>
                <a:lumMod val="104000"/>
              </a:schemeClr>
            </a:gs>
            <a:gs pos="78000">
              <a:schemeClr val="phClr">
                <a:shade val="100000"/>
                <a:satMod val="11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  <a:scene3d>
            <a:camera prst="orthographicFront">
              <a:rot lat="0" lon="0" rev="0"/>
            </a:camera>
            <a:lightRig rig="threePt" dir="t"/>
          </a:scene3d>
          <a:sp3d>
            <a:bevelT w="25400" h="12700"/>
          </a:sp3d>
        </a:effectStyle>
        <a:effectStyle>
          <a:effectLst>
            <a:outerShdw blurRad="57150" dist="19050" dir="5400000" algn="ctr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>
            <a:bevelT w="50800" h="2540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Vapor Trail" id="{4FDF2955-7D9C-493C-B9F9-C205151B46CD}" vid="{FE1EB5C7-81A8-4CBA-AE6E-B3BF73DC3895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TM04033937[[fn=След самолета]]</Template>
  <TotalTime>310</TotalTime>
  <Words>138</Words>
  <Application>Microsoft Office PowerPoint</Application>
  <PresentationFormat>Широкоэкранный</PresentationFormat>
  <Paragraphs>52</Paragraphs>
  <Slides>11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6" baseType="lpstr">
      <vt:lpstr>Arial</vt:lpstr>
      <vt:lpstr>Calibri</vt:lpstr>
      <vt:lpstr>Century Gothic</vt:lpstr>
      <vt:lpstr>Symbol</vt:lpstr>
      <vt:lpstr>След самолета</vt:lpstr>
      <vt:lpstr>осадові</vt:lpstr>
      <vt:lpstr>Осадові гірські породи утворюються шляхом осадження і накопичення мінералів на поверхні земної кори</vt:lpstr>
      <vt:lpstr>Уламкові гірські породи  утворені при руйнуванні різних гірських порід</vt:lpstr>
      <vt:lpstr>Уламкові породи</vt:lpstr>
      <vt:lpstr>Глинисті породи</vt:lpstr>
      <vt:lpstr>Хемогенні породи</vt:lpstr>
      <vt:lpstr>Хемогенні породи</vt:lpstr>
      <vt:lpstr>Органогенні (Біогенні) породи   </vt:lpstr>
      <vt:lpstr>Каустобіоліти (горючі корисні копалини органічного походження)</vt:lpstr>
      <vt:lpstr>Каустобіоліти (горючі корисні копалини органічного походження)</vt:lpstr>
      <vt:lpstr>Каустобіоліти (горючі корисні копалини органічного походження)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осадові</dc:title>
  <dc:creator>Пользователь Windows</dc:creator>
  <cp:lastModifiedBy>Пользователь Windows</cp:lastModifiedBy>
  <cp:revision>24</cp:revision>
  <dcterms:created xsi:type="dcterms:W3CDTF">2020-04-26T04:53:47Z</dcterms:created>
  <dcterms:modified xsi:type="dcterms:W3CDTF">2020-04-26T10:21:24Z</dcterms:modified>
</cp:coreProperties>
</file>