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etrona"/>
      <p:regular r:id="rId15"/>
    </p:embeddedFon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2975610"/>
            <a:ext cx="9717048" cy="111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8800"/>
              </a:lnSpc>
              <a:buNone/>
            </a:pPr>
            <a:r>
              <a:rPr lang="en-US" sz="7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Класичні моделі КСВ</a:t>
            </a:r>
            <a:endParaRPr lang="en-US" sz="7000" dirty="0"/>
          </a:p>
        </p:txBody>
      </p:sp>
      <p:sp>
        <p:nvSpPr>
          <p:cNvPr id="5" name="Text 2"/>
          <p:cNvSpPr/>
          <p:nvPr/>
        </p:nvSpPr>
        <p:spPr>
          <a:xfrm>
            <a:off x="864037" y="4463891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Класичні моделі КСВ включають японську, європейську, британську, американську та канадську. Вони відрізняються підходами до соціальної відповідальності.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203" y="678299"/>
            <a:ext cx="7345680" cy="809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Японська модель КСВ</a:t>
            </a:r>
            <a:endParaRPr lang="en-US" sz="5050" dirty="0"/>
          </a:p>
        </p:txBody>
      </p:sp>
      <p:sp>
        <p:nvSpPr>
          <p:cNvPr id="4" name="Shape 1"/>
          <p:cNvSpPr/>
          <p:nvPr/>
        </p:nvSpPr>
        <p:spPr>
          <a:xfrm>
            <a:off x="863203" y="1857494"/>
            <a:ext cx="7417594" cy="1865590"/>
          </a:xfrm>
          <a:prstGeom prst="roundRect">
            <a:avLst>
              <a:gd name="adj" fmla="val 5553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5022" y="2119313"/>
            <a:ext cx="3517940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Екологічні програми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125022" y="2671882"/>
            <a:ext cx="6893957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Японія підтримує екологічні ініціативи та гендерну рівність.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863203" y="3969663"/>
            <a:ext cx="7417594" cy="1865590"/>
          </a:xfrm>
          <a:prstGeom prst="roundRect">
            <a:avLst>
              <a:gd name="adj" fmla="val 5553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25022" y="4231481"/>
            <a:ext cx="4717018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Соціальна відповідальність</a:t>
            </a:r>
            <a:endParaRPr lang="en-US" sz="2500" dirty="0"/>
          </a:p>
        </p:txBody>
      </p:sp>
      <p:sp>
        <p:nvSpPr>
          <p:cNvPr id="9" name="Text 6"/>
          <p:cNvSpPr/>
          <p:nvPr/>
        </p:nvSpPr>
        <p:spPr>
          <a:xfrm>
            <a:off x="1125022" y="4784050"/>
            <a:ext cx="6893957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Стимулює волонтерство та соціально відповідальну поведінку.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3203" y="6081832"/>
            <a:ext cx="7417594" cy="1470898"/>
          </a:xfrm>
          <a:prstGeom prst="roundRect">
            <a:avLst>
              <a:gd name="adj" fmla="val 7043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25022" y="6343650"/>
            <a:ext cx="3237309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Партнерство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125022" y="6896219"/>
            <a:ext cx="6893957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Сумлінне партнерство є ключовим аспектом.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572816"/>
            <a:ext cx="7415927" cy="1619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Європейська модель КСВ</a:t>
            </a:r>
            <a:endParaRPr lang="en-US" sz="5100" dirty="0"/>
          </a:p>
        </p:txBody>
      </p:sp>
      <p:sp>
        <p:nvSpPr>
          <p:cNvPr id="4" name="Shape 1"/>
          <p:cNvSpPr/>
          <p:nvPr/>
        </p:nvSpPr>
        <p:spPr>
          <a:xfrm>
            <a:off x="6350437" y="384071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4866" y="3923943"/>
            <a:ext cx="166449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3050" dirty="0"/>
          </a:p>
        </p:txBody>
      </p:sp>
      <p:sp>
        <p:nvSpPr>
          <p:cNvPr id="6" name="Text 3"/>
          <p:cNvSpPr/>
          <p:nvPr/>
        </p:nvSpPr>
        <p:spPr>
          <a:xfrm>
            <a:off x="7152680" y="3840718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Прихована форма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7152680" y="439388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Держава визначає вимоги через закони та стандарти.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570845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17838" y="5791676"/>
            <a:ext cx="220504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3050" dirty="0"/>
          </a:p>
        </p:txBody>
      </p:sp>
      <p:sp>
        <p:nvSpPr>
          <p:cNvPr id="10" name="Text 7"/>
          <p:cNvSpPr/>
          <p:nvPr/>
        </p:nvSpPr>
        <p:spPr>
          <a:xfrm>
            <a:off x="7152680" y="5708452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Північна Європа</a:t>
            </a:r>
            <a:endParaRPr lang="en-US" sz="2550" dirty="0"/>
          </a:p>
        </p:txBody>
      </p:sp>
      <p:sp>
        <p:nvSpPr>
          <p:cNvPr id="11" name="Text 8"/>
          <p:cNvSpPr/>
          <p:nvPr/>
        </p:nvSpPr>
        <p:spPr>
          <a:xfrm>
            <a:off x="7152680" y="6261616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Бізнес дотримується чітких нормативів.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561624"/>
            <a:ext cx="7415927" cy="1619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Британська модель КСВ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864037" y="3798689"/>
            <a:ext cx="2070140" cy="810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Добровільність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864037" y="4855607"/>
            <a:ext cx="20701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Бізнес проявляє ініціативність у сфері КСВ.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3544014" y="3798689"/>
            <a:ext cx="2070140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Консалтинг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3544014" y="4450556"/>
            <a:ext cx="20701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Незалежний консалтинг щодо КСВ.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223992" y="3798689"/>
            <a:ext cx="2070140" cy="1215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Пільгове оподаткування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6223992" y="5260658"/>
            <a:ext cx="20701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Активна участь влади у стимулюванні.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710089"/>
            <a:ext cx="7415927" cy="1619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Американська модель КСВ</a:t>
            </a:r>
            <a:endParaRPr lang="en-US" sz="5100" dirty="0"/>
          </a:p>
        </p:txBody>
      </p:sp>
      <p:sp>
        <p:nvSpPr>
          <p:cNvPr id="4" name="Shape 1"/>
          <p:cNvSpPr/>
          <p:nvPr/>
        </p:nvSpPr>
        <p:spPr>
          <a:xfrm>
            <a:off x="1219081" y="2700338"/>
            <a:ext cx="30480" cy="4819174"/>
          </a:xfrm>
          <a:prstGeom prst="roundRect">
            <a:avLst>
              <a:gd name="adj" fmla="val 340200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3240405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97799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51037" y="3061216"/>
            <a:ext cx="166449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3050" dirty="0"/>
          </a:p>
        </p:txBody>
      </p:sp>
      <p:sp>
        <p:nvSpPr>
          <p:cNvPr id="8" name="Text 5"/>
          <p:cNvSpPr/>
          <p:nvPr/>
        </p:nvSpPr>
        <p:spPr>
          <a:xfrm>
            <a:off x="2592110" y="2947154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Соціальні фонди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2592110" y="350031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Забезпечення майбутнього співробітників.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92906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B2D4E5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466665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24010" y="4749879"/>
            <a:ext cx="220504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3050" dirty="0"/>
          </a:p>
        </p:txBody>
      </p:sp>
      <p:sp>
        <p:nvSpPr>
          <p:cNvPr id="13" name="Text 10"/>
          <p:cNvSpPr/>
          <p:nvPr/>
        </p:nvSpPr>
        <p:spPr>
          <a:xfrm>
            <a:off x="2592110" y="4635818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Дисципліна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2592110" y="5188982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Висока дисципліна та залучення персоналу.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617732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B2D4E5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635531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24248" y="6438543"/>
            <a:ext cx="220028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3050" dirty="0"/>
          </a:p>
        </p:txBody>
      </p:sp>
      <p:sp>
        <p:nvSpPr>
          <p:cNvPr id="18" name="Text 15"/>
          <p:cNvSpPr/>
          <p:nvPr/>
        </p:nvSpPr>
        <p:spPr>
          <a:xfrm>
            <a:off x="2592110" y="6324481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Податкові пільги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2592110" y="6877645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Стимулювання через податкові пільги.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990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672" y="2682835"/>
            <a:ext cx="5519142" cy="577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Канадська модель КСВ</a:t>
            </a:r>
            <a:endParaRPr lang="en-US" sz="36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2" y="3523893"/>
            <a:ext cx="879634" cy="14074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9148" y="3699748"/>
            <a:ext cx="2308979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Якість життя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759148" y="4093726"/>
            <a:ext cx="12255579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Підвищення якості життя співробітників.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2" y="4931331"/>
            <a:ext cx="879634" cy="14074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9148" y="5107186"/>
            <a:ext cx="2421969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Робоче середовище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759148" y="5501164"/>
            <a:ext cx="12255579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Забезпечення здорового робочого середовища.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72" y="6338768"/>
            <a:ext cx="879634" cy="14074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59148" y="6514624"/>
            <a:ext cx="3620095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Національний інститут якості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759148" y="6908602"/>
            <a:ext cx="12255579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Співпраця з інститутом для розробки вимог.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342073"/>
            <a:ext cx="6480810" cy="809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350"/>
              </a:lnSpc>
              <a:buNone/>
            </a:pPr>
            <a:r>
              <a:rPr lang="en-US" sz="5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Форми КСВ</a:t>
            </a:r>
            <a:endParaRPr lang="en-US" sz="5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7" y="2522339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3386376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Прихована форма</a:t>
            </a:r>
            <a:endParaRPr lang="en-US" sz="2550" dirty="0"/>
          </a:p>
        </p:txBody>
      </p:sp>
      <p:sp>
        <p:nvSpPr>
          <p:cNvPr id="6" name="Text 2"/>
          <p:cNvSpPr/>
          <p:nvPr/>
        </p:nvSpPr>
        <p:spPr>
          <a:xfrm>
            <a:off x="864037" y="3939540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Обов'язкові вимоги формуються державою.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5075158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64037" y="5939195"/>
            <a:ext cx="3240405" cy="405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Відкрита форма</a:t>
            </a:r>
            <a:endParaRPr lang="en-US" sz="2550" dirty="0"/>
          </a:p>
        </p:txBody>
      </p:sp>
      <p:sp>
        <p:nvSpPr>
          <p:cNvPr id="9" name="Text 4"/>
          <p:cNvSpPr/>
          <p:nvPr/>
        </p:nvSpPr>
        <p:spPr>
          <a:xfrm>
            <a:off x="864037" y="6492359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Бізнес самостійно визначає ступінь участі.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738" y="997982"/>
            <a:ext cx="7543324" cy="1500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Порівняння моделей КСВ</a:t>
            </a:r>
            <a:endParaRPr lang="en-US" sz="4700" dirty="0"/>
          </a:p>
        </p:txBody>
      </p:sp>
      <p:sp>
        <p:nvSpPr>
          <p:cNvPr id="4" name="Shape 1"/>
          <p:cNvSpPr/>
          <p:nvPr/>
        </p:nvSpPr>
        <p:spPr>
          <a:xfrm>
            <a:off x="6286738" y="2841546"/>
            <a:ext cx="7543324" cy="4390073"/>
          </a:xfrm>
          <a:prstGeom prst="roundRect">
            <a:avLst>
              <a:gd name="adj" fmla="val 218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4358" y="2849166"/>
            <a:ext cx="7528084" cy="10213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22958" y="2993946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Японська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290810" y="2993946"/>
            <a:ext cx="3303032" cy="73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Екологічні програми, гендерна рівність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6294358" y="3870484"/>
            <a:ext cx="7528084" cy="10213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22958" y="4015264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Європейська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0290810" y="4015264"/>
            <a:ext cx="3303032" cy="73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Прихована форма, державні вимоги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6294358" y="4891802"/>
            <a:ext cx="7528084" cy="65543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22958" y="5036582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Британська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10290810" y="5036582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Добровільність, консалтинг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6294358" y="5547241"/>
            <a:ext cx="7528084" cy="65543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22958" y="5692021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Американська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10290810" y="5692021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Соціальні фонди, дисципліна</a:t>
            </a:r>
            <a:endParaRPr lang="en-US" sz="1800" dirty="0"/>
          </a:p>
        </p:txBody>
      </p:sp>
      <p:sp>
        <p:nvSpPr>
          <p:cNvPr id="17" name="Shape 14"/>
          <p:cNvSpPr/>
          <p:nvPr/>
        </p:nvSpPr>
        <p:spPr>
          <a:xfrm>
            <a:off x="6294358" y="6202680"/>
            <a:ext cx="7528084" cy="10213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22958" y="6347460"/>
            <a:ext cx="330303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Канадська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0290810" y="6347460"/>
            <a:ext cx="3303032" cy="73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Якість життя, робоче середовище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2024-11-14T14:27:21Z</dcterms:created>
  <dcterms:modified xsi:type="dcterms:W3CDTF">2024-11-14T14:27:21Z</dcterms:modified>
</cp:coreProperties>
</file>