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63" r:id="rId7"/>
    <p:sldId id="264" r:id="rId8"/>
    <p:sldId id="259" r:id="rId9"/>
    <p:sldId id="265" r:id="rId10"/>
    <p:sldId id="266" r:id="rId11"/>
    <p:sldId id="276" r:id="rId12"/>
    <p:sldId id="267" r:id="rId13"/>
    <p:sldId id="268" r:id="rId14"/>
    <p:sldId id="269" r:id="rId15"/>
    <p:sldId id="270" r:id="rId16"/>
    <p:sldId id="273" r:id="rId17"/>
    <p:sldId id="274" r:id="rId18"/>
    <p:sldId id="275" r:id="rId19"/>
    <p:sldId id="277" r:id="rId20"/>
    <p:sldId id="271" r:id="rId21"/>
    <p:sldId id="272"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10/18/2022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10/18/2022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10/18/2022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10/18/2022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F6ED52-4770-4C97-8BD8-8DA4DC4E4261}"/>
              </a:ext>
            </a:extLst>
          </p:cNvPr>
          <p:cNvSpPr>
            <a:spLocks noGrp="1"/>
          </p:cNvSpPr>
          <p:nvPr>
            <p:ph type="ctrTitle"/>
          </p:nvPr>
        </p:nvSpPr>
        <p:spPr/>
        <p:txBody>
          <a:bodyPr/>
          <a:lstStyle/>
          <a:p>
            <a:r>
              <a:rPr lang="uk-UA" dirty="0"/>
              <a:t>Структура наукового знання</a:t>
            </a:r>
          </a:p>
        </p:txBody>
      </p:sp>
      <p:sp>
        <p:nvSpPr>
          <p:cNvPr id="3" name="Підзаголовок 2">
            <a:extLst>
              <a:ext uri="{FF2B5EF4-FFF2-40B4-BE49-F238E27FC236}">
                <a16:creationId xmlns:a16="http://schemas.microsoft.com/office/drawing/2014/main" id="{26437E12-BCEE-4837-881D-28BEA1163D14}"/>
              </a:ext>
            </a:extLst>
          </p:cNvPr>
          <p:cNvSpPr>
            <a:spLocks noGrp="1"/>
          </p:cNvSpPr>
          <p:nvPr>
            <p:ph type="subTitle" idx="1"/>
          </p:nvPr>
        </p:nvSpPr>
        <p:spPr/>
        <p:txBody>
          <a:bodyPr>
            <a:normAutofit fontScale="92500" lnSpcReduction="20000"/>
          </a:bodyPr>
          <a:lstStyle/>
          <a:p>
            <a:pPr marL="457200" indent="-457200">
              <a:buAutoNum type="arabicPeriod"/>
            </a:pPr>
            <a:r>
              <a:rPr lang="uk-UA" dirty="0"/>
              <a:t>Емпіричний і теоретичний рівні наукового знання.</a:t>
            </a:r>
          </a:p>
          <a:p>
            <a:pPr marL="457200" indent="-457200">
              <a:buAutoNum type="arabicPeriod"/>
            </a:pPr>
            <a:r>
              <a:rPr lang="uk-UA" dirty="0"/>
              <a:t>Загальнонаукові та </a:t>
            </a:r>
            <a:r>
              <a:rPr lang="uk-UA" dirty="0" err="1"/>
              <a:t>загальнологічні</a:t>
            </a:r>
            <a:r>
              <a:rPr lang="uk-UA" dirty="0"/>
              <a:t> форми наукового знання.</a:t>
            </a:r>
          </a:p>
          <a:p>
            <a:pPr marL="457200" indent="-457200">
              <a:buAutoNum type="arabicPeriod"/>
            </a:pPr>
            <a:r>
              <a:rPr lang="uk-UA" dirty="0"/>
              <a:t>Емпіричні форми наукового знання. </a:t>
            </a:r>
          </a:p>
          <a:p>
            <a:pPr marL="457200" indent="-457200">
              <a:buAutoNum type="arabicPeriod"/>
            </a:pPr>
            <a:r>
              <a:rPr lang="uk-UA" dirty="0"/>
              <a:t>Теоретичні форми наукового пізнання. </a:t>
            </a:r>
          </a:p>
        </p:txBody>
      </p:sp>
    </p:spTree>
    <p:extLst>
      <p:ext uri="{BB962C8B-B14F-4D97-AF65-F5344CB8AC3E}">
        <p14:creationId xmlns:p14="http://schemas.microsoft.com/office/powerpoint/2010/main" val="84761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05D7E7-A7D5-4078-81BC-23EE8AF251B3}"/>
              </a:ext>
            </a:extLst>
          </p:cNvPr>
          <p:cNvSpPr>
            <a:spLocks noGrp="1"/>
          </p:cNvSpPr>
          <p:nvPr>
            <p:ph type="title"/>
          </p:nvPr>
        </p:nvSpPr>
        <p:spPr/>
        <p:txBody>
          <a:bodyPr/>
          <a:lstStyle/>
          <a:p>
            <a:r>
              <a:rPr lang="uk-UA" dirty="0"/>
              <a:t>Мета емпіричного рівня досліджень:</a:t>
            </a:r>
            <a:br>
              <a:rPr lang="uk-UA" dirty="0"/>
            </a:br>
            <a:endParaRPr lang="uk-UA" dirty="0"/>
          </a:p>
        </p:txBody>
      </p:sp>
      <p:sp>
        <p:nvSpPr>
          <p:cNvPr id="3" name="Місце для вмісту 2">
            <a:extLst>
              <a:ext uri="{FF2B5EF4-FFF2-40B4-BE49-F238E27FC236}">
                <a16:creationId xmlns:a16="http://schemas.microsoft.com/office/drawing/2014/main" id="{155587AF-EC0D-4DA0-A019-7B720001BB17}"/>
              </a:ext>
            </a:extLst>
          </p:cNvPr>
          <p:cNvSpPr>
            <a:spLocks noGrp="1"/>
          </p:cNvSpPr>
          <p:nvPr>
            <p:ph idx="1"/>
          </p:nvPr>
        </p:nvSpPr>
        <p:spPr/>
        <p:txBody>
          <a:bodyPr/>
          <a:lstStyle/>
          <a:p>
            <a:r>
              <a:rPr lang="uk-UA" dirty="0"/>
              <a:t>описати кожний факт терміном науки, у межах якої ведеться дослідження,</a:t>
            </a:r>
          </a:p>
          <a:p>
            <a:r>
              <a:rPr lang="uk-UA" dirty="0"/>
              <a:t>відібрати з усіх фактів типові;</a:t>
            </a:r>
          </a:p>
          <a:p>
            <a:r>
              <a:rPr lang="uk-UA" dirty="0"/>
              <a:t>класифікувати факти за їх сутністю, з'ясувати наявні зв'язки  між відібраними фактами.</a:t>
            </a:r>
          </a:p>
          <a:p>
            <a:endParaRPr lang="uk-UA" dirty="0"/>
          </a:p>
        </p:txBody>
      </p:sp>
    </p:spTree>
    <p:extLst>
      <p:ext uri="{BB962C8B-B14F-4D97-AF65-F5344CB8AC3E}">
        <p14:creationId xmlns:p14="http://schemas.microsoft.com/office/powerpoint/2010/main" val="3644098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BC531C-CBEF-4646-8D12-A64196C8D278}"/>
              </a:ext>
            </a:extLst>
          </p:cNvPr>
          <p:cNvSpPr>
            <a:spLocks noGrp="1"/>
          </p:cNvSpPr>
          <p:nvPr>
            <p:ph type="title"/>
          </p:nvPr>
        </p:nvSpPr>
        <p:spPr/>
        <p:txBody>
          <a:bodyPr/>
          <a:lstStyle/>
          <a:p>
            <a:r>
              <a:rPr lang="uk-UA" dirty="0"/>
              <a:t>Емпіричне знання включає чотири рівні</a:t>
            </a:r>
            <a:br>
              <a:rPr lang="uk-UA" dirty="0"/>
            </a:br>
            <a:endParaRPr lang="uk-UA" dirty="0"/>
          </a:p>
        </p:txBody>
      </p:sp>
      <p:sp>
        <p:nvSpPr>
          <p:cNvPr id="3" name="Місце для вмісту 2">
            <a:extLst>
              <a:ext uri="{FF2B5EF4-FFF2-40B4-BE49-F238E27FC236}">
                <a16:creationId xmlns:a16="http://schemas.microsoft.com/office/drawing/2014/main" id="{FDE8C596-A901-40D3-B198-322506CF32A0}"/>
              </a:ext>
            </a:extLst>
          </p:cNvPr>
          <p:cNvSpPr>
            <a:spLocks noGrp="1"/>
          </p:cNvSpPr>
          <p:nvPr>
            <p:ph idx="1"/>
          </p:nvPr>
        </p:nvSpPr>
        <p:spPr>
          <a:xfrm>
            <a:off x="1065320" y="1562470"/>
            <a:ext cx="9982091" cy="4228731"/>
          </a:xfrm>
        </p:spPr>
        <p:txBody>
          <a:bodyPr>
            <a:normAutofit fontScale="70000" lnSpcReduction="20000"/>
          </a:bodyPr>
          <a:lstStyle/>
          <a:p>
            <a:pPr algn="just"/>
            <a:r>
              <a:rPr lang="uk-UA" dirty="0"/>
              <a:t>Перший рівень - одиничні емпіричні висловлювання, змістом яких є фіксація результатів одиничних спостережень; при цьому фіксується точний час, місце та умови спостереження.</a:t>
            </a:r>
          </a:p>
          <a:p>
            <a:pPr algn="just"/>
            <a:r>
              <a:rPr lang="uk-UA" dirty="0"/>
              <a:t>Другий рівень емпіричного знання - наукові факти, точніше опис фактів дійсності засобами мови науки. За допомогою таких засобів стверджується відсутність або наявність деяких подій, властивостей, відносин у досліджуваній предметній галузі, а також їх інтенсивність (кількісна визначеність). Їх символічними уявленнями є графіки, діаграми, таблиці, класифікації, математичні моделі.</a:t>
            </a:r>
          </a:p>
          <a:p>
            <a:pPr algn="just"/>
            <a:r>
              <a:rPr lang="uk-UA" dirty="0"/>
              <a:t>Третій рівень емпіричного знання — емпіричні закономірності різних видів (функціональні, причинні, структурні, динамічні, статистичні тощо).</a:t>
            </a:r>
          </a:p>
          <a:p>
            <a:pPr algn="just"/>
            <a:r>
              <a:rPr lang="uk-UA" dirty="0"/>
              <a:t>Четвертий рівень емпіричного наукового знання — феноменологічні теорії як </a:t>
            </a:r>
            <a:r>
              <a:rPr lang="uk-UA" dirty="0" err="1"/>
              <a:t>логічно</a:t>
            </a:r>
            <a:r>
              <a:rPr lang="uk-UA" dirty="0"/>
              <a:t> взаємопов'язана множина відповідних емпіричних законів і фактів. Від теорій у справжньому значенні цього слова емпіричні теорії відрізняються тим, що вони не проникають у сутність досліджуваних об'єктів, а являють собою емпіричне узагальнення речей, що наочно сприймаються, і процесів.</a:t>
            </a:r>
          </a:p>
        </p:txBody>
      </p:sp>
    </p:spTree>
    <p:extLst>
      <p:ext uri="{BB962C8B-B14F-4D97-AF65-F5344CB8AC3E}">
        <p14:creationId xmlns:p14="http://schemas.microsoft.com/office/powerpoint/2010/main" val="3861057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1E8055-3FB3-4DEF-8AA7-F1497226386B}"/>
              </a:ext>
            </a:extLst>
          </p:cNvPr>
          <p:cNvSpPr>
            <a:spLocks noGrp="1"/>
          </p:cNvSpPr>
          <p:nvPr>
            <p:ph type="title"/>
          </p:nvPr>
        </p:nvSpPr>
        <p:spPr/>
        <p:txBody>
          <a:bodyPr/>
          <a:lstStyle/>
          <a:p>
            <a:pPr algn="ctr"/>
            <a:r>
              <a:rPr lang="uk-UA" dirty="0"/>
              <a:t>Факт</a:t>
            </a:r>
          </a:p>
        </p:txBody>
      </p:sp>
      <p:sp>
        <p:nvSpPr>
          <p:cNvPr id="3" name="Місце для вмісту 2">
            <a:extLst>
              <a:ext uri="{FF2B5EF4-FFF2-40B4-BE49-F238E27FC236}">
                <a16:creationId xmlns:a16="http://schemas.microsoft.com/office/drawing/2014/main" id="{82FCA35A-F2C5-4BBA-8FAA-0A90ED410450}"/>
              </a:ext>
            </a:extLst>
          </p:cNvPr>
          <p:cNvSpPr>
            <a:spLocks noGrp="1"/>
          </p:cNvSpPr>
          <p:nvPr>
            <p:ph idx="1"/>
          </p:nvPr>
        </p:nvSpPr>
        <p:spPr/>
        <p:txBody>
          <a:bodyPr/>
          <a:lstStyle/>
          <a:p>
            <a:pPr algn="just"/>
            <a:r>
              <a:rPr lang="uk-UA" dirty="0"/>
              <a:t>Емпіричне, дослідне дослідження </a:t>
            </a:r>
            <a:r>
              <a:rPr lang="uk-UA" dirty="0" err="1"/>
              <a:t>спрямованебезпосередньо</a:t>
            </a:r>
            <a:r>
              <a:rPr lang="uk-UA" dirty="0"/>
              <a:t> (без проміжних ланок) на власний об'єкт. Воно освоює його за допомогою таких прийомів та засобів, як опис, порівняння, вимірювання, спостереження, експеримент, аналіз, індукція, а його найважливішим елементом є </a:t>
            </a:r>
            <a:r>
              <a:rPr lang="uk-UA" dirty="0">
                <a:solidFill>
                  <a:srgbClr val="FFFF00"/>
                </a:solidFill>
              </a:rPr>
              <a:t>факт</a:t>
            </a:r>
          </a:p>
        </p:txBody>
      </p:sp>
    </p:spTree>
    <p:extLst>
      <p:ext uri="{BB962C8B-B14F-4D97-AF65-F5344CB8AC3E}">
        <p14:creationId xmlns:p14="http://schemas.microsoft.com/office/powerpoint/2010/main" val="1820187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FACFF2-E298-455C-9CE0-38007D5A181E}"/>
              </a:ext>
            </a:extLst>
          </p:cNvPr>
          <p:cNvSpPr>
            <a:spLocks noGrp="1"/>
          </p:cNvSpPr>
          <p:nvPr>
            <p:ph type="title"/>
          </p:nvPr>
        </p:nvSpPr>
        <p:spPr/>
        <p:txBody>
          <a:bodyPr/>
          <a:lstStyle/>
          <a:p>
            <a:pPr algn="ctr"/>
            <a:r>
              <a:rPr lang="uk-UA" dirty="0"/>
              <a:t>Факт в науковому пізнанні</a:t>
            </a:r>
          </a:p>
        </p:txBody>
      </p:sp>
      <p:sp>
        <p:nvSpPr>
          <p:cNvPr id="3" name="Місце для вмісту 2">
            <a:extLst>
              <a:ext uri="{FF2B5EF4-FFF2-40B4-BE49-F238E27FC236}">
                <a16:creationId xmlns:a16="http://schemas.microsoft.com/office/drawing/2014/main" id="{537531BB-7B8E-4F72-86B7-1E0AD23A21BD}"/>
              </a:ext>
            </a:extLst>
          </p:cNvPr>
          <p:cNvSpPr>
            <a:spLocks noGrp="1"/>
          </p:cNvSpPr>
          <p:nvPr>
            <p:ph idx="1"/>
          </p:nvPr>
        </p:nvSpPr>
        <p:spPr/>
        <p:txBody>
          <a:bodyPr>
            <a:normAutofit fontScale="92500" lnSpcReduction="20000"/>
          </a:bodyPr>
          <a:lstStyle/>
          <a:p>
            <a:pPr algn="just"/>
            <a:r>
              <a:rPr lang="uk-UA" dirty="0"/>
              <a:t>У науковому пізнанні факти грають двояку роль: по-перше, сукупність фактів утворює емпіричну основу для висування гіпотез та побудови теорій; по-друге, факти мають вирішальне значення у підтвердженні теорій (якщо вони відповідають сукупності фактів) або їх спростування (якщо немає відповідності). Розбіжність окремих чи кількох фактів із теорією значить, що останню треба відразу відкинути. Тільки в тому випадку, коли всі спроби усунути протиріччя між теорією та фактами виявляються безуспішними, приходять до висновку про хибність теорії та відмовляються від неї. У будь-якій науці слід виходити з даних фактів, які необхідно визнавати, незалежно від цього, подобаються вони нам чи ні.</a:t>
            </a:r>
          </a:p>
        </p:txBody>
      </p:sp>
    </p:spTree>
    <p:extLst>
      <p:ext uri="{BB962C8B-B14F-4D97-AF65-F5344CB8AC3E}">
        <p14:creationId xmlns:p14="http://schemas.microsoft.com/office/powerpoint/2010/main" val="4130688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684FEE-BEB8-4406-B700-AF9E45F914C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35E557F-75AD-4863-9099-26DA7B288E40}"/>
              </a:ext>
            </a:extLst>
          </p:cNvPr>
          <p:cNvSpPr>
            <a:spLocks noGrp="1"/>
          </p:cNvSpPr>
          <p:nvPr>
            <p:ph idx="1"/>
          </p:nvPr>
        </p:nvSpPr>
        <p:spPr/>
        <p:txBody>
          <a:bodyPr>
            <a:normAutofit fontScale="77500" lnSpcReduction="20000"/>
          </a:bodyPr>
          <a:lstStyle/>
          <a:p>
            <a:pPr algn="just"/>
            <a:r>
              <a:rPr lang="ru-RU" dirty="0" err="1"/>
              <a:t>Хоча</a:t>
            </a:r>
            <a:r>
              <a:rPr lang="ru-RU" dirty="0"/>
              <a:t> будь-</a:t>
            </a:r>
            <a:r>
              <a:rPr lang="ru-RU" dirty="0" err="1"/>
              <a:t>який</a:t>
            </a:r>
            <a:r>
              <a:rPr lang="ru-RU" dirty="0"/>
              <a:t> факт, </a:t>
            </a:r>
            <a:r>
              <a:rPr lang="ru-RU" dirty="0" err="1"/>
              <a:t>детермінований</a:t>
            </a:r>
            <a:r>
              <a:rPr lang="ru-RU" dirty="0"/>
              <a:t> реальною </a:t>
            </a:r>
            <a:r>
              <a:rPr lang="ru-RU" dirty="0" err="1"/>
              <a:t>дійсністю</a:t>
            </a:r>
            <a:r>
              <a:rPr lang="ru-RU" dirty="0"/>
              <a:t>, практикою, так </a:t>
            </a:r>
            <a:r>
              <a:rPr lang="ru-RU" dirty="0" err="1"/>
              <a:t>чи</a:t>
            </a:r>
            <a:r>
              <a:rPr lang="ru-RU" dirty="0"/>
              <a:t> </a:t>
            </a:r>
            <a:r>
              <a:rPr lang="ru-RU" dirty="0" err="1"/>
              <a:t>інакше</a:t>
            </a:r>
            <a:r>
              <a:rPr lang="ru-RU" dirty="0"/>
              <a:t> </a:t>
            </a:r>
            <a:r>
              <a:rPr lang="ru-RU" dirty="0" err="1"/>
              <a:t>онцептуалізований</a:t>
            </a:r>
            <a:r>
              <a:rPr lang="ru-RU" dirty="0"/>
              <a:t>, «</a:t>
            </a:r>
            <a:r>
              <a:rPr lang="ru-RU" dirty="0" err="1"/>
              <a:t>просочений</a:t>
            </a:r>
            <a:r>
              <a:rPr lang="ru-RU" dirty="0"/>
              <a:t>» </a:t>
            </a:r>
            <a:r>
              <a:rPr lang="ru-RU" dirty="0" err="1"/>
              <a:t>певними</a:t>
            </a:r>
            <a:r>
              <a:rPr lang="ru-RU" dirty="0"/>
              <a:t> </a:t>
            </a:r>
            <a:r>
              <a:rPr lang="ru-RU" dirty="0" err="1"/>
              <a:t>теоретичними</a:t>
            </a:r>
            <a:r>
              <a:rPr lang="ru-RU" dirty="0"/>
              <a:t> </a:t>
            </a:r>
            <a:r>
              <a:rPr lang="ru-RU" dirty="0" err="1"/>
              <a:t>уявленнями</a:t>
            </a:r>
            <a:r>
              <a:rPr lang="ru-RU" dirty="0"/>
              <a:t>, </a:t>
            </a:r>
            <a:r>
              <a:rPr lang="ru-RU" dirty="0" err="1"/>
              <a:t>проте</a:t>
            </a:r>
            <a:r>
              <a:rPr lang="ru-RU" dirty="0"/>
              <a:t> </a:t>
            </a:r>
            <a:r>
              <a:rPr lang="ru-RU" dirty="0" err="1"/>
              <a:t>завжди</a:t>
            </a:r>
            <a:r>
              <a:rPr lang="ru-RU" dirty="0"/>
              <a:t> </a:t>
            </a:r>
            <a:r>
              <a:rPr lang="ru-RU" dirty="0" err="1"/>
              <a:t>необхідно</a:t>
            </a:r>
            <a:r>
              <a:rPr lang="ru-RU" dirty="0"/>
              <a:t> </a:t>
            </a:r>
            <a:r>
              <a:rPr lang="ru-RU" dirty="0" err="1"/>
              <a:t>розрізняти</a:t>
            </a:r>
            <a:r>
              <a:rPr lang="ru-RU" dirty="0"/>
              <a:t> </a:t>
            </a:r>
            <a:r>
              <a:rPr lang="ru-RU" dirty="0" err="1"/>
              <a:t>факти</a:t>
            </a:r>
            <a:r>
              <a:rPr lang="ru-RU" dirty="0"/>
              <a:t> </a:t>
            </a:r>
            <a:r>
              <a:rPr lang="ru-RU" dirty="0" err="1"/>
              <a:t>дійсності</a:t>
            </a:r>
            <a:r>
              <a:rPr lang="ru-RU" dirty="0"/>
              <a:t> як </a:t>
            </a:r>
            <a:r>
              <a:rPr lang="ru-RU" dirty="0" err="1"/>
              <a:t>її</a:t>
            </a:r>
            <a:r>
              <a:rPr lang="ru-RU" dirty="0"/>
              <a:t> </a:t>
            </a:r>
            <a:r>
              <a:rPr lang="ru-RU" dirty="0" err="1"/>
              <a:t>окремі</a:t>
            </a:r>
            <a:r>
              <a:rPr lang="ru-RU" dirty="0"/>
              <a:t>, </a:t>
            </a:r>
            <a:r>
              <a:rPr lang="ru-RU" dirty="0" err="1"/>
              <a:t>специфічні</a:t>
            </a:r>
            <a:r>
              <a:rPr lang="ru-RU" dirty="0"/>
              <a:t> прояви, і </a:t>
            </a:r>
            <a:r>
              <a:rPr lang="ru-RU" dirty="0" err="1"/>
              <a:t>факти</a:t>
            </a:r>
            <a:r>
              <a:rPr lang="ru-RU" dirty="0"/>
              <a:t> </a:t>
            </a:r>
            <a:r>
              <a:rPr lang="ru-RU" dirty="0" err="1"/>
              <a:t>знання</a:t>
            </a:r>
            <a:r>
              <a:rPr lang="ru-RU" dirty="0"/>
              <a:t> як </a:t>
            </a:r>
            <a:r>
              <a:rPr lang="ru-RU" dirty="0" err="1"/>
              <a:t>відображення</a:t>
            </a:r>
            <a:r>
              <a:rPr lang="ru-RU" dirty="0"/>
              <a:t> </a:t>
            </a:r>
            <a:r>
              <a:rPr lang="ru-RU" dirty="0" err="1"/>
              <a:t>цих</a:t>
            </a:r>
            <a:r>
              <a:rPr lang="ru-RU" dirty="0"/>
              <a:t> </a:t>
            </a:r>
            <a:r>
              <a:rPr lang="ru-RU" dirty="0" err="1"/>
              <a:t>проявів</a:t>
            </a:r>
            <a:r>
              <a:rPr lang="ru-RU" dirty="0"/>
              <a:t> у </a:t>
            </a:r>
            <a:r>
              <a:rPr lang="ru-RU" dirty="0" err="1"/>
              <a:t>свідомості</a:t>
            </a:r>
            <a:r>
              <a:rPr lang="ru-RU" dirty="0"/>
              <a:t> </a:t>
            </a:r>
            <a:r>
              <a:rPr lang="ru-RU" dirty="0" err="1"/>
              <a:t>людини</a:t>
            </a:r>
            <a:r>
              <a:rPr lang="ru-RU" dirty="0"/>
              <a:t>. Не </a:t>
            </a:r>
            <a:r>
              <a:rPr lang="ru-RU" dirty="0" err="1"/>
              <a:t>слід</a:t>
            </a:r>
            <a:r>
              <a:rPr lang="ru-RU" dirty="0"/>
              <a:t> «</a:t>
            </a:r>
            <a:r>
              <a:rPr lang="ru-RU" dirty="0" err="1"/>
              <a:t>гнатися</a:t>
            </a:r>
            <a:r>
              <a:rPr lang="ru-RU" dirty="0"/>
              <a:t>» за </a:t>
            </a:r>
            <a:r>
              <a:rPr lang="ru-RU" dirty="0" err="1"/>
              <a:t>нескінченним</a:t>
            </a:r>
            <a:r>
              <a:rPr lang="ru-RU" dirty="0"/>
              <a:t> числом </a:t>
            </a:r>
            <a:r>
              <a:rPr lang="ru-RU" dirty="0" err="1"/>
              <a:t>фактів</a:t>
            </a:r>
            <a:r>
              <a:rPr lang="ru-RU" dirty="0"/>
              <a:t>, а, </a:t>
            </a:r>
            <a:r>
              <a:rPr lang="ru-RU" dirty="0" err="1"/>
              <a:t>зібравши</a:t>
            </a:r>
            <a:r>
              <a:rPr lang="ru-RU" dirty="0"/>
              <a:t> </a:t>
            </a:r>
            <a:r>
              <a:rPr lang="ru-RU" dirty="0" err="1"/>
              <a:t>певну</a:t>
            </a:r>
            <a:r>
              <a:rPr lang="ru-RU" dirty="0"/>
              <a:t> </a:t>
            </a:r>
            <a:r>
              <a:rPr lang="ru-RU" dirty="0" err="1"/>
              <a:t>їх</a:t>
            </a:r>
            <a:r>
              <a:rPr lang="ru-RU" dirty="0"/>
              <a:t> </a:t>
            </a:r>
            <a:r>
              <a:rPr lang="ru-RU" dirty="0" err="1"/>
              <a:t>кількість</a:t>
            </a:r>
            <a:r>
              <a:rPr lang="ru-RU" dirty="0"/>
              <a:t>, </a:t>
            </a:r>
            <a:r>
              <a:rPr lang="ru-RU" dirty="0" err="1"/>
              <a:t>необхідно</a:t>
            </a:r>
            <a:r>
              <a:rPr lang="ru-RU" dirty="0"/>
              <a:t> в будь-</a:t>
            </a:r>
            <a:r>
              <a:rPr lang="ru-RU" dirty="0" err="1"/>
              <a:t>якому</a:t>
            </a:r>
            <a:r>
              <a:rPr lang="ru-RU" dirty="0"/>
              <a:t> </a:t>
            </a:r>
            <a:r>
              <a:rPr lang="ru-RU" dirty="0" err="1"/>
              <a:t>випадку</a:t>
            </a:r>
            <a:r>
              <a:rPr lang="ru-RU" dirty="0"/>
              <a:t> </a:t>
            </a:r>
            <a:r>
              <a:rPr lang="ru-RU" dirty="0" err="1"/>
              <a:t>включити</a:t>
            </a:r>
            <a:r>
              <a:rPr lang="ru-RU" dirty="0"/>
              <a:t> </a:t>
            </a:r>
            <a:r>
              <a:rPr lang="ru-RU" dirty="0" err="1"/>
              <a:t>зібрану</a:t>
            </a:r>
            <a:r>
              <a:rPr lang="ru-RU" dirty="0"/>
              <a:t> систему </a:t>
            </a:r>
            <a:r>
              <a:rPr lang="ru-RU" dirty="0" err="1"/>
              <a:t>фактів</a:t>
            </a:r>
            <a:r>
              <a:rPr lang="ru-RU" dirty="0"/>
              <a:t> до </a:t>
            </a:r>
            <a:r>
              <a:rPr lang="ru-RU" dirty="0" err="1"/>
              <a:t>якоїсь</a:t>
            </a:r>
            <a:r>
              <a:rPr lang="ru-RU" dirty="0"/>
              <a:t> </a:t>
            </a:r>
            <a:r>
              <a:rPr lang="ru-RU" dirty="0" err="1"/>
              <a:t>концептуальної</a:t>
            </a:r>
            <a:r>
              <a:rPr lang="ru-RU" dirty="0"/>
              <a:t> </a:t>
            </a:r>
            <a:r>
              <a:rPr lang="ru-RU" dirty="0" err="1"/>
              <a:t>системи</a:t>
            </a:r>
            <a:r>
              <a:rPr lang="ru-RU" dirty="0"/>
              <a:t>, </a:t>
            </a:r>
            <a:r>
              <a:rPr lang="ru-RU" dirty="0" err="1"/>
              <a:t>щобнадати</a:t>
            </a:r>
            <a:r>
              <a:rPr lang="ru-RU" dirty="0"/>
              <a:t> </a:t>
            </a:r>
            <a:r>
              <a:rPr lang="ru-RU" dirty="0" err="1"/>
              <a:t>їм</a:t>
            </a:r>
            <a:r>
              <a:rPr lang="ru-RU" dirty="0"/>
              <a:t> </a:t>
            </a:r>
            <a:r>
              <a:rPr lang="ru-RU" dirty="0" err="1"/>
              <a:t>сенсу</a:t>
            </a:r>
            <a:r>
              <a:rPr lang="ru-RU" dirty="0"/>
              <a:t> і </a:t>
            </a:r>
            <a:r>
              <a:rPr lang="ru-RU" dirty="0" err="1"/>
              <a:t>значення</a:t>
            </a:r>
            <a:r>
              <a:rPr lang="ru-RU" dirty="0"/>
              <a:t>. </a:t>
            </a:r>
            <a:r>
              <a:rPr lang="ru-RU" dirty="0" err="1"/>
              <a:t>Вчений</a:t>
            </a:r>
            <a:r>
              <a:rPr lang="ru-RU" dirty="0"/>
              <a:t> не </a:t>
            </a:r>
            <a:r>
              <a:rPr lang="ru-RU" dirty="0" err="1"/>
              <a:t>наосліп</a:t>
            </a:r>
            <a:r>
              <a:rPr lang="ru-RU" dirty="0"/>
              <a:t> </a:t>
            </a:r>
            <a:r>
              <a:rPr lang="ru-RU" dirty="0" err="1"/>
              <a:t>шукає</a:t>
            </a:r>
            <a:r>
              <a:rPr lang="ru-RU" dirty="0"/>
              <a:t> </a:t>
            </a:r>
            <a:r>
              <a:rPr lang="ru-RU" dirty="0" err="1"/>
              <a:t>факти</a:t>
            </a:r>
            <a:r>
              <a:rPr lang="ru-RU" dirty="0"/>
              <a:t>, а </a:t>
            </a:r>
            <a:r>
              <a:rPr lang="ru-RU" dirty="0" err="1"/>
              <a:t>завжди</a:t>
            </a:r>
            <a:r>
              <a:rPr lang="ru-RU" dirty="0"/>
              <a:t> </a:t>
            </a:r>
            <a:r>
              <a:rPr lang="ru-RU" dirty="0" err="1"/>
              <a:t>керується</a:t>
            </a:r>
            <a:r>
              <a:rPr lang="ru-RU" dirty="0"/>
              <a:t> при </a:t>
            </a:r>
            <a:r>
              <a:rPr lang="ru-RU" dirty="0" err="1"/>
              <a:t>цьому</a:t>
            </a:r>
            <a:r>
              <a:rPr lang="ru-RU" dirty="0"/>
              <a:t> </a:t>
            </a:r>
            <a:r>
              <a:rPr lang="ru-RU" dirty="0" err="1"/>
              <a:t>певними</a:t>
            </a:r>
            <a:r>
              <a:rPr lang="ru-RU" dirty="0"/>
              <a:t> </a:t>
            </a:r>
            <a:r>
              <a:rPr lang="ru-RU" dirty="0" err="1"/>
              <a:t>цілями</a:t>
            </a:r>
            <a:r>
              <a:rPr lang="ru-RU" dirty="0"/>
              <a:t>, </a:t>
            </a:r>
            <a:r>
              <a:rPr lang="ru-RU" dirty="0" err="1"/>
              <a:t>завданнями</a:t>
            </a:r>
            <a:r>
              <a:rPr lang="ru-RU" dirty="0"/>
              <a:t>, </a:t>
            </a:r>
            <a:r>
              <a:rPr lang="ru-RU" dirty="0" err="1"/>
              <a:t>ідеями</a:t>
            </a:r>
            <a:r>
              <a:rPr lang="ru-RU" dirty="0"/>
              <a:t> </a:t>
            </a:r>
            <a:r>
              <a:rPr lang="ru-RU" dirty="0" err="1"/>
              <a:t>тощо</a:t>
            </a:r>
            <a:r>
              <a:rPr lang="ru-RU" dirty="0"/>
              <a:t>.</a:t>
            </a:r>
          </a:p>
          <a:p>
            <a:pPr algn="just"/>
            <a:r>
              <a:rPr lang="ru-RU" dirty="0"/>
              <a:t>Але </a:t>
            </a:r>
            <a:r>
              <a:rPr lang="ru-RU" dirty="0" err="1"/>
              <a:t>отримання</a:t>
            </a:r>
            <a:r>
              <a:rPr lang="ru-RU" dirty="0"/>
              <a:t> </a:t>
            </a:r>
            <a:r>
              <a:rPr lang="ru-RU" dirty="0" err="1"/>
              <a:t>окремих</a:t>
            </a:r>
            <a:r>
              <a:rPr lang="ru-RU" dirty="0"/>
              <a:t> </a:t>
            </a:r>
            <a:r>
              <a:rPr lang="ru-RU" dirty="0" err="1"/>
              <a:t>емпіричних</a:t>
            </a:r>
            <a:r>
              <a:rPr lang="ru-RU" dirty="0"/>
              <a:t> </a:t>
            </a:r>
            <a:r>
              <a:rPr lang="ru-RU" dirty="0" err="1"/>
              <a:t>фактів</a:t>
            </a:r>
            <a:r>
              <a:rPr lang="ru-RU" dirty="0"/>
              <a:t> і </a:t>
            </a:r>
            <a:r>
              <a:rPr lang="ru-RU" dirty="0" err="1"/>
              <a:t>законів</a:t>
            </a:r>
            <a:r>
              <a:rPr lang="ru-RU" dirty="0"/>
              <a:t> </a:t>
            </a:r>
            <a:r>
              <a:rPr lang="ru-RU" dirty="0" err="1"/>
              <a:t>ще</a:t>
            </a:r>
            <a:r>
              <a:rPr lang="ru-RU" dirty="0"/>
              <a:t> не </a:t>
            </a:r>
            <a:r>
              <a:rPr lang="ru-RU" dirty="0" err="1"/>
              <a:t>дають</a:t>
            </a:r>
            <a:r>
              <a:rPr lang="ru-RU" dirty="0"/>
              <a:t> </a:t>
            </a:r>
            <a:r>
              <a:rPr lang="ru-RU" dirty="0" err="1"/>
              <a:t>змогу</a:t>
            </a:r>
            <a:r>
              <a:rPr lang="ru-RU" dirty="0"/>
              <a:t> </a:t>
            </a:r>
            <a:r>
              <a:rPr lang="ru-RU" dirty="0" err="1"/>
              <a:t>побудувати</a:t>
            </a:r>
            <a:r>
              <a:rPr lang="ru-RU" dirty="0"/>
              <a:t> систему </a:t>
            </a:r>
            <a:r>
              <a:rPr lang="ru-RU" dirty="0" err="1"/>
              <a:t>законів</a:t>
            </a:r>
            <a:r>
              <a:rPr lang="ru-RU" dirty="0"/>
              <a:t>. Для того </a:t>
            </a:r>
            <a:r>
              <a:rPr lang="ru-RU" dirty="0" err="1"/>
              <a:t>щоб</a:t>
            </a:r>
            <a:r>
              <a:rPr lang="ru-RU" dirty="0"/>
              <a:t> </a:t>
            </a:r>
            <a:r>
              <a:rPr lang="ru-RU" dirty="0" err="1"/>
              <a:t>пізнати</a:t>
            </a:r>
            <a:r>
              <a:rPr lang="ru-RU" dirty="0"/>
              <a:t> </a:t>
            </a:r>
            <a:r>
              <a:rPr lang="ru-RU" dirty="0" err="1"/>
              <a:t>сутність</a:t>
            </a:r>
            <a:r>
              <a:rPr lang="ru-RU" dirty="0"/>
              <a:t>, </a:t>
            </a:r>
            <a:r>
              <a:rPr lang="ru-RU" dirty="0" err="1"/>
              <a:t>необхідно</a:t>
            </a:r>
            <a:r>
              <a:rPr lang="ru-RU" dirty="0"/>
              <a:t> </a:t>
            </a:r>
            <a:r>
              <a:rPr lang="ru-RU" dirty="0" err="1"/>
              <a:t>обов'язково</a:t>
            </a:r>
            <a:r>
              <a:rPr lang="ru-RU" dirty="0"/>
              <a:t> перейти до теоретичного </a:t>
            </a:r>
            <a:r>
              <a:rPr lang="ru-RU" dirty="0" err="1"/>
              <a:t>рівня</a:t>
            </a:r>
            <a:r>
              <a:rPr lang="ru-RU" dirty="0"/>
              <a:t> </a:t>
            </a:r>
            <a:r>
              <a:rPr lang="ru-RU" dirty="0" err="1"/>
              <a:t>наукового</a:t>
            </a:r>
            <a:r>
              <a:rPr lang="ru-RU" dirty="0"/>
              <a:t> </a:t>
            </a:r>
            <a:r>
              <a:rPr lang="ru-RU" dirty="0" err="1"/>
              <a:t>пізнання</a:t>
            </a:r>
            <a:r>
              <a:rPr lang="ru-RU" dirty="0"/>
              <a:t>.</a:t>
            </a:r>
            <a:endParaRPr lang="uk-UA" dirty="0"/>
          </a:p>
        </p:txBody>
      </p:sp>
    </p:spTree>
    <p:extLst>
      <p:ext uri="{BB962C8B-B14F-4D97-AF65-F5344CB8AC3E}">
        <p14:creationId xmlns:p14="http://schemas.microsoft.com/office/powerpoint/2010/main" val="1598069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1845AD-C002-44F8-9597-206129DB755D}"/>
              </a:ext>
            </a:extLst>
          </p:cNvPr>
          <p:cNvSpPr>
            <a:spLocks noGrp="1"/>
          </p:cNvSpPr>
          <p:nvPr>
            <p:ph type="title"/>
          </p:nvPr>
        </p:nvSpPr>
        <p:spPr/>
        <p:txBody>
          <a:bodyPr/>
          <a:lstStyle/>
          <a:p>
            <a:pPr algn="ctr"/>
            <a:r>
              <a:rPr lang="uk-UA" dirty="0"/>
              <a:t>Теоретичний етап дослідження </a:t>
            </a:r>
          </a:p>
        </p:txBody>
      </p:sp>
      <p:sp>
        <p:nvSpPr>
          <p:cNvPr id="3" name="Місце для вмісту 2">
            <a:extLst>
              <a:ext uri="{FF2B5EF4-FFF2-40B4-BE49-F238E27FC236}">
                <a16:creationId xmlns:a16="http://schemas.microsoft.com/office/drawing/2014/main" id="{60A325DD-C489-4CC3-AE0A-C65940082E65}"/>
              </a:ext>
            </a:extLst>
          </p:cNvPr>
          <p:cNvSpPr>
            <a:spLocks noGrp="1"/>
          </p:cNvSpPr>
          <p:nvPr>
            <p:ph idx="1"/>
          </p:nvPr>
        </p:nvSpPr>
        <p:spPr>
          <a:xfrm>
            <a:off x="1003178" y="1686757"/>
            <a:ext cx="10324730" cy="4891596"/>
          </a:xfrm>
        </p:spPr>
        <p:txBody>
          <a:bodyPr>
            <a:normAutofit fontScale="92500" lnSpcReduction="20000"/>
          </a:bodyPr>
          <a:lstStyle/>
          <a:p>
            <a:pPr algn="just"/>
            <a:r>
              <a:rPr lang="uk-UA" dirty="0"/>
              <a:t>пов'язаний із глибоким аналізом наукових фактів, усвідомленого та зафіксованого мовою науки, проникненням у сутність явищ,  формулювання  його в кількісній і якісній формі, вибором  принципу дії та рекомендацій щодо практичного впливу на ці явища.</a:t>
            </a:r>
          </a:p>
          <a:p>
            <a:pPr algn="just"/>
            <a:r>
              <a:rPr lang="uk-UA" dirty="0"/>
              <a:t>	</a:t>
            </a:r>
            <a:r>
              <a:rPr lang="uk-UA" b="1" dirty="0">
                <a:solidFill>
                  <a:srgbClr val="FFFF00"/>
                </a:solidFill>
              </a:rPr>
              <a:t>Основна задача теоретичного дослідження </a:t>
            </a:r>
            <a:r>
              <a:rPr lang="uk-UA" dirty="0"/>
              <a:t>− досягнення об'єктивної істини. При цьому широко використовуються такі  пізнавальні  прийоми як, абстрагування, синтез, ідеалізація, дедукція. На теоретичному рівні  домінуючим є раціональне пізнання,  яке реалізується через процес мислення в таких основних його логічних формах: поняття, судження, умовивід.  Теорія оперує ідеалізованими об'єктами (ідеальний газ, абсолютно тверде тіло, ідеальний тип, матеріальна точка та ін.), тому теорія користується аксіоматичним методом, гіпотетико-дедуктивним, системно-структурним, структурно-функціональним аналізом.</a:t>
            </a:r>
          </a:p>
          <a:p>
            <a:endParaRPr lang="uk-UA" dirty="0"/>
          </a:p>
        </p:txBody>
      </p:sp>
    </p:spTree>
    <p:extLst>
      <p:ext uri="{BB962C8B-B14F-4D97-AF65-F5344CB8AC3E}">
        <p14:creationId xmlns:p14="http://schemas.microsoft.com/office/powerpoint/2010/main" val="1606013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0F652F-A3BA-4016-85FE-53369021D1B3}"/>
              </a:ext>
            </a:extLst>
          </p:cNvPr>
          <p:cNvSpPr>
            <a:spLocks noGrp="1"/>
          </p:cNvSpPr>
          <p:nvPr>
            <p:ph type="title"/>
          </p:nvPr>
        </p:nvSpPr>
        <p:spPr/>
        <p:txBody>
          <a:bodyPr/>
          <a:lstStyle/>
          <a:p>
            <a:pPr algn="ctr"/>
            <a:r>
              <a:rPr lang="uk-UA" dirty="0"/>
              <a:t>Мислення</a:t>
            </a:r>
          </a:p>
        </p:txBody>
      </p:sp>
      <p:sp>
        <p:nvSpPr>
          <p:cNvPr id="3" name="Місце для вмісту 2">
            <a:extLst>
              <a:ext uri="{FF2B5EF4-FFF2-40B4-BE49-F238E27FC236}">
                <a16:creationId xmlns:a16="http://schemas.microsoft.com/office/drawing/2014/main" id="{56285E81-1624-4254-8850-98F409CD16A6}"/>
              </a:ext>
            </a:extLst>
          </p:cNvPr>
          <p:cNvSpPr>
            <a:spLocks noGrp="1"/>
          </p:cNvSpPr>
          <p:nvPr>
            <p:ph idx="1"/>
          </p:nvPr>
        </p:nvSpPr>
        <p:spPr/>
        <p:txBody>
          <a:bodyPr>
            <a:normAutofit fontScale="85000" lnSpcReduction="10000"/>
          </a:bodyPr>
          <a:lstStyle/>
          <a:p>
            <a:pPr algn="just"/>
            <a:r>
              <a:rPr lang="uk-UA" dirty="0"/>
              <a:t>На теоретичній стадії науки переважаючим (за порівняно з живим спогляданням) є </a:t>
            </a:r>
            <a:r>
              <a:rPr lang="uk-UA" i="1" dirty="0">
                <a:solidFill>
                  <a:srgbClr val="FFFF00"/>
                </a:solidFill>
              </a:rPr>
              <a:t>раціональне пізнання</a:t>
            </a:r>
            <a:r>
              <a:rPr lang="uk-UA" dirty="0"/>
              <a:t>, яке найбільш повно та адекватно виражено в мисленні.</a:t>
            </a:r>
          </a:p>
          <a:p>
            <a:pPr algn="just"/>
            <a:r>
              <a:rPr lang="uk-UA" b="1" dirty="0">
                <a:solidFill>
                  <a:srgbClr val="FFFF00"/>
                </a:solidFill>
              </a:rPr>
              <a:t>Мислення</a:t>
            </a:r>
            <a:r>
              <a:rPr lang="uk-UA" dirty="0"/>
              <a:t> - активний процес, що здійснюється в ході практики узагальненого та опосередкованого відображення дійсності, забезпечує розкриття на основі чуттєвих даних її закономірних </a:t>
            </a:r>
            <a:r>
              <a:rPr lang="uk-UA" dirty="0" err="1"/>
              <a:t>зв'язків</a:t>
            </a:r>
            <a:r>
              <a:rPr lang="uk-UA" dirty="0"/>
              <a:t> та їх вираження у системі абстракцій (понять, категорій та ін.). Людське мислення здійснюється в найтіснішого зв'язку з мовою, яке результати фіксуються у мові як певною знаковою системою, яка може бути природною чи штучною (мова математики, формальної логіки, хімічні формули тощо).</a:t>
            </a:r>
          </a:p>
        </p:txBody>
      </p:sp>
    </p:spTree>
    <p:extLst>
      <p:ext uri="{BB962C8B-B14F-4D97-AF65-F5344CB8AC3E}">
        <p14:creationId xmlns:p14="http://schemas.microsoft.com/office/powerpoint/2010/main" val="3322277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0AA922-5617-4626-840C-20033024EA30}"/>
              </a:ext>
            </a:extLst>
          </p:cNvPr>
          <p:cNvSpPr>
            <a:spLocks noGrp="1"/>
          </p:cNvSpPr>
          <p:nvPr>
            <p:ph type="title"/>
          </p:nvPr>
        </p:nvSpPr>
        <p:spPr/>
        <p:txBody>
          <a:bodyPr/>
          <a:lstStyle/>
          <a:p>
            <a:pPr algn="ctr"/>
            <a:r>
              <a:rPr lang="uk-UA" dirty="0"/>
              <a:t>розум і здоровий розум</a:t>
            </a:r>
          </a:p>
        </p:txBody>
      </p:sp>
      <p:sp>
        <p:nvSpPr>
          <p:cNvPr id="3" name="Місце для вмісту 2">
            <a:extLst>
              <a:ext uri="{FF2B5EF4-FFF2-40B4-BE49-F238E27FC236}">
                <a16:creationId xmlns:a16="http://schemas.microsoft.com/office/drawing/2014/main" id="{37E1CF59-A9FE-48AC-8F14-209148875179}"/>
              </a:ext>
            </a:extLst>
          </p:cNvPr>
          <p:cNvSpPr>
            <a:spLocks noGrp="1"/>
          </p:cNvSpPr>
          <p:nvPr>
            <p:ph idx="1"/>
          </p:nvPr>
        </p:nvSpPr>
        <p:spPr/>
        <p:txBody>
          <a:bodyPr>
            <a:normAutofit fontScale="70000" lnSpcReduction="20000"/>
          </a:bodyPr>
          <a:lstStyle/>
          <a:p>
            <a:r>
              <a:rPr lang="uk-UA" dirty="0"/>
              <a:t>Виходячи з давньої філософської традиції, що сягає античності, слід виділити два основні рівні мислення - розум і здоровий  розум. </a:t>
            </a:r>
          </a:p>
          <a:p>
            <a:r>
              <a:rPr lang="uk-UA" b="1" dirty="0">
                <a:solidFill>
                  <a:srgbClr val="FFFF00"/>
                </a:solidFill>
              </a:rPr>
              <a:t>Здоровий розум</a:t>
            </a:r>
            <a:r>
              <a:rPr lang="uk-UA" dirty="0"/>
              <a:t> - вихідний рівень мислення, на якому оперування абстракціями відбувається в межах постійної схеми, заданого шаблону, жорсткого стандарту. Це здатність послідовно та ясно міркувати, правильно будувати свої думки, чітко класифікувати, суворо класифікувати факти. Тут свідомо відволікаються від розвитку, взаємозв'язку речей і понять, що виражають їх, розглядаючи їх як щось стійке, незмінне. Головна функція розуму - розчленування та обчислення. Мислення в цілому неможливе без розуму, він необхідний завжди, але його абсолютизація неминуче веде до метафізики. Розум - це повсякденне </a:t>
            </a:r>
            <a:r>
              <a:rPr lang="uk-UA" dirty="0" err="1"/>
              <a:t>повсякденне</a:t>
            </a:r>
            <a:r>
              <a:rPr lang="uk-UA" dirty="0"/>
              <a:t> життєве мислення або те, що часто називають здоровим глуздом. Логіка розуму — формальна логіка, яка вивчає структуру висловлювань і доказів, звертаючи основну увагу форму «готового» знання, а чи не з його зміст і розвиток.</a:t>
            </a:r>
          </a:p>
        </p:txBody>
      </p:sp>
    </p:spTree>
    <p:extLst>
      <p:ext uri="{BB962C8B-B14F-4D97-AF65-F5344CB8AC3E}">
        <p14:creationId xmlns:p14="http://schemas.microsoft.com/office/powerpoint/2010/main" val="2204972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06D869-4C0A-492F-915B-4F0949A5C637}"/>
              </a:ext>
            </a:extLst>
          </p:cNvPr>
          <p:cNvSpPr>
            <a:spLocks noGrp="1"/>
          </p:cNvSpPr>
          <p:nvPr>
            <p:ph type="title"/>
          </p:nvPr>
        </p:nvSpPr>
        <p:spPr/>
        <p:txBody>
          <a:bodyPr/>
          <a:lstStyle/>
          <a:p>
            <a:pPr algn="ctr"/>
            <a:r>
              <a:rPr lang="uk-UA" dirty="0"/>
              <a:t>Розум </a:t>
            </a:r>
          </a:p>
        </p:txBody>
      </p:sp>
      <p:sp>
        <p:nvSpPr>
          <p:cNvPr id="3" name="Місце для вмісту 2">
            <a:extLst>
              <a:ext uri="{FF2B5EF4-FFF2-40B4-BE49-F238E27FC236}">
                <a16:creationId xmlns:a16="http://schemas.microsoft.com/office/drawing/2014/main" id="{C9AD98E2-08F5-4833-96E4-B3CDB1722C0F}"/>
              </a:ext>
            </a:extLst>
          </p:cNvPr>
          <p:cNvSpPr>
            <a:spLocks noGrp="1"/>
          </p:cNvSpPr>
          <p:nvPr>
            <p:ph idx="1"/>
          </p:nvPr>
        </p:nvSpPr>
        <p:spPr/>
        <p:txBody>
          <a:bodyPr>
            <a:normAutofit fontScale="92500" lnSpcReduction="20000"/>
          </a:bodyPr>
          <a:lstStyle/>
          <a:p>
            <a:pPr algn="just"/>
            <a:r>
              <a:rPr lang="uk-UA" b="1" dirty="0">
                <a:solidFill>
                  <a:srgbClr val="FFFF00"/>
                </a:solidFill>
              </a:rPr>
              <a:t>Розум</a:t>
            </a:r>
            <a:r>
              <a:rPr lang="uk-UA" dirty="0"/>
              <a:t> - (діалектичне мислення) - вищий рівень раціонального пізнання, для якого насамперед характерні творче оперування абстракціями та свідоме дослідження їхньої власної природи (саморефлексія). Тільки на цьому своєму рівні мислення може осягнути сутність речей, їхні закони та протиріччя, адекватно висловити логіку речей у </a:t>
            </a:r>
            <a:r>
              <a:rPr lang="uk-UA" dirty="0" err="1"/>
              <a:t>логіці</a:t>
            </a:r>
            <a:r>
              <a:rPr lang="uk-UA" dirty="0"/>
              <a:t> понять. Останні, як і самі речі, беруться у їх взаємозв'язку, розвитку, всебічно та конкретно. Головне завдання розуму - об'єднання різноманітного аж до синтезу протилежностей та виявлення корінних причин та рушійних сил досліджуваних явищ. Логіка розуму - діалектика, представлена ​​як вчення про формування та розвиток знань у єдності їх змісту та форми.</a:t>
            </a:r>
          </a:p>
        </p:txBody>
      </p:sp>
    </p:spTree>
    <p:extLst>
      <p:ext uri="{BB962C8B-B14F-4D97-AF65-F5344CB8AC3E}">
        <p14:creationId xmlns:p14="http://schemas.microsoft.com/office/powerpoint/2010/main" val="3362487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4E0614-B49D-4DFF-BB38-690FF792DE23}"/>
              </a:ext>
            </a:extLst>
          </p:cNvPr>
          <p:cNvSpPr>
            <a:spLocks noGrp="1"/>
          </p:cNvSpPr>
          <p:nvPr>
            <p:ph type="title"/>
          </p:nvPr>
        </p:nvSpPr>
        <p:spPr/>
        <p:txBody>
          <a:bodyPr>
            <a:normAutofit/>
          </a:bodyPr>
          <a:lstStyle/>
          <a:p>
            <a:pPr algn="ctr"/>
            <a:r>
              <a:rPr lang="uk-UA" sz="2800" dirty="0"/>
              <a:t>Теоретичний  рівень наукового пізнання включає </a:t>
            </a:r>
          </a:p>
        </p:txBody>
      </p:sp>
      <p:sp>
        <p:nvSpPr>
          <p:cNvPr id="3" name="Місце для вмісту 2">
            <a:extLst>
              <a:ext uri="{FF2B5EF4-FFF2-40B4-BE49-F238E27FC236}">
                <a16:creationId xmlns:a16="http://schemas.microsoft.com/office/drawing/2014/main" id="{FFC59845-62E6-41A3-B9CA-830C17183296}"/>
              </a:ext>
            </a:extLst>
          </p:cNvPr>
          <p:cNvSpPr>
            <a:spLocks noGrp="1"/>
          </p:cNvSpPr>
          <p:nvPr>
            <p:ph idx="1"/>
          </p:nvPr>
        </p:nvSpPr>
        <p:spPr/>
        <p:txBody>
          <a:bodyPr>
            <a:normAutofit lnSpcReduction="10000"/>
          </a:bodyPr>
          <a:lstStyle/>
          <a:p>
            <a:pPr algn="just"/>
            <a:r>
              <a:rPr lang="uk-UA" dirty="0"/>
              <a:t>постановку наукових проблем;</a:t>
            </a:r>
          </a:p>
          <a:p>
            <a:pPr algn="just"/>
            <a:r>
              <a:rPr lang="uk-UA" dirty="0"/>
              <a:t>висування та обґрунтування наукових гіпотез та теорій; </a:t>
            </a:r>
          </a:p>
          <a:p>
            <a:pPr algn="just"/>
            <a:r>
              <a:rPr lang="uk-UA" dirty="0"/>
              <a:t>виявлення законів; </a:t>
            </a:r>
          </a:p>
          <a:p>
            <a:pPr algn="just"/>
            <a:r>
              <a:rPr lang="uk-UA" dirty="0"/>
              <a:t>виведення логічних наслідків із законів; </a:t>
            </a:r>
          </a:p>
          <a:p>
            <a:pPr algn="just"/>
            <a:r>
              <a:rPr lang="uk-UA" dirty="0"/>
              <a:t>зіставлення один з одним різних гіпотез і теорій, теоретичне моделювання, </a:t>
            </a:r>
          </a:p>
          <a:p>
            <a:pPr algn="just"/>
            <a:r>
              <a:rPr lang="uk-UA" dirty="0"/>
              <a:t>процедури пояснення, розуміння, передбачення, узагальнення.</a:t>
            </a:r>
          </a:p>
        </p:txBody>
      </p:sp>
    </p:spTree>
    <p:extLst>
      <p:ext uri="{BB962C8B-B14F-4D97-AF65-F5344CB8AC3E}">
        <p14:creationId xmlns:p14="http://schemas.microsoft.com/office/powerpoint/2010/main" val="1057488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28814D-90FB-4DAE-B035-A0AD0BADB7A8}"/>
              </a:ext>
            </a:extLst>
          </p:cNvPr>
          <p:cNvSpPr>
            <a:spLocks noGrp="1"/>
          </p:cNvSpPr>
          <p:nvPr>
            <p:ph type="title"/>
          </p:nvPr>
        </p:nvSpPr>
        <p:spPr/>
        <p:txBody>
          <a:bodyPr>
            <a:normAutofit fontScale="90000"/>
          </a:bodyPr>
          <a:lstStyle/>
          <a:p>
            <a:pPr algn="ctr"/>
            <a:r>
              <a:rPr lang="uk-UA" dirty="0"/>
              <a:t>Емпіричний і теоретичний рівні наукового знання</a:t>
            </a:r>
            <a:br>
              <a:rPr lang="uk-UA" dirty="0"/>
            </a:br>
            <a:endParaRPr lang="uk-UA" dirty="0"/>
          </a:p>
        </p:txBody>
      </p:sp>
      <p:sp>
        <p:nvSpPr>
          <p:cNvPr id="3" name="Місце для вмісту 2">
            <a:extLst>
              <a:ext uri="{FF2B5EF4-FFF2-40B4-BE49-F238E27FC236}">
                <a16:creationId xmlns:a16="http://schemas.microsoft.com/office/drawing/2014/main" id="{411C25B9-EDBA-43C1-8129-8738C28C5554}"/>
              </a:ext>
            </a:extLst>
          </p:cNvPr>
          <p:cNvSpPr>
            <a:spLocks noGrp="1"/>
          </p:cNvSpPr>
          <p:nvPr>
            <p:ph idx="1"/>
          </p:nvPr>
        </p:nvSpPr>
        <p:spPr/>
        <p:txBody>
          <a:bodyPr/>
          <a:lstStyle/>
          <a:p>
            <a:pPr algn="just"/>
            <a:r>
              <a:rPr lang="uk-UA" dirty="0"/>
              <a:t>Два основних рівнів організації знання – емпіричного і теоретичного. Відповідно можна виділити два типи пізнавальних процедур, які породжують ці знання.</a:t>
            </a:r>
          </a:p>
          <a:p>
            <a:pPr algn="just"/>
            <a:endParaRPr lang="uk-UA" dirty="0"/>
          </a:p>
        </p:txBody>
      </p:sp>
    </p:spTree>
    <p:extLst>
      <p:ext uri="{BB962C8B-B14F-4D97-AF65-F5344CB8AC3E}">
        <p14:creationId xmlns:p14="http://schemas.microsoft.com/office/powerpoint/2010/main" val="4288415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A290D6-BFDD-4565-A93D-D010AEEF3820}"/>
              </a:ext>
            </a:extLst>
          </p:cNvPr>
          <p:cNvSpPr>
            <a:spLocks noGrp="1"/>
          </p:cNvSpPr>
          <p:nvPr>
            <p:ph type="title"/>
          </p:nvPr>
        </p:nvSpPr>
        <p:spPr/>
        <p:txBody>
          <a:bodyPr/>
          <a:lstStyle/>
          <a:p>
            <a:pPr algn="ctr"/>
            <a:r>
              <a:rPr lang="uk-UA" dirty="0"/>
              <a:t>Емпіричне і теоретичне </a:t>
            </a:r>
          </a:p>
        </p:txBody>
      </p:sp>
      <p:sp>
        <p:nvSpPr>
          <p:cNvPr id="3" name="Місце для вмісту 2">
            <a:extLst>
              <a:ext uri="{FF2B5EF4-FFF2-40B4-BE49-F238E27FC236}">
                <a16:creationId xmlns:a16="http://schemas.microsoft.com/office/drawing/2014/main" id="{E3730E69-1C92-4574-B960-7C58248841E5}"/>
              </a:ext>
            </a:extLst>
          </p:cNvPr>
          <p:cNvSpPr>
            <a:spLocks noGrp="1"/>
          </p:cNvSpPr>
          <p:nvPr>
            <p:ph idx="1"/>
          </p:nvPr>
        </p:nvSpPr>
        <p:spPr/>
        <p:txBody>
          <a:bodyPr>
            <a:normAutofit fontScale="92500"/>
          </a:bodyPr>
          <a:lstStyle/>
          <a:p>
            <a:pPr algn="just"/>
            <a:r>
              <a:rPr lang="uk-UA" dirty="0"/>
              <a:t>− різні рівні пізнання, знання, розрізняються за засобами ідеального відтворення об'єктивної реальності, гносеологічної спрямованості, характером і типом здобуття знання, за методами, що використовуються, і формами пізнання. І все ж чіткої межі між емпіричним і теоретичним не існує. Емпіричне пізнання, досліджуючи властивості та відношення  речей, здобуває нові знання, стимулююче подальший розвиток теорії. Теоретичне дослідження шукає підтвердження правильності результатів в емпірії. Дослід, експеримент завжди теоретично навантажений, теорія потребує емпіричної інтерпретації.</a:t>
            </a:r>
          </a:p>
        </p:txBody>
      </p:sp>
    </p:spTree>
    <p:extLst>
      <p:ext uri="{BB962C8B-B14F-4D97-AF65-F5344CB8AC3E}">
        <p14:creationId xmlns:p14="http://schemas.microsoft.com/office/powerpoint/2010/main" val="3965294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E131B6-F2DA-45BF-860F-B1E1AC47E32F}"/>
              </a:ext>
            </a:extLst>
          </p:cNvPr>
          <p:cNvSpPr>
            <a:spLocks noGrp="1"/>
          </p:cNvSpPr>
          <p:nvPr>
            <p:ph type="title"/>
          </p:nvPr>
        </p:nvSpPr>
        <p:spPr/>
        <p:txBody>
          <a:bodyPr/>
          <a:lstStyle/>
          <a:p>
            <a:pPr algn="ctr"/>
            <a:r>
              <a:rPr lang="ru-RU" dirty="0" err="1"/>
              <a:t>емпіричний</a:t>
            </a:r>
            <a:r>
              <a:rPr lang="ru-RU" dirty="0"/>
              <a:t> та </a:t>
            </a:r>
            <a:r>
              <a:rPr lang="ru-RU" dirty="0" err="1"/>
              <a:t>теоретичний</a:t>
            </a:r>
            <a:r>
              <a:rPr lang="ru-RU" dirty="0"/>
              <a:t> </a:t>
            </a:r>
            <a:r>
              <a:rPr lang="ru-RU" dirty="0" err="1"/>
              <a:t>рівні</a:t>
            </a:r>
            <a:r>
              <a:rPr lang="ru-RU" dirty="0"/>
              <a:t> </a:t>
            </a:r>
            <a:r>
              <a:rPr lang="ru-RU" dirty="0" err="1"/>
              <a:t>наукового</a:t>
            </a:r>
            <a:r>
              <a:rPr lang="ru-RU" dirty="0"/>
              <a:t> </a:t>
            </a:r>
            <a:r>
              <a:rPr lang="ru-RU" dirty="0" err="1"/>
              <a:t>пізнання</a:t>
            </a:r>
            <a:r>
              <a:rPr lang="ru-RU" dirty="0"/>
              <a:t> </a:t>
            </a:r>
            <a:r>
              <a:rPr lang="ru-RU" dirty="0" err="1"/>
              <a:t>вирізняються</a:t>
            </a:r>
            <a:r>
              <a:rPr lang="ru-RU" dirty="0"/>
              <a:t>:</a:t>
            </a:r>
            <a:endParaRPr lang="uk-UA" dirty="0"/>
          </a:p>
        </p:txBody>
      </p:sp>
      <p:sp>
        <p:nvSpPr>
          <p:cNvPr id="3" name="Місце для вмісту 2">
            <a:extLst>
              <a:ext uri="{FF2B5EF4-FFF2-40B4-BE49-F238E27FC236}">
                <a16:creationId xmlns:a16="http://schemas.microsoft.com/office/drawing/2014/main" id="{277C1BB9-363E-446B-8DAF-7CA3DFBD5940}"/>
              </a:ext>
            </a:extLst>
          </p:cNvPr>
          <p:cNvSpPr>
            <a:spLocks noGrp="1"/>
          </p:cNvSpPr>
          <p:nvPr>
            <p:ph idx="1"/>
          </p:nvPr>
        </p:nvSpPr>
        <p:spPr>
          <a:xfrm>
            <a:off x="648070" y="2249487"/>
            <a:ext cx="10928412" cy="4231212"/>
          </a:xfrm>
        </p:spPr>
        <p:txBody>
          <a:bodyPr>
            <a:normAutofit fontScale="62500" lnSpcReduction="20000"/>
          </a:bodyPr>
          <a:lstStyle/>
          <a:p>
            <a:pPr marL="457200" indent="-457200" algn="just">
              <a:buFont typeface="+mj-lt"/>
              <a:buAutoNum type="arabicPeriod"/>
            </a:pPr>
            <a:r>
              <a:rPr lang="uk-UA" sz="2600" b="1" dirty="0">
                <a:solidFill>
                  <a:srgbClr val="FFFF00"/>
                </a:solidFill>
              </a:rPr>
              <a:t>гносеологічною спрямованістю досліджень</a:t>
            </a:r>
            <a:r>
              <a:rPr lang="uk-UA" sz="2600" dirty="0"/>
              <a:t>. На емпіричному рівні пізнання орієнтується на вивчення явищ та поверхових, "видимих", чуттєво-фіксованих </a:t>
            </a:r>
            <a:r>
              <a:rPr lang="uk-UA" sz="2600" dirty="0" err="1"/>
              <a:t>зв'язків</a:t>
            </a:r>
            <a:r>
              <a:rPr lang="uk-UA" sz="2600" dirty="0"/>
              <a:t> між ними, без заглиблення в суттєві зв'язки та відношення. На теоретичному ж рівні головним гносеологічним завданням є розкриття сутнісних причин та </a:t>
            </a:r>
            <a:r>
              <a:rPr lang="uk-UA" sz="2600" dirty="0" err="1"/>
              <a:t>зв'язків</a:t>
            </a:r>
            <a:r>
              <a:rPr lang="uk-UA" sz="2600" dirty="0"/>
              <a:t> між явищами. </a:t>
            </a:r>
          </a:p>
          <a:p>
            <a:pPr marL="457200" indent="-457200" algn="just">
              <a:buFont typeface="+mj-lt"/>
              <a:buAutoNum type="arabicPeriod"/>
            </a:pPr>
            <a:r>
              <a:rPr lang="uk-UA" sz="2600" dirty="0"/>
              <a:t> </a:t>
            </a:r>
            <a:r>
              <a:rPr lang="uk-UA" sz="2600" b="1" dirty="0">
                <a:solidFill>
                  <a:srgbClr val="FFFF00"/>
                </a:solidFill>
              </a:rPr>
              <a:t>пізнавальними функціями</a:t>
            </a:r>
            <a:r>
              <a:rPr lang="uk-UA" sz="2600" dirty="0"/>
              <a:t>. Головною пізнавальною функцією емпіричного рівня є описова характеристика явищ, теоретичного − їх пояснення.</a:t>
            </a:r>
          </a:p>
          <a:p>
            <a:pPr marL="457200" indent="-457200" algn="just">
              <a:buFont typeface="+mj-lt"/>
              <a:buAutoNum type="arabicPeriod"/>
            </a:pPr>
            <a:r>
              <a:rPr lang="uk-UA" sz="2600" b="1" dirty="0">
                <a:solidFill>
                  <a:srgbClr val="FFFF00"/>
                </a:solidFill>
              </a:rPr>
              <a:t>характером і типом отриманих наукових результатів</a:t>
            </a:r>
            <a:r>
              <a:rPr lang="uk-UA" sz="2600" dirty="0"/>
              <a:t>. Результатами емпіричного рівня є наукові факти, певна сукупність знань,  емпіричних узагальнень, закономірні взаємозв'язки між окремими явищами. На теоретичному рівні знання фіксуються у формі сутнісних законів, теорій, теоретичних систем та системних законів. </a:t>
            </a:r>
          </a:p>
          <a:p>
            <a:pPr marL="457200" indent="-457200" algn="just">
              <a:buFont typeface="+mj-lt"/>
              <a:buAutoNum type="arabicPeriod"/>
            </a:pPr>
            <a:r>
              <a:rPr lang="uk-UA" sz="2600" b="1" dirty="0">
                <a:solidFill>
                  <a:srgbClr val="FFFF00"/>
                </a:solidFill>
              </a:rPr>
              <a:t>методами отримання знань</a:t>
            </a:r>
            <a:r>
              <a:rPr lang="uk-UA" sz="2600" dirty="0"/>
              <a:t>. Основними методами емпіричного рівня є спостереження, опис, вимірювання, експеримент, індуктивне узагальнення; теоретичного ж рівня − аксіоматичний, гіпотетико-дедуктивний методи, ідеалізація, єдність логічного та історичного, сходження від абстрактного до конкретного. </a:t>
            </a:r>
          </a:p>
          <a:p>
            <a:pPr marL="457200" indent="-457200" algn="just">
              <a:buFont typeface="+mj-lt"/>
              <a:buAutoNum type="arabicPeriod"/>
            </a:pPr>
            <a:r>
              <a:rPr lang="uk-UA" sz="2600" b="1" dirty="0">
                <a:solidFill>
                  <a:srgbClr val="FFFF00"/>
                </a:solidFill>
              </a:rPr>
              <a:t>співвідношенням чуттєво-сенситивного та раціонального компонентів у пізнанні</a:t>
            </a:r>
            <a:r>
              <a:rPr lang="uk-UA" sz="2600" dirty="0"/>
              <a:t>. На емпіричному рівні домінує чуттєво-сенситивний компонент, на теоретичному — раціональний. </a:t>
            </a:r>
          </a:p>
          <a:p>
            <a:endParaRPr lang="uk-UA" dirty="0"/>
          </a:p>
        </p:txBody>
      </p:sp>
    </p:spTree>
    <p:extLst>
      <p:ext uri="{BB962C8B-B14F-4D97-AF65-F5344CB8AC3E}">
        <p14:creationId xmlns:p14="http://schemas.microsoft.com/office/powerpoint/2010/main" val="3221477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D92C7D-FA72-4EC0-9554-FA5617122476}"/>
              </a:ext>
            </a:extLst>
          </p:cNvPr>
          <p:cNvSpPr>
            <a:spLocks noGrp="1"/>
          </p:cNvSpPr>
          <p:nvPr>
            <p:ph type="title"/>
          </p:nvPr>
        </p:nvSpPr>
        <p:spPr/>
        <p:txBody>
          <a:bodyPr>
            <a:normAutofit fontScale="90000"/>
          </a:bodyPr>
          <a:lstStyle/>
          <a:p>
            <a:pPr algn="ctr"/>
            <a:r>
              <a:rPr lang="ru-RU" dirty="0" err="1"/>
              <a:t>Загальнонаукові</a:t>
            </a:r>
            <a:r>
              <a:rPr lang="ru-RU" dirty="0"/>
              <a:t> і </a:t>
            </a:r>
            <a:r>
              <a:rPr lang="ru-RU" dirty="0" err="1"/>
              <a:t>загальнологічні</a:t>
            </a:r>
            <a:r>
              <a:rPr lang="ru-RU" dirty="0"/>
              <a:t> </a:t>
            </a:r>
            <a:r>
              <a:rPr lang="ru-RU" dirty="0" err="1"/>
              <a:t>форми</a:t>
            </a:r>
            <a:r>
              <a:rPr lang="ru-RU" dirty="0"/>
              <a:t> </a:t>
            </a:r>
            <a:r>
              <a:rPr lang="ru-RU" dirty="0" err="1"/>
              <a:t>наукового</a:t>
            </a:r>
            <a:r>
              <a:rPr lang="ru-RU" dirty="0"/>
              <a:t> </a:t>
            </a:r>
            <a:r>
              <a:rPr lang="ru-RU" dirty="0" err="1"/>
              <a:t>знання</a:t>
            </a:r>
            <a:br>
              <a:rPr lang="uk-UA" dirty="0"/>
            </a:br>
            <a:endParaRPr lang="uk-UA" dirty="0"/>
          </a:p>
        </p:txBody>
      </p:sp>
      <p:sp>
        <p:nvSpPr>
          <p:cNvPr id="3" name="Місце для вмісту 2">
            <a:extLst>
              <a:ext uri="{FF2B5EF4-FFF2-40B4-BE49-F238E27FC236}">
                <a16:creationId xmlns:a16="http://schemas.microsoft.com/office/drawing/2014/main" id="{13BDE25D-DC46-40BF-B8E7-8C271073A7CF}"/>
              </a:ext>
            </a:extLst>
          </p:cNvPr>
          <p:cNvSpPr>
            <a:spLocks noGrp="1"/>
          </p:cNvSpPr>
          <p:nvPr>
            <p:ph idx="1"/>
          </p:nvPr>
        </p:nvSpPr>
        <p:spPr/>
        <p:txBody>
          <a:bodyPr>
            <a:normAutofit/>
          </a:bodyPr>
          <a:lstStyle/>
          <a:p>
            <a:pPr algn="just"/>
            <a:r>
              <a:rPr lang="uk-UA" b="1" dirty="0">
                <a:solidFill>
                  <a:srgbClr val="FFFF00"/>
                </a:solidFill>
              </a:rPr>
              <a:t>Поняття</a:t>
            </a:r>
            <a:r>
              <a:rPr lang="uk-UA" dirty="0"/>
              <a:t> - форма мислення, що відображає загальні закономірні зв'язки, суттєві сторони, ознаки явищ, що закріплюються у їх визначеннях (дефініціях). Наприклад, у визначенні «людина є тварина, що робить знаряддя праці» виражена така суттєва ознака людини, яка відрізняє її від усіх інших представників тваринного світу, виступає фундаментальним законом існування та розвитку людини як родової істоти. </a:t>
            </a:r>
          </a:p>
        </p:txBody>
      </p:sp>
    </p:spTree>
    <p:extLst>
      <p:ext uri="{BB962C8B-B14F-4D97-AF65-F5344CB8AC3E}">
        <p14:creationId xmlns:p14="http://schemas.microsoft.com/office/powerpoint/2010/main" val="3989667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F6D8A9-DDAE-4A61-88B2-21F6B8D57CFF}"/>
              </a:ext>
            </a:extLst>
          </p:cNvPr>
          <p:cNvSpPr>
            <a:spLocks noGrp="1"/>
          </p:cNvSpPr>
          <p:nvPr>
            <p:ph type="title"/>
          </p:nvPr>
        </p:nvSpPr>
        <p:spPr/>
        <p:txBody>
          <a:bodyPr/>
          <a:lstStyle/>
          <a:p>
            <a:pPr algn="ctr"/>
            <a:r>
              <a:rPr lang="uk-UA" dirty="0"/>
              <a:t>Поняття</a:t>
            </a:r>
          </a:p>
        </p:txBody>
      </p:sp>
      <p:sp>
        <p:nvSpPr>
          <p:cNvPr id="3" name="Місце для вмісту 2">
            <a:extLst>
              <a:ext uri="{FF2B5EF4-FFF2-40B4-BE49-F238E27FC236}">
                <a16:creationId xmlns:a16="http://schemas.microsoft.com/office/drawing/2014/main" id="{89451F33-A469-4561-8D5D-9727DFE8EF9D}"/>
              </a:ext>
            </a:extLst>
          </p:cNvPr>
          <p:cNvSpPr>
            <a:spLocks noGrp="1"/>
          </p:cNvSpPr>
          <p:nvPr>
            <p:ph idx="1"/>
          </p:nvPr>
        </p:nvSpPr>
        <p:spPr/>
        <p:txBody>
          <a:bodyPr>
            <a:normAutofit fontScale="92500" lnSpcReduction="10000"/>
          </a:bodyPr>
          <a:lstStyle/>
          <a:p>
            <a:pPr algn="just"/>
            <a:r>
              <a:rPr lang="uk-UA" dirty="0"/>
              <a:t>Поняття повинні бути гнучкими та рухливі, взаємопов'язані, єдині протилежностях, щоб правильно відбити реальну діалектику (розвиток) об'єктивного світу.</a:t>
            </a:r>
          </a:p>
          <a:p>
            <a:pPr algn="just"/>
            <a:r>
              <a:rPr lang="uk-UA" dirty="0"/>
              <a:t>Найбільш загальні поняття - це філософські категорії (якість, кількість, матерія, протиріччя та ін.).</a:t>
            </a:r>
          </a:p>
          <a:p>
            <a:pPr algn="just"/>
            <a:r>
              <a:rPr lang="uk-UA" dirty="0"/>
              <a:t> Поняття виражаються в </a:t>
            </a:r>
            <a:r>
              <a:rPr lang="uk-UA" dirty="0" err="1"/>
              <a:t>мовній</a:t>
            </a:r>
            <a:r>
              <a:rPr lang="uk-UA" dirty="0"/>
              <a:t> формі - у вигляді окремих слів («молекула», «інформація» та </a:t>
            </a:r>
            <a:r>
              <a:rPr lang="uk-UA" dirty="0" err="1"/>
              <a:t>ін</a:t>
            </a:r>
            <a:r>
              <a:rPr lang="uk-UA" dirty="0"/>
              <a:t>) або у вигляді словосполучень, що позначають класи об'єктів («економічні відносини», «інформаційна система» та ін.).</a:t>
            </a:r>
          </a:p>
          <a:p>
            <a:endParaRPr lang="uk-UA" dirty="0"/>
          </a:p>
        </p:txBody>
      </p:sp>
    </p:spTree>
    <p:extLst>
      <p:ext uri="{BB962C8B-B14F-4D97-AF65-F5344CB8AC3E}">
        <p14:creationId xmlns:p14="http://schemas.microsoft.com/office/powerpoint/2010/main" val="3404004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69E164-F395-42D0-9945-3AB834F95CFD}"/>
              </a:ext>
            </a:extLst>
          </p:cNvPr>
          <p:cNvSpPr>
            <a:spLocks noGrp="1"/>
          </p:cNvSpPr>
          <p:nvPr>
            <p:ph type="title"/>
          </p:nvPr>
        </p:nvSpPr>
        <p:spPr/>
        <p:txBody>
          <a:bodyPr/>
          <a:lstStyle/>
          <a:p>
            <a:pPr algn="ctr"/>
            <a:r>
              <a:rPr lang="uk-UA" dirty="0"/>
              <a:t>Поняття і уявлення</a:t>
            </a:r>
          </a:p>
        </p:txBody>
      </p:sp>
      <p:sp>
        <p:nvSpPr>
          <p:cNvPr id="3" name="Місце для вмісту 2">
            <a:extLst>
              <a:ext uri="{FF2B5EF4-FFF2-40B4-BE49-F238E27FC236}">
                <a16:creationId xmlns:a16="http://schemas.microsoft.com/office/drawing/2014/main" id="{1BB39916-4A0A-45D0-AB55-C96A313E8988}"/>
              </a:ext>
            </a:extLst>
          </p:cNvPr>
          <p:cNvSpPr>
            <a:spLocks noGrp="1"/>
          </p:cNvSpPr>
          <p:nvPr>
            <p:ph idx="1"/>
          </p:nvPr>
        </p:nvSpPr>
        <p:spPr/>
        <p:txBody>
          <a:bodyPr>
            <a:normAutofit fontScale="92500"/>
          </a:bodyPr>
          <a:lstStyle/>
          <a:p>
            <a:pPr algn="just"/>
            <a:r>
              <a:rPr lang="uk-UA" dirty="0"/>
              <a:t>Важливо відрізняти поняття від </a:t>
            </a:r>
            <a:r>
              <a:rPr lang="uk-UA" i="1" dirty="0">
                <a:solidFill>
                  <a:srgbClr val="FFFF00"/>
                </a:solidFill>
              </a:rPr>
              <a:t>уявлення</a:t>
            </a:r>
            <a:r>
              <a:rPr lang="uk-UA" dirty="0"/>
              <a:t> (або образа), яке може виникнути у свідомості людини при міркуванні про щось або при сприйнятті мови. Уявлення істотно пов'язане з почуттєвою складовою  свідомості. Поняття ж належить до сугубо когнітивного плану. Це  означає, що незалежно від того, якими </a:t>
            </a:r>
            <a:r>
              <a:rPr lang="uk-UA" dirty="0" err="1"/>
              <a:t>перцептивними</a:t>
            </a:r>
            <a:r>
              <a:rPr lang="uk-UA" dirty="0"/>
              <a:t> образами може супроводжуватися поняття в індивідуальній свідомості, воно може бути вербально висловлене, стати частиною судження, піддане аргументованому звіту про свій зміст і повинне бути зрозумілим </a:t>
            </a:r>
            <a:r>
              <a:rPr lang="uk-UA" dirty="0" err="1"/>
              <a:t>іншомуучаснику</a:t>
            </a:r>
            <a:r>
              <a:rPr lang="uk-UA" dirty="0"/>
              <a:t> дискурсу (</a:t>
            </a:r>
            <a:r>
              <a:rPr lang="uk-UA" dirty="0" err="1"/>
              <a:t>мовної</a:t>
            </a:r>
            <a:r>
              <a:rPr lang="uk-UA" dirty="0"/>
              <a:t> взаємодії)</a:t>
            </a:r>
          </a:p>
        </p:txBody>
      </p:sp>
    </p:spTree>
    <p:extLst>
      <p:ext uri="{BB962C8B-B14F-4D97-AF65-F5344CB8AC3E}">
        <p14:creationId xmlns:p14="http://schemas.microsoft.com/office/powerpoint/2010/main" val="1987738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502A9C-D65A-4494-9D63-899383C86739}"/>
              </a:ext>
            </a:extLst>
          </p:cNvPr>
          <p:cNvSpPr>
            <a:spLocks noGrp="1"/>
          </p:cNvSpPr>
          <p:nvPr>
            <p:ph type="title"/>
          </p:nvPr>
        </p:nvSpPr>
        <p:spPr/>
        <p:txBody>
          <a:bodyPr/>
          <a:lstStyle/>
          <a:p>
            <a:pPr algn="ctr"/>
            <a:r>
              <a:rPr lang="uk-UA" dirty="0"/>
              <a:t>зміст і обсяг</a:t>
            </a:r>
          </a:p>
        </p:txBody>
      </p:sp>
      <p:sp>
        <p:nvSpPr>
          <p:cNvPr id="3" name="Місце для вмісту 2">
            <a:extLst>
              <a:ext uri="{FF2B5EF4-FFF2-40B4-BE49-F238E27FC236}">
                <a16:creationId xmlns:a16="http://schemas.microsoft.com/office/drawing/2014/main" id="{EF21BD1F-2465-4385-9FF0-6974ED6D0DFB}"/>
              </a:ext>
            </a:extLst>
          </p:cNvPr>
          <p:cNvSpPr>
            <a:spLocks noGrp="1"/>
          </p:cNvSpPr>
          <p:nvPr>
            <p:ph idx="1"/>
          </p:nvPr>
        </p:nvSpPr>
        <p:spPr/>
        <p:txBody>
          <a:bodyPr>
            <a:normAutofit/>
          </a:bodyPr>
          <a:lstStyle/>
          <a:p>
            <a:pPr algn="just"/>
            <a:r>
              <a:rPr lang="uk-UA" dirty="0"/>
              <a:t>У традиційній </a:t>
            </a:r>
            <a:r>
              <a:rPr lang="uk-UA" dirty="0" err="1"/>
              <a:t>логіці</a:t>
            </a:r>
            <a:r>
              <a:rPr lang="uk-UA" dirty="0"/>
              <a:t> прийнято вважати, що поняття має зміст і обсяг. </a:t>
            </a:r>
          </a:p>
          <a:p>
            <a:pPr algn="just"/>
            <a:r>
              <a:rPr lang="uk-UA" i="1" dirty="0">
                <a:solidFill>
                  <a:srgbClr val="FFFF00"/>
                </a:solidFill>
              </a:rPr>
              <a:t>Зміст</a:t>
            </a:r>
            <a:r>
              <a:rPr lang="uk-UA" dirty="0"/>
              <a:t> – це значеннєвий бік поняття. </a:t>
            </a:r>
            <a:r>
              <a:rPr lang="uk-UA" b="1" dirty="0">
                <a:solidFill>
                  <a:srgbClr val="FFFF00"/>
                </a:solidFill>
              </a:rPr>
              <a:t>Зміст</a:t>
            </a:r>
            <a:r>
              <a:rPr lang="uk-UA" dirty="0"/>
              <a:t> – це те, що розуміється  учасниками </a:t>
            </a:r>
            <a:r>
              <a:rPr lang="uk-UA" dirty="0" err="1"/>
              <a:t>мовної</a:t>
            </a:r>
            <a:r>
              <a:rPr lang="uk-UA" dirty="0"/>
              <a:t> взаємодії (дискурсу) при використанні того або іншого  поняття.</a:t>
            </a:r>
          </a:p>
          <a:p>
            <a:pPr algn="just"/>
            <a:r>
              <a:rPr lang="uk-UA" i="1" dirty="0">
                <a:solidFill>
                  <a:srgbClr val="FFFF00"/>
                </a:solidFill>
              </a:rPr>
              <a:t>Обсяг</a:t>
            </a:r>
            <a:r>
              <a:rPr lang="uk-UA" dirty="0"/>
              <a:t> – це фактичний бік поняття. </a:t>
            </a:r>
            <a:r>
              <a:rPr lang="uk-UA" b="1" dirty="0">
                <a:solidFill>
                  <a:srgbClr val="FFFF00"/>
                </a:solidFill>
              </a:rPr>
              <a:t>Обсяг поняття </a:t>
            </a:r>
            <a:r>
              <a:rPr lang="uk-UA" dirty="0"/>
              <a:t>– це клас  предметів, які характеризуються даним поняттям. Скажімо, до обсягу  поняття “стіл” включаються всі столи, що існують у дійсності</a:t>
            </a:r>
          </a:p>
        </p:txBody>
      </p:sp>
    </p:spTree>
    <p:extLst>
      <p:ext uri="{BB962C8B-B14F-4D97-AF65-F5344CB8AC3E}">
        <p14:creationId xmlns:p14="http://schemas.microsoft.com/office/powerpoint/2010/main" val="782685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118617-AA9C-4351-BF64-1051A588834D}"/>
              </a:ext>
            </a:extLst>
          </p:cNvPr>
          <p:cNvSpPr>
            <a:spLocks noGrp="1"/>
          </p:cNvSpPr>
          <p:nvPr>
            <p:ph type="title"/>
          </p:nvPr>
        </p:nvSpPr>
        <p:spPr/>
        <p:txBody>
          <a:bodyPr/>
          <a:lstStyle/>
          <a:p>
            <a:pPr algn="ctr"/>
            <a:r>
              <a:rPr lang="uk-UA" dirty="0"/>
              <a:t>Науковий закон</a:t>
            </a:r>
          </a:p>
        </p:txBody>
      </p:sp>
      <p:sp>
        <p:nvSpPr>
          <p:cNvPr id="3" name="Місце для вмісту 2">
            <a:extLst>
              <a:ext uri="{FF2B5EF4-FFF2-40B4-BE49-F238E27FC236}">
                <a16:creationId xmlns:a16="http://schemas.microsoft.com/office/drawing/2014/main" id="{FA63F84F-AE0C-49F2-8A18-01048CCD936E}"/>
              </a:ext>
            </a:extLst>
          </p:cNvPr>
          <p:cNvSpPr>
            <a:spLocks noGrp="1"/>
          </p:cNvSpPr>
          <p:nvPr>
            <p:ph idx="1"/>
          </p:nvPr>
        </p:nvSpPr>
        <p:spPr/>
        <p:txBody>
          <a:bodyPr>
            <a:normAutofit fontScale="92500"/>
          </a:bodyPr>
          <a:lstStyle/>
          <a:p>
            <a:r>
              <a:rPr lang="uk-UA" dirty="0"/>
              <a:t>У законах науки відображаються об'єктивні, регулярні, повторювані, суттєві та необхідні зв'язки та відношення між явищами чи процесами реального світу. </a:t>
            </a:r>
          </a:p>
          <a:p>
            <a:pPr marL="0" indent="0">
              <a:buNone/>
            </a:pPr>
            <a:r>
              <a:rPr lang="uk-UA" dirty="0"/>
              <a:t>З точки зору сфери дії всі закони умовно можна розділити на наступні види:</a:t>
            </a:r>
          </a:p>
          <a:p>
            <a:r>
              <a:rPr lang="ru-RU" sz="2400" dirty="0" err="1"/>
              <a:t>Універсальні</a:t>
            </a:r>
            <a:r>
              <a:rPr lang="ru-RU" sz="2400" dirty="0"/>
              <a:t> та </a:t>
            </a:r>
            <a:r>
              <a:rPr lang="ru-RU" sz="2400" dirty="0" err="1"/>
              <a:t>часткові</a:t>
            </a:r>
            <a:r>
              <a:rPr lang="ru-RU" sz="2400" dirty="0"/>
              <a:t> (</a:t>
            </a:r>
            <a:r>
              <a:rPr lang="ru-RU" sz="2400" dirty="0" err="1"/>
              <a:t>екзистенційні</a:t>
            </a:r>
            <a:r>
              <a:rPr lang="ru-RU" sz="2400" dirty="0"/>
              <a:t>) </a:t>
            </a:r>
            <a:r>
              <a:rPr lang="ru-RU" sz="2400" dirty="0" err="1"/>
              <a:t>закони</a:t>
            </a:r>
            <a:endParaRPr lang="ru-RU" sz="2400" dirty="0"/>
          </a:p>
          <a:p>
            <a:r>
              <a:rPr lang="uk-UA" dirty="0"/>
              <a:t>Детерміністичні та стохастичні (статистичні) закони</a:t>
            </a:r>
          </a:p>
          <a:p>
            <a:r>
              <a:rPr lang="uk-UA" dirty="0"/>
              <a:t>Емпіричні та теоретичні закони</a:t>
            </a:r>
          </a:p>
        </p:txBody>
      </p:sp>
    </p:spTree>
    <p:extLst>
      <p:ext uri="{BB962C8B-B14F-4D97-AF65-F5344CB8AC3E}">
        <p14:creationId xmlns:p14="http://schemas.microsoft.com/office/powerpoint/2010/main" val="1478366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20EACF-B6A2-4FFA-8166-1FCBE0109170}"/>
              </a:ext>
            </a:extLst>
          </p:cNvPr>
          <p:cNvSpPr>
            <a:spLocks noGrp="1"/>
          </p:cNvSpPr>
          <p:nvPr>
            <p:ph type="title"/>
          </p:nvPr>
        </p:nvSpPr>
        <p:spPr/>
        <p:txBody>
          <a:bodyPr>
            <a:normAutofit/>
          </a:bodyPr>
          <a:lstStyle/>
          <a:p>
            <a:pPr algn="ctr"/>
            <a:r>
              <a:rPr lang="ru-RU" sz="3200" dirty="0" err="1"/>
              <a:t>Універсальні</a:t>
            </a:r>
            <a:r>
              <a:rPr lang="ru-RU" sz="3200" dirty="0"/>
              <a:t> та </a:t>
            </a:r>
            <a:r>
              <a:rPr lang="ru-RU" sz="3200" dirty="0" err="1"/>
              <a:t>часткові</a:t>
            </a:r>
            <a:r>
              <a:rPr lang="ru-RU" sz="3200" dirty="0"/>
              <a:t> (</a:t>
            </a:r>
            <a:r>
              <a:rPr lang="ru-RU" sz="3200" dirty="0" err="1"/>
              <a:t>екзистенційні</a:t>
            </a:r>
            <a:r>
              <a:rPr lang="ru-RU" sz="3200" dirty="0"/>
              <a:t>) </a:t>
            </a:r>
            <a:r>
              <a:rPr lang="ru-RU" sz="3200" dirty="0" err="1"/>
              <a:t>закони</a:t>
            </a:r>
            <a:endParaRPr lang="uk-UA" sz="3200" dirty="0"/>
          </a:p>
        </p:txBody>
      </p:sp>
      <p:sp>
        <p:nvSpPr>
          <p:cNvPr id="3" name="Місце для вмісту 2">
            <a:extLst>
              <a:ext uri="{FF2B5EF4-FFF2-40B4-BE49-F238E27FC236}">
                <a16:creationId xmlns:a16="http://schemas.microsoft.com/office/drawing/2014/main" id="{7F466DB7-D8E6-4CDA-A108-B4EB21B40BF4}"/>
              </a:ext>
            </a:extLst>
          </p:cNvPr>
          <p:cNvSpPr>
            <a:spLocks noGrp="1"/>
          </p:cNvSpPr>
          <p:nvPr>
            <p:ph idx="1"/>
          </p:nvPr>
        </p:nvSpPr>
        <p:spPr>
          <a:xfrm>
            <a:off x="1141412" y="2249486"/>
            <a:ext cx="9905999" cy="4248967"/>
          </a:xfrm>
        </p:spPr>
        <p:txBody>
          <a:bodyPr>
            <a:normAutofit lnSpcReduction="10000"/>
          </a:bodyPr>
          <a:lstStyle/>
          <a:p>
            <a:pPr algn="just"/>
            <a:r>
              <a:rPr lang="uk-UA" dirty="0"/>
              <a:t>Універсальні закони відображають загальний, необхідний, строго повторюваний і стійкий характер регулярного зв'язку між явищами та процесами об'єктивного світу. </a:t>
            </a:r>
            <a:r>
              <a:rPr lang="uk-UA" i="1" dirty="0"/>
              <a:t>«Всі тіла при нагріванні розширюються».</a:t>
            </a:r>
          </a:p>
          <a:p>
            <a:pPr algn="just"/>
            <a:r>
              <a:rPr lang="uk-UA" dirty="0"/>
              <a:t>Часткові закони є зв'язками, або виведені з універсальних законів, або відображають регулярність подій, що характеризують деяку конкретну сферу буття. </a:t>
            </a:r>
            <a:r>
              <a:rPr lang="uk-UA" i="1" dirty="0"/>
              <a:t>Так, закон теплового розширення металів є вторинним, або похідним, по відношенню до універсального закону теплового розширення всіх фізичних тіл і характеризує властивість приватної групи хімічних елементів</a:t>
            </a:r>
          </a:p>
        </p:txBody>
      </p:sp>
    </p:spTree>
    <p:extLst>
      <p:ext uri="{BB962C8B-B14F-4D97-AF65-F5344CB8AC3E}">
        <p14:creationId xmlns:p14="http://schemas.microsoft.com/office/powerpoint/2010/main" val="3890236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4DFBDF-6D45-4485-8E6C-5CADE53C1BEA}"/>
              </a:ext>
            </a:extLst>
          </p:cNvPr>
          <p:cNvSpPr>
            <a:spLocks noGrp="1"/>
          </p:cNvSpPr>
          <p:nvPr>
            <p:ph type="title"/>
          </p:nvPr>
        </p:nvSpPr>
        <p:spPr/>
        <p:txBody>
          <a:bodyPr>
            <a:normAutofit/>
          </a:bodyPr>
          <a:lstStyle/>
          <a:p>
            <a:pPr algn="ctr"/>
            <a:r>
              <a:rPr lang="uk-UA" sz="2800" dirty="0"/>
              <a:t>Детерміністичні та стохастичні (статистичні) закони</a:t>
            </a:r>
          </a:p>
        </p:txBody>
      </p:sp>
      <p:sp>
        <p:nvSpPr>
          <p:cNvPr id="3" name="Місце для вмісту 2">
            <a:extLst>
              <a:ext uri="{FF2B5EF4-FFF2-40B4-BE49-F238E27FC236}">
                <a16:creationId xmlns:a16="http://schemas.microsoft.com/office/drawing/2014/main" id="{637B65A5-8320-4933-9185-750981763CD9}"/>
              </a:ext>
            </a:extLst>
          </p:cNvPr>
          <p:cNvSpPr>
            <a:spLocks noGrp="1"/>
          </p:cNvSpPr>
          <p:nvPr>
            <p:ph idx="1"/>
          </p:nvPr>
        </p:nvSpPr>
        <p:spPr/>
        <p:txBody>
          <a:bodyPr/>
          <a:lstStyle/>
          <a:p>
            <a:pPr algn="just"/>
            <a:r>
              <a:rPr lang="uk-UA" i="1" dirty="0">
                <a:solidFill>
                  <a:srgbClr val="FFFF00"/>
                </a:solidFill>
              </a:rPr>
              <a:t>Детерміністичні</a:t>
            </a:r>
            <a:r>
              <a:rPr lang="uk-UA" dirty="0"/>
              <a:t> закони дають передбачення, що мають цілком достовірний та точний характер. На відміну від них </a:t>
            </a:r>
            <a:r>
              <a:rPr lang="uk-UA" i="1" dirty="0">
                <a:solidFill>
                  <a:srgbClr val="FFFF00"/>
                </a:solidFill>
              </a:rPr>
              <a:t>стохастичні</a:t>
            </a:r>
            <a:r>
              <a:rPr lang="uk-UA" dirty="0"/>
              <a:t> закони дають лише імовірнісні передбачення, вони відображають певну регулярність, яка виникає в результаті взаємодії випадкових масових або повторюваних подій.</a:t>
            </a:r>
          </a:p>
        </p:txBody>
      </p:sp>
    </p:spTree>
    <p:extLst>
      <p:ext uri="{BB962C8B-B14F-4D97-AF65-F5344CB8AC3E}">
        <p14:creationId xmlns:p14="http://schemas.microsoft.com/office/powerpoint/2010/main" val="1701002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4D523F-6836-4EB7-A04A-A1FDCA7F1A5C}"/>
              </a:ext>
            </a:extLst>
          </p:cNvPr>
          <p:cNvSpPr>
            <a:spLocks noGrp="1"/>
          </p:cNvSpPr>
          <p:nvPr>
            <p:ph type="title"/>
          </p:nvPr>
        </p:nvSpPr>
        <p:spPr/>
        <p:txBody>
          <a:bodyPr/>
          <a:lstStyle/>
          <a:p>
            <a:pPr algn="ctr"/>
            <a:r>
              <a:rPr lang="uk-UA" dirty="0"/>
              <a:t>Емпіричні та теоретичні закони</a:t>
            </a:r>
          </a:p>
        </p:txBody>
      </p:sp>
      <p:sp>
        <p:nvSpPr>
          <p:cNvPr id="3" name="Місце для вмісту 2">
            <a:extLst>
              <a:ext uri="{FF2B5EF4-FFF2-40B4-BE49-F238E27FC236}">
                <a16:creationId xmlns:a16="http://schemas.microsoft.com/office/drawing/2014/main" id="{5DDB416E-A78E-49AF-80DF-C4208A47DBA5}"/>
              </a:ext>
            </a:extLst>
          </p:cNvPr>
          <p:cNvSpPr>
            <a:spLocks noGrp="1"/>
          </p:cNvSpPr>
          <p:nvPr>
            <p:ph idx="1"/>
          </p:nvPr>
        </p:nvSpPr>
        <p:spPr>
          <a:xfrm>
            <a:off x="1141412" y="2249486"/>
            <a:ext cx="9991186" cy="3989995"/>
          </a:xfrm>
        </p:spPr>
        <p:txBody>
          <a:bodyPr/>
          <a:lstStyle/>
          <a:p>
            <a:pPr algn="just"/>
            <a:r>
              <a:rPr lang="uk-UA" i="1" dirty="0">
                <a:solidFill>
                  <a:srgbClr val="FFFF00"/>
                </a:solidFill>
              </a:rPr>
              <a:t>Емпіричні</a:t>
            </a:r>
            <a:r>
              <a:rPr lang="uk-UA" dirty="0"/>
              <a:t> закони характеризують регулярності, що виявляються на рівні явища в рамках емпіричного (досвідченого) знання. </a:t>
            </a:r>
            <a:r>
              <a:rPr lang="uk-UA" i="1" dirty="0">
                <a:solidFill>
                  <a:srgbClr val="FFFF00"/>
                </a:solidFill>
              </a:rPr>
              <a:t>Теоретичні</a:t>
            </a:r>
            <a:r>
              <a:rPr lang="uk-UA" dirty="0"/>
              <a:t> закони відображають повторювані зв'язки, що діють на рівні сутності. Серед цих законів найбільш поширеними є каузальні (причинні) закони, які характеризують необхідне відношення між двома безпосередньо пов'язаними явищами</a:t>
            </a:r>
          </a:p>
        </p:txBody>
      </p:sp>
    </p:spTree>
    <p:extLst>
      <p:ext uri="{BB962C8B-B14F-4D97-AF65-F5344CB8AC3E}">
        <p14:creationId xmlns:p14="http://schemas.microsoft.com/office/powerpoint/2010/main" val="114580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461067-C878-4071-8246-D78AE3F581BF}"/>
              </a:ext>
            </a:extLst>
          </p:cNvPr>
          <p:cNvSpPr>
            <a:spLocks noGrp="1"/>
          </p:cNvSpPr>
          <p:nvPr>
            <p:ph type="title"/>
          </p:nvPr>
        </p:nvSpPr>
        <p:spPr/>
        <p:txBody>
          <a:bodyPr/>
          <a:lstStyle/>
          <a:p>
            <a:pPr algn="ctr"/>
            <a:r>
              <a:rPr lang="uk-UA" dirty="0"/>
              <a:t>крайні позиції</a:t>
            </a:r>
          </a:p>
        </p:txBody>
      </p:sp>
      <p:sp>
        <p:nvSpPr>
          <p:cNvPr id="3" name="Місце для вмісту 2">
            <a:extLst>
              <a:ext uri="{FF2B5EF4-FFF2-40B4-BE49-F238E27FC236}">
                <a16:creationId xmlns:a16="http://schemas.microsoft.com/office/drawing/2014/main" id="{9BA8CF37-790C-4ED7-BAA5-2F33515CB597}"/>
              </a:ext>
            </a:extLst>
          </p:cNvPr>
          <p:cNvSpPr>
            <a:spLocks noGrp="1"/>
          </p:cNvSpPr>
          <p:nvPr>
            <p:ph idx="1"/>
          </p:nvPr>
        </p:nvSpPr>
        <p:spPr/>
        <p:txBody>
          <a:bodyPr>
            <a:normAutofit/>
          </a:bodyPr>
          <a:lstStyle/>
          <a:p>
            <a:pPr marL="0" indent="0" algn="just">
              <a:buNone/>
            </a:pPr>
            <a:r>
              <a:rPr lang="uk-UA" dirty="0"/>
              <a:t>В історії пізнання склалися дві крайні позиції з питання про співвідношення емпіричного та теоретичного рівнів наукового пізнання: </a:t>
            </a:r>
          </a:p>
          <a:p>
            <a:r>
              <a:rPr lang="uk-UA" dirty="0"/>
              <a:t>емпіризм </a:t>
            </a:r>
          </a:p>
          <a:p>
            <a:r>
              <a:rPr lang="uk-UA" dirty="0"/>
              <a:t>схоластичне теоретизування. </a:t>
            </a:r>
          </a:p>
        </p:txBody>
      </p:sp>
    </p:spTree>
    <p:extLst>
      <p:ext uri="{BB962C8B-B14F-4D97-AF65-F5344CB8AC3E}">
        <p14:creationId xmlns:p14="http://schemas.microsoft.com/office/powerpoint/2010/main" val="559591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C2E1B9-AB44-42CB-A90B-4518CD4FD723}"/>
              </a:ext>
            </a:extLst>
          </p:cNvPr>
          <p:cNvSpPr>
            <a:spLocks noGrp="1"/>
          </p:cNvSpPr>
          <p:nvPr>
            <p:ph type="title"/>
          </p:nvPr>
        </p:nvSpPr>
        <p:spPr/>
        <p:txBody>
          <a:bodyPr/>
          <a:lstStyle/>
          <a:p>
            <a:pPr algn="ctr"/>
            <a:r>
              <a:rPr lang="uk-UA" dirty="0"/>
              <a:t>Емпіричні форми наукового знання</a:t>
            </a:r>
          </a:p>
        </p:txBody>
      </p:sp>
      <p:sp>
        <p:nvSpPr>
          <p:cNvPr id="3" name="Місце для вмісту 2">
            <a:extLst>
              <a:ext uri="{FF2B5EF4-FFF2-40B4-BE49-F238E27FC236}">
                <a16:creationId xmlns:a16="http://schemas.microsoft.com/office/drawing/2014/main" id="{DEA24CCA-E9A3-4373-B52B-15898841E570}"/>
              </a:ext>
            </a:extLst>
          </p:cNvPr>
          <p:cNvSpPr>
            <a:spLocks noGrp="1"/>
          </p:cNvSpPr>
          <p:nvPr>
            <p:ph idx="1"/>
          </p:nvPr>
        </p:nvSpPr>
        <p:spPr/>
        <p:txBody>
          <a:bodyPr>
            <a:normAutofit fontScale="77500" lnSpcReduction="20000"/>
          </a:bodyPr>
          <a:lstStyle/>
          <a:p>
            <a:r>
              <a:rPr lang="ru-RU" dirty="0" err="1"/>
              <a:t>Протоколи</a:t>
            </a:r>
            <a:r>
              <a:rPr lang="ru-RU" dirty="0"/>
              <a:t> </a:t>
            </a:r>
            <a:r>
              <a:rPr lang="ru-RU" dirty="0" err="1"/>
              <a:t>спостереження</a:t>
            </a:r>
            <a:r>
              <a:rPr lang="ru-RU" dirty="0"/>
              <a:t> та </a:t>
            </a:r>
            <a:r>
              <a:rPr lang="ru-RU" dirty="0" err="1"/>
              <a:t>емпіричні</a:t>
            </a:r>
            <a:r>
              <a:rPr lang="ru-RU" dirty="0"/>
              <a:t> </a:t>
            </a:r>
            <a:r>
              <a:rPr lang="ru-RU" dirty="0" err="1"/>
              <a:t>факти</a:t>
            </a:r>
            <a:endParaRPr lang="ru-RU" dirty="0"/>
          </a:p>
          <a:p>
            <a:pPr algn="just"/>
            <a:r>
              <a:rPr lang="ru-RU" dirty="0" err="1"/>
              <a:t>Дані</a:t>
            </a:r>
            <a:r>
              <a:rPr lang="ru-RU" dirty="0"/>
              <a:t> </a:t>
            </a:r>
            <a:r>
              <a:rPr lang="ru-RU" dirty="0" err="1"/>
              <a:t>спостереження</a:t>
            </a:r>
            <a:r>
              <a:rPr lang="ru-RU" dirty="0"/>
              <a:t> </a:t>
            </a:r>
            <a:r>
              <a:rPr lang="ru-RU" dirty="0" err="1"/>
              <a:t>містять</a:t>
            </a:r>
            <a:r>
              <a:rPr lang="ru-RU" dirty="0"/>
              <a:t> </a:t>
            </a:r>
            <a:r>
              <a:rPr lang="ru-RU" dirty="0" err="1"/>
              <a:t>первинну</a:t>
            </a:r>
            <a:r>
              <a:rPr lang="ru-RU" dirty="0"/>
              <a:t> </a:t>
            </a:r>
            <a:r>
              <a:rPr lang="ru-RU" dirty="0" err="1"/>
              <a:t>інформацію</a:t>
            </a:r>
            <a:r>
              <a:rPr lang="ru-RU" dirty="0"/>
              <a:t>, </a:t>
            </a:r>
            <a:r>
              <a:rPr lang="ru-RU" dirty="0" err="1"/>
              <a:t>що</a:t>
            </a:r>
            <a:r>
              <a:rPr lang="ru-RU" dirty="0"/>
              <a:t> </a:t>
            </a:r>
            <a:r>
              <a:rPr lang="ru-RU" dirty="0" err="1"/>
              <a:t>отримана</a:t>
            </a:r>
            <a:r>
              <a:rPr lang="ru-RU" dirty="0"/>
              <a:t> </a:t>
            </a:r>
            <a:r>
              <a:rPr lang="ru-RU" dirty="0" err="1"/>
              <a:t>безпосередньо</a:t>
            </a:r>
            <a:r>
              <a:rPr lang="ru-RU" dirty="0"/>
              <a:t> в </a:t>
            </a:r>
            <a:r>
              <a:rPr lang="ru-RU" dirty="0" err="1"/>
              <a:t>процесі</a:t>
            </a:r>
            <a:r>
              <a:rPr lang="ru-RU" dirty="0"/>
              <a:t> </a:t>
            </a:r>
            <a:r>
              <a:rPr lang="ru-RU" dirty="0" err="1"/>
              <a:t>спостереження</a:t>
            </a:r>
            <a:r>
              <a:rPr lang="ru-RU" dirty="0"/>
              <a:t> за </a:t>
            </a:r>
            <a:r>
              <a:rPr lang="ru-RU" dirty="0" err="1"/>
              <a:t>об'єктом</a:t>
            </a:r>
            <a:r>
              <a:rPr lang="ru-RU" dirty="0"/>
              <a:t>. </a:t>
            </a:r>
            <a:r>
              <a:rPr lang="ru-RU" dirty="0" err="1"/>
              <a:t>Ця</a:t>
            </a:r>
            <a:r>
              <a:rPr lang="ru-RU" dirty="0"/>
              <a:t> </a:t>
            </a:r>
            <a:r>
              <a:rPr lang="ru-RU" dirty="0" err="1"/>
              <a:t>інформація</a:t>
            </a:r>
            <a:r>
              <a:rPr lang="ru-RU" dirty="0"/>
              <a:t> дана в </a:t>
            </a:r>
            <a:r>
              <a:rPr lang="ru-RU" dirty="0" err="1"/>
              <a:t>особливій</a:t>
            </a:r>
            <a:r>
              <a:rPr lang="ru-RU" dirty="0"/>
              <a:t> </a:t>
            </a:r>
            <a:r>
              <a:rPr lang="ru-RU" dirty="0" err="1"/>
              <a:t>формі</a:t>
            </a:r>
            <a:r>
              <a:rPr lang="ru-RU" dirty="0"/>
              <a:t> – у </a:t>
            </a:r>
            <a:r>
              <a:rPr lang="ru-RU" dirty="0" err="1"/>
              <a:t>формі</a:t>
            </a:r>
            <a:r>
              <a:rPr lang="ru-RU" dirty="0"/>
              <a:t> </a:t>
            </a:r>
            <a:r>
              <a:rPr lang="ru-RU" dirty="0" err="1"/>
              <a:t>протоколів</a:t>
            </a:r>
            <a:r>
              <a:rPr lang="ru-RU" dirty="0"/>
              <a:t> </a:t>
            </a:r>
            <a:r>
              <a:rPr lang="ru-RU" dirty="0" err="1"/>
              <a:t>спостереження</a:t>
            </a:r>
            <a:r>
              <a:rPr lang="ru-RU" dirty="0"/>
              <a:t>. </a:t>
            </a:r>
            <a:r>
              <a:rPr lang="ru-RU" dirty="0" err="1"/>
              <a:t>Останні</a:t>
            </a:r>
            <a:r>
              <a:rPr lang="ru-RU" dirty="0"/>
              <a:t> </a:t>
            </a:r>
            <a:r>
              <a:rPr lang="ru-RU" dirty="0" err="1"/>
              <a:t>виражають</a:t>
            </a:r>
            <a:r>
              <a:rPr lang="ru-RU" dirty="0"/>
              <a:t> </a:t>
            </a:r>
            <a:r>
              <a:rPr lang="ru-RU" dirty="0" err="1"/>
              <a:t>інформацію</a:t>
            </a:r>
            <a:r>
              <a:rPr lang="ru-RU" dirty="0"/>
              <a:t>, </a:t>
            </a:r>
            <a:r>
              <a:rPr lang="ru-RU" dirty="0" err="1"/>
              <a:t>одержувану</a:t>
            </a:r>
            <a:r>
              <a:rPr lang="ru-RU" dirty="0"/>
              <a:t> </a:t>
            </a:r>
            <a:r>
              <a:rPr lang="ru-RU" dirty="0" err="1"/>
              <a:t>спостерігачем</a:t>
            </a:r>
            <a:r>
              <a:rPr lang="ru-RU" dirty="0"/>
              <a:t>, у </a:t>
            </a:r>
            <a:r>
              <a:rPr lang="ru-RU" dirty="0" err="1"/>
              <a:t>мовній</a:t>
            </a:r>
            <a:r>
              <a:rPr lang="ru-RU" dirty="0"/>
              <a:t> </a:t>
            </a:r>
            <a:r>
              <a:rPr lang="ru-RU" dirty="0" err="1"/>
              <a:t>формі</a:t>
            </a:r>
            <a:r>
              <a:rPr lang="ru-RU" dirty="0"/>
              <a:t>. У протоколах </a:t>
            </a:r>
            <a:r>
              <a:rPr lang="ru-RU" dirty="0" err="1"/>
              <a:t>спостереження</a:t>
            </a:r>
            <a:r>
              <a:rPr lang="ru-RU" dirty="0"/>
              <a:t> </a:t>
            </a:r>
            <a:r>
              <a:rPr lang="ru-RU" dirty="0" err="1"/>
              <a:t>звичайно</a:t>
            </a:r>
            <a:r>
              <a:rPr lang="ru-RU" dirty="0"/>
              <a:t> </a:t>
            </a:r>
            <a:r>
              <a:rPr lang="ru-RU" dirty="0" err="1"/>
              <a:t>містяться</a:t>
            </a:r>
            <a:r>
              <a:rPr lang="ru-RU" dirty="0"/>
              <a:t> </a:t>
            </a:r>
            <a:r>
              <a:rPr lang="ru-RU" dirty="0" err="1"/>
              <a:t>вказання</a:t>
            </a:r>
            <a:r>
              <a:rPr lang="ru-RU" dirty="0"/>
              <a:t> на те, </a:t>
            </a:r>
            <a:r>
              <a:rPr lang="ru-RU" dirty="0" err="1"/>
              <a:t>хто</a:t>
            </a:r>
            <a:r>
              <a:rPr lang="ru-RU" dirty="0"/>
              <a:t> </a:t>
            </a:r>
            <a:r>
              <a:rPr lang="ru-RU" dirty="0" err="1"/>
              <a:t>здійснює</a:t>
            </a:r>
            <a:r>
              <a:rPr lang="ru-RU" dirty="0"/>
              <a:t> </a:t>
            </a:r>
            <a:r>
              <a:rPr lang="ru-RU" dirty="0" err="1"/>
              <a:t>спостереження</a:t>
            </a:r>
            <a:r>
              <a:rPr lang="ru-RU" dirty="0"/>
              <a:t>, а </a:t>
            </a:r>
            <a:r>
              <a:rPr lang="ru-RU" dirty="0" err="1"/>
              <a:t>якщо</a:t>
            </a:r>
            <a:r>
              <a:rPr lang="ru-RU" dirty="0"/>
              <a:t> </a:t>
            </a:r>
            <a:r>
              <a:rPr lang="ru-RU" dirty="0" err="1"/>
              <a:t>спостереження</a:t>
            </a:r>
            <a:r>
              <a:rPr lang="ru-RU" dirty="0"/>
              <a:t> </a:t>
            </a:r>
            <a:r>
              <a:rPr lang="ru-RU" dirty="0" err="1"/>
              <a:t>будується</a:t>
            </a:r>
            <a:r>
              <a:rPr lang="ru-RU" dirty="0"/>
              <a:t> в </a:t>
            </a:r>
            <a:r>
              <a:rPr lang="ru-RU" dirty="0" err="1"/>
              <a:t>процесі</a:t>
            </a:r>
            <a:r>
              <a:rPr lang="ru-RU" dirty="0"/>
              <a:t> </a:t>
            </a:r>
            <a:r>
              <a:rPr lang="ru-RU" dirty="0" err="1"/>
              <a:t>експерименту</a:t>
            </a:r>
            <a:r>
              <a:rPr lang="ru-RU" dirty="0"/>
              <a:t> за </a:t>
            </a:r>
            <a:r>
              <a:rPr lang="ru-RU" dirty="0" err="1"/>
              <a:t>допомогою</a:t>
            </a:r>
            <a:r>
              <a:rPr lang="ru-RU" dirty="0"/>
              <a:t> </a:t>
            </a:r>
            <a:r>
              <a:rPr lang="ru-RU" dirty="0" err="1"/>
              <a:t>яких-небудь</a:t>
            </a:r>
            <a:r>
              <a:rPr lang="ru-RU" dirty="0"/>
              <a:t> </a:t>
            </a:r>
            <a:r>
              <a:rPr lang="ru-RU" dirty="0" err="1"/>
              <a:t>приладів</a:t>
            </a:r>
            <a:r>
              <a:rPr lang="ru-RU" dirty="0"/>
              <a:t>, то </a:t>
            </a:r>
            <a:r>
              <a:rPr lang="ru-RU" dirty="0" err="1"/>
              <a:t>даються</a:t>
            </a:r>
            <a:r>
              <a:rPr lang="ru-RU" dirty="0"/>
              <a:t> </a:t>
            </a:r>
            <a:r>
              <a:rPr lang="ru-RU" dirty="0" err="1"/>
              <a:t>основні</a:t>
            </a:r>
            <a:r>
              <a:rPr lang="ru-RU" dirty="0"/>
              <a:t> характеристики </a:t>
            </a:r>
            <a:r>
              <a:rPr lang="ru-RU" dirty="0" err="1"/>
              <a:t>приладу</a:t>
            </a:r>
            <a:r>
              <a:rPr lang="ru-RU" dirty="0"/>
              <a:t>. </a:t>
            </a:r>
            <a:r>
              <a:rPr lang="ru-RU" dirty="0" err="1"/>
              <a:t>Подібна</a:t>
            </a:r>
            <a:r>
              <a:rPr lang="ru-RU" dirty="0"/>
              <a:t> </a:t>
            </a:r>
            <a:r>
              <a:rPr lang="ru-RU" dirty="0" err="1"/>
              <a:t>додаткова</a:t>
            </a:r>
            <a:r>
              <a:rPr lang="ru-RU" dirty="0"/>
              <a:t> </a:t>
            </a:r>
            <a:r>
              <a:rPr lang="ru-RU" dirty="0" err="1"/>
              <a:t>інформація</a:t>
            </a:r>
            <a:r>
              <a:rPr lang="ru-RU" dirty="0"/>
              <a:t> вноситься до протоколу, </a:t>
            </a:r>
            <a:r>
              <a:rPr lang="ru-RU" dirty="0" err="1"/>
              <a:t>оскільки</a:t>
            </a:r>
            <a:r>
              <a:rPr lang="ru-RU" dirty="0"/>
              <a:t> в </a:t>
            </a:r>
            <a:r>
              <a:rPr lang="ru-RU" dirty="0" err="1"/>
              <a:t>даних</a:t>
            </a:r>
            <a:r>
              <a:rPr lang="ru-RU" dirty="0"/>
              <a:t> </a:t>
            </a:r>
            <a:r>
              <a:rPr lang="ru-RU" dirty="0" err="1"/>
              <a:t>спостереження</a:t>
            </a:r>
            <a:r>
              <a:rPr lang="ru-RU" dirty="0"/>
              <a:t> </a:t>
            </a:r>
            <a:r>
              <a:rPr lang="ru-RU" dirty="0" err="1"/>
              <a:t>поряд</a:t>
            </a:r>
            <a:r>
              <a:rPr lang="ru-RU" dirty="0"/>
              <a:t> з </a:t>
            </a:r>
            <a:r>
              <a:rPr lang="ru-RU" dirty="0" err="1"/>
              <a:t>об'єктивною</a:t>
            </a:r>
            <a:r>
              <a:rPr lang="ru-RU" dirty="0"/>
              <a:t> </a:t>
            </a:r>
            <a:r>
              <a:rPr lang="ru-RU" dirty="0" err="1"/>
              <a:t>інформацією</a:t>
            </a:r>
            <a:r>
              <a:rPr lang="ru-RU" dirty="0"/>
              <a:t> про </a:t>
            </a:r>
            <a:r>
              <a:rPr lang="ru-RU" dirty="0" err="1"/>
              <a:t>явища</a:t>
            </a:r>
            <a:r>
              <a:rPr lang="ru-RU" dirty="0"/>
              <a:t> </a:t>
            </a:r>
            <a:r>
              <a:rPr lang="ru-RU" dirty="0" err="1"/>
              <a:t>міститься</a:t>
            </a:r>
            <a:r>
              <a:rPr lang="ru-RU" dirty="0"/>
              <a:t> </a:t>
            </a:r>
            <a:r>
              <a:rPr lang="ru-RU" dirty="0" err="1"/>
              <a:t>деяка</a:t>
            </a:r>
            <a:r>
              <a:rPr lang="ru-RU" dirty="0"/>
              <a:t> </a:t>
            </a:r>
            <a:r>
              <a:rPr lang="ru-RU" dirty="0" err="1"/>
              <a:t>частина</a:t>
            </a:r>
            <a:r>
              <a:rPr lang="ru-RU" dirty="0"/>
              <a:t> </a:t>
            </a:r>
            <a:r>
              <a:rPr lang="ru-RU" dirty="0" err="1"/>
              <a:t>суб'єктивної</a:t>
            </a:r>
            <a:r>
              <a:rPr lang="ru-RU" dirty="0"/>
              <a:t> </a:t>
            </a:r>
            <a:r>
              <a:rPr lang="ru-RU" dirty="0" err="1"/>
              <a:t>інформації</a:t>
            </a:r>
            <a:r>
              <a:rPr lang="ru-RU" dirty="0"/>
              <a:t>, </a:t>
            </a:r>
            <a:r>
              <a:rPr lang="ru-RU" dirty="0" err="1"/>
              <a:t>що</a:t>
            </a:r>
            <a:r>
              <a:rPr lang="ru-RU" dirty="0"/>
              <a:t> </a:t>
            </a:r>
            <a:r>
              <a:rPr lang="ru-RU" dirty="0" err="1"/>
              <a:t>залежить</a:t>
            </a:r>
            <a:r>
              <a:rPr lang="ru-RU" dirty="0"/>
              <a:t> </a:t>
            </a:r>
            <a:r>
              <a:rPr lang="ru-RU" dirty="0" err="1"/>
              <a:t>від</a:t>
            </a:r>
            <a:r>
              <a:rPr lang="ru-RU" dirty="0"/>
              <a:t> </a:t>
            </a:r>
            <a:r>
              <a:rPr lang="ru-RU" dirty="0" err="1"/>
              <a:t>спостерігача</a:t>
            </a:r>
            <a:r>
              <a:rPr lang="ru-RU" dirty="0"/>
              <a:t>, </a:t>
            </a:r>
            <a:r>
              <a:rPr lang="ru-RU" dirty="0" err="1"/>
              <a:t>його</a:t>
            </a:r>
            <a:r>
              <a:rPr lang="ru-RU" dirty="0"/>
              <a:t> </a:t>
            </a:r>
            <a:r>
              <a:rPr lang="ru-RU" dirty="0" err="1"/>
              <a:t>органів</a:t>
            </a:r>
            <a:r>
              <a:rPr lang="ru-RU" dirty="0"/>
              <a:t> </a:t>
            </a:r>
            <a:r>
              <a:rPr lang="ru-RU" dirty="0" err="1"/>
              <a:t>чуття</a:t>
            </a:r>
            <a:endParaRPr lang="uk-UA" dirty="0"/>
          </a:p>
        </p:txBody>
      </p:sp>
    </p:spTree>
    <p:extLst>
      <p:ext uri="{BB962C8B-B14F-4D97-AF65-F5344CB8AC3E}">
        <p14:creationId xmlns:p14="http://schemas.microsoft.com/office/powerpoint/2010/main" val="126124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5F2C57-861B-4876-98BD-29AFF09FF10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D843D79-4925-4CF1-8FF3-E3E7B95A9278}"/>
              </a:ext>
            </a:extLst>
          </p:cNvPr>
          <p:cNvSpPr>
            <a:spLocks noGrp="1"/>
          </p:cNvSpPr>
          <p:nvPr>
            <p:ph idx="1"/>
          </p:nvPr>
        </p:nvSpPr>
        <p:spPr/>
        <p:txBody>
          <a:bodyPr>
            <a:normAutofit fontScale="85000" lnSpcReduction="20000"/>
          </a:bodyPr>
          <a:lstStyle/>
          <a:p>
            <a:r>
              <a:rPr lang="uk-UA" dirty="0"/>
              <a:t>Емпіричний закон</a:t>
            </a:r>
          </a:p>
          <a:p>
            <a:pPr algn="just"/>
            <a:r>
              <a:rPr lang="ru-RU" b="1" dirty="0" err="1">
                <a:solidFill>
                  <a:srgbClr val="FFFF00"/>
                </a:solidFill>
              </a:rPr>
              <a:t>Емпіричний</a:t>
            </a:r>
            <a:r>
              <a:rPr lang="ru-RU" b="1" dirty="0">
                <a:solidFill>
                  <a:srgbClr val="FFFF00"/>
                </a:solidFill>
              </a:rPr>
              <a:t> закон </a:t>
            </a:r>
            <a:r>
              <a:rPr lang="ru-RU" dirty="0"/>
              <a:t>– </a:t>
            </a:r>
            <a:r>
              <a:rPr lang="ru-RU" dirty="0" err="1"/>
              <a:t>це</a:t>
            </a:r>
            <a:r>
              <a:rPr lang="ru-RU" dirty="0"/>
              <a:t> </a:t>
            </a:r>
            <a:r>
              <a:rPr lang="ru-RU" dirty="0" err="1"/>
              <a:t>науковий</a:t>
            </a:r>
            <a:r>
              <a:rPr lang="ru-RU" dirty="0"/>
              <a:t> закон, </a:t>
            </a:r>
            <a:r>
              <a:rPr lang="ru-RU" dirty="0" err="1"/>
              <a:t>який</a:t>
            </a:r>
            <a:r>
              <a:rPr lang="ru-RU" dirty="0"/>
              <a:t> </a:t>
            </a:r>
            <a:r>
              <a:rPr lang="ru-RU" dirty="0" err="1"/>
              <a:t>розвиває</a:t>
            </a:r>
            <a:r>
              <a:rPr lang="ru-RU" dirty="0"/>
              <a:t> </a:t>
            </a:r>
            <a:r>
              <a:rPr lang="ru-RU" dirty="0" err="1"/>
              <a:t>зв'язок</a:t>
            </a:r>
            <a:r>
              <a:rPr lang="ru-RU" dirty="0"/>
              <a:t> </a:t>
            </a:r>
            <a:r>
              <a:rPr lang="ru-RU" dirty="0" err="1"/>
              <a:t>між</a:t>
            </a:r>
            <a:r>
              <a:rPr lang="ru-RU" dirty="0"/>
              <a:t> </a:t>
            </a:r>
            <a:r>
              <a:rPr lang="ru-RU" dirty="0" err="1"/>
              <a:t>об'єктами</a:t>
            </a:r>
            <a:r>
              <a:rPr lang="ru-RU" dirty="0"/>
              <a:t> на основному </a:t>
            </a:r>
            <a:r>
              <a:rPr lang="ru-RU" dirty="0" err="1"/>
              <a:t>рівні</a:t>
            </a:r>
            <a:r>
              <a:rPr lang="ru-RU" dirty="0"/>
              <a:t>, </a:t>
            </a:r>
            <a:r>
              <a:rPr lang="ru-RU" dirty="0" err="1"/>
              <a:t>які</a:t>
            </a:r>
            <a:r>
              <a:rPr lang="ru-RU" dirty="0"/>
              <a:t> </a:t>
            </a:r>
            <a:r>
              <a:rPr lang="ru-RU" dirty="0" err="1"/>
              <a:t>можуть</a:t>
            </a:r>
            <a:r>
              <a:rPr lang="ru-RU" dirty="0"/>
              <a:t> </a:t>
            </a:r>
            <a:r>
              <a:rPr lang="ru-RU" dirty="0" err="1"/>
              <a:t>носити</a:t>
            </a:r>
            <a:r>
              <a:rPr lang="ru-RU" dirty="0"/>
              <a:t> як </a:t>
            </a:r>
            <a:r>
              <a:rPr lang="ru-RU" dirty="0" err="1"/>
              <a:t>якісний</a:t>
            </a:r>
            <a:r>
              <a:rPr lang="ru-RU" dirty="0"/>
              <a:t>, так і </a:t>
            </a:r>
            <a:r>
              <a:rPr lang="ru-RU" dirty="0" err="1"/>
              <a:t>кількісний</a:t>
            </a:r>
            <a:r>
              <a:rPr lang="ru-RU" dirty="0"/>
              <a:t> характер.</a:t>
            </a:r>
            <a:endParaRPr lang="uk-UA" dirty="0"/>
          </a:p>
          <a:p>
            <a:pPr algn="just"/>
            <a:r>
              <a:rPr lang="uk-UA" dirty="0"/>
              <a:t>Вивчаючи явища і зв'язки між ними, емпіричне пізнання здатне виявити дію об'єктивного закону. Але воно фіксує цю дію, як правило, у формі емпіричних </a:t>
            </a:r>
            <a:r>
              <a:rPr lang="uk-UA" dirty="0" err="1"/>
              <a:t>залежностей</a:t>
            </a:r>
            <a:r>
              <a:rPr lang="uk-UA" dirty="0"/>
              <a:t>, які варто відрізняти від теоретичного закону як особливого знання, одержуваного в результаті теоретичного дослідження об'єктів. Емпірична залежність є звичайно результатом індуктивного узагальнення досвіду і являє собою </a:t>
            </a:r>
            <a:r>
              <a:rPr lang="uk-UA" dirty="0" err="1"/>
              <a:t>ймовірносно</a:t>
            </a:r>
            <a:r>
              <a:rPr lang="uk-UA" dirty="0"/>
              <a:t>-істинне знання. Теоретичний же закон – це завжди знання достовірне. Отримання такого знання вимагає особливих дослідницьких процедур.</a:t>
            </a:r>
          </a:p>
        </p:txBody>
      </p:sp>
    </p:spTree>
    <p:extLst>
      <p:ext uri="{BB962C8B-B14F-4D97-AF65-F5344CB8AC3E}">
        <p14:creationId xmlns:p14="http://schemas.microsoft.com/office/powerpoint/2010/main" val="37999868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2ADC97-8FDE-42D7-B0CF-6DB3C2053E1A}"/>
              </a:ext>
            </a:extLst>
          </p:cNvPr>
          <p:cNvSpPr>
            <a:spLocks noGrp="1"/>
          </p:cNvSpPr>
          <p:nvPr>
            <p:ph type="title"/>
          </p:nvPr>
        </p:nvSpPr>
        <p:spPr/>
        <p:txBody>
          <a:bodyPr>
            <a:normAutofit/>
          </a:bodyPr>
          <a:lstStyle/>
          <a:p>
            <a:pPr algn="ctr"/>
            <a:r>
              <a:rPr lang="uk-UA" sz="2800" dirty="0"/>
              <a:t>Існують емпіричні закони різної степені спільності</a:t>
            </a:r>
          </a:p>
        </p:txBody>
      </p:sp>
      <p:sp>
        <p:nvSpPr>
          <p:cNvPr id="3" name="Місце для вмісту 2">
            <a:extLst>
              <a:ext uri="{FF2B5EF4-FFF2-40B4-BE49-F238E27FC236}">
                <a16:creationId xmlns:a16="http://schemas.microsoft.com/office/drawing/2014/main" id="{0E348C1E-5E60-41B3-9491-357E276809D3}"/>
              </a:ext>
            </a:extLst>
          </p:cNvPr>
          <p:cNvSpPr>
            <a:spLocks noGrp="1"/>
          </p:cNvSpPr>
          <p:nvPr>
            <p:ph idx="1"/>
          </p:nvPr>
        </p:nvSpPr>
        <p:spPr/>
        <p:txBody>
          <a:bodyPr>
            <a:normAutofit fontScale="85000" lnSpcReduction="20000"/>
          </a:bodyPr>
          <a:lstStyle/>
          <a:p>
            <a:pPr marL="0" indent="0">
              <a:buNone/>
            </a:pPr>
            <a:r>
              <a:rPr lang="uk-UA" dirty="0"/>
              <a:t>Розрізняють наступні їх типи:</a:t>
            </a:r>
          </a:p>
          <a:p>
            <a:r>
              <a:rPr lang="uk-UA" dirty="0"/>
              <a:t> індуктивне узагальнення деякої реальності (елементарний емпіричний закон);</a:t>
            </a:r>
          </a:p>
          <a:p>
            <a:r>
              <a:rPr lang="uk-UA" dirty="0"/>
              <a:t> закон, який отримують в результаті встановлення зв'язку між такими елементарними законами, </a:t>
            </a:r>
          </a:p>
          <a:p>
            <a:r>
              <a:rPr lang="uk-UA" dirty="0"/>
              <a:t>інтегральний емпіричний закон; </a:t>
            </a:r>
          </a:p>
          <a:p>
            <a:r>
              <a:rPr lang="uk-UA" dirty="0"/>
              <a:t>закони, які виражають зв'язки між інтегральними законами, </a:t>
            </a:r>
          </a:p>
          <a:p>
            <a:r>
              <a:rPr lang="uk-UA" dirty="0"/>
              <a:t>фундаментальні емпіричні закони (</a:t>
            </a:r>
            <a:r>
              <a:rPr lang="uk-UA" i="1" dirty="0"/>
              <a:t>Прикладом фундаментального емпіричного закону може бути рівняння стану ідеального газу: </a:t>
            </a:r>
            <a:r>
              <a:rPr lang="de-DE" i="1" dirty="0"/>
              <a:t>PV=RT, </a:t>
            </a:r>
            <a:r>
              <a:rPr lang="uk-UA" i="1" dirty="0"/>
              <a:t>з якого можуть бути отримані емпіричні закони: </a:t>
            </a:r>
            <a:r>
              <a:rPr lang="uk-UA" i="1" dirty="0" err="1"/>
              <a:t>Бойля-Маріотта</a:t>
            </a:r>
            <a:r>
              <a:rPr lang="uk-UA" i="1" dirty="0"/>
              <a:t>, Шарля, Гей-</a:t>
            </a:r>
            <a:r>
              <a:rPr lang="uk-UA" i="1" dirty="0" err="1"/>
              <a:t>Люсака</a:t>
            </a:r>
            <a:r>
              <a:rPr lang="uk-UA" dirty="0"/>
              <a:t>).</a:t>
            </a:r>
          </a:p>
        </p:txBody>
      </p:sp>
    </p:spTree>
    <p:extLst>
      <p:ext uri="{BB962C8B-B14F-4D97-AF65-F5344CB8AC3E}">
        <p14:creationId xmlns:p14="http://schemas.microsoft.com/office/powerpoint/2010/main" val="294199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94FCA4-A008-4B85-A3B6-C9C32667BF0F}"/>
              </a:ext>
            </a:extLst>
          </p:cNvPr>
          <p:cNvSpPr>
            <a:spLocks noGrp="1"/>
          </p:cNvSpPr>
          <p:nvPr>
            <p:ph type="title"/>
          </p:nvPr>
        </p:nvSpPr>
        <p:spPr/>
        <p:txBody>
          <a:bodyPr/>
          <a:lstStyle/>
          <a:p>
            <a:pPr algn="ctr"/>
            <a:r>
              <a:rPr lang="uk-UA" dirty="0"/>
              <a:t>Теоретичні форми наукового пізнання</a:t>
            </a:r>
          </a:p>
        </p:txBody>
      </p:sp>
      <p:sp>
        <p:nvSpPr>
          <p:cNvPr id="3" name="Місце для вмісту 2">
            <a:extLst>
              <a:ext uri="{FF2B5EF4-FFF2-40B4-BE49-F238E27FC236}">
                <a16:creationId xmlns:a16="http://schemas.microsoft.com/office/drawing/2014/main" id="{DB0B0B64-FD95-41F7-8283-29C5EADE0922}"/>
              </a:ext>
            </a:extLst>
          </p:cNvPr>
          <p:cNvSpPr>
            <a:spLocks noGrp="1"/>
          </p:cNvSpPr>
          <p:nvPr>
            <p:ph idx="1"/>
          </p:nvPr>
        </p:nvSpPr>
        <p:spPr>
          <a:xfrm>
            <a:off x="905522" y="2032986"/>
            <a:ext cx="10404629" cy="3758215"/>
          </a:xfrm>
        </p:spPr>
        <p:txBody>
          <a:bodyPr>
            <a:normAutofit fontScale="70000" lnSpcReduction="20000"/>
          </a:bodyPr>
          <a:lstStyle/>
          <a:p>
            <a:pPr algn="just"/>
            <a:r>
              <a:rPr lang="uk-UA" b="1" dirty="0">
                <a:solidFill>
                  <a:srgbClr val="FFFF00"/>
                </a:solidFill>
              </a:rPr>
              <a:t>Наукова теорія </a:t>
            </a:r>
            <a:r>
              <a:rPr lang="uk-UA" dirty="0"/>
              <a:t>є єдиною, цілісною системою знання, елементи якої: поняття, узагальнення, аксіоми та закони — пов'язуються певними логічними та змістовними відносинами. </a:t>
            </a:r>
          </a:p>
          <a:p>
            <a:pPr algn="just"/>
            <a:r>
              <a:rPr lang="uk-UA" dirty="0"/>
              <a:t>Відбиваючи та висловлюючи сутність досліджуваних об'єктів, теорія постає як вища форма організації наукового знання</a:t>
            </a:r>
          </a:p>
          <a:p>
            <a:pPr marL="0" indent="0" algn="just">
              <a:buNone/>
            </a:pPr>
            <a:r>
              <a:rPr lang="uk-UA" dirty="0"/>
              <a:t>У структурі наукової теорії виділяють:</a:t>
            </a:r>
          </a:p>
          <a:p>
            <a:pPr algn="just"/>
            <a:r>
              <a:rPr lang="uk-UA" dirty="0"/>
              <a:t>вихідні фундаментальні засади; </a:t>
            </a:r>
          </a:p>
          <a:p>
            <a:pPr algn="just"/>
            <a:r>
              <a:rPr lang="uk-UA" dirty="0"/>
              <a:t>основні </a:t>
            </a:r>
            <a:r>
              <a:rPr lang="uk-UA" dirty="0" err="1"/>
              <a:t>системоутворюючі</a:t>
            </a:r>
            <a:r>
              <a:rPr lang="uk-UA" dirty="0"/>
              <a:t> поняття;</a:t>
            </a:r>
          </a:p>
          <a:p>
            <a:pPr algn="just"/>
            <a:r>
              <a:rPr lang="uk-UA" dirty="0" err="1"/>
              <a:t>мовний</a:t>
            </a:r>
            <a:r>
              <a:rPr lang="uk-UA" dirty="0"/>
              <a:t> тезаурус, тобто норми побудови правильних </a:t>
            </a:r>
            <a:r>
              <a:rPr lang="uk-UA" dirty="0" err="1"/>
              <a:t>мовних</a:t>
            </a:r>
            <a:r>
              <a:rPr lang="uk-UA" dirty="0"/>
              <a:t> виразів, характерних для даної теорії;</a:t>
            </a:r>
          </a:p>
          <a:p>
            <a:pPr algn="just"/>
            <a:r>
              <a:rPr lang="uk-UA" dirty="0"/>
              <a:t>інтерпретаційну базу, що дозволяє перейти від фундаментальних тверджень до широкого поля фактів та спостережень.</a:t>
            </a:r>
          </a:p>
        </p:txBody>
      </p:sp>
    </p:spTree>
    <p:extLst>
      <p:ext uri="{BB962C8B-B14F-4D97-AF65-F5344CB8AC3E}">
        <p14:creationId xmlns:p14="http://schemas.microsoft.com/office/powerpoint/2010/main" val="1995271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1E6C55-DC86-424B-9687-295AC735148B}"/>
              </a:ext>
            </a:extLst>
          </p:cNvPr>
          <p:cNvSpPr>
            <a:spLocks noGrp="1"/>
          </p:cNvSpPr>
          <p:nvPr>
            <p:ph type="title"/>
          </p:nvPr>
        </p:nvSpPr>
        <p:spPr/>
        <p:txBody>
          <a:bodyPr/>
          <a:lstStyle/>
          <a:p>
            <a:pPr algn="ctr"/>
            <a:r>
              <a:rPr lang="uk-UA" dirty="0"/>
              <a:t>Теоретичний закон</a:t>
            </a:r>
            <a:br>
              <a:rPr lang="uk-UA" dirty="0"/>
            </a:br>
            <a:endParaRPr lang="uk-UA" dirty="0"/>
          </a:p>
        </p:txBody>
      </p:sp>
      <p:sp>
        <p:nvSpPr>
          <p:cNvPr id="3" name="Місце для вмісту 2">
            <a:extLst>
              <a:ext uri="{FF2B5EF4-FFF2-40B4-BE49-F238E27FC236}">
                <a16:creationId xmlns:a16="http://schemas.microsoft.com/office/drawing/2014/main" id="{109D05A0-9C3F-4A3A-95F7-C5E12269C5C0}"/>
              </a:ext>
            </a:extLst>
          </p:cNvPr>
          <p:cNvSpPr>
            <a:spLocks noGrp="1"/>
          </p:cNvSpPr>
          <p:nvPr>
            <p:ph idx="1"/>
          </p:nvPr>
        </p:nvSpPr>
        <p:spPr>
          <a:xfrm>
            <a:off x="1141412" y="1757779"/>
            <a:ext cx="9905999" cy="4033422"/>
          </a:xfrm>
        </p:spPr>
        <p:txBody>
          <a:bodyPr>
            <a:normAutofit fontScale="85000" lnSpcReduction="20000"/>
          </a:bodyPr>
          <a:lstStyle/>
          <a:p>
            <a:pPr algn="just"/>
            <a:r>
              <a:rPr lang="uk-UA" dirty="0"/>
              <a:t>Сутність об'єкта являє собою взаємодію ряду законів, яким  підкоряється даний об'єкт. Одне із завдань теорії саме і полягає в тому,  щоб, розклавши цю складну систему законів на компоненти, потім  відтворити крок за кроком їхню взаємодію і, таким чином, розкрити  сутність об'єкта. На відміну від емпіричного закону, що відноситься до  явищ, теоретичний закон виражає зв'язок між сутнісними  характеристиками (наприклад, величинами) явищ.</a:t>
            </a:r>
          </a:p>
          <a:p>
            <a:pPr algn="just"/>
            <a:r>
              <a:rPr lang="uk-UA" dirty="0"/>
              <a:t>Вивчення законів дійсності знаходить своє </a:t>
            </a:r>
            <a:r>
              <a:rPr lang="uk-UA" dirty="0" err="1"/>
              <a:t>вираженняу</a:t>
            </a:r>
            <a:r>
              <a:rPr lang="uk-UA" dirty="0"/>
              <a:t> створенні наукової теорії, що адекватно відображає досліджувану предметну область у цілісності її законів </a:t>
            </a:r>
            <a:r>
              <a:rPr lang="uk-UA" dirty="0" err="1"/>
              <a:t>тазакономірностей</a:t>
            </a:r>
            <a:r>
              <a:rPr lang="uk-UA" dirty="0"/>
              <a:t>. Тому </a:t>
            </a:r>
            <a:r>
              <a:rPr lang="uk-UA" i="1" dirty="0">
                <a:solidFill>
                  <a:srgbClr val="FFFF00"/>
                </a:solidFill>
              </a:rPr>
              <a:t>закон - ключовий елемент теорії</a:t>
            </a:r>
            <a:r>
              <a:rPr lang="uk-UA" dirty="0"/>
              <a:t>, яка є не що інше, як система законів, що виражають сутність, глибинні зв'язки об'єкта, що вивчається (а не тільки емпіричні залежності) у всій його цілісності та конкретності, як єдність різноманітного.</a:t>
            </a:r>
          </a:p>
        </p:txBody>
      </p:sp>
    </p:spTree>
    <p:extLst>
      <p:ext uri="{BB962C8B-B14F-4D97-AF65-F5344CB8AC3E}">
        <p14:creationId xmlns:p14="http://schemas.microsoft.com/office/powerpoint/2010/main" val="14036989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5F2327-22CF-485C-9352-5363C0A56C82}"/>
              </a:ext>
            </a:extLst>
          </p:cNvPr>
          <p:cNvSpPr>
            <a:spLocks noGrp="1"/>
          </p:cNvSpPr>
          <p:nvPr>
            <p:ph type="title"/>
          </p:nvPr>
        </p:nvSpPr>
        <p:spPr/>
        <p:txBody>
          <a:bodyPr>
            <a:normAutofit/>
          </a:bodyPr>
          <a:lstStyle/>
          <a:p>
            <a:pPr algn="ctr"/>
            <a:r>
              <a:rPr lang="uk-UA" sz="2700" dirty="0"/>
              <a:t>закон можна визначити як зв'язок (відношення) між явищами, процесами, який є:</a:t>
            </a:r>
            <a:br>
              <a:rPr lang="uk-UA" sz="2700" dirty="0"/>
            </a:br>
            <a:endParaRPr lang="uk-UA" dirty="0"/>
          </a:p>
        </p:txBody>
      </p:sp>
      <p:sp>
        <p:nvSpPr>
          <p:cNvPr id="3" name="Місце для вмісту 2">
            <a:extLst>
              <a:ext uri="{FF2B5EF4-FFF2-40B4-BE49-F238E27FC236}">
                <a16:creationId xmlns:a16="http://schemas.microsoft.com/office/drawing/2014/main" id="{3C4129DD-93EB-4AE1-B7DF-8E14BF5DBB61}"/>
              </a:ext>
            </a:extLst>
          </p:cNvPr>
          <p:cNvSpPr>
            <a:spLocks noGrp="1"/>
          </p:cNvSpPr>
          <p:nvPr>
            <p:ph idx="1"/>
          </p:nvPr>
        </p:nvSpPr>
        <p:spPr>
          <a:xfrm>
            <a:off x="745724" y="2097088"/>
            <a:ext cx="11230252" cy="4142394"/>
          </a:xfrm>
        </p:spPr>
        <p:txBody>
          <a:bodyPr>
            <a:normAutofit fontScale="77500" lnSpcReduction="20000"/>
          </a:bodyPr>
          <a:lstStyle/>
          <a:p>
            <a:pPr algn="just"/>
            <a:r>
              <a:rPr lang="uk-UA" b="1" dirty="0">
                <a:solidFill>
                  <a:srgbClr val="FFFF00"/>
                </a:solidFill>
              </a:rPr>
              <a:t>об'єктивним</a:t>
            </a:r>
            <a:r>
              <a:rPr lang="uk-UA" dirty="0"/>
              <a:t>, оскільки властива передусім реальному світу, чуттєво-предметної діяльності людей, висловлює реальні стосунки речей;</a:t>
            </a:r>
          </a:p>
          <a:p>
            <a:pPr algn="just"/>
            <a:r>
              <a:rPr lang="uk-UA" b="1" dirty="0">
                <a:solidFill>
                  <a:srgbClr val="FFFF00"/>
                </a:solidFill>
              </a:rPr>
              <a:t>суттєвим</a:t>
            </a:r>
            <a:r>
              <a:rPr lang="uk-UA" dirty="0"/>
              <a:t>, конкретно-загальної. Будучи відображенням суттєвого у русі </a:t>
            </a:r>
            <a:r>
              <a:rPr lang="uk-UA" dirty="0" err="1"/>
              <a:t>універсуму</a:t>
            </a:r>
            <a:r>
              <a:rPr lang="uk-UA" dirty="0"/>
              <a:t>, будь-який закон властивий всім без винятку процесам даного класу, певного типу (виду) і діє завжди і скрізь, де розгортаються відповідні процеси та умови;</a:t>
            </a:r>
          </a:p>
          <a:p>
            <a:pPr algn="just"/>
            <a:r>
              <a:rPr lang="uk-UA" b="1" dirty="0">
                <a:solidFill>
                  <a:srgbClr val="FFFF00"/>
                </a:solidFill>
              </a:rPr>
              <a:t>необхідним</a:t>
            </a:r>
            <a:r>
              <a:rPr lang="uk-UA" dirty="0"/>
              <a:t>, бо, будучи тісно пов'язаний із сутністю, закон діє і здійснюється з «залізною необхідністю» в відповідних умов;</a:t>
            </a:r>
          </a:p>
          <a:p>
            <a:pPr algn="just"/>
            <a:r>
              <a:rPr lang="uk-UA" b="1" dirty="0">
                <a:solidFill>
                  <a:srgbClr val="FFFF00"/>
                </a:solidFill>
              </a:rPr>
              <a:t>внутрішнім</a:t>
            </a:r>
            <a:r>
              <a:rPr lang="uk-UA" dirty="0"/>
              <a:t>, оскільки відображає найглибші зв'язки та залежності даної предметної галузі єдності всіх її моментів та відносин у рамках деякої цілісної системи;</a:t>
            </a:r>
          </a:p>
          <a:p>
            <a:pPr algn="just"/>
            <a:r>
              <a:rPr lang="uk-UA" b="1" dirty="0">
                <a:solidFill>
                  <a:srgbClr val="FFFF00"/>
                </a:solidFill>
              </a:rPr>
              <a:t>повторюваним</a:t>
            </a:r>
            <a:r>
              <a:rPr lang="uk-UA" dirty="0"/>
              <a:t>, стійкою, тому що «закон є міцним (що залишається) у явищі», «ідентичним у явищі», їх спокійним відображенням (Гегель). Він є виразом деякої сталості певного процесу, регулярності його перебігу, однаковості його дії у подібних умовах.</a:t>
            </a:r>
          </a:p>
        </p:txBody>
      </p:sp>
    </p:spTree>
    <p:extLst>
      <p:ext uri="{BB962C8B-B14F-4D97-AF65-F5344CB8AC3E}">
        <p14:creationId xmlns:p14="http://schemas.microsoft.com/office/powerpoint/2010/main" val="3800465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B0ED22-FDB1-4046-949F-508319A588F0}"/>
              </a:ext>
            </a:extLst>
          </p:cNvPr>
          <p:cNvSpPr>
            <a:spLocks noGrp="1"/>
          </p:cNvSpPr>
          <p:nvPr>
            <p:ph type="title"/>
          </p:nvPr>
        </p:nvSpPr>
        <p:spPr/>
        <p:txBody>
          <a:bodyPr/>
          <a:lstStyle/>
          <a:p>
            <a:pPr algn="ctr"/>
            <a:r>
              <a:rPr lang="uk-UA" dirty="0"/>
              <a:t>Наукова гіпотеза</a:t>
            </a:r>
          </a:p>
        </p:txBody>
      </p:sp>
      <p:sp>
        <p:nvSpPr>
          <p:cNvPr id="3" name="Місце для вмісту 2">
            <a:extLst>
              <a:ext uri="{FF2B5EF4-FFF2-40B4-BE49-F238E27FC236}">
                <a16:creationId xmlns:a16="http://schemas.microsoft.com/office/drawing/2014/main" id="{A88C4E5E-0D5E-4BDB-A1E0-DBF08B0C4675}"/>
              </a:ext>
            </a:extLst>
          </p:cNvPr>
          <p:cNvSpPr>
            <a:spLocks noGrp="1"/>
          </p:cNvSpPr>
          <p:nvPr>
            <p:ph idx="1"/>
          </p:nvPr>
        </p:nvSpPr>
        <p:spPr/>
        <p:txBody>
          <a:bodyPr>
            <a:normAutofit lnSpcReduction="10000"/>
          </a:bodyPr>
          <a:lstStyle/>
          <a:p>
            <a:pPr algn="just"/>
            <a:r>
              <a:rPr lang="uk-UA" dirty="0"/>
              <a:t>Закони відкриваються спочатку у формі припущень, </a:t>
            </a:r>
            <a:r>
              <a:rPr lang="uk-UA" b="1" dirty="0">
                <a:solidFill>
                  <a:srgbClr val="FFFF00"/>
                </a:solidFill>
              </a:rPr>
              <a:t>гіпотез</a:t>
            </a:r>
            <a:r>
              <a:rPr lang="uk-UA" dirty="0"/>
              <a:t>. Подальший досвідний матеріал, нові факти призводять до «очищення цих гіпотез», усувають одні з них, виправляють інші, доки, нарешті, не буде встановлений у чистому вигляді закон. Одна з найважливіших вимог, яку має задовольняти наукова гіпотеза, полягає у її принциповій практичній </a:t>
            </a:r>
            <a:r>
              <a:rPr lang="uk-UA" dirty="0" err="1"/>
              <a:t>перевірності</a:t>
            </a:r>
            <a:r>
              <a:rPr lang="uk-UA" dirty="0"/>
              <a:t> (в досвіді, експерименті тощо), що відрізняє гіпотезу від різноманітних умоглядних побудов, безпідставних вигадок, необґрунтованих фантазій і </a:t>
            </a:r>
            <a:r>
              <a:rPr lang="uk-UA" dirty="0" err="1"/>
              <a:t>т.д</a:t>
            </a:r>
            <a:r>
              <a:rPr lang="uk-UA" dirty="0"/>
              <a:t>.</a:t>
            </a:r>
          </a:p>
        </p:txBody>
      </p:sp>
    </p:spTree>
    <p:extLst>
      <p:ext uri="{BB962C8B-B14F-4D97-AF65-F5344CB8AC3E}">
        <p14:creationId xmlns:p14="http://schemas.microsoft.com/office/powerpoint/2010/main" val="28354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090D1C-C80F-4307-9D77-EE5AC5E0235F}"/>
              </a:ext>
            </a:extLst>
          </p:cNvPr>
          <p:cNvSpPr>
            <a:spLocks noGrp="1"/>
          </p:cNvSpPr>
          <p:nvPr>
            <p:ph type="title"/>
          </p:nvPr>
        </p:nvSpPr>
        <p:spPr/>
        <p:txBody>
          <a:bodyPr/>
          <a:lstStyle/>
          <a:p>
            <a:r>
              <a:rPr lang="uk-UA" dirty="0"/>
              <a:t>Наукова гіпотеза</a:t>
            </a:r>
          </a:p>
        </p:txBody>
      </p:sp>
      <p:sp>
        <p:nvSpPr>
          <p:cNvPr id="3" name="Місце для вмісту 2">
            <a:extLst>
              <a:ext uri="{FF2B5EF4-FFF2-40B4-BE49-F238E27FC236}">
                <a16:creationId xmlns:a16="http://schemas.microsoft.com/office/drawing/2014/main" id="{2E284A1A-DF16-4271-8945-8277F220911E}"/>
              </a:ext>
            </a:extLst>
          </p:cNvPr>
          <p:cNvSpPr>
            <a:spLocks noGrp="1"/>
          </p:cNvSpPr>
          <p:nvPr>
            <p:ph idx="1"/>
          </p:nvPr>
        </p:nvSpPr>
        <p:spPr/>
        <p:txBody>
          <a:bodyPr>
            <a:normAutofit fontScale="70000" lnSpcReduction="20000"/>
          </a:bodyPr>
          <a:lstStyle/>
          <a:p>
            <a:pPr algn="just"/>
            <a:r>
              <a:rPr lang="uk-UA" dirty="0"/>
              <a:t>Зазвичай </a:t>
            </a:r>
            <a:r>
              <a:rPr lang="uk-UA" b="1" dirty="0">
                <a:solidFill>
                  <a:srgbClr val="FFFF00"/>
                </a:solidFill>
              </a:rPr>
              <a:t>гіпотезою</a:t>
            </a:r>
            <a:r>
              <a:rPr lang="uk-UA" dirty="0"/>
              <a:t> називають форму теоретичного знання, що містить припущення, сформульоване на основі ряду даних або фактів, істинне значення якого поки невизначене і має потребу в доказі. </a:t>
            </a:r>
          </a:p>
          <a:p>
            <a:pPr algn="just"/>
            <a:r>
              <a:rPr lang="uk-UA" dirty="0"/>
              <a:t>Гіпотетичне знання носить імовірнісний, а не достовірний характер і  вимагає перевірки, обґрунтування. </a:t>
            </a:r>
          </a:p>
          <a:p>
            <a:pPr marL="0" indent="0" algn="just">
              <a:buNone/>
            </a:pPr>
            <a:r>
              <a:rPr lang="uk-UA" dirty="0"/>
              <a:t>У ході доказу висунутих гіпотез:</a:t>
            </a:r>
          </a:p>
          <a:p>
            <a:pPr algn="just"/>
            <a:r>
              <a:rPr lang="uk-UA" dirty="0"/>
              <a:t> а) одні з них стають істинною теорією; </a:t>
            </a:r>
          </a:p>
          <a:p>
            <a:pPr algn="just"/>
            <a:r>
              <a:rPr lang="uk-UA" dirty="0"/>
              <a:t>б) інші видозмінюються, </a:t>
            </a:r>
            <a:r>
              <a:rPr lang="uk-UA" dirty="0" err="1"/>
              <a:t>уточнюються</a:t>
            </a:r>
            <a:r>
              <a:rPr lang="uk-UA" dirty="0"/>
              <a:t> і конкретизуються; </a:t>
            </a:r>
          </a:p>
          <a:p>
            <a:pPr algn="just"/>
            <a:r>
              <a:rPr lang="uk-UA" dirty="0"/>
              <a:t>в) треті відкидаються, перетворюються на омани, якщо перевірка дає негативний результат. </a:t>
            </a:r>
          </a:p>
          <a:p>
            <a:pPr algn="just"/>
            <a:r>
              <a:rPr lang="uk-UA" dirty="0"/>
              <a:t>Висування нової гіпотези, як правило, опирається на результати перевірки старої, навіть у тому випадку, якщо ці результати були негативними</a:t>
            </a:r>
          </a:p>
        </p:txBody>
      </p:sp>
    </p:spTree>
    <p:extLst>
      <p:ext uri="{BB962C8B-B14F-4D97-AF65-F5344CB8AC3E}">
        <p14:creationId xmlns:p14="http://schemas.microsoft.com/office/powerpoint/2010/main" val="75385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80F279-BDDD-443F-810C-C230B09D120C}"/>
              </a:ext>
            </a:extLst>
          </p:cNvPr>
          <p:cNvSpPr>
            <a:spLocks noGrp="1"/>
          </p:cNvSpPr>
          <p:nvPr>
            <p:ph type="title"/>
          </p:nvPr>
        </p:nvSpPr>
        <p:spPr/>
        <p:txBody>
          <a:bodyPr/>
          <a:lstStyle/>
          <a:p>
            <a:pPr algn="ctr"/>
            <a:r>
              <a:rPr lang="uk-UA" dirty="0"/>
              <a:t>Емпіризм</a:t>
            </a:r>
          </a:p>
        </p:txBody>
      </p:sp>
      <p:sp>
        <p:nvSpPr>
          <p:cNvPr id="3" name="Місце для вмісту 2">
            <a:extLst>
              <a:ext uri="{FF2B5EF4-FFF2-40B4-BE49-F238E27FC236}">
                <a16:creationId xmlns:a16="http://schemas.microsoft.com/office/drawing/2014/main" id="{393DC276-41A7-449A-BBA5-D67DCDE2F95D}"/>
              </a:ext>
            </a:extLst>
          </p:cNvPr>
          <p:cNvSpPr>
            <a:spLocks noGrp="1"/>
          </p:cNvSpPr>
          <p:nvPr>
            <p:ph idx="1"/>
          </p:nvPr>
        </p:nvSpPr>
        <p:spPr/>
        <p:txBody>
          <a:bodyPr>
            <a:normAutofit lnSpcReduction="10000"/>
          </a:bodyPr>
          <a:lstStyle/>
          <a:p>
            <a:pPr algn="just"/>
            <a:r>
              <a:rPr lang="uk-UA" dirty="0"/>
              <a:t>Прихильники </a:t>
            </a:r>
            <a:r>
              <a:rPr lang="uk-UA" b="1" dirty="0">
                <a:solidFill>
                  <a:srgbClr val="FFFF00"/>
                </a:solidFill>
              </a:rPr>
              <a:t>емпіризму</a:t>
            </a:r>
            <a:r>
              <a:rPr lang="uk-UA" dirty="0"/>
              <a:t> зводять наукове знання як ціле до його емпіричного рівня, принижуючи або зовсім відкидаючи теоретичне пізнання. Емпіризм абсолютизує роль фактів та недооцінює роль мислення, абстракцій, принципів у їх узагальненні, що унеможливлює виявлення об'єктивних законів. До того ж результату приходять і тоді, коли визнають недостатність «голих фактів» та необхідність їхнього теоретичного осмислення, але не вміють «оперувати поняттями» та принципами або роблять це некритично та </a:t>
            </a:r>
            <a:r>
              <a:rPr lang="uk-UA" dirty="0" err="1"/>
              <a:t>неусвідомлено</a:t>
            </a:r>
            <a:r>
              <a:rPr lang="uk-UA" dirty="0"/>
              <a:t>.</a:t>
            </a:r>
          </a:p>
          <a:p>
            <a:endParaRPr lang="uk-UA" dirty="0"/>
          </a:p>
        </p:txBody>
      </p:sp>
    </p:spTree>
    <p:extLst>
      <p:ext uri="{BB962C8B-B14F-4D97-AF65-F5344CB8AC3E}">
        <p14:creationId xmlns:p14="http://schemas.microsoft.com/office/powerpoint/2010/main" val="2267650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931C4C-8D36-4612-807F-C0E0889E79DB}"/>
              </a:ext>
            </a:extLst>
          </p:cNvPr>
          <p:cNvSpPr>
            <a:spLocks noGrp="1"/>
          </p:cNvSpPr>
          <p:nvPr>
            <p:ph type="title"/>
          </p:nvPr>
        </p:nvSpPr>
        <p:spPr>
          <a:xfrm>
            <a:off x="1141412" y="359547"/>
            <a:ext cx="9920164" cy="1067278"/>
          </a:xfrm>
        </p:spPr>
        <p:txBody>
          <a:bodyPr/>
          <a:lstStyle/>
          <a:p>
            <a:pPr algn="ctr"/>
            <a:r>
              <a:rPr lang="uk-UA" dirty="0"/>
              <a:t>Емпіризм</a:t>
            </a:r>
          </a:p>
        </p:txBody>
      </p:sp>
      <p:sp>
        <p:nvSpPr>
          <p:cNvPr id="3" name="Місце для вмісту 2">
            <a:extLst>
              <a:ext uri="{FF2B5EF4-FFF2-40B4-BE49-F238E27FC236}">
                <a16:creationId xmlns:a16="http://schemas.microsoft.com/office/drawing/2014/main" id="{9FDECD1F-1C30-44C2-8EC6-06B2C9D03F3E}"/>
              </a:ext>
            </a:extLst>
          </p:cNvPr>
          <p:cNvSpPr>
            <a:spLocks noGrp="1"/>
          </p:cNvSpPr>
          <p:nvPr>
            <p:ph idx="1"/>
          </p:nvPr>
        </p:nvSpPr>
        <p:spPr>
          <a:xfrm>
            <a:off x="1141412" y="1846556"/>
            <a:ext cx="10088840" cy="4651898"/>
          </a:xfrm>
        </p:spPr>
        <p:txBody>
          <a:bodyPr>
            <a:normAutofit fontScale="85000" lnSpcReduction="10000"/>
          </a:bodyPr>
          <a:lstStyle/>
          <a:p>
            <a:pPr algn="just"/>
            <a:r>
              <a:rPr lang="uk-UA" dirty="0"/>
              <a:t>Емпіризм </a:t>
            </a:r>
            <a:r>
              <a:rPr lang="uk-UA" i="1" dirty="0">
                <a:solidFill>
                  <a:srgbClr val="FFFF00"/>
                </a:solidFill>
              </a:rPr>
              <a:t>заперечує активну роль і відносну самостійність мислення</a:t>
            </a:r>
            <a:r>
              <a:rPr lang="uk-UA" dirty="0"/>
              <a:t>. Єдиним джерелом пізнання вважається </a:t>
            </a:r>
            <a:r>
              <a:rPr lang="uk-UA" b="1" dirty="0">
                <a:solidFill>
                  <a:srgbClr val="FFFF00"/>
                </a:solidFill>
              </a:rPr>
              <a:t>досвід</a:t>
            </a:r>
            <a:r>
              <a:rPr lang="uk-UA" dirty="0"/>
              <a:t>, чуттєве пізнання (живе споглядання), внаслідок чого емпіризм завжди був пов'язаний із сенсуалізмом (лат. – почуття), але це не тотожні поняття. При цьому зміст знання зводиться до опису цього досвіду, а раціональна, розумова діяльність зводиться до різноманітних комбінацій того матеріалу, який дається в досвіді, і тлумачиться як нічого не додає до змісту знання. Однак для пояснення реального процесу пізнання емпіризм змушений виходити за межі чуттєвого досвіду та опису «чистих фактів» і звернутися до апарату логіки та математики (передусім до індуктивного узагальнення) для опису досвідчених даних як засоби побудови теоретичного знання. </a:t>
            </a:r>
          </a:p>
          <a:p>
            <a:pPr algn="just"/>
            <a:r>
              <a:rPr lang="uk-UA" dirty="0"/>
              <a:t>Обмеженість емпіризму полягає у </a:t>
            </a:r>
            <a:r>
              <a:rPr lang="uk-UA" b="1" i="1" dirty="0"/>
              <a:t>перебільшенні ролі чуттєвого пізнання, досвіду та недооцінці ролі наукових абстракцій і теорій у пізнанні, у запереченні активної ролі та відносної самостійності мислення.</a:t>
            </a:r>
          </a:p>
        </p:txBody>
      </p:sp>
    </p:spTree>
    <p:extLst>
      <p:ext uri="{BB962C8B-B14F-4D97-AF65-F5344CB8AC3E}">
        <p14:creationId xmlns:p14="http://schemas.microsoft.com/office/powerpoint/2010/main" val="1362803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164271-BF13-41DD-AD8A-09CE4BA3283C}"/>
              </a:ext>
            </a:extLst>
          </p:cNvPr>
          <p:cNvSpPr>
            <a:spLocks noGrp="1"/>
          </p:cNvSpPr>
          <p:nvPr>
            <p:ph type="title"/>
          </p:nvPr>
        </p:nvSpPr>
        <p:spPr/>
        <p:txBody>
          <a:bodyPr/>
          <a:lstStyle/>
          <a:p>
            <a:pPr algn="ctr"/>
            <a:r>
              <a:rPr lang="uk-UA" dirty="0"/>
              <a:t>схоластичне теоретизування</a:t>
            </a:r>
            <a:br>
              <a:rPr lang="uk-UA" dirty="0"/>
            </a:br>
            <a:endParaRPr lang="uk-UA" dirty="0"/>
          </a:p>
        </p:txBody>
      </p:sp>
      <p:sp>
        <p:nvSpPr>
          <p:cNvPr id="3" name="Місце для вмісту 2">
            <a:extLst>
              <a:ext uri="{FF2B5EF4-FFF2-40B4-BE49-F238E27FC236}">
                <a16:creationId xmlns:a16="http://schemas.microsoft.com/office/drawing/2014/main" id="{69010D17-5CEA-44AD-9EFC-DD977B155855}"/>
              </a:ext>
            </a:extLst>
          </p:cNvPr>
          <p:cNvSpPr>
            <a:spLocks noGrp="1"/>
          </p:cNvSpPr>
          <p:nvPr>
            <p:ph idx="1"/>
          </p:nvPr>
        </p:nvSpPr>
        <p:spPr>
          <a:xfrm>
            <a:off x="1003177" y="1367161"/>
            <a:ext cx="10044234" cy="5095783"/>
          </a:xfrm>
        </p:spPr>
        <p:txBody>
          <a:bodyPr>
            <a:normAutofit fontScale="77500" lnSpcReduction="20000"/>
          </a:bodyPr>
          <a:lstStyle/>
          <a:p>
            <a:pPr algn="just"/>
            <a:r>
              <a:rPr lang="uk-UA" dirty="0"/>
              <a:t>поняття «схоластика» найчастіше вживається у двох </a:t>
            </a:r>
            <a:r>
              <a:rPr lang="uk-UA" dirty="0" err="1"/>
              <a:t>сенсах</a:t>
            </a:r>
            <a:r>
              <a:rPr lang="uk-UA" dirty="0"/>
              <a:t>: прямому — як певний тип (форма) релігійної філософії, особливо притаманний Середніх віків, й у переносному — як безплідне розумування, формальне знання, відірване від життя і практики.</a:t>
            </a:r>
          </a:p>
          <a:p>
            <a:pPr algn="just"/>
            <a:r>
              <a:rPr lang="uk-UA" dirty="0"/>
              <a:t>Схоластика — </a:t>
            </a:r>
            <a:r>
              <a:rPr lang="uk-UA" dirty="0" err="1"/>
              <a:t>абстрактно</a:t>
            </a:r>
            <a:r>
              <a:rPr lang="uk-UA" dirty="0"/>
              <a:t>-догматичний спосіб мислення, що спирається не так на реалії життя, як на авторитет канонізованих текстів і формально-логічну правильність односторонніх, суто словесних міркувань. Вона не сумісна з творчістю, з критичним духом наукового дослідження, оскільки нав'язує мисленню вже готовий результат, підганяючи докази підлогу бажані висновки.</a:t>
            </a:r>
          </a:p>
          <a:p>
            <a:pPr algn="just"/>
            <a:r>
              <a:rPr lang="uk-UA" dirty="0"/>
              <a:t>схоластика являє собою такий спосіб мислення, для якого характерні несвобода і авторитарність думки, її відрив від реальної дійсності, обґрунтування офіційної ортодоксальної доктрини та підпорядкування їй, абсолютизація формально-логічних способів аргументації, суб'єктивізм і довільність в оперуванні поняттями та термінами (часто переходять у еквілібристику»), робота в рамках компілятивного, коментаторського дослідження текстів, складність і </a:t>
            </a:r>
            <a:r>
              <a:rPr lang="uk-UA" dirty="0" err="1"/>
              <a:t>полісемантичність</a:t>
            </a:r>
            <a:r>
              <a:rPr lang="uk-UA" dirty="0"/>
              <a:t> дефініцій і водночас прагнення до чіткої раціоналізації знання, </a:t>
            </a:r>
            <a:r>
              <a:rPr lang="uk-UA" dirty="0" err="1"/>
              <a:t>формальнологічної</a:t>
            </a:r>
            <a:r>
              <a:rPr lang="uk-UA" dirty="0"/>
              <a:t> стрункості понять.</a:t>
            </a:r>
          </a:p>
        </p:txBody>
      </p:sp>
    </p:spTree>
    <p:extLst>
      <p:ext uri="{BB962C8B-B14F-4D97-AF65-F5344CB8AC3E}">
        <p14:creationId xmlns:p14="http://schemas.microsoft.com/office/powerpoint/2010/main" val="2114046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6CC673-C1D2-473D-8F3B-24DCC3326EF2}"/>
              </a:ext>
            </a:extLst>
          </p:cNvPr>
          <p:cNvSpPr>
            <a:spLocks noGrp="1"/>
          </p:cNvSpPr>
          <p:nvPr>
            <p:ph type="title"/>
          </p:nvPr>
        </p:nvSpPr>
        <p:spPr/>
        <p:txBody>
          <a:bodyPr/>
          <a:lstStyle/>
          <a:p>
            <a:pPr algn="ctr"/>
            <a:r>
              <a:rPr lang="uk-UA" dirty="0"/>
              <a:t>схоластичне теоретизування</a:t>
            </a:r>
          </a:p>
        </p:txBody>
      </p:sp>
      <p:sp>
        <p:nvSpPr>
          <p:cNvPr id="3" name="Місце для вмісту 2">
            <a:extLst>
              <a:ext uri="{FF2B5EF4-FFF2-40B4-BE49-F238E27FC236}">
                <a16:creationId xmlns:a16="http://schemas.microsoft.com/office/drawing/2014/main" id="{011C2366-9D91-4BC4-8E80-F61EB5681FFA}"/>
              </a:ext>
            </a:extLst>
          </p:cNvPr>
          <p:cNvSpPr>
            <a:spLocks noGrp="1"/>
          </p:cNvSpPr>
          <p:nvPr>
            <p:ph idx="1"/>
          </p:nvPr>
        </p:nvSpPr>
        <p:spPr>
          <a:xfrm>
            <a:off x="1141413" y="1775534"/>
            <a:ext cx="10168738" cy="4607511"/>
          </a:xfrm>
        </p:spPr>
        <p:txBody>
          <a:bodyPr>
            <a:normAutofit fontScale="92500" lnSpcReduction="10000"/>
          </a:bodyPr>
          <a:lstStyle/>
          <a:p>
            <a:pPr algn="just"/>
            <a:r>
              <a:rPr lang="uk-UA" dirty="0"/>
              <a:t>Відрив від досвіду, від експериментально встановлених фактів, замкнутість мислення тільки на самого себе — неприпустиме явище для наукового пізнання.</a:t>
            </a:r>
          </a:p>
          <a:p>
            <a:pPr algn="just"/>
            <a:r>
              <a:rPr lang="uk-UA" dirty="0"/>
              <a:t>Прояви схоластичного мислення частіше зустрічаються в соціально-гуманітарному пізнанні, ніж у природничо, особливо в умовах тоталітарних політичних режимів. Це — цитатництво, </a:t>
            </a:r>
            <a:r>
              <a:rPr lang="uk-UA" dirty="0" err="1"/>
              <a:t>начетництво</a:t>
            </a:r>
            <a:r>
              <a:rPr lang="uk-UA" dirty="0"/>
              <a:t> та компілятивність, які стають основними методами дослідження; несвобода та авторитарність думки, її підпорядкування офіційній ідеологічній доктрині та її обґрунтування, суб'єктивізм та довільність в оперуванні поняттями та термінами («словесна еквілібристика»), </a:t>
            </a:r>
            <a:r>
              <a:rPr lang="uk-UA" dirty="0" err="1"/>
              <a:t>коментаторство</a:t>
            </a:r>
            <a:r>
              <a:rPr lang="uk-UA" dirty="0"/>
              <a:t> та </a:t>
            </a:r>
            <a:r>
              <a:rPr lang="uk-UA" dirty="0" err="1"/>
              <a:t>екзегетичність</a:t>
            </a:r>
            <a:r>
              <a:rPr lang="uk-UA" dirty="0"/>
              <a:t> (довільне тлумачення текстів).</a:t>
            </a:r>
          </a:p>
        </p:txBody>
      </p:sp>
    </p:spTree>
    <p:extLst>
      <p:ext uri="{BB962C8B-B14F-4D97-AF65-F5344CB8AC3E}">
        <p14:creationId xmlns:p14="http://schemas.microsoft.com/office/powerpoint/2010/main" val="3389469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CBB232-F47C-44D4-A6D6-036871797244}"/>
              </a:ext>
            </a:extLst>
          </p:cNvPr>
          <p:cNvSpPr>
            <a:spLocks noGrp="1"/>
          </p:cNvSpPr>
          <p:nvPr>
            <p:ph type="title"/>
          </p:nvPr>
        </p:nvSpPr>
        <p:spPr/>
        <p:txBody>
          <a:bodyPr/>
          <a:lstStyle/>
          <a:p>
            <a:pPr algn="ctr"/>
            <a:r>
              <a:rPr lang="uk-UA" dirty="0"/>
              <a:t>Емпіричний рівень</a:t>
            </a:r>
          </a:p>
        </p:txBody>
      </p:sp>
      <p:sp>
        <p:nvSpPr>
          <p:cNvPr id="3" name="Місце для вмісту 2">
            <a:extLst>
              <a:ext uri="{FF2B5EF4-FFF2-40B4-BE49-F238E27FC236}">
                <a16:creationId xmlns:a16="http://schemas.microsoft.com/office/drawing/2014/main" id="{E9DE63CD-58FA-4A54-81A6-42B912268E61}"/>
              </a:ext>
            </a:extLst>
          </p:cNvPr>
          <p:cNvSpPr>
            <a:spLocks noGrp="1"/>
          </p:cNvSpPr>
          <p:nvPr>
            <p:ph idx="1"/>
          </p:nvPr>
        </p:nvSpPr>
        <p:spPr/>
        <p:txBody>
          <a:bodyPr>
            <a:normAutofit fontScale="92500" lnSpcReduction="10000"/>
          </a:bodyPr>
          <a:lstStyle/>
          <a:p>
            <a:pPr algn="just"/>
            <a:r>
              <a:rPr lang="uk-UA" dirty="0"/>
              <a:t>На емпіричному рівні дослідний об'єкт відображається здебільшого з позицій зовнішніх </a:t>
            </a:r>
            <a:r>
              <a:rPr lang="uk-UA" dirty="0" err="1"/>
              <a:t>зв'язків</a:t>
            </a:r>
            <a:r>
              <a:rPr lang="uk-UA" dirty="0"/>
              <a:t> і відносин. Емпіричному пізнанню притаманні збір фактів, первинне узагальнення, опис дослідних даних, систематизація і класифікація. Емпіричне дослідження спрямоване безпосередньо на об'єкт дослідження, воно здійснюється  на основі методів порівняння, виміру, спостереження, експерименту, аналізу тощо. Під емпіричним дослідженням розуміють також практичні аспекти наукової організації, збір емпіричної інформації, осмислення результатів спостереження та експериментів, відкриття емпіричних законів, проведення класифікацій тощо</a:t>
            </a:r>
          </a:p>
        </p:txBody>
      </p:sp>
    </p:spTree>
    <p:extLst>
      <p:ext uri="{BB962C8B-B14F-4D97-AF65-F5344CB8AC3E}">
        <p14:creationId xmlns:p14="http://schemas.microsoft.com/office/powerpoint/2010/main" val="1598060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1832EC-F2DE-45BF-A8D9-D70CFC0DE230}"/>
              </a:ext>
            </a:extLst>
          </p:cNvPr>
          <p:cNvSpPr>
            <a:spLocks noGrp="1"/>
          </p:cNvSpPr>
          <p:nvPr>
            <p:ph type="title"/>
          </p:nvPr>
        </p:nvSpPr>
        <p:spPr/>
        <p:txBody>
          <a:bodyPr/>
          <a:lstStyle/>
          <a:p>
            <a:pPr algn="ctr"/>
            <a:r>
              <a:rPr lang="uk-UA" dirty="0"/>
              <a:t>емпіричне дослідження </a:t>
            </a:r>
          </a:p>
        </p:txBody>
      </p:sp>
      <p:sp>
        <p:nvSpPr>
          <p:cNvPr id="3" name="Місце для вмісту 2">
            <a:extLst>
              <a:ext uri="{FF2B5EF4-FFF2-40B4-BE49-F238E27FC236}">
                <a16:creationId xmlns:a16="http://schemas.microsoft.com/office/drawing/2014/main" id="{4432EF19-976F-4A0D-AFB8-93F51A1B101D}"/>
              </a:ext>
            </a:extLst>
          </p:cNvPr>
          <p:cNvSpPr>
            <a:spLocks noGrp="1"/>
          </p:cNvSpPr>
          <p:nvPr>
            <p:ph idx="1"/>
          </p:nvPr>
        </p:nvSpPr>
        <p:spPr/>
        <p:txBody>
          <a:bodyPr>
            <a:normAutofit fontScale="85000" lnSpcReduction="20000"/>
          </a:bodyPr>
          <a:lstStyle/>
          <a:p>
            <a:pPr algn="just"/>
            <a:r>
              <a:rPr lang="uk-UA" dirty="0"/>
              <a:t>− це особливий вид практичної діяльності, що  потребує наявності специфічних умінь і навичок: мистецтво експериментатора, спостережливості польового дослідника, особистої контактності та  такту психологів і соціологів, які займаються проведенням досліджень тощо. </a:t>
            </a:r>
          </a:p>
          <a:p>
            <a:pPr algn="just"/>
            <a:r>
              <a:rPr lang="uk-UA" dirty="0"/>
              <a:t>Вихідним пунктом сучасної науки слугують не факти самі по собі, а теоретичні схеми, концептуальні каркаси дійсності, тобто різного роду постулати, концептуальні моделі, аксіоми, принципи тощо. Англійський філософ Карл Поппер стверджував, що абсурдна віра в те, що людина може почати наукову діяльність з «чистих спостережень», не маючи «чогось схожого на теорію». Кожен крок експерименту становить дію, що планується і спрямовується теорією.</a:t>
            </a:r>
          </a:p>
        </p:txBody>
      </p:sp>
    </p:spTree>
    <p:extLst>
      <p:ext uri="{BB962C8B-B14F-4D97-AF65-F5344CB8AC3E}">
        <p14:creationId xmlns:p14="http://schemas.microsoft.com/office/powerpoint/2010/main" val="3940708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1690</TotalTime>
  <Words>3544</Words>
  <Application>Microsoft Office PowerPoint</Application>
  <PresentationFormat>Широкий екран</PresentationFormat>
  <Paragraphs>134</Paragraphs>
  <Slides>37</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37</vt:i4>
      </vt:variant>
    </vt:vector>
  </HeadingPairs>
  <TitlesOfParts>
    <vt:vector size="40" baseType="lpstr">
      <vt:lpstr>Arial</vt:lpstr>
      <vt:lpstr>Tw Cen MT</vt:lpstr>
      <vt:lpstr>Схема</vt:lpstr>
      <vt:lpstr>Структура наукового знання</vt:lpstr>
      <vt:lpstr>Емпіричний і теоретичний рівні наукового знання </vt:lpstr>
      <vt:lpstr>крайні позиції</vt:lpstr>
      <vt:lpstr>Емпіризм</vt:lpstr>
      <vt:lpstr>Емпіризм</vt:lpstr>
      <vt:lpstr>схоластичне теоретизування </vt:lpstr>
      <vt:lpstr>схоластичне теоретизування</vt:lpstr>
      <vt:lpstr>Емпіричний рівень</vt:lpstr>
      <vt:lpstr>емпіричне дослідження </vt:lpstr>
      <vt:lpstr>Мета емпіричного рівня досліджень: </vt:lpstr>
      <vt:lpstr>Емпіричне знання включає чотири рівні </vt:lpstr>
      <vt:lpstr>Факт</vt:lpstr>
      <vt:lpstr>Факт в науковому пізнанні</vt:lpstr>
      <vt:lpstr>Презентація PowerPoint</vt:lpstr>
      <vt:lpstr>Теоретичний етап дослідження </vt:lpstr>
      <vt:lpstr>Мислення</vt:lpstr>
      <vt:lpstr>розум і здоровий розум</vt:lpstr>
      <vt:lpstr>Розум </vt:lpstr>
      <vt:lpstr>Теоретичний  рівень наукового пізнання включає </vt:lpstr>
      <vt:lpstr>Емпіричне і теоретичне </vt:lpstr>
      <vt:lpstr>емпіричний та теоретичний рівні наукового пізнання вирізняються:</vt:lpstr>
      <vt:lpstr>Загальнонаукові і загальнологічні форми наукового знання </vt:lpstr>
      <vt:lpstr>Поняття</vt:lpstr>
      <vt:lpstr>Поняття і уявлення</vt:lpstr>
      <vt:lpstr>зміст і обсяг</vt:lpstr>
      <vt:lpstr>Науковий закон</vt:lpstr>
      <vt:lpstr>Універсальні та часткові (екзистенційні) закони</vt:lpstr>
      <vt:lpstr>Детерміністичні та стохастичні (статистичні) закони</vt:lpstr>
      <vt:lpstr>Емпіричні та теоретичні закони</vt:lpstr>
      <vt:lpstr>Емпіричні форми наукового знання</vt:lpstr>
      <vt:lpstr>Презентація PowerPoint</vt:lpstr>
      <vt:lpstr>Існують емпіричні закони різної степені спільності</vt:lpstr>
      <vt:lpstr>Теоретичні форми наукового пізнання</vt:lpstr>
      <vt:lpstr>Теоретичний закон </vt:lpstr>
      <vt:lpstr>закон можна визначити як зв'язок (відношення) між явищами, процесами, який є: </vt:lpstr>
      <vt:lpstr>Наукова гіпотеза</vt:lpstr>
      <vt:lpstr>Наукова гіпотеза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Структура наукового знання</dc:title>
  <dc:creator>Admin</dc:creator>
  <cp:lastModifiedBy>Admin</cp:lastModifiedBy>
  <cp:revision>9</cp:revision>
  <dcterms:created xsi:type="dcterms:W3CDTF">2022-05-01T07:44:44Z</dcterms:created>
  <dcterms:modified xsi:type="dcterms:W3CDTF">2022-10-18T21:16:35Z</dcterms:modified>
</cp:coreProperties>
</file>