
<file path=[Content_Types].xml><?xml version="1.0" encoding="utf-8"?>
<Types xmlns="http://schemas.openxmlformats.org/package/2006/content-types">
  <Default Extension="jpeg" ContentType="image/jpe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lvl1pPr algn="l">
              <a:defRPr/>
            </a:lvl1pPr>
          </a:lstStyle>
          <a:p>
            <a:fld id="{A93B2D25-A884-4DA9-B4BA-51A01A854F56}" type="datetimeFigureOut">
              <a:rPr lang="uk-UA" smtClean="0"/>
              <a:t>03.05.2022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C8DD08A-16F0-4A1D-9AFA-E8A0525133C0}" type="slidenum">
              <a:rPr lang="uk-UA" smtClean="0"/>
              <a:t>‹#›</a:t>
            </a:fld>
            <a:endParaRPr lang="uk-UA"/>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967888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A93B2D25-A884-4DA9-B4BA-51A01A854F56}" type="datetimeFigureOut">
              <a:rPr lang="uk-UA" smtClean="0"/>
              <a:t>03.05.2022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C8DD08A-16F0-4A1D-9AFA-E8A0525133C0}" type="slidenum">
              <a:rPr lang="uk-UA" smtClean="0"/>
              <a:t>‹#›</a:t>
            </a:fld>
            <a:endParaRPr lang="uk-UA"/>
          </a:p>
        </p:txBody>
      </p:sp>
    </p:spTree>
    <p:extLst>
      <p:ext uri="{BB962C8B-B14F-4D97-AF65-F5344CB8AC3E}">
        <p14:creationId xmlns:p14="http://schemas.microsoft.com/office/powerpoint/2010/main" val="108265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A93B2D25-A884-4DA9-B4BA-51A01A854F56}" type="datetimeFigureOut">
              <a:rPr lang="uk-UA" smtClean="0"/>
              <a:t>03.05.2022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C8DD08A-16F0-4A1D-9AFA-E8A0525133C0}" type="slidenum">
              <a:rPr lang="uk-UA" smtClean="0"/>
              <a:t>‹#›</a:t>
            </a:fld>
            <a:endParaRPr lang="uk-UA"/>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50750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A93B2D25-A884-4DA9-B4BA-51A01A854F56}" type="datetimeFigureOut">
              <a:rPr lang="uk-UA" smtClean="0"/>
              <a:t>03.05.2022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C8DD08A-16F0-4A1D-9AFA-E8A0525133C0}" type="slidenum">
              <a:rPr lang="uk-UA" smtClean="0"/>
              <a:t>‹#›</a:t>
            </a:fld>
            <a:endParaRPr lang="uk-UA"/>
          </a:p>
        </p:txBody>
      </p:sp>
    </p:spTree>
    <p:extLst>
      <p:ext uri="{BB962C8B-B14F-4D97-AF65-F5344CB8AC3E}">
        <p14:creationId xmlns:p14="http://schemas.microsoft.com/office/powerpoint/2010/main" val="989345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Назва розділу">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A93B2D25-A884-4DA9-B4BA-51A01A854F56}" type="datetimeFigureOut">
              <a:rPr lang="uk-UA" smtClean="0"/>
              <a:t>03.05.2022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C8DD08A-16F0-4A1D-9AFA-E8A0525133C0}" type="slidenum">
              <a:rPr lang="uk-UA" smtClean="0"/>
              <a:t>‹#›</a:t>
            </a:fld>
            <a:endParaRPr lang="uk-UA"/>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5570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A93B2D25-A884-4DA9-B4BA-51A01A854F56}" type="datetimeFigureOut">
              <a:rPr lang="uk-UA" smtClean="0"/>
              <a:t>03.05.2022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1C8DD08A-16F0-4A1D-9AFA-E8A0525133C0}" type="slidenum">
              <a:rPr lang="uk-UA" smtClean="0"/>
              <a:t>‹#›</a:t>
            </a:fld>
            <a:endParaRPr lang="uk-UA"/>
          </a:p>
        </p:txBody>
      </p:sp>
    </p:spTree>
    <p:extLst>
      <p:ext uri="{BB962C8B-B14F-4D97-AF65-F5344CB8AC3E}">
        <p14:creationId xmlns:p14="http://schemas.microsoft.com/office/powerpoint/2010/main" val="14323634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1024128" y="2967788"/>
            <a:ext cx="4754880" cy="3341572"/>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uk-UA"/>
              <a:t>Клацніть, щоб відредагувати стилі зразків тексту</a:t>
            </a:r>
          </a:p>
        </p:txBody>
      </p:sp>
      <p:sp>
        <p:nvSpPr>
          <p:cNvPr id="6" name="Content Placeholder 5"/>
          <p:cNvSpPr>
            <a:spLocks noGrp="1"/>
          </p:cNvSpPr>
          <p:nvPr>
            <p:ph sz="quarter" idx="4"/>
          </p:nvPr>
        </p:nvSpPr>
        <p:spPr>
          <a:xfrm>
            <a:off x="5990888" y="2967788"/>
            <a:ext cx="4754880" cy="3341572"/>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A93B2D25-A884-4DA9-B4BA-51A01A854F56}" type="datetimeFigureOut">
              <a:rPr lang="uk-UA" smtClean="0"/>
              <a:t>03.05.2022</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1C8DD08A-16F0-4A1D-9AFA-E8A0525133C0}" type="slidenum">
              <a:rPr lang="uk-UA" smtClean="0"/>
              <a:t>‹#›</a:t>
            </a:fld>
            <a:endParaRPr lang="uk-UA"/>
          </a:p>
        </p:txBody>
      </p:sp>
    </p:spTree>
    <p:extLst>
      <p:ext uri="{BB962C8B-B14F-4D97-AF65-F5344CB8AC3E}">
        <p14:creationId xmlns:p14="http://schemas.microsoft.com/office/powerpoint/2010/main" val="533051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A93B2D25-A884-4DA9-B4BA-51A01A854F56}" type="datetimeFigureOut">
              <a:rPr lang="uk-UA" smtClean="0"/>
              <a:t>03.05.2022</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1C8DD08A-16F0-4A1D-9AFA-E8A0525133C0}" type="slidenum">
              <a:rPr lang="uk-UA" smtClean="0"/>
              <a:t>‹#›</a:t>
            </a:fld>
            <a:endParaRPr lang="uk-UA"/>
          </a:p>
        </p:txBody>
      </p:sp>
    </p:spTree>
    <p:extLst>
      <p:ext uri="{BB962C8B-B14F-4D97-AF65-F5344CB8AC3E}">
        <p14:creationId xmlns:p14="http://schemas.microsoft.com/office/powerpoint/2010/main" val="3684064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3B2D25-A884-4DA9-B4BA-51A01A854F56}" type="datetimeFigureOut">
              <a:rPr lang="uk-UA" smtClean="0"/>
              <a:t>03.05.2022</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1C8DD08A-16F0-4A1D-9AFA-E8A0525133C0}" type="slidenum">
              <a:rPr lang="uk-UA" smtClean="0"/>
              <a:t>‹#›</a:t>
            </a:fld>
            <a:endParaRPr lang="uk-UA"/>
          </a:p>
        </p:txBody>
      </p:sp>
    </p:spTree>
    <p:extLst>
      <p:ext uri="{BB962C8B-B14F-4D97-AF65-F5344CB8AC3E}">
        <p14:creationId xmlns:p14="http://schemas.microsoft.com/office/powerpoint/2010/main" val="34162466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A93B2D25-A884-4DA9-B4BA-51A01A854F56}" type="datetimeFigureOut">
              <a:rPr lang="uk-UA" smtClean="0"/>
              <a:t>03.05.2022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1C8DD08A-16F0-4A1D-9AFA-E8A0525133C0}" type="slidenum">
              <a:rPr lang="uk-UA" smtClean="0"/>
              <a:t>‹#›</a:t>
            </a:fld>
            <a:endParaRPr lang="uk-UA"/>
          </a:p>
        </p:txBody>
      </p:sp>
    </p:spTree>
    <p:extLst>
      <p:ext uri="{BB962C8B-B14F-4D97-AF65-F5344CB8AC3E}">
        <p14:creationId xmlns:p14="http://schemas.microsoft.com/office/powerpoint/2010/main" val="3008653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A93B2D25-A884-4DA9-B4BA-51A01A854F56}" type="datetimeFigureOut">
              <a:rPr lang="uk-UA" smtClean="0"/>
              <a:t>03.05.2022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1C8DD08A-16F0-4A1D-9AFA-E8A0525133C0}" type="slidenum">
              <a:rPr lang="uk-UA" smtClean="0"/>
              <a:t>‹#›</a:t>
            </a:fld>
            <a:endParaRPr lang="uk-UA"/>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500642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A93B2D25-A884-4DA9-B4BA-51A01A854F56}" type="datetimeFigureOut">
              <a:rPr lang="uk-UA" smtClean="0"/>
              <a:t>03.05.2022</a:t>
            </a:fld>
            <a:endParaRPr lang="uk-UA"/>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uk-UA"/>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1C8DD08A-16F0-4A1D-9AFA-E8A0525133C0}" type="slidenum">
              <a:rPr lang="uk-UA" smtClean="0"/>
              <a:t>‹#›</a:t>
            </a:fld>
            <a:endParaRPr lang="uk-UA"/>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43192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EF16B7A-0D0E-40A0-8D74-E76A7F31EB0D}"/>
              </a:ext>
            </a:extLst>
          </p:cNvPr>
          <p:cNvSpPr>
            <a:spLocks noGrp="1"/>
          </p:cNvSpPr>
          <p:nvPr>
            <p:ph type="ctrTitle"/>
          </p:nvPr>
        </p:nvSpPr>
        <p:spPr/>
        <p:txBody>
          <a:bodyPr>
            <a:normAutofit fontScale="90000"/>
          </a:bodyPr>
          <a:lstStyle/>
          <a:p>
            <a:r>
              <a:rPr lang="uk-UA" dirty="0"/>
              <a:t>Управління прибутком торговельного підприємства. Частина 2</a:t>
            </a:r>
          </a:p>
        </p:txBody>
      </p:sp>
      <p:sp>
        <p:nvSpPr>
          <p:cNvPr id="3" name="Підзаголовок 2">
            <a:extLst>
              <a:ext uri="{FF2B5EF4-FFF2-40B4-BE49-F238E27FC236}">
                <a16:creationId xmlns:a16="http://schemas.microsoft.com/office/drawing/2014/main" id="{F520019E-81D3-4CD4-A46F-C9E8697F79F7}"/>
              </a:ext>
            </a:extLst>
          </p:cNvPr>
          <p:cNvSpPr>
            <a:spLocks noGrp="1"/>
          </p:cNvSpPr>
          <p:nvPr>
            <p:ph type="subTitle" idx="1"/>
          </p:nvPr>
        </p:nvSpPr>
        <p:spPr/>
        <p:txBody>
          <a:bodyPr/>
          <a:lstStyle/>
          <a:p>
            <a:r>
              <a:rPr lang="uk-UA" dirty="0"/>
              <a:t>Лекція з навчальної дисципліни «Економіка та управління у сфері торгівлі»</a:t>
            </a:r>
          </a:p>
        </p:txBody>
      </p:sp>
    </p:spTree>
    <p:extLst>
      <p:ext uri="{BB962C8B-B14F-4D97-AF65-F5344CB8AC3E}">
        <p14:creationId xmlns:p14="http://schemas.microsoft.com/office/powerpoint/2010/main" val="29757495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620EA79-3C3C-4A40-85E0-6A01B0089A30}"/>
              </a:ext>
            </a:extLst>
          </p:cNvPr>
          <p:cNvSpPr txBox="1"/>
          <p:nvPr/>
        </p:nvSpPr>
        <p:spPr>
          <a:xfrm>
            <a:off x="2052736" y="1674674"/>
            <a:ext cx="7800391" cy="1754326"/>
          </a:xfrm>
          <a:prstGeom prst="rect">
            <a:avLst/>
          </a:prstGeom>
          <a:noFill/>
        </p:spPr>
        <p:txBody>
          <a:bodyPr wrap="square">
            <a:spAutoFit/>
          </a:bodyPr>
          <a:lstStyle/>
          <a:p>
            <a:r>
              <a:rPr lang="uk-UA" b="1" dirty="0"/>
              <a:t>2. Аналіз динаміки прибутковості обороту торговельного підприємства</a:t>
            </a:r>
          </a:p>
          <a:p>
            <a:r>
              <a:rPr lang="uk-UA" dirty="0"/>
              <a:t>Рівень прибутковості обороту визначається порівнянням прибутку від реалізації товарів та товарообороту і показує розміри формування прибутку на одиницю товарообороту або питому вагу прибутку в ціні реалізації товарів. Аналіз прибутковості обороту передбачає обчислення рівня показника та його порівняння з рівнем, досягнутим у попередніх періодах.</a:t>
            </a:r>
          </a:p>
        </p:txBody>
      </p:sp>
    </p:spTree>
    <p:extLst>
      <p:ext uri="{BB962C8B-B14F-4D97-AF65-F5344CB8AC3E}">
        <p14:creationId xmlns:p14="http://schemas.microsoft.com/office/powerpoint/2010/main" val="11630735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B04148-F620-4569-B9D0-FD202A0B97CF}"/>
              </a:ext>
            </a:extLst>
          </p:cNvPr>
          <p:cNvSpPr txBox="1"/>
          <p:nvPr/>
        </p:nvSpPr>
        <p:spPr>
          <a:xfrm>
            <a:off x="1698171" y="1582341"/>
            <a:ext cx="8770776" cy="2862322"/>
          </a:xfrm>
          <a:prstGeom prst="rect">
            <a:avLst/>
          </a:prstGeom>
          <a:noFill/>
        </p:spPr>
        <p:txBody>
          <a:bodyPr wrap="square">
            <a:spAutoFit/>
          </a:bodyPr>
          <a:lstStyle/>
          <a:p>
            <a:r>
              <a:rPr lang="uk-UA" b="1" dirty="0"/>
              <a:t>3. Оцінка факторів, які впливають на обсяг прибутку від реалізації товарів та обумовлюють зміни в його обсязі</a:t>
            </a:r>
          </a:p>
          <a:p>
            <a:r>
              <a:rPr lang="uk-UA" dirty="0"/>
              <a:t>Обсяг прибутку підприємства від реалізації товарів залежить від великої кількості факторів, найважливішими з яких є:</a:t>
            </a:r>
          </a:p>
          <a:p>
            <a:r>
              <a:rPr lang="uk-UA" dirty="0"/>
              <a:t>1. Обсяг товарообороту (в поточних цінах).</a:t>
            </a:r>
          </a:p>
          <a:p>
            <a:r>
              <a:rPr lang="uk-UA" dirty="0"/>
              <a:t>2. Фізична маса товарів, що реалізуються (обсяг товарообороту у співставних цінах).</a:t>
            </a:r>
          </a:p>
          <a:p>
            <a:r>
              <a:rPr lang="uk-UA" dirty="0"/>
              <a:t>3. Індекс цін реалізації товарів.</a:t>
            </a:r>
          </a:p>
          <a:p>
            <a:r>
              <a:rPr lang="uk-UA" dirty="0"/>
              <a:t>4. Рівень валового доходу.</a:t>
            </a:r>
          </a:p>
          <a:p>
            <a:r>
              <a:rPr lang="uk-UA" dirty="0"/>
              <a:t>5. Рівень витрат обігу.</a:t>
            </a:r>
          </a:p>
          <a:p>
            <a:r>
              <a:rPr lang="uk-UA" dirty="0"/>
              <a:t>6. Рівень прибутковості обороту.</a:t>
            </a:r>
          </a:p>
        </p:txBody>
      </p:sp>
    </p:spTree>
    <p:extLst>
      <p:ext uri="{BB962C8B-B14F-4D97-AF65-F5344CB8AC3E}">
        <p14:creationId xmlns:p14="http://schemas.microsoft.com/office/powerpoint/2010/main" val="15192504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3055352D-7F0D-46DF-BC01-8DFC49DD20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34533" y="86472"/>
            <a:ext cx="8682086" cy="6716656"/>
          </a:xfrm>
          <a:prstGeom prst="rect">
            <a:avLst/>
          </a:prstGeom>
        </p:spPr>
      </p:pic>
    </p:spTree>
    <p:extLst>
      <p:ext uri="{BB962C8B-B14F-4D97-AF65-F5344CB8AC3E}">
        <p14:creationId xmlns:p14="http://schemas.microsoft.com/office/powerpoint/2010/main" val="27652340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02C0526-BEDC-47D7-A2FE-8FC25E676FBF}"/>
              </a:ext>
            </a:extLst>
          </p:cNvPr>
          <p:cNvSpPr txBox="1"/>
          <p:nvPr/>
        </p:nvSpPr>
        <p:spPr>
          <a:xfrm>
            <a:off x="1371599" y="1617059"/>
            <a:ext cx="9134669" cy="2862322"/>
          </a:xfrm>
          <a:prstGeom prst="rect">
            <a:avLst/>
          </a:prstGeom>
          <a:noFill/>
        </p:spPr>
        <p:txBody>
          <a:bodyPr wrap="square">
            <a:spAutoFit/>
          </a:bodyPr>
          <a:lstStyle/>
          <a:p>
            <a:r>
              <a:rPr lang="ru-RU" dirty="0"/>
              <a:t>Наведена модель </a:t>
            </a:r>
            <a:r>
              <a:rPr lang="ru-RU" dirty="0" err="1"/>
              <a:t>дозволяє</a:t>
            </a:r>
            <a:r>
              <a:rPr lang="ru-RU" dirty="0"/>
              <a:t> </a:t>
            </a:r>
            <a:r>
              <a:rPr lang="ru-RU" dirty="0" err="1"/>
              <a:t>кількісно</a:t>
            </a:r>
            <a:r>
              <a:rPr lang="ru-RU" dirty="0"/>
              <a:t> </a:t>
            </a:r>
            <a:r>
              <a:rPr lang="ru-RU" dirty="0" err="1"/>
              <a:t>оцінити</a:t>
            </a:r>
            <a:r>
              <a:rPr lang="ru-RU" dirty="0"/>
              <a:t> </a:t>
            </a:r>
            <a:r>
              <a:rPr lang="ru-RU" dirty="0" err="1"/>
              <a:t>вплив</a:t>
            </a:r>
            <a:r>
              <a:rPr lang="ru-RU" dirty="0"/>
              <a:t> кожного фактора, </a:t>
            </a:r>
            <a:r>
              <a:rPr lang="ru-RU" dirty="0" err="1"/>
              <a:t>що</a:t>
            </a:r>
            <a:r>
              <a:rPr lang="ru-RU" dirty="0"/>
              <a:t> включено до </a:t>
            </a:r>
            <a:r>
              <a:rPr lang="ru-RU" dirty="0" err="1"/>
              <a:t>її</a:t>
            </a:r>
            <a:r>
              <a:rPr lang="ru-RU" dirty="0"/>
              <a:t> складу на </a:t>
            </a:r>
            <a:r>
              <a:rPr lang="ru-RU" dirty="0" err="1"/>
              <a:t>базі</a:t>
            </a:r>
            <a:r>
              <a:rPr lang="ru-RU" dirty="0"/>
              <a:t> </a:t>
            </a:r>
            <a:r>
              <a:rPr lang="ru-RU" dirty="0" err="1"/>
              <a:t>застосування</a:t>
            </a:r>
            <a:r>
              <a:rPr lang="ru-RU" dirty="0"/>
              <a:t> методу </a:t>
            </a:r>
            <a:r>
              <a:rPr lang="ru-RU" dirty="0" err="1"/>
              <a:t>ланцюгових</a:t>
            </a:r>
            <a:r>
              <a:rPr lang="ru-RU" dirty="0"/>
              <a:t> </a:t>
            </a:r>
            <a:r>
              <a:rPr lang="ru-RU" dirty="0" err="1"/>
              <a:t>підстановок</a:t>
            </a:r>
            <a:r>
              <a:rPr lang="ru-RU" dirty="0"/>
              <a:t> </a:t>
            </a:r>
            <a:r>
              <a:rPr lang="ru-RU" dirty="0" err="1"/>
              <a:t>або</a:t>
            </a:r>
            <a:r>
              <a:rPr lang="ru-RU" dirty="0"/>
              <a:t> </a:t>
            </a:r>
            <a:r>
              <a:rPr lang="ru-RU" dirty="0" err="1"/>
              <a:t>індексного</a:t>
            </a:r>
            <a:r>
              <a:rPr lang="ru-RU" dirty="0"/>
              <a:t> методу.</a:t>
            </a:r>
          </a:p>
          <a:p>
            <a:endParaRPr lang="ru-RU" dirty="0"/>
          </a:p>
          <a:p>
            <a:r>
              <a:rPr lang="ru-RU" dirty="0"/>
              <a:t>В </a:t>
            </a:r>
            <a:r>
              <a:rPr lang="ru-RU" dirty="0" err="1"/>
              <a:t>зв'язку</a:t>
            </a:r>
            <a:r>
              <a:rPr lang="ru-RU" dirty="0"/>
              <a:t> з </a:t>
            </a:r>
            <a:r>
              <a:rPr lang="ru-RU" dirty="0" err="1"/>
              <a:t>тим</a:t>
            </a:r>
            <a:r>
              <a:rPr lang="ru-RU" dirty="0"/>
              <a:t>, </a:t>
            </a:r>
            <a:r>
              <a:rPr lang="ru-RU" dirty="0" err="1"/>
              <a:t>що</a:t>
            </a:r>
            <a:r>
              <a:rPr lang="ru-RU" dirty="0"/>
              <a:t> </a:t>
            </a:r>
            <a:r>
              <a:rPr lang="ru-RU" dirty="0" err="1"/>
              <a:t>прибуток</a:t>
            </a:r>
            <a:r>
              <a:rPr lang="ru-RU" dirty="0"/>
              <a:t> є </a:t>
            </a:r>
            <a:r>
              <a:rPr lang="ru-RU" dirty="0" err="1"/>
              <a:t>функцією</a:t>
            </a:r>
            <a:r>
              <a:rPr lang="ru-RU" dirty="0"/>
              <a:t> </a:t>
            </a:r>
            <a:r>
              <a:rPr lang="ru-RU" dirty="0" err="1"/>
              <a:t>від</a:t>
            </a:r>
            <a:r>
              <a:rPr lang="ru-RU" dirty="0"/>
              <a:t> </a:t>
            </a:r>
            <a:r>
              <a:rPr lang="ru-RU" dirty="0" err="1"/>
              <a:t>доходів</a:t>
            </a:r>
            <a:r>
              <a:rPr lang="ru-RU" dirty="0"/>
              <a:t> і </a:t>
            </a:r>
            <a:r>
              <a:rPr lang="ru-RU" dirty="0" err="1"/>
              <a:t>витрат</a:t>
            </a:r>
            <a:r>
              <a:rPr lang="ru-RU" dirty="0"/>
              <a:t>, для </a:t>
            </a:r>
            <a:r>
              <a:rPr lang="ru-RU" dirty="0" err="1"/>
              <a:t>більш</a:t>
            </a:r>
            <a:r>
              <a:rPr lang="ru-RU" dirty="0"/>
              <a:t> </a:t>
            </a:r>
            <a:r>
              <a:rPr lang="ru-RU" dirty="0" err="1"/>
              <a:t>глибокого</a:t>
            </a:r>
            <a:r>
              <a:rPr lang="ru-RU" dirty="0"/>
              <a:t> </a:t>
            </a:r>
            <a:r>
              <a:rPr lang="ru-RU" dirty="0" err="1"/>
              <a:t>аналізу</a:t>
            </a:r>
            <a:r>
              <a:rPr lang="ru-RU" dirty="0"/>
              <a:t> і </a:t>
            </a:r>
            <a:r>
              <a:rPr lang="ru-RU" dirty="0" err="1"/>
              <a:t>виявлення</a:t>
            </a:r>
            <a:r>
              <a:rPr lang="ru-RU" dirty="0"/>
              <a:t> </a:t>
            </a:r>
            <a:r>
              <a:rPr lang="ru-RU" dirty="0" err="1"/>
              <a:t>додаткових</a:t>
            </a:r>
            <a:r>
              <a:rPr lang="ru-RU" dirty="0"/>
              <a:t> </a:t>
            </a:r>
            <a:r>
              <a:rPr lang="ru-RU" dirty="0" err="1"/>
              <a:t>резервів</a:t>
            </a:r>
            <a:r>
              <a:rPr lang="ru-RU" dirty="0"/>
              <a:t> </a:t>
            </a:r>
            <a:r>
              <a:rPr lang="ru-RU" dirty="0" err="1"/>
              <a:t>його</a:t>
            </a:r>
            <a:r>
              <a:rPr lang="ru-RU" dirty="0"/>
              <a:t> росту </a:t>
            </a:r>
            <a:r>
              <a:rPr lang="ru-RU" dirty="0" err="1"/>
              <a:t>слід</a:t>
            </a:r>
            <a:r>
              <a:rPr lang="ru-RU" dirty="0"/>
              <a:t> </a:t>
            </a:r>
            <a:r>
              <a:rPr lang="ru-RU" dirty="0" err="1"/>
              <a:t>дати</a:t>
            </a:r>
            <a:r>
              <a:rPr lang="ru-RU" dirty="0"/>
              <a:t> </a:t>
            </a:r>
            <a:r>
              <a:rPr lang="ru-RU" dirty="0" err="1"/>
              <a:t>кількісну</a:t>
            </a:r>
            <a:r>
              <a:rPr lang="ru-RU" dirty="0"/>
              <a:t> </a:t>
            </a:r>
            <a:r>
              <a:rPr lang="ru-RU" dirty="0" err="1"/>
              <a:t>оцінку</a:t>
            </a:r>
            <a:r>
              <a:rPr lang="ru-RU" dirty="0"/>
              <a:t> факторам, </a:t>
            </a:r>
            <a:r>
              <a:rPr lang="ru-RU" dirty="0" err="1"/>
              <a:t>що</a:t>
            </a:r>
            <a:r>
              <a:rPr lang="ru-RU" dirty="0"/>
              <a:t> </a:t>
            </a:r>
            <a:r>
              <a:rPr lang="ru-RU" dirty="0" err="1"/>
              <a:t>побічно</a:t>
            </a:r>
            <a:r>
              <a:rPr lang="ru-RU" dirty="0"/>
              <a:t> </a:t>
            </a:r>
            <a:r>
              <a:rPr lang="ru-RU" dirty="0" err="1"/>
              <a:t>впливають</a:t>
            </a:r>
            <a:r>
              <a:rPr lang="ru-RU" dirty="0"/>
              <a:t> на </a:t>
            </a:r>
            <a:r>
              <a:rPr lang="ru-RU" dirty="0" err="1"/>
              <a:t>його</a:t>
            </a:r>
            <a:r>
              <a:rPr lang="ru-RU" dirty="0"/>
              <a:t> величину. До них </a:t>
            </a:r>
            <a:r>
              <a:rPr lang="ru-RU" dirty="0" err="1"/>
              <a:t>відносяться</a:t>
            </a:r>
            <a:r>
              <a:rPr lang="ru-RU" dirty="0"/>
              <a:t>: </a:t>
            </a:r>
            <a:r>
              <a:rPr lang="ru-RU" dirty="0" err="1"/>
              <a:t>асортиментна</a:t>
            </a:r>
            <a:r>
              <a:rPr lang="ru-RU" dirty="0"/>
              <a:t> структура і склад товарообороту за видами продажу (</a:t>
            </a:r>
            <a:r>
              <a:rPr lang="ru-RU" dirty="0" err="1"/>
              <a:t>населенню</a:t>
            </a:r>
            <a:r>
              <a:rPr lang="ru-RU" dirty="0"/>
              <a:t>, </a:t>
            </a:r>
            <a:r>
              <a:rPr lang="ru-RU" dirty="0" err="1"/>
              <a:t>дрібний</a:t>
            </a:r>
            <a:r>
              <a:rPr lang="ru-RU" dirty="0"/>
              <a:t> опт, в кредит </a:t>
            </a:r>
            <a:r>
              <a:rPr lang="ru-RU" dirty="0" err="1"/>
              <a:t>населенню</a:t>
            </a:r>
            <a:r>
              <a:rPr lang="ru-RU" dirty="0"/>
              <a:t>), структура товарообороту за </a:t>
            </a:r>
            <a:r>
              <a:rPr lang="ru-RU" dirty="0" err="1"/>
              <a:t>джерелами</a:t>
            </a:r>
            <a:r>
              <a:rPr lang="ru-RU" dirty="0"/>
              <a:t> </a:t>
            </a:r>
            <a:r>
              <a:rPr lang="ru-RU" dirty="0" err="1"/>
              <a:t>надходження</a:t>
            </a:r>
            <a:r>
              <a:rPr lang="ru-RU" dirty="0"/>
              <a:t> </a:t>
            </a:r>
            <a:r>
              <a:rPr lang="ru-RU" dirty="0" err="1"/>
              <a:t>товарів</a:t>
            </a:r>
            <a:r>
              <a:rPr lang="ru-RU" dirty="0"/>
              <a:t> (</a:t>
            </a:r>
            <a:r>
              <a:rPr lang="ru-RU" dirty="0" err="1"/>
              <a:t>самостійні</a:t>
            </a:r>
            <a:r>
              <a:rPr lang="ru-RU" dirty="0"/>
              <a:t> закупки, через </a:t>
            </a:r>
            <a:r>
              <a:rPr lang="ru-RU" dirty="0" err="1"/>
              <a:t>оптові</a:t>
            </a:r>
            <a:r>
              <a:rPr lang="ru-RU" dirty="0"/>
              <a:t> </a:t>
            </a:r>
            <a:r>
              <a:rPr lang="ru-RU" dirty="0" err="1"/>
              <a:t>підприємства</a:t>
            </a:r>
            <a:r>
              <a:rPr lang="ru-RU" dirty="0"/>
              <a:t>), за видами </a:t>
            </a:r>
            <a:r>
              <a:rPr lang="ru-RU" dirty="0" err="1"/>
              <a:t>комерційних</a:t>
            </a:r>
            <a:r>
              <a:rPr lang="ru-RU" dirty="0"/>
              <a:t> </a:t>
            </a:r>
            <a:r>
              <a:rPr lang="ru-RU" dirty="0" err="1"/>
              <a:t>угод</a:t>
            </a:r>
            <a:r>
              <a:rPr lang="ru-RU" dirty="0"/>
              <a:t> (за </a:t>
            </a:r>
            <a:r>
              <a:rPr lang="ru-RU" dirty="0" err="1"/>
              <a:t>місцезнаходженням</a:t>
            </a:r>
            <a:r>
              <a:rPr lang="ru-RU" dirty="0"/>
              <a:t> контрагента, </a:t>
            </a:r>
            <a:r>
              <a:rPr lang="ru-RU" dirty="0" err="1"/>
              <a:t>умовами</a:t>
            </a:r>
            <a:r>
              <a:rPr lang="ru-RU" dirty="0"/>
              <a:t> </a:t>
            </a:r>
            <a:r>
              <a:rPr lang="ru-RU" dirty="0" err="1"/>
              <a:t>транспортування</a:t>
            </a:r>
            <a:r>
              <a:rPr lang="ru-RU" dirty="0"/>
              <a:t>, </a:t>
            </a:r>
            <a:r>
              <a:rPr lang="ru-RU" dirty="0" err="1"/>
              <a:t>страхуванням</a:t>
            </a:r>
            <a:r>
              <a:rPr lang="ru-RU" dirty="0"/>
              <a:t>, формами </a:t>
            </a:r>
            <a:r>
              <a:rPr lang="ru-RU" dirty="0" err="1"/>
              <a:t>розрахунків</a:t>
            </a:r>
            <a:r>
              <a:rPr lang="ru-RU" dirty="0"/>
              <a:t>, валютою платежу і т.д.)</a:t>
            </a:r>
            <a:endParaRPr lang="uk-UA" dirty="0"/>
          </a:p>
        </p:txBody>
      </p:sp>
    </p:spTree>
    <p:extLst>
      <p:ext uri="{BB962C8B-B14F-4D97-AF65-F5344CB8AC3E}">
        <p14:creationId xmlns:p14="http://schemas.microsoft.com/office/powerpoint/2010/main" val="30960539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CF2CB3F-E33E-449F-8C0A-AB8B3294B10A}"/>
              </a:ext>
            </a:extLst>
          </p:cNvPr>
          <p:cNvSpPr txBox="1"/>
          <p:nvPr/>
        </p:nvSpPr>
        <p:spPr>
          <a:xfrm>
            <a:off x="1444689" y="888956"/>
            <a:ext cx="9302621" cy="4524315"/>
          </a:xfrm>
          <a:prstGeom prst="rect">
            <a:avLst/>
          </a:prstGeom>
          <a:noFill/>
        </p:spPr>
        <p:txBody>
          <a:bodyPr wrap="square">
            <a:spAutoFit/>
          </a:bodyPr>
          <a:lstStyle/>
          <a:p>
            <a:r>
              <a:rPr lang="uk-UA" b="1" dirty="0"/>
              <a:t>4. Аналіз рівня прибутковості використання ресурсів та капіталу підприємства</a:t>
            </a:r>
          </a:p>
          <a:p>
            <a:r>
              <a:rPr lang="uk-UA" dirty="0"/>
              <a:t>З цією метою розраховується система показників прибутковості, розглянута вище, визначаються зміни в рівні окремих показників.</a:t>
            </a:r>
          </a:p>
          <a:p>
            <a:r>
              <a:rPr lang="uk-UA" dirty="0"/>
              <a:t>Зміна рівня прибутковості використання ресурсів та капіталу підприємства є суттєвим резервом зростання або фактором зниження загального обсягу операційного прибутку підприємства. </a:t>
            </a:r>
            <a:r>
              <a:rPr lang="ru-RU" dirty="0" err="1"/>
              <a:t>Кількісна</a:t>
            </a:r>
            <a:r>
              <a:rPr lang="ru-RU" dirty="0"/>
              <a:t> </a:t>
            </a:r>
            <a:r>
              <a:rPr lang="ru-RU" dirty="0" err="1"/>
              <a:t>оцінка</a:t>
            </a:r>
            <a:r>
              <a:rPr lang="ru-RU" dirty="0"/>
              <a:t> </a:t>
            </a:r>
            <a:r>
              <a:rPr lang="ru-RU" dirty="0" err="1"/>
              <a:t>впливу</a:t>
            </a:r>
            <a:r>
              <a:rPr lang="ru-RU" dirty="0"/>
              <a:t> </a:t>
            </a:r>
            <a:r>
              <a:rPr lang="ru-RU" dirty="0" err="1"/>
              <a:t>цього</a:t>
            </a:r>
            <a:r>
              <a:rPr lang="ru-RU" dirty="0"/>
              <a:t> фактора </a:t>
            </a:r>
            <a:r>
              <a:rPr lang="ru-RU" dirty="0" err="1"/>
              <a:t>може</a:t>
            </a:r>
            <a:r>
              <a:rPr lang="ru-RU" dirty="0"/>
              <a:t> </a:t>
            </a:r>
            <a:r>
              <a:rPr lang="ru-RU" dirty="0" err="1"/>
              <a:t>проводитися</a:t>
            </a:r>
            <a:r>
              <a:rPr lang="ru-RU" dirty="0"/>
              <a:t> на </a:t>
            </a:r>
            <a:r>
              <a:rPr lang="ru-RU" dirty="0" err="1"/>
              <a:t>базі</a:t>
            </a:r>
            <a:r>
              <a:rPr lang="ru-RU" dirty="0"/>
              <a:t> </a:t>
            </a:r>
            <a:r>
              <a:rPr lang="ru-RU" dirty="0" err="1"/>
              <a:t>застосування</a:t>
            </a:r>
            <a:r>
              <a:rPr lang="ru-RU" dirty="0"/>
              <a:t> </a:t>
            </a:r>
            <a:r>
              <a:rPr lang="ru-RU" dirty="0" err="1"/>
              <a:t>наступної</a:t>
            </a:r>
            <a:r>
              <a:rPr lang="ru-RU" dirty="0"/>
              <a:t> </a:t>
            </a:r>
            <a:r>
              <a:rPr lang="ru-RU" dirty="0" err="1"/>
              <a:t>моделі</a:t>
            </a:r>
            <a:r>
              <a:rPr lang="ru-RU" dirty="0"/>
              <a:t>:</a:t>
            </a:r>
          </a:p>
          <a:p>
            <a:endParaRPr lang="ru-RU" dirty="0"/>
          </a:p>
          <a:p>
            <a:pPr algn="ctr"/>
            <a:r>
              <a:rPr lang="ru-RU" dirty="0"/>
              <a:t>ОП = Р*</a:t>
            </a:r>
            <a:r>
              <a:rPr lang="ru-RU" dirty="0" err="1"/>
              <a:t>Пр</a:t>
            </a:r>
            <a:endParaRPr lang="ru-RU" dirty="0"/>
          </a:p>
          <a:p>
            <a:pPr algn="ctr"/>
            <a:endParaRPr lang="ru-RU" dirty="0"/>
          </a:p>
          <a:p>
            <a:pPr algn="ctr"/>
            <a:r>
              <a:rPr lang="ru-RU" dirty="0"/>
              <a:t>ОП = К*</a:t>
            </a:r>
            <a:r>
              <a:rPr lang="ru-RU" dirty="0" err="1"/>
              <a:t>Пк</a:t>
            </a:r>
            <a:endParaRPr lang="ru-RU" dirty="0"/>
          </a:p>
          <a:p>
            <a:pPr algn="ctr"/>
            <a:endParaRPr lang="ru-RU" dirty="0"/>
          </a:p>
          <a:p>
            <a:pPr algn="just"/>
            <a:r>
              <a:rPr lang="uk-UA" dirty="0"/>
              <a:t>де Р - обсяг з ресурсів, що використовуються (в грошовій оцінці);</a:t>
            </a:r>
          </a:p>
          <a:p>
            <a:pPr algn="just"/>
            <a:r>
              <a:rPr lang="uk-UA" dirty="0"/>
              <a:t>К - обсяг капіталу, що використовується;</a:t>
            </a:r>
          </a:p>
          <a:p>
            <a:pPr algn="just"/>
            <a:r>
              <a:rPr lang="uk-UA" dirty="0" err="1"/>
              <a:t>Пр</a:t>
            </a:r>
            <a:r>
              <a:rPr lang="uk-UA" dirty="0"/>
              <a:t>, </a:t>
            </a:r>
            <a:r>
              <a:rPr lang="uk-UA" dirty="0" err="1"/>
              <a:t>Пк</a:t>
            </a:r>
            <a:r>
              <a:rPr lang="uk-UA" dirty="0"/>
              <a:t> - прибутковість використання відповідної групи ресурсів чи джерел капіталу підприємства, відсотків до обсягу.</a:t>
            </a:r>
          </a:p>
        </p:txBody>
      </p:sp>
    </p:spTree>
    <p:extLst>
      <p:ext uri="{BB962C8B-B14F-4D97-AF65-F5344CB8AC3E}">
        <p14:creationId xmlns:p14="http://schemas.microsoft.com/office/powerpoint/2010/main" val="23163275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386DDB3-0BE4-48E1-9306-8F3995254139}"/>
              </a:ext>
            </a:extLst>
          </p:cNvPr>
          <p:cNvSpPr txBox="1"/>
          <p:nvPr/>
        </p:nvSpPr>
        <p:spPr>
          <a:xfrm>
            <a:off x="1747934" y="1464535"/>
            <a:ext cx="9069355" cy="2308324"/>
          </a:xfrm>
          <a:prstGeom prst="rect">
            <a:avLst/>
          </a:prstGeom>
          <a:noFill/>
        </p:spPr>
        <p:txBody>
          <a:bodyPr wrap="square">
            <a:spAutoFit/>
          </a:bodyPr>
          <a:lstStyle/>
          <a:p>
            <a:r>
              <a:rPr lang="uk-UA" b="1" dirty="0"/>
              <a:t>5. Оцінка ступеня досягнення мінімального та нормального обсягу прибутку</a:t>
            </a:r>
          </a:p>
          <a:p>
            <a:endParaRPr lang="uk-UA" dirty="0"/>
          </a:p>
          <a:p>
            <a:r>
              <a:rPr lang="uk-UA" dirty="0"/>
              <a:t>Для проведення цієї роботи попередньо розраховується обсяг відповідних показників, який потім порівнюється з фактичними обсягами отримання прибутку. Оцінка ступеня досягнення проводиться на основі розрахунку коефіцієнта досягнення (КД):</a:t>
            </a:r>
          </a:p>
          <a:p>
            <a:pPr algn="ctr"/>
            <a:r>
              <a:rPr lang="uk-UA" dirty="0"/>
              <a:t>КД = </a:t>
            </a:r>
            <a:r>
              <a:rPr lang="uk-UA" dirty="0" err="1"/>
              <a:t>ОПоц</a:t>
            </a:r>
            <a:r>
              <a:rPr lang="uk-UA" dirty="0"/>
              <a:t>/</a:t>
            </a:r>
            <a:r>
              <a:rPr lang="uk-UA" dirty="0" err="1"/>
              <a:t>ОПф</a:t>
            </a:r>
            <a:r>
              <a:rPr lang="uk-UA" dirty="0"/>
              <a:t>,</a:t>
            </a:r>
          </a:p>
          <a:p>
            <a:pPr algn="just"/>
            <a:r>
              <a:rPr lang="ru-RU" dirty="0"/>
              <a:t>де </a:t>
            </a:r>
            <a:r>
              <a:rPr lang="ru-RU" dirty="0" err="1"/>
              <a:t>ОПоц</a:t>
            </a:r>
            <a:r>
              <a:rPr lang="ru-RU" dirty="0"/>
              <a:t> - </a:t>
            </a:r>
            <a:r>
              <a:rPr lang="ru-RU" dirty="0" err="1"/>
              <a:t>обсяг</a:t>
            </a:r>
            <a:r>
              <a:rPr lang="ru-RU" dirty="0"/>
              <a:t> </a:t>
            </a:r>
            <a:r>
              <a:rPr lang="ru-RU" dirty="0" err="1"/>
              <a:t>прибутку</a:t>
            </a:r>
            <a:r>
              <a:rPr lang="ru-RU" dirty="0"/>
              <a:t>, </a:t>
            </a:r>
            <a:r>
              <a:rPr lang="ru-RU" dirty="0" err="1"/>
              <a:t>ступінь</a:t>
            </a:r>
            <a:r>
              <a:rPr lang="ru-RU" dirty="0"/>
              <a:t> </a:t>
            </a:r>
            <a:r>
              <a:rPr lang="ru-RU" dirty="0" err="1"/>
              <a:t>досягнення</a:t>
            </a:r>
            <a:r>
              <a:rPr lang="ru-RU" dirty="0"/>
              <a:t> </a:t>
            </a:r>
            <a:r>
              <a:rPr lang="ru-RU" dirty="0" err="1"/>
              <a:t>якого</a:t>
            </a:r>
            <a:r>
              <a:rPr lang="ru-RU" dirty="0"/>
              <a:t> </a:t>
            </a:r>
            <a:r>
              <a:rPr lang="ru-RU" dirty="0" err="1"/>
              <a:t>оцінюється</a:t>
            </a:r>
            <a:r>
              <a:rPr lang="ru-RU" dirty="0"/>
              <a:t>;</a:t>
            </a:r>
          </a:p>
          <a:p>
            <a:pPr algn="just"/>
            <a:r>
              <a:rPr lang="ru-RU" dirty="0" err="1"/>
              <a:t>ОПф</a:t>
            </a:r>
            <a:r>
              <a:rPr lang="ru-RU" dirty="0"/>
              <a:t> - </a:t>
            </a:r>
            <a:r>
              <a:rPr lang="ru-RU" dirty="0" err="1"/>
              <a:t>фактичний</a:t>
            </a:r>
            <a:r>
              <a:rPr lang="ru-RU" dirty="0"/>
              <a:t> </a:t>
            </a:r>
            <a:r>
              <a:rPr lang="ru-RU" dirty="0" err="1"/>
              <a:t>обсяг</a:t>
            </a:r>
            <a:r>
              <a:rPr lang="ru-RU" dirty="0"/>
              <a:t> </a:t>
            </a:r>
            <a:r>
              <a:rPr lang="ru-RU" dirty="0" err="1"/>
              <a:t>отриманого</a:t>
            </a:r>
            <a:r>
              <a:rPr lang="ru-RU" dirty="0"/>
              <a:t> </a:t>
            </a:r>
            <a:r>
              <a:rPr lang="ru-RU" dirty="0" err="1"/>
              <a:t>прибутку</a:t>
            </a:r>
            <a:r>
              <a:rPr lang="ru-RU" dirty="0"/>
              <a:t>.</a:t>
            </a:r>
            <a:endParaRPr lang="uk-UA" dirty="0"/>
          </a:p>
        </p:txBody>
      </p:sp>
    </p:spTree>
    <p:extLst>
      <p:ext uri="{BB962C8B-B14F-4D97-AF65-F5344CB8AC3E}">
        <p14:creationId xmlns:p14="http://schemas.microsoft.com/office/powerpoint/2010/main" val="40299848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133825A-A50E-4B20-A9F0-50FB90AC2A9B}"/>
              </a:ext>
            </a:extLst>
          </p:cNvPr>
          <p:cNvSpPr txBox="1"/>
          <p:nvPr/>
        </p:nvSpPr>
        <p:spPr>
          <a:xfrm>
            <a:off x="1343608" y="1951672"/>
            <a:ext cx="9330613" cy="1477328"/>
          </a:xfrm>
          <a:prstGeom prst="rect">
            <a:avLst/>
          </a:prstGeom>
          <a:noFill/>
        </p:spPr>
        <p:txBody>
          <a:bodyPr wrap="square">
            <a:spAutoFit/>
          </a:bodyPr>
          <a:lstStyle/>
          <a:p>
            <a:r>
              <a:rPr lang="uk-UA" dirty="0"/>
              <a:t>Інформаційною основою даного етапу аналізу є наступна додаткова інформація:</a:t>
            </a:r>
          </a:p>
          <a:p>
            <a:r>
              <a:rPr lang="uk-UA" dirty="0"/>
              <a:t>- для розрахунку мінімального прибутку - </a:t>
            </a:r>
            <a:r>
              <a:rPr lang="uk-UA" dirty="0" err="1"/>
              <a:t>середньоринкова</a:t>
            </a:r>
            <a:r>
              <a:rPr lang="uk-UA" dirty="0"/>
              <a:t> ставка капіталізації коштів на фінансовому ринку, середня за період, що аналізується;</a:t>
            </a:r>
          </a:p>
          <a:p>
            <a:r>
              <a:rPr lang="ru-RU" dirty="0"/>
              <a:t>- для </a:t>
            </a:r>
            <a:r>
              <a:rPr lang="ru-RU" dirty="0" err="1"/>
              <a:t>розрахунку</a:t>
            </a:r>
            <a:r>
              <a:rPr lang="ru-RU" dirty="0"/>
              <a:t> нормального </a:t>
            </a:r>
            <a:r>
              <a:rPr lang="ru-RU" dirty="0" err="1"/>
              <a:t>прибутку</a:t>
            </a:r>
            <a:r>
              <a:rPr lang="ru-RU" dirty="0"/>
              <a:t> </a:t>
            </a:r>
            <a:r>
              <a:rPr lang="ru-RU" dirty="0" err="1"/>
              <a:t>середньогалузєвий</a:t>
            </a:r>
            <a:r>
              <a:rPr lang="ru-RU" dirty="0"/>
              <a:t> </a:t>
            </a:r>
            <a:r>
              <a:rPr lang="ru-RU" dirty="0" err="1"/>
              <a:t>рівень</a:t>
            </a:r>
            <a:r>
              <a:rPr lang="ru-RU" dirty="0"/>
              <a:t> </a:t>
            </a:r>
            <a:r>
              <a:rPr lang="ru-RU" dirty="0" err="1"/>
              <a:t>прибутковості</a:t>
            </a:r>
            <a:r>
              <a:rPr lang="ru-RU" dirty="0"/>
              <a:t> обороту </a:t>
            </a:r>
            <a:r>
              <a:rPr lang="ru-RU" dirty="0" err="1"/>
              <a:t>або</a:t>
            </a:r>
            <a:r>
              <a:rPr lang="ru-RU" dirty="0"/>
              <a:t> </a:t>
            </a:r>
            <a:r>
              <a:rPr lang="ru-RU" dirty="0" err="1"/>
              <a:t>активів</a:t>
            </a:r>
            <a:r>
              <a:rPr lang="ru-RU" dirty="0"/>
              <a:t>, </a:t>
            </a:r>
            <a:r>
              <a:rPr lang="ru-RU" dirty="0" err="1"/>
              <a:t>середній</a:t>
            </a:r>
            <a:r>
              <a:rPr lang="ru-RU" dirty="0"/>
              <a:t> за </a:t>
            </a:r>
            <a:r>
              <a:rPr lang="ru-RU" dirty="0" err="1"/>
              <a:t>період</a:t>
            </a:r>
            <a:r>
              <a:rPr lang="ru-RU" dirty="0"/>
              <a:t>, </a:t>
            </a:r>
            <a:r>
              <a:rPr lang="ru-RU" dirty="0" err="1"/>
              <a:t>що</a:t>
            </a:r>
            <a:r>
              <a:rPr lang="ru-RU" dirty="0"/>
              <a:t> </a:t>
            </a:r>
            <a:r>
              <a:rPr lang="ru-RU" dirty="0" err="1"/>
              <a:t>аналізується</a:t>
            </a:r>
            <a:r>
              <a:rPr lang="ru-RU" dirty="0"/>
              <a:t>.</a:t>
            </a:r>
            <a:endParaRPr lang="uk-UA" dirty="0"/>
          </a:p>
        </p:txBody>
      </p:sp>
    </p:spTree>
    <p:extLst>
      <p:ext uri="{BB962C8B-B14F-4D97-AF65-F5344CB8AC3E}">
        <p14:creationId xmlns:p14="http://schemas.microsoft.com/office/powerpoint/2010/main" val="34799153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F15CE05-5545-4213-AD11-0B06E706B5ED}"/>
              </a:ext>
            </a:extLst>
          </p:cNvPr>
          <p:cNvSpPr txBox="1"/>
          <p:nvPr/>
        </p:nvSpPr>
        <p:spPr>
          <a:xfrm>
            <a:off x="1558212" y="1326034"/>
            <a:ext cx="9274629" cy="3693319"/>
          </a:xfrm>
          <a:prstGeom prst="rect">
            <a:avLst/>
          </a:prstGeom>
          <a:noFill/>
        </p:spPr>
        <p:txBody>
          <a:bodyPr wrap="square">
            <a:spAutoFit/>
          </a:bodyPr>
          <a:lstStyle/>
          <a:p>
            <a:r>
              <a:rPr lang="uk-UA" b="1" dirty="0"/>
              <a:t>6. Аналіз обсягів та динаміки чистого прибутку підприємства</a:t>
            </a:r>
          </a:p>
          <a:p>
            <a:r>
              <a:rPr lang="uk-UA" dirty="0"/>
              <a:t>На цьому етапі роботи визначається обсяг формування чистого прибутку, який залишається в розпорядженні підприємства після сплати податків та інших обов'язкових платежів з прибутку; аналізуються абсолютні та відносні зміни в обсягах його формування.</a:t>
            </a:r>
          </a:p>
          <a:p>
            <a:endParaRPr lang="uk-UA" dirty="0"/>
          </a:p>
          <a:p>
            <a:r>
              <a:rPr lang="ru-RU" b="1" dirty="0"/>
              <a:t>7. </a:t>
            </a:r>
            <a:r>
              <a:rPr lang="ru-RU" b="1" dirty="0" err="1"/>
              <a:t>Аналіз</a:t>
            </a:r>
            <a:r>
              <a:rPr lang="ru-RU" b="1" dirty="0"/>
              <a:t> </a:t>
            </a:r>
            <a:r>
              <a:rPr lang="ru-RU" b="1" dirty="0" err="1"/>
              <a:t>напрямків</a:t>
            </a:r>
            <a:r>
              <a:rPr lang="ru-RU" b="1" dirty="0"/>
              <a:t> та </a:t>
            </a:r>
            <a:r>
              <a:rPr lang="ru-RU" b="1" dirty="0" err="1"/>
              <a:t>структури</a:t>
            </a:r>
            <a:r>
              <a:rPr lang="ru-RU" b="1" dirty="0"/>
              <a:t> </a:t>
            </a:r>
            <a:r>
              <a:rPr lang="ru-RU" b="1" dirty="0" err="1"/>
              <a:t>використання</a:t>
            </a:r>
            <a:r>
              <a:rPr lang="ru-RU" b="1" dirty="0"/>
              <a:t> чистого </a:t>
            </a:r>
            <a:r>
              <a:rPr lang="ru-RU" b="1" dirty="0" err="1"/>
              <a:t>прибутку</a:t>
            </a:r>
            <a:endParaRPr lang="ru-RU" b="1" dirty="0"/>
          </a:p>
          <a:p>
            <a:r>
              <a:rPr lang="ru-RU" dirty="0"/>
              <a:t>При </a:t>
            </a:r>
            <a:r>
              <a:rPr lang="ru-RU" dirty="0" err="1"/>
              <a:t>проведенні</a:t>
            </a:r>
            <a:r>
              <a:rPr lang="ru-RU" dirty="0"/>
              <a:t> </a:t>
            </a:r>
            <a:r>
              <a:rPr lang="ru-RU" dirty="0" err="1"/>
              <a:t>цього</a:t>
            </a:r>
            <a:r>
              <a:rPr lang="ru-RU" dirty="0"/>
              <a:t> </a:t>
            </a:r>
            <a:r>
              <a:rPr lang="ru-RU" dirty="0" err="1"/>
              <a:t>етапу</a:t>
            </a:r>
            <a:r>
              <a:rPr lang="ru-RU" dirty="0"/>
              <a:t> </a:t>
            </a:r>
            <a:r>
              <a:rPr lang="ru-RU" dirty="0" err="1"/>
              <a:t>аналізу</a:t>
            </a:r>
            <a:r>
              <a:rPr lang="ru-RU" dirty="0"/>
              <a:t> </a:t>
            </a:r>
            <a:r>
              <a:rPr lang="ru-RU" dirty="0" err="1"/>
              <a:t>необхідно</a:t>
            </a:r>
            <a:r>
              <a:rPr lang="ru-RU" dirty="0"/>
              <a:t> </a:t>
            </a:r>
            <a:r>
              <a:rPr lang="ru-RU" dirty="0" err="1"/>
              <a:t>визначити</a:t>
            </a:r>
            <a:r>
              <a:rPr lang="ru-RU" dirty="0"/>
              <a:t> та </a:t>
            </a:r>
            <a:r>
              <a:rPr lang="ru-RU" dirty="0" err="1"/>
              <a:t>ранжувати</a:t>
            </a:r>
            <a:r>
              <a:rPr lang="ru-RU" dirty="0"/>
              <a:t> за </a:t>
            </a:r>
            <a:r>
              <a:rPr lang="ru-RU" dirty="0" err="1"/>
              <a:t>обсягами</a:t>
            </a:r>
            <a:r>
              <a:rPr lang="ru-RU" dirty="0"/>
              <a:t> напрямки </a:t>
            </a:r>
            <a:r>
              <a:rPr lang="ru-RU" dirty="0" err="1"/>
              <a:t>використання</a:t>
            </a:r>
            <a:r>
              <a:rPr lang="ru-RU" dirty="0"/>
              <a:t> чистого </a:t>
            </a:r>
            <a:r>
              <a:rPr lang="ru-RU" dirty="0" err="1"/>
              <a:t>прибутку</a:t>
            </a:r>
            <a:r>
              <a:rPr lang="ru-RU" dirty="0"/>
              <a:t> – на </a:t>
            </a:r>
            <a:r>
              <a:rPr lang="ru-RU" dirty="0" err="1"/>
              <a:t>виробничий</a:t>
            </a:r>
            <a:r>
              <a:rPr lang="ru-RU" dirty="0"/>
              <a:t> </a:t>
            </a:r>
            <a:r>
              <a:rPr lang="ru-RU" dirty="0" err="1"/>
              <a:t>розвиток</a:t>
            </a:r>
            <a:r>
              <a:rPr lang="ru-RU" dirty="0"/>
              <a:t>, </a:t>
            </a:r>
            <a:r>
              <a:rPr lang="ru-RU" dirty="0" err="1"/>
              <a:t>соціальні</a:t>
            </a:r>
            <a:r>
              <a:rPr lang="ru-RU" dirty="0"/>
              <a:t> потреби, </a:t>
            </a:r>
            <a:r>
              <a:rPr lang="ru-RU" dirty="0" err="1"/>
              <a:t>матеріальне</a:t>
            </a:r>
            <a:r>
              <a:rPr lang="ru-RU" dirty="0"/>
              <a:t> </a:t>
            </a:r>
            <a:r>
              <a:rPr lang="ru-RU" dirty="0" err="1"/>
              <a:t>заохочення</a:t>
            </a:r>
            <a:r>
              <a:rPr lang="ru-RU" dirty="0"/>
              <a:t>, </a:t>
            </a:r>
            <a:r>
              <a:rPr lang="ru-RU" dirty="0" err="1"/>
              <a:t>сплату</a:t>
            </a:r>
            <a:r>
              <a:rPr lang="ru-RU" dirty="0"/>
              <a:t> </a:t>
            </a:r>
            <a:r>
              <a:rPr lang="ru-RU" dirty="0" err="1"/>
              <a:t>дивідендів</a:t>
            </a:r>
            <a:r>
              <a:rPr lang="ru-RU" dirty="0"/>
              <a:t> </a:t>
            </a:r>
            <a:r>
              <a:rPr lang="ru-RU" dirty="0" err="1"/>
              <a:t>абощо</a:t>
            </a:r>
            <a:r>
              <a:rPr lang="ru-RU" dirty="0"/>
              <a:t>; </a:t>
            </a:r>
            <a:r>
              <a:rPr lang="ru-RU" dirty="0" err="1"/>
              <a:t>проаналізувати</a:t>
            </a:r>
            <a:r>
              <a:rPr lang="ru-RU" dirty="0"/>
              <a:t> </a:t>
            </a:r>
            <a:r>
              <a:rPr lang="ru-RU" dirty="0" err="1"/>
              <a:t>зміну</a:t>
            </a:r>
            <a:r>
              <a:rPr lang="ru-RU" dirty="0"/>
              <a:t> </a:t>
            </a:r>
            <a:r>
              <a:rPr lang="ru-RU" dirty="0" err="1"/>
              <a:t>питомої</a:t>
            </a:r>
            <a:r>
              <a:rPr lang="ru-RU" dirty="0"/>
              <a:t> ваги кожного </a:t>
            </a:r>
            <a:r>
              <a:rPr lang="ru-RU" dirty="0" err="1"/>
              <a:t>напрямку</a:t>
            </a:r>
            <a:r>
              <a:rPr lang="ru-RU" dirty="0"/>
              <a:t> </a:t>
            </a:r>
            <a:r>
              <a:rPr lang="ru-RU" dirty="0" err="1"/>
              <a:t>використання</a:t>
            </a:r>
            <a:r>
              <a:rPr lang="ru-RU" dirty="0"/>
              <a:t> </a:t>
            </a:r>
            <a:r>
              <a:rPr lang="ru-RU" dirty="0" err="1"/>
              <a:t>прибутку</a:t>
            </a:r>
            <a:r>
              <a:rPr lang="ru-RU" dirty="0"/>
              <a:t> в </a:t>
            </a:r>
            <a:r>
              <a:rPr lang="ru-RU" dirty="0" err="1"/>
              <a:t>його</a:t>
            </a:r>
            <a:r>
              <a:rPr lang="ru-RU" dirty="0"/>
              <a:t> </a:t>
            </a:r>
            <a:r>
              <a:rPr lang="ru-RU" dirty="0" err="1"/>
              <a:t>загальному</a:t>
            </a:r>
            <a:r>
              <a:rPr lang="ru-RU" dirty="0"/>
              <a:t> </a:t>
            </a:r>
            <a:r>
              <a:rPr lang="ru-RU" dirty="0" err="1"/>
              <a:t>обсязі</a:t>
            </a:r>
            <a:r>
              <a:rPr lang="ru-RU" dirty="0"/>
              <a:t>.</a:t>
            </a:r>
          </a:p>
          <a:p>
            <a:r>
              <a:rPr lang="ru-RU" dirty="0" err="1"/>
              <a:t>Визначення</a:t>
            </a:r>
            <a:r>
              <a:rPr lang="ru-RU" dirty="0"/>
              <a:t> </a:t>
            </a:r>
            <a:r>
              <a:rPr lang="ru-RU" dirty="0" err="1"/>
              <a:t>пріоритетів</a:t>
            </a:r>
            <a:r>
              <a:rPr lang="ru-RU" dirty="0"/>
              <a:t> у </a:t>
            </a:r>
            <a:r>
              <a:rPr lang="ru-RU" dirty="0" err="1"/>
              <a:t>використанні</a:t>
            </a:r>
            <a:r>
              <a:rPr lang="ru-RU" dirty="0"/>
              <a:t> чистого </a:t>
            </a:r>
            <a:r>
              <a:rPr lang="ru-RU" dirty="0" err="1"/>
              <a:t>прибутку</a:t>
            </a:r>
            <a:r>
              <a:rPr lang="ru-RU" dirty="0"/>
              <a:t> </a:t>
            </a:r>
            <a:r>
              <a:rPr lang="ru-RU" dirty="0" err="1"/>
              <a:t>дозволяє</a:t>
            </a:r>
            <a:r>
              <a:rPr lang="ru-RU" dirty="0"/>
              <a:t> </a:t>
            </a:r>
            <a:r>
              <a:rPr lang="ru-RU" dirty="0" err="1"/>
              <a:t>зробити</a:t>
            </a:r>
            <a:r>
              <a:rPr lang="ru-RU" dirty="0"/>
              <a:t> </a:t>
            </a:r>
            <a:r>
              <a:rPr lang="ru-RU" dirty="0" err="1"/>
              <a:t>необхідні</a:t>
            </a:r>
            <a:r>
              <a:rPr lang="ru-RU" dirty="0"/>
              <a:t> </a:t>
            </a:r>
            <a:r>
              <a:rPr lang="ru-RU" dirty="0" err="1"/>
              <a:t>висновки</a:t>
            </a:r>
            <a:r>
              <a:rPr lang="ru-RU" dirty="0"/>
              <a:t> </a:t>
            </a:r>
            <a:r>
              <a:rPr lang="ru-RU" dirty="0" err="1"/>
              <a:t>стосовно</a:t>
            </a:r>
            <a:r>
              <a:rPr lang="ru-RU" dirty="0"/>
              <a:t> перспектив </a:t>
            </a:r>
            <a:r>
              <a:rPr lang="ru-RU" dirty="0" err="1"/>
              <a:t>подальшої</a:t>
            </a:r>
            <a:r>
              <a:rPr lang="ru-RU" dirty="0"/>
              <a:t> </a:t>
            </a:r>
            <a:r>
              <a:rPr lang="ru-RU" dirty="0" err="1"/>
              <a:t>діяльності</a:t>
            </a:r>
            <a:r>
              <a:rPr lang="ru-RU" dirty="0"/>
              <a:t> </a:t>
            </a:r>
            <a:r>
              <a:rPr lang="ru-RU" dirty="0" err="1"/>
              <a:t>підприємства</a:t>
            </a:r>
            <a:r>
              <a:rPr lang="ru-RU" dirty="0"/>
              <a:t> на принципах </a:t>
            </a:r>
            <a:r>
              <a:rPr lang="ru-RU" dirty="0" err="1"/>
              <a:t>самофінансування</a:t>
            </a:r>
            <a:r>
              <a:rPr lang="ru-RU" dirty="0"/>
              <a:t>.</a:t>
            </a:r>
            <a:endParaRPr lang="uk-UA" dirty="0"/>
          </a:p>
        </p:txBody>
      </p:sp>
    </p:spTree>
    <p:extLst>
      <p:ext uri="{BB962C8B-B14F-4D97-AF65-F5344CB8AC3E}">
        <p14:creationId xmlns:p14="http://schemas.microsoft.com/office/powerpoint/2010/main" val="4557326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DF8F562-D4EF-4CE2-A73A-50397459249A}"/>
              </a:ext>
            </a:extLst>
          </p:cNvPr>
          <p:cNvSpPr txBox="1"/>
          <p:nvPr/>
        </p:nvSpPr>
        <p:spPr>
          <a:xfrm>
            <a:off x="1922106" y="2218854"/>
            <a:ext cx="8378890" cy="1477328"/>
          </a:xfrm>
          <a:prstGeom prst="rect">
            <a:avLst/>
          </a:prstGeom>
          <a:noFill/>
        </p:spPr>
        <p:txBody>
          <a:bodyPr wrap="square">
            <a:spAutoFit/>
          </a:bodyPr>
          <a:lstStyle/>
          <a:p>
            <a:r>
              <a:rPr lang="uk-UA" b="1" dirty="0"/>
              <a:t>8. Оцінка резервів зростання прибутку на перспективу</a:t>
            </a:r>
          </a:p>
          <a:p>
            <a:r>
              <a:rPr lang="uk-UA" dirty="0"/>
              <a:t>Дослідження факторів, що впливають на прибуток, є необхідним, оскільки це дозволяє не тільки дати кількісну оцінку їх впливу в ретроспективному періоді, а й використати виявлені взаємозв'язки для обґрунтування можливої зміни прибутку в перспективі.</a:t>
            </a:r>
          </a:p>
        </p:txBody>
      </p:sp>
    </p:spTree>
    <p:extLst>
      <p:ext uri="{BB962C8B-B14F-4D97-AF65-F5344CB8AC3E}">
        <p14:creationId xmlns:p14="http://schemas.microsoft.com/office/powerpoint/2010/main" val="15714362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92B61B1-9042-4C77-888C-079AF29E4F7F}"/>
              </a:ext>
            </a:extLst>
          </p:cNvPr>
          <p:cNvSpPr txBox="1"/>
          <p:nvPr/>
        </p:nvSpPr>
        <p:spPr>
          <a:xfrm>
            <a:off x="1492898" y="1720840"/>
            <a:ext cx="8994710" cy="1754326"/>
          </a:xfrm>
          <a:prstGeom prst="rect">
            <a:avLst/>
          </a:prstGeom>
          <a:noFill/>
        </p:spPr>
        <p:txBody>
          <a:bodyPr wrap="square">
            <a:spAutoFit/>
          </a:bodyPr>
          <a:lstStyle/>
          <a:p>
            <a:r>
              <a:rPr lang="uk-UA" b="1" dirty="0"/>
              <a:t>6. Методика обґрунтування (прогнозу) прибутку на майбутній період</a:t>
            </a:r>
          </a:p>
          <a:p>
            <a:endParaRPr lang="uk-UA" dirty="0"/>
          </a:p>
          <a:p>
            <a:r>
              <a:rPr lang="uk-UA" dirty="0"/>
              <a:t>Ефективність управління процесами утворення прибутку значною мірою залежить від якості аналізу, реальності виявлених резервів збільшення прибутку, економічного обґрунтування планів (прогнозів) формування та використання прибутку на майбутній період.</a:t>
            </a:r>
          </a:p>
        </p:txBody>
      </p:sp>
    </p:spTree>
    <p:extLst>
      <p:ext uri="{BB962C8B-B14F-4D97-AF65-F5344CB8AC3E}">
        <p14:creationId xmlns:p14="http://schemas.microsoft.com/office/powerpoint/2010/main" val="18911339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525DFD6-CD09-4A11-AB4A-DFCCB1F314F8}"/>
              </a:ext>
            </a:extLst>
          </p:cNvPr>
          <p:cNvSpPr txBox="1"/>
          <p:nvPr/>
        </p:nvSpPr>
        <p:spPr>
          <a:xfrm>
            <a:off x="1856791" y="1324003"/>
            <a:ext cx="8938726" cy="2585323"/>
          </a:xfrm>
          <a:prstGeom prst="rect">
            <a:avLst/>
          </a:prstGeom>
          <a:noFill/>
        </p:spPr>
        <p:txBody>
          <a:bodyPr wrap="square">
            <a:spAutoFit/>
          </a:bodyPr>
          <a:lstStyle/>
          <a:p>
            <a:pPr algn="ctr"/>
            <a:r>
              <a:rPr lang="ru-RU" dirty="0"/>
              <a:t>ПЛАН</a:t>
            </a:r>
          </a:p>
          <a:p>
            <a:endParaRPr lang="ru-RU" dirty="0"/>
          </a:p>
          <a:p>
            <a:r>
              <a:rPr lang="ru-RU" dirty="0"/>
              <a:t>1. </a:t>
            </a:r>
            <a:r>
              <a:rPr lang="ru-RU" dirty="0" err="1"/>
              <a:t>Економічна</a:t>
            </a:r>
            <a:r>
              <a:rPr lang="ru-RU" dirty="0"/>
              <a:t> природа та </a:t>
            </a:r>
            <a:r>
              <a:rPr lang="ru-RU" dirty="0" err="1"/>
              <a:t>джерела</a:t>
            </a:r>
            <a:r>
              <a:rPr lang="ru-RU" dirty="0"/>
              <a:t> </a:t>
            </a:r>
            <a:r>
              <a:rPr lang="ru-RU" dirty="0" err="1"/>
              <a:t>утворення</a:t>
            </a:r>
            <a:r>
              <a:rPr lang="ru-RU" dirty="0"/>
              <a:t> </a:t>
            </a:r>
            <a:r>
              <a:rPr lang="ru-RU" dirty="0" err="1"/>
              <a:t>прибутку</a:t>
            </a:r>
            <a:r>
              <a:rPr lang="ru-RU" dirty="0"/>
              <a:t> </a:t>
            </a:r>
            <a:r>
              <a:rPr lang="ru-RU" dirty="0" err="1"/>
              <a:t>торговельного</a:t>
            </a:r>
            <a:r>
              <a:rPr lang="ru-RU" dirty="0"/>
              <a:t> </a:t>
            </a:r>
            <a:r>
              <a:rPr lang="ru-RU" dirty="0" err="1"/>
              <a:t>підприємства</a:t>
            </a:r>
            <a:endParaRPr lang="ru-RU" dirty="0"/>
          </a:p>
          <a:p>
            <a:r>
              <a:rPr lang="ru-RU" dirty="0"/>
              <a:t>2. </a:t>
            </a:r>
            <a:r>
              <a:rPr lang="ru-RU" dirty="0" err="1"/>
              <a:t>Рентабельність</a:t>
            </a:r>
            <a:r>
              <a:rPr lang="ru-RU" dirty="0"/>
              <a:t> </a:t>
            </a:r>
            <a:r>
              <a:rPr lang="ru-RU" dirty="0" err="1"/>
              <a:t>торговельного</a:t>
            </a:r>
            <a:r>
              <a:rPr lang="ru-RU" dirty="0"/>
              <a:t> </a:t>
            </a:r>
            <a:r>
              <a:rPr lang="ru-RU" dirty="0" err="1"/>
              <a:t>підприємства</a:t>
            </a:r>
            <a:r>
              <a:rPr lang="ru-RU" dirty="0"/>
              <a:t>, та </a:t>
            </a:r>
            <a:r>
              <a:rPr lang="ru-RU" dirty="0" err="1"/>
              <a:t>показники</a:t>
            </a:r>
            <a:r>
              <a:rPr lang="ru-RU" dirty="0"/>
              <a:t>, </a:t>
            </a:r>
            <a:r>
              <a:rPr lang="ru-RU" dirty="0" err="1"/>
              <a:t>котрі</a:t>
            </a:r>
            <a:r>
              <a:rPr lang="ru-RU" dirty="0"/>
              <a:t> </a:t>
            </a:r>
            <a:r>
              <a:rPr lang="ru-RU" dirty="0" err="1"/>
              <a:t>її</a:t>
            </a:r>
            <a:r>
              <a:rPr lang="ru-RU" dirty="0"/>
              <a:t> </a:t>
            </a:r>
            <a:r>
              <a:rPr lang="ru-RU" dirty="0" err="1"/>
              <a:t>характеризують</a:t>
            </a:r>
            <a:endParaRPr lang="ru-RU" dirty="0"/>
          </a:p>
          <a:p>
            <a:r>
              <a:rPr lang="ru-RU" dirty="0"/>
              <a:t>3. </a:t>
            </a:r>
            <a:r>
              <a:rPr lang="ru-RU" dirty="0" err="1"/>
              <a:t>Фактори</a:t>
            </a:r>
            <a:r>
              <a:rPr lang="ru-RU" dirty="0"/>
              <a:t>, </a:t>
            </a:r>
            <a:r>
              <a:rPr lang="ru-RU" dirty="0" err="1"/>
              <a:t>що</a:t>
            </a:r>
            <a:r>
              <a:rPr lang="ru-RU" dirty="0"/>
              <a:t> </a:t>
            </a:r>
            <a:r>
              <a:rPr lang="ru-RU" dirty="0" err="1"/>
              <a:t>визначають</a:t>
            </a:r>
            <a:r>
              <a:rPr lang="ru-RU" dirty="0"/>
              <a:t> </a:t>
            </a:r>
            <a:r>
              <a:rPr lang="ru-RU" dirty="0" err="1"/>
              <a:t>прибуток</a:t>
            </a:r>
            <a:r>
              <a:rPr lang="ru-RU" dirty="0"/>
              <a:t> та </a:t>
            </a:r>
            <a:r>
              <a:rPr lang="ru-RU" dirty="0" err="1"/>
              <a:t>рентабельність</a:t>
            </a:r>
            <a:r>
              <a:rPr lang="ru-RU" dirty="0"/>
              <a:t> </a:t>
            </a:r>
            <a:r>
              <a:rPr lang="ru-RU" dirty="0" err="1"/>
              <a:t>торговельного</a:t>
            </a:r>
            <a:r>
              <a:rPr lang="ru-RU" dirty="0"/>
              <a:t> </a:t>
            </a:r>
            <a:r>
              <a:rPr lang="ru-RU" dirty="0" err="1"/>
              <a:t>підприємства</a:t>
            </a:r>
            <a:endParaRPr lang="ru-RU" dirty="0"/>
          </a:p>
          <a:p>
            <a:r>
              <a:rPr lang="ru-RU" b="1" dirty="0"/>
              <a:t>4. </a:t>
            </a:r>
            <a:r>
              <a:rPr lang="ru-RU" b="1" dirty="0" err="1"/>
              <a:t>Стратегія</a:t>
            </a:r>
            <a:r>
              <a:rPr lang="ru-RU" b="1" dirty="0"/>
              <a:t> </a:t>
            </a:r>
            <a:r>
              <a:rPr lang="ru-RU" b="1" dirty="0" err="1"/>
              <a:t>управління</a:t>
            </a:r>
            <a:r>
              <a:rPr lang="ru-RU" b="1" dirty="0"/>
              <a:t> </a:t>
            </a:r>
            <a:r>
              <a:rPr lang="ru-RU" b="1" dirty="0" err="1"/>
              <a:t>прибутком</a:t>
            </a:r>
            <a:r>
              <a:rPr lang="ru-RU" b="1" dirty="0"/>
              <a:t> </a:t>
            </a:r>
            <a:r>
              <a:rPr lang="ru-RU" b="1" dirty="0" err="1"/>
              <a:t>торговельного</a:t>
            </a:r>
            <a:r>
              <a:rPr lang="ru-RU" b="1" dirty="0"/>
              <a:t> </a:t>
            </a:r>
            <a:r>
              <a:rPr lang="ru-RU" b="1" dirty="0" err="1"/>
              <a:t>підприємства</a:t>
            </a:r>
            <a:endParaRPr lang="ru-RU" b="1" dirty="0"/>
          </a:p>
          <a:p>
            <a:r>
              <a:rPr lang="ru-RU" b="1" dirty="0"/>
              <a:t>5. </a:t>
            </a:r>
            <a:r>
              <a:rPr lang="ru-RU" b="1" dirty="0" err="1"/>
              <a:t>Вихідні</a:t>
            </a:r>
            <a:r>
              <a:rPr lang="ru-RU" b="1" dirty="0"/>
              <a:t> </a:t>
            </a:r>
            <a:r>
              <a:rPr lang="ru-RU" b="1" dirty="0" err="1"/>
              <a:t>передумови</a:t>
            </a:r>
            <a:r>
              <a:rPr lang="ru-RU" b="1" dirty="0"/>
              <a:t> та методика </a:t>
            </a:r>
            <a:r>
              <a:rPr lang="ru-RU" b="1" dirty="0" err="1"/>
              <a:t>аналізу</a:t>
            </a:r>
            <a:r>
              <a:rPr lang="ru-RU" b="1" dirty="0"/>
              <a:t> </a:t>
            </a:r>
            <a:r>
              <a:rPr lang="ru-RU" b="1" dirty="0" err="1"/>
              <a:t>прибутку</a:t>
            </a:r>
            <a:r>
              <a:rPr lang="ru-RU" b="1" dirty="0"/>
              <a:t> </a:t>
            </a:r>
            <a:r>
              <a:rPr lang="ru-RU" b="1" dirty="0" err="1"/>
              <a:t>підприємства</a:t>
            </a:r>
            <a:endParaRPr lang="ru-RU" b="1" dirty="0"/>
          </a:p>
          <a:p>
            <a:r>
              <a:rPr lang="ru-RU" b="1" dirty="0"/>
              <a:t>6. Методика </a:t>
            </a:r>
            <a:r>
              <a:rPr lang="ru-RU" b="1" dirty="0" err="1"/>
              <a:t>обґрунтування</a:t>
            </a:r>
            <a:r>
              <a:rPr lang="ru-RU" b="1" dirty="0"/>
              <a:t> (прогнозу) </a:t>
            </a:r>
            <a:r>
              <a:rPr lang="ru-RU" b="1" dirty="0" err="1"/>
              <a:t>прибутку</a:t>
            </a:r>
            <a:r>
              <a:rPr lang="ru-RU" b="1" dirty="0"/>
              <a:t> на </a:t>
            </a:r>
            <a:r>
              <a:rPr lang="ru-RU" b="1" dirty="0" err="1"/>
              <a:t>майбутній</a:t>
            </a:r>
            <a:r>
              <a:rPr lang="ru-RU" b="1" dirty="0"/>
              <a:t> </a:t>
            </a:r>
            <a:r>
              <a:rPr lang="ru-RU" b="1" dirty="0" err="1"/>
              <a:t>період</a:t>
            </a:r>
            <a:endParaRPr lang="ru-RU" b="1" dirty="0"/>
          </a:p>
          <a:p>
            <a:r>
              <a:rPr lang="ru-RU" b="1" dirty="0"/>
              <a:t>7. </a:t>
            </a:r>
            <a:r>
              <a:rPr lang="ru-RU" b="1" dirty="0" err="1"/>
              <a:t>Розподіл</a:t>
            </a:r>
            <a:r>
              <a:rPr lang="ru-RU" b="1" dirty="0"/>
              <a:t> та </a:t>
            </a:r>
            <a:r>
              <a:rPr lang="ru-RU" b="1" dirty="0" err="1"/>
              <a:t>використання</a:t>
            </a:r>
            <a:r>
              <a:rPr lang="ru-RU" b="1" dirty="0"/>
              <a:t> </a:t>
            </a:r>
            <a:r>
              <a:rPr lang="ru-RU" b="1" dirty="0" err="1"/>
              <a:t>прибутку</a:t>
            </a:r>
            <a:r>
              <a:rPr lang="ru-RU" b="1" dirty="0"/>
              <a:t> </a:t>
            </a:r>
            <a:r>
              <a:rPr lang="ru-RU" b="1" dirty="0" err="1"/>
              <a:t>підприємства</a:t>
            </a:r>
            <a:endParaRPr lang="uk-UA" b="1" dirty="0"/>
          </a:p>
        </p:txBody>
      </p:sp>
    </p:spTree>
    <p:extLst>
      <p:ext uri="{BB962C8B-B14F-4D97-AF65-F5344CB8AC3E}">
        <p14:creationId xmlns:p14="http://schemas.microsoft.com/office/powerpoint/2010/main" val="33325947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48AAB964-4298-44C2-B7BF-F454778E45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47654" y="899340"/>
            <a:ext cx="7975076" cy="5413386"/>
          </a:xfrm>
          <a:prstGeom prst="rect">
            <a:avLst/>
          </a:prstGeom>
        </p:spPr>
      </p:pic>
    </p:spTree>
    <p:extLst>
      <p:ext uri="{BB962C8B-B14F-4D97-AF65-F5344CB8AC3E}">
        <p14:creationId xmlns:p14="http://schemas.microsoft.com/office/powerpoint/2010/main" val="19570654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E290025-B4EE-40CC-B886-37CDF53CD9D8}"/>
              </a:ext>
            </a:extLst>
          </p:cNvPr>
          <p:cNvSpPr txBox="1"/>
          <p:nvPr/>
        </p:nvSpPr>
        <p:spPr>
          <a:xfrm>
            <a:off x="1920551" y="1624043"/>
            <a:ext cx="8350898" cy="2585323"/>
          </a:xfrm>
          <a:prstGeom prst="rect">
            <a:avLst/>
          </a:prstGeom>
          <a:noFill/>
        </p:spPr>
        <p:txBody>
          <a:bodyPr wrap="square">
            <a:spAutoFit/>
          </a:bodyPr>
          <a:lstStyle/>
          <a:p>
            <a:r>
              <a:rPr lang="uk-UA" dirty="0"/>
              <a:t>Обґрунтування обсягу формування прибутку підприємства на плановий період передбачає з одного боку, визначення </a:t>
            </a:r>
            <a:r>
              <a:rPr lang="uk-UA" i="1" dirty="0"/>
              <a:t>цільової величини прибутку</a:t>
            </a:r>
            <a:r>
              <a:rPr lang="uk-UA" dirty="0"/>
              <a:t>, що забезпечує умови самофінансування підприємства і вирішення стратегічних і тактичних задач, що стоять перед ним, з другого - розрахунок </a:t>
            </a:r>
            <a:r>
              <a:rPr lang="uk-UA" i="1" dirty="0"/>
              <a:t>можливості отримання прибутку </a:t>
            </a:r>
            <a:r>
              <a:rPr lang="uk-UA" dirty="0"/>
              <a:t>при прогнозному обсязі товарообороту, доходу і витрат.</a:t>
            </a:r>
          </a:p>
          <a:p>
            <a:endParaRPr lang="uk-UA" dirty="0"/>
          </a:p>
          <a:p>
            <a:r>
              <a:rPr lang="uk-UA" dirty="0"/>
              <a:t>Величина прибутку, як цільова функція діяльності підприємства, залежить від обраної стратегії. Як відомо, вона може бути </a:t>
            </a:r>
            <a:r>
              <a:rPr lang="uk-UA" i="1" dirty="0"/>
              <a:t>мінімальною, нормальною і необхідною.</a:t>
            </a:r>
          </a:p>
        </p:txBody>
      </p:sp>
    </p:spTree>
    <p:extLst>
      <p:ext uri="{BB962C8B-B14F-4D97-AF65-F5344CB8AC3E}">
        <p14:creationId xmlns:p14="http://schemas.microsoft.com/office/powerpoint/2010/main" val="7491278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776D85D-C0D0-456F-AF8A-56DEE4633E0B}"/>
              </a:ext>
            </a:extLst>
          </p:cNvPr>
          <p:cNvSpPr txBox="1"/>
          <p:nvPr/>
        </p:nvSpPr>
        <p:spPr>
          <a:xfrm>
            <a:off x="1978089" y="1827856"/>
            <a:ext cx="8033657" cy="2308324"/>
          </a:xfrm>
          <a:prstGeom prst="rect">
            <a:avLst/>
          </a:prstGeom>
          <a:noFill/>
        </p:spPr>
        <p:txBody>
          <a:bodyPr wrap="square">
            <a:spAutoFit/>
          </a:bodyPr>
          <a:lstStyle/>
          <a:p>
            <a:r>
              <a:rPr lang="uk-UA" dirty="0"/>
              <a:t>Для визначення </a:t>
            </a:r>
            <a:r>
              <a:rPr lang="uk-UA" i="1" dirty="0"/>
              <a:t>мінімального і нормального прибутків </a:t>
            </a:r>
            <a:r>
              <a:rPr lang="uk-UA" dirty="0"/>
              <a:t>як цільової</a:t>
            </a:r>
          </a:p>
          <a:p>
            <a:r>
              <a:rPr lang="uk-UA" dirty="0"/>
              <a:t>функції підприємства виходять із прогнозної величини капіталу підприємства, прогнозу мінімального рівня рентабельності капіталу (прогноз процентної ставки банків) і прогнозу норми прибутку на капітал (середньогалузева рентабельність капіталу). При прогнозуванні величини капіталу необхідно враховувати склад і розмір джерел його збільшення (кредити банків, випуск облігацій, продаж акцій тощо), а також впливу на його вартість інфляційних очікувань.</a:t>
            </a:r>
          </a:p>
        </p:txBody>
      </p:sp>
    </p:spTree>
    <p:extLst>
      <p:ext uri="{BB962C8B-B14F-4D97-AF65-F5344CB8AC3E}">
        <p14:creationId xmlns:p14="http://schemas.microsoft.com/office/powerpoint/2010/main" val="5278955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C2B5E57-8F7D-48D6-BC5A-8034A8C0837A}"/>
              </a:ext>
            </a:extLst>
          </p:cNvPr>
          <p:cNvSpPr txBox="1"/>
          <p:nvPr/>
        </p:nvSpPr>
        <p:spPr>
          <a:xfrm>
            <a:off x="1595534" y="1762542"/>
            <a:ext cx="8220269" cy="2031325"/>
          </a:xfrm>
          <a:prstGeom prst="rect">
            <a:avLst/>
          </a:prstGeom>
          <a:noFill/>
        </p:spPr>
        <p:txBody>
          <a:bodyPr wrap="square">
            <a:spAutoFit/>
          </a:bodyPr>
          <a:lstStyle/>
          <a:p>
            <a:r>
              <a:rPr lang="uk-UA" i="1" dirty="0"/>
              <a:t>Необхідна величина прибутку </a:t>
            </a:r>
            <a:r>
              <a:rPr lang="uk-UA" dirty="0"/>
              <a:t>підприємства розраховується, виходячи із потреби підприємства в фінансуванні його виробничого і соціального розвитку, забезпечення необхідного соціального споживання, утворення фондів ризику і фонду виплати дивідендів власникам підприємства, створення фінансових резервів, а також виплати податкових і інших обов'язкових платежів, що здійснюються з прибутку. Таким чином, необхідний прибуток визначає умови для самофінансування підприємства.</a:t>
            </a:r>
          </a:p>
        </p:txBody>
      </p:sp>
    </p:spTree>
    <p:extLst>
      <p:ext uri="{BB962C8B-B14F-4D97-AF65-F5344CB8AC3E}">
        <p14:creationId xmlns:p14="http://schemas.microsoft.com/office/powerpoint/2010/main" val="1026963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5F3B6AC-8186-49BE-B5AD-C4A607A395CD}"/>
              </a:ext>
            </a:extLst>
          </p:cNvPr>
          <p:cNvSpPr txBox="1"/>
          <p:nvPr/>
        </p:nvSpPr>
        <p:spPr>
          <a:xfrm>
            <a:off x="1071465" y="1443841"/>
            <a:ext cx="10049069" cy="3970318"/>
          </a:xfrm>
          <a:prstGeom prst="rect">
            <a:avLst/>
          </a:prstGeom>
          <a:noFill/>
        </p:spPr>
        <p:txBody>
          <a:bodyPr wrap="square">
            <a:spAutoFit/>
          </a:bodyPr>
          <a:lstStyle/>
          <a:p>
            <a:r>
              <a:rPr lang="ru-RU" dirty="0" err="1"/>
              <a:t>Розрахунок</a:t>
            </a:r>
            <a:r>
              <a:rPr lang="ru-RU" dirty="0"/>
              <a:t> </a:t>
            </a:r>
            <a:r>
              <a:rPr lang="ru-RU" dirty="0" err="1"/>
              <a:t>розміру</a:t>
            </a:r>
            <a:r>
              <a:rPr lang="ru-RU" dirty="0"/>
              <a:t> </a:t>
            </a:r>
            <a:r>
              <a:rPr lang="ru-RU" dirty="0" err="1"/>
              <a:t>необхідного</a:t>
            </a:r>
            <a:r>
              <a:rPr lang="ru-RU" dirty="0"/>
              <a:t> </a:t>
            </a:r>
            <a:r>
              <a:rPr lang="ru-RU" dirty="0" err="1"/>
              <a:t>прибутку</a:t>
            </a:r>
            <a:r>
              <a:rPr lang="ru-RU" dirty="0"/>
              <a:t> на </a:t>
            </a:r>
            <a:r>
              <a:rPr lang="ru-RU" dirty="0" err="1"/>
              <a:t>плановий</a:t>
            </a:r>
            <a:r>
              <a:rPr lang="ru-RU" dirty="0"/>
              <a:t> </a:t>
            </a:r>
            <a:r>
              <a:rPr lang="ru-RU" dirty="0" err="1"/>
              <a:t>період</a:t>
            </a:r>
            <a:r>
              <a:rPr lang="ru-RU" dirty="0"/>
              <a:t> </a:t>
            </a:r>
            <a:r>
              <a:rPr lang="ru-RU" dirty="0" err="1"/>
              <a:t>здійснюється</a:t>
            </a:r>
            <a:r>
              <a:rPr lang="ru-RU" dirty="0"/>
              <a:t> у такому порядку:</a:t>
            </a:r>
          </a:p>
          <a:p>
            <a:endParaRPr lang="ru-RU" dirty="0"/>
          </a:p>
          <a:p>
            <a:r>
              <a:rPr lang="ru-RU" dirty="0"/>
              <a:t>	1. Проводиться </a:t>
            </a:r>
            <a:r>
              <a:rPr lang="ru-RU" dirty="0" err="1"/>
              <a:t>обгрунтування</a:t>
            </a:r>
            <a:r>
              <a:rPr lang="ru-RU" dirty="0"/>
              <a:t> потреб </a:t>
            </a:r>
            <a:r>
              <a:rPr lang="ru-RU" dirty="0" err="1"/>
              <a:t>підприємства</a:t>
            </a:r>
            <a:r>
              <a:rPr lang="ru-RU" dirty="0"/>
              <a:t> в фондах </a:t>
            </a:r>
            <a:r>
              <a:rPr lang="ru-RU" dirty="0" err="1"/>
              <a:t>фінансових</a:t>
            </a:r>
            <a:r>
              <a:rPr lang="ru-RU" dirty="0"/>
              <a:t> </a:t>
            </a:r>
            <a:r>
              <a:rPr lang="ru-RU" dirty="0" err="1"/>
              <a:t>ресурсів</a:t>
            </a:r>
            <a:r>
              <a:rPr lang="ru-RU" dirty="0"/>
              <a:t> на </a:t>
            </a:r>
            <a:r>
              <a:rPr lang="ru-RU" dirty="0" err="1"/>
              <a:t>виробничий</a:t>
            </a:r>
            <a:r>
              <a:rPr lang="ru-RU" dirty="0"/>
              <a:t> і </a:t>
            </a:r>
            <a:r>
              <a:rPr lang="ru-RU" dirty="0" err="1"/>
              <a:t>соціальний</a:t>
            </a:r>
            <a:r>
              <a:rPr lang="ru-RU" dirty="0"/>
              <a:t> </a:t>
            </a:r>
            <a:r>
              <a:rPr lang="ru-RU" dirty="0" err="1"/>
              <a:t>розвиток</a:t>
            </a:r>
            <a:r>
              <a:rPr lang="ru-RU" dirty="0"/>
              <a:t>, </a:t>
            </a:r>
            <a:r>
              <a:rPr lang="ru-RU" dirty="0" err="1"/>
              <a:t>що</a:t>
            </a:r>
            <a:r>
              <a:rPr lang="ru-RU" dirty="0"/>
              <a:t> </a:t>
            </a:r>
            <a:r>
              <a:rPr lang="ru-RU" dirty="0" err="1"/>
              <a:t>утворюються</a:t>
            </a:r>
            <a:r>
              <a:rPr lang="ru-RU" dirty="0"/>
              <a:t> за </a:t>
            </a:r>
            <a:r>
              <a:rPr lang="ru-RU" dirty="0" err="1"/>
              <a:t>рахунок</a:t>
            </a:r>
            <a:r>
              <a:rPr lang="ru-RU" dirty="0"/>
              <a:t> чистого </a:t>
            </a:r>
            <a:r>
              <a:rPr lang="ru-RU" dirty="0" err="1"/>
              <a:t>прибутку</a:t>
            </a:r>
            <a:r>
              <a:rPr lang="ru-RU" dirty="0"/>
              <a:t> </a:t>
            </a:r>
            <a:r>
              <a:rPr lang="ru-RU" dirty="0" err="1"/>
              <a:t>підприємства</a:t>
            </a:r>
            <a:r>
              <a:rPr lang="ru-RU" dirty="0"/>
              <a:t>.</a:t>
            </a:r>
          </a:p>
          <a:p>
            <a:endParaRPr lang="ru-RU" dirty="0"/>
          </a:p>
          <a:p>
            <a:r>
              <a:rPr lang="ru-RU" dirty="0"/>
              <a:t>	2. </a:t>
            </a:r>
            <a:r>
              <a:rPr lang="ru-RU" dirty="0" err="1"/>
              <a:t>Визначається</a:t>
            </a:r>
            <a:r>
              <a:rPr lang="ru-RU" dirty="0"/>
              <a:t> </a:t>
            </a:r>
            <a:r>
              <a:rPr lang="ru-RU" dirty="0" err="1"/>
              <a:t>питома</a:t>
            </a:r>
            <a:r>
              <a:rPr lang="ru-RU" dirty="0"/>
              <a:t> вага </a:t>
            </a:r>
            <a:r>
              <a:rPr lang="ru-RU" dirty="0" err="1"/>
              <a:t>податків</a:t>
            </a:r>
            <a:r>
              <a:rPr lang="ru-RU" dirty="0"/>
              <a:t> і </a:t>
            </a:r>
            <a:r>
              <a:rPr lang="ru-RU" dirty="0" err="1"/>
              <a:t>обов'язкових</a:t>
            </a:r>
            <a:r>
              <a:rPr lang="ru-RU" dirty="0"/>
              <a:t> </a:t>
            </a:r>
            <a:r>
              <a:rPr lang="ru-RU" dirty="0" err="1"/>
              <a:t>платежів</a:t>
            </a:r>
            <a:r>
              <a:rPr lang="ru-RU" dirty="0"/>
              <a:t> </a:t>
            </a:r>
            <a:r>
              <a:rPr lang="ru-RU" dirty="0" err="1"/>
              <a:t>із</a:t>
            </a:r>
            <a:r>
              <a:rPr lang="ru-RU" dirty="0"/>
              <a:t> </a:t>
            </a:r>
            <a:r>
              <a:rPr lang="ru-RU" dirty="0" err="1"/>
              <a:t>прибутку</a:t>
            </a:r>
            <a:r>
              <a:rPr lang="ru-RU" dirty="0"/>
              <a:t> в </a:t>
            </a:r>
            <a:r>
              <a:rPr lang="ru-RU" dirty="0" err="1"/>
              <a:t>його</a:t>
            </a:r>
            <a:r>
              <a:rPr lang="ru-RU" dirty="0"/>
              <a:t> </a:t>
            </a:r>
            <a:r>
              <a:rPr lang="ru-RU" dirty="0" err="1"/>
              <a:t>загальній</a:t>
            </a:r>
            <a:r>
              <a:rPr lang="ru-RU" dirty="0"/>
              <a:t> </a:t>
            </a:r>
            <a:r>
              <a:rPr lang="ru-RU" dirty="0" err="1"/>
              <a:t>величині</a:t>
            </a:r>
            <a:r>
              <a:rPr lang="ru-RU" dirty="0"/>
              <a:t>, </a:t>
            </a:r>
            <a:r>
              <a:rPr lang="ru-RU" dirty="0" err="1"/>
              <a:t>що</a:t>
            </a:r>
            <a:r>
              <a:rPr lang="ru-RU" dirty="0"/>
              <a:t> </a:t>
            </a:r>
            <a:r>
              <a:rPr lang="ru-RU" dirty="0" err="1"/>
              <a:t>склалася</a:t>
            </a:r>
            <a:r>
              <a:rPr lang="ru-RU" dirty="0"/>
              <a:t> в </a:t>
            </a:r>
            <a:r>
              <a:rPr lang="ru-RU" dirty="0" err="1"/>
              <a:t>передплановому</a:t>
            </a:r>
            <a:r>
              <a:rPr lang="ru-RU" dirty="0"/>
              <a:t> </a:t>
            </a:r>
            <a:r>
              <a:rPr lang="ru-RU" dirty="0" err="1"/>
              <a:t>періоді</a:t>
            </a:r>
            <a:r>
              <a:rPr lang="ru-RU" dirty="0"/>
              <a:t>. В тих </a:t>
            </a:r>
            <a:r>
              <a:rPr lang="ru-RU" dirty="0" err="1"/>
              <a:t>випадках</a:t>
            </a:r>
            <a:r>
              <a:rPr lang="ru-RU" dirty="0"/>
              <a:t>, коли у плановому </a:t>
            </a:r>
            <a:r>
              <a:rPr lang="ru-RU" dirty="0" err="1"/>
              <a:t>періоді</a:t>
            </a:r>
            <a:r>
              <a:rPr lang="ru-RU" dirty="0"/>
              <a:t> </a:t>
            </a:r>
            <a:r>
              <a:rPr lang="ru-RU" dirty="0" err="1"/>
              <a:t>змінюється</a:t>
            </a:r>
            <a:r>
              <a:rPr lang="ru-RU" dirty="0"/>
              <a:t> порядок </a:t>
            </a:r>
            <a:r>
              <a:rPr lang="ru-RU" dirty="0" err="1"/>
              <a:t>оподаткування</a:t>
            </a:r>
            <a:r>
              <a:rPr lang="ru-RU" dirty="0"/>
              <a:t> </a:t>
            </a:r>
            <a:r>
              <a:rPr lang="ru-RU" dirty="0" err="1"/>
              <a:t>або</a:t>
            </a:r>
            <a:r>
              <a:rPr lang="ru-RU" dirty="0"/>
              <a:t> ставка </a:t>
            </a:r>
            <a:r>
              <a:rPr lang="ru-RU" dirty="0" err="1"/>
              <a:t>податків</a:t>
            </a:r>
            <a:r>
              <a:rPr lang="ru-RU" dirty="0"/>
              <a:t>, </a:t>
            </a:r>
            <a:r>
              <a:rPr lang="ru-RU" dirty="0" err="1"/>
              <a:t>необхідно</a:t>
            </a:r>
            <a:r>
              <a:rPr lang="ru-RU" dirty="0"/>
              <a:t> за </a:t>
            </a:r>
            <a:r>
              <a:rPr lang="ru-RU" dirty="0" err="1"/>
              <a:t>звітними</a:t>
            </a:r>
            <a:r>
              <a:rPr lang="ru-RU" dirty="0"/>
              <a:t> </a:t>
            </a:r>
            <a:r>
              <a:rPr lang="ru-RU" dirty="0" err="1"/>
              <a:t>даними</a:t>
            </a:r>
            <a:r>
              <a:rPr lang="ru-RU" dirty="0"/>
              <a:t> </a:t>
            </a:r>
            <a:r>
              <a:rPr lang="ru-RU" dirty="0" err="1"/>
              <a:t>минулого</a:t>
            </a:r>
            <a:r>
              <a:rPr lang="ru-RU" dirty="0"/>
              <a:t> </a:t>
            </a:r>
            <a:r>
              <a:rPr lang="ru-RU" dirty="0" err="1"/>
              <a:t>періоду</a:t>
            </a:r>
            <a:r>
              <a:rPr lang="ru-RU" dirty="0"/>
              <a:t> провести </a:t>
            </a:r>
            <a:r>
              <a:rPr lang="ru-RU" dirty="0" err="1"/>
              <a:t>розрахунок</a:t>
            </a:r>
            <a:r>
              <a:rPr lang="ru-RU" dirty="0"/>
              <a:t> </a:t>
            </a:r>
            <a:r>
              <a:rPr lang="ru-RU" dirty="0" err="1"/>
              <a:t>питомої</a:t>
            </a:r>
            <a:r>
              <a:rPr lang="ru-RU" dirty="0"/>
              <a:t> ваги </a:t>
            </a:r>
            <a:r>
              <a:rPr lang="ru-RU" dirty="0" err="1"/>
              <a:t>податків</a:t>
            </a:r>
            <a:r>
              <a:rPr lang="ru-RU" dirty="0"/>
              <a:t> у </a:t>
            </a:r>
            <a:r>
              <a:rPr lang="ru-RU" dirty="0" err="1"/>
              <a:t>складі</a:t>
            </a:r>
            <a:r>
              <a:rPr lang="ru-RU" dirty="0"/>
              <a:t> </a:t>
            </a:r>
            <a:r>
              <a:rPr lang="ru-RU" dirty="0" err="1"/>
              <a:t>прибутку</a:t>
            </a:r>
            <a:r>
              <a:rPr lang="ru-RU" dirty="0"/>
              <a:t>, </a:t>
            </a:r>
            <a:r>
              <a:rPr lang="ru-RU" dirty="0" err="1"/>
              <a:t>які</a:t>
            </a:r>
            <a:r>
              <a:rPr lang="ru-RU" dirty="0"/>
              <a:t> </a:t>
            </a:r>
            <a:r>
              <a:rPr lang="ru-RU" dirty="0" err="1"/>
              <a:t>підлягатимуть</a:t>
            </a:r>
            <a:r>
              <a:rPr lang="ru-RU" dirty="0"/>
              <a:t> </a:t>
            </a:r>
            <a:r>
              <a:rPr lang="ru-RU" dirty="0" err="1"/>
              <a:t>сплаті</a:t>
            </a:r>
            <a:r>
              <a:rPr lang="ru-RU" dirty="0"/>
              <a:t> з </a:t>
            </a:r>
            <a:r>
              <a:rPr lang="ru-RU" dirty="0" err="1"/>
              <a:t>врахуванням</a:t>
            </a:r>
            <a:r>
              <a:rPr lang="ru-RU" dirty="0"/>
              <a:t> </a:t>
            </a:r>
            <a:r>
              <a:rPr lang="ru-RU" dirty="0" err="1"/>
              <a:t>змін</a:t>
            </a:r>
            <a:r>
              <a:rPr lang="ru-RU" dirty="0"/>
              <a:t> в </a:t>
            </a:r>
            <a:r>
              <a:rPr lang="ru-RU" dirty="0" err="1"/>
              <a:t>умовах</a:t>
            </a:r>
            <a:r>
              <a:rPr lang="ru-RU" dirty="0"/>
              <a:t> </a:t>
            </a:r>
            <a:r>
              <a:rPr lang="ru-RU" dirty="0" err="1"/>
              <a:t>їх</a:t>
            </a:r>
            <a:r>
              <a:rPr lang="ru-RU" dirty="0"/>
              <a:t> </a:t>
            </a:r>
            <a:r>
              <a:rPr lang="ru-RU" dirty="0" err="1"/>
              <a:t>сплати</a:t>
            </a:r>
            <a:r>
              <a:rPr lang="ru-RU" dirty="0"/>
              <a:t>.</a:t>
            </a:r>
          </a:p>
          <a:p>
            <a:endParaRPr lang="ru-RU" dirty="0"/>
          </a:p>
          <a:p>
            <a:r>
              <a:rPr lang="ru-RU" dirty="0"/>
              <a:t>	3. </a:t>
            </a:r>
            <a:r>
              <a:rPr lang="ru-RU" dirty="0" err="1"/>
              <a:t>Розраховується</a:t>
            </a:r>
            <a:r>
              <a:rPr lang="ru-RU" dirty="0"/>
              <a:t> величина </a:t>
            </a:r>
            <a:r>
              <a:rPr lang="ru-RU" dirty="0" err="1"/>
              <a:t>необхідного</a:t>
            </a:r>
            <a:r>
              <a:rPr lang="ru-RU" dirty="0"/>
              <a:t> </a:t>
            </a:r>
            <a:r>
              <a:rPr lang="ru-RU" dirty="0" err="1"/>
              <a:t>прибутку</a:t>
            </a:r>
            <a:r>
              <a:rPr lang="ru-RU" dirty="0"/>
              <a:t>, </a:t>
            </a:r>
            <a:r>
              <a:rPr lang="ru-RU" dirty="0" err="1"/>
              <a:t>виходячи</a:t>
            </a:r>
            <a:r>
              <a:rPr lang="ru-RU" dirty="0"/>
              <a:t> </a:t>
            </a:r>
            <a:r>
              <a:rPr lang="ru-RU" dirty="0" err="1"/>
              <a:t>із</a:t>
            </a:r>
            <a:r>
              <a:rPr lang="ru-RU" dirty="0"/>
              <a:t> потреби </a:t>
            </a:r>
            <a:r>
              <a:rPr lang="ru-RU" dirty="0" err="1"/>
              <a:t>прибутку</a:t>
            </a:r>
            <a:r>
              <a:rPr lang="ru-RU" dirty="0"/>
              <a:t>, </a:t>
            </a:r>
            <a:r>
              <a:rPr lang="ru-RU" dirty="0" err="1"/>
              <a:t>що</a:t>
            </a:r>
            <a:r>
              <a:rPr lang="ru-RU" dirty="0"/>
              <a:t> </a:t>
            </a:r>
            <a:r>
              <a:rPr lang="ru-RU" dirty="0" err="1"/>
              <a:t>залишається</a:t>
            </a:r>
            <a:r>
              <a:rPr lang="ru-RU" dirty="0"/>
              <a:t> в </a:t>
            </a:r>
            <a:r>
              <a:rPr lang="ru-RU" dirty="0" err="1"/>
              <a:t>розпорядженні</a:t>
            </a:r>
            <a:r>
              <a:rPr lang="ru-RU" dirty="0"/>
              <a:t> </a:t>
            </a:r>
            <a:r>
              <a:rPr lang="ru-RU" dirty="0" err="1"/>
              <a:t>підприємства</a:t>
            </a:r>
            <a:r>
              <a:rPr lang="ru-RU" dirty="0"/>
              <a:t>, та </a:t>
            </a:r>
            <a:r>
              <a:rPr lang="ru-RU" dirty="0" err="1"/>
              <a:t>частки</a:t>
            </a:r>
            <a:r>
              <a:rPr lang="ru-RU" dirty="0"/>
              <a:t> </a:t>
            </a:r>
            <a:r>
              <a:rPr lang="ru-RU" dirty="0" err="1"/>
              <a:t>обов'язкових</a:t>
            </a:r>
            <a:r>
              <a:rPr lang="ru-RU" dirty="0"/>
              <a:t> </a:t>
            </a:r>
            <a:r>
              <a:rPr lang="ru-RU" dirty="0" err="1"/>
              <a:t>платежів</a:t>
            </a:r>
            <a:r>
              <a:rPr lang="ru-RU" dirty="0"/>
              <a:t> в </a:t>
            </a:r>
            <a:r>
              <a:rPr lang="ru-RU" dirty="0" err="1"/>
              <a:t>загальній</a:t>
            </a:r>
            <a:r>
              <a:rPr lang="ru-RU" dirty="0"/>
              <a:t> </a:t>
            </a:r>
            <a:r>
              <a:rPr lang="ru-RU" dirty="0" err="1"/>
              <a:t>сумі</a:t>
            </a:r>
            <a:r>
              <a:rPr lang="ru-RU" dirty="0"/>
              <a:t> </a:t>
            </a:r>
            <a:r>
              <a:rPr lang="ru-RU" dirty="0" err="1"/>
              <a:t>прибутку</a:t>
            </a:r>
            <a:r>
              <a:rPr lang="ru-RU" dirty="0"/>
              <a:t>.</a:t>
            </a:r>
            <a:endParaRPr lang="uk-UA" dirty="0"/>
          </a:p>
        </p:txBody>
      </p:sp>
    </p:spTree>
    <p:extLst>
      <p:ext uri="{BB962C8B-B14F-4D97-AF65-F5344CB8AC3E}">
        <p14:creationId xmlns:p14="http://schemas.microsoft.com/office/powerpoint/2010/main" val="22929424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A515A77-07F5-4574-B73A-DA65D2D233EB}"/>
              </a:ext>
            </a:extLst>
          </p:cNvPr>
          <p:cNvSpPr txBox="1"/>
          <p:nvPr/>
        </p:nvSpPr>
        <p:spPr>
          <a:xfrm>
            <a:off x="1514669" y="746079"/>
            <a:ext cx="9162661" cy="4801314"/>
          </a:xfrm>
          <a:prstGeom prst="rect">
            <a:avLst/>
          </a:prstGeom>
          <a:noFill/>
        </p:spPr>
        <p:txBody>
          <a:bodyPr wrap="square">
            <a:spAutoFit/>
          </a:bodyPr>
          <a:lstStyle/>
          <a:p>
            <a:r>
              <a:rPr lang="uk-UA" dirty="0"/>
              <a:t>Розрахунок можливого розміру одержання прибутку може здійснюватися методом прямого розрахунку або розрахунково-аналітичним методом.</a:t>
            </a:r>
          </a:p>
          <a:p>
            <a:endParaRPr lang="uk-UA" dirty="0"/>
          </a:p>
          <a:p>
            <a:r>
              <a:rPr lang="uk-UA" i="1" dirty="0"/>
              <a:t>Метод прямого розрахунку </a:t>
            </a:r>
            <a:r>
              <a:rPr lang="uk-UA" dirty="0"/>
              <a:t>передбачає визначення суми прибутку як різниці між прогнозним розміром доходів підприємства, податком на додану вартість і його поточними витратами.</a:t>
            </a:r>
          </a:p>
          <a:p>
            <a:endParaRPr lang="uk-UA" dirty="0"/>
          </a:p>
          <a:p>
            <a:r>
              <a:rPr lang="uk-UA" i="1" dirty="0"/>
              <a:t>Розрахунково аналітичний метод </a:t>
            </a:r>
            <a:r>
              <a:rPr lang="uk-UA" dirty="0"/>
              <a:t>базується на вивченні тенденції змін прибутку і рентабельності та прогнозуванні змін факторів, що виливають на їх величину.</a:t>
            </a:r>
          </a:p>
          <a:p>
            <a:endParaRPr lang="uk-UA" dirty="0"/>
          </a:p>
          <a:p>
            <a:r>
              <a:rPr lang="uk-UA" dirty="0"/>
              <a:t>Результати розрахунків цільового та можливого прибутку необхідно порівняти. Якщо можливості отримання прибутку відповідають його цільовому розміру, то такий варіант приймається як плановий. У тому разі, коли можливості підприємства по одержанню прибутку недостатні для забезпечення самофінансування, слід розробити заходи</a:t>
            </a:r>
          </a:p>
          <a:p>
            <a:r>
              <a:rPr lang="uk-UA" dirty="0"/>
              <a:t>з урегулювання цієї невідповідності шляхом пошуку і мобілізації додаткових (неврахованих) резервів збільшення доходів або зниження витрат. При цьому необхідно прагнути до максимального наближення планового прибутку до його цільового розміру.</a:t>
            </a:r>
          </a:p>
        </p:txBody>
      </p:sp>
    </p:spTree>
    <p:extLst>
      <p:ext uri="{BB962C8B-B14F-4D97-AF65-F5344CB8AC3E}">
        <p14:creationId xmlns:p14="http://schemas.microsoft.com/office/powerpoint/2010/main" val="40851350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EADA3D6-C115-4D97-876F-E3877E44F888}"/>
              </a:ext>
            </a:extLst>
          </p:cNvPr>
          <p:cNvSpPr txBox="1"/>
          <p:nvPr/>
        </p:nvSpPr>
        <p:spPr>
          <a:xfrm>
            <a:off x="1015481" y="1305341"/>
            <a:ext cx="10161037" cy="4247317"/>
          </a:xfrm>
          <a:prstGeom prst="rect">
            <a:avLst/>
          </a:prstGeom>
          <a:noFill/>
        </p:spPr>
        <p:txBody>
          <a:bodyPr wrap="square">
            <a:spAutoFit/>
          </a:bodyPr>
          <a:lstStyle/>
          <a:p>
            <a:pPr algn="ctr"/>
            <a:r>
              <a:rPr lang="uk-UA" b="1" dirty="0"/>
              <a:t>7. Розподіл та використання прибутку підприємства</a:t>
            </a:r>
          </a:p>
          <a:p>
            <a:r>
              <a:rPr lang="uk-UA" dirty="0"/>
              <a:t>Розподіл прибутку підприємства є важливим економічним важелем, що забезпечує гармонізацію економічних інтересів держави, підприємства як господарюючого суб'єкта ринку, його трудового колективу.</a:t>
            </a:r>
          </a:p>
          <a:p>
            <a:r>
              <a:rPr lang="uk-UA" dirty="0"/>
              <a:t>Порядок розподілу прибутку підприємства залежить від чинного законодавства, яке регулює взаємовідносини підприємства з бюджетом, форми власності і організаційно-правового статусу підприємства.</a:t>
            </a:r>
          </a:p>
          <a:p>
            <a:r>
              <a:rPr lang="uk-UA" dirty="0"/>
              <a:t>Одержаний підприємством прибуток направляється на виплату податків та обов'язкових платежів, що сплачуються з прибутку, і на утворення чистого прибутку. Прибуток, що залишається в розпорядженні підприємства, використовується для матеріального заохочення і соціального розвитку, формування резервного фонду, фондів комерційного ризику, виробничого розвитку, виплати дивідендів, поповнення інших фондів, що формуються за рішенням підприємства. Розмір фондів фінансових коштів, що утворюються підприємством за рахунок чистого прибутку, не регламентується, за винятком резервного фонду (для акціонерних товариств).</a:t>
            </a:r>
          </a:p>
          <a:p>
            <a:r>
              <a:rPr lang="uk-UA" dirty="0"/>
              <a:t>Розподіл прибутку має певні особливості залежно від організаційно-правової форм господарювання.</a:t>
            </a:r>
          </a:p>
        </p:txBody>
      </p:sp>
    </p:spTree>
    <p:extLst>
      <p:ext uri="{BB962C8B-B14F-4D97-AF65-F5344CB8AC3E}">
        <p14:creationId xmlns:p14="http://schemas.microsoft.com/office/powerpoint/2010/main" val="11075036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998973F-C809-4266-8958-94801264DE18}"/>
              </a:ext>
            </a:extLst>
          </p:cNvPr>
          <p:cNvSpPr txBox="1"/>
          <p:nvPr/>
        </p:nvSpPr>
        <p:spPr>
          <a:xfrm>
            <a:off x="1491343" y="1383222"/>
            <a:ext cx="9209314" cy="3693319"/>
          </a:xfrm>
          <a:prstGeom prst="rect">
            <a:avLst/>
          </a:prstGeom>
          <a:noFill/>
        </p:spPr>
        <p:txBody>
          <a:bodyPr wrap="square">
            <a:spAutoFit/>
          </a:bodyPr>
          <a:lstStyle/>
          <a:p>
            <a:r>
              <a:rPr lang="uk-UA" dirty="0"/>
              <a:t>Так, якщо торговельне підприємство має статус акціонерного товариства, то при розподілі прибутку виникає необхідність формування фонду виплати дивідендів та резервного фонду, в обсягах визначених законодавством.</a:t>
            </a:r>
          </a:p>
          <a:p>
            <a:r>
              <a:rPr lang="uk-UA" dirty="0"/>
              <a:t>Розмір відрахувань до фонду виплати дивідендів залежить від обсягу та структури (звичайні та привілейовані акції) акціонерного капіталу, кон'юнктури фінансового ринку та типу дивідендної політики, яку проводить торговельне підприємство.</a:t>
            </a:r>
          </a:p>
          <a:p>
            <a:r>
              <a:rPr lang="uk-UA" dirty="0"/>
              <a:t>В підприємствах з участю іноземного капіталу передбачається поділ чистого прибутку на частину вітчизняного та іноземного учасника згідно умов установчого договору.</a:t>
            </a:r>
          </a:p>
          <a:p>
            <a:r>
              <a:rPr lang="uk-UA" dirty="0"/>
              <a:t>Для підприємства споживчої кооперації одним із напрямків використання прибутку є відрахування на пайові (членські) внески.</a:t>
            </a:r>
          </a:p>
          <a:p>
            <a:r>
              <a:rPr lang="uk-UA" dirty="0"/>
              <a:t>В орендних підприємствам за рахунок чистого прибутку сплачується частина орендної плати, яка перевищує розмір амортизаційних відрахувань на орендоване майно, а також може створюватися фонд викупу.</a:t>
            </a:r>
          </a:p>
        </p:txBody>
      </p:sp>
    </p:spTree>
    <p:extLst>
      <p:ext uri="{BB962C8B-B14F-4D97-AF65-F5344CB8AC3E}">
        <p14:creationId xmlns:p14="http://schemas.microsoft.com/office/powerpoint/2010/main" val="40027818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DBD9153-51F1-4F11-923A-D86E254A3D11}"/>
              </a:ext>
            </a:extLst>
          </p:cNvPr>
          <p:cNvSpPr txBox="1"/>
          <p:nvPr/>
        </p:nvSpPr>
        <p:spPr>
          <a:xfrm>
            <a:off x="1287624" y="1454060"/>
            <a:ext cx="9144000" cy="2862322"/>
          </a:xfrm>
          <a:prstGeom prst="rect">
            <a:avLst/>
          </a:prstGeom>
          <a:noFill/>
        </p:spPr>
        <p:txBody>
          <a:bodyPr wrap="square">
            <a:spAutoFit/>
          </a:bodyPr>
          <a:lstStyle/>
          <a:p>
            <a:r>
              <a:rPr lang="uk-UA" dirty="0"/>
              <a:t>Основною метою планування розподілу чистого прибутку є оптимізація пропорції між частиною чистого прибутку, що споживається (персоналом та власниками підприємства), та частиною, що залишається в кругообігу коштів підприємства.</a:t>
            </a:r>
          </a:p>
          <a:p>
            <a:r>
              <a:rPr lang="uk-UA" dirty="0"/>
              <a:t>Планування розподілу прибутку здійснюється в такому порядку:</a:t>
            </a:r>
          </a:p>
          <a:p>
            <a:r>
              <a:rPr lang="uk-UA" dirty="0"/>
              <a:t>1. Визначення потреби в прибутку за напрямками його використання.</a:t>
            </a:r>
          </a:p>
          <a:p>
            <a:r>
              <a:rPr lang="uk-UA" dirty="0"/>
              <a:t>2. Формування цільової структури розподілу прибутку.</a:t>
            </a:r>
          </a:p>
          <a:p>
            <a:r>
              <a:rPr lang="uk-UA" dirty="0"/>
              <a:t>3. Визначення пріоритетності в використанні прибутку за окремими напрямками використання.</a:t>
            </a:r>
          </a:p>
          <a:p>
            <a:r>
              <a:rPr lang="uk-UA" dirty="0"/>
              <a:t>4. Збалансування потреби в прибутку по напрямках його використання з можливостями отримання прибутку при здійсненні господарсько-фінансової діяльності підприємства.</a:t>
            </a:r>
          </a:p>
        </p:txBody>
      </p:sp>
    </p:spTree>
    <p:extLst>
      <p:ext uri="{BB962C8B-B14F-4D97-AF65-F5344CB8AC3E}">
        <p14:creationId xmlns:p14="http://schemas.microsoft.com/office/powerpoint/2010/main" val="31772304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EA71A6D-8980-4DFD-A799-D2AC9F943630}"/>
              </a:ext>
            </a:extLst>
          </p:cNvPr>
          <p:cNvSpPr txBox="1"/>
          <p:nvPr/>
        </p:nvSpPr>
        <p:spPr>
          <a:xfrm>
            <a:off x="1468016" y="1305341"/>
            <a:ext cx="9255967" cy="4247317"/>
          </a:xfrm>
          <a:prstGeom prst="rect">
            <a:avLst/>
          </a:prstGeom>
          <a:noFill/>
        </p:spPr>
        <p:txBody>
          <a:bodyPr wrap="square">
            <a:spAutoFit/>
          </a:bodyPr>
          <a:lstStyle/>
          <a:p>
            <a:r>
              <a:rPr lang="uk-UA" dirty="0"/>
              <a:t>Розрахунок потреби в прибутку за напрямками його використання здійснюється за окремими елементами його складових:</a:t>
            </a:r>
          </a:p>
          <a:p>
            <a:r>
              <a:rPr lang="uk-UA" dirty="0"/>
              <a:t>- фінансування розвитку матеріально-технічної бази підприємства (авансування основного капіталу);</a:t>
            </a:r>
          </a:p>
          <a:p>
            <a:r>
              <a:rPr lang="uk-UA" dirty="0"/>
              <a:t>- фінансування приросту власних оборотних коштів (авансування власного оборотного капіталу);</a:t>
            </a:r>
          </a:p>
          <a:p>
            <a:r>
              <a:rPr lang="uk-UA" dirty="0"/>
              <a:t>- фінансовий резерв (фонд ризику чи фонд регулювання цін);</a:t>
            </a:r>
          </a:p>
          <a:p>
            <a:r>
              <a:rPr lang="uk-UA" dirty="0"/>
              <a:t>- погашення довгострокових і середньострокових кредитів банків;</a:t>
            </a:r>
          </a:p>
          <a:p>
            <a:r>
              <a:rPr lang="uk-UA" dirty="0"/>
              <a:t>- погашення інших видів кредитних зобов'язань підприємства і виплата процентів з них;</a:t>
            </a:r>
          </a:p>
          <a:p>
            <a:r>
              <a:rPr lang="uk-UA" dirty="0"/>
              <a:t>- придбання кредитних зобов'язань, акцій інших підприємств;</a:t>
            </a:r>
          </a:p>
          <a:p>
            <a:r>
              <a:rPr lang="uk-UA" dirty="0"/>
              <a:t>- фінансування діяльності об'єднань, асоціацій, концернів і інших горизонтальних структур, членом яких є підприємство;</a:t>
            </a:r>
          </a:p>
          <a:p>
            <a:r>
              <a:rPr lang="uk-UA" dirty="0"/>
              <a:t>- здійснення соціального розвитку і заохочення трудового колективу;</a:t>
            </a:r>
          </a:p>
          <a:p>
            <a:r>
              <a:rPr lang="uk-UA" dirty="0"/>
              <a:t>- виплата дивідендів власникам підприємства;</a:t>
            </a:r>
          </a:p>
          <a:p>
            <a:r>
              <a:rPr lang="uk-UA" dirty="0"/>
              <a:t>- сплата податків, інших обов'язкових платежів і внесків, передбачених законодавством.</a:t>
            </a:r>
          </a:p>
        </p:txBody>
      </p:sp>
    </p:spTree>
    <p:extLst>
      <p:ext uri="{BB962C8B-B14F-4D97-AF65-F5344CB8AC3E}">
        <p14:creationId xmlns:p14="http://schemas.microsoft.com/office/powerpoint/2010/main" val="53236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EBA4E4A-FE80-4B6F-96AF-722951C191B8}"/>
              </a:ext>
            </a:extLst>
          </p:cNvPr>
          <p:cNvSpPr txBox="1"/>
          <p:nvPr/>
        </p:nvSpPr>
        <p:spPr>
          <a:xfrm>
            <a:off x="1371601" y="1351422"/>
            <a:ext cx="9787811" cy="2862322"/>
          </a:xfrm>
          <a:prstGeom prst="rect">
            <a:avLst/>
          </a:prstGeom>
          <a:noFill/>
        </p:spPr>
        <p:txBody>
          <a:bodyPr wrap="square">
            <a:spAutoFit/>
          </a:bodyPr>
          <a:lstStyle/>
          <a:p>
            <a:pPr algn="ctr"/>
            <a:r>
              <a:rPr lang="uk-UA" b="1" dirty="0"/>
              <a:t>4. Стратегія управління прибутком торговельного підприємства</a:t>
            </a:r>
          </a:p>
          <a:p>
            <a:endParaRPr lang="uk-UA" dirty="0"/>
          </a:p>
          <a:p>
            <a:r>
              <a:rPr lang="uk-UA" dirty="0"/>
              <a:t>Стратегія управління підприємством пов'язана з визначенням головної мети його функціонування. Найчастіше ця головна мета </a:t>
            </a:r>
            <a:r>
              <a:rPr lang="uk-UA" dirty="0" err="1"/>
              <a:t>формулюється</a:t>
            </a:r>
            <a:r>
              <a:rPr lang="uk-UA" dirty="0"/>
              <a:t> як досягнення певного рівня рентабельності на вкладений капітал і, відповідно, одержання певної маси чистого прибутку.</a:t>
            </a:r>
          </a:p>
          <a:p>
            <a:endParaRPr lang="uk-UA" dirty="0"/>
          </a:p>
          <a:p>
            <a:r>
              <a:rPr lang="uk-UA" dirty="0"/>
              <a:t>Як відомо, маса прибутку підприємства залежить, з одного боку, від величини доходів, що одержує підприємство, з другого — від розмірів витрат обігу. Формування доходів і витрат підприємства обумовлюються передусім обсягами його діяльності (товарообороту), а також асортиментною, ціновою політикою і ресурсним забезпеченням товарообороту.</a:t>
            </a:r>
          </a:p>
        </p:txBody>
      </p:sp>
    </p:spTree>
    <p:extLst>
      <p:ext uri="{BB962C8B-B14F-4D97-AF65-F5344CB8AC3E}">
        <p14:creationId xmlns:p14="http://schemas.microsoft.com/office/powerpoint/2010/main" val="13440195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DBE07B9-F7A0-4C7D-9FE4-CCA928E17AD6}"/>
              </a:ext>
            </a:extLst>
          </p:cNvPr>
          <p:cNvSpPr txBox="1"/>
          <p:nvPr/>
        </p:nvSpPr>
        <p:spPr>
          <a:xfrm>
            <a:off x="1073021" y="1443841"/>
            <a:ext cx="9694506" cy="3416320"/>
          </a:xfrm>
          <a:prstGeom prst="rect">
            <a:avLst/>
          </a:prstGeom>
          <a:noFill/>
        </p:spPr>
        <p:txBody>
          <a:bodyPr wrap="square">
            <a:spAutoFit/>
          </a:bodyPr>
          <a:lstStyle/>
          <a:p>
            <a:r>
              <a:rPr lang="ru-RU" dirty="0"/>
              <a:t>Потреба в </a:t>
            </a:r>
            <a:r>
              <a:rPr lang="ru-RU" dirty="0" err="1"/>
              <a:t>прибутку</a:t>
            </a:r>
            <a:r>
              <a:rPr lang="ru-RU" dirty="0"/>
              <a:t> для </a:t>
            </a:r>
            <a:r>
              <a:rPr lang="ru-RU" dirty="0" err="1"/>
              <a:t>забезпечення</a:t>
            </a:r>
            <a:r>
              <a:rPr lang="ru-RU" dirty="0"/>
              <a:t> приросту </a:t>
            </a:r>
            <a:r>
              <a:rPr lang="ru-RU" dirty="0" err="1"/>
              <a:t>основних</a:t>
            </a:r>
            <a:r>
              <a:rPr lang="ru-RU" dirty="0"/>
              <a:t> </a:t>
            </a:r>
            <a:r>
              <a:rPr lang="ru-RU" dirty="0" err="1"/>
              <a:t>фондів</a:t>
            </a:r>
            <a:r>
              <a:rPr lang="ru-RU" dirty="0"/>
              <a:t> </a:t>
            </a:r>
            <a:r>
              <a:rPr lang="ru-RU" dirty="0" err="1"/>
              <a:t>визначається</a:t>
            </a:r>
            <a:r>
              <a:rPr lang="ru-RU" dirty="0"/>
              <a:t> на </a:t>
            </a:r>
            <a:r>
              <a:rPr lang="ru-RU" dirty="0" err="1"/>
              <a:t>основі</a:t>
            </a:r>
            <a:r>
              <a:rPr lang="ru-RU" dirty="0"/>
              <a:t> </a:t>
            </a:r>
            <a:r>
              <a:rPr lang="ru-RU" dirty="0" err="1"/>
              <a:t>експертної</a:t>
            </a:r>
            <a:r>
              <a:rPr lang="ru-RU" dirty="0"/>
              <a:t> </a:t>
            </a:r>
            <a:r>
              <a:rPr lang="ru-RU" dirty="0" err="1"/>
              <a:t>оцінки</a:t>
            </a:r>
            <a:r>
              <a:rPr lang="ru-RU" dirty="0"/>
              <a:t> з </a:t>
            </a:r>
            <a:r>
              <a:rPr lang="ru-RU" dirty="0" err="1"/>
              <a:t>урахуванням</a:t>
            </a:r>
            <a:r>
              <a:rPr lang="ru-RU" dirty="0"/>
              <a:t> </a:t>
            </a:r>
            <a:r>
              <a:rPr lang="ru-RU" dirty="0" err="1"/>
              <a:t>реальної</a:t>
            </a:r>
            <a:r>
              <a:rPr lang="ru-RU" dirty="0"/>
              <a:t> потреби і </a:t>
            </a:r>
            <a:r>
              <a:rPr lang="ru-RU" dirty="0" err="1"/>
              <a:t>можливостей</a:t>
            </a:r>
            <a:r>
              <a:rPr lang="ru-RU" dirty="0"/>
              <a:t> </a:t>
            </a:r>
            <a:r>
              <a:rPr lang="ru-RU" dirty="0" err="1"/>
              <a:t>розвитку</a:t>
            </a:r>
            <a:r>
              <a:rPr lang="ru-RU" dirty="0"/>
              <a:t> </a:t>
            </a:r>
            <a:r>
              <a:rPr lang="ru-RU" dirty="0" err="1"/>
              <a:t>матеріально-технічної</a:t>
            </a:r>
            <a:r>
              <a:rPr lang="ru-RU" dirty="0"/>
              <a:t> </a:t>
            </a:r>
            <a:r>
              <a:rPr lang="ru-RU" dirty="0" err="1"/>
              <a:t>бази</a:t>
            </a:r>
            <a:r>
              <a:rPr lang="ru-RU" dirty="0"/>
              <a:t> </a:t>
            </a:r>
            <a:r>
              <a:rPr lang="ru-RU" dirty="0" err="1"/>
              <a:t>підприємства</a:t>
            </a:r>
            <a:r>
              <a:rPr lang="ru-RU" dirty="0"/>
              <a:t> та </a:t>
            </a:r>
            <a:r>
              <a:rPr lang="ru-RU" dirty="0" err="1"/>
              <a:t>наявності</a:t>
            </a:r>
            <a:r>
              <a:rPr lang="ru-RU" dirty="0"/>
              <a:t> </a:t>
            </a:r>
            <a:r>
              <a:rPr lang="ru-RU" dirty="0" err="1"/>
              <a:t>інших</a:t>
            </a:r>
            <a:r>
              <a:rPr lang="ru-RU" dirty="0"/>
              <a:t> </a:t>
            </a:r>
            <a:r>
              <a:rPr lang="ru-RU" dirty="0" err="1"/>
              <a:t>джерел</a:t>
            </a:r>
            <a:r>
              <a:rPr lang="ru-RU" dirty="0"/>
              <a:t> (</a:t>
            </a:r>
            <a:r>
              <a:rPr lang="ru-RU" dirty="0" err="1"/>
              <a:t>крім</a:t>
            </a:r>
            <a:r>
              <a:rPr lang="ru-RU" dirty="0"/>
              <a:t> </a:t>
            </a:r>
            <a:r>
              <a:rPr lang="ru-RU" dirty="0" err="1"/>
              <a:t>прибутку</a:t>
            </a:r>
            <a:r>
              <a:rPr lang="ru-RU" dirty="0"/>
              <a:t>), </a:t>
            </a:r>
            <a:r>
              <a:rPr lang="ru-RU" dirty="0" err="1"/>
              <a:t>що</a:t>
            </a:r>
            <a:r>
              <a:rPr lang="ru-RU" dirty="0"/>
              <a:t> </a:t>
            </a:r>
            <a:r>
              <a:rPr lang="ru-RU" dirty="0" err="1"/>
              <a:t>використовуються</a:t>
            </a:r>
            <a:r>
              <a:rPr lang="ru-RU" dirty="0"/>
              <a:t> для </a:t>
            </a:r>
            <a:r>
              <a:rPr lang="ru-RU" dirty="0" err="1"/>
              <a:t>його</a:t>
            </a:r>
            <a:r>
              <a:rPr lang="ru-RU" dirty="0"/>
              <a:t> </a:t>
            </a:r>
            <a:r>
              <a:rPr lang="ru-RU" dirty="0" err="1"/>
              <a:t>фінансування</a:t>
            </a:r>
            <a:r>
              <a:rPr lang="ru-RU" dirty="0"/>
              <a:t>.</a:t>
            </a:r>
          </a:p>
          <a:p>
            <a:endParaRPr lang="ru-RU" dirty="0"/>
          </a:p>
          <a:p>
            <a:r>
              <a:rPr lang="ru-RU" dirty="0"/>
              <a:t>Потреба в </a:t>
            </a:r>
            <a:r>
              <a:rPr lang="ru-RU" dirty="0" err="1"/>
              <a:t>прибутку</a:t>
            </a:r>
            <a:r>
              <a:rPr lang="ru-RU" dirty="0"/>
              <a:t> для </a:t>
            </a:r>
            <a:r>
              <a:rPr lang="ru-RU" dirty="0" err="1"/>
              <a:t>авансування</a:t>
            </a:r>
            <a:r>
              <a:rPr lang="ru-RU" dirty="0"/>
              <a:t> </a:t>
            </a:r>
            <a:r>
              <a:rPr lang="ru-RU" dirty="0" err="1"/>
              <a:t>власного</a:t>
            </a:r>
            <a:r>
              <a:rPr lang="ru-RU" dirty="0"/>
              <a:t> оборотного </a:t>
            </a:r>
            <a:r>
              <a:rPr lang="ru-RU" dirty="0" err="1"/>
              <a:t>капіталу</a:t>
            </a:r>
            <a:r>
              <a:rPr lang="ru-RU" dirty="0"/>
              <a:t> </a:t>
            </a:r>
            <a:r>
              <a:rPr lang="ru-RU" dirty="0" err="1"/>
              <a:t>визначається</a:t>
            </a:r>
            <a:r>
              <a:rPr lang="ru-RU" dirty="0"/>
              <a:t>, </a:t>
            </a:r>
            <a:r>
              <a:rPr lang="ru-RU" dirty="0" err="1"/>
              <a:t>виходячи</a:t>
            </a:r>
            <a:r>
              <a:rPr lang="ru-RU" dirty="0"/>
              <a:t> </a:t>
            </a:r>
            <a:r>
              <a:rPr lang="ru-RU" dirty="0" err="1"/>
              <a:t>із</a:t>
            </a:r>
            <a:r>
              <a:rPr lang="ru-RU" dirty="0"/>
              <a:t> </a:t>
            </a:r>
            <a:r>
              <a:rPr lang="ru-RU" dirty="0" err="1"/>
              <a:t>суми</a:t>
            </a:r>
            <a:r>
              <a:rPr lang="ru-RU" dirty="0"/>
              <a:t> </a:t>
            </a:r>
            <a:r>
              <a:rPr lang="ru-RU" dirty="0" err="1"/>
              <a:t>власних</a:t>
            </a:r>
            <a:r>
              <a:rPr lang="ru-RU" dirty="0"/>
              <a:t> </a:t>
            </a:r>
            <a:r>
              <a:rPr lang="ru-RU" dirty="0" err="1"/>
              <a:t>оборотних</a:t>
            </a:r>
            <a:r>
              <a:rPr lang="ru-RU" dirty="0"/>
              <a:t> </a:t>
            </a:r>
            <a:r>
              <a:rPr lang="ru-RU" dirty="0" err="1"/>
              <a:t>коштів</a:t>
            </a:r>
            <a:r>
              <a:rPr lang="ru-RU" dirty="0"/>
              <a:t>, </a:t>
            </a:r>
            <a:r>
              <a:rPr lang="ru-RU" dirty="0" err="1"/>
              <a:t>необхідних</a:t>
            </a:r>
            <a:r>
              <a:rPr lang="ru-RU" dirty="0"/>
              <a:t> </a:t>
            </a:r>
            <a:r>
              <a:rPr lang="ru-RU" dirty="0" err="1"/>
              <a:t>підприємству</a:t>
            </a:r>
            <a:r>
              <a:rPr lang="ru-RU" dirty="0"/>
              <a:t> при плановому </a:t>
            </a:r>
            <a:r>
              <a:rPr lang="ru-RU" dirty="0" err="1"/>
              <a:t>обсязі</a:t>
            </a:r>
            <a:r>
              <a:rPr lang="ru-RU" dirty="0"/>
              <a:t> </a:t>
            </a:r>
            <a:r>
              <a:rPr lang="ru-RU" dirty="0" err="1"/>
              <a:t>діяльності</a:t>
            </a:r>
            <a:r>
              <a:rPr lang="ru-RU" dirty="0"/>
              <a:t>. </a:t>
            </a:r>
            <a:r>
              <a:rPr lang="ru-RU" dirty="0" err="1"/>
              <a:t>Розрахунок</a:t>
            </a:r>
            <a:r>
              <a:rPr lang="ru-RU" dirty="0"/>
              <a:t> </a:t>
            </a:r>
            <a:r>
              <a:rPr lang="ru-RU" dirty="0" err="1"/>
              <a:t>суми</a:t>
            </a:r>
            <a:r>
              <a:rPr lang="ru-RU" dirty="0"/>
              <a:t> </a:t>
            </a:r>
            <a:r>
              <a:rPr lang="ru-RU" dirty="0" err="1"/>
              <a:t>цих</a:t>
            </a:r>
            <a:r>
              <a:rPr lang="ru-RU" dirty="0"/>
              <a:t> </a:t>
            </a:r>
            <a:r>
              <a:rPr lang="ru-RU" dirty="0" err="1"/>
              <a:t>коштів</a:t>
            </a:r>
            <a:r>
              <a:rPr lang="ru-RU" dirty="0"/>
              <a:t> </a:t>
            </a:r>
            <a:r>
              <a:rPr lang="ru-RU" dirty="0" err="1"/>
              <a:t>можна</a:t>
            </a:r>
            <a:r>
              <a:rPr lang="ru-RU" dirty="0"/>
              <a:t> </a:t>
            </a:r>
            <a:r>
              <a:rPr lang="ru-RU" dirty="0" err="1"/>
              <a:t>здійснити</a:t>
            </a:r>
            <a:r>
              <a:rPr lang="ru-RU" dirty="0"/>
              <a:t> за </a:t>
            </a:r>
            <a:r>
              <a:rPr lang="ru-RU" dirty="0" err="1"/>
              <a:t>традиційною</a:t>
            </a:r>
            <a:r>
              <a:rPr lang="ru-RU" dirty="0"/>
              <a:t> методикою (методом</a:t>
            </a:r>
          </a:p>
          <a:p>
            <a:r>
              <a:rPr lang="ru-RU" dirty="0" err="1"/>
              <a:t>техніко-економічних</a:t>
            </a:r>
            <a:r>
              <a:rPr lang="ru-RU" dirty="0"/>
              <a:t> </a:t>
            </a:r>
            <a:r>
              <a:rPr lang="ru-RU" dirty="0" err="1"/>
              <a:t>розрахунків</a:t>
            </a:r>
            <a:r>
              <a:rPr lang="ru-RU" dirty="0"/>
              <a:t>) </a:t>
            </a:r>
            <a:r>
              <a:rPr lang="ru-RU" dirty="0" err="1"/>
              <a:t>або</a:t>
            </a:r>
            <a:r>
              <a:rPr lang="ru-RU" dirty="0"/>
              <a:t> </a:t>
            </a:r>
            <a:r>
              <a:rPr lang="ru-RU" dirty="0" err="1"/>
              <a:t>спрощено</a:t>
            </a:r>
            <a:r>
              <a:rPr lang="ru-RU" dirty="0"/>
              <a:t> — на </a:t>
            </a:r>
            <a:r>
              <a:rPr lang="ru-RU" dirty="0" err="1"/>
              <a:t>основі</a:t>
            </a:r>
            <a:r>
              <a:rPr lang="ru-RU" dirty="0"/>
              <a:t> </a:t>
            </a:r>
            <a:r>
              <a:rPr lang="ru-RU" dirty="0" err="1"/>
              <a:t>даних</a:t>
            </a:r>
            <a:r>
              <a:rPr lang="ru-RU" dirty="0"/>
              <a:t> про </a:t>
            </a:r>
            <a:r>
              <a:rPr lang="ru-RU" dirty="0" err="1"/>
              <a:t>наявність</a:t>
            </a:r>
            <a:r>
              <a:rPr lang="ru-RU" dirty="0"/>
              <a:t> </a:t>
            </a:r>
            <a:r>
              <a:rPr lang="ru-RU" dirty="0" err="1"/>
              <a:t>оборотних</a:t>
            </a:r>
            <a:r>
              <a:rPr lang="ru-RU" dirty="0"/>
              <a:t> </a:t>
            </a:r>
            <a:r>
              <a:rPr lang="ru-RU" dirty="0" err="1"/>
              <a:t>коштів</a:t>
            </a:r>
            <a:r>
              <a:rPr lang="ru-RU" dirty="0"/>
              <a:t> на початок планового </a:t>
            </a:r>
            <a:r>
              <a:rPr lang="ru-RU" dirty="0" err="1"/>
              <a:t>періоду</a:t>
            </a:r>
            <a:r>
              <a:rPr lang="ru-RU" dirty="0"/>
              <a:t>, </a:t>
            </a:r>
            <a:r>
              <a:rPr lang="ru-RU" dirty="0" err="1"/>
              <a:t>прогнозних</a:t>
            </a:r>
            <a:r>
              <a:rPr lang="ru-RU" dirty="0"/>
              <a:t> </a:t>
            </a:r>
            <a:r>
              <a:rPr lang="ru-RU" dirty="0" err="1"/>
              <a:t>темпів</a:t>
            </a:r>
            <a:r>
              <a:rPr lang="ru-RU" dirty="0"/>
              <a:t> </a:t>
            </a:r>
            <a:r>
              <a:rPr lang="ru-RU" dirty="0" err="1"/>
              <a:t>зміни</a:t>
            </a:r>
            <a:r>
              <a:rPr lang="ru-RU" dirty="0"/>
              <a:t> товарообороту, </a:t>
            </a:r>
            <a:r>
              <a:rPr lang="ru-RU" dirty="0" err="1"/>
              <a:t>зміни</a:t>
            </a:r>
            <a:r>
              <a:rPr lang="ru-RU" dirty="0"/>
              <a:t> </a:t>
            </a:r>
            <a:r>
              <a:rPr lang="ru-RU" dirty="0" err="1"/>
              <a:t>часткової</a:t>
            </a:r>
            <a:r>
              <a:rPr lang="ru-RU" dirty="0"/>
              <a:t> </a:t>
            </a:r>
            <a:r>
              <a:rPr lang="ru-RU" dirty="0" err="1"/>
              <a:t>участі</a:t>
            </a:r>
            <a:r>
              <a:rPr lang="ru-RU" dirty="0"/>
              <a:t> </a:t>
            </a:r>
            <a:r>
              <a:rPr lang="ru-RU" dirty="0" err="1"/>
              <a:t>власних</a:t>
            </a:r>
            <a:r>
              <a:rPr lang="ru-RU" dirty="0"/>
              <a:t> </a:t>
            </a:r>
            <a:r>
              <a:rPr lang="ru-RU" dirty="0" err="1"/>
              <a:t>оборотних</a:t>
            </a:r>
            <a:r>
              <a:rPr lang="ru-RU" dirty="0"/>
              <a:t> </a:t>
            </a:r>
            <a:r>
              <a:rPr lang="ru-RU" dirty="0" err="1"/>
              <a:t>коштів</a:t>
            </a:r>
            <a:r>
              <a:rPr lang="ru-RU" dirty="0"/>
              <a:t> в </a:t>
            </a:r>
            <a:r>
              <a:rPr lang="ru-RU" dirty="0" err="1"/>
              <a:t>кредитуванні</a:t>
            </a:r>
            <a:r>
              <a:rPr lang="ru-RU" dirty="0"/>
              <a:t> товарно-</a:t>
            </a:r>
            <a:r>
              <a:rPr lang="ru-RU" dirty="0" err="1"/>
              <a:t>матеріальних</a:t>
            </a:r>
            <a:r>
              <a:rPr lang="ru-RU" dirty="0"/>
              <a:t> </a:t>
            </a:r>
            <a:r>
              <a:rPr lang="ru-RU" dirty="0" err="1"/>
              <a:t>цінностей</a:t>
            </a:r>
            <a:r>
              <a:rPr lang="ru-RU" dirty="0"/>
              <a:t> і </a:t>
            </a:r>
            <a:r>
              <a:rPr lang="ru-RU" dirty="0" err="1"/>
              <a:t>частки</a:t>
            </a:r>
            <a:r>
              <a:rPr lang="ru-RU" dirty="0"/>
              <a:t> </a:t>
            </a:r>
            <a:r>
              <a:rPr lang="ru-RU" dirty="0" err="1"/>
              <a:t>кредитованого</a:t>
            </a:r>
            <a:r>
              <a:rPr lang="ru-RU" dirty="0"/>
              <a:t> товарообороту в </a:t>
            </a:r>
            <a:r>
              <a:rPr lang="ru-RU" dirty="0" err="1"/>
              <a:t>його</a:t>
            </a:r>
            <a:r>
              <a:rPr lang="ru-RU" dirty="0"/>
              <a:t> </a:t>
            </a:r>
            <a:r>
              <a:rPr lang="ru-RU" dirty="0" err="1"/>
              <a:t>загальному</a:t>
            </a:r>
            <a:r>
              <a:rPr lang="ru-RU" dirty="0"/>
              <a:t> </a:t>
            </a:r>
            <a:r>
              <a:rPr lang="ru-RU" dirty="0" err="1"/>
              <a:t>обсязі</a:t>
            </a:r>
            <a:r>
              <a:rPr lang="ru-RU" dirty="0"/>
              <a:t>.</a:t>
            </a:r>
            <a:endParaRPr lang="uk-UA" dirty="0"/>
          </a:p>
        </p:txBody>
      </p:sp>
    </p:spTree>
    <p:extLst>
      <p:ext uri="{BB962C8B-B14F-4D97-AF65-F5344CB8AC3E}">
        <p14:creationId xmlns:p14="http://schemas.microsoft.com/office/powerpoint/2010/main" val="36891998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0077126-BE46-4A84-9F9A-463B71F74D57}"/>
              </a:ext>
            </a:extLst>
          </p:cNvPr>
          <p:cNvSpPr txBox="1"/>
          <p:nvPr/>
        </p:nvSpPr>
        <p:spPr>
          <a:xfrm>
            <a:off x="1483567" y="1549398"/>
            <a:ext cx="9097347" cy="2862322"/>
          </a:xfrm>
          <a:prstGeom prst="rect">
            <a:avLst/>
          </a:prstGeom>
          <a:noFill/>
        </p:spPr>
        <p:txBody>
          <a:bodyPr wrap="square">
            <a:spAutoFit/>
          </a:bodyPr>
          <a:lstStyle/>
          <a:p>
            <a:r>
              <a:rPr lang="uk-UA" dirty="0"/>
              <a:t>Потреба у формуванні резервного фонду може бути визначена по-різному: як процент відрахувань від прибутку, передбачений статутом підприємства чи чинним законодавством — виходячи із фактичної потреби в коштах цього фонду в базовому періоді, планового зростання обсягу діяльності підприємства та зміни ступеня її ризикованості.</a:t>
            </a:r>
          </a:p>
          <a:p>
            <a:endParaRPr lang="uk-UA" dirty="0"/>
          </a:p>
          <a:p>
            <a:r>
              <a:rPr lang="uk-UA" dirty="0"/>
              <a:t>Потреба в прибутку для погашення середньо- і довгострокових</a:t>
            </a:r>
          </a:p>
          <a:p>
            <a:r>
              <a:rPr lang="uk-UA" dirty="0"/>
              <a:t>кредитів банків, а також інших видів кредитних зобов'язань (випущених підприємством облігацій) та виплаті процентів з них визначається виходячи з умов і термінів надання цих коштів.</a:t>
            </a:r>
          </a:p>
        </p:txBody>
      </p:sp>
    </p:spTree>
    <p:extLst>
      <p:ext uri="{BB962C8B-B14F-4D97-AF65-F5344CB8AC3E}">
        <p14:creationId xmlns:p14="http://schemas.microsoft.com/office/powerpoint/2010/main" val="38171551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584B453-DB55-426F-9E54-02887593C9CB}"/>
              </a:ext>
            </a:extLst>
          </p:cNvPr>
          <p:cNvSpPr txBox="1"/>
          <p:nvPr/>
        </p:nvSpPr>
        <p:spPr>
          <a:xfrm>
            <a:off x="1407367" y="1527245"/>
            <a:ext cx="9377265" cy="2585323"/>
          </a:xfrm>
          <a:prstGeom prst="rect">
            <a:avLst/>
          </a:prstGeom>
          <a:noFill/>
        </p:spPr>
        <p:txBody>
          <a:bodyPr wrap="square">
            <a:spAutoFit/>
          </a:bodyPr>
          <a:lstStyle/>
          <a:p>
            <a:r>
              <a:rPr lang="uk-UA" dirty="0"/>
              <a:t>Використання прибутку на придбання кредитних зобов'язань, акцій інших підприємств визначається, як правило, експертним шляхом з урахуванням цілей, які ставить перед собою підприємство: перелив капіталу в інші галузі економіки, покращення умов постачання</a:t>
            </a:r>
          </a:p>
          <a:p>
            <a:r>
              <a:rPr lang="uk-UA" dirty="0"/>
              <a:t>і матеріально-технічного забезпечення, розширення ринку збуту та інші.</a:t>
            </a:r>
          </a:p>
          <a:p>
            <a:endParaRPr lang="uk-UA" dirty="0"/>
          </a:p>
          <a:p>
            <a:r>
              <a:rPr lang="uk-UA" dirty="0"/>
              <a:t>Потреба в прибутку для фінансування діяльності об'єднань, асоціацій і інших горизонтальних структур, членом яких є підприємство, визначається виходячи із умов договорів та статутів цих структур в абсолютній сумі або в процентах від одержаного прибутку чи обсягу</a:t>
            </a:r>
          </a:p>
          <a:p>
            <a:r>
              <a:rPr lang="uk-UA" dirty="0"/>
              <a:t>діяльності підприємства.</a:t>
            </a:r>
          </a:p>
        </p:txBody>
      </p:sp>
    </p:spTree>
    <p:extLst>
      <p:ext uri="{BB962C8B-B14F-4D97-AF65-F5344CB8AC3E}">
        <p14:creationId xmlns:p14="http://schemas.microsoft.com/office/powerpoint/2010/main" val="42116880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A702AEC-FDCE-4AAB-B5C2-BA55A9062BB2}"/>
              </a:ext>
            </a:extLst>
          </p:cNvPr>
          <p:cNvSpPr txBox="1"/>
          <p:nvPr/>
        </p:nvSpPr>
        <p:spPr>
          <a:xfrm>
            <a:off x="1548882" y="1050811"/>
            <a:ext cx="8770775" cy="3693319"/>
          </a:xfrm>
          <a:prstGeom prst="rect">
            <a:avLst/>
          </a:prstGeom>
          <a:noFill/>
        </p:spPr>
        <p:txBody>
          <a:bodyPr wrap="square">
            <a:spAutoFit/>
          </a:bodyPr>
          <a:lstStyle/>
          <a:p>
            <a:r>
              <a:rPr lang="uk-UA" dirty="0"/>
              <a:t>Потреба в прибутку для здійснення соціальних, культурних заходів і житлового будівництва, а також обсяг коштів, що спрямовуються на заохочення робітників за принципом "участь в прибутку", повинна визначатись виходячи із умов найму робочої сили та вимог профспілкових комітетів трудових колективів до обсягу цих витрат.</a:t>
            </a:r>
          </a:p>
          <a:p>
            <a:endParaRPr lang="uk-UA" dirty="0"/>
          </a:p>
          <a:p>
            <a:r>
              <a:rPr lang="uk-UA" dirty="0"/>
              <a:t>Розмір необхідних дивідендних виплат, визначають так, щоб рівень виплачуваного дивіденду дозволяв забезпечити економічну зацікавленість власників у зростанні ефективності роботи підприємства. При цьому слід використовувати інформацію про рівень дивідендів на інших підприємствах, рух позичкової ставки та проценту по депозитних вкладах.</a:t>
            </a:r>
          </a:p>
          <a:p>
            <a:endParaRPr lang="uk-UA" dirty="0"/>
          </a:p>
          <a:p>
            <a:r>
              <a:rPr lang="uk-UA" dirty="0"/>
              <a:t>Сумарна потреба в прибуткові — за всіма напрямками його використання може бути прийнята як один з варіантів величини цільового чистого прибутку підприємства.</a:t>
            </a:r>
          </a:p>
        </p:txBody>
      </p:sp>
    </p:spTree>
    <p:extLst>
      <p:ext uri="{BB962C8B-B14F-4D97-AF65-F5344CB8AC3E}">
        <p14:creationId xmlns:p14="http://schemas.microsoft.com/office/powerpoint/2010/main" val="173862758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0303A2-5CD0-45AA-BDE7-BE5F655C3A1E}"/>
              </a:ext>
            </a:extLst>
          </p:cNvPr>
          <p:cNvSpPr txBox="1"/>
          <p:nvPr/>
        </p:nvSpPr>
        <p:spPr>
          <a:xfrm>
            <a:off x="796212" y="923417"/>
            <a:ext cx="10599576" cy="4524315"/>
          </a:xfrm>
          <a:prstGeom prst="rect">
            <a:avLst/>
          </a:prstGeom>
          <a:noFill/>
        </p:spPr>
        <p:txBody>
          <a:bodyPr wrap="square">
            <a:spAutoFit/>
          </a:bodyPr>
          <a:lstStyle/>
          <a:p>
            <a:r>
              <a:rPr lang="uk-UA" dirty="0"/>
              <a:t>Після визначення потреби в прибутку за окремими напрямками його використання здійснюють формування цільової структури розподілу прибутку.</a:t>
            </a:r>
          </a:p>
          <a:p>
            <a:r>
              <a:rPr lang="uk-UA" dirty="0"/>
              <a:t>При проведенні цієї роботи необхідно враховувати значну кількість факторів, найважливішими з яких є:</a:t>
            </a:r>
          </a:p>
          <a:p>
            <a:r>
              <a:rPr lang="uk-UA" dirty="0"/>
              <a:t>- стадія життєвого циклу підприємства та стратегічні цілі його розвитку;</a:t>
            </a:r>
          </a:p>
          <a:p>
            <a:r>
              <a:rPr lang="uk-UA" dirty="0"/>
              <a:t>- темпи зростання товарообігу, передбачені стратегічним планом розвитку підприємства;</a:t>
            </a:r>
          </a:p>
          <a:p>
            <a:r>
              <a:rPr lang="uk-UA" dirty="0"/>
              <a:t>- наявна структура капіталу підприємства та ступінь її оптимальності; можливість залучення капіталу з альтернативних джерел;</a:t>
            </a:r>
          </a:p>
          <a:p>
            <a:r>
              <a:rPr lang="uk-UA" dirty="0"/>
              <a:t>- необхідність здійснення реального інвестування з метою раціональної диверсифікації, впровадження нових технологій, розширення, оновлення та модернізація основних фондів тощо;</a:t>
            </a:r>
          </a:p>
          <a:p>
            <a:r>
              <a:rPr lang="uk-UA" dirty="0"/>
              <a:t>- необхідність здійснення проектів фінансових інвестицій з метою отримання додаткових, в тому числі спекулятивних доходів, переливу капіталу в більш ефективні та прибуткові сфери бізнесу тощо;</a:t>
            </a:r>
          </a:p>
          <a:p>
            <a:r>
              <a:rPr lang="uk-UA" dirty="0"/>
              <a:t>- прийнята на підприємстві система матеріального заохочення персоналу, потреба у використанні різних форм участі персоналу в капіталі підприємства;</a:t>
            </a:r>
          </a:p>
          <a:p>
            <a:r>
              <a:rPr lang="uk-UA" dirty="0"/>
              <a:t>- обсяги соціальної сфери підприємства, потреба в її поточному фінансуванні та подальшому розвитку;</a:t>
            </a:r>
          </a:p>
          <a:p>
            <a:r>
              <a:rPr lang="uk-UA" dirty="0"/>
              <a:t>- економічні інтереси власників підприємства на короткостроковий та довгостроковий періоди, рівень оподаткування дивідендних виплат.</a:t>
            </a:r>
          </a:p>
        </p:txBody>
      </p:sp>
    </p:spTree>
    <p:extLst>
      <p:ext uri="{BB962C8B-B14F-4D97-AF65-F5344CB8AC3E}">
        <p14:creationId xmlns:p14="http://schemas.microsoft.com/office/powerpoint/2010/main" val="204991077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1DA4748-34EE-4D24-8164-1902EB3C0238}"/>
              </a:ext>
            </a:extLst>
          </p:cNvPr>
          <p:cNvSpPr txBox="1"/>
          <p:nvPr/>
        </p:nvSpPr>
        <p:spPr>
          <a:xfrm>
            <a:off x="1482012" y="2391756"/>
            <a:ext cx="9227976" cy="2308324"/>
          </a:xfrm>
          <a:prstGeom prst="rect">
            <a:avLst/>
          </a:prstGeom>
          <a:noFill/>
        </p:spPr>
        <p:txBody>
          <a:bodyPr wrap="square">
            <a:spAutoFit/>
          </a:bodyPr>
          <a:lstStyle/>
          <a:p>
            <a:r>
              <a:rPr lang="ru-RU" dirty="0" err="1"/>
              <a:t>Оцінка</a:t>
            </a:r>
            <a:r>
              <a:rPr lang="ru-RU" dirty="0"/>
              <a:t> </a:t>
            </a:r>
            <a:r>
              <a:rPr lang="ru-RU" dirty="0" err="1"/>
              <a:t>впливу</a:t>
            </a:r>
            <a:r>
              <a:rPr lang="ru-RU" dirty="0"/>
              <a:t> </a:t>
            </a:r>
            <a:r>
              <a:rPr lang="ru-RU" dirty="0" err="1"/>
              <a:t>перелічених</a:t>
            </a:r>
            <a:r>
              <a:rPr lang="ru-RU" dirty="0"/>
              <a:t> </a:t>
            </a:r>
            <a:r>
              <a:rPr lang="ru-RU" dirty="0" err="1"/>
              <a:t>факторів</a:t>
            </a:r>
            <a:r>
              <a:rPr lang="ru-RU" dirty="0"/>
              <a:t> </a:t>
            </a:r>
            <a:r>
              <a:rPr lang="ru-RU" dirty="0" err="1"/>
              <a:t>дозволяє</a:t>
            </a:r>
            <a:r>
              <a:rPr lang="ru-RU" dirty="0"/>
              <a:t> </a:t>
            </a:r>
            <a:r>
              <a:rPr lang="ru-RU" dirty="0" err="1"/>
              <a:t>здійснити</a:t>
            </a:r>
            <a:r>
              <a:rPr lang="ru-RU" dirty="0"/>
              <a:t> </a:t>
            </a:r>
            <a:r>
              <a:rPr lang="ru-RU" dirty="0" err="1"/>
              <a:t>ранжування</a:t>
            </a:r>
            <a:r>
              <a:rPr lang="ru-RU" dirty="0"/>
              <a:t> потреб у </a:t>
            </a:r>
            <a:r>
              <a:rPr lang="ru-RU" dirty="0" err="1"/>
              <a:t>використанні</a:t>
            </a:r>
            <a:r>
              <a:rPr lang="ru-RU" dirty="0"/>
              <a:t> </a:t>
            </a:r>
            <a:r>
              <a:rPr lang="ru-RU" dirty="0" err="1"/>
              <a:t>прибутку</a:t>
            </a:r>
            <a:r>
              <a:rPr lang="ru-RU" dirty="0"/>
              <a:t> при </a:t>
            </a:r>
            <a:r>
              <a:rPr lang="ru-RU" dirty="0" err="1"/>
              <a:t>формуванні</a:t>
            </a:r>
            <a:r>
              <a:rPr lang="ru-RU" dirty="0"/>
              <a:t> </a:t>
            </a:r>
            <a:r>
              <a:rPr lang="ru-RU" dirty="0" err="1"/>
              <a:t>його</a:t>
            </a:r>
            <a:r>
              <a:rPr lang="ru-RU" dirty="0"/>
              <a:t> </a:t>
            </a:r>
            <a:r>
              <a:rPr lang="ru-RU" dirty="0" err="1"/>
              <a:t>нижчим</a:t>
            </a:r>
            <a:r>
              <a:rPr lang="ru-RU" dirty="0"/>
              <a:t> за </a:t>
            </a:r>
            <a:r>
              <a:rPr lang="ru-RU" dirty="0" err="1"/>
              <a:t>цільову</a:t>
            </a:r>
            <a:r>
              <a:rPr lang="ru-RU" dirty="0"/>
              <a:t> величину.</a:t>
            </a:r>
          </a:p>
          <a:p>
            <a:endParaRPr lang="ru-RU" dirty="0"/>
          </a:p>
          <a:p>
            <a:r>
              <a:rPr lang="ru-RU" dirty="0" err="1"/>
              <a:t>Остаточне</a:t>
            </a:r>
            <a:r>
              <a:rPr lang="ru-RU" dirty="0"/>
              <a:t> </a:t>
            </a:r>
            <a:r>
              <a:rPr lang="ru-RU" dirty="0" err="1"/>
              <a:t>рішення</a:t>
            </a:r>
            <a:r>
              <a:rPr lang="ru-RU" dirty="0"/>
              <a:t> про </a:t>
            </a:r>
            <a:r>
              <a:rPr lang="ru-RU" dirty="0" err="1"/>
              <a:t>плановий</a:t>
            </a:r>
            <a:r>
              <a:rPr lang="ru-RU" dirty="0"/>
              <a:t> </a:t>
            </a:r>
            <a:r>
              <a:rPr lang="ru-RU" dirty="0" err="1"/>
              <a:t>розподіл</a:t>
            </a:r>
            <a:r>
              <a:rPr lang="ru-RU" dirty="0"/>
              <a:t> </a:t>
            </a:r>
            <a:r>
              <a:rPr lang="ru-RU" dirty="0" err="1"/>
              <a:t>прибутку</a:t>
            </a:r>
            <a:r>
              <a:rPr lang="ru-RU" dirty="0"/>
              <a:t> </a:t>
            </a:r>
            <a:r>
              <a:rPr lang="ru-RU" dirty="0" err="1"/>
              <a:t>приймається</a:t>
            </a:r>
            <a:r>
              <a:rPr lang="ru-RU" dirty="0"/>
              <a:t> </a:t>
            </a:r>
            <a:r>
              <a:rPr lang="ru-RU" dirty="0" err="1"/>
              <a:t>після</a:t>
            </a:r>
            <a:r>
              <a:rPr lang="ru-RU" dirty="0"/>
              <a:t> </a:t>
            </a:r>
            <a:r>
              <a:rPr lang="ru-RU" dirty="0" err="1"/>
              <a:t>затвердження</a:t>
            </a:r>
            <a:r>
              <a:rPr lang="ru-RU" dirty="0"/>
              <a:t> плану </a:t>
            </a:r>
            <a:r>
              <a:rPr lang="ru-RU" dirty="0" err="1"/>
              <a:t>формування</a:t>
            </a:r>
            <a:r>
              <a:rPr lang="ru-RU" dirty="0"/>
              <a:t> </a:t>
            </a:r>
            <a:r>
              <a:rPr lang="ru-RU" dirty="0" err="1"/>
              <a:t>прибутку</a:t>
            </a:r>
            <a:r>
              <a:rPr lang="ru-RU" dirty="0"/>
              <a:t> </a:t>
            </a:r>
            <a:r>
              <a:rPr lang="ru-RU" dirty="0" err="1"/>
              <a:t>підприємства</a:t>
            </a:r>
            <a:r>
              <a:rPr lang="ru-RU" dirty="0"/>
              <a:t>. </a:t>
            </a:r>
            <a:r>
              <a:rPr lang="ru-RU" dirty="0" err="1"/>
              <a:t>Якщо</a:t>
            </a:r>
            <a:r>
              <a:rPr lang="ru-RU" dirty="0"/>
              <a:t> </a:t>
            </a:r>
            <a:r>
              <a:rPr lang="ru-RU" dirty="0" err="1"/>
              <a:t>прийнятий</a:t>
            </a:r>
            <a:r>
              <a:rPr lang="ru-RU" dirty="0"/>
              <a:t> план </a:t>
            </a:r>
            <a:r>
              <a:rPr lang="ru-RU" dirty="0" err="1"/>
              <a:t>формування</a:t>
            </a:r>
            <a:r>
              <a:rPr lang="ru-RU" dirty="0"/>
              <a:t> </a:t>
            </a:r>
            <a:r>
              <a:rPr lang="ru-RU" dirty="0" err="1"/>
              <a:t>прибутку</a:t>
            </a:r>
            <a:r>
              <a:rPr lang="ru-RU" dirty="0"/>
              <a:t> </a:t>
            </a:r>
            <a:r>
              <a:rPr lang="ru-RU" dirty="0" err="1"/>
              <a:t>менший</a:t>
            </a:r>
            <a:r>
              <a:rPr lang="ru-RU" dirty="0"/>
              <a:t> за </a:t>
            </a:r>
            <a:r>
              <a:rPr lang="ru-RU" dirty="0" err="1"/>
              <a:t>сумарну</a:t>
            </a:r>
            <a:r>
              <a:rPr lang="ru-RU" dirty="0"/>
              <a:t> потребу в </a:t>
            </a:r>
            <a:r>
              <a:rPr lang="ru-RU" dirty="0" err="1"/>
              <a:t>прибутку</a:t>
            </a:r>
            <a:r>
              <a:rPr lang="ru-RU" dirty="0"/>
              <a:t> за </a:t>
            </a:r>
            <a:r>
              <a:rPr lang="ru-RU" dirty="0" err="1"/>
              <a:t>окремими</a:t>
            </a:r>
            <a:r>
              <a:rPr lang="ru-RU" dirty="0"/>
              <a:t> </a:t>
            </a:r>
            <a:r>
              <a:rPr lang="ru-RU" dirty="0" err="1"/>
              <a:t>напрямками</a:t>
            </a:r>
            <a:r>
              <a:rPr lang="ru-RU" dirty="0"/>
              <a:t> </a:t>
            </a:r>
            <a:r>
              <a:rPr lang="ru-RU" dirty="0" err="1"/>
              <a:t>його</a:t>
            </a:r>
            <a:r>
              <a:rPr lang="ru-RU" dirty="0"/>
              <a:t> </a:t>
            </a:r>
            <a:r>
              <a:rPr lang="ru-RU" dirty="0" err="1"/>
              <a:t>використання</a:t>
            </a:r>
            <a:r>
              <a:rPr lang="ru-RU" dirty="0"/>
              <a:t>, то</a:t>
            </a:r>
          </a:p>
          <a:p>
            <a:r>
              <a:rPr lang="ru-RU" dirty="0" err="1"/>
              <a:t>необхідно</a:t>
            </a:r>
            <a:r>
              <a:rPr lang="ru-RU" dirty="0"/>
              <a:t> </a:t>
            </a:r>
            <a:r>
              <a:rPr lang="ru-RU" dirty="0" err="1"/>
              <a:t>переглянути</a:t>
            </a:r>
            <a:r>
              <a:rPr lang="ru-RU" dirty="0"/>
              <a:t> </a:t>
            </a:r>
            <a:r>
              <a:rPr lang="ru-RU" dirty="0" err="1"/>
              <a:t>розміри</a:t>
            </a:r>
            <a:r>
              <a:rPr lang="ru-RU" dirty="0"/>
              <a:t> </a:t>
            </a:r>
            <a:r>
              <a:rPr lang="ru-RU" dirty="0" err="1"/>
              <a:t>його</a:t>
            </a:r>
            <a:r>
              <a:rPr lang="ru-RU" dirty="0"/>
              <a:t> </a:t>
            </a:r>
            <a:r>
              <a:rPr lang="ru-RU" dirty="0" err="1"/>
              <a:t>використання</a:t>
            </a:r>
            <a:r>
              <a:rPr lang="ru-RU" dirty="0"/>
              <a:t> на </a:t>
            </a:r>
            <a:r>
              <a:rPr lang="ru-RU" dirty="0" err="1"/>
              <a:t>різні</a:t>
            </a:r>
            <a:r>
              <a:rPr lang="ru-RU" dirty="0"/>
              <a:t> потреби з </a:t>
            </a:r>
            <a:r>
              <a:rPr lang="ru-RU" dirty="0" err="1"/>
              <a:t>урахуванням</a:t>
            </a:r>
            <a:r>
              <a:rPr lang="ru-RU" dirty="0"/>
              <a:t> </a:t>
            </a:r>
            <a:r>
              <a:rPr lang="ru-RU" dirty="0" err="1"/>
              <a:t>визначених</a:t>
            </a:r>
            <a:r>
              <a:rPr lang="ru-RU" dirty="0"/>
              <a:t> </a:t>
            </a:r>
            <a:r>
              <a:rPr lang="ru-RU" dirty="0" err="1"/>
              <a:t>пріоритетів</a:t>
            </a:r>
            <a:r>
              <a:rPr lang="ru-RU" dirty="0"/>
              <a:t> в </a:t>
            </a:r>
            <a:r>
              <a:rPr lang="ru-RU" dirty="0" err="1"/>
              <a:t>розвитку</a:t>
            </a:r>
            <a:r>
              <a:rPr lang="ru-RU" dirty="0"/>
              <a:t> </a:t>
            </a:r>
            <a:r>
              <a:rPr lang="ru-RU" dirty="0" err="1"/>
              <a:t>підприємства</a:t>
            </a:r>
            <a:r>
              <a:rPr lang="ru-RU" dirty="0"/>
              <a:t>.</a:t>
            </a:r>
            <a:endParaRPr lang="uk-UA" dirty="0"/>
          </a:p>
        </p:txBody>
      </p:sp>
    </p:spTree>
    <p:extLst>
      <p:ext uri="{BB962C8B-B14F-4D97-AF65-F5344CB8AC3E}">
        <p14:creationId xmlns:p14="http://schemas.microsoft.com/office/powerpoint/2010/main" val="11452167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0003E89-FCD4-4DC8-9082-60EF854A4EA1}"/>
              </a:ext>
            </a:extLst>
          </p:cNvPr>
          <p:cNvSpPr txBox="1"/>
          <p:nvPr/>
        </p:nvSpPr>
        <p:spPr>
          <a:xfrm>
            <a:off x="1374710" y="647247"/>
            <a:ext cx="9710057" cy="5632311"/>
          </a:xfrm>
          <a:prstGeom prst="rect">
            <a:avLst/>
          </a:prstGeom>
          <a:noFill/>
        </p:spPr>
        <p:txBody>
          <a:bodyPr wrap="square">
            <a:spAutoFit/>
          </a:bodyPr>
          <a:lstStyle/>
          <a:p>
            <a:r>
              <a:rPr lang="ru-RU" b="1" dirty="0" err="1"/>
              <a:t>Розробка</a:t>
            </a:r>
            <a:r>
              <a:rPr lang="ru-RU" b="1" dirty="0"/>
              <a:t> </a:t>
            </a:r>
            <a:r>
              <a:rPr lang="ru-RU" b="1" dirty="0" err="1"/>
              <a:t>стратегії</a:t>
            </a:r>
            <a:r>
              <a:rPr lang="ru-RU" b="1" dirty="0"/>
              <a:t> </a:t>
            </a:r>
            <a:r>
              <a:rPr lang="ru-RU" b="1" dirty="0" err="1"/>
              <a:t>управління</a:t>
            </a:r>
            <a:r>
              <a:rPr lang="ru-RU" b="1" dirty="0"/>
              <a:t> </a:t>
            </a:r>
            <a:r>
              <a:rPr lang="ru-RU" b="1" dirty="0" err="1"/>
              <a:t>прибутком</a:t>
            </a:r>
            <a:r>
              <a:rPr lang="ru-RU" b="1" dirty="0"/>
              <a:t> </a:t>
            </a:r>
            <a:r>
              <a:rPr lang="ru-RU" b="1" dirty="0" err="1"/>
              <a:t>передбачає</a:t>
            </a:r>
            <a:r>
              <a:rPr lang="ru-RU" b="1" dirty="0"/>
              <a:t> </a:t>
            </a:r>
            <a:r>
              <a:rPr lang="ru-RU" b="1" dirty="0" err="1"/>
              <a:t>таку</a:t>
            </a:r>
            <a:r>
              <a:rPr lang="ru-RU" b="1" dirty="0"/>
              <a:t> </a:t>
            </a:r>
            <a:r>
              <a:rPr lang="ru-RU" b="1" dirty="0" err="1"/>
              <a:t>послідовність</a:t>
            </a:r>
            <a:r>
              <a:rPr lang="ru-RU" b="1" dirty="0"/>
              <a:t> робот:</a:t>
            </a:r>
          </a:p>
          <a:p>
            <a:endParaRPr lang="ru-RU" dirty="0"/>
          </a:p>
          <a:p>
            <a:r>
              <a:rPr lang="uk-UA" dirty="0"/>
              <a:t>На </a:t>
            </a:r>
            <a:r>
              <a:rPr lang="uk-UA" i="1" dirty="0"/>
              <a:t>першому етапі </a:t>
            </a:r>
            <a:r>
              <a:rPr lang="uk-UA" dirty="0"/>
              <a:t>визначають цільову суму прибутку підприємства, величина якої залежить від стадії життєвого циклу підприємства, стратегічних завдань, які стоять перед підприємством в майбутньому періоді, тактики їх вирішення. При цьому величина цільової суми прибутку може знаходитися в інтервалі від точки беззбитковості до точки рівноваги, яка відповідає одержанню максимального прибутку.</a:t>
            </a:r>
          </a:p>
          <a:p>
            <a:r>
              <a:rPr lang="uk-UA" dirty="0"/>
              <a:t>Як відомо, кожна одиниця товарообороту додає певну величину до доходу і витрат торговельного підприємства. Цей приріст отримав назви: граничні доходи і граничні витрати. Якщо граничний доход більший за граничні витрати, то кожна одиниця товарообороту додає</a:t>
            </a:r>
          </a:p>
          <a:p>
            <a:r>
              <a:rPr lang="uk-UA" dirty="0"/>
              <a:t>до доходу більшу величину, ніж до суми витрат. При такому становищі різниця між доходами і витратами зростає, що означає і зростання прибутку підприємства. Максимум прибутку досягається при такому обсязі товарообороту, коли:</a:t>
            </a:r>
          </a:p>
          <a:p>
            <a:pPr algn="ctr"/>
            <a:r>
              <a:rPr lang="en-US" dirty="0"/>
              <a:t>MR=MC,</a:t>
            </a:r>
          </a:p>
          <a:p>
            <a:r>
              <a:rPr lang="uk-UA" dirty="0"/>
              <a:t>де </a:t>
            </a:r>
            <a:r>
              <a:rPr lang="en-US" dirty="0"/>
              <a:t>MR - </a:t>
            </a:r>
            <a:r>
              <a:rPr lang="uk-UA" dirty="0"/>
              <a:t>граничні доходи, що одержуються від реалізації кожної додаткової одиниці товарообороту;</a:t>
            </a:r>
          </a:p>
          <a:p>
            <a:r>
              <a:rPr lang="uk-UA" dirty="0"/>
              <a:t>МС - граничні витрати при реалізації кожної додаткової одиниці товарообороту.</a:t>
            </a:r>
          </a:p>
          <a:p>
            <a:endParaRPr lang="uk-UA" dirty="0"/>
          </a:p>
          <a:p>
            <a:r>
              <a:rPr lang="ru-RU" dirty="0"/>
              <a:t>Подальше </a:t>
            </a:r>
            <a:r>
              <a:rPr lang="ru-RU" dirty="0" err="1"/>
              <a:t>збільшення</a:t>
            </a:r>
            <a:r>
              <a:rPr lang="ru-RU" dirty="0"/>
              <a:t> </a:t>
            </a:r>
            <a:r>
              <a:rPr lang="ru-RU" dirty="0" err="1"/>
              <a:t>обсягів</a:t>
            </a:r>
            <a:r>
              <a:rPr lang="ru-RU" dirty="0"/>
              <a:t> </a:t>
            </a:r>
            <a:r>
              <a:rPr lang="ru-RU" dirty="0" err="1"/>
              <a:t>реалізації</a:t>
            </a:r>
            <a:r>
              <a:rPr lang="ru-RU" dirty="0"/>
              <a:t> </a:t>
            </a:r>
            <a:r>
              <a:rPr lang="ru-RU" dirty="0" err="1"/>
              <a:t>економічно</a:t>
            </a:r>
            <a:r>
              <a:rPr lang="ru-RU" dirty="0"/>
              <a:t> </a:t>
            </a:r>
            <a:r>
              <a:rPr lang="ru-RU" dirty="0" err="1"/>
              <a:t>невигідно</a:t>
            </a:r>
            <a:r>
              <a:rPr lang="ru-RU" dirty="0"/>
              <a:t> </a:t>
            </a:r>
            <a:r>
              <a:rPr lang="ru-RU" dirty="0" err="1"/>
              <a:t>підприємству</a:t>
            </a:r>
            <a:r>
              <a:rPr lang="ru-RU" dirty="0"/>
              <a:t>, тому </a:t>
            </a:r>
            <a:r>
              <a:rPr lang="ru-RU" dirty="0" err="1"/>
              <a:t>що</a:t>
            </a:r>
            <a:r>
              <a:rPr lang="ru-RU" dirty="0"/>
              <a:t> не буде </a:t>
            </a:r>
            <a:r>
              <a:rPr lang="ru-RU" dirty="0" err="1"/>
              <a:t>забезпечувати</a:t>
            </a:r>
            <a:r>
              <a:rPr lang="ru-RU" dirty="0"/>
              <a:t> подальше </a:t>
            </a:r>
            <a:r>
              <a:rPr lang="ru-RU" dirty="0" err="1"/>
              <a:t>зростання</a:t>
            </a:r>
            <a:r>
              <a:rPr lang="ru-RU" dirty="0"/>
              <a:t> </a:t>
            </a:r>
            <a:r>
              <a:rPr lang="ru-RU" dirty="0" err="1"/>
              <a:t>прибутку</a:t>
            </a:r>
            <a:r>
              <a:rPr lang="ru-RU" dirty="0"/>
              <a:t>.</a:t>
            </a:r>
            <a:endParaRPr lang="uk-UA" dirty="0"/>
          </a:p>
        </p:txBody>
      </p:sp>
    </p:spTree>
    <p:extLst>
      <p:ext uri="{BB962C8B-B14F-4D97-AF65-F5344CB8AC3E}">
        <p14:creationId xmlns:p14="http://schemas.microsoft.com/office/powerpoint/2010/main" val="917841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78BB7AC-892D-45F7-88C4-CE353E5C735E}"/>
              </a:ext>
            </a:extLst>
          </p:cNvPr>
          <p:cNvSpPr txBox="1"/>
          <p:nvPr/>
        </p:nvSpPr>
        <p:spPr>
          <a:xfrm>
            <a:off x="1175657" y="1439778"/>
            <a:ext cx="9993085" cy="2862322"/>
          </a:xfrm>
          <a:prstGeom prst="rect">
            <a:avLst/>
          </a:prstGeom>
          <a:noFill/>
        </p:spPr>
        <p:txBody>
          <a:bodyPr wrap="square">
            <a:spAutoFit/>
          </a:bodyPr>
          <a:lstStyle/>
          <a:p>
            <a:r>
              <a:rPr lang="uk-UA" dirty="0"/>
              <a:t>На </a:t>
            </a:r>
            <a:r>
              <a:rPr lang="uk-UA" i="1" dirty="0"/>
              <a:t>другому етапі </a:t>
            </a:r>
            <a:r>
              <a:rPr lang="uk-UA" dirty="0"/>
              <a:t>обґрунтування стратегії визначають обсяг товарообороту, який забезпечує одержання цільової суми прибутку. Для цього, з одного боку, розраховують необхідний обсяг товарообороту (виходячи із величини цільового прибутку), а з другого - оцінюють можливий обсяг товарообороту, який відповідає попиту населення на товари і ресурсозабезпеченості обороту (можливий обсяг закупки товарів, розміри товарних запасів, потужність торговельного</a:t>
            </a:r>
          </a:p>
          <a:p>
            <a:r>
              <a:rPr lang="uk-UA" dirty="0"/>
              <a:t>підприємства і її використання, чисельність робітників і продуктивність їх праці).</a:t>
            </a:r>
          </a:p>
          <a:p>
            <a:endParaRPr lang="uk-UA" dirty="0"/>
          </a:p>
          <a:p>
            <a:r>
              <a:rPr lang="uk-UA" dirty="0"/>
              <a:t>Досягнення збалансованості між необхідним і можливим обсягами товарообороту забезпечується на наступних етапах розробки стратегії управління прибутком шляхом розробки асортиментної, та ресурсної цінової політики підприємства.</a:t>
            </a:r>
          </a:p>
        </p:txBody>
      </p:sp>
    </p:spTree>
    <p:extLst>
      <p:ext uri="{BB962C8B-B14F-4D97-AF65-F5344CB8AC3E}">
        <p14:creationId xmlns:p14="http://schemas.microsoft.com/office/powerpoint/2010/main" val="27081731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E67B94-84B7-4535-AA40-77F456F50693}"/>
              </a:ext>
            </a:extLst>
          </p:cNvPr>
          <p:cNvSpPr txBox="1"/>
          <p:nvPr/>
        </p:nvSpPr>
        <p:spPr>
          <a:xfrm>
            <a:off x="1408922" y="1166842"/>
            <a:ext cx="9694506" cy="4524315"/>
          </a:xfrm>
          <a:prstGeom prst="rect">
            <a:avLst/>
          </a:prstGeom>
          <a:noFill/>
        </p:spPr>
        <p:txBody>
          <a:bodyPr wrap="square">
            <a:spAutoFit/>
          </a:bodyPr>
          <a:lstStyle/>
          <a:p>
            <a:r>
              <a:rPr lang="uk-UA" dirty="0"/>
              <a:t>Розробка асортиментної політики підприємства (</a:t>
            </a:r>
            <a:r>
              <a:rPr lang="uk-UA" i="1" dirty="0"/>
              <a:t>3 етап</a:t>
            </a:r>
            <a:r>
              <a:rPr lang="uk-UA" dirty="0"/>
              <a:t>) має бути спрямована на оптимальну товарно-групову структуру відповідно до структури попиту населення.</a:t>
            </a:r>
          </a:p>
          <a:p>
            <a:endParaRPr lang="uk-UA" dirty="0"/>
          </a:p>
          <a:p>
            <a:r>
              <a:rPr lang="uk-UA" dirty="0"/>
              <a:t>Обґрунтування цінової політики (</a:t>
            </a:r>
            <a:r>
              <a:rPr lang="uk-UA" i="1" dirty="0"/>
              <a:t>4 етап</a:t>
            </a:r>
            <a:r>
              <a:rPr lang="uk-UA" dirty="0"/>
              <a:t>) має бути спрямоване на визначення оптимальних цін реалізації товарів, при яких досягається оптимальний обсяг товарообороту, а як наслідок - максимальний прибуток.</a:t>
            </a:r>
          </a:p>
          <a:p>
            <a:endParaRPr lang="uk-UA" dirty="0"/>
          </a:p>
          <a:p>
            <a:r>
              <a:rPr lang="uk-UA" dirty="0"/>
              <a:t>Формування ресурсної політики підприємства, яка здійснюється в ході </a:t>
            </a:r>
            <a:r>
              <a:rPr lang="uk-UA" i="1" dirty="0"/>
              <a:t>5 етапу </a:t>
            </a:r>
            <a:r>
              <a:rPr lang="uk-UA" dirty="0"/>
              <a:t>обґрунтування стратегії управління прибутком, має передбачати залучення ресурсів, які забезпечують досягнення необхідного обсягу діяльності із найменшими витратами.</a:t>
            </a:r>
          </a:p>
          <a:p>
            <a:endParaRPr lang="uk-UA" dirty="0"/>
          </a:p>
          <a:p>
            <a:r>
              <a:rPr lang="uk-UA" i="1" dirty="0"/>
              <a:t>Шостий та сьомий етапи </a:t>
            </a:r>
            <a:r>
              <a:rPr lang="uk-UA" dirty="0"/>
              <a:t>розробки стратегії пов'язані з вирішенням завдань управління валовим доходом та поточними витратами торговельного підприємства, які були розглянуті вище. Результатом розробки стратегії є визначення можливого (реального) обсягу отримання доходів та здійснення поточних витрат на плановий період, порівняння яких дозволяє оцінити можливий обсяг прибутку підприємства.</a:t>
            </a:r>
          </a:p>
        </p:txBody>
      </p:sp>
    </p:spTree>
    <p:extLst>
      <p:ext uri="{BB962C8B-B14F-4D97-AF65-F5344CB8AC3E}">
        <p14:creationId xmlns:p14="http://schemas.microsoft.com/office/powerpoint/2010/main" val="25624040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FB90603-0E92-4978-B7EA-84B1A5107687}"/>
              </a:ext>
            </a:extLst>
          </p:cNvPr>
          <p:cNvSpPr txBox="1"/>
          <p:nvPr/>
        </p:nvSpPr>
        <p:spPr>
          <a:xfrm>
            <a:off x="1931437" y="1796058"/>
            <a:ext cx="8546841" cy="2308324"/>
          </a:xfrm>
          <a:prstGeom prst="rect">
            <a:avLst/>
          </a:prstGeom>
          <a:noFill/>
        </p:spPr>
        <p:txBody>
          <a:bodyPr wrap="square">
            <a:spAutoFit/>
          </a:bodyPr>
          <a:lstStyle/>
          <a:p>
            <a:r>
              <a:rPr lang="uk-UA" dirty="0"/>
              <a:t>На </a:t>
            </a:r>
            <a:r>
              <a:rPr lang="uk-UA" i="1" dirty="0"/>
              <a:t>восьмому етапі </a:t>
            </a:r>
            <a:r>
              <a:rPr lang="uk-UA" dirty="0"/>
              <a:t>можливий обсяг отримання прибутку необхідно порівняти з його цільовим розміром. Якщо відповідність досягнута, тобто сума можливого обсягу прибутку більша за суму цільового прибутку, стратегічний план приймається до виконання (</a:t>
            </a:r>
            <a:r>
              <a:rPr lang="uk-UA" i="1" dirty="0"/>
              <a:t>9 етап</a:t>
            </a:r>
            <a:r>
              <a:rPr lang="uk-UA" dirty="0"/>
              <a:t>), здійснюються заходи з контролю за ходом його реалізації.</a:t>
            </a:r>
          </a:p>
          <a:p>
            <a:endParaRPr lang="uk-UA" dirty="0"/>
          </a:p>
          <a:p>
            <a:r>
              <a:rPr lang="uk-UA" dirty="0"/>
              <a:t>Якщо відповідність не досягається, необхідно виявити можливі резерви збільшення прибутку за рахунок раціонального використання ресурсів, зниження витрат та збільшення доходів, або ж варто відкоригувати (зменшити) цільову суму прибутку.</a:t>
            </a:r>
          </a:p>
        </p:txBody>
      </p:sp>
    </p:spTree>
    <p:extLst>
      <p:ext uri="{BB962C8B-B14F-4D97-AF65-F5344CB8AC3E}">
        <p14:creationId xmlns:p14="http://schemas.microsoft.com/office/powerpoint/2010/main" val="38793686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C953B63-F219-4F27-BD20-41F3BBB018B4}"/>
              </a:ext>
            </a:extLst>
          </p:cNvPr>
          <p:cNvSpPr txBox="1"/>
          <p:nvPr/>
        </p:nvSpPr>
        <p:spPr>
          <a:xfrm>
            <a:off x="1614196" y="1997839"/>
            <a:ext cx="9190653" cy="2862322"/>
          </a:xfrm>
          <a:prstGeom prst="rect">
            <a:avLst/>
          </a:prstGeom>
          <a:noFill/>
        </p:spPr>
        <p:txBody>
          <a:bodyPr wrap="square">
            <a:spAutoFit/>
          </a:bodyPr>
          <a:lstStyle/>
          <a:p>
            <a:pPr algn="ctr"/>
            <a:r>
              <a:rPr lang="uk-UA" b="1" dirty="0"/>
              <a:t>5. Вихідні передумови та</a:t>
            </a:r>
            <a:r>
              <a:rPr lang="en-US" b="1" dirty="0"/>
              <a:t> </a:t>
            </a:r>
            <a:r>
              <a:rPr lang="uk-UA" b="1" dirty="0"/>
              <a:t>методика аналізу прибутку підприємства</a:t>
            </a:r>
          </a:p>
          <a:p>
            <a:endParaRPr lang="uk-UA" dirty="0"/>
          </a:p>
          <a:p>
            <a:r>
              <a:rPr lang="uk-UA" dirty="0"/>
              <a:t>Розробка стратегії управління прибутком передбачає дослідження динаміки прибутку та рентабельності, оцінку факторів, що обумовлюють їх величину, а також визначення достатності прибутку для вирішення завдань виробничого і соціального розвитку підприємства.</a:t>
            </a:r>
          </a:p>
          <a:p>
            <a:endParaRPr lang="uk-UA" dirty="0"/>
          </a:p>
          <a:p>
            <a:r>
              <a:rPr lang="uk-UA" dirty="0"/>
              <a:t>Аналіз прибутку базується на використанні наступних джерел інформації: форма № 2 "Звіт про фінансові результати"; форма № 1-кр "Звіт про товарооборот"; форма № 1 "Баланс".</a:t>
            </a:r>
          </a:p>
          <a:p>
            <a:endParaRPr lang="uk-UA" dirty="0"/>
          </a:p>
        </p:txBody>
      </p:sp>
    </p:spTree>
    <p:extLst>
      <p:ext uri="{BB962C8B-B14F-4D97-AF65-F5344CB8AC3E}">
        <p14:creationId xmlns:p14="http://schemas.microsoft.com/office/powerpoint/2010/main" val="4858805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68ED753-0DA9-44F1-AEAB-5BF19FA7375C}"/>
              </a:ext>
            </a:extLst>
          </p:cNvPr>
          <p:cNvSpPr txBox="1"/>
          <p:nvPr/>
        </p:nvSpPr>
        <p:spPr>
          <a:xfrm>
            <a:off x="998376" y="1567743"/>
            <a:ext cx="9776925" cy="3693319"/>
          </a:xfrm>
          <a:prstGeom prst="rect">
            <a:avLst/>
          </a:prstGeom>
          <a:noFill/>
        </p:spPr>
        <p:txBody>
          <a:bodyPr wrap="square">
            <a:spAutoFit/>
          </a:bodyPr>
          <a:lstStyle/>
          <a:p>
            <a:r>
              <a:rPr lang="ru-RU" dirty="0" err="1"/>
              <a:t>Аналіз</a:t>
            </a:r>
            <a:r>
              <a:rPr lang="ru-RU" dirty="0"/>
              <a:t> </a:t>
            </a:r>
            <a:r>
              <a:rPr lang="ru-RU" dirty="0" err="1"/>
              <a:t>формування</a:t>
            </a:r>
            <a:r>
              <a:rPr lang="ru-RU" dirty="0"/>
              <a:t> та </a:t>
            </a:r>
            <a:r>
              <a:rPr lang="ru-RU" dirty="0" err="1"/>
              <a:t>використання</a:t>
            </a:r>
            <a:r>
              <a:rPr lang="ru-RU" dirty="0"/>
              <a:t> </a:t>
            </a:r>
            <a:r>
              <a:rPr lang="ru-RU" dirty="0" err="1"/>
              <a:t>прибутку</a:t>
            </a:r>
            <a:r>
              <a:rPr lang="ru-RU" dirty="0"/>
              <a:t> </a:t>
            </a:r>
            <a:r>
              <a:rPr lang="ru-RU" dirty="0" err="1"/>
              <a:t>підприємства</a:t>
            </a:r>
            <a:r>
              <a:rPr lang="ru-RU" dirty="0"/>
              <a:t> проводиться в </a:t>
            </a:r>
            <a:r>
              <a:rPr lang="ru-RU" dirty="0" err="1"/>
              <a:t>декілька</a:t>
            </a:r>
            <a:r>
              <a:rPr lang="ru-RU" dirty="0"/>
              <a:t> </a:t>
            </a:r>
            <a:r>
              <a:rPr lang="ru-RU" dirty="0" err="1"/>
              <a:t>етапів</a:t>
            </a:r>
            <a:r>
              <a:rPr lang="ru-RU" dirty="0"/>
              <a:t>:</a:t>
            </a:r>
          </a:p>
          <a:p>
            <a:endParaRPr lang="ru-RU" dirty="0"/>
          </a:p>
          <a:p>
            <a:r>
              <a:rPr lang="ru-RU" b="1" i="1" dirty="0"/>
              <a:t>1. </a:t>
            </a:r>
            <a:r>
              <a:rPr lang="ru-RU" b="1" i="1" dirty="0" err="1"/>
              <a:t>Аналіз</a:t>
            </a:r>
            <a:r>
              <a:rPr lang="ru-RU" b="1" i="1" dirty="0"/>
              <a:t> </a:t>
            </a:r>
            <a:r>
              <a:rPr lang="ru-RU" b="1" i="1" dirty="0" err="1"/>
              <a:t>обсягів</a:t>
            </a:r>
            <a:r>
              <a:rPr lang="ru-RU" b="1" i="1" dirty="0"/>
              <a:t> та </a:t>
            </a:r>
            <a:r>
              <a:rPr lang="ru-RU" b="1" i="1" dirty="0" err="1"/>
              <a:t>динаміки</a:t>
            </a:r>
            <a:r>
              <a:rPr lang="ru-RU" b="1" i="1" dirty="0"/>
              <a:t> </a:t>
            </a:r>
            <a:r>
              <a:rPr lang="ru-RU" b="1" i="1" dirty="0" err="1"/>
              <a:t>формування</a:t>
            </a:r>
            <a:r>
              <a:rPr lang="ru-RU" b="1" i="1" dirty="0"/>
              <a:t> </a:t>
            </a:r>
            <a:r>
              <a:rPr lang="ru-RU" b="1" i="1" dirty="0" err="1"/>
              <a:t>операційного</a:t>
            </a:r>
            <a:r>
              <a:rPr lang="ru-RU" b="1" i="1" dirty="0"/>
              <a:t> </a:t>
            </a:r>
            <a:r>
              <a:rPr lang="ru-RU" b="1" i="1" dirty="0" err="1"/>
              <a:t>прибутку</a:t>
            </a:r>
            <a:r>
              <a:rPr lang="ru-RU" b="1" i="1" dirty="0"/>
              <a:t> в </a:t>
            </a:r>
            <a:r>
              <a:rPr lang="ru-RU" b="1" i="1" dirty="0" err="1"/>
              <a:t>цілому</a:t>
            </a:r>
            <a:r>
              <a:rPr lang="ru-RU" b="1" i="1" dirty="0"/>
              <a:t> по </a:t>
            </a:r>
            <a:r>
              <a:rPr lang="ru-RU" b="1" i="1" dirty="0" err="1"/>
              <a:t>підприємству</a:t>
            </a:r>
            <a:endParaRPr lang="ru-RU" b="1" i="1" dirty="0"/>
          </a:p>
          <a:p>
            <a:r>
              <a:rPr lang="ru-RU" dirty="0"/>
              <a:t>На </a:t>
            </a:r>
            <a:r>
              <a:rPr lang="ru-RU" dirty="0" err="1"/>
              <a:t>цьому</a:t>
            </a:r>
            <a:r>
              <a:rPr lang="ru-RU" dirty="0"/>
              <a:t> </a:t>
            </a:r>
            <a:r>
              <a:rPr lang="ru-RU" dirty="0" err="1"/>
              <a:t>етапі</a:t>
            </a:r>
            <a:r>
              <a:rPr lang="ru-RU" dirty="0"/>
              <a:t> </a:t>
            </a:r>
            <a:r>
              <a:rPr lang="ru-RU" dirty="0" err="1"/>
              <a:t>роботи</a:t>
            </a:r>
            <a:r>
              <a:rPr lang="ru-RU" dirty="0"/>
              <a:t> </a:t>
            </a:r>
            <a:r>
              <a:rPr lang="ru-RU" dirty="0" err="1"/>
              <a:t>обчислюються</a:t>
            </a:r>
            <a:r>
              <a:rPr lang="ru-RU" dirty="0"/>
              <a:t> </a:t>
            </a:r>
            <a:r>
              <a:rPr lang="ru-RU" dirty="0" err="1"/>
              <a:t>абсолютні</a:t>
            </a:r>
            <a:r>
              <a:rPr lang="ru-RU" dirty="0"/>
              <a:t> та </a:t>
            </a:r>
            <a:r>
              <a:rPr lang="ru-RU" dirty="0" err="1"/>
              <a:t>відносні</a:t>
            </a:r>
            <a:r>
              <a:rPr lang="ru-RU" dirty="0"/>
              <a:t> </a:t>
            </a:r>
            <a:r>
              <a:rPr lang="ru-RU" dirty="0" err="1"/>
              <a:t>зміни</a:t>
            </a:r>
            <a:r>
              <a:rPr lang="ru-RU" dirty="0"/>
              <a:t> в </a:t>
            </a:r>
            <a:r>
              <a:rPr lang="ru-RU" dirty="0" err="1"/>
              <a:t>обсязі</a:t>
            </a:r>
            <a:r>
              <a:rPr lang="ru-RU" dirty="0"/>
              <a:t> </a:t>
            </a:r>
            <a:r>
              <a:rPr lang="ru-RU" dirty="0" err="1"/>
              <a:t>одержаного</a:t>
            </a:r>
            <a:r>
              <a:rPr lang="ru-RU" dirty="0"/>
              <a:t> </a:t>
            </a:r>
            <a:r>
              <a:rPr lang="ru-RU" dirty="0" err="1"/>
              <a:t>операційного</a:t>
            </a:r>
            <a:r>
              <a:rPr lang="ru-RU" dirty="0"/>
              <a:t> </a:t>
            </a:r>
            <a:r>
              <a:rPr lang="ru-RU" dirty="0" err="1"/>
              <a:t>прибутку</a:t>
            </a:r>
            <a:r>
              <a:rPr lang="ru-RU" dirty="0"/>
              <a:t>, </a:t>
            </a:r>
            <a:r>
              <a:rPr lang="ru-RU" dirty="0" err="1"/>
              <a:t>визначаються</a:t>
            </a:r>
            <a:r>
              <a:rPr lang="ru-RU" dirty="0"/>
              <a:t> та </a:t>
            </a:r>
            <a:r>
              <a:rPr lang="ru-RU" dirty="0" err="1"/>
              <a:t>аналізуються</a:t>
            </a:r>
            <a:r>
              <a:rPr lang="ru-RU" dirty="0"/>
              <a:t> </a:t>
            </a:r>
            <a:r>
              <a:rPr lang="ru-RU" dirty="0" err="1"/>
              <a:t>джерела</a:t>
            </a:r>
            <a:r>
              <a:rPr lang="ru-RU" dirty="0"/>
              <a:t> </a:t>
            </a:r>
            <a:r>
              <a:rPr lang="ru-RU" dirty="0" err="1"/>
              <a:t>його</a:t>
            </a:r>
            <a:r>
              <a:rPr lang="ru-RU" dirty="0"/>
              <a:t> </a:t>
            </a:r>
            <a:r>
              <a:rPr lang="ru-RU" dirty="0" err="1"/>
              <a:t>формування</a:t>
            </a:r>
            <a:r>
              <a:rPr lang="ru-RU" dirty="0"/>
              <a:t>: </a:t>
            </a:r>
            <a:r>
              <a:rPr lang="ru-RU" dirty="0" err="1"/>
              <a:t>прибуток</a:t>
            </a:r>
            <a:r>
              <a:rPr lang="ru-RU" dirty="0"/>
              <a:t> </a:t>
            </a:r>
            <a:r>
              <a:rPr lang="ru-RU" dirty="0" err="1"/>
              <a:t>від</a:t>
            </a:r>
            <a:r>
              <a:rPr lang="ru-RU" dirty="0"/>
              <a:t> </a:t>
            </a:r>
            <a:r>
              <a:rPr lang="ru-RU" dirty="0" err="1"/>
              <a:t>торговельної</a:t>
            </a:r>
            <a:r>
              <a:rPr lang="ru-RU" dirty="0"/>
              <a:t> </a:t>
            </a:r>
            <a:r>
              <a:rPr lang="ru-RU" dirty="0" err="1"/>
              <a:t>діяльності</a:t>
            </a:r>
            <a:r>
              <a:rPr lang="ru-RU" dirty="0"/>
              <a:t>, </a:t>
            </a:r>
            <a:r>
              <a:rPr lang="ru-RU" dirty="0" err="1"/>
              <a:t>іншої</a:t>
            </a:r>
            <a:r>
              <a:rPr lang="ru-RU" dirty="0"/>
              <a:t> </a:t>
            </a:r>
            <a:r>
              <a:rPr lang="ru-RU" dirty="0" err="1"/>
              <a:t>реалізації</a:t>
            </a:r>
            <a:r>
              <a:rPr lang="ru-RU" dirty="0"/>
              <a:t>, </a:t>
            </a:r>
            <a:r>
              <a:rPr lang="ru-RU" dirty="0" err="1"/>
              <a:t>позареалізаційних</a:t>
            </a:r>
            <a:r>
              <a:rPr lang="ru-RU" dirty="0"/>
              <a:t> </a:t>
            </a:r>
            <a:r>
              <a:rPr lang="ru-RU" dirty="0" err="1"/>
              <a:t>операцій</a:t>
            </a:r>
            <a:r>
              <a:rPr lang="ru-RU" dirty="0"/>
              <a:t>, — </a:t>
            </a:r>
            <a:r>
              <a:rPr lang="ru-RU" dirty="0" err="1"/>
              <a:t>оцінюється</a:t>
            </a:r>
            <a:r>
              <a:rPr lang="ru-RU" dirty="0"/>
              <a:t> вклад кожного </a:t>
            </a:r>
            <a:r>
              <a:rPr lang="ru-RU" dirty="0" err="1"/>
              <a:t>джерела</a:t>
            </a:r>
            <a:r>
              <a:rPr lang="ru-RU" dirty="0"/>
              <a:t> в </a:t>
            </a:r>
            <a:r>
              <a:rPr lang="ru-RU" dirty="0" err="1"/>
              <a:t>формування</a:t>
            </a:r>
            <a:r>
              <a:rPr lang="ru-RU" dirty="0"/>
              <a:t> </a:t>
            </a:r>
            <a:r>
              <a:rPr lang="ru-RU" dirty="0" err="1"/>
              <a:t>загального</a:t>
            </a:r>
            <a:r>
              <a:rPr lang="ru-RU" dirty="0"/>
              <a:t> </a:t>
            </a:r>
            <a:r>
              <a:rPr lang="ru-RU" dirty="0" err="1"/>
              <a:t>обсягу</a:t>
            </a:r>
            <a:r>
              <a:rPr lang="ru-RU" dirty="0"/>
              <a:t> </a:t>
            </a:r>
            <a:r>
              <a:rPr lang="ru-RU" dirty="0" err="1"/>
              <a:t>прибутку</a:t>
            </a:r>
            <a:r>
              <a:rPr lang="ru-RU" dirty="0"/>
              <a:t>.</a:t>
            </a:r>
          </a:p>
          <a:p>
            <a:r>
              <a:rPr lang="ru-RU" dirty="0"/>
              <a:t>Варто </a:t>
            </a:r>
            <a:r>
              <a:rPr lang="ru-RU" dirty="0" err="1"/>
              <a:t>звернути</a:t>
            </a:r>
            <a:r>
              <a:rPr lang="ru-RU" dirty="0"/>
              <a:t> </a:t>
            </a:r>
            <a:r>
              <a:rPr lang="ru-RU" dirty="0" err="1"/>
              <a:t>увагу</a:t>
            </a:r>
            <a:r>
              <a:rPr lang="ru-RU" dirty="0"/>
              <a:t>, </a:t>
            </a:r>
            <a:r>
              <a:rPr lang="ru-RU" dirty="0" err="1"/>
              <a:t>що</a:t>
            </a:r>
            <a:r>
              <a:rPr lang="ru-RU" dirty="0"/>
              <a:t> </a:t>
            </a:r>
            <a:r>
              <a:rPr lang="ru-RU" dirty="0" err="1"/>
              <a:t>основним</a:t>
            </a:r>
            <a:r>
              <a:rPr lang="ru-RU" dirty="0"/>
              <a:t> </a:t>
            </a:r>
            <a:r>
              <a:rPr lang="ru-RU" dirty="0" err="1"/>
              <a:t>джерелом</a:t>
            </a:r>
            <a:r>
              <a:rPr lang="ru-RU" dirty="0"/>
              <a:t> </a:t>
            </a:r>
            <a:r>
              <a:rPr lang="ru-RU" dirty="0" err="1"/>
              <a:t>формування</a:t>
            </a:r>
            <a:r>
              <a:rPr lang="ru-RU" dirty="0"/>
              <a:t> </a:t>
            </a:r>
            <a:r>
              <a:rPr lang="ru-RU" dirty="0" err="1"/>
              <a:t>операційного</a:t>
            </a:r>
            <a:r>
              <a:rPr lang="ru-RU" dirty="0"/>
              <a:t> </a:t>
            </a:r>
            <a:r>
              <a:rPr lang="ru-RU" dirty="0" err="1"/>
              <a:t>прибутку</a:t>
            </a:r>
            <a:r>
              <a:rPr lang="ru-RU" dirty="0"/>
              <a:t> для </a:t>
            </a:r>
            <a:r>
              <a:rPr lang="ru-RU" dirty="0" err="1"/>
              <a:t>торговельного</a:t>
            </a:r>
            <a:r>
              <a:rPr lang="ru-RU" dirty="0"/>
              <a:t> </a:t>
            </a:r>
            <a:r>
              <a:rPr lang="ru-RU" dirty="0" err="1"/>
              <a:t>підприємства</a:t>
            </a:r>
            <a:r>
              <a:rPr lang="ru-RU" dirty="0"/>
              <a:t> є </a:t>
            </a:r>
            <a:r>
              <a:rPr lang="ru-RU" dirty="0" err="1"/>
              <a:t>прибуток</a:t>
            </a:r>
            <a:r>
              <a:rPr lang="ru-RU" dirty="0"/>
              <a:t> </a:t>
            </a:r>
            <a:r>
              <a:rPr lang="ru-RU" dirty="0" err="1"/>
              <a:t>від</a:t>
            </a:r>
            <a:r>
              <a:rPr lang="ru-RU" dirty="0"/>
              <a:t> </a:t>
            </a:r>
            <a:r>
              <a:rPr lang="ru-RU" dirty="0" err="1"/>
              <a:t>реалізації</a:t>
            </a:r>
            <a:r>
              <a:rPr lang="ru-RU" dirty="0"/>
              <a:t> </a:t>
            </a:r>
            <a:r>
              <a:rPr lang="ru-RU" dirty="0" err="1"/>
              <a:t>товарів</a:t>
            </a:r>
            <a:r>
              <a:rPr lang="ru-RU" dirty="0"/>
              <a:t>. </a:t>
            </a:r>
            <a:r>
              <a:rPr lang="ru-RU" dirty="0" err="1"/>
              <a:t>Позареалізаційні</a:t>
            </a:r>
            <a:r>
              <a:rPr lang="ru-RU" dirty="0"/>
              <a:t> </a:t>
            </a:r>
            <a:r>
              <a:rPr lang="ru-RU" dirty="0" err="1"/>
              <a:t>операції</a:t>
            </a:r>
            <a:r>
              <a:rPr lang="ru-RU" dirty="0"/>
              <a:t>, </a:t>
            </a:r>
            <a:r>
              <a:rPr lang="ru-RU" dirty="0" err="1"/>
              <a:t>які</a:t>
            </a:r>
            <a:r>
              <a:rPr lang="ru-RU" dirty="0"/>
              <a:t> </a:t>
            </a:r>
            <a:r>
              <a:rPr lang="ru-RU" dirty="0" err="1"/>
              <a:t>безумовно</a:t>
            </a:r>
            <a:r>
              <a:rPr lang="ru-RU" dirty="0"/>
              <a:t> є </a:t>
            </a:r>
            <a:r>
              <a:rPr lang="ru-RU" dirty="0" err="1"/>
              <a:t>доцільним</a:t>
            </a:r>
            <a:r>
              <a:rPr lang="ru-RU" dirty="0"/>
              <a:t> резервом </a:t>
            </a:r>
            <a:r>
              <a:rPr lang="ru-RU" dirty="0" err="1"/>
              <a:t>збільшення</a:t>
            </a:r>
            <a:r>
              <a:rPr lang="ru-RU" dirty="0"/>
              <a:t> </a:t>
            </a:r>
            <a:r>
              <a:rPr lang="ru-RU" dirty="0" err="1"/>
              <a:t>обсягу</a:t>
            </a:r>
            <a:r>
              <a:rPr lang="ru-RU" dirty="0"/>
              <a:t> </a:t>
            </a:r>
            <a:r>
              <a:rPr lang="ru-RU" dirty="0" err="1"/>
              <a:t>прибутку</a:t>
            </a:r>
            <a:r>
              <a:rPr lang="ru-RU" dirty="0"/>
              <a:t>, не </a:t>
            </a:r>
            <a:r>
              <a:rPr lang="ru-RU" dirty="0" err="1"/>
              <a:t>можуть</a:t>
            </a:r>
            <a:r>
              <a:rPr lang="ru-RU" dirty="0"/>
              <a:t> </a:t>
            </a:r>
            <a:r>
              <a:rPr lang="ru-RU" dirty="0" err="1"/>
              <a:t>домінувати</a:t>
            </a:r>
            <a:r>
              <a:rPr lang="ru-RU" dirty="0"/>
              <a:t>,</a:t>
            </a:r>
          </a:p>
          <a:p>
            <a:r>
              <a:rPr lang="ru-RU" dirty="0" err="1"/>
              <a:t>оскільки</a:t>
            </a:r>
            <a:r>
              <a:rPr lang="ru-RU" dirty="0"/>
              <a:t> </a:t>
            </a:r>
            <a:r>
              <a:rPr lang="ru-RU" dirty="0" err="1"/>
              <a:t>це</a:t>
            </a:r>
            <a:r>
              <a:rPr lang="ru-RU" dirty="0"/>
              <a:t> не </a:t>
            </a:r>
            <a:r>
              <a:rPr lang="ru-RU" dirty="0" err="1"/>
              <a:t>відповідає</a:t>
            </a:r>
            <a:r>
              <a:rPr lang="ru-RU" dirty="0"/>
              <a:t> </a:t>
            </a:r>
            <a:r>
              <a:rPr lang="ru-RU" dirty="0" err="1"/>
              <a:t>генеральній</a:t>
            </a:r>
            <a:r>
              <a:rPr lang="ru-RU" dirty="0"/>
              <a:t> </a:t>
            </a:r>
            <a:r>
              <a:rPr lang="ru-RU" dirty="0" err="1"/>
              <a:t>стратегії</a:t>
            </a:r>
            <a:r>
              <a:rPr lang="ru-RU" dirty="0"/>
              <a:t> </a:t>
            </a:r>
            <a:r>
              <a:rPr lang="ru-RU" dirty="0" err="1"/>
              <a:t>розвитку</a:t>
            </a:r>
            <a:r>
              <a:rPr lang="ru-RU" dirty="0"/>
              <a:t> </a:t>
            </a:r>
            <a:r>
              <a:rPr lang="ru-RU" dirty="0" err="1"/>
              <a:t>торговельного</a:t>
            </a:r>
            <a:r>
              <a:rPr lang="ru-RU" dirty="0"/>
              <a:t> </a:t>
            </a:r>
            <a:r>
              <a:rPr lang="ru-RU" dirty="0" err="1"/>
              <a:t>підприємства</a:t>
            </a:r>
            <a:r>
              <a:rPr lang="ru-RU" dirty="0"/>
              <a:t>. </a:t>
            </a:r>
            <a:r>
              <a:rPr lang="ru-RU" dirty="0" err="1"/>
              <a:t>Якщо</a:t>
            </a:r>
            <a:r>
              <a:rPr lang="ru-RU" dirty="0"/>
              <a:t> </a:t>
            </a:r>
            <a:r>
              <a:rPr lang="ru-RU" dirty="0" err="1"/>
              <a:t>такий</a:t>
            </a:r>
            <a:r>
              <a:rPr lang="ru-RU" dirty="0"/>
              <a:t> факт </a:t>
            </a:r>
            <a:r>
              <a:rPr lang="ru-RU" dirty="0" err="1"/>
              <a:t>має</a:t>
            </a:r>
            <a:r>
              <a:rPr lang="ru-RU" dirty="0"/>
              <a:t> </a:t>
            </a:r>
            <a:r>
              <a:rPr lang="ru-RU" dirty="0" err="1"/>
              <a:t>місце</a:t>
            </a:r>
            <a:r>
              <a:rPr lang="ru-RU" dirty="0"/>
              <a:t>, </a:t>
            </a:r>
            <a:r>
              <a:rPr lang="ru-RU" dirty="0" err="1"/>
              <a:t>це</a:t>
            </a:r>
            <a:r>
              <a:rPr lang="ru-RU" dirty="0"/>
              <a:t> </a:t>
            </a:r>
            <a:r>
              <a:rPr lang="ru-RU" dirty="0" err="1"/>
              <a:t>свідчить</a:t>
            </a:r>
            <a:r>
              <a:rPr lang="ru-RU" dirty="0"/>
              <a:t> про </a:t>
            </a:r>
            <a:r>
              <a:rPr lang="ru-RU" dirty="0" err="1"/>
              <a:t>диверсифікацію</a:t>
            </a:r>
            <a:r>
              <a:rPr lang="ru-RU" dirty="0"/>
              <a:t> </a:t>
            </a:r>
            <a:r>
              <a:rPr lang="ru-RU" dirty="0" err="1"/>
              <a:t>напрямків</a:t>
            </a:r>
            <a:r>
              <a:rPr lang="ru-RU" dirty="0"/>
              <a:t> </a:t>
            </a:r>
            <a:r>
              <a:rPr lang="ru-RU" dirty="0" err="1"/>
              <a:t>діяльності</a:t>
            </a:r>
            <a:r>
              <a:rPr lang="ru-RU" dirty="0"/>
              <a:t> </a:t>
            </a:r>
            <a:r>
              <a:rPr lang="ru-RU" dirty="0" err="1"/>
              <a:t>підприємства</a:t>
            </a:r>
            <a:r>
              <a:rPr lang="ru-RU" dirty="0"/>
              <a:t>, </a:t>
            </a:r>
            <a:r>
              <a:rPr lang="ru-RU" dirty="0" err="1"/>
              <a:t>втрату</a:t>
            </a:r>
            <a:r>
              <a:rPr lang="ru-RU" dirty="0"/>
              <a:t> чисто торгового </a:t>
            </a:r>
            <a:r>
              <a:rPr lang="ru-RU" dirty="0" err="1"/>
              <a:t>спрямування</a:t>
            </a:r>
            <a:r>
              <a:rPr lang="ru-RU" dirty="0"/>
              <a:t>, а </a:t>
            </a:r>
            <a:r>
              <a:rPr lang="ru-RU" dirty="0" err="1"/>
              <a:t>відповідно</a:t>
            </a:r>
            <a:r>
              <a:rPr lang="ru-RU" dirty="0"/>
              <a:t> і </a:t>
            </a:r>
            <a:r>
              <a:rPr lang="ru-RU" dirty="0" err="1"/>
              <a:t>конкурентних</a:t>
            </a:r>
            <a:r>
              <a:rPr lang="ru-RU" dirty="0"/>
              <a:t> </a:t>
            </a:r>
            <a:r>
              <a:rPr lang="ru-RU" dirty="0" err="1"/>
              <a:t>переваг</a:t>
            </a:r>
            <a:r>
              <a:rPr lang="ru-RU" dirty="0"/>
              <a:t> на ринку </a:t>
            </a:r>
            <a:r>
              <a:rPr lang="ru-RU" dirty="0" err="1"/>
              <a:t>товарів</a:t>
            </a:r>
            <a:r>
              <a:rPr lang="ru-RU" dirty="0"/>
              <a:t>.</a:t>
            </a:r>
          </a:p>
        </p:txBody>
      </p:sp>
    </p:spTree>
    <p:extLst>
      <p:ext uri="{BB962C8B-B14F-4D97-AF65-F5344CB8AC3E}">
        <p14:creationId xmlns:p14="http://schemas.microsoft.com/office/powerpoint/2010/main" val="23033055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Інтеграл">
  <a:themeElements>
    <a:clrScheme name="Інтеграл">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Інтеграл">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Інтеграл">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257</TotalTime>
  <Words>3209</Words>
  <Application>Microsoft Office PowerPoint</Application>
  <PresentationFormat>Широкоэкранный</PresentationFormat>
  <Paragraphs>175</Paragraphs>
  <Slides>35</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35</vt:i4>
      </vt:variant>
    </vt:vector>
  </HeadingPairs>
  <TitlesOfParts>
    <vt:vector size="40" baseType="lpstr">
      <vt:lpstr>Calibri</vt:lpstr>
      <vt:lpstr>Tw Cen MT</vt:lpstr>
      <vt:lpstr>Tw Cen MT Condensed</vt:lpstr>
      <vt:lpstr>Wingdings 3</vt:lpstr>
      <vt:lpstr>Інтеграл</vt:lpstr>
      <vt:lpstr>Управління прибутком торговельного підприємства. Частина 2</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Управління прибутком торговельного підприємства. Частина 2</dc:title>
  <dc:creator>Катерина Бужимська</dc:creator>
  <cp:lastModifiedBy>Катерина Бужимська</cp:lastModifiedBy>
  <cp:revision>23</cp:revision>
  <dcterms:created xsi:type="dcterms:W3CDTF">2021-03-12T08:04:50Z</dcterms:created>
  <dcterms:modified xsi:type="dcterms:W3CDTF">2022-05-03T07:01:45Z</dcterms:modified>
</cp:coreProperties>
</file>