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  <p:sldId id="257" r:id="rId14"/>
    <p:sldId id="258" r:id="rId15"/>
    <p:sldId id="259" r:id="rId16"/>
    <p:sldId id="260" r:id="rId17"/>
    <p:sldId id="261" r:id="rId18"/>
    <p:sldId id="26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766711-C8A0-425F-A298-767A2289ED3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6A54DA82-BF65-4AFE-9744-DB0D23BA717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0DF21F41-0432-4B23-A1B7-8D2BD90C7DB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B3FE507-5FDA-49F2-81D6-93963342447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3E83C4C8-FAE0-4022-B2A9-C9CBF0C9F54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4D9CAEDA-375A-43D1-82F0-81C1FA4A03C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BB913311-E777-4E72-BDF4-4AD22489607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797CA337-50CD-45A3-8096-CB2DA059E0A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9A26E6EC-EEC6-40CA-8F98-EA89FBA7ACB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B10116B3-A6E6-4485-A67F-1C74B381C8F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08676CA9-81DF-446A-B067-0887FAAA50F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uk-U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>
              <a:buNone/>
            </a:pPr>
            <a:r>
              <a:rPr b="0" lang="uk-UA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672D6A7-E2F1-4950-AA5D-36BA30F5B7CD}" type="slidenum">
              <a: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85000"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9" name="PlaceHolder 6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6CA83B5-C384-4BFF-83FE-772763FECAC4}" type="slidenum">
              <a: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92500" lnSpcReduction="9999"/>
          </a:bodyPr>
          <a:p>
            <a:pPr indent="0">
              <a:buNone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8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5" name="PlaceHolder 6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A3A67DE-08EE-4A9A-91EB-000D59C4FC67}" type="slidenum">
              <a: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>
              <a:buNone/>
            </a:pPr>
            <a:r>
              <a:rPr b="0" lang="uk-UA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 rot="5400000">
            <a:off x="2309400" y="-251640"/>
            <a:ext cx="4525560" cy="8229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B7AFB2C-2210-4E3E-8BC4-107B96DC5E15}" type="slidenum">
              <a: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 rot="5400000">
            <a:off x="4732560" y="2171520"/>
            <a:ext cx="5851080" cy="20570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lnSpcReduction="9999"/>
          </a:bodyPr>
          <a:p>
            <a:pPr indent="0">
              <a:buNone/>
            </a:pPr>
            <a:r>
              <a:rPr b="0" lang="uk-UA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 rot="5400000">
            <a:off x="541800" y="190080"/>
            <a:ext cx="5851080" cy="601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3049E97-19F0-4558-999B-D670CC576A18}" type="slidenum">
              <a: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>
              <a:buNone/>
            </a:pPr>
            <a:r>
              <a:rPr b="0" lang="uk-UA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32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75DE7EA-30DF-4260-BF5B-7B96CB821E7C}" type="slidenum">
              <a: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>
              <a:buNone/>
            </a:pPr>
            <a:r>
              <a:rPr b="0" lang="uk-UA" sz="40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4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5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0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1E040EA-C06C-4538-948B-55D83E6F709D}" type="slidenum">
              <a: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>
              <a:buNone/>
            </a:pPr>
            <a:r>
              <a:rPr b="0" lang="uk-UA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812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8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96F7AD0-F463-423A-925B-4570B2813936}" type="slidenum">
              <a: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>
              <a:buNone/>
            </a:pPr>
            <a:r>
              <a:rPr b="0" lang="uk-UA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700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Для редагування структури клацніть мишею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Другий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Третій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Четвертий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П'ятий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Шостий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uk-UA" sz="2400" strike="noStrike" u="none">
                <a:solidFill>
                  <a:srgbClr val="000000"/>
                </a:solidFill>
                <a:uFillTx/>
                <a:latin typeface="Arial"/>
              </a:rPr>
              <a:t>Сьомий рівень структури</a:t>
            </a:r>
            <a:endParaRPr b="0" lang="uk-UA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5" name="PlaceHolder 8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B392217-5C4A-4016-AEBE-CFAAF33EA6D4}" type="slidenum">
              <a: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>
              <a:buNone/>
            </a:pPr>
            <a:r>
              <a:rPr b="0" lang="uk-UA" sz="4400" strike="noStrike" u="none">
                <a:solidFill>
                  <a:srgbClr val="000000"/>
                </a:solidFill>
                <a:uFillTx/>
                <a:latin typeface="Arial"/>
              </a:rPr>
              <a:t>Для правки тексту заголовка клацніть мишею</a:t>
            </a: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C4D2F32-4BED-4309-89EC-05A8030BFDD7}" type="slidenum">
              <a: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&lt;дата/час&gt;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uk-UA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&lt;нижній колонтитул&gt;</a:t>
            </a:r>
            <a:endParaRPr b="0" lang="uk-UA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49B00CF-1F8D-41FA-94E5-081ADD02BB06}" type="slidenum">
              <a:rPr b="0" lang="uk-UA" sz="1200" strike="noStrike" u="none">
                <a:solidFill>
                  <a:srgbClr val="888888"/>
                </a:solidFill>
                <a:uFillTx/>
                <a:latin typeface="Calibri"/>
                <a:ea typeface="Calibri"/>
              </a:rPr>
              <a:t>&lt;номер&gt;</a:t>
            </a:fld>
            <a:endParaRPr b="0" lang="uk-UA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714240" y="50004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uk-UA" sz="4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Тема: </a:t>
            </a:r>
            <a:r>
              <a:rPr b="1" lang="uk-UA" sz="4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Ринок похідних цінних паперів: </a:t>
            </a:r>
            <a:r>
              <a:rPr b="1" lang="uk-UA" sz="4400" strike="noStrike" u="sng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ФОРВАРД</a:t>
            </a:r>
            <a:endParaRPr b="0" lang="uk-UA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algn="ctr">
              <a:buNone/>
            </a:pPr>
            <a:endParaRPr b="0" lang="uk-UA" sz="3200" strike="noStrike" u="none">
              <a:solidFill>
                <a:schemeClr val="dk1"/>
              </a:solidFill>
              <a:uFillTx/>
              <a:latin typeface="Calibri"/>
              <a:ea typeface="Calibri"/>
            </a:endParaRPr>
          </a:p>
        </p:txBody>
      </p:sp>
      <p:pic>
        <p:nvPicPr>
          <p:cNvPr id="68" name="Google Shape;86;p1" descr=""/>
          <p:cNvPicPr/>
          <p:nvPr/>
        </p:nvPicPr>
        <p:blipFill>
          <a:blip r:embed="rId1"/>
          <a:stretch/>
        </p:blipFill>
        <p:spPr>
          <a:xfrm>
            <a:off x="642960" y="2643120"/>
            <a:ext cx="7895880" cy="4000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91;p2"/>
          <p:cNvSpPr/>
          <p:nvPr/>
        </p:nvSpPr>
        <p:spPr>
          <a:xfrm>
            <a:off x="214200" y="434160"/>
            <a:ext cx="8572320" cy="106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Форвардний контракт</a:t>
            </a:r>
            <a:r>
              <a:rPr b="0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 – це зобов’язання у вигляді договору, виходячи з якого сторона продавця зобов’язується в термін, зафіксований в документі, надати товар стороні продавця, або відшкодувати в грошовому еквіваленті. У свою чергу, покупець зобов’язується оплатити товар, наданий в терміни згідно з договором.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Google Shape;92;p2"/>
          <p:cNvSpPr/>
          <p:nvPr/>
        </p:nvSpPr>
        <p:spPr>
          <a:xfrm>
            <a:off x="1643040" y="1648440"/>
            <a:ext cx="6571800" cy="1065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- Форвардний контракт є </a:t>
            </a:r>
            <a:r>
              <a:rPr b="1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базовою угодою </a:t>
            </a:r>
            <a:r>
              <a:rPr b="0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обох сторін про продаж і придбання активу.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101520">
              <a:lnSpc>
                <a:spcPct val="100000"/>
              </a:lnSpc>
              <a:buClr>
                <a:srgbClr val="000000"/>
              </a:buClr>
              <a:buFont typeface="Times New Roman"/>
              <a:buChar char="-"/>
              <a:tabLst>
                <a:tab algn="l" pos="0"/>
              </a:tabLst>
            </a:pPr>
            <a:r>
              <a:rPr b="0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Контракт </a:t>
            </a:r>
            <a:r>
              <a:rPr b="1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зобов’язує</a:t>
            </a:r>
            <a:r>
              <a:rPr b="0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 одну сторону продати в термін, а другу придбати. 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101520">
              <a:lnSpc>
                <a:spcPct val="100000"/>
              </a:lnSpc>
              <a:buClr>
                <a:srgbClr val="000000"/>
              </a:buClr>
              <a:buFont typeface="Times New Roman"/>
              <a:buChar char="-"/>
              <a:tabLst>
                <a:tab algn="l" pos="0"/>
              </a:tabLst>
            </a:pPr>
            <a:r>
              <a:rPr b="0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Ціна </a:t>
            </a:r>
            <a:r>
              <a:rPr b="0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активу </a:t>
            </a:r>
            <a:r>
              <a:rPr b="1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фіксується </a:t>
            </a:r>
            <a:r>
              <a:rPr b="0" lang="uk-UA" sz="16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під час складання форвардних контрактів.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Google Shape;93;p2"/>
          <p:cNvSpPr/>
          <p:nvPr/>
        </p:nvSpPr>
        <p:spPr>
          <a:xfrm>
            <a:off x="214200" y="3014640"/>
            <a:ext cx="8500680" cy="3079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Види форвардних контрактів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Існує три види форвардних контрактів: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889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постачальницькі форвардні контракти – закінчуються при передачі активу і надання оплати за нього.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889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Валютні форвардні контракти – обмін валютою за фіксованим курсом.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889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Розрахункові форвардні контракти або угоди без поставок – за таким контрактом зобов’язання не закінчуються на базі основної поставки.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Також контракти по форварду можна розділити по типу головного активу: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889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Фінансові – предметами активу можуть бути цінні папери, процентні ставки, валюта, фондові індекси.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889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Товарні – дорогоцінні метали, сировина, сільськогосподарська продукція.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Типи форвардних контрактів залежать від сторін угоди: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889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Форварди між торговими і виробничими підприємствами.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889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Форварди між банками, або банком і клієнтами.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98;p3"/>
          <p:cNvSpPr/>
          <p:nvPr/>
        </p:nvSpPr>
        <p:spPr>
          <a:xfrm>
            <a:off x="428760" y="219600"/>
            <a:ext cx="8500680" cy="1081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uk-UA" sz="25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Чим</a:t>
            </a:r>
            <a:r>
              <a:rPr b="0" lang="uk-UA" sz="25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uk-UA" sz="25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відрізняється форвард від ф'ючерсу</a:t>
            </a:r>
            <a:r>
              <a:rPr b="0" lang="uk-UA" sz="25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?</a:t>
            </a:r>
            <a:endParaRPr b="0" lang="uk-UA" sz="25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i="1" lang="uk-UA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Форвард і ф’ючерс - спосіб фіксації попередньої домовленості про купівлю-продаж активів за певною ціною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Google Shape;99;p3"/>
          <p:cNvSpPr/>
          <p:nvPr/>
        </p:nvSpPr>
        <p:spPr>
          <a:xfrm>
            <a:off x="214200" y="1378080"/>
            <a:ext cx="4857480" cy="452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Особливості ф'ючерсу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контракт, укладений на біржі, який зобов'язує одну сторону купити актив за певну ціну, а іншу, відповідно, продати актив за цю ціну. 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у контракті завжди визначена ціна угоди, стандартизовані вартість контракту та розмір гарантійного зобов'язання, іноді вказані також терміни. 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біржею визначається межа коливання ціни, біржа є гарантом виконання угоди і вона ж стежить за виконанням контракту до закінчення його терміну.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свою частину ф'ючерсного контракту можна продати третій зацікавленій стороні.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розрізняють постачальні (з наданням базового активу) та розрахункові (тільки грошові розрахунки) ф'ючерси. Вони діють у деяких секціях на біржі: фондовій (цінні папери, волатильність, індекси), грошовій (валютні пари, облігації, процентні ставки), товарній (наприклад, метали, нафта). У кожного своя конструкція, яка фіксує обов'язкові пункти договору.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Google Shape;100;p3"/>
          <p:cNvSpPr/>
          <p:nvPr/>
        </p:nvSpPr>
        <p:spPr>
          <a:xfrm>
            <a:off x="5214960" y="1371240"/>
            <a:ext cx="3642840" cy="3033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Особливості форварда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 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договір на майбутній продаж-купівлю якоїсь кількості товару за ціною, визначеною заздалегідь. 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договір укладається поза біржею. 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його параметри визначаються договорами сторін. 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000000"/>
              </a:buClr>
              <a:buFont typeface="Times New Roman"/>
              <a:buAutoNum type="arabicParenR"/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форварди можуть бути постачальними та безпостачальними, із встановленою або відкритою датою. Можуть бути укладені щодо постачання товару, продажу валюти, виконання іншого грошового зобов'язання.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105;p4"/>
          <p:cNvSpPr/>
          <p:nvPr/>
        </p:nvSpPr>
        <p:spPr>
          <a:xfrm>
            <a:off x="357120" y="315000"/>
            <a:ext cx="7929360" cy="5650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uk-UA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Порівняння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1015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Ф'ючерс - котируваний біржовий фінансовий інструмент, форвард — ні.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1015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Параметри ф'ючерсної угоди жорстко визначені біржею-гарантом, аж до можливості та кроку зміни ціни. Умови відхилень за форвардним договором визначаються досягненням компромісу сторін і не фіксовані заздалегідь.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1015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Ф'ючерс можна передавати іншим учасникам ринку - трейдерам, форвард - ні.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1015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Ф'ючерс гнучкіший в плані перерозподілу ризиків. Форвард цього не передбачає взагалі, оскільки спочатку враховує інтереси двох конкретних сторін і не націлений на передачу.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1015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Форвард використовується для фіксації умов угоди, ф'ючерс - для хеджування ризиків, що базуються на зміні вартості активу.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1015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Форвард зазвичай передбачає, що покупцеві буде поставлений реальний товар. Ф'ючерс часто передбачає передачу його трейдингового еквівалента.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indent="-10152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0"/>
              </a:tabLst>
            </a:pPr>
            <a:r>
              <a:rPr b="0" lang="uk-UA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У ф'ючерсі вказуються вартість і терміни активів, що постачаються. Інші умови можуть додаватися в специфікації до угоди. У форвардному контракті можуть бути прописані будь-які умови постачання, про які домовилися сторони.</a:t>
            </a:r>
            <a:endParaRPr b="0" lang="uk-UA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0" y="214200"/>
            <a:ext cx="4371480" cy="1856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br>
              <a:rPr sz="1600"/>
            </a:br>
            <a:r>
              <a:rPr b="0" i="1" lang="uk-UA" sz="25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Приклад 1.</a:t>
            </a:r>
            <a:br>
              <a:rPr sz="2500"/>
            </a:br>
            <a:r>
              <a:rPr b="1" lang="uk-UA" sz="25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Форвардний контракт при купівлі будинку</a:t>
            </a:r>
            <a:endParaRPr b="0" lang="uk-UA" sz="2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7" name="Google Shape;111;p6" descr=""/>
          <p:cNvPicPr/>
          <p:nvPr/>
        </p:nvPicPr>
        <p:blipFill>
          <a:blip r:embed="rId1"/>
          <a:stretch/>
        </p:blipFill>
        <p:spPr>
          <a:xfrm>
            <a:off x="0" y="0"/>
            <a:ext cx="3285720" cy="2142000"/>
          </a:xfrm>
          <a:prstGeom prst="rect">
            <a:avLst/>
          </a:prstGeom>
          <a:ln w="0">
            <a:noFill/>
          </a:ln>
        </p:spPr>
      </p:pic>
      <p:pic>
        <p:nvPicPr>
          <p:cNvPr id="78" name="Google Shape;112;p6" descr=""/>
          <p:cNvPicPr/>
          <p:nvPr/>
        </p:nvPicPr>
        <p:blipFill>
          <a:blip r:embed="rId2"/>
          <a:stretch/>
        </p:blipFill>
        <p:spPr>
          <a:xfrm>
            <a:off x="285840" y="2143080"/>
            <a:ext cx="7929360" cy="1365840"/>
          </a:xfrm>
          <a:prstGeom prst="rect">
            <a:avLst/>
          </a:prstGeom>
          <a:ln w="0">
            <a:noFill/>
          </a:ln>
        </p:spPr>
      </p:pic>
      <p:sp>
        <p:nvSpPr>
          <p:cNvPr id="79" name="Google Shape;113;p6"/>
          <p:cNvSpPr/>
          <p:nvPr/>
        </p:nvSpPr>
        <p:spPr>
          <a:xfrm>
            <a:off x="214200" y="3571920"/>
            <a:ext cx="3071520" cy="158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Форвардний контракт містить: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–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терміни виконання зобов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’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язання обома сторонами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–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умови передачі прав власності інвестору в майбутньому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–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сума оплати за обʼєкт нерухомого майна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0" name="Google Shape;114;p6"/>
          <p:cNvSpPr/>
          <p:nvPr/>
        </p:nvSpPr>
        <p:spPr>
          <a:xfrm>
            <a:off x="214200" y="5429160"/>
            <a:ext cx="2928600" cy="79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i="1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Переваги для покупця</a:t>
            </a:r>
            <a:r>
              <a:rPr b="0" lang="uk-UA" sz="14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: контракт є гарантією передачі квартири у зазначені терміни</a:t>
            </a:r>
            <a:r>
              <a:rPr b="0" lang="uk-UA" sz="18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.</a:t>
            </a:r>
            <a:endParaRPr b="0" lang="uk-UA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Google Shape;115;p6"/>
          <p:cNvSpPr/>
          <p:nvPr/>
        </p:nvSpPr>
        <p:spPr>
          <a:xfrm>
            <a:off x="3214800" y="3429000"/>
            <a:ext cx="5714640" cy="329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i="1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Позитивні чинники для девелопера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Оптимізація оподаткування - згідно з п.1.1 ст.196 ПКУ операції з деривативами (в даному випадку з форвардним контрактом) не обкладаються податками, крім того тут практично відсутній податок на прибуток.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Можливість проведення будівництва в рамках партнерства - можна практикувати підхід, коли одна компанія будує об`єкт і має дозвільну документацію, а інша 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–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володіє правами на землю.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Простота та відсутність додаткових витрат - не діє ряд суворих обмежень, як при використанні облігацій, відсутні витрати, пов`язані з випуском цінних паперів, немає контролю держорганів.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Мінімізація ризиків - відсутність в законі суворого регламенту відносно залучення інвестицій за допомогою форвардів зводить імовірність несприятливого розвитку подій до мінімуму, в тому числі виключає дефолт.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120;p7"/>
          <p:cNvSpPr/>
          <p:nvPr/>
        </p:nvSpPr>
        <p:spPr>
          <a:xfrm>
            <a:off x="1714320" y="714240"/>
            <a:ext cx="5567040" cy="131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i="1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Етапи укладання форвардного контракту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uk-UA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Етап 1. 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Підписання контракту забудовника з КУА.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Етап 2.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Продаж форварда інвестору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Етап 3.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Виконання форварда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Google Shape;121;p7"/>
          <p:cNvSpPr/>
          <p:nvPr/>
        </p:nvSpPr>
        <p:spPr>
          <a:xfrm>
            <a:off x="214200" y="2571840"/>
            <a:ext cx="4428720" cy="356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Переваги</a:t>
            </a:r>
            <a:r>
              <a:rPr b="1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1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інвестування через форвардний контракт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Неможливість організації подвійного продажу. 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«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За цією схемою покупець форварда стає єдиною особою, якій забудовник може передати майнові права на нерухомість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»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Відсутність у забудовника можливості розпоряджатися нерухомістю (ризик виключений як до, так і після повного розрахунку з боку покупця).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Відсутність витрат на нотаріальні та інші супутні послуги. Варто розуміти, що договори не завіряються у нотаріуса, і немає необхідності звертатися за іншими платними послугами до третіх осіб.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4.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Вигідна ціна 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–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завдяки оптимізації оподаткування вдається знизити кінцеву вартість об`єкта.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4" name="Google Shape;122;p7"/>
          <p:cNvSpPr/>
          <p:nvPr/>
        </p:nvSpPr>
        <p:spPr>
          <a:xfrm>
            <a:off x="4857840" y="2571840"/>
            <a:ext cx="4071600" cy="323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Недоліки інвестування через форварди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Відсутність законодавчого порядку і норм для схеми надають забудовникові свободу дій, тому він може перенести терміни введення будинку в експлуатацію.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Можливість використання коштів не за цільовим призначенням. Це можливо за відсутності контролю над фінансами з боку державних органів, а також норм законодавства відносно такого способу інвестування.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uk-UA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Calibri"/>
                <a:ea typeface="Calibri"/>
              </a:rPr>
              <a:t> </a:t>
            </a:r>
            <a:r>
              <a:rPr b="0" lang="uk-UA" sz="1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Ймовірність відсутності дозвільної документації. Забудовник може працювати з форвардами до отримання дозволів.</a:t>
            </a:r>
            <a:endParaRPr b="0" lang="uk-UA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439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19999"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uk-UA" sz="30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СИТУАЦІЙНІ ЗАВДАННЯ</a:t>
            </a:r>
            <a:endParaRPr b="0" lang="uk-UA" sz="3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428760" y="78588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514440" indent="-514440" algn="just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b="0" lang="uk-UA" sz="20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Якими деривативами потрібно користуватися задля швидкого прибутку?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514440" indent="-5144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arabicPeriod"/>
            </a:pPr>
            <a:r>
              <a:rPr b="0" lang="uk-UA" sz="20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У Вас є акція Apple, яка має зростаючу капіталізацію. Під час ситуації з коронавірусом Ви не впевнені, що відбудеться на ринку акцій. Яка Ваша стратегія як інвестора?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514440" indent="-387360"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514440" indent="-514440" algn="just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AutoNum type="arabicPeriod"/>
              <a:tabLst>
                <a:tab algn="l" pos="0"/>
              </a:tabLst>
            </a:pPr>
            <a:r>
              <a:rPr b="1" lang="uk-UA" sz="20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Доповіді: </a:t>
            </a:r>
            <a:r>
              <a:rPr b="0" lang="uk-UA" sz="2000" strike="noStrike" u="none">
                <a:solidFill>
                  <a:schemeClr val="dk1"/>
                </a:solidFill>
                <a:uFillTx/>
                <a:latin typeface="Times New Roman"/>
                <a:ea typeface="Times New Roman"/>
              </a:rPr>
              <a:t>Фондові варанти, кредитні ноти, депозитний сертифікат банку, державні деративи</a:t>
            </a: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514440" indent="-387360" algn="just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endParaRPr b="0" lang="uk-UA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LibreOffice/24.8.0.3$Windows_X86_64 LibreOffice_project/0bdf1299c94fe897b119f97f3c613e9dca6be583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2023-03-02T18:46:28Z</dcterms:created>
  <dc:creator>User</dc:creator>
  <dc:description/>
  <dc:language>uk-UA</dc:language>
  <cp:lastModifiedBy/>
  <cp:revision>0</cp:revision>
  <dc:subject/>
  <dc:title/>
</cp:coreProperties>
</file>